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38" r:id="rId6"/>
    <p:sldMasterId id="2147483756" r:id="rId7"/>
    <p:sldMasterId id="2147483821" r:id="rId8"/>
    <p:sldMasterId id="2147483833" r:id="rId9"/>
    <p:sldMasterId id="2147483845" r:id="rId10"/>
    <p:sldMasterId id="2147483857" r:id="rId11"/>
    <p:sldMasterId id="2147483871" r:id="rId12"/>
    <p:sldMasterId id="2147483883" r:id="rId13"/>
    <p:sldMasterId id="2147483896" r:id="rId14"/>
  </p:sldMasterIdLst>
  <p:notesMasterIdLst>
    <p:notesMasterId r:id="rId59"/>
  </p:notesMasterIdLst>
  <p:sldIdLst>
    <p:sldId id="256" r:id="rId15"/>
    <p:sldId id="305" r:id="rId16"/>
    <p:sldId id="306" r:id="rId17"/>
    <p:sldId id="307" r:id="rId18"/>
    <p:sldId id="308" r:id="rId19"/>
    <p:sldId id="309" r:id="rId20"/>
    <p:sldId id="312" r:id="rId21"/>
    <p:sldId id="310" r:id="rId22"/>
    <p:sldId id="311" r:id="rId23"/>
    <p:sldId id="285" r:id="rId24"/>
    <p:sldId id="259"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 id="301" r:id="rId39"/>
    <p:sldId id="320" r:id="rId40"/>
    <p:sldId id="324" r:id="rId41"/>
    <p:sldId id="266" r:id="rId42"/>
    <p:sldId id="267" r:id="rId43"/>
    <p:sldId id="268" r:id="rId44"/>
    <p:sldId id="283" r:id="rId45"/>
    <p:sldId id="317" r:id="rId46"/>
    <p:sldId id="318" r:id="rId47"/>
    <p:sldId id="321" r:id="rId48"/>
    <p:sldId id="322" r:id="rId49"/>
    <p:sldId id="323" r:id="rId50"/>
    <p:sldId id="315" r:id="rId51"/>
    <p:sldId id="270" r:id="rId52"/>
    <p:sldId id="271" r:id="rId53"/>
    <p:sldId id="272" r:id="rId54"/>
    <p:sldId id="273" r:id="rId55"/>
    <p:sldId id="269" r:id="rId56"/>
    <p:sldId id="325" r:id="rId57"/>
    <p:sldId id="319"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C8"/>
    <a:srgbClr val="ECCC70"/>
    <a:srgbClr val="C7E60C"/>
    <a:srgbClr val="DAF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2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3.07</c:v>
                </c:pt>
                <c:pt idx="1">
                  <c:v>2.71</c:v>
                </c:pt>
                <c:pt idx="2">
                  <c:v>2.82</c:v>
                </c:pt>
              </c:numCache>
            </c:numRef>
          </c:val>
        </c:ser>
        <c:dLbls>
          <c:showLegendKey val="0"/>
          <c:showVal val="0"/>
          <c:showCatName val="0"/>
          <c:showSerName val="0"/>
          <c:showPercent val="0"/>
          <c:showBubbleSize val="0"/>
        </c:dLbls>
        <c:gapWidth val="150"/>
        <c:shape val="box"/>
        <c:axId val="198557696"/>
        <c:axId val="198559232"/>
        <c:axId val="0"/>
      </c:bar3DChart>
      <c:catAx>
        <c:axId val="198557696"/>
        <c:scaling>
          <c:orientation val="minMax"/>
        </c:scaling>
        <c:delete val="0"/>
        <c:axPos val="b"/>
        <c:majorTickMark val="out"/>
        <c:minorTickMark val="none"/>
        <c:tickLblPos val="nextTo"/>
        <c:txPr>
          <a:bodyPr/>
          <a:lstStyle/>
          <a:p>
            <a:pPr>
              <a:defRPr sz="1200" b="1">
                <a:latin typeface="Times New Roman" pitchFamily="18" charset="0"/>
                <a:cs typeface="Times New Roman" pitchFamily="18" charset="0"/>
              </a:defRPr>
            </a:pPr>
            <a:endParaRPr lang="ru-RU"/>
          </a:p>
        </c:txPr>
        <c:crossAx val="198559232"/>
        <c:crosses val="autoZero"/>
        <c:auto val="1"/>
        <c:lblAlgn val="ctr"/>
        <c:lblOffset val="100"/>
        <c:noMultiLvlLbl val="0"/>
      </c:catAx>
      <c:valAx>
        <c:axId val="198559232"/>
        <c:scaling>
          <c:orientation val="minMax"/>
        </c:scaling>
        <c:delete val="1"/>
        <c:axPos val="l"/>
        <c:majorGridlines/>
        <c:numFmt formatCode="General" sourceLinked="1"/>
        <c:majorTickMark val="out"/>
        <c:minorTickMark val="none"/>
        <c:tickLblPos val="nextTo"/>
        <c:crossAx val="1985576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13389</c:v>
                </c:pt>
                <c:pt idx="1">
                  <c:v>27550</c:v>
                </c:pt>
                <c:pt idx="2">
                  <c:v>41123</c:v>
                </c:pt>
              </c:numCache>
            </c:numRef>
          </c:val>
        </c:ser>
        <c:dLbls>
          <c:showLegendKey val="0"/>
          <c:showVal val="0"/>
          <c:showCatName val="0"/>
          <c:showSerName val="0"/>
          <c:showPercent val="0"/>
          <c:showBubbleSize val="0"/>
        </c:dLbls>
        <c:gapWidth val="150"/>
        <c:shape val="box"/>
        <c:axId val="96008832"/>
        <c:axId val="97067392"/>
        <c:axId val="0"/>
      </c:bar3DChart>
      <c:catAx>
        <c:axId val="96008832"/>
        <c:scaling>
          <c:orientation val="minMax"/>
        </c:scaling>
        <c:delete val="0"/>
        <c:axPos val="b"/>
        <c:majorTickMark val="out"/>
        <c:minorTickMark val="none"/>
        <c:tickLblPos val="nextTo"/>
        <c:txPr>
          <a:bodyPr/>
          <a:lstStyle/>
          <a:p>
            <a:pPr>
              <a:defRPr sz="1200" b="1">
                <a:latin typeface="Times New Roman" pitchFamily="18" charset="0"/>
                <a:cs typeface="Times New Roman" pitchFamily="18" charset="0"/>
              </a:defRPr>
            </a:pPr>
            <a:endParaRPr lang="ru-RU"/>
          </a:p>
        </c:txPr>
        <c:crossAx val="97067392"/>
        <c:crosses val="autoZero"/>
        <c:auto val="1"/>
        <c:lblAlgn val="ctr"/>
        <c:lblOffset val="100"/>
        <c:noMultiLvlLbl val="0"/>
      </c:catAx>
      <c:valAx>
        <c:axId val="97067392"/>
        <c:scaling>
          <c:orientation val="minMax"/>
        </c:scaling>
        <c:delete val="1"/>
        <c:axPos val="l"/>
        <c:majorGridlines/>
        <c:numFmt formatCode="General" sourceLinked="1"/>
        <c:majorTickMark val="out"/>
        <c:minorTickMark val="none"/>
        <c:tickLblPos val="nextTo"/>
        <c:crossAx val="960088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Ряд 1</c:v>
                </c:pt>
              </c:strCache>
            </c:strRef>
          </c:tx>
          <c:spPr>
            <a:gradFill>
              <a:gsLst>
                <a:gs pos="0">
                  <a:schemeClr val="accent6">
                    <a:lumMod val="50000"/>
                  </a:schemeClr>
                </a:gs>
                <a:gs pos="50000">
                  <a:schemeClr val="accent6">
                    <a:lumMod val="75000"/>
                  </a:schemeClr>
                </a:gs>
                <a:gs pos="100000">
                  <a:schemeClr val="accent6">
                    <a:lumMod val="60000"/>
                    <a:lumOff val="40000"/>
                  </a:schemeClr>
                </a:gs>
              </a:gsLst>
              <a:lin ang="5400000" scaled="0"/>
            </a:gradFill>
          </c:spPr>
          <c:invertIfNegative val="0"/>
          <c:dLbls>
            <c:dLbl>
              <c:idx val="7"/>
              <c:layout>
                <c:manualLayout>
                  <c:x val="-2.9394882050141498E-3"/>
                  <c:y val="-3.1250000000000056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Лист1!$A$2:$A$15</c:f>
              <c:strCache>
                <c:ptCount val="14"/>
                <c:pt idx="0">
                  <c:v>ОВСССР</c:v>
                </c:pt>
                <c:pt idx="1">
                  <c:v>ВСССР</c:v>
                </c:pt>
                <c:pt idx="2">
                  <c:v>ОН по СД</c:v>
                </c:pt>
                <c:pt idx="3">
                  <c:v>ОН по б-ням орг дых</c:v>
                </c:pt>
                <c:pt idx="4">
                  <c:v>ОН по ССЗ</c:v>
                </c:pt>
                <c:pt idx="5">
                  <c:v>ОН по ЗНО</c:v>
                </c:pt>
                <c:pt idx="6">
                  <c:v>Питание</c:v>
                </c:pt>
                <c:pt idx="7">
                  <c:v>НФА</c:v>
                </c:pt>
                <c:pt idx="8">
                  <c:v>Наркотики</c:v>
                </c:pt>
                <c:pt idx="9">
                  <c:v>Алкоголь</c:v>
                </c:pt>
                <c:pt idx="10">
                  <c:v>Курение</c:v>
                </c:pt>
                <c:pt idx="11">
                  <c:v>ИМТ</c:v>
                </c:pt>
                <c:pt idx="12">
                  <c:v>Гипергликемия</c:v>
                </c:pt>
                <c:pt idx="13">
                  <c:v>АГ</c:v>
                </c:pt>
              </c:strCache>
            </c:strRef>
          </c:cat>
          <c:val>
            <c:numRef>
              <c:f>Лист1!$B$2:$B$15</c:f>
              <c:numCache>
                <c:formatCode>General</c:formatCode>
                <c:ptCount val="14"/>
                <c:pt idx="0">
                  <c:v>2.7</c:v>
                </c:pt>
                <c:pt idx="1">
                  <c:v>5.9</c:v>
                </c:pt>
                <c:pt idx="2">
                  <c:v>1.9</c:v>
                </c:pt>
                <c:pt idx="3">
                  <c:v>1.5</c:v>
                </c:pt>
                <c:pt idx="4">
                  <c:v>4.7</c:v>
                </c:pt>
                <c:pt idx="5">
                  <c:v>3.2</c:v>
                </c:pt>
                <c:pt idx="6">
                  <c:v>23.7</c:v>
                </c:pt>
                <c:pt idx="7">
                  <c:v>14.6</c:v>
                </c:pt>
                <c:pt idx="8">
                  <c:v>0.2</c:v>
                </c:pt>
                <c:pt idx="9">
                  <c:v>0.7</c:v>
                </c:pt>
                <c:pt idx="10">
                  <c:v>12.9</c:v>
                </c:pt>
                <c:pt idx="11">
                  <c:v>14</c:v>
                </c:pt>
                <c:pt idx="12">
                  <c:v>2.4</c:v>
                </c:pt>
                <c:pt idx="13">
                  <c:v>11.6</c:v>
                </c:pt>
              </c:numCache>
            </c:numRef>
          </c:val>
        </c:ser>
        <c:dLbls>
          <c:showLegendKey val="0"/>
          <c:showVal val="1"/>
          <c:showCatName val="0"/>
          <c:showSerName val="0"/>
          <c:showPercent val="0"/>
          <c:showBubbleSize val="0"/>
        </c:dLbls>
        <c:gapWidth val="150"/>
        <c:shape val="cylinder"/>
        <c:axId val="95618560"/>
        <c:axId val="95641984"/>
        <c:axId val="0"/>
      </c:bar3DChart>
      <c:catAx>
        <c:axId val="95618560"/>
        <c:scaling>
          <c:orientation val="minMax"/>
        </c:scaling>
        <c:delete val="0"/>
        <c:axPos val="l"/>
        <c:numFmt formatCode="General" sourceLinked="1"/>
        <c:majorTickMark val="out"/>
        <c:minorTickMark val="none"/>
        <c:tickLblPos val="nextTo"/>
        <c:txPr>
          <a:bodyPr/>
          <a:lstStyle/>
          <a:p>
            <a:pPr>
              <a:defRPr sz="800" b="1">
                <a:latin typeface="+mn-lt"/>
                <a:cs typeface="Times New Roman" pitchFamily="18" charset="0"/>
              </a:defRPr>
            </a:pPr>
            <a:endParaRPr lang="ru-RU"/>
          </a:p>
        </c:txPr>
        <c:crossAx val="95641984"/>
        <c:crosses val="autoZero"/>
        <c:auto val="1"/>
        <c:lblAlgn val="ctr"/>
        <c:lblOffset val="100"/>
        <c:noMultiLvlLbl val="0"/>
      </c:catAx>
      <c:valAx>
        <c:axId val="95641984"/>
        <c:scaling>
          <c:orientation val="minMax"/>
        </c:scaling>
        <c:delete val="1"/>
        <c:axPos val="b"/>
        <c:majorGridlines/>
        <c:numFmt formatCode="General" sourceLinked="1"/>
        <c:majorTickMark val="out"/>
        <c:minorTickMark val="none"/>
        <c:tickLblPos val="nextTo"/>
        <c:crossAx val="956185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spPr>
              <a:solidFill>
                <a:srgbClr val="FF0000"/>
              </a:solidFill>
            </c:spPr>
          </c:dPt>
          <c:dPt>
            <c:idx val="1"/>
            <c:bubble3D val="0"/>
            <c:spPr>
              <a:solidFill>
                <a:srgbClr val="FFFF00"/>
              </a:solidFill>
            </c:spPr>
          </c:dPt>
          <c:dPt>
            <c:idx val="2"/>
            <c:bubble3D val="0"/>
            <c:spPr>
              <a:solidFill>
                <a:schemeClr val="accent6">
                  <a:lumMod val="50000"/>
                </a:schemeClr>
              </a:solidFill>
            </c:spPr>
          </c:dPt>
          <c:dLbls>
            <c:txPr>
              <a:bodyPr/>
              <a:lstStyle/>
              <a:p>
                <a:pPr>
                  <a:defRPr b="1"/>
                </a:pPr>
                <a:endParaRPr lang="ru-RU"/>
              </a:p>
            </c:txPr>
            <c:dLblPos val="outEnd"/>
            <c:showLegendKey val="0"/>
            <c:showVal val="1"/>
            <c:showCatName val="0"/>
            <c:showSerName val="0"/>
            <c:showPercent val="0"/>
            <c:showBubbleSize val="0"/>
            <c:showLeaderLines val="1"/>
          </c:dLbls>
          <c:cat>
            <c:strRef>
              <c:f>Лист1!$A$2:$A$5</c:f>
              <c:strCache>
                <c:ptCount val="4"/>
                <c:pt idx="0">
                  <c:v>БСК</c:v>
                </c:pt>
                <c:pt idx="1">
                  <c:v>Новообразования</c:v>
                </c:pt>
                <c:pt idx="2">
                  <c:v>СД</c:v>
                </c:pt>
                <c:pt idx="3">
                  <c:v>Б-ни орг дыхания</c:v>
                </c:pt>
              </c:strCache>
            </c:strRef>
          </c:cat>
          <c:val>
            <c:numRef>
              <c:f>Лист1!$B$2:$B$5</c:f>
              <c:numCache>
                <c:formatCode>General</c:formatCode>
                <c:ptCount val="4"/>
                <c:pt idx="0">
                  <c:v>20596</c:v>
                </c:pt>
                <c:pt idx="1">
                  <c:v>1210</c:v>
                </c:pt>
                <c:pt idx="2">
                  <c:v>2019</c:v>
                </c:pt>
                <c:pt idx="3">
                  <c:v>2958</c:v>
                </c:pt>
              </c:numCache>
            </c:numRef>
          </c:val>
        </c:ser>
        <c:dLbls>
          <c:dLblPos val="outEnd"/>
          <c:showLegendKey val="0"/>
          <c:showVal val="1"/>
          <c:showCatName val="0"/>
          <c:showSerName val="0"/>
          <c:showPercent val="0"/>
          <c:showBubbleSize val="0"/>
          <c:showLeaderLines val="1"/>
        </c:dLbls>
      </c:pie3DChart>
    </c:plotArea>
    <c:legend>
      <c:legendPos val="b"/>
      <c:layout/>
      <c:overlay val="0"/>
      <c:txPr>
        <a:bodyPr/>
        <a:lstStyle/>
        <a:p>
          <a:pPr>
            <a:defRPr sz="1400"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716426071741035E-2"/>
          <c:y val="3.0387942924925172E-2"/>
          <c:w val="0.93106135170603677"/>
          <c:h val="0.66507186107777827"/>
        </c:manualLayout>
      </c:layout>
      <c:bar3DChart>
        <c:barDir val="col"/>
        <c:grouping val="stacked"/>
        <c:varyColors val="0"/>
        <c:ser>
          <c:idx val="0"/>
          <c:order val="0"/>
          <c:tx>
            <c:strRef>
              <c:f>Лист1!$B$1</c:f>
              <c:strCache>
                <c:ptCount val="1"/>
                <c:pt idx="0">
                  <c:v>Ряд 1</c:v>
                </c:pt>
              </c:strCache>
            </c:strRef>
          </c:tx>
          <c:spPr>
            <a:solidFill>
              <a:schemeClr val="accent2">
                <a:lumMod val="60000"/>
                <a:lumOff val="40000"/>
              </a:schemeClr>
            </a:solidFill>
          </c:spPr>
          <c:invertIfNegative val="0"/>
          <c:dPt>
            <c:idx val="32"/>
            <c:invertIfNegative val="0"/>
            <c:bubble3D val="0"/>
            <c:spPr>
              <a:solidFill>
                <a:srgbClr val="FFFF00"/>
              </a:solidFill>
            </c:spPr>
          </c:dPt>
          <c:dPt>
            <c:idx val="33"/>
            <c:invertIfNegative val="0"/>
            <c:bubble3D val="0"/>
            <c:spPr>
              <a:solidFill>
                <a:srgbClr val="C7E60C"/>
              </a:solidFill>
            </c:spPr>
          </c:dPt>
          <c:dPt>
            <c:idx val="34"/>
            <c:invertIfNegative val="0"/>
            <c:bubble3D val="0"/>
            <c:spPr>
              <a:solidFill>
                <a:srgbClr val="C7E60C"/>
              </a:solidFill>
            </c:spPr>
          </c:dPt>
          <c:dPt>
            <c:idx val="35"/>
            <c:invertIfNegative val="0"/>
            <c:bubble3D val="0"/>
            <c:spPr>
              <a:solidFill>
                <a:srgbClr val="C7E60C"/>
              </a:solidFill>
            </c:spPr>
          </c:dPt>
          <c:dPt>
            <c:idx val="36"/>
            <c:invertIfNegative val="0"/>
            <c:bubble3D val="0"/>
            <c:spPr>
              <a:solidFill>
                <a:srgbClr val="C7E60C"/>
              </a:solidFill>
            </c:spPr>
          </c:dPt>
          <c:dPt>
            <c:idx val="37"/>
            <c:invertIfNegative val="0"/>
            <c:bubble3D val="0"/>
            <c:spPr>
              <a:solidFill>
                <a:srgbClr val="C7E60C"/>
              </a:solidFill>
            </c:spPr>
          </c:dPt>
          <c:dPt>
            <c:idx val="38"/>
            <c:invertIfNegative val="0"/>
            <c:bubble3D val="0"/>
            <c:spPr>
              <a:solidFill>
                <a:srgbClr val="C7E60C"/>
              </a:solidFill>
            </c:spPr>
          </c:dPt>
          <c:dPt>
            <c:idx val="39"/>
            <c:invertIfNegative val="0"/>
            <c:bubble3D val="0"/>
            <c:spPr>
              <a:solidFill>
                <a:srgbClr val="C7E60C"/>
              </a:solidFill>
            </c:spPr>
          </c:dPt>
          <c:dPt>
            <c:idx val="40"/>
            <c:invertIfNegative val="0"/>
            <c:bubble3D val="0"/>
            <c:spPr>
              <a:solidFill>
                <a:srgbClr val="C7E60C"/>
              </a:solidFill>
            </c:spPr>
          </c:dPt>
          <c:dPt>
            <c:idx val="41"/>
            <c:invertIfNegative val="0"/>
            <c:bubble3D val="0"/>
            <c:spPr>
              <a:solidFill>
                <a:srgbClr val="C7E60C"/>
              </a:solidFill>
            </c:spPr>
          </c:dPt>
          <c:dPt>
            <c:idx val="42"/>
            <c:invertIfNegative val="0"/>
            <c:bubble3D val="0"/>
            <c:spPr>
              <a:solidFill>
                <a:srgbClr val="C7E60C"/>
              </a:solidFill>
            </c:spPr>
          </c:dPt>
          <c:dPt>
            <c:idx val="43"/>
            <c:invertIfNegative val="0"/>
            <c:bubble3D val="0"/>
            <c:spPr>
              <a:solidFill>
                <a:srgbClr val="C7E60C"/>
              </a:solidFill>
            </c:spPr>
          </c:dPt>
          <c:dPt>
            <c:idx val="44"/>
            <c:invertIfNegative val="0"/>
            <c:bubble3D val="0"/>
            <c:spPr>
              <a:solidFill>
                <a:srgbClr val="C7E60C"/>
              </a:solidFill>
            </c:spPr>
          </c:dPt>
          <c:dPt>
            <c:idx val="45"/>
            <c:invertIfNegative val="0"/>
            <c:bubble3D val="0"/>
            <c:spPr>
              <a:solidFill>
                <a:srgbClr val="C7E60C"/>
              </a:solidFill>
            </c:spPr>
          </c:dPt>
          <c:dPt>
            <c:idx val="46"/>
            <c:invertIfNegative val="0"/>
            <c:bubble3D val="0"/>
            <c:spPr>
              <a:solidFill>
                <a:srgbClr val="C7E60C"/>
              </a:solidFill>
            </c:spPr>
          </c:dPt>
          <c:dPt>
            <c:idx val="47"/>
            <c:invertIfNegative val="0"/>
            <c:bubble3D val="0"/>
            <c:spPr>
              <a:solidFill>
                <a:srgbClr val="92D050"/>
              </a:solidFill>
            </c:spPr>
          </c:dPt>
          <c:dLbls>
            <c:txPr>
              <a:bodyPr rot="-5400000" vert="horz"/>
              <a:lstStyle/>
              <a:p>
                <a:pPr>
                  <a:defRPr sz="1400"/>
                </a:pPr>
                <a:endParaRPr lang="ru-RU"/>
              </a:p>
            </c:txPr>
            <c:showLegendKey val="0"/>
            <c:showVal val="1"/>
            <c:showCatName val="0"/>
            <c:showSerName val="0"/>
            <c:showPercent val="0"/>
            <c:showBubbleSize val="0"/>
            <c:showLeaderLines val="0"/>
          </c:dLbls>
          <c:cat>
            <c:strRef>
              <c:f>Лист1!$A$2:$A$49</c:f>
              <c:strCache>
                <c:ptCount val="48"/>
                <c:pt idx="0">
                  <c:v>Еманжелинский МР</c:v>
                </c:pt>
                <c:pt idx="1">
                  <c:v>Озерский ГО</c:v>
                </c:pt>
                <c:pt idx="2">
                  <c:v>Чебаркульский МР</c:v>
                </c:pt>
                <c:pt idx="3">
                  <c:v>Агаповский МР</c:v>
                </c:pt>
                <c:pt idx="4">
                  <c:v>Брединский МР</c:v>
                </c:pt>
                <c:pt idx="5">
                  <c:v>Верхнеуфалейский ГО</c:v>
                </c:pt>
                <c:pt idx="6">
                  <c:v>ГБУЗ ОКБ 4</c:v>
                </c:pt>
                <c:pt idx="7">
                  <c:v>Аргаяшский МР</c:v>
                </c:pt>
                <c:pt idx="8">
                  <c:v>Чесменский МР</c:v>
                </c:pt>
                <c:pt idx="9">
                  <c:v>Катав-Ивановский МР </c:v>
                </c:pt>
                <c:pt idx="10">
                  <c:v>Усть-Катавский ГО</c:v>
                </c:pt>
                <c:pt idx="11">
                  <c:v>Златоустовский ГО</c:v>
                </c:pt>
                <c:pt idx="12">
                  <c:v>Каслинский МР</c:v>
                </c:pt>
                <c:pt idx="13">
                  <c:v>Уйский МР</c:v>
                </c:pt>
                <c:pt idx="14">
                  <c:v>Красноармейский МР</c:v>
                </c:pt>
                <c:pt idx="15">
                  <c:v>Троицкий МР</c:v>
                </c:pt>
                <c:pt idx="16">
                  <c:v>Сосновский МР</c:v>
                </c:pt>
                <c:pt idx="17">
                  <c:v>Снежинский ГО</c:v>
                </c:pt>
                <c:pt idx="18">
                  <c:v>Нязепетровский МР</c:v>
                </c:pt>
                <c:pt idx="19">
                  <c:v>Пластовский МР</c:v>
                </c:pt>
                <c:pt idx="20">
                  <c:v>Троицкий ГО</c:v>
                </c:pt>
                <c:pt idx="21">
                  <c:v>Еткульский МР</c:v>
                </c:pt>
                <c:pt idx="22">
                  <c:v>Локомотивный ГО</c:v>
                </c:pt>
                <c:pt idx="23">
                  <c:v>Увельский МР</c:v>
                </c:pt>
                <c:pt idx="24">
                  <c:v>Миасский ГО</c:v>
                </c:pt>
                <c:pt idx="25">
                  <c:v>Копейский ГО</c:v>
                </c:pt>
                <c:pt idx="26">
                  <c:v>Кыштымский ГО</c:v>
                </c:pt>
                <c:pt idx="27">
                  <c:v>Коркинский МР</c:v>
                </c:pt>
                <c:pt idx="28">
                  <c:v>Кизильский МР</c:v>
                </c:pt>
                <c:pt idx="29">
                  <c:v>Карабашский ГО</c:v>
                </c:pt>
                <c:pt idx="30">
                  <c:v>Кунашакский МР</c:v>
                </c:pt>
                <c:pt idx="31">
                  <c:v>ГБУЗ ОКБ 3</c:v>
                </c:pt>
                <c:pt idx="32">
                  <c:v>Челябинская область</c:v>
                </c:pt>
                <c:pt idx="33">
                  <c:v>Варненский МР</c:v>
                </c:pt>
                <c:pt idx="34">
                  <c:v>Трехгорный ГО</c:v>
                </c:pt>
                <c:pt idx="35">
                  <c:v>Карталинский МР</c:v>
                </c:pt>
                <c:pt idx="36">
                  <c:v>Ашинский МР</c:v>
                </c:pt>
                <c:pt idx="37">
                  <c:v>Нагайбакский МР</c:v>
                </c:pt>
                <c:pt idx="38">
                  <c:v>Кусинский МР</c:v>
                </c:pt>
                <c:pt idx="39">
                  <c:v>Верхнеуральский МР</c:v>
                </c:pt>
                <c:pt idx="40">
                  <c:v>ГБУЗ ОКБ 2</c:v>
                </c:pt>
                <c:pt idx="41">
                  <c:v>Саткинский МР</c:v>
                </c:pt>
                <c:pt idx="42">
                  <c:v>Челябинский ГО</c:v>
                </c:pt>
                <c:pt idx="43">
                  <c:v>Южноуральский ГО</c:v>
                </c:pt>
                <c:pt idx="44">
                  <c:v>Октябрьский МР</c:v>
                </c:pt>
                <c:pt idx="45">
                  <c:v>Магнитогорский ГО</c:v>
                </c:pt>
                <c:pt idx="46">
                  <c:v>Чебаркульский ГО</c:v>
                </c:pt>
                <c:pt idx="47">
                  <c:v>ЧОКТГВВ</c:v>
                </c:pt>
              </c:strCache>
            </c:strRef>
          </c:cat>
          <c:val>
            <c:numRef>
              <c:f>Лист1!$B$2:$B$49</c:f>
              <c:numCache>
                <c:formatCode>#,##0.0</c:formatCode>
                <c:ptCount val="48"/>
                <c:pt idx="0">
                  <c:v>31.516125329966716</c:v>
                </c:pt>
                <c:pt idx="1">
                  <c:v>32.417846006236509</c:v>
                </c:pt>
                <c:pt idx="2">
                  <c:v>33.729508196721312</c:v>
                </c:pt>
                <c:pt idx="3">
                  <c:v>35.637746284134117</c:v>
                </c:pt>
                <c:pt idx="4">
                  <c:v>36.789862724392819</c:v>
                </c:pt>
                <c:pt idx="5">
                  <c:v>37.013196009011907</c:v>
                </c:pt>
                <c:pt idx="6">
                  <c:v>37.467568805005847</c:v>
                </c:pt>
                <c:pt idx="7">
                  <c:v>38.240834661643241</c:v>
                </c:pt>
                <c:pt idx="8">
                  <c:v>39.413188142770721</c:v>
                </c:pt>
                <c:pt idx="9">
                  <c:v>40.035304501323921</c:v>
                </c:pt>
                <c:pt idx="10">
                  <c:v>40.315315315315317</c:v>
                </c:pt>
                <c:pt idx="11">
                  <c:v>40.915032679738559</c:v>
                </c:pt>
                <c:pt idx="12">
                  <c:v>40.948066655880922</c:v>
                </c:pt>
                <c:pt idx="13">
                  <c:v>41.797700070406009</c:v>
                </c:pt>
                <c:pt idx="14">
                  <c:v>43.662593846606804</c:v>
                </c:pt>
                <c:pt idx="15">
                  <c:v>43.873775843307946</c:v>
                </c:pt>
                <c:pt idx="16">
                  <c:v>45.316359490784727</c:v>
                </c:pt>
                <c:pt idx="17">
                  <c:v>45.581295581295578</c:v>
                </c:pt>
                <c:pt idx="18">
                  <c:v>46.247594611930722</c:v>
                </c:pt>
                <c:pt idx="19">
                  <c:v>48.408746481922492</c:v>
                </c:pt>
                <c:pt idx="20">
                  <c:v>50.231621349446122</c:v>
                </c:pt>
                <c:pt idx="21">
                  <c:v>50.430039857352632</c:v>
                </c:pt>
                <c:pt idx="22">
                  <c:v>52.044609665427508</c:v>
                </c:pt>
                <c:pt idx="23">
                  <c:v>52.641002685765443</c:v>
                </c:pt>
                <c:pt idx="24">
                  <c:v>52.661074685908943</c:v>
                </c:pt>
                <c:pt idx="25">
                  <c:v>53.290108448149432</c:v>
                </c:pt>
                <c:pt idx="26">
                  <c:v>54.834794335805796</c:v>
                </c:pt>
                <c:pt idx="27">
                  <c:v>57.241572509104493</c:v>
                </c:pt>
                <c:pt idx="28">
                  <c:v>58.879184861717611</c:v>
                </c:pt>
                <c:pt idx="29">
                  <c:v>59.309021113243759</c:v>
                </c:pt>
                <c:pt idx="30">
                  <c:v>59.784411276948589</c:v>
                </c:pt>
                <c:pt idx="31">
                  <c:v>60.771895637111619</c:v>
                </c:pt>
                <c:pt idx="32">
                  <c:v>61.3</c:v>
                </c:pt>
                <c:pt idx="33">
                  <c:v>61.816578483245152</c:v>
                </c:pt>
                <c:pt idx="34">
                  <c:v>64.418519868756832</c:v>
                </c:pt>
                <c:pt idx="35">
                  <c:v>65.291317161641345</c:v>
                </c:pt>
                <c:pt idx="36">
                  <c:v>65.723553793476299</c:v>
                </c:pt>
                <c:pt idx="37">
                  <c:v>67.80111672427546</c:v>
                </c:pt>
                <c:pt idx="38">
                  <c:v>67.847950900811725</c:v>
                </c:pt>
                <c:pt idx="39">
                  <c:v>69.513349744366593</c:v>
                </c:pt>
                <c:pt idx="40">
                  <c:v>69.553981623277181</c:v>
                </c:pt>
                <c:pt idx="41">
                  <c:v>71.064076543925779</c:v>
                </c:pt>
                <c:pt idx="42">
                  <c:v>74.914553407108201</c:v>
                </c:pt>
                <c:pt idx="43">
                  <c:v>75.014409221902014</c:v>
                </c:pt>
                <c:pt idx="44">
                  <c:v>76.477177261271351</c:v>
                </c:pt>
                <c:pt idx="45">
                  <c:v>76.735615440640927</c:v>
                </c:pt>
                <c:pt idx="46">
                  <c:v>77.837671338364387</c:v>
                </c:pt>
                <c:pt idx="47">
                  <c:v>94.48173005219985</c:v>
                </c:pt>
              </c:numCache>
            </c:numRef>
          </c:val>
        </c:ser>
        <c:dLbls>
          <c:showLegendKey val="0"/>
          <c:showVal val="1"/>
          <c:showCatName val="0"/>
          <c:showSerName val="0"/>
          <c:showPercent val="0"/>
          <c:showBubbleSize val="0"/>
        </c:dLbls>
        <c:gapWidth val="150"/>
        <c:shape val="cylinder"/>
        <c:axId val="95756672"/>
        <c:axId val="95770496"/>
        <c:axId val="0"/>
      </c:bar3DChart>
      <c:catAx>
        <c:axId val="95756672"/>
        <c:scaling>
          <c:orientation val="minMax"/>
        </c:scaling>
        <c:delete val="0"/>
        <c:axPos val="b"/>
        <c:majorTickMark val="out"/>
        <c:minorTickMark val="none"/>
        <c:tickLblPos val="nextTo"/>
        <c:crossAx val="95770496"/>
        <c:crosses val="autoZero"/>
        <c:auto val="1"/>
        <c:lblAlgn val="ctr"/>
        <c:lblOffset val="100"/>
        <c:noMultiLvlLbl val="0"/>
      </c:catAx>
      <c:valAx>
        <c:axId val="95770496"/>
        <c:scaling>
          <c:orientation val="minMax"/>
        </c:scaling>
        <c:delete val="0"/>
        <c:axPos val="l"/>
        <c:majorGridlines/>
        <c:numFmt formatCode="#,##0.0" sourceLinked="1"/>
        <c:majorTickMark val="out"/>
        <c:minorTickMark val="none"/>
        <c:tickLblPos val="nextTo"/>
        <c:crossAx val="95756672"/>
        <c:crosses val="autoZero"/>
        <c:crossBetween val="between"/>
      </c:valAx>
    </c:plotArea>
    <c:plotVisOnly val="1"/>
    <c:dispBlanksAs val="gap"/>
    <c:showDLblsOverMax val="0"/>
  </c:chart>
  <c:txPr>
    <a:bodyPr/>
    <a:lstStyle/>
    <a:p>
      <a:pPr>
        <a:defRPr sz="1000" b="1"/>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716426071741035E-2"/>
          <c:y val="3.0387942924925172E-2"/>
          <c:w val="0.93106135170603677"/>
          <c:h val="0.66507186107777827"/>
        </c:manualLayout>
      </c:layout>
      <c:bar3DChart>
        <c:barDir val="col"/>
        <c:grouping val="stacked"/>
        <c:varyColors val="0"/>
        <c:ser>
          <c:idx val="0"/>
          <c:order val="0"/>
          <c:tx>
            <c:strRef>
              <c:f>Лист1!$B$1</c:f>
              <c:strCache>
                <c:ptCount val="1"/>
                <c:pt idx="0">
                  <c:v>Ряд 1</c:v>
                </c:pt>
              </c:strCache>
            </c:strRef>
          </c:tx>
          <c:spPr>
            <a:solidFill>
              <a:schemeClr val="accent2">
                <a:lumMod val="60000"/>
                <a:lumOff val="40000"/>
              </a:schemeClr>
            </a:solidFill>
          </c:spPr>
          <c:invertIfNegative val="0"/>
          <c:dPt>
            <c:idx val="29"/>
            <c:invertIfNegative val="0"/>
            <c:bubble3D val="0"/>
            <c:spPr>
              <a:solidFill>
                <a:srgbClr val="FFFF00"/>
              </a:solidFill>
            </c:spPr>
          </c:dPt>
          <c:dPt>
            <c:idx val="30"/>
            <c:invertIfNegative val="0"/>
            <c:bubble3D val="0"/>
            <c:spPr>
              <a:solidFill>
                <a:srgbClr val="C7E60C"/>
              </a:solidFill>
            </c:spPr>
          </c:dPt>
          <c:dPt>
            <c:idx val="31"/>
            <c:invertIfNegative val="0"/>
            <c:bubble3D val="0"/>
            <c:spPr>
              <a:solidFill>
                <a:srgbClr val="C7E60C"/>
              </a:solidFill>
            </c:spPr>
          </c:dPt>
          <c:dPt>
            <c:idx val="32"/>
            <c:invertIfNegative val="0"/>
            <c:bubble3D val="0"/>
            <c:spPr>
              <a:solidFill>
                <a:srgbClr val="C7E60C"/>
              </a:solidFill>
            </c:spPr>
          </c:dPt>
          <c:dPt>
            <c:idx val="33"/>
            <c:invertIfNegative val="0"/>
            <c:bubble3D val="0"/>
            <c:spPr>
              <a:solidFill>
                <a:srgbClr val="C7E60C"/>
              </a:solidFill>
            </c:spPr>
          </c:dPt>
          <c:dPt>
            <c:idx val="34"/>
            <c:invertIfNegative val="0"/>
            <c:bubble3D val="0"/>
            <c:spPr>
              <a:solidFill>
                <a:srgbClr val="C7E60C"/>
              </a:solidFill>
            </c:spPr>
          </c:dPt>
          <c:dPt>
            <c:idx val="35"/>
            <c:invertIfNegative val="0"/>
            <c:bubble3D val="0"/>
            <c:spPr>
              <a:solidFill>
                <a:srgbClr val="C7E60C"/>
              </a:solidFill>
            </c:spPr>
          </c:dPt>
          <c:dPt>
            <c:idx val="36"/>
            <c:invertIfNegative val="0"/>
            <c:bubble3D val="0"/>
            <c:spPr>
              <a:solidFill>
                <a:srgbClr val="C7E60C"/>
              </a:solidFill>
            </c:spPr>
          </c:dPt>
          <c:dPt>
            <c:idx val="37"/>
            <c:invertIfNegative val="0"/>
            <c:bubble3D val="0"/>
            <c:spPr>
              <a:solidFill>
                <a:srgbClr val="C7E60C"/>
              </a:solidFill>
            </c:spPr>
          </c:dPt>
          <c:dPt>
            <c:idx val="38"/>
            <c:invertIfNegative val="0"/>
            <c:bubble3D val="0"/>
            <c:spPr>
              <a:solidFill>
                <a:srgbClr val="C7E60C"/>
              </a:solidFill>
            </c:spPr>
          </c:dPt>
          <c:dPt>
            <c:idx val="39"/>
            <c:invertIfNegative val="0"/>
            <c:bubble3D val="0"/>
            <c:spPr>
              <a:solidFill>
                <a:srgbClr val="C7E60C"/>
              </a:solidFill>
            </c:spPr>
          </c:dPt>
          <c:dPt>
            <c:idx val="40"/>
            <c:invertIfNegative val="0"/>
            <c:bubble3D val="0"/>
            <c:spPr>
              <a:solidFill>
                <a:srgbClr val="C7E60C"/>
              </a:solidFill>
            </c:spPr>
          </c:dPt>
          <c:dPt>
            <c:idx val="41"/>
            <c:invertIfNegative val="0"/>
            <c:bubble3D val="0"/>
            <c:spPr>
              <a:solidFill>
                <a:srgbClr val="C7E60C"/>
              </a:solidFill>
            </c:spPr>
          </c:dPt>
          <c:dPt>
            <c:idx val="42"/>
            <c:invertIfNegative val="0"/>
            <c:bubble3D val="0"/>
            <c:spPr>
              <a:solidFill>
                <a:srgbClr val="C7E60C"/>
              </a:solidFill>
            </c:spPr>
          </c:dPt>
          <c:dPt>
            <c:idx val="43"/>
            <c:invertIfNegative val="0"/>
            <c:bubble3D val="0"/>
            <c:spPr>
              <a:solidFill>
                <a:srgbClr val="C7E60C"/>
              </a:solidFill>
            </c:spPr>
          </c:dPt>
          <c:dPt>
            <c:idx val="44"/>
            <c:invertIfNegative val="0"/>
            <c:bubble3D val="0"/>
            <c:spPr>
              <a:solidFill>
                <a:srgbClr val="C7E60C"/>
              </a:solidFill>
            </c:spPr>
          </c:dPt>
          <c:dPt>
            <c:idx val="45"/>
            <c:invertIfNegative val="0"/>
            <c:bubble3D val="0"/>
            <c:spPr>
              <a:solidFill>
                <a:srgbClr val="00B050"/>
              </a:solidFill>
            </c:spPr>
          </c:dPt>
          <c:dPt>
            <c:idx val="46"/>
            <c:invertIfNegative val="0"/>
            <c:bubble3D val="0"/>
            <c:spPr>
              <a:solidFill>
                <a:srgbClr val="00B050"/>
              </a:solidFill>
            </c:spPr>
          </c:dPt>
          <c:dPt>
            <c:idx val="47"/>
            <c:invertIfNegative val="0"/>
            <c:bubble3D val="0"/>
            <c:spPr>
              <a:solidFill>
                <a:srgbClr val="00B050"/>
              </a:solidFill>
            </c:spPr>
          </c:dPt>
          <c:dLbls>
            <c:txPr>
              <a:bodyPr rot="-5400000" vert="horz"/>
              <a:lstStyle/>
              <a:p>
                <a:pPr>
                  <a:defRPr sz="1400"/>
                </a:pPr>
                <a:endParaRPr lang="ru-RU"/>
              </a:p>
            </c:txPr>
            <c:showLegendKey val="0"/>
            <c:showVal val="1"/>
            <c:showCatName val="0"/>
            <c:showSerName val="0"/>
            <c:showPercent val="0"/>
            <c:showBubbleSize val="0"/>
            <c:showLeaderLines val="0"/>
          </c:dLbls>
          <c:cat>
            <c:strRef>
              <c:f>Лист1!$A$2:$A$49</c:f>
              <c:strCache>
                <c:ptCount val="48"/>
                <c:pt idx="0">
                  <c:v>Троицкий МР</c:v>
                </c:pt>
                <c:pt idx="1">
                  <c:v>Уйский МР</c:v>
                </c:pt>
                <c:pt idx="2">
                  <c:v>Еткульский МР</c:v>
                </c:pt>
                <c:pt idx="3">
                  <c:v>ГБУЗ ОКБ 4</c:v>
                </c:pt>
                <c:pt idx="4">
                  <c:v>Усть-Катавский ГО</c:v>
                </c:pt>
                <c:pt idx="5">
                  <c:v>Нязепетровский МР</c:v>
                </c:pt>
                <c:pt idx="6">
                  <c:v>Чебаркульский МР</c:v>
                </c:pt>
                <c:pt idx="7">
                  <c:v>Кыштымский ГО</c:v>
                </c:pt>
                <c:pt idx="8">
                  <c:v>Каслинский МР</c:v>
                </c:pt>
                <c:pt idx="9">
                  <c:v>Брединский МР</c:v>
                </c:pt>
                <c:pt idx="10">
                  <c:v>Верхнеуфалейский ГО</c:v>
                </c:pt>
                <c:pt idx="11">
                  <c:v>Агаповский МР</c:v>
                </c:pt>
                <c:pt idx="12">
                  <c:v>Чесменский МР</c:v>
                </c:pt>
                <c:pt idx="13">
                  <c:v>Трехгорный ГО</c:v>
                </c:pt>
                <c:pt idx="14">
                  <c:v>Еманжелинский МР</c:v>
                </c:pt>
                <c:pt idx="15">
                  <c:v>Катав-Ивановский МР </c:v>
                </c:pt>
                <c:pt idx="16">
                  <c:v>Верхнеуральский МР</c:v>
                </c:pt>
                <c:pt idx="17">
                  <c:v>Кунашакский МР</c:v>
                </c:pt>
                <c:pt idx="18">
                  <c:v>Варненский МР</c:v>
                </c:pt>
                <c:pt idx="19">
                  <c:v>Снежинский ГО</c:v>
                </c:pt>
                <c:pt idx="20">
                  <c:v>Увельский МР</c:v>
                </c:pt>
                <c:pt idx="21">
                  <c:v>Карталинский МР</c:v>
                </c:pt>
                <c:pt idx="22">
                  <c:v>Озерский ГО</c:v>
                </c:pt>
                <c:pt idx="23">
                  <c:v>Миасский ГО</c:v>
                </c:pt>
                <c:pt idx="24">
                  <c:v>Златоустовский ГО</c:v>
                </c:pt>
                <c:pt idx="25">
                  <c:v>Магнитогорский ГО</c:v>
                </c:pt>
                <c:pt idx="26">
                  <c:v>Пластовский МР</c:v>
                </c:pt>
                <c:pt idx="27">
                  <c:v>Карабашский ГО</c:v>
                </c:pt>
                <c:pt idx="28">
                  <c:v>Саткинский МР</c:v>
                </c:pt>
                <c:pt idx="29">
                  <c:v>Челябинская область</c:v>
                </c:pt>
                <c:pt idx="30">
                  <c:v>Кусинский МР</c:v>
                </c:pt>
                <c:pt idx="31">
                  <c:v>Коркинский МР</c:v>
                </c:pt>
                <c:pt idx="32">
                  <c:v>ГБУЗ ОКБ 2</c:v>
                </c:pt>
                <c:pt idx="33">
                  <c:v>Ашинский МР</c:v>
                </c:pt>
                <c:pt idx="34">
                  <c:v>Копейский ГО</c:v>
                </c:pt>
                <c:pt idx="35">
                  <c:v>Нагайбакский МР</c:v>
                </c:pt>
                <c:pt idx="36">
                  <c:v>Красноармейский МР</c:v>
                </c:pt>
                <c:pt idx="37">
                  <c:v>Сосновский МР</c:v>
                </c:pt>
                <c:pt idx="38">
                  <c:v>Аргаяшский МР</c:v>
                </c:pt>
                <c:pt idx="39">
                  <c:v>Челябинский ГО</c:v>
                </c:pt>
                <c:pt idx="40">
                  <c:v>Южноуральский ГО</c:v>
                </c:pt>
                <c:pt idx="41">
                  <c:v>Локомотивный ГО</c:v>
                </c:pt>
                <c:pt idx="42">
                  <c:v>ГБУЗ ОКБ 3</c:v>
                </c:pt>
                <c:pt idx="43">
                  <c:v>ЧОКТГВВ</c:v>
                </c:pt>
                <c:pt idx="44">
                  <c:v>Октябрьский МР</c:v>
                </c:pt>
                <c:pt idx="45">
                  <c:v>Троицкий ГО</c:v>
                </c:pt>
                <c:pt idx="46">
                  <c:v>Чебаркульский ГО</c:v>
                </c:pt>
                <c:pt idx="47">
                  <c:v>Кизильский МР</c:v>
                </c:pt>
              </c:strCache>
            </c:strRef>
          </c:cat>
          <c:val>
            <c:numRef>
              <c:f>Лист1!$B$2:$B$49</c:f>
              <c:numCache>
                <c:formatCode>0.0</c:formatCode>
                <c:ptCount val="48"/>
                <c:pt idx="0">
                  <c:v>4.7965446692430094</c:v>
                </c:pt>
                <c:pt idx="1">
                  <c:v>4.9481245011971273</c:v>
                </c:pt>
                <c:pt idx="2">
                  <c:v>5.2802977436613165</c:v>
                </c:pt>
                <c:pt idx="3">
                  <c:v>6.2223695844385496</c:v>
                </c:pt>
                <c:pt idx="4">
                  <c:v>6.5804274465691792</c:v>
                </c:pt>
                <c:pt idx="5">
                  <c:v>7.3203047366677705</c:v>
                </c:pt>
                <c:pt idx="6">
                  <c:v>7.9216733422340901</c:v>
                </c:pt>
                <c:pt idx="7">
                  <c:v>8.4255319148936163</c:v>
                </c:pt>
                <c:pt idx="8">
                  <c:v>8.8822355289421164</c:v>
                </c:pt>
                <c:pt idx="9">
                  <c:v>9.21760391198044</c:v>
                </c:pt>
                <c:pt idx="10">
                  <c:v>9.3575182234277001</c:v>
                </c:pt>
                <c:pt idx="11">
                  <c:v>9.8583674990682066</c:v>
                </c:pt>
                <c:pt idx="12">
                  <c:v>10</c:v>
                </c:pt>
                <c:pt idx="13">
                  <c:v>10.235666549419626</c:v>
                </c:pt>
                <c:pt idx="14">
                  <c:v>10.425396825396826</c:v>
                </c:pt>
                <c:pt idx="15">
                  <c:v>10.501508295625943</c:v>
                </c:pt>
                <c:pt idx="16">
                  <c:v>11.464111615397545</c:v>
                </c:pt>
                <c:pt idx="17">
                  <c:v>11.744104599579734</c:v>
                </c:pt>
                <c:pt idx="18">
                  <c:v>11.783512217401233</c:v>
                </c:pt>
                <c:pt idx="19">
                  <c:v>11.840411840411841</c:v>
                </c:pt>
                <c:pt idx="20">
                  <c:v>12.480345911949685</c:v>
                </c:pt>
                <c:pt idx="21">
                  <c:v>12.523191094619666</c:v>
                </c:pt>
                <c:pt idx="22">
                  <c:v>12.664907651715039</c:v>
                </c:pt>
                <c:pt idx="23">
                  <c:v>13.051218844152286</c:v>
                </c:pt>
                <c:pt idx="24">
                  <c:v>13.328488372093023</c:v>
                </c:pt>
                <c:pt idx="25">
                  <c:v>13.38160064853381</c:v>
                </c:pt>
                <c:pt idx="26">
                  <c:v>13.386589203582668</c:v>
                </c:pt>
                <c:pt idx="27">
                  <c:v>14.585414585414586</c:v>
                </c:pt>
                <c:pt idx="28">
                  <c:v>15.001529987760097</c:v>
                </c:pt>
                <c:pt idx="29" formatCode="#,##0.0">
                  <c:v>15.5</c:v>
                </c:pt>
                <c:pt idx="30">
                  <c:v>16.318259385665527</c:v>
                </c:pt>
                <c:pt idx="31">
                  <c:v>16.858599207098358</c:v>
                </c:pt>
                <c:pt idx="32">
                  <c:v>17.013086989992303</c:v>
                </c:pt>
                <c:pt idx="33">
                  <c:v>17.286481210346512</c:v>
                </c:pt>
                <c:pt idx="34">
                  <c:v>17.660008153281694</c:v>
                </c:pt>
                <c:pt idx="35">
                  <c:v>17.713638936049801</c:v>
                </c:pt>
                <c:pt idx="36">
                  <c:v>17.86915316416998</c:v>
                </c:pt>
                <c:pt idx="37">
                  <c:v>18.03057086409483</c:v>
                </c:pt>
                <c:pt idx="38">
                  <c:v>18.264979417594144</c:v>
                </c:pt>
                <c:pt idx="39">
                  <c:v>18.469342551054151</c:v>
                </c:pt>
                <c:pt idx="40">
                  <c:v>19.129603060736489</c:v>
                </c:pt>
                <c:pt idx="41">
                  <c:v>20.726783310901748</c:v>
                </c:pt>
                <c:pt idx="42">
                  <c:v>22.555086461164766</c:v>
                </c:pt>
                <c:pt idx="43">
                  <c:v>23.48993288590604</c:v>
                </c:pt>
                <c:pt idx="44">
                  <c:v>24.361883153715258</c:v>
                </c:pt>
                <c:pt idx="45">
                  <c:v>25.496652398199977</c:v>
                </c:pt>
                <c:pt idx="46">
                  <c:v>27.34248192415523</c:v>
                </c:pt>
                <c:pt idx="47">
                  <c:v>30.371352785145888</c:v>
                </c:pt>
              </c:numCache>
            </c:numRef>
          </c:val>
        </c:ser>
        <c:dLbls>
          <c:showLegendKey val="0"/>
          <c:showVal val="1"/>
          <c:showCatName val="0"/>
          <c:showSerName val="0"/>
          <c:showPercent val="0"/>
          <c:showBubbleSize val="0"/>
        </c:dLbls>
        <c:gapWidth val="150"/>
        <c:shape val="cylinder"/>
        <c:axId val="95803264"/>
        <c:axId val="95814400"/>
        <c:axId val="0"/>
      </c:bar3DChart>
      <c:catAx>
        <c:axId val="95803264"/>
        <c:scaling>
          <c:orientation val="minMax"/>
        </c:scaling>
        <c:delete val="0"/>
        <c:axPos val="b"/>
        <c:majorTickMark val="out"/>
        <c:minorTickMark val="none"/>
        <c:tickLblPos val="nextTo"/>
        <c:crossAx val="95814400"/>
        <c:crosses val="autoZero"/>
        <c:auto val="1"/>
        <c:lblAlgn val="ctr"/>
        <c:lblOffset val="100"/>
        <c:noMultiLvlLbl val="0"/>
      </c:catAx>
      <c:valAx>
        <c:axId val="95814400"/>
        <c:scaling>
          <c:orientation val="minMax"/>
        </c:scaling>
        <c:delete val="0"/>
        <c:axPos val="l"/>
        <c:majorGridlines/>
        <c:numFmt formatCode="0.0" sourceLinked="1"/>
        <c:majorTickMark val="out"/>
        <c:minorTickMark val="none"/>
        <c:tickLblPos val="nextTo"/>
        <c:crossAx val="95803264"/>
        <c:crosses val="autoZero"/>
        <c:crossBetween val="between"/>
      </c:valAx>
    </c:plotArea>
    <c:plotVisOnly val="1"/>
    <c:dispBlanksAs val="gap"/>
    <c:showDLblsOverMax val="0"/>
  </c:chart>
  <c:txPr>
    <a:bodyPr/>
    <a:lstStyle/>
    <a:p>
      <a:pPr>
        <a:defRPr sz="1000" b="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7166</c:v>
                </c:pt>
                <c:pt idx="1">
                  <c:v>7164</c:v>
                </c:pt>
                <c:pt idx="2">
                  <c:v>6896</c:v>
                </c:pt>
              </c:numCache>
            </c:numRef>
          </c:val>
        </c:ser>
        <c:dLbls>
          <c:showLegendKey val="0"/>
          <c:showVal val="0"/>
          <c:showCatName val="0"/>
          <c:showSerName val="0"/>
          <c:showPercent val="0"/>
          <c:showBubbleSize val="0"/>
        </c:dLbls>
        <c:gapWidth val="150"/>
        <c:shape val="box"/>
        <c:axId val="224963968"/>
        <c:axId val="225096832"/>
        <c:axId val="0"/>
      </c:bar3DChart>
      <c:catAx>
        <c:axId val="224963968"/>
        <c:scaling>
          <c:orientation val="minMax"/>
        </c:scaling>
        <c:delete val="0"/>
        <c:axPos val="b"/>
        <c:majorTickMark val="out"/>
        <c:minorTickMark val="none"/>
        <c:tickLblPos val="nextTo"/>
        <c:txPr>
          <a:bodyPr/>
          <a:lstStyle/>
          <a:p>
            <a:pPr>
              <a:defRPr sz="1200" b="1">
                <a:latin typeface="Times New Roman" pitchFamily="18" charset="0"/>
                <a:cs typeface="Times New Roman" pitchFamily="18" charset="0"/>
              </a:defRPr>
            </a:pPr>
            <a:endParaRPr lang="ru-RU"/>
          </a:p>
        </c:txPr>
        <c:crossAx val="225096832"/>
        <c:crosses val="autoZero"/>
        <c:auto val="1"/>
        <c:lblAlgn val="ctr"/>
        <c:lblOffset val="100"/>
        <c:noMultiLvlLbl val="0"/>
      </c:catAx>
      <c:valAx>
        <c:axId val="225096832"/>
        <c:scaling>
          <c:orientation val="minMax"/>
        </c:scaling>
        <c:delete val="1"/>
        <c:axPos val="l"/>
        <c:majorGridlines/>
        <c:numFmt formatCode="General" sourceLinked="1"/>
        <c:majorTickMark val="out"/>
        <c:minorTickMark val="none"/>
        <c:tickLblPos val="nextTo"/>
        <c:crossAx val="2249639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400</c:v>
                </c:pt>
                <c:pt idx="1">
                  <c:v>211</c:v>
                </c:pt>
                <c:pt idx="2">
                  <c:v>205</c:v>
                </c:pt>
              </c:numCache>
            </c:numRef>
          </c:val>
        </c:ser>
        <c:dLbls>
          <c:showLegendKey val="0"/>
          <c:showVal val="0"/>
          <c:showCatName val="0"/>
          <c:showSerName val="0"/>
          <c:showPercent val="0"/>
          <c:showBubbleSize val="0"/>
        </c:dLbls>
        <c:gapWidth val="150"/>
        <c:shape val="box"/>
        <c:axId val="224909952"/>
        <c:axId val="224924032"/>
        <c:axId val="0"/>
      </c:bar3DChart>
      <c:catAx>
        <c:axId val="224909952"/>
        <c:scaling>
          <c:orientation val="minMax"/>
        </c:scaling>
        <c:delete val="0"/>
        <c:axPos val="b"/>
        <c:majorTickMark val="out"/>
        <c:minorTickMark val="none"/>
        <c:tickLblPos val="nextTo"/>
        <c:txPr>
          <a:bodyPr/>
          <a:lstStyle/>
          <a:p>
            <a:pPr>
              <a:defRPr sz="1200" b="1">
                <a:latin typeface="Times New Roman" pitchFamily="18" charset="0"/>
                <a:cs typeface="Times New Roman" pitchFamily="18" charset="0"/>
              </a:defRPr>
            </a:pPr>
            <a:endParaRPr lang="ru-RU"/>
          </a:p>
        </c:txPr>
        <c:crossAx val="224924032"/>
        <c:crosses val="autoZero"/>
        <c:auto val="1"/>
        <c:lblAlgn val="ctr"/>
        <c:lblOffset val="100"/>
        <c:noMultiLvlLbl val="0"/>
      </c:catAx>
      <c:valAx>
        <c:axId val="224924032"/>
        <c:scaling>
          <c:orientation val="minMax"/>
        </c:scaling>
        <c:delete val="1"/>
        <c:axPos val="l"/>
        <c:majorGridlines/>
        <c:numFmt formatCode="General" sourceLinked="1"/>
        <c:majorTickMark val="out"/>
        <c:minorTickMark val="none"/>
        <c:tickLblPos val="nextTo"/>
        <c:crossAx val="2249099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6350">
          <a:noFill/>
        </a:ln>
      </c:spPr>
    </c:floor>
    <c:sideWall>
      <c:thickness val="0"/>
    </c:sideWall>
    <c:backWall>
      <c:thickness val="0"/>
    </c:backWall>
    <c:plotArea>
      <c:layout/>
      <c:bar3DChart>
        <c:barDir val="bar"/>
        <c:grouping val="stacked"/>
        <c:varyColors val="0"/>
        <c:ser>
          <c:idx val="0"/>
          <c:order val="0"/>
          <c:tx>
            <c:strRef>
              <c:f>Лист1!$B$1</c:f>
              <c:strCache>
                <c:ptCount val="1"/>
                <c:pt idx="0">
                  <c:v>Ряд 1</c:v>
                </c:pt>
              </c:strCache>
            </c:strRef>
          </c:tx>
          <c:spPr>
            <a:solidFill>
              <a:schemeClr val="accent1">
                <a:lumMod val="60000"/>
                <a:lumOff val="40000"/>
              </a:schemeClr>
            </a:solidFill>
          </c:spPr>
          <c:invertIfNegative val="0"/>
          <c:dLbls>
            <c:dLbl>
              <c:idx val="0"/>
              <c:layout>
                <c:manualLayout>
                  <c:x val="-2.5768186150999947E-2"/>
                  <c:y val="-0.23510248943378695"/>
                </c:manualLayout>
              </c:layout>
              <c:tx>
                <c:rich>
                  <a:bodyPr/>
                  <a:lstStyle/>
                  <a:p>
                    <a:pPr>
                      <a:defRPr sz="1200" b="1">
                        <a:latin typeface="Times New Roman" pitchFamily="18" charset="0"/>
                        <a:cs typeface="Times New Roman" pitchFamily="18" charset="0"/>
                      </a:defRPr>
                    </a:pPr>
                    <a:r>
                      <a:rPr lang="ru-RU" sz="1200" b="1" smtClean="0">
                        <a:latin typeface="Times New Roman" pitchFamily="18" charset="0"/>
                        <a:cs typeface="Times New Roman" pitchFamily="18" charset="0"/>
                      </a:rPr>
                      <a:t>Выполнено </a:t>
                    </a:r>
                    <a:r>
                      <a:rPr lang="en-US" sz="1200" b="1" smtClean="0">
                        <a:latin typeface="Times New Roman" pitchFamily="18" charset="0"/>
                        <a:cs typeface="Times New Roman" pitchFamily="18" charset="0"/>
                      </a:rPr>
                      <a:t>61,3</a:t>
                    </a:r>
                    <a:r>
                      <a:rPr lang="ru-RU" sz="1200" b="1" smtClean="0">
                        <a:latin typeface="Times New Roman" pitchFamily="18" charset="0"/>
                        <a:cs typeface="Times New Roman" pitchFamily="18" charset="0"/>
                      </a:rPr>
                      <a:t>%</a:t>
                    </a:r>
                    <a:endParaRPr lang="en-US" sz="1200" b="1">
                      <a:latin typeface="Times New Roman" pitchFamily="18" charset="0"/>
                      <a:cs typeface="Times New Roman" pitchFamily="18" charset="0"/>
                    </a:endParaRPr>
                  </a:p>
                </c:rich>
              </c:tx>
              <c:spPr/>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61.3</c:v>
                </c:pt>
              </c:numCache>
            </c:numRef>
          </c:val>
        </c:ser>
        <c:ser>
          <c:idx val="1"/>
          <c:order val="1"/>
          <c:tx>
            <c:strRef>
              <c:f>Лист1!$C$1</c:f>
              <c:strCache>
                <c:ptCount val="1"/>
                <c:pt idx="0">
                  <c:v>Ряд 2</c:v>
                </c:pt>
              </c:strCache>
            </c:strRef>
          </c:tx>
          <c:spPr>
            <a:solidFill>
              <a:schemeClr val="accent1">
                <a:lumMod val="20000"/>
                <a:lumOff val="80000"/>
              </a:schemeClr>
            </a:solidFill>
          </c:spPr>
          <c:invertIfNegative val="0"/>
          <c:dLbls>
            <c:delete val="1"/>
          </c:dLbls>
          <c:cat>
            <c:strRef>
              <c:f>Лист1!$A$2</c:f>
              <c:strCache>
                <c:ptCount val="1"/>
                <c:pt idx="0">
                  <c:v>Категория 1</c:v>
                </c:pt>
              </c:strCache>
            </c:strRef>
          </c:cat>
          <c:val>
            <c:numRef>
              <c:f>Лист1!$C$2</c:f>
              <c:numCache>
                <c:formatCode>General</c:formatCode>
                <c:ptCount val="1"/>
                <c:pt idx="0">
                  <c:v>38.700000000000003</c:v>
                </c:pt>
              </c:numCache>
            </c:numRef>
          </c:val>
        </c:ser>
        <c:dLbls>
          <c:showLegendKey val="0"/>
          <c:showVal val="1"/>
          <c:showCatName val="0"/>
          <c:showSerName val="0"/>
          <c:showPercent val="0"/>
          <c:showBubbleSize val="0"/>
        </c:dLbls>
        <c:gapWidth val="150"/>
        <c:shape val="cylinder"/>
        <c:axId val="94864512"/>
        <c:axId val="94866048"/>
        <c:axId val="0"/>
      </c:bar3DChart>
      <c:catAx>
        <c:axId val="94864512"/>
        <c:scaling>
          <c:orientation val="minMax"/>
        </c:scaling>
        <c:delete val="1"/>
        <c:axPos val="l"/>
        <c:majorTickMark val="out"/>
        <c:minorTickMark val="none"/>
        <c:tickLblPos val="nextTo"/>
        <c:crossAx val="94866048"/>
        <c:crosses val="autoZero"/>
        <c:auto val="1"/>
        <c:lblAlgn val="ctr"/>
        <c:lblOffset val="100"/>
        <c:noMultiLvlLbl val="0"/>
      </c:catAx>
      <c:valAx>
        <c:axId val="94866048"/>
        <c:scaling>
          <c:orientation val="minMax"/>
        </c:scaling>
        <c:delete val="0"/>
        <c:axPos val="b"/>
        <c:majorGridlines/>
        <c:numFmt formatCode="General" sourceLinked="1"/>
        <c:majorTickMark val="out"/>
        <c:minorTickMark val="none"/>
        <c:tickLblPos val="nextTo"/>
        <c:txPr>
          <a:bodyPr/>
          <a:lstStyle/>
          <a:p>
            <a:pPr>
              <a:defRPr sz="600"/>
            </a:pPr>
            <a:endParaRPr lang="ru-RU"/>
          </a:p>
        </c:txPr>
        <c:crossAx val="948645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6350">
          <a:noFill/>
        </a:ln>
      </c:spPr>
    </c:floor>
    <c:sideWall>
      <c:thickness val="0"/>
    </c:sideWall>
    <c:backWall>
      <c:thickness val="0"/>
    </c:backWall>
    <c:plotArea>
      <c:layout/>
      <c:bar3DChart>
        <c:barDir val="bar"/>
        <c:grouping val="stacked"/>
        <c:varyColors val="0"/>
        <c:ser>
          <c:idx val="0"/>
          <c:order val="0"/>
          <c:tx>
            <c:strRef>
              <c:f>Лист1!$B$1</c:f>
              <c:strCache>
                <c:ptCount val="1"/>
                <c:pt idx="0">
                  <c:v>Ряд 1</c:v>
                </c:pt>
              </c:strCache>
            </c:strRef>
          </c:tx>
          <c:spPr>
            <a:solidFill>
              <a:schemeClr val="accent1">
                <a:lumMod val="60000"/>
                <a:lumOff val="40000"/>
              </a:schemeClr>
            </a:solidFill>
          </c:spPr>
          <c:invertIfNegative val="0"/>
          <c:dPt>
            <c:idx val="0"/>
            <c:invertIfNegative val="0"/>
            <c:bubble3D val="0"/>
            <c:spPr>
              <a:solidFill>
                <a:srgbClr val="FFA29B"/>
              </a:solidFill>
            </c:spPr>
          </c:dPt>
          <c:dLbls>
            <c:dLbl>
              <c:idx val="0"/>
              <c:layout>
                <c:manualLayout>
                  <c:x val="-8.2458195683199856E-2"/>
                  <c:y val="-0.30160641889026479"/>
                </c:manualLayout>
              </c:layout>
              <c:tx>
                <c:rich>
                  <a:bodyPr/>
                  <a:lstStyle/>
                  <a:p>
                    <a:r>
                      <a:rPr lang="ru-RU" sz="1200" b="1" smtClean="0">
                        <a:latin typeface="Times New Roman" pitchFamily="18" charset="0"/>
                        <a:cs typeface="Times New Roman" pitchFamily="18" charset="0"/>
                      </a:rPr>
                      <a:t>Женщины </a:t>
                    </a:r>
                    <a:r>
                      <a:rPr lang="en-US" sz="1200" b="1" smtClean="0">
                        <a:latin typeface="Times New Roman" pitchFamily="18" charset="0"/>
                        <a:cs typeface="Times New Roman" pitchFamily="18" charset="0"/>
                      </a:rPr>
                      <a:t>59,2</a:t>
                    </a:r>
                    <a:r>
                      <a:rPr lang="ru-RU" sz="1200" b="1" smtClean="0">
                        <a:latin typeface="Times New Roman" pitchFamily="18" charset="0"/>
                        <a:cs typeface="Times New Roman" pitchFamily="18" charset="0"/>
                      </a:rPr>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59.2</c:v>
                </c:pt>
              </c:numCache>
            </c:numRef>
          </c:val>
        </c:ser>
        <c:ser>
          <c:idx val="1"/>
          <c:order val="1"/>
          <c:tx>
            <c:strRef>
              <c:f>Лист1!$C$1</c:f>
              <c:strCache>
                <c:ptCount val="1"/>
                <c:pt idx="0">
                  <c:v>Ряд 2</c:v>
                </c:pt>
              </c:strCache>
            </c:strRef>
          </c:tx>
          <c:spPr>
            <a:solidFill>
              <a:schemeClr val="accent1">
                <a:lumMod val="75000"/>
              </a:schemeClr>
            </a:solidFill>
          </c:spPr>
          <c:invertIfNegative val="0"/>
          <c:dLbls>
            <c:dLbl>
              <c:idx val="0"/>
              <c:layout>
                <c:manualLayout>
                  <c:x val="3.0921823381199937E-2"/>
                  <c:y val="-0.31884107139827994"/>
                </c:manualLayout>
              </c:layout>
              <c:tx>
                <c:rich>
                  <a:bodyPr/>
                  <a:lstStyle/>
                  <a:p>
                    <a:pPr>
                      <a:defRPr sz="1200" b="1">
                        <a:latin typeface="Times New Roman" pitchFamily="18" charset="0"/>
                        <a:cs typeface="Times New Roman" pitchFamily="18" charset="0"/>
                      </a:defRPr>
                    </a:pPr>
                    <a:r>
                      <a:rPr lang="ru-RU" sz="1200" b="1" smtClean="0">
                        <a:latin typeface="Times New Roman" pitchFamily="18" charset="0"/>
                        <a:cs typeface="Times New Roman" pitchFamily="18" charset="0"/>
                      </a:rPr>
                      <a:t>Мужчины </a:t>
                    </a:r>
                    <a:r>
                      <a:rPr lang="en-US" sz="1200" b="1" smtClean="0">
                        <a:latin typeface="Times New Roman" pitchFamily="18" charset="0"/>
                        <a:cs typeface="Times New Roman" pitchFamily="18" charset="0"/>
                      </a:rPr>
                      <a:t>40,8</a:t>
                    </a:r>
                    <a:r>
                      <a:rPr lang="ru-RU" sz="1200" b="1" smtClean="0">
                        <a:latin typeface="Times New Roman" pitchFamily="18" charset="0"/>
                        <a:cs typeface="Times New Roman" pitchFamily="18" charset="0"/>
                      </a:rPr>
                      <a:t>%</a:t>
                    </a:r>
                    <a:endParaRPr lang="en-US" sz="1200" b="1">
                      <a:latin typeface="Times New Roman" pitchFamily="18" charset="0"/>
                      <a:cs typeface="Times New Roman" pitchFamily="18" charset="0"/>
                    </a:endParaRP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40.799999999999997</c:v>
                </c:pt>
              </c:numCache>
            </c:numRef>
          </c:val>
        </c:ser>
        <c:dLbls>
          <c:showLegendKey val="0"/>
          <c:showVal val="1"/>
          <c:showCatName val="0"/>
          <c:showSerName val="0"/>
          <c:showPercent val="0"/>
          <c:showBubbleSize val="0"/>
        </c:dLbls>
        <c:gapWidth val="150"/>
        <c:shape val="cylinder"/>
        <c:axId val="95556352"/>
        <c:axId val="95557888"/>
        <c:axId val="0"/>
      </c:bar3DChart>
      <c:catAx>
        <c:axId val="95556352"/>
        <c:scaling>
          <c:orientation val="minMax"/>
        </c:scaling>
        <c:delete val="1"/>
        <c:axPos val="l"/>
        <c:majorTickMark val="out"/>
        <c:minorTickMark val="none"/>
        <c:tickLblPos val="nextTo"/>
        <c:crossAx val="95557888"/>
        <c:crosses val="autoZero"/>
        <c:auto val="1"/>
        <c:lblAlgn val="ctr"/>
        <c:lblOffset val="100"/>
        <c:noMultiLvlLbl val="0"/>
      </c:catAx>
      <c:valAx>
        <c:axId val="95557888"/>
        <c:scaling>
          <c:orientation val="minMax"/>
        </c:scaling>
        <c:delete val="0"/>
        <c:axPos val="b"/>
        <c:majorGridlines/>
        <c:numFmt formatCode="General" sourceLinked="1"/>
        <c:majorTickMark val="out"/>
        <c:minorTickMark val="none"/>
        <c:tickLblPos val="nextTo"/>
        <c:txPr>
          <a:bodyPr/>
          <a:lstStyle/>
          <a:p>
            <a:pPr>
              <a:defRPr sz="600"/>
            </a:pPr>
            <a:endParaRPr lang="ru-RU"/>
          </a:p>
        </c:txPr>
        <c:crossAx val="955563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6350">
          <a:noFill/>
        </a:ln>
      </c:spPr>
    </c:floor>
    <c:sideWall>
      <c:thickness val="0"/>
    </c:sideWall>
    <c:backWall>
      <c:thickness val="0"/>
    </c:backWall>
    <c:plotArea>
      <c:layout/>
      <c:bar3DChart>
        <c:barDir val="bar"/>
        <c:grouping val="stacked"/>
        <c:varyColors val="0"/>
        <c:ser>
          <c:idx val="0"/>
          <c:order val="0"/>
          <c:tx>
            <c:strRef>
              <c:f>Лист1!$B$1</c:f>
              <c:strCache>
                <c:ptCount val="1"/>
                <c:pt idx="0">
                  <c:v>Ряд 1</c:v>
                </c:pt>
              </c:strCache>
            </c:strRef>
          </c:tx>
          <c:spPr>
            <a:solidFill>
              <a:schemeClr val="accent1">
                <a:lumMod val="60000"/>
                <a:lumOff val="40000"/>
              </a:schemeClr>
            </a:solidFill>
          </c:spPr>
          <c:invertIfNegative val="0"/>
          <c:dPt>
            <c:idx val="0"/>
            <c:invertIfNegative val="0"/>
            <c:bubble3D val="0"/>
            <c:spPr>
              <a:solidFill>
                <a:schemeClr val="accent6">
                  <a:lumMod val="40000"/>
                  <a:lumOff val="60000"/>
                </a:schemeClr>
              </a:solidFill>
            </c:spPr>
          </c:dPt>
          <c:dLbls>
            <c:dLbl>
              <c:idx val="0"/>
              <c:layout>
                <c:manualLayout>
                  <c:x val="-5.669000953219986E-2"/>
                  <c:y val="-0.29298909263625722"/>
                </c:manualLayout>
              </c:layout>
              <c:tx>
                <c:rich>
                  <a:bodyPr/>
                  <a:lstStyle/>
                  <a:p>
                    <a:r>
                      <a:rPr lang="ru-RU" smtClean="0"/>
                      <a:t>Работающие</a:t>
                    </a:r>
                    <a:r>
                      <a:rPr lang="en-US" smtClean="0"/>
                      <a:t>55,2</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55.2</c:v>
                </c:pt>
              </c:numCache>
            </c:numRef>
          </c:val>
        </c:ser>
        <c:ser>
          <c:idx val="1"/>
          <c:order val="1"/>
          <c:tx>
            <c:strRef>
              <c:f>Лист1!$C$1</c:f>
              <c:strCache>
                <c:ptCount val="1"/>
                <c:pt idx="0">
                  <c:v>Столбец1</c:v>
                </c:pt>
              </c:strCache>
            </c:strRef>
          </c:tx>
          <c:spPr>
            <a:solidFill>
              <a:schemeClr val="accent3">
                <a:lumMod val="75000"/>
              </a:schemeClr>
            </a:solidFill>
          </c:spPr>
          <c:invertIfNegative val="0"/>
          <c:dLbls>
            <c:dLbl>
              <c:idx val="0"/>
              <c:layout>
                <c:manualLayout>
                  <c:x val="-1.8037730305699964E-2"/>
                  <c:y val="-0.31022374514427237"/>
                </c:manualLayout>
              </c:layout>
              <c:tx>
                <c:rich>
                  <a:bodyPr/>
                  <a:lstStyle/>
                  <a:p>
                    <a:r>
                      <a:rPr lang="ru-RU" sz="1000" dirty="0" smtClean="0"/>
                      <a:t>Не работающие </a:t>
                    </a:r>
                    <a:r>
                      <a:rPr lang="en-US" sz="1000" dirty="0" smtClean="0"/>
                      <a:t>42,8</a:t>
                    </a:r>
                    <a:r>
                      <a:rPr lang="ru-RU" sz="1000" dirty="0" smtClean="0"/>
                      <a:t>%</a:t>
                    </a:r>
                    <a:endParaRPr lang="en-US" dirty="0"/>
                  </a:p>
                </c:rich>
              </c:tx>
              <c:showLegendKey val="0"/>
              <c:showVal val="1"/>
              <c:showCatName val="0"/>
              <c:showSerName val="0"/>
              <c:showPercent val="0"/>
              <c:showBubbleSize val="0"/>
            </c:dLbl>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42.8</c:v>
                </c:pt>
              </c:numCache>
            </c:numRef>
          </c:val>
        </c:ser>
        <c:ser>
          <c:idx val="2"/>
          <c:order val="2"/>
          <c:tx>
            <c:strRef>
              <c:f>Лист1!$D$1</c:f>
              <c:strCache>
                <c:ptCount val="1"/>
                <c:pt idx="0">
                  <c:v>Ряд 2</c:v>
                </c:pt>
              </c:strCache>
            </c:strRef>
          </c:tx>
          <c:spPr>
            <a:solidFill>
              <a:srgbClr val="FFFF00"/>
            </a:solidFill>
          </c:spPr>
          <c:invertIfNegative val="0"/>
          <c:dLbls>
            <c:dLbl>
              <c:idx val="0"/>
              <c:layout>
                <c:manualLayout>
                  <c:x val="7.9881377068099932E-2"/>
                  <c:y val="-0.28437176638224965"/>
                </c:manualLayout>
              </c:layout>
              <c:tx>
                <c:rich>
                  <a:bodyPr/>
                  <a:lstStyle/>
                  <a:p>
                    <a:r>
                      <a:rPr lang="ru-RU" smtClean="0"/>
                      <a:t>Учащиеся </a:t>
                    </a:r>
                    <a:r>
                      <a:rPr lang="en-US" smtClean="0"/>
                      <a:t>2</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2</c:v>
                </c:pt>
              </c:numCache>
            </c:numRef>
          </c:val>
        </c:ser>
        <c:dLbls>
          <c:showLegendKey val="0"/>
          <c:showVal val="1"/>
          <c:showCatName val="0"/>
          <c:showSerName val="0"/>
          <c:showPercent val="0"/>
          <c:showBubbleSize val="0"/>
        </c:dLbls>
        <c:gapWidth val="150"/>
        <c:shape val="cylinder"/>
        <c:axId val="95487104"/>
        <c:axId val="95488640"/>
        <c:axId val="0"/>
      </c:bar3DChart>
      <c:catAx>
        <c:axId val="95487104"/>
        <c:scaling>
          <c:orientation val="minMax"/>
        </c:scaling>
        <c:delete val="1"/>
        <c:axPos val="l"/>
        <c:majorTickMark val="out"/>
        <c:minorTickMark val="none"/>
        <c:tickLblPos val="nextTo"/>
        <c:crossAx val="95488640"/>
        <c:crosses val="autoZero"/>
        <c:auto val="1"/>
        <c:lblAlgn val="ctr"/>
        <c:lblOffset val="100"/>
        <c:noMultiLvlLbl val="0"/>
      </c:catAx>
      <c:valAx>
        <c:axId val="95488640"/>
        <c:scaling>
          <c:orientation val="minMax"/>
        </c:scaling>
        <c:delete val="0"/>
        <c:axPos val="b"/>
        <c:majorGridlines/>
        <c:numFmt formatCode="General" sourceLinked="1"/>
        <c:majorTickMark val="out"/>
        <c:minorTickMark val="none"/>
        <c:tickLblPos val="nextTo"/>
        <c:txPr>
          <a:bodyPr/>
          <a:lstStyle/>
          <a:p>
            <a:pPr>
              <a:defRPr sz="600"/>
            </a:pPr>
            <a:endParaRPr lang="ru-RU"/>
          </a:p>
        </c:txPr>
        <c:crossAx val="954871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6350">
          <a:noFill/>
        </a:ln>
      </c:spPr>
    </c:floor>
    <c:sideWall>
      <c:thickness val="0"/>
      <c:spPr>
        <a:noFill/>
      </c:spPr>
    </c:sideWall>
    <c:backWall>
      <c:thickness val="0"/>
      <c:spPr>
        <a:noFill/>
        <a:ln w="25400">
          <a:noFill/>
        </a:ln>
      </c:spPr>
    </c:backWall>
    <c:plotArea>
      <c:layout/>
      <c:bar3DChart>
        <c:barDir val="bar"/>
        <c:grouping val="stacked"/>
        <c:varyColors val="0"/>
        <c:ser>
          <c:idx val="0"/>
          <c:order val="0"/>
          <c:tx>
            <c:strRef>
              <c:f>Лист1!$B$1</c:f>
              <c:strCache>
                <c:ptCount val="1"/>
                <c:pt idx="0">
                  <c:v>Столбец1</c:v>
                </c:pt>
              </c:strCache>
            </c:strRef>
          </c:tx>
          <c:spPr>
            <a:solidFill>
              <a:schemeClr val="accent6"/>
            </a:solidFill>
          </c:spPr>
          <c:invertIfNegative val="0"/>
          <c:dLbls>
            <c:dLbl>
              <c:idx val="0"/>
              <c:layout>
                <c:manualLayout>
                  <c:x val="-2.6149593795916217E-2"/>
                  <c:y val="-0.32372623830293168"/>
                </c:manualLayout>
              </c:layout>
              <c:tx>
                <c:rich>
                  <a:bodyPr/>
                  <a:lstStyle/>
                  <a:p>
                    <a:r>
                      <a:rPr lang="ru-RU" smtClean="0"/>
                      <a:t> 1 гр. </a:t>
                    </a:r>
                    <a:r>
                      <a:rPr lang="en-US" smtClean="0"/>
                      <a:t>26,5</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26.5</c:v>
                </c:pt>
              </c:numCache>
            </c:numRef>
          </c:val>
        </c:ser>
        <c:ser>
          <c:idx val="1"/>
          <c:order val="1"/>
          <c:tx>
            <c:strRef>
              <c:f>Лист1!$C$1</c:f>
              <c:strCache>
                <c:ptCount val="1"/>
                <c:pt idx="0">
                  <c:v>Ряд 1</c:v>
                </c:pt>
              </c:strCache>
            </c:strRef>
          </c:tx>
          <c:spPr>
            <a:solidFill>
              <a:srgbClr val="FFFF00"/>
            </a:solidFill>
          </c:spPr>
          <c:invertIfNegative val="0"/>
          <c:dLbls>
            <c:dLbl>
              <c:idx val="0"/>
              <c:layout>
                <c:manualLayout>
                  <c:x val="1.8304715657141351E-2"/>
                  <c:y val="-0.32372623830293168"/>
                </c:manualLayout>
              </c:layout>
              <c:tx>
                <c:rich>
                  <a:bodyPr/>
                  <a:lstStyle/>
                  <a:p>
                    <a:r>
                      <a:rPr lang="ru-RU" smtClean="0"/>
                      <a:t>2 гр. </a:t>
                    </a:r>
                    <a:r>
                      <a:rPr lang="en-US" smtClean="0"/>
                      <a:t>17,3</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17.3</c:v>
                </c:pt>
              </c:numCache>
            </c:numRef>
          </c:val>
        </c:ser>
        <c:ser>
          <c:idx val="2"/>
          <c:order val="2"/>
          <c:tx>
            <c:strRef>
              <c:f>Лист1!$D$1</c:f>
              <c:strCache>
                <c:ptCount val="1"/>
                <c:pt idx="0">
                  <c:v>Ряд 2</c:v>
                </c:pt>
              </c:strCache>
            </c:strRef>
          </c:tx>
          <c:spPr>
            <a:solidFill>
              <a:srgbClr val="C00000"/>
            </a:solidFill>
          </c:spPr>
          <c:invertIfNegative val="0"/>
          <c:dLbls>
            <c:dLbl>
              <c:idx val="0"/>
              <c:layout>
                <c:manualLayout>
                  <c:x val="1.8304715657141351E-2"/>
                  <c:y val="-0.33528788967089351"/>
                </c:manualLayout>
              </c:layout>
              <c:tx>
                <c:rich>
                  <a:bodyPr/>
                  <a:lstStyle/>
                  <a:p>
                    <a:r>
                      <a:rPr lang="ru-RU" smtClean="0"/>
                      <a:t>3А гр. </a:t>
                    </a:r>
                    <a:r>
                      <a:rPr lang="en-US" smtClean="0"/>
                      <a:t>45,7</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45.7</c:v>
                </c:pt>
              </c:numCache>
            </c:numRef>
          </c:val>
        </c:ser>
        <c:ser>
          <c:idx val="3"/>
          <c:order val="3"/>
          <c:tx>
            <c:strRef>
              <c:f>Лист1!$E$1</c:f>
              <c:strCache>
                <c:ptCount val="1"/>
                <c:pt idx="0">
                  <c:v>Ряд 3</c:v>
                </c:pt>
              </c:strCache>
            </c:strRef>
          </c:tx>
          <c:spPr>
            <a:solidFill>
              <a:srgbClr val="7030A0"/>
            </a:solidFill>
          </c:spPr>
          <c:invertIfNegative val="0"/>
          <c:dLbls>
            <c:dLbl>
              <c:idx val="0"/>
              <c:layout>
                <c:manualLayout>
                  <c:x val="4.4454309453057568E-2"/>
                  <c:y val="-0.34684954103885535"/>
                </c:manualLayout>
              </c:layout>
              <c:tx>
                <c:rich>
                  <a:bodyPr/>
                  <a:lstStyle/>
                  <a:p>
                    <a:r>
                      <a:rPr lang="ru-RU" smtClean="0"/>
                      <a:t>3Б гр. </a:t>
                    </a:r>
                    <a:r>
                      <a:rPr lang="en-US" smtClean="0"/>
                      <a:t>10,5</a:t>
                    </a:r>
                    <a:r>
                      <a:rPr lang="ru-RU" smtClean="0"/>
                      <a:t>%</a:t>
                    </a:r>
                    <a:endParaRPr lang="en-US"/>
                  </a:p>
                </c:rich>
              </c:tx>
              <c:showLegendKey val="0"/>
              <c:showVal val="1"/>
              <c:showCatName val="0"/>
              <c:showSerName val="0"/>
              <c:showPercent val="0"/>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c:f>
              <c:strCache>
                <c:ptCount val="1"/>
                <c:pt idx="0">
                  <c:v>Категория 1</c:v>
                </c:pt>
              </c:strCache>
            </c:strRef>
          </c:cat>
          <c:val>
            <c:numRef>
              <c:f>Лист1!$E$2</c:f>
              <c:numCache>
                <c:formatCode>General</c:formatCode>
                <c:ptCount val="1"/>
                <c:pt idx="0">
                  <c:v>10.5</c:v>
                </c:pt>
              </c:numCache>
            </c:numRef>
          </c:val>
        </c:ser>
        <c:dLbls>
          <c:showLegendKey val="0"/>
          <c:showVal val="1"/>
          <c:showCatName val="0"/>
          <c:showSerName val="0"/>
          <c:showPercent val="0"/>
          <c:showBubbleSize val="0"/>
        </c:dLbls>
        <c:gapWidth val="150"/>
        <c:shape val="cylinder"/>
        <c:axId val="95525120"/>
        <c:axId val="95879168"/>
        <c:axId val="0"/>
      </c:bar3DChart>
      <c:catAx>
        <c:axId val="95525120"/>
        <c:scaling>
          <c:orientation val="minMax"/>
        </c:scaling>
        <c:delete val="1"/>
        <c:axPos val="l"/>
        <c:majorTickMark val="out"/>
        <c:minorTickMark val="none"/>
        <c:tickLblPos val="nextTo"/>
        <c:crossAx val="95879168"/>
        <c:crosses val="autoZero"/>
        <c:auto val="1"/>
        <c:lblAlgn val="ctr"/>
        <c:lblOffset val="100"/>
        <c:noMultiLvlLbl val="0"/>
      </c:catAx>
      <c:valAx>
        <c:axId val="95879168"/>
        <c:scaling>
          <c:orientation val="minMax"/>
        </c:scaling>
        <c:delete val="0"/>
        <c:axPos val="b"/>
        <c:majorGridlines/>
        <c:numFmt formatCode="General" sourceLinked="1"/>
        <c:majorTickMark val="out"/>
        <c:minorTickMark val="none"/>
        <c:tickLblPos val="nextTo"/>
        <c:txPr>
          <a:bodyPr/>
          <a:lstStyle/>
          <a:p>
            <a:pPr>
              <a:defRPr sz="600"/>
            </a:pPr>
            <a:endParaRPr lang="ru-RU"/>
          </a:p>
        </c:txPr>
        <c:crossAx val="95525120"/>
        <c:crosses val="autoZero"/>
        <c:crossBetween val="between"/>
      </c:valAx>
      <c:spPr>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txPr>
              <a:bodyPr/>
              <a:lstStyle/>
              <a:p>
                <a:pPr>
                  <a:defRPr sz="1200" b="1">
                    <a:latin typeface="+mn-lt"/>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110650</c:v>
                </c:pt>
                <c:pt idx="1">
                  <c:v>227439</c:v>
                </c:pt>
                <c:pt idx="2">
                  <c:v>263642</c:v>
                </c:pt>
              </c:numCache>
            </c:numRef>
          </c:val>
        </c:ser>
        <c:dLbls>
          <c:showLegendKey val="0"/>
          <c:showVal val="0"/>
          <c:showCatName val="0"/>
          <c:showSerName val="0"/>
          <c:showPercent val="0"/>
          <c:showBubbleSize val="0"/>
        </c:dLbls>
        <c:gapWidth val="150"/>
        <c:shape val="box"/>
        <c:axId val="95933568"/>
        <c:axId val="95935104"/>
        <c:axId val="0"/>
      </c:bar3DChart>
      <c:catAx>
        <c:axId val="95933568"/>
        <c:scaling>
          <c:orientation val="minMax"/>
        </c:scaling>
        <c:delete val="0"/>
        <c:axPos val="b"/>
        <c:majorTickMark val="out"/>
        <c:minorTickMark val="none"/>
        <c:tickLblPos val="nextTo"/>
        <c:txPr>
          <a:bodyPr/>
          <a:lstStyle/>
          <a:p>
            <a:pPr>
              <a:defRPr sz="1200" b="1">
                <a:latin typeface="+mn-lt"/>
                <a:cs typeface="Times New Roman" pitchFamily="18" charset="0"/>
              </a:defRPr>
            </a:pPr>
            <a:endParaRPr lang="ru-RU"/>
          </a:p>
        </c:txPr>
        <c:crossAx val="95935104"/>
        <c:crosses val="autoZero"/>
        <c:auto val="1"/>
        <c:lblAlgn val="ctr"/>
        <c:lblOffset val="100"/>
        <c:noMultiLvlLbl val="0"/>
      </c:catAx>
      <c:valAx>
        <c:axId val="95935104"/>
        <c:scaling>
          <c:orientation val="minMax"/>
        </c:scaling>
        <c:delete val="1"/>
        <c:axPos val="l"/>
        <c:majorGridlines/>
        <c:numFmt formatCode="General" sourceLinked="1"/>
        <c:majorTickMark val="out"/>
        <c:minorTickMark val="none"/>
        <c:tickLblPos val="nextTo"/>
        <c:crossAx val="959335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chemeClr val="accent2">
                  <a:lumMod val="40000"/>
                  <a:lumOff val="60000"/>
                </a:schemeClr>
              </a:solidFill>
            </c:spPr>
          </c:dPt>
          <c:dPt>
            <c:idx val="2"/>
            <c:invertIfNegative val="0"/>
            <c:bubble3D val="0"/>
            <c:spPr>
              <a:solidFill>
                <a:schemeClr val="accent1">
                  <a:lumMod val="60000"/>
                  <a:lumOff val="40000"/>
                </a:schemeClr>
              </a:solidFill>
            </c:spPr>
          </c:dPt>
          <c:dLbls>
            <c:dLbl>
              <c:idx val="2"/>
              <c:layout>
                <c:manualLayout>
                  <c:x val="0"/>
                  <c:y val="-1.6987178915566982E-2"/>
                </c:manualLayout>
              </c:layout>
              <c:showLegendKey val="0"/>
              <c:showVal val="1"/>
              <c:showCatName val="0"/>
              <c:showSerName val="0"/>
              <c:showPercent val="0"/>
              <c:showBubbleSize val="0"/>
            </c:dLbl>
            <c:txPr>
              <a:bodyPr/>
              <a:lstStyle/>
              <a:p>
                <a:pPr>
                  <a:defRPr sz="1200" b="1">
                    <a:latin typeface="+mn-lt"/>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2014 г.</c:v>
                </c:pt>
                <c:pt idx="1">
                  <c:v>2015 г.</c:v>
                </c:pt>
                <c:pt idx="2">
                  <c:v>2016 г.</c:v>
                </c:pt>
              </c:strCache>
            </c:strRef>
          </c:cat>
          <c:val>
            <c:numRef>
              <c:f>Лист1!$B$2:$B$4</c:f>
              <c:numCache>
                <c:formatCode>General</c:formatCode>
                <c:ptCount val="3"/>
                <c:pt idx="0">
                  <c:v>39174</c:v>
                </c:pt>
                <c:pt idx="1">
                  <c:v>80605</c:v>
                </c:pt>
                <c:pt idx="2">
                  <c:v>90774</c:v>
                </c:pt>
              </c:numCache>
            </c:numRef>
          </c:val>
        </c:ser>
        <c:dLbls>
          <c:showLegendKey val="0"/>
          <c:showVal val="0"/>
          <c:showCatName val="0"/>
          <c:showSerName val="0"/>
          <c:showPercent val="0"/>
          <c:showBubbleSize val="0"/>
        </c:dLbls>
        <c:gapWidth val="150"/>
        <c:shape val="box"/>
        <c:axId val="95965184"/>
        <c:axId val="95966720"/>
        <c:axId val="0"/>
      </c:bar3DChart>
      <c:catAx>
        <c:axId val="95965184"/>
        <c:scaling>
          <c:orientation val="minMax"/>
        </c:scaling>
        <c:delete val="0"/>
        <c:axPos val="b"/>
        <c:majorTickMark val="out"/>
        <c:minorTickMark val="none"/>
        <c:tickLblPos val="nextTo"/>
        <c:txPr>
          <a:bodyPr/>
          <a:lstStyle/>
          <a:p>
            <a:pPr>
              <a:defRPr sz="1200" b="1">
                <a:latin typeface="+mn-lt"/>
                <a:cs typeface="Times New Roman" pitchFamily="18" charset="0"/>
              </a:defRPr>
            </a:pPr>
            <a:endParaRPr lang="ru-RU"/>
          </a:p>
        </c:txPr>
        <c:crossAx val="95966720"/>
        <c:crosses val="autoZero"/>
        <c:auto val="1"/>
        <c:lblAlgn val="ctr"/>
        <c:lblOffset val="100"/>
        <c:noMultiLvlLbl val="0"/>
      </c:catAx>
      <c:valAx>
        <c:axId val="95966720"/>
        <c:scaling>
          <c:orientation val="minMax"/>
        </c:scaling>
        <c:delete val="1"/>
        <c:axPos val="l"/>
        <c:majorGridlines/>
        <c:numFmt formatCode="General" sourceLinked="1"/>
        <c:majorTickMark val="out"/>
        <c:minorTickMark val="none"/>
        <c:tickLblPos val="nextTo"/>
        <c:crossAx val="959651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5D92B-1E30-4254-81AA-7C4ABEE8D0AD}" type="doc">
      <dgm:prSet loTypeId="urn:microsoft.com/office/officeart/2005/8/layout/matrix3" loCatId="matrix" qsTypeId="urn:microsoft.com/office/officeart/2005/8/quickstyle/simple3" qsCatId="simple" csTypeId="urn:microsoft.com/office/officeart/2005/8/colors/accent4_2" csCatId="accent4" phldr="1"/>
      <dgm:spPr/>
      <dgm:t>
        <a:bodyPr/>
        <a:lstStyle/>
        <a:p>
          <a:endParaRPr lang="ru-RU"/>
        </a:p>
      </dgm:t>
    </dgm:pt>
    <dgm:pt modelId="{75DCB3FE-2619-4FD0-8066-4C26C5BE6305}">
      <dgm:prSet phldrT="[Текст]" custT="1"/>
      <dgm:spPr/>
      <dgm:t>
        <a:bodyPr/>
        <a:lstStyle/>
        <a:p>
          <a:pPr algn="ctr"/>
          <a:r>
            <a:rPr lang="ru-RU" sz="2000" b="1" dirty="0" smtClean="0">
              <a:latin typeface="+mn-lt"/>
              <a:cs typeface="Times New Roman" pitchFamily="18" charset="0"/>
            </a:rPr>
            <a:t>Снижение популяционного риска неинфекционных заболеваний</a:t>
          </a:r>
          <a:endParaRPr lang="ru-RU" sz="2000" b="1" dirty="0">
            <a:latin typeface="+mn-lt"/>
            <a:cs typeface="Times New Roman" pitchFamily="18" charset="0"/>
          </a:endParaRPr>
        </a:p>
      </dgm:t>
    </dgm:pt>
    <dgm:pt modelId="{7381A96F-05B2-428B-86C0-91AF56025F85}" type="parTrans" cxnId="{4871598C-C1ED-4E8B-95C7-94889704478A}">
      <dgm:prSet/>
      <dgm:spPr/>
      <dgm:t>
        <a:bodyPr/>
        <a:lstStyle/>
        <a:p>
          <a:endParaRPr lang="ru-RU"/>
        </a:p>
      </dgm:t>
    </dgm:pt>
    <dgm:pt modelId="{4674FCEF-37D3-43D0-BEF4-CB1A3FE31E9E}" type="sibTrans" cxnId="{4871598C-C1ED-4E8B-95C7-94889704478A}">
      <dgm:prSet/>
      <dgm:spPr/>
      <dgm:t>
        <a:bodyPr/>
        <a:lstStyle/>
        <a:p>
          <a:endParaRPr lang="ru-RU"/>
        </a:p>
      </dgm:t>
    </dgm:pt>
    <dgm:pt modelId="{E52DB32A-53E6-4DC6-A596-D6A177C5E7C0}">
      <dgm:prSet phldrT="[Текст]" custT="1"/>
      <dgm:spPr/>
      <dgm:t>
        <a:bodyPr/>
        <a:lstStyle/>
        <a:p>
          <a:pPr algn="ctr"/>
          <a:r>
            <a:rPr lang="ru-RU" sz="2000" b="1" dirty="0" smtClean="0">
              <a:latin typeface="+mn-lt"/>
              <a:cs typeface="Times New Roman" pitchFamily="18" charset="0"/>
            </a:rPr>
            <a:t>Снижение доли граждан с высоким риском ХНИ</a:t>
          </a:r>
          <a:r>
            <a:rPr lang="ru-RU" sz="2000" dirty="0" smtClean="0">
              <a:latin typeface="+mn-lt"/>
              <a:cs typeface="Times New Roman" pitchFamily="18" charset="0"/>
            </a:rPr>
            <a:t>З</a:t>
          </a:r>
          <a:endParaRPr lang="ru-RU" sz="2000" dirty="0">
            <a:latin typeface="+mn-lt"/>
            <a:cs typeface="Times New Roman" pitchFamily="18" charset="0"/>
          </a:endParaRPr>
        </a:p>
      </dgm:t>
    </dgm:pt>
    <dgm:pt modelId="{0FAC47B2-2090-433A-8D89-843A5B58CFCA}" type="parTrans" cxnId="{80B61069-01AC-4F48-B6E2-AC0023000F61}">
      <dgm:prSet/>
      <dgm:spPr/>
      <dgm:t>
        <a:bodyPr/>
        <a:lstStyle/>
        <a:p>
          <a:endParaRPr lang="ru-RU"/>
        </a:p>
      </dgm:t>
    </dgm:pt>
    <dgm:pt modelId="{22699E45-69CF-46C7-B56E-979875217297}" type="sibTrans" cxnId="{80B61069-01AC-4F48-B6E2-AC0023000F61}">
      <dgm:prSet/>
      <dgm:spPr/>
      <dgm:t>
        <a:bodyPr/>
        <a:lstStyle/>
        <a:p>
          <a:endParaRPr lang="ru-RU"/>
        </a:p>
      </dgm:t>
    </dgm:pt>
    <dgm:pt modelId="{14693582-467B-4689-AD86-A37F17913C72}">
      <dgm:prSet phldrT="[Текст]" custT="1"/>
      <dgm:spPr/>
      <dgm:t>
        <a:bodyPr/>
        <a:lstStyle/>
        <a:p>
          <a:pPr algn="ctr"/>
          <a:r>
            <a:rPr lang="ru-RU" sz="2000" b="1" dirty="0" smtClean="0">
              <a:latin typeface="+mn-lt"/>
              <a:cs typeface="Times New Roman" pitchFamily="18" charset="0"/>
            </a:rPr>
            <a:t>Вторичная профилактика</a:t>
          </a:r>
          <a:endParaRPr lang="ru-RU" sz="2000" b="1" dirty="0">
            <a:latin typeface="+mn-lt"/>
            <a:cs typeface="Times New Roman" pitchFamily="18" charset="0"/>
          </a:endParaRPr>
        </a:p>
      </dgm:t>
    </dgm:pt>
    <dgm:pt modelId="{613EF65E-3518-4102-A6D2-92D49AFCF7FF}" type="parTrans" cxnId="{2D1F9A16-7B75-4616-9353-0A6AD4F07EF9}">
      <dgm:prSet/>
      <dgm:spPr/>
      <dgm:t>
        <a:bodyPr/>
        <a:lstStyle/>
        <a:p>
          <a:endParaRPr lang="ru-RU"/>
        </a:p>
      </dgm:t>
    </dgm:pt>
    <dgm:pt modelId="{EC23A582-A10F-4023-8334-AAB499C759B6}" type="sibTrans" cxnId="{2D1F9A16-7B75-4616-9353-0A6AD4F07EF9}">
      <dgm:prSet/>
      <dgm:spPr/>
      <dgm:t>
        <a:bodyPr/>
        <a:lstStyle/>
        <a:p>
          <a:endParaRPr lang="ru-RU"/>
        </a:p>
      </dgm:t>
    </dgm:pt>
    <dgm:pt modelId="{FDCFF219-6F14-448B-B636-260798352EA1}">
      <dgm:prSet phldrT="[Текст]" custT="1"/>
      <dgm:spPr/>
      <dgm:t>
        <a:bodyPr/>
        <a:lstStyle/>
        <a:p>
          <a:pPr algn="ctr">
            <a:spcAft>
              <a:spcPts val="0"/>
            </a:spcAft>
          </a:pPr>
          <a:r>
            <a:rPr lang="ru-RU" sz="1800" b="1" dirty="0" smtClean="0">
              <a:latin typeface="+mn-lt"/>
              <a:cs typeface="Times New Roman" pitchFamily="18" charset="0"/>
            </a:rPr>
            <a:t>Предупреждение развития осложнений ХНИЗ</a:t>
          </a:r>
        </a:p>
        <a:p>
          <a:pPr algn="ctr">
            <a:spcAft>
              <a:spcPts val="0"/>
            </a:spcAft>
          </a:pPr>
          <a:r>
            <a:rPr lang="ru-RU" sz="1800" b="1" dirty="0" smtClean="0">
              <a:latin typeface="+mn-lt"/>
              <a:cs typeface="Times New Roman" pitchFamily="18" charset="0"/>
            </a:rPr>
            <a:t>(диспансерное наблюдение)</a:t>
          </a:r>
          <a:endParaRPr lang="ru-RU" sz="1800" b="1" dirty="0">
            <a:latin typeface="+mn-lt"/>
            <a:cs typeface="Times New Roman" pitchFamily="18" charset="0"/>
          </a:endParaRPr>
        </a:p>
      </dgm:t>
    </dgm:pt>
    <dgm:pt modelId="{6FA62F8A-4AC8-4B11-93BD-D7A7ABE2C660}" type="parTrans" cxnId="{7F3D57E8-0D57-4FC7-8753-836210EA3601}">
      <dgm:prSet/>
      <dgm:spPr/>
      <dgm:t>
        <a:bodyPr/>
        <a:lstStyle/>
        <a:p>
          <a:endParaRPr lang="ru-RU"/>
        </a:p>
      </dgm:t>
    </dgm:pt>
    <dgm:pt modelId="{56110F5A-F1B2-474D-A6F0-166D0A3DC3E8}" type="sibTrans" cxnId="{7F3D57E8-0D57-4FC7-8753-836210EA3601}">
      <dgm:prSet/>
      <dgm:spPr/>
      <dgm:t>
        <a:bodyPr/>
        <a:lstStyle/>
        <a:p>
          <a:endParaRPr lang="ru-RU"/>
        </a:p>
      </dgm:t>
    </dgm:pt>
    <dgm:pt modelId="{65CBF953-9BC1-45B5-A4D1-1763E349F85E}" type="pres">
      <dgm:prSet presAssocID="{7A45D92B-1E30-4254-81AA-7C4ABEE8D0AD}" presName="matrix" presStyleCnt="0">
        <dgm:presLayoutVars>
          <dgm:chMax val="1"/>
          <dgm:dir/>
          <dgm:resizeHandles val="exact"/>
        </dgm:presLayoutVars>
      </dgm:prSet>
      <dgm:spPr/>
      <dgm:t>
        <a:bodyPr/>
        <a:lstStyle/>
        <a:p>
          <a:endParaRPr lang="ru-RU"/>
        </a:p>
      </dgm:t>
    </dgm:pt>
    <dgm:pt modelId="{1EE52D2B-D71B-44F4-B366-229258466D13}" type="pres">
      <dgm:prSet presAssocID="{7A45D92B-1E30-4254-81AA-7C4ABEE8D0AD}" presName="diamond" presStyleLbl="bgShp" presStyleIdx="0" presStyleCnt="1" custLinFactNeighborX="-34884" custLinFactNeighborY="-1411"/>
      <dgm:spPr/>
      <dgm:t>
        <a:bodyPr/>
        <a:lstStyle/>
        <a:p>
          <a:endParaRPr lang="ru-RU"/>
        </a:p>
      </dgm:t>
    </dgm:pt>
    <dgm:pt modelId="{23A0B2AD-64F9-4C10-838D-D33ADEA08283}" type="pres">
      <dgm:prSet presAssocID="{7A45D92B-1E30-4254-81AA-7C4ABEE8D0AD}" presName="quad1" presStyleLbl="node1" presStyleIdx="0" presStyleCnt="4" custScaleX="134392" custScaleY="85524" custLinFactNeighborX="20837" custLinFactNeighborY="12825">
        <dgm:presLayoutVars>
          <dgm:chMax val="0"/>
          <dgm:chPref val="0"/>
          <dgm:bulletEnabled val="1"/>
        </dgm:presLayoutVars>
      </dgm:prSet>
      <dgm:spPr/>
      <dgm:t>
        <a:bodyPr/>
        <a:lstStyle/>
        <a:p>
          <a:endParaRPr lang="ru-RU"/>
        </a:p>
      </dgm:t>
    </dgm:pt>
    <dgm:pt modelId="{FAF63228-4AA9-4833-9D9F-D5AB01A80F78}" type="pres">
      <dgm:prSet presAssocID="{7A45D92B-1E30-4254-81AA-7C4ABEE8D0AD}" presName="quad2" presStyleLbl="node1" presStyleIdx="1" presStyleCnt="4" custScaleX="134767" custScaleY="85524" custLinFactNeighborX="55752" custLinFactNeighborY="12825">
        <dgm:presLayoutVars>
          <dgm:chMax val="0"/>
          <dgm:chPref val="0"/>
          <dgm:bulletEnabled val="1"/>
        </dgm:presLayoutVars>
      </dgm:prSet>
      <dgm:spPr/>
      <dgm:t>
        <a:bodyPr/>
        <a:lstStyle/>
        <a:p>
          <a:endParaRPr lang="ru-RU"/>
        </a:p>
      </dgm:t>
    </dgm:pt>
    <dgm:pt modelId="{89E66B91-51C7-4438-A9B9-2A28049A6333}" type="pres">
      <dgm:prSet presAssocID="{7A45D92B-1E30-4254-81AA-7C4ABEE8D0AD}" presName="quad3" presStyleLbl="node1" presStyleIdx="2" presStyleCnt="4" custScaleX="136002" custLinFactNeighborX="21642" custLinFactNeighborY="-218">
        <dgm:presLayoutVars>
          <dgm:chMax val="0"/>
          <dgm:chPref val="0"/>
          <dgm:bulletEnabled val="1"/>
        </dgm:presLayoutVars>
      </dgm:prSet>
      <dgm:spPr/>
      <dgm:t>
        <a:bodyPr/>
        <a:lstStyle/>
        <a:p>
          <a:endParaRPr lang="ru-RU"/>
        </a:p>
      </dgm:t>
    </dgm:pt>
    <dgm:pt modelId="{9D959E0E-8770-4137-A879-9E950F22A5D7}" type="pres">
      <dgm:prSet presAssocID="{7A45D92B-1E30-4254-81AA-7C4ABEE8D0AD}" presName="quad4" presStyleLbl="node1" presStyleIdx="3" presStyleCnt="4" custScaleX="131723" custLinFactNeighborX="57274" custLinFactNeighborY="-218">
        <dgm:presLayoutVars>
          <dgm:chMax val="0"/>
          <dgm:chPref val="0"/>
          <dgm:bulletEnabled val="1"/>
        </dgm:presLayoutVars>
      </dgm:prSet>
      <dgm:spPr/>
      <dgm:t>
        <a:bodyPr/>
        <a:lstStyle/>
        <a:p>
          <a:endParaRPr lang="ru-RU"/>
        </a:p>
      </dgm:t>
    </dgm:pt>
  </dgm:ptLst>
  <dgm:cxnLst>
    <dgm:cxn modelId="{0FE2CFDA-71D4-4E4A-8B7E-048CF106A383}" type="presOf" srcId="{7A45D92B-1E30-4254-81AA-7C4ABEE8D0AD}" destId="{65CBF953-9BC1-45B5-A4D1-1763E349F85E}" srcOrd="0" destOrd="0" presId="urn:microsoft.com/office/officeart/2005/8/layout/matrix3"/>
    <dgm:cxn modelId="{80B61069-01AC-4F48-B6E2-AC0023000F61}" srcId="{7A45D92B-1E30-4254-81AA-7C4ABEE8D0AD}" destId="{E52DB32A-53E6-4DC6-A596-D6A177C5E7C0}" srcOrd="1" destOrd="0" parTransId="{0FAC47B2-2090-433A-8D89-843A5B58CFCA}" sibTransId="{22699E45-69CF-46C7-B56E-979875217297}"/>
    <dgm:cxn modelId="{974C7D1F-4B7A-469E-9A8B-9936994BE776}" type="presOf" srcId="{E52DB32A-53E6-4DC6-A596-D6A177C5E7C0}" destId="{FAF63228-4AA9-4833-9D9F-D5AB01A80F78}" srcOrd="0" destOrd="0" presId="urn:microsoft.com/office/officeart/2005/8/layout/matrix3"/>
    <dgm:cxn modelId="{7F3D57E8-0D57-4FC7-8753-836210EA3601}" srcId="{7A45D92B-1E30-4254-81AA-7C4ABEE8D0AD}" destId="{FDCFF219-6F14-448B-B636-260798352EA1}" srcOrd="3" destOrd="0" parTransId="{6FA62F8A-4AC8-4B11-93BD-D7A7ABE2C660}" sibTransId="{56110F5A-F1B2-474D-A6F0-166D0A3DC3E8}"/>
    <dgm:cxn modelId="{7A7CF8E5-F00D-4168-A862-5045ABB7077F}" type="presOf" srcId="{75DCB3FE-2619-4FD0-8066-4C26C5BE6305}" destId="{23A0B2AD-64F9-4C10-838D-D33ADEA08283}" srcOrd="0" destOrd="0" presId="urn:microsoft.com/office/officeart/2005/8/layout/matrix3"/>
    <dgm:cxn modelId="{4871598C-C1ED-4E8B-95C7-94889704478A}" srcId="{7A45D92B-1E30-4254-81AA-7C4ABEE8D0AD}" destId="{75DCB3FE-2619-4FD0-8066-4C26C5BE6305}" srcOrd="0" destOrd="0" parTransId="{7381A96F-05B2-428B-86C0-91AF56025F85}" sibTransId="{4674FCEF-37D3-43D0-BEF4-CB1A3FE31E9E}"/>
    <dgm:cxn modelId="{FE75ADC0-B184-4BCF-BE14-9B66AE677A1D}" type="presOf" srcId="{14693582-467B-4689-AD86-A37F17913C72}" destId="{89E66B91-51C7-4438-A9B9-2A28049A6333}" srcOrd="0" destOrd="0" presId="urn:microsoft.com/office/officeart/2005/8/layout/matrix3"/>
    <dgm:cxn modelId="{1B284173-0307-48AC-A801-F990AB24C427}" type="presOf" srcId="{FDCFF219-6F14-448B-B636-260798352EA1}" destId="{9D959E0E-8770-4137-A879-9E950F22A5D7}" srcOrd="0" destOrd="0" presId="urn:microsoft.com/office/officeart/2005/8/layout/matrix3"/>
    <dgm:cxn modelId="{2D1F9A16-7B75-4616-9353-0A6AD4F07EF9}" srcId="{7A45D92B-1E30-4254-81AA-7C4ABEE8D0AD}" destId="{14693582-467B-4689-AD86-A37F17913C72}" srcOrd="2" destOrd="0" parTransId="{613EF65E-3518-4102-A6D2-92D49AFCF7FF}" sibTransId="{EC23A582-A10F-4023-8334-AAB499C759B6}"/>
    <dgm:cxn modelId="{8C09AFBE-5732-46CD-A654-BA8A4149B52E}" type="presParOf" srcId="{65CBF953-9BC1-45B5-A4D1-1763E349F85E}" destId="{1EE52D2B-D71B-44F4-B366-229258466D13}" srcOrd="0" destOrd="0" presId="urn:microsoft.com/office/officeart/2005/8/layout/matrix3"/>
    <dgm:cxn modelId="{754EA131-D64F-440D-95C5-3B5ED6737A4E}" type="presParOf" srcId="{65CBF953-9BC1-45B5-A4D1-1763E349F85E}" destId="{23A0B2AD-64F9-4C10-838D-D33ADEA08283}" srcOrd="1" destOrd="0" presId="urn:microsoft.com/office/officeart/2005/8/layout/matrix3"/>
    <dgm:cxn modelId="{35767A8B-447D-4F2E-A1F9-82C01C9AEC6C}" type="presParOf" srcId="{65CBF953-9BC1-45B5-A4D1-1763E349F85E}" destId="{FAF63228-4AA9-4833-9D9F-D5AB01A80F78}" srcOrd="2" destOrd="0" presId="urn:microsoft.com/office/officeart/2005/8/layout/matrix3"/>
    <dgm:cxn modelId="{6A6FB9F6-2507-46D9-97F3-6BFE4F3FE090}" type="presParOf" srcId="{65CBF953-9BC1-45B5-A4D1-1763E349F85E}" destId="{89E66B91-51C7-4438-A9B9-2A28049A6333}" srcOrd="3" destOrd="0" presId="urn:microsoft.com/office/officeart/2005/8/layout/matrix3"/>
    <dgm:cxn modelId="{0814ABE1-15E3-4248-91B2-1104D1B62CB2}" type="presParOf" srcId="{65CBF953-9BC1-45B5-A4D1-1763E349F85E}" destId="{9D959E0E-8770-4137-A879-9E950F22A5D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05E3C-34E9-483C-9ACB-A6F33E8701A3}" type="doc">
      <dgm:prSet loTypeId="urn:microsoft.com/office/officeart/2005/8/layout/chevron1" loCatId="process" qsTypeId="urn:microsoft.com/office/officeart/2005/8/quickstyle/3d3" qsCatId="3D" csTypeId="urn:microsoft.com/office/officeart/2005/8/colors/accent3_2" csCatId="accent3" phldr="1"/>
      <dgm:spPr/>
    </dgm:pt>
    <dgm:pt modelId="{F8D4273F-44C9-44BE-B49D-34DDE141E45A}" type="pres">
      <dgm:prSet presAssocID="{5A205E3C-34E9-483C-9ACB-A6F33E8701A3}" presName="Name0" presStyleCnt="0">
        <dgm:presLayoutVars>
          <dgm:dir/>
          <dgm:animLvl val="lvl"/>
          <dgm:resizeHandles val="exact"/>
        </dgm:presLayoutVars>
      </dgm:prSet>
      <dgm:spPr/>
    </dgm:pt>
  </dgm:ptLst>
  <dgm:cxnLst>
    <dgm:cxn modelId="{2A2C66E9-9F27-44CB-AAE1-17DDF9796635}" type="presOf" srcId="{5A205E3C-34E9-483C-9ACB-A6F33E8701A3}" destId="{F8D4273F-44C9-44BE-B49D-34DDE141E45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4F3DBE-8720-475E-B9E5-98A52C15B2A7}" type="doc">
      <dgm:prSet loTypeId="urn:microsoft.com/office/officeart/2005/8/layout/bProcess4" loCatId="process" qsTypeId="urn:microsoft.com/office/officeart/2005/8/quickstyle/simple3" qsCatId="simple" csTypeId="urn:microsoft.com/office/officeart/2005/8/colors/accent4_5" csCatId="accent4" phldr="1"/>
      <dgm:spPr/>
      <dgm:t>
        <a:bodyPr/>
        <a:lstStyle/>
        <a:p>
          <a:endParaRPr lang="ru-RU"/>
        </a:p>
      </dgm:t>
    </dgm:pt>
    <dgm:pt modelId="{D423DD74-8FD5-4F55-A661-9F32F4062F32}">
      <dgm:prSet phldrT="[Текст]"/>
      <dgm:spPr/>
      <dgm:t>
        <a:bodyPr/>
        <a:lstStyle/>
        <a:p>
          <a:r>
            <a:rPr lang="ru-RU" b="1" dirty="0" smtClean="0">
              <a:latin typeface="+mn-lt"/>
              <a:cs typeface="Times New Roman" pitchFamily="18" charset="0"/>
            </a:rPr>
            <a:t>Школа сахарного диабета</a:t>
          </a:r>
          <a:endParaRPr lang="ru-RU" b="1" dirty="0">
            <a:latin typeface="+mn-lt"/>
            <a:cs typeface="Times New Roman" pitchFamily="18" charset="0"/>
          </a:endParaRPr>
        </a:p>
      </dgm:t>
    </dgm:pt>
    <dgm:pt modelId="{18A5C80F-E096-467D-B881-2CBE5B5BF4AD}" type="parTrans" cxnId="{75CCBFA0-E931-4D50-A581-31A98A75CBF4}">
      <dgm:prSet/>
      <dgm:spPr/>
      <dgm:t>
        <a:bodyPr/>
        <a:lstStyle/>
        <a:p>
          <a:endParaRPr lang="ru-RU">
            <a:latin typeface="+mn-lt"/>
          </a:endParaRPr>
        </a:p>
      </dgm:t>
    </dgm:pt>
    <dgm:pt modelId="{A7B4348A-5E45-41EB-A1D9-6A9700E8D860}" type="sibTrans" cxnId="{75CCBFA0-E931-4D50-A581-31A98A75CBF4}">
      <dgm:prSet/>
      <dgm:spPr/>
      <dgm:t>
        <a:bodyPr/>
        <a:lstStyle/>
        <a:p>
          <a:endParaRPr lang="ru-RU">
            <a:latin typeface="+mn-lt"/>
          </a:endParaRPr>
        </a:p>
      </dgm:t>
    </dgm:pt>
    <dgm:pt modelId="{470259E5-DBF5-49E7-B96C-CFC469398BD4}">
      <dgm:prSet phldrT="[Текст]"/>
      <dgm:spPr/>
      <dgm:t>
        <a:bodyPr/>
        <a:lstStyle/>
        <a:p>
          <a:r>
            <a:rPr lang="ru-RU" b="1" dirty="0" smtClean="0">
              <a:latin typeface="+mn-lt"/>
              <a:cs typeface="Times New Roman" pitchFamily="18" charset="0"/>
            </a:rPr>
            <a:t>Школа отказа от курения</a:t>
          </a:r>
          <a:endParaRPr lang="ru-RU" b="1" dirty="0">
            <a:latin typeface="+mn-lt"/>
            <a:cs typeface="Times New Roman" pitchFamily="18" charset="0"/>
          </a:endParaRPr>
        </a:p>
      </dgm:t>
    </dgm:pt>
    <dgm:pt modelId="{3ADA120F-CD92-4A1C-AF4B-1C7E4BEC55C8}" type="parTrans" cxnId="{8E8FECE8-B352-40FD-9A44-261D7FAD7AF4}">
      <dgm:prSet/>
      <dgm:spPr/>
      <dgm:t>
        <a:bodyPr/>
        <a:lstStyle/>
        <a:p>
          <a:endParaRPr lang="ru-RU">
            <a:latin typeface="+mn-lt"/>
          </a:endParaRPr>
        </a:p>
      </dgm:t>
    </dgm:pt>
    <dgm:pt modelId="{FBF23936-A556-43F6-A03B-F08234B2D3E4}" type="sibTrans" cxnId="{8E8FECE8-B352-40FD-9A44-261D7FAD7AF4}">
      <dgm:prSet/>
      <dgm:spPr/>
      <dgm:t>
        <a:bodyPr/>
        <a:lstStyle/>
        <a:p>
          <a:endParaRPr lang="ru-RU">
            <a:latin typeface="+mn-lt"/>
          </a:endParaRPr>
        </a:p>
      </dgm:t>
    </dgm:pt>
    <dgm:pt modelId="{B324B452-2097-41F4-B2E2-168FFE832FC2}">
      <dgm:prSet phldrT="[Текст]"/>
      <dgm:spPr/>
      <dgm:t>
        <a:bodyPr/>
        <a:lstStyle/>
        <a:p>
          <a:r>
            <a:rPr lang="ru-RU" b="1" dirty="0" smtClean="0">
              <a:latin typeface="+mn-lt"/>
              <a:cs typeface="Times New Roman" pitchFamily="18" charset="0"/>
            </a:rPr>
            <a:t>Школа для людей с избыточной массой тела</a:t>
          </a:r>
          <a:endParaRPr lang="ru-RU" b="1" dirty="0">
            <a:latin typeface="+mn-lt"/>
            <a:cs typeface="Times New Roman" pitchFamily="18" charset="0"/>
          </a:endParaRPr>
        </a:p>
      </dgm:t>
    </dgm:pt>
    <dgm:pt modelId="{877A88C0-47F2-4E27-A207-2D9F7A97853E}" type="parTrans" cxnId="{6462271F-ACA0-465B-B3AE-53A9E3F1BEEC}">
      <dgm:prSet/>
      <dgm:spPr/>
      <dgm:t>
        <a:bodyPr/>
        <a:lstStyle/>
        <a:p>
          <a:endParaRPr lang="ru-RU">
            <a:latin typeface="+mn-lt"/>
          </a:endParaRPr>
        </a:p>
      </dgm:t>
    </dgm:pt>
    <dgm:pt modelId="{FE9B5A4D-6FA7-4CC8-8309-B9D74239D3BC}" type="sibTrans" cxnId="{6462271F-ACA0-465B-B3AE-53A9E3F1BEEC}">
      <dgm:prSet/>
      <dgm:spPr/>
      <dgm:t>
        <a:bodyPr/>
        <a:lstStyle/>
        <a:p>
          <a:endParaRPr lang="ru-RU">
            <a:latin typeface="+mn-lt"/>
          </a:endParaRPr>
        </a:p>
      </dgm:t>
    </dgm:pt>
    <dgm:pt modelId="{402396C6-3512-4B9A-8F1D-5C432A93F2D4}">
      <dgm:prSet phldrT="[Текст]"/>
      <dgm:spPr/>
      <dgm:t>
        <a:bodyPr/>
        <a:lstStyle/>
        <a:p>
          <a:r>
            <a:rPr lang="ru-RU" b="1" dirty="0" smtClean="0">
              <a:latin typeface="+mn-lt"/>
              <a:cs typeface="Times New Roman" pitchFamily="18" charset="0"/>
            </a:rPr>
            <a:t>Школа психического здоровья</a:t>
          </a:r>
          <a:endParaRPr lang="ru-RU" b="1" dirty="0">
            <a:latin typeface="+mn-lt"/>
            <a:cs typeface="Times New Roman" pitchFamily="18" charset="0"/>
          </a:endParaRPr>
        </a:p>
      </dgm:t>
    </dgm:pt>
    <dgm:pt modelId="{ECE97FFB-2936-4BE6-9C11-0C89890CF893}" type="parTrans" cxnId="{486DF172-D790-4AD1-A015-C40B6F5802DA}">
      <dgm:prSet/>
      <dgm:spPr/>
      <dgm:t>
        <a:bodyPr/>
        <a:lstStyle/>
        <a:p>
          <a:endParaRPr lang="ru-RU">
            <a:latin typeface="+mn-lt"/>
          </a:endParaRPr>
        </a:p>
      </dgm:t>
    </dgm:pt>
    <dgm:pt modelId="{C1503C2E-BE90-4252-81FF-A117AFDB4890}" type="sibTrans" cxnId="{486DF172-D790-4AD1-A015-C40B6F5802DA}">
      <dgm:prSet/>
      <dgm:spPr/>
      <dgm:t>
        <a:bodyPr/>
        <a:lstStyle/>
        <a:p>
          <a:endParaRPr lang="ru-RU">
            <a:latin typeface="+mn-lt"/>
          </a:endParaRPr>
        </a:p>
      </dgm:t>
    </dgm:pt>
    <dgm:pt modelId="{666F3DDB-07FC-4C2D-BD84-9BF108FB0DD5}">
      <dgm:prSet phldrT="[Текст]"/>
      <dgm:spPr/>
      <dgm:t>
        <a:bodyPr/>
        <a:lstStyle/>
        <a:p>
          <a:r>
            <a:rPr lang="ru-RU" b="1" dirty="0" smtClean="0">
              <a:latin typeface="+mn-lt"/>
              <a:cs typeface="Times New Roman" pitchFamily="18" charset="0"/>
            </a:rPr>
            <a:t>Школа профилактики гиподинамии</a:t>
          </a:r>
          <a:endParaRPr lang="ru-RU" b="1" dirty="0">
            <a:latin typeface="+mn-lt"/>
            <a:cs typeface="Times New Roman" pitchFamily="18" charset="0"/>
          </a:endParaRPr>
        </a:p>
      </dgm:t>
    </dgm:pt>
    <dgm:pt modelId="{26AC4E46-C65B-4593-AB06-E2A62A585832}" type="parTrans" cxnId="{134B9500-FE9E-431F-B1E3-1A2971029E8C}">
      <dgm:prSet/>
      <dgm:spPr/>
      <dgm:t>
        <a:bodyPr/>
        <a:lstStyle/>
        <a:p>
          <a:endParaRPr lang="ru-RU">
            <a:latin typeface="+mn-lt"/>
          </a:endParaRPr>
        </a:p>
      </dgm:t>
    </dgm:pt>
    <dgm:pt modelId="{23056A8F-9DCF-482D-88A5-E3F2DF2D58F9}" type="sibTrans" cxnId="{134B9500-FE9E-431F-B1E3-1A2971029E8C}">
      <dgm:prSet/>
      <dgm:spPr/>
      <dgm:t>
        <a:bodyPr/>
        <a:lstStyle/>
        <a:p>
          <a:endParaRPr lang="ru-RU">
            <a:latin typeface="+mn-lt"/>
          </a:endParaRPr>
        </a:p>
      </dgm:t>
    </dgm:pt>
    <dgm:pt modelId="{5C2BB3D4-BC29-4829-8808-D8273036B651}">
      <dgm:prSet phldrT="[Текст]"/>
      <dgm:spPr/>
      <dgm:t>
        <a:bodyPr/>
        <a:lstStyle/>
        <a:p>
          <a:r>
            <a:rPr lang="ru-RU" b="1" dirty="0" smtClean="0">
              <a:latin typeface="+mn-lt"/>
              <a:cs typeface="Times New Roman" pitchFamily="18" charset="0"/>
            </a:rPr>
            <a:t>Школа здорового образа жизни</a:t>
          </a:r>
          <a:endParaRPr lang="ru-RU" b="1" dirty="0">
            <a:latin typeface="+mn-lt"/>
            <a:cs typeface="Times New Roman" pitchFamily="18" charset="0"/>
          </a:endParaRPr>
        </a:p>
      </dgm:t>
    </dgm:pt>
    <dgm:pt modelId="{2C2D6F2C-FA76-48E1-8C68-A4919B2F538D}" type="parTrans" cxnId="{04821D74-DA48-4F68-821B-26E1F9DCB7F8}">
      <dgm:prSet/>
      <dgm:spPr/>
      <dgm:t>
        <a:bodyPr/>
        <a:lstStyle/>
        <a:p>
          <a:endParaRPr lang="ru-RU">
            <a:latin typeface="+mn-lt"/>
          </a:endParaRPr>
        </a:p>
      </dgm:t>
    </dgm:pt>
    <dgm:pt modelId="{DE4EA58D-3FC3-4E41-88EB-685DE1245BD4}" type="sibTrans" cxnId="{04821D74-DA48-4F68-821B-26E1F9DCB7F8}">
      <dgm:prSet/>
      <dgm:spPr/>
      <dgm:t>
        <a:bodyPr/>
        <a:lstStyle/>
        <a:p>
          <a:endParaRPr lang="ru-RU">
            <a:latin typeface="+mn-lt"/>
          </a:endParaRPr>
        </a:p>
      </dgm:t>
    </dgm:pt>
    <dgm:pt modelId="{3253D86E-5812-460A-AFF0-2AAF86E4F328}">
      <dgm:prSet phldrT="[Текст]"/>
      <dgm:spPr/>
      <dgm:t>
        <a:bodyPr/>
        <a:lstStyle/>
        <a:p>
          <a:r>
            <a:rPr lang="ru-RU" b="1" dirty="0" smtClean="0">
              <a:latin typeface="+mn-lt"/>
              <a:cs typeface="Times New Roman" pitchFamily="18" charset="0"/>
            </a:rPr>
            <a:t>Школа рационального питания</a:t>
          </a:r>
          <a:endParaRPr lang="ru-RU" b="1" dirty="0">
            <a:latin typeface="+mn-lt"/>
            <a:cs typeface="Times New Roman" pitchFamily="18" charset="0"/>
          </a:endParaRPr>
        </a:p>
      </dgm:t>
    </dgm:pt>
    <dgm:pt modelId="{1D1FEC50-829E-46F8-941A-421FA3C7B8EC}" type="parTrans" cxnId="{45076FBD-157D-4F15-BEB3-C0E99B7E3F03}">
      <dgm:prSet/>
      <dgm:spPr/>
      <dgm:t>
        <a:bodyPr/>
        <a:lstStyle/>
        <a:p>
          <a:endParaRPr lang="ru-RU">
            <a:latin typeface="+mn-lt"/>
          </a:endParaRPr>
        </a:p>
      </dgm:t>
    </dgm:pt>
    <dgm:pt modelId="{2F3D974F-D2CF-4487-9AB2-82440CD9DD20}" type="sibTrans" cxnId="{45076FBD-157D-4F15-BEB3-C0E99B7E3F03}">
      <dgm:prSet/>
      <dgm:spPr/>
      <dgm:t>
        <a:bodyPr/>
        <a:lstStyle/>
        <a:p>
          <a:endParaRPr lang="ru-RU">
            <a:latin typeface="+mn-lt"/>
          </a:endParaRPr>
        </a:p>
      </dgm:t>
    </dgm:pt>
    <dgm:pt modelId="{4CD4BAE7-D553-4E1F-B4BB-96BD3B259EB0}">
      <dgm:prSet phldrT="[Текст]"/>
      <dgm:spPr/>
      <dgm:t>
        <a:bodyPr/>
        <a:lstStyle/>
        <a:p>
          <a:r>
            <a:rPr lang="ru-RU" b="1" dirty="0" smtClean="0">
              <a:latin typeface="+mn-lt"/>
              <a:cs typeface="Times New Roman" pitchFamily="18" charset="0"/>
            </a:rPr>
            <a:t>Школа психического здоровья</a:t>
          </a:r>
          <a:endParaRPr lang="ru-RU" b="1" dirty="0">
            <a:latin typeface="+mn-lt"/>
            <a:cs typeface="Times New Roman" pitchFamily="18" charset="0"/>
          </a:endParaRPr>
        </a:p>
      </dgm:t>
    </dgm:pt>
    <dgm:pt modelId="{7F48B9F4-08F2-4D31-8CAA-E7A068519501}" type="parTrans" cxnId="{0A3B9064-7461-49CC-A50B-C2215C168328}">
      <dgm:prSet/>
      <dgm:spPr/>
      <dgm:t>
        <a:bodyPr/>
        <a:lstStyle/>
        <a:p>
          <a:endParaRPr lang="ru-RU">
            <a:latin typeface="+mn-lt"/>
          </a:endParaRPr>
        </a:p>
      </dgm:t>
    </dgm:pt>
    <dgm:pt modelId="{13361C1B-8A93-4A76-9CE6-D86D3F2D6AD2}" type="sibTrans" cxnId="{0A3B9064-7461-49CC-A50B-C2215C168328}">
      <dgm:prSet/>
      <dgm:spPr/>
      <dgm:t>
        <a:bodyPr/>
        <a:lstStyle/>
        <a:p>
          <a:endParaRPr lang="ru-RU">
            <a:latin typeface="+mn-lt"/>
          </a:endParaRPr>
        </a:p>
      </dgm:t>
    </dgm:pt>
    <dgm:pt modelId="{B977B267-E5D2-4473-879E-181C8DC396BB}">
      <dgm:prSet phldrT="[Текст]"/>
      <dgm:spPr/>
      <dgm:t>
        <a:bodyPr/>
        <a:lstStyle/>
        <a:p>
          <a:r>
            <a:rPr lang="ru-RU" b="1" dirty="0" smtClean="0">
              <a:latin typeface="+mn-lt"/>
              <a:cs typeface="Times New Roman" pitchFamily="18" charset="0"/>
            </a:rPr>
            <a:t>Школа профилактики артериальной гипертонии</a:t>
          </a:r>
          <a:endParaRPr lang="ru-RU" b="1" dirty="0">
            <a:latin typeface="+mn-lt"/>
            <a:cs typeface="Times New Roman" pitchFamily="18" charset="0"/>
          </a:endParaRPr>
        </a:p>
      </dgm:t>
    </dgm:pt>
    <dgm:pt modelId="{3245EC41-A575-40A6-B1A7-E195012FDAD5}" type="parTrans" cxnId="{39C8ECC8-3AE8-4002-8621-28E6BC6FF852}">
      <dgm:prSet/>
      <dgm:spPr/>
      <dgm:t>
        <a:bodyPr/>
        <a:lstStyle/>
        <a:p>
          <a:endParaRPr lang="ru-RU">
            <a:latin typeface="+mn-lt"/>
          </a:endParaRPr>
        </a:p>
      </dgm:t>
    </dgm:pt>
    <dgm:pt modelId="{1B42A912-8109-491D-B7DB-737E3C5F8C57}" type="sibTrans" cxnId="{39C8ECC8-3AE8-4002-8621-28E6BC6FF852}">
      <dgm:prSet/>
      <dgm:spPr/>
      <dgm:t>
        <a:bodyPr/>
        <a:lstStyle/>
        <a:p>
          <a:endParaRPr lang="ru-RU">
            <a:latin typeface="+mn-lt"/>
          </a:endParaRPr>
        </a:p>
      </dgm:t>
    </dgm:pt>
    <dgm:pt modelId="{64DB4F9E-9E19-4158-9E09-9297F1A5BE56}" type="pres">
      <dgm:prSet presAssocID="{454F3DBE-8720-475E-B9E5-98A52C15B2A7}" presName="Name0" presStyleCnt="0">
        <dgm:presLayoutVars>
          <dgm:dir/>
          <dgm:resizeHandles/>
        </dgm:presLayoutVars>
      </dgm:prSet>
      <dgm:spPr/>
      <dgm:t>
        <a:bodyPr/>
        <a:lstStyle/>
        <a:p>
          <a:endParaRPr lang="ru-RU"/>
        </a:p>
      </dgm:t>
    </dgm:pt>
    <dgm:pt modelId="{5921B192-827F-4DD4-B5A7-2E2C56E9465E}" type="pres">
      <dgm:prSet presAssocID="{D423DD74-8FD5-4F55-A661-9F32F4062F32}" presName="compNode" presStyleCnt="0"/>
      <dgm:spPr/>
      <dgm:t>
        <a:bodyPr/>
        <a:lstStyle/>
        <a:p>
          <a:endParaRPr lang="ru-RU"/>
        </a:p>
      </dgm:t>
    </dgm:pt>
    <dgm:pt modelId="{05B56499-380E-40A5-98E6-FCB65152C56D}" type="pres">
      <dgm:prSet presAssocID="{D423DD74-8FD5-4F55-A661-9F32F4062F32}" presName="dummyConnPt" presStyleCnt="0"/>
      <dgm:spPr/>
      <dgm:t>
        <a:bodyPr/>
        <a:lstStyle/>
        <a:p>
          <a:endParaRPr lang="ru-RU"/>
        </a:p>
      </dgm:t>
    </dgm:pt>
    <dgm:pt modelId="{128FC8FA-A630-4F4F-9851-1736DAFFD3EC}" type="pres">
      <dgm:prSet presAssocID="{D423DD74-8FD5-4F55-A661-9F32F4062F32}" presName="node" presStyleLbl="node1" presStyleIdx="0" presStyleCnt="9">
        <dgm:presLayoutVars>
          <dgm:bulletEnabled val="1"/>
        </dgm:presLayoutVars>
      </dgm:prSet>
      <dgm:spPr/>
      <dgm:t>
        <a:bodyPr/>
        <a:lstStyle/>
        <a:p>
          <a:endParaRPr lang="ru-RU"/>
        </a:p>
      </dgm:t>
    </dgm:pt>
    <dgm:pt modelId="{18B7A54C-E04E-4699-827D-67631701F25B}" type="pres">
      <dgm:prSet presAssocID="{A7B4348A-5E45-41EB-A1D9-6A9700E8D860}" presName="sibTrans" presStyleLbl="bgSibTrans2D1" presStyleIdx="0" presStyleCnt="8"/>
      <dgm:spPr/>
      <dgm:t>
        <a:bodyPr/>
        <a:lstStyle/>
        <a:p>
          <a:endParaRPr lang="ru-RU"/>
        </a:p>
      </dgm:t>
    </dgm:pt>
    <dgm:pt modelId="{129DAED9-BDBD-430E-AF84-AE48C670DD0E}" type="pres">
      <dgm:prSet presAssocID="{470259E5-DBF5-49E7-B96C-CFC469398BD4}" presName="compNode" presStyleCnt="0"/>
      <dgm:spPr/>
      <dgm:t>
        <a:bodyPr/>
        <a:lstStyle/>
        <a:p>
          <a:endParaRPr lang="ru-RU"/>
        </a:p>
      </dgm:t>
    </dgm:pt>
    <dgm:pt modelId="{C9F86976-C381-4835-AB25-C5F1FE462033}" type="pres">
      <dgm:prSet presAssocID="{470259E5-DBF5-49E7-B96C-CFC469398BD4}" presName="dummyConnPt" presStyleCnt="0"/>
      <dgm:spPr/>
      <dgm:t>
        <a:bodyPr/>
        <a:lstStyle/>
        <a:p>
          <a:endParaRPr lang="ru-RU"/>
        </a:p>
      </dgm:t>
    </dgm:pt>
    <dgm:pt modelId="{542B3DCC-D2FA-4DE5-A069-91DB6928CA6E}" type="pres">
      <dgm:prSet presAssocID="{470259E5-DBF5-49E7-B96C-CFC469398BD4}" presName="node" presStyleLbl="node1" presStyleIdx="1" presStyleCnt="9">
        <dgm:presLayoutVars>
          <dgm:bulletEnabled val="1"/>
        </dgm:presLayoutVars>
      </dgm:prSet>
      <dgm:spPr/>
      <dgm:t>
        <a:bodyPr/>
        <a:lstStyle/>
        <a:p>
          <a:endParaRPr lang="ru-RU"/>
        </a:p>
      </dgm:t>
    </dgm:pt>
    <dgm:pt modelId="{448AE0FF-EABF-4AA0-B1E9-8AB38A08F7EC}" type="pres">
      <dgm:prSet presAssocID="{FBF23936-A556-43F6-A03B-F08234B2D3E4}" presName="sibTrans" presStyleLbl="bgSibTrans2D1" presStyleIdx="1" presStyleCnt="8"/>
      <dgm:spPr/>
      <dgm:t>
        <a:bodyPr/>
        <a:lstStyle/>
        <a:p>
          <a:endParaRPr lang="ru-RU"/>
        </a:p>
      </dgm:t>
    </dgm:pt>
    <dgm:pt modelId="{0B10E341-32FA-4ECB-AB41-55B3BACD758C}" type="pres">
      <dgm:prSet presAssocID="{B324B452-2097-41F4-B2E2-168FFE832FC2}" presName="compNode" presStyleCnt="0"/>
      <dgm:spPr/>
      <dgm:t>
        <a:bodyPr/>
        <a:lstStyle/>
        <a:p>
          <a:endParaRPr lang="ru-RU"/>
        </a:p>
      </dgm:t>
    </dgm:pt>
    <dgm:pt modelId="{F57435AC-E047-4492-AA70-FC07F7BDBA80}" type="pres">
      <dgm:prSet presAssocID="{B324B452-2097-41F4-B2E2-168FFE832FC2}" presName="dummyConnPt" presStyleCnt="0"/>
      <dgm:spPr/>
      <dgm:t>
        <a:bodyPr/>
        <a:lstStyle/>
        <a:p>
          <a:endParaRPr lang="ru-RU"/>
        </a:p>
      </dgm:t>
    </dgm:pt>
    <dgm:pt modelId="{8CCB0BFF-7AD9-405F-B68E-1DC31DED653E}" type="pres">
      <dgm:prSet presAssocID="{B324B452-2097-41F4-B2E2-168FFE832FC2}" presName="node" presStyleLbl="node1" presStyleIdx="2" presStyleCnt="9">
        <dgm:presLayoutVars>
          <dgm:bulletEnabled val="1"/>
        </dgm:presLayoutVars>
      </dgm:prSet>
      <dgm:spPr/>
      <dgm:t>
        <a:bodyPr/>
        <a:lstStyle/>
        <a:p>
          <a:endParaRPr lang="ru-RU"/>
        </a:p>
      </dgm:t>
    </dgm:pt>
    <dgm:pt modelId="{B5148B2C-2B91-4F3F-A634-BF389D34BC99}" type="pres">
      <dgm:prSet presAssocID="{FE9B5A4D-6FA7-4CC8-8309-B9D74239D3BC}" presName="sibTrans" presStyleLbl="bgSibTrans2D1" presStyleIdx="2" presStyleCnt="8"/>
      <dgm:spPr/>
      <dgm:t>
        <a:bodyPr/>
        <a:lstStyle/>
        <a:p>
          <a:endParaRPr lang="ru-RU"/>
        </a:p>
      </dgm:t>
    </dgm:pt>
    <dgm:pt modelId="{2B8302C8-0D56-4ADC-BDEF-7C55EB028B10}" type="pres">
      <dgm:prSet presAssocID="{402396C6-3512-4B9A-8F1D-5C432A93F2D4}" presName="compNode" presStyleCnt="0"/>
      <dgm:spPr/>
      <dgm:t>
        <a:bodyPr/>
        <a:lstStyle/>
        <a:p>
          <a:endParaRPr lang="ru-RU"/>
        </a:p>
      </dgm:t>
    </dgm:pt>
    <dgm:pt modelId="{2A212CE3-7A3B-4FA5-A012-E8B28ABDA2D4}" type="pres">
      <dgm:prSet presAssocID="{402396C6-3512-4B9A-8F1D-5C432A93F2D4}" presName="dummyConnPt" presStyleCnt="0"/>
      <dgm:spPr/>
      <dgm:t>
        <a:bodyPr/>
        <a:lstStyle/>
        <a:p>
          <a:endParaRPr lang="ru-RU"/>
        </a:p>
      </dgm:t>
    </dgm:pt>
    <dgm:pt modelId="{3E4EB178-A596-4BFB-BEEF-C3F6DC60ADDB}" type="pres">
      <dgm:prSet presAssocID="{402396C6-3512-4B9A-8F1D-5C432A93F2D4}" presName="node" presStyleLbl="node1" presStyleIdx="3" presStyleCnt="9">
        <dgm:presLayoutVars>
          <dgm:bulletEnabled val="1"/>
        </dgm:presLayoutVars>
      </dgm:prSet>
      <dgm:spPr/>
      <dgm:t>
        <a:bodyPr/>
        <a:lstStyle/>
        <a:p>
          <a:endParaRPr lang="ru-RU"/>
        </a:p>
      </dgm:t>
    </dgm:pt>
    <dgm:pt modelId="{5489314B-2251-44AF-9579-144ACE02C1F4}" type="pres">
      <dgm:prSet presAssocID="{C1503C2E-BE90-4252-81FF-A117AFDB4890}" presName="sibTrans" presStyleLbl="bgSibTrans2D1" presStyleIdx="3" presStyleCnt="8"/>
      <dgm:spPr/>
      <dgm:t>
        <a:bodyPr/>
        <a:lstStyle/>
        <a:p>
          <a:endParaRPr lang="ru-RU"/>
        </a:p>
      </dgm:t>
    </dgm:pt>
    <dgm:pt modelId="{84C26540-D9EE-45A0-96C7-3B995F8AF8A5}" type="pres">
      <dgm:prSet presAssocID="{666F3DDB-07FC-4C2D-BD84-9BF108FB0DD5}" presName="compNode" presStyleCnt="0"/>
      <dgm:spPr/>
      <dgm:t>
        <a:bodyPr/>
        <a:lstStyle/>
        <a:p>
          <a:endParaRPr lang="ru-RU"/>
        </a:p>
      </dgm:t>
    </dgm:pt>
    <dgm:pt modelId="{09423C87-AB64-499B-80E4-ABD6B2711E50}" type="pres">
      <dgm:prSet presAssocID="{666F3DDB-07FC-4C2D-BD84-9BF108FB0DD5}" presName="dummyConnPt" presStyleCnt="0"/>
      <dgm:spPr/>
      <dgm:t>
        <a:bodyPr/>
        <a:lstStyle/>
        <a:p>
          <a:endParaRPr lang="ru-RU"/>
        </a:p>
      </dgm:t>
    </dgm:pt>
    <dgm:pt modelId="{83DEB617-6433-4702-874B-D7C1961AC514}" type="pres">
      <dgm:prSet presAssocID="{666F3DDB-07FC-4C2D-BD84-9BF108FB0DD5}" presName="node" presStyleLbl="node1" presStyleIdx="4" presStyleCnt="9">
        <dgm:presLayoutVars>
          <dgm:bulletEnabled val="1"/>
        </dgm:presLayoutVars>
      </dgm:prSet>
      <dgm:spPr/>
      <dgm:t>
        <a:bodyPr/>
        <a:lstStyle/>
        <a:p>
          <a:endParaRPr lang="ru-RU"/>
        </a:p>
      </dgm:t>
    </dgm:pt>
    <dgm:pt modelId="{FDEBFB01-1427-42F5-AF9B-ED4ADCFBED19}" type="pres">
      <dgm:prSet presAssocID="{23056A8F-9DCF-482D-88A5-E3F2DF2D58F9}" presName="sibTrans" presStyleLbl="bgSibTrans2D1" presStyleIdx="4" presStyleCnt="8"/>
      <dgm:spPr/>
      <dgm:t>
        <a:bodyPr/>
        <a:lstStyle/>
        <a:p>
          <a:endParaRPr lang="ru-RU"/>
        </a:p>
      </dgm:t>
    </dgm:pt>
    <dgm:pt modelId="{199AD1C5-2184-4FBF-AA22-8ED5FCF3B0E4}" type="pres">
      <dgm:prSet presAssocID="{5C2BB3D4-BC29-4829-8808-D8273036B651}" presName="compNode" presStyleCnt="0"/>
      <dgm:spPr/>
      <dgm:t>
        <a:bodyPr/>
        <a:lstStyle/>
        <a:p>
          <a:endParaRPr lang="ru-RU"/>
        </a:p>
      </dgm:t>
    </dgm:pt>
    <dgm:pt modelId="{53EDC757-C6FD-477D-BFFA-C9DC8F20D305}" type="pres">
      <dgm:prSet presAssocID="{5C2BB3D4-BC29-4829-8808-D8273036B651}" presName="dummyConnPt" presStyleCnt="0"/>
      <dgm:spPr/>
      <dgm:t>
        <a:bodyPr/>
        <a:lstStyle/>
        <a:p>
          <a:endParaRPr lang="ru-RU"/>
        </a:p>
      </dgm:t>
    </dgm:pt>
    <dgm:pt modelId="{01AA4CA1-C22C-4841-9D41-64D02FA09110}" type="pres">
      <dgm:prSet presAssocID="{5C2BB3D4-BC29-4829-8808-D8273036B651}" presName="node" presStyleLbl="node1" presStyleIdx="5" presStyleCnt="9">
        <dgm:presLayoutVars>
          <dgm:bulletEnabled val="1"/>
        </dgm:presLayoutVars>
      </dgm:prSet>
      <dgm:spPr/>
      <dgm:t>
        <a:bodyPr/>
        <a:lstStyle/>
        <a:p>
          <a:endParaRPr lang="ru-RU"/>
        </a:p>
      </dgm:t>
    </dgm:pt>
    <dgm:pt modelId="{DFC7C0CE-414E-46BE-89D8-DFFE4011D354}" type="pres">
      <dgm:prSet presAssocID="{DE4EA58D-3FC3-4E41-88EB-685DE1245BD4}" presName="sibTrans" presStyleLbl="bgSibTrans2D1" presStyleIdx="5" presStyleCnt="8"/>
      <dgm:spPr/>
      <dgm:t>
        <a:bodyPr/>
        <a:lstStyle/>
        <a:p>
          <a:endParaRPr lang="ru-RU"/>
        </a:p>
      </dgm:t>
    </dgm:pt>
    <dgm:pt modelId="{11B68FB7-6A97-426D-954B-6EDF0947C110}" type="pres">
      <dgm:prSet presAssocID="{3253D86E-5812-460A-AFF0-2AAF86E4F328}" presName="compNode" presStyleCnt="0"/>
      <dgm:spPr/>
      <dgm:t>
        <a:bodyPr/>
        <a:lstStyle/>
        <a:p>
          <a:endParaRPr lang="ru-RU"/>
        </a:p>
      </dgm:t>
    </dgm:pt>
    <dgm:pt modelId="{ACB6992F-F952-49C1-ADEE-726F2B876FD0}" type="pres">
      <dgm:prSet presAssocID="{3253D86E-5812-460A-AFF0-2AAF86E4F328}" presName="dummyConnPt" presStyleCnt="0"/>
      <dgm:spPr/>
      <dgm:t>
        <a:bodyPr/>
        <a:lstStyle/>
        <a:p>
          <a:endParaRPr lang="ru-RU"/>
        </a:p>
      </dgm:t>
    </dgm:pt>
    <dgm:pt modelId="{071D56CD-D0A1-4390-9C1C-7927BCA0D4B6}" type="pres">
      <dgm:prSet presAssocID="{3253D86E-5812-460A-AFF0-2AAF86E4F328}" presName="node" presStyleLbl="node1" presStyleIdx="6" presStyleCnt="9">
        <dgm:presLayoutVars>
          <dgm:bulletEnabled val="1"/>
        </dgm:presLayoutVars>
      </dgm:prSet>
      <dgm:spPr/>
      <dgm:t>
        <a:bodyPr/>
        <a:lstStyle/>
        <a:p>
          <a:endParaRPr lang="ru-RU"/>
        </a:p>
      </dgm:t>
    </dgm:pt>
    <dgm:pt modelId="{73A87D18-ABFD-4AB3-8B56-21869747DF9F}" type="pres">
      <dgm:prSet presAssocID="{2F3D974F-D2CF-4487-9AB2-82440CD9DD20}" presName="sibTrans" presStyleLbl="bgSibTrans2D1" presStyleIdx="6" presStyleCnt="8"/>
      <dgm:spPr/>
      <dgm:t>
        <a:bodyPr/>
        <a:lstStyle/>
        <a:p>
          <a:endParaRPr lang="ru-RU"/>
        </a:p>
      </dgm:t>
    </dgm:pt>
    <dgm:pt modelId="{101DB010-49DD-4F3D-B93D-9C4AB622E736}" type="pres">
      <dgm:prSet presAssocID="{4CD4BAE7-D553-4E1F-B4BB-96BD3B259EB0}" presName="compNode" presStyleCnt="0"/>
      <dgm:spPr/>
      <dgm:t>
        <a:bodyPr/>
        <a:lstStyle/>
        <a:p>
          <a:endParaRPr lang="ru-RU"/>
        </a:p>
      </dgm:t>
    </dgm:pt>
    <dgm:pt modelId="{20C50F63-BEC0-4B2A-8B72-41F922C366AF}" type="pres">
      <dgm:prSet presAssocID="{4CD4BAE7-D553-4E1F-B4BB-96BD3B259EB0}" presName="dummyConnPt" presStyleCnt="0"/>
      <dgm:spPr/>
      <dgm:t>
        <a:bodyPr/>
        <a:lstStyle/>
        <a:p>
          <a:endParaRPr lang="ru-RU"/>
        </a:p>
      </dgm:t>
    </dgm:pt>
    <dgm:pt modelId="{FACE92FE-D6F7-49BD-8085-79B31E798AA5}" type="pres">
      <dgm:prSet presAssocID="{4CD4BAE7-D553-4E1F-B4BB-96BD3B259EB0}" presName="node" presStyleLbl="node1" presStyleIdx="7" presStyleCnt="9">
        <dgm:presLayoutVars>
          <dgm:bulletEnabled val="1"/>
        </dgm:presLayoutVars>
      </dgm:prSet>
      <dgm:spPr/>
      <dgm:t>
        <a:bodyPr/>
        <a:lstStyle/>
        <a:p>
          <a:endParaRPr lang="ru-RU"/>
        </a:p>
      </dgm:t>
    </dgm:pt>
    <dgm:pt modelId="{AA432D50-000E-4441-955E-CAEE776783AA}" type="pres">
      <dgm:prSet presAssocID="{13361C1B-8A93-4A76-9CE6-D86D3F2D6AD2}" presName="sibTrans" presStyleLbl="bgSibTrans2D1" presStyleIdx="7" presStyleCnt="8"/>
      <dgm:spPr/>
      <dgm:t>
        <a:bodyPr/>
        <a:lstStyle/>
        <a:p>
          <a:endParaRPr lang="ru-RU"/>
        </a:p>
      </dgm:t>
    </dgm:pt>
    <dgm:pt modelId="{41158F73-7E36-4095-BB59-C21512CA5530}" type="pres">
      <dgm:prSet presAssocID="{B977B267-E5D2-4473-879E-181C8DC396BB}" presName="compNode" presStyleCnt="0"/>
      <dgm:spPr/>
      <dgm:t>
        <a:bodyPr/>
        <a:lstStyle/>
        <a:p>
          <a:endParaRPr lang="ru-RU"/>
        </a:p>
      </dgm:t>
    </dgm:pt>
    <dgm:pt modelId="{0F6C1F3B-22A2-4965-9DD9-F358CE8CF3C4}" type="pres">
      <dgm:prSet presAssocID="{B977B267-E5D2-4473-879E-181C8DC396BB}" presName="dummyConnPt" presStyleCnt="0"/>
      <dgm:spPr/>
      <dgm:t>
        <a:bodyPr/>
        <a:lstStyle/>
        <a:p>
          <a:endParaRPr lang="ru-RU"/>
        </a:p>
      </dgm:t>
    </dgm:pt>
    <dgm:pt modelId="{7FA85BDB-DA94-443D-A107-E24D5D5EA87E}" type="pres">
      <dgm:prSet presAssocID="{B977B267-E5D2-4473-879E-181C8DC396BB}" presName="node" presStyleLbl="node1" presStyleIdx="8" presStyleCnt="9">
        <dgm:presLayoutVars>
          <dgm:bulletEnabled val="1"/>
        </dgm:presLayoutVars>
      </dgm:prSet>
      <dgm:spPr/>
      <dgm:t>
        <a:bodyPr/>
        <a:lstStyle/>
        <a:p>
          <a:endParaRPr lang="ru-RU"/>
        </a:p>
      </dgm:t>
    </dgm:pt>
  </dgm:ptLst>
  <dgm:cxnLst>
    <dgm:cxn modelId="{335590FB-B880-477C-B162-CFBCE7BB4D57}" type="presOf" srcId="{3253D86E-5812-460A-AFF0-2AAF86E4F328}" destId="{071D56CD-D0A1-4390-9C1C-7927BCA0D4B6}" srcOrd="0" destOrd="0" presId="urn:microsoft.com/office/officeart/2005/8/layout/bProcess4"/>
    <dgm:cxn modelId="{FBBFE6B9-8017-4F7A-8CB0-EAC3D398EAF6}" type="presOf" srcId="{666F3DDB-07FC-4C2D-BD84-9BF108FB0DD5}" destId="{83DEB617-6433-4702-874B-D7C1961AC514}" srcOrd="0" destOrd="0" presId="urn:microsoft.com/office/officeart/2005/8/layout/bProcess4"/>
    <dgm:cxn modelId="{75CCBFA0-E931-4D50-A581-31A98A75CBF4}" srcId="{454F3DBE-8720-475E-B9E5-98A52C15B2A7}" destId="{D423DD74-8FD5-4F55-A661-9F32F4062F32}" srcOrd="0" destOrd="0" parTransId="{18A5C80F-E096-467D-B881-2CBE5B5BF4AD}" sibTransId="{A7B4348A-5E45-41EB-A1D9-6A9700E8D860}"/>
    <dgm:cxn modelId="{FC8B7C18-CC5B-4583-B951-919829DFD715}" type="presOf" srcId="{A7B4348A-5E45-41EB-A1D9-6A9700E8D860}" destId="{18B7A54C-E04E-4699-827D-67631701F25B}" srcOrd="0" destOrd="0" presId="urn:microsoft.com/office/officeart/2005/8/layout/bProcess4"/>
    <dgm:cxn modelId="{A51E3AD6-5F67-4535-8647-7BAD41D7B432}" type="presOf" srcId="{2F3D974F-D2CF-4487-9AB2-82440CD9DD20}" destId="{73A87D18-ABFD-4AB3-8B56-21869747DF9F}" srcOrd="0" destOrd="0" presId="urn:microsoft.com/office/officeart/2005/8/layout/bProcess4"/>
    <dgm:cxn modelId="{8E8FECE8-B352-40FD-9A44-261D7FAD7AF4}" srcId="{454F3DBE-8720-475E-B9E5-98A52C15B2A7}" destId="{470259E5-DBF5-49E7-B96C-CFC469398BD4}" srcOrd="1" destOrd="0" parTransId="{3ADA120F-CD92-4A1C-AF4B-1C7E4BEC55C8}" sibTransId="{FBF23936-A556-43F6-A03B-F08234B2D3E4}"/>
    <dgm:cxn modelId="{95E983EE-A52B-4DEF-B5C6-EBAEF83CEA9B}" type="presOf" srcId="{4CD4BAE7-D553-4E1F-B4BB-96BD3B259EB0}" destId="{FACE92FE-D6F7-49BD-8085-79B31E798AA5}" srcOrd="0" destOrd="0" presId="urn:microsoft.com/office/officeart/2005/8/layout/bProcess4"/>
    <dgm:cxn modelId="{0A3B9064-7461-49CC-A50B-C2215C168328}" srcId="{454F3DBE-8720-475E-B9E5-98A52C15B2A7}" destId="{4CD4BAE7-D553-4E1F-B4BB-96BD3B259EB0}" srcOrd="7" destOrd="0" parTransId="{7F48B9F4-08F2-4D31-8CAA-E7A068519501}" sibTransId="{13361C1B-8A93-4A76-9CE6-D86D3F2D6AD2}"/>
    <dgm:cxn modelId="{A2D4E3F9-A880-4FD0-8505-DE7E234B89EB}" type="presOf" srcId="{B977B267-E5D2-4473-879E-181C8DC396BB}" destId="{7FA85BDB-DA94-443D-A107-E24D5D5EA87E}" srcOrd="0" destOrd="0" presId="urn:microsoft.com/office/officeart/2005/8/layout/bProcess4"/>
    <dgm:cxn modelId="{F35A669E-7E7E-45EB-9946-94231BDEBF24}" type="presOf" srcId="{13361C1B-8A93-4A76-9CE6-D86D3F2D6AD2}" destId="{AA432D50-000E-4441-955E-CAEE776783AA}" srcOrd="0" destOrd="0" presId="urn:microsoft.com/office/officeart/2005/8/layout/bProcess4"/>
    <dgm:cxn modelId="{1280222B-1F0A-4954-933D-1980CCC1DF58}" type="presOf" srcId="{FE9B5A4D-6FA7-4CC8-8309-B9D74239D3BC}" destId="{B5148B2C-2B91-4F3F-A634-BF389D34BC99}" srcOrd="0" destOrd="0" presId="urn:microsoft.com/office/officeart/2005/8/layout/bProcess4"/>
    <dgm:cxn modelId="{77C77ACB-B5FF-41AF-9D31-E7FB6DC45B49}" type="presOf" srcId="{FBF23936-A556-43F6-A03B-F08234B2D3E4}" destId="{448AE0FF-EABF-4AA0-B1E9-8AB38A08F7EC}" srcOrd="0" destOrd="0" presId="urn:microsoft.com/office/officeart/2005/8/layout/bProcess4"/>
    <dgm:cxn modelId="{527DF9F1-CA03-4380-A3CB-3677442246C2}" type="presOf" srcId="{23056A8F-9DCF-482D-88A5-E3F2DF2D58F9}" destId="{FDEBFB01-1427-42F5-AF9B-ED4ADCFBED19}" srcOrd="0" destOrd="0" presId="urn:microsoft.com/office/officeart/2005/8/layout/bProcess4"/>
    <dgm:cxn modelId="{AC27F0D3-0A83-4225-B8BF-A973866C04DF}" type="presOf" srcId="{C1503C2E-BE90-4252-81FF-A117AFDB4890}" destId="{5489314B-2251-44AF-9579-144ACE02C1F4}" srcOrd="0" destOrd="0" presId="urn:microsoft.com/office/officeart/2005/8/layout/bProcess4"/>
    <dgm:cxn modelId="{45076FBD-157D-4F15-BEB3-C0E99B7E3F03}" srcId="{454F3DBE-8720-475E-B9E5-98A52C15B2A7}" destId="{3253D86E-5812-460A-AFF0-2AAF86E4F328}" srcOrd="6" destOrd="0" parTransId="{1D1FEC50-829E-46F8-941A-421FA3C7B8EC}" sibTransId="{2F3D974F-D2CF-4487-9AB2-82440CD9DD20}"/>
    <dgm:cxn modelId="{D9CEFA0E-F403-4714-8E18-65C364FE0CAA}" type="presOf" srcId="{DE4EA58D-3FC3-4E41-88EB-685DE1245BD4}" destId="{DFC7C0CE-414E-46BE-89D8-DFFE4011D354}" srcOrd="0" destOrd="0" presId="urn:microsoft.com/office/officeart/2005/8/layout/bProcess4"/>
    <dgm:cxn modelId="{AC21FECC-E443-489B-8A88-85AD4A71BEB1}" type="presOf" srcId="{5C2BB3D4-BC29-4829-8808-D8273036B651}" destId="{01AA4CA1-C22C-4841-9D41-64D02FA09110}" srcOrd="0" destOrd="0" presId="urn:microsoft.com/office/officeart/2005/8/layout/bProcess4"/>
    <dgm:cxn modelId="{6DD4CDFB-3E5D-4E41-BC66-123E30546DAF}" type="presOf" srcId="{402396C6-3512-4B9A-8F1D-5C432A93F2D4}" destId="{3E4EB178-A596-4BFB-BEEF-C3F6DC60ADDB}" srcOrd="0" destOrd="0" presId="urn:microsoft.com/office/officeart/2005/8/layout/bProcess4"/>
    <dgm:cxn modelId="{46D3C4D2-F597-4238-94EA-53FD669E52BF}" type="presOf" srcId="{470259E5-DBF5-49E7-B96C-CFC469398BD4}" destId="{542B3DCC-D2FA-4DE5-A069-91DB6928CA6E}" srcOrd="0" destOrd="0" presId="urn:microsoft.com/office/officeart/2005/8/layout/bProcess4"/>
    <dgm:cxn modelId="{39C8ECC8-3AE8-4002-8621-28E6BC6FF852}" srcId="{454F3DBE-8720-475E-B9E5-98A52C15B2A7}" destId="{B977B267-E5D2-4473-879E-181C8DC396BB}" srcOrd="8" destOrd="0" parTransId="{3245EC41-A575-40A6-B1A7-E195012FDAD5}" sibTransId="{1B42A912-8109-491D-B7DB-737E3C5F8C57}"/>
    <dgm:cxn modelId="{B34E078F-D1CD-4FAF-9906-DA3164F19A64}" type="presOf" srcId="{454F3DBE-8720-475E-B9E5-98A52C15B2A7}" destId="{64DB4F9E-9E19-4158-9E09-9297F1A5BE56}" srcOrd="0" destOrd="0" presId="urn:microsoft.com/office/officeart/2005/8/layout/bProcess4"/>
    <dgm:cxn modelId="{9A519136-A93B-4A93-8B00-C2CF48D6E8C9}" type="presOf" srcId="{D423DD74-8FD5-4F55-A661-9F32F4062F32}" destId="{128FC8FA-A630-4F4F-9851-1736DAFFD3EC}" srcOrd="0" destOrd="0" presId="urn:microsoft.com/office/officeart/2005/8/layout/bProcess4"/>
    <dgm:cxn modelId="{6462271F-ACA0-465B-B3AE-53A9E3F1BEEC}" srcId="{454F3DBE-8720-475E-B9E5-98A52C15B2A7}" destId="{B324B452-2097-41F4-B2E2-168FFE832FC2}" srcOrd="2" destOrd="0" parTransId="{877A88C0-47F2-4E27-A207-2D9F7A97853E}" sibTransId="{FE9B5A4D-6FA7-4CC8-8309-B9D74239D3BC}"/>
    <dgm:cxn modelId="{24062F7E-B274-4F60-8D60-2D3F3A67F361}" type="presOf" srcId="{B324B452-2097-41F4-B2E2-168FFE832FC2}" destId="{8CCB0BFF-7AD9-405F-B68E-1DC31DED653E}" srcOrd="0" destOrd="0" presId="urn:microsoft.com/office/officeart/2005/8/layout/bProcess4"/>
    <dgm:cxn modelId="{134B9500-FE9E-431F-B1E3-1A2971029E8C}" srcId="{454F3DBE-8720-475E-B9E5-98A52C15B2A7}" destId="{666F3DDB-07FC-4C2D-BD84-9BF108FB0DD5}" srcOrd="4" destOrd="0" parTransId="{26AC4E46-C65B-4593-AB06-E2A62A585832}" sibTransId="{23056A8F-9DCF-482D-88A5-E3F2DF2D58F9}"/>
    <dgm:cxn modelId="{04821D74-DA48-4F68-821B-26E1F9DCB7F8}" srcId="{454F3DBE-8720-475E-B9E5-98A52C15B2A7}" destId="{5C2BB3D4-BC29-4829-8808-D8273036B651}" srcOrd="5" destOrd="0" parTransId="{2C2D6F2C-FA76-48E1-8C68-A4919B2F538D}" sibTransId="{DE4EA58D-3FC3-4E41-88EB-685DE1245BD4}"/>
    <dgm:cxn modelId="{486DF172-D790-4AD1-A015-C40B6F5802DA}" srcId="{454F3DBE-8720-475E-B9E5-98A52C15B2A7}" destId="{402396C6-3512-4B9A-8F1D-5C432A93F2D4}" srcOrd="3" destOrd="0" parTransId="{ECE97FFB-2936-4BE6-9C11-0C89890CF893}" sibTransId="{C1503C2E-BE90-4252-81FF-A117AFDB4890}"/>
    <dgm:cxn modelId="{D60F3290-FAF1-442C-9697-C0A2A819F5AF}" type="presParOf" srcId="{64DB4F9E-9E19-4158-9E09-9297F1A5BE56}" destId="{5921B192-827F-4DD4-B5A7-2E2C56E9465E}" srcOrd="0" destOrd="0" presId="urn:microsoft.com/office/officeart/2005/8/layout/bProcess4"/>
    <dgm:cxn modelId="{140646F9-24A2-4B54-9C39-65B03A4F6713}" type="presParOf" srcId="{5921B192-827F-4DD4-B5A7-2E2C56E9465E}" destId="{05B56499-380E-40A5-98E6-FCB65152C56D}" srcOrd="0" destOrd="0" presId="urn:microsoft.com/office/officeart/2005/8/layout/bProcess4"/>
    <dgm:cxn modelId="{F0F89CDD-B9D3-421A-B1C5-2F25BFF16D3D}" type="presParOf" srcId="{5921B192-827F-4DD4-B5A7-2E2C56E9465E}" destId="{128FC8FA-A630-4F4F-9851-1736DAFFD3EC}" srcOrd="1" destOrd="0" presId="urn:microsoft.com/office/officeart/2005/8/layout/bProcess4"/>
    <dgm:cxn modelId="{7B7159C4-774A-4A6D-93FC-C7F5CB9CA950}" type="presParOf" srcId="{64DB4F9E-9E19-4158-9E09-9297F1A5BE56}" destId="{18B7A54C-E04E-4699-827D-67631701F25B}" srcOrd="1" destOrd="0" presId="urn:microsoft.com/office/officeart/2005/8/layout/bProcess4"/>
    <dgm:cxn modelId="{5D3FE81E-195A-40DF-82BB-96C39BAF8BCD}" type="presParOf" srcId="{64DB4F9E-9E19-4158-9E09-9297F1A5BE56}" destId="{129DAED9-BDBD-430E-AF84-AE48C670DD0E}" srcOrd="2" destOrd="0" presId="urn:microsoft.com/office/officeart/2005/8/layout/bProcess4"/>
    <dgm:cxn modelId="{7AE77450-15B0-4A0E-B882-74BE0114A5C2}" type="presParOf" srcId="{129DAED9-BDBD-430E-AF84-AE48C670DD0E}" destId="{C9F86976-C381-4835-AB25-C5F1FE462033}" srcOrd="0" destOrd="0" presId="urn:microsoft.com/office/officeart/2005/8/layout/bProcess4"/>
    <dgm:cxn modelId="{DA9487E4-C23D-44CF-93A5-3BA2AF8766A2}" type="presParOf" srcId="{129DAED9-BDBD-430E-AF84-AE48C670DD0E}" destId="{542B3DCC-D2FA-4DE5-A069-91DB6928CA6E}" srcOrd="1" destOrd="0" presId="urn:microsoft.com/office/officeart/2005/8/layout/bProcess4"/>
    <dgm:cxn modelId="{5C409762-DB50-4139-B1FA-47A0FEA559A5}" type="presParOf" srcId="{64DB4F9E-9E19-4158-9E09-9297F1A5BE56}" destId="{448AE0FF-EABF-4AA0-B1E9-8AB38A08F7EC}" srcOrd="3" destOrd="0" presId="urn:microsoft.com/office/officeart/2005/8/layout/bProcess4"/>
    <dgm:cxn modelId="{F590CFAC-B284-4E00-8F2F-C21090450956}" type="presParOf" srcId="{64DB4F9E-9E19-4158-9E09-9297F1A5BE56}" destId="{0B10E341-32FA-4ECB-AB41-55B3BACD758C}" srcOrd="4" destOrd="0" presId="urn:microsoft.com/office/officeart/2005/8/layout/bProcess4"/>
    <dgm:cxn modelId="{19AD80BF-7B8B-4F38-809F-5722296EBEEF}" type="presParOf" srcId="{0B10E341-32FA-4ECB-AB41-55B3BACD758C}" destId="{F57435AC-E047-4492-AA70-FC07F7BDBA80}" srcOrd="0" destOrd="0" presId="urn:microsoft.com/office/officeart/2005/8/layout/bProcess4"/>
    <dgm:cxn modelId="{D95A9296-458E-45E0-B4DE-A8312E88D2F7}" type="presParOf" srcId="{0B10E341-32FA-4ECB-AB41-55B3BACD758C}" destId="{8CCB0BFF-7AD9-405F-B68E-1DC31DED653E}" srcOrd="1" destOrd="0" presId="urn:microsoft.com/office/officeart/2005/8/layout/bProcess4"/>
    <dgm:cxn modelId="{318F1D49-A7B7-40FC-81D2-5D63B7D8762A}" type="presParOf" srcId="{64DB4F9E-9E19-4158-9E09-9297F1A5BE56}" destId="{B5148B2C-2B91-4F3F-A634-BF389D34BC99}" srcOrd="5" destOrd="0" presId="urn:microsoft.com/office/officeart/2005/8/layout/bProcess4"/>
    <dgm:cxn modelId="{A18050D5-B4C4-4ECC-B881-4467C06EB182}" type="presParOf" srcId="{64DB4F9E-9E19-4158-9E09-9297F1A5BE56}" destId="{2B8302C8-0D56-4ADC-BDEF-7C55EB028B10}" srcOrd="6" destOrd="0" presId="urn:microsoft.com/office/officeart/2005/8/layout/bProcess4"/>
    <dgm:cxn modelId="{927F54D2-2205-4B6E-AF00-33A49A518C4C}" type="presParOf" srcId="{2B8302C8-0D56-4ADC-BDEF-7C55EB028B10}" destId="{2A212CE3-7A3B-4FA5-A012-E8B28ABDA2D4}" srcOrd="0" destOrd="0" presId="urn:microsoft.com/office/officeart/2005/8/layout/bProcess4"/>
    <dgm:cxn modelId="{BACAE035-EF75-4048-8BD0-395560D042A9}" type="presParOf" srcId="{2B8302C8-0D56-4ADC-BDEF-7C55EB028B10}" destId="{3E4EB178-A596-4BFB-BEEF-C3F6DC60ADDB}" srcOrd="1" destOrd="0" presId="urn:microsoft.com/office/officeart/2005/8/layout/bProcess4"/>
    <dgm:cxn modelId="{62E0C6A2-BA11-4F1C-813D-E137D0BCFB2D}" type="presParOf" srcId="{64DB4F9E-9E19-4158-9E09-9297F1A5BE56}" destId="{5489314B-2251-44AF-9579-144ACE02C1F4}" srcOrd="7" destOrd="0" presId="urn:microsoft.com/office/officeart/2005/8/layout/bProcess4"/>
    <dgm:cxn modelId="{9FD7E1D0-2DEB-43A0-A614-9E7CC81FD857}" type="presParOf" srcId="{64DB4F9E-9E19-4158-9E09-9297F1A5BE56}" destId="{84C26540-D9EE-45A0-96C7-3B995F8AF8A5}" srcOrd="8" destOrd="0" presId="urn:microsoft.com/office/officeart/2005/8/layout/bProcess4"/>
    <dgm:cxn modelId="{BF15EB64-3701-4158-BCC5-E9F260F3C9A5}" type="presParOf" srcId="{84C26540-D9EE-45A0-96C7-3B995F8AF8A5}" destId="{09423C87-AB64-499B-80E4-ABD6B2711E50}" srcOrd="0" destOrd="0" presId="urn:microsoft.com/office/officeart/2005/8/layout/bProcess4"/>
    <dgm:cxn modelId="{6E9F2A33-EBB9-4487-9B6D-F01F1C1C77FF}" type="presParOf" srcId="{84C26540-D9EE-45A0-96C7-3B995F8AF8A5}" destId="{83DEB617-6433-4702-874B-D7C1961AC514}" srcOrd="1" destOrd="0" presId="urn:microsoft.com/office/officeart/2005/8/layout/bProcess4"/>
    <dgm:cxn modelId="{B385BB28-E9C4-47BB-9D4A-F65B8F160058}" type="presParOf" srcId="{64DB4F9E-9E19-4158-9E09-9297F1A5BE56}" destId="{FDEBFB01-1427-42F5-AF9B-ED4ADCFBED19}" srcOrd="9" destOrd="0" presId="urn:microsoft.com/office/officeart/2005/8/layout/bProcess4"/>
    <dgm:cxn modelId="{B4B081E9-D9CA-4E2B-AC20-6C541CB0A816}" type="presParOf" srcId="{64DB4F9E-9E19-4158-9E09-9297F1A5BE56}" destId="{199AD1C5-2184-4FBF-AA22-8ED5FCF3B0E4}" srcOrd="10" destOrd="0" presId="urn:microsoft.com/office/officeart/2005/8/layout/bProcess4"/>
    <dgm:cxn modelId="{7B498E36-BEDC-4FBA-815B-6478FEAB03BC}" type="presParOf" srcId="{199AD1C5-2184-4FBF-AA22-8ED5FCF3B0E4}" destId="{53EDC757-C6FD-477D-BFFA-C9DC8F20D305}" srcOrd="0" destOrd="0" presId="urn:microsoft.com/office/officeart/2005/8/layout/bProcess4"/>
    <dgm:cxn modelId="{49066CC7-5A44-4464-8E2D-27790BDF47B5}" type="presParOf" srcId="{199AD1C5-2184-4FBF-AA22-8ED5FCF3B0E4}" destId="{01AA4CA1-C22C-4841-9D41-64D02FA09110}" srcOrd="1" destOrd="0" presId="urn:microsoft.com/office/officeart/2005/8/layout/bProcess4"/>
    <dgm:cxn modelId="{AD60B5AC-A645-4A3D-9E2D-AC6A89AEE214}" type="presParOf" srcId="{64DB4F9E-9E19-4158-9E09-9297F1A5BE56}" destId="{DFC7C0CE-414E-46BE-89D8-DFFE4011D354}" srcOrd="11" destOrd="0" presId="urn:microsoft.com/office/officeart/2005/8/layout/bProcess4"/>
    <dgm:cxn modelId="{71714190-4CCF-4268-BDA3-CB2AC7474D9D}" type="presParOf" srcId="{64DB4F9E-9E19-4158-9E09-9297F1A5BE56}" destId="{11B68FB7-6A97-426D-954B-6EDF0947C110}" srcOrd="12" destOrd="0" presId="urn:microsoft.com/office/officeart/2005/8/layout/bProcess4"/>
    <dgm:cxn modelId="{E78E79DE-CF97-47C1-9671-BD9A56136375}" type="presParOf" srcId="{11B68FB7-6A97-426D-954B-6EDF0947C110}" destId="{ACB6992F-F952-49C1-ADEE-726F2B876FD0}" srcOrd="0" destOrd="0" presId="urn:microsoft.com/office/officeart/2005/8/layout/bProcess4"/>
    <dgm:cxn modelId="{9F43ECB2-D2DF-4AB7-85B6-BB48F9158E78}" type="presParOf" srcId="{11B68FB7-6A97-426D-954B-6EDF0947C110}" destId="{071D56CD-D0A1-4390-9C1C-7927BCA0D4B6}" srcOrd="1" destOrd="0" presId="urn:microsoft.com/office/officeart/2005/8/layout/bProcess4"/>
    <dgm:cxn modelId="{CB6AFBBB-764A-4C55-95BD-21901D17E939}" type="presParOf" srcId="{64DB4F9E-9E19-4158-9E09-9297F1A5BE56}" destId="{73A87D18-ABFD-4AB3-8B56-21869747DF9F}" srcOrd="13" destOrd="0" presId="urn:microsoft.com/office/officeart/2005/8/layout/bProcess4"/>
    <dgm:cxn modelId="{731E24F3-ED24-49A4-92D9-906C713FAE9A}" type="presParOf" srcId="{64DB4F9E-9E19-4158-9E09-9297F1A5BE56}" destId="{101DB010-49DD-4F3D-B93D-9C4AB622E736}" srcOrd="14" destOrd="0" presId="urn:microsoft.com/office/officeart/2005/8/layout/bProcess4"/>
    <dgm:cxn modelId="{83142864-B60D-4747-A1DF-BB6267841D56}" type="presParOf" srcId="{101DB010-49DD-4F3D-B93D-9C4AB622E736}" destId="{20C50F63-BEC0-4B2A-8B72-41F922C366AF}" srcOrd="0" destOrd="0" presId="urn:microsoft.com/office/officeart/2005/8/layout/bProcess4"/>
    <dgm:cxn modelId="{A0BD3BEF-A46C-46A1-B2E0-BFA6048F17D3}" type="presParOf" srcId="{101DB010-49DD-4F3D-B93D-9C4AB622E736}" destId="{FACE92FE-D6F7-49BD-8085-79B31E798AA5}" srcOrd="1" destOrd="0" presId="urn:microsoft.com/office/officeart/2005/8/layout/bProcess4"/>
    <dgm:cxn modelId="{E89842FB-E3FB-4F70-A2AF-6892DAADD518}" type="presParOf" srcId="{64DB4F9E-9E19-4158-9E09-9297F1A5BE56}" destId="{AA432D50-000E-4441-955E-CAEE776783AA}" srcOrd="15" destOrd="0" presId="urn:microsoft.com/office/officeart/2005/8/layout/bProcess4"/>
    <dgm:cxn modelId="{CBD8BD8A-727A-44A1-92E9-152D42818017}" type="presParOf" srcId="{64DB4F9E-9E19-4158-9E09-9297F1A5BE56}" destId="{41158F73-7E36-4095-BB59-C21512CA5530}" srcOrd="16" destOrd="0" presId="urn:microsoft.com/office/officeart/2005/8/layout/bProcess4"/>
    <dgm:cxn modelId="{7F00AF0E-0C8F-4A84-89FB-92C5FE36A80D}" type="presParOf" srcId="{41158F73-7E36-4095-BB59-C21512CA5530}" destId="{0F6C1F3B-22A2-4965-9DD9-F358CE8CF3C4}" srcOrd="0" destOrd="0" presId="urn:microsoft.com/office/officeart/2005/8/layout/bProcess4"/>
    <dgm:cxn modelId="{55804F69-3D57-417B-A0D3-E6A469D8762C}" type="presParOf" srcId="{41158F73-7E36-4095-BB59-C21512CA5530}" destId="{7FA85BDB-DA94-443D-A107-E24D5D5EA87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205E3C-34E9-483C-9ACB-A6F33E8701A3}" type="doc">
      <dgm:prSet loTypeId="urn:microsoft.com/office/officeart/2005/8/layout/chevron1" loCatId="process" qsTypeId="urn:microsoft.com/office/officeart/2005/8/quickstyle/simple3" qsCatId="simple" csTypeId="urn:microsoft.com/office/officeart/2005/8/colors/accent3_2" csCatId="accent3" phldr="1"/>
      <dgm:spPr/>
    </dgm:pt>
    <dgm:pt modelId="{50365298-E741-4EDC-BF90-985107B585F7}">
      <dgm:prSet phldrT="[Текст]" custT="1"/>
      <dgm:spPr/>
      <dgm:t>
        <a:bodyPr/>
        <a:lstStyle/>
        <a:p>
          <a:r>
            <a:rPr lang="ru-RU" sz="1400" b="1" smtClean="0">
              <a:latin typeface="+mn-lt"/>
              <a:cs typeface="Times New Roman" pitchFamily="18" charset="0"/>
            </a:rPr>
            <a:t>Профосмотры взрослых </a:t>
          </a:r>
          <a:endParaRPr lang="ru-RU" sz="1400" b="1" dirty="0">
            <a:latin typeface="+mn-lt"/>
            <a:cs typeface="Times New Roman" pitchFamily="18" charset="0"/>
          </a:endParaRPr>
        </a:p>
      </dgm:t>
    </dgm:pt>
    <dgm:pt modelId="{171A82B2-9F20-4605-9F0C-F624A2F88BFE}" type="parTrans" cxnId="{DFCA3A9F-49E9-4F47-9DCE-621B69940C0D}">
      <dgm:prSet/>
      <dgm:spPr/>
      <dgm:t>
        <a:bodyPr/>
        <a:lstStyle/>
        <a:p>
          <a:endParaRPr lang="ru-RU" sz="1400" b="1">
            <a:solidFill>
              <a:schemeClr val="tx1"/>
            </a:solidFill>
            <a:latin typeface="+mn-lt"/>
            <a:cs typeface="Times New Roman" pitchFamily="18" charset="0"/>
          </a:endParaRPr>
        </a:p>
      </dgm:t>
    </dgm:pt>
    <dgm:pt modelId="{D1453412-5A12-44D8-ADA5-74BB9AED0949}" type="sibTrans" cxnId="{DFCA3A9F-49E9-4F47-9DCE-621B69940C0D}">
      <dgm:prSet/>
      <dgm:spPr/>
      <dgm:t>
        <a:bodyPr/>
        <a:lstStyle/>
        <a:p>
          <a:endParaRPr lang="ru-RU" sz="1400" b="1">
            <a:solidFill>
              <a:schemeClr val="tx1"/>
            </a:solidFill>
            <a:latin typeface="+mn-lt"/>
            <a:cs typeface="Times New Roman" pitchFamily="18" charset="0"/>
          </a:endParaRPr>
        </a:p>
      </dgm:t>
    </dgm:pt>
    <dgm:pt modelId="{A3E9C613-8F87-44C6-AA09-F4382CF038D4}">
      <dgm:prSet phldrT="[Текст]" custT="1"/>
      <dgm:spPr/>
      <dgm:t>
        <a:bodyPr/>
        <a:lstStyle/>
        <a:p>
          <a:r>
            <a:rPr lang="ru-RU" sz="2000" b="1" smtClean="0">
              <a:latin typeface="+mn-lt"/>
              <a:cs typeface="Times New Roman" pitchFamily="18" charset="0"/>
            </a:rPr>
            <a:t>212 664 человек</a:t>
          </a:r>
          <a:endParaRPr lang="ru-RU" sz="2000" b="1" dirty="0">
            <a:latin typeface="+mn-lt"/>
            <a:cs typeface="Times New Roman" pitchFamily="18" charset="0"/>
          </a:endParaRPr>
        </a:p>
      </dgm:t>
    </dgm:pt>
    <dgm:pt modelId="{1339DD32-65AD-4168-A02D-3C4965CDFB4D}" type="parTrans" cxnId="{5D12195E-C465-4186-BA9B-8273033DBC3E}">
      <dgm:prSet/>
      <dgm:spPr/>
      <dgm:t>
        <a:bodyPr/>
        <a:lstStyle/>
        <a:p>
          <a:endParaRPr lang="ru-RU" sz="1400" b="1">
            <a:solidFill>
              <a:schemeClr val="tx1"/>
            </a:solidFill>
            <a:latin typeface="+mn-lt"/>
            <a:cs typeface="Times New Roman" pitchFamily="18" charset="0"/>
          </a:endParaRPr>
        </a:p>
      </dgm:t>
    </dgm:pt>
    <dgm:pt modelId="{A61D74F4-ABE9-4AB1-B548-AEE6B019DADD}" type="sibTrans" cxnId="{5D12195E-C465-4186-BA9B-8273033DBC3E}">
      <dgm:prSet/>
      <dgm:spPr/>
      <dgm:t>
        <a:bodyPr/>
        <a:lstStyle/>
        <a:p>
          <a:endParaRPr lang="ru-RU" sz="1400" b="1">
            <a:solidFill>
              <a:schemeClr val="tx1"/>
            </a:solidFill>
            <a:latin typeface="+mn-lt"/>
            <a:cs typeface="Times New Roman" pitchFamily="18" charset="0"/>
          </a:endParaRPr>
        </a:p>
      </dgm:t>
    </dgm:pt>
    <dgm:pt modelId="{F8D4273F-44C9-44BE-B49D-34DDE141E45A}" type="pres">
      <dgm:prSet presAssocID="{5A205E3C-34E9-483C-9ACB-A6F33E8701A3}" presName="Name0" presStyleCnt="0">
        <dgm:presLayoutVars>
          <dgm:dir/>
          <dgm:animLvl val="lvl"/>
          <dgm:resizeHandles val="exact"/>
        </dgm:presLayoutVars>
      </dgm:prSet>
      <dgm:spPr/>
    </dgm:pt>
    <dgm:pt modelId="{D0F346F6-6802-4F07-8E77-6AA542162B09}" type="pres">
      <dgm:prSet presAssocID="{50365298-E741-4EDC-BF90-985107B585F7}" presName="parTxOnly" presStyleLbl="node1" presStyleIdx="0" presStyleCnt="2" custScaleY="80134">
        <dgm:presLayoutVars>
          <dgm:chMax val="0"/>
          <dgm:chPref val="0"/>
          <dgm:bulletEnabled val="1"/>
        </dgm:presLayoutVars>
      </dgm:prSet>
      <dgm:spPr/>
      <dgm:t>
        <a:bodyPr/>
        <a:lstStyle/>
        <a:p>
          <a:endParaRPr lang="ru-RU"/>
        </a:p>
      </dgm:t>
    </dgm:pt>
    <dgm:pt modelId="{D40035F1-FA6F-4C13-8646-2DB001A1DE88}" type="pres">
      <dgm:prSet presAssocID="{D1453412-5A12-44D8-ADA5-74BB9AED0949}" presName="parTxOnlySpace" presStyleCnt="0"/>
      <dgm:spPr/>
    </dgm:pt>
    <dgm:pt modelId="{EAC49A0A-E9FD-4F80-99DC-5390E919F33A}" type="pres">
      <dgm:prSet presAssocID="{A3E9C613-8F87-44C6-AA09-F4382CF038D4}" presName="parTxOnly" presStyleLbl="node1" presStyleIdx="1" presStyleCnt="2" custScaleY="80134" custLinFactX="36809" custLinFactNeighborX="100000" custLinFactNeighborY="-168">
        <dgm:presLayoutVars>
          <dgm:chMax val="0"/>
          <dgm:chPref val="0"/>
          <dgm:bulletEnabled val="1"/>
        </dgm:presLayoutVars>
      </dgm:prSet>
      <dgm:spPr/>
      <dgm:t>
        <a:bodyPr/>
        <a:lstStyle/>
        <a:p>
          <a:endParaRPr lang="ru-RU"/>
        </a:p>
      </dgm:t>
    </dgm:pt>
  </dgm:ptLst>
  <dgm:cxnLst>
    <dgm:cxn modelId="{5D12195E-C465-4186-BA9B-8273033DBC3E}" srcId="{5A205E3C-34E9-483C-9ACB-A6F33E8701A3}" destId="{A3E9C613-8F87-44C6-AA09-F4382CF038D4}" srcOrd="1" destOrd="0" parTransId="{1339DD32-65AD-4168-A02D-3C4965CDFB4D}" sibTransId="{A61D74F4-ABE9-4AB1-B548-AEE6B019DADD}"/>
    <dgm:cxn modelId="{DFCA3A9F-49E9-4F47-9DCE-621B69940C0D}" srcId="{5A205E3C-34E9-483C-9ACB-A6F33E8701A3}" destId="{50365298-E741-4EDC-BF90-985107B585F7}" srcOrd="0" destOrd="0" parTransId="{171A82B2-9F20-4605-9F0C-F624A2F88BFE}" sibTransId="{D1453412-5A12-44D8-ADA5-74BB9AED0949}"/>
    <dgm:cxn modelId="{CEC8C9D5-9B5C-485F-9BFA-1632D89C1C6C}" type="presOf" srcId="{50365298-E741-4EDC-BF90-985107B585F7}" destId="{D0F346F6-6802-4F07-8E77-6AA542162B09}" srcOrd="0" destOrd="0" presId="urn:microsoft.com/office/officeart/2005/8/layout/chevron1"/>
    <dgm:cxn modelId="{D5614843-5642-4FC1-9714-1A4E7EC9463F}" type="presOf" srcId="{A3E9C613-8F87-44C6-AA09-F4382CF038D4}" destId="{EAC49A0A-E9FD-4F80-99DC-5390E919F33A}" srcOrd="0" destOrd="0" presId="urn:microsoft.com/office/officeart/2005/8/layout/chevron1"/>
    <dgm:cxn modelId="{B3F18382-1C30-4526-AB09-C2B8CDD38E72}" type="presOf" srcId="{5A205E3C-34E9-483C-9ACB-A6F33E8701A3}" destId="{F8D4273F-44C9-44BE-B49D-34DDE141E45A}" srcOrd="0" destOrd="0" presId="urn:microsoft.com/office/officeart/2005/8/layout/chevron1"/>
    <dgm:cxn modelId="{46D8627D-53F9-4E2E-9AF4-0B19FBE4940B}" type="presParOf" srcId="{F8D4273F-44C9-44BE-B49D-34DDE141E45A}" destId="{D0F346F6-6802-4F07-8E77-6AA542162B09}" srcOrd="0" destOrd="0" presId="urn:microsoft.com/office/officeart/2005/8/layout/chevron1"/>
    <dgm:cxn modelId="{C3CB64F6-96CF-4891-878E-CD8941C7AAB8}" type="presParOf" srcId="{F8D4273F-44C9-44BE-B49D-34DDE141E45A}" destId="{D40035F1-FA6F-4C13-8646-2DB001A1DE88}" srcOrd="1" destOrd="0" presId="urn:microsoft.com/office/officeart/2005/8/layout/chevron1"/>
    <dgm:cxn modelId="{BC800E9D-D2B5-4DCA-9D7C-B43DCF447F04}" type="presParOf" srcId="{F8D4273F-44C9-44BE-B49D-34DDE141E45A}" destId="{EAC49A0A-E9FD-4F80-99DC-5390E919F33A}"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05E3C-34E9-483C-9ACB-A6F33E8701A3}" type="doc">
      <dgm:prSet loTypeId="urn:microsoft.com/office/officeart/2005/8/layout/chevron1" loCatId="process" qsTypeId="urn:microsoft.com/office/officeart/2005/8/quickstyle/simple3" qsCatId="simple" csTypeId="urn:microsoft.com/office/officeart/2005/8/colors/accent3_2" csCatId="accent3" phldr="1"/>
      <dgm:spPr/>
    </dgm:pt>
    <dgm:pt modelId="{50365298-E741-4EDC-BF90-985107B585F7}">
      <dgm:prSet phldrT="[Текст]" custT="1"/>
      <dgm:spPr/>
      <dgm:t>
        <a:bodyPr/>
        <a:lstStyle/>
        <a:p>
          <a:r>
            <a:rPr lang="ru-RU" sz="1400" b="1" smtClean="0">
              <a:latin typeface="+mn-lt"/>
              <a:cs typeface="Times New Roman" pitchFamily="18" charset="0"/>
            </a:rPr>
            <a:t>Диспансеризация взрослых </a:t>
          </a:r>
          <a:endParaRPr lang="ru-RU" sz="1400" b="1" dirty="0">
            <a:latin typeface="+mn-lt"/>
            <a:cs typeface="Times New Roman" pitchFamily="18" charset="0"/>
          </a:endParaRPr>
        </a:p>
      </dgm:t>
    </dgm:pt>
    <dgm:pt modelId="{171A82B2-9F20-4605-9F0C-F624A2F88BFE}" type="parTrans" cxnId="{DFCA3A9F-49E9-4F47-9DCE-621B69940C0D}">
      <dgm:prSet/>
      <dgm:spPr/>
      <dgm:t>
        <a:bodyPr/>
        <a:lstStyle/>
        <a:p>
          <a:endParaRPr lang="ru-RU" sz="1400" b="1">
            <a:solidFill>
              <a:schemeClr val="tx1"/>
            </a:solidFill>
            <a:latin typeface="+mn-lt"/>
            <a:cs typeface="Times New Roman" pitchFamily="18" charset="0"/>
          </a:endParaRPr>
        </a:p>
      </dgm:t>
    </dgm:pt>
    <dgm:pt modelId="{D1453412-5A12-44D8-ADA5-74BB9AED0949}" type="sibTrans" cxnId="{DFCA3A9F-49E9-4F47-9DCE-621B69940C0D}">
      <dgm:prSet/>
      <dgm:spPr/>
      <dgm:t>
        <a:bodyPr/>
        <a:lstStyle/>
        <a:p>
          <a:endParaRPr lang="ru-RU" sz="1400" b="1">
            <a:solidFill>
              <a:schemeClr val="tx1"/>
            </a:solidFill>
            <a:latin typeface="+mn-lt"/>
            <a:cs typeface="Times New Roman" pitchFamily="18" charset="0"/>
          </a:endParaRPr>
        </a:p>
      </dgm:t>
    </dgm:pt>
    <dgm:pt modelId="{A3E9C613-8F87-44C6-AA09-F4382CF038D4}">
      <dgm:prSet phldrT="[Текст]" custT="1"/>
      <dgm:spPr/>
      <dgm:t>
        <a:bodyPr/>
        <a:lstStyle/>
        <a:p>
          <a:r>
            <a:rPr lang="ru-RU" sz="2000" b="1" smtClean="0">
              <a:latin typeface="+mn-lt"/>
              <a:cs typeface="Times New Roman" pitchFamily="18" charset="0"/>
            </a:rPr>
            <a:t>363 373 человек</a:t>
          </a:r>
          <a:endParaRPr lang="ru-RU" sz="2000" b="1" dirty="0">
            <a:latin typeface="+mn-lt"/>
            <a:cs typeface="Times New Roman" pitchFamily="18" charset="0"/>
          </a:endParaRPr>
        </a:p>
      </dgm:t>
    </dgm:pt>
    <dgm:pt modelId="{1339DD32-65AD-4168-A02D-3C4965CDFB4D}" type="parTrans" cxnId="{5D12195E-C465-4186-BA9B-8273033DBC3E}">
      <dgm:prSet/>
      <dgm:spPr/>
      <dgm:t>
        <a:bodyPr/>
        <a:lstStyle/>
        <a:p>
          <a:endParaRPr lang="ru-RU" sz="1400" b="1">
            <a:solidFill>
              <a:schemeClr val="tx1"/>
            </a:solidFill>
            <a:latin typeface="+mn-lt"/>
            <a:cs typeface="Times New Roman" pitchFamily="18" charset="0"/>
          </a:endParaRPr>
        </a:p>
      </dgm:t>
    </dgm:pt>
    <dgm:pt modelId="{A61D74F4-ABE9-4AB1-B548-AEE6B019DADD}" type="sibTrans" cxnId="{5D12195E-C465-4186-BA9B-8273033DBC3E}">
      <dgm:prSet/>
      <dgm:spPr/>
      <dgm:t>
        <a:bodyPr/>
        <a:lstStyle/>
        <a:p>
          <a:endParaRPr lang="ru-RU" sz="1400" b="1">
            <a:solidFill>
              <a:schemeClr val="tx1"/>
            </a:solidFill>
            <a:latin typeface="+mn-lt"/>
            <a:cs typeface="Times New Roman" pitchFamily="18" charset="0"/>
          </a:endParaRPr>
        </a:p>
      </dgm:t>
    </dgm:pt>
    <dgm:pt modelId="{F8D4273F-44C9-44BE-B49D-34DDE141E45A}" type="pres">
      <dgm:prSet presAssocID="{5A205E3C-34E9-483C-9ACB-A6F33E8701A3}" presName="Name0" presStyleCnt="0">
        <dgm:presLayoutVars>
          <dgm:dir/>
          <dgm:animLvl val="lvl"/>
          <dgm:resizeHandles val="exact"/>
        </dgm:presLayoutVars>
      </dgm:prSet>
      <dgm:spPr/>
    </dgm:pt>
    <dgm:pt modelId="{D0F346F6-6802-4F07-8E77-6AA542162B09}" type="pres">
      <dgm:prSet presAssocID="{50365298-E741-4EDC-BF90-985107B585F7}" presName="parTxOnly" presStyleLbl="node1" presStyleIdx="0" presStyleCnt="2" custScaleY="80134" custLinFactNeighborX="25689" custLinFactNeighborY="-9080">
        <dgm:presLayoutVars>
          <dgm:chMax val="0"/>
          <dgm:chPref val="0"/>
          <dgm:bulletEnabled val="1"/>
        </dgm:presLayoutVars>
      </dgm:prSet>
      <dgm:spPr/>
      <dgm:t>
        <a:bodyPr/>
        <a:lstStyle/>
        <a:p>
          <a:endParaRPr lang="ru-RU"/>
        </a:p>
      </dgm:t>
    </dgm:pt>
    <dgm:pt modelId="{D40035F1-FA6F-4C13-8646-2DB001A1DE88}" type="pres">
      <dgm:prSet presAssocID="{D1453412-5A12-44D8-ADA5-74BB9AED0949}" presName="parTxOnlySpace" presStyleCnt="0"/>
      <dgm:spPr/>
    </dgm:pt>
    <dgm:pt modelId="{EAC49A0A-E9FD-4F80-99DC-5390E919F33A}" type="pres">
      <dgm:prSet presAssocID="{A3E9C613-8F87-44C6-AA09-F4382CF038D4}" presName="parTxOnly" presStyleLbl="node1" presStyleIdx="1" presStyleCnt="2" custScaleY="80134" custLinFactNeighborX="12582" custLinFactNeighborY="-9080">
        <dgm:presLayoutVars>
          <dgm:chMax val="0"/>
          <dgm:chPref val="0"/>
          <dgm:bulletEnabled val="1"/>
        </dgm:presLayoutVars>
      </dgm:prSet>
      <dgm:spPr/>
      <dgm:t>
        <a:bodyPr/>
        <a:lstStyle/>
        <a:p>
          <a:endParaRPr lang="ru-RU"/>
        </a:p>
      </dgm:t>
    </dgm:pt>
  </dgm:ptLst>
  <dgm:cxnLst>
    <dgm:cxn modelId="{3E11F6FA-5563-4373-BF44-E0B903A6E078}" type="presOf" srcId="{50365298-E741-4EDC-BF90-985107B585F7}" destId="{D0F346F6-6802-4F07-8E77-6AA542162B09}" srcOrd="0" destOrd="0" presId="urn:microsoft.com/office/officeart/2005/8/layout/chevron1"/>
    <dgm:cxn modelId="{5D12195E-C465-4186-BA9B-8273033DBC3E}" srcId="{5A205E3C-34E9-483C-9ACB-A6F33E8701A3}" destId="{A3E9C613-8F87-44C6-AA09-F4382CF038D4}" srcOrd="1" destOrd="0" parTransId="{1339DD32-65AD-4168-A02D-3C4965CDFB4D}" sibTransId="{A61D74F4-ABE9-4AB1-B548-AEE6B019DADD}"/>
    <dgm:cxn modelId="{FC552067-9C10-41E9-9632-5F019AA70361}" type="presOf" srcId="{A3E9C613-8F87-44C6-AA09-F4382CF038D4}" destId="{EAC49A0A-E9FD-4F80-99DC-5390E919F33A}" srcOrd="0" destOrd="0" presId="urn:microsoft.com/office/officeart/2005/8/layout/chevron1"/>
    <dgm:cxn modelId="{DFCA3A9F-49E9-4F47-9DCE-621B69940C0D}" srcId="{5A205E3C-34E9-483C-9ACB-A6F33E8701A3}" destId="{50365298-E741-4EDC-BF90-985107B585F7}" srcOrd="0" destOrd="0" parTransId="{171A82B2-9F20-4605-9F0C-F624A2F88BFE}" sibTransId="{D1453412-5A12-44D8-ADA5-74BB9AED0949}"/>
    <dgm:cxn modelId="{AA2537AA-2157-4105-843A-0263F317E558}" type="presOf" srcId="{5A205E3C-34E9-483C-9ACB-A6F33E8701A3}" destId="{F8D4273F-44C9-44BE-B49D-34DDE141E45A}" srcOrd="0" destOrd="0" presId="urn:microsoft.com/office/officeart/2005/8/layout/chevron1"/>
    <dgm:cxn modelId="{94D05A38-AD4C-4897-8C85-82D229E1B1E3}" type="presParOf" srcId="{F8D4273F-44C9-44BE-B49D-34DDE141E45A}" destId="{D0F346F6-6802-4F07-8E77-6AA542162B09}" srcOrd="0" destOrd="0" presId="urn:microsoft.com/office/officeart/2005/8/layout/chevron1"/>
    <dgm:cxn modelId="{8B675C3F-C642-48C3-B0CF-BC4EED34984A}" type="presParOf" srcId="{F8D4273F-44C9-44BE-B49D-34DDE141E45A}" destId="{D40035F1-FA6F-4C13-8646-2DB001A1DE88}" srcOrd="1" destOrd="0" presId="urn:microsoft.com/office/officeart/2005/8/layout/chevron1"/>
    <dgm:cxn modelId="{DE71E356-2D3F-432F-B961-98805CCFA492}" type="presParOf" srcId="{F8D4273F-44C9-44BE-B49D-34DDE141E45A}" destId="{EAC49A0A-E9FD-4F80-99DC-5390E919F33A}"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205E3C-34E9-483C-9ACB-A6F33E8701A3}" type="doc">
      <dgm:prSet loTypeId="urn:microsoft.com/office/officeart/2005/8/layout/chevron1" loCatId="process" qsTypeId="urn:microsoft.com/office/officeart/2005/8/quickstyle/simple3" qsCatId="simple" csTypeId="urn:microsoft.com/office/officeart/2005/8/colors/accent3_2" csCatId="accent3" phldr="1"/>
      <dgm:spPr/>
    </dgm:pt>
    <dgm:pt modelId="{50365298-E741-4EDC-BF90-985107B585F7}">
      <dgm:prSet phldrT="[Текст]" custT="1"/>
      <dgm:spPr/>
      <dgm:t>
        <a:bodyPr/>
        <a:lstStyle/>
        <a:p>
          <a:r>
            <a:rPr lang="ru-RU" sz="1400" b="1" smtClean="0">
              <a:latin typeface="+mn-lt"/>
              <a:cs typeface="Times New Roman" pitchFamily="18" charset="0"/>
            </a:rPr>
            <a:t>Профосмотры  детей</a:t>
          </a:r>
          <a:endParaRPr lang="ru-RU" sz="1400" b="1" dirty="0">
            <a:latin typeface="+mn-lt"/>
            <a:cs typeface="Times New Roman" pitchFamily="18" charset="0"/>
          </a:endParaRPr>
        </a:p>
      </dgm:t>
    </dgm:pt>
    <dgm:pt modelId="{171A82B2-9F20-4605-9F0C-F624A2F88BFE}" type="parTrans" cxnId="{DFCA3A9F-49E9-4F47-9DCE-621B69940C0D}">
      <dgm:prSet/>
      <dgm:spPr/>
      <dgm:t>
        <a:bodyPr/>
        <a:lstStyle/>
        <a:p>
          <a:endParaRPr lang="ru-RU" sz="1400" b="1">
            <a:solidFill>
              <a:schemeClr val="tx1"/>
            </a:solidFill>
            <a:latin typeface="+mn-lt"/>
            <a:cs typeface="Times New Roman" pitchFamily="18" charset="0"/>
          </a:endParaRPr>
        </a:p>
      </dgm:t>
    </dgm:pt>
    <dgm:pt modelId="{D1453412-5A12-44D8-ADA5-74BB9AED0949}" type="sibTrans" cxnId="{DFCA3A9F-49E9-4F47-9DCE-621B69940C0D}">
      <dgm:prSet/>
      <dgm:spPr/>
      <dgm:t>
        <a:bodyPr/>
        <a:lstStyle/>
        <a:p>
          <a:endParaRPr lang="ru-RU" sz="1400" b="1">
            <a:solidFill>
              <a:schemeClr val="tx1"/>
            </a:solidFill>
            <a:latin typeface="+mn-lt"/>
            <a:cs typeface="Times New Roman" pitchFamily="18" charset="0"/>
          </a:endParaRPr>
        </a:p>
      </dgm:t>
    </dgm:pt>
    <dgm:pt modelId="{A3E9C613-8F87-44C6-AA09-F4382CF038D4}">
      <dgm:prSet phldrT="[Текст]" custT="1"/>
      <dgm:spPr/>
      <dgm:t>
        <a:bodyPr/>
        <a:lstStyle/>
        <a:p>
          <a:r>
            <a:rPr lang="ru-RU" sz="2000" b="1" smtClean="0">
              <a:latin typeface="+mn-lt"/>
              <a:cs typeface="Times New Roman" pitchFamily="18" charset="0"/>
            </a:rPr>
            <a:t>528 124 человек</a:t>
          </a:r>
          <a:endParaRPr lang="ru-RU" sz="2000" b="1" dirty="0">
            <a:latin typeface="+mn-lt"/>
            <a:cs typeface="Times New Roman" pitchFamily="18" charset="0"/>
          </a:endParaRPr>
        </a:p>
      </dgm:t>
    </dgm:pt>
    <dgm:pt modelId="{1339DD32-65AD-4168-A02D-3C4965CDFB4D}" type="parTrans" cxnId="{5D12195E-C465-4186-BA9B-8273033DBC3E}">
      <dgm:prSet/>
      <dgm:spPr/>
      <dgm:t>
        <a:bodyPr/>
        <a:lstStyle/>
        <a:p>
          <a:endParaRPr lang="ru-RU" sz="1400" b="1">
            <a:solidFill>
              <a:schemeClr val="tx1"/>
            </a:solidFill>
            <a:latin typeface="+mn-lt"/>
            <a:cs typeface="Times New Roman" pitchFamily="18" charset="0"/>
          </a:endParaRPr>
        </a:p>
      </dgm:t>
    </dgm:pt>
    <dgm:pt modelId="{A61D74F4-ABE9-4AB1-B548-AEE6B019DADD}" type="sibTrans" cxnId="{5D12195E-C465-4186-BA9B-8273033DBC3E}">
      <dgm:prSet/>
      <dgm:spPr/>
      <dgm:t>
        <a:bodyPr/>
        <a:lstStyle/>
        <a:p>
          <a:endParaRPr lang="ru-RU" sz="1400" b="1">
            <a:solidFill>
              <a:schemeClr val="tx1"/>
            </a:solidFill>
            <a:latin typeface="+mn-lt"/>
            <a:cs typeface="Times New Roman" pitchFamily="18" charset="0"/>
          </a:endParaRPr>
        </a:p>
      </dgm:t>
    </dgm:pt>
    <dgm:pt modelId="{F8D4273F-44C9-44BE-B49D-34DDE141E45A}" type="pres">
      <dgm:prSet presAssocID="{5A205E3C-34E9-483C-9ACB-A6F33E8701A3}" presName="Name0" presStyleCnt="0">
        <dgm:presLayoutVars>
          <dgm:dir/>
          <dgm:animLvl val="lvl"/>
          <dgm:resizeHandles val="exact"/>
        </dgm:presLayoutVars>
      </dgm:prSet>
      <dgm:spPr/>
    </dgm:pt>
    <dgm:pt modelId="{D0F346F6-6802-4F07-8E77-6AA542162B09}" type="pres">
      <dgm:prSet presAssocID="{50365298-E741-4EDC-BF90-985107B585F7}" presName="parTxOnly" presStyleLbl="node1" presStyleIdx="0" presStyleCnt="2" custScaleY="80134">
        <dgm:presLayoutVars>
          <dgm:chMax val="0"/>
          <dgm:chPref val="0"/>
          <dgm:bulletEnabled val="1"/>
        </dgm:presLayoutVars>
      </dgm:prSet>
      <dgm:spPr/>
      <dgm:t>
        <a:bodyPr/>
        <a:lstStyle/>
        <a:p>
          <a:endParaRPr lang="ru-RU"/>
        </a:p>
      </dgm:t>
    </dgm:pt>
    <dgm:pt modelId="{D40035F1-FA6F-4C13-8646-2DB001A1DE88}" type="pres">
      <dgm:prSet presAssocID="{D1453412-5A12-44D8-ADA5-74BB9AED0949}" presName="parTxOnlySpace" presStyleCnt="0"/>
      <dgm:spPr/>
    </dgm:pt>
    <dgm:pt modelId="{EAC49A0A-E9FD-4F80-99DC-5390E919F33A}" type="pres">
      <dgm:prSet presAssocID="{A3E9C613-8F87-44C6-AA09-F4382CF038D4}" presName="parTxOnly" presStyleLbl="node1" presStyleIdx="1" presStyleCnt="2" custScaleY="80134" custLinFactX="39895" custLinFactNeighborX="100000" custLinFactNeighborY="5742">
        <dgm:presLayoutVars>
          <dgm:chMax val="0"/>
          <dgm:chPref val="0"/>
          <dgm:bulletEnabled val="1"/>
        </dgm:presLayoutVars>
      </dgm:prSet>
      <dgm:spPr/>
      <dgm:t>
        <a:bodyPr/>
        <a:lstStyle/>
        <a:p>
          <a:endParaRPr lang="ru-RU"/>
        </a:p>
      </dgm:t>
    </dgm:pt>
  </dgm:ptLst>
  <dgm:cxnLst>
    <dgm:cxn modelId="{6233F932-BAF9-4E43-9D77-A0CA3029F272}" type="presOf" srcId="{50365298-E741-4EDC-BF90-985107B585F7}" destId="{D0F346F6-6802-4F07-8E77-6AA542162B09}" srcOrd="0" destOrd="0" presId="urn:microsoft.com/office/officeart/2005/8/layout/chevron1"/>
    <dgm:cxn modelId="{5D12195E-C465-4186-BA9B-8273033DBC3E}" srcId="{5A205E3C-34E9-483C-9ACB-A6F33E8701A3}" destId="{A3E9C613-8F87-44C6-AA09-F4382CF038D4}" srcOrd="1" destOrd="0" parTransId="{1339DD32-65AD-4168-A02D-3C4965CDFB4D}" sibTransId="{A61D74F4-ABE9-4AB1-B548-AEE6B019DADD}"/>
    <dgm:cxn modelId="{3C7AC38F-B035-45F2-98BD-B62C49F35EF6}" type="presOf" srcId="{A3E9C613-8F87-44C6-AA09-F4382CF038D4}" destId="{EAC49A0A-E9FD-4F80-99DC-5390E919F33A}" srcOrd="0" destOrd="0" presId="urn:microsoft.com/office/officeart/2005/8/layout/chevron1"/>
    <dgm:cxn modelId="{DFCA3A9F-49E9-4F47-9DCE-621B69940C0D}" srcId="{5A205E3C-34E9-483C-9ACB-A6F33E8701A3}" destId="{50365298-E741-4EDC-BF90-985107B585F7}" srcOrd="0" destOrd="0" parTransId="{171A82B2-9F20-4605-9F0C-F624A2F88BFE}" sibTransId="{D1453412-5A12-44D8-ADA5-74BB9AED0949}"/>
    <dgm:cxn modelId="{A55693FE-D0A3-4823-ABDF-7F14C971AF3F}" type="presOf" srcId="{5A205E3C-34E9-483C-9ACB-A6F33E8701A3}" destId="{F8D4273F-44C9-44BE-B49D-34DDE141E45A}" srcOrd="0" destOrd="0" presId="urn:microsoft.com/office/officeart/2005/8/layout/chevron1"/>
    <dgm:cxn modelId="{4D50D7AC-CBDE-411A-A346-4AF407D5148E}" type="presParOf" srcId="{F8D4273F-44C9-44BE-B49D-34DDE141E45A}" destId="{D0F346F6-6802-4F07-8E77-6AA542162B09}" srcOrd="0" destOrd="0" presId="urn:microsoft.com/office/officeart/2005/8/layout/chevron1"/>
    <dgm:cxn modelId="{F4E6F86C-F290-4291-9D0C-E29745BAB791}" type="presParOf" srcId="{F8D4273F-44C9-44BE-B49D-34DDE141E45A}" destId="{D40035F1-FA6F-4C13-8646-2DB001A1DE88}" srcOrd="1" destOrd="0" presId="urn:microsoft.com/office/officeart/2005/8/layout/chevron1"/>
    <dgm:cxn modelId="{9153774F-BB1B-40B4-9BA4-ACD847DE2595}" type="presParOf" srcId="{F8D4273F-44C9-44BE-B49D-34DDE141E45A}" destId="{EAC49A0A-E9FD-4F80-99DC-5390E919F33A}"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205E3C-34E9-483C-9ACB-A6F33E8701A3}" type="doc">
      <dgm:prSet loTypeId="urn:microsoft.com/office/officeart/2005/8/layout/chevron1" loCatId="process" qsTypeId="urn:microsoft.com/office/officeart/2005/8/quickstyle/simple3" qsCatId="simple" csTypeId="urn:microsoft.com/office/officeart/2005/8/colors/accent3_2" csCatId="accent3" phldr="1"/>
      <dgm:spPr/>
    </dgm:pt>
    <dgm:pt modelId="{50365298-E741-4EDC-BF90-985107B585F7}">
      <dgm:prSet phldrT="[Текст]" custT="1"/>
      <dgm:spPr/>
      <dgm:t>
        <a:bodyPr/>
        <a:lstStyle/>
        <a:p>
          <a:r>
            <a:rPr lang="ru-RU" sz="1400" b="1" dirty="0" smtClean="0">
              <a:latin typeface="+mn-lt"/>
              <a:cs typeface="Times New Roman" pitchFamily="18" charset="0"/>
            </a:rPr>
            <a:t>Диспансеризация детей</a:t>
          </a:r>
          <a:endParaRPr lang="ru-RU" sz="1400" b="1" dirty="0">
            <a:latin typeface="+mn-lt"/>
            <a:cs typeface="Times New Roman" pitchFamily="18" charset="0"/>
          </a:endParaRPr>
        </a:p>
      </dgm:t>
    </dgm:pt>
    <dgm:pt modelId="{171A82B2-9F20-4605-9F0C-F624A2F88BFE}" type="parTrans" cxnId="{DFCA3A9F-49E9-4F47-9DCE-621B69940C0D}">
      <dgm:prSet/>
      <dgm:spPr/>
      <dgm:t>
        <a:bodyPr/>
        <a:lstStyle/>
        <a:p>
          <a:endParaRPr lang="ru-RU" sz="1400" b="1">
            <a:solidFill>
              <a:schemeClr val="tx1"/>
            </a:solidFill>
            <a:latin typeface="+mn-lt"/>
            <a:cs typeface="Times New Roman" pitchFamily="18" charset="0"/>
          </a:endParaRPr>
        </a:p>
      </dgm:t>
    </dgm:pt>
    <dgm:pt modelId="{D1453412-5A12-44D8-ADA5-74BB9AED0949}" type="sibTrans" cxnId="{DFCA3A9F-49E9-4F47-9DCE-621B69940C0D}">
      <dgm:prSet/>
      <dgm:spPr/>
      <dgm:t>
        <a:bodyPr/>
        <a:lstStyle/>
        <a:p>
          <a:endParaRPr lang="ru-RU" sz="1400" b="1">
            <a:solidFill>
              <a:schemeClr val="tx1"/>
            </a:solidFill>
            <a:latin typeface="+mn-lt"/>
            <a:cs typeface="Times New Roman" pitchFamily="18" charset="0"/>
          </a:endParaRPr>
        </a:p>
      </dgm:t>
    </dgm:pt>
    <dgm:pt modelId="{A3E9C613-8F87-44C6-AA09-F4382CF038D4}">
      <dgm:prSet phldrT="[Текст]" custT="1"/>
      <dgm:spPr/>
      <dgm:t>
        <a:bodyPr/>
        <a:lstStyle/>
        <a:p>
          <a:r>
            <a:rPr lang="ru-RU" sz="2000" b="1" smtClean="0">
              <a:latin typeface="+mn-lt"/>
              <a:cs typeface="Times New Roman" pitchFamily="18" charset="0"/>
            </a:rPr>
            <a:t>15 450 человек</a:t>
          </a:r>
          <a:endParaRPr lang="ru-RU" sz="2000" b="1" dirty="0">
            <a:latin typeface="+mn-lt"/>
            <a:cs typeface="Times New Roman" pitchFamily="18" charset="0"/>
          </a:endParaRPr>
        </a:p>
      </dgm:t>
    </dgm:pt>
    <dgm:pt modelId="{1339DD32-65AD-4168-A02D-3C4965CDFB4D}" type="parTrans" cxnId="{5D12195E-C465-4186-BA9B-8273033DBC3E}">
      <dgm:prSet/>
      <dgm:spPr/>
      <dgm:t>
        <a:bodyPr/>
        <a:lstStyle/>
        <a:p>
          <a:endParaRPr lang="ru-RU" sz="1400" b="1">
            <a:solidFill>
              <a:schemeClr val="tx1"/>
            </a:solidFill>
            <a:latin typeface="+mn-lt"/>
            <a:cs typeface="Times New Roman" pitchFamily="18" charset="0"/>
          </a:endParaRPr>
        </a:p>
      </dgm:t>
    </dgm:pt>
    <dgm:pt modelId="{A61D74F4-ABE9-4AB1-B548-AEE6B019DADD}" type="sibTrans" cxnId="{5D12195E-C465-4186-BA9B-8273033DBC3E}">
      <dgm:prSet/>
      <dgm:spPr/>
      <dgm:t>
        <a:bodyPr/>
        <a:lstStyle/>
        <a:p>
          <a:endParaRPr lang="ru-RU" sz="1400" b="1">
            <a:solidFill>
              <a:schemeClr val="tx1"/>
            </a:solidFill>
            <a:latin typeface="+mn-lt"/>
            <a:cs typeface="Times New Roman" pitchFamily="18" charset="0"/>
          </a:endParaRPr>
        </a:p>
      </dgm:t>
    </dgm:pt>
    <dgm:pt modelId="{F8D4273F-44C9-44BE-B49D-34DDE141E45A}" type="pres">
      <dgm:prSet presAssocID="{5A205E3C-34E9-483C-9ACB-A6F33E8701A3}" presName="Name0" presStyleCnt="0">
        <dgm:presLayoutVars>
          <dgm:dir/>
          <dgm:animLvl val="lvl"/>
          <dgm:resizeHandles val="exact"/>
        </dgm:presLayoutVars>
      </dgm:prSet>
      <dgm:spPr/>
    </dgm:pt>
    <dgm:pt modelId="{D0F346F6-6802-4F07-8E77-6AA542162B09}" type="pres">
      <dgm:prSet presAssocID="{50365298-E741-4EDC-BF90-985107B585F7}" presName="parTxOnly" presStyleLbl="node1" presStyleIdx="0" presStyleCnt="2" custScaleY="80134">
        <dgm:presLayoutVars>
          <dgm:chMax val="0"/>
          <dgm:chPref val="0"/>
          <dgm:bulletEnabled val="1"/>
        </dgm:presLayoutVars>
      </dgm:prSet>
      <dgm:spPr/>
      <dgm:t>
        <a:bodyPr/>
        <a:lstStyle/>
        <a:p>
          <a:endParaRPr lang="ru-RU"/>
        </a:p>
      </dgm:t>
    </dgm:pt>
    <dgm:pt modelId="{D40035F1-FA6F-4C13-8646-2DB001A1DE88}" type="pres">
      <dgm:prSet presAssocID="{D1453412-5A12-44D8-ADA5-74BB9AED0949}" presName="parTxOnlySpace" presStyleCnt="0"/>
      <dgm:spPr/>
    </dgm:pt>
    <dgm:pt modelId="{EAC49A0A-E9FD-4F80-99DC-5390E919F33A}" type="pres">
      <dgm:prSet presAssocID="{A3E9C613-8F87-44C6-AA09-F4382CF038D4}" presName="parTxOnly" presStyleLbl="node1" presStyleIdx="1" presStyleCnt="2" custScaleY="80134">
        <dgm:presLayoutVars>
          <dgm:chMax val="0"/>
          <dgm:chPref val="0"/>
          <dgm:bulletEnabled val="1"/>
        </dgm:presLayoutVars>
      </dgm:prSet>
      <dgm:spPr/>
      <dgm:t>
        <a:bodyPr/>
        <a:lstStyle/>
        <a:p>
          <a:endParaRPr lang="ru-RU"/>
        </a:p>
      </dgm:t>
    </dgm:pt>
  </dgm:ptLst>
  <dgm:cxnLst>
    <dgm:cxn modelId="{5D12195E-C465-4186-BA9B-8273033DBC3E}" srcId="{5A205E3C-34E9-483C-9ACB-A6F33E8701A3}" destId="{A3E9C613-8F87-44C6-AA09-F4382CF038D4}" srcOrd="1" destOrd="0" parTransId="{1339DD32-65AD-4168-A02D-3C4965CDFB4D}" sibTransId="{A61D74F4-ABE9-4AB1-B548-AEE6B019DADD}"/>
    <dgm:cxn modelId="{6DE1F8A6-7D59-4BEC-A2B1-CB5AC231F6A7}" type="presOf" srcId="{50365298-E741-4EDC-BF90-985107B585F7}" destId="{D0F346F6-6802-4F07-8E77-6AA542162B09}" srcOrd="0" destOrd="0" presId="urn:microsoft.com/office/officeart/2005/8/layout/chevron1"/>
    <dgm:cxn modelId="{DFCA3A9F-49E9-4F47-9DCE-621B69940C0D}" srcId="{5A205E3C-34E9-483C-9ACB-A6F33E8701A3}" destId="{50365298-E741-4EDC-BF90-985107B585F7}" srcOrd="0" destOrd="0" parTransId="{171A82B2-9F20-4605-9F0C-F624A2F88BFE}" sibTransId="{D1453412-5A12-44D8-ADA5-74BB9AED0949}"/>
    <dgm:cxn modelId="{3232E001-AD6B-4EAD-B397-4F324EB8E654}" type="presOf" srcId="{5A205E3C-34E9-483C-9ACB-A6F33E8701A3}" destId="{F8D4273F-44C9-44BE-B49D-34DDE141E45A}" srcOrd="0" destOrd="0" presId="urn:microsoft.com/office/officeart/2005/8/layout/chevron1"/>
    <dgm:cxn modelId="{3194124E-B2A4-4C60-A23A-2E461E620FE2}" type="presOf" srcId="{A3E9C613-8F87-44C6-AA09-F4382CF038D4}" destId="{EAC49A0A-E9FD-4F80-99DC-5390E919F33A}" srcOrd="0" destOrd="0" presId="urn:microsoft.com/office/officeart/2005/8/layout/chevron1"/>
    <dgm:cxn modelId="{9AF68B83-9774-41F1-AE6C-95F41B1A0205}" type="presParOf" srcId="{F8D4273F-44C9-44BE-B49D-34DDE141E45A}" destId="{D0F346F6-6802-4F07-8E77-6AA542162B09}" srcOrd="0" destOrd="0" presId="urn:microsoft.com/office/officeart/2005/8/layout/chevron1"/>
    <dgm:cxn modelId="{957D26B8-BE3F-460A-AC2D-ACE791954F3A}" type="presParOf" srcId="{F8D4273F-44C9-44BE-B49D-34DDE141E45A}" destId="{D40035F1-FA6F-4C13-8646-2DB001A1DE88}" srcOrd="1" destOrd="0" presId="urn:microsoft.com/office/officeart/2005/8/layout/chevron1"/>
    <dgm:cxn modelId="{AD551BE9-A85F-43E0-9B8D-15FF95FE9205}" type="presParOf" srcId="{F8D4273F-44C9-44BE-B49D-34DDE141E45A}" destId="{EAC49A0A-E9FD-4F80-99DC-5390E919F33A}" srcOrd="2"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CEF806-68CD-43B0-A523-61A03A316364}" type="doc">
      <dgm:prSet loTypeId="urn:microsoft.com/office/officeart/2005/8/layout/arrow2" loCatId="process" qsTypeId="urn:microsoft.com/office/officeart/2005/8/quickstyle/simple1" qsCatId="simple" csTypeId="urn:microsoft.com/office/officeart/2005/8/colors/accent1_2" csCatId="accent1" phldr="1"/>
      <dgm:spPr/>
    </dgm:pt>
    <dgm:pt modelId="{1A58F303-CDAA-49CC-8D1B-B4E065E58FB3}">
      <dgm:prSet phldrT="[Текст]" custT="1"/>
      <dgm:spPr/>
      <dgm:t>
        <a:bodyPr/>
        <a:lstStyle/>
        <a:p>
          <a:pPr algn="ctr">
            <a:lnSpc>
              <a:spcPct val="100000"/>
            </a:lnSpc>
            <a:spcAft>
              <a:spcPts val="0"/>
            </a:spcAft>
          </a:pPr>
          <a:r>
            <a:rPr lang="ru-RU" sz="1600" b="1" dirty="0" smtClean="0">
              <a:solidFill>
                <a:schemeClr val="tx1"/>
              </a:solidFill>
              <a:latin typeface="Times New Roman" pitchFamily="18" charset="0"/>
              <a:cs typeface="Times New Roman" pitchFamily="18" charset="0"/>
            </a:rPr>
            <a:t>2014 г. – </a:t>
          </a:r>
        </a:p>
        <a:p>
          <a:pPr algn="ctr">
            <a:lnSpc>
              <a:spcPct val="100000"/>
            </a:lnSpc>
            <a:spcAft>
              <a:spcPts val="0"/>
            </a:spcAft>
          </a:pPr>
          <a:r>
            <a:rPr lang="ru-RU" sz="1600" b="1" dirty="0" smtClean="0">
              <a:solidFill>
                <a:schemeClr val="tx1"/>
              </a:solidFill>
              <a:latin typeface="Times New Roman" pitchFamily="18" charset="0"/>
              <a:cs typeface="Times New Roman" pitchFamily="18" charset="0"/>
            </a:rPr>
            <a:t>47405 чел.- 1,66%</a:t>
          </a:r>
          <a:endParaRPr lang="ru-RU" sz="1600" dirty="0">
            <a:solidFill>
              <a:schemeClr val="tx1"/>
            </a:solidFill>
            <a:latin typeface="Times New Roman" pitchFamily="18" charset="0"/>
            <a:cs typeface="Times New Roman" pitchFamily="18" charset="0"/>
          </a:endParaRPr>
        </a:p>
      </dgm:t>
    </dgm:pt>
    <dgm:pt modelId="{F5841BDF-5385-4A91-A8AE-E0B514C82841}" type="parTrans" cxnId="{ED73DC3F-DA4B-469F-BAD6-E466B2F9D2FE}">
      <dgm:prSet/>
      <dgm:spPr/>
      <dgm:t>
        <a:bodyPr/>
        <a:lstStyle/>
        <a:p>
          <a:endParaRPr lang="ru-RU"/>
        </a:p>
      </dgm:t>
    </dgm:pt>
    <dgm:pt modelId="{C1DEE4FA-1D36-49E4-928C-3FB86BAA993B}" type="sibTrans" cxnId="{ED73DC3F-DA4B-469F-BAD6-E466B2F9D2FE}">
      <dgm:prSet/>
      <dgm:spPr/>
      <dgm:t>
        <a:bodyPr/>
        <a:lstStyle/>
        <a:p>
          <a:endParaRPr lang="ru-RU"/>
        </a:p>
      </dgm:t>
    </dgm:pt>
    <dgm:pt modelId="{1EAB907E-5141-4F84-8D3C-28994EBF907B}">
      <dgm:prSet phldrT="[Текст]" custT="1"/>
      <dgm:spPr/>
      <dgm:t>
        <a:bodyPr/>
        <a:lstStyle/>
        <a:p>
          <a:pPr algn="ctr">
            <a:spcAft>
              <a:spcPts val="0"/>
            </a:spcAft>
          </a:pPr>
          <a:r>
            <a:rPr lang="ru-RU" sz="1600" b="1" dirty="0" smtClean="0">
              <a:solidFill>
                <a:schemeClr val="tx1"/>
              </a:solidFill>
              <a:latin typeface="Times New Roman" pitchFamily="18" charset="0"/>
              <a:cs typeface="Times New Roman" pitchFamily="18" charset="0"/>
            </a:rPr>
            <a:t>2015 г. –  49312 чел. -1,73%</a:t>
          </a:r>
          <a:endParaRPr lang="ru-RU" sz="1600" dirty="0">
            <a:solidFill>
              <a:schemeClr val="tx1"/>
            </a:solidFill>
            <a:latin typeface="Times New Roman" pitchFamily="18" charset="0"/>
            <a:cs typeface="Times New Roman" pitchFamily="18" charset="0"/>
          </a:endParaRPr>
        </a:p>
      </dgm:t>
    </dgm:pt>
    <dgm:pt modelId="{0767F6B1-A203-41C6-BAF4-B4168D2EEC93}" type="parTrans" cxnId="{C2AAB034-E451-4920-9AF8-0483F7399539}">
      <dgm:prSet/>
      <dgm:spPr/>
      <dgm:t>
        <a:bodyPr/>
        <a:lstStyle/>
        <a:p>
          <a:endParaRPr lang="ru-RU"/>
        </a:p>
      </dgm:t>
    </dgm:pt>
    <dgm:pt modelId="{EDD51F76-8435-4089-A947-6882812E7AA7}" type="sibTrans" cxnId="{C2AAB034-E451-4920-9AF8-0483F7399539}">
      <dgm:prSet/>
      <dgm:spPr/>
      <dgm:t>
        <a:bodyPr/>
        <a:lstStyle/>
        <a:p>
          <a:endParaRPr lang="ru-RU"/>
        </a:p>
      </dgm:t>
    </dgm:pt>
    <dgm:pt modelId="{D13A3F22-7151-48D6-AC17-AE3707C14599}">
      <dgm:prSet phldrT="[Текст]" custT="1"/>
      <dgm:spPr/>
      <dgm:t>
        <a:bodyPr/>
        <a:lstStyle/>
        <a:p>
          <a:pPr algn="ctr">
            <a:spcAft>
              <a:spcPts val="0"/>
            </a:spcAft>
          </a:pPr>
          <a:r>
            <a:rPr lang="ru-RU" sz="1600" b="1" dirty="0" smtClean="0">
              <a:solidFill>
                <a:schemeClr val="tx1"/>
              </a:solidFill>
              <a:latin typeface="Times New Roman" pitchFamily="18" charset="0"/>
              <a:cs typeface="Times New Roman" pitchFamily="18" charset="0"/>
            </a:rPr>
            <a:t>2016 г. – 54639 чел. -1,96%</a:t>
          </a:r>
          <a:endParaRPr lang="ru-RU" sz="1600" dirty="0">
            <a:solidFill>
              <a:schemeClr val="tx1"/>
            </a:solidFill>
            <a:latin typeface="Times New Roman" pitchFamily="18" charset="0"/>
            <a:cs typeface="Times New Roman" pitchFamily="18" charset="0"/>
          </a:endParaRPr>
        </a:p>
      </dgm:t>
    </dgm:pt>
    <dgm:pt modelId="{152548B7-EE40-4406-8340-9AB993EE9855}" type="parTrans" cxnId="{8D582C28-5C80-47D4-9492-56CED62F1E4B}">
      <dgm:prSet/>
      <dgm:spPr/>
      <dgm:t>
        <a:bodyPr/>
        <a:lstStyle/>
        <a:p>
          <a:endParaRPr lang="ru-RU"/>
        </a:p>
      </dgm:t>
    </dgm:pt>
    <dgm:pt modelId="{67FBA762-5BFD-49CB-B7B3-E98617989B30}" type="sibTrans" cxnId="{8D582C28-5C80-47D4-9492-56CED62F1E4B}">
      <dgm:prSet/>
      <dgm:spPr/>
      <dgm:t>
        <a:bodyPr/>
        <a:lstStyle/>
        <a:p>
          <a:endParaRPr lang="ru-RU"/>
        </a:p>
      </dgm:t>
    </dgm:pt>
    <dgm:pt modelId="{D3AA39F7-7CE5-41D0-8370-7B44929D6DC7}" type="pres">
      <dgm:prSet presAssocID="{38CEF806-68CD-43B0-A523-61A03A316364}" presName="arrowDiagram" presStyleCnt="0">
        <dgm:presLayoutVars>
          <dgm:chMax val="5"/>
          <dgm:dir/>
          <dgm:resizeHandles val="exact"/>
        </dgm:presLayoutVars>
      </dgm:prSet>
      <dgm:spPr/>
    </dgm:pt>
    <dgm:pt modelId="{8C4CE0FC-69DC-4A87-82D4-79724213CAA8}" type="pres">
      <dgm:prSet presAssocID="{38CEF806-68CD-43B0-A523-61A03A316364}" presName="arrow" presStyleLbl="bgShp" presStyleIdx="0" presStyleCnt="1" custScaleX="173956" custLinFactNeighborX="6501" custLinFactNeighborY="8245"/>
      <dgm:spPr/>
    </dgm:pt>
    <dgm:pt modelId="{10A782AD-87F1-46C0-BCBC-CE90C4B5EC40}" type="pres">
      <dgm:prSet presAssocID="{38CEF806-68CD-43B0-A523-61A03A316364}" presName="arrowDiagram3" presStyleCnt="0"/>
      <dgm:spPr/>
    </dgm:pt>
    <dgm:pt modelId="{8523084F-D014-4242-8997-F3CB6FBE4A87}" type="pres">
      <dgm:prSet presAssocID="{1A58F303-CDAA-49CC-8D1B-B4E065E58FB3}" presName="bullet3a" presStyleLbl="node1" presStyleIdx="0" presStyleCnt="3" custLinFactX="-400000" custLinFactNeighborX="-415552" custLinFactNeighborY="-16279"/>
      <dgm:spPr>
        <a:solidFill>
          <a:schemeClr val="accent1"/>
        </a:solidFill>
      </dgm:spPr>
    </dgm:pt>
    <dgm:pt modelId="{4872101C-6FBF-4CAC-BD57-7A98119656A3}" type="pres">
      <dgm:prSet presAssocID="{1A58F303-CDAA-49CC-8D1B-B4E065E58FB3}" presName="textBox3a" presStyleLbl="revTx" presStyleIdx="0" presStyleCnt="3" custScaleX="92235" custScaleY="84014" custLinFactNeighborX="-77741" custLinFactNeighborY="-60344">
        <dgm:presLayoutVars>
          <dgm:bulletEnabled val="1"/>
        </dgm:presLayoutVars>
      </dgm:prSet>
      <dgm:spPr/>
      <dgm:t>
        <a:bodyPr/>
        <a:lstStyle/>
        <a:p>
          <a:endParaRPr lang="ru-RU"/>
        </a:p>
      </dgm:t>
    </dgm:pt>
    <dgm:pt modelId="{95B25B9F-8FFD-4978-B7D4-E274A1F53A1C}" type="pres">
      <dgm:prSet presAssocID="{1EAB907E-5141-4F84-8D3C-28994EBF907B}" presName="bullet3b" presStyleLbl="node1" presStyleIdx="1" presStyleCnt="3" custLinFactNeighborX="19261" custLinFactNeighborY="-98804"/>
      <dgm:spPr>
        <a:solidFill>
          <a:schemeClr val="accent1"/>
        </a:solidFill>
      </dgm:spPr>
    </dgm:pt>
    <dgm:pt modelId="{E8139174-B03A-4613-A28C-CB91F99C39B3}" type="pres">
      <dgm:prSet presAssocID="{1EAB907E-5141-4F84-8D3C-28994EBF907B}" presName="textBox3b" presStyleLbl="revTx" presStyleIdx="1" presStyleCnt="3" custScaleX="99199" custScaleY="47716" custLinFactNeighborX="20451" custLinFactNeighborY="-48918">
        <dgm:presLayoutVars>
          <dgm:bulletEnabled val="1"/>
        </dgm:presLayoutVars>
      </dgm:prSet>
      <dgm:spPr/>
      <dgm:t>
        <a:bodyPr/>
        <a:lstStyle/>
        <a:p>
          <a:endParaRPr lang="ru-RU"/>
        </a:p>
      </dgm:t>
    </dgm:pt>
    <dgm:pt modelId="{8D236937-CE9A-4815-A45F-7637144C80B1}" type="pres">
      <dgm:prSet presAssocID="{D13A3F22-7151-48D6-AC17-AE3707C14599}" presName="bullet3c" presStyleLbl="node1" presStyleIdx="2" presStyleCnt="3" custLinFactX="144640" custLinFactNeighborX="200000" custLinFactNeighborY="-54159"/>
      <dgm:spPr>
        <a:solidFill>
          <a:schemeClr val="accent1"/>
        </a:solidFill>
      </dgm:spPr>
    </dgm:pt>
    <dgm:pt modelId="{43900BCC-073B-4079-A82F-0834577D89D8}" type="pres">
      <dgm:prSet presAssocID="{D13A3F22-7151-48D6-AC17-AE3707C14599}" presName="textBox3c" presStyleLbl="revTx" presStyleIdx="2" presStyleCnt="3" custScaleX="117287" custScaleY="37547" custLinFactX="16239" custLinFactNeighborX="100000" custLinFactNeighborY="-54055">
        <dgm:presLayoutVars>
          <dgm:bulletEnabled val="1"/>
        </dgm:presLayoutVars>
      </dgm:prSet>
      <dgm:spPr/>
      <dgm:t>
        <a:bodyPr/>
        <a:lstStyle/>
        <a:p>
          <a:endParaRPr lang="ru-RU"/>
        </a:p>
      </dgm:t>
    </dgm:pt>
  </dgm:ptLst>
  <dgm:cxnLst>
    <dgm:cxn modelId="{6A84E154-A28E-4696-8E67-EC47FD9F26AC}" type="presOf" srcId="{D13A3F22-7151-48D6-AC17-AE3707C14599}" destId="{43900BCC-073B-4079-A82F-0834577D89D8}" srcOrd="0" destOrd="0" presId="urn:microsoft.com/office/officeart/2005/8/layout/arrow2"/>
    <dgm:cxn modelId="{0F01A59C-5241-4AE2-BB53-DFA14A1BFBA8}" type="presOf" srcId="{1EAB907E-5141-4F84-8D3C-28994EBF907B}" destId="{E8139174-B03A-4613-A28C-CB91F99C39B3}" srcOrd="0" destOrd="0" presId="urn:microsoft.com/office/officeart/2005/8/layout/arrow2"/>
    <dgm:cxn modelId="{2381E074-781F-4540-B7E4-A01682450817}" type="presOf" srcId="{1A58F303-CDAA-49CC-8D1B-B4E065E58FB3}" destId="{4872101C-6FBF-4CAC-BD57-7A98119656A3}" srcOrd="0" destOrd="0" presId="urn:microsoft.com/office/officeart/2005/8/layout/arrow2"/>
    <dgm:cxn modelId="{C2AAB034-E451-4920-9AF8-0483F7399539}" srcId="{38CEF806-68CD-43B0-A523-61A03A316364}" destId="{1EAB907E-5141-4F84-8D3C-28994EBF907B}" srcOrd="1" destOrd="0" parTransId="{0767F6B1-A203-41C6-BAF4-B4168D2EEC93}" sibTransId="{EDD51F76-8435-4089-A947-6882812E7AA7}"/>
    <dgm:cxn modelId="{ED73DC3F-DA4B-469F-BAD6-E466B2F9D2FE}" srcId="{38CEF806-68CD-43B0-A523-61A03A316364}" destId="{1A58F303-CDAA-49CC-8D1B-B4E065E58FB3}" srcOrd="0" destOrd="0" parTransId="{F5841BDF-5385-4A91-A8AE-E0B514C82841}" sibTransId="{C1DEE4FA-1D36-49E4-928C-3FB86BAA993B}"/>
    <dgm:cxn modelId="{8D582C28-5C80-47D4-9492-56CED62F1E4B}" srcId="{38CEF806-68CD-43B0-A523-61A03A316364}" destId="{D13A3F22-7151-48D6-AC17-AE3707C14599}" srcOrd="2" destOrd="0" parTransId="{152548B7-EE40-4406-8340-9AB993EE9855}" sibTransId="{67FBA762-5BFD-49CB-B7B3-E98617989B30}"/>
    <dgm:cxn modelId="{C5049560-2C47-49EF-9EB0-8F8F8B235155}" type="presOf" srcId="{38CEF806-68CD-43B0-A523-61A03A316364}" destId="{D3AA39F7-7CE5-41D0-8370-7B44929D6DC7}" srcOrd="0" destOrd="0" presId="urn:microsoft.com/office/officeart/2005/8/layout/arrow2"/>
    <dgm:cxn modelId="{87E95CE1-4750-4517-AC66-145BBD2E9554}" type="presParOf" srcId="{D3AA39F7-7CE5-41D0-8370-7B44929D6DC7}" destId="{8C4CE0FC-69DC-4A87-82D4-79724213CAA8}" srcOrd="0" destOrd="0" presId="urn:microsoft.com/office/officeart/2005/8/layout/arrow2"/>
    <dgm:cxn modelId="{00C0AE06-9F7D-4FFD-9676-2D68DD2C0EF5}" type="presParOf" srcId="{D3AA39F7-7CE5-41D0-8370-7B44929D6DC7}" destId="{10A782AD-87F1-46C0-BCBC-CE90C4B5EC40}" srcOrd="1" destOrd="0" presId="urn:microsoft.com/office/officeart/2005/8/layout/arrow2"/>
    <dgm:cxn modelId="{93ECB289-5EB9-4701-837F-CDCC412FD2E8}" type="presParOf" srcId="{10A782AD-87F1-46C0-BCBC-CE90C4B5EC40}" destId="{8523084F-D014-4242-8997-F3CB6FBE4A87}" srcOrd="0" destOrd="0" presId="urn:microsoft.com/office/officeart/2005/8/layout/arrow2"/>
    <dgm:cxn modelId="{CB4002DE-47DF-4374-8C4F-206D7D154AC3}" type="presParOf" srcId="{10A782AD-87F1-46C0-BCBC-CE90C4B5EC40}" destId="{4872101C-6FBF-4CAC-BD57-7A98119656A3}" srcOrd="1" destOrd="0" presId="urn:microsoft.com/office/officeart/2005/8/layout/arrow2"/>
    <dgm:cxn modelId="{8FC896E2-3A3F-4547-8768-F9B52A5891D3}" type="presParOf" srcId="{10A782AD-87F1-46C0-BCBC-CE90C4B5EC40}" destId="{95B25B9F-8FFD-4978-B7D4-E274A1F53A1C}" srcOrd="2" destOrd="0" presId="urn:microsoft.com/office/officeart/2005/8/layout/arrow2"/>
    <dgm:cxn modelId="{BB223E41-CD37-479B-9954-1B25D6302321}" type="presParOf" srcId="{10A782AD-87F1-46C0-BCBC-CE90C4B5EC40}" destId="{E8139174-B03A-4613-A28C-CB91F99C39B3}" srcOrd="3" destOrd="0" presId="urn:microsoft.com/office/officeart/2005/8/layout/arrow2"/>
    <dgm:cxn modelId="{40E6E04A-07C4-4412-8101-FA018E4C4B64}" type="presParOf" srcId="{10A782AD-87F1-46C0-BCBC-CE90C4B5EC40}" destId="{8D236937-CE9A-4815-A45F-7637144C80B1}" srcOrd="4" destOrd="0" presId="urn:microsoft.com/office/officeart/2005/8/layout/arrow2"/>
    <dgm:cxn modelId="{74A5240C-EC9B-4FBF-8E5C-BB3AA2B410B6}" type="presParOf" srcId="{10A782AD-87F1-46C0-BCBC-CE90C4B5EC40}" destId="{43900BCC-073B-4079-A82F-0834577D89D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2D2B-D71B-44F4-B366-229258466D13}">
      <dsp:nvSpPr>
        <dsp:cNvPr id="0" name=""/>
        <dsp:cNvSpPr/>
      </dsp:nvSpPr>
      <dsp:spPr>
        <a:xfrm>
          <a:off x="0" y="0"/>
          <a:ext cx="5462067" cy="5462067"/>
        </a:xfrm>
        <a:prstGeom prst="diamond">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3A0B2AD-64F9-4C10-838D-D33ADEA08283}">
      <dsp:nvSpPr>
        <dsp:cNvPr id="0" name=""/>
        <dsp:cNvSpPr/>
      </dsp:nvSpPr>
      <dsp:spPr>
        <a:xfrm>
          <a:off x="1944219" y="792095"/>
          <a:ext cx="2862826" cy="182183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mn-lt"/>
              <a:cs typeface="Times New Roman" pitchFamily="18" charset="0"/>
            </a:rPr>
            <a:t>Снижение популяционного риска неинфекционных заболеваний</a:t>
          </a:r>
          <a:endParaRPr lang="ru-RU" sz="2000" b="1" kern="1200" dirty="0">
            <a:latin typeface="+mn-lt"/>
            <a:cs typeface="Times New Roman" pitchFamily="18" charset="0"/>
          </a:endParaRPr>
        </a:p>
      </dsp:txBody>
      <dsp:txXfrm>
        <a:off x="2033154" y="881030"/>
        <a:ext cx="2684956" cy="1643967"/>
      </dsp:txXfrm>
    </dsp:sp>
    <dsp:sp modelId="{FAF63228-4AA9-4833-9D9F-D5AB01A80F78}">
      <dsp:nvSpPr>
        <dsp:cNvPr id="0" name=""/>
        <dsp:cNvSpPr/>
      </dsp:nvSpPr>
      <dsp:spPr>
        <a:xfrm>
          <a:off x="4978055" y="792095"/>
          <a:ext cx="2870814" cy="182183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mn-lt"/>
              <a:cs typeface="Times New Roman" pitchFamily="18" charset="0"/>
            </a:rPr>
            <a:t>Снижение доли граждан с высоким риском ХНИ</a:t>
          </a:r>
          <a:r>
            <a:rPr lang="ru-RU" sz="2000" kern="1200" dirty="0" smtClean="0">
              <a:latin typeface="+mn-lt"/>
              <a:cs typeface="Times New Roman" pitchFamily="18" charset="0"/>
            </a:rPr>
            <a:t>З</a:t>
          </a:r>
          <a:endParaRPr lang="ru-RU" sz="2000" kern="1200" dirty="0">
            <a:latin typeface="+mn-lt"/>
            <a:cs typeface="Times New Roman" pitchFamily="18" charset="0"/>
          </a:endParaRPr>
        </a:p>
      </dsp:txBody>
      <dsp:txXfrm>
        <a:off x="5066990" y="881030"/>
        <a:ext cx="2692944" cy="1643967"/>
      </dsp:txXfrm>
    </dsp:sp>
    <dsp:sp modelId="{89E66B91-51C7-4438-A9B9-2A28049A6333}">
      <dsp:nvSpPr>
        <dsp:cNvPr id="0" name=""/>
        <dsp:cNvSpPr/>
      </dsp:nvSpPr>
      <dsp:spPr>
        <a:xfrm>
          <a:off x="1944219" y="2808320"/>
          <a:ext cx="2897122" cy="213020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mn-lt"/>
              <a:cs typeface="Times New Roman" pitchFamily="18" charset="0"/>
            </a:rPr>
            <a:t>Вторичная профилактика</a:t>
          </a:r>
          <a:endParaRPr lang="ru-RU" sz="2000" b="1" kern="1200" dirty="0">
            <a:latin typeface="+mn-lt"/>
            <a:cs typeface="Times New Roman" pitchFamily="18" charset="0"/>
          </a:endParaRPr>
        </a:p>
      </dsp:txBody>
      <dsp:txXfrm>
        <a:off x="2048207" y="2912308"/>
        <a:ext cx="2689146" cy="1922230"/>
      </dsp:txXfrm>
    </dsp:sp>
    <dsp:sp modelId="{9D959E0E-8770-4137-A879-9E950F22A5D7}">
      <dsp:nvSpPr>
        <dsp:cNvPr id="0" name=""/>
        <dsp:cNvSpPr/>
      </dsp:nvSpPr>
      <dsp:spPr>
        <a:xfrm>
          <a:off x="5042898" y="2808320"/>
          <a:ext cx="2805971" cy="213020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ru-RU" sz="1800" b="1" kern="1200" dirty="0" smtClean="0">
              <a:latin typeface="+mn-lt"/>
              <a:cs typeface="Times New Roman" pitchFamily="18" charset="0"/>
            </a:rPr>
            <a:t>Предупреждение развития осложнений ХНИЗ</a:t>
          </a:r>
        </a:p>
        <a:p>
          <a:pPr lvl="0" algn="ctr" defTabSz="800100">
            <a:lnSpc>
              <a:spcPct val="90000"/>
            </a:lnSpc>
            <a:spcBef>
              <a:spcPct val="0"/>
            </a:spcBef>
            <a:spcAft>
              <a:spcPts val="0"/>
            </a:spcAft>
          </a:pPr>
          <a:r>
            <a:rPr lang="ru-RU" sz="1800" b="1" kern="1200" dirty="0" smtClean="0">
              <a:latin typeface="+mn-lt"/>
              <a:cs typeface="Times New Roman" pitchFamily="18" charset="0"/>
            </a:rPr>
            <a:t>(диспансерное наблюдение)</a:t>
          </a:r>
          <a:endParaRPr lang="ru-RU" sz="1800" b="1" kern="1200" dirty="0">
            <a:latin typeface="+mn-lt"/>
            <a:cs typeface="Times New Roman" pitchFamily="18" charset="0"/>
          </a:endParaRPr>
        </a:p>
      </dsp:txBody>
      <dsp:txXfrm>
        <a:off x="5146886" y="2912308"/>
        <a:ext cx="2597995" cy="1922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7A54C-E04E-4699-827D-67631701F25B}">
      <dsp:nvSpPr>
        <dsp:cNvPr id="0" name=""/>
        <dsp:cNvSpPr/>
      </dsp:nvSpPr>
      <dsp:spPr>
        <a:xfrm rot="5400000">
          <a:off x="-225939" y="864080"/>
          <a:ext cx="1011350" cy="122541"/>
        </a:xfrm>
        <a:prstGeom prst="rect">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28FC8FA-A630-4F4F-9851-1736DAFFD3EC}">
      <dsp:nvSpPr>
        <dsp:cNvPr id="0" name=""/>
        <dsp:cNvSpPr/>
      </dsp:nvSpPr>
      <dsp:spPr>
        <a:xfrm>
          <a:off x="2508" y="212422"/>
          <a:ext cx="1361568" cy="816941"/>
        </a:xfrm>
        <a:prstGeom prst="roundRect">
          <a:avLst>
            <a:gd name="adj" fmla="val 10000"/>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сахарного диабета</a:t>
          </a:r>
          <a:endParaRPr lang="ru-RU" sz="1200" b="1" kern="1200" dirty="0">
            <a:latin typeface="+mn-lt"/>
            <a:cs typeface="Times New Roman" pitchFamily="18" charset="0"/>
          </a:endParaRPr>
        </a:p>
      </dsp:txBody>
      <dsp:txXfrm>
        <a:off x="26435" y="236349"/>
        <a:ext cx="1313714" cy="769087"/>
      </dsp:txXfrm>
    </dsp:sp>
    <dsp:sp modelId="{448AE0FF-EABF-4AA0-B1E9-8AB38A08F7EC}">
      <dsp:nvSpPr>
        <dsp:cNvPr id="0" name=""/>
        <dsp:cNvSpPr/>
      </dsp:nvSpPr>
      <dsp:spPr>
        <a:xfrm rot="5400000">
          <a:off x="-225939" y="1885257"/>
          <a:ext cx="1011350" cy="122541"/>
        </a:xfrm>
        <a:prstGeom prst="rect">
          <a:avLst/>
        </a:prstGeom>
        <a:gradFill rotWithShape="0">
          <a:gsLst>
            <a:gs pos="0">
              <a:schemeClr val="accent4">
                <a:shade val="90000"/>
                <a:hueOff val="-31081"/>
                <a:satOff val="-847"/>
                <a:lumOff val="4579"/>
                <a:alphaOff val="0"/>
                <a:tint val="50000"/>
                <a:satMod val="300000"/>
              </a:schemeClr>
            </a:gs>
            <a:gs pos="35000">
              <a:schemeClr val="accent4">
                <a:shade val="90000"/>
                <a:hueOff val="-31081"/>
                <a:satOff val="-847"/>
                <a:lumOff val="4579"/>
                <a:alphaOff val="0"/>
                <a:tint val="37000"/>
                <a:satMod val="300000"/>
              </a:schemeClr>
            </a:gs>
            <a:gs pos="100000">
              <a:schemeClr val="accent4">
                <a:shade val="90000"/>
                <a:hueOff val="-31081"/>
                <a:satOff val="-847"/>
                <a:lumOff val="45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42B3DCC-D2FA-4DE5-A069-91DB6928CA6E}">
      <dsp:nvSpPr>
        <dsp:cNvPr id="0" name=""/>
        <dsp:cNvSpPr/>
      </dsp:nvSpPr>
      <dsp:spPr>
        <a:xfrm>
          <a:off x="2508" y="1233599"/>
          <a:ext cx="1361568" cy="816941"/>
        </a:xfrm>
        <a:prstGeom prst="roundRect">
          <a:avLst>
            <a:gd name="adj" fmla="val 10000"/>
          </a:avLst>
        </a:prstGeom>
        <a:gradFill rotWithShape="0">
          <a:gsLst>
            <a:gs pos="0">
              <a:schemeClr val="accent4">
                <a:alpha val="90000"/>
                <a:hueOff val="0"/>
                <a:satOff val="0"/>
                <a:lumOff val="0"/>
                <a:alphaOff val="-5000"/>
                <a:tint val="50000"/>
                <a:satMod val="300000"/>
              </a:schemeClr>
            </a:gs>
            <a:gs pos="35000">
              <a:schemeClr val="accent4">
                <a:alpha val="90000"/>
                <a:hueOff val="0"/>
                <a:satOff val="0"/>
                <a:lumOff val="0"/>
                <a:alphaOff val="-5000"/>
                <a:tint val="37000"/>
                <a:satMod val="300000"/>
              </a:schemeClr>
            </a:gs>
            <a:gs pos="100000">
              <a:schemeClr val="accent4">
                <a:alpha val="90000"/>
                <a:hueOff val="0"/>
                <a:satOff val="0"/>
                <a:lumOff val="0"/>
                <a:alphaOff val="-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отказа от курения</a:t>
          </a:r>
          <a:endParaRPr lang="ru-RU" sz="1200" b="1" kern="1200" dirty="0">
            <a:latin typeface="+mn-lt"/>
            <a:cs typeface="Times New Roman" pitchFamily="18" charset="0"/>
          </a:endParaRPr>
        </a:p>
      </dsp:txBody>
      <dsp:txXfrm>
        <a:off x="26435" y="1257526"/>
        <a:ext cx="1313714" cy="769087"/>
      </dsp:txXfrm>
    </dsp:sp>
    <dsp:sp modelId="{B5148B2C-2B91-4F3F-A634-BF389D34BC99}">
      <dsp:nvSpPr>
        <dsp:cNvPr id="0" name=""/>
        <dsp:cNvSpPr/>
      </dsp:nvSpPr>
      <dsp:spPr>
        <a:xfrm>
          <a:off x="284648" y="2395846"/>
          <a:ext cx="1801060" cy="122541"/>
        </a:xfrm>
        <a:prstGeom prst="rect">
          <a:avLst/>
        </a:prstGeom>
        <a:gradFill rotWithShape="0">
          <a:gsLst>
            <a:gs pos="0">
              <a:schemeClr val="accent4">
                <a:shade val="90000"/>
                <a:hueOff val="-62163"/>
                <a:satOff val="-1694"/>
                <a:lumOff val="9157"/>
                <a:alphaOff val="0"/>
                <a:tint val="50000"/>
                <a:satMod val="300000"/>
              </a:schemeClr>
            </a:gs>
            <a:gs pos="35000">
              <a:schemeClr val="accent4">
                <a:shade val="90000"/>
                <a:hueOff val="-62163"/>
                <a:satOff val="-1694"/>
                <a:lumOff val="9157"/>
                <a:alphaOff val="0"/>
                <a:tint val="37000"/>
                <a:satMod val="300000"/>
              </a:schemeClr>
            </a:gs>
            <a:gs pos="100000">
              <a:schemeClr val="accent4">
                <a:shade val="90000"/>
                <a:hueOff val="-62163"/>
                <a:satOff val="-1694"/>
                <a:lumOff val="915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CB0BFF-7AD9-405F-B68E-1DC31DED653E}">
      <dsp:nvSpPr>
        <dsp:cNvPr id="0" name=""/>
        <dsp:cNvSpPr/>
      </dsp:nvSpPr>
      <dsp:spPr>
        <a:xfrm>
          <a:off x="2508" y="2254776"/>
          <a:ext cx="1361568" cy="816941"/>
        </a:xfrm>
        <a:prstGeom prst="roundRect">
          <a:avLst>
            <a:gd name="adj" fmla="val 10000"/>
          </a:avLst>
        </a:prstGeom>
        <a:gradFill rotWithShape="0">
          <a:gsLst>
            <a:gs pos="0">
              <a:schemeClr val="accent4">
                <a:alpha val="90000"/>
                <a:hueOff val="0"/>
                <a:satOff val="0"/>
                <a:lumOff val="0"/>
                <a:alphaOff val="-10000"/>
                <a:tint val="50000"/>
                <a:satMod val="300000"/>
              </a:schemeClr>
            </a:gs>
            <a:gs pos="35000">
              <a:schemeClr val="accent4">
                <a:alpha val="90000"/>
                <a:hueOff val="0"/>
                <a:satOff val="0"/>
                <a:lumOff val="0"/>
                <a:alphaOff val="-10000"/>
                <a:tint val="37000"/>
                <a:satMod val="300000"/>
              </a:schemeClr>
            </a:gs>
            <a:gs pos="100000">
              <a:schemeClr val="accent4">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для людей с избыточной массой тела</a:t>
          </a:r>
          <a:endParaRPr lang="ru-RU" sz="1200" b="1" kern="1200" dirty="0">
            <a:latin typeface="+mn-lt"/>
            <a:cs typeface="Times New Roman" pitchFamily="18" charset="0"/>
          </a:endParaRPr>
        </a:p>
      </dsp:txBody>
      <dsp:txXfrm>
        <a:off x="26435" y="2278703"/>
        <a:ext cx="1313714" cy="769087"/>
      </dsp:txXfrm>
    </dsp:sp>
    <dsp:sp modelId="{5489314B-2251-44AF-9579-144ACE02C1F4}">
      <dsp:nvSpPr>
        <dsp:cNvPr id="0" name=""/>
        <dsp:cNvSpPr/>
      </dsp:nvSpPr>
      <dsp:spPr>
        <a:xfrm rot="16200000">
          <a:off x="1584947" y="1885257"/>
          <a:ext cx="1011350" cy="122541"/>
        </a:xfrm>
        <a:prstGeom prst="rect">
          <a:avLst/>
        </a:prstGeom>
        <a:gradFill rotWithShape="0">
          <a:gsLst>
            <a:gs pos="0">
              <a:schemeClr val="accent4">
                <a:shade val="90000"/>
                <a:hueOff val="-93244"/>
                <a:satOff val="-2541"/>
                <a:lumOff val="13736"/>
                <a:alphaOff val="0"/>
                <a:tint val="50000"/>
                <a:satMod val="300000"/>
              </a:schemeClr>
            </a:gs>
            <a:gs pos="35000">
              <a:schemeClr val="accent4">
                <a:shade val="90000"/>
                <a:hueOff val="-93244"/>
                <a:satOff val="-2541"/>
                <a:lumOff val="13736"/>
                <a:alphaOff val="0"/>
                <a:tint val="37000"/>
                <a:satMod val="300000"/>
              </a:schemeClr>
            </a:gs>
            <a:gs pos="100000">
              <a:schemeClr val="accent4">
                <a:shade val="90000"/>
                <a:hueOff val="-93244"/>
                <a:satOff val="-2541"/>
                <a:lumOff val="1373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4EB178-A596-4BFB-BEEF-C3F6DC60ADDB}">
      <dsp:nvSpPr>
        <dsp:cNvPr id="0" name=""/>
        <dsp:cNvSpPr/>
      </dsp:nvSpPr>
      <dsp:spPr>
        <a:xfrm>
          <a:off x="1813395" y="2254776"/>
          <a:ext cx="1361568" cy="816941"/>
        </a:xfrm>
        <a:prstGeom prst="roundRect">
          <a:avLst>
            <a:gd name="adj" fmla="val 10000"/>
          </a:avLst>
        </a:prstGeom>
        <a:gradFill rotWithShape="0">
          <a:gsLst>
            <a:gs pos="0">
              <a:schemeClr val="accent4">
                <a:alpha val="90000"/>
                <a:hueOff val="0"/>
                <a:satOff val="0"/>
                <a:lumOff val="0"/>
                <a:alphaOff val="-15000"/>
                <a:tint val="50000"/>
                <a:satMod val="300000"/>
              </a:schemeClr>
            </a:gs>
            <a:gs pos="35000">
              <a:schemeClr val="accent4">
                <a:alpha val="90000"/>
                <a:hueOff val="0"/>
                <a:satOff val="0"/>
                <a:lumOff val="0"/>
                <a:alphaOff val="-15000"/>
                <a:tint val="37000"/>
                <a:satMod val="300000"/>
              </a:schemeClr>
            </a:gs>
            <a:gs pos="100000">
              <a:schemeClr val="accent4">
                <a:alpha val="90000"/>
                <a:hueOff val="0"/>
                <a:satOff val="0"/>
                <a:lumOff val="0"/>
                <a:alphaOff val="-1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психического здоровья</a:t>
          </a:r>
          <a:endParaRPr lang="ru-RU" sz="1200" b="1" kern="1200" dirty="0">
            <a:latin typeface="+mn-lt"/>
            <a:cs typeface="Times New Roman" pitchFamily="18" charset="0"/>
          </a:endParaRPr>
        </a:p>
      </dsp:txBody>
      <dsp:txXfrm>
        <a:off x="1837322" y="2278703"/>
        <a:ext cx="1313714" cy="769087"/>
      </dsp:txXfrm>
    </dsp:sp>
    <dsp:sp modelId="{FDEBFB01-1427-42F5-AF9B-ED4ADCFBED19}">
      <dsp:nvSpPr>
        <dsp:cNvPr id="0" name=""/>
        <dsp:cNvSpPr/>
      </dsp:nvSpPr>
      <dsp:spPr>
        <a:xfrm rot="16200000">
          <a:off x="1584947" y="864080"/>
          <a:ext cx="1011350" cy="122541"/>
        </a:xfrm>
        <a:prstGeom prst="rect">
          <a:avLst/>
        </a:prstGeom>
        <a:gradFill rotWithShape="0">
          <a:gsLst>
            <a:gs pos="0">
              <a:schemeClr val="accent4">
                <a:shade val="90000"/>
                <a:hueOff val="-124325"/>
                <a:satOff val="-3388"/>
                <a:lumOff val="18315"/>
                <a:alphaOff val="0"/>
                <a:tint val="50000"/>
                <a:satMod val="300000"/>
              </a:schemeClr>
            </a:gs>
            <a:gs pos="35000">
              <a:schemeClr val="accent4">
                <a:shade val="90000"/>
                <a:hueOff val="-124325"/>
                <a:satOff val="-3388"/>
                <a:lumOff val="18315"/>
                <a:alphaOff val="0"/>
                <a:tint val="37000"/>
                <a:satMod val="300000"/>
              </a:schemeClr>
            </a:gs>
            <a:gs pos="100000">
              <a:schemeClr val="accent4">
                <a:shade val="90000"/>
                <a:hueOff val="-124325"/>
                <a:satOff val="-3388"/>
                <a:lumOff val="1831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3DEB617-6433-4702-874B-D7C1961AC514}">
      <dsp:nvSpPr>
        <dsp:cNvPr id="0" name=""/>
        <dsp:cNvSpPr/>
      </dsp:nvSpPr>
      <dsp:spPr>
        <a:xfrm>
          <a:off x="1813395" y="1233599"/>
          <a:ext cx="1361568" cy="816941"/>
        </a:xfrm>
        <a:prstGeom prst="roundRect">
          <a:avLst>
            <a:gd name="adj" fmla="val 10000"/>
          </a:avLst>
        </a:prstGeom>
        <a:gradFill rotWithShape="0">
          <a:gsLst>
            <a:gs pos="0">
              <a:schemeClr val="accent4">
                <a:alpha val="90000"/>
                <a:hueOff val="0"/>
                <a:satOff val="0"/>
                <a:lumOff val="0"/>
                <a:alphaOff val="-20000"/>
                <a:tint val="50000"/>
                <a:satMod val="300000"/>
              </a:schemeClr>
            </a:gs>
            <a:gs pos="35000">
              <a:schemeClr val="accent4">
                <a:alpha val="90000"/>
                <a:hueOff val="0"/>
                <a:satOff val="0"/>
                <a:lumOff val="0"/>
                <a:alphaOff val="-20000"/>
                <a:tint val="37000"/>
                <a:satMod val="300000"/>
              </a:schemeClr>
            </a:gs>
            <a:gs pos="100000">
              <a:schemeClr val="accent4">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профилактики гиподинамии</a:t>
          </a:r>
          <a:endParaRPr lang="ru-RU" sz="1200" b="1" kern="1200" dirty="0">
            <a:latin typeface="+mn-lt"/>
            <a:cs typeface="Times New Roman" pitchFamily="18" charset="0"/>
          </a:endParaRPr>
        </a:p>
      </dsp:txBody>
      <dsp:txXfrm>
        <a:off x="1837322" y="1257526"/>
        <a:ext cx="1313714" cy="769087"/>
      </dsp:txXfrm>
    </dsp:sp>
    <dsp:sp modelId="{DFC7C0CE-414E-46BE-89D8-DFFE4011D354}">
      <dsp:nvSpPr>
        <dsp:cNvPr id="0" name=""/>
        <dsp:cNvSpPr/>
      </dsp:nvSpPr>
      <dsp:spPr>
        <a:xfrm>
          <a:off x="2095535" y="353492"/>
          <a:ext cx="1801060" cy="122541"/>
        </a:xfrm>
        <a:prstGeom prst="rect">
          <a:avLst/>
        </a:prstGeom>
        <a:gradFill rotWithShape="0">
          <a:gsLst>
            <a:gs pos="0">
              <a:schemeClr val="accent4">
                <a:shade val="90000"/>
                <a:hueOff val="-155407"/>
                <a:satOff val="-4235"/>
                <a:lumOff val="22894"/>
                <a:alphaOff val="0"/>
                <a:tint val="50000"/>
                <a:satMod val="300000"/>
              </a:schemeClr>
            </a:gs>
            <a:gs pos="35000">
              <a:schemeClr val="accent4">
                <a:shade val="90000"/>
                <a:hueOff val="-155407"/>
                <a:satOff val="-4235"/>
                <a:lumOff val="22894"/>
                <a:alphaOff val="0"/>
                <a:tint val="37000"/>
                <a:satMod val="300000"/>
              </a:schemeClr>
            </a:gs>
            <a:gs pos="100000">
              <a:schemeClr val="accent4">
                <a:shade val="90000"/>
                <a:hueOff val="-155407"/>
                <a:satOff val="-4235"/>
                <a:lumOff val="2289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1AA4CA1-C22C-4841-9D41-64D02FA09110}">
      <dsp:nvSpPr>
        <dsp:cNvPr id="0" name=""/>
        <dsp:cNvSpPr/>
      </dsp:nvSpPr>
      <dsp:spPr>
        <a:xfrm>
          <a:off x="1813395" y="212422"/>
          <a:ext cx="1361568" cy="816941"/>
        </a:xfrm>
        <a:prstGeom prst="roundRect">
          <a:avLst>
            <a:gd name="adj" fmla="val 10000"/>
          </a:avLst>
        </a:prstGeom>
        <a:gradFill rotWithShape="0">
          <a:gsLst>
            <a:gs pos="0">
              <a:schemeClr val="accent4">
                <a:alpha val="90000"/>
                <a:hueOff val="0"/>
                <a:satOff val="0"/>
                <a:lumOff val="0"/>
                <a:alphaOff val="-25000"/>
                <a:tint val="50000"/>
                <a:satMod val="300000"/>
              </a:schemeClr>
            </a:gs>
            <a:gs pos="35000">
              <a:schemeClr val="accent4">
                <a:alpha val="90000"/>
                <a:hueOff val="0"/>
                <a:satOff val="0"/>
                <a:lumOff val="0"/>
                <a:alphaOff val="-25000"/>
                <a:tint val="37000"/>
                <a:satMod val="300000"/>
              </a:schemeClr>
            </a:gs>
            <a:gs pos="100000">
              <a:schemeClr val="accent4">
                <a:alpha val="90000"/>
                <a:hueOff val="0"/>
                <a:satOff val="0"/>
                <a:lumOff val="0"/>
                <a:alphaOff val="-2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здорового образа жизни</a:t>
          </a:r>
          <a:endParaRPr lang="ru-RU" sz="1200" b="1" kern="1200" dirty="0">
            <a:latin typeface="+mn-lt"/>
            <a:cs typeface="Times New Roman" pitchFamily="18" charset="0"/>
          </a:endParaRPr>
        </a:p>
      </dsp:txBody>
      <dsp:txXfrm>
        <a:off x="1837322" y="236349"/>
        <a:ext cx="1313714" cy="769087"/>
      </dsp:txXfrm>
    </dsp:sp>
    <dsp:sp modelId="{73A87D18-ABFD-4AB3-8B56-21869747DF9F}">
      <dsp:nvSpPr>
        <dsp:cNvPr id="0" name=""/>
        <dsp:cNvSpPr/>
      </dsp:nvSpPr>
      <dsp:spPr>
        <a:xfrm rot="5400000">
          <a:off x="3395833" y="864080"/>
          <a:ext cx="1011350" cy="122541"/>
        </a:xfrm>
        <a:prstGeom prst="rect">
          <a:avLst/>
        </a:prstGeom>
        <a:gradFill rotWithShape="0">
          <a:gsLst>
            <a:gs pos="0">
              <a:schemeClr val="accent4">
                <a:shade val="90000"/>
                <a:hueOff val="-186488"/>
                <a:satOff val="-5082"/>
                <a:lumOff val="27472"/>
                <a:alphaOff val="0"/>
                <a:tint val="50000"/>
                <a:satMod val="300000"/>
              </a:schemeClr>
            </a:gs>
            <a:gs pos="35000">
              <a:schemeClr val="accent4">
                <a:shade val="90000"/>
                <a:hueOff val="-186488"/>
                <a:satOff val="-5082"/>
                <a:lumOff val="27472"/>
                <a:alphaOff val="0"/>
                <a:tint val="37000"/>
                <a:satMod val="300000"/>
              </a:schemeClr>
            </a:gs>
            <a:gs pos="100000">
              <a:schemeClr val="accent4">
                <a:shade val="90000"/>
                <a:hueOff val="-186488"/>
                <a:satOff val="-5082"/>
                <a:lumOff val="2747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71D56CD-D0A1-4390-9C1C-7927BCA0D4B6}">
      <dsp:nvSpPr>
        <dsp:cNvPr id="0" name=""/>
        <dsp:cNvSpPr/>
      </dsp:nvSpPr>
      <dsp:spPr>
        <a:xfrm>
          <a:off x="3624282" y="212422"/>
          <a:ext cx="1361568" cy="816941"/>
        </a:xfrm>
        <a:prstGeom prst="roundRect">
          <a:avLst>
            <a:gd name="adj" fmla="val 10000"/>
          </a:avLst>
        </a:prstGeom>
        <a:gradFill rotWithShape="0">
          <a:gsLst>
            <a:gs pos="0">
              <a:schemeClr val="accent4">
                <a:alpha val="90000"/>
                <a:hueOff val="0"/>
                <a:satOff val="0"/>
                <a:lumOff val="0"/>
                <a:alphaOff val="-30000"/>
                <a:tint val="50000"/>
                <a:satMod val="300000"/>
              </a:schemeClr>
            </a:gs>
            <a:gs pos="35000">
              <a:schemeClr val="accent4">
                <a:alpha val="90000"/>
                <a:hueOff val="0"/>
                <a:satOff val="0"/>
                <a:lumOff val="0"/>
                <a:alphaOff val="-30000"/>
                <a:tint val="37000"/>
                <a:satMod val="300000"/>
              </a:schemeClr>
            </a:gs>
            <a:gs pos="100000">
              <a:schemeClr val="accent4">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рационального питания</a:t>
          </a:r>
          <a:endParaRPr lang="ru-RU" sz="1200" b="1" kern="1200" dirty="0">
            <a:latin typeface="+mn-lt"/>
            <a:cs typeface="Times New Roman" pitchFamily="18" charset="0"/>
          </a:endParaRPr>
        </a:p>
      </dsp:txBody>
      <dsp:txXfrm>
        <a:off x="3648209" y="236349"/>
        <a:ext cx="1313714" cy="769087"/>
      </dsp:txXfrm>
    </dsp:sp>
    <dsp:sp modelId="{AA432D50-000E-4441-955E-CAEE776783AA}">
      <dsp:nvSpPr>
        <dsp:cNvPr id="0" name=""/>
        <dsp:cNvSpPr/>
      </dsp:nvSpPr>
      <dsp:spPr>
        <a:xfrm rot="5400000">
          <a:off x="3395833" y="1885257"/>
          <a:ext cx="1011350" cy="122541"/>
        </a:xfrm>
        <a:prstGeom prst="rect">
          <a:avLst/>
        </a:prstGeom>
        <a:gradFill rotWithShape="0">
          <a:gsLst>
            <a:gs pos="0">
              <a:schemeClr val="accent4">
                <a:shade val="90000"/>
                <a:hueOff val="-217570"/>
                <a:satOff val="-5929"/>
                <a:lumOff val="32051"/>
                <a:alphaOff val="0"/>
                <a:tint val="50000"/>
                <a:satMod val="300000"/>
              </a:schemeClr>
            </a:gs>
            <a:gs pos="35000">
              <a:schemeClr val="accent4">
                <a:shade val="90000"/>
                <a:hueOff val="-217570"/>
                <a:satOff val="-5929"/>
                <a:lumOff val="32051"/>
                <a:alphaOff val="0"/>
                <a:tint val="37000"/>
                <a:satMod val="300000"/>
              </a:schemeClr>
            </a:gs>
            <a:gs pos="100000">
              <a:schemeClr val="accent4">
                <a:shade val="90000"/>
                <a:hueOff val="-217570"/>
                <a:satOff val="-5929"/>
                <a:lumOff val="3205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ACE92FE-D6F7-49BD-8085-79B31E798AA5}">
      <dsp:nvSpPr>
        <dsp:cNvPr id="0" name=""/>
        <dsp:cNvSpPr/>
      </dsp:nvSpPr>
      <dsp:spPr>
        <a:xfrm>
          <a:off x="3624282" y="1233599"/>
          <a:ext cx="1361568" cy="816941"/>
        </a:xfrm>
        <a:prstGeom prst="roundRect">
          <a:avLst>
            <a:gd name="adj" fmla="val 10000"/>
          </a:avLst>
        </a:prstGeom>
        <a:gradFill rotWithShape="0">
          <a:gsLst>
            <a:gs pos="0">
              <a:schemeClr val="accent4">
                <a:alpha val="90000"/>
                <a:hueOff val="0"/>
                <a:satOff val="0"/>
                <a:lumOff val="0"/>
                <a:alphaOff val="-35000"/>
                <a:tint val="50000"/>
                <a:satMod val="300000"/>
              </a:schemeClr>
            </a:gs>
            <a:gs pos="35000">
              <a:schemeClr val="accent4">
                <a:alpha val="90000"/>
                <a:hueOff val="0"/>
                <a:satOff val="0"/>
                <a:lumOff val="0"/>
                <a:alphaOff val="-35000"/>
                <a:tint val="37000"/>
                <a:satMod val="300000"/>
              </a:schemeClr>
            </a:gs>
            <a:gs pos="100000">
              <a:schemeClr val="accent4">
                <a:alpha val="90000"/>
                <a:hueOff val="0"/>
                <a:satOff val="0"/>
                <a:lumOff val="0"/>
                <a:alphaOff val="-3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психического здоровья</a:t>
          </a:r>
          <a:endParaRPr lang="ru-RU" sz="1200" b="1" kern="1200" dirty="0">
            <a:latin typeface="+mn-lt"/>
            <a:cs typeface="Times New Roman" pitchFamily="18" charset="0"/>
          </a:endParaRPr>
        </a:p>
      </dsp:txBody>
      <dsp:txXfrm>
        <a:off x="3648209" y="1257526"/>
        <a:ext cx="1313714" cy="769087"/>
      </dsp:txXfrm>
    </dsp:sp>
    <dsp:sp modelId="{7FA85BDB-DA94-443D-A107-E24D5D5EA87E}">
      <dsp:nvSpPr>
        <dsp:cNvPr id="0" name=""/>
        <dsp:cNvSpPr/>
      </dsp:nvSpPr>
      <dsp:spPr>
        <a:xfrm>
          <a:off x="3624282" y="2254776"/>
          <a:ext cx="1361568" cy="816941"/>
        </a:xfrm>
        <a:prstGeom prst="roundRect">
          <a:avLst>
            <a:gd name="adj" fmla="val 10000"/>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mn-lt"/>
              <a:cs typeface="Times New Roman" pitchFamily="18" charset="0"/>
            </a:rPr>
            <a:t>Школа профилактики артериальной гипертонии</a:t>
          </a:r>
          <a:endParaRPr lang="ru-RU" sz="1200" b="1" kern="1200" dirty="0">
            <a:latin typeface="+mn-lt"/>
            <a:cs typeface="Times New Roman" pitchFamily="18" charset="0"/>
          </a:endParaRPr>
        </a:p>
      </dsp:txBody>
      <dsp:txXfrm>
        <a:off x="3648209" y="2278703"/>
        <a:ext cx="1313714" cy="769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46F6-6802-4F07-8E77-6AA542162B09}">
      <dsp:nvSpPr>
        <dsp:cNvPr id="0" name=""/>
        <dsp:cNvSpPr/>
      </dsp:nvSpPr>
      <dsp:spPr>
        <a:xfrm>
          <a:off x="5412" y="0"/>
          <a:ext cx="3235581"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1" kern="1200" smtClean="0">
              <a:latin typeface="+mn-lt"/>
              <a:cs typeface="Times New Roman" pitchFamily="18" charset="0"/>
            </a:rPr>
            <a:t>Профосмотры взрослых </a:t>
          </a:r>
          <a:endParaRPr lang="ru-RU" sz="1400" b="1" kern="1200" dirty="0">
            <a:latin typeface="+mn-lt"/>
            <a:cs typeface="Times New Roman" pitchFamily="18" charset="0"/>
          </a:endParaRPr>
        </a:p>
      </dsp:txBody>
      <dsp:txXfrm>
        <a:off x="323152" y="0"/>
        <a:ext cx="2600101" cy="635480"/>
      </dsp:txXfrm>
    </dsp:sp>
    <dsp:sp modelId="{EAC49A0A-E9FD-4F80-99DC-5390E919F33A}">
      <dsp:nvSpPr>
        <dsp:cNvPr id="0" name=""/>
        <dsp:cNvSpPr/>
      </dsp:nvSpPr>
      <dsp:spPr>
        <a:xfrm>
          <a:off x="2922848" y="0"/>
          <a:ext cx="3235581"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smtClean="0">
              <a:latin typeface="+mn-lt"/>
              <a:cs typeface="Times New Roman" pitchFamily="18" charset="0"/>
            </a:rPr>
            <a:t>212 664 человек</a:t>
          </a:r>
          <a:endParaRPr lang="ru-RU" sz="2000" b="1" kern="1200" dirty="0">
            <a:latin typeface="+mn-lt"/>
            <a:cs typeface="Times New Roman" pitchFamily="18" charset="0"/>
          </a:endParaRPr>
        </a:p>
      </dsp:txBody>
      <dsp:txXfrm>
        <a:off x="3240588" y="0"/>
        <a:ext cx="2600101" cy="635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46F6-6802-4F07-8E77-6AA542162B09}">
      <dsp:nvSpPr>
        <dsp:cNvPr id="0" name=""/>
        <dsp:cNvSpPr/>
      </dsp:nvSpPr>
      <dsp:spPr>
        <a:xfrm>
          <a:off x="88306" y="0"/>
          <a:ext cx="322737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1" kern="1200" smtClean="0">
              <a:latin typeface="+mn-lt"/>
              <a:cs typeface="Times New Roman" pitchFamily="18" charset="0"/>
            </a:rPr>
            <a:t>Диспансеризация взрослых </a:t>
          </a:r>
          <a:endParaRPr lang="ru-RU" sz="1400" b="1" kern="1200" dirty="0">
            <a:latin typeface="+mn-lt"/>
            <a:cs typeface="Times New Roman" pitchFamily="18" charset="0"/>
          </a:endParaRPr>
        </a:p>
      </dsp:txBody>
      <dsp:txXfrm>
        <a:off x="406046" y="0"/>
        <a:ext cx="2591893" cy="635480"/>
      </dsp:txXfrm>
    </dsp:sp>
    <dsp:sp modelId="{EAC49A0A-E9FD-4F80-99DC-5390E919F33A}">
      <dsp:nvSpPr>
        <dsp:cNvPr id="0" name=""/>
        <dsp:cNvSpPr/>
      </dsp:nvSpPr>
      <dsp:spPr>
        <a:xfrm>
          <a:off x="2915433" y="0"/>
          <a:ext cx="322737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smtClean="0">
              <a:latin typeface="+mn-lt"/>
              <a:cs typeface="Times New Roman" pitchFamily="18" charset="0"/>
            </a:rPr>
            <a:t>363 373 человек</a:t>
          </a:r>
          <a:endParaRPr lang="ru-RU" sz="2000" b="1" kern="1200" dirty="0">
            <a:latin typeface="+mn-lt"/>
            <a:cs typeface="Times New Roman" pitchFamily="18" charset="0"/>
          </a:endParaRPr>
        </a:p>
      </dsp:txBody>
      <dsp:txXfrm>
        <a:off x="3233173" y="0"/>
        <a:ext cx="2591893" cy="635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46F6-6802-4F07-8E77-6AA542162B09}">
      <dsp:nvSpPr>
        <dsp:cNvPr id="0" name=""/>
        <dsp:cNvSpPr/>
      </dsp:nvSpPr>
      <dsp:spPr>
        <a:xfrm>
          <a:off x="5368" y="0"/>
          <a:ext cx="320892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1" kern="1200" smtClean="0">
              <a:latin typeface="+mn-lt"/>
              <a:cs typeface="Times New Roman" pitchFamily="18" charset="0"/>
            </a:rPr>
            <a:t>Профосмотры  детей</a:t>
          </a:r>
          <a:endParaRPr lang="ru-RU" sz="1400" b="1" kern="1200" dirty="0">
            <a:latin typeface="+mn-lt"/>
            <a:cs typeface="Times New Roman" pitchFamily="18" charset="0"/>
          </a:endParaRPr>
        </a:p>
      </dsp:txBody>
      <dsp:txXfrm>
        <a:off x="323108" y="0"/>
        <a:ext cx="2573443" cy="635480"/>
      </dsp:txXfrm>
    </dsp:sp>
    <dsp:sp modelId="{EAC49A0A-E9FD-4F80-99DC-5390E919F33A}">
      <dsp:nvSpPr>
        <dsp:cNvPr id="0" name=""/>
        <dsp:cNvSpPr/>
      </dsp:nvSpPr>
      <dsp:spPr>
        <a:xfrm>
          <a:off x="2898766" y="0"/>
          <a:ext cx="320892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smtClean="0">
              <a:latin typeface="+mn-lt"/>
              <a:cs typeface="Times New Roman" pitchFamily="18" charset="0"/>
            </a:rPr>
            <a:t>528 124 человек</a:t>
          </a:r>
          <a:endParaRPr lang="ru-RU" sz="2000" b="1" kern="1200" dirty="0">
            <a:latin typeface="+mn-lt"/>
            <a:cs typeface="Times New Roman" pitchFamily="18" charset="0"/>
          </a:endParaRPr>
        </a:p>
      </dsp:txBody>
      <dsp:txXfrm>
        <a:off x="3216506" y="0"/>
        <a:ext cx="2573443" cy="635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46F6-6802-4F07-8E77-6AA542162B09}">
      <dsp:nvSpPr>
        <dsp:cNvPr id="0" name=""/>
        <dsp:cNvSpPr/>
      </dsp:nvSpPr>
      <dsp:spPr>
        <a:xfrm>
          <a:off x="5368" y="0"/>
          <a:ext cx="320892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1" kern="1200" dirty="0" smtClean="0">
              <a:latin typeface="+mn-lt"/>
              <a:cs typeface="Times New Roman" pitchFamily="18" charset="0"/>
            </a:rPr>
            <a:t>Диспансеризация детей</a:t>
          </a:r>
          <a:endParaRPr lang="ru-RU" sz="1400" b="1" kern="1200" dirty="0">
            <a:latin typeface="+mn-lt"/>
            <a:cs typeface="Times New Roman" pitchFamily="18" charset="0"/>
          </a:endParaRPr>
        </a:p>
      </dsp:txBody>
      <dsp:txXfrm>
        <a:off x="323108" y="0"/>
        <a:ext cx="2573443" cy="635480"/>
      </dsp:txXfrm>
    </dsp:sp>
    <dsp:sp modelId="{EAC49A0A-E9FD-4F80-99DC-5390E919F33A}">
      <dsp:nvSpPr>
        <dsp:cNvPr id="0" name=""/>
        <dsp:cNvSpPr/>
      </dsp:nvSpPr>
      <dsp:spPr>
        <a:xfrm>
          <a:off x="2893398" y="0"/>
          <a:ext cx="3208923" cy="63548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smtClean="0">
              <a:latin typeface="+mn-lt"/>
              <a:cs typeface="Times New Roman" pitchFamily="18" charset="0"/>
            </a:rPr>
            <a:t>15 450 человек</a:t>
          </a:r>
          <a:endParaRPr lang="ru-RU" sz="2000" b="1" kern="1200" dirty="0">
            <a:latin typeface="+mn-lt"/>
            <a:cs typeface="Times New Roman" pitchFamily="18" charset="0"/>
          </a:endParaRPr>
        </a:p>
      </dsp:txBody>
      <dsp:txXfrm>
        <a:off x="3211138" y="0"/>
        <a:ext cx="2573443" cy="635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E0FC-69DC-4A87-82D4-79724213CAA8}">
      <dsp:nvSpPr>
        <dsp:cNvPr id="0" name=""/>
        <dsp:cNvSpPr/>
      </dsp:nvSpPr>
      <dsp:spPr>
        <a:xfrm>
          <a:off x="-217519" y="0"/>
          <a:ext cx="8761587" cy="314791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3084F-D014-4242-8997-F3CB6FBE4A87}">
      <dsp:nvSpPr>
        <dsp:cNvPr id="0" name=""/>
        <dsp:cNvSpPr/>
      </dsp:nvSpPr>
      <dsp:spPr>
        <a:xfrm>
          <a:off x="1216603" y="2151375"/>
          <a:ext cx="130953" cy="13095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2101C-6FBF-4CAC-BD57-7A98119656A3}">
      <dsp:nvSpPr>
        <dsp:cNvPr id="0" name=""/>
        <dsp:cNvSpPr/>
      </dsp:nvSpPr>
      <dsp:spPr>
        <a:xfrm>
          <a:off x="1483311" y="1761907"/>
          <a:ext cx="1082418" cy="76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9" tIns="0" rIns="0" bIns="0" numCol="1" spcCol="1270" anchor="t" anchorCtr="0">
          <a:noAutofit/>
        </a:bodyPr>
        <a:lstStyle/>
        <a:p>
          <a:pPr lvl="0" algn="ctr" defTabSz="711200">
            <a:lnSpc>
              <a:spcPct val="100000"/>
            </a:lnSpc>
            <a:spcBef>
              <a:spcPct val="0"/>
            </a:spcBef>
            <a:spcAft>
              <a:spcPts val="0"/>
            </a:spcAft>
          </a:pPr>
          <a:r>
            <a:rPr lang="ru-RU" sz="1600" b="1" kern="1200" dirty="0" smtClean="0">
              <a:solidFill>
                <a:schemeClr val="tx1"/>
              </a:solidFill>
              <a:latin typeface="Times New Roman" pitchFamily="18" charset="0"/>
              <a:cs typeface="Times New Roman" pitchFamily="18" charset="0"/>
            </a:rPr>
            <a:t>2014 г. – </a:t>
          </a:r>
        </a:p>
        <a:p>
          <a:pPr lvl="0" algn="ctr" defTabSz="711200">
            <a:lnSpc>
              <a:spcPct val="100000"/>
            </a:lnSpc>
            <a:spcBef>
              <a:spcPct val="0"/>
            </a:spcBef>
            <a:spcAft>
              <a:spcPts val="0"/>
            </a:spcAft>
          </a:pPr>
          <a:r>
            <a:rPr lang="ru-RU" sz="1600" b="1" kern="1200" dirty="0" smtClean="0">
              <a:solidFill>
                <a:schemeClr val="tx1"/>
              </a:solidFill>
              <a:latin typeface="Times New Roman" pitchFamily="18" charset="0"/>
              <a:cs typeface="Times New Roman" pitchFamily="18" charset="0"/>
            </a:rPr>
            <a:t>47405 чел.- 1,66%</a:t>
          </a:r>
          <a:endParaRPr lang="ru-RU" sz="1600" kern="1200" dirty="0">
            <a:solidFill>
              <a:schemeClr val="tx1"/>
            </a:solidFill>
            <a:latin typeface="Times New Roman" pitchFamily="18" charset="0"/>
            <a:cs typeface="Times New Roman" pitchFamily="18" charset="0"/>
          </a:endParaRPr>
        </a:p>
      </dsp:txBody>
      <dsp:txXfrm>
        <a:off x="1483311" y="1761907"/>
        <a:ext cx="1082418" cy="764315"/>
      </dsp:txXfrm>
    </dsp:sp>
    <dsp:sp modelId="{95B25B9F-8FFD-4978-B7D4-E274A1F53A1C}">
      <dsp:nvSpPr>
        <dsp:cNvPr id="0" name=""/>
        <dsp:cNvSpPr/>
      </dsp:nvSpPr>
      <dsp:spPr>
        <a:xfrm>
          <a:off x="3486107" y="1083196"/>
          <a:ext cx="236723" cy="23672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39174-B03A-4613-A28C-CB91F99C39B3}">
      <dsp:nvSpPr>
        <dsp:cNvPr id="0" name=""/>
        <dsp:cNvSpPr/>
      </dsp:nvSpPr>
      <dsp:spPr>
        <a:xfrm>
          <a:off x="3810926" y="1045419"/>
          <a:ext cx="1199118" cy="8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35" tIns="0" rIns="0" bIns="0" numCol="1" spcCol="1270" anchor="t" anchorCtr="0">
          <a:noAutofit/>
        </a:bodyPr>
        <a:lstStyle/>
        <a:p>
          <a:pPr lvl="0" algn="ctr" defTabSz="711200">
            <a:lnSpc>
              <a:spcPct val="90000"/>
            </a:lnSpc>
            <a:spcBef>
              <a:spcPct val="0"/>
            </a:spcBef>
            <a:spcAft>
              <a:spcPts val="0"/>
            </a:spcAft>
          </a:pPr>
          <a:r>
            <a:rPr lang="ru-RU" sz="1600" b="1" kern="1200" dirty="0" smtClean="0">
              <a:solidFill>
                <a:schemeClr val="tx1"/>
              </a:solidFill>
              <a:latin typeface="Times New Roman" pitchFamily="18" charset="0"/>
              <a:cs typeface="Times New Roman" pitchFamily="18" charset="0"/>
            </a:rPr>
            <a:t>2015 г. –  49312 чел. -1,73%</a:t>
          </a:r>
          <a:endParaRPr lang="ru-RU" sz="1600" kern="1200" dirty="0">
            <a:solidFill>
              <a:schemeClr val="tx1"/>
            </a:solidFill>
            <a:latin typeface="Times New Roman" pitchFamily="18" charset="0"/>
            <a:cs typeface="Times New Roman" pitchFamily="18" charset="0"/>
          </a:endParaRPr>
        </a:p>
      </dsp:txBody>
      <dsp:txXfrm>
        <a:off x="3810926" y="1045419"/>
        <a:ext cx="1199118" cy="817120"/>
      </dsp:txXfrm>
    </dsp:sp>
    <dsp:sp modelId="{8D236937-CE9A-4815-A45F-7637144C80B1}">
      <dsp:nvSpPr>
        <dsp:cNvPr id="0" name=""/>
        <dsp:cNvSpPr/>
      </dsp:nvSpPr>
      <dsp:spPr>
        <a:xfrm>
          <a:off x="5958927" y="619115"/>
          <a:ext cx="327383" cy="32738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00BCC-073B-4079-A82F-0834577D89D8}">
      <dsp:nvSpPr>
        <dsp:cNvPr id="0" name=""/>
        <dsp:cNvSpPr/>
      </dsp:nvSpPr>
      <dsp:spPr>
        <a:xfrm>
          <a:off x="6294939" y="460672"/>
          <a:ext cx="1417765" cy="82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4" tIns="0" rIns="0" bIns="0" numCol="1" spcCol="1270" anchor="t" anchorCtr="0">
          <a:noAutofit/>
        </a:bodyPr>
        <a:lstStyle/>
        <a:p>
          <a:pPr lvl="0" algn="ctr" defTabSz="711200">
            <a:lnSpc>
              <a:spcPct val="90000"/>
            </a:lnSpc>
            <a:spcBef>
              <a:spcPct val="0"/>
            </a:spcBef>
            <a:spcAft>
              <a:spcPts val="0"/>
            </a:spcAft>
          </a:pPr>
          <a:r>
            <a:rPr lang="ru-RU" sz="1600" b="1" kern="1200" dirty="0" smtClean="0">
              <a:solidFill>
                <a:schemeClr val="tx1"/>
              </a:solidFill>
              <a:latin typeface="Times New Roman" pitchFamily="18" charset="0"/>
              <a:cs typeface="Times New Roman" pitchFamily="18" charset="0"/>
            </a:rPr>
            <a:t>2016 г. – 54639 чел. -1,96%</a:t>
          </a:r>
          <a:endParaRPr lang="ru-RU" sz="1600" kern="1200" dirty="0">
            <a:solidFill>
              <a:schemeClr val="tx1"/>
            </a:solidFill>
            <a:latin typeface="Times New Roman" pitchFamily="18" charset="0"/>
            <a:cs typeface="Times New Roman" pitchFamily="18" charset="0"/>
          </a:endParaRPr>
        </a:p>
      </dsp:txBody>
      <dsp:txXfrm>
        <a:off x="6294939" y="460672"/>
        <a:ext cx="1417765" cy="82145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5D813-6C2C-4414-A62D-7AC96B7E32CD}" type="datetimeFigureOut">
              <a:rPr lang="ru-RU" smtClean="0"/>
              <a:t>05.04.2017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ED322-A1F5-4FC1-B7D0-9C9A14D3E5A5}" type="slidenum">
              <a:rPr lang="ru-RU" smtClean="0"/>
              <a:t>‹#›</a:t>
            </a:fld>
            <a:endParaRPr lang="ru-RU"/>
          </a:p>
        </p:txBody>
      </p:sp>
    </p:spTree>
    <p:extLst>
      <p:ext uri="{BB962C8B-B14F-4D97-AF65-F5344CB8AC3E}">
        <p14:creationId xmlns:p14="http://schemas.microsoft.com/office/powerpoint/2010/main" val="279762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cs typeface="Arial" charset="0"/>
              </a:rPr>
              <a:t>Данное направление обеспечивает наибольший эффект, в том числе экономический, не</a:t>
            </a:r>
          </a:p>
          <a:p>
            <a:r>
              <a:rPr lang="ru-RU" smtClean="0">
                <a:cs typeface="Arial" charset="0"/>
              </a:rPr>
              <a:t>ранее 5-10 лет его активной реализации. Первичные затраты со стороны федерального,</a:t>
            </a:r>
          </a:p>
          <a:p>
            <a:r>
              <a:rPr lang="ru-RU" smtClean="0">
                <a:cs typeface="Arial" charset="0"/>
              </a:rPr>
              <a:t>регионального и муниципального бюджетов, а также работодателей на проведение непрерывной</a:t>
            </a:r>
          </a:p>
          <a:p>
            <a:r>
              <a:rPr lang="ru-RU" smtClean="0">
                <a:cs typeface="Arial" charset="0"/>
              </a:rPr>
              <a:t>информационной кампании и, особенно, на обеспечение условий для ведения здорового образа</a:t>
            </a:r>
          </a:p>
          <a:p>
            <a:r>
              <a:rPr lang="ru-RU" smtClean="0">
                <a:cs typeface="Arial" charset="0"/>
              </a:rPr>
              <a:t>жизни полностью окупаются и обеспечивают возврат инвестиций государству за счет сохранения</a:t>
            </a:r>
          </a:p>
          <a:p>
            <a:r>
              <a:rPr lang="ru-RU" smtClean="0">
                <a:cs typeface="Arial" charset="0"/>
              </a:rPr>
              <a:t>рабочей силы в экономике и сокращения затрат на медицинскую помощь при заболеваниях и</a:t>
            </a:r>
          </a:p>
          <a:p>
            <a:r>
              <a:rPr lang="ru-RU" smtClean="0">
                <a:cs typeface="Arial" charset="0"/>
              </a:rPr>
              <a:t>осложнениях, а бизнес-структурам за счет улучшения здоровья и повышения</a:t>
            </a:r>
          </a:p>
          <a:p>
            <a:r>
              <a:rPr lang="ru-RU" smtClean="0">
                <a:cs typeface="Arial" charset="0"/>
              </a:rPr>
              <a:t>производительности труда работников.</a:t>
            </a:r>
          </a:p>
          <a:p>
            <a:r>
              <a:rPr lang="ru-RU" smtClean="0">
                <a:cs typeface="Arial" charset="0"/>
              </a:rPr>
              <a:t>Указанный комплексный стратегический подход к первичной профилактике неинфекционных</a:t>
            </a:r>
          </a:p>
          <a:p>
            <a:r>
              <a:rPr lang="ru-RU" smtClean="0">
                <a:cs typeface="Arial" charset="0"/>
              </a:rPr>
              <a:t>заболеваний, реализуемый практически полностью за пределами системы здравоохранения, в</a:t>
            </a:r>
          </a:p>
          <a:p>
            <a:r>
              <a:rPr lang="ru-RU" smtClean="0">
                <a:cs typeface="Arial" charset="0"/>
              </a:rPr>
              <a:t>нашей стране, в силу своей недостаточности, требует особенного внимания.</a:t>
            </a:r>
          </a:p>
          <a:p>
            <a:endParaRPr lang="ru-RU" smtClean="0">
              <a:cs typeface="Arial" charset="0"/>
            </a:endParaRPr>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A423E9-5989-4018-9C08-9FF2A4DD769A}" type="slidenum">
              <a:rPr lang="ru-RU">
                <a:solidFill>
                  <a:prstClr val="black"/>
                </a:solidFill>
                <a:latin typeface="Calibri" pitchFamily="34" charset="0"/>
              </a:rPr>
              <a:pPr eaLnBrk="1" hangingPunct="1"/>
              <a:t>6</a:t>
            </a:fld>
            <a:endParaRPr lang="ru-RU">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81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По итогам 2016 года смертность от дорожно-транспортных происшествий в Челябинской области составила 9,7 на 100 тыс. населения, динамика снижения показателя превысила индикативный показатель 2016 года по Челябинской области (11,8). Несмотря на достижение индикативного показателя, наихудшие значения показателя за 2016 год - в Красноармейском муниципальном районе, вкупе с отрицательной динамикой отмечены Чебаркульский, Варненский, Сосновский, Кусинский и Карталинский муниципальные районы, Чебаркульский городской округ. </a:t>
            </a:r>
          </a:p>
          <a:p>
            <a:pPr eaLnBrk="1" hangingPunct="1">
              <a:spcBef>
                <a:spcPct val="0"/>
              </a:spcBef>
            </a:pPr>
            <a:endParaRPr lang="ru-RU" altLang="ru-RU" smtClean="0"/>
          </a:p>
        </p:txBody>
      </p:sp>
      <p:sp>
        <p:nvSpPr>
          <p:cNvPr id="8581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19A3F046-D648-4EB8-A3EB-148B9F49B8A6}" type="slidenum">
              <a:rPr lang="ru-RU" altLang="ru-RU" smtClean="0">
                <a:solidFill>
                  <a:srgbClr val="000000"/>
                </a:solidFill>
                <a:latin typeface="Calibri" pitchFamily="34" charset="0"/>
              </a:rPr>
              <a:pPr eaLnBrk="1" fontAlgn="base" hangingPunct="1">
                <a:spcBef>
                  <a:spcPct val="0"/>
                </a:spcBef>
                <a:spcAft>
                  <a:spcPct val="0"/>
                </a:spcAft>
              </a:pPr>
              <a:t>23</a:t>
            </a:fld>
            <a:endParaRPr lang="ru-RU" altLang="ru-RU"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2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1AB18-0E53-4344-84C4-E03A288271B7}" type="slidenum">
              <a:rPr lang="ru-RU">
                <a:solidFill>
                  <a:prstClr val="black"/>
                </a:solidFill>
              </a:rPr>
              <a:pPr fontAlgn="base">
                <a:spcBef>
                  <a:spcPct val="0"/>
                </a:spcBef>
                <a:spcAft>
                  <a:spcPct val="0"/>
                </a:spcAft>
                <a:defRPr/>
              </a:pPr>
              <a:t>25</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ru-RU" sz="1400" smtClean="0"/>
              <a:t>Активно используем информирование населения в рамках акций.</a:t>
            </a:r>
          </a:p>
          <a:p>
            <a:r>
              <a:rPr kumimoji="0" lang="ru-RU" sz="1400" smtClean="0"/>
              <a:t>В качестве площадок используются крупные торговые комплексы, центральные пешеходные улицы и парки городов и сельских районов.</a:t>
            </a:r>
          </a:p>
          <a:p>
            <a:r>
              <a:rPr kumimoji="0" lang="ru-RU" sz="1400" smtClean="0"/>
              <a:t>Данные мероприятия активно освещаются в СМИ, сайтах Министерств и медицинских организаций.</a:t>
            </a:r>
          </a:p>
          <a:p>
            <a:endParaRPr kumimoji="0" lang="ru-RU" sz="1400" smtClean="0"/>
          </a:p>
        </p:txBody>
      </p:sp>
      <p:sp>
        <p:nvSpPr>
          <p:cNvPr id="3277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cs typeface="Arial" pitchFamily="34" charset="0"/>
              </a:defRPr>
            </a:lvl1pPr>
            <a:lvl2pPr marL="742950" indent="-285750">
              <a:defRPr kumimoji="1" sz="2400">
                <a:solidFill>
                  <a:schemeClr val="tx1"/>
                </a:solidFill>
                <a:latin typeface="Arial" pitchFamily="34" charset="0"/>
                <a:cs typeface="Arial" pitchFamily="34" charset="0"/>
              </a:defRPr>
            </a:lvl2pPr>
            <a:lvl3pPr marL="1143000" indent="-228600">
              <a:defRPr kumimoji="1" sz="2400">
                <a:solidFill>
                  <a:schemeClr val="tx1"/>
                </a:solidFill>
                <a:latin typeface="Arial" pitchFamily="34" charset="0"/>
                <a:cs typeface="Arial" pitchFamily="34" charset="0"/>
              </a:defRPr>
            </a:lvl3pPr>
            <a:lvl4pPr marL="1600200" indent="-228600">
              <a:defRPr kumimoji="1" sz="2400">
                <a:solidFill>
                  <a:schemeClr val="tx1"/>
                </a:solidFill>
                <a:latin typeface="Arial" pitchFamily="34" charset="0"/>
                <a:cs typeface="Arial" pitchFamily="34" charset="0"/>
              </a:defRPr>
            </a:lvl4pPr>
            <a:lvl5pPr marL="2057400" indent="-22860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fld id="{3B95FCD1-29B5-4F39-BAE3-8B0765E9CF97}" type="slidenum">
              <a:rPr kumimoji="0" lang="ru-RU" sz="1200">
                <a:solidFill>
                  <a:prstClr val="black"/>
                </a:solidFill>
                <a:latin typeface="Calibri" pitchFamily="34" charset="0"/>
              </a:rPr>
              <a:pPr/>
              <a:t>37</a:t>
            </a:fld>
            <a:endParaRPr kumimoji="0" lang="ru-RU" sz="120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B245290-5411-4F7E-B5F9-617002489AEF}" type="slidenum">
              <a:rPr lang="ru-RU" altLang="ru-RU" smtClean="0">
                <a:latin typeface="Calibri" pitchFamily="34" charset="0"/>
              </a:rPr>
              <a:pPr/>
              <a:t>39</a:t>
            </a:fld>
            <a:endParaRPr lang="ru-RU" altLang="ru-RU"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B245290-5411-4F7E-B5F9-617002489AEF}" type="slidenum">
              <a:rPr lang="ru-RU" altLang="ru-RU" smtClean="0">
                <a:latin typeface="Calibri" pitchFamily="34" charset="0"/>
              </a:rPr>
              <a:pPr/>
              <a:t>40</a:t>
            </a:fld>
            <a:endParaRPr lang="ru-RU" alt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8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За последние 10 лет смертность населения Челябинской области снизилась на 9,3%. Плановое число снижения умерших в 2016 году  - 1288 человек, фактически в 2016 году по сравнению с 2015 годом число умерших сократилось на 1007 человек или на 2,6%. По итогам 2016 года показатель смертности населения Челябинской области 13,6 на 1 тыс. населения превысил среднероссийский показатель (12,9) показатель УрФО (12,3) и индикативный показатель дорожной карты (12,9). По итогам 2016 года Челябинская область заняла 45 место в России по показателю смертности, поднявшись на 3 позиции с 2015 года (48 место). Достигнуть показателей уровня Республики Татарстан в 2016 году не удалось (показатель смертности по итогам 2016 года составил 11,6), но лучше, чем в Свердловской области – 14,0 (при лучшем финансировании) и в Самарской области  - 13,9 (при сопоставимом финансировании). </a:t>
            </a:r>
          </a:p>
          <a:p>
            <a:pPr eaLnBrk="1" hangingPunct="1">
              <a:spcBef>
                <a:spcPct val="0"/>
              </a:spcBef>
            </a:pPr>
            <a:r>
              <a:rPr lang="ru-RU" smtClean="0"/>
              <a:t>Чтобы достигнуть показателя «дорожной карты» необходимо в 2016 году снижение числа умерших на 3357, чтобы достигнуть уровня Республики Татарстан – на 7720.</a:t>
            </a:r>
          </a:p>
        </p:txBody>
      </p:sp>
      <p:sp>
        <p:nvSpPr>
          <p:cNvPr id="348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7B06D-BEC7-4B96-8BC1-FCE7C51F62B9}"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96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В целом по области за 2016 год сохраняется положительная тенденция по снижению показателя общей смертности. Наихудшие показатели отмечаются в Нязепетрорвском, Каслинском муниципальных районах, Верхнеуфалейском городском округе. По итогам 2016 года отрицательная динамика показателя отмечается в следующих муниципальных образованиях: Октябрьском, Нагайбакском, Троицком, Варненском, Карталинском, Брединском, Увельском муниципальных районах,  Южноуральском, Озерском и Челябинском городских округах.</a:t>
            </a:r>
          </a:p>
          <a:p>
            <a:pPr eaLnBrk="1" hangingPunct="1">
              <a:spcBef>
                <a:spcPct val="0"/>
              </a:spcBef>
            </a:pPr>
            <a:endParaRPr lang="ru-RU" smtClean="0"/>
          </a:p>
        </p:txBody>
      </p:sp>
      <p:sp>
        <p:nvSpPr>
          <p:cNvPr id="4100"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470AE79-2E89-4662-B747-7FC751428CB4}" type="slidenum">
              <a:rPr lang="ru-RU" smtClean="0">
                <a:solidFill>
                  <a:prstClr val="black"/>
                </a:solidFill>
              </a:rPr>
              <a:pPr fontAlgn="base">
                <a:spcBef>
                  <a:spcPct val="0"/>
                </a:spcBef>
                <a:spcAft>
                  <a:spcPct val="0"/>
                </a:spcAft>
                <a:defRPr/>
              </a:pPr>
              <a:t>14</a:t>
            </a:fld>
            <a:endParaRPr lang="ru-RU"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6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С 2007 по 2016 годы в Челябинской области смертность от БСК снизилась на 24,1%. Позитивная тенденция продолжилась в 2016 году. Плановое число снижения умерших от БСК в 2016 году - 778 человек. За 2016 год число умерших от болезней системы кровообращения снизилось по сравнению с 2015 годом на 392 человека или 1,6%, при этом показатель по итогам 12 месяцев 2016 года составил 616,5 на 100 тыс. населения, что выше среднероссийского показателя (614,1) , ниже индикативного показателя дорожной карты (677,2), но выше показателя УрФО (566,2). В 2016 году по показателю смертности от БСК Челябинская область заняла 46 место по России (2015 год – 42 место). По Республике Татарстан показатель смертности от БСК по итогам 12 месяцев 2016 года составил 601,3. Чтобы достигнуть уровня Республики Татарстан необходимо снижение числа умерших на 982.</a:t>
            </a:r>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E9B8B9-B73A-4BF4-8131-D784E101B4E2}" type="slidenum">
              <a:rPr lang="ru-RU" smtClean="0">
                <a:solidFill>
                  <a:prstClr val="black"/>
                </a:solidFill>
              </a:rPr>
              <a:pPr fontAlgn="base">
                <a:spcBef>
                  <a:spcPct val="0"/>
                </a:spcBef>
                <a:spcAft>
                  <a:spcPct val="0"/>
                </a:spcAft>
                <a:defRPr/>
              </a:pPr>
              <a:t>15</a:t>
            </a:fld>
            <a:endParaRPr lang="ru-RU"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7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Ситуация с показателем смертности от болезней системы кровообращения по итогам 2016 года на уровне области характеризуется достижением индикатива на 2016 год (677,2).  Наихудший показатель вкупе с отрицательной динамикой за 2016 год отмечен в </a:t>
            </a:r>
            <a:r>
              <a:rPr lang="ru-RU" altLang="ru-RU" dirty="0" err="1" smtClean="0"/>
              <a:t>Верхнеуфалейском</a:t>
            </a:r>
            <a:r>
              <a:rPr lang="ru-RU" altLang="ru-RU" dirty="0" smtClean="0"/>
              <a:t> городском округе. Также отрицательная динамика наблюдается в Еманжелинском, </a:t>
            </a:r>
            <a:r>
              <a:rPr lang="ru-RU" altLang="ru-RU" dirty="0" err="1" smtClean="0"/>
              <a:t>Варненском</a:t>
            </a:r>
            <a:r>
              <a:rPr lang="ru-RU" altLang="ru-RU" dirty="0" smtClean="0"/>
              <a:t> и Красноармейском муниципальных районах.</a:t>
            </a:r>
          </a:p>
        </p:txBody>
      </p:sp>
      <p:sp>
        <p:nvSpPr>
          <p:cNvPr id="8478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4FF2663D-4076-4705-B61C-7BCC139CDFC9}" type="slidenum">
              <a:rPr lang="ru-RU" altLang="ru-RU" smtClean="0">
                <a:solidFill>
                  <a:srgbClr val="000000"/>
                </a:solidFill>
                <a:latin typeface="Calibri" pitchFamily="34" charset="0"/>
              </a:rPr>
              <a:pPr eaLnBrk="1" fontAlgn="base" hangingPunct="1">
                <a:spcBef>
                  <a:spcPct val="0"/>
                </a:spcBef>
                <a:spcAft>
                  <a:spcPct val="0"/>
                </a:spcAft>
              </a:pPr>
              <a:t>16</a:t>
            </a:fld>
            <a:endParaRPr lang="ru-RU" altLang="ru-RU"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2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С 2007 по 2016 годы в Челябинской области наблюдается рост смертности от новообразований на 4,9%. В 2016 году наметилась позитивная тенденция снижения числа умерших. При плановом числе снижения умерших от новообразований в 2016 году - 2590 человек, в 2016 году число умерших от новообразований сократилось по сравнению с 2015 годом на 28 человек или 0,5%, при этом показатель по итогам 2016 года 238,4 на 100 тыс. населения превысил среднероссийский показатель (201,6) , индикативный показатель дорожной карты 199,1) и показатель УрФО (198,5). По итогам 2016 года по показателю смертности от новообразований Челябинская область заняла 71 место по России, улучшив положение на 6 позиций за год. Для сравнения показатель смертности от новообразований по </a:t>
            </a:r>
            <a:r>
              <a:rPr lang="ru-RU" b="1" smtClean="0"/>
              <a:t>Республике Татарстан составил 194,8. </a:t>
            </a:r>
            <a:r>
              <a:rPr lang="ru-RU" smtClean="0"/>
              <a:t>Чтобы достигнуть уровня индикативного показателя «дорожной карты» необходимо снижение числа умерших на 1028 человек, </a:t>
            </a:r>
            <a:r>
              <a:rPr lang="ru-RU" b="1" smtClean="0"/>
              <a:t>для достижения показателя уровня Республики Татарстан необходимо снижение числа умерших на 1110.</a:t>
            </a:r>
          </a:p>
          <a:p>
            <a:pPr eaLnBrk="1" hangingPunct="1">
              <a:spcBef>
                <a:spcPct val="0"/>
              </a:spcBef>
            </a:pPr>
            <a:r>
              <a:rPr lang="ru-RU" smtClean="0"/>
              <a:t>В структуре смертности ЗНО почти 19% занимают злокачественные новообразования трахеи, бронхов, легких; на втором месте (9,5% в структуре) смертность от злокачественных новообразований желудка; на третьем месте (7,7%) – злокачественные новообразования грудной железы; на четвертом (7,2%) - злокачественные новообразования поджелудочной железы; на пятом (5,6%) - злокачественные новообразования прямой кишки, ректосигмоидного соединения, заднего прохода, анального канала.</a:t>
            </a:r>
          </a:p>
          <a:p>
            <a:pPr eaLnBrk="1" hangingPunct="1">
              <a:spcBef>
                <a:spcPct val="0"/>
              </a:spcBef>
            </a:pP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197D0-6519-4445-9CFA-7108EAC46B1D}" type="slidenum">
              <a:rPr lang="ru-RU" smtClean="0">
                <a:solidFill>
                  <a:prstClr val="black"/>
                </a:solidFill>
              </a:rPr>
              <a:pPr fontAlgn="base">
                <a:spcBef>
                  <a:spcPct val="0"/>
                </a:spcBef>
                <a:spcAft>
                  <a:spcPct val="0"/>
                </a:spcAft>
                <a:defRPr/>
              </a:pPr>
              <a:t>19</a:t>
            </a:fld>
            <a:endParaRPr lang="ru-RU"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4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По-прежнему неблагоприятно обстоит ситуация по итогам 2016 года с показателем смертности от новообразований в 21 территории из 44.  Помимо наихудших показателей, в Троицком, Пластовском муниципальных районах, Кыштымском городском округе отмечается отрицательная динамика.</a:t>
            </a:r>
          </a:p>
        </p:txBody>
      </p:sp>
      <p:sp>
        <p:nvSpPr>
          <p:cNvPr id="854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C5605C0-7192-4BC7-8C6D-D2FD34DE3698}" type="slidenum">
              <a:rPr lang="ru-RU" altLang="ru-RU" smtClean="0">
                <a:solidFill>
                  <a:srgbClr val="000000"/>
                </a:solidFill>
                <a:latin typeface="Calibri" pitchFamily="34" charset="0"/>
              </a:rPr>
              <a:pPr eaLnBrk="1" fontAlgn="base" hangingPunct="1">
                <a:spcBef>
                  <a:spcPct val="0"/>
                </a:spcBef>
                <a:spcAft>
                  <a:spcPct val="0"/>
                </a:spcAft>
              </a:pPr>
              <a:t>20</a:t>
            </a:fld>
            <a:endParaRPr lang="ru-RU" altLang="ru-RU"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6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smtClean="0"/>
              <a:t>Одна из ключевых задач – повышение выявляемости онкологических заболеваний на ранних стадиях. Сегодняшний показатель выявления онкопатологии на 1-2 стадиях – немногим более 50% - безусловно, не может никого удовлетворить. Диспансеризация населения занимает важное место в борьбе с распространением онкологических заболеваний, помогает выявить новообразования на ранних стадиях, когда медицинская помощь наиболее эффективна и, как правило, позволяет сохранить жизнь и трудоспособность человека. За два года проведения диспансеризации активное выявление на ранних стадиях выросло на 4,8%, при этом из всех выявленных раков на ранних стадиях 70% выявлено именно при диспансеризации.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7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С 2007 по 2016 годы в Челябинской области смертность от ДТП снизилась на 51,3%. Позитивная тенденция наблюдалась в 2016 году. Плановое число снижения умерших от ДТП на 2016 год – 40. Фактически число умерших снизилось на 191 по сравнению с 2015 годом. При этом фактический показатель 2016 года (9,7) ниже показателя дорожной карты (11,8), среднероссийского показателя (10,8) и показателя УрФО (10,4). В 2016 году Челябинская область по смертности от ДТП заняла 27 место по России (2015 год – 55 место). По Татарстану показатель составил 11,1.</a:t>
            </a:r>
          </a:p>
          <a:p>
            <a:pPr eaLnBrk="1" hangingPunct="1">
              <a:spcBef>
                <a:spcPct val="0"/>
              </a:spcBef>
            </a:pPr>
            <a:r>
              <a:rPr lang="ru-RU" smtClean="0">
                <a:solidFill>
                  <a:srgbClr val="FF0000"/>
                </a:solidFill>
              </a:rPr>
              <a:t>За 2015 год количество ДТП составило 82781, в том числе с пострадавшими – 4579, из них со смертельным исходом – 454, </a:t>
            </a:r>
          </a:p>
          <a:p>
            <a:pPr eaLnBrk="1" hangingPunct="1">
              <a:spcBef>
                <a:spcPct val="0"/>
              </a:spcBef>
            </a:pPr>
            <a:r>
              <a:rPr lang="ru-RU" smtClean="0">
                <a:solidFill>
                  <a:srgbClr val="FF0000"/>
                </a:solidFill>
              </a:rPr>
              <a:t>за 2016 год количество ДТП – 76005, в том числе с пострадавшими – 4121, из них со смертельным исходом – 290.</a:t>
            </a:r>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4110C-F68F-4319-B94B-C835EFB3D4C5}" type="slidenum">
              <a:rPr lang="ru-RU" smtClean="0">
                <a:solidFill>
                  <a:srgbClr val="000000"/>
                </a:solidFill>
              </a:rPr>
              <a:pPr fontAlgn="base">
                <a:spcBef>
                  <a:spcPct val="0"/>
                </a:spcBef>
                <a:spcAft>
                  <a:spcPct val="0"/>
                </a:spcAft>
                <a:defRPr/>
              </a:pPr>
              <a:t>22</a:t>
            </a:fld>
            <a:endParaRPr lang="ru-RU"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425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360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64953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8524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6144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83756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4976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7850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4219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93333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97065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749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56456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46529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7954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67633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470799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49692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43594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6403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11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18001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5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136520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3767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64751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0393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5157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Slide Number Placeholder 5"/>
          <p:cNvSpPr>
            <a:spLocks noGrp="1"/>
          </p:cNvSpPr>
          <p:nvPr>
            <p:ph type="sldNum" sz="quarter" idx="10"/>
          </p:nvPr>
        </p:nvSpPr>
        <p:spPr/>
        <p:txBody>
          <a:bodyPr/>
          <a:lstStyle>
            <a:lvl1pPr>
              <a:defRPr/>
            </a:lvl1pPr>
          </a:lstStyle>
          <a:p>
            <a:fld id="{D440E8B2-FBFB-43C1-94FF-D3A50158084D}" type="slidenum">
              <a:rPr lang="ru-RU"/>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6"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42623320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p:txBody>
          <a:bodyPr/>
          <a:lstStyle>
            <a:lvl1pPr>
              <a:defRPr/>
            </a:lvl1pPr>
          </a:lstStyle>
          <a:p>
            <a:fld id="{6D9DA8D1-1A1D-49C8-8A5E-A69EC7D7794C}" type="slidenum">
              <a:rPr lang="ru-RU"/>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6"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11205989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Slide Number Placeholder 5"/>
          <p:cNvSpPr>
            <a:spLocks noGrp="1"/>
          </p:cNvSpPr>
          <p:nvPr>
            <p:ph type="sldNum" sz="quarter" idx="10"/>
          </p:nvPr>
        </p:nvSpPr>
        <p:spPr/>
        <p:txBody>
          <a:bodyPr/>
          <a:lstStyle>
            <a:lvl1pPr>
              <a:defRPr/>
            </a:lvl1pPr>
          </a:lstStyle>
          <a:p>
            <a:fld id="{E2309392-A805-4FF9-A354-FEE43F512B75}" type="slidenum">
              <a:rPr lang="ru-RU"/>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6"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21431497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Slide Number Placeholder 5"/>
          <p:cNvSpPr>
            <a:spLocks noGrp="1"/>
          </p:cNvSpPr>
          <p:nvPr>
            <p:ph type="sldNum" sz="quarter" idx="10"/>
          </p:nvPr>
        </p:nvSpPr>
        <p:spPr/>
        <p:txBody>
          <a:bodyPr/>
          <a:lstStyle>
            <a:lvl1pPr>
              <a:defRPr/>
            </a:lvl1pPr>
          </a:lstStyle>
          <a:p>
            <a:fld id="{BC52B085-8AE8-4D36-94D0-25816C756351}" type="slidenum">
              <a:rPr lang="ru-RU"/>
              <a:pPr/>
              <a:t>‹#›</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7"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13725123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Slide Number Placeholder 5"/>
          <p:cNvSpPr>
            <a:spLocks noGrp="1"/>
          </p:cNvSpPr>
          <p:nvPr>
            <p:ph type="sldNum" sz="quarter" idx="10"/>
          </p:nvPr>
        </p:nvSpPr>
        <p:spPr/>
        <p:txBody>
          <a:bodyPr/>
          <a:lstStyle>
            <a:lvl1pPr>
              <a:defRPr/>
            </a:lvl1pPr>
          </a:lstStyle>
          <a:p>
            <a:fld id="{675231D9-4014-46E5-858F-89188257A1F3}" type="slidenum">
              <a:rPr lang="ru-RU"/>
              <a:pPr/>
              <a:t>‹#›</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9"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28027373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Slide Number Placeholder 5"/>
          <p:cNvSpPr>
            <a:spLocks noGrp="1"/>
          </p:cNvSpPr>
          <p:nvPr>
            <p:ph type="sldNum" sz="quarter" idx="10"/>
          </p:nvPr>
        </p:nvSpPr>
        <p:spPr/>
        <p:txBody>
          <a:bodyPr/>
          <a:lstStyle>
            <a:lvl1pPr>
              <a:defRPr/>
            </a:lvl1pPr>
          </a:lstStyle>
          <a:p>
            <a:fld id="{5A559C6A-E9CC-4FCA-BCA4-928ADEECB469}" type="slidenum">
              <a:rPr lang="ru-RU"/>
              <a:pPr/>
              <a:t>‹#›</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5"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242563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86702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0ED651D-1AEB-45B9-9F59-0355F27E5B02}" type="slidenum">
              <a:rPr lang="ru-RU"/>
              <a:pPr/>
              <a:t>‹#›</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4"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3165742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Slide Number Placeholder 5"/>
          <p:cNvSpPr>
            <a:spLocks noGrp="1"/>
          </p:cNvSpPr>
          <p:nvPr>
            <p:ph type="sldNum" sz="quarter" idx="14"/>
          </p:nvPr>
        </p:nvSpPr>
        <p:spPr/>
        <p:txBody>
          <a:bodyPr/>
          <a:lstStyle>
            <a:lvl1pPr>
              <a:defRPr/>
            </a:lvl1pPr>
          </a:lstStyle>
          <a:p>
            <a:fld id="{72B78220-6C3B-47BF-8794-65E48969D019}" type="slidenum">
              <a:rPr lang="ru-RU"/>
              <a:pPr/>
              <a:t>‹#›</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solidFill>
                <a:srgbClr val="ECEDD1"/>
              </a:solidFill>
            </a:endParaRPr>
          </a:p>
        </p:txBody>
      </p:sp>
      <p:sp>
        <p:nvSpPr>
          <p:cNvPr id="7" name="Date Placeholder 3"/>
          <p:cNvSpPr>
            <a:spLocks noGrp="1"/>
          </p:cNvSpPr>
          <p:nvPr>
            <p:ph type="dt" sz="half" idx="16"/>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788761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Slide Number Placeholder 5"/>
          <p:cNvSpPr>
            <a:spLocks noGrp="1"/>
          </p:cNvSpPr>
          <p:nvPr>
            <p:ph type="sldNum" sz="quarter" idx="10"/>
          </p:nvPr>
        </p:nvSpPr>
        <p:spPr/>
        <p:txBody>
          <a:bodyPr/>
          <a:lstStyle>
            <a:lvl1pPr>
              <a:defRPr/>
            </a:lvl1pPr>
          </a:lstStyle>
          <a:p>
            <a:fld id="{21043427-949C-4882-9945-5FACA6762EBA}" type="slidenum">
              <a:rPr lang="ru-RU"/>
              <a:pPr/>
              <a:t>‹#›</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7"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11918063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p:txBody>
          <a:bodyPr/>
          <a:lstStyle>
            <a:lvl1pPr>
              <a:defRPr/>
            </a:lvl1pPr>
          </a:lstStyle>
          <a:p>
            <a:fld id="{27B635E2-85EF-409C-A746-685BFD182828}" type="slidenum">
              <a:rPr lang="ru-RU"/>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6"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162456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p:txBody>
          <a:bodyPr/>
          <a:lstStyle>
            <a:lvl1pPr>
              <a:defRPr/>
            </a:lvl1pPr>
          </a:lstStyle>
          <a:p>
            <a:fld id="{B9694D63-A391-475D-8D0B-7FDAEAFB43F7}" type="slidenum">
              <a:rPr lang="ru-RU"/>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ECEDD1"/>
              </a:solidFill>
            </a:endParaRPr>
          </a:p>
        </p:txBody>
      </p:sp>
      <p:sp>
        <p:nvSpPr>
          <p:cNvPr id="6" name="Date Placeholder 3"/>
          <p:cNvSpPr>
            <a:spLocks noGrp="1"/>
          </p:cNvSpPr>
          <p:nvPr>
            <p:ph type="dt" sz="half" idx="12"/>
          </p:nvPr>
        </p:nvSpPr>
        <p:spPr/>
        <p:txBody>
          <a:bodyPr/>
          <a:lstStyle>
            <a:lvl1pPr>
              <a:defRPr/>
            </a:lvl1pPr>
          </a:lstStyle>
          <a:p>
            <a:pPr>
              <a:defRPr/>
            </a:pPr>
            <a:endParaRPr lang="ru-RU">
              <a:solidFill>
                <a:srgbClr val="ECEDD1"/>
              </a:solidFill>
            </a:endParaRPr>
          </a:p>
        </p:txBody>
      </p:sp>
    </p:spTree>
    <p:extLst>
      <p:ext uri="{BB962C8B-B14F-4D97-AF65-F5344CB8AC3E}">
        <p14:creationId xmlns:p14="http://schemas.microsoft.com/office/powerpoint/2010/main" val="16245120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CEDD1"/>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endParaRPr lang="ru-RU">
              <a:solidFill>
                <a:srgbClr val="ECEDD1"/>
              </a:solidFill>
            </a:endParaRP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5B69276F-9878-4834-AF5A-CE392D729929}" type="slidenum">
              <a:rPr lang="ru-RU"/>
              <a:pPr/>
              <a:t>‹#›</a:t>
            </a:fld>
            <a:endParaRPr lang="ru-RU"/>
          </a:p>
        </p:txBody>
      </p:sp>
    </p:spTree>
    <p:extLst>
      <p:ext uri="{BB962C8B-B14F-4D97-AF65-F5344CB8AC3E}">
        <p14:creationId xmlns:p14="http://schemas.microsoft.com/office/powerpoint/2010/main" val="4177036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CEDD1"/>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solidFill>
                <a:srgbClr val="ECEDD1"/>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2C6FBFD-51EE-4169-B17D-538C21664810}" type="slidenum">
              <a:rPr lang="ru-RU"/>
              <a:pPr/>
              <a:t>‹#›</a:t>
            </a:fld>
            <a:endParaRPr lang="ru-RU"/>
          </a:p>
        </p:txBody>
      </p:sp>
    </p:spTree>
    <p:extLst>
      <p:ext uri="{BB962C8B-B14F-4D97-AF65-F5344CB8AC3E}">
        <p14:creationId xmlns:p14="http://schemas.microsoft.com/office/powerpoint/2010/main" val="3935805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84420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14380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243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19186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39862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1329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3048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5378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95388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90638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25709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18865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19397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60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52246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63363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95384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05914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72658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29153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3865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78923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39491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19507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475940"/>
                </a:solidFill>
                <a:latin typeface="Cambria"/>
                <a:cs typeface="Cambri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prstClr val="black">
                    <a:tint val="75000"/>
                  </a:prstClr>
                </a:solidFill>
              </a:defRPr>
            </a:lvl1pPr>
          </a:lstStyle>
          <a:p>
            <a:pPr>
              <a:defRPr/>
            </a:pPr>
            <a:fld id="{EFC1B2BE-68DB-435F-9DE4-8442C6CD4DC3}" type="datetimeFigureOut">
              <a:rPr lang="en-US"/>
              <a:pPr>
                <a:defRPr/>
              </a:pPr>
              <a:t>4/5/2017</a:t>
            </a:fld>
            <a:endParaRPr lang="en-US"/>
          </a:p>
        </p:txBody>
      </p:sp>
      <p:sp>
        <p:nvSpPr>
          <p:cNvPr id="7" name="Holder 7"/>
          <p:cNvSpPr>
            <a:spLocks noGrp="1"/>
          </p:cNvSpPr>
          <p:nvPr>
            <p:ph type="sldNum" sz="quarter" idx="12"/>
          </p:nvPr>
        </p:nvSpPr>
        <p:spPr/>
        <p:txBody>
          <a:bodyPr lIns="0" tIns="0" rIns="0" bIns="0"/>
          <a:lstStyle>
            <a:lvl1pPr marL="22263">
              <a:lnSpc>
                <a:spcPts val="2143"/>
              </a:lnSpc>
              <a:defRPr sz="2100" b="0" i="0" spc="127">
                <a:solidFill>
                  <a:prstClr val="white"/>
                </a:solidFill>
                <a:latin typeface="Trebuchet MS"/>
                <a:cs typeface="Trebuchet MS"/>
              </a:defRPr>
            </a:lvl1pPr>
          </a:lstStyle>
          <a:p>
            <a:pPr>
              <a:defRPr/>
            </a:pPr>
            <a:fld id="{8C7B4755-9A22-487D-A4B1-2C5DB499CEC5}" type="slidenum">
              <a:rPr lang="ru-RU"/>
              <a:pPr>
                <a:defRPr/>
              </a:pPr>
              <a:t>‹#›</a:t>
            </a:fld>
            <a:endParaRPr lang="ru-RU" dirty="0"/>
          </a:p>
        </p:txBody>
      </p:sp>
    </p:spTree>
    <p:extLst>
      <p:ext uri="{BB962C8B-B14F-4D97-AF65-F5344CB8AC3E}">
        <p14:creationId xmlns:p14="http://schemas.microsoft.com/office/powerpoint/2010/main" val="319418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40469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51564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19834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0542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17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17830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21147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16763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48991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71879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461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21809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89099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475940"/>
                </a:solidFill>
                <a:latin typeface="Cambria"/>
                <a:cs typeface="Cambri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prstClr val="black">
                    <a:tint val="75000"/>
                  </a:prstClr>
                </a:solidFill>
              </a:defRPr>
            </a:lvl1pPr>
          </a:lstStyle>
          <a:p>
            <a:pPr>
              <a:defRPr/>
            </a:pPr>
            <a:fld id="{EFC1B2BE-68DB-435F-9DE4-8442C6CD4DC3}" type="datetimeFigureOut">
              <a:rPr lang="en-US"/>
              <a:pPr>
                <a:defRPr/>
              </a:pPr>
              <a:t>4/5/2017</a:t>
            </a:fld>
            <a:endParaRPr lang="en-US"/>
          </a:p>
        </p:txBody>
      </p:sp>
      <p:sp>
        <p:nvSpPr>
          <p:cNvPr id="7" name="Holder 7"/>
          <p:cNvSpPr>
            <a:spLocks noGrp="1"/>
          </p:cNvSpPr>
          <p:nvPr>
            <p:ph type="sldNum" sz="quarter" idx="12"/>
          </p:nvPr>
        </p:nvSpPr>
        <p:spPr/>
        <p:txBody>
          <a:bodyPr lIns="0" tIns="0" rIns="0" bIns="0"/>
          <a:lstStyle>
            <a:lvl1pPr marL="22263">
              <a:lnSpc>
                <a:spcPts val="2143"/>
              </a:lnSpc>
              <a:defRPr sz="2100" b="0" i="0" spc="127">
                <a:solidFill>
                  <a:prstClr val="white"/>
                </a:solidFill>
                <a:latin typeface="Trebuchet MS"/>
                <a:cs typeface="Trebuchet MS"/>
              </a:defRPr>
            </a:lvl1pPr>
          </a:lstStyle>
          <a:p>
            <a:pPr>
              <a:defRPr/>
            </a:pPr>
            <a:fld id="{8C7B4755-9A22-487D-A4B1-2C5DB499CEC5}" type="slidenum">
              <a:rPr lang="ru-RU"/>
              <a:pPr>
                <a:defRPr/>
              </a:pPr>
              <a:t>‹#›</a:t>
            </a:fld>
            <a:endParaRPr lang="ru-RU" dirty="0"/>
          </a:p>
        </p:txBody>
      </p:sp>
    </p:spTree>
    <p:extLst>
      <p:ext uri="{BB962C8B-B14F-4D97-AF65-F5344CB8AC3E}">
        <p14:creationId xmlns:p14="http://schemas.microsoft.com/office/powerpoint/2010/main" val="305380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206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02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4490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432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4925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5386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3435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72231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382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7620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161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5130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735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70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0329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5562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3303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8477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3353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4145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45836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7793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2309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738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4856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7488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885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5374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1630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278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4159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8709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8079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30002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63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1728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6894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1391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6562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0747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235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3989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1801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4846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5635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61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8964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19462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DA6E860-0DDB-4AE6-9F19-25F241F4D738}" type="datetimeFigureOut">
              <a:rPr lang="ru-RU" smtClean="0"/>
              <a:pPr/>
              <a:t>05.04.2017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solidFill>
                <a:srgbClr val="2DA2BF">
                  <a:tint val="20000"/>
                </a:srgb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9B92FBD-06A4-4E15-B048-6FFECE6E54D0}" type="slidenum">
              <a:rPr lang="ru-RU" smtClean="0"/>
              <a:pPr/>
              <a:t>‹#›</a:t>
            </a:fld>
            <a:endParaRPr lang="ru-RU"/>
          </a:p>
        </p:txBody>
      </p:sp>
    </p:spTree>
    <p:extLst>
      <p:ext uri="{BB962C8B-B14F-4D97-AF65-F5344CB8AC3E}">
        <p14:creationId xmlns:p14="http://schemas.microsoft.com/office/powerpoint/2010/main" val="3165618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056184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DA6E860-0DDB-4AE6-9F19-25F241F4D738}" type="datetimeFigureOut">
              <a:rPr lang="ru-RU" smtClean="0">
                <a:solidFill>
                  <a:prstClr val="white"/>
                </a:solidFill>
              </a:rPr>
              <a:pPr/>
              <a:t>05.04.2017</a:t>
            </a:fld>
            <a:endParaRPr lang="ru-RU">
              <a:solidFill>
                <a:prstClr val="white"/>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white"/>
              </a:solidFill>
            </a:endParaRPr>
          </a:p>
        </p:txBody>
      </p:sp>
      <p:sp>
        <p:nvSpPr>
          <p:cNvPr id="6" name="Номер слайда 5"/>
          <p:cNvSpPr>
            <a:spLocks noGrp="1"/>
          </p:cNvSpPr>
          <p:nvPr>
            <p:ph type="sldNum" sz="quarter" idx="12"/>
          </p:nvPr>
        </p:nvSpPr>
        <p:spPr/>
        <p:txBody>
          <a:bodyPr/>
          <a:lstStyle>
            <a:extLst/>
          </a:lstStyle>
          <a:p>
            <a:fld id="{79B92FBD-06A4-4E15-B048-6FFECE6E54D0}" type="slidenum">
              <a:rPr lang="ru-RU" smtClean="0">
                <a:solidFill>
                  <a:prstClr val="white"/>
                </a:solidFill>
              </a:rPr>
              <a:pPr/>
              <a:t>‹#›</a:t>
            </a:fld>
            <a:endParaRPr lang="ru-RU">
              <a:solidFill>
                <a:prstClr val="white"/>
              </a:solidFill>
            </a:endParaRPr>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7647869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A6E860-0DDB-4AE6-9F19-25F241F4D738}" type="datetimeFigureOut">
              <a:rPr lang="ru-RU" smtClean="0">
                <a:solidFill>
                  <a:prstClr val="white"/>
                </a:solidFill>
              </a:rPr>
              <a:pPr/>
              <a:t>05.04.2017</a:t>
            </a:fld>
            <a:endParaRPr lang="ru-RU">
              <a:solidFill>
                <a:prstClr val="white"/>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white"/>
              </a:solidFill>
            </a:endParaRPr>
          </a:p>
        </p:txBody>
      </p:sp>
      <p:sp>
        <p:nvSpPr>
          <p:cNvPr id="7" name="Номер слайда 6"/>
          <p:cNvSpPr>
            <a:spLocks noGrp="1"/>
          </p:cNvSpPr>
          <p:nvPr>
            <p:ph type="sldNum" sz="quarter" idx="12"/>
          </p:nvPr>
        </p:nvSpPr>
        <p:spPr/>
        <p:txBody>
          <a:bodyPr/>
          <a:lstStyle>
            <a:extLst/>
          </a:lstStyle>
          <a:p>
            <a:fld id="{79B92FBD-06A4-4E15-B048-6FFECE6E54D0}" type="slidenum">
              <a:rPr lang="ru-RU" smtClean="0">
                <a:solidFill>
                  <a:prstClr val="white"/>
                </a:solidFill>
              </a:rPr>
              <a:pPr/>
              <a:t>‹#›</a:t>
            </a:fld>
            <a:endParaRPr lang="ru-RU">
              <a:solidFill>
                <a:prstClr val="white"/>
              </a:solidFill>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1523969982"/>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8" name="Нижний колонтитул 7"/>
          <p:cNvSpPr>
            <a:spLocks noGrp="1"/>
          </p:cNvSpPr>
          <p:nvPr>
            <p:ph type="ftr" sz="quarter" idx="11"/>
          </p:nvPr>
        </p:nvSpPr>
        <p:spPr/>
        <p:txBody>
          <a:bodyPr/>
          <a:lstStyle>
            <a:extLst/>
          </a:lstStyle>
          <a:p>
            <a:endParaRPr lang="ru-RU">
              <a:solidFill>
                <a:prstClr val="black"/>
              </a:solidFill>
            </a:endParaRPr>
          </a:p>
        </p:txBody>
      </p:sp>
      <p:sp>
        <p:nvSpPr>
          <p:cNvPr id="9" name="Номер слайда 8"/>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0395519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DA6E860-0DDB-4AE6-9F19-25F241F4D738}" type="datetimeFigureOut">
              <a:rPr lang="ru-RU" smtClean="0">
                <a:solidFill>
                  <a:prstClr val="white"/>
                </a:solidFill>
              </a:rPr>
              <a:pPr/>
              <a:t>05.04.2017</a:t>
            </a:fld>
            <a:endParaRPr lang="ru-RU">
              <a:solidFill>
                <a:prstClr val="white"/>
              </a:solidFill>
            </a:endParaRPr>
          </a:p>
        </p:txBody>
      </p:sp>
      <p:sp>
        <p:nvSpPr>
          <p:cNvPr id="4" name="Нижний колонтитул 3"/>
          <p:cNvSpPr>
            <a:spLocks noGrp="1"/>
          </p:cNvSpPr>
          <p:nvPr>
            <p:ph type="ftr" sz="quarter" idx="11"/>
          </p:nvPr>
        </p:nvSpPr>
        <p:spPr/>
        <p:txBody>
          <a:bodyPr/>
          <a:lstStyle>
            <a:extLst/>
          </a:lstStyle>
          <a:p>
            <a:endParaRPr lang="ru-RU">
              <a:solidFill>
                <a:prstClr val="white"/>
              </a:solidFill>
            </a:endParaRPr>
          </a:p>
        </p:txBody>
      </p:sp>
      <p:sp>
        <p:nvSpPr>
          <p:cNvPr id="5" name="Номер слайда 4"/>
          <p:cNvSpPr>
            <a:spLocks noGrp="1"/>
          </p:cNvSpPr>
          <p:nvPr>
            <p:ph type="sldNum" sz="quarter" idx="12"/>
          </p:nvPr>
        </p:nvSpPr>
        <p:spPr/>
        <p:txBody>
          <a:bodyPr/>
          <a:lstStyle>
            <a:extLst/>
          </a:lstStyle>
          <a:p>
            <a:fld id="{79B92FBD-06A4-4E15-B048-6FFECE6E54D0}" type="slidenum">
              <a:rPr lang="ru-RU" smtClean="0">
                <a:solidFill>
                  <a:prstClr val="white"/>
                </a:solidFill>
              </a:rPr>
              <a:pPr/>
              <a:t>‹#›</a:t>
            </a:fld>
            <a:endParaRPr lang="ru-RU">
              <a:solidFill>
                <a:prstClr val="white"/>
              </a:solidFill>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979176632"/>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3" name="Нижний колонтитул 2"/>
          <p:cNvSpPr>
            <a:spLocks noGrp="1"/>
          </p:cNvSpPr>
          <p:nvPr>
            <p:ph type="ftr" sz="quarter" idx="11"/>
          </p:nvPr>
        </p:nvSpPr>
        <p:spPr/>
        <p:txBody>
          <a:bodyPr/>
          <a:lstStyle>
            <a:extLst/>
          </a:lstStyle>
          <a:p>
            <a:endParaRPr lang="ru-RU">
              <a:solidFill>
                <a:prstClr val="black"/>
              </a:solidFill>
            </a:endParaRPr>
          </a:p>
        </p:txBody>
      </p:sp>
      <p:sp>
        <p:nvSpPr>
          <p:cNvPr id="4" name="Номер слайда 3"/>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924264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6653623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DA6E860-0DDB-4AE6-9F19-25F241F4D738}" type="datetimeFigureOut">
              <a:rPr lang="ru-RU" smtClean="0">
                <a:solidFill>
                  <a:prstClr val="white"/>
                </a:solidFill>
              </a:rPr>
              <a:pPr/>
              <a:t>05.04.2017</a:t>
            </a:fld>
            <a:endParaRPr lang="ru-RU">
              <a:solidFill>
                <a:prstClr val="white"/>
              </a:solidFill>
            </a:endParaRPr>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solidFill>
                <a:prstClr val="white"/>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9B92FBD-06A4-4E15-B048-6FFECE6E54D0}"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1725651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37379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543649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639752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430CF7-33A3-451B-9A47-2486FCA08D80}"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4098357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181E0-0C86-4F82-8679-0F29A89AE259}"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9301822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F7DC121-2653-4819-ADDE-D7F7FD8FE924}" type="datetimeFigureOut">
              <a:rPr lang="ru-RU">
                <a:solidFill>
                  <a:prstClr val="black"/>
                </a:solidFill>
              </a:rPr>
              <a:pPr>
                <a:defRPr/>
              </a:pPr>
              <a:t>05.04.2017</a:t>
            </a:fld>
            <a:endParaRPr lang="ru-RU">
              <a:solidFill>
                <a:prstClr val="black"/>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solidFill>
            </a:endParaRPr>
          </a:p>
        </p:txBody>
      </p:sp>
      <p:sp>
        <p:nvSpPr>
          <p:cNvPr id="7" name="Номер слайда 5"/>
          <p:cNvSpPr>
            <a:spLocks noGrp="1"/>
          </p:cNvSpPr>
          <p:nvPr>
            <p:ph type="sldNum" sz="quarter" idx="12"/>
          </p:nvPr>
        </p:nvSpPr>
        <p:spPr/>
        <p:txBody>
          <a:bodyPr/>
          <a:lstStyle>
            <a:lvl1pPr>
              <a:defRPr/>
            </a:lvl1pPr>
          </a:lstStyle>
          <a:p>
            <a:pPr>
              <a:defRPr/>
            </a:pPr>
            <a:fld id="{1587BEE6-C84D-47D9-B735-B96D61EA1987}"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465224767"/>
      </p:ext>
    </p:extLst>
  </p:cSld>
  <p:clrMapOvr>
    <a:masterClrMapping/>
  </p:clrMapOvr>
  <p:transition>
    <p:pull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solidFill>
                <a:prstClr val="black"/>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solidFill>
                <a:prstClr val="black"/>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EADA0A80-E111-460A-B719-C1E049930C40}" type="slidenum">
              <a:rPr lang="ru-RU">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807742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0E6F97-A3ED-467D-801D-B5498E0EACE1}"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419311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3D7E95A-3C2C-4F65-A575-73F0CA84E3DA}"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649909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42191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928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0238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43611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6047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0671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9902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28242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6904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05866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4406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6999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193E44B-3A32-4ADB-8210-07A00CD1C43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991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20591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475940"/>
                </a:solidFill>
                <a:latin typeface="Cambria"/>
                <a:cs typeface="Cambri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prstClr val="black">
                    <a:tint val="75000"/>
                  </a:prstClr>
                </a:solidFill>
              </a:defRPr>
            </a:lvl1pPr>
          </a:lstStyle>
          <a:p>
            <a:pPr>
              <a:defRPr/>
            </a:pPr>
            <a:fld id="{3E459350-DF82-49B4-A6ED-574C6534F698}" type="datetimeFigureOut">
              <a:rPr lang="en-US"/>
              <a:pPr>
                <a:defRPr/>
              </a:pPr>
              <a:t>4/5/2017</a:t>
            </a:fld>
            <a:endParaRPr lang="en-US"/>
          </a:p>
        </p:txBody>
      </p:sp>
      <p:sp>
        <p:nvSpPr>
          <p:cNvPr id="7" name="Holder 7"/>
          <p:cNvSpPr>
            <a:spLocks noGrp="1"/>
          </p:cNvSpPr>
          <p:nvPr>
            <p:ph type="sldNum" sz="quarter" idx="12"/>
          </p:nvPr>
        </p:nvSpPr>
        <p:spPr/>
        <p:txBody>
          <a:bodyPr wrap="square" tIns="0" bIns="0" numCol="1" anchorCtr="0" compatLnSpc="1">
            <a:prstTxWarp prst="textNoShape">
              <a:avLst/>
            </a:prstTxWarp>
          </a:bodyPr>
          <a:lstStyle>
            <a:lvl1pPr fontAlgn="base">
              <a:lnSpc>
                <a:spcPts val="2138"/>
              </a:lnSpc>
              <a:spcBef>
                <a:spcPct val="0"/>
              </a:spcBef>
              <a:spcAft>
                <a:spcPct val="0"/>
              </a:spcAft>
              <a:defRPr sz="2100">
                <a:solidFill>
                  <a:srgbClr val="FFFFFF"/>
                </a:solidFill>
                <a:latin typeface="Trebuchet MS" pitchFamily="34" charset="0"/>
                <a:cs typeface="Arial" pitchFamily="34" charset="0"/>
              </a:defRPr>
            </a:lvl1pPr>
          </a:lstStyle>
          <a:p>
            <a:pPr>
              <a:defRPr/>
            </a:pPr>
            <a:fld id="{4D869CE9-0299-4EB8-AD2D-83F6899533D9}" type="slidenum">
              <a:rPr lang="ru-RU"/>
              <a:pPr>
                <a:defRPr/>
              </a:pPr>
              <a:t>‹#›</a:t>
            </a:fld>
            <a:endParaRPr lang="ru-RU"/>
          </a:p>
        </p:txBody>
      </p:sp>
    </p:spTree>
    <p:extLst>
      <p:ext uri="{BB962C8B-B14F-4D97-AF65-F5344CB8AC3E}">
        <p14:creationId xmlns:p14="http://schemas.microsoft.com/office/powerpoint/2010/main" val="2055806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23511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2378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2772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99266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3568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7816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761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5587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092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0.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3.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1.jpe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9712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01096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wrap="square" lIns="91440" tIns="45720" rIns="91440" bIns="45720" numCol="1" anchor="ctr" anchorCtr="0" compatLnSpc="1">
            <a:prstTxWarp prst="textNoShape">
              <a:avLst/>
            </a:prstTxWarp>
            <a:noAutofit/>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fontAlgn="base">
              <a:spcBef>
                <a:spcPct val="0"/>
              </a:spcBef>
              <a:spcAft>
                <a:spcPct val="0"/>
              </a:spcAft>
            </a:pPr>
            <a:fld id="{FC43D420-3E47-4629-9C51-D54D5C57852D}" type="slidenum">
              <a:rPr lang="ru-RU" smtClean="0">
                <a:latin typeface="Arial" pitchFamily="34" charset="0"/>
                <a:cs typeface="Arial" pitchFamily="34" charset="0"/>
              </a:rPr>
              <a:pPr fontAlgn="base">
                <a:spcBef>
                  <a:spcPct val="0"/>
                </a:spcBef>
                <a:spcAft>
                  <a:spcPct val="0"/>
                </a:spcAft>
              </a:pPr>
              <a:t>‹#›</a:t>
            </a:fld>
            <a:endParaRPr lang="ru-RU" smtClean="0">
              <a:latin typeface="Arial" pitchFamily="34" charset="0"/>
              <a:cs typeface="Arial" pitchFamily="34"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hangingPunct="1">
              <a:defRPr sz="1200">
                <a:solidFill>
                  <a:schemeClr val="bg2"/>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ru-RU">
              <a:solidFill>
                <a:srgbClr val="ECEDD1"/>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ru-RU">
              <a:solidFill>
                <a:srgbClr val="ECEDD1"/>
              </a:solidFill>
            </a:endParaRPr>
          </a:p>
        </p:txBody>
      </p:sp>
    </p:spTree>
    <p:extLst>
      <p:ext uri="{BB962C8B-B14F-4D97-AF65-F5344CB8AC3E}">
        <p14:creationId xmlns:p14="http://schemas.microsoft.com/office/powerpoint/2010/main" val="184991802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hf sldNum="0" hdr="0" ftr="0" dt="0"/>
  <p:txStyles>
    <p:titleStyle>
      <a:lvl1pPr algn="l" rtl="0" eaLnBrk="0" fontAlgn="base" hangingPunct="0">
        <a:spcBef>
          <a:spcPct val="0"/>
        </a:spcBef>
        <a:spcAft>
          <a:spcPct val="0"/>
        </a:spcAft>
        <a:defRPr kumimoji="1" sz="4600" kern="1200" spc="-100">
          <a:solidFill>
            <a:schemeClr val="tx2"/>
          </a:solidFill>
          <a:latin typeface="+mj-lt"/>
          <a:ea typeface="Arial" charset="0"/>
          <a:cs typeface="Arial" pitchFamily="34" charset="0"/>
        </a:defRPr>
      </a:lvl1pPr>
      <a:lvl2pPr algn="l" rtl="0" eaLnBrk="0" fontAlgn="base" hangingPunct="0">
        <a:spcBef>
          <a:spcPct val="0"/>
        </a:spcBef>
        <a:spcAft>
          <a:spcPct val="0"/>
        </a:spcAft>
        <a:defRPr kumimoji="1" sz="4600">
          <a:solidFill>
            <a:schemeClr val="tx2"/>
          </a:solidFill>
          <a:latin typeface="Cambria" pitchFamily="18" charset="0"/>
          <a:ea typeface="Arial" charset="0"/>
          <a:cs typeface="Arial" pitchFamily="34" charset="0"/>
        </a:defRPr>
      </a:lvl2pPr>
      <a:lvl3pPr algn="l" rtl="0" eaLnBrk="0" fontAlgn="base" hangingPunct="0">
        <a:spcBef>
          <a:spcPct val="0"/>
        </a:spcBef>
        <a:spcAft>
          <a:spcPct val="0"/>
        </a:spcAft>
        <a:defRPr kumimoji="1" sz="4600">
          <a:solidFill>
            <a:schemeClr val="tx2"/>
          </a:solidFill>
          <a:latin typeface="Cambria" pitchFamily="18" charset="0"/>
          <a:ea typeface="Arial" charset="0"/>
          <a:cs typeface="Arial" pitchFamily="34" charset="0"/>
        </a:defRPr>
      </a:lvl3pPr>
      <a:lvl4pPr algn="l" rtl="0" eaLnBrk="0" fontAlgn="base" hangingPunct="0">
        <a:spcBef>
          <a:spcPct val="0"/>
        </a:spcBef>
        <a:spcAft>
          <a:spcPct val="0"/>
        </a:spcAft>
        <a:defRPr kumimoji="1" sz="4600">
          <a:solidFill>
            <a:schemeClr val="tx2"/>
          </a:solidFill>
          <a:latin typeface="Cambria" pitchFamily="18" charset="0"/>
          <a:ea typeface="Arial" charset="0"/>
          <a:cs typeface="Arial" pitchFamily="34" charset="0"/>
        </a:defRPr>
      </a:lvl4pPr>
      <a:lvl5pPr algn="l" rtl="0" eaLnBrk="0" fontAlgn="base" hangingPunct="0">
        <a:spcBef>
          <a:spcPct val="0"/>
        </a:spcBef>
        <a:spcAft>
          <a:spcPct val="0"/>
        </a:spcAft>
        <a:defRPr kumimoji="1" sz="4600">
          <a:solidFill>
            <a:schemeClr val="tx2"/>
          </a:solidFill>
          <a:latin typeface="Cambria" pitchFamily="18" charset="0"/>
          <a:ea typeface="Arial" charset="0"/>
          <a:cs typeface="Arial" pitchFamily="34"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kumimoji="1" sz="2200" kern="1200">
          <a:solidFill>
            <a:schemeClr val="tx1"/>
          </a:solidFill>
          <a:latin typeface="+mn-lt"/>
          <a:ea typeface="Arial" charset="0"/>
          <a:cs typeface="Arial" pitchFamily="34" charset="0"/>
        </a:defRPr>
      </a:lvl1pPr>
      <a:lvl2pPr marL="639763" indent="-228600" algn="l" rtl="0" eaLnBrk="0" fontAlgn="base" hangingPunct="0">
        <a:spcBef>
          <a:spcPct val="20000"/>
        </a:spcBef>
        <a:spcAft>
          <a:spcPct val="0"/>
        </a:spcAft>
        <a:buClr>
          <a:schemeClr val="accent2"/>
        </a:buClr>
        <a:buFont typeface="Arial" pitchFamily="34" charset="0"/>
        <a:buChar char="•"/>
        <a:defRPr kumimoji="1" sz="2000" kern="1200">
          <a:solidFill>
            <a:schemeClr val="tx1"/>
          </a:solidFill>
          <a:latin typeface="+mn-lt"/>
          <a:ea typeface="Arial" charset="0"/>
          <a:cs typeface="Arial" pitchFamily="34" charset="0"/>
        </a:defRPr>
      </a:lvl2pPr>
      <a:lvl3pPr marL="1004888" indent="-228600" algn="l" rtl="0" eaLnBrk="0" fontAlgn="base" hangingPunct="0">
        <a:spcBef>
          <a:spcPct val="20000"/>
        </a:spcBef>
        <a:spcAft>
          <a:spcPct val="0"/>
        </a:spcAft>
        <a:buClr>
          <a:srgbClr val="B5AE53"/>
        </a:buClr>
        <a:buFont typeface="Arial" pitchFamily="34" charset="0"/>
        <a:buChar char="•"/>
        <a:defRPr kumimoji="1" sz="2400" kern="1200">
          <a:solidFill>
            <a:schemeClr val="tx1"/>
          </a:solidFill>
          <a:latin typeface="+mn-lt"/>
          <a:ea typeface="Arial" charset="0"/>
          <a:cs typeface="Arial" pitchFamily="34" charset="0"/>
        </a:defRPr>
      </a:lvl3pPr>
      <a:lvl4pPr marL="1279525" indent="-228600" algn="l" rtl="0" eaLnBrk="0" fontAlgn="base" hangingPunct="0">
        <a:spcBef>
          <a:spcPct val="20000"/>
        </a:spcBef>
        <a:spcAft>
          <a:spcPct val="0"/>
        </a:spcAft>
        <a:buClr>
          <a:srgbClr val="848058"/>
        </a:buClr>
        <a:buFont typeface="Arial" pitchFamily="34" charset="0"/>
        <a:buChar char="•"/>
        <a:defRPr kumimoji="1" sz="1600" kern="1200">
          <a:solidFill>
            <a:schemeClr val="tx1"/>
          </a:solidFill>
          <a:latin typeface="+mn-lt"/>
          <a:ea typeface="Arial" charset="0"/>
          <a:cs typeface="Arial" pitchFamily="34" charset="0"/>
        </a:defRPr>
      </a:lvl4pPr>
      <a:lvl5pPr marL="1554163" indent="-228600" algn="l" rtl="0" eaLnBrk="0" fontAlgn="base" hangingPunct="0">
        <a:spcBef>
          <a:spcPct val="20000"/>
        </a:spcBef>
        <a:spcAft>
          <a:spcPct val="0"/>
        </a:spcAft>
        <a:buClr>
          <a:srgbClr val="E8B54D"/>
        </a:buClr>
        <a:buFont typeface="Arial" pitchFamily="34" charset="0"/>
        <a:buChar char="•"/>
        <a:defRPr kumimoji="1" sz="1400" kern="1200">
          <a:solidFill>
            <a:schemeClr val="tx1"/>
          </a:solidFill>
          <a:latin typeface="+mn-lt"/>
          <a:ea typeface="Arial" charset="0"/>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15367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537887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321533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2015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53428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74392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745252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A6E860-0DDB-4AE6-9F19-25F241F4D738}" type="datetimeFigureOut">
              <a:rPr lang="ru-RU" smtClean="0">
                <a:solidFill>
                  <a:prstClr val="black"/>
                </a:solidFill>
              </a:rPr>
              <a:pPr/>
              <a:t>05.04.2017</a:t>
            </a:fld>
            <a:endParaRPr lang="ru-RU">
              <a:solidFill>
                <a:prstClr val="black"/>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solidFill>
                <a:prstClr val="black"/>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B92FBD-06A4-4E15-B048-6FFECE6E54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1094838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67579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2256516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210592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3.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_____Microsoft_Excel_97-2003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_____Microsoft_Excel_97-20032.xls"/></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_____Microsoft_Excel_97-20034.xls"/><Relationship Id="rId3" Type="http://schemas.openxmlformats.org/officeDocument/2006/relationships/oleObject" Target="../embeddings/oleObject3.bin"/><Relationship Id="rId7" Type="http://schemas.openxmlformats.org/officeDocument/2006/relationships/oleObject" Target="../embeddings/_____Microsoft_Excel_97-20033.xls"/><Relationship Id="rId12" Type="http://schemas.openxmlformats.org/officeDocument/2006/relationships/image" Target="../media/image25.png"/><Relationship Id="rId2" Type="http://schemas.openxmlformats.org/officeDocument/2006/relationships/slideLayout" Target="../slideLayouts/slideLayout30.xml"/><Relationship Id="rId1" Type="http://schemas.openxmlformats.org/officeDocument/2006/relationships/vmlDrawing" Target="../drawings/vmlDrawing5.vml"/><Relationship Id="rId6" Type="http://schemas.openxmlformats.org/officeDocument/2006/relationships/image" Target="../media/image22.png"/><Relationship Id="rId11" Type="http://schemas.openxmlformats.org/officeDocument/2006/relationships/oleObject" Target="../embeddings/oleObject6.bin"/><Relationship Id="rId5" Type="http://schemas.openxmlformats.org/officeDocument/2006/relationships/oleObject" Target="../embeddings/oleObject4.bin"/><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oleObject" Target="../embeddings/oleObject5.bin"/><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_____Microsoft_Excel_97-20035.xls"/><Relationship Id="rId7" Type="http://schemas.openxmlformats.org/officeDocument/2006/relationships/oleObject" Target="../embeddings/_____Microsoft_Excel_97-20037.xls"/><Relationship Id="rId2" Type="http://schemas.openxmlformats.org/officeDocument/2006/relationships/slideLayout" Target="../slideLayouts/slideLayout30.xml"/><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oleObject" Target="../embeddings/_____Microsoft_Excel_97-20036.xls"/><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oleObject" Target="../embeddings/_____Microsoft_Excel_97-20038.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3.emf"/><Relationship Id="rId2" Type="http://schemas.openxmlformats.org/officeDocument/2006/relationships/slideLayout" Target="../slideLayouts/slideLayout4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32.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vmlDrawing" Target="../drawings/vmlDrawing8.vml"/><Relationship Id="rId5" Type="http://schemas.openxmlformats.org/officeDocument/2006/relationships/image" Target="../media/image34.png"/><Relationship Id="rId4" Type="http://schemas.openxmlformats.org/officeDocument/2006/relationships/oleObject" Target="../embeddings/_____Microsoft_Excel_97-20039.xls"/></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36.png"/><Relationship Id="rId2" Type="http://schemas.openxmlformats.org/officeDocument/2006/relationships/slideLayout" Target="../slideLayouts/slideLayout55.xml"/><Relationship Id="rId1" Type="http://schemas.openxmlformats.org/officeDocument/2006/relationships/vmlDrawing" Target="../drawings/vmlDrawing9.vml"/><Relationship Id="rId6" Type="http://schemas.openxmlformats.org/officeDocument/2006/relationships/oleObject" Target="../embeddings/oleObject10.bin"/><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vmlDrawing" Target="../drawings/vmlDrawing10.vml"/><Relationship Id="rId5" Type="http://schemas.openxmlformats.org/officeDocument/2006/relationships/image" Target="../media/image39.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5.xml"/><Relationship Id="rId1" Type="http://schemas.openxmlformats.org/officeDocument/2006/relationships/vmlDrawing" Target="../drawings/vmlDrawing11.vml"/><Relationship Id="rId5" Type="http://schemas.openxmlformats.org/officeDocument/2006/relationships/image" Target="../media/image40.png"/><Relationship Id="rId4" Type="http://schemas.openxmlformats.org/officeDocument/2006/relationships/oleObject" Target="../embeddings/_____Microsoft_Excel_97-200310.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hart" Target="../charts/chart2.xml"/><Relationship Id="rId3" Type="http://schemas.openxmlformats.org/officeDocument/2006/relationships/diagramLayout" Target="../diagrams/layout8.xml"/><Relationship Id="rId7" Type="http://schemas.openxmlformats.org/officeDocument/2006/relationships/image" Target="../media/image41.png"/><Relationship Id="rId12" Type="http://schemas.openxmlformats.org/officeDocument/2006/relationships/chart" Target="../charts/chart1.xml"/><Relationship Id="rId2" Type="http://schemas.openxmlformats.org/officeDocument/2006/relationships/diagramData" Target="../diagrams/data8.xml"/><Relationship Id="rId1" Type="http://schemas.openxmlformats.org/officeDocument/2006/relationships/slideLayout" Target="../slideLayouts/slideLayout149.xml"/><Relationship Id="rId6" Type="http://schemas.microsoft.com/office/2007/relationships/diagramDrawing" Target="../diagrams/drawing8.xml"/><Relationship Id="rId11" Type="http://schemas.microsoft.com/office/2007/relationships/hdphoto" Target="../media/hdphoto8.wdp"/><Relationship Id="rId5" Type="http://schemas.openxmlformats.org/officeDocument/2006/relationships/diagramColors" Target="../diagrams/colors8.xml"/><Relationship Id="rId10" Type="http://schemas.openxmlformats.org/officeDocument/2006/relationships/image" Target="../media/image44.png"/><Relationship Id="rId4" Type="http://schemas.openxmlformats.org/officeDocument/2006/relationships/diagramQuickStyle" Target="../diagrams/quickStyle8.xml"/><Relationship Id="rId9" Type="http://schemas.openxmlformats.org/officeDocument/2006/relationships/image" Target="../media/image43.png"/><Relationship Id="rId14" Type="http://schemas.openxmlformats.org/officeDocument/2006/relationships/chart" Target="../charts/chart3.xml"/></Relationships>
</file>

<file path=ppt/slides/_rels/slide28.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14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5.pn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6.png"/><Relationship Id="rId1" Type="http://schemas.openxmlformats.org/officeDocument/2006/relationships/slideLayout" Target="../slideLayouts/slideLayout138.xml"/></Relationships>
</file>

<file path=ppt/slides/_rels/slide3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7.png"/><Relationship Id="rId1" Type="http://schemas.openxmlformats.org/officeDocument/2006/relationships/slideLayout" Target="../slideLayouts/slideLayout138.xml"/><Relationship Id="rId5" Type="http://schemas.microsoft.com/office/2007/relationships/hdphoto" Target="../media/hdphoto12.wdp"/><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125.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7.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38.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13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4.jpg"/><Relationship Id="rId1" Type="http://schemas.openxmlformats.org/officeDocument/2006/relationships/slideLayout" Target="../slideLayouts/slideLayout137.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6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91.xml"/><Relationship Id="rId5" Type="http://schemas.microsoft.com/office/2007/relationships/hdphoto" Target="../media/hdphoto3.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42.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0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1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0000" r="-10000"/>
          </a:stretch>
        </a:blipFill>
        <a:effectLst/>
      </p:bgPr>
    </p:bg>
    <p:spTree>
      <p:nvGrpSpPr>
        <p:cNvPr id="1" name=""/>
        <p:cNvGrpSpPr/>
        <p:nvPr/>
      </p:nvGrpSpPr>
      <p:grpSpPr>
        <a:xfrm>
          <a:off x="0" y="0"/>
          <a:ext cx="0" cy="0"/>
          <a:chOff x="0" y="0"/>
          <a:chExt cx="0" cy="0"/>
        </a:xfrm>
      </p:grpSpPr>
      <p:sp>
        <p:nvSpPr>
          <p:cNvPr id="8" name="Пятиугольник 7"/>
          <p:cNvSpPr/>
          <p:nvPr/>
        </p:nvSpPr>
        <p:spPr>
          <a:xfrm rot="10800000">
            <a:off x="8115104" y="-6773"/>
            <a:ext cx="1065408" cy="915492"/>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8184632" y="-6770"/>
            <a:ext cx="720080" cy="915490"/>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иугольник 5"/>
          <p:cNvSpPr/>
          <p:nvPr/>
        </p:nvSpPr>
        <p:spPr>
          <a:xfrm>
            <a:off x="7824592" y="-6770"/>
            <a:ext cx="720080" cy="915490"/>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0"/>
          <p:cNvSpPr>
            <a:spLocks noGrp="1"/>
          </p:cNvSpPr>
          <p:nvPr>
            <p:ph type="ctrTitle"/>
          </p:nvPr>
        </p:nvSpPr>
        <p:spPr/>
        <p:txBody>
          <a:bodyPr>
            <a:normAutofit fontScale="90000"/>
          </a:bodyPr>
          <a:lstStyle/>
          <a:p>
            <a:r>
              <a:rPr lang="ru-RU" b="1" dirty="0" smtClean="0">
                <a:cs typeface="Times New Roman" pitchFamily="18" charset="0"/>
              </a:rPr>
              <a:t>Итоги работы службы медицинской профилактики за 2016 г. </a:t>
            </a:r>
            <a:endParaRPr lang="ru-RU" b="1" dirty="0">
              <a:cs typeface="Times New Roman" pitchFamily="18" charset="0"/>
            </a:endParaRPr>
          </a:p>
        </p:txBody>
      </p:sp>
      <p:sp>
        <p:nvSpPr>
          <p:cNvPr id="3" name="Подзаголовок 2"/>
          <p:cNvSpPr>
            <a:spLocks noGrp="1"/>
          </p:cNvSpPr>
          <p:nvPr>
            <p:ph type="subTitle" idx="1"/>
          </p:nvPr>
        </p:nvSpPr>
        <p:spPr>
          <a:xfrm>
            <a:off x="1187624" y="5733256"/>
            <a:ext cx="6400800" cy="913656"/>
          </a:xfrm>
        </p:spPr>
        <p:txBody>
          <a:bodyPr>
            <a:normAutofit/>
          </a:bodyPr>
          <a:lstStyle/>
          <a:p>
            <a:r>
              <a:rPr lang="ru-RU" sz="2000" b="1" dirty="0" smtClean="0">
                <a:solidFill>
                  <a:schemeClr val="tx1"/>
                </a:solidFill>
              </a:rPr>
              <a:t>6 апреля 2017 года</a:t>
            </a:r>
          </a:p>
          <a:p>
            <a:r>
              <a:rPr lang="ru-RU" sz="2000" b="1" dirty="0" smtClean="0">
                <a:solidFill>
                  <a:schemeClr val="tx1"/>
                </a:solidFill>
              </a:rPr>
              <a:t>Главный врач ГБУЗ «ЧОЦМП», Агеева Ольга Викторовна</a:t>
            </a:r>
            <a:endParaRPr lang="ru-RU" sz="2000" b="1" dirty="0">
              <a:solidFill>
                <a:schemeClr val="tx1"/>
              </a:solidFill>
            </a:endParaRPr>
          </a:p>
        </p:txBody>
      </p:sp>
      <p:sp>
        <p:nvSpPr>
          <p:cNvPr id="5" name="Пятиугольник 4"/>
          <p:cNvSpPr/>
          <p:nvPr/>
        </p:nvSpPr>
        <p:spPr>
          <a:xfrm>
            <a:off x="-1" y="0"/>
            <a:ext cx="8244409" cy="908720"/>
          </a:xfrm>
          <a:prstGeom prst="homePlate">
            <a:avLst/>
          </a:prstGeom>
          <a:solidFill>
            <a:schemeClr val="accent3">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9" name="Picture 3"/>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391" b="100000" l="0" r="100000">
                        <a14:foregroundMark x1="40385" y1="3906" x2="40385" y2="3906"/>
                        <a14:foregroundMark x1="36538" y1="16406" x2="36538" y2="16406"/>
                        <a14:foregroundMark x1="16923" y1="18359" x2="16923" y2="18359"/>
                        <a14:foregroundMark x1="13077" y1="32813" x2="13077" y2="32813"/>
                        <a14:foregroundMark x1="3846" y1="38281" x2="3846" y2="38281"/>
                        <a14:foregroundMark x1="5000" y1="59766" x2="5000" y2="59766"/>
                        <a14:foregroundMark x1="21154" y1="85547" x2="21154" y2="85547"/>
                        <a14:foregroundMark x1="31538" y1="44531" x2="31538" y2="44531"/>
                        <a14:foregroundMark x1="43077" y1="31641" x2="43077" y2="31641"/>
                        <a14:foregroundMark x1="43462" y1="55078" x2="43462" y2="55078"/>
                        <a14:foregroundMark x1="82692" y1="21094" x2="82692" y2="21094"/>
                        <a14:foregroundMark x1="81923" y1="33594" x2="81923" y2="33594"/>
                        <a14:foregroundMark x1="93846" y1="38281" x2="93846" y2="38281"/>
                        <a14:foregroundMark x1="82692" y1="84375" x2="82692" y2="84375"/>
                        <a14:foregroundMark x1="50769" y1="82813" x2="50769" y2="82813"/>
                        <a14:foregroundMark x1="43077" y1="97656" x2="43077" y2="97656"/>
                      </a14:backgroundRemoval>
                    </a14:imgEffect>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21892"/>
            <a:ext cx="947305" cy="9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611560" y="260648"/>
            <a:ext cx="8424936" cy="913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000" b="1" dirty="0" smtClean="0">
                <a:solidFill>
                  <a:schemeClr val="tx1"/>
                </a:solidFill>
                <a:latin typeface="+mj-lt"/>
              </a:rPr>
              <a:t>ГБУЗ «Челябинский областной центр медицинской профилактики»</a:t>
            </a:r>
            <a:endParaRPr lang="ru-RU" sz="2000" b="1" dirty="0">
              <a:solidFill>
                <a:schemeClr val="tx1"/>
              </a:solidFill>
              <a:latin typeface="+mj-lt"/>
            </a:endParaRPr>
          </a:p>
        </p:txBody>
      </p:sp>
    </p:spTree>
    <p:extLst>
      <p:ext uri="{BB962C8B-B14F-4D97-AF65-F5344CB8AC3E}">
        <p14:creationId xmlns:p14="http://schemas.microsoft.com/office/powerpoint/2010/main" val="1631900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14500" y="1787298"/>
            <a:ext cx="184731" cy="67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82505" numCol="1" anchor="ctr" anchorCtr="0" compatLnSpc="1">
            <a:prstTxWarp prst="textNoShape">
              <a:avLst/>
            </a:prstTxWarp>
            <a:spAutoFit/>
          </a:bodyPr>
          <a:lstStyle/>
          <a:p>
            <a:pPr fontAlgn="base">
              <a:spcBef>
                <a:spcPct val="0"/>
              </a:spcBef>
              <a:spcAft>
                <a:spcPct val="0"/>
              </a:spcAft>
            </a:pPr>
            <a:endParaRPr lang="ru-RU" sz="1100" dirty="0" smtClean="0">
              <a:solidFill>
                <a:prstClr val="black"/>
              </a:solidFill>
              <a:latin typeface="Arial" charset="0"/>
              <a:cs typeface="Arial" charset="0"/>
            </a:endParaRPr>
          </a:p>
          <a:p>
            <a:pPr eaLnBrk="0" fontAlgn="base" hangingPunct="0">
              <a:spcBef>
                <a:spcPct val="0"/>
              </a:spcBef>
              <a:spcAft>
                <a:spcPct val="0"/>
              </a:spcAft>
            </a:pPr>
            <a:endParaRPr lang="ru-RU" dirty="0" smtClean="0">
              <a:solidFill>
                <a:prstClr val="black"/>
              </a:solidFill>
              <a:latin typeface="Arial" charset="0"/>
              <a:cs typeface="Arial" charset="0"/>
            </a:endParaRPr>
          </a:p>
        </p:txBody>
      </p:sp>
      <p:sp>
        <p:nvSpPr>
          <p:cNvPr id="3" name="Прямоугольник 2"/>
          <p:cNvSpPr/>
          <p:nvPr/>
        </p:nvSpPr>
        <p:spPr>
          <a:xfrm>
            <a:off x="1475656" y="6309320"/>
            <a:ext cx="74888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cs typeface="Arial" pitchFamily="34" charset="0"/>
              </a:rPr>
              <a:t>Из доклада Министра здравоохранения Челябинской области, 03.03.2017 г.</a:t>
            </a:r>
            <a:endParaRPr lang="ru-RU" i="1" dirty="0">
              <a:solidFill>
                <a:prstClr val="black"/>
              </a:solidFill>
              <a:cs typeface="Arial" pitchFamily="34" charset="0"/>
            </a:endParaRP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75656" y="332656"/>
            <a:ext cx="7392821"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391">
                        <a14:foregroundMark x1="51927" y1="4493" x2="51927" y2="4493"/>
                        <a14:foregroundMark x1="42596" y1="4659" x2="42596" y2="4659"/>
                      </a14:backgroundRemoval>
                    </a14:imgEffect>
                  </a14:imgLayer>
                </a14:imgProps>
              </a:ext>
            </a:extLst>
          </a:blip>
          <a:srcRect/>
          <a:stretch>
            <a:fillRect/>
          </a:stretch>
        </p:blipFill>
        <p:spPr bwMode="auto">
          <a:xfrm>
            <a:off x="68053" y="264411"/>
            <a:ext cx="1728192" cy="2220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801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дзаголовок 2"/>
          <p:cNvSpPr txBox="1">
            <a:spLocks/>
          </p:cNvSpPr>
          <p:nvPr/>
        </p:nvSpPr>
        <p:spPr>
          <a:xfrm>
            <a:off x="2269" y="116632"/>
            <a:ext cx="9144000" cy="105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ru-RU" sz="2800" b="1" dirty="0">
                <a:solidFill>
                  <a:schemeClr val="tx1"/>
                </a:solidFill>
                <a:cs typeface="Times New Roman" pitchFamily="18" charset="0"/>
              </a:rPr>
              <a:t>К</a:t>
            </a:r>
            <a:r>
              <a:rPr lang="ru-RU" sz="2800" b="1" dirty="0" smtClean="0">
                <a:solidFill>
                  <a:schemeClr val="tx1"/>
                </a:solidFill>
                <a:cs typeface="Times New Roman" pitchFamily="18" charset="0"/>
              </a:rPr>
              <a:t>оэффициенты рождаемости, смертности, естественного прироста в </a:t>
            </a:r>
            <a:r>
              <a:rPr lang="ru-RU" sz="2800" b="1" dirty="0" err="1" smtClean="0">
                <a:solidFill>
                  <a:schemeClr val="tx1"/>
                </a:solidFill>
                <a:cs typeface="Times New Roman" pitchFamily="18" charset="0"/>
              </a:rPr>
              <a:t>УрФО</a:t>
            </a:r>
            <a:r>
              <a:rPr lang="ru-RU" sz="2800" b="1" dirty="0" smtClean="0">
                <a:solidFill>
                  <a:schemeClr val="tx1"/>
                </a:solidFill>
                <a:cs typeface="Times New Roman" pitchFamily="18" charset="0"/>
              </a:rPr>
              <a:t> за январь - декабрь 2016 года</a:t>
            </a:r>
            <a:endParaRPr lang="ru-RU" sz="2800" b="1" dirty="0">
              <a:solidFill>
                <a:schemeClr val="tx1"/>
              </a:solidFill>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711323364"/>
              </p:ext>
            </p:extLst>
          </p:nvPr>
        </p:nvGraphicFramePr>
        <p:xfrm>
          <a:off x="2268" y="1844824"/>
          <a:ext cx="9141732" cy="4119936"/>
        </p:xfrm>
        <a:graphic>
          <a:graphicData uri="http://schemas.openxmlformats.org/drawingml/2006/table">
            <a:tbl>
              <a:tblPr/>
              <a:tblGrid>
                <a:gridCol w="2185748"/>
                <a:gridCol w="868521"/>
                <a:gridCol w="972198"/>
                <a:gridCol w="756343"/>
                <a:gridCol w="972198"/>
                <a:gridCol w="882118"/>
                <a:gridCol w="761442"/>
                <a:gridCol w="849825"/>
                <a:gridCol w="893339"/>
              </a:tblGrid>
              <a:tr h="481026">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8">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На 1000 населения</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1102">
                <a:tc v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Родившихся</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ru-RU"/>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2016 г. в  %  к 2015 г.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Умерших</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ru-RU"/>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2016 г. в  %  к 2015 г.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Естественный прирост, убыль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ru-RU"/>
                    </a:p>
                  </a:txBody>
                  <a:tcPr/>
                </a:tc>
              </a:tr>
              <a:tr h="288032">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2016 г.</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  2015 г. </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2016 г.</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2015 г.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2016 г.</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  2015 г. </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Российская Федерация</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12,9</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13,3</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97,0</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12,9</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13,1</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98,5</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0,0</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mn-lt"/>
                          <a:cs typeface="Times New Roman" pitchFamily="18" charset="0"/>
                        </a:rPr>
                        <a:t>0,2</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УФО</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14,2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14,9</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95,3</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12,3</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12,5</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98,4</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1,9</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n-lt"/>
                          <a:cs typeface="Times New Roman" pitchFamily="18" charset="0"/>
                        </a:rPr>
                        <a:t>2,4</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Курганская область</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12,4</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13,3</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93,2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0000"/>
                          </a:solidFill>
                          <a:effectLst/>
                          <a:latin typeface="+mn-lt"/>
                          <a:cs typeface="Times New Roman" pitchFamily="18" charset="0"/>
                        </a:rPr>
                        <a:t>15,8</a:t>
                      </a:r>
                      <a:endParaRPr kumimoji="0" lang="ru-RU" sz="1600" b="1" i="0" u="none" strike="noStrike" cap="none" normalizeH="0" baseline="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16,1</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98,1</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mn-lt"/>
                          <a:cs typeface="Times New Roman" pitchFamily="18" charset="0"/>
                        </a:rPr>
                        <a:t>-3,4</a:t>
                      </a:r>
                      <a:endParaRPr kumimoji="0" lang="ru-RU" sz="1600" b="1" i="0" u="none" strike="noStrike" cap="none" normalizeH="0" baseline="0" dirty="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-2,8</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Свердловская область</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13,8</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14,4</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95,8</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mn-lt"/>
                          <a:cs typeface="Times New Roman" pitchFamily="18" charset="0"/>
                        </a:rPr>
                        <a:t>14,0</a:t>
                      </a:r>
                      <a:endParaRPr kumimoji="0" lang="ru-RU" sz="1600" b="1" i="0" u="none" strike="noStrike" cap="none" normalizeH="0" baseline="0" dirty="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14,2</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98,6</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mn-lt"/>
                          <a:cs typeface="Times New Roman" pitchFamily="18" charset="0"/>
                        </a:rPr>
                        <a:t>-0,2</a:t>
                      </a:r>
                      <a:endParaRPr kumimoji="0" lang="ru-RU" sz="1600" b="1" i="0" u="none" strike="noStrike" cap="none" normalizeH="0" baseline="0" dirty="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0,2</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ХМАО – Югра</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15,7</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16,6</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94,6</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6,2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6,4</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96,9</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9,5</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10,2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ЯНАО</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15,4</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16,5</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93,3</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5,2</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5,2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100,0</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10,2</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11,3</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Тюменская область </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16,0</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16,9</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94,7</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11,5</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11,6</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99,1</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4,5</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5,3</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49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Челябинская область</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13,3</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13,9</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95,7</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0000"/>
                          </a:solidFill>
                          <a:effectLst/>
                          <a:latin typeface="+mn-lt"/>
                          <a:cs typeface="Times New Roman" pitchFamily="18" charset="0"/>
                        </a:rPr>
                        <a:t>13,6</a:t>
                      </a:r>
                      <a:endParaRPr kumimoji="0" lang="ru-RU" sz="1600" b="1" i="0" u="none" strike="noStrike" cap="none" normalizeH="0" baseline="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13,9</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mn-lt"/>
                          <a:cs typeface="Times New Roman" pitchFamily="18" charset="0"/>
                        </a:rPr>
                        <a:t>97,8</a:t>
                      </a:r>
                      <a:endParaRPr kumimoji="0" lang="ru-RU"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mn-lt"/>
                          <a:cs typeface="Times New Roman" pitchFamily="18" charset="0"/>
                        </a:rPr>
                        <a:t>-0,3</a:t>
                      </a:r>
                      <a:endParaRPr kumimoji="0" lang="ru-RU" sz="1600" b="1" i="0" u="none" strike="noStrike" cap="none" normalizeH="0" baseline="0" dirty="0" smtClean="0">
                        <a:ln>
                          <a:noFill/>
                        </a:ln>
                        <a:solidFill>
                          <a:srgbClr val="FF0000"/>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n-lt"/>
                          <a:cs typeface="Times New Roman" pitchFamily="18" charset="0"/>
                        </a:rPr>
                        <a:t>0,0</a:t>
                      </a:r>
                      <a:endPar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57175" marR="571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408920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14500" y="1787298"/>
            <a:ext cx="184731" cy="67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82505" numCol="1" anchor="ctr" anchorCtr="0" compatLnSpc="1">
            <a:prstTxWarp prst="textNoShape">
              <a:avLst/>
            </a:prstTxWarp>
            <a:spAutoFit/>
          </a:bodyPr>
          <a:lstStyle/>
          <a:p>
            <a:pPr fontAlgn="base">
              <a:spcBef>
                <a:spcPct val="0"/>
              </a:spcBef>
              <a:spcAft>
                <a:spcPct val="0"/>
              </a:spcAft>
            </a:pPr>
            <a:endParaRPr lang="ru-RU" sz="1100" dirty="0" smtClean="0">
              <a:solidFill>
                <a:prstClr val="black"/>
              </a:solidFill>
              <a:latin typeface="Arial" charset="0"/>
              <a:cs typeface="Arial" charset="0"/>
            </a:endParaRPr>
          </a:p>
          <a:p>
            <a:pPr eaLnBrk="0" fontAlgn="base" hangingPunct="0">
              <a:spcBef>
                <a:spcPct val="0"/>
              </a:spcBef>
              <a:spcAft>
                <a:spcPct val="0"/>
              </a:spcAft>
            </a:pPr>
            <a:endParaRPr lang="ru-RU" dirty="0" smtClean="0">
              <a:solidFill>
                <a:prstClr val="black"/>
              </a:solidFill>
              <a:latin typeface="Arial" charset="0"/>
              <a:cs typeface="Arial" charset="0"/>
            </a:endParaRPr>
          </a:p>
        </p:txBody>
      </p:sp>
      <p:sp>
        <p:nvSpPr>
          <p:cNvPr id="3" name="Прямоугольник 2"/>
          <p:cNvSpPr/>
          <p:nvPr/>
        </p:nvSpPr>
        <p:spPr>
          <a:xfrm>
            <a:off x="1475656" y="6309320"/>
            <a:ext cx="74888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cs typeface="Arial" pitchFamily="34" charset="0"/>
              </a:rPr>
              <a:t>Из доклада Министра здравоохранения Челябинской области, 03.03.2017 г.</a:t>
            </a:r>
            <a:endParaRPr lang="ru-RU" i="1" dirty="0">
              <a:solidFill>
                <a:prstClr val="black"/>
              </a:solidFill>
              <a:cs typeface="Arial" pitchFamily="34" charset="0"/>
            </a:endParaRP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02020" y="247408"/>
            <a:ext cx="7218452" cy="5413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391">
                        <a14:foregroundMark x1="51927" y1="4493" x2="51927" y2="4493"/>
                        <a14:foregroundMark x1="42596" y1="4659" x2="42596" y2="4659"/>
                      </a14:backgroundRemoval>
                    </a14:imgEffect>
                  </a14:imgLayer>
                </a14:imgProps>
              </a:ext>
            </a:extLst>
          </a:blip>
          <a:srcRect/>
          <a:stretch>
            <a:fillRect/>
          </a:stretch>
        </p:blipFill>
        <p:spPr bwMode="auto">
          <a:xfrm>
            <a:off x="68053" y="264411"/>
            <a:ext cx="1728192" cy="2220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4476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5234" name="Object 55"/>
          <p:cNvGraphicFramePr>
            <a:graphicFrameLocks noGrp="1"/>
          </p:cNvGraphicFramePr>
          <p:nvPr>
            <p:ph idx="1"/>
          </p:nvPr>
        </p:nvGraphicFramePr>
        <p:xfrm>
          <a:off x="0" y="1000125"/>
          <a:ext cx="9196388" cy="5353050"/>
        </p:xfrm>
        <a:graphic>
          <a:graphicData uri="http://schemas.openxmlformats.org/presentationml/2006/ole">
            <mc:AlternateContent xmlns:mc="http://schemas.openxmlformats.org/markup-compatibility/2006">
              <mc:Choice xmlns:v="urn:schemas-microsoft-com:vml" Requires="v">
                <p:oleObj spid="_x0000_s1085" name="Worksheet" r:id="rId4" imgW="8705844" imgH="5067360" progId="Excel.Sheet.8">
                  <p:embed/>
                </p:oleObj>
              </mc:Choice>
              <mc:Fallback>
                <p:oleObj name="Worksheet" r:id="rId4" imgW="8705844" imgH="506736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0125"/>
                        <a:ext cx="9196388"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Прямая со стрелкой 14"/>
          <p:cNvCxnSpPr/>
          <p:nvPr/>
        </p:nvCxnSpPr>
        <p:spPr>
          <a:xfrm>
            <a:off x="5857875" y="2214563"/>
            <a:ext cx="357188" cy="71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35236" name="TextBox 12"/>
          <p:cNvSpPr txBox="1">
            <a:spLocks noChangeArrowheads="1"/>
          </p:cNvSpPr>
          <p:nvPr/>
        </p:nvSpPr>
        <p:spPr bwMode="auto">
          <a:xfrm>
            <a:off x="5357813" y="1643063"/>
            <a:ext cx="147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a:latin typeface="Calibri" pitchFamily="34" charset="0"/>
              </a:rPr>
              <a:t>-2,6</a:t>
            </a:r>
            <a:r>
              <a:rPr lang="en-US" sz="1400">
                <a:latin typeface="Calibri" pitchFamily="34" charset="0"/>
              </a:rPr>
              <a:t>%</a:t>
            </a:r>
            <a:r>
              <a:rPr lang="ru-RU" sz="1400">
                <a:latin typeface="Calibri" pitchFamily="34" charset="0"/>
              </a:rPr>
              <a:t> или </a:t>
            </a:r>
          </a:p>
          <a:p>
            <a:pPr eaLnBrk="1" hangingPunct="1"/>
            <a:r>
              <a:rPr lang="ru-RU" sz="1400">
                <a:latin typeface="Calibri" pitchFamily="34" charset="0"/>
              </a:rPr>
              <a:t>-1007 умерших</a:t>
            </a:r>
          </a:p>
        </p:txBody>
      </p:sp>
      <p:sp>
        <p:nvSpPr>
          <p:cNvPr id="12" name="Заголовок 1"/>
          <p:cNvSpPr txBox="1">
            <a:spLocks/>
          </p:cNvSpPr>
          <p:nvPr/>
        </p:nvSpPr>
        <p:spPr bwMode="auto">
          <a:xfrm rot="16200000">
            <a:off x="4393406" y="3964782"/>
            <a:ext cx="2500313" cy="285750"/>
          </a:xfrm>
          <a:prstGeom prst="rect">
            <a:avLst/>
          </a:prstGeom>
          <a:noFill/>
          <a:ln w="9525">
            <a:noFill/>
            <a:miter lim="800000"/>
            <a:headEnd/>
            <a:tailEnd/>
          </a:ln>
        </p:spPr>
        <p:txBody>
          <a:bodyPr anchor="ctr"/>
          <a:lstStyle/>
          <a:p>
            <a:pPr algn="ctr" fontAlgn="auto">
              <a:spcBef>
                <a:spcPts val="0"/>
              </a:spcBef>
              <a:spcAft>
                <a:spcPts val="0"/>
              </a:spcAft>
              <a:defRPr/>
            </a:pPr>
            <a:r>
              <a:rPr lang="ru-RU" sz="1600" b="1" dirty="0">
                <a:solidFill>
                  <a:schemeClr val="bg1"/>
                </a:solidFill>
                <a:latin typeface="+mj-lt"/>
                <a:ea typeface="+mj-ea"/>
                <a:cs typeface="+mj-cs"/>
              </a:rPr>
              <a:t>48 место по России</a:t>
            </a:r>
          </a:p>
        </p:txBody>
      </p:sp>
      <p:sp>
        <p:nvSpPr>
          <p:cNvPr id="16" name="Заголовок 1"/>
          <p:cNvSpPr txBox="1">
            <a:spLocks/>
          </p:cNvSpPr>
          <p:nvPr/>
        </p:nvSpPr>
        <p:spPr bwMode="auto">
          <a:xfrm>
            <a:off x="758825" y="76200"/>
            <a:ext cx="8318500" cy="360363"/>
          </a:xfrm>
          <a:prstGeom prst="rect">
            <a:avLst/>
          </a:prstGeom>
          <a:noFill/>
          <a:ln>
            <a:miter lim="800000"/>
            <a:headEnd/>
            <a:tailEnd/>
          </a:ln>
        </p:spPr>
        <p:txBody>
          <a:bodyPr/>
          <a:lstStyle/>
          <a:p>
            <a:pPr algn="ctr" eaLnBrk="0" fontAlgn="auto" hangingPunct="0">
              <a:spcBef>
                <a:spcPts val="0"/>
              </a:spcBef>
              <a:spcAft>
                <a:spcPts val="0"/>
              </a:spcAft>
              <a:defRPr/>
            </a:pPr>
            <a:r>
              <a:rPr lang="ru-RU" altLang="ru-RU" sz="2800" b="1" kern="0" dirty="0">
                <a:latin typeface="+mj-lt"/>
                <a:cs typeface="Arial" pitchFamily="34" charset="0"/>
              </a:rPr>
              <a:t>Динамика смертности населения Челябинской области за 10 лет (на 1000 населения) </a:t>
            </a:r>
          </a:p>
        </p:txBody>
      </p:sp>
      <p:sp>
        <p:nvSpPr>
          <p:cNvPr id="11" name="Скругленный прямоугольник 10"/>
          <p:cNvSpPr/>
          <p:nvPr/>
        </p:nvSpPr>
        <p:spPr>
          <a:xfrm>
            <a:off x="6968100" y="1428750"/>
            <a:ext cx="1428750" cy="857250"/>
          </a:xfrm>
          <a:prstGeom prst="roundRect">
            <a:avLst/>
          </a:prstGeom>
          <a:solidFill>
            <a:schemeClr val="bg2"/>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sz="1000" b="1" dirty="0">
                <a:solidFill>
                  <a:prstClr val="black"/>
                </a:solidFill>
                <a:latin typeface="Arial" pitchFamily="34" charset="0"/>
                <a:cs typeface="Arial" pitchFamily="34" charset="0"/>
              </a:rPr>
              <a:t>Плановое число снижения умерших в 2016 году </a:t>
            </a:r>
          </a:p>
          <a:p>
            <a:pPr algn="ctr" fontAlgn="auto">
              <a:spcBef>
                <a:spcPts val="0"/>
              </a:spcBef>
              <a:spcAft>
                <a:spcPts val="0"/>
              </a:spcAft>
              <a:defRPr/>
            </a:pPr>
            <a:r>
              <a:rPr lang="ru-RU" sz="1000" b="1" dirty="0">
                <a:solidFill>
                  <a:prstClr val="black"/>
                </a:solidFill>
                <a:latin typeface="Arial" pitchFamily="34" charset="0"/>
                <a:cs typeface="Arial" pitchFamily="34" charset="0"/>
              </a:rPr>
              <a:t>- 1288 человек</a:t>
            </a:r>
          </a:p>
        </p:txBody>
      </p:sp>
      <p:sp>
        <p:nvSpPr>
          <p:cNvPr id="18" name="Заголовок 1"/>
          <p:cNvSpPr txBox="1">
            <a:spLocks/>
          </p:cNvSpPr>
          <p:nvPr/>
        </p:nvSpPr>
        <p:spPr bwMode="auto">
          <a:xfrm rot="16200000">
            <a:off x="4964907" y="4036219"/>
            <a:ext cx="2500312" cy="285750"/>
          </a:xfrm>
          <a:prstGeom prst="rect">
            <a:avLst/>
          </a:prstGeom>
          <a:noFill/>
          <a:ln w="9525">
            <a:noFill/>
            <a:miter lim="800000"/>
            <a:headEnd/>
            <a:tailEnd/>
          </a:ln>
        </p:spPr>
        <p:txBody>
          <a:bodyPr anchor="ctr"/>
          <a:lstStyle/>
          <a:p>
            <a:pPr algn="ctr" fontAlgn="auto">
              <a:spcBef>
                <a:spcPts val="0"/>
              </a:spcBef>
              <a:spcAft>
                <a:spcPts val="0"/>
              </a:spcAft>
              <a:defRPr/>
            </a:pPr>
            <a:r>
              <a:rPr lang="ru-RU" sz="1600" b="1" dirty="0">
                <a:solidFill>
                  <a:schemeClr val="bg1"/>
                </a:solidFill>
                <a:latin typeface="+mj-lt"/>
                <a:ea typeface="+mj-ea"/>
                <a:cs typeface="+mj-cs"/>
              </a:rPr>
              <a:t>45 место по России</a:t>
            </a:r>
          </a:p>
        </p:txBody>
      </p:sp>
      <p:sp>
        <p:nvSpPr>
          <p:cNvPr id="735242" name="TextBox 15"/>
          <p:cNvSpPr txBox="1">
            <a:spLocks noChangeArrowheads="1"/>
          </p:cNvSpPr>
          <p:nvPr/>
        </p:nvSpPr>
        <p:spPr bwMode="auto">
          <a:xfrm>
            <a:off x="142875" y="6286500"/>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200">
                <a:latin typeface="Calibri" pitchFamily="34" charset="0"/>
              </a:rPr>
              <a:t>По предварительным данным Челябинскстат за 12 месяцев 2016 года</a:t>
            </a:r>
          </a:p>
        </p:txBody>
      </p:sp>
      <p:sp>
        <p:nvSpPr>
          <p:cNvPr id="13" name="Прямоугольник 12"/>
          <p:cNvSpPr/>
          <p:nvPr/>
        </p:nvSpPr>
        <p:spPr>
          <a:xfrm>
            <a:off x="6712" y="6429941"/>
            <a:ext cx="8892480" cy="369332"/>
          </a:xfrm>
          <a:prstGeom prst="rect">
            <a:avLst/>
          </a:prstGeom>
        </p:spPr>
        <p:txBody>
          <a:bodyPr wrap="square">
            <a:spAutoFit/>
          </a:bodyPr>
          <a:lstStyle/>
          <a:p>
            <a:pPr algn="ctr"/>
            <a:r>
              <a:rPr lang="ru-RU" i="1" dirty="0">
                <a:cs typeface="Arial" pitchFamily="34" charset="0"/>
              </a:rPr>
              <a:t>Из доклада Министра здравоохранения Челябинской области, 03.03.2017 г.</a:t>
            </a:r>
          </a:p>
        </p:txBody>
      </p:sp>
    </p:spTree>
    <p:extLst>
      <p:ext uri="{BB962C8B-B14F-4D97-AF65-F5344CB8AC3E}">
        <p14:creationId xmlns:p14="http://schemas.microsoft.com/office/powerpoint/2010/main" val="36812824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Заголовок 1"/>
          <p:cNvSpPr txBox="1">
            <a:spLocks/>
          </p:cNvSpPr>
          <p:nvPr/>
        </p:nvSpPr>
        <p:spPr bwMode="auto">
          <a:xfrm>
            <a:off x="1" y="115888"/>
            <a:ext cx="8993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sz="2800" b="1" kern="0" dirty="0" smtClean="0">
                <a:latin typeface="+mj-lt"/>
                <a:cs typeface="Arial" pitchFamily="34" charset="0"/>
              </a:rPr>
              <a:t>Показатели и динамика общей смертности </a:t>
            </a:r>
            <a:br>
              <a:rPr lang="ru-RU" sz="2800" b="1" kern="0" dirty="0" smtClean="0">
                <a:latin typeface="+mj-lt"/>
                <a:cs typeface="Arial" pitchFamily="34" charset="0"/>
              </a:rPr>
            </a:br>
            <a:r>
              <a:rPr lang="ru-RU" sz="2800" b="1" kern="0" dirty="0" smtClean="0">
                <a:latin typeface="+mj-lt"/>
                <a:cs typeface="Arial" pitchFamily="34" charset="0"/>
              </a:rPr>
              <a:t>по итогам 2016 года к 2015 году</a:t>
            </a:r>
          </a:p>
        </p:txBody>
      </p:sp>
      <p:graphicFrame>
        <p:nvGraphicFramePr>
          <p:cNvPr id="736259" name="Диаграмма 1"/>
          <p:cNvGraphicFramePr>
            <a:graphicFrameLocks/>
          </p:cNvGraphicFramePr>
          <p:nvPr>
            <p:extLst>
              <p:ext uri="{D42A27DB-BD31-4B8C-83A1-F6EECF244321}">
                <p14:modId xmlns:p14="http://schemas.microsoft.com/office/powerpoint/2010/main" val="4056713169"/>
              </p:ext>
            </p:extLst>
          </p:nvPr>
        </p:nvGraphicFramePr>
        <p:xfrm>
          <a:off x="0" y="515938"/>
          <a:ext cx="9210675" cy="6488112"/>
        </p:xfrm>
        <a:graphic>
          <a:graphicData uri="http://schemas.openxmlformats.org/presentationml/2006/ole">
            <mc:AlternateContent xmlns:mc="http://schemas.openxmlformats.org/markup-compatibility/2006">
              <mc:Choice xmlns:v="urn:schemas-microsoft-com:vml" Requires="v">
                <p:oleObj spid="_x0000_s2110" r:id="rId4" imgW="9211854" imgH="6761050" progId="Excel.Chart.8">
                  <p:embed/>
                </p:oleObj>
              </mc:Choice>
              <mc:Fallback>
                <p:oleObj r:id="rId4" imgW="9211854" imgH="676105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5938"/>
                        <a:ext cx="9210675"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6260" name="Заголовок 1"/>
          <p:cNvSpPr txBox="1">
            <a:spLocks/>
          </p:cNvSpPr>
          <p:nvPr/>
        </p:nvSpPr>
        <p:spPr bwMode="auto">
          <a:xfrm>
            <a:off x="0" y="2406650"/>
            <a:ext cx="9144000" cy="444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200" b="1">
              <a:solidFill>
                <a:srgbClr val="FFFFFF"/>
              </a:solidFill>
              <a:latin typeface="Calibri" pitchFamily="34" charset="0"/>
            </a:endParaRPr>
          </a:p>
        </p:txBody>
      </p:sp>
      <p:sp>
        <p:nvSpPr>
          <p:cNvPr id="10245" name="Прямоугольник 2"/>
          <p:cNvSpPr>
            <a:spLocks noChangeArrowheads="1"/>
          </p:cNvSpPr>
          <p:nvPr/>
        </p:nvSpPr>
        <p:spPr bwMode="auto">
          <a:xfrm>
            <a:off x="5216525" y="1419225"/>
            <a:ext cx="3792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ru-RU" sz="1600" b="1" dirty="0">
                <a:solidFill>
                  <a:srgbClr val="44546A"/>
                </a:solidFill>
                <a:latin typeface="Calibri" pitchFamily="34" charset="0"/>
                <a:cs typeface="+mn-cs"/>
              </a:rPr>
              <a:t>по области 1360,3 на 100 тыс. населения</a:t>
            </a:r>
          </a:p>
        </p:txBody>
      </p:sp>
      <p:sp>
        <p:nvSpPr>
          <p:cNvPr id="10246" name="Прямоугольник 6"/>
          <p:cNvSpPr>
            <a:spLocks noChangeArrowheads="1"/>
          </p:cNvSpPr>
          <p:nvPr/>
        </p:nvSpPr>
        <p:spPr bwMode="auto">
          <a:xfrm>
            <a:off x="3538538" y="6507163"/>
            <a:ext cx="204787" cy="214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endParaRPr lang="ru-RU" sz="800">
              <a:solidFill>
                <a:srgbClr val="FF0000"/>
              </a:solidFill>
              <a:latin typeface="Calibri" pitchFamily="34" charset="0"/>
              <a:cs typeface="+mn-cs"/>
            </a:endParaRPr>
          </a:p>
        </p:txBody>
      </p:sp>
      <p:sp>
        <p:nvSpPr>
          <p:cNvPr id="10247" name="Прямоугольник 7"/>
          <p:cNvSpPr>
            <a:spLocks noChangeArrowheads="1"/>
          </p:cNvSpPr>
          <p:nvPr/>
        </p:nvSpPr>
        <p:spPr bwMode="auto">
          <a:xfrm>
            <a:off x="3995738" y="6461125"/>
            <a:ext cx="2779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ru-RU" sz="1400">
                <a:solidFill>
                  <a:prstClr val="black"/>
                </a:solidFill>
                <a:latin typeface="Calibri" pitchFamily="34" charset="0"/>
                <a:cs typeface="+mn-cs"/>
              </a:rPr>
              <a:t>- МО с отрицательной динамикой</a:t>
            </a:r>
          </a:p>
        </p:txBody>
      </p:sp>
      <p:sp>
        <p:nvSpPr>
          <p:cNvPr id="736264"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B99B8A-F90B-4D95-B616-3C55A329DD3A}" type="slidenum">
              <a:rPr lang="ru-RU" smtClean="0">
                <a:solidFill>
                  <a:srgbClr val="898989"/>
                </a:solidFill>
              </a:rPr>
              <a:pPr eaLnBrk="1" hangingPunct="1"/>
              <a:t>14</a:t>
            </a:fld>
            <a:endParaRPr lang="ru-RU" smtClean="0">
              <a:solidFill>
                <a:srgbClr val="898989"/>
              </a:solidFill>
            </a:endParaRPr>
          </a:p>
        </p:txBody>
      </p:sp>
      <p:sp>
        <p:nvSpPr>
          <p:cNvPr id="10250" name="Прямоугольник 6"/>
          <p:cNvSpPr>
            <a:spLocks noChangeArrowheads="1"/>
          </p:cNvSpPr>
          <p:nvPr/>
        </p:nvSpPr>
        <p:spPr bwMode="auto">
          <a:xfrm>
            <a:off x="273050" y="6507163"/>
            <a:ext cx="204788" cy="21431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endParaRPr lang="ru-RU" sz="800">
              <a:solidFill>
                <a:srgbClr val="FF0000"/>
              </a:solidFill>
              <a:latin typeface="Calibri" pitchFamily="34" charset="0"/>
              <a:cs typeface="+mn-cs"/>
            </a:endParaRPr>
          </a:p>
        </p:txBody>
      </p:sp>
      <p:sp>
        <p:nvSpPr>
          <p:cNvPr id="10251" name="Прямоугольник 7"/>
          <p:cNvSpPr>
            <a:spLocks noChangeArrowheads="1"/>
          </p:cNvSpPr>
          <p:nvPr/>
        </p:nvSpPr>
        <p:spPr bwMode="auto">
          <a:xfrm>
            <a:off x="547688" y="6461125"/>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ru-RU" sz="1400">
                <a:solidFill>
                  <a:prstClr val="black"/>
                </a:solidFill>
                <a:latin typeface="Calibri" pitchFamily="34" charset="0"/>
                <a:cs typeface="+mn-cs"/>
              </a:rPr>
              <a:t>- МО с положительной динамикой</a:t>
            </a:r>
          </a:p>
        </p:txBody>
      </p:sp>
      <p:sp>
        <p:nvSpPr>
          <p:cNvPr id="13" name="Прямоугольник 12"/>
          <p:cNvSpPr/>
          <p:nvPr/>
        </p:nvSpPr>
        <p:spPr>
          <a:xfrm>
            <a:off x="-25842" y="6046137"/>
            <a:ext cx="8892480" cy="369332"/>
          </a:xfrm>
          <a:prstGeom prst="rect">
            <a:avLst/>
          </a:prstGeom>
        </p:spPr>
        <p:txBody>
          <a:bodyPr wrap="square">
            <a:spAutoFit/>
          </a:bodyPr>
          <a:lstStyle/>
          <a:p>
            <a:pPr algn="ctr"/>
            <a:r>
              <a:rPr lang="ru-RU" i="1" dirty="0">
                <a:cs typeface="Arial" pitchFamily="34" charset="0"/>
              </a:rPr>
              <a:t>Из доклада Министра здравоохранения Челябинской области, 03.03.2017 г.</a:t>
            </a:r>
          </a:p>
        </p:txBody>
      </p:sp>
    </p:spTree>
    <p:extLst>
      <p:ext uri="{BB962C8B-B14F-4D97-AF65-F5344CB8AC3E}">
        <p14:creationId xmlns:p14="http://schemas.microsoft.com/office/powerpoint/2010/main" val="27097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4274" name="Object 16"/>
          <p:cNvGraphicFramePr>
            <a:graphicFrameLocks/>
          </p:cNvGraphicFramePr>
          <p:nvPr>
            <p:extLst>
              <p:ext uri="{D42A27DB-BD31-4B8C-83A1-F6EECF244321}">
                <p14:modId xmlns:p14="http://schemas.microsoft.com/office/powerpoint/2010/main" val="2622976859"/>
              </p:ext>
            </p:extLst>
          </p:nvPr>
        </p:nvGraphicFramePr>
        <p:xfrm>
          <a:off x="-97359" y="1575083"/>
          <a:ext cx="9215438" cy="5351463"/>
        </p:xfrm>
        <a:graphic>
          <a:graphicData uri="http://schemas.openxmlformats.org/presentationml/2006/ole">
            <mc:AlternateContent xmlns:mc="http://schemas.openxmlformats.org/markup-compatibility/2006">
              <mc:Choice xmlns:v="urn:schemas-microsoft-com:vml" Requires="v">
                <p:oleObj spid="_x0000_s3133" name="Worksheet" r:id="rId4" imgW="8544035" imgH="4686390" progId="Excel.Sheet.8">
                  <p:embed/>
                </p:oleObj>
              </mc:Choice>
              <mc:Fallback>
                <p:oleObj name="Worksheet" r:id="rId4" imgW="8544035" imgH="468639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59" y="1575083"/>
                        <a:ext cx="9215438"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Скругленный прямоугольник 6"/>
          <p:cNvSpPr/>
          <p:nvPr/>
        </p:nvSpPr>
        <p:spPr>
          <a:xfrm>
            <a:off x="7020272" y="1906049"/>
            <a:ext cx="1285875" cy="1000125"/>
          </a:xfrm>
          <a:prstGeom prst="roundRect">
            <a:avLst/>
          </a:prstGeom>
          <a:solidFill>
            <a:schemeClr val="bg2"/>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100" b="1" dirty="0">
                <a:solidFill>
                  <a:prstClr val="black"/>
                </a:solidFill>
              </a:rPr>
              <a:t>Плановое число снижения умерших в 2016 году    </a:t>
            </a:r>
          </a:p>
          <a:p>
            <a:pPr algn="ctr">
              <a:defRPr/>
            </a:pPr>
            <a:r>
              <a:rPr lang="ru-RU" sz="1400" b="1" dirty="0">
                <a:solidFill>
                  <a:prstClr val="black"/>
                </a:solidFill>
              </a:rPr>
              <a:t>- 778 </a:t>
            </a:r>
            <a:r>
              <a:rPr lang="ru-RU" sz="1100" b="1" dirty="0">
                <a:solidFill>
                  <a:prstClr val="black"/>
                </a:solidFill>
              </a:rPr>
              <a:t>человек</a:t>
            </a:r>
          </a:p>
        </p:txBody>
      </p:sp>
      <p:sp>
        <p:nvSpPr>
          <p:cNvPr id="694276" name="TextBox 10"/>
          <p:cNvSpPr txBox="1">
            <a:spLocks noChangeArrowheads="1"/>
          </p:cNvSpPr>
          <p:nvPr/>
        </p:nvSpPr>
        <p:spPr bwMode="auto">
          <a:xfrm>
            <a:off x="5429250" y="2214563"/>
            <a:ext cx="11842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300" b="1">
                <a:solidFill>
                  <a:prstClr val="black"/>
                </a:solidFill>
                <a:latin typeface="Calibri" pitchFamily="34" charset="0"/>
              </a:rPr>
              <a:t>-1,6</a:t>
            </a:r>
            <a:r>
              <a:rPr lang="en-US" sz="1300" b="1">
                <a:solidFill>
                  <a:prstClr val="black"/>
                </a:solidFill>
                <a:latin typeface="Calibri" pitchFamily="34" charset="0"/>
              </a:rPr>
              <a:t>%</a:t>
            </a:r>
            <a:r>
              <a:rPr lang="ru-RU" sz="1300" b="1">
                <a:solidFill>
                  <a:prstClr val="black"/>
                </a:solidFill>
                <a:latin typeface="Calibri" pitchFamily="34" charset="0"/>
              </a:rPr>
              <a:t> или </a:t>
            </a:r>
          </a:p>
          <a:p>
            <a:pPr eaLnBrk="1" hangingPunct="1"/>
            <a:r>
              <a:rPr lang="ru-RU" sz="1300" b="1">
                <a:solidFill>
                  <a:prstClr val="black"/>
                </a:solidFill>
                <a:latin typeface="Calibri" pitchFamily="34" charset="0"/>
              </a:rPr>
              <a:t>-392 умерших</a:t>
            </a:r>
          </a:p>
        </p:txBody>
      </p:sp>
      <p:cxnSp>
        <p:nvCxnSpPr>
          <p:cNvPr id="9" name="Прямая со стрелкой 8"/>
          <p:cNvCxnSpPr/>
          <p:nvPr/>
        </p:nvCxnSpPr>
        <p:spPr>
          <a:xfrm>
            <a:off x="5572125" y="3143250"/>
            <a:ext cx="571500" cy="142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4278" name="TextBox 15"/>
          <p:cNvSpPr txBox="1">
            <a:spLocks noChangeArrowheads="1"/>
          </p:cNvSpPr>
          <p:nvPr/>
        </p:nvSpPr>
        <p:spPr bwMode="auto">
          <a:xfrm>
            <a:off x="142875" y="6286500"/>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200">
                <a:solidFill>
                  <a:prstClr val="black"/>
                </a:solidFill>
                <a:latin typeface="Calibri" pitchFamily="34" charset="0"/>
              </a:rPr>
              <a:t>По предварительным данным Челябинскстат за 12 месяцев 2016 года</a:t>
            </a:r>
          </a:p>
        </p:txBody>
      </p:sp>
      <p:sp>
        <p:nvSpPr>
          <p:cNvPr id="12" name="Заголовок 1"/>
          <p:cNvSpPr txBox="1">
            <a:spLocks/>
          </p:cNvSpPr>
          <p:nvPr/>
        </p:nvSpPr>
        <p:spPr bwMode="auto">
          <a:xfrm rot="16200000">
            <a:off x="4581525" y="4575423"/>
            <a:ext cx="1714500" cy="285750"/>
          </a:xfrm>
          <a:prstGeom prst="rect">
            <a:avLst/>
          </a:prstGeom>
          <a:noFill/>
          <a:ln w="9525">
            <a:noFill/>
            <a:miter lim="800000"/>
            <a:headEnd/>
            <a:tailEnd/>
          </a:ln>
        </p:spPr>
        <p:txBody>
          <a:bodyPr anchor="ctr"/>
          <a:lstStyle/>
          <a:p>
            <a:pPr algn="ctr">
              <a:defRPr/>
            </a:pPr>
            <a:r>
              <a:rPr lang="ru-RU" sz="1400" b="1" dirty="0">
                <a:solidFill>
                  <a:prstClr val="white"/>
                </a:solidFill>
              </a:rPr>
              <a:t>42 место по РФ</a:t>
            </a:r>
          </a:p>
        </p:txBody>
      </p:sp>
      <p:sp>
        <p:nvSpPr>
          <p:cNvPr id="6" name="TextBox 5"/>
          <p:cNvSpPr txBox="1"/>
          <p:nvPr/>
        </p:nvSpPr>
        <p:spPr>
          <a:xfrm>
            <a:off x="0" y="66675"/>
            <a:ext cx="9136063" cy="1255728"/>
          </a:xfrm>
          <a:prstGeom prst="rect">
            <a:avLst/>
          </a:prstGeom>
          <a:noFill/>
        </p:spPr>
        <p:txBody>
          <a:bodyPr wrap="square">
            <a:spAutoFit/>
          </a:bodyPr>
          <a:lstStyle/>
          <a:p>
            <a:pPr algn="ctr">
              <a:lnSpc>
                <a:spcPct val="90000"/>
              </a:lnSpc>
              <a:defRPr/>
            </a:pPr>
            <a:r>
              <a:rPr lang="ru-RU" sz="2800" b="1" dirty="0">
                <a:solidFill>
                  <a:prstClr val="black"/>
                </a:solidFill>
                <a:latin typeface="+mj-lt"/>
                <a:cs typeface="Arial" panose="020B0604020202020204" pitchFamily="34" charset="0"/>
              </a:rPr>
              <a:t>Динамика смертности населения Челябинской области</a:t>
            </a:r>
          </a:p>
          <a:p>
            <a:pPr algn="ctr">
              <a:lnSpc>
                <a:spcPct val="90000"/>
              </a:lnSpc>
              <a:defRPr/>
            </a:pPr>
            <a:r>
              <a:rPr lang="ru-RU" sz="2800" b="1" dirty="0">
                <a:solidFill>
                  <a:prstClr val="black"/>
                </a:solidFill>
                <a:latin typeface="+mj-lt"/>
                <a:cs typeface="Arial" panose="020B0604020202020204" pitchFamily="34" charset="0"/>
              </a:rPr>
              <a:t> от болезней системы кровообращения за </a:t>
            </a:r>
          </a:p>
          <a:p>
            <a:pPr algn="ctr">
              <a:lnSpc>
                <a:spcPct val="90000"/>
              </a:lnSpc>
              <a:defRPr/>
            </a:pPr>
            <a:r>
              <a:rPr lang="ru-RU" sz="2800" b="1" dirty="0">
                <a:solidFill>
                  <a:prstClr val="black"/>
                </a:solidFill>
                <a:latin typeface="+mj-lt"/>
                <a:cs typeface="Arial" panose="020B0604020202020204" pitchFamily="34" charset="0"/>
              </a:rPr>
              <a:t>10 лет  (на 100 тыс. </a:t>
            </a:r>
            <a:r>
              <a:rPr lang="ru-RU" sz="2800" b="1" dirty="0" smtClean="0">
                <a:solidFill>
                  <a:prstClr val="black"/>
                </a:solidFill>
                <a:latin typeface="+mj-lt"/>
                <a:cs typeface="Arial" panose="020B0604020202020204" pitchFamily="34" charset="0"/>
              </a:rPr>
              <a:t>населения</a:t>
            </a:r>
            <a:r>
              <a:rPr lang="ru-RU" sz="2800" b="1" dirty="0">
                <a:effectLst>
                  <a:outerShdw blurRad="38100" dist="38100" dir="2700000" algn="tl">
                    <a:srgbClr val="000000">
                      <a:alpha val="43137"/>
                    </a:srgbClr>
                  </a:outerShdw>
                </a:effectLst>
                <a:latin typeface="+mj-lt"/>
                <a:cs typeface="Arial" panose="020B0604020202020204" pitchFamily="34" charset="0"/>
              </a:rPr>
              <a:t>)</a:t>
            </a:r>
          </a:p>
        </p:txBody>
      </p:sp>
      <p:sp>
        <p:nvSpPr>
          <p:cNvPr id="16" name="Заголовок 1"/>
          <p:cNvSpPr txBox="1">
            <a:spLocks/>
          </p:cNvSpPr>
          <p:nvPr/>
        </p:nvSpPr>
        <p:spPr bwMode="auto">
          <a:xfrm rot="16200000">
            <a:off x="5281900" y="4693184"/>
            <a:ext cx="1499616" cy="265111"/>
          </a:xfrm>
          <a:prstGeom prst="rect">
            <a:avLst/>
          </a:prstGeom>
          <a:noFill/>
          <a:ln w="9525">
            <a:noFill/>
            <a:miter lim="800000"/>
            <a:headEnd/>
            <a:tailEnd/>
          </a:ln>
        </p:spPr>
        <p:txBody>
          <a:bodyPr anchor="ctr"/>
          <a:lstStyle/>
          <a:p>
            <a:pPr algn="ctr">
              <a:defRPr/>
            </a:pPr>
            <a:r>
              <a:rPr lang="ru-RU" sz="1400" b="1" dirty="0">
                <a:solidFill>
                  <a:prstClr val="white"/>
                </a:solidFill>
              </a:rPr>
              <a:t>46 место по РФ</a:t>
            </a:r>
          </a:p>
        </p:txBody>
      </p:sp>
      <p:sp>
        <p:nvSpPr>
          <p:cNvPr id="11" name="Прямоугольник 10"/>
          <p:cNvSpPr/>
          <p:nvPr/>
        </p:nvSpPr>
        <p:spPr>
          <a:xfrm>
            <a:off x="496730" y="6523984"/>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cs typeface="Arial" pitchFamily="34" charset="0"/>
              </a:rPr>
              <a:t>Из доклада Министра здравоохранения Челябинской области, 03.03.2017 г.</a:t>
            </a:r>
            <a:endParaRPr lang="ru-RU" i="1" dirty="0">
              <a:solidFill>
                <a:prstClr val="black"/>
              </a:solidFill>
              <a:cs typeface="Arial" pitchFamily="34" charset="0"/>
            </a:endParaRPr>
          </a:p>
        </p:txBody>
      </p:sp>
    </p:spTree>
    <p:extLst>
      <p:ext uri="{BB962C8B-B14F-4D97-AF65-F5344CB8AC3E}">
        <p14:creationId xmlns:p14="http://schemas.microsoft.com/office/powerpoint/2010/main" val="7489425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5298" name="Диаграмма 1"/>
          <p:cNvGraphicFramePr>
            <a:graphicFrameLocks/>
          </p:cNvGraphicFramePr>
          <p:nvPr>
            <p:extLst>
              <p:ext uri="{D42A27DB-BD31-4B8C-83A1-F6EECF244321}">
                <p14:modId xmlns:p14="http://schemas.microsoft.com/office/powerpoint/2010/main" val="2062243639"/>
              </p:ext>
            </p:extLst>
          </p:nvPr>
        </p:nvGraphicFramePr>
        <p:xfrm>
          <a:off x="-79375" y="436563"/>
          <a:ext cx="9210675" cy="6757987"/>
        </p:xfrm>
        <a:graphic>
          <a:graphicData uri="http://schemas.openxmlformats.org/presentationml/2006/ole">
            <mc:AlternateContent xmlns:mc="http://schemas.openxmlformats.org/markup-compatibility/2006">
              <mc:Choice xmlns:v="urn:schemas-microsoft-com:vml" Requires="v">
                <p:oleObj spid="_x0000_s4157" r:id="rId4" imgW="9211854" imgH="6761050" progId="Excel.Chart.8">
                  <p:embed/>
                </p:oleObj>
              </mc:Choice>
              <mc:Fallback>
                <p:oleObj r:id="rId4" imgW="9211854" imgH="676105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436563"/>
                        <a:ext cx="9210675"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5299" name="Заголовок 1"/>
          <p:cNvSpPr txBox="1">
            <a:spLocks/>
          </p:cNvSpPr>
          <p:nvPr/>
        </p:nvSpPr>
        <p:spPr bwMode="auto">
          <a:xfrm>
            <a:off x="0" y="2781300"/>
            <a:ext cx="9144000" cy="444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00" b="1">
              <a:solidFill>
                <a:srgbClr val="FFFFFF"/>
              </a:solidFill>
              <a:latin typeface="Calibri" pitchFamily="34" charset="0"/>
            </a:endParaRPr>
          </a:p>
        </p:txBody>
      </p:sp>
      <p:sp>
        <p:nvSpPr>
          <p:cNvPr id="695300" name="Прямоугольник 2"/>
          <p:cNvSpPr>
            <a:spLocks noChangeArrowheads="1"/>
          </p:cNvSpPr>
          <p:nvPr/>
        </p:nvSpPr>
        <p:spPr bwMode="auto">
          <a:xfrm>
            <a:off x="5456238" y="1916113"/>
            <a:ext cx="3687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600" b="1" dirty="0">
                <a:solidFill>
                  <a:srgbClr val="04314C"/>
                </a:solidFill>
              </a:rPr>
              <a:t>по области 616,5 на 100 тыс. населения</a:t>
            </a:r>
          </a:p>
        </p:txBody>
      </p:sp>
      <p:sp>
        <p:nvSpPr>
          <p:cNvPr id="695301" name="Прямоугольник 6"/>
          <p:cNvSpPr>
            <a:spLocks noChangeArrowheads="1"/>
          </p:cNvSpPr>
          <p:nvPr/>
        </p:nvSpPr>
        <p:spPr bwMode="auto">
          <a:xfrm>
            <a:off x="5854700" y="6281738"/>
            <a:ext cx="204788" cy="214312"/>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695302" name="Прямоугольник 7"/>
          <p:cNvSpPr>
            <a:spLocks noChangeArrowheads="1"/>
          </p:cNvSpPr>
          <p:nvPr/>
        </p:nvSpPr>
        <p:spPr bwMode="auto">
          <a:xfrm>
            <a:off x="6069013" y="6207125"/>
            <a:ext cx="283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400" b="1">
                <a:solidFill>
                  <a:srgbClr val="04314C"/>
                </a:solidFill>
              </a:rPr>
              <a:t>- МО с отрицательной динамикой</a:t>
            </a:r>
          </a:p>
        </p:txBody>
      </p:sp>
      <p:sp>
        <p:nvSpPr>
          <p:cNvPr id="695303"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A15B5-905A-4BFC-9987-7987D498E4D4}" type="slidenum">
              <a:rPr lang="ru-RU" altLang="ru-RU" smtClean="0">
                <a:solidFill>
                  <a:srgbClr val="045C75"/>
                </a:solidFill>
                <a:latin typeface="Constantia" pitchFamily="18" charset="0"/>
              </a:rPr>
              <a:pPr eaLnBrk="1" hangingPunct="1"/>
              <a:t>16</a:t>
            </a:fld>
            <a:endParaRPr lang="ru-RU" altLang="ru-RU" smtClean="0">
              <a:solidFill>
                <a:srgbClr val="045C75"/>
              </a:solidFill>
              <a:latin typeface="Constantia" pitchFamily="18" charset="0"/>
            </a:endParaRPr>
          </a:p>
        </p:txBody>
      </p:sp>
      <p:sp>
        <p:nvSpPr>
          <p:cNvPr id="695304" name="Прямоугольник 6"/>
          <p:cNvSpPr>
            <a:spLocks noChangeArrowheads="1"/>
          </p:cNvSpPr>
          <p:nvPr/>
        </p:nvSpPr>
        <p:spPr bwMode="auto">
          <a:xfrm>
            <a:off x="311150" y="6319838"/>
            <a:ext cx="204788" cy="214312"/>
          </a:xfrm>
          <a:prstGeom prst="rect">
            <a:avLst/>
          </a:prstGeom>
          <a:solidFill>
            <a:srgbClr val="BAE18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695305" name="Прямоугольник 7"/>
          <p:cNvSpPr>
            <a:spLocks noChangeArrowheads="1"/>
          </p:cNvSpPr>
          <p:nvPr/>
        </p:nvSpPr>
        <p:spPr bwMode="auto">
          <a:xfrm>
            <a:off x="608013" y="6254750"/>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a:solidFill>
                  <a:srgbClr val="04314C"/>
                </a:solidFill>
              </a:rPr>
              <a:t>- МО с положительной динамикой</a:t>
            </a:r>
          </a:p>
        </p:txBody>
      </p:sp>
      <p:sp>
        <p:nvSpPr>
          <p:cNvPr id="13" name="TextBox 12"/>
          <p:cNvSpPr txBox="1"/>
          <p:nvPr/>
        </p:nvSpPr>
        <p:spPr>
          <a:xfrm>
            <a:off x="0" y="66675"/>
            <a:ext cx="9136064" cy="867930"/>
          </a:xfrm>
          <a:prstGeom prst="rect">
            <a:avLst/>
          </a:prstGeom>
          <a:noFill/>
        </p:spPr>
        <p:txBody>
          <a:bodyPr wrap="square">
            <a:spAutoFit/>
          </a:bodyPr>
          <a:lstStyle/>
          <a:p>
            <a:pPr algn="ctr">
              <a:lnSpc>
                <a:spcPct val="90000"/>
              </a:lnSpc>
              <a:defRPr/>
            </a:pPr>
            <a:r>
              <a:rPr lang="ru-RU" sz="2800" b="1" dirty="0">
                <a:solidFill>
                  <a:prstClr val="black"/>
                </a:solidFill>
                <a:latin typeface="+mj-lt"/>
                <a:cs typeface="Arial" panose="020B0604020202020204" pitchFamily="34" charset="0"/>
              </a:rPr>
              <a:t>Показатели и динамика смертности от болезней системы кровообращения по итогам 2016 года </a:t>
            </a:r>
            <a:r>
              <a:rPr lang="ru-RU" sz="2800" b="1" dirty="0" smtClean="0">
                <a:solidFill>
                  <a:prstClr val="black"/>
                </a:solidFill>
                <a:latin typeface="+mj-lt"/>
                <a:cs typeface="Arial" panose="020B0604020202020204" pitchFamily="34" charset="0"/>
              </a:rPr>
              <a:t>к </a:t>
            </a:r>
            <a:r>
              <a:rPr lang="ru-RU" sz="2800" b="1" dirty="0">
                <a:solidFill>
                  <a:prstClr val="black"/>
                </a:solidFill>
                <a:latin typeface="+mj-lt"/>
                <a:cs typeface="Arial" panose="020B0604020202020204" pitchFamily="34" charset="0"/>
              </a:rPr>
              <a:t>2015 году</a:t>
            </a:r>
          </a:p>
        </p:txBody>
      </p:sp>
      <p:sp>
        <p:nvSpPr>
          <p:cNvPr id="12" name="Прямоугольник 11"/>
          <p:cNvSpPr/>
          <p:nvPr/>
        </p:nvSpPr>
        <p:spPr>
          <a:xfrm>
            <a:off x="496730" y="6523984"/>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cs typeface="Arial" pitchFamily="34" charset="0"/>
              </a:rPr>
              <a:t>Из доклада Министра здравоохранения Челябинской области, 03.03.2017 г.</a:t>
            </a:r>
            <a:endParaRPr lang="ru-RU" i="1" dirty="0">
              <a:solidFill>
                <a:prstClr val="black"/>
              </a:solidFill>
              <a:cs typeface="Arial" pitchFamily="34" charset="0"/>
            </a:endParaRPr>
          </a:p>
        </p:txBody>
      </p:sp>
    </p:spTree>
    <p:extLst>
      <p:ext uri="{BB962C8B-B14F-4D97-AF65-F5344CB8AC3E}">
        <p14:creationId xmlns:p14="http://schemas.microsoft.com/office/powerpoint/2010/main" val="128054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346" name="Диаграмма 23"/>
          <p:cNvGraphicFramePr>
            <a:graphicFrameLocks/>
          </p:cNvGraphicFramePr>
          <p:nvPr/>
        </p:nvGraphicFramePr>
        <p:xfrm>
          <a:off x="2420938" y="5084763"/>
          <a:ext cx="2519362" cy="1668462"/>
        </p:xfrm>
        <a:graphic>
          <a:graphicData uri="http://schemas.openxmlformats.org/presentationml/2006/ole">
            <mc:AlternateContent xmlns:mc="http://schemas.openxmlformats.org/markup-compatibility/2006">
              <mc:Choice xmlns:v="urn:schemas-microsoft-com:vml" Requires="v">
                <p:oleObj spid="_x0000_s5478" r:id="rId3" imgW="2517866" imgH="1670449" progId="Excel.Chart.8">
                  <p:embed/>
                </p:oleObj>
              </mc:Choice>
              <mc:Fallback>
                <p:oleObj r:id="rId3" imgW="2517866" imgH="167044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38" y="5084763"/>
                        <a:ext cx="2519362"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Заголовок 1"/>
          <p:cNvSpPr>
            <a:spLocks noGrp="1"/>
          </p:cNvSpPr>
          <p:nvPr>
            <p:ph type="title"/>
          </p:nvPr>
        </p:nvSpPr>
        <p:spPr>
          <a:xfrm>
            <a:off x="192088" y="754063"/>
            <a:ext cx="4643437" cy="509587"/>
          </a:xfrm>
          <a:ln>
            <a:miter lim="800000"/>
            <a:headEnd/>
            <a:tailEnd/>
          </a:ln>
          <a:extLst/>
        </p:spPr>
        <p:txBody>
          <a:bodyPr rtlCol="0">
            <a:noAutofit/>
          </a:bodyPr>
          <a:lstStyle/>
          <a:p>
            <a:pPr algn="ctr" eaLnBrk="1" fontAlgn="auto" hangingPunct="1">
              <a:spcAft>
                <a:spcPts val="0"/>
              </a:spcAft>
              <a:defRPr/>
            </a:pPr>
            <a:r>
              <a:rPr lang="ru-RU" sz="2000" b="1" dirty="0" smtClean="0">
                <a:solidFill>
                  <a:srgbClr val="04314C"/>
                </a:solidFill>
                <a:latin typeface="+mn-lt"/>
                <a:cs typeface="Times New Roman" pitchFamily="18" charset="0"/>
              </a:rPr>
              <a:t>Болезни системы кровообращения</a:t>
            </a:r>
          </a:p>
        </p:txBody>
      </p:sp>
      <p:graphicFrame>
        <p:nvGraphicFramePr>
          <p:cNvPr id="697348" name="Диаграмма 21"/>
          <p:cNvGraphicFramePr>
            <a:graphicFrameLocks/>
          </p:cNvGraphicFramePr>
          <p:nvPr/>
        </p:nvGraphicFramePr>
        <p:xfrm>
          <a:off x="14288" y="3902075"/>
          <a:ext cx="2614612" cy="3016250"/>
        </p:xfrm>
        <a:graphic>
          <a:graphicData uri="http://schemas.openxmlformats.org/presentationml/2006/ole">
            <mc:AlternateContent xmlns:mc="http://schemas.openxmlformats.org/markup-compatibility/2006">
              <mc:Choice xmlns:v="urn:schemas-microsoft-com:vml" Requires="v">
                <p:oleObj spid="_x0000_s5479" r:id="rId5" imgW="2615411" imgH="3017782" progId="Excel.Chart.8">
                  <p:embed/>
                </p:oleObj>
              </mc:Choice>
              <mc:Fallback>
                <p:oleObj r:id="rId5" imgW="2615411" imgH="301778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3902075"/>
                        <a:ext cx="26146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7349" name="TextBox 22"/>
          <p:cNvSpPr txBox="1">
            <a:spLocks noChangeArrowheads="1"/>
          </p:cNvSpPr>
          <p:nvPr/>
        </p:nvSpPr>
        <p:spPr bwMode="auto">
          <a:xfrm>
            <a:off x="36513" y="3562350"/>
            <a:ext cx="2151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dirty="0">
                <a:solidFill>
                  <a:srgbClr val="04314C"/>
                </a:solidFill>
                <a:latin typeface="Calibri" pitchFamily="34" charset="0"/>
                <a:cs typeface="Times New Roman" pitchFamily="18" charset="0"/>
              </a:rPr>
              <a:t>Впервые выявленные</a:t>
            </a:r>
          </a:p>
        </p:txBody>
      </p:sp>
      <p:sp>
        <p:nvSpPr>
          <p:cNvPr id="697350" name="TextBox 24"/>
          <p:cNvSpPr txBox="1">
            <a:spLocks noChangeArrowheads="1"/>
          </p:cNvSpPr>
          <p:nvPr/>
        </p:nvSpPr>
        <p:spPr bwMode="auto">
          <a:xfrm>
            <a:off x="2366963" y="3440113"/>
            <a:ext cx="220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a:solidFill>
                  <a:srgbClr val="04314C"/>
                </a:solidFill>
                <a:latin typeface="Calibri" pitchFamily="34" charset="0"/>
                <a:cs typeface="Times New Roman" pitchFamily="18" charset="0"/>
              </a:rPr>
              <a:t>Взяты на «Д» учет впервые</a:t>
            </a:r>
          </a:p>
        </p:txBody>
      </p:sp>
      <p:cxnSp>
        <p:nvCxnSpPr>
          <p:cNvPr id="36" name="Прямая соединительная линия 35"/>
          <p:cNvCxnSpPr/>
          <p:nvPr/>
        </p:nvCxnSpPr>
        <p:spPr>
          <a:xfrm flipV="1">
            <a:off x="6443663" y="5027613"/>
            <a:ext cx="0" cy="849312"/>
          </a:xfrm>
          <a:prstGeom prst="line">
            <a:avLst/>
          </a:prstGeom>
          <a:ln w="44450">
            <a:solidFill>
              <a:schemeClr val="accent2">
                <a:lumMod val="40000"/>
                <a:lumOff val="6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146550" y="4064000"/>
            <a:ext cx="0" cy="1668463"/>
          </a:xfrm>
          <a:prstGeom prst="straightConnector1">
            <a:avLst/>
          </a:prstGeom>
          <a:ln w="44450">
            <a:solidFill>
              <a:schemeClr val="accent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884363" y="4037013"/>
            <a:ext cx="2262187" cy="3175"/>
          </a:xfrm>
          <a:prstGeom prst="line">
            <a:avLst/>
          </a:prstGeom>
          <a:ln w="4445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900113" y="4200525"/>
            <a:ext cx="0" cy="1358900"/>
          </a:xfrm>
          <a:prstGeom prst="line">
            <a:avLst/>
          </a:prstGeom>
          <a:ln w="44450">
            <a:solidFill>
              <a:schemeClr val="accent4">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203575" y="4189413"/>
            <a:ext cx="0" cy="1687512"/>
          </a:xfrm>
          <a:prstGeom prst="straightConnector1">
            <a:avLst/>
          </a:prstGeom>
          <a:ln w="44450">
            <a:solidFill>
              <a:schemeClr val="accent4">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697356" name="Диаграмма 1"/>
          <p:cNvGraphicFramePr>
            <a:graphicFrameLocks/>
          </p:cNvGraphicFramePr>
          <p:nvPr/>
        </p:nvGraphicFramePr>
        <p:xfrm>
          <a:off x="34925" y="1262063"/>
          <a:ext cx="4271963" cy="2289175"/>
        </p:xfrm>
        <a:graphic>
          <a:graphicData uri="http://schemas.openxmlformats.org/presentationml/2006/ole">
            <mc:AlternateContent xmlns:mc="http://schemas.openxmlformats.org/markup-compatibility/2006">
              <mc:Choice xmlns:v="urn:schemas-microsoft-com:vml" Requires="v">
                <p:oleObj spid="_x0000_s5480" r:id="rId7" imgW="4273666" imgH="2286198" progId="Excel.Chart.8">
                  <p:embed/>
                </p:oleObj>
              </mc:Choice>
              <mc:Fallback>
                <p:oleObj r:id="rId7" imgW="4273666" imgH="2286198"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1262063"/>
                        <a:ext cx="42719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7357" name="TextBox 1"/>
          <p:cNvSpPr txBox="1">
            <a:spLocks noChangeArrowheads="1"/>
          </p:cNvSpPr>
          <p:nvPr/>
        </p:nvSpPr>
        <p:spPr bwMode="auto">
          <a:xfrm>
            <a:off x="2822575" y="2027238"/>
            <a:ext cx="585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100" b="1">
                <a:solidFill>
                  <a:srgbClr val="000000"/>
                </a:solidFill>
                <a:latin typeface="Constantia" pitchFamily="18" charset="0"/>
              </a:rPr>
              <a:t>61,2%</a:t>
            </a:r>
          </a:p>
        </p:txBody>
      </p:sp>
      <p:sp>
        <p:nvSpPr>
          <p:cNvPr id="697358" name="TextBox 1"/>
          <p:cNvSpPr txBox="1">
            <a:spLocks noChangeArrowheads="1"/>
          </p:cNvSpPr>
          <p:nvPr/>
        </p:nvSpPr>
        <p:spPr bwMode="auto">
          <a:xfrm>
            <a:off x="2700338" y="1473200"/>
            <a:ext cx="113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a:solidFill>
                  <a:srgbClr val="000000"/>
                </a:solidFill>
                <a:latin typeface="Constantia" pitchFamily="18" charset="0"/>
              </a:rPr>
              <a:t>645 414 чел.</a:t>
            </a:r>
          </a:p>
        </p:txBody>
      </p:sp>
      <p:sp>
        <p:nvSpPr>
          <p:cNvPr id="697359" name="TextBox 1"/>
          <p:cNvSpPr txBox="1">
            <a:spLocks noChangeArrowheads="1"/>
          </p:cNvSpPr>
          <p:nvPr/>
        </p:nvSpPr>
        <p:spPr bwMode="auto">
          <a:xfrm>
            <a:off x="1285875" y="1473200"/>
            <a:ext cx="1054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a:solidFill>
                  <a:srgbClr val="000000"/>
                </a:solidFill>
                <a:latin typeface="Constantia" pitchFamily="18" charset="0"/>
              </a:rPr>
              <a:t>594 522 чел.</a:t>
            </a:r>
          </a:p>
        </p:txBody>
      </p:sp>
      <p:sp>
        <p:nvSpPr>
          <p:cNvPr id="697360" name="TextBox 2"/>
          <p:cNvSpPr txBox="1">
            <a:spLocks noChangeArrowheads="1"/>
          </p:cNvSpPr>
          <p:nvPr/>
        </p:nvSpPr>
        <p:spPr bwMode="auto">
          <a:xfrm>
            <a:off x="909638" y="1131888"/>
            <a:ext cx="3024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dirty="0">
                <a:solidFill>
                  <a:srgbClr val="04314C"/>
                </a:solidFill>
                <a:latin typeface="Calibri" pitchFamily="34" charset="0"/>
                <a:cs typeface="Times New Roman" pitchFamily="18" charset="0"/>
              </a:rPr>
              <a:t>Зарегистрировано</a:t>
            </a:r>
          </a:p>
        </p:txBody>
      </p:sp>
      <p:cxnSp>
        <p:nvCxnSpPr>
          <p:cNvPr id="50" name="Прямая соединительная линия 49"/>
          <p:cNvCxnSpPr/>
          <p:nvPr/>
        </p:nvCxnSpPr>
        <p:spPr>
          <a:xfrm>
            <a:off x="900113" y="4200525"/>
            <a:ext cx="2303462" cy="9525"/>
          </a:xfrm>
          <a:prstGeom prst="line">
            <a:avLst/>
          </a:prstGeom>
          <a:ln w="444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97362" name="Диаграмма 54"/>
          <p:cNvGraphicFramePr>
            <a:graphicFrameLocks/>
          </p:cNvGraphicFramePr>
          <p:nvPr>
            <p:extLst>
              <p:ext uri="{D42A27DB-BD31-4B8C-83A1-F6EECF244321}">
                <p14:modId xmlns:p14="http://schemas.microsoft.com/office/powerpoint/2010/main" val="2339355896"/>
              </p:ext>
            </p:extLst>
          </p:nvPr>
        </p:nvGraphicFramePr>
        <p:xfrm>
          <a:off x="6732588" y="4522391"/>
          <a:ext cx="2519362" cy="1712912"/>
        </p:xfrm>
        <a:graphic>
          <a:graphicData uri="http://schemas.openxmlformats.org/presentationml/2006/ole">
            <mc:AlternateContent xmlns:mc="http://schemas.openxmlformats.org/markup-compatibility/2006">
              <mc:Choice xmlns:v="urn:schemas-microsoft-com:vml" Requires="v">
                <p:oleObj spid="_x0000_s5481" r:id="rId9" imgW="2523963" imgH="1713124" progId="Excel.Chart.8">
                  <p:embed/>
                </p:oleObj>
              </mc:Choice>
              <mc:Fallback>
                <p:oleObj r:id="rId9" imgW="2523963" imgH="1713124"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4522391"/>
                        <a:ext cx="251936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7363" name="Заголовок 1"/>
          <p:cNvSpPr txBox="1">
            <a:spLocks/>
          </p:cNvSpPr>
          <p:nvPr/>
        </p:nvSpPr>
        <p:spPr bwMode="auto">
          <a:xfrm>
            <a:off x="4610100" y="811213"/>
            <a:ext cx="4641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ru-RU" altLang="ru-RU" sz="2000" b="1" dirty="0">
                <a:solidFill>
                  <a:srgbClr val="04314C"/>
                </a:solidFill>
                <a:latin typeface="Calibri" pitchFamily="34" charset="0"/>
                <a:cs typeface="Times New Roman" pitchFamily="18" charset="0"/>
              </a:rPr>
              <a:t>Болезни, характеризующиеся повышенным кровяным давлением</a:t>
            </a:r>
          </a:p>
        </p:txBody>
      </p:sp>
      <p:graphicFrame>
        <p:nvGraphicFramePr>
          <p:cNvPr id="697364" name="Диаграмма 56"/>
          <p:cNvGraphicFramePr>
            <a:graphicFrameLocks/>
          </p:cNvGraphicFramePr>
          <p:nvPr>
            <p:extLst>
              <p:ext uri="{D42A27DB-BD31-4B8C-83A1-F6EECF244321}">
                <p14:modId xmlns:p14="http://schemas.microsoft.com/office/powerpoint/2010/main" val="2399006297"/>
              </p:ext>
            </p:extLst>
          </p:nvPr>
        </p:nvGraphicFramePr>
        <p:xfrm>
          <a:off x="4615062" y="4669631"/>
          <a:ext cx="2614612" cy="1817687"/>
        </p:xfrm>
        <a:graphic>
          <a:graphicData uri="http://schemas.openxmlformats.org/presentationml/2006/ole">
            <mc:AlternateContent xmlns:mc="http://schemas.openxmlformats.org/markup-compatibility/2006">
              <mc:Choice xmlns:v="urn:schemas-microsoft-com:vml" Requires="v">
                <p:oleObj spid="_x0000_s5482" r:id="rId11" imgW="2615411" imgH="1816765" progId="Excel.Chart.8">
                  <p:embed/>
                </p:oleObj>
              </mc:Choice>
              <mc:Fallback>
                <p:oleObj r:id="rId11" imgW="2615411" imgH="1816765" progId="Excel.Char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5062" y="4669631"/>
                        <a:ext cx="2614612"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7365" name="TextBox 57"/>
          <p:cNvSpPr txBox="1">
            <a:spLocks noChangeArrowheads="1"/>
          </p:cNvSpPr>
          <p:nvPr/>
        </p:nvSpPr>
        <p:spPr bwMode="auto">
          <a:xfrm>
            <a:off x="4968082" y="4217987"/>
            <a:ext cx="2151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dirty="0">
                <a:solidFill>
                  <a:srgbClr val="04314C"/>
                </a:solidFill>
                <a:latin typeface="Calibri" pitchFamily="34" charset="0"/>
                <a:cs typeface="Times New Roman" pitchFamily="18" charset="0"/>
              </a:rPr>
              <a:t>Впервые выявленные</a:t>
            </a:r>
          </a:p>
        </p:txBody>
      </p:sp>
      <p:sp>
        <p:nvSpPr>
          <p:cNvPr id="697366" name="TextBox 58"/>
          <p:cNvSpPr txBox="1">
            <a:spLocks noChangeArrowheads="1"/>
          </p:cNvSpPr>
          <p:nvPr/>
        </p:nvSpPr>
        <p:spPr bwMode="auto">
          <a:xfrm>
            <a:off x="7049294" y="4024313"/>
            <a:ext cx="220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dirty="0">
                <a:solidFill>
                  <a:srgbClr val="04314C"/>
                </a:solidFill>
                <a:latin typeface="Calibri" pitchFamily="34" charset="0"/>
                <a:cs typeface="Times New Roman" pitchFamily="18" charset="0"/>
              </a:rPr>
              <a:t>Взяты на «Д» учет впервые</a:t>
            </a:r>
          </a:p>
        </p:txBody>
      </p:sp>
      <p:cxnSp>
        <p:nvCxnSpPr>
          <p:cNvPr id="60" name="Прямая соединительная линия 59"/>
          <p:cNvCxnSpPr/>
          <p:nvPr/>
        </p:nvCxnSpPr>
        <p:spPr>
          <a:xfrm flipV="1">
            <a:off x="1884363" y="4040188"/>
            <a:ext cx="0" cy="693737"/>
          </a:xfrm>
          <a:prstGeom prst="line">
            <a:avLst/>
          </a:prstGeom>
          <a:ln w="44450">
            <a:solidFill>
              <a:schemeClr val="accent2">
                <a:lumMod val="40000"/>
                <a:lumOff val="6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H="1">
            <a:off x="8443119" y="5022850"/>
            <a:ext cx="2381" cy="147637"/>
          </a:xfrm>
          <a:prstGeom prst="straightConnector1">
            <a:avLst/>
          </a:prstGeom>
          <a:ln w="44450">
            <a:solidFill>
              <a:schemeClr val="accent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6443663" y="5022850"/>
            <a:ext cx="2001837" cy="7938"/>
          </a:xfrm>
          <a:prstGeom prst="line">
            <a:avLst/>
          </a:prstGeom>
          <a:ln w="4445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flipV="1">
            <a:off x="5546725" y="4888309"/>
            <a:ext cx="0" cy="419100"/>
          </a:xfrm>
          <a:prstGeom prst="line">
            <a:avLst/>
          </a:prstGeom>
          <a:ln w="44450">
            <a:solidFill>
              <a:schemeClr val="accent4">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7568406" y="4888706"/>
            <a:ext cx="12700" cy="563563"/>
          </a:xfrm>
          <a:prstGeom prst="straightConnector1">
            <a:avLst/>
          </a:prstGeom>
          <a:ln w="44450">
            <a:solidFill>
              <a:schemeClr val="accent4">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697372" name="Диаграмма 64"/>
          <p:cNvGraphicFramePr>
            <a:graphicFrameLocks/>
          </p:cNvGraphicFramePr>
          <p:nvPr>
            <p:extLst>
              <p:ext uri="{D42A27DB-BD31-4B8C-83A1-F6EECF244321}">
                <p14:modId xmlns:p14="http://schemas.microsoft.com/office/powerpoint/2010/main" val="2853665787"/>
              </p:ext>
            </p:extLst>
          </p:nvPr>
        </p:nvGraphicFramePr>
        <p:xfrm>
          <a:off x="4816475" y="1469231"/>
          <a:ext cx="4200525" cy="2354263"/>
        </p:xfrm>
        <a:graphic>
          <a:graphicData uri="http://schemas.openxmlformats.org/presentationml/2006/ole">
            <mc:AlternateContent xmlns:mc="http://schemas.openxmlformats.org/markup-compatibility/2006">
              <mc:Choice xmlns:v="urn:schemas-microsoft-com:vml" Requires="v">
                <p:oleObj spid="_x0000_s5483" r:id="rId13" imgW="4200508" imgH="2353260" progId="Excel.Chart.8">
                  <p:embed/>
                </p:oleObj>
              </mc:Choice>
              <mc:Fallback>
                <p:oleObj r:id="rId13" imgW="4200508" imgH="2353260" progId="Excel.Chart.8">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6475" y="1469231"/>
                        <a:ext cx="42005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7373" name="TextBox 1"/>
          <p:cNvSpPr txBox="1">
            <a:spLocks noChangeArrowheads="1"/>
          </p:cNvSpPr>
          <p:nvPr/>
        </p:nvSpPr>
        <p:spPr bwMode="auto">
          <a:xfrm>
            <a:off x="7581106" y="1689100"/>
            <a:ext cx="113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dirty="0">
                <a:solidFill>
                  <a:srgbClr val="000000"/>
                </a:solidFill>
                <a:latin typeface="Constantia" pitchFamily="18" charset="0"/>
              </a:rPr>
              <a:t>269 326 чел.</a:t>
            </a:r>
          </a:p>
        </p:txBody>
      </p:sp>
      <p:sp>
        <p:nvSpPr>
          <p:cNvPr id="697374" name="TextBox 1"/>
          <p:cNvSpPr txBox="1">
            <a:spLocks noChangeArrowheads="1"/>
          </p:cNvSpPr>
          <p:nvPr/>
        </p:nvSpPr>
        <p:spPr bwMode="auto">
          <a:xfrm>
            <a:off x="6061869" y="1730376"/>
            <a:ext cx="1057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dirty="0">
                <a:solidFill>
                  <a:srgbClr val="000000"/>
                </a:solidFill>
                <a:latin typeface="Constantia" pitchFamily="18" charset="0"/>
              </a:rPr>
              <a:t>239 920 чел.</a:t>
            </a:r>
          </a:p>
        </p:txBody>
      </p:sp>
      <p:sp>
        <p:nvSpPr>
          <p:cNvPr id="697375" name="TextBox 67"/>
          <p:cNvSpPr txBox="1">
            <a:spLocks noChangeArrowheads="1"/>
          </p:cNvSpPr>
          <p:nvPr/>
        </p:nvSpPr>
        <p:spPr bwMode="auto">
          <a:xfrm>
            <a:off x="5418931" y="1373188"/>
            <a:ext cx="302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dirty="0">
                <a:solidFill>
                  <a:srgbClr val="04314C"/>
                </a:solidFill>
                <a:latin typeface="Calibri" pitchFamily="34" charset="0"/>
                <a:cs typeface="Times New Roman" pitchFamily="18" charset="0"/>
              </a:rPr>
              <a:t>Зарегистрировано</a:t>
            </a:r>
          </a:p>
        </p:txBody>
      </p:sp>
      <p:cxnSp>
        <p:nvCxnSpPr>
          <p:cNvPr id="69" name="Прямая соединительная линия 68"/>
          <p:cNvCxnSpPr/>
          <p:nvPr/>
        </p:nvCxnSpPr>
        <p:spPr>
          <a:xfrm flipV="1">
            <a:off x="5546725" y="4867275"/>
            <a:ext cx="2087562" cy="12700"/>
          </a:xfrm>
          <a:prstGeom prst="line">
            <a:avLst/>
          </a:prstGeom>
          <a:ln w="444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7377" name="TextBox 1"/>
          <p:cNvSpPr txBox="1">
            <a:spLocks noChangeArrowheads="1"/>
          </p:cNvSpPr>
          <p:nvPr/>
        </p:nvSpPr>
        <p:spPr bwMode="auto">
          <a:xfrm>
            <a:off x="7524750" y="2244726"/>
            <a:ext cx="6270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100" b="1" dirty="0">
                <a:solidFill>
                  <a:srgbClr val="000000"/>
                </a:solidFill>
                <a:latin typeface="Constantia" pitchFamily="18" charset="0"/>
              </a:rPr>
              <a:t>79,2%</a:t>
            </a:r>
          </a:p>
        </p:txBody>
      </p:sp>
      <p:sp>
        <p:nvSpPr>
          <p:cNvPr id="35" name="Прямоугольник 34"/>
          <p:cNvSpPr/>
          <p:nvPr/>
        </p:nvSpPr>
        <p:spPr>
          <a:xfrm>
            <a:off x="850246" y="256768"/>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mj-lt"/>
                <a:cs typeface="Arial" pitchFamily="34" charset="0"/>
              </a:rPr>
              <a:t>Из доклада Министра здравоохранения Челябинской области, 03.03.2017 г.</a:t>
            </a:r>
            <a:endParaRPr lang="ru-RU" i="1" dirty="0">
              <a:solidFill>
                <a:prstClr val="black"/>
              </a:solidFill>
              <a:latin typeface="+mj-lt"/>
              <a:cs typeface="Arial" pitchFamily="34" charset="0"/>
            </a:endParaRPr>
          </a:p>
        </p:txBody>
      </p:sp>
      <p:sp>
        <p:nvSpPr>
          <p:cNvPr id="2" name="Прямоугольник 1"/>
          <p:cNvSpPr/>
          <p:nvPr/>
        </p:nvSpPr>
        <p:spPr>
          <a:xfrm>
            <a:off x="2724943" y="5160169"/>
            <a:ext cx="683420"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54%</a:t>
            </a:r>
            <a:endParaRPr lang="ru-RU" sz="1600" b="1" dirty="0">
              <a:solidFill>
                <a:srgbClr val="FF0000"/>
              </a:solidFill>
              <a:latin typeface="Times New Roman" pitchFamily="18" charset="0"/>
              <a:cs typeface="Times New Roman" pitchFamily="18" charset="0"/>
            </a:endParaRPr>
          </a:p>
        </p:txBody>
      </p:sp>
      <p:sp>
        <p:nvSpPr>
          <p:cNvPr id="42" name="Прямоугольник 41"/>
          <p:cNvSpPr/>
          <p:nvPr/>
        </p:nvSpPr>
        <p:spPr>
          <a:xfrm>
            <a:off x="3771554" y="5160168"/>
            <a:ext cx="656430" cy="389731"/>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62 %</a:t>
            </a:r>
            <a:endParaRPr lang="ru-RU" sz="1600" b="1" dirty="0">
              <a:solidFill>
                <a:srgbClr val="FF0000"/>
              </a:solidFill>
              <a:latin typeface="Times New Roman" pitchFamily="18" charset="0"/>
              <a:cs typeface="Times New Roman" pitchFamily="18" charset="0"/>
            </a:endParaRPr>
          </a:p>
        </p:txBody>
      </p:sp>
      <p:sp>
        <p:nvSpPr>
          <p:cNvPr id="43" name="Прямоугольник 42"/>
          <p:cNvSpPr/>
          <p:nvPr/>
        </p:nvSpPr>
        <p:spPr>
          <a:xfrm>
            <a:off x="8072041" y="4698603"/>
            <a:ext cx="645715"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77%</a:t>
            </a:r>
            <a:endParaRPr lang="ru-RU" sz="1600" b="1" dirty="0">
              <a:solidFill>
                <a:srgbClr val="FF0000"/>
              </a:solidFill>
              <a:latin typeface="Times New Roman" pitchFamily="18" charset="0"/>
              <a:cs typeface="Times New Roman" pitchFamily="18" charset="0"/>
            </a:endParaRPr>
          </a:p>
        </p:txBody>
      </p:sp>
      <p:sp>
        <p:nvSpPr>
          <p:cNvPr id="44" name="Прямоугольник 43"/>
          <p:cNvSpPr/>
          <p:nvPr/>
        </p:nvSpPr>
        <p:spPr>
          <a:xfrm>
            <a:off x="7192566" y="4598591"/>
            <a:ext cx="645715"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76%</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3928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8370" name="Диаграмма 23"/>
          <p:cNvGraphicFramePr>
            <a:graphicFrameLocks/>
          </p:cNvGraphicFramePr>
          <p:nvPr>
            <p:extLst>
              <p:ext uri="{D42A27DB-BD31-4B8C-83A1-F6EECF244321}">
                <p14:modId xmlns:p14="http://schemas.microsoft.com/office/powerpoint/2010/main" val="902908670"/>
              </p:ext>
            </p:extLst>
          </p:nvPr>
        </p:nvGraphicFramePr>
        <p:xfrm>
          <a:off x="2420938" y="4797425"/>
          <a:ext cx="2519362" cy="1955800"/>
        </p:xfrm>
        <a:graphic>
          <a:graphicData uri="http://schemas.openxmlformats.org/presentationml/2006/ole">
            <mc:AlternateContent xmlns:mc="http://schemas.openxmlformats.org/markup-compatibility/2006">
              <mc:Choice xmlns:v="urn:schemas-microsoft-com:vml" Requires="v">
                <p:oleObj spid="_x0000_s6382" r:id="rId3" imgW="2517866" imgH="1956986" progId="Excel.Chart.8">
                  <p:embed/>
                </p:oleObj>
              </mc:Choice>
              <mc:Fallback>
                <p:oleObj r:id="rId3" imgW="2517866" imgH="1956986"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38" y="4797425"/>
                        <a:ext cx="251936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Заголовок 1"/>
          <p:cNvSpPr>
            <a:spLocks noGrp="1"/>
          </p:cNvSpPr>
          <p:nvPr>
            <p:ph type="title"/>
          </p:nvPr>
        </p:nvSpPr>
        <p:spPr>
          <a:xfrm>
            <a:off x="342900" y="700088"/>
            <a:ext cx="4645025" cy="509587"/>
          </a:xfrm>
          <a:ln>
            <a:miter lim="800000"/>
            <a:headEnd/>
            <a:tailEnd/>
          </a:ln>
          <a:extLst/>
        </p:spPr>
        <p:txBody>
          <a:bodyPr rtlCol="0">
            <a:noAutofit/>
          </a:bodyPr>
          <a:lstStyle/>
          <a:p>
            <a:pPr algn="ctr" eaLnBrk="1" fontAlgn="auto" hangingPunct="1">
              <a:spcAft>
                <a:spcPts val="0"/>
              </a:spcAft>
              <a:defRPr/>
            </a:pPr>
            <a:r>
              <a:rPr lang="ru-RU" sz="2000" b="1" dirty="0" smtClean="0">
                <a:solidFill>
                  <a:srgbClr val="04314C"/>
                </a:solidFill>
                <a:latin typeface="+mn-lt"/>
                <a:cs typeface="Times New Roman" pitchFamily="18" charset="0"/>
              </a:rPr>
              <a:t>Ишемическая болезнь сердца</a:t>
            </a:r>
          </a:p>
        </p:txBody>
      </p:sp>
      <p:graphicFrame>
        <p:nvGraphicFramePr>
          <p:cNvPr id="698372" name="Диаграмма 21"/>
          <p:cNvGraphicFramePr>
            <a:graphicFrameLocks/>
          </p:cNvGraphicFramePr>
          <p:nvPr/>
        </p:nvGraphicFramePr>
        <p:xfrm>
          <a:off x="14288" y="3902075"/>
          <a:ext cx="2614612" cy="3016250"/>
        </p:xfrm>
        <a:graphic>
          <a:graphicData uri="http://schemas.openxmlformats.org/presentationml/2006/ole">
            <mc:AlternateContent xmlns:mc="http://schemas.openxmlformats.org/markup-compatibility/2006">
              <mc:Choice xmlns:v="urn:schemas-microsoft-com:vml" Requires="v">
                <p:oleObj spid="_x0000_s6383" r:id="rId5" imgW="2615411" imgH="3017782" progId="Excel.Chart.8">
                  <p:embed/>
                </p:oleObj>
              </mc:Choice>
              <mc:Fallback>
                <p:oleObj r:id="rId5" imgW="2615411" imgH="301778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3902075"/>
                        <a:ext cx="26146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8373" name="TextBox 22"/>
          <p:cNvSpPr txBox="1">
            <a:spLocks noChangeArrowheads="1"/>
          </p:cNvSpPr>
          <p:nvPr/>
        </p:nvSpPr>
        <p:spPr bwMode="auto">
          <a:xfrm>
            <a:off x="200025" y="3668713"/>
            <a:ext cx="215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600" b="1">
                <a:solidFill>
                  <a:srgbClr val="04314C"/>
                </a:solidFill>
                <a:latin typeface="Calibri" pitchFamily="34" charset="0"/>
                <a:cs typeface="Times New Roman" pitchFamily="18" charset="0"/>
              </a:rPr>
              <a:t>Впервые выявленные</a:t>
            </a:r>
          </a:p>
        </p:txBody>
      </p:sp>
      <p:sp>
        <p:nvSpPr>
          <p:cNvPr id="698374" name="TextBox 24"/>
          <p:cNvSpPr txBox="1">
            <a:spLocks noChangeArrowheads="1"/>
          </p:cNvSpPr>
          <p:nvPr/>
        </p:nvSpPr>
        <p:spPr bwMode="auto">
          <a:xfrm>
            <a:off x="2474913" y="3548063"/>
            <a:ext cx="220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a:solidFill>
                  <a:srgbClr val="04314C"/>
                </a:solidFill>
                <a:latin typeface="Calibri" pitchFamily="34" charset="0"/>
                <a:cs typeface="Times New Roman" pitchFamily="18" charset="0"/>
              </a:rPr>
              <a:t>Взяты на «Д» учет впервые</a:t>
            </a:r>
          </a:p>
        </p:txBody>
      </p:sp>
      <p:cxnSp>
        <p:nvCxnSpPr>
          <p:cNvPr id="38" name="Прямая со стрелкой 37"/>
          <p:cNvCxnSpPr/>
          <p:nvPr/>
        </p:nvCxnSpPr>
        <p:spPr>
          <a:xfrm flipH="1">
            <a:off x="4146550" y="4152900"/>
            <a:ext cx="0" cy="1220788"/>
          </a:xfrm>
          <a:prstGeom prst="straightConnector1">
            <a:avLst/>
          </a:prstGeom>
          <a:ln w="44450">
            <a:solidFill>
              <a:schemeClr val="accent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884363" y="4149725"/>
            <a:ext cx="2262187" cy="3175"/>
          </a:xfrm>
          <a:prstGeom prst="line">
            <a:avLst/>
          </a:prstGeom>
          <a:ln w="4445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900113" y="4365625"/>
            <a:ext cx="22225" cy="1366838"/>
          </a:xfrm>
          <a:prstGeom prst="line">
            <a:avLst/>
          </a:prstGeom>
          <a:ln w="44450">
            <a:solidFill>
              <a:schemeClr val="accent4">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203575" y="4341813"/>
            <a:ext cx="22225" cy="1608137"/>
          </a:xfrm>
          <a:prstGeom prst="straightConnector1">
            <a:avLst/>
          </a:prstGeom>
          <a:ln w="44450">
            <a:solidFill>
              <a:schemeClr val="accent4">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698379" name="Диаграмма 1"/>
          <p:cNvGraphicFramePr>
            <a:graphicFrameLocks/>
          </p:cNvGraphicFramePr>
          <p:nvPr/>
        </p:nvGraphicFramePr>
        <p:xfrm>
          <a:off x="17463" y="1119188"/>
          <a:ext cx="4519612" cy="2613025"/>
        </p:xfrm>
        <a:graphic>
          <a:graphicData uri="http://schemas.openxmlformats.org/presentationml/2006/ole">
            <mc:AlternateContent xmlns:mc="http://schemas.openxmlformats.org/markup-compatibility/2006">
              <mc:Choice xmlns:v="urn:schemas-microsoft-com:vml" Requires="v">
                <p:oleObj spid="_x0000_s6384" r:id="rId7" imgW="4517528" imgH="2615411" progId="Excel.Chart.8">
                  <p:embed/>
                </p:oleObj>
              </mc:Choice>
              <mc:Fallback>
                <p:oleObj r:id="rId7" imgW="4517528" imgH="261541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3" y="1119188"/>
                        <a:ext cx="45196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8380" name="TextBox 1"/>
          <p:cNvSpPr txBox="1">
            <a:spLocks noChangeArrowheads="1"/>
          </p:cNvSpPr>
          <p:nvPr/>
        </p:nvSpPr>
        <p:spPr bwMode="auto">
          <a:xfrm>
            <a:off x="2974975" y="1849438"/>
            <a:ext cx="585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100" b="1">
                <a:solidFill>
                  <a:srgbClr val="000000"/>
                </a:solidFill>
                <a:latin typeface="Constantia" pitchFamily="18" charset="0"/>
              </a:rPr>
              <a:t>67,2%</a:t>
            </a:r>
          </a:p>
        </p:txBody>
      </p:sp>
      <p:sp>
        <p:nvSpPr>
          <p:cNvPr id="698381" name="TextBox 1"/>
          <p:cNvSpPr txBox="1">
            <a:spLocks noChangeArrowheads="1"/>
          </p:cNvSpPr>
          <p:nvPr/>
        </p:nvSpPr>
        <p:spPr bwMode="auto">
          <a:xfrm>
            <a:off x="2700338" y="1336675"/>
            <a:ext cx="113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a:solidFill>
                  <a:srgbClr val="000000"/>
                </a:solidFill>
                <a:latin typeface="Constantia" pitchFamily="18" charset="0"/>
              </a:rPr>
              <a:t>165 097 чел.</a:t>
            </a:r>
          </a:p>
        </p:txBody>
      </p:sp>
      <p:sp>
        <p:nvSpPr>
          <p:cNvPr id="698382" name="TextBox 1"/>
          <p:cNvSpPr txBox="1">
            <a:spLocks noChangeArrowheads="1"/>
          </p:cNvSpPr>
          <p:nvPr/>
        </p:nvSpPr>
        <p:spPr bwMode="auto">
          <a:xfrm>
            <a:off x="1296988" y="1458913"/>
            <a:ext cx="1054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a:solidFill>
                  <a:srgbClr val="000000"/>
                </a:solidFill>
                <a:latin typeface="Constantia" pitchFamily="18" charset="0"/>
              </a:rPr>
              <a:t>145 278 чел.</a:t>
            </a:r>
          </a:p>
        </p:txBody>
      </p:sp>
      <p:sp>
        <p:nvSpPr>
          <p:cNvPr id="698383" name="TextBox 2"/>
          <p:cNvSpPr txBox="1">
            <a:spLocks noChangeArrowheads="1"/>
          </p:cNvSpPr>
          <p:nvPr/>
        </p:nvSpPr>
        <p:spPr bwMode="auto">
          <a:xfrm>
            <a:off x="1122363" y="995363"/>
            <a:ext cx="3024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a:solidFill>
                  <a:srgbClr val="04314C"/>
                </a:solidFill>
                <a:latin typeface="Calibri" pitchFamily="34" charset="0"/>
                <a:cs typeface="Times New Roman" pitchFamily="18" charset="0"/>
              </a:rPr>
              <a:t>Зарегистрировано</a:t>
            </a:r>
          </a:p>
        </p:txBody>
      </p:sp>
      <p:cxnSp>
        <p:nvCxnSpPr>
          <p:cNvPr id="50" name="Прямая соединительная линия 49"/>
          <p:cNvCxnSpPr/>
          <p:nvPr/>
        </p:nvCxnSpPr>
        <p:spPr>
          <a:xfrm>
            <a:off x="922338" y="4365625"/>
            <a:ext cx="2303462" cy="9525"/>
          </a:xfrm>
          <a:prstGeom prst="line">
            <a:avLst/>
          </a:prstGeom>
          <a:ln w="444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8385" name="Заголовок 1"/>
          <p:cNvSpPr txBox="1">
            <a:spLocks/>
          </p:cNvSpPr>
          <p:nvPr/>
        </p:nvSpPr>
        <p:spPr bwMode="auto">
          <a:xfrm>
            <a:off x="4737100" y="1230313"/>
            <a:ext cx="46434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ru-RU" altLang="ru-RU" sz="2000" b="1">
                <a:solidFill>
                  <a:srgbClr val="04314C"/>
                </a:solidFill>
                <a:latin typeface="Calibri" pitchFamily="34" charset="0"/>
                <a:cs typeface="Times New Roman" pitchFamily="18" charset="0"/>
              </a:rPr>
              <a:t>Инфаркты миокарда</a:t>
            </a:r>
          </a:p>
        </p:txBody>
      </p:sp>
      <p:cxnSp>
        <p:nvCxnSpPr>
          <p:cNvPr id="60" name="Прямая соединительная линия 59"/>
          <p:cNvCxnSpPr/>
          <p:nvPr/>
        </p:nvCxnSpPr>
        <p:spPr>
          <a:xfrm flipH="1" flipV="1">
            <a:off x="1884363" y="4149725"/>
            <a:ext cx="0" cy="584200"/>
          </a:xfrm>
          <a:prstGeom prst="line">
            <a:avLst/>
          </a:prstGeom>
          <a:ln w="44450">
            <a:solidFill>
              <a:schemeClr val="accent2">
                <a:lumMod val="40000"/>
                <a:lumOff val="6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aphicFrame>
        <p:nvGraphicFramePr>
          <p:cNvPr id="698387" name="Диаграмма 64"/>
          <p:cNvGraphicFramePr>
            <a:graphicFrameLocks/>
          </p:cNvGraphicFramePr>
          <p:nvPr>
            <p:extLst>
              <p:ext uri="{D42A27DB-BD31-4B8C-83A1-F6EECF244321}">
                <p14:modId xmlns:p14="http://schemas.microsoft.com/office/powerpoint/2010/main" val="3202888016"/>
              </p:ext>
            </p:extLst>
          </p:nvPr>
        </p:nvGraphicFramePr>
        <p:xfrm>
          <a:off x="4937125" y="1649413"/>
          <a:ext cx="4243388" cy="2520950"/>
        </p:xfrm>
        <a:graphic>
          <a:graphicData uri="http://schemas.openxmlformats.org/presentationml/2006/ole">
            <mc:AlternateContent xmlns:mc="http://schemas.openxmlformats.org/markup-compatibility/2006">
              <mc:Choice xmlns:v="urn:schemas-microsoft-com:vml" Requires="v">
                <p:oleObj spid="_x0000_s6385" r:id="rId9" imgW="4243184" imgH="2517866" progId="Excel.Chart.8">
                  <p:embed/>
                </p:oleObj>
              </mc:Choice>
              <mc:Fallback>
                <p:oleObj r:id="rId9" imgW="4243184" imgH="2517866"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7125" y="1649413"/>
                        <a:ext cx="42433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8388" name="TextBox 67"/>
          <p:cNvSpPr txBox="1">
            <a:spLocks noChangeArrowheads="1"/>
          </p:cNvSpPr>
          <p:nvPr/>
        </p:nvSpPr>
        <p:spPr bwMode="auto">
          <a:xfrm>
            <a:off x="5705475" y="1592263"/>
            <a:ext cx="302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a:solidFill>
                  <a:srgbClr val="04314C"/>
                </a:solidFill>
                <a:latin typeface="Calibri" pitchFamily="34" charset="0"/>
                <a:cs typeface="Times New Roman" pitchFamily="18" charset="0"/>
              </a:rPr>
              <a:t>Зарегистрировано</a:t>
            </a:r>
          </a:p>
        </p:txBody>
      </p:sp>
      <p:pic>
        <p:nvPicPr>
          <p:cNvPr id="69838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4975" y="4146550"/>
            <a:ext cx="3405188" cy="227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Прямоугольник 22"/>
          <p:cNvSpPr/>
          <p:nvPr/>
        </p:nvSpPr>
        <p:spPr>
          <a:xfrm>
            <a:off x="631376" y="256768"/>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Arial" pitchFamily="34" charset="0"/>
                <a:cs typeface="Arial" pitchFamily="34" charset="0"/>
              </a:rPr>
              <a:t>Из доклада Министра здравоохранения Челябинской области, 03.03.2017 г.</a:t>
            </a:r>
            <a:endParaRPr lang="ru-RU" i="1" dirty="0">
              <a:solidFill>
                <a:prstClr val="black"/>
              </a:solidFill>
              <a:latin typeface="Arial" pitchFamily="34" charset="0"/>
              <a:cs typeface="Arial" pitchFamily="34" charset="0"/>
            </a:endParaRPr>
          </a:p>
        </p:txBody>
      </p:sp>
      <p:sp>
        <p:nvSpPr>
          <p:cNvPr id="24" name="Прямоугольник 23"/>
          <p:cNvSpPr/>
          <p:nvPr/>
        </p:nvSpPr>
        <p:spPr>
          <a:xfrm>
            <a:off x="2724943" y="5160169"/>
            <a:ext cx="683420"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66%</a:t>
            </a:r>
            <a:endParaRPr lang="ru-RU" sz="1600" b="1" dirty="0">
              <a:solidFill>
                <a:srgbClr val="FF0000"/>
              </a:solidFill>
              <a:latin typeface="Times New Roman" pitchFamily="18" charset="0"/>
              <a:cs typeface="Times New Roman" pitchFamily="18" charset="0"/>
            </a:endParaRPr>
          </a:p>
        </p:txBody>
      </p:sp>
      <p:sp>
        <p:nvSpPr>
          <p:cNvPr id="25" name="Прямоугольник 24"/>
          <p:cNvSpPr/>
          <p:nvPr/>
        </p:nvSpPr>
        <p:spPr>
          <a:xfrm>
            <a:off x="3836988" y="4563666"/>
            <a:ext cx="683420"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70%</a:t>
            </a:r>
            <a:endParaRPr lang="ru-RU" sz="1600" b="1" dirty="0">
              <a:solidFill>
                <a:srgbClr val="FF0000"/>
              </a:solidFill>
              <a:latin typeface="Times New Roman" pitchFamily="18" charset="0"/>
              <a:cs typeface="Times New Roman" pitchFamily="18" charset="0"/>
            </a:endParaRPr>
          </a:p>
        </p:txBody>
      </p:sp>
      <p:sp>
        <p:nvSpPr>
          <p:cNvPr id="26" name="Прямоугольник 25"/>
          <p:cNvSpPr/>
          <p:nvPr/>
        </p:nvSpPr>
        <p:spPr>
          <a:xfrm>
            <a:off x="8236743" y="2420888"/>
            <a:ext cx="683420"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8%</a:t>
            </a:r>
            <a:endParaRPr lang="ru-RU" sz="1600" b="1" dirty="0">
              <a:solidFill>
                <a:srgbClr val="FF0000"/>
              </a:solidFill>
              <a:latin typeface="Times New Roman" pitchFamily="18" charset="0"/>
              <a:cs typeface="Times New Roman" pitchFamily="18" charset="0"/>
            </a:endParaRPr>
          </a:p>
        </p:txBody>
      </p:sp>
      <p:sp>
        <p:nvSpPr>
          <p:cNvPr id="27" name="Прямоугольник 26"/>
          <p:cNvSpPr/>
          <p:nvPr/>
        </p:nvSpPr>
        <p:spPr>
          <a:xfrm>
            <a:off x="7380312" y="2417713"/>
            <a:ext cx="683420" cy="39925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15%</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742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Заголовок 1"/>
          <p:cNvSpPr>
            <a:spLocks noGrp="1"/>
          </p:cNvSpPr>
          <p:nvPr>
            <p:ph type="title"/>
          </p:nvPr>
        </p:nvSpPr>
        <p:spPr>
          <a:xfrm>
            <a:off x="285750" y="332656"/>
            <a:ext cx="8558981" cy="811213"/>
          </a:xfrm>
          <a:ln>
            <a:miter lim="800000"/>
            <a:headEnd/>
            <a:tailEnd/>
          </a:ln>
          <a:extLst/>
        </p:spPr>
        <p:txBody>
          <a:bodyPr>
            <a:noAutofit/>
          </a:bodyPr>
          <a:lstStyle/>
          <a:p>
            <a:pPr eaLnBrk="1" fontAlgn="auto" hangingPunct="1">
              <a:spcAft>
                <a:spcPts val="0"/>
              </a:spcAft>
              <a:defRPr/>
            </a:pPr>
            <a:r>
              <a:rPr lang="ru-RU" sz="2800" b="1" dirty="0" smtClean="0">
                <a:effectLst>
                  <a:outerShdw blurRad="38100" dist="38100" dir="2700000" algn="tl">
                    <a:srgbClr val="000000">
                      <a:alpha val="43137"/>
                    </a:srgbClr>
                  </a:outerShdw>
                </a:effectLst>
                <a:ea typeface="+mn-ea"/>
                <a:cs typeface="Times New Roman" pitchFamily="18" charset="0"/>
              </a:rPr>
              <a:t>Динамика смертности населения Челябинской области от новообразований за 10 лет на 100 тыс</a:t>
            </a:r>
            <a:r>
              <a:rPr lang="ru-RU" sz="2800" b="1" dirty="0" smtClean="0">
                <a:cs typeface="Times New Roman" pitchFamily="18" charset="0"/>
              </a:rPr>
              <a:t>.</a:t>
            </a:r>
            <a:br>
              <a:rPr lang="ru-RU" sz="2800" b="1" dirty="0" smtClean="0">
                <a:cs typeface="Times New Roman" pitchFamily="18" charset="0"/>
              </a:rPr>
            </a:br>
            <a:r>
              <a:rPr lang="ru-RU" sz="2800" b="1" dirty="0" smtClean="0">
                <a:cs typeface="Arial" charset="0"/>
              </a:rPr>
              <a:t> </a:t>
            </a:r>
          </a:p>
        </p:txBody>
      </p:sp>
      <p:graphicFrame>
        <p:nvGraphicFramePr>
          <p:cNvPr id="704515" name="Object 19"/>
          <p:cNvGraphicFramePr>
            <a:graphicFrameLocks/>
          </p:cNvGraphicFramePr>
          <p:nvPr>
            <p:extLst>
              <p:ext uri="{D42A27DB-BD31-4B8C-83A1-F6EECF244321}">
                <p14:modId xmlns:p14="http://schemas.microsoft.com/office/powerpoint/2010/main" val="3798474090"/>
              </p:ext>
            </p:extLst>
          </p:nvPr>
        </p:nvGraphicFramePr>
        <p:xfrm>
          <a:off x="285750" y="1143000"/>
          <a:ext cx="8534722" cy="3567113"/>
        </p:xfrm>
        <a:graphic>
          <a:graphicData uri="http://schemas.openxmlformats.org/presentationml/2006/ole">
            <mc:AlternateContent xmlns:mc="http://schemas.openxmlformats.org/markup-compatibility/2006">
              <mc:Choice xmlns:v="urn:schemas-microsoft-com:vml" Requires="v">
                <p:oleObj spid="_x0000_s7286" name="Worksheet" r:id="rId4" imgW="8058066" imgH="4676670" progId="Excel.Sheet.8">
                  <p:embed/>
                </p:oleObj>
              </mc:Choice>
              <mc:Fallback>
                <p:oleObj name="Worksheet" r:id="rId4" imgW="8058066" imgH="467667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143000"/>
                        <a:ext cx="8534722" cy="3567113"/>
                      </a:xfrm>
                      <a:prstGeom prst="rect">
                        <a:avLst/>
                      </a:prstGeom>
                      <a:noFill/>
                      <a:ln>
                        <a:noFill/>
                      </a:ln>
                      <a:extLst/>
                    </p:spPr>
                  </p:pic>
                </p:oleObj>
              </mc:Fallback>
            </mc:AlternateContent>
          </a:graphicData>
        </a:graphic>
      </p:graphicFrame>
      <p:sp>
        <p:nvSpPr>
          <p:cNvPr id="11" name="Скругленный прямоугольник 10"/>
          <p:cNvSpPr/>
          <p:nvPr/>
        </p:nvSpPr>
        <p:spPr>
          <a:xfrm>
            <a:off x="6660232" y="1635125"/>
            <a:ext cx="1500187" cy="1216025"/>
          </a:xfrm>
          <a:prstGeom prst="roundRect">
            <a:avLst/>
          </a:prstGeom>
          <a:solidFill>
            <a:schemeClr val="bg2"/>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100" b="1" dirty="0">
                <a:solidFill>
                  <a:prstClr val="black"/>
                </a:solidFill>
              </a:rPr>
              <a:t>Плановое число снижения умерших в 2016 году    </a:t>
            </a:r>
          </a:p>
          <a:p>
            <a:pPr algn="ctr">
              <a:defRPr/>
            </a:pPr>
            <a:r>
              <a:rPr lang="ru-RU" sz="1400" b="1" dirty="0">
                <a:solidFill>
                  <a:prstClr val="black"/>
                </a:solidFill>
              </a:rPr>
              <a:t>- 250 </a:t>
            </a:r>
            <a:r>
              <a:rPr lang="ru-RU" sz="1100" b="1" dirty="0">
                <a:solidFill>
                  <a:prstClr val="black"/>
                </a:solidFill>
              </a:rPr>
              <a:t>человек</a:t>
            </a:r>
          </a:p>
        </p:txBody>
      </p:sp>
      <p:sp>
        <p:nvSpPr>
          <p:cNvPr id="704517" name="TextBox 10"/>
          <p:cNvSpPr txBox="1">
            <a:spLocks noChangeArrowheads="1"/>
          </p:cNvSpPr>
          <p:nvPr/>
        </p:nvSpPr>
        <p:spPr bwMode="auto">
          <a:xfrm>
            <a:off x="5286375" y="1389062"/>
            <a:ext cx="118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300" b="1" dirty="0">
                <a:solidFill>
                  <a:prstClr val="black"/>
                </a:solidFill>
                <a:latin typeface="Calibri" pitchFamily="34" charset="0"/>
              </a:rPr>
              <a:t>-0,5</a:t>
            </a:r>
            <a:r>
              <a:rPr lang="en-US" sz="1300" b="1" dirty="0">
                <a:solidFill>
                  <a:prstClr val="black"/>
                </a:solidFill>
                <a:latin typeface="Calibri" pitchFamily="34" charset="0"/>
              </a:rPr>
              <a:t>%</a:t>
            </a:r>
            <a:r>
              <a:rPr lang="ru-RU" sz="1300" b="1" dirty="0">
                <a:solidFill>
                  <a:prstClr val="black"/>
                </a:solidFill>
                <a:latin typeface="Calibri" pitchFamily="34" charset="0"/>
              </a:rPr>
              <a:t> или </a:t>
            </a:r>
          </a:p>
          <a:p>
            <a:pPr eaLnBrk="1" hangingPunct="1"/>
            <a:r>
              <a:rPr lang="ru-RU" sz="1300" b="1" dirty="0">
                <a:solidFill>
                  <a:prstClr val="black"/>
                </a:solidFill>
                <a:latin typeface="Calibri" pitchFamily="34" charset="0"/>
              </a:rPr>
              <a:t>-28 умерших</a:t>
            </a:r>
          </a:p>
        </p:txBody>
      </p:sp>
      <p:cxnSp>
        <p:nvCxnSpPr>
          <p:cNvPr id="13" name="Прямая со стрелкой 12"/>
          <p:cNvCxnSpPr/>
          <p:nvPr/>
        </p:nvCxnSpPr>
        <p:spPr>
          <a:xfrm>
            <a:off x="5592762" y="2057399"/>
            <a:ext cx="571500"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704519" name="Диаграмма 4"/>
          <p:cNvGraphicFramePr>
            <a:graphicFrameLocks/>
          </p:cNvGraphicFramePr>
          <p:nvPr>
            <p:extLst>
              <p:ext uri="{D42A27DB-BD31-4B8C-83A1-F6EECF244321}">
                <p14:modId xmlns:p14="http://schemas.microsoft.com/office/powerpoint/2010/main" val="2277610919"/>
              </p:ext>
            </p:extLst>
          </p:nvPr>
        </p:nvGraphicFramePr>
        <p:xfrm>
          <a:off x="285750" y="4737100"/>
          <a:ext cx="8534722" cy="2120900"/>
        </p:xfrm>
        <a:graphic>
          <a:graphicData uri="http://schemas.openxmlformats.org/presentationml/2006/ole">
            <mc:AlternateContent xmlns:mc="http://schemas.openxmlformats.org/markup-compatibility/2006">
              <mc:Choice xmlns:v="urn:schemas-microsoft-com:vml" Requires="v">
                <p:oleObj spid="_x0000_s7287" name="Worksheet" r:id="rId6" imgW="8848745" imgH="2238300" progId="Excel.Sheet.8">
                  <p:embed/>
                </p:oleObj>
              </mc:Choice>
              <mc:Fallback>
                <p:oleObj name="Worksheet" r:id="rId6" imgW="8848745" imgH="2238300"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737100"/>
                        <a:ext cx="8534722" cy="2120900"/>
                      </a:xfrm>
                      <a:prstGeom prst="rect">
                        <a:avLst/>
                      </a:prstGeom>
                      <a:noFill/>
                      <a:ln>
                        <a:noFill/>
                      </a:ln>
                      <a:extLst/>
                    </p:spPr>
                  </p:pic>
                </p:oleObj>
              </mc:Fallback>
            </mc:AlternateContent>
          </a:graphicData>
        </a:graphic>
      </p:graphicFrame>
      <p:sp>
        <p:nvSpPr>
          <p:cNvPr id="15" name="Заголовок 1"/>
          <p:cNvSpPr txBox="1">
            <a:spLocks/>
          </p:cNvSpPr>
          <p:nvPr/>
        </p:nvSpPr>
        <p:spPr bwMode="auto">
          <a:xfrm rot="16200000">
            <a:off x="4735512" y="2864545"/>
            <a:ext cx="1714500" cy="285750"/>
          </a:xfrm>
          <a:prstGeom prst="rect">
            <a:avLst/>
          </a:prstGeom>
          <a:noFill/>
          <a:ln w="9525">
            <a:noFill/>
            <a:miter lim="800000"/>
            <a:headEnd/>
            <a:tailEnd/>
          </a:ln>
        </p:spPr>
        <p:txBody>
          <a:bodyPr anchor="ctr"/>
          <a:lstStyle/>
          <a:p>
            <a:pPr algn="ctr">
              <a:defRPr/>
            </a:pPr>
            <a:r>
              <a:rPr lang="ru-RU" sz="1400" b="1" dirty="0">
                <a:solidFill>
                  <a:prstClr val="white"/>
                </a:solidFill>
              </a:rPr>
              <a:t>77 место по </a:t>
            </a:r>
            <a:r>
              <a:rPr lang="ru-RU" sz="1400" b="1" dirty="0" smtClean="0">
                <a:solidFill>
                  <a:prstClr val="white"/>
                </a:solidFill>
              </a:rPr>
              <a:t>РФ</a:t>
            </a:r>
            <a:endParaRPr lang="ru-RU" sz="1400" b="1" dirty="0">
              <a:solidFill>
                <a:prstClr val="white"/>
              </a:solidFill>
            </a:endParaRPr>
          </a:p>
        </p:txBody>
      </p:sp>
      <p:sp>
        <p:nvSpPr>
          <p:cNvPr id="704522" name="TextBox 15"/>
          <p:cNvSpPr txBox="1">
            <a:spLocks noChangeArrowheads="1"/>
          </p:cNvSpPr>
          <p:nvPr/>
        </p:nvSpPr>
        <p:spPr bwMode="auto">
          <a:xfrm>
            <a:off x="285750" y="4286250"/>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200">
                <a:solidFill>
                  <a:prstClr val="black"/>
                </a:solidFill>
                <a:latin typeface="Calibri" pitchFamily="34" charset="0"/>
              </a:rPr>
              <a:t>По предварительным данным Челябинскстат за 12 месяцев 2016 года</a:t>
            </a:r>
          </a:p>
        </p:txBody>
      </p:sp>
      <p:sp>
        <p:nvSpPr>
          <p:cNvPr id="19" name="Заголовок 1"/>
          <p:cNvSpPr txBox="1">
            <a:spLocks/>
          </p:cNvSpPr>
          <p:nvPr/>
        </p:nvSpPr>
        <p:spPr bwMode="auto">
          <a:xfrm rot="16200000">
            <a:off x="5235574" y="2950368"/>
            <a:ext cx="1857375" cy="214313"/>
          </a:xfrm>
          <a:prstGeom prst="rect">
            <a:avLst/>
          </a:prstGeom>
          <a:noFill/>
          <a:ln w="9525">
            <a:noFill/>
            <a:miter lim="800000"/>
            <a:headEnd/>
            <a:tailEnd/>
          </a:ln>
        </p:spPr>
        <p:txBody>
          <a:bodyPr anchor="ctr"/>
          <a:lstStyle/>
          <a:p>
            <a:pPr algn="ctr">
              <a:defRPr/>
            </a:pPr>
            <a:r>
              <a:rPr lang="ru-RU" sz="1400" b="1" dirty="0">
                <a:solidFill>
                  <a:prstClr val="white"/>
                </a:solidFill>
              </a:rPr>
              <a:t>71 место по </a:t>
            </a:r>
            <a:r>
              <a:rPr lang="ru-RU" sz="1400" b="1" dirty="0" smtClean="0">
                <a:solidFill>
                  <a:prstClr val="white"/>
                </a:solidFill>
              </a:rPr>
              <a:t>РФ</a:t>
            </a:r>
            <a:endParaRPr lang="ru-RU" sz="1400" b="1" dirty="0">
              <a:solidFill>
                <a:prstClr val="white"/>
              </a:solidFill>
            </a:endParaRPr>
          </a:p>
        </p:txBody>
      </p:sp>
      <p:sp>
        <p:nvSpPr>
          <p:cNvPr id="12" name="Прямоугольник 11"/>
          <p:cNvSpPr/>
          <p:nvPr/>
        </p:nvSpPr>
        <p:spPr>
          <a:xfrm>
            <a:off x="142109" y="6545808"/>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cs typeface="Arial" pitchFamily="34" charset="0"/>
              </a:rPr>
              <a:t>Из доклада Министра здравоохранения Челябинской области, 03.03.2017 г.</a:t>
            </a:r>
            <a:endParaRPr lang="ru-RU" i="1" dirty="0">
              <a:solidFill>
                <a:prstClr val="black"/>
              </a:solidFill>
              <a:cs typeface="Arial" pitchFamily="34" charset="0"/>
            </a:endParaRPr>
          </a:p>
        </p:txBody>
      </p:sp>
    </p:spTree>
    <p:extLst>
      <p:ext uri="{BB962C8B-B14F-4D97-AF65-F5344CB8AC3E}">
        <p14:creationId xmlns:p14="http://schemas.microsoft.com/office/powerpoint/2010/main" val="448874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5108"/>
            <a:ext cx="8316416" cy="836612"/>
          </a:xfrm>
        </p:spPr>
        <p:txBody>
          <a:bodyPr>
            <a:noAutofit/>
          </a:bodyPr>
          <a:lstStyle/>
          <a:p>
            <a:pPr eaLnBrk="1" hangingPunct="1">
              <a:defRPr/>
            </a:pPr>
            <a:r>
              <a:rPr lang="ru-RU" sz="2800" b="1" dirty="0" smtClean="0">
                <a:effectLst/>
                <a:cs typeface="Times New Roman" pitchFamily="18" charset="0"/>
              </a:rPr>
              <a:t>Формирование ЗОЖ населения, профилактика и контроль НИЗ на период до 2025 года…</a:t>
            </a:r>
            <a:endParaRPr lang="ru-RU" sz="2800" b="1" dirty="0">
              <a:effectLst/>
              <a:cs typeface="Times New Roman" pitchFamily="18" charset="0"/>
            </a:endParaRPr>
          </a:p>
        </p:txBody>
      </p:sp>
      <p:sp>
        <p:nvSpPr>
          <p:cNvPr id="6" name="Скругленный прямоугольник 5"/>
          <p:cNvSpPr/>
          <p:nvPr/>
        </p:nvSpPr>
        <p:spPr>
          <a:xfrm>
            <a:off x="338138" y="1196975"/>
            <a:ext cx="8443912" cy="944563"/>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8436" name="Прямоугольник 2"/>
          <p:cNvSpPr>
            <a:spLocks noChangeArrowheads="1"/>
          </p:cNvSpPr>
          <p:nvPr/>
        </p:nvSpPr>
        <p:spPr bwMode="auto">
          <a:xfrm>
            <a:off x="338138" y="1319213"/>
            <a:ext cx="8374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b="1" dirty="0" smtClean="0">
                <a:solidFill>
                  <a:srgbClr val="234271"/>
                </a:solidFill>
                <a:cs typeface="Times New Roman" pitchFamily="18" charset="0"/>
              </a:rPr>
              <a:t>Глобальный план действий ВОЗ по профилактике неинфекционных заболеваний и борьбы с ними на 2013-2020 годы</a:t>
            </a:r>
            <a:endParaRPr lang="ru-RU" b="1" dirty="0" smtClean="0">
              <a:solidFill>
                <a:srgbClr val="234271"/>
              </a:solidFill>
              <a:latin typeface="Arial" charset="0"/>
              <a:cs typeface="Arial" charset="0"/>
            </a:endParaRPr>
          </a:p>
        </p:txBody>
      </p:sp>
      <p:sp>
        <p:nvSpPr>
          <p:cNvPr id="18437" name="Прямоугольник 7"/>
          <p:cNvSpPr>
            <a:spLocks noChangeArrowheads="1"/>
          </p:cNvSpPr>
          <p:nvPr/>
        </p:nvSpPr>
        <p:spPr bwMode="auto">
          <a:xfrm>
            <a:off x="228600" y="2549525"/>
            <a:ext cx="8736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b="1" smtClean="0">
                <a:solidFill>
                  <a:srgbClr val="234271"/>
                </a:solidFill>
                <a:cs typeface="Times New Roman" pitchFamily="18" charset="0"/>
              </a:rPr>
              <a:t>Резолюция А/RES/68/300 совещания высокого уровня Генеральной ассамблеи ООН по неинфекционным заболеваниям (Нью-Йорк, 2014)</a:t>
            </a:r>
          </a:p>
        </p:txBody>
      </p:sp>
      <p:sp>
        <p:nvSpPr>
          <p:cNvPr id="9" name="Скругленный прямоугольник 8"/>
          <p:cNvSpPr/>
          <p:nvPr/>
        </p:nvSpPr>
        <p:spPr>
          <a:xfrm>
            <a:off x="338138" y="3810000"/>
            <a:ext cx="4608512" cy="2719388"/>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8439" name="Прямоугольник 9"/>
          <p:cNvSpPr>
            <a:spLocks noChangeArrowheads="1"/>
          </p:cNvSpPr>
          <p:nvPr/>
        </p:nvSpPr>
        <p:spPr bwMode="auto">
          <a:xfrm>
            <a:off x="338138" y="3810000"/>
            <a:ext cx="44354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400" b="1" dirty="0" smtClean="0">
                <a:solidFill>
                  <a:srgbClr val="234271"/>
                </a:solidFill>
                <a:cs typeface="Times New Roman" pitchFamily="18" charset="0"/>
              </a:rPr>
              <a:t>17 целей устойчивого развития до 2030 г. </a:t>
            </a:r>
          </a:p>
          <a:p>
            <a:pPr algn="ctr" fontAlgn="base">
              <a:spcBef>
                <a:spcPct val="0"/>
              </a:spcBef>
              <a:spcAft>
                <a:spcPct val="0"/>
              </a:spcAft>
            </a:pPr>
            <a:r>
              <a:rPr lang="ru-RU" sz="2400" b="1" dirty="0" smtClean="0">
                <a:solidFill>
                  <a:srgbClr val="234271"/>
                </a:solidFill>
                <a:cs typeface="Times New Roman" pitchFamily="18" charset="0"/>
              </a:rPr>
              <a:t>(приняты в 2015 г. Генеральной</a:t>
            </a:r>
          </a:p>
          <a:p>
            <a:pPr algn="ctr" fontAlgn="base">
              <a:spcBef>
                <a:spcPct val="0"/>
              </a:spcBef>
              <a:spcAft>
                <a:spcPct val="0"/>
              </a:spcAft>
            </a:pPr>
            <a:r>
              <a:rPr lang="ru-RU" sz="2400" b="1" dirty="0" smtClean="0">
                <a:solidFill>
                  <a:srgbClr val="234271"/>
                </a:solidFill>
                <a:cs typeface="Times New Roman" pitchFamily="18" charset="0"/>
              </a:rPr>
              <a:t> Ассамблеей ООН)</a:t>
            </a:r>
          </a:p>
          <a:p>
            <a:pPr algn="ctr" fontAlgn="base">
              <a:spcBef>
                <a:spcPct val="0"/>
              </a:spcBef>
              <a:spcAft>
                <a:spcPct val="0"/>
              </a:spcAft>
            </a:pPr>
            <a:r>
              <a:rPr lang="ru-RU" b="1" dirty="0" smtClean="0">
                <a:solidFill>
                  <a:srgbClr val="234271"/>
                </a:solidFill>
                <a:cs typeface="Times New Roman" pitchFamily="18" charset="0"/>
              </a:rPr>
              <a:t>- </a:t>
            </a:r>
            <a:r>
              <a:rPr lang="ru-RU" b="1" dirty="0" smtClean="0">
                <a:solidFill>
                  <a:srgbClr val="4A6717"/>
                </a:solidFill>
                <a:cs typeface="Times New Roman" pitchFamily="18" charset="0"/>
              </a:rPr>
              <a:t>Обеспечение здорового образа жизни и содействие благополучию для всех в любом возрасте</a:t>
            </a:r>
            <a:endParaRPr lang="ru-RU" b="1" dirty="0" smtClean="0">
              <a:solidFill>
                <a:srgbClr val="4A6717"/>
              </a:solidFill>
              <a:latin typeface="Arial" charset="0"/>
              <a:cs typeface="Arial" charset="0"/>
            </a:endParaRPr>
          </a:p>
        </p:txBody>
      </p:sp>
      <p:pic>
        <p:nvPicPr>
          <p:cNvPr id="10249" name="Picture 10"/>
          <p:cNvPicPr>
            <a:picLocks noChangeAspect="1" noChangeArrowheads="1"/>
          </p:cNvPicPr>
          <p:nvPr/>
        </p:nvPicPr>
        <p:blipFill>
          <a:blip r:embed="rId2"/>
          <a:srcRect/>
          <a:stretch>
            <a:fillRect/>
          </a:stretch>
        </p:blipFill>
        <p:spPr bwMode="auto">
          <a:xfrm>
            <a:off x="5227638" y="3683000"/>
            <a:ext cx="3554412" cy="2846388"/>
          </a:xfrm>
          <a:prstGeom prst="rect">
            <a:avLst/>
          </a:prstGeom>
          <a:noFill/>
          <a:ln w="9525">
            <a:solidFill>
              <a:schemeClr val="accent5">
                <a:lumMod val="50000"/>
              </a:schemeClr>
            </a:solidFill>
            <a:miter lim="800000"/>
            <a:headEnd/>
            <a:tailEnd/>
          </a:ln>
          <a:extLst/>
        </p:spPr>
      </p:pic>
      <p:pic>
        <p:nvPicPr>
          <p:cNvPr id="4" name="Рисунок 3"/>
          <p:cNvPicPr>
            <a:picLocks noChangeAspect="1"/>
          </p:cNvPicPr>
          <p:nvPr/>
        </p:nvPicPr>
        <p:blipFill>
          <a:blip r:embed="rId3" cstate="print">
            <a:extLst/>
          </a:blip>
          <a:stretch>
            <a:fillRect/>
          </a:stretch>
        </p:blipFill>
        <p:spPr>
          <a:xfrm>
            <a:off x="6084168" y="4653136"/>
            <a:ext cx="1361425" cy="1089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Скругленный прямоугольник 2"/>
          <p:cNvSpPr/>
          <p:nvPr/>
        </p:nvSpPr>
        <p:spPr>
          <a:xfrm>
            <a:off x="338138" y="2420888"/>
            <a:ext cx="8443912" cy="86409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63197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5538" name="Диаграмма 1"/>
          <p:cNvGraphicFramePr>
            <a:graphicFrameLocks/>
          </p:cNvGraphicFramePr>
          <p:nvPr>
            <p:extLst>
              <p:ext uri="{D42A27DB-BD31-4B8C-83A1-F6EECF244321}">
                <p14:modId xmlns:p14="http://schemas.microsoft.com/office/powerpoint/2010/main" val="3290684088"/>
              </p:ext>
            </p:extLst>
          </p:nvPr>
        </p:nvGraphicFramePr>
        <p:xfrm>
          <a:off x="-31750" y="815975"/>
          <a:ext cx="9210675" cy="6111875"/>
        </p:xfrm>
        <a:graphic>
          <a:graphicData uri="http://schemas.openxmlformats.org/presentationml/2006/ole">
            <mc:AlternateContent xmlns:mc="http://schemas.openxmlformats.org/markup-compatibility/2006">
              <mc:Choice xmlns:v="urn:schemas-microsoft-com:vml" Requires="v">
                <p:oleObj spid="_x0000_s8252" r:id="rId4" imgW="9211854" imgH="6108721" progId="Excel.Chart.8">
                  <p:embed/>
                </p:oleObj>
              </mc:Choice>
              <mc:Fallback>
                <p:oleObj r:id="rId4" imgW="9211854" imgH="610872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815975"/>
                        <a:ext cx="92106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1" name="Заголовок 1"/>
          <p:cNvSpPr txBox="1">
            <a:spLocks/>
          </p:cNvSpPr>
          <p:nvPr/>
        </p:nvSpPr>
        <p:spPr bwMode="auto">
          <a:xfrm>
            <a:off x="0" y="130626"/>
            <a:ext cx="9160273" cy="792162"/>
          </a:xfrm>
          <a:prstGeom prst="rect">
            <a:avLst/>
          </a:prstGeom>
          <a:noFill/>
          <a:ln>
            <a:noFill/>
          </a:ln>
          <a:scene3d>
            <a:camera prst="orthographicFront"/>
            <a:lightRig rig="threePt" dir="t"/>
          </a:scene3d>
          <a:sp3d>
            <a:bevelT/>
          </a:sp3d>
          <a:ex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r">
              <a:defRPr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ru-RU" altLang="ru-RU" sz="2800" b="1" dirty="0">
                <a:ln>
                  <a:noFill/>
                </a:ln>
                <a:solidFill>
                  <a:prstClr val="black"/>
                </a:solidFill>
                <a:effectLst/>
                <a:latin typeface="+mj-lt"/>
                <a:cs typeface="Times New Roman" pitchFamily="18" charset="0"/>
              </a:rPr>
              <a:t>Показатель и динамика смертности от новообразований </a:t>
            </a:r>
            <a:br>
              <a:rPr lang="ru-RU" altLang="ru-RU" sz="2800" b="1" dirty="0">
                <a:ln>
                  <a:noFill/>
                </a:ln>
                <a:solidFill>
                  <a:prstClr val="black"/>
                </a:solidFill>
                <a:effectLst/>
                <a:latin typeface="+mj-lt"/>
                <a:cs typeface="Times New Roman" pitchFamily="18" charset="0"/>
              </a:rPr>
            </a:br>
            <a:r>
              <a:rPr lang="ru-RU" altLang="ru-RU" sz="2800" b="1" dirty="0">
                <a:ln>
                  <a:noFill/>
                </a:ln>
                <a:solidFill>
                  <a:prstClr val="black"/>
                </a:solidFill>
                <a:effectLst/>
                <a:latin typeface="+mj-lt"/>
                <a:cs typeface="Times New Roman" pitchFamily="18" charset="0"/>
              </a:rPr>
              <a:t>по итогам 2016 года к 2015 году</a:t>
            </a:r>
          </a:p>
        </p:txBody>
      </p:sp>
      <p:sp>
        <p:nvSpPr>
          <p:cNvPr id="705542" name="Заголовок 1"/>
          <p:cNvSpPr txBox="1">
            <a:spLocks/>
          </p:cNvSpPr>
          <p:nvPr/>
        </p:nvSpPr>
        <p:spPr bwMode="auto">
          <a:xfrm>
            <a:off x="-22225" y="2376488"/>
            <a:ext cx="9144000" cy="444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00" b="1">
              <a:solidFill>
                <a:srgbClr val="FFFFFF"/>
              </a:solidFill>
              <a:latin typeface="Calibri" pitchFamily="34" charset="0"/>
            </a:endParaRPr>
          </a:p>
        </p:txBody>
      </p:sp>
      <p:sp>
        <p:nvSpPr>
          <p:cNvPr id="705543" name="Прямоугольник 2"/>
          <p:cNvSpPr>
            <a:spLocks noChangeArrowheads="1"/>
          </p:cNvSpPr>
          <p:nvPr/>
        </p:nvSpPr>
        <p:spPr bwMode="auto">
          <a:xfrm>
            <a:off x="4787900" y="1601788"/>
            <a:ext cx="3687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600" b="1">
                <a:solidFill>
                  <a:srgbClr val="04314C"/>
                </a:solidFill>
              </a:rPr>
              <a:t>по области 238,4 на 100 тыс. населения</a:t>
            </a:r>
          </a:p>
        </p:txBody>
      </p:sp>
      <p:sp>
        <p:nvSpPr>
          <p:cNvPr id="705544" name="Прямоугольник 6"/>
          <p:cNvSpPr>
            <a:spLocks noChangeArrowheads="1"/>
          </p:cNvSpPr>
          <p:nvPr/>
        </p:nvSpPr>
        <p:spPr bwMode="auto">
          <a:xfrm>
            <a:off x="5180013" y="6281738"/>
            <a:ext cx="204787" cy="214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705545" name="Прямоугольник 7"/>
          <p:cNvSpPr>
            <a:spLocks noChangeArrowheads="1"/>
          </p:cNvSpPr>
          <p:nvPr/>
        </p:nvSpPr>
        <p:spPr bwMode="auto">
          <a:xfrm>
            <a:off x="5384800" y="6218238"/>
            <a:ext cx="283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400" b="1">
                <a:solidFill>
                  <a:srgbClr val="04314C"/>
                </a:solidFill>
              </a:rPr>
              <a:t>- МО с отрицательной динамикой</a:t>
            </a:r>
          </a:p>
        </p:txBody>
      </p:sp>
      <p:sp>
        <p:nvSpPr>
          <p:cNvPr id="7055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2C3AC1-DE51-4435-82D7-24658C82E441}" type="slidenum">
              <a:rPr lang="ru-RU" altLang="ru-RU" smtClean="0">
                <a:solidFill>
                  <a:srgbClr val="045C75"/>
                </a:solidFill>
                <a:latin typeface="Constantia" pitchFamily="18" charset="0"/>
              </a:rPr>
              <a:pPr eaLnBrk="1" hangingPunct="1"/>
              <a:t>20</a:t>
            </a:fld>
            <a:endParaRPr lang="ru-RU" altLang="ru-RU" smtClean="0">
              <a:solidFill>
                <a:srgbClr val="045C75"/>
              </a:solidFill>
              <a:latin typeface="Constantia" pitchFamily="18" charset="0"/>
            </a:endParaRPr>
          </a:p>
        </p:txBody>
      </p:sp>
      <p:sp>
        <p:nvSpPr>
          <p:cNvPr id="705547" name="Прямоугольник 6"/>
          <p:cNvSpPr>
            <a:spLocks noChangeArrowheads="1"/>
          </p:cNvSpPr>
          <p:nvPr/>
        </p:nvSpPr>
        <p:spPr bwMode="auto">
          <a:xfrm>
            <a:off x="312738" y="6330950"/>
            <a:ext cx="204787" cy="2143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705548" name="Прямоугольник 7"/>
          <p:cNvSpPr>
            <a:spLocks noChangeArrowheads="1"/>
          </p:cNvSpPr>
          <p:nvPr/>
        </p:nvSpPr>
        <p:spPr bwMode="auto">
          <a:xfrm>
            <a:off x="625475" y="6251575"/>
            <a:ext cx="321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a:solidFill>
                  <a:srgbClr val="04314C"/>
                </a:solidFill>
              </a:rPr>
              <a:t>- МО с положительной динамикой</a:t>
            </a:r>
          </a:p>
        </p:txBody>
      </p:sp>
      <p:sp>
        <p:nvSpPr>
          <p:cNvPr id="13" name="Прямоугольник 12"/>
          <p:cNvSpPr/>
          <p:nvPr/>
        </p:nvSpPr>
        <p:spPr>
          <a:xfrm>
            <a:off x="517525" y="6572791"/>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Arial" pitchFamily="34" charset="0"/>
                <a:cs typeface="Arial" pitchFamily="34" charset="0"/>
              </a:rPr>
              <a:t>Из доклада Министра здравоохранения Челябинской области, 03.03.2017 г.</a:t>
            </a:r>
            <a:endParaRPr lang="ru-RU"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93502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idx="4294967295"/>
          </p:nvPr>
        </p:nvSpPr>
        <p:spPr>
          <a:xfrm>
            <a:off x="0" y="981323"/>
            <a:ext cx="4859338" cy="923330"/>
          </a:xfrm>
        </p:spPr>
        <p:txBody>
          <a:bodyPr anchor="t">
            <a:spAutoFit/>
          </a:bodyPr>
          <a:lstStyle/>
          <a:p>
            <a:r>
              <a:rPr lang="ru-RU" sz="1800" b="1" dirty="0" smtClean="0">
                <a:solidFill>
                  <a:srgbClr val="002060"/>
                </a:solidFill>
              </a:rPr>
              <a:t>Распределение первичных больных с ЗНО по стадиям заболевания  (%) </a:t>
            </a:r>
            <a:br>
              <a:rPr lang="ru-RU" sz="1800" b="1" dirty="0" smtClean="0">
                <a:solidFill>
                  <a:srgbClr val="002060"/>
                </a:solidFill>
              </a:rPr>
            </a:br>
            <a:r>
              <a:rPr lang="ru-RU" sz="1800" b="1" dirty="0" smtClean="0">
                <a:solidFill>
                  <a:srgbClr val="002060"/>
                </a:solidFill>
              </a:rPr>
              <a:t> </a:t>
            </a:r>
          </a:p>
        </p:txBody>
      </p:sp>
      <p:sp>
        <p:nvSpPr>
          <p:cNvPr id="9" name="Text Box 31"/>
          <p:cNvSpPr txBox="1">
            <a:spLocks noChangeArrowheads="1"/>
          </p:cNvSpPr>
          <p:nvPr/>
        </p:nvSpPr>
        <p:spPr bwMode="auto">
          <a:xfrm>
            <a:off x="4867275" y="980728"/>
            <a:ext cx="4356100" cy="923925"/>
          </a:xfrm>
          <a:prstGeom prst="rect">
            <a:avLst/>
          </a:prstGeom>
          <a:noFill/>
          <a:ln w="9525" algn="ctr">
            <a:noFill/>
            <a:miter lim="800000"/>
            <a:headEnd/>
            <a:tailEnd/>
          </a:ln>
        </p:spPr>
        <p:txBody>
          <a:bodyPr>
            <a:spAutoFit/>
          </a:bodyPr>
          <a:lstStyle/>
          <a:p>
            <a:pPr algn="ctr">
              <a:defRPr/>
            </a:pPr>
            <a:r>
              <a:rPr lang="ru-RU" b="1" dirty="0">
                <a:solidFill>
                  <a:srgbClr val="002060"/>
                </a:solidFill>
              </a:rPr>
              <a:t>Смертность</a:t>
            </a:r>
            <a:r>
              <a:rPr lang="ru-RU" b="1" dirty="0">
                <a:solidFill>
                  <a:srgbClr val="002060"/>
                </a:solidFill>
                <a:effectLst>
                  <a:outerShdw blurRad="38100" dist="38100" dir="2700000" algn="tl">
                    <a:srgbClr val="000000"/>
                  </a:outerShdw>
                </a:effectLst>
              </a:rPr>
              <a:t> </a:t>
            </a:r>
            <a:r>
              <a:rPr lang="ru-RU" b="1" dirty="0">
                <a:solidFill>
                  <a:srgbClr val="002060"/>
                </a:solidFill>
              </a:rPr>
              <a:t>онкологических больных до года с момента установления диагноза ЗНО </a:t>
            </a:r>
            <a:r>
              <a:rPr lang="ru-RU" b="1" dirty="0" smtClean="0">
                <a:solidFill>
                  <a:srgbClr val="002060"/>
                </a:solidFill>
              </a:rPr>
              <a:t> </a:t>
            </a:r>
            <a:r>
              <a:rPr lang="ru-RU" b="1" dirty="0">
                <a:solidFill>
                  <a:srgbClr val="002060"/>
                </a:solidFill>
              </a:rPr>
              <a:t>(в %)</a:t>
            </a:r>
          </a:p>
        </p:txBody>
      </p:sp>
      <p:graphicFrame>
        <p:nvGraphicFramePr>
          <p:cNvPr id="707588" name="Object 2"/>
          <p:cNvGraphicFramePr>
            <a:graphicFrameLocks noChangeAspect="1"/>
          </p:cNvGraphicFramePr>
          <p:nvPr>
            <p:extLst>
              <p:ext uri="{D42A27DB-BD31-4B8C-83A1-F6EECF244321}">
                <p14:modId xmlns:p14="http://schemas.microsoft.com/office/powerpoint/2010/main" val="3033073967"/>
              </p:ext>
            </p:extLst>
          </p:nvPr>
        </p:nvGraphicFramePr>
        <p:xfrm>
          <a:off x="4902249" y="1897807"/>
          <a:ext cx="4140200" cy="1987327"/>
        </p:xfrm>
        <a:graphic>
          <a:graphicData uri="http://schemas.openxmlformats.org/presentationml/2006/ole">
            <mc:AlternateContent xmlns:mc="http://schemas.openxmlformats.org/markup-compatibility/2006">
              <mc:Choice xmlns:v="urn:schemas-microsoft-com:vml" Requires="v">
                <p:oleObj spid="_x0000_s9438" r:id="rId4" imgW="4139543" imgH="2871465" progId="Excel.Chart.8">
                  <p:embed/>
                </p:oleObj>
              </mc:Choice>
              <mc:Fallback>
                <p:oleObj r:id="rId4" imgW="4139543" imgH="287146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49" y="1897807"/>
                        <a:ext cx="4140200" cy="1987327"/>
                      </a:xfrm>
                      <a:prstGeom prst="rect">
                        <a:avLst/>
                      </a:prstGeom>
                      <a:noFill/>
                      <a:ln>
                        <a:noFill/>
                      </a:ln>
                      <a:extLst/>
                    </p:spPr>
                  </p:pic>
                </p:oleObj>
              </mc:Fallback>
            </mc:AlternateContent>
          </a:graphicData>
        </a:graphic>
      </p:graphicFrame>
      <p:sp>
        <p:nvSpPr>
          <p:cNvPr id="2060" name="Прямоугольник 13"/>
          <p:cNvSpPr>
            <a:spLocks noChangeArrowheads="1"/>
          </p:cNvSpPr>
          <p:nvPr/>
        </p:nvSpPr>
        <p:spPr bwMode="auto">
          <a:xfrm>
            <a:off x="4608165" y="4149725"/>
            <a:ext cx="4572000" cy="630942"/>
          </a:xfrm>
          <a:prstGeom prst="rect">
            <a:avLst/>
          </a:prstGeom>
          <a:noFill/>
          <a:ln>
            <a:noFill/>
          </a:ln>
          <a:extLst/>
        </p:spPr>
        <p:txBody>
          <a:bodyPr>
            <a:spAutoFit/>
          </a:bodyPr>
          <a:lstStyle/>
          <a:p>
            <a:pPr algn="ctr">
              <a:defRPr/>
            </a:pPr>
            <a:r>
              <a:rPr lang="ru-RU" sz="1750" b="1" dirty="0">
                <a:solidFill>
                  <a:srgbClr val="002060"/>
                </a:solidFill>
              </a:rPr>
              <a:t>Контингенты </a:t>
            </a:r>
            <a:r>
              <a:rPr lang="ru-RU" sz="1750" b="1" dirty="0" smtClean="0">
                <a:solidFill>
                  <a:srgbClr val="002060"/>
                </a:solidFill>
              </a:rPr>
              <a:t>больных</a:t>
            </a:r>
            <a:r>
              <a:rPr lang="ru-RU" sz="1750" b="1" dirty="0">
                <a:solidFill>
                  <a:srgbClr val="002060"/>
                </a:solidFill>
              </a:rPr>
              <a:t>, состоящих на диспансерном учёте у онкологов </a:t>
            </a:r>
            <a:r>
              <a:rPr lang="ru-RU" sz="1750" b="1" dirty="0" smtClean="0">
                <a:solidFill>
                  <a:srgbClr val="002060"/>
                </a:solidFill>
              </a:rPr>
              <a:t> ≥ 5 лет</a:t>
            </a:r>
            <a:endParaRPr lang="ru-RU" sz="1750" b="1" dirty="0">
              <a:solidFill>
                <a:srgbClr val="002060"/>
              </a:solidFill>
            </a:endParaRPr>
          </a:p>
        </p:txBody>
      </p:sp>
      <p:sp>
        <p:nvSpPr>
          <p:cNvPr id="2061" name="Прямоугольник 15"/>
          <p:cNvSpPr>
            <a:spLocks noChangeArrowheads="1"/>
          </p:cNvSpPr>
          <p:nvPr/>
        </p:nvSpPr>
        <p:spPr bwMode="auto">
          <a:xfrm>
            <a:off x="107950" y="4149725"/>
            <a:ext cx="4787900" cy="646113"/>
          </a:xfrm>
          <a:prstGeom prst="rect">
            <a:avLst/>
          </a:prstGeom>
          <a:noFill/>
          <a:ln>
            <a:noFill/>
          </a:ln>
          <a:extLst/>
        </p:spPr>
        <p:txBody>
          <a:bodyPr>
            <a:spAutoFit/>
          </a:bodyPr>
          <a:lstStyle/>
          <a:p>
            <a:pPr algn="ctr">
              <a:defRPr/>
            </a:pPr>
            <a:r>
              <a:rPr lang="ru-RU" b="1" dirty="0">
                <a:solidFill>
                  <a:srgbClr val="002060"/>
                </a:solidFill>
              </a:rPr>
              <a:t>Частота выявления ЗНО </a:t>
            </a:r>
          </a:p>
          <a:p>
            <a:pPr algn="ctr">
              <a:defRPr/>
            </a:pPr>
            <a:r>
              <a:rPr lang="ru-RU" b="1" dirty="0">
                <a:solidFill>
                  <a:srgbClr val="002060"/>
                </a:solidFill>
              </a:rPr>
              <a:t>при </a:t>
            </a:r>
            <a:r>
              <a:rPr lang="ru-RU" b="1" dirty="0" err="1">
                <a:solidFill>
                  <a:srgbClr val="002060"/>
                </a:solidFill>
              </a:rPr>
              <a:t>профосмотрах</a:t>
            </a:r>
            <a:r>
              <a:rPr lang="ru-RU" b="1" dirty="0">
                <a:solidFill>
                  <a:srgbClr val="002060"/>
                </a:solidFill>
              </a:rPr>
              <a:t> и диспансеризации (%)</a:t>
            </a:r>
          </a:p>
        </p:txBody>
      </p:sp>
      <p:graphicFrame>
        <p:nvGraphicFramePr>
          <p:cNvPr id="707591" name="Object 3"/>
          <p:cNvGraphicFramePr>
            <a:graphicFrameLocks noChangeAspect="1"/>
          </p:cNvGraphicFramePr>
          <p:nvPr>
            <p:extLst>
              <p:ext uri="{D42A27DB-BD31-4B8C-83A1-F6EECF244321}">
                <p14:modId xmlns:p14="http://schemas.microsoft.com/office/powerpoint/2010/main" val="1109831588"/>
              </p:ext>
            </p:extLst>
          </p:nvPr>
        </p:nvGraphicFramePr>
        <p:xfrm>
          <a:off x="107950" y="4724400"/>
          <a:ext cx="4679950" cy="1944960"/>
        </p:xfrm>
        <a:graphic>
          <a:graphicData uri="http://schemas.openxmlformats.org/presentationml/2006/ole">
            <mc:AlternateContent xmlns:mc="http://schemas.openxmlformats.org/markup-compatibility/2006">
              <mc:Choice xmlns:v="urn:schemas-microsoft-com:vml" Requires="v">
                <p:oleObj spid="_x0000_s9439" r:id="rId6" imgW="4761389" imgH="2371550" progId="Excel.Chart.8">
                  <p:embed/>
                </p:oleObj>
              </mc:Choice>
              <mc:Fallback>
                <p:oleObj r:id="rId6" imgW="4761389" imgH="237155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4724400"/>
                        <a:ext cx="4679950" cy="1944960"/>
                      </a:xfrm>
                      <a:prstGeom prst="rect">
                        <a:avLst/>
                      </a:prstGeom>
                      <a:noFill/>
                      <a:ln>
                        <a:noFill/>
                      </a:ln>
                      <a:extLst/>
                    </p:spPr>
                  </p:pic>
                </p:oleObj>
              </mc:Fallback>
            </mc:AlternateContent>
          </a:graphicData>
        </a:graphic>
      </p:graphicFrame>
      <p:graphicFrame>
        <p:nvGraphicFramePr>
          <p:cNvPr id="707592" name="Object 4"/>
          <p:cNvGraphicFramePr>
            <a:graphicFrameLocks noChangeAspect="1"/>
          </p:cNvGraphicFramePr>
          <p:nvPr>
            <p:extLst>
              <p:ext uri="{D42A27DB-BD31-4B8C-83A1-F6EECF244321}">
                <p14:modId xmlns:p14="http://schemas.microsoft.com/office/powerpoint/2010/main" val="682818644"/>
              </p:ext>
            </p:extLst>
          </p:nvPr>
        </p:nvGraphicFramePr>
        <p:xfrm>
          <a:off x="4867275" y="4795838"/>
          <a:ext cx="4025205" cy="1873521"/>
        </p:xfrm>
        <a:graphic>
          <a:graphicData uri="http://schemas.openxmlformats.org/presentationml/2006/ole">
            <mc:AlternateContent xmlns:mc="http://schemas.openxmlformats.org/markup-compatibility/2006">
              <mc:Choice xmlns:v="urn:schemas-microsoft-com:vml" Requires="v">
                <p:oleObj spid="_x0000_s9440" r:id="rId8" imgW="4139543" imgH="2865368" progId="Excel.Chart.8">
                  <p:embed/>
                </p:oleObj>
              </mc:Choice>
              <mc:Fallback>
                <p:oleObj r:id="rId8" imgW="4139543" imgH="2865368"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7275" y="4795838"/>
                        <a:ext cx="4025205" cy="1873521"/>
                      </a:xfrm>
                      <a:prstGeom prst="rect">
                        <a:avLst/>
                      </a:prstGeom>
                      <a:noFill/>
                      <a:ln>
                        <a:noFill/>
                      </a:ln>
                      <a:extLst/>
                    </p:spPr>
                  </p:pic>
                </p:oleObj>
              </mc:Fallback>
            </mc:AlternateContent>
          </a:graphicData>
        </a:graphic>
      </p:graphicFrame>
      <p:graphicFrame>
        <p:nvGraphicFramePr>
          <p:cNvPr id="707593" name="Диаграмма 19"/>
          <p:cNvGraphicFramePr>
            <a:graphicFrameLocks/>
          </p:cNvGraphicFramePr>
          <p:nvPr>
            <p:extLst>
              <p:ext uri="{D42A27DB-BD31-4B8C-83A1-F6EECF244321}">
                <p14:modId xmlns:p14="http://schemas.microsoft.com/office/powerpoint/2010/main" val="1854682379"/>
              </p:ext>
            </p:extLst>
          </p:nvPr>
        </p:nvGraphicFramePr>
        <p:xfrm>
          <a:off x="107951" y="1738313"/>
          <a:ext cx="4478338" cy="2592387"/>
        </p:xfrm>
        <a:graphic>
          <a:graphicData uri="http://schemas.openxmlformats.org/presentationml/2006/ole">
            <mc:AlternateContent xmlns:mc="http://schemas.openxmlformats.org/markup-compatibility/2006">
              <mc:Choice xmlns:v="urn:schemas-microsoft-com:vml" Requires="v">
                <p:oleObj spid="_x0000_s9441" r:id="rId10" imgW="4932091" imgH="2956816" progId="Excel.Chart.8">
                  <p:embed/>
                </p:oleObj>
              </mc:Choice>
              <mc:Fallback>
                <p:oleObj r:id="rId10" imgW="4932091" imgH="295681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1" y="1738313"/>
                        <a:ext cx="4478338" cy="2592387"/>
                      </a:xfrm>
                      <a:prstGeom prst="rect">
                        <a:avLst/>
                      </a:prstGeom>
                      <a:noFill/>
                      <a:ln>
                        <a:noFill/>
                      </a:ln>
                      <a:extLst/>
                    </p:spPr>
                  </p:pic>
                </p:oleObj>
              </mc:Fallback>
            </mc:AlternateContent>
          </a:graphicData>
        </a:graphic>
      </p:graphicFrame>
      <p:sp>
        <p:nvSpPr>
          <p:cNvPr id="10" name="Прямоугольник 9"/>
          <p:cNvSpPr/>
          <p:nvPr/>
        </p:nvSpPr>
        <p:spPr>
          <a:xfrm>
            <a:off x="631376" y="256768"/>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Arial" pitchFamily="34" charset="0"/>
                <a:cs typeface="Arial" pitchFamily="34" charset="0"/>
              </a:rPr>
              <a:t>Из доклада Министра здравоохранения Челябинской области, 03.03.2017 г.</a:t>
            </a:r>
            <a:endParaRPr lang="ru-RU" i="1" dirty="0">
              <a:solidFill>
                <a:prstClr val="black"/>
              </a:solidFill>
              <a:latin typeface="Arial" pitchFamily="34" charset="0"/>
              <a:cs typeface="Arial" pitchFamily="34" charset="0"/>
            </a:endParaRPr>
          </a:p>
        </p:txBody>
      </p:sp>
      <p:sp>
        <p:nvSpPr>
          <p:cNvPr id="2" name="Прямоугольник 1"/>
          <p:cNvSpPr/>
          <p:nvPr/>
        </p:nvSpPr>
        <p:spPr>
          <a:xfrm>
            <a:off x="107950" y="1700808"/>
            <a:ext cx="4478338" cy="2448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7950" y="4795838"/>
            <a:ext cx="4478338" cy="1873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895850" y="1904653"/>
            <a:ext cx="4140646" cy="1983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895850" y="4795838"/>
            <a:ext cx="3996630" cy="1873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259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610" name="Object 20"/>
          <p:cNvGraphicFramePr>
            <a:graphicFrameLocks/>
          </p:cNvGraphicFramePr>
          <p:nvPr/>
        </p:nvGraphicFramePr>
        <p:xfrm>
          <a:off x="39688" y="1071563"/>
          <a:ext cx="9104312" cy="5645150"/>
        </p:xfrm>
        <a:graphic>
          <a:graphicData uri="http://schemas.openxmlformats.org/presentationml/2006/ole">
            <mc:AlternateContent xmlns:mc="http://schemas.openxmlformats.org/markup-compatibility/2006">
              <mc:Choice xmlns:v="urn:schemas-microsoft-com:vml" Requires="v">
                <p:oleObj spid="_x0000_s10298" name="Worksheet" r:id="rId4" imgW="8467857" imgH="5248260" progId="Excel.Sheet.8">
                  <p:embed/>
                </p:oleObj>
              </mc:Choice>
              <mc:Fallback>
                <p:oleObj name="Worksheet" r:id="rId4" imgW="8467857" imgH="524826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1071563"/>
                        <a:ext cx="9104312"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Скругленный прямоугольник 6"/>
          <p:cNvSpPr/>
          <p:nvPr/>
        </p:nvSpPr>
        <p:spPr>
          <a:xfrm>
            <a:off x="7143750" y="1143000"/>
            <a:ext cx="1357313" cy="1071563"/>
          </a:xfrm>
          <a:prstGeom prst="roundRect">
            <a:avLst/>
          </a:prstGeom>
          <a:solidFill>
            <a:schemeClr val="bg2"/>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100" b="1" dirty="0">
                <a:solidFill>
                  <a:prstClr val="black"/>
                </a:solidFill>
              </a:rPr>
              <a:t>Плановое число снижения умерших в 2016 году    </a:t>
            </a:r>
          </a:p>
          <a:p>
            <a:pPr algn="ctr">
              <a:defRPr/>
            </a:pPr>
            <a:r>
              <a:rPr lang="ru-RU" sz="1400" b="1" dirty="0">
                <a:solidFill>
                  <a:prstClr val="black"/>
                </a:solidFill>
              </a:rPr>
              <a:t>-40 </a:t>
            </a:r>
            <a:r>
              <a:rPr lang="ru-RU" sz="1100" b="1" dirty="0">
                <a:solidFill>
                  <a:prstClr val="black"/>
                </a:solidFill>
              </a:rPr>
              <a:t>человек</a:t>
            </a:r>
          </a:p>
        </p:txBody>
      </p:sp>
      <p:sp>
        <p:nvSpPr>
          <p:cNvPr id="708612" name="TextBox 10"/>
          <p:cNvSpPr txBox="1">
            <a:spLocks noChangeArrowheads="1"/>
          </p:cNvSpPr>
          <p:nvPr/>
        </p:nvSpPr>
        <p:spPr bwMode="auto">
          <a:xfrm rot="939150">
            <a:off x="5905500" y="2624138"/>
            <a:ext cx="12557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a:solidFill>
                  <a:srgbClr val="000000"/>
                </a:solidFill>
                <a:latin typeface="Calibri" pitchFamily="34" charset="0"/>
              </a:rPr>
              <a:t>-35,8</a:t>
            </a:r>
            <a:r>
              <a:rPr lang="en-US" sz="1400">
                <a:solidFill>
                  <a:srgbClr val="000000"/>
                </a:solidFill>
                <a:latin typeface="Calibri" pitchFamily="34" charset="0"/>
              </a:rPr>
              <a:t>%</a:t>
            </a:r>
            <a:r>
              <a:rPr lang="ru-RU" sz="1400">
                <a:solidFill>
                  <a:srgbClr val="000000"/>
                </a:solidFill>
                <a:latin typeface="Calibri" pitchFamily="34" charset="0"/>
              </a:rPr>
              <a:t> или </a:t>
            </a:r>
          </a:p>
          <a:p>
            <a:pPr eaLnBrk="1" hangingPunct="1"/>
            <a:r>
              <a:rPr lang="ru-RU" sz="1400">
                <a:solidFill>
                  <a:srgbClr val="000000"/>
                </a:solidFill>
                <a:latin typeface="Calibri" pitchFamily="34" charset="0"/>
              </a:rPr>
              <a:t>-191 умерший</a:t>
            </a:r>
          </a:p>
        </p:txBody>
      </p:sp>
      <p:cxnSp>
        <p:nvCxnSpPr>
          <p:cNvPr id="9" name="Прямая со стрелкой 8"/>
          <p:cNvCxnSpPr/>
          <p:nvPr/>
        </p:nvCxnSpPr>
        <p:spPr>
          <a:xfrm>
            <a:off x="6072188" y="3500438"/>
            <a:ext cx="285750" cy="2143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8614" name="TextBox 9"/>
          <p:cNvSpPr txBox="1">
            <a:spLocks noChangeArrowheads="1"/>
          </p:cNvSpPr>
          <p:nvPr/>
        </p:nvSpPr>
        <p:spPr bwMode="auto">
          <a:xfrm>
            <a:off x="142875" y="6286500"/>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200">
                <a:solidFill>
                  <a:srgbClr val="000000"/>
                </a:solidFill>
                <a:latin typeface="Calibri" pitchFamily="34" charset="0"/>
              </a:rPr>
              <a:t>по данным Челябинскстат</a:t>
            </a:r>
          </a:p>
        </p:txBody>
      </p:sp>
      <p:sp>
        <p:nvSpPr>
          <p:cNvPr id="708615" name="Заголовок 1"/>
          <p:cNvSpPr txBox="1">
            <a:spLocks/>
          </p:cNvSpPr>
          <p:nvPr/>
        </p:nvSpPr>
        <p:spPr bwMode="auto">
          <a:xfrm rot="-5400000">
            <a:off x="4714875" y="3786188"/>
            <a:ext cx="18573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200" b="1">
                <a:solidFill>
                  <a:srgbClr val="FFFFFF"/>
                </a:solidFill>
                <a:latin typeface="Calibri" pitchFamily="34" charset="0"/>
              </a:rPr>
              <a:t>55  место по России</a:t>
            </a:r>
          </a:p>
        </p:txBody>
      </p:sp>
      <p:sp>
        <p:nvSpPr>
          <p:cNvPr id="708616" name="Заголовок 1"/>
          <p:cNvSpPr txBox="1">
            <a:spLocks/>
          </p:cNvSpPr>
          <p:nvPr/>
        </p:nvSpPr>
        <p:spPr bwMode="auto">
          <a:xfrm rot="-5400000">
            <a:off x="5750719" y="4321969"/>
            <a:ext cx="1000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200" b="1">
                <a:solidFill>
                  <a:srgbClr val="FFFFFF"/>
                </a:solidFill>
                <a:latin typeface="Calibri" pitchFamily="34" charset="0"/>
              </a:rPr>
              <a:t>27 место </a:t>
            </a:r>
          </a:p>
        </p:txBody>
      </p:sp>
      <p:sp>
        <p:nvSpPr>
          <p:cNvPr id="2" name="TextBox 1"/>
          <p:cNvSpPr txBox="1"/>
          <p:nvPr/>
        </p:nvSpPr>
        <p:spPr>
          <a:xfrm>
            <a:off x="0" y="-71438"/>
            <a:ext cx="9144001" cy="1384995"/>
          </a:xfrm>
          <a:prstGeom prst="rect">
            <a:avLst/>
          </a:prstGeom>
          <a:noFill/>
        </p:spPr>
        <p:txBody>
          <a:bodyPr wrap="square">
            <a:spAutoFit/>
          </a:bodyPr>
          <a:lstStyle/>
          <a:p>
            <a:pPr algn="ctr">
              <a:defRPr/>
            </a:pPr>
            <a:r>
              <a:rPr lang="ru-RU" sz="2800" b="1" dirty="0">
                <a:solidFill>
                  <a:prstClr val="black"/>
                </a:solidFill>
                <a:latin typeface="+mj-lt"/>
                <a:cs typeface="Times New Roman" pitchFamily="18" charset="0"/>
              </a:rPr>
              <a:t>Динамика смертности населения челябинской области</a:t>
            </a:r>
          </a:p>
          <a:p>
            <a:pPr algn="ctr">
              <a:defRPr/>
            </a:pPr>
            <a:r>
              <a:rPr lang="ru-RU" sz="2800" b="1" dirty="0">
                <a:solidFill>
                  <a:prstClr val="black"/>
                </a:solidFill>
                <a:latin typeface="+mj-lt"/>
                <a:cs typeface="Times New Roman" pitchFamily="18" charset="0"/>
              </a:rPr>
              <a:t> от </a:t>
            </a:r>
            <a:r>
              <a:rPr lang="ru-RU" sz="2800" b="1" dirty="0" smtClean="0">
                <a:solidFill>
                  <a:prstClr val="black"/>
                </a:solidFill>
                <a:latin typeface="+mj-lt"/>
                <a:cs typeface="Times New Roman" pitchFamily="18" charset="0"/>
              </a:rPr>
              <a:t>дорожно</a:t>
            </a:r>
            <a:r>
              <a:rPr lang="ru-RU" sz="2800" b="1" dirty="0">
                <a:solidFill>
                  <a:prstClr val="black"/>
                </a:solidFill>
                <a:latin typeface="+mj-lt"/>
                <a:cs typeface="Times New Roman" pitchFamily="18" charset="0"/>
              </a:rPr>
              <a:t>-</a:t>
            </a:r>
            <a:r>
              <a:rPr lang="ru-RU" sz="2800" b="1" dirty="0" smtClean="0">
                <a:solidFill>
                  <a:prstClr val="black"/>
                </a:solidFill>
                <a:latin typeface="+mj-lt"/>
                <a:cs typeface="Times New Roman" pitchFamily="18" charset="0"/>
              </a:rPr>
              <a:t>транспортных </a:t>
            </a:r>
            <a:r>
              <a:rPr lang="ru-RU" sz="2800" b="1" dirty="0">
                <a:solidFill>
                  <a:prstClr val="black"/>
                </a:solidFill>
                <a:latin typeface="+mj-lt"/>
                <a:cs typeface="Times New Roman" pitchFamily="18" charset="0"/>
              </a:rPr>
              <a:t>происшествий за 10 лет</a:t>
            </a:r>
          </a:p>
          <a:p>
            <a:pPr algn="ctr">
              <a:defRPr/>
            </a:pPr>
            <a:r>
              <a:rPr lang="ru-RU" sz="2800" b="1" dirty="0">
                <a:solidFill>
                  <a:prstClr val="black"/>
                </a:solidFill>
                <a:latin typeface="+mj-lt"/>
                <a:cs typeface="Times New Roman" pitchFamily="18" charset="0"/>
              </a:rPr>
              <a:t> (на 100 тыс. населения)</a:t>
            </a:r>
          </a:p>
        </p:txBody>
      </p:sp>
      <p:sp>
        <p:nvSpPr>
          <p:cNvPr id="11" name="Прямоугольник 10"/>
          <p:cNvSpPr/>
          <p:nvPr/>
        </p:nvSpPr>
        <p:spPr>
          <a:xfrm>
            <a:off x="862186" y="6525488"/>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Arial" pitchFamily="34" charset="0"/>
                <a:cs typeface="Arial" pitchFamily="34" charset="0"/>
              </a:rPr>
              <a:t>Из доклада Министра здравоохранения Челябинской области, 03.03.2017 г.</a:t>
            </a:r>
            <a:endParaRPr lang="ru-RU"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66443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9634" name="Диаграмма 1"/>
          <p:cNvGraphicFramePr>
            <a:graphicFrameLocks/>
          </p:cNvGraphicFramePr>
          <p:nvPr>
            <p:extLst>
              <p:ext uri="{D42A27DB-BD31-4B8C-83A1-F6EECF244321}">
                <p14:modId xmlns:p14="http://schemas.microsoft.com/office/powerpoint/2010/main" val="3974907180"/>
              </p:ext>
            </p:extLst>
          </p:nvPr>
        </p:nvGraphicFramePr>
        <p:xfrm>
          <a:off x="-31750" y="769938"/>
          <a:ext cx="9210675" cy="6270625"/>
        </p:xfrm>
        <a:graphic>
          <a:graphicData uri="http://schemas.openxmlformats.org/presentationml/2006/ole">
            <mc:AlternateContent xmlns:mc="http://schemas.openxmlformats.org/markup-compatibility/2006">
              <mc:Choice xmlns:v="urn:schemas-microsoft-com:vml" Requires="v">
                <p:oleObj spid="_x0000_s11322" r:id="rId4" imgW="9211854" imgH="6761050" progId="Excel.Chart.8">
                  <p:embed/>
                </p:oleObj>
              </mc:Choice>
              <mc:Fallback>
                <p:oleObj r:id="rId4" imgW="9211854" imgH="676105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769938"/>
                        <a:ext cx="9210675"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9635" name="Заголовок 1"/>
          <p:cNvSpPr txBox="1">
            <a:spLocks/>
          </p:cNvSpPr>
          <p:nvPr/>
        </p:nvSpPr>
        <p:spPr bwMode="auto">
          <a:xfrm>
            <a:off x="22225" y="3644900"/>
            <a:ext cx="9144000" cy="444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00" b="1">
              <a:solidFill>
                <a:srgbClr val="FFFFFF"/>
              </a:solidFill>
              <a:latin typeface="Calibri" pitchFamily="34" charset="0"/>
            </a:endParaRPr>
          </a:p>
        </p:txBody>
      </p:sp>
      <p:sp>
        <p:nvSpPr>
          <p:cNvPr id="709636" name="Прямоугольник 2"/>
          <p:cNvSpPr>
            <a:spLocks noChangeArrowheads="1"/>
          </p:cNvSpPr>
          <p:nvPr/>
        </p:nvSpPr>
        <p:spPr bwMode="auto">
          <a:xfrm>
            <a:off x="5443538" y="2708275"/>
            <a:ext cx="347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600" b="1">
                <a:solidFill>
                  <a:srgbClr val="04314C"/>
                </a:solidFill>
              </a:rPr>
              <a:t>по области 9,7 на 100 тыс. населения</a:t>
            </a:r>
          </a:p>
        </p:txBody>
      </p:sp>
      <p:sp>
        <p:nvSpPr>
          <p:cNvPr id="709637" name="Прямоугольник 6"/>
          <p:cNvSpPr>
            <a:spLocks noChangeArrowheads="1"/>
          </p:cNvSpPr>
          <p:nvPr/>
        </p:nvSpPr>
        <p:spPr bwMode="auto">
          <a:xfrm>
            <a:off x="5541963" y="6267450"/>
            <a:ext cx="204787" cy="214313"/>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709638" name="Прямоугольник 7"/>
          <p:cNvSpPr>
            <a:spLocks noChangeArrowheads="1"/>
          </p:cNvSpPr>
          <p:nvPr/>
        </p:nvSpPr>
        <p:spPr bwMode="auto">
          <a:xfrm>
            <a:off x="5765800" y="6226175"/>
            <a:ext cx="283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400" b="1">
                <a:solidFill>
                  <a:srgbClr val="04314C"/>
                </a:solidFill>
              </a:rPr>
              <a:t>- МО с отрицательной динамикой</a:t>
            </a:r>
          </a:p>
        </p:txBody>
      </p:sp>
      <p:sp>
        <p:nvSpPr>
          <p:cNvPr id="709639"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1E7527-142A-442A-9E2A-32739816662B}" type="slidenum">
              <a:rPr lang="ru-RU" altLang="ru-RU" smtClean="0">
                <a:solidFill>
                  <a:srgbClr val="045C75"/>
                </a:solidFill>
                <a:latin typeface="Constantia" pitchFamily="18" charset="0"/>
              </a:rPr>
              <a:pPr eaLnBrk="1" hangingPunct="1"/>
              <a:t>23</a:t>
            </a:fld>
            <a:endParaRPr lang="ru-RU" altLang="ru-RU" smtClean="0">
              <a:solidFill>
                <a:srgbClr val="045C75"/>
              </a:solidFill>
              <a:latin typeface="Constantia" pitchFamily="18" charset="0"/>
            </a:endParaRPr>
          </a:p>
        </p:txBody>
      </p:sp>
      <p:sp>
        <p:nvSpPr>
          <p:cNvPr id="709640" name="Прямоугольник 6"/>
          <p:cNvSpPr>
            <a:spLocks noChangeArrowheads="1"/>
          </p:cNvSpPr>
          <p:nvPr/>
        </p:nvSpPr>
        <p:spPr bwMode="auto">
          <a:xfrm>
            <a:off x="323850" y="6272213"/>
            <a:ext cx="204788" cy="214312"/>
          </a:xfrm>
          <a:prstGeom prst="rect">
            <a:avLst/>
          </a:prstGeom>
          <a:solidFill>
            <a:srgbClr val="BAE18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800">
              <a:solidFill>
                <a:srgbClr val="FF0000"/>
              </a:solidFill>
            </a:endParaRPr>
          </a:p>
        </p:txBody>
      </p:sp>
      <p:sp>
        <p:nvSpPr>
          <p:cNvPr id="709641" name="Прямоугольник 7"/>
          <p:cNvSpPr>
            <a:spLocks noChangeArrowheads="1"/>
          </p:cNvSpPr>
          <p:nvPr/>
        </p:nvSpPr>
        <p:spPr bwMode="auto">
          <a:xfrm>
            <a:off x="642938" y="6226175"/>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a:solidFill>
                  <a:srgbClr val="04314C"/>
                </a:solidFill>
              </a:rPr>
              <a:t>- МО с положительной динамикой</a:t>
            </a:r>
          </a:p>
        </p:txBody>
      </p:sp>
      <p:sp>
        <p:nvSpPr>
          <p:cNvPr id="12" name="TextBox 11"/>
          <p:cNvSpPr txBox="1"/>
          <p:nvPr/>
        </p:nvSpPr>
        <p:spPr>
          <a:xfrm>
            <a:off x="0" y="0"/>
            <a:ext cx="9144000" cy="954107"/>
          </a:xfrm>
          <a:prstGeom prst="rect">
            <a:avLst/>
          </a:prstGeom>
          <a:noFill/>
        </p:spPr>
        <p:txBody>
          <a:bodyPr wrap="square">
            <a:spAutoFit/>
          </a:bodyPr>
          <a:lstStyle/>
          <a:p>
            <a:pPr algn="ctr">
              <a:defRPr/>
            </a:pPr>
            <a:r>
              <a:rPr lang="ru-RU" sz="2800" b="1" kern="0" dirty="0">
                <a:solidFill>
                  <a:prstClr val="black"/>
                </a:solidFill>
                <a:latin typeface="+mj-lt"/>
                <a:cs typeface="Arial" pitchFamily="34" charset="0"/>
              </a:rPr>
              <a:t>Показатели и динамика смертности от ДТП </a:t>
            </a:r>
            <a:br>
              <a:rPr lang="ru-RU" sz="2800" b="1" kern="0" dirty="0">
                <a:solidFill>
                  <a:prstClr val="black"/>
                </a:solidFill>
                <a:latin typeface="+mj-lt"/>
                <a:cs typeface="Arial" pitchFamily="34" charset="0"/>
              </a:rPr>
            </a:br>
            <a:r>
              <a:rPr lang="ru-RU" sz="2800" b="1" kern="0" dirty="0">
                <a:solidFill>
                  <a:prstClr val="black"/>
                </a:solidFill>
                <a:latin typeface="+mj-lt"/>
                <a:cs typeface="Arial" pitchFamily="34" charset="0"/>
              </a:rPr>
              <a:t>по итогам 2016 года к 2015 году</a:t>
            </a:r>
          </a:p>
        </p:txBody>
      </p:sp>
      <p:sp>
        <p:nvSpPr>
          <p:cNvPr id="14" name="Прямоугольник 13"/>
          <p:cNvSpPr/>
          <p:nvPr/>
        </p:nvSpPr>
        <p:spPr>
          <a:xfrm>
            <a:off x="456620" y="6497960"/>
            <a:ext cx="8512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prstClr val="black"/>
                </a:solidFill>
                <a:latin typeface="Arial" pitchFamily="34" charset="0"/>
                <a:cs typeface="Arial" pitchFamily="34" charset="0"/>
              </a:rPr>
              <a:t>Из доклада Министра здравоохранения Челябинской области, 03.03.2017 г.</a:t>
            </a:r>
            <a:endParaRPr lang="ru-RU"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79078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5822260"/>
              </p:ext>
            </p:extLst>
          </p:nvPr>
        </p:nvGraphicFramePr>
        <p:xfrm>
          <a:off x="1259632" y="849430"/>
          <a:ext cx="6717430" cy="6008570"/>
        </p:xfrm>
        <a:graphic>
          <a:graphicData uri="http://schemas.openxmlformats.org/drawingml/2006/table">
            <a:tbl>
              <a:tblPr firstRow="1" bandRow="1">
                <a:tableStyleId>{D27102A9-8310-4765-A935-A1911B00CA55}</a:tableStyleId>
              </a:tblPr>
              <a:tblGrid>
                <a:gridCol w="1343486"/>
                <a:gridCol w="1343486"/>
                <a:gridCol w="1343486"/>
                <a:gridCol w="1343486"/>
                <a:gridCol w="1343486"/>
              </a:tblGrid>
              <a:tr h="153076">
                <a:tc>
                  <a:txBody>
                    <a:bodyPr/>
                    <a:lstStyle/>
                    <a:p>
                      <a:pPr algn="ctr" fontAlgn="ct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1" u="none" strike="noStrike" dirty="0">
                          <a:effectLst/>
                          <a:latin typeface="Calibri" pitchFamily="34" charset="0"/>
                          <a:cs typeface="Calibri" pitchFamily="34" charset="0"/>
                        </a:rPr>
                        <a:t>ВИЧ </a:t>
                      </a:r>
                      <a:endParaRPr lang="ru-RU" sz="900" b="1" i="0" u="none" strike="noStrike" dirty="0">
                        <a:solidFill>
                          <a:schemeClr val="tx1"/>
                        </a:solidFill>
                        <a:effectLst/>
                        <a:latin typeface="Calibri" pitchFamily="34" charset="0"/>
                        <a:cs typeface="Calibri" pitchFamily="34" charset="0"/>
                      </a:endParaRPr>
                    </a:p>
                  </a:txBody>
                  <a:tcPr marL="7359" marR="7359" marT="7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1" u="none" strike="noStrike" dirty="0">
                          <a:effectLst/>
                          <a:latin typeface="Calibri" pitchFamily="34" charset="0"/>
                          <a:cs typeface="Calibri" pitchFamily="34" charset="0"/>
                        </a:rPr>
                        <a:t>Вирусные гепатиты</a:t>
                      </a:r>
                      <a:endParaRPr lang="ru-RU" sz="900" b="1" i="0" u="none" strike="noStrike" dirty="0">
                        <a:solidFill>
                          <a:schemeClr val="tx1"/>
                        </a:solidFill>
                        <a:effectLst/>
                        <a:latin typeface="Calibri" pitchFamily="34" charset="0"/>
                        <a:cs typeface="Calibri" pitchFamily="34" charset="0"/>
                      </a:endParaRPr>
                    </a:p>
                  </a:txBody>
                  <a:tcPr marL="7359" marR="7359" marT="7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1" u="none" strike="noStrike" dirty="0">
                          <a:effectLst/>
                          <a:latin typeface="Calibri" pitchFamily="34" charset="0"/>
                          <a:cs typeface="Calibri" pitchFamily="34" charset="0"/>
                        </a:rPr>
                        <a:t>Сифилис</a:t>
                      </a:r>
                      <a:endParaRPr lang="ru-RU" sz="900" b="1" i="0" u="none" strike="noStrike" dirty="0">
                        <a:solidFill>
                          <a:schemeClr val="tx1"/>
                        </a:solidFill>
                        <a:effectLst/>
                        <a:latin typeface="Calibri" pitchFamily="34" charset="0"/>
                        <a:cs typeface="Calibri" pitchFamily="34" charset="0"/>
                      </a:endParaRPr>
                    </a:p>
                  </a:txBody>
                  <a:tcPr marL="7359" marR="7359" marT="7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1" u="none" strike="noStrike" dirty="0">
                          <a:effectLst/>
                          <a:latin typeface="Calibri" pitchFamily="34" charset="0"/>
                          <a:cs typeface="Calibri" pitchFamily="34" charset="0"/>
                        </a:rPr>
                        <a:t>Туберкулез </a:t>
                      </a:r>
                      <a:endParaRPr lang="ru-RU" sz="900" b="1" i="0" u="none" strike="noStrike" dirty="0">
                        <a:solidFill>
                          <a:schemeClr val="tx1"/>
                        </a:solidFill>
                        <a:effectLst/>
                        <a:latin typeface="Calibri" pitchFamily="34" charset="0"/>
                        <a:cs typeface="Calibri" pitchFamily="34" charset="0"/>
                      </a:endParaRPr>
                    </a:p>
                  </a:txBody>
                  <a:tcPr marL="7359" marR="7359" marT="7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Карабаш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a:effectLst/>
                          <a:latin typeface="Calibri" pitchFamily="34" charset="0"/>
                          <a:cs typeface="Calibri" pitchFamily="34" charset="0"/>
                        </a:rPr>
                        <a:t>15</a:t>
                      </a:r>
                      <a:endParaRPr lang="ru-RU" sz="900" b="1" i="0" u="none" strike="noStrike">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Коркино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Кыштым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Кизильский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Чебаркульский</a:t>
                      </a:r>
                      <a:r>
                        <a:rPr lang="ru-RU" sz="900" b="1" u="none" strike="noStrike" dirty="0">
                          <a:effectLst/>
                          <a:latin typeface="Calibri" pitchFamily="34" charset="0"/>
                          <a:cs typeface="Calibri" pitchFamily="34" charset="0"/>
                        </a:rPr>
                        <a:t> ГО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Увельский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Еманжелинск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a:effectLst/>
                          <a:latin typeface="Calibri" pitchFamily="34" charset="0"/>
                          <a:cs typeface="Calibri" pitchFamily="34" charset="0"/>
                        </a:rPr>
                        <a:t>13</a:t>
                      </a:r>
                      <a:endParaRPr lang="ru-RU" sz="900" b="1" i="0" u="none" strike="noStrike">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Красноармейский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Магнитогорск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21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В-Уфалей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Октябрьский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Копейск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Нагайбакский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Агаповский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Пласт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Чебаркульский</a:t>
                      </a:r>
                      <a:r>
                        <a:rPr lang="ru-RU" sz="900" b="1" u="none" strike="noStrike" dirty="0">
                          <a:effectLst/>
                          <a:latin typeface="Calibri" pitchFamily="34" charset="0"/>
                          <a:cs typeface="Calibri" pitchFamily="34" charset="0"/>
                        </a:rPr>
                        <a:t> МР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Касли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Сосновский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Еткульский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Челябинск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Златоуст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Миасс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Троицкий ГО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Уйский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a:effectLst/>
                          <a:latin typeface="Calibri" pitchFamily="34" charset="0"/>
                          <a:cs typeface="Calibri" pitchFamily="34" charset="0"/>
                        </a:rPr>
                        <a:t>5</a:t>
                      </a:r>
                      <a:endParaRPr lang="ru-RU" sz="900" b="1" i="0" u="none" strike="noStrike">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Саткинский</a:t>
                      </a:r>
                      <a:r>
                        <a:rPr lang="ru-RU" sz="900" b="1" u="none" strike="noStrike" dirty="0">
                          <a:effectLst/>
                          <a:latin typeface="Calibri" pitchFamily="34" charset="0"/>
                          <a:cs typeface="Calibri" pitchFamily="34" charset="0"/>
                        </a:rPr>
                        <a:t> р-н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Н-Петровский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Карталы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Кусинский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Троицкий МР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Кунашакский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20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В-Уральский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Аргаяшский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682">
                <a:tc>
                  <a:txBody>
                    <a:bodyPr/>
                    <a:lstStyle/>
                    <a:p>
                      <a:pPr algn="l" fontAlgn="b"/>
                      <a:r>
                        <a:rPr lang="ru-RU" sz="900" b="1" u="none" strike="noStrike" dirty="0" err="1">
                          <a:effectLst/>
                          <a:latin typeface="Calibri" pitchFamily="34" charset="0"/>
                          <a:cs typeface="Calibri" pitchFamily="34" charset="0"/>
                        </a:rPr>
                        <a:t>Варненский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12</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a:effectLst/>
                          <a:latin typeface="Calibri" pitchFamily="34" charset="0"/>
                          <a:cs typeface="Calibri" pitchFamily="34" charset="0"/>
                        </a:rPr>
                        <a:t>8</a:t>
                      </a:r>
                      <a:endParaRPr lang="ru-RU" sz="900" b="1" i="0" u="none" strike="noStrike">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Южно-Уральск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34</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Ашинский р-н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18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35</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err="1">
                          <a:effectLst/>
                          <a:latin typeface="Calibri" pitchFamily="34" charset="0"/>
                          <a:cs typeface="Calibri" pitchFamily="34" charset="0"/>
                        </a:rPr>
                        <a:t>Брединский</a:t>
                      </a:r>
                      <a:r>
                        <a:rPr lang="ru-RU" sz="900" b="1" u="none" strike="noStrike" dirty="0">
                          <a:effectLst/>
                          <a:latin typeface="Calibri" pitchFamily="34" charset="0"/>
                          <a:cs typeface="Calibri" pitchFamily="34" charset="0"/>
                        </a:rPr>
                        <a:t>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36</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29</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13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Чесменский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21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a:effectLst/>
                          <a:latin typeface="Calibri" pitchFamily="34" charset="0"/>
                          <a:cs typeface="Calibri" pitchFamily="34" charset="0"/>
                        </a:rPr>
                        <a:t>7</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76">
                <a:tc>
                  <a:txBody>
                    <a:bodyPr/>
                    <a:lstStyle/>
                    <a:p>
                      <a:pPr algn="l" fontAlgn="b"/>
                      <a:r>
                        <a:rPr lang="ru-RU" sz="900" b="1" u="none" strike="noStrike" dirty="0">
                          <a:effectLst/>
                          <a:latin typeface="Calibri" pitchFamily="34" charset="0"/>
                          <a:cs typeface="Calibri" pitchFamily="34" charset="0"/>
                        </a:rPr>
                        <a:t>К-Ивановский р-н    </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38</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30</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31</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u="none" strike="noStrike" dirty="0" smtClean="0">
                          <a:effectLst/>
                          <a:latin typeface="Calibri" pitchFamily="34" charset="0"/>
                          <a:cs typeface="Calibri" pitchFamily="34" charset="0"/>
                        </a:rPr>
                        <a:t>33</a:t>
                      </a:r>
                      <a:endParaRPr lang="ru-RU" sz="900" b="1" i="0" u="none" strike="noStrike" dirty="0">
                        <a:solidFill>
                          <a:srgbClr val="000000"/>
                        </a:solidFill>
                        <a:effectLst/>
                        <a:latin typeface="Calibri" pitchFamily="34" charset="0"/>
                        <a:cs typeface="Calibri" pitchFamily="34" charset="0"/>
                      </a:endParaRPr>
                    </a:p>
                  </a:txBody>
                  <a:tcPr marL="7359" marR="7359" marT="7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a:xfrm>
            <a:off x="-18168" y="44624"/>
            <a:ext cx="9144000" cy="620688"/>
          </a:xfrm>
        </p:spPr>
        <p:txBody>
          <a:bodyPr>
            <a:noAutofit/>
          </a:bodyPr>
          <a:lstStyle/>
          <a:p>
            <a:pPr algn="ctr"/>
            <a:r>
              <a:rPr lang="ru-RU" sz="2600" dirty="0">
                <a:solidFill>
                  <a:schemeClr val="tx1"/>
                </a:solidFill>
                <a:effectLst/>
                <a:latin typeface="Calibri" pitchFamily="34" charset="0"/>
                <a:cs typeface="Calibri" pitchFamily="34" charset="0"/>
              </a:rPr>
              <a:t>Рейтинг муниципальных образований по заболеваемости социально-значимыми инфекциями за 2016г.</a:t>
            </a:r>
          </a:p>
        </p:txBody>
      </p:sp>
    </p:spTree>
    <p:extLst>
      <p:ext uri="{BB962C8B-B14F-4D97-AF65-F5344CB8AC3E}">
        <p14:creationId xmlns:p14="http://schemas.microsoft.com/office/powerpoint/2010/main" val="393636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48844168"/>
              </p:ext>
            </p:extLst>
          </p:nvPr>
        </p:nvGraphicFramePr>
        <p:xfrm>
          <a:off x="62071" y="476672"/>
          <a:ext cx="9109075" cy="5907272"/>
        </p:xfrm>
        <a:graphic>
          <a:graphicData uri="http://schemas.openxmlformats.org/drawingml/2006/table">
            <a:tbl>
              <a:tblPr>
                <a:tableStyleId>{00A15C55-8517-42AA-B614-E9B94910E393}</a:tableStyleId>
              </a:tblPr>
              <a:tblGrid>
                <a:gridCol w="5803362"/>
                <a:gridCol w="1322284"/>
                <a:gridCol w="1028444"/>
                <a:gridCol w="954985"/>
              </a:tblGrid>
              <a:tr h="351648">
                <a:tc>
                  <a:txBody>
                    <a:bodyPr/>
                    <a:lstStyle/>
                    <a:p>
                      <a:pPr algn="ctr" fontAlgn="b"/>
                      <a:r>
                        <a:rPr lang="ru-RU" sz="1000" u="none" strike="noStrike" dirty="0">
                          <a:effectLst/>
                        </a:rPr>
                        <a:t>Ключевые (сигнальные) индикаторы</a:t>
                      </a:r>
                      <a:endParaRPr lang="ru-RU" sz="1000" b="1" i="1"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Рекомендованные значения</a:t>
                      </a:r>
                      <a:endParaRPr lang="ru-RU" sz="1000" b="1" i="1"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Российская Федерация</a:t>
                      </a:r>
                      <a:endParaRPr lang="ru-RU" sz="1000" b="1" i="1"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000" u="none" strike="noStrike" dirty="0">
                          <a:effectLst/>
                        </a:rPr>
                        <a:t>январь-декабрь 2016</a:t>
                      </a:r>
                      <a:endParaRPr lang="ru-RU" sz="1000" b="1" i="1" u="none" strike="noStrike" dirty="0">
                        <a:solidFill>
                          <a:srgbClr val="000000"/>
                        </a:solidFill>
                        <a:effectLst/>
                        <a:latin typeface="Times New Roman"/>
                      </a:endParaRPr>
                    </a:p>
                  </a:txBody>
                  <a:tcPr marL="2244" marR="2244" marT="22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пациентов с острым коронарным синдромом с подъемом сегмента </a:t>
                      </a:r>
                      <a:r>
                        <a:rPr lang="en-US" sz="1000" u="none" strike="noStrike" dirty="0">
                          <a:effectLst/>
                        </a:rPr>
                        <a:t>ST, </a:t>
                      </a:r>
                      <a:r>
                        <a:rPr lang="ru-RU" sz="1000" u="none" strike="noStrike" dirty="0">
                          <a:effectLst/>
                        </a:rPr>
                        <a:t>которым выполнен </a:t>
                      </a:r>
                      <a:r>
                        <a:rPr lang="ru-RU" sz="1000" u="none" strike="noStrike" dirty="0" err="1">
                          <a:effectLst/>
                        </a:rPr>
                        <a:t>тромболизис</a:t>
                      </a:r>
                      <a:r>
                        <a:rPr lang="ru-RU" sz="1000" u="none" strike="noStrike" dirty="0">
                          <a:effectLst/>
                        </a:rPr>
                        <a:t> (на </a:t>
                      </a:r>
                      <a:r>
                        <a:rPr lang="ru-RU" sz="1000" u="none" strike="noStrike" dirty="0" err="1">
                          <a:effectLst/>
                        </a:rPr>
                        <a:t>догоспитальном</a:t>
                      </a:r>
                      <a:r>
                        <a:rPr lang="ru-RU" sz="1000" u="none" strike="noStrike" dirty="0">
                          <a:effectLst/>
                        </a:rPr>
                        <a:t> и госпитальном этапах)</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26,90%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29,3%</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249">
                <a:tc>
                  <a:txBody>
                    <a:bodyPr/>
                    <a:lstStyle/>
                    <a:p>
                      <a:pPr algn="l" fontAlgn="ctr"/>
                      <a:r>
                        <a:rPr lang="ru-RU" sz="1000" u="none" strike="noStrike" dirty="0">
                          <a:effectLst/>
                        </a:rPr>
                        <a:t>Доля </a:t>
                      </a:r>
                      <a:r>
                        <a:rPr lang="ru-RU" sz="1000" u="none" strike="noStrike" dirty="0" err="1">
                          <a:effectLst/>
                        </a:rPr>
                        <a:t>ангиопластик</a:t>
                      </a:r>
                      <a:r>
                        <a:rPr lang="ru-RU" sz="1000" u="none" strike="noStrike" dirty="0">
                          <a:effectLst/>
                        </a:rPr>
                        <a:t> коронарных артерий, проведенных пациентам с острым коронарным синдромом,  к общему числу выбывших пациентов, перенесших  острый коронарный синдром </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25-30%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20,90%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21,0%</a:t>
                      </a:r>
                      <a:endParaRPr lang="ru-RU" sz="1000" b="1"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l" fontAlgn="ctr"/>
                      <a:r>
                        <a:rPr lang="ru-RU" sz="1000" u="none" strike="noStrike" dirty="0">
                          <a:effectLst/>
                        </a:rPr>
                        <a:t>Доля умерших пациентов с ишемическим и геморрагическим инсультом в стационарах субъекта от общего количества выбывших  пациентов с ишемическим и геморрагическим инсультом</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менее 20%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21,60%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17,6%</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l" fontAlgn="ctr"/>
                      <a:r>
                        <a:rPr lang="ru-RU" sz="1000" u="none" strike="noStrike" dirty="0">
                          <a:effectLst/>
                        </a:rPr>
                        <a:t>Доля лиц на одном терапевтическом участке, находящихся под диспансерным  наблюдением </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не менее 25%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 </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30,4%</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ctr"/>
                      <a:r>
                        <a:rPr lang="ru-RU" sz="1000" u="none" strike="noStrike" dirty="0">
                          <a:effectLst/>
                        </a:rPr>
                        <a:t>Доля пациентов с острыми нарушениями мозгового кровообращения, госпитализированных в профильные отделения для лечения пациентов с ОНМК (региональные сосудистые центры и первичные сосудистые отделения) в первые 4,5 часа от начала заболевания</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31,70%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28,3%</a:t>
                      </a:r>
                      <a:endParaRPr lang="ru-RU" sz="1000" b="1"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333">
                <a:tc>
                  <a:txBody>
                    <a:bodyPr/>
                    <a:lstStyle/>
                    <a:p>
                      <a:pPr algn="l" fontAlgn="ctr"/>
                      <a:r>
                        <a:rPr lang="ru-RU" sz="1000" u="none" strike="noStrike" dirty="0">
                          <a:effectLst/>
                        </a:rPr>
                        <a:t>Доля пациентов с ишемическим инсультом, которым выполнен системный </a:t>
                      </a:r>
                      <a:r>
                        <a:rPr lang="ru-RU" sz="1000" u="none" strike="noStrike" dirty="0" err="1">
                          <a:effectLst/>
                        </a:rPr>
                        <a:t>тромболизис</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5%</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2,40%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1,8%</a:t>
                      </a:r>
                      <a:endParaRPr lang="ru-RU" sz="1000" b="1"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пациентов с острым коронарным синдромом умерших в первые сутки от числа всех умерших с острым коронарным синдромом  за период госпитализации </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менее 25%</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35,20%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40,9%</a:t>
                      </a:r>
                      <a:endParaRPr lang="ru-RU" sz="1000" b="1"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333">
                <a:tc>
                  <a:txBody>
                    <a:bodyPr/>
                    <a:lstStyle/>
                    <a:p>
                      <a:pPr algn="l" fontAlgn="ctr"/>
                      <a:r>
                        <a:rPr lang="ru-RU" sz="1000" u="none" strike="noStrike" dirty="0">
                          <a:effectLst/>
                        </a:rPr>
                        <a:t>Доля </a:t>
                      </a:r>
                      <a:r>
                        <a:rPr lang="ru-RU" sz="1000" u="none" strike="noStrike" dirty="0" err="1" smtClean="0">
                          <a:effectLst/>
                        </a:rPr>
                        <a:t>населенеия</a:t>
                      </a:r>
                      <a:r>
                        <a:rPr lang="ru-RU" sz="1000" u="none" strike="noStrike" dirty="0" smtClean="0">
                          <a:effectLst/>
                        </a:rPr>
                        <a:t> </a:t>
                      </a:r>
                      <a:r>
                        <a:rPr lang="ru-RU" sz="1000" u="none" strike="noStrike" dirty="0">
                          <a:effectLst/>
                        </a:rPr>
                        <a:t>субъекта Российской Федерации вакцинированного против гриппа</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30%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 </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30,7%</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916">
                <a:tc>
                  <a:txBody>
                    <a:bodyPr/>
                    <a:lstStyle/>
                    <a:p>
                      <a:pPr algn="l" fontAlgn="ctr"/>
                      <a:r>
                        <a:rPr lang="ru-RU" sz="1000" u="none" strike="noStrike" dirty="0">
                          <a:effectLst/>
                        </a:rPr>
                        <a:t>Доля пострадавших в результате ДТП, госпитализированных в </a:t>
                      </a:r>
                      <a:r>
                        <a:rPr lang="ru-RU" sz="1000" u="none" strike="noStrike" dirty="0" err="1">
                          <a:effectLst/>
                        </a:rPr>
                        <a:t>травмоцентры</a:t>
                      </a:r>
                      <a:r>
                        <a:rPr lang="ru-RU" sz="1000" u="none" strike="noStrike" dirty="0">
                          <a:effectLst/>
                        </a:rPr>
                        <a:t> 1 и 2 уровня, от всех пострадавших в результате ДТП, госпитализированных во все стационары субъекта РФ</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82,0%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75,70%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34,5%</a:t>
                      </a:r>
                      <a:endParaRPr lang="ru-RU" sz="1000" b="1"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333">
                <a:tc>
                  <a:txBody>
                    <a:bodyPr/>
                    <a:lstStyle/>
                    <a:p>
                      <a:pPr algn="l" fontAlgn="ctr"/>
                      <a:r>
                        <a:rPr lang="ru-RU" sz="1000" u="none" strike="noStrike">
                          <a:effectLst/>
                        </a:rPr>
                        <a:t>Доля ЗНО, выявленных впервые на ранних стадиях (</a:t>
                      </a:r>
                      <a:r>
                        <a:rPr lang="en-US" sz="1000" u="none" strike="noStrike">
                          <a:effectLst/>
                        </a:rPr>
                        <a:t>I-II </a:t>
                      </a:r>
                      <a:r>
                        <a:rPr lang="ru-RU" sz="1000" u="none" strike="noStrike">
                          <a:effectLst/>
                        </a:rPr>
                        <a:t>стадии)</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54,5%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54,20%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54,6%</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a:effectLst/>
                        </a:rPr>
                        <a:t>Доля пациентов с ЗНО, умерших в трудоспособном возрасте , состоящих на учете, от общего числа умерших  в трудоспособном возрасте больных с ЗНО</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90,0%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93,40%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92,3%</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113">
                <a:tc>
                  <a:txBody>
                    <a:bodyPr/>
                    <a:lstStyle/>
                    <a:p>
                      <a:pPr algn="l" fontAlgn="ctr"/>
                      <a:r>
                        <a:rPr lang="ru-RU" sz="1000" u="none" strike="noStrike" dirty="0">
                          <a:effectLst/>
                        </a:rPr>
                        <a:t>Доля тяжёлого оборудования, используемого в двухсменном и/или круглосуточном режиме от общего числа оборудования, используемого при оказании медицинской помощи</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75%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70,40%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75,6%</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954">
                <a:tc>
                  <a:txBody>
                    <a:bodyPr/>
                    <a:lstStyle/>
                    <a:p>
                      <a:pPr algn="l" fontAlgn="ctr"/>
                      <a:r>
                        <a:rPr lang="ru-RU" sz="1000" u="none" strike="noStrike" dirty="0">
                          <a:effectLst/>
                        </a:rPr>
                        <a:t>Доля случаев МЛУ/ШЛУ ТБ, эффективно закончивших лечение по </a:t>
                      </a:r>
                      <a:r>
                        <a:rPr lang="en-US" sz="1000" u="none" strike="noStrike" dirty="0">
                          <a:effectLst/>
                        </a:rPr>
                        <a:t>IV </a:t>
                      </a:r>
                      <a:r>
                        <a:rPr lang="ru-RU" sz="1000" u="none" strike="noStrike" dirty="0">
                          <a:effectLst/>
                        </a:rPr>
                        <a:t>и </a:t>
                      </a:r>
                      <a:r>
                        <a:rPr lang="en-US" sz="1000" u="none" strike="noStrike" dirty="0">
                          <a:effectLst/>
                        </a:rPr>
                        <a:t>V </a:t>
                      </a:r>
                      <a:r>
                        <a:rPr lang="ru-RU" sz="1000" u="none" strike="noStrike" dirty="0">
                          <a:effectLst/>
                        </a:rPr>
                        <a:t>режимам химиотерапии, (из когорты 2014 г. для плана 2016 г</a:t>
                      </a:r>
                      <a:r>
                        <a:rPr lang="ru-RU" sz="1000" u="none" strike="noStrike" dirty="0" smtClean="0">
                          <a:effectLst/>
                        </a:rPr>
                        <a:t>.)</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55,0%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34,70%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52,0%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впервые выявленных больных туберкулезом с </a:t>
                      </a:r>
                      <a:r>
                        <a:rPr lang="ru-RU" sz="1000" u="none" strike="noStrike" dirty="0" err="1">
                          <a:effectLst/>
                        </a:rPr>
                        <a:t>бактериовыделением</a:t>
                      </a:r>
                      <a:r>
                        <a:rPr lang="ru-RU" sz="1000" u="none" strike="noStrike" dirty="0">
                          <a:effectLst/>
                        </a:rPr>
                        <a:t>, которым проведен тест на лекарственную чувствительность возбудителя (ТЛЧ) до начала лечения</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не менее 95%</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92,80%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100,0%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пациентов с ВИЧ-инфекцией с уровнем </a:t>
                      </a:r>
                      <a:r>
                        <a:rPr lang="en-US" sz="1000" u="none" strike="noStrike" dirty="0">
                          <a:effectLst/>
                        </a:rPr>
                        <a:t>CD4+</a:t>
                      </a:r>
                      <a:r>
                        <a:rPr lang="ru-RU" sz="1000" u="none" strike="noStrike" dirty="0">
                          <a:effectLst/>
                        </a:rPr>
                        <a:t>лимфоцитов менее 350 клеток/</a:t>
                      </a:r>
                      <a:r>
                        <a:rPr lang="ru-RU" sz="1000" u="none" strike="noStrike" dirty="0" err="1">
                          <a:effectLst/>
                        </a:rPr>
                        <a:t>мкл</a:t>
                      </a:r>
                      <a:r>
                        <a:rPr lang="ru-RU" sz="1000" u="none" strike="noStrike" dirty="0">
                          <a:effectLst/>
                        </a:rPr>
                        <a:t>, охваченных </a:t>
                      </a:r>
                      <a:r>
                        <a:rPr lang="ru-RU" sz="1000" u="none" strike="noStrike" dirty="0" err="1">
                          <a:effectLst/>
                        </a:rPr>
                        <a:t>химиопрофилактикой</a:t>
                      </a:r>
                      <a:r>
                        <a:rPr lang="ru-RU" sz="1000" u="none" strike="noStrike" dirty="0">
                          <a:effectLst/>
                        </a:rPr>
                        <a:t> туберкулеза</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95%</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40,80%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95,6%</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лиц, взятых на диспансерное наблюдение из числа впервые в жизни установленным диагноз болезней печени и поджелудочной железы</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65%</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63,90%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65,0%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22">
                <a:tc>
                  <a:txBody>
                    <a:bodyPr/>
                    <a:lstStyle/>
                    <a:p>
                      <a:pPr algn="l" fontAlgn="ctr"/>
                      <a:r>
                        <a:rPr lang="ru-RU" sz="1000" u="none" strike="noStrike" dirty="0">
                          <a:effectLst/>
                        </a:rPr>
                        <a:t>Доля </a:t>
                      </a:r>
                      <a:r>
                        <a:rPr lang="ru-RU" sz="1000" u="none" strike="noStrike" dirty="0" err="1">
                          <a:effectLst/>
                        </a:rPr>
                        <a:t>выедов</a:t>
                      </a:r>
                      <a:r>
                        <a:rPr lang="ru-RU" sz="1000" u="none" strike="noStrike" dirty="0">
                          <a:effectLst/>
                        </a:rPr>
                        <a:t> бригад скорой медицинской помощи со временем </a:t>
                      </a:r>
                      <a:r>
                        <a:rPr lang="ru-RU" sz="1000" u="none" strike="noStrike" dirty="0" err="1">
                          <a:effectLst/>
                        </a:rPr>
                        <a:t>доезда</a:t>
                      </a:r>
                      <a:r>
                        <a:rPr lang="ru-RU" sz="1000" u="none" strike="noStrike" dirty="0">
                          <a:effectLst/>
                        </a:rPr>
                        <a:t> до места ДТП со сроком </a:t>
                      </a:r>
                      <a:r>
                        <a:rPr lang="ru-RU" sz="1000" u="none" strike="noStrike" dirty="0" err="1">
                          <a:effectLst/>
                        </a:rPr>
                        <a:t>доезда</a:t>
                      </a:r>
                      <a:r>
                        <a:rPr lang="ru-RU" sz="1000" u="none" strike="noStrike" dirty="0">
                          <a:effectLst/>
                        </a:rPr>
                        <a:t> до 20 минут</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94,0%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94,20%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96,1%</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158">
                <a:tc>
                  <a:txBody>
                    <a:bodyPr/>
                    <a:lstStyle/>
                    <a:p>
                      <a:pPr algn="l" fontAlgn="ctr"/>
                      <a:r>
                        <a:rPr lang="ru-RU" sz="1000" u="none" strike="noStrike" dirty="0">
                          <a:effectLst/>
                        </a:rPr>
                        <a:t>Доля лиц с пневмонией, пролеченных в стационаре, от числа всех заболевших пневмонией</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80%</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69,30%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80,0%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333">
                <a:tc>
                  <a:txBody>
                    <a:bodyPr/>
                    <a:lstStyle/>
                    <a:p>
                      <a:pPr algn="l" fontAlgn="b"/>
                      <a:r>
                        <a:rPr lang="ru-RU" sz="1000" u="none" strike="noStrike" dirty="0">
                          <a:effectLst/>
                        </a:rPr>
                        <a:t>Доля </a:t>
                      </a:r>
                      <a:r>
                        <a:rPr lang="ru-RU" sz="1000" u="none" strike="noStrike" dirty="0" err="1" smtClean="0">
                          <a:effectLst/>
                        </a:rPr>
                        <a:t>больнызх</a:t>
                      </a:r>
                      <a:r>
                        <a:rPr lang="ru-RU" sz="1000" u="none" strike="noStrike" dirty="0" smtClean="0">
                          <a:effectLst/>
                        </a:rPr>
                        <a:t> </a:t>
                      </a:r>
                      <a:r>
                        <a:rPr lang="ru-RU" sz="1000" u="none" strike="noStrike" dirty="0">
                          <a:effectLst/>
                        </a:rPr>
                        <a:t>с ЗНО, выявленных активно</a:t>
                      </a:r>
                      <a:endParaRPr lang="ru-RU" sz="1000" b="0" i="0" u="none" strike="noStrike" dirty="0">
                        <a:solidFill>
                          <a:srgbClr val="000000"/>
                        </a:solidFill>
                        <a:effectLst/>
                        <a:latin typeface="Times New Roman"/>
                      </a:endParaRPr>
                    </a:p>
                  </a:txBody>
                  <a:tcPr marL="2244" marR="2244" marT="22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22,5%</a:t>
                      </a:r>
                      <a:endParaRPr lang="ru-RU" sz="1000" b="0" i="0" u="none" strike="noStrike">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2244" marR="2244" marT="22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26,40%</a:t>
                      </a:r>
                      <a:endParaRPr lang="ru-RU" sz="1000" b="0" i="0" u="none" strike="noStrike" dirty="0">
                        <a:solidFill>
                          <a:srgbClr val="000000"/>
                        </a:solidFill>
                        <a:effectLst/>
                        <a:latin typeface="Times New Roman"/>
                      </a:endParaRPr>
                    </a:p>
                  </a:txBody>
                  <a:tcPr marL="2244" marR="2244" marT="2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Скругленный прямоугольник 3"/>
          <p:cNvSpPr/>
          <p:nvPr/>
        </p:nvSpPr>
        <p:spPr>
          <a:xfrm>
            <a:off x="8378825" y="3705196"/>
            <a:ext cx="539750" cy="3603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Скругленный прямоугольник 4"/>
          <p:cNvSpPr/>
          <p:nvPr/>
        </p:nvSpPr>
        <p:spPr>
          <a:xfrm>
            <a:off x="8388350" y="2204864"/>
            <a:ext cx="539750"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 name="Скругленный прямоугольник 5"/>
          <p:cNvSpPr/>
          <p:nvPr/>
        </p:nvSpPr>
        <p:spPr>
          <a:xfrm>
            <a:off x="8388350" y="836613"/>
            <a:ext cx="539750"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8" name="Скругленный прямоугольник 7"/>
          <p:cNvSpPr/>
          <p:nvPr/>
        </p:nvSpPr>
        <p:spPr>
          <a:xfrm>
            <a:off x="8388350" y="2564904"/>
            <a:ext cx="541337" cy="287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Tree>
    <p:extLst>
      <p:ext uri="{BB962C8B-B14F-4D97-AF65-F5344CB8AC3E}">
        <p14:creationId xmlns:p14="http://schemas.microsoft.com/office/powerpoint/2010/main" val="807543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260648"/>
            <a:ext cx="936104" cy="39604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179512" y="4365104"/>
            <a:ext cx="936104" cy="23762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TextBox 5"/>
          <p:cNvSpPr txBox="1"/>
          <p:nvPr/>
        </p:nvSpPr>
        <p:spPr>
          <a:xfrm rot="16200000">
            <a:off x="-137849" y="1658131"/>
            <a:ext cx="1609736" cy="830997"/>
          </a:xfrm>
          <a:prstGeom prst="rect">
            <a:avLst/>
          </a:prstGeom>
          <a:noFill/>
        </p:spPr>
        <p:txBody>
          <a:bodyPr wrap="none" rtlCol="0">
            <a:spAutoFit/>
          </a:bodyPr>
          <a:lstStyle/>
          <a:p>
            <a:r>
              <a:rPr lang="ru-RU" sz="4800" b="1" dirty="0" smtClean="0"/>
              <a:t>ХНИЗ</a:t>
            </a:r>
            <a:endParaRPr lang="ru-RU" sz="4800" b="1" dirty="0"/>
          </a:p>
        </p:txBody>
      </p:sp>
      <p:sp>
        <p:nvSpPr>
          <p:cNvPr id="7" name="TextBox 6"/>
          <p:cNvSpPr txBox="1"/>
          <p:nvPr/>
        </p:nvSpPr>
        <p:spPr>
          <a:xfrm rot="16200000">
            <a:off x="-632816" y="5134519"/>
            <a:ext cx="2685352" cy="707886"/>
          </a:xfrm>
          <a:prstGeom prst="rect">
            <a:avLst/>
          </a:prstGeom>
          <a:noFill/>
        </p:spPr>
        <p:txBody>
          <a:bodyPr wrap="none" rtlCol="0">
            <a:spAutoFit/>
          </a:bodyPr>
          <a:lstStyle/>
          <a:p>
            <a:pPr algn="ctr"/>
            <a:r>
              <a:rPr lang="ru-RU" sz="2000" b="1" dirty="0" smtClean="0"/>
              <a:t>Социально-значимые </a:t>
            </a:r>
          </a:p>
          <a:p>
            <a:pPr algn="ctr"/>
            <a:r>
              <a:rPr lang="ru-RU" sz="2000" b="1" dirty="0" smtClean="0"/>
              <a:t>заболевания</a:t>
            </a:r>
            <a:endParaRPr lang="ru-RU" sz="2000" b="1" dirty="0"/>
          </a:p>
        </p:txBody>
      </p:sp>
      <p:sp>
        <p:nvSpPr>
          <p:cNvPr id="8" name="Скругленный прямоугольник 7"/>
          <p:cNvSpPr/>
          <p:nvPr/>
        </p:nvSpPr>
        <p:spPr>
          <a:xfrm>
            <a:off x="1403648" y="332656"/>
            <a:ext cx="1872208"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9" name="Скругленный прямоугольник 8"/>
          <p:cNvSpPr/>
          <p:nvPr/>
        </p:nvSpPr>
        <p:spPr>
          <a:xfrm>
            <a:off x="1403648" y="1268761"/>
            <a:ext cx="1872208"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1434154" y="2229558"/>
            <a:ext cx="1872208"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1" name="Скругленный прямоугольник 10"/>
          <p:cNvSpPr/>
          <p:nvPr/>
        </p:nvSpPr>
        <p:spPr>
          <a:xfrm>
            <a:off x="1434154" y="3212976"/>
            <a:ext cx="1872208"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1434154" y="5013175"/>
            <a:ext cx="1872208" cy="13959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cxnSp>
        <p:nvCxnSpPr>
          <p:cNvPr id="14" name="Прямая со стрелкой 13"/>
          <p:cNvCxnSpPr/>
          <p:nvPr/>
        </p:nvCxnSpPr>
        <p:spPr>
          <a:xfrm>
            <a:off x="1547664" y="404664"/>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Прямая со стрелкой 14"/>
          <p:cNvCxnSpPr/>
          <p:nvPr/>
        </p:nvCxnSpPr>
        <p:spPr>
          <a:xfrm>
            <a:off x="1556951" y="1376773"/>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Прямая со стрелкой 15"/>
          <p:cNvCxnSpPr/>
          <p:nvPr/>
        </p:nvCxnSpPr>
        <p:spPr>
          <a:xfrm>
            <a:off x="1566238" y="2337570"/>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Прямая со стрелкой 16"/>
          <p:cNvCxnSpPr/>
          <p:nvPr/>
        </p:nvCxnSpPr>
        <p:spPr>
          <a:xfrm>
            <a:off x="1566238" y="3320988"/>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770901" y="406405"/>
            <a:ext cx="1324402" cy="646331"/>
          </a:xfrm>
          <a:prstGeom prst="rect">
            <a:avLst/>
          </a:prstGeom>
          <a:noFill/>
        </p:spPr>
        <p:txBody>
          <a:bodyPr wrap="none" rtlCol="0">
            <a:spAutoFit/>
          </a:bodyPr>
          <a:lstStyle/>
          <a:p>
            <a:pPr algn="ctr"/>
            <a:r>
              <a:rPr lang="ru-RU" b="1" dirty="0" smtClean="0"/>
              <a:t>смертность</a:t>
            </a:r>
          </a:p>
          <a:p>
            <a:pPr algn="ctr"/>
            <a:r>
              <a:rPr lang="ru-RU" b="1" dirty="0" smtClean="0"/>
              <a:t> от БСК</a:t>
            </a:r>
            <a:endParaRPr lang="ru-RU" b="1" dirty="0"/>
          </a:p>
        </p:txBody>
      </p:sp>
      <p:sp>
        <p:nvSpPr>
          <p:cNvPr id="19" name="TextBox 18"/>
          <p:cNvSpPr txBox="1"/>
          <p:nvPr/>
        </p:nvSpPr>
        <p:spPr>
          <a:xfrm>
            <a:off x="1770900" y="1393855"/>
            <a:ext cx="1324402" cy="646331"/>
          </a:xfrm>
          <a:prstGeom prst="rect">
            <a:avLst/>
          </a:prstGeom>
          <a:noFill/>
        </p:spPr>
        <p:txBody>
          <a:bodyPr wrap="none" rtlCol="0">
            <a:spAutoFit/>
          </a:bodyPr>
          <a:lstStyle/>
          <a:p>
            <a:pPr algn="ctr"/>
            <a:r>
              <a:rPr lang="ru-RU" b="1" dirty="0" smtClean="0"/>
              <a:t>смертность</a:t>
            </a:r>
          </a:p>
          <a:p>
            <a:pPr algn="ctr"/>
            <a:r>
              <a:rPr lang="ru-RU" b="1" dirty="0" smtClean="0"/>
              <a:t> от СД</a:t>
            </a:r>
            <a:endParaRPr lang="ru-RU" b="1" dirty="0"/>
          </a:p>
        </p:txBody>
      </p:sp>
      <p:sp>
        <p:nvSpPr>
          <p:cNvPr id="20" name="TextBox 19"/>
          <p:cNvSpPr txBox="1"/>
          <p:nvPr/>
        </p:nvSpPr>
        <p:spPr>
          <a:xfrm>
            <a:off x="1672696" y="2240868"/>
            <a:ext cx="1506823" cy="923330"/>
          </a:xfrm>
          <a:prstGeom prst="rect">
            <a:avLst/>
          </a:prstGeom>
          <a:noFill/>
        </p:spPr>
        <p:txBody>
          <a:bodyPr wrap="none" rtlCol="0">
            <a:spAutoFit/>
          </a:bodyPr>
          <a:lstStyle/>
          <a:p>
            <a:pPr algn="ctr"/>
            <a:r>
              <a:rPr lang="ru-RU" b="1" dirty="0" smtClean="0"/>
              <a:t>смертность</a:t>
            </a:r>
          </a:p>
          <a:p>
            <a:pPr algn="ctr"/>
            <a:r>
              <a:rPr lang="ru-RU" b="1" dirty="0" smtClean="0"/>
              <a:t> от болезней </a:t>
            </a:r>
          </a:p>
          <a:p>
            <a:pPr algn="ctr"/>
            <a:r>
              <a:rPr lang="ru-RU" b="1" dirty="0" smtClean="0"/>
              <a:t>орг. дыхания</a:t>
            </a:r>
            <a:endParaRPr lang="ru-RU" b="1" dirty="0"/>
          </a:p>
        </p:txBody>
      </p:sp>
      <p:sp>
        <p:nvSpPr>
          <p:cNvPr id="21" name="TextBox 20"/>
          <p:cNvSpPr txBox="1"/>
          <p:nvPr/>
        </p:nvSpPr>
        <p:spPr>
          <a:xfrm>
            <a:off x="1770901" y="3320988"/>
            <a:ext cx="1324402" cy="646331"/>
          </a:xfrm>
          <a:prstGeom prst="rect">
            <a:avLst/>
          </a:prstGeom>
          <a:noFill/>
        </p:spPr>
        <p:txBody>
          <a:bodyPr wrap="none" rtlCol="0">
            <a:spAutoFit/>
          </a:bodyPr>
          <a:lstStyle/>
          <a:p>
            <a:pPr algn="ctr"/>
            <a:r>
              <a:rPr lang="ru-RU" b="1" dirty="0" smtClean="0"/>
              <a:t>смертность</a:t>
            </a:r>
          </a:p>
          <a:p>
            <a:pPr algn="ctr"/>
            <a:r>
              <a:rPr lang="ru-RU" b="1" dirty="0" smtClean="0"/>
              <a:t> от ЗНО</a:t>
            </a:r>
            <a:endParaRPr lang="ru-RU" b="1" dirty="0"/>
          </a:p>
        </p:txBody>
      </p:sp>
      <p:sp>
        <p:nvSpPr>
          <p:cNvPr id="22" name="TextBox 21"/>
          <p:cNvSpPr txBox="1"/>
          <p:nvPr/>
        </p:nvSpPr>
        <p:spPr>
          <a:xfrm>
            <a:off x="1403648" y="5046623"/>
            <a:ext cx="2088232" cy="1323439"/>
          </a:xfrm>
          <a:prstGeom prst="rect">
            <a:avLst/>
          </a:prstGeom>
          <a:noFill/>
        </p:spPr>
        <p:txBody>
          <a:bodyPr wrap="square" rtlCol="0">
            <a:spAutoFit/>
          </a:bodyPr>
          <a:lstStyle/>
          <a:p>
            <a:pPr algn="ctr"/>
            <a:r>
              <a:rPr lang="ru-RU" sz="1600" b="1" dirty="0" smtClean="0"/>
              <a:t>Заболеваемости и </a:t>
            </a:r>
          </a:p>
          <a:p>
            <a:pPr algn="ctr"/>
            <a:r>
              <a:rPr lang="ru-RU" sz="1600" b="1" dirty="0" smtClean="0"/>
              <a:t>смертности от ВИЧ,</a:t>
            </a:r>
          </a:p>
          <a:p>
            <a:pPr algn="ctr"/>
            <a:r>
              <a:rPr lang="ru-RU" sz="1600" b="1" dirty="0" smtClean="0"/>
              <a:t> туберкулеза, ИППП, наркомания, алкоголизм</a:t>
            </a:r>
            <a:endParaRPr lang="ru-RU" sz="1600" b="1" dirty="0"/>
          </a:p>
        </p:txBody>
      </p:sp>
      <p:cxnSp>
        <p:nvCxnSpPr>
          <p:cNvPr id="23" name="Прямая со стрелкой 22"/>
          <p:cNvCxnSpPr/>
          <p:nvPr/>
        </p:nvCxnSpPr>
        <p:spPr>
          <a:xfrm>
            <a:off x="1545876" y="5129636"/>
            <a:ext cx="11075" cy="110767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5" name="Прямая со стрелкой 24"/>
          <p:cNvCxnSpPr/>
          <p:nvPr/>
        </p:nvCxnSpPr>
        <p:spPr>
          <a:xfrm flipH="1">
            <a:off x="3491880" y="1220953"/>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1" name="TextBox 30"/>
          <p:cNvSpPr txBox="1"/>
          <p:nvPr/>
        </p:nvSpPr>
        <p:spPr>
          <a:xfrm>
            <a:off x="3477624" y="515287"/>
            <a:ext cx="3312368" cy="646331"/>
          </a:xfrm>
          <a:prstGeom prst="rect">
            <a:avLst/>
          </a:prstGeom>
          <a:noFill/>
        </p:spPr>
        <p:txBody>
          <a:bodyPr wrap="square" rtlCol="0">
            <a:spAutoFit/>
          </a:bodyPr>
          <a:lstStyle/>
          <a:p>
            <a:pPr algn="ctr"/>
            <a:r>
              <a:rPr lang="ru-RU" b="1" dirty="0" smtClean="0"/>
              <a:t>ПРОФОСМОТРЫ,</a:t>
            </a:r>
          </a:p>
          <a:p>
            <a:pPr algn="ctr"/>
            <a:r>
              <a:rPr lang="ru-RU" b="1" dirty="0" smtClean="0"/>
              <a:t>ДИСПАНСЕРИЗАЦИЯ</a:t>
            </a:r>
          </a:p>
        </p:txBody>
      </p:sp>
      <p:cxnSp>
        <p:nvCxnSpPr>
          <p:cNvPr id="32" name="Прямая со стрелкой 31"/>
          <p:cNvCxnSpPr/>
          <p:nvPr/>
        </p:nvCxnSpPr>
        <p:spPr>
          <a:xfrm flipH="1">
            <a:off x="3517032" y="1802105"/>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3" name="TextBox 32"/>
          <p:cNvSpPr txBox="1"/>
          <p:nvPr/>
        </p:nvSpPr>
        <p:spPr>
          <a:xfrm>
            <a:off x="3517032" y="1376773"/>
            <a:ext cx="3528392" cy="369332"/>
          </a:xfrm>
          <a:prstGeom prst="rect">
            <a:avLst/>
          </a:prstGeom>
          <a:noFill/>
        </p:spPr>
        <p:txBody>
          <a:bodyPr wrap="square" rtlCol="0">
            <a:spAutoFit/>
          </a:bodyPr>
          <a:lstStyle/>
          <a:p>
            <a:pPr algn="ctr"/>
            <a:r>
              <a:rPr lang="ru-RU" b="1" dirty="0" smtClean="0"/>
              <a:t>ИНФОРМИРОВАНИЕ ПО ФР</a:t>
            </a:r>
          </a:p>
        </p:txBody>
      </p:sp>
      <p:cxnSp>
        <p:nvCxnSpPr>
          <p:cNvPr id="34" name="Прямая со стрелкой 33"/>
          <p:cNvCxnSpPr/>
          <p:nvPr/>
        </p:nvCxnSpPr>
        <p:spPr>
          <a:xfrm flipH="1">
            <a:off x="3542911" y="2427177"/>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5" name="Прямая со стрелкой 34"/>
          <p:cNvCxnSpPr/>
          <p:nvPr/>
        </p:nvCxnSpPr>
        <p:spPr>
          <a:xfrm flipH="1">
            <a:off x="3530517" y="3093654"/>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6" name="Прямая со стрелкой 35"/>
          <p:cNvCxnSpPr/>
          <p:nvPr/>
        </p:nvCxnSpPr>
        <p:spPr>
          <a:xfrm flipH="1">
            <a:off x="3542911" y="3700648"/>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7" name="TextBox 36"/>
          <p:cNvSpPr txBox="1"/>
          <p:nvPr/>
        </p:nvSpPr>
        <p:spPr>
          <a:xfrm>
            <a:off x="3568427" y="1809691"/>
            <a:ext cx="3528392" cy="646331"/>
          </a:xfrm>
          <a:prstGeom prst="rect">
            <a:avLst/>
          </a:prstGeom>
          <a:noFill/>
        </p:spPr>
        <p:txBody>
          <a:bodyPr wrap="square" rtlCol="0">
            <a:spAutoFit/>
          </a:bodyPr>
          <a:lstStyle/>
          <a:p>
            <a:pPr algn="ctr"/>
            <a:r>
              <a:rPr lang="ru-RU" b="1" dirty="0" smtClean="0"/>
              <a:t>НАВЫКИ НЕОТЛОЖНОЙ ПОМОЩИ</a:t>
            </a:r>
          </a:p>
        </p:txBody>
      </p:sp>
      <p:sp>
        <p:nvSpPr>
          <p:cNvPr id="38" name="TextBox 37"/>
          <p:cNvSpPr txBox="1"/>
          <p:nvPr/>
        </p:nvSpPr>
        <p:spPr>
          <a:xfrm>
            <a:off x="3542911" y="2415290"/>
            <a:ext cx="3528392" cy="646331"/>
          </a:xfrm>
          <a:prstGeom prst="rect">
            <a:avLst/>
          </a:prstGeom>
          <a:noFill/>
        </p:spPr>
        <p:txBody>
          <a:bodyPr wrap="square" rtlCol="0">
            <a:spAutoFit/>
          </a:bodyPr>
          <a:lstStyle/>
          <a:p>
            <a:pPr algn="ctr"/>
            <a:r>
              <a:rPr lang="ru-RU" b="1" dirty="0" smtClean="0"/>
              <a:t>ИНФОРМИРОВАНИЕ О ПЕРВЫХ ПРИЗНАКАХ ЗАБОЛЕВАНИЙ</a:t>
            </a:r>
            <a:endParaRPr lang="ru-RU" b="1" dirty="0"/>
          </a:p>
        </p:txBody>
      </p:sp>
      <p:sp>
        <p:nvSpPr>
          <p:cNvPr id="39" name="TextBox 38"/>
          <p:cNvSpPr txBox="1"/>
          <p:nvPr/>
        </p:nvSpPr>
        <p:spPr>
          <a:xfrm>
            <a:off x="3394221" y="3057852"/>
            <a:ext cx="3737878" cy="646331"/>
          </a:xfrm>
          <a:prstGeom prst="rect">
            <a:avLst/>
          </a:prstGeom>
          <a:noFill/>
        </p:spPr>
        <p:txBody>
          <a:bodyPr wrap="square" rtlCol="0">
            <a:spAutoFit/>
          </a:bodyPr>
          <a:lstStyle/>
          <a:p>
            <a:pPr algn="ctr"/>
            <a:r>
              <a:rPr lang="ru-RU" b="1" dirty="0" smtClean="0"/>
              <a:t>РАННЕЕ ВЫЯВЛЕНИЕ И </a:t>
            </a:r>
          </a:p>
          <a:p>
            <a:pPr algn="ctr"/>
            <a:r>
              <a:rPr lang="ru-RU" b="1" dirty="0" smtClean="0"/>
              <a:t>КОРРЕКЦИЯ </a:t>
            </a:r>
            <a:r>
              <a:rPr lang="ru-RU" b="1" dirty="0" smtClean="0"/>
              <a:t>ФР, ЗАБОЛЕВАНИЙ</a:t>
            </a:r>
            <a:endParaRPr lang="ru-RU" b="1" dirty="0" smtClean="0"/>
          </a:p>
        </p:txBody>
      </p:sp>
      <p:cxnSp>
        <p:nvCxnSpPr>
          <p:cNvPr id="40" name="Прямая со стрелкой 39"/>
          <p:cNvCxnSpPr/>
          <p:nvPr/>
        </p:nvCxnSpPr>
        <p:spPr>
          <a:xfrm flipH="1">
            <a:off x="3491880" y="5046623"/>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 name="Прямая со стрелкой 40"/>
          <p:cNvCxnSpPr/>
          <p:nvPr/>
        </p:nvCxnSpPr>
        <p:spPr>
          <a:xfrm flipH="1">
            <a:off x="3517032" y="5441040"/>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2" name="Прямая со стрелкой 41"/>
          <p:cNvCxnSpPr/>
          <p:nvPr/>
        </p:nvCxnSpPr>
        <p:spPr>
          <a:xfrm flipH="1">
            <a:off x="3542911" y="6166474"/>
            <a:ext cx="33843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3" name="TextBox 42"/>
          <p:cNvSpPr txBox="1"/>
          <p:nvPr/>
        </p:nvSpPr>
        <p:spPr>
          <a:xfrm>
            <a:off x="3517032" y="4643844"/>
            <a:ext cx="3528392" cy="369332"/>
          </a:xfrm>
          <a:prstGeom prst="rect">
            <a:avLst/>
          </a:prstGeom>
          <a:noFill/>
        </p:spPr>
        <p:txBody>
          <a:bodyPr wrap="square" rtlCol="0">
            <a:spAutoFit/>
          </a:bodyPr>
          <a:lstStyle/>
          <a:p>
            <a:pPr algn="ctr"/>
            <a:r>
              <a:rPr lang="ru-RU" b="1" dirty="0" smtClean="0"/>
              <a:t>ФОГ</a:t>
            </a:r>
          </a:p>
        </p:txBody>
      </p:sp>
      <p:sp>
        <p:nvSpPr>
          <p:cNvPr id="44" name="TextBox 43"/>
          <p:cNvSpPr txBox="1"/>
          <p:nvPr/>
        </p:nvSpPr>
        <p:spPr>
          <a:xfrm>
            <a:off x="3491880" y="5097378"/>
            <a:ext cx="3528392" cy="369332"/>
          </a:xfrm>
          <a:prstGeom prst="rect">
            <a:avLst/>
          </a:prstGeom>
          <a:noFill/>
        </p:spPr>
        <p:txBody>
          <a:bodyPr wrap="square" rtlCol="0">
            <a:spAutoFit/>
          </a:bodyPr>
          <a:lstStyle/>
          <a:p>
            <a:pPr algn="ctr"/>
            <a:r>
              <a:rPr lang="ru-RU" b="1" dirty="0" smtClean="0"/>
              <a:t>ВИЧ-ТЕСТИРОВАНИЕ</a:t>
            </a:r>
          </a:p>
        </p:txBody>
      </p:sp>
      <p:sp>
        <p:nvSpPr>
          <p:cNvPr id="45" name="TextBox 44"/>
          <p:cNvSpPr txBox="1"/>
          <p:nvPr/>
        </p:nvSpPr>
        <p:spPr>
          <a:xfrm>
            <a:off x="3491880" y="5496061"/>
            <a:ext cx="3528392" cy="646331"/>
          </a:xfrm>
          <a:prstGeom prst="rect">
            <a:avLst/>
          </a:prstGeom>
          <a:noFill/>
        </p:spPr>
        <p:txBody>
          <a:bodyPr wrap="square" rtlCol="0">
            <a:spAutoFit/>
          </a:bodyPr>
          <a:lstStyle/>
          <a:p>
            <a:pPr algn="ctr"/>
            <a:r>
              <a:rPr lang="ru-RU" b="1" dirty="0" smtClean="0"/>
              <a:t>ВОПРОСЫ БЕЗОПАСНОГО ПОВЕДЕНИЯ</a:t>
            </a:r>
          </a:p>
        </p:txBody>
      </p:sp>
      <p:sp>
        <p:nvSpPr>
          <p:cNvPr id="49" name="Скругленный прямоугольник 48"/>
          <p:cNvSpPr/>
          <p:nvPr/>
        </p:nvSpPr>
        <p:spPr>
          <a:xfrm>
            <a:off x="6988850" y="406405"/>
            <a:ext cx="2155149"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0" name="TextBox 49"/>
          <p:cNvSpPr txBox="1"/>
          <p:nvPr/>
        </p:nvSpPr>
        <p:spPr>
          <a:xfrm>
            <a:off x="6936450" y="504363"/>
            <a:ext cx="2222789" cy="646331"/>
          </a:xfrm>
          <a:prstGeom prst="rect">
            <a:avLst/>
          </a:prstGeom>
          <a:noFill/>
        </p:spPr>
        <p:txBody>
          <a:bodyPr wrap="none" rtlCol="0">
            <a:spAutoFit/>
          </a:bodyPr>
          <a:lstStyle/>
          <a:p>
            <a:pPr algn="ctr"/>
            <a:r>
              <a:rPr lang="ru-RU" b="1" dirty="0" smtClean="0"/>
              <a:t>Межведомственное</a:t>
            </a:r>
          </a:p>
          <a:p>
            <a:pPr algn="ctr"/>
            <a:r>
              <a:rPr lang="ru-RU" b="1" dirty="0" smtClean="0"/>
              <a:t>взаимодействие</a:t>
            </a:r>
            <a:endParaRPr lang="ru-RU" b="1" dirty="0"/>
          </a:p>
        </p:txBody>
      </p:sp>
      <p:sp>
        <p:nvSpPr>
          <p:cNvPr id="51" name="Скругленный прямоугольник 50"/>
          <p:cNvSpPr/>
          <p:nvPr/>
        </p:nvSpPr>
        <p:spPr>
          <a:xfrm>
            <a:off x="7045423" y="1370057"/>
            <a:ext cx="2098575"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2" name="TextBox 51"/>
          <p:cNvSpPr txBox="1"/>
          <p:nvPr/>
        </p:nvSpPr>
        <p:spPr>
          <a:xfrm>
            <a:off x="7198741" y="1422939"/>
            <a:ext cx="1895648" cy="646331"/>
          </a:xfrm>
          <a:prstGeom prst="rect">
            <a:avLst/>
          </a:prstGeom>
          <a:noFill/>
        </p:spPr>
        <p:txBody>
          <a:bodyPr wrap="none" rtlCol="0">
            <a:spAutoFit/>
          </a:bodyPr>
          <a:lstStyle/>
          <a:p>
            <a:pPr algn="ctr"/>
            <a:r>
              <a:rPr lang="ru-RU" b="1" dirty="0" smtClean="0"/>
              <a:t>Организованные</a:t>
            </a:r>
            <a:endParaRPr lang="ru-RU" b="1" dirty="0" smtClean="0"/>
          </a:p>
          <a:p>
            <a:pPr algn="ctr"/>
            <a:r>
              <a:rPr lang="ru-RU" b="1" dirty="0" smtClean="0"/>
              <a:t> </a:t>
            </a:r>
            <a:r>
              <a:rPr lang="ru-RU" b="1" dirty="0" smtClean="0"/>
              <a:t>коллективы</a:t>
            </a:r>
            <a:endParaRPr lang="ru-RU" b="1" dirty="0"/>
          </a:p>
        </p:txBody>
      </p:sp>
      <p:sp>
        <p:nvSpPr>
          <p:cNvPr id="53" name="Скругленный прямоугольник 52"/>
          <p:cNvSpPr/>
          <p:nvPr/>
        </p:nvSpPr>
        <p:spPr>
          <a:xfrm>
            <a:off x="7071302" y="2337570"/>
            <a:ext cx="2072695"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4" name="TextBox 53"/>
          <p:cNvSpPr txBox="1"/>
          <p:nvPr/>
        </p:nvSpPr>
        <p:spPr>
          <a:xfrm>
            <a:off x="7521818" y="2553789"/>
            <a:ext cx="1274068" cy="369332"/>
          </a:xfrm>
          <a:prstGeom prst="rect">
            <a:avLst/>
          </a:prstGeom>
          <a:noFill/>
        </p:spPr>
        <p:txBody>
          <a:bodyPr wrap="none" rtlCol="0">
            <a:spAutoFit/>
          </a:bodyPr>
          <a:lstStyle/>
          <a:p>
            <a:pPr algn="ctr"/>
            <a:r>
              <a:rPr lang="ru-RU" b="1" dirty="0" smtClean="0"/>
              <a:t>Молодежь</a:t>
            </a:r>
            <a:endParaRPr lang="ru-RU" b="1" dirty="0"/>
          </a:p>
        </p:txBody>
      </p:sp>
      <p:sp>
        <p:nvSpPr>
          <p:cNvPr id="55" name="Скругленный прямоугольник 54"/>
          <p:cNvSpPr/>
          <p:nvPr/>
        </p:nvSpPr>
        <p:spPr>
          <a:xfrm>
            <a:off x="7119163" y="3320988"/>
            <a:ext cx="202483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6" name="TextBox 55"/>
          <p:cNvSpPr txBox="1"/>
          <p:nvPr/>
        </p:nvSpPr>
        <p:spPr>
          <a:xfrm>
            <a:off x="7487622" y="3404315"/>
            <a:ext cx="1535998" cy="646331"/>
          </a:xfrm>
          <a:prstGeom prst="rect">
            <a:avLst/>
          </a:prstGeom>
          <a:noFill/>
        </p:spPr>
        <p:txBody>
          <a:bodyPr wrap="none" rtlCol="0">
            <a:spAutoFit/>
          </a:bodyPr>
          <a:lstStyle/>
          <a:p>
            <a:pPr algn="ctr"/>
            <a:r>
              <a:rPr lang="ru-RU" b="1" dirty="0" smtClean="0"/>
              <a:t>Массовые </a:t>
            </a:r>
          </a:p>
          <a:p>
            <a:pPr algn="ctr"/>
            <a:r>
              <a:rPr lang="ru-RU" b="1" dirty="0" smtClean="0"/>
              <a:t>мероприятия</a:t>
            </a:r>
            <a:endParaRPr lang="ru-RU" b="1" dirty="0"/>
          </a:p>
        </p:txBody>
      </p:sp>
      <p:sp>
        <p:nvSpPr>
          <p:cNvPr id="57" name="Скругленный прямоугольник 56"/>
          <p:cNvSpPr/>
          <p:nvPr/>
        </p:nvSpPr>
        <p:spPr>
          <a:xfrm>
            <a:off x="7144866" y="4417948"/>
            <a:ext cx="1999133"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8" name="TextBox 57"/>
          <p:cNvSpPr txBox="1"/>
          <p:nvPr/>
        </p:nvSpPr>
        <p:spPr>
          <a:xfrm>
            <a:off x="7881127" y="4643579"/>
            <a:ext cx="659156" cy="369332"/>
          </a:xfrm>
          <a:prstGeom prst="rect">
            <a:avLst/>
          </a:prstGeom>
          <a:noFill/>
        </p:spPr>
        <p:txBody>
          <a:bodyPr wrap="none" rtlCol="0">
            <a:spAutoFit/>
          </a:bodyPr>
          <a:lstStyle/>
          <a:p>
            <a:pPr algn="ctr"/>
            <a:r>
              <a:rPr lang="ru-RU" b="1" dirty="0" smtClean="0"/>
              <a:t>СМИ</a:t>
            </a:r>
            <a:endParaRPr lang="ru-RU" b="1" dirty="0"/>
          </a:p>
        </p:txBody>
      </p:sp>
      <p:sp>
        <p:nvSpPr>
          <p:cNvPr id="59" name="Скругленный прямоугольник 58"/>
          <p:cNvSpPr/>
          <p:nvPr/>
        </p:nvSpPr>
        <p:spPr>
          <a:xfrm>
            <a:off x="7173706" y="5463460"/>
            <a:ext cx="1970293"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60" name="TextBox 59"/>
          <p:cNvSpPr txBox="1"/>
          <p:nvPr/>
        </p:nvSpPr>
        <p:spPr>
          <a:xfrm>
            <a:off x="7181155" y="5675332"/>
            <a:ext cx="1926553" cy="369332"/>
          </a:xfrm>
          <a:prstGeom prst="rect">
            <a:avLst/>
          </a:prstGeom>
          <a:noFill/>
        </p:spPr>
        <p:txBody>
          <a:bodyPr wrap="none" rtlCol="0">
            <a:spAutoFit/>
          </a:bodyPr>
          <a:lstStyle/>
          <a:p>
            <a:pPr algn="ctr"/>
            <a:r>
              <a:rPr lang="ru-RU" b="1" dirty="0" smtClean="0"/>
              <a:t>Социальные сети</a:t>
            </a:r>
            <a:endParaRPr lang="ru-RU" b="1" dirty="0"/>
          </a:p>
        </p:txBody>
      </p:sp>
    </p:spTree>
    <p:extLst>
      <p:ext uri="{BB962C8B-B14F-4D97-AF65-F5344CB8AC3E}">
        <p14:creationId xmlns:p14="http://schemas.microsoft.com/office/powerpoint/2010/main" val="28532745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93658929"/>
              </p:ext>
            </p:extLst>
          </p:nvPr>
        </p:nvGraphicFramePr>
        <p:xfrm>
          <a:off x="493602" y="1385982"/>
          <a:ext cx="8326548" cy="3147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Рисунок 17" descr="1.png"/>
          <p:cNvPicPr>
            <a:picLocks noChangeAspect="1"/>
          </p:cNvPicPr>
          <p:nvPr/>
        </p:nvPicPr>
        <p:blipFill>
          <a:blip r:embed="rId7"/>
          <a:stretch>
            <a:fillRect/>
          </a:stretch>
        </p:blipFill>
        <p:spPr>
          <a:xfrm>
            <a:off x="6221947" y="1197034"/>
            <a:ext cx="385751" cy="792543"/>
          </a:xfrm>
          <a:prstGeom prst="rect">
            <a:avLst/>
          </a:prstGeom>
          <a:ln>
            <a:noFill/>
          </a:ln>
          <a:effectLst/>
        </p:spPr>
      </p:pic>
      <p:pic>
        <p:nvPicPr>
          <p:cNvPr id="15" name="Рисунок 14" descr="1.png"/>
          <p:cNvPicPr>
            <a:picLocks noChangeAspect="1"/>
          </p:cNvPicPr>
          <p:nvPr/>
        </p:nvPicPr>
        <p:blipFill>
          <a:blip r:embed="rId7"/>
          <a:stretch>
            <a:fillRect/>
          </a:stretch>
        </p:blipFill>
        <p:spPr>
          <a:xfrm>
            <a:off x="6923959" y="1024455"/>
            <a:ext cx="385751" cy="792543"/>
          </a:xfrm>
          <a:prstGeom prst="rect">
            <a:avLst/>
          </a:prstGeom>
          <a:ln>
            <a:noFill/>
          </a:ln>
          <a:effectLst/>
        </p:spPr>
      </p:pic>
      <p:pic>
        <p:nvPicPr>
          <p:cNvPr id="14" name="Рисунок 13" descr="2.png"/>
          <p:cNvPicPr>
            <a:picLocks noChangeAspect="1"/>
          </p:cNvPicPr>
          <p:nvPr/>
        </p:nvPicPr>
        <p:blipFill>
          <a:blip r:embed="rId8"/>
          <a:stretch>
            <a:fillRect/>
          </a:stretch>
        </p:blipFill>
        <p:spPr>
          <a:xfrm>
            <a:off x="7294119" y="976260"/>
            <a:ext cx="416933" cy="888932"/>
          </a:xfrm>
          <a:prstGeom prst="rect">
            <a:avLst/>
          </a:prstGeom>
        </p:spPr>
      </p:pic>
      <p:pic>
        <p:nvPicPr>
          <p:cNvPr id="1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5431" y="2437125"/>
            <a:ext cx="331483" cy="71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4879" y="1634194"/>
            <a:ext cx="331483" cy="71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Рисунок 20" descr="1.png"/>
          <p:cNvPicPr>
            <a:picLocks noChangeAspect="1"/>
          </p:cNvPicPr>
          <p:nvPr/>
        </p:nvPicPr>
        <p:blipFill>
          <a:blip r:embed="rId7"/>
          <a:stretch>
            <a:fillRect/>
          </a:stretch>
        </p:blipFill>
        <p:spPr>
          <a:xfrm>
            <a:off x="3949648" y="1727833"/>
            <a:ext cx="345231" cy="709292"/>
          </a:xfrm>
          <a:prstGeom prst="rect">
            <a:avLst/>
          </a:prstGeom>
          <a:ln>
            <a:noFill/>
          </a:ln>
          <a:effectLst/>
        </p:spPr>
      </p:pic>
      <p:pic>
        <p:nvPicPr>
          <p:cNvPr id="2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8165" y="1816998"/>
            <a:ext cx="331483" cy="71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descr="2.png"/>
          <p:cNvPicPr>
            <a:picLocks noChangeAspect="1"/>
          </p:cNvPicPr>
          <p:nvPr/>
        </p:nvPicPr>
        <p:blipFill>
          <a:blip r:embed="rId10">
            <a:extLst>
              <a:ext uri="{BEBA8EAE-BF5A-486C-A8C5-ECC9F3942E4B}">
                <a14:imgProps xmlns:a14="http://schemas.microsoft.com/office/drawing/2010/main">
                  <a14:imgLayer r:embed="rId11">
                    <a14:imgEffect>
                      <a14:backgroundRemoval t="4425" b="89381" l="9434" r="88679"/>
                    </a14:imgEffect>
                  </a14:imgLayer>
                </a14:imgProps>
              </a:ext>
            </a:extLst>
          </a:blip>
          <a:stretch>
            <a:fillRect/>
          </a:stretch>
        </p:blipFill>
        <p:spPr>
          <a:xfrm>
            <a:off x="6607698" y="1091527"/>
            <a:ext cx="416933" cy="888932"/>
          </a:xfrm>
          <a:prstGeom prst="rect">
            <a:avLst/>
          </a:prstGeom>
        </p:spPr>
      </p:pic>
      <p:sp>
        <p:nvSpPr>
          <p:cNvPr id="2" name="Заголовок 1"/>
          <p:cNvSpPr>
            <a:spLocks noGrp="1"/>
          </p:cNvSpPr>
          <p:nvPr>
            <p:ph type="title"/>
          </p:nvPr>
        </p:nvSpPr>
        <p:spPr>
          <a:xfrm>
            <a:off x="152400" y="365127"/>
            <a:ext cx="8782050" cy="787668"/>
          </a:xfrm>
        </p:spPr>
        <p:txBody>
          <a:bodyPr>
            <a:noAutofit/>
          </a:bodyPr>
          <a:lstStyle/>
          <a:p>
            <a:pPr algn="ctr"/>
            <a:r>
              <a:rPr lang="ru-RU" sz="2000" b="1" dirty="0" smtClean="0">
                <a:latin typeface="Times New Roman" pitchFamily="18" charset="0"/>
                <a:cs typeface="Times New Roman" pitchFamily="18" charset="0"/>
              </a:rPr>
              <a:t>Охват населения Челябинской области информированием  о неотложных состояниях при ОИМК и ОИМ</a:t>
            </a:r>
            <a:endParaRPr lang="ru-RU" sz="2000" b="1" dirty="0">
              <a:latin typeface="Times New Roman" pitchFamily="18" charset="0"/>
              <a:cs typeface="Times New Roman" pitchFamily="18" charset="0"/>
            </a:endParaRPr>
          </a:p>
        </p:txBody>
      </p:sp>
      <p:pic>
        <p:nvPicPr>
          <p:cNvPr id="19" name="Рисунок 18" descr="1.png"/>
          <p:cNvPicPr>
            <a:picLocks noChangeAspect="1"/>
          </p:cNvPicPr>
          <p:nvPr/>
        </p:nvPicPr>
        <p:blipFill>
          <a:blip r:embed="rId7"/>
          <a:stretch>
            <a:fillRect/>
          </a:stretch>
        </p:blipFill>
        <p:spPr>
          <a:xfrm>
            <a:off x="1910214" y="2212736"/>
            <a:ext cx="345231" cy="709292"/>
          </a:xfrm>
          <a:prstGeom prst="rect">
            <a:avLst/>
          </a:prstGeom>
          <a:ln>
            <a:noFill/>
          </a:ln>
          <a:effectLst/>
        </p:spPr>
      </p:pic>
      <p:graphicFrame>
        <p:nvGraphicFramePr>
          <p:cNvPr id="23" name="Диаграмма 22"/>
          <p:cNvGraphicFramePr/>
          <p:nvPr>
            <p:extLst>
              <p:ext uri="{D42A27DB-BD31-4B8C-83A1-F6EECF244321}">
                <p14:modId xmlns:p14="http://schemas.microsoft.com/office/powerpoint/2010/main" val="109454315"/>
              </p:ext>
            </p:extLst>
          </p:nvPr>
        </p:nvGraphicFramePr>
        <p:xfrm>
          <a:off x="122253" y="4551130"/>
          <a:ext cx="2752421" cy="2242868"/>
        </p:xfrm>
        <a:graphic>
          <a:graphicData uri="http://schemas.openxmlformats.org/drawingml/2006/chart">
            <c:chart xmlns:c="http://schemas.openxmlformats.org/drawingml/2006/chart" xmlns:r="http://schemas.openxmlformats.org/officeDocument/2006/relationships" r:id="rId12"/>
          </a:graphicData>
        </a:graphic>
      </p:graphicFrame>
      <p:sp>
        <p:nvSpPr>
          <p:cNvPr id="24" name="TextBox 23"/>
          <p:cNvSpPr txBox="1"/>
          <p:nvPr/>
        </p:nvSpPr>
        <p:spPr>
          <a:xfrm>
            <a:off x="550804" y="4424080"/>
            <a:ext cx="1901418" cy="276999"/>
          </a:xfrm>
          <a:prstGeom prst="rect">
            <a:avLst/>
          </a:prstGeom>
          <a:noFill/>
        </p:spPr>
        <p:txBody>
          <a:bodyPr wrap="none" rtlCol="0">
            <a:spAutoFit/>
          </a:bodyPr>
          <a:lstStyle/>
          <a:p>
            <a:r>
              <a:rPr lang="ru-RU" sz="1200" b="1" dirty="0" err="1" smtClean="0">
                <a:solidFill>
                  <a:prstClr val="black"/>
                </a:solidFill>
                <a:latin typeface="Times New Roman" pitchFamily="18" charset="0"/>
                <a:cs typeface="Times New Roman" pitchFamily="18" charset="0"/>
              </a:rPr>
              <a:t>Досуточная</a:t>
            </a:r>
            <a:r>
              <a:rPr lang="ru-RU" sz="1200" b="1" dirty="0" smtClean="0">
                <a:solidFill>
                  <a:prstClr val="black"/>
                </a:solidFill>
                <a:latin typeface="Times New Roman" pitchFamily="18" charset="0"/>
                <a:cs typeface="Times New Roman" pitchFamily="18" charset="0"/>
              </a:rPr>
              <a:t> летальность</a:t>
            </a:r>
            <a:endParaRPr lang="ru-RU" sz="1200" b="1" dirty="0">
              <a:solidFill>
                <a:prstClr val="black"/>
              </a:solidFill>
              <a:latin typeface="Times New Roman" pitchFamily="18" charset="0"/>
              <a:cs typeface="Times New Roman" pitchFamily="18" charset="0"/>
            </a:endParaRPr>
          </a:p>
        </p:txBody>
      </p:sp>
      <p:graphicFrame>
        <p:nvGraphicFramePr>
          <p:cNvPr id="25" name="Диаграмма 24"/>
          <p:cNvGraphicFramePr/>
          <p:nvPr>
            <p:extLst>
              <p:ext uri="{D42A27DB-BD31-4B8C-83A1-F6EECF244321}">
                <p14:modId xmlns:p14="http://schemas.microsoft.com/office/powerpoint/2010/main" val="3704188689"/>
              </p:ext>
            </p:extLst>
          </p:nvPr>
        </p:nvGraphicFramePr>
        <p:xfrm>
          <a:off x="2992331" y="4615132"/>
          <a:ext cx="2752421" cy="2242868"/>
        </p:xfrm>
        <a:graphic>
          <a:graphicData uri="http://schemas.openxmlformats.org/drawingml/2006/chart">
            <c:chart xmlns:c="http://schemas.openxmlformats.org/drawingml/2006/chart" xmlns:r="http://schemas.openxmlformats.org/officeDocument/2006/relationships" r:id="rId13"/>
          </a:graphicData>
        </a:graphic>
      </p:graphicFrame>
      <p:sp>
        <p:nvSpPr>
          <p:cNvPr id="26" name="TextBox 25"/>
          <p:cNvSpPr txBox="1"/>
          <p:nvPr/>
        </p:nvSpPr>
        <p:spPr>
          <a:xfrm>
            <a:off x="3068477" y="4270192"/>
            <a:ext cx="2784288" cy="461665"/>
          </a:xfrm>
          <a:prstGeom prst="rect">
            <a:avLst/>
          </a:prstGeom>
          <a:noFill/>
        </p:spPr>
        <p:txBody>
          <a:bodyPr wrap="none" rtlCol="0">
            <a:spAutoFit/>
          </a:bodyPr>
          <a:lstStyle/>
          <a:p>
            <a:pPr algn="ctr"/>
            <a:r>
              <a:rPr lang="ru-RU" sz="1200" b="1" dirty="0" smtClean="0">
                <a:solidFill>
                  <a:prstClr val="black"/>
                </a:solidFill>
                <a:latin typeface="Times New Roman" pitchFamily="18" charset="0"/>
                <a:cs typeface="Times New Roman" pitchFamily="18" charset="0"/>
              </a:rPr>
              <a:t>Поступление и ОНМК в первые 6 ч., </a:t>
            </a:r>
          </a:p>
          <a:p>
            <a:pPr algn="ctr"/>
            <a:r>
              <a:rPr lang="ru-RU" sz="1200" b="1" dirty="0" smtClean="0">
                <a:solidFill>
                  <a:prstClr val="black"/>
                </a:solidFill>
                <a:latin typeface="Times New Roman" pitchFamily="18" charset="0"/>
                <a:cs typeface="Times New Roman" pitchFamily="18" charset="0"/>
              </a:rPr>
              <a:t> с ОИМ в первые 12 ч.</a:t>
            </a:r>
            <a:endParaRPr lang="ru-RU" sz="1200" b="1" dirty="0">
              <a:solidFill>
                <a:prstClr val="black"/>
              </a:solidFill>
              <a:latin typeface="Times New Roman" pitchFamily="18" charset="0"/>
              <a:cs typeface="Times New Roman" pitchFamily="18" charset="0"/>
            </a:endParaRPr>
          </a:p>
        </p:txBody>
      </p:sp>
      <p:graphicFrame>
        <p:nvGraphicFramePr>
          <p:cNvPr id="27" name="Диаграмма 26"/>
          <p:cNvGraphicFramePr/>
          <p:nvPr>
            <p:extLst>
              <p:ext uri="{D42A27DB-BD31-4B8C-83A1-F6EECF244321}">
                <p14:modId xmlns:p14="http://schemas.microsoft.com/office/powerpoint/2010/main" val="2376195511"/>
              </p:ext>
            </p:extLst>
          </p:nvPr>
        </p:nvGraphicFramePr>
        <p:xfrm>
          <a:off x="6106025" y="4531802"/>
          <a:ext cx="2752421" cy="2242868"/>
        </p:xfrm>
        <a:graphic>
          <a:graphicData uri="http://schemas.openxmlformats.org/drawingml/2006/chart">
            <c:chart xmlns:c="http://schemas.openxmlformats.org/drawingml/2006/chart" xmlns:r="http://schemas.openxmlformats.org/officeDocument/2006/relationships" r:id="rId14"/>
          </a:graphicData>
        </a:graphic>
      </p:graphicFrame>
      <p:sp>
        <p:nvSpPr>
          <p:cNvPr id="28" name="TextBox 27"/>
          <p:cNvSpPr txBox="1"/>
          <p:nvPr/>
        </p:nvSpPr>
        <p:spPr>
          <a:xfrm>
            <a:off x="6221947" y="4270192"/>
            <a:ext cx="2561279" cy="276999"/>
          </a:xfrm>
          <a:prstGeom prst="rect">
            <a:avLst/>
          </a:prstGeom>
          <a:noFill/>
        </p:spPr>
        <p:txBody>
          <a:bodyPr wrap="none" rtlCol="0">
            <a:spAutoFit/>
          </a:bodyPr>
          <a:lstStyle/>
          <a:p>
            <a:r>
              <a:rPr lang="ru-RU" sz="1200" b="1" dirty="0" smtClean="0">
                <a:solidFill>
                  <a:prstClr val="black"/>
                </a:solidFill>
                <a:latin typeface="Times New Roman" pitchFamily="18" charset="0"/>
                <a:cs typeface="Times New Roman" pitchFamily="18" charset="0"/>
              </a:rPr>
              <a:t>Смерть на дому от ОНМК и ОИМ</a:t>
            </a:r>
            <a:endParaRPr lang="ru-RU" sz="1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74960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2234" y="808876"/>
            <a:ext cx="4350941" cy="3645664"/>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Прямоугольник 3"/>
          <p:cNvSpPr/>
          <p:nvPr/>
        </p:nvSpPr>
        <p:spPr>
          <a:xfrm>
            <a:off x="124487" y="1663126"/>
            <a:ext cx="4256049" cy="3046988"/>
          </a:xfrm>
          <a:prstGeom prst="rect">
            <a:avLst/>
          </a:prstGeom>
        </p:spPr>
        <p:txBody>
          <a:bodyPr wrap="square">
            <a:spAutoFit/>
          </a:bodyPr>
          <a:lstStyle/>
          <a:p>
            <a:r>
              <a:rPr lang="ru-RU" sz="1200" dirty="0">
                <a:cs typeface="Times New Roman" pitchFamily="18" charset="0"/>
              </a:rPr>
              <a:t>- выступления в СМИ, печатные статьи, наглядная агитация в медицинских организациях, </a:t>
            </a:r>
            <a:r>
              <a:rPr lang="ru-RU" sz="1200" dirty="0" err="1">
                <a:cs typeface="Times New Roman" pitchFamily="18" charset="0"/>
              </a:rPr>
              <a:t>мониторирование</a:t>
            </a:r>
            <a:r>
              <a:rPr lang="ru-RU" sz="1200" dirty="0">
                <a:cs typeface="Times New Roman" pitchFamily="18" charset="0"/>
              </a:rPr>
              <a:t> информации по Диспансеризации на сайтах медицинских организаций;</a:t>
            </a:r>
          </a:p>
          <a:p>
            <a:r>
              <a:rPr lang="ru-RU" sz="1200" dirty="0">
                <a:cs typeface="Times New Roman" pitchFamily="18" charset="0"/>
              </a:rPr>
              <a:t>- </a:t>
            </a:r>
            <a:r>
              <a:rPr lang="ru-RU" sz="1200" dirty="0" err="1">
                <a:cs typeface="Times New Roman" pitchFamily="18" charset="0"/>
              </a:rPr>
              <a:t>видеоселекторные</a:t>
            </a:r>
            <a:r>
              <a:rPr lang="ru-RU" sz="1200" dirty="0">
                <a:cs typeface="Times New Roman" pitchFamily="18" charset="0"/>
              </a:rPr>
              <a:t> совещания Минздрава Челябинской области с руководителями медицинских организаций, главами Администраций муниципальных районов; </a:t>
            </a:r>
          </a:p>
          <a:p>
            <a:r>
              <a:rPr lang="ru-RU" sz="1200" dirty="0">
                <a:cs typeface="Times New Roman" pitchFamily="18" charset="0"/>
              </a:rPr>
              <a:t>- еженедельный оперативный мониторинг диспансеризации;</a:t>
            </a:r>
          </a:p>
          <a:p>
            <a:r>
              <a:rPr lang="ru-RU" sz="1200" dirty="0">
                <a:cs typeface="Times New Roman" pitchFamily="18" charset="0"/>
              </a:rPr>
              <a:t>- работа Комиссии Минздрава Челябинской области по координации проведения Диспансеризации с проверками 22 медицинских организаций Челябинской области;</a:t>
            </a:r>
          </a:p>
          <a:p>
            <a:r>
              <a:rPr lang="ru-RU" sz="1200" dirty="0">
                <a:cs typeface="Times New Roman" pitchFamily="18" charset="0"/>
              </a:rPr>
              <a:t>- рассмотрение вопросов на коллегиях Минздрава, Советах заместителей главных врачей, заседании Координационного Совета Челябинской области по ЗОЖ, профильной рабочей группы по профилактике </a:t>
            </a:r>
            <a:r>
              <a:rPr lang="ru-RU" sz="1200" dirty="0" err="1">
                <a:cs typeface="Times New Roman" pitchFamily="18" charset="0"/>
              </a:rPr>
              <a:t>ФОМСа</a:t>
            </a:r>
            <a:r>
              <a:rPr lang="ru-RU" sz="1200" dirty="0">
                <a:cs typeface="Times New Roman" pitchFamily="18" charset="0"/>
              </a:rPr>
              <a:t> и Минздрава Челябинской области. </a:t>
            </a:r>
          </a:p>
          <a:p>
            <a:r>
              <a:rPr lang="ru-RU" sz="1200" dirty="0">
                <a:cs typeface="Times New Roman" pitchFamily="18" charset="0"/>
              </a:rPr>
              <a:t> </a:t>
            </a:r>
          </a:p>
        </p:txBody>
      </p:sp>
      <p:sp>
        <p:nvSpPr>
          <p:cNvPr id="13" name="Заголовок 1"/>
          <p:cNvSpPr>
            <a:spLocks noGrp="1"/>
          </p:cNvSpPr>
          <p:nvPr>
            <p:ph type="title"/>
          </p:nvPr>
        </p:nvSpPr>
        <p:spPr bwMode="auto">
          <a:xfrm>
            <a:off x="1475656" y="116632"/>
            <a:ext cx="6436771" cy="509826"/>
          </a:xfrm>
        </p:spPr>
        <p:txBody>
          <a:bodyPr wrap="square" numCol="1" anchorCtr="0" compatLnSpc="1">
            <a:prstTxWarp prst="textNoShape">
              <a:avLst/>
            </a:prstTxWarp>
            <a:noAutofit/>
          </a:bodyPr>
          <a:lstStyle/>
          <a:p>
            <a:pPr algn="ctr">
              <a:lnSpc>
                <a:spcPct val="100000"/>
              </a:lnSpc>
            </a:pPr>
            <a:r>
              <a:rPr lang="ru-RU" sz="2800" b="1" dirty="0" smtClean="0">
                <a:latin typeface="+mn-lt"/>
                <a:cs typeface="Times New Roman" pitchFamily="18" charset="0"/>
              </a:rPr>
              <a:t>Итоги Диспансеризации – 2016 год</a:t>
            </a:r>
            <a:endParaRPr lang="ru-RU" sz="2800" b="1" dirty="0" smtClean="0">
              <a:effectLst/>
              <a:latin typeface="+mn-lt"/>
              <a:cs typeface="Times New Roman" pitchFamily="18" charset="0"/>
            </a:endParaRPr>
          </a:p>
        </p:txBody>
      </p:sp>
      <p:sp>
        <p:nvSpPr>
          <p:cNvPr id="6" name="TextBox 5"/>
          <p:cNvSpPr txBox="1"/>
          <p:nvPr/>
        </p:nvSpPr>
        <p:spPr>
          <a:xfrm>
            <a:off x="605458" y="1240727"/>
            <a:ext cx="3294107" cy="461665"/>
          </a:xfrm>
          <a:prstGeom prst="rect">
            <a:avLst/>
          </a:prstGeom>
          <a:noFill/>
        </p:spPr>
        <p:txBody>
          <a:bodyPr wrap="none" rtlCol="0">
            <a:spAutoFit/>
          </a:bodyPr>
          <a:lstStyle/>
          <a:p>
            <a:pPr algn="ctr"/>
            <a:r>
              <a:rPr lang="ru-RU" sz="1200" b="1" dirty="0" smtClean="0">
                <a:cs typeface="Times New Roman" pitchFamily="18" charset="0"/>
              </a:rPr>
              <a:t>Мероприятия, направленные на повышение</a:t>
            </a:r>
          </a:p>
          <a:p>
            <a:pPr algn="ctr"/>
            <a:r>
              <a:rPr lang="ru-RU" sz="1200" b="1" dirty="0" smtClean="0">
                <a:cs typeface="Times New Roman" pitchFamily="18" charset="0"/>
              </a:rPr>
              <a:t>охвата Диспансеризацией в 2016 г.:</a:t>
            </a:r>
            <a:endParaRPr lang="ru-RU" sz="1200" b="1" dirty="0">
              <a:cs typeface="Times New Roman" pitchFamily="18" charset="0"/>
            </a:endParaRPr>
          </a:p>
        </p:txBody>
      </p:sp>
      <p:graphicFrame>
        <p:nvGraphicFramePr>
          <p:cNvPr id="7" name="Диаграмма 6"/>
          <p:cNvGraphicFramePr/>
          <p:nvPr>
            <p:extLst>
              <p:ext uri="{D42A27DB-BD31-4B8C-83A1-F6EECF244321}">
                <p14:modId xmlns:p14="http://schemas.microsoft.com/office/powerpoint/2010/main" val="3810141484"/>
              </p:ext>
            </p:extLst>
          </p:nvPr>
        </p:nvGraphicFramePr>
        <p:xfrm>
          <a:off x="4052338" y="711209"/>
          <a:ext cx="4928558" cy="1059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1083854114"/>
              </p:ext>
            </p:extLst>
          </p:nvPr>
        </p:nvGraphicFramePr>
        <p:xfrm>
          <a:off x="4052338" y="1640389"/>
          <a:ext cx="4928558" cy="1122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p:nvPr>
            <p:extLst>
              <p:ext uri="{D42A27DB-BD31-4B8C-83A1-F6EECF244321}">
                <p14:modId xmlns:p14="http://schemas.microsoft.com/office/powerpoint/2010/main" val="4133702241"/>
              </p:ext>
            </p:extLst>
          </p:nvPr>
        </p:nvGraphicFramePr>
        <p:xfrm>
          <a:off x="4052338" y="2763357"/>
          <a:ext cx="4928558" cy="10252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611840888"/>
              </p:ext>
            </p:extLst>
          </p:nvPr>
        </p:nvGraphicFramePr>
        <p:xfrm>
          <a:off x="4052338" y="3671949"/>
          <a:ext cx="4856672" cy="10984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extLst>
              <p:ext uri="{D42A27DB-BD31-4B8C-83A1-F6EECF244321}">
                <p14:modId xmlns:p14="http://schemas.microsoft.com/office/powerpoint/2010/main" val="1097273563"/>
              </p:ext>
            </p:extLst>
          </p:nvPr>
        </p:nvGraphicFramePr>
        <p:xfrm>
          <a:off x="77043" y="4615132"/>
          <a:ext cx="2752421" cy="2242868"/>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508958" y="4770408"/>
            <a:ext cx="1695657" cy="307777"/>
          </a:xfrm>
          <a:prstGeom prst="rect">
            <a:avLst/>
          </a:prstGeom>
          <a:noFill/>
        </p:spPr>
        <p:txBody>
          <a:bodyPr wrap="none" rtlCol="0">
            <a:spAutoFit/>
          </a:bodyPr>
          <a:lstStyle/>
          <a:p>
            <a:pPr algn="ctr"/>
            <a:r>
              <a:rPr lang="ru-RU" sz="1400" b="1" dirty="0" smtClean="0">
                <a:cs typeface="Times New Roman" pitchFamily="18" charset="0"/>
              </a:rPr>
              <a:t>Всего заболеваний</a:t>
            </a:r>
            <a:endParaRPr lang="ru-RU" sz="1400" b="1" dirty="0">
              <a:cs typeface="Times New Roman" pitchFamily="18" charset="0"/>
            </a:endParaRPr>
          </a:p>
        </p:txBody>
      </p:sp>
      <p:graphicFrame>
        <p:nvGraphicFramePr>
          <p:cNvPr id="22" name="Диаграмма 21"/>
          <p:cNvGraphicFramePr/>
          <p:nvPr>
            <p:extLst>
              <p:ext uri="{D42A27DB-BD31-4B8C-83A1-F6EECF244321}">
                <p14:modId xmlns:p14="http://schemas.microsoft.com/office/powerpoint/2010/main" val="3421422373"/>
              </p:ext>
            </p:extLst>
          </p:nvPr>
        </p:nvGraphicFramePr>
        <p:xfrm>
          <a:off x="2782862" y="4615132"/>
          <a:ext cx="2752421" cy="22428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Диаграмма 23"/>
          <p:cNvGraphicFramePr/>
          <p:nvPr>
            <p:extLst>
              <p:ext uri="{D42A27DB-BD31-4B8C-83A1-F6EECF244321}">
                <p14:modId xmlns:p14="http://schemas.microsoft.com/office/powerpoint/2010/main" val="2387772904"/>
              </p:ext>
            </p:extLst>
          </p:nvPr>
        </p:nvGraphicFramePr>
        <p:xfrm>
          <a:off x="5790605" y="4615132"/>
          <a:ext cx="2752421" cy="2242868"/>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6130610" y="5706361"/>
            <a:ext cx="492443" cy="276999"/>
          </a:xfrm>
          <a:prstGeom prst="rect">
            <a:avLst/>
          </a:prstGeom>
          <a:noFill/>
          <a:ln w="38100">
            <a:solidFill>
              <a:srgbClr val="C00000"/>
            </a:solidFill>
          </a:ln>
        </p:spPr>
        <p:txBody>
          <a:bodyPr wrap="none" rtlCol="0">
            <a:spAutoFit/>
          </a:bodyPr>
          <a:lstStyle/>
          <a:p>
            <a:r>
              <a:rPr lang="ru-RU" sz="1200" b="1" dirty="0" smtClean="0">
                <a:latin typeface="Times New Roman" pitchFamily="18" charset="0"/>
                <a:cs typeface="Times New Roman" pitchFamily="18" charset="0"/>
              </a:rPr>
              <a:t>34%</a:t>
            </a:r>
            <a:endParaRPr lang="ru-RU" sz="1200" b="1" dirty="0">
              <a:latin typeface="Times New Roman" pitchFamily="18" charset="0"/>
              <a:cs typeface="Times New Roman" pitchFamily="18" charset="0"/>
            </a:endParaRPr>
          </a:p>
        </p:txBody>
      </p:sp>
      <p:sp>
        <p:nvSpPr>
          <p:cNvPr id="34" name="Выгнутая вверх стрелка 33"/>
          <p:cNvSpPr/>
          <p:nvPr/>
        </p:nvSpPr>
        <p:spPr>
          <a:xfrm rot="247205">
            <a:off x="4069176" y="4697107"/>
            <a:ext cx="3276762" cy="586598"/>
          </a:xfrm>
          <a:prstGeom prst="curvedDownArrow">
            <a:avLst/>
          </a:prstGeom>
          <a:solidFill>
            <a:srgbClr val="FCB7A2"/>
          </a:solidFill>
          <a:ln w="3175">
            <a:solidFill>
              <a:srgbClr val="FFD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TextBox 29"/>
          <p:cNvSpPr txBox="1"/>
          <p:nvPr/>
        </p:nvSpPr>
        <p:spPr>
          <a:xfrm>
            <a:off x="6898712" y="5406905"/>
            <a:ext cx="492443" cy="276999"/>
          </a:xfrm>
          <a:prstGeom prst="rect">
            <a:avLst/>
          </a:prstGeom>
          <a:noFill/>
          <a:ln w="38100">
            <a:solidFill>
              <a:srgbClr val="C00000"/>
            </a:solidFill>
          </a:ln>
        </p:spPr>
        <p:txBody>
          <a:bodyPr wrap="none" rtlCol="0">
            <a:spAutoFit/>
          </a:bodyPr>
          <a:lstStyle/>
          <a:p>
            <a:r>
              <a:rPr lang="ru-RU" sz="1200" b="1" dirty="0" smtClean="0">
                <a:latin typeface="Times New Roman" pitchFamily="18" charset="0"/>
                <a:cs typeface="Times New Roman" pitchFamily="18" charset="0"/>
              </a:rPr>
              <a:t>34%</a:t>
            </a:r>
            <a:endParaRPr lang="ru-RU" sz="1200" b="1" dirty="0">
              <a:latin typeface="Times New Roman" pitchFamily="18" charset="0"/>
              <a:cs typeface="Times New Roman" pitchFamily="18" charset="0"/>
            </a:endParaRPr>
          </a:p>
        </p:txBody>
      </p:sp>
      <p:sp>
        <p:nvSpPr>
          <p:cNvPr id="35" name="Выгнутая вверх стрелка 34"/>
          <p:cNvSpPr/>
          <p:nvPr/>
        </p:nvSpPr>
        <p:spPr>
          <a:xfrm>
            <a:off x="4871525" y="4477109"/>
            <a:ext cx="3229313" cy="586598"/>
          </a:xfrm>
          <a:prstGeom prst="curved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TextBox 22"/>
          <p:cNvSpPr txBox="1"/>
          <p:nvPr/>
        </p:nvSpPr>
        <p:spPr>
          <a:xfrm>
            <a:off x="3059502" y="4770408"/>
            <a:ext cx="1905137" cy="307777"/>
          </a:xfrm>
          <a:prstGeom prst="rect">
            <a:avLst/>
          </a:prstGeom>
          <a:noFill/>
        </p:spPr>
        <p:txBody>
          <a:bodyPr wrap="none" rtlCol="0">
            <a:spAutoFit/>
          </a:bodyPr>
          <a:lstStyle/>
          <a:p>
            <a:r>
              <a:rPr lang="ru-RU" sz="1400" b="1" dirty="0" smtClean="0">
                <a:cs typeface="Times New Roman" pitchFamily="18" charset="0"/>
              </a:rPr>
              <a:t>Впервые выявленные</a:t>
            </a:r>
            <a:endParaRPr lang="ru-RU" sz="1400" b="1" dirty="0">
              <a:cs typeface="Times New Roman" pitchFamily="18" charset="0"/>
            </a:endParaRPr>
          </a:p>
        </p:txBody>
      </p:sp>
      <p:sp>
        <p:nvSpPr>
          <p:cNvPr id="25" name="TextBox 24"/>
          <p:cNvSpPr txBox="1"/>
          <p:nvPr/>
        </p:nvSpPr>
        <p:spPr>
          <a:xfrm>
            <a:off x="6446855" y="4561512"/>
            <a:ext cx="2433680"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Взяты на «Д» учет впервые</a:t>
            </a:r>
            <a:endParaRPr lang="ru-RU" sz="1400" b="1" dirty="0">
              <a:latin typeface="Times New Roman" pitchFamily="18" charset="0"/>
              <a:cs typeface="Times New Roman" pitchFamily="18" charset="0"/>
            </a:endParaRPr>
          </a:p>
        </p:txBody>
      </p:sp>
      <p:sp>
        <p:nvSpPr>
          <p:cNvPr id="31" name="TextBox 30"/>
          <p:cNvSpPr txBox="1"/>
          <p:nvPr/>
        </p:nvSpPr>
        <p:spPr>
          <a:xfrm>
            <a:off x="7608498" y="5062871"/>
            <a:ext cx="607859" cy="276999"/>
          </a:xfrm>
          <a:prstGeom prst="rect">
            <a:avLst/>
          </a:prstGeom>
          <a:noFill/>
          <a:ln w="38100">
            <a:solidFill>
              <a:srgbClr val="C00000"/>
            </a:solidFill>
          </a:ln>
        </p:spPr>
        <p:txBody>
          <a:bodyPr wrap="none" rtlCol="0">
            <a:spAutoFit/>
          </a:bodyPr>
          <a:lstStyle/>
          <a:p>
            <a:r>
              <a:rPr lang="ru-RU" sz="1200" b="1" dirty="0" smtClean="0">
                <a:latin typeface="Times New Roman" pitchFamily="18" charset="0"/>
                <a:cs typeface="Times New Roman" pitchFamily="18" charset="0"/>
              </a:rPr>
              <a:t>45,3%</a:t>
            </a:r>
            <a:endParaRPr lang="ru-RU" sz="1200" b="1" dirty="0">
              <a:latin typeface="Times New Roman" pitchFamily="18" charset="0"/>
              <a:cs typeface="Times New Roman" pitchFamily="18" charset="0"/>
            </a:endParaRPr>
          </a:p>
        </p:txBody>
      </p:sp>
      <p:sp>
        <p:nvSpPr>
          <p:cNvPr id="37" name="Выгнутая вверх стрелка 36"/>
          <p:cNvSpPr/>
          <p:nvPr/>
        </p:nvSpPr>
        <p:spPr>
          <a:xfrm rot="21399501">
            <a:off x="3329862" y="5289940"/>
            <a:ext cx="3053823" cy="510931"/>
          </a:xfrm>
          <a:prstGeom prst="curvedDownArrow">
            <a:avLst>
              <a:gd name="adj1" fmla="val 25000"/>
              <a:gd name="adj2" fmla="val 64626"/>
              <a:gd name="adj3" fmla="val 25000"/>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757749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bwMode="auto">
          <a:xfrm>
            <a:off x="1475656" y="188913"/>
            <a:ext cx="6436771" cy="509826"/>
          </a:xfrm>
        </p:spPr>
        <p:txBody>
          <a:bodyPr wrap="square" numCol="1" anchorCtr="0" compatLnSpc="1">
            <a:prstTxWarp prst="textNoShape">
              <a:avLst/>
            </a:prstTxWarp>
            <a:noAutofit/>
          </a:bodyPr>
          <a:lstStyle/>
          <a:p>
            <a:pPr algn="ctr">
              <a:lnSpc>
                <a:spcPct val="100000"/>
              </a:lnSpc>
            </a:pPr>
            <a:r>
              <a:rPr lang="ru-RU" sz="2800" b="1" dirty="0" smtClean="0">
                <a:latin typeface="+mn-lt"/>
                <a:cs typeface="Times New Roman" pitchFamily="18" charset="0"/>
              </a:rPr>
              <a:t>Итоги Диспансеризации – 2016 год</a:t>
            </a:r>
            <a:endParaRPr lang="ru-RU" sz="2800" b="1" dirty="0" smtClean="0">
              <a:effectLst/>
              <a:latin typeface="+mn-lt"/>
              <a:cs typeface="Times New Roman" pitchFamily="18" charset="0"/>
            </a:endParaRPr>
          </a:p>
        </p:txBody>
      </p:sp>
      <p:graphicFrame>
        <p:nvGraphicFramePr>
          <p:cNvPr id="33" name="Диаграмма 32"/>
          <p:cNvGraphicFramePr/>
          <p:nvPr>
            <p:extLst>
              <p:ext uri="{D42A27DB-BD31-4B8C-83A1-F6EECF244321}">
                <p14:modId xmlns:p14="http://schemas.microsoft.com/office/powerpoint/2010/main" val="2269679768"/>
              </p:ext>
            </p:extLst>
          </p:nvPr>
        </p:nvGraphicFramePr>
        <p:xfrm>
          <a:off x="107504" y="1052736"/>
          <a:ext cx="432048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Диаграмма 1"/>
          <p:cNvGraphicFramePr/>
          <p:nvPr>
            <p:extLst>
              <p:ext uri="{D42A27DB-BD31-4B8C-83A1-F6EECF244321}">
                <p14:modId xmlns:p14="http://schemas.microsoft.com/office/powerpoint/2010/main" val="2073262158"/>
              </p:ext>
            </p:extLst>
          </p:nvPr>
        </p:nvGraphicFramePr>
        <p:xfrm>
          <a:off x="3851920" y="1988840"/>
          <a:ext cx="5292080" cy="32719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34128" y="1194430"/>
            <a:ext cx="4209872" cy="646331"/>
          </a:xfrm>
          <a:prstGeom prst="rect">
            <a:avLst/>
          </a:prstGeom>
          <a:noFill/>
        </p:spPr>
        <p:txBody>
          <a:bodyPr wrap="square" rtlCol="0">
            <a:spAutoFit/>
          </a:bodyPr>
          <a:lstStyle/>
          <a:p>
            <a:pPr algn="ctr"/>
            <a:r>
              <a:rPr lang="ru-RU" dirty="0" smtClean="0"/>
              <a:t>Всего впервые выявлено 90 774 случая, </a:t>
            </a:r>
          </a:p>
          <a:p>
            <a:pPr algn="ctr"/>
            <a:r>
              <a:rPr lang="ru-RU" dirty="0" smtClean="0"/>
              <a:t>взято впервые на «Д» учет 41 123</a:t>
            </a:r>
            <a:endParaRPr lang="ru-RU" dirty="0"/>
          </a:p>
        </p:txBody>
      </p:sp>
      <p:sp>
        <p:nvSpPr>
          <p:cNvPr id="11" name="TextBox 10"/>
          <p:cNvSpPr txBox="1"/>
          <p:nvPr/>
        </p:nvSpPr>
        <p:spPr>
          <a:xfrm>
            <a:off x="179512" y="5252281"/>
            <a:ext cx="7104765" cy="1477328"/>
          </a:xfrm>
          <a:prstGeom prst="rect">
            <a:avLst/>
          </a:prstGeom>
          <a:noFill/>
        </p:spPr>
        <p:txBody>
          <a:bodyPr wrap="none" rtlCol="0">
            <a:spAutoFit/>
          </a:bodyPr>
          <a:lstStyle/>
          <a:p>
            <a:r>
              <a:rPr lang="ru-RU" dirty="0" smtClean="0"/>
              <a:t>Подозрение на наличие заболевания – 98 078 случаев, </a:t>
            </a:r>
          </a:p>
          <a:p>
            <a:r>
              <a:rPr lang="ru-RU" dirty="0" smtClean="0"/>
              <a:t>Назначено лечение – 80 035</a:t>
            </a:r>
          </a:p>
          <a:p>
            <a:r>
              <a:rPr lang="ru-RU" dirty="0" smtClean="0"/>
              <a:t>Направлено на </a:t>
            </a:r>
            <a:r>
              <a:rPr lang="ru-RU" dirty="0" err="1" smtClean="0"/>
              <a:t>дообследование</a:t>
            </a:r>
            <a:r>
              <a:rPr lang="ru-RU" dirty="0" smtClean="0"/>
              <a:t> вне рамок диспансеризации – 38 182</a:t>
            </a:r>
          </a:p>
          <a:p>
            <a:r>
              <a:rPr lang="ru-RU" dirty="0" smtClean="0"/>
              <a:t>Направлено для получения СМП/ВМП – 885</a:t>
            </a:r>
          </a:p>
          <a:p>
            <a:r>
              <a:rPr lang="ru-RU" dirty="0" smtClean="0"/>
              <a:t>Направлено на сан-кур – 12 916</a:t>
            </a:r>
            <a:endParaRPr lang="ru-RU" dirty="0"/>
          </a:p>
        </p:txBody>
      </p:sp>
    </p:spTree>
    <p:extLst>
      <p:ext uri="{BB962C8B-B14F-4D97-AF65-F5344CB8AC3E}">
        <p14:creationId xmlns:p14="http://schemas.microsoft.com/office/powerpoint/2010/main" val="153771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179512" y="5229200"/>
            <a:ext cx="8713787" cy="590277"/>
          </a:xfrm>
        </p:spPr>
        <p:txBody>
          <a:bodyPr wrap="square" numCol="1" anchorCtr="0" compatLnSpc="1">
            <a:prstTxWarp prst="textNoShape">
              <a:avLst/>
            </a:prstTxWarp>
          </a:bodyPr>
          <a:lstStyle/>
          <a:p>
            <a:pPr eaLnBrk="1" hangingPunct="1">
              <a:defRPr/>
            </a:pPr>
            <a:r>
              <a:rPr lang="ru-RU" sz="1800" b="1" kern="0" dirty="0" smtClean="0">
                <a:solidFill>
                  <a:srgbClr val="FF0000"/>
                </a:solidFill>
                <a:effectLst/>
                <a:latin typeface="+mn-lt"/>
                <a:cs typeface="Times New Roman" pitchFamily="18" charset="0"/>
              </a:rPr>
              <a:t>Указ Президента РФ от 08.08.2016 г.  № 398 «Об утверждении приоритетных направлений деятельности в сфере оказания общественно полезных услуг»</a:t>
            </a:r>
          </a:p>
        </p:txBody>
      </p:sp>
      <p:sp>
        <p:nvSpPr>
          <p:cNvPr id="21507" name="Прямоугольник 4"/>
          <p:cNvSpPr>
            <a:spLocks noChangeArrowheads="1"/>
          </p:cNvSpPr>
          <p:nvPr/>
        </p:nvSpPr>
        <p:spPr bwMode="auto">
          <a:xfrm>
            <a:off x="144970" y="5733256"/>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pPr>
            <a:r>
              <a:rPr lang="ru-RU" sz="1600" b="1" i="1" dirty="0" smtClean="0">
                <a:solidFill>
                  <a:srgbClr val="000000"/>
                </a:solidFill>
                <a:cs typeface="Times New Roman" pitchFamily="18" charset="0"/>
              </a:rPr>
              <a:t>«Деятельность по профилактике социально значимых заболеваний, курения, алкоголизма, наркомании, включая просвещение и информирование граждан о факторах риска для их здоровья, формирование мотивации к ведению здорового образа жизни...»</a:t>
            </a:r>
          </a:p>
        </p:txBody>
      </p:sp>
      <p:sp>
        <p:nvSpPr>
          <p:cNvPr id="21508" name="Прямоугольник 2"/>
          <p:cNvSpPr>
            <a:spLocks noChangeArrowheads="1"/>
          </p:cNvSpPr>
          <p:nvPr/>
        </p:nvSpPr>
        <p:spPr bwMode="auto">
          <a:xfrm>
            <a:off x="250825" y="3933825"/>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ru-RU" b="1" dirty="0" smtClean="0">
                <a:solidFill>
                  <a:srgbClr val="FF0000"/>
                </a:solidFill>
                <a:cs typeface="Times New Roman" pitchFamily="18" charset="0"/>
              </a:rPr>
              <a:t>Указ Президента РФ от 31.12.2015 № 683 «О Стратегии национальной безопасности Российской Федерации»</a:t>
            </a:r>
            <a:endParaRPr lang="ru-RU" dirty="0" smtClean="0">
              <a:solidFill>
                <a:srgbClr val="FF0000"/>
              </a:solidFill>
              <a:cs typeface="Times New Roman" pitchFamily="18" charset="0"/>
            </a:endParaRPr>
          </a:p>
        </p:txBody>
      </p:sp>
      <p:sp>
        <p:nvSpPr>
          <p:cNvPr id="21509" name="Прямоугольник 3"/>
          <p:cNvSpPr>
            <a:spLocks noChangeArrowheads="1"/>
          </p:cNvSpPr>
          <p:nvPr/>
        </p:nvSpPr>
        <p:spPr bwMode="auto">
          <a:xfrm>
            <a:off x="468313" y="4508500"/>
            <a:ext cx="8318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pPr>
            <a:r>
              <a:rPr lang="ru-RU" sz="1600" b="1" i="1" dirty="0" smtClean="0">
                <a:solidFill>
                  <a:srgbClr val="000000"/>
                </a:solidFill>
                <a:cs typeface="Times New Roman" pitchFamily="18" charset="0"/>
              </a:rPr>
              <a:t>«Стратегическими целями является увеличение продолжительности жизни, снижение уровня инвалидности и смертности населения, увеличение численности населения…»</a:t>
            </a:r>
          </a:p>
        </p:txBody>
      </p:sp>
      <p:sp>
        <p:nvSpPr>
          <p:cNvPr id="2" name="Скругленный прямоугольник 1"/>
          <p:cNvSpPr/>
          <p:nvPr/>
        </p:nvSpPr>
        <p:spPr>
          <a:xfrm>
            <a:off x="247276" y="3913188"/>
            <a:ext cx="8642350" cy="1181100"/>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8" name="Скругленный прямоугольник 7"/>
          <p:cNvSpPr/>
          <p:nvPr/>
        </p:nvSpPr>
        <p:spPr>
          <a:xfrm>
            <a:off x="250825" y="5157788"/>
            <a:ext cx="8642350" cy="1407318"/>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21512" name="Прямоугольник 2"/>
          <p:cNvSpPr>
            <a:spLocks noChangeArrowheads="1"/>
          </p:cNvSpPr>
          <p:nvPr/>
        </p:nvSpPr>
        <p:spPr bwMode="auto">
          <a:xfrm>
            <a:off x="179388" y="898525"/>
            <a:ext cx="851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ru-RU" sz="2000" b="1" dirty="0" smtClean="0">
                <a:solidFill>
                  <a:srgbClr val="FF0000"/>
                </a:solidFill>
                <a:cs typeface="Times New Roman" pitchFamily="18" charset="0"/>
              </a:rPr>
              <a:t>ФЗ Российской Федерации от 21 ноября 2011 г. № 323-ФЗ </a:t>
            </a:r>
          </a:p>
          <a:p>
            <a:pPr algn="ctr" eaLnBrk="0" fontAlgn="base" hangingPunct="0">
              <a:spcBef>
                <a:spcPct val="0"/>
              </a:spcBef>
              <a:spcAft>
                <a:spcPct val="0"/>
              </a:spcAft>
            </a:pPr>
            <a:r>
              <a:rPr lang="ru-RU" sz="2000" b="1" i="1" dirty="0" smtClean="0">
                <a:solidFill>
                  <a:prstClr val="black"/>
                </a:solidFill>
                <a:cs typeface="Times New Roman" pitchFamily="18" charset="0"/>
              </a:rPr>
              <a:t>«Об основах охраны здоровья граждан в Российской Федерации» </a:t>
            </a:r>
            <a:endParaRPr lang="ru-RU" i="1" dirty="0" smtClean="0">
              <a:solidFill>
                <a:prstClr val="black"/>
              </a:solidFill>
              <a:cs typeface="Arial" charset="0"/>
            </a:endParaRPr>
          </a:p>
        </p:txBody>
      </p:sp>
      <p:sp>
        <p:nvSpPr>
          <p:cNvPr id="10" name="Скругленный прямоугольник 9"/>
          <p:cNvSpPr/>
          <p:nvPr/>
        </p:nvSpPr>
        <p:spPr>
          <a:xfrm>
            <a:off x="250825" y="898525"/>
            <a:ext cx="8642350" cy="730250"/>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4" name="Прямоугольник 3"/>
          <p:cNvSpPr/>
          <p:nvPr/>
        </p:nvSpPr>
        <p:spPr>
          <a:xfrm>
            <a:off x="0" y="188913"/>
            <a:ext cx="91440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ru-RU" sz="2800" b="1" dirty="0" smtClean="0">
                <a:solidFill>
                  <a:schemeClr val="bg1"/>
                </a:solidFill>
                <a:cs typeface="Times New Roman" pitchFamily="18" charset="0"/>
              </a:rPr>
              <a:t>Приоритет профилактики в Российской Федерации…</a:t>
            </a:r>
            <a:endParaRPr lang="ru-RU" sz="2800" b="1" dirty="0">
              <a:solidFill>
                <a:schemeClr val="bg1"/>
              </a:solidFill>
              <a:cs typeface="Times New Roman" pitchFamily="18" charset="0"/>
            </a:endParaRPr>
          </a:p>
        </p:txBody>
      </p:sp>
      <p:sp>
        <p:nvSpPr>
          <p:cNvPr id="11" name="Скругленный прямоугольник 10"/>
          <p:cNvSpPr/>
          <p:nvPr/>
        </p:nvSpPr>
        <p:spPr>
          <a:xfrm>
            <a:off x="250825" y="1700213"/>
            <a:ext cx="8642350" cy="64928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2" name="Rectangle 3"/>
          <p:cNvSpPr txBox="1">
            <a:spLocks noChangeArrowheads="1"/>
          </p:cNvSpPr>
          <p:nvPr/>
        </p:nvSpPr>
        <p:spPr>
          <a:xfrm>
            <a:off x="468313" y="1773238"/>
            <a:ext cx="8424862" cy="849312"/>
          </a:xfrm>
          <a:prstGeom prst="rect">
            <a:avLst/>
          </a:prstGeom>
          <a:noFill/>
        </p:spPr>
        <p:txBody>
          <a:bodyPr/>
          <a:lstStyle/>
          <a:p>
            <a:pPr marL="533400" indent="-533400" algn="ctr">
              <a:buClr>
                <a:srgbClr val="808080"/>
              </a:buClr>
              <a:defRPr/>
            </a:pPr>
            <a:r>
              <a:rPr lang="ru-RU" b="1" dirty="0">
                <a:solidFill>
                  <a:srgbClr val="FF0000"/>
                </a:solidFill>
                <a:cs typeface="Times New Roman" pitchFamily="18" charset="0"/>
              </a:rPr>
              <a:t>Указ Президента РФ № 598 от 7.05.2012 г. </a:t>
            </a:r>
          </a:p>
          <a:p>
            <a:pPr marL="533400" indent="-533400" algn="ctr">
              <a:buClr>
                <a:srgbClr val="808080"/>
              </a:buClr>
              <a:defRPr/>
            </a:pPr>
            <a:r>
              <a:rPr lang="ru-RU" sz="1400" b="1" i="1" dirty="0">
                <a:solidFill>
                  <a:prstClr val="black"/>
                </a:solidFill>
                <a:cs typeface="Arial" charset="0"/>
              </a:rPr>
              <a:t>«О совершенствовании государственной политики в сфере здравоохранения»</a:t>
            </a:r>
          </a:p>
        </p:txBody>
      </p:sp>
      <p:sp>
        <p:nvSpPr>
          <p:cNvPr id="13" name="Скругленный прямоугольник 12"/>
          <p:cNvSpPr/>
          <p:nvPr/>
        </p:nvSpPr>
        <p:spPr>
          <a:xfrm>
            <a:off x="250825" y="2420938"/>
            <a:ext cx="8642350" cy="5032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4" name="Rectangle 3"/>
          <p:cNvSpPr txBox="1">
            <a:spLocks noChangeArrowheads="1"/>
          </p:cNvSpPr>
          <p:nvPr/>
        </p:nvSpPr>
        <p:spPr>
          <a:xfrm>
            <a:off x="395288" y="2420938"/>
            <a:ext cx="8497887" cy="576262"/>
          </a:xfrm>
          <a:prstGeom prst="rect">
            <a:avLst/>
          </a:prstGeom>
          <a:noFill/>
        </p:spPr>
        <p:txBody>
          <a:bodyPr/>
          <a:lstStyle/>
          <a:p>
            <a:pPr algn="ctr">
              <a:defRPr/>
            </a:pPr>
            <a:r>
              <a:rPr lang="ru-RU" b="1" dirty="0">
                <a:solidFill>
                  <a:srgbClr val="FF0000"/>
                </a:solidFill>
                <a:cs typeface="Times New Roman" pitchFamily="18" charset="0"/>
              </a:rPr>
              <a:t>Указ Президента РФ  от 7.05.2012 г. № 606 </a:t>
            </a:r>
          </a:p>
          <a:p>
            <a:pPr algn="ctr">
              <a:defRPr/>
            </a:pPr>
            <a:r>
              <a:rPr lang="ru-RU" sz="1400" b="1" i="1" dirty="0">
                <a:solidFill>
                  <a:prstClr val="black"/>
                </a:solidFill>
                <a:cs typeface="Arial" charset="0"/>
              </a:rPr>
              <a:t>по реализации демографической политики в РФ</a:t>
            </a:r>
            <a:endParaRPr lang="ru-RU" sz="1400" b="1" i="1" dirty="0">
              <a:solidFill>
                <a:prstClr val="black"/>
              </a:solidFill>
              <a:ea typeface="Times New Roman"/>
              <a:cs typeface="Arial" charset="0"/>
            </a:endParaRPr>
          </a:p>
          <a:p>
            <a:pPr marL="533400" indent="-533400" algn="ctr">
              <a:buClr>
                <a:srgbClr val="808080"/>
              </a:buClr>
              <a:defRPr/>
            </a:pPr>
            <a:r>
              <a:rPr lang="ru-RU" sz="1400" b="1" dirty="0">
                <a:solidFill>
                  <a:prstClr val="black"/>
                </a:solidFill>
                <a:cs typeface="Arial" charset="0"/>
              </a:rPr>
              <a:t> </a:t>
            </a:r>
          </a:p>
        </p:txBody>
      </p:sp>
      <p:sp>
        <p:nvSpPr>
          <p:cNvPr id="15" name="Скругленный прямоугольник 14"/>
          <p:cNvSpPr/>
          <p:nvPr/>
        </p:nvSpPr>
        <p:spPr>
          <a:xfrm>
            <a:off x="250825" y="3003461"/>
            <a:ext cx="8642350" cy="7921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6" name="Rectangle 3"/>
          <p:cNvSpPr txBox="1">
            <a:spLocks noChangeArrowheads="1"/>
          </p:cNvSpPr>
          <p:nvPr/>
        </p:nvSpPr>
        <p:spPr>
          <a:xfrm>
            <a:off x="250825" y="2997200"/>
            <a:ext cx="8713788" cy="777875"/>
          </a:xfrm>
          <a:prstGeom prst="rect">
            <a:avLst/>
          </a:prstGeom>
          <a:noFill/>
        </p:spPr>
        <p:txBody>
          <a:bodyPr/>
          <a:lstStyle/>
          <a:p>
            <a:pPr algn="ctr">
              <a:defRPr/>
            </a:pPr>
            <a:r>
              <a:rPr lang="ru-RU" b="1" dirty="0">
                <a:solidFill>
                  <a:srgbClr val="FF0000"/>
                </a:solidFill>
                <a:cs typeface="Times New Roman" pitchFamily="18" charset="0"/>
              </a:rPr>
              <a:t>Распоряжение Правительства РФ № 2599-р </a:t>
            </a:r>
          </a:p>
          <a:p>
            <a:pPr algn="ctr">
              <a:defRPr/>
            </a:pPr>
            <a:r>
              <a:rPr lang="ru-RU" sz="1400" b="1" i="1" dirty="0">
                <a:solidFill>
                  <a:prstClr val="black"/>
                </a:solidFill>
                <a:cs typeface="Times New Roman" pitchFamily="18" charset="0"/>
              </a:rPr>
              <a:t>План мероприятий («дорожная карта») «Изменения в отраслях социальной сферы, направленные на повышение эффективности здравоохранения»</a:t>
            </a:r>
          </a:p>
          <a:p>
            <a:pPr>
              <a:buClr>
                <a:srgbClr val="808080"/>
              </a:buClr>
              <a:defRPr/>
            </a:pPr>
            <a:r>
              <a:rPr lang="ru-RU" sz="1400" b="1" dirty="0">
                <a:solidFill>
                  <a:prstClr val="black"/>
                </a:solidFill>
                <a:cs typeface="Arial" charset="0"/>
              </a:rPr>
              <a:t> </a:t>
            </a:r>
            <a:endParaRPr lang="ru-RU" sz="1400" dirty="0">
              <a:solidFill>
                <a:prstClr val="black"/>
              </a:solidFill>
              <a:cs typeface="Arial" charset="0"/>
            </a:endParaRPr>
          </a:p>
        </p:txBody>
      </p:sp>
      <p:sp>
        <p:nvSpPr>
          <p:cNvPr id="17" name="Прямоугольник 16"/>
          <p:cNvSpPr/>
          <p:nvPr/>
        </p:nvSpPr>
        <p:spPr>
          <a:xfrm>
            <a:off x="-134144" y="11113"/>
            <a:ext cx="91440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endParaRPr lang="ru-RU" sz="2800" b="1" dirty="0" smtClean="0">
              <a:solidFill>
                <a:prstClr val="black"/>
              </a:solidFill>
              <a:latin typeface="+mj-lt"/>
              <a:cs typeface="Times New Roman" pitchFamily="18" charset="0"/>
            </a:endParaRPr>
          </a:p>
          <a:p>
            <a:pPr algn="r" eaLnBrk="0" fontAlgn="base" hangingPunct="0">
              <a:spcBef>
                <a:spcPct val="0"/>
              </a:spcBef>
              <a:spcAft>
                <a:spcPct val="0"/>
              </a:spcAft>
              <a:defRPr/>
            </a:pPr>
            <a:r>
              <a:rPr lang="ru-RU" sz="2800" b="1" dirty="0" smtClean="0">
                <a:solidFill>
                  <a:prstClr val="black"/>
                </a:solidFill>
                <a:latin typeface="+mj-lt"/>
                <a:cs typeface="Times New Roman" pitchFamily="18" charset="0"/>
              </a:rPr>
              <a:t>Приоритет </a:t>
            </a:r>
            <a:r>
              <a:rPr lang="ru-RU" sz="2800" b="1" dirty="0">
                <a:solidFill>
                  <a:prstClr val="black"/>
                </a:solidFill>
                <a:latin typeface="+mj-lt"/>
                <a:cs typeface="Times New Roman" pitchFamily="18" charset="0"/>
              </a:rPr>
              <a:t>профилактики в Российской Федерации </a:t>
            </a:r>
            <a:r>
              <a:rPr lang="ru-RU" sz="2800" b="1" dirty="0" smtClean="0">
                <a:solidFill>
                  <a:schemeClr val="bg1"/>
                </a:solidFill>
                <a:latin typeface="+mj-lt"/>
                <a:cs typeface="Times New Roman" pitchFamily="18" charset="0"/>
              </a:rPr>
              <a:t>…</a:t>
            </a:r>
            <a:endParaRPr lang="ru-RU" sz="28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3345632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bwMode="auto">
          <a:xfrm>
            <a:off x="1475656" y="188913"/>
            <a:ext cx="6436771" cy="509826"/>
          </a:xfrm>
        </p:spPr>
        <p:txBody>
          <a:bodyPr wrap="square" numCol="1" anchorCtr="0" compatLnSpc="1">
            <a:prstTxWarp prst="textNoShape">
              <a:avLst/>
            </a:prstTxWarp>
            <a:noAutofit/>
          </a:bodyPr>
          <a:lstStyle/>
          <a:p>
            <a:pPr algn="ctr">
              <a:lnSpc>
                <a:spcPct val="100000"/>
              </a:lnSpc>
            </a:pPr>
            <a:r>
              <a:rPr lang="ru-RU" sz="2800" b="1" dirty="0" smtClean="0">
                <a:cs typeface="Times New Roman" pitchFamily="18" charset="0"/>
              </a:rPr>
              <a:t>Итоги Диспансеризации – 2016 год</a:t>
            </a:r>
            <a:endParaRPr lang="ru-RU" sz="2800" b="1" dirty="0" smtClean="0">
              <a:effectLst/>
              <a:cs typeface="Times New Roman" pitchFamily="18" charset="0"/>
            </a:endParaRPr>
          </a:p>
        </p:txBody>
      </p:sp>
      <p:graphicFrame>
        <p:nvGraphicFramePr>
          <p:cNvPr id="11" name="Диаграмма 10"/>
          <p:cNvGraphicFramePr/>
          <p:nvPr>
            <p:extLst>
              <p:ext uri="{D42A27DB-BD31-4B8C-83A1-F6EECF244321}">
                <p14:modId xmlns:p14="http://schemas.microsoft.com/office/powerpoint/2010/main" val="3720033663"/>
              </p:ext>
            </p:extLst>
          </p:nvPr>
        </p:nvGraphicFramePr>
        <p:xfrm>
          <a:off x="0" y="1916832"/>
          <a:ext cx="9144000" cy="4640064"/>
        </p:xfrm>
        <a:graphic>
          <a:graphicData uri="http://schemas.openxmlformats.org/drawingml/2006/chart">
            <c:chart xmlns:c="http://schemas.openxmlformats.org/drawingml/2006/chart" xmlns:r="http://schemas.openxmlformats.org/officeDocument/2006/relationships" r:id="rId2"/>
          </a:graphicData>
        </a:graphic>
      </p:graphicFrame>
      <p:sp>
        <p:nvSpPr>
          <p:cNvPr id="2" name="Скругленный прямоугольник 1"/>
          <p:cNvSpPr/>
          <p:nvPr/>
        </p:nvSpPr>
        <p:spPr>
          <a:xfrm>
            <a:off x="827584" y="1412776"/>
            <a:ext cx="237626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t>План – 593 142 чел.</a:t>
            </a:r>
            <a:endParaRPr lang="ru-RU" b="1" dirty="0"/>
          </a:p>
        </p:txBody>
      </p:sp>
    </p:spTree>
    <p:extLst>
      <p:ext uri="{BB962C8B-B14F-4D97-AF65-F5344CB8AC3E}">
        <p14:creationId xmlns:p14="http://schemas.microsoft.com/office/powerpoint/2010/main" val="2415022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bwMode="auto">
          <a:xfrm>
            <a:off x="1475656" y="188913"/>
            <a:ext cx="6436771" cy="509826"/>
          </a:xfrm>
        </p:spPr>
        <p:txBody>
          <a:bodyPr wrap="square" numCol="1" anchorCtr="0" compatLnSpc="1">
            <a:prstTxWarp prst="textNoShape">
              <a:avLst/>
            </a:prstTxWarp>
            <a:noAutofit/>
          </a:bodyPr>
          <a:lstStyle/>
          <a:p>
            <a:pPr algn="ctr">
              <a:lnSpc>
                <a:spcPct val="100000"/>
              </a:lnSpc>
            </a:pPr>
            <a:r>
              <a:rPr lang="ru-RU" sz="2800" b="1" dirty="0" smtClean="0">
                <a:cs typeface="Times New Roman" pitchFamily="18" charset="0"/>
              </a:rPr>
              <a:t>Диспансеризация на 30.03.2017 г.</a:t>
            </a:r>
            <a:endParaRPr lang="ru-RU" sz="2800" b="1" dirty="0" smtClean="0">
              <a:effectLst/>
              <a:cs typeface="Times New Roman" pitchFamily="18" charset="0"/>
            </a:endParaRPr>
          </a:p>
        </p:txBody>
      </p:sp>
      <p:graphicFrame>
        <p:nvGraphicFramePr>
          <p:cNvPr id="11" name="Диаграмма 10"/>
          <p:cNvGraphicFramePr/>
          <p:nvPr>
            <p:extLst>
              <p:ext uri="{D42A27DB-BD31-4B8C-83A1-F6EECF244321}">
                <p14:modId xmlns:p14="http://schemas.microsoft.com/office/powerpoint/2010/main" val="3746641354"/>
              </p:ext>
            </p:extLst>
          </p:nvPr>
        </p:nvGraphicFramePr>
        <p:xfrm>
          <a:off x="0" y="1916832"/>
          <a:ext cx="9144000" cy="4640064"/>
        </p:xfrm>
        <a:graphic>
          <a:graphicData uri="http://schemas.openxmlformats.org/drawingml/2006/chart">
            <c:chart xmlns:c="http://schemas.openxmlformats.org/drawingml/2006/chart" xmlns:r="http://schemas.openxmlformats.org/officeDocument/2006/relationships" r:id="rId2"/>
          </a:graphicData>
        </a:graphic>
      </p:graphicFrame>
      <p:sp>
        <p:nvSpPr>
          <p:cNvPr id="4" name="Скругленный прямоугольник 3"/>
          <p:cNvSpPr/>
          <p:nvPr/>
        </p:nvSpPr>
        <p:spPr>
          <a:xfrm>
            <a:off x="827584" y="1412776"/>
            <a:ext cx="237626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t>План – 575 058 чел.</a:t>
            </a:r>
            <a:endParaRPr lang="ru-RU" b="1" dirty="0"/>
          </a:p>
        </p:txBody>
      </p:sp>
    </p:spTree>
    <p:extLst>
      <p:ext uri="{BB962C8B-B14F-4D97-AF65-F5344CB8AC3E}">
        <p14:creationId xmlns:p14="http://schemas.microsoft.com/office/powerpoint/2010/main" val="3993172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bwMode="auto">
          <a:xfrm>
            <a:off x="1475656" y="188913"/>
            <a:ext cx="6436771" cy="509826"/>
          </a:xfrm>
        </p:spPr>
        <p:txBody>
          <a:bodyPr wrap="square" numCol="1" anchorCtr="0" compatLnSpc="1">
            <a:prstTxWarp prst="textNoShape">
              <a:avLst/>
            </a:prstTxWarp>
            <a:noAutofit/>
          </a:bodyPr>
          <a:lstStyle/>
          <a:p>
            <a:pPr algn="ctr">
              <a:lnSpc>
                <a:spcPct val="100000"/>
              </a:lnSpc>
            </a:pPr>
            <a:r>
              <a:rPr lang="ru-RU" sz="2800" b="1" dirty="0" smtClean="0">
                <a:cs typeface="Times New Roman" pitchFamily="18" charset="0"/>
              </a:rPr>
              <a:t>Приказ МЗЧО от 06.03.2017 г. № 424</a:t>
            </a:r>
            <a:endParaRPr lang="ru-RU" sz="2800" b="1" dirty="0" smtClean="0">
              <a:effectLst/>
              <a:cs typeface="Times New Roman" pitchFamily="18" charset="0"/>
            </a:endParaRP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731124"/>
            <a:ext cx="9144000" cy="5395752"/>
          </a:xfrm>
          <a:prstGeom prst="rect">
            <a:avLst/>
          </a:prstGeom>
        </p:spPr>
      </p:pic>
    </p:spTree>
    <p:extLst>
      <p:ext uri="{BB962C8B-B14F-4D97-AF65-F5344CB8AC3E}">
        <p14:creationId xmlns:p14="http://schemas.microsoft.com/office/powerpoint/2010/main" val="193804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bwMode="auto">
          <a:xfrm>
            <a:off x="1475656" y="188913"/>
            <a:ext cx="6436771" cy="509826"/>
          </a:xfrm>
        </p:spPr>
        <p:txBody>
          <a:bodyPr wrap="square" numCol="1" anchorCtr="0" compatLnSpc="1">
            <a:prstTxWarp prst="textNoShape">
              <a:avLst/>
            </a:prstTxWarp>
            <a:noAutofit/>
          </a:bodyPr>
          <a:lstStyle/>
          <a:p>
            <a:pPr algn="ctr">
              <a:lnSpc>
                <a:spcPct val="100000"/>
              </a:lnSpc>
            </a:pPr>
            <a:r>
              <a:rPr lang="ru-RU" sz="2800" b="1" dirty="0" smtClean="0">
                <a:cs typeface="Times New Roman" pitchFamily="18" charset="0"/>
              </a:rPr>
              <a:t>Приказ МЗЧО от 06.03.2017 г. № 424</a:t>
            </a:r>
            <a:endParaRPr lang="ru-RU" sz="2800" b="1" dirty="0" smtClean="0">
              <a:effectLst/>
              <a:cs typeface="Times New Roman" pitchFamily="18" charset="0"/>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636607"/>
            <a:ext cx="9144000" cy="5584785"/>
          </a:xfrm>
          <a:prstGeom prst="rect">
            <a:avLst/>
          </a:prstGeom>
        </p:spPr>
      </p:pic>
    </p:spTree>
    <p:extLst>
      <p:ext uri="{BB962C8B-B14F-4D97-AF65-F5344CB8AC3E}">
        <p14:creationId xmlns:p14="http://schemas.microsoft.com/office/powerpoint/2010/main" val="845358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904" y="980728"/>
            <a:ext cx="4460038" cy="5749774"/>
          </a:xfrm>
          <a:prstGeom prst="rect">
            <a:avLst/>
          </a:prstGeom>
        </p:spPr>
      </p:pic>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95962" y="916979"/>
            <a:ext cx="4648038" cy="5877271"/>
          </a:xfrm>
          <a:prstGeom prst="rect">
            <a:avLst/>
          </a:prstGeom>
        </p:spPr>
      </p:pic>
    </p:spTree>
    <p:extLst>
      <p:ext uri="{BB962C8B-B14F-4D97-AF65-F5344CB8AC3E}">
        <p14:creationId xmlns:p14="http://schemas.microsoft.com/office/powerpoint/2010/main" val="17977533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дзаголовок 2"/>
          <p:cNvSpPr txBox="1">
            <a:spLocks/>
          </p:cNvSpPr>
          <p:nvPr/>
        </p:nvSpPr>
        <p:spPr>
          <a:xfrm>
            <a:off x="735381" y="22939"/>
            <a:ext cx="8163207" cy="8640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ru-RU" sz="2800" b="1" dirty="0" smtClean="0">
                <a:solidFill>
                  <a:prstClr val="black"/>
                </a:solidFill>
                <a:latin typeface="+mj-lt"/>
              </a:rPr>
              <a:t>Планы координационного совета по ЗОЖ</a:t>
            </a:r>
            <a:endParaRPr lang="ru-RU" sz="2800" b="1" dirty="0">
              <a:solidFill>
                <a:prstClr val="black"/>
              </a:solidFill>
              <a:latin typeface="+mj-l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271" y="950382"/>
            <a:ext cx="6660232" cy="4980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137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052736"/>
            <a:ext cx="3779912" cy="2182072"/>
          </a:xfrm>
          <a:prstGeom prst="rect">
            <a:avLst/>
          </a:prstGeom>
          <a:ln>
            <a:noFill/>
          </a:ln>
          <a:effectLst>
            <a:outerShdw blurRad="292100" dist="139700" dir="2700000" algn="tl" rotWithShape="0">
              <a:srgbClr val="333333">
                <a:alpha val="65000"/>
              </a:srgbClr>
            </a:outerShdw>
          </a:effectLst>
        </p:spPr>
      </p:pic>
      <p:sp>
        <p:nvSpPr>
          <p:cNvPr id="32770" name="Заголовок 1"/>
          <p:cNvSpPr>
            <a:spLocks noGrp="1"/>
          </p:cNvSpPr>
          <p:nvPr>
            <p:ph type="title"/>
          </p:nvPr>
        </p:nvSpPr>
        <p:spPr bwMode="auto">
          <a:xfrm>
            <a:off x="971600" y="116632"/>
            <a:ext cx="6977096" cy="576263"/>
          </a:xfrm>
        </p:spPr>
        <p:txBody>
          <a:bodyPr wrap="square" numCol="1" anchorCtr="0" compatLnSpc="1">
            <a:prstTxWarp prst="textNoShape">
              <a:avLst/>
            </a:prstTxWarp>
            <a:noAutofit/>
          </a:bodyPr>
          <a:lstStyle/>
          <a:p>
            <a:pPr>
              <a:lnSpc>
                <a:spcPct val="100000"/>
              </a:lnSpc>
            </a:pPr>
            <a:r>
              <a:rPr lang="ru-RU" sz="2800" b="1" dirty="0" smtClean="0">
                <a:effectLst/>
                <a:cs typeface="Times New Roman" pitchFamily="18" charset="0"/>
              </a:rPr>
              <a:t>Планы по снижению смертности</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484784"/>
            <a:ext cx="4032189" cy="2511275"/>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2724121"/>
            <a:ext cx="3779912" cy="240880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149080"/>
            <a:ext cx="3923928" cy="2495978"/>
          </a:xfrm>
          <a:prstGeom prst="rect">
            <a:avLst/>
          </a:prstGeom>
          <a:ln>
            <a:noFill/>
          </a:ln>
          <a:effectLst>
            <a:outerShdw blurRad="292100" dist="139700" dir="2700000" algn="tl" rotWithShape="0">
              <a:srgbClr val="333333">
                <a:alpha val="65000"/>
              </a:srgbClr>
            </a:outerShdw>
          </a:effectLst>
        </p:spPr>
      </p:pic>
      <p:sp>
        <p:nvSpPr>
          <p:cNvPr id="2" name="Скругленный прямоугольник 1"/>
          <p:cNvSpPr/>
          <p:nvPr/>
        </p:nvSpPr>
        <p:spPr>
          <a:xfrm>
            <a:off x="323528" y="1052736"/>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От онкологии</a:t>
            </a:r>
            <a:endParaRPr lang="ru-RU" dirty="0"/>
          </a:p>
        </p:txBody>
      </p:sp>
      <p:sp>
        <p:nvSpPr>
          <p:cNvPr id="10" name="Скругленный прямоугольник 9"/>
          <p:cNvSpPr/>
          <p:nvPr/>
        </p:nvSpPr>
        <p:spPr>
          <a:xfrm>
            <a:off x="6732240" y="1196752"/>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От болезней органов дыхания</a:t>
            </a:r>
            <a:endParaRPr lang="ru-RU" dirty="0"/>
          </a:p>
        </p:txBody>
      </p:sp>
      <p:sp>
        <p:nvSpPr>
          <p:cNvPr id="11" name="Скругленный прямоугольник 10"/>
          <p:cNvSpPr/>
          <p:nvPr/>
        </p:nvSpPr>
        <p:spPr>
          <a:xfrm>
            <a:off x="1201009" y="2852936"/>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От болезней органов ЖКТ</a:t>
            </a:r>
            <a:endParaRPr lang="ru-RU" dirty="0"/>
          </a:p>
        </p:txBody>
      </p:sp>
      <p:sp>
        <p:nvSpPr>
          <p:cNvPr id="12" name="Скругленный прямоугольник 11"/>
          <p:cNvSpPr/>
          <p:nvPr/>
        </p:nvSpPr>
        <p:spPr>
          <a:xfrm>
            <a:off x="6255200" y="4129265"/>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От ДТП</a:t>
            </a:r>
            <a:endParaRPr lang="ru-RU" dirty="0"/>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88" y="3854812"/>
            <a:ext cx="451802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287217" y="4129265"/>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От ИБС, ЦВЗ</a:t>
            </a:r>
            <a:endParaRPr lang="ru-RU" dirty="0"/>
          </a:p>
        </p:txBody>
      </p:sp>
    </p:spTree>
    <p:extLst>
      <p:ext uri="{BB962C8B-B14F-4D97-AF65-F5344CB8AC3E}">
        <p14:creationId xmlns:p14="http://schemas.microsoft.com/office/powerpoint/2010/main" val="33903857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40200" y="428625"/>
            <a:ext cx="3617913" cy="2713038"/>
          </a:xfrm>
          <a:effectLst>
            <a:outerShdw blurRad="292100" dist="139700" dir="2700000" algn="tl" rotWithShape="0">
              <a:srgbClr val="333333">
                <a:alpha val="64998"/>
              </a:srgbClr>
            </a:outerShdw>
          </a:effectLst>
        </p:spPr>
      </p:pic>
      <p:pic>
        <p:nvPicPr>
          <p:cNvPr id="35845"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017963"/>
            <a:ext cx="2306638" cy="27241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0913" y="2455863"/>
            <a:ext cx="3124200" cy="20986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
            <a:ext cx="3816350" cy="30099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Рисунок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070350"/>
            <a:ext cx="3492500" cy="2303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Рисунок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65850" y="4689475"/>
            <a:ext cx="265271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p:cNvSpPr/>
          <p:nvPr/>
        </p:nvSpPr>
        <p:spPr>
          <a:xfrm>
            <a:off x="8740775" y="3175"/>
            <a:ext cx="466725" cy="47783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ru-RU" sz="2000" b="1" dirty="0">
              <a:solidFill>
                <a:prstClr val="black"/>
              </a:solidFill>
            </a:endParaRPr>
          </a:p>
        </p:txBody>
      </p:sp>
    </p:spTree>
    <p:extLst>
      <p:ext uri="{BB962C8B-B14F-4D97-AF65-F5344CB8AC3E}">
        <p14:creationId xmlns:p14="http://schemas.microsoft.com/office/powerpoint/2010/main" val="13211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914840" y="1196752"/>
            <a:ext cx="5112568" cy="1323439"/>
          </a:xfrm>
          <a:prstGeom prst="rect">
            <a:avLst/>
          </a:prstGeom>
          <a:noFill/>
        </p:spPr>
        <p:txBody>
          <a:bodyPr wrap="square" rtlCol="0">
            <a:spAutoFit/>
          </a:bodyPr>
          <a:lstStyle/>
          <a:p>
            <a:pPr marL="285750" indent="-285750">
              <a:buFont typeface="Arial" pitchFamily="34" charset="0"/>
              <a:buChar char="•"/>
            </a:pPr>
            <a:r>
              <a:rPr lang="ru-RU" sz="2000" dirty="0" smtClean="0">
                <a:cs typeface="Times New Roman" pitchFamily="18" charset="0"/>
              </a:rPr>
              <a:t>Выставка «Золотой возраст»;</a:t>
            </a:r>
          </a:p>
          <a:p>
            <a:pPr marL="285750" indent="-285750">
              <a:buFont typeface="Arial" pitchFamily="34" charset="0"/>
              <a:buChar char="•"/>
            </a:pPr>
            <a:r>
              <a:rPr lang="ru-RU" sz="2000" dirty="0" smtClean="0">
                <a:cs typeface="Times New Roman" pitchFamily="18" charset="0"/>
              </a:rPr>
              <a:t>Экологический форум;</a:t>
            </a:r>
          </a:p>
          <a:p>
            <a:pPr marL="285750" indent="-285750">
              <a:buFont typeface="Arial" pitchFamily="34" charset="0"/>
              <a:buChar char="•"/>
            </a:pPr>
            <a:r>
              <a:rPr lang="ru-RU" sz="2000" dirty="0" smtClean="0">
                <a:cs typeface="Times New Roman" pitchFamily="18" charset="0"/>
              </a:rPr>
              <a:t>Сельскохозяйственная выставка;</a:t>
            </a:r>
          </a:p>
          <a:p>
            <a:pPr marL="285750" indent="-285750">
              <a:buFont typeface="Arial" pitchFamily="34" charset="0"/>
              <a:buChar char="•"/>
            </a:pPr>
            <a:r>
              <a:rPr lang="ru-RU" sz="2000" dirty="0" smtClean="0">
                <a:cs typeface="Times New Roman" pitchFamily="18" charset="0"/>
              </a:rPr>
              <a:t>Форум ГТО</a:t>
            </a:r>
            <a:r>
              <a:rPr lang="ru-RU" sz="2000" dirty="0">
                <a:cs typeface="Times New Roman" pitchFamily="18" charset="0"/>
              </a:rPr>
              <a:t>.</a:t>
            </a:r>
          </a:p>
        </p:txBody>
      </p:sp>
      <p:sp>
        <p:nvSpPr>
          <p:cNvPr id="21" name="Прямоугольник 3"/>
          <p:cNvSpPr>
            <a:spLocks noChangeArrowheads="1"/>
          </p:cNvSpPr>
          <p:nvPr/>
        </p:nvSpPr>
        <p:spPr bwMode="auto">
          <a:xfrm>
            <a:off x="2629333" y="2520191"/>
            <a:ext cx="6099551" cy="145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80000"/>
              </a:lnSpc>
              <a:defRPr/>
            </a:pPr>
            <a:r>
              <a:rPr lang="ru-RU" sz="1600" dirty="0" smtClean="0">
                <a:cs typeface="Times New Roman" pitchFamily="18" charset="0"/>
              </a:rPr>
              <a:t>Для </a:t>
            </a:r>
            <a:r>
              <a:rPr lang="ru-RU" sz="1600" dirty="0">
                <a:cs typeface="Times New Roman" pitchFamily="18" charset="0"/>
              </a:rPr>
              <a:t>всех </a:t>
            </a:r>
            <a:r>
              <a:rPr lang="ru-RU" sz="1600" dirty="0" smtClean="0">
                <a:cs typeface="Times New Roman" pitchFamily="18" charset="0"/>
              </a:rPr>
              <a:t> желающих </a:t>
            </a:r>
            <a:r>
              <a:rPr lang="ru-RU" sz="1600" dirty="0">
                <a:cs typeface="Times New Roman" pitchFamily="18" charset="0"/>
              </a:rPr>
              <a:t>работала «площадка здоровья», где можно было измерить артериальное давление и сахар крови, узнать свой рост и вес, проверить объем легких, пройдя обследование на спирометре, получить рекомендации специалистов по правильному питанию, отказу от вредных привычек, двигательной активности. </a:t>
            </a:r>
          </a:p>
          <a:p>
            <a:pPr>
              <a:lnSpc>
                <a:spcPct val="80000"/>
              </a:lnSpc>
              <a:defRPr/>
            </a:pPr>
            <a:endParaRPr lang="ru-RU" sz="1400" dirty="0">
              <a:cs typeface="Arial" pitchFamily="34" charset="0"/>
            </a:endParaRPr>
          </a:p>
        </p:txBody>
      </p:sp>
      <p:pic>
        <p:nvPicPr>
          <p:cNvPr id="30" name="Picture 10" descr="DSC09736-300x225"/>
          <p:cNvPicPr>
            <a:picLocks noChangeAspect="1" noChangeArrowheads="1"/>
          </p:cNvPicPr>
          <p:nvPr/>
        </p:nvPicPr>
        <p:blipFill>
          <a:blip r:embed="rId2"/>
          <a:srcRect/>
          <a:stretch>
            <a:fillRect/>
          </a:stretch>
        </p:blipFill>
        <p:spPr bwMode="auto">
          <a:xfrm>
            <a:off x="130389" y="4579556"/>
            <a:ext cx="2509611" cy="1884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Рисунок 30"/>
          <p:cNvPicPr>
            <a:picLocks noChangeAspect="1"/>
          </p:cNvPicPr>
          <p:nvPr/>
        </p:nvPicPr>
        <p:blipFill>
          <a:blip r:embed="rId3"/>
          <a:stretch>
            <a:fillRect/>
          </a:stretch>
        </p:blipFill>
        <p:spPr>
          <a:xfrm>
            <a:off x="2914840" y="4214601"/>
            <a:ext cx="3932237" cy="2248992"/>
          </a:xfrm>
          <a:prstGeom prst="rect">
            <a:avLst/>
          </a:prstGeom>
          <a:ln>
            <a:noFill/>
          </a:ln>
          <a:effectLst>
            <a:outerShdw blurRad="292100" dist="139700" dir="2700000" algn="tl" rotWithShape="0">
              <a:srgbClr val="333333">
                <a:alpha val="65000"/>
              </a:srgbClr>
            </a:outerShdw>
          </a:effectLst>
        </p:spPr>
      </p:pic>
      <p:pic>
        <p:nvPicPr>
          <p:cNvPr id="36" name="Рисунок 35"/>
          <p:cNvPicPr>
            <a:picLocks noChangeAspect="1"/>
          </p:cNvPicPr>
          <p:nvPr/>
        </p:nvPicPr>
        <p:blipFill>
          <a:blip r:embed="rId4"/>
          <a:stretch>
            <a:fillRect/>
          </a:stretch>
        </p:blipFill>
        <p:spPr>
          <a:xfrm>
            <a:off x="7034129" y="4653136"/>
            <a:ext cx="1758568" cy="1813386"/>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391">
                        <a14:foregroundMark x1="51927" y1="4493" x2="51927" y2="4493"/>
                        <a14:foregroundMark x1="42596" y1="4659" x2="42596" y2="4659"/>
                      </a14:backgroundRemoval>
                    </a14:imgEffect>
                  </a14:imgLayer>
                </a14:imgProps>
              </a:ext>
            </a:extLst>
          </a:blip>
          <a:srcRect/>
          <a:stretch>
            <a:fillRect/>
          </a:stretch>
        </p:blipFill>
        <p:spPr bwMode="auto">
          <a:xfrm>
            <a:off x="898791" y="980728"/>
            <a:ext cx="2016224" cy="2590728"/>
          </a:xfrm>
          <a:prstGeom prst="rect">
            <a:avLst/>
          </a:prstGeom>
          <a:ln>
            <a:noFill/>
          </a:ln>
          <a:effectLst>
            <a:outerShdw blurRad="292100" dist="139700" dir="2700000" algn="tl" rotWithShape="0">
              <a:srgbClr val="333333">
                <a:alpha val="65000"/>
              </a:srgbClr>
            </a:outerShdw>
          </a:effectLst>
        </p:spPr>
      </p:pic>
      <p:sp>
        <p:nvSpPr>
          <p:cNvPr id="9" name="Rectangle 4"/>
          <p:cNvSpPr txBox="1">
            <a:spLocks noChangeArrowheads="1"/>
          </p:cNvSpPr>
          <p:nvPr/>
        </p:nvSpPr>
        <p:spPr>
          <a:xfrm>
            <a:off x="0" y="116632"/>
            <a:ext cx="9144000" cy="490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cs typeface="Times New Roman" pitchFamily="18" charset="0"/>
              </a:rPr>
              <a:t>Участие в межведомственных мероприятиях</a:t>
            </a:r>
          </a:p>
        </p:txBody>
      </p:sp>
    </p:spTree>
    <p:extLst>
      <p:ext uri="{BB962C8B-B14F-4D97-AF65-F5344CB8AC3E}">
        <p14:creationId xmlns:p14="http://schemas.microsoft.com/office/powerpoint/2010/main" val="773037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Grp="1" noChangeArrowheads="1"/>
          </p:cNvSpPr>
          <p:nvPr>
            <p:ph type="title"/>
          </p:nvPr>
        </p:nvSpPr>
        <p:spPr>
          <a:xfrm>
            <a:off x="0" y="116632"/>
            <a:ext cx="9144000" cy="490538"/>
          </a:xfrm>
        </p:spPr>
        <p:txBody>
          <a:bodyPr>
            <a:noAutofit/>
          </a:bodyPr>
          <a:lstStyle/>
          <a:p>
            <a:pPr eaLnBrk="1" hangingPunct="1"/>
            <a:r>
              <a:rPr lang="ru-RU" sz="2800" b="1" dirty="0" smtClean="0">
                <a:cs typeface="Times New Roman" pitchFamily="18" charset="0"/>
              </a:rPr>
              <a:t>Участие в крупных международных и всероссийских мероприятиях</a:t>
            </a:r>
          </a:p>
        </p:txBody>
      </p:sp>
      <p:grpSp>
        <p:nvGrpSpPr>
          <p:cNvPr id="20" name="Group 390"/>
          <p:cNvGrpSpPr/>
          <p:nvPr/>
        </p:nvGrpSpPr>
        <p:grpSpPr>
          <a:xfrm>
            <a:off x="1241998" y="2771643"/>
            <a:ext cx="666389" cy="856871"/>
            <a:chOff x="3880056" y="4761467"/>
            <a:chExt cx="1260000" cy="1620160"/>
          </a:xfrm>
          <a:solidFill>
            <a:schemeClr val="accent3">
              <a:lumMod val="50000"/>
            </a:schemeClr>
          </a:solidFill>
        </p:grpSpPr>
        <p:sp>
          <p:nvSpPr>
            <p:cNvPr id="21" name="Rectangle 391"/>
            <p:cNvSpPr>
              <a:spLocks noChangeAspect="1"/>
            </p:cNvSpPr>
            <p:nvPr/>
          </p:nvSpPr>
          <p:spPr>
            <a:xfrm>
              <a:off x="406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714"/>
            <p:cNvSpPr>
              <a:spLocks noChangeAspect="1"/>
            </p:cNvSpPr>
            <p:nvPr/>
          </p:nvSpPr>
          <p:spPr>
            <a:xfrm>
              <a:off x="424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715"/>
            <p:cNvSpPr>
              <a:spLocks noChangeAspect="1"/>
            </p:cNvSpPr>
            <p:nvPr/>
          </p:nvSpPr>
          <p:spPr>
            <a:xfrm>
              <a:off x="442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716"/>
            <p:cNvSpPr>
              <a:spLocks noChangeAspect="1"/>
            </p:cNvSpPr>
            <p:nvPr/>
          </p:nvSpPr>
          <p:spPr>
            <a:xfrm>
              <a:off x="388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717"/>
            <p:cNvSpPr>
              <a:spLocks noChangeAspect="1"/>
            </p:cNvSpPr>
            <p:nvPr/>
          </p:nvSpPr>
          <p:spPr>
            <a:xfrm>
              <a:off x="406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718"/>
            <p:cNvSpPr>
              <a:spLocks noChangeAspect="1"/>
            </p:cNvSpPr>
            <p:nvPr/>
          </p:nvSpPr>
          <p:spPr>
            <a:xfrm>
              <a:off x="424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719"/>
            <p:cNvSpPr>
              <a:spLocks noChangeAspect="1"/>
            </p:cNvSpPr>
            <p:nvPr/>
          </p:nvSpPr>
          <p:spPr>
            <a:xfrm>
              <a:off x="442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720"/>
            <p:cNvSpPr>
              <a:spLocks noChangeAspect="1"/>
            </p:cNvSpPr>
            <p:nvPr/>
          </p:nvSpPr>
          <p:spPr>
            <a:xfrm>
              <a:off x="460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721"/>
            <p:cNvSpPr>
              <a:spLocks noChangeAspect="1"/>
            </p:cNvSpPr>
            <p:nvPr/>
          </p:nvSpPr>
          <p:spPr>
            <a:xfrm>
              <a:off x="388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722"/>
            <p:cNvSpPr>
              <a:spLocks noChangeAspect="1"/>
            </p:cNvSpPr>
            <p:nvPr/>
          </p:nvSpPr>
          <p:spPr>
            <a:xfrm>
              <a:off x="406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723"/>
            <p:cNvSpPr>
              <a:spLocks noChangeAspect="1"/>
            </p:cNvSpPr>
            <p:nvPr/>
          </p:nvSpPr>
          <p:spPr>
            <a:xfrm>
              <a:off x="424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724"/>
            <p:cNvSpPr>
              <a:spLocks noChangeAspect="1"/>
            </p:cNvSpPr>
            <p:nvPr/>
          </p:nvSpPr>
          <p:spPr>
            <a:xfrm>
              <a:off x="442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725"/>
            <p:cNvSpPr>
              <a:spLocks noChangeAspect="1"/>
            </p:cNvSpPr>
            <p:nvPr/>
          </p:nvSpPr>
          <p:spPr>
            <a:xfrm>
              <a:off x="460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726"/>
            <p:cNvSpPr>
              <a:spLocks noChangeAspect="1"/>
            </p:cNvSpPr>
            <p:nvPr/>
          </p:nvSpPr>
          <p:spPr>
            <a:xfrm>
              <a:off x="478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727"/>
            <p:cNvSpPr>
              <a:spLocks noChangeAspect="1"/>
            </p:cNvSpPr>
            <p:nvPr/>
          </p:nvSpPr>
          <p:spPr>
            <a:xfrm>
              <a:off x="496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728"/>
            <p:cNvSpPr>
              <a:spLocks noChangeAspect="1"/>
            </p:cNvSpPr>
            <p:nvPr/>
          </p:nvSpPr>
          <p:spPr>
            <a:xfrm>
              <a:off x="406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729"/>
            <p:cNvSpPr>
              <a:spLocks noChangeAspect="1"/>
            </p:cNvSpPr>
            <p:nvPr/>
          </p:nvSpPr>
          <p:spPr>
            <a:xfrm>
              <a:off x="424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730"/>
            <p:cNvSpPr>
              <a:spLocks noChangeAspect="1"/>
            </p:cNvSpPr>
            <p:nvPr/>
          </p:nvSpPr>
          <p:spPr>
            <a:xfrm>
              <a:off x="442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731"/>
            <p:cNvSpPr>
              <a:spLocks noChangeAspect="1"/>
            </p:cNvSpPr>
            <p:nvPr/>
          </p:nvSpPr>
          <p:spPr>
            <a:xfrm>
              <a:off x="460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732"/>
            <p:cNvSpPr>
              <a:spLocks noChangeAspect="1"/>
            </p:cNvSpPr>
            <p:nvPr/>
          </p:nvSpPr>
          <p:spPr>
            <a:xfrm>
              <a:off x="478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733"/>
            <p:cNvSpPr>
              <a:spLocks noChangeAspect="1"/>
            </p:cNvSpPr>
            <p:nvPr/>
          </p:nvSpPr>
          <p:spPr>
            <a:xfrm>
              <a:off x="424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734"/>
            <p:cNvSpPr>
              <a:spLocks noChangeAspect="1"/>
            </p:cNvSpPr>
            <p:nvPr/>
          </p:nvSpPr>
          <p:spPr>
            <a:xfrm>
              <a:off x="442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735"/>
            <p:cNvSpPr>
              <a:spLocks noChangeAspect="1"/>
            </p:cNvSpPr>
            <p:nvPr/>
          </p:nvSpPr>
          <p:spPr>
            <a:xfrm>
              <a:off x="460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736"/>
            <p:cNvSpPr>
              <a:spLocks noChangeAspect="1"/>
            </p:cNvSpPr>
            <p:nvPr/>
          </p:nvSpPr>
          <p:spPr>
            <a:xfrm>
              <a:off x="478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737"/>
            <p:cNvSpPr>
              <a:spLocks noChangeAspect="1"/>
            </p:cNvSpPr>
            <p:nvPr/>
          </p:nvSpPr>
          <p:spPr>
            <a:xfrm>
              <a:off x="424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738"/>
            <p:cNvSpPr>
              <a:spLocks noChangeAspect="1"/>
            </p:cNvSpPr>
            <p:nvPr/>
          </p:nvSpPr>
          <p:spPr>
            <a:xfrm>
              <a:off x="442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739"/>
            <p:cNvSpPr>
              <a:spLocks noChangeAspect="1"/>
            </p:cNvSpPr>
            <p:nvPr/>
          </p:nvSpPr>
          <p:spPr>
            <a:xfrm>
              <a:off x="460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Rectangle 740"/>
            <p:cNvSpPr>
              <a:spLocks noChangeAspect="1"/>
            </p:cNvSpPr>
            <p:nvPr/>
          </p:nvSpPr>
          <p:spPr>
            <a:xfrm>
              <a:off x="424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Rectangle 741"/>
            <p:cNvSpPr>
              <a:spLocks noChangeAspect="1"/>
            </p:cNvSpPr>
            <p:nvPr/>
          </p:nvSpPr>
          <p:spPr>
            <a:xfrm>
              <a:off x="442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Rectangle 742"/>
            <p:cNvSpPr>
              <a:spLocks noChangeAspect="1"/>
            </p:cNvSpPr>
            <p:nvPr/>
          </p:nvSpPr>
          <p:spPr>
            <a:xfrm>
              <a:off x="406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Rectangle 743"/>
            <p:cNvSpPr>
              <a:spLocks noChangeAspect="1"/>
            </p:cNvSpPr>
            <p:nvPr/>
          </p:nvSpPr>
          <p:spPr>
            <a:xfrm>
              <a:off x="424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Rectangle 744"/>
            <p:cNvSpPr>
              <a:spLocks noChangeAspect="1"/>
            </p:cNvSpPr>
            <p:nvPr/>
          </p:nvSpPr>
          <p:spPr>
            <a:xfrm>
              <a:off x="4060056" y="62016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53" name="Group 745"/>
          <p:cNvGrpSpPr/>
          <p:nvPr/>
        </p:nvGrpSpPr>
        <p:grpSpPr>
          <a:xfrm>
            <a:off x="3419872" y="2977363"/>
            <a:ext cx="698129" cy="523645"/>
            <a:chOff x="8740056" y="5301527"/>
            <a:chExt cx="1440000" cy="1080100"/>
          </a:xfrm>
          <a:solidFill>
            <a:schemeClr val="accent3">
              <a:lumMod val="50000"/>
            </a:schemeClr>
          </a:solidFill>
        </p:grpSpPr>
        <p:sp>
          <p:nvSpPr>
            <p:cNvPr id="54" name="Rectangle 746"/>
            <p:cNvSpPr>
              <a:spLocks noChangeAspect="1"/>
            </p:cNvSpPr>
            <p:nvPr/>
          </p:nvSpPr>
          <p:spPr>
            <a:xfrm>
              <a:off x="910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Rectangle 747"/>
            <p:cNvSpPr>
              <a:spLocks noChangeAspect="1"/>
            </p:cNvSpPr>
            <p:nvPr/>
          </p:nvSpPr>
          <p:spPr>
            <a:xfrm>
              <a:off x="946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Rectangle 748"/>
            <p:cNvSpPr>
              <a:spLocks noChangeAspect="1"/>
            </p:cNvSpPr>
            <p:nvPr/>
          </p:nvSpPr>
          <p:spPr>
            <a:xfrm>
              <a:off x="892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Rectangle 749"/>
            <p:cNvSpPr>
              <a:spLocks noChangeAspect="1"/>
            </p:cNvSpPr>
            <p:nvPr/>
          </p:nvSpPr>
          <p:spPr>
            <a:xfrm>
              <a:off x="910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Rectangle 750"/>
            <p:cNvSpPr>
              <a:spLocks noChangeAspect="1"/>
            </p:cNvSpPr>
            <p:nvPr/>
          </p:nvSpPr>
          <p:spPr>
            <a:xfrm>
              <a:off x="928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Rectangle 751"/>
            <p:cNvSpPr>
              <a:spLocks noChangeAspect="1"/>
            </p:cNvSpPr>
            <p:nvPr/>
          </p:nvSpPr>
          <p:spPr>
            <a:xfrm>
              <a:off x="946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Rectangle 752"/>
            <p:cNvSpPr>
              <a:spLocks noChangeAspect="1"/>
            </p:cNvSpPr>
            <p:nvPr/>
          </p:nvSpPr>
          <p:spPr>
            <a:xfrm>
              <a:off x="874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1" name="Rectangle 753"/>
            <p:cNvSpPr>
              <a:spLocks noChangeAspect="1"/>
            </p:cNvSpPr>
            <p:nvPr/>
          </p:nvSpPr>
          <p:spPr>
            <a:xfrm>
              <a:off x="892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2" name="Rectangle 754"/>
            <p:cNvSpPr>
              <a:spLocks noChangeAspect="1"/>
            </p:cNvSpPr>
            <p:nvPr/>
          </p:nvSpPr>
          <p:spPr>
            <a:xfrm>
              <a:off x="910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3" name="Rectangle 755"/>
            <p:cNvSpPr>
              <a:spLocks noChangeAspect="1"/>
            </p:cNvSpPr>
            <p:nvPr/>
          </p:nvSpPr>
          <p:spPr>
            <a:xfrm>
              <a:off x="928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4" name="Rectangle 756"/>
            <p:cNvSpPr>
              <a:spLocks noChangeAspect="1"/>
            </p:cNvSpPr>
            <p:nvPr/>
          </p:nvSpPr>
          <p:spPr>
            <a:xfrm>
              <a:off x="946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5" name="Rectangle 757"/>
            <p:cNvSpPr>
              <a:spLocks noChangeAspect="1"/>
            </p:cNvSpPr>
            <p:nvPr/>
          </p:nvSpPr>
          <p:spPr>
            <a:xfrm>
              <a:off x="964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6" name="Rectangle 758"/>
            <p:cNvSpPr>
              <a:spLocks noChangeAspect="1"/>
            </p:cNvSpPr>
            <p:nvPr/>
          </p:nvSpPr>
          <p:spPr>
            <a:xfrm>
              <a:off x="874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7" name="Rectangle 759"/>
            <p:cNvSpPr>
              <a:spLocks noChangeAspect="1"/>
            </p:cNvSpPr>
            <p:nvPr/>
          </p:nvSpPr>
          <p:spPr>
            <a:xfrm>
              <a:off x="892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Rectangle 760"/>
            <p:cNvSpPr>
              <a:spLocks noChangeAspect="1"/>
            </p:cNvSpPr>
            <p:nvPr/>
          </p:nvSpPr>
          <p:spPr>
            <a:xfrm>
              <a:off x="910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9" name="Rectangle 761"/>
            <p:cNvSpPr>
              <a:spLocks noChangeAspect="1"/>
            </p:cNvSpPr>
            <p:nvPr/>
          </p:nvSpPr>
          <p:spPr>
            <a:xfrm>
              <a:off x="928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0" name="Rectangle 762"/>
            <p:cNvSpPr>
              <a:spLocks noChangeAspect="1"/>
            </p:cNvSpPr>
            <p:nvPr/>
          </p:nvSpPr>
          <p:spPr>
            <a:xfrm>
              <a:off x="946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1" name="Rectangle 763"/>
            <p:cNvSpPr>
              <a:spLocks noChangeAspect="1"/>
            </p:cNvSpPr>
            <p:nvPr/>
          </p:nvSpPr>
          <p:spPr>
            <a:xfrm>
              <a:off x="964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2" name="Rectangle 764"/>
            <p:cNvSpPr>
              <a:spLocks noChangeAspect="1"/>
            </p:cNvSpPr>
            <p:nvPr/>
          </p:nvSpPr>
          <p:spPr>
            <a:xfrm>
              <a:off x="928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3" name="Rectangle 765"/>
            <p:cNvSpPr>
              <a:spLocks noChangeAspect="1"/>
            </p:cNvSpPr>
            <p:nvPr/>
          </p:nvSpPr>
          <p:spPr>
            <a:xfrm>
              <a:off x="946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4" name="Rectangle 766"/>
            <p:cNvSpPr>
              <a:spLocks noChangeAspect="1"/>
            </p:cNvSpPr>
            <p:nvPr/>
          </p:nvSpPr>
          <p:spPr>
            <a:xfrm>
              <a:off x="892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5" name="Rectangle 767"/>
            <p:cNvSpPr>
              <a:spLocks noChangeAspect="1"/>
            </p:cNvSpPr>
            <p:nvPr/>
          </p:nvSpPr>
          <p:spPr>
            <a:xfrm>
              <a:off x="9640056" y="60216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6" name="Rectangle 768"/>
            <p:cNvSpPr>
              <a:spLocks noChangeAspect="1"/>
            </p:cNvSpPr>
            <p:nvPr/>
          </p:nvSpPr>
          <p:spPr>
            <a:xfrm>
              <a:off x="982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7" name="Rectangle 769"/>
            <p:cNvSpPr>
              <a:spLocks noChangeAspect="1"/>
            </p:cNvSpPr>
            <p:nvPr/>
          </p:nvSpPr>
          <p:spPr>
            <a:xfrm>
              <a:off x="9460056" y="62016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8" name="Rectangle 770"/>
            <p:cNvSpPr>
              <a:spLocks noChangeAspect="1"/>
            </p:cNvSpPr>
            <p:nvPr/>
          </p:nvSpPr>
          <p:spPr>
            <a:xfrm>
              <a:off x="10000056" y="62016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79" name="Group 771"/>
          <p:cNvGrpSpPr/>
          <p:nvPr/>
        </p:nvGrpSpPr>
        <p:grpSpPr>
          <a:xfrm>
            <a:off x="2228607" y="2564904"/>
            <a:ext cx="799666" cy="799746"/>
            <a:chOff x="5680056" y="4221407"/>
            <a:chExt cx="1800000" cy="1800180"/>
          </a:xfrm>
          <a:solidFill>
            <a:schemeClr val="accent3">
              <a:lumMod val="50000"/>
            </a:schemeClr>
          </a:solidFill>
        </p:grpSpPr>
        <p:sp>
          <p:nvSpPr>
            <p:cNvPr id="80" name="Rectangle 772"/>
            <p:cNvSpPr>
              <a:spLocks noChangeAspect="1"/>
            </p:cNvSpPr>
            <p:nvPr/>
          </p:nvSpPr>
          <p:spPr>
            <a:xfrm>
              <a:off x="586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1" name="Rectangle 773"/>
            <p:cNvSpPr>
              <a:spLocks noChangeAspect="1"/>
            </p:cNvSpPr>
            <p:nvPr/>
          </p:nvSpPr>
          <p:spPr>
            <a:xfrm>
              <a:off x="604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2" name="Rectangle 774"/>
            <p:cNvSpPr>
              <a:spLocks noChangeAspect="1"/>
            </p:cNvSpPr>
            <p:nvPr/>
          </p:nvSpPr>
          <p:spPr>
            <a:xfrm>
              <a:off x="622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3" name="Rectangle 775"/>
            <p:cNvSpPr>
              <a:spLocks noChangeAspect="1"/>
            </p:cNvSpPr>
            <p:nvPr/>
          </p:nvSpPr>
          <p:spPr>
            <a:xfrm>
              <a:off x="568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4" name="Rectangle 776"/>
            <p:cNvSpPr>
              <a:spLocks noChangeAspect="1"/>
            </p:cNvSpPr>
            <p:nvPr/>
          </p:nvSpPr>
          <p:spPr>
            <a:xfrm>
              <a:off x="586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5" name="Rectangle 777"/>
            <p:cNvSpPr>
              <a:spLocks noChangeAspect="1"/>
            </p:cNvSpPr>
            <p:nvPr/>
          </p:nvSpPr>
          <p:spPr>
            <a:xfrm>
              <a:off x="604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6" name="Rectangle 778"/>
            <p:cNvSpPr>
              <a:spLocks noChangeAspect="1"/>
            </p:cNvSpPr>
            <p:nvPr/>
          </p:nvSpPr>
          <p:spPr>
            <a:xfrm>
              <a:off x="622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7" name="Rectangle 779"/>
            <p:cNvSpPr>
              <a:spLocks noChangeAspect="1"/>
            </p:cNvSpPr>
            <p:nvPr/>
          </p:nvSpPr>
          <p:spPr>
            <a:xfrm>
              <a:off x="640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8" name="Rectangle 780"/>
            <p:cNvSpPr>
              <a:spLocks noChangeAspect="1"/>
            </p:cNvSpPr>
            <p:nvPr/>
          </p:nvSpPr>
          <p:spPr>
            <a:xfrm>
              <a:off x="658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9" name="Rectangle 781"/>
            <p:cNvSpPr>
              <a:spLocks noChangeAspect="1"/>
            </p:cNvSpPr>
            <p:nvPr/>
          </p:nvSpPr>
          <p:spPr>
            <a:xfrm>
              <a:off x="676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0" name="Rectangle 782"/>
            <p:cNvSpPr>
              <a:spLocks noChangeAspect="1"/>
            </p:cNvSpPr>
            <p:nvPr/>
          </p:nvSpPr>
          <p:spPr>
            <a:xfrm>
              <a:off x="568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1" name="Rectangle 783"/>
            <p:cNvSpPr>
              <a:spLocks noChangeAspect="1"/>
            </p:cNvSpPr>
            <p:nvPr/>
          </p:nvSpPr>
          <p:spPr>
            <a:xfrm>
              <a:off x="586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2" name="Rectangle 784"/>
            <p:cNvSpPr>
              <a:spLocks noChangeAspect="1"/>
            </p:cNvSpPr>
            <p:nvPr/>
          </p:nvSpPr>
          <p:spPr>
            <a:xfrm>
              <a:off x="604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3" name="Rectangle 785"/>
            <p:cNvSpPr>
              <a:spLocks noChangeAspect="1"/>
            </p:cNvSpPr>
            <p:nvPr/>
          </p:nvSpPr>
          <p:spPr>
            <a:xfrm>
              <a:off x="622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4" name="Rectangle 786"/>
            <p:cNvSpPr>
              <a:spLocks noChangeAspect="1"/>
            </p:cNvSpPr>
            <p:nvPr/>
          </p:nvSpPr>
          <p:spPr>
            <a:xfrm>
              <a:off x="640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5" name="Rectangle 787"/>
            <p:cNvSpPr>
              <a:spLocks noChangeAspect="1"/>
            </p:cNvSpPr>
            <p:nvPr/>
          </p:nvSpPr>
          <p:spPr>
            <a:xfrm>
              <a:off x="658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Rectangle 788"/>
            <p:cNvSpPr>
              <a:spLocks noChangeAspect="1"/>
            </p:cNvSpPr>
            <p:nvPr/>
          </p:nvSpPr>
          <p:spPr>
            <a:xfrm>
              <a:off x="676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7" name="Rectangle 789"/>
            <p:cNvSpPr>
              <a:spLocks noChangeAspect="1"/>
            </p:cNvSpPr>
            <p:nvPr/>
          </p:nvSpPr>
          <p:spPr>
            <a:xfrm>
              <a:off x="568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8" name="Rectangle 790"/>
            <p:cNvSpPr>
              <a:spLocks noChangeAspect="1"/>
            </p:cNvSpPr>
            <p:nvPr/>
          </p:nvSpPr>
          <p:spPr>
            <a:xfrm>
              <a:off x="586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9" name="Rectangle 791"/>
            <p:cNvSpPr>
              <a:spLocks noChangeAspect="1"/>
            </p:cNvSpPr>
            <p:nvPr/>
          </p:nvSpPr>
          <p:spPr>
            <a:xfrm>
              <a:off x="604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0" name="Rectangle 792"/>
            <p:cNvSpPr>
              <a:spLocks noChangeAspect="1"/>
            </p:cNvSpPr>
            <p:nvPr/>
          </p:nvSpPr>
          <p:spPr>
            <a:xfrm>
              <a:off x="622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1" name="Rectangle 793"/>
            <p:cNvSpPr>
              <a:spLocks noChangeAspect="1"/>
            </p:cNvSpPr>
            <p:nvPr/>
          </p:nvSpPr>
          <p:spPr>
            <a:xfrm>
              <a:off x="640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2" name="Rectangle 794"/>
            <p:cNvSpPr>
              <a:spLocks noChangeAspect="1"/>
            </p:cNvSpPr>
            <p:nvPr/>
          </p:nvSpPr>
          <p:spPr>
            <a:xfrm>
              <a:off x="658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3" name="Rectangle 795"/>
            <p:cNvSpPr>
              <a:spLocks noChangeAspect="1"/>
            </p:cNvSpPr>
            <p:nvPr/>
          </p:nvSpPr>
          <p:spPr>
            <a:xfrm>
              <a:off x="676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4" name="Rectangle 796"/>
            <p:cNvSpPr>
              <a:spLocks noChangeAspect="1"/>
            </p:cNvSpPr>
            <p:nvPr/>
          </p:nvSpPr>
          <p:spPr>
            <a:xfrm>
              <a:off x="694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5" name="Rectangle 797"/>
            <p:cNvSpPr>
              <a:spLocks noChangeAspect="1"/>
            </p:cNvSpPr>
            <p:nvPr/>
          </p:nvSpPr>
          <p:spPr>
            <a:xfrm>
              <a:off x="712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6" name="Rectangle 798"/>
            <p:cNvSpPr>
              <a:spLocks noChangeAspect="1"/>
            </p:cNvSpPr>
            <p:nvPr/>
          </p:nvSpPr>
          <p:spPr>
            <a:xfrm>
              <a:off x="586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7" name="Rectangle 799"/>
            <p:cNvSpPr>
              <a:spLocks noChangeAspect="1"/>
            </p:cNvSpPr>
            <p:nvPr/>
          </p:nvSpPr>
          <p:spPr>
            <a:xfrm>
              <a:off x="604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Rectangle 800"/>
            <p:cNvSpPr>
              <a:spLocks noChangeAspect="1"/>
            </p:cNvSpPr>
            <p:nvPr/>
          </p:nvSpPr>
          <p:spPr>
            <a:xfrm>
              <a:off x="622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9" name="Rectangle 801"/>
            <p:cNvSpPr>
              <a:spLocks noChangeAspect="1"/>
            </p:cNvSpPr>
            <p:nvPr/>
          </p:nvSpPr>
          <p:spPr>
            <a:xfrm>
              <a:off x="640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0" name="Rectangle 802"/>
            <p:cNvSpPr>
              <a:spLocks noChangeAspect="1"/>
            </p:cNvSpPr>
            <p:nvPr/>
          </p:nvSpPr>
          <p:spPr>
            <a:xfrm>
              <a:off x="658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1" name="Rectangle 803"/>
            <p:cNvSpPr>
              <a:spLocks noChangeAspect="1"/>
            </p:cNvSpPr>
            <p:nvPr/>
          </p:nvSpPr>
          <p:spPr>
            <a:xfrm>
              <a:off x="676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2" name="Rectangle 804"/>
            <p:cNvSpPr>
              <a:spLocks noChangeAspect="1"/>
            </p:cNvSpPr>
            <p:nvPr/>
          </p:nvSpPr>
          <p:spPr>
            <a:xfrm>
              <a:off x="694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Rectangle 805"/>
            <p:cNvSpPr>
              <a:spLocks noChangeAspect="1"/>
            </p:cNvSpPr>
            <p:nvPr/>
          </p:nvSpPr>
          <p:spPr>
            <a:xfrm>
              <a:off x="622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Rectangle 806"/>
            <p:cNvSpPr>
              <a:spLocks noChangeAspect="1"/>
            </p:cNvSpPr>
            <p:nvPr/>
          </p:nvSpPr>
          <p:spPr>
            <a:xfrm>
              <a:off x="6400056" y="512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5" name="Rectangle 807"/>
            <p:cNvSpPr>
              <a:spLocks noChangeAspect="1"/>
            </p:cNvSpPr>
            <p:nvPr/>
          </p:nvSpPr>
          <p:spPr>
            <a:xfrm>
              <a:off x="658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6" name="Rectangle 808"/>
            <p:cNvSpPr>
              <a:spLocks noChangeAspect="1"/>
            </p:cNvSpPr>
            <p:nvPr/>
          </p:nvSpPr>
          <p:spPr>
            <a:xfrm>
              <a:off x="676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7" name="Rectangle 809"/>
            <p:cNvSpPr>
              <a:spLocks noChangeAspect="1"/>
            </p:cNvSpPr>
            <p:nvPr/>
          </p:nvSpPr>
          <p:spPr>
            <a:xfrm>
              <a:off x="694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8" name="Rectangle 810"/>
            <p:cNvSpPr>
              <a:spLocks noChangeAspect="1"/>
            </p:cNvSpPr>
            <p:nvPr/>
          </p:nvSpPr>
          <p:spPr>
            <a:xfrm>
              <a:off x="6400056" y="530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9" name="Rectangle 811"/>
            <p:cNvSpPr>
              <a:spLocks noChangeAspect="1"/>
            </p:cNvSpPr>
            <p:nvPr/>
          </p:nvSpPr>
          <p:spPr>
            <a:xfrm>
              <a:off x="658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0" name="Rectangle 812"/>
            <p:cNvSpPr>
              <a:spLocks noChangeAspect="1"/>
            </p:cNvSpPr>
            <p:nvPr/>
          </p:nvSpPr>
          <p:spPr>
            <a:xfrm>
              <a:off x="676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1" name="Rectangle 813"/>
            <p:cNvSpPr>
              <a:spLocks noChangeAspect="1"/>
            </p:cNvSpPr>
            <p:nvPr/>
          </p:nvSpPr>
          <p:spPr>
            <a:xfrm>
              <a:off x="6940056" y="530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2" name="Rectangle 814"/>
            <p:cNvSpPr>
              <a:spLocks noChangeAspect="1"/>
            </p:cNvSpPr>
            <p:nvPr/>
          </p:nvSpPr>
          <p:spPr>
            <a:xfrm>
              <a:off x="640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3" name="Rectangle 815"/>
            <p:cNvSpPr>
              <a:spLocks noChangeAspect="1"/>
            </p:cNvSpPr>
            <p:nvPr/>
          </p:nvSpPr>
          <p:spPr>
            <a:xfrm>
              <a:off x="658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4" name="Rectangle 816"/>
            <p:cNvSpPr>
              <a:spLocks noChangeAspect="1"/>
            </p:cNvSpPr>
            <p:nvPr/>
          </p:nvSpPr>
          <p:spPr>
            <a:xfrm>
              <a:off x="6760056" y="548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5" name="Rectangle 817"/>
            <p:cNvSpPr>
              <a:spLocks noChangeAspect="1"/>
            </p:cNvSpPr>
            <p:nvPr/>
          </p:nvSpPr>
          <p:spPr>
            <a:xfrm>
              <a:off x="640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6" name="Rectangle 818"/>
            <p:cNvSpPr>
              <a:spLocks noChangeAspect="1"/>
            </p:cNvSpPr>
            <p:nvPr/>
          </p:nvSpPr>
          <p:spPr>
            <a:xfrm>
              <a:off x="658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7" name="Rectangle 819"/>
            <p:cNvSpPr>
              <a:spLocks noChangeAspect="1"/>
            </p:cNvSpPr>
            <p:nvPr/>
          </p:nvSpPr>
          <p:spPr>
            <a:xfrm>
              <a:off x="6760056" y="56615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8" name="Rectangle 820"/>
            <p:cNvSpPr>
              <a:spLocks noChangeAspect="1"/>
            </p:cNvSpPr>
            <p:nvPr/>
          </p:nvSpPr>
          <p:spPr>
            <a:xfrm>
              <a:off x="6580056" y="58415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9" name="Rectangle 821"/>
            <p:cNvSpPr>
              <a:spLocks noChangeAspect="1"/>
            </p:cNvSpPr>
            <p:nvPr/>
          </p:nvSpPr>
          <p:spPr>
            <a:xfrm>
              <a:off x="7300056" y="54815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0" name="Rectangle 822"/>
            <p:cNvSpPr>
              <a:spLocks noChangeAspect="1"/>
            </p:cNvSpPr>
            <p:nvPr/>
          </p:nvSpPr>
          <p:spPr>
            <a:xfrm>
              <a:off x="7120056" y="56615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131" name="Group 823"/>
          <p:cNvGrpSpPr/>
          <p:nvPr/>
        </p:nvGrpSpPr>
        <p:grpSpPr>
          <a:xfrm>
            <a:off x="214536" y="1429195"/>
            <a:ext cx="1876769" cy="1313884"/>
            <a:chOff x="2080056" y="2241167"/>
            <a:chExt cx="3600000" cy="2520280"/>
          </a:xfrm>
          <a:solidFill>
            <a:schemeClr val="accent3">
              <a:lumMod val="50000"/>
            </a:schemeClr>
          </a:solidFill>
        </p:grpSpPr>
        <p:sp>
          <p:nvSpPr>
            <p:cNvPr id="132" name="Rectangle 824"/>
            <p:cNvSpPr>
              <a:spLocks noChangeAspect="1"/>
            </p:cNvSpPr>
            <p:nvPr/>
          </p:nvSpPr>
          <p:spPr>
            <a:xfrm>
              <a:off x="22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3" name="Rectangle 825"/>
            <p:cNvSpPr>
              <a:spLocks noChangeAspect="1"/>
            </p:cNvSpPr>
            <p:nvPr/>
          </p:nvSpPr>
          <p:spPr>
            <a:xfrm>
              <a:off x="24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Rectangle 826"/>
            <p:cNvSpPr>
              <a:spLocks noChangeAspect="1"/>
            </p:cNvSpPr>
            <p:nvPr/>
          </p:nvSpPr>
          <p:spPr>
            <a:xfrm>
              <a:off x="26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5" name="Rectangle 827"/>
            <p:cNvSpPr>
              <a:spLocks noChangeAspect="1"/>
            </p:cNvSpPr>
            <p:nvPr/>
          </p:nvSpPr>
          <p:spPr>
            <a:xfrm>
              <a:off x="280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6" name="Rectangle 828"/>
            <p:cNvSpPr>
              <a:spLocks noChangeAspect="1"/>
            </p:cNvSpPr>
            <p:nvPr/>
          </p:nvSpPr>
          <p:spPr>
            <a:xfrm>
              <a:off x="29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7" name="Rectangle 829"/>
            <p:cNvSpPr>
              <a:spLocks noChangeAspect="1"/>
            </p:cNvSpPr>
            <p:nvPr/>
          </p:nvSpPr>
          <p:spPr>
            <a:xfrm>
              <a:off x="31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8" name="Rectangle 830"/>
            <p:cNvSpPr>
              <a:spLocks noChangeAspect="1"/>
            </p:cNvSpPr>
            <p:nvPr/>
          </p:nvSpPr>
          <p:spPr>
            <a:xfrm>
              <a:off x="33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Rectangle 831"/>
            <p:cNvSpPr>
              <a:spLocks noChangeAspect="1"/>
            </p:cNvSpPr>
            <p:nvPr/>
          </p:nvSpPr>
          <p:spPr>
            <a:xfrm>
              <a:off x="35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Rectangle 832"/>
            <p:cNvSpPr>
              <a:spLocks noChangeAspect="1"/>
            </p:cNvSpPr>
            <p:nvPr/>
          </p:nvSpPr>
          <p:spPr>
            <a:xfrm>
              <a:off x="370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1" name="Rectangle 833"/>
            <p:cNvSpPr>
              <a:spLocks noChangeAspect="1"/>
            </p:cNvSpPr>
            <p:nvPr/>
          </p:nvSpPr>
          <p:spPr>
            <a:xfrm>
              <a:off x="38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Rectangle 834"/>
            <p:cNvSpPr>
              <a:spLocks noChangeAspect="1"/>
            </p:cNvSpPr>
            <p:nvPr/>
          </p:nvSpPr>
          <p:spPr>
            <a:xfrm>
              <a:off x="42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3" name="Rectangle 835"/>
            <p:cNvSpPr>
              <a:spLocks noChangeAspect="1"/>
            </p:cNvSpPr>
            <p:nvPr/>
          </p:nvSpPr>
          <p:spPr>
            <a:xfrm>
              <a:off x="44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4" name="Rectangle 836"/>
            <p:cNvSpPr>
              <a:spLocks noChangeAspect="1"/>
            </p:cNvSpPr>
            <p:nvPr/>
          </p:nvSpPr>
          <p:spPr>
            <a:xfrm>
              <a:off x="49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5" name="Rectangle 837"/>
            <p:cNvSpPr>
              <a:spLocks noChangeAspect="1"/>
            </p:cNvSpPr>
            <p:nvPr/>
          </p:nvSpPr>
          <p:spPr>
            <a:xfrm>
              <a:off x="51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6" name="Rectangle 838"/>
            <p:cNvSpPr>
              <a:spLocks noChangeAspect="1"/>
            </p:cNvSpPr>
            <p:nvPr/>
          </p:nvSpPr>
          <p:spPr>
            <a:xfrm>
              <a:off x="22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7" name="Rectangle 839"/>
            <p:cNvSpPr>
              <a:spLocks noChangeAspect="1"/>
            </p:cNvSpPr>
            <p:nvPr/>
          </p:nvSpPr>
          <p:spPr>
            <a:xfrm>
              <a:off x="24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8" name="Rectangle 840"/>
            <p:cNvSpPr>
              <a:spLocks noChangeAspect="1"/>
            </p:cNvSpPr>
            <p:nvPr/>
          </p:nvSpPr>
          <p:spPr>
            <a:xfrm>
              <a:off x="26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9" name="Rectangle 841"/>
            <p:cNvSpPr>
              <a:spLocks noChangeAspect="1"/>
            </p:cNvSpPr>
            <p:nvPr/>
          </p:nvSpPr>
          <p:spPr>
            <a:xfrm>
              <a:off x="28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0" name="Rectangle 842"/>
            <p:cNvSpPr>
              <a:spLocks noChangeAspect="1"/>
            </p:cNvSpPr>
            <p:nvPr/>
          </p:nvSpPr>
          <p:spPr>
            <a:xfrm>
              <a:off x="29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1" name="Rectangle 843"/>
            <p:cNvSpPr>
              <a:spLocks noChangeAspect="1"/>
            </p:cNvSpPr>
            <p:nvPr/>
          </p:nvSpPr>
          <p:spPr>
            <a:xfrm>
              <a:off x="31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2" name="Rectangle 844"/>
            <p:cNvSpPr>
              <a:spLocks noChangeAspect="1"/>
            </p:cNvSpPr>
            <p:nvPr/>
          </p:nvSpPr>
          <p:spPr>
            <a:xfrm>
              <a:off x="33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3" name="Rectangle 845"/>
            <p:cNvSpPr>
              <a:spLocks noChangeAspect="1"/>
            </p:cNvSpPr>
            <p:nvPr/>
          </p:nvSpPr>
          <p:spPr>
            <a:xfrm>
              <a:off x="35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4" name="Rectangle 846"/>
            <p:cNvSpPr>
              <a:spLocks noChangeAspect="1"/>
            </p:cNvSpPr>
            <p:nvPr/>
          </p:nvSpPr>
          <p:spPr>
            <a:xfrm>
              <a:off x="37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5" name="Rectangle 847"/>
            <p:cNvSpPr>
              <a:spLocks noChangeAspect="1"/>
            </p:cNvSpPr>
            <p:nvPr/>
          </p:nvSpPr>
          <p:spPr>
            <a:xfrm>
              <a:off x="38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Rectangle 848"/>
            <p:cNvSpPr>
              <a:spLocks noChangeAspect="1"/>
            </p:cNvSpPr>
            <p:nvPr/>
          </p:nvSpPr>
          <p:spPr>
            <a:xfrm>
              <a:off x="49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7" name="Rectangle 849"/>
            <p:cNvSpPr>
              <a:spLocks noChangeAspect="1"/>
            </p:cNvSpPr>
            <p:nvPr/>
          </p:nvSpPr>
          <p:spPr>
            <a:xfrm>
              <a:off x="28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8" name="Rectangle 850"/>
            <p:cNvSpPr>
              <a:spLocks noChangeAspect="1"/>
            </p:cNvSpPr>
            <p:nvPr/>
          </p:nvSpPr>
          <p:spPr>
            <a:xfrm>
              <a:off x="298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9" name="Rectangle 851"/>
            <p:cNvSpPr>
              <a:spLocks noChangeAspect="1"/>
            </p:cNvSpPr>
            <p:nvPr/>
          </p:nvSpPr>
          <p:spPr>
            <a:xfrm>
              <a:off x="316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0" name="Rectangle 852"/>
            <p:cNvSpPr>
              <a:spLocks noChangeAspect="1"/>
            </p:cNvSpPr>
            <p:nvPr/>
          </p:nvSpPr>
          <p:spPr>
            <a:xfrm>
              <a:off x="33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1" name="Rectangle 853"/>
            <p:cNvSpPr>
              <a:spLocks noChangeAspect="1"/>
            </p:cNvSpPr>
            <p:nvPr/>
          </p:nvSpPr>
          <p:spPr>
            <a:xfrm>
              <a:off x="352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Rectangle 854"/>
            <p:cNvSpPr>
              <a:spLocks noChangeAspect="1"/>
            </p:cNvSpPr>
            <p:nvPr/>
          </p:nvSpPr>
          <p:spPr>
            <a:xfrm>
              <a:off x="37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Rectangle 855"/>
            <p:cNvSpPr>
              <a:spLocks noChangeAspect="1"/>
            </p:cNvSpPr>
            <p:nvPr/>
          </p:nvSpPr>
          <p:spPr>
            <a:xfrm>
              <a:off x="42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4" name="Rectangle 856"/>
            <p:cNvSpPr>
              <a:spLocks noChangeAspect="1"/>
            </p:cNvSpPr>
            <p:nvPr/>
          </p:nvSpPr>
          <p:spPr>
            <a:xfrm>
              <a:off x="442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5" name="Rectangle 857"/>
            <p:cNvSpPr>
              <a:spLocks noChangeAspect="1"/>
            </p:cNvSpPr>
            <p:nvPr/>
          </p:nvSpPr>
          <p:spPr>
            <a:xfrm>
              <a:off x="208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6" name="Rectangle 858"/>
            <p:cNvSpPr>
              <a:spLocks noChangeAspect="1"/>
            </p:cNvSpPr>
            <p:nvPr/>
          </p:nvSpPr>
          <p:spPr>
            <a:xfrm>
              <a:off x="28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7" name="Rectangle 859"/>
            <p:cNvSpPr>
              <a:spLocks noChangeAspect="1"/>
            </p:cNvSpPr>
            <p:nvPr/>
          </p:nvSpPr>
          <p:spPr>
            <a:xfrm>
              <a:off x="29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8" name="Rectangle 860"/>
            <p:cNvSpPr>
              <a:spLocks noChangeAspect="1"/>
            </p:cNvSpPr>
            <p:nvPr/>
          </p:nvSpPr>
          <p:spPr>
            <a:xfrm>
              <a:off x="316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9" name="Rectangle 861"/>
            <p:cNvSpPr>
              <a:spLocks noChangeAspect="1"/>
            </p:cNvSpPr>
            <p:nvPr/>
          </p:nvSpPr>
          <p:spPr>
            <a:xfrm>
              <a:off x="334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0" name="Rectangle 862"/>
            <p:cNvSpPr>
              <a:spLocks noChangeAspect="1"/>
            </p:cNvSpPr>
            <p:nvPr/>
          </p:nvSpPr>
          <p:spPr>
            <a:xfrm>
              <a:off x="35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1" name="Rectangle 863"/>
            <p:cNvSpPr>
              <a:spLocks noChangeAspect="1"/>
            </p:cNvSpPr>
            <p:nvPr/>
          </p:nvSpPr>
          <p:spPr>
            <a:xfrm>
              <a:off x="37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2" name="Rectangle 864"/>
            <p:cNvSpPr>
              <a:spLocks noChangeAspect="1"/>
            </p:cNvSpPr>
            <p:nvPr/>
          </p:nvSpPr>
          <p:spPr>
            <a:xfrm>
              <a:off x="38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3" name="Rectangle 865"/>
            <p:cNvSpPr>
              <a:spLocks noChangeAspect="1"/>
            </p:cNvSpPr>
            <p:nvPr/>
          </p:nvSpPr>
          <p:spPr>
            <a:xfrm>
              <a:off x="424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4" name="Rectangle 866"/>
            <p:cNvSpPr>
              <a:spLocks noChangeAspect="1"/>
            </p:cNvSpPr>
            <p:nvPr/>
          </p:nvSpPr>
          <p:spPr>
            <a:xfrm>
              <a:off x="44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5" name="Rectangle 867"/>
            <p:cNvSpPr>
              <a:spLocks noChangeAspect="1"/>
            </p:cNvSpPr>
            <p:nvPr/>
          </p:nvSpPr>
          <p:spPr>
            <a:xfrm>
              <a:off x="46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6" name="Rectangle 868"/>
            <p:cNvSpPr>
              <a:spLocks noChangeAspect="1"/>
            </p:cNvSpPr>
            <p:nvPr/>
          </p:nvSpPr>
          <p:spPr>
            <a:xfrm>
              <a:off x="29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7" name="Rectangle 869"/>
            <p:cNvSpPr>
              <a:spLocks noChangeAspect="1"/>
            </p:cNvSpPr>
            <p:nvPr/>
          </p:nvSpPr>
          <p:spPr>
            <a:xfrm>
              <a:off x="316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8" name="Rectangle 870"/>
            <p:cNvSpPr>
              <a:spLocks noChangeAspect="1"/>
            </p:cNvSpPr>
            <p:nvPr/>
          </p:nvSpPr>
          <p:spPr>
            <a:xfrm>
              <a:off x="33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9" name="Rectangle 871"/>
            <p:cNvSpPr>
              <a:spLocks noChangeAspect="1"/>
            </p:cNvSpPr>
            <p:nvPr/>
          </p:nvSpPr>
          <p:spPr>
            <a:xfrm>
              <a:off x="35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0" name="Rectangle 872"/>
            <p:cNvSpPr>
              <a:spLocks noChangeAspect="1"/>
            </p:cNvSpPr>
            <p:nvPr/>
          </p:nvSpPr>
          <p:spPr>
            <a:xfrm>
              <a:off x="370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1" name="Rectangle 873"/>
            <p:cNvSpPr>
              <a:spLocks noChangeAspect="1"/>
            </p:cNvSpPr>
            <p:nvPr/>
          </p:nvSpPr>
          <p:spPr>
            <a:xfrm>
              <a:off x="38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2" name="Rectangle 874"/>
            <p:cNvSpPr>
              <a:spLocks noChangeAspect="1"/>
            </p:cNvSpPr>
            <p:nvPr/>
          </p:nvSpPr>
          <p:spPr>
            <a:xfrm>
              <a:off x="406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3" name="Rectangle 875"/>
            <p:cNvSpPr>
              <a:spLocks noChangeAspect="1"/>
            </p:cNvSpPr>
            <p:nvPr/>
          </p:nvSpPr>
          <p:spPr>
            <a:xfrm>
              <a:off x="42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4" name="Rectangle 876"/>
            <p:cNvSpPr>
              <a:spLocks noChangeAspect="1"/>
            </p:cNvSpPr>
            <p:nvPr/>
          </p:nvSpPr>
          <p:spPr>
            <a:xfrm>
              <a:off x="44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5" name="Rectangle 877"/>
            <p:cNvSpPr>
              <a:spLocks noChangeAspect="1"/>
            </p:cNvSpPr>
            <p:nvPr/>
          </p:nvSpPr>
          <p:spPr>
            <a:xfrm>
              <a:off x="298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6" name="Rectangle 878"/>
            <p:cNvSpPr>
              <a:spLocks noChangeAspect="1"/>
            </p:cNvSpPr>
            <p:nvPr/>
          </p:nvSpPr>
          <p:spPr>
            <a:xfrm>
              <a:off x="31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7" name="Rectangle 879"/>
            <p:cNvSpPr>
              <a:spLocks noChangeAspect="1"/>
            </p:cNvSpPr>
            <p:nvPr/>
          </p:nvSpPr>
          <p:spPr>
            <a:xfrm>
              <a:off x="334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8" name="Rectangle 880"/>
            <p:cNvSpPr>
              <a:spLocks noChangeAspect="1"/>
            </p:cNvSpPr>
            <p:nvPr/>
          </p:nvSpPr>
          <p:spPr>
            <a:xfrm>
              <a:off x="352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9" name="Rectangle 881"/>
            <p:cNvSpPr>
              <a:spLocks noChangeAspect="1"/>
            </p:cNvSpPr>
            <p:nvPr/>
          </p:nvSpPr>
          <p:spPr>
            <a:xfrm>
              <a:off x="370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0" name="Rectangle 882"/>
            <p:cNvSpPr>
              <a:spLocks noChangeAspect="1"/>
            </p:cNvSpPr>
            <p:nvPr/>
          </p:nvSpPr>
          <p:spPr>
            <a:xfrm>
              <a:off x="388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1" name="Rectangle 883"/>
            <p:cNvSpPr>
              <a:spLocks noChangeAspect="1"/>
            </p:cNvSpPr>
            <p:nvPr/>
          </p:nvSpPr>
          <p:spPr>
            <a:xfrm>
              <a:off x="40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2" name="Rectangle 884"/>
            <p:cNvSpPr>
              <a:spLocks noChangeAspect="1"/>
            </p:cNvSpPr>
            <p:nvPr/>
          </p:nvSpPr>
          <p:spPr>
            <a:xfrm>
              <a:off x="424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3" name="Rectangle 885"/>
            <p:cNvSpPr>
              <a:spLocks noChangeAspect="1"/>
            </p:cNvSpPr>
            <p:nvPr/>
          </p:nvSpPr>
          <p:spPr>
            <a:xfrm>
              <a:off x="316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4" name="Rectangle 886"/>
            <p:cNvSpPr>
              <a:spLocks noChangeAspect="1"/>
            </p:cNvSpPr>
            <p:nvPr/>
          </p:nvSpPr>
          <p:spPr>
            <a:xfrm>
              <a:off x="334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5" name="Rectangle 887"/>
            <p:cNvSpPr>
              <a:spLocks noChangeAspect="1"/>
            </p:cNvSpPr>
            <p:nvPr/>
          </p:nvSpPr>
          <p:spPr>
            <a:xfrm>
              <a:off x="352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6" name="Rectangle 888"/>
            <p:cNvSpPr>
              <a:spLocks noChangeAspect="1"/>
            </p:cNvSpPr>
            <p:nvPr/>
          </p:nvSpPr>
          <p:spPr>
            <a:xfrm>
              <a:off x="370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7" name="Rectangle 889"/>
            <p:cNvSpPr>
              <a:spLocks noChangeAspect="1"/>
            </p:cNvSpPr>
            <p:nvPr/>
          </p:nvSpPr>
          <p:spPr>
            <a:xfrm>
              <a:off x="388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8" name="Rectangle 890"/>
            <p:cNvSpPr>
              <a:spLocks noChangeAspect="1"/>
            </p:cNvSpPr>
            <p:nvPr/>
          </p:nvSpPr>
          <p:spPr>
            <a:xfrm>
              <a:off x="406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9" name="Rectangle 891"/>
            <p:cNvSpPr>
              <a:spLocks noChangeAspect="1"/>
            </p:cNvSpPr>
            <p:nvPr/>
          </p:nvSpPr>
          <p:spPr>
            <a:xfrm>
              <a:off x="334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0" name="Rectangle 892"/>
            <p:cNvSpPr>
              <a:spLocks noChangeAspect="1"/>
            </p:cNvSpPr>
            <p:nvPr/>
          </p:nvSpPr>
          <p:spPr>
            <a:xfrm>
              <a:off x="352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1" name="Rectangle 893"/>
            <p:cNvSpPr>
              <a:spLocks noChangeAspect="1"/>
            </p:cNvSpPr>
            <p:nvPr/>
          </p:nvSpPr>
          <p:spPr>
            <a:xfrm>
              <a:off x="406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2" name="Rectangle 894"/>
            <p:cNvSpPr>
              <a:spLocks noChangeAspect="1"/>
            </p:cNvSpPr>
            <p:nvPr/>
          </p:nvSpPr>
          <p:spPr>
            <a:xfrm>
              <a:off x="352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3" name="Rectangle 895"/>
            <p:cNvSpPr>
              <a:spLocks noChangeAspect="1"/>
            </p:cNvSpPr>
            <p:nvPr/>
          </p:nvSpPr>
          <p:spPr>
            <a:xfrm>
              <a:off x="370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4" name="Rectangle 896"/>
            <p:cNvSpPr>
              <a:spLocks noChangeAspect="1"/>
            </p:cNvSpPr>
            <p:nvPr/>
          </p:nvSpPr>
          <p:spPr>
            <a:xfrm>
              <a:off x="370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5" name="Rectangle 897"/>
            <p:cNvSpPr>
              <a:spLocks noChangeAspect="1"/>
            </p:cNvSpPr>
            <p:nvPr/>
          </p:nvSpPr>
          <p:spPr>
            <a:xfrm>
              <a:off x="388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6" name="Rectangle 898"/>
            <p:cNvSpPr>
              <a:spLocks noChangeAspect="1"/>
            </p:cNvSpPr>
            <p:nvPr/>
          </p:nvSpPr>
          <p:spPr>
            <a:xfrm>
              <a:off x="31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7" name="Rectangle 899"/>
            <p:cNvSpPr>
              <a:spLocks noChangeAspect="1"/>
            </p:cNvSpPr>
            <p:nvPr/>
          </p:nvSpPr>
          <p:spPr>
            <a:xfrm>
              <a:off x="33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8" name="Rectangle 900"/>
            <p:cNvSpPr>
              <a:spLocks noChangeAspect="1"/>
            </p:cNvSpPr>
            <p:nvPr/>
          </p:nvSpPr>
          <p:spPr>
            <a:xfrm>
              <a:off x="352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9" name="Rectangle 901"/>
            <p:cNvSpPr>
              <a:spLocks noChangeAspect="1"/>
            </p:cNvSpPr>
            <p:nvPr/>
          </p:nvSpPr>
          <p:spPr>
            <a:xfrm>
              <a:off x="40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0" name="Rectangle 902"/>
            <p:cNvSpPr>
              <a:spLocks noChangeAspect="1"/>
            </p:cNvSpPr>
            <p:nvPr/>
          </p:nvSpPr>
          <p:spPr>
            <a:xfrm>
              <a:off x="42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1" name="Rectangle 903"/>
            <p:cNvSpPr>
              <a:spLocks noChangeAspect="1"/>
            </p:cNvSpPr>
            <p:nvPr/>
          </p:nvSpPr>
          <p:spPr>
            <a:xfrm>
              <a:off x="478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2" name="Rectangle 904"/>
            <p:cNvSpPr>
              <a:spLocks noChangeAspect="1"/>
            </p:cNvSpPr>
            <p:nvPr/>
          </p:nvSpPr>
          <p:spPr>
            <a:xfrm>
              <a:off x="49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3" name="Rectangle 905"/>
            <p:cNvSpPr>
              <a:spLocks noChangeAspect="1"/>
            </p:cNvSpPr>
            <p:nvPr/>
          </p:nvSpPr>
          <p:spPr>
            <a:xfrm>
              <a:off x="51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4" name="Rectangle 906"/>
            <p:cNvSpPr>
              <a:spLocks noChangeAspect="1"/>
            </p:cNvSpPr>
            <p:nvPr/>
          </p:nvSpPr>
          <p:spPr>
            <a:xfrm>
              <a:off x="388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5" name="Rectangle 907"/>
            <p:cNvSpPr>
              <a:spLocks noChangeAspect="1"/>
            </p:cNvSpPr>
            <p:nvPr/>
          </p:nvSpPr>
          <p:spPr>
            <a:xfrm>
              <a:off x="442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6" name="Rectangle 908"/>
            <p:cNvSpPr>
              <a:spLocks noChangeAspect="1"/>
            </p:cNvSpPr>
            <p:nvPr/>
          </p:nvSpPr>
          <p:spPr>
            <a:xfrm>
              <a:off x="460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7" name="Rectangle 909"/>
            <p:cNvSpPr>
              <a:spLocks noChangeAspect="1"/>
            </p:cNvSpPr>
            <p:nvPr/>
          </p:nvSpPr>
          <p:spPr>
            <a:xfrm>
              <a:off x="478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8" name="Rectangle 910"/>
            <p:cNvSpPr>
              <a:spLocks noChangeAspect="1"/>
            </p:cNvSpPr>
            <p:nvPr/>
          </p:nvSpPr>
          <p:spPr>
            <a:xfrm>
              <a:off x="496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9" name="Rectangle 911"/>
            <p:cNvSpPr>
              <a:spLocks noChangeAspect="1"/>
            </p:cNvSpPr>
            <p:nvPr/>
          </p:nvSpPr>
          <p:spPr>
            <a:xfrm>
              <a:off x="514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0" name="Rectangle 912"/>
            <p:cNvSpPr>
              <a:spLocks noChangeAspect="1"/>
            </p:cNvSpPr>
            <p:nvPr/>
          </p:nvSpPr>
          <p:spPr>
            <a:xfrm>
              <a:off x="532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1" name="Rectangle 913"/>
            <p:cNvSpPr>
              <a:spLocks noChangeAspect="1"/>
            </p:cNvSpPr>
            <p:nvPr/>
          </p:nvSpPr>
          <p:spPr>
            <a:xfrm>
              <a:off x="388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2" name="Rectangle 914"/>
            <p:cNvSpPr>
              <a:spLocks noChangeAspect="1"/>
            </p:cNvSpPr>
            <p:nvPr/>
          </p:nvSpPr>
          <p:spPr>
            <a:xfrm>
              <a:off x="406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3" name="Rectangle 915"/>
            <p:cNvSpPr>
              <a:spLocks noChangeAspect="1"/>
            </p:cNvSpPr>
            <p:nvPr/>
          </p:nvSpPr>
          <p:spPr>
            <a:xfrm>
              <a:off x="424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4" name="Rectangle 916"/>
            <p:cNvSpPr>
              <a:spLocks noChangeAspect="1"/>
            </p:cNvSpPr>
            <p:nvPr/>
          </p:nvSpPr>
          <p:spPr>
            <a:xfrm>
              <a:off x="460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5" name="Rectangle 917"/>
            <p:cNvSpPr>
              <a:spLocks noChangeAspect="1"/>
            </p:cNvSpPr>
            <p:nvPr/>
          </p:nvSpPr>
          <p:spPr>
            <a:xfrm>
              <a:off x="478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6" name="Rectangle 918"/>
            <p:cNvSpPr>
              <a:spLocks noChangeAspect="1"/>
            </p:cNvSpPr>
            <p:nvPr/>
          </p:nvSpPr>
          <p:spPr>
            <a:xfrm>
              <a:off x="496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7" name="Rectangle 919"/>
            <p:cNvSpPr>
              <a:spLocks noChangeAspect="1"/>
            </p:cNvSpPr>
            <p:nvPr/>
          </p:nvSpPr>
          <p:spPr>
            <a:xfrm>
              <a:off x="514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8" name="Rectangle 920"/>
            <p:cNvSpPr>
              <a:spLocks noChangeAspect="1"/>
            </p:cNvSpPr>
            <p:nvPr/>
          </p:nvSpPr>
          <p:spPr>
            <a:xfrm>
              <a:off x="532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9" name="Rectangle 921"/>
            <p:cNvSpPr>
              <a:spLocks noChangeAspect="1"/>
            </p:cNvSpPr>
            <p:nvPr/>
          </p:nvSpPr>
          <p:spPr>
            <a:xfrm>
              <a:off x="550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0" name="Rectangle 922"/>
            <p:cNvSpPr>
              <a:spLocks noChangeAspect="1"/>
            </p:cNvSpPr>
            <p:nvPr/>
          </p:nvSpPr>
          <p:spPr>
            <a:xfrm>
              <a:off x="4960056" y="22411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1" name="Rectangle 923"/>
            <p:cNvSpPr>
              <a:spLocks noChangeAspect="1"/>
            </p:cNvSpPr>
            <p:nvPr/>
          </p:nvSpPr>
          <p:spPr>
            <a:xfrm>
              <a:off x="5140056" y="22411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2" name="Rectangle 924"/>
            <p:cNvSpPr>
              <a:spLocks noChangeAspect="1"/>
            </p:cNvSpPr>
            <p:nvPr/>
          </p:nvSpPr>
          <p:spPr>
            <a:xfrm>
              <a:off x="5320056" y="22411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3" name="Rectangle 925"/>
            <p:cNvSpPr>
              <a:spLocks noChangeAspect="1"/>
            </p:cNvSpPr>
            <p:nvPr/>
          </p:nvSpPr>
          <p:spPr>
            <a:xfrm>
              <a:off x="20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4" name="Rectangle 926"/>
            <p:cNvSpPr>
              <a:spLocks noChangeAspect="1"/>
            </p:cNvSpPr>
            <p:nvPr/>
          </p:nvSpPr>
          <p:spPr>
            <a:xfrm>
              <a:off x="2260056" y="2776203"/>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5" name="Rectangle 927"/>
            <p:cNvSpPr>
              <a:spLocks noChangeAspect="1"/>
            </p:cNvSpPr>
            <p:nvPr/>
          </p:nvSpPr>
          <p:spPr>
            <a:xfrm>
              <a:off x="3880056" y="22411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6" name="Rectangle 928"/>
            <p:cNvSpPr>
              <a:spLocks noChangeAspect="1"/>
            </p:cNvSpPr>
            <p:nvPr/>
          </p:nvSpPr>
          <p:spPr>
            <a:xfrm>
              <a:off x="370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237" name="Group 929"/>
          <p:cNvGrpSpPr/>
          <p:nvPr/>
        </p:nvGrpSpPr>
        <p:grpSpPr>
          <a:xfrm>
            <a:off x="1835696" y="1654519"/>
            <a:ext cx="837643" cy="839300"/>
            <a:chOff x="5678080" y="2596203"/>
            <a:chExt cx="1621976" cy="1625184"/>
          </a:xfrm>
          <a:solidFill>
            <a:schemeClr val="accent3">
              <a:lumMod val="50000"/>
            </a:schemeClr>
          </a:solidFill>
        </p:grpSpPr>
        <p:sp>
          <p:nvSpPr>
            <p:cNvPr id="238" name="Rectangle 930"/>
            <p:cNvSpPr>
              <a:spLocks noChangeAspect="1"/>
            </p:cNvSpPr>
            <p:nvPr/>
          </p:nvSpPr>
          <p:spPr>
            <a:xfrm>
              <a:off x="640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9" name="Rectangle 931"/>
            <p:cNvSpPr>
              <a:spLocks noChangeAspect="1"/>
            </p:cNvSpPr>
            <p:nvPr/>
          </p:nvSpPr>
          <p:spPr>
            <a:xfrm>
              <a:off x="65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0" name="Rectangle 932"/>
            <p:cNvSpPr>
              <a:spLocks noChangeAspect="1"/>
            </p:cNvSpPr>
            <p:nvPr/>
          </p:nvSpPr>
          <p:spPr>
            <a:xfrm>
              <a:off x="67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1" name="Rectangle 933"/>
            <p:cNvSpPr>
              <a:spLocks noChangeAspect="1"/>
            </p:cNvSpPr>
            <p:nvPr/>
          </p:nvSpPr>
          <p:spPr>
            <a:xfrm>
              <a:off x="69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2" name="Rectangle 934"/>
            <p:cNvSpPr>
              <a:spLocks noChangeAspect="1"/>
            </p:cNvSpPr>
            <p:nvPr/>
          </p:nvSpPr>
          <p:spPr>
            <a:xfrm>
              <a:off x="64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3" name="Rectangle 935"/>
            <p:cNvSpPr>
              <a:spLocks noChangeAspect="1"/>
            </p:cNvSpPr>
            <p:nvPr/>
          </p:nvSpPr>
          <p:spPr>
            <a:xfrm>
              <a:off x="65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4" name="Rectangle 936"/>
            <p:cNvSpPr>
              <a:spLocks noChangeAspect="1"/>
            </p:cNvSpPr>
            <p:nvPr/>
          </p:nvSpPr>
          <p:spPr>
            <a:xfrm>
              <a:off x="69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5" name="Rectangle 937"/>
            <p:cNvSpPr>
              <a:spLocks noChangeAspect="1"/>
            </p:cNvSpPr>
            <p:nvPr/>
          </p:nvSpPr>
          <p:spPr>
            <a:xfrm>
              <a:off x="60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6" name="Rectangle 938"/>
            <p:cNvSpPr>
              <a:spLocks noChangeAspect="1"/>
            </p:cNvSpPr>
            <p:nvPr/>
          </p:nvSpPr>
          <p:spPr>
            <a:xfrm>
              <a:off x="676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7" name="Rectangle 939"/>
            <p:cNvSpPr>
              <a:spLocks noChangeAspect="1"/>
            </p:cNvSpPr>
            <p:nvPr/>
          </p:nvSpPr>
          <p:spPr>
            <a:xfrm>
              <a:off x="69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8" name="Rectangle 940"/>
            <p:cNvSpPr>
              <a:spLocks noChangeAspect="1"/>
            </p:cNvSpPr>
            <p:nvPr/>
          </p:nvSpPr>
          <p:spPr>
            <a:xfrm>
              <a:off x="712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9" name="Rectangle 941"/>
            <p:cNvSpPr>
              <a:spLocks noChangeAspect="1"/>
            </p:cNvSpPr>
            <p:nvPr/>
          </p:nvSpPr>
          <p:spPr>
            <a:xfrm>
              <a:off x="62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0" name="Rectangle 942"/>
            <p:cNvSpPr>
              <a:spLocks noChangeAspect="1"/>
            </p:cNvSpPr>
            <p:nvPr/>
          </p:nvSpPr>
          <p:spPr>
            <a:xfrm>
              <a:off x="64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1" name="Rectangle 943"/>
            <p:cNvSpPr>
              <a:spLocks noChangeAspect="1"/>
            </p:cNvSpPr>
            <p:nvPr/>
          </p:nvSpPr>
          <p:spPr>
            <a:xfrm>
              <a:off x="65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2" name="Rectangle 944"/>
            <p:cNvSpPr>
              <a:spLocks noChangeAspect="1"/>
            </p:cNvSpPr>
            <p:nvPr/>
          </p:nvSpPr>
          <p:spPr>
            <a:xfrm>
              <a:off x="676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3" name="Rectangle 945"/>
            <p:cNvSpPr>
              <a:spLocks noChangeAspect="1"/>
            </p:cNvSpPr>
            <p:nvPr/>
          </p:nvSpPr>
          <p:spPr>
            <a:xfrm>
              <a:off x="694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4" name="Rectangle 946"/>
            <p:cNvSpPr>
              <a:spLocks noChangeAspect="1"/>
            </p:cNvSpPr>
            <p:nvPr/>
          </p:nvSpPr>
          <p:spPr>
            <a:xfrm>
              <a:off x="71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5" name="Rectangle 947"/>
            <p:cNvSpPr>
              <a:spLocks noChangeAspect="1"/>
            </p:cNvSpPr>
            <p:nvPr/>
          </p:nvSpPr>
          <p:spPr>
            <a:xfrm>
              <a:off x="586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6" name="Rectangle 948"/>
            <p:cNvSpPr>
              <a:spLocks noChangeAspect="1"/>
            </p:cNvSpPr>
            <p:nvPr/>
          </p:nvSpPr>
          <p:spPr>
            <a:xfrm>
              <a:off x="60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7" name="Rectangle 949"/>
            <p:cNvSpPr>
              <a:spLocks noChangeAspect="1"/>
            </p:cNvSpPr>
            <p:nvPr/>
          </p:nvSpPr>
          <p:spPr>
            <a:xfrm>
              <a:off x="62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8" name="Rectangle 950"/>
            <p:cNvSpPr>
              <a:spLocks noChangeAspect="1"/>
            </p:cNvSpPr>
            <p:nvPr/>
          </p:nvSpPr>
          <p:spPr>
            <a:xfrm>
              <a:off x="640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9" name="Rectangle 951"/>
            <p:cNvSpPr>
              <a:spLocks noChangeAspect="1"/>
            </p:cNvSpPr>
            <p:nvPr/>
          </p:nvSpPr>
          <p:spPr>
            <a:xfrm>
              <a:off x="65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0" name="Rectangle 952"/>
            <p:cNvSpPr>
              <a:spLocks noChangeAspect="1"/>
            </p:cNvSpPr>
            <p:nvPr/>
          </p:nvSpPr>
          <p:spPr>
            <a:xfrm>
              <a:off x="676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1" name="Rectangle 953"/>
            <p:cNvSpPr>
              <a:spLocks noChangeAspect="1"/>
            </p:cNvSpPr>
            <p:nvPr/>
          </p:nvSpPr>
          <p:spPr>
            <a:xfrm>
              <a:off x="69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2" name="Rectangle 954"/>
            <p:cNvSpPr>
              <a:spLocks noChangeAspect="1"/>
            </p:cNvSpPr>
            <p:nvPr/>
          </p:nvSpPr>
          <p:spPr>
            <a:xfrm>
              <a:off x="71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3" name="Rectangle 955"/>
            <p:cNvSpPr>
              <a:spLocks noChangeAspect="1"/>
            </p:cNvSpPr>
            <p:nvPr/>
          </p:nvSpPr>
          <p:spPr>
            <a:xfrm>
              <a:off x="58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4" name="Rectangle 956"/>
            <p:cNvSpPr>
              <a:spLocks noChangeAspect="1"/>
            </p:cNvSpPr>
            <p:nvPr/>
          </p:nvSpPr>
          <p:spPr>
            <a:xfrm>
              <a:off x="604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5" name="Rectangle 957"/>
            <p:cNvSpPr>
              <a:spLocks noChangeAspect="1"/>
            </p:cNvSpPr>
            <p:nvPr/>
          </p:nvSpPr>
          <p:spPr>
            <a:xfrm>
              <a:off x="640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6" name="Rectangle 958"/>
            <p:cNvSpPr>
              <a:spLocks noChangeAspect="1"/>
            </p:cNvSpPr>
            <p:nvPr/>
          </p:nvSpPr>
          <p:spPr>
            <a:xfrm>
              <a:off x="67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7" name="Rectangle 959"/>
            <p:cNvSpPr>
              <a:spLocks noChangeAspect="1"/>
            </p:cNvSpPr>
            <p:nvPr/>
          </p:nvSpPr>
          <p:spPr>
            <a:xfrm>
              <a:off x="658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8" name="Rectangle 960"/>
            <p:cNvSpPr>
              <a:spLocks noChangeAspect="1"/>
            </p:cNvSpPr>
            <p:nvPr/>
          </p:nvSpPr>
          <p:spPr>
            <a:xfrm>
              <a:off x="658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9" name="Rectangle 961"/>
            <p:cNvSpPr>
              <a:spLocks noChangeAspect="1"/>
            </p:cNvSpPr>
            <p:nvPr/>
          </p:nvSpPr>
          <p:spPr>
            <a:xfrm>
              <a:off x="67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0" name="Rectangle 962"/>
            <p:cNvSpPr>
              <a:spLocks noChangeAspect="1"/>
            </p:cNvSpPr>
            <p:nvPr/>
          </p:nvSpPr>
          <p:spPr>
            <a:xfrm>
              <a:off x="5678080"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1" name="Rectangle 963"/>
            <p:cNvSpPr>
              <a:spLocks noChangeAspect="1"/>
            </p:cNvSpPr>
            <p:nvPr/>
          </p:nvSpPr>
          <p:spPr>
            <a:xfrm>
              <a:off x="6760056" y="2596203"/>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2" name="Rectangle 964"/>
            <p:cNvSpPr>
              <a:spLocks noChangeAspect="1"/>
            </p:cNvSpPr>
            <p:nvPr/>
          </p:nvSpPr>
          <p:spPr>
            <a:xfrm>
              <a:off x="5858080"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3" name="Rectangle 965"/>
            <p:cNvSpPr>
              <a:spLocks noChangeAspect="1"/>
            </p:cNvSpPr>
            <p:nvPr/>
          </p:nvSpPr>
          <p:spPr>
            <a:xfrm>
              <a:off x="6038080"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274" name="Group 966"/>
          <p:cNvGrpSpPr/>
          <p:nvPr/>
        </p:nvGrpSpPr>
        <p:grpSpPr>
          <a:xfrm>
            <a:off x="2507787" y="1429207"/>
            <a:ext cx="1859162" cy="1580453"/>
            <a:chOff x="6940056" y="2241187"/>
            <a:chExt cx="3600000" cy="3060320"/>
          </a:xfrm>
          <a:solidFill>
            <a:schemeClr val="accent3">
              <a:lumMod val="50000"/>
            </a:schemeClr>
          </a:solidFill>
        </p:grpSpPr>
        <p:sp>
          <p:nvSpPr>
            <p:cNvPr id="275" name="Rectangle 967"/>
            <p:cNvSpPr>
              <a:spLocks noChangeAspect="1"/>
            </p:cNvSpPr>
            <p:nvPr/>
          </p:nvSpPr>
          <p:spPr>
            <a:xfrm>
              <a:off x="74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6" name="Rectangle 968"/>
            <p:cNvSpPr>
              <a:spLocks noChangeAspect="1"/>
            </p:cNvSpPr>
            <p:nvPr/>
          </p:nvSpPr>
          <p:spPr>
            <a:xfrm>
              <a:off x="76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7" name="Rectangle 969"/>
            <p:cNvSpPr>
              <a:spLocks noChangeAspect="1"/>
            </p:cNvSpPr>
            <p:nvPr/>
          </p:nvSpPr>
          <p:spPr>
            <a:xfrm>
              <a:off x="78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8" name="Rectangle 970"/>
            <p:cNvSpPr>
              <a:spLocks noChangeAspect="1"/>
            </p:cNvSpPr>
            <p:nvPr/>
          </p:nvSpPr>
          <p:spPr>
            <a:xfrm>
              <a:off x="80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9" name="Rectangle 971"/>
            <p:cNvSpPr>
              <a:spLocks noChangeAspect="1"/>
            </p:cNvSpPr>
            <p:nvPr/>
          </p:nvSpPr>
          <p:spPr>
            <a:xfrm>
              <a:off x="820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0" name="Rectangle 972"/>
            <p:cNvSpPr>
              <a:spLocks noChangeAspect="1"/>
            </p:cNvSpPr>
            <p:nvPr/>
          </p:nvSpPr>
          <p:spPr>
            <a:xfrm>
              <a:off x="83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1" name="Rectangle 973"/>
            <p:cNvSpPr>
              <a:spLocks noChangeAspect="1"/>
            </p:cNvSpPr>
            <p:nvPr/>
          </p:nvSpPr>
          <p:spPr>
            <a:xfrm>
              <a:off x="85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2" name="Rectangle 974"/>
            <p:cNvSpPr>
              <a:spLocks noChangeAspect="1"/>
            </p:cNvSpPr>
            <p:nvPr/>
          </p:nvSpPr>
          <p:spPr>
            <a:xfrm>
              <a:off x="87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3" name="Rectangle 975"/>
            <p:cNvSpPr>
              <a:spLocks noChangeAspect="1"/>
            </p:cNvSpPr>
            <p:nvPr/>
          </p:nvSpPr>
          <p:spPr>
            <a:xfrm>
              <a:off x="89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4" name="Rectangle 976"/>
            <p:cNvSpPr>
              <a:spLocks noChangeAspect="1"/>
            </p:cNvSpPr>
            <p:nvPr/>
          </p:nvSpPr>
          <p:spPr>
            <a:xfrm>
              <a:off x="910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5" name="Rectangle 977"/>
            <p:cNvSpPr>
              <a:spLocks noChangeAspect="1"/>
            </p:cNvSpPr>
            <p:nvPr/>
          </p:nvSpPr>
          <p:spPr>
            <a:xfrm>
              <a:off x="928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6" name="Rectangle 978"/>
            <p:cNvSpPr>
              <a:spLocks noChangeAspect="1"/>
            </p:cNvSpPr>
            <p:nvPr/>
          </p:nvSpPr>
          <p:spPr>
            <a:xfrm>
              <a:off x="946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7" name="Rectangle 979"/>
            <p:cNvSpPr>
              <a:spLocks noChangeAspect="1"/>
            </p:cNvSpPr>
            <p:nvPr/>
          </p:nvSpPr>
          <p:spPr>
            <a:xfrm>
              <a:off x="964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8" name="Rectangle 980"/>
            <p:cNvSpPr>
              <a:spLocks noChangeAspect="1"/>
            </p:cNvSpPr>
            <p:nvPr/>
          </p:nvSpPr>
          <p:spPr>
            <a:xfrm>
              <a:off x="9820056" y="29612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9" name="Rectangle 981"/>
            <p:cNvSpPr>
              <a:spLocks noChangeAspect="1"/>
            </p:cNvSpPr>
            <p:nvPr/>
          </p:nvSpPr>
          <p:spPr>
            <a:xfrm>
              <a:off x="10000056" y="296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0" name="Rectangle 982"/>
            <p:cNvSpPr>
              <a:spLocks noChangeAspect="1"/>
            </p:cNvSpPr>
            <p:nvPr/>
          </p:nvSpPr>
          <p:spPr>
            <a:xfrm>
              <a:off x="10180056" y="296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1" name="Rectangle 983"/>
            <p:cNvSpPr>
              <a:spLocks noChangeAspect="1"/>
            </p:cNvSpPr>
            <p:nvPr/>
          </p:nvSpPr>
          <p:spPr>
            <a:xfrm>
              <a:off x="71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2" name="Rectangle 984"/>
            <p:cNvSpPr>
              <a:spLocks noChangeAspect="1"/>
            </p:cNvSpPr>
            <p:nvPr/>
          </p:nvSpPr>
          <p:spPr>
            <a:xfrm>
              <a:off x="73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3" name="Rectangle 985"/>
            <p:cNvSpPr>
              <a:spLocks noChangeAspect="1"/>
            </p:cNvSpPr>
            <p:nvPr/>
          </p:nvSpPr>
          <p:spPr>
            <a:xfrm>
              <a:off x="74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4" name="Rectangle 986"/>
            <p:cNvSpPr>
              <a:spLocks noChangeAspect="1"/>
            </p:cNvSpPr>
            <p:nvPr/>
          </p:nvSpPr>
          <p:spPr>
            <a:xfrm>
              <a:off x="76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5" name="Rectangle 987"/>
            <p:cNvSpPr>
              <a:spLocks noChangeAspect="1"/>
            </p:cNvSpPr>
            <p:nvPr/>
          </p:nvSpPr>
          <p:spPr>
            <a:xfrm>
              <a:off x="78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6" name="Rectangle 988"/>
            <p:cNvSpPr>
              <a:spLocks noChangeAspect="1"/>
            </p:cNvSpPr>
            <p:nvPr/>
          </p:nvSpPr>
          <p:spPr>
            <a:xfrm>
              <a:off x="80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7" name="Rectangle 989"/>
            <p:cNvSpPr>
              <a:spLocks noChangeAspect="1"/>
            </p:cNvSpPr>
            <p:nvPr/>
          </p:nvSpPr>
          <p:spPr>
            <a:xfrm>
              <a:off x="82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8" name="Rectangle 990"/>
            <p:cNvSpPr>
              <a:spLocks noChangeAspect="1"/>
            </p:cNvSpPr>
            <p:nvPr/>
          </p:nvSpPr>
          <p:spPr>
            <a:xfrm>
              <a:off x="83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9" name="Rectangle 991"/>
            <p:cNvSpPr>
              <a:spLocks noChangeAspect="1"/>
            </p:cNvSpPr>
            <p:nvPr/>
          </p:nvSpPr>
          <p:spPr>
            <a:xfrm>
              <a:off x="85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0" name="Rectangle 992"/>
            <p:cNvSpPr>
              <a:spLocks noChangeAspect="1"/>
            </p:cNvSpPr>
            <p:nvPr/>
          </p:nvSpPr>
          <p:spPr>
            <a:xfrm>
              <a:off x="87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1" name="Rectangle 993"/>
            <p:cNvSpPr>
              <a:spLocks noChangeAspect="1"/>
            </p:cNvSpPr>
            <p:nvPr/>
          </p:nvSpPr>
          <p:spPr>
            <a:xfrm>
              <a:off x="89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2" name="Rectangle 994"/>
            <p:cNvSpPr>
              <a:spLocks noChangeAspect="1"/>
            </p:cNvSpPr>
            <p:nvPr/>
          </p:nvSpPr>
          <p:spPr>
            <a:xfrm>
              <a:off x="910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3" name="Rectangle 995"/>
            <p:cNvSpPr>
              <a:spLocks noChangeAspect="1"/>
            </p:cNvSpPr>
            <p:nvPr/>
          </p:nvSpPr>
          <p:spPr>
            <a:xfrm>
              <a:off x="928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4" name="Rectangle 996"/>
            <p:cNvSpPr>
              <a:spLocks noChangeAspect="1"/>
            </p:cNvSpPr>
            <p:nvPr/>
          </p:nvSpPr>
          <p:spPr>
            <a:xfrm>
              <a:off x="946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5" name="Rectangle 997"/>
            <p:cNvSpPr>
              <a:spLocks noChangeAspect="1"/>
            </p:cNvSpPr>
            <p:nvPr/>
          </p:nvSpPr>
          <p:spPr>
            <a:xfrm>
              <a:off x="964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6" name="Rectangle 998"/>
            <p:cNvSpPr>
              <a:spLocks noChangeAspect="1"/>
            </p:cNvSpPr>
            <p:nvPr/>
          </p:nvSpPr>
          <p:spPr>
            <a:xfrm>
              <a:off x="9820056" y="31412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7" name="Rectangle 999"/>
            <p:cNvSpPr>
              <a:spLocks noChangeAspect="1"/>
            </p:cNvSpPr>
            <p:nvPr/>
          </p:nvSpPr>
          <p:spPr>
            <a:xfrm>
              <a:off x="10000056" y="314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8" name="Rectangle 1000"/>
            <p:cNvSpPr>
              <a:spLocks noChangeAspect="1"/>
            </p:cNvSpPr>
            <p:nvPr/>
          </p:nvSpPr>
          <p:spPr>
            <a:xfrm>
              <a:off x="10180056" y="314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9" name="Rectangle 1001"/>
            <p:cNvSpPr>
              <a:spLocks noChangeAspect="1"/>
            </p:cNvSpPr>
            <p:nvPr/>
          </p:nvSpPr>
          <p:spPr>
            <a:xfrm>
              <a:off x="10360056" y="314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0" name="Rectangle 1002"/>
            <p:cNvSpPr>
              <a:spLocks noChangeAspect="1"/>
            </p:cNvSpPr>
            <p:nvPr/>
          </p:nvSpPr>
          <p:spPr>
            <a:xfrm>
              <a:off x="73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1" name="Rectangle 1003"/>
            <p:cNvSpPr>
              <a:spLocks noChangeAspect="1"/>
            </p:cNvSpPr>
            <p:nvPr/>
          </p:nvSpPr>
          <p:spPr>
            <a:xfrm>
              <a:off x="748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2" name="Rectangle 1004"/>
            <p:cNvSpPr>
              <a:spLocks noChangeAspect="1"/>
            </p:cNvSpPr>
            <p:nvPr/>
          </p:nvSpPr>
          <p:spPr>
            <a:xfrm>
              <a:off x="766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3" name="Rectangle 1005"/>
            <p:cNvSpPr>
              <a:spLocks noChangeAspect="1"/>
            </p:cNvSpPr>
            <p:nvPr/>
          </p:nvSpPr>
          <p:spPr>
            <a:xfrm>
              <a:off x="78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4" name="Rectangle 1006"/>
            <p:cNvSpPr>
              <a:spLocks noChangeAspect="1"/>
            </p:cNvSpPr>
            <p:nvPr/>
          </p:nvSpPr>
          <p:spPr>
            <a:xfrm>
              <a:off x="802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5" name="Rectangle 1007"/>
            <p:cNvSpPr>
              <a:spLocks noChangeAspect="1"/>
            </p:cNvSpPr>
            <p:nvPr/>
          </p:nvSpPr>
          <p:spPr>
            <a:xfrm>
              <a:off x="82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6" name="Rectangle 1008"/>
            <p:cNvSpPr>
              <a:spLocks noChangeAspect="1"/>
            </p:cNvSpPr>
            <p:nvPr/>
          </p:nvSpPr>
          <p:spPr>
            <a:xfrm>
              <a:off x="838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7" name="Rectangle 1009"/>
            <p:cNvSpPr>
              <a:spLocks noChangeAspect="1"/>
            </p:cNvSpPr>
            <p:nvPr/>
          </p:nvSpPr>
          <p:spPr>
            <a:xfrm>
              <a:off x="856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8" name="Rectangle 1010"/>
            <p:cNvSpPr>
              <a:spLocks noChangeAspect="1"/>
            </p:cNvSpPr>
            <p:nvPr/>
          </p:nvSpPr>
          <p:spPr>
            <a:xfrm>
              <a:off x="87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9" name="Rectangle 1011"/>
            <p:cNvSpPr>
              <a:spLocks noChangeAspect="1"/>
            </p:cNvSpPr>
            <p:nvPr/>
          </p:nvSpPr>
          <p:spPr>
            <a:xfrm>
              <a:off x="892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0" name="Rectangle 1012"/>
            <p:cNvSpPr>
              <a:spLocks noChangeAspect="1"/>
            </p:cNvSpPr>
            <p:nvPr/>
          </p:nvSpPr>
          <p:spPr>
            <a:xfrm>
              <a:off x="91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1" name="Rectangle 1013"/>
            <p:cNvSpPr>
              <a:spLocks noChangeAspect="1"/>
            </p:cNvSpPr>
            <p:nvPr/>
          </p:nvSpPr>
          <p:spPr>
            <a:xfrm>
              <a:off x="928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2" name="Rectangle 1014"/>
            <p:cNvSpPr>
              <a:spLocks noChangeAspect="1"/>
            </p:cNvSpPr>
            <p:nvPr/>
          </p:nvSpPr>
          <p:spPr>
            <a:xfrm>
              <a:off x="946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3" name="Rectangle 1015"/>
            <p:cNvSpPr>
              <a:spLocks noChangeAspect="1"/>
            </p:cNvSpPr>
            <p:nvPr/>
          </p:nvSpPr>
          <p:spPr>
            <a:xfrm>
              <a:off x="964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4" name="Rectangle 1016"/>
            <p:cNvSpPr>
              <a:spLocks noChangeAspect="1"/>
            </p:cNvSpPr>
            <p:nvPr/>
          </p:nvSpPr>
          <p:spPr>
            <a:xfrm>
              <a:off x="10000056" y="33213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5" name="Rectangle 1017"/>
            <p:cNvSpPr>
              <a:spLocks noChangeAspect="1"/>
            </p:cNvSpPr>
            <p:nvPr/>
          </p:nvSpPr>
          <p:spPr>
            <a:xfrm>
              <a:off x="73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6" name="Rectangle 1018"/>
            <p:cNvSpPr>
              <a:spLocks noChangeAspect="1"/>
            </p:cNvSpPr>
            <p:nvPr/>
          </p:nvSpPr>
          <p:spPr>
            <a:xfrm>
              <a:off x="74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7" name="Rectangle 1019"/>
            <p:cNvSpPr>
              <a:spLocks noChangeAspect="1"/>
            </p:cNvSpPr>
            <p:nvPr/>
          </p:nvSpPr>
          <p:spPr>
            <a:xfrm>
              <a:off x="7660056" y="350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8" name="Rectangle 1020"/>
            <p:cNvSpPr>
              <a:spLocks noChangeAspect="1"/>
            </p:cNvSpPr>
            <p:nvPr/>
          </p:nvSpPr>
          <p:spPr>
            <a:xfrm>
              <a:off x="784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9" name="Rectangle 1021"/>
            <p:cNvSpPr>
              <a:spLocks noChangeAspect="1"/>
            </p:cNvSpPr>
            <p:nvPr/>
          </p:nvSpPr>
          <p:spPr>
            <a:xfrm>
              <a:off x="80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0" name="Rectangle 1022"/>
            <p:cNvSpPr>
              <a:spLocks noChangeAspect="1"/>
            </p:cNvSpPr>
            <p:nvPr/>
          </p:nvSpPr>
          <p:spPr>
            <a:xfrm>
              <a:off x="82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1" name="Rectangle 1023"/>
            <p:cNvSpPr>
              <a:spLocks noChangeAspect="1"/>
            </p:cNvSpPr>
            <p:nvPr/>
          </p:nvSpPr>
          <p:spPr>
            <a:xfrm>
              <a:off x="83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2" name="Rectangle 1024"/>
            <p:cNvSpPr>
              <a:spLocks noChangeAspect="1"/>
            </p:cNvSpPr>
            <p:nvPr/>
          </p:nvSpPr>
          <p:spPr>
            <a:xfrm>
              <a:off x="856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3" name="Rectangle 1025"/>
            <p:cNvSpPr>
              <a:spLocks noChangeAspect="1"/>
            </p:cNvSpPr>
            <p:nvPr/>
          </p:nvSpPr>
          <p:spPr>
            <a:xfrm>
              <a:off x="874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4" name="Rectangle 1026"/>
            <p:cNvSpPr>
              <a:spLocks noChangeAspect="1"/>
            </p:cNvSpPr>
            <p:nvPr/>
          </p:nvSpPr>
          <p:spPr>
            <a:xfrm>
              <a:off x="892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5" name="Rectangle 1027"/>
            <p:cNvSpPr>
              <a:spLocks noChangeAspect="1"/>
            </p:cNvSpPr>
            <p:nvPr/>
          </p:nvSpPr>
          <p:spPr>
            <a:xfrm>
              <a:off x="91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6" name="Rectangle 1028"/>
            <p:cNvSpPr>
              <a:spLocks noChangeAspect="1"/>
            </p:cNvSpPr>
            <p:nvPr/>
          </p:nvSpPr>
          <p:spPr>
            <a:xfrm>
              <a:off x="928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7" name="Rectangle 1029"/>
            <p:cNvSpPr>
              <a:spLocks noChangeAspect="1"/>
            </p:cNvSpPr>
            <p:nvPr/>
          </p:nvSpPr>
          <p:spPr>
            <a:xfrm>
              <a:off x="946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8" name="Rectangle 1030"/>
            <p:cNvSpPr>
              <a:spLocks noChangeAspect="1"/>
            </p:cNvSpPr>
            <p:nvPr/>
          </p:nvSpPr>
          <p:spPr>
            <a:xfrm>
              <a:off x="10000056" y="35013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9" name="Rectangle 1031"/>
            <p:cNvSpPr>
              <a:spLocks noChangeAspect="1"/>
            </p:cNvSpPr>
            <p:nvPr/>
          </p:nvSpPr>
          <p:spPr>
            <a:xfrm>
              <a:off x="730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0" name="Rectangle 1032"/>
            <p:cNvSpPr>
              <a:spLocks noChangeAspect="1"/>
            </p:cNvSpPr>
            <p:nvPr/>
          </p:nvSpPr>
          <p:spPr>
            <a:xfrm>
              <a:off x="74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1" name="Rectangle 1033"/>
            <p:cNvSpPr>
              <a:spLocks noChangeAspect="1"/>
            </p:cNvSpPr>
            <p:nvPr/>
          </p:nvSpPr>
          <p:spPr>
            <a:xfrm>
              <a:off x="7660056" y="368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2" name="Rectangle 1034"/>
            <p:cNvSpPr>
              <a:spLocks noChangeAspect="1"/>
            </p:cNvSpPr>
            <p:nvPr/>
          </p:nvSpPr>
          <p:spPr>
            <a:xfrm>
              <a:off x="78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3" name="Rectangle 1035"/>
            <p:cNvSpPr>
              <a:spLocks noChangeAspect="1"/>
            </p:cNvSpPr>
            <p:nvPr/>
          </p:nvSpPr>
          <p:spPr>
            <a:xfrm>
              <a:off x="80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4" name="Rectangle 1036"/>
            <p:cNvSpPr>
              <a:spLocks noChangeAspect="1"/>
            </p:cNvSpPr>
            <p:nvPr/>
          </p:nvSpPr>
          <p:spPr>
            <a:xfrm>
              <a:off x="820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5" name="Rectangle 1037"/>
            <p:cNvSpPr>
              <a:spLocks noChangeAspect="1"/>
            </p:cNvSpPr>
            <p:nvPr/>
          </p:nvSpPr>
          <p:spPr>
            <a:xfrm>
              <a:off x="83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6" name="Rectangle 1038"/>
            <p:cNvSpPr>
              <a:spLocks noChangeAspect="1"/>
            </p:cNvSpPr>
            <p:nvPr/>
          </p:nvSpPr>
          <p:spPr>
            <a:xfrm>
              <a:off x="856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7" name="Rectangle 1039"/>
            <p:cNvSpPr>
              <a:spLocks noChangeAspect="1"/>
            </p:cNvSpPr>
            <p:nvPr/>
          </p:nvSpPr>
          <p:spPr>
            <a:xfrm>
              <a:off x="874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8" name="Rectangle 1040"/>
            <p:cNvSpPr>
              <a:spLocks noChangeAspect="1"/>
            </p:cNvSpPr>
            <p:nvPr/>
          </p:nvSpPr>
          <p:spPr>
            <a:xfrm>
              <a:off x="89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9" name="Rectangle 1041"/>
            <p:cNvSpPr>
              <a:spLocks noChangeAspect="1"/>
            </p:cNvSpPr>
            <p:nvPr/>
          </p:nvSpPr>
          <p:spPr>
            <a:xfrm>
              <a:off x="910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0" name="Rectangle 1042"/>
            <p:cNvSpPr>
              <a:spLocks noChangeAspect="1"/>
            </p:cNvSpPr>
            <p:nvPr/>
          </p:nvSpPr>
          <p:spPr>
            <a:xfrm>
              <a:off x="928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1" name="Rectangle 1043"/>
            <p:cNvSpPr>
              <a:spLocks noChangeAspect="1"/>
            </p:cNvSpPr>
            <p:nvPr/>
          </p:nvSpPr>
          <p:spPr>
            <a:xfrm>
              <a:off x="9820056" y="36813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2" name="Rectangle 1044"/>
            <p:cNvSpPr>
              <a:spLocks noChangeAspect="1"/>
            </p:cNvSpPr>
            <p:nvPr/>
          </p:nvSpPr>
          <p:spPr>
            <a:xfrm>
              <a:off x="730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3" name="Rectangle 1045"/>
            <p:cNvSpPr>
              <a:spLocks noChangeAspect="1"/>
            </p:cNvSpPr>
            <p:nvPr/>
          </p:nvSpPr>
          <p:spPr>
            <a:xfrm>
              <a:off x="748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4" name="Rectangle 1046"/>
            <p:cNvSpPr>
              <a:spLocks noChangeAspect="1"/>
            </p:cNvSpPr>
            <p:nvPr/>
          </p:nvSpPr>
          <p:spPr>
            <a:xfrm>
              <a:off x="76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5" name="Rectangle 1047"/>
            <p:cNvSpPr>
              <a:spLocks noChangeAspect="1"/>
            </p:cNvSpPr>
            <p:nvPr/>
          </p:nvSpPr>
          <p:spPr>
            <a:xfrm>
              <a:off x="784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6" name="Rectangle 1048"/>
            <p:cNvSpPr>
              <a:spLocks noChangeAspect="1"/>
            </p:cNvSpPr>
            <p:nvPr/>
          </p:nvSpPr>
          <p:spPr>
            <a:xfrm>
              <a:off x="802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7" name="Rectangle 1049"/>
            <p:cNvSpPr>
              <a:spLocks noChangeAspect="1"/>
            </p:cNvSpPr>
            <p:nvPr/>
          </p:nvSpPr>
          <p:spPr>
            <a:xfrm>
              <a:off x="820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8" name="Rectangle 1050"/>
            <p:cNvSpPr>
              <a:spLocks noChangeAspect="1"/>
            </p:cNvSpPr>
            <p:nvPr/>
          </p:nvSpPr>
          <p:spPr>
            <a:xfrm>
              <a:off x="838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9" name="Rectangle 1051"/>
            <p:cNvSpPr>
              <a:spLocks noChangeAspect="1"/>
            </p:cNvSpPr>
            <p:nvPr/>
          </p:nvSpPr>
          <p:spPr>
            <a:xfrm>
              <a:off x="856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0" name="Rectangle 1052"/>
            <p:cNvSpPr>
              <a:spLocks noChangeAspect="1"/>
            </p:cNvSpPr>
            <p:nvPr/>
          </p:nvSpPr>
          <p:spPr>
            <a:xfrm>
              <a:off x="874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1" name="Rectangle 1053"/>
            <p:cNvSpPr>
              <a:spLocks noChangeAspect="1"/>
            </p:cNvSpPr>
            <p:nvPr/>
          </p:nvSpPr>
          <p:spPr>
            <a:xfrm>
              <a:off x="892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2" name="Rectangle 1054"/>
            <p:cNvSpPr>
              <a:spLocks noChangeAspect="1"/>
            </p:cNvSpPr>
            <p:nvPr/>
          </p:nvSpPr>
          <p:spPr>
            <a:xfrm>
              <a:off x="9100056" y="38613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3" name="Rectangle 1055"/>
            <p:cNvSpPr>
              <a:spLocks noChangeAspect="1"/>
            </p:cNvSpPr>
            <p:nvPr/>
          </p:nvSpPr>
          <p:spPr>
            <a:xfrm>
              <a:off x="694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4" name="Rectangle 1056"/>
            <p:cNvSpPr>
              <a:spLocks noChangeAspect="1"/>
            </p:cNvSpPr>
            <p:nvPr/>
          </p:nvSpPr>
          <p:spPr>
            <a:xfrm>
              <a:off x="712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5" name="Rectangle 1057"/>
            <p:cNvSpPr>
              <a:spLocks noChangeAspect="1"/>
            </p:cNvSpPr>
            <p:nvPr/>
          </p:nvSpPr>
          <p:spPr>
            <a:xfrm>
              <a:off x="730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6" name="Rectangle 1058"/>
            <p:cNvSpPr>
              <a:spLocks noChangeAspect="1"/>
            </p:cNvSpPr>
            <p:nvPr/>
          </p:nvSpPr>
          <p:spPr>
            <a:xfrm>
              <a:off x="748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7" name="Rectangle 1059"/>
            <p:cNvSpPr>
              <a:spLocks noChangeAspect="1"/>
            </p:cNvSpPr>
            <p:nvPr/>
          </p:nvSpPr>
          <p:spPr>
            <a:xfrm>
              <a:off x="766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8" name="Rectangle 1060"/>
            <p:cNvSpPr>
              <a:spLocks noChangeAspect="1"/>
            </p:cNvSpPr>
            <p:nvPr/>
          </p:nvSpPr>
          <p:spPr>
            <a:xfrm>
              <a:off x="784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9" name="Rectangle 1061"/>
            <p:cNvSpPr>
              <a:spLocks noChangeAspect="1"/>
            </p:cNvSpPr>
            <p:nvPr/>
          </p:nvSpPr>
          <p:spPr>
            <a:xfrm>
              <a:off x="802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0" name="Rectangle 1062"/>
            <p:cNvSpPr>
              <a:spLocks noChangeAspect="1"/>
            </p:cNvSpPr>
            <p:nvPr/>
          </p:nvSpPr>
          <p:spPr>
            <a:xfrm>
              <a:off x="820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1" name="Rectangle 1063"/>
            <p:cNvSpPr>
              <a:spLocks noChangeAspect="1"/>
            </p:cNvSpPr>
            <p:nvPr/>
          </p:nvSpPr>
          <p:spPr>
            <a:xfrm>
              <a:off x="838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2" name="Rectangle 1064"/>
            <p:cNvSpPr>
              <a:spLocks noChangeAspect="1"/>
            </p:cNvSpPr>
            <p:nvPr/>
          </p:nvSpPr>
          <p:spPr>
            <a:xfrm>
              <a:off x="856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3" name="Rectangle 1065"/>
            <p:cNvSpPr>
              <a:spLocks noChangeAspect="1"/>
            </p:cNvSpPr>
            <p:nvPr/>
          </p:nvSpPr>
          <p:spPr>
            <a:xfrm>
              <a:off x="874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4" name="Rectangle 1066"/>
            <p:cNvSpPr>
              <a:spLocks noChangeAspect="1"/>
            </p:cNvSpPr>
            <p:nvPr/>
          </p:nvSpPr>
          <p:spPr>
            <a:xfrm>
              <a:off x="8920056" y="40413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5" name="Rectangle 1067"/>
            <p:cNvSpPr>
              <a:spLocks noChangeAspect="1"/>
            </p:cNvSpPr>
            <p:nvPr/>
          </p:nvSpPr>
          <p:spPr>
            <a:xfrm>
              <a:off x="694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6" name="Rectangle 1068"/>
            <p:cNvSpPr>
              <a:spLocks noChangeAspect="1"/>
            </p:cNvSpPr>
            <p:nvPr/>
          </p:nvSpPr>
          <p:spPr>
            <a:xfrm>
              <a:off x="712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7" name="Rectangle 1069"/>
            <p:cNvSpPr>
              <a:spLocks noChangeAspect="1"/>
            </p:cNvSpPr>
            <p:nvPr/>
          </p:nvSpPr>
          <p:spPr>
            <a:xfrm>
              <a:off x="748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8" name="Rectangle 1070"/>
            <p:cNvSpPr>
              <a:spLocks noChangeAspect="1"/>
            </p:cNvSpPr>
            <p:nvPr/>
          </p:nvSpPr>
          <p:spPr>
            <a:xfrm>
              <a:off x="766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9" name="Rectangle 1071"/>
            <p:cNvSpPr>
              <a:spLocks noChangeAspect="1"/>
            </p:cNvSpPr>
            <p:nvPr/>
          </p:nvSpPr>
          <p:spPr>
            <a:xfrm>
              <a:off x="784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0" name="Rectangle 1072"/>
            <p:cNvSpPr>
              <a:spLocks noChangeAspect="1"/>
            </p:cNvSpPr>
            <p:nvPr/>
          </p:nvSpPr>
          <p:spPr>
            <a:xfrm>
              <a:off x="802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1" name="Rectangle 1073"/>
            <p:cNvSpPr>
              <a:spLocks noChangeAspect="1"/>
            </p:cNvSpPr>
            <p:nvPr/>
          </p:nvSpPr>
          <p:spPr>
            <a:xfrm>
              <a:off x="820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2" name="Rectangle 1074"/>
            <p:cNvSpPr>
              <a:spLocks noChangeAspect="1"/>
            </p:cNvSpPr>
            <p:nvPr/>
          </p:nvSpPr>
          <p:spPr>
            <a:xfrm>
              <a:off x="838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3" name="Rectangle 1075"/>
            <p:cNvSpPr>
              <a:spLocks noChangeAspect="1"/>
            </p:cNvSpPr>
            <p:nvPr/>
          </p:nvSpPr>
          <p:spPr>
            <a:xfrm>
              <a:off x="856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4" name="Rectangle 1076"/>
            <p:cNvSpPr>
              <a:spLocks noChangeAspect="1"/>
            </p:cNvSpPr>
            <p:nvPr/>
          </p:nvSpPr>
          <p:spPr>
            <a:xfrm>
              <a:off x="874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5" name="Rectangle 1077"/>
            <p:cNvSpPr>
              <a:spLocks noChangeAspect="1"/>
            </p:cNvSpPr>
            <p:nvPr/>
          </p:nvSpPr>
          <p:spPr>
            <a:xfrm>
              <a:off x="8920056" y="42214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6" name="Rectangle 1078"/>
            <p:cNvSpPr>
              <a:spLocks noChangeAspect="1"/>
            </p:cNvSpPr>
            <p:nvPr/>
          </p:nvSpPr>
          <p:spPr>
            <a:xfrm>
              <a:off x="712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7" name="Rectangle 1079"/>
            <p:cNvSpPr>
              <a:spLocks noChangeAspect="1"/>
            </p:cNvSpPr>
            <p:nvPr/>
          </p:nvSpPr>
          <p:spPr>
            <a:xfrm>
              <a:off x="730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8" name="Rectangle 1080"/>
            <p:cNvSpPr>
              <a:spLocks noChangeAspect="1"/>
            </p:cNvSpPr>
            <p:nvPr/>
          </p:nvSpPr>
          <p:spPr>
            <a:xfrm>
              <a:off x="784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9" name="Rectangle 1081"/>
            <p:cNvSpPr>
              <a:spLocks noChangeAspect="1"/>
            </p:cNvSpPr>
            <p:nvPr/>
          </p:nvSpPr>
          <p:spPr>
            <a:xfrm>
              <a:off x="802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0" name="Rectangle 1082"/>
            <p:cNvSpPr>
              <a:spLocks noChangeAspect="1"/>
            </p:cNvSpPr>
            <p:nvPr/>
          </p:nvSpPr>
          <p:spPr>
            <a:xfrm>
              <a:off x="820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1" name="Rectangle 1083"/>
            <p:cNvSpPr>
              <a:spLocks noChangeAspect="1"/>
            </p:cNvSpPr>
            <p:nvPr/>
          </p:nvSpPr>
          <p:spPr>
            <a:xfrm>
              <a:off x="838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2" name="Rectangle 1084"/>
            <p:cNvSpPr>
              <a:spLocks noChangeAspect="1"/>
            </p:cNvSpPr>
            <p:nvPr/>
          </p:nvSpPr>
          <p:spPr>
            <a:xfrm>
              <a:off x="856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3" name="Rectangle 1085"/>
            <p:cNvSpPr>
              <a:spLocks noChangeAspect="1"/>
            </p:cNvSpPr>
            <p:nvPr/>
          </p:nvSpPr>
          <p:spPr>
            <a:xfrm>
              <a:off x="8740056" y="44014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4" name="Rectangle 1086"/>
            <p:cNvSpPr>
              <a:spLocks noChangeAspect="1"/>
            </p:cNvSpPr>
            <p:nvPr/>
          </p:nvSpPr>
          <p:spPr>
            <a:xfrm>
              <a:off x="784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5" name="Rectangle 1087"/>
            <p:cNvSpPr>
              <a:spLocks noChangeAspect="1"/>
            </p:cNvSpPr>
            <p:nvPr/>
          </p:nvSpPr>
          <p:spPr>
            <a:xfrm>
              <a:off x="802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6" name="Rectangle 1088"/>
            <p:cNvSpPr>
              <a:spLocks noChangeAspect="1"/>
            </p:cNvSpPr>
            <p:nvPr/>
          </p:nvSpPr>
          <p:spPr>
            <a:xfrm>
              <a:off x="856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7" name="Rectangle 1089"/>
            <p:cNvSpPr>
              <a:spLocks noChangeAspect="1"/>
            </p:cNvSpPr>
            <p:nvPr/>
          </p:nvSpPr>
          <p:spPr>
            <a:xfrm>
              <a:off x="8740056" y="45814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8" name="Rectangle 1090"/>
            <p:cNvSpPr>
              <a:spLocks noChangeAspect="1"/>
            </p:cNvSpPr>
            <p:nvPr/>
          </p:nvSpPr>
          <p:spPr>
            <a:xfrm>
              <a:off x="802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9" name="Rectangle 1091"/>
            <p:cNvSpPr>
              <a:spLocks noChangeAspect="1"/>
            </p:cNvSpPr>
            <p:nvPr/>
          </p:nvSpPr>
          <p:spPr>
            <a:xfrm>
              <a:off x="856005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0" name="Rectangle 1092"/>
            <p:cNvSpPr>
              <a:spLocks noChangeAspect="1"/>
            </p:cNvSpPr>
            <p:nvPr/>
          </p:nvSpPr>
          <p:spPr>
            <a:xfrm>
              <a:off x="874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1" name="Rectangle 1093"/>
            <p:cNvSpPr>
              <a:spLocks noChangeAspect="1"/>
            </p:cNvSpPr>
            <p:nvPr/>
          </p:nvSpPr>
          <p:spPr>
            <a:xfrm>
              <a:off x="892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2" name="Rectangle 1094"/>
            <p:cNvSpPr>
              <a:spLocks noChangeAspect="1"/>
            </p:cNvSpPr>
            <p:nvPr/>
          </p:nvSpPr>
          <p:spPr>
            <a:xfrm>
              <a:off x="76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3" name="Rectangle 1095"/>
            <p:cNvSpPr>
              <a:spLocks noChangeAspect="1"/>
            </p:cNvSpPr>
            <p:nvPr/>
          </p:nvSpPr>
          <p:spPr>
            <a:xfrm>
              <a:off x="78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4" name="Rectangle 1096"/>
            <p:cNvSpPr>
              <a:spLocks noChangeAspect="1"/>
            </p:cNvSpPr>
            <p:nvPr/>
          </p:nvSpPr>
          <p:spPr>
            <a:xfrm>
              <a:off x="802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5" name="Rectangle 1097"/>
            <p:cNvSpPr>
              <a:spLocks noChangeAspect="1"/>
            </p:cNvSpPr>
            <p:nvPr/>
          </p:nvSpPr>
          <p:spPr>
            <a:xfrm>
              <a:off x="820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6" name="Rectangle 1098"/>
            <p:cNvSpPr>
              <a:spLocks noChangeAspect="1"/>
            </p:cNvSpPr>
            <p:nvPr/>
          </p:nvSpPr>
          <p:spPr>
            <a:xfrm>
              <a:off x="838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7" name="Rectangle 1099"/>
            <p:cNvSpPr>
              <a:spLocks noChangeAspect="1"/>
            </p:cNvSpPr>
            <p:nvPr/>
          </p:nvSpPr>
          <p:spPr>
            <a:xfrm>
              <a:off x="85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8" name="Rectangle 1100"/>
            <p:cNvSpPr>
              <a:spLocks noChangeAspect="1"/>
            </p:cNvSpPr>
            <p:nvPr/>
          </p:nvSpPr>
          <p:spPr>
            <a:xfrm>
              <a:off x="87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9" name="Rectangle 1101"/>
            <p:cNvSpPr>
              <a:spLocks noChangeAspect="1"/>
            </p:cNvSpPr>
            <p:nvPr/>
          </p:nvSpPr>
          <p:spPr>
            <a:xfrm>
              <a:off x="892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0" name="Rectangle 1167"/>
            <p:cNvSpPr>
              <a:spLocks noChangeAspect="1"/>
            </p:cNvSpPr>
            <p:nvPr/>
          </p:nvSpPr>
          <p:spPr>
            <a:xfrm>
              <a:off x="910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1" name="Rectangle 1168"/>
            <p:cNvSpPr>
              <a:spLocks noChangeAspect="1"/>
            </p:cNvSpPr>
            <p:nvPr/>
          </p:nvSpPr>
          <p:spPr>
            <a:xfrm>
              <a:off x="928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2" name="Rectangle 1169"/>
            <p:cNvSpPr>
              <a:spLocks noChangeAspect="1"/>
            </p:cNvSpPr>
            <p:nvPr/>
          </p:nvSpPr>
          <p:spPr>
            <a:xfrm>
              <a:off x="946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3" name="Rectangle 1170"/>
            <p:cNvSpPr>
              <a:spLocks noChangeAspect="1"/>
            </p:cNvSpPr>
            <p:nvPr/>
          </p:nvSpPr>
          <p:spPr>
            <a:xfrm>
              <a:off x="964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4" name="Rectangle 1171"/>
            <p:cNvSpPr>
              <a:spLocks noChangeAspect="1"/>
            </p:cNvSpPr>
            <p:nvPr/>
          </p:nvSpPr>
          <p:spPr>
            <a:xfrm>
              <a:off x="9820056" y="278124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5" name="Rectangle 1172"/>
            <p:cNvSpPr>
              <a:spLocks noChangeAspect="1"/>
            </p:cNvSpPr>
            <p:nvPr/>
          </p:nvSpPr>
          <p:spPr>
            <a:xfrm>
              <a:off x="784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6" name="Rectangle 1173"/>
            <p:cNvSpPr>
              <a:spLocks noChangeAspect="1"/>
            </p:cNvSpPr>
            <p:nvPr/>
          </p:nvSpPr>
          <p:spPr>
            <a:xfrm>
              <a:off x="802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7" name="Rectangle 1174"/>
            <p:cNvSpPr>
              <a:spLocks noChangeAspect="1"/>
            </p:cNvSpPr>
            <p:nvPr/>
          </p:nvSpPr>
          <p:spPr>
            <a:xfrm>
              <a:off x="820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8" name="Rectangle 1175"/>
            <p:cNvSpPr>
              <a:spLocks noChangeAspect="1"/>
            </p:cNvSpPr>
            <p:nvPr/>
          </p:nvSpPr>
          <p:spPr>
            <a:xfrm>
              <a:off x="838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9" name="Rectangle 1176"/>
            <p:cNvSpPr>
              <a:spLocks noChangeAspect="1"/>
            </p:cNvSpPr>
            <p:nvPr/>
          </p:nvSpPr>
          <p:spPr>
            <a:xfrm>
              <a:off x="856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0" name="Rectangle 1177"/>
            <p:cNvSpPr>
              <a:spLocks noChangeAspect="1"/>
            </p:cNvSpPr>
            <p:nvPr/>
          </p:nvSpPr>
          <p:spPr>
            <a:xfrm>
              <a:off x="874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1" name="Rectangle 1178"/>
            <p:cNvSpPr>
              <a:spLocks noChangeAspect="1"/>
            </p:cNvSpPr>
            <p:nvPr/>
          </p:nvSpPr>
          <p:spPr>
            <a:xfrm>
              <a:off x="8920056" y="260122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2" name="Rectangle 1179"/>
            <p:cNvSpPr>
              <a:spLocks noChangeAspect="1"/>
            </p:cNvSpPr>
            <p:nvPr/>
          </p:nvSpPr>
          <p:spPr>
            <a:xfrm>
              <a:off x="838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3" name="Rectangle 1180"/>
            <p:cNvSpPr>
              <a:spLocks noChangeAspect="1"/>
            </p:cNvSpPr>
            <p:nvPr/>
          </p:nvSpPr>
          <p:spPr>
            <a:xfrm>
              <a:off x="8560056" y="24212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4" name="Rectangle 1181"/>
            <p:cNvSpPr>
              <a:spLocks noChangeAspect="1"/>
            </p:cNvSpPr>
            <p:nvPr/>
          </p:nvSpPr>
          <p:spPr>
            <a:xfrm>
              <a:off x="8200056" y="22411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5" name="Rectangle 1182"/>
            <p:cNvSpPr>
              <a:spLocks noChangeAspect="1"/>
            </p:cNvSpPr>
            <p:nvPr/>
          </p:nvSpPr>
          <p:spPr>
            <a:xfrm>
              <a:off x="8740056" y="512150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6" name="Rectangle 1183"/>
            <p:cNvSpPr>
              <a:spLocks noChangeAspect="1"/>
            </p:cNvSpPr>
            <p:nvPr/>
          </p:nvSpPr>
          <p:spPr>
            <a:xfrm>
              <a:off x="928374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7" name="Rectangle 1184"/>
            <p:cNvSpPr>
              <a:spLocks noChangeAspect="1"/>
            </p:cNvSpPr>
            <p:nvPr/>
          </p:nvSpPr>
          <p:spPr>
            <a:xfrm>
              <a:off x="9460056" y="494148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8" name="Rectangle 1185"/>
            <p:cNvSpPr>
              <a:spLocks noChangeAspect="1"/>
            </p:cNvSpPr>
            <p:nvPr/>
          </p:nvSpPr>
          <p:spPr>
            <a:xfrm>
              <a:off x="9283746" y="4761467"/>
              <a:ext cx="180000" cy="180000"/>
            </a:xfrm>
            <a:prstGeom prst="star7">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838" name="TextBox 837"/>
          <p:cNvSpPr txBox="1"/>
          <p:nvPr/>
        </p:nvSpPr>
        <p:spPr>
          <a:xfrm>
            <a:off x="4648096" y="1230425"/>
            <a:ext cx="4148689" cy="2462213"/>
          </a:xfrm>
          <a:prstGeom prst="rect">
            <a:avLst/>
          </a:prstGeom>
          <a:noFill/>
        </p:spPr>
        <p:txBody>
          <a:bodyPr wrap="square" rtlCol="0">
            <a:spAutoFit/>
          </a:bodyPr>
          <a:lstStyle/>
          <a:p>
            <a:pPr marL="342900" indent="-342900">
              <a:buFont typeface="Arial" pitchFamily="34" charset="0"/>
              <a:buChar char="•"/>
            </a:pPr>
            <a:r>
              <a:rPr lang="ru-RU" sz="2000" dirty="0" smtClean="0">
                <a:cs typeface="Times New Roman" pitchFamily="18" charset="0"/>
              </a:rPr>
              <a:t>Чемпионат </a:t>
            </a:r>
            <a:r>
              <a:rPr lang="ru-RU" sz="2000" dirty="0">
                <a:cs typeface="Times New Roman" pitchFamily="18" charset="0"/>
              </a:rPr>
              <a:t>Мира по </a:t>
            </a:r>
            <a:r>
              <a:rPr lang="ru-RU" sz="2000" dirty="0" smtClean="0">
                <a:cs typeface="Times New Roman" pitchFamily="18" charset="0"/>
              </a:rPr>
              <a:t>Дзюдо</a:t>
            </a:r>
          </a:p>
          <a:p>
            <a:pPr marL="342900" indent="-342900">
              <a:buFont typeface="Arial" pitchFamily="34" charset="0"/>
              <a:buChar char="•"/>
            </a:pPr>
            <a:r>
              <a:rPr lang="ru-RU" sz="2000" dirty="0" smtClean="0">
                <a:cs typeface="Times New Roman" pitchFamily="18" charset="0"/>
              </a:rPr>
              <a:t>Чемпионат </a:t>
            </a:r>
            <a:r>
              <a:rPr lang="ru-RU" sz="2000" dirty="0">
                <a:cs typeface="Times New Roman" pitchFamily="18" charset="0"/>
              </a:rPr>
              <a:t>Мира по Тхэквондо </a:t>
            </a:r>
            <a:endParaRPr lang="ru-RU" sz="2000" dirty="0" smtClean="0">
              <a:cs typeface="Times New Roman" pitchFamily="18" charset="0"/>
            </a:endParaRPr>
          </a:p>
          <a:p>
            <a:pPr marL="342900" indent="-342900">
              <a:buFont typeface="Arial" pitchFamily="34" charset="0"/>
              <a:buChar char="•"/>
            </a:pPr>
            <a:r>
              <a:rPr lang="ru-RU" sz="2000" dirty="0" smtClean="0">
                <a:cs typeface="Times New Roman" pitchFamily="18" charset="0"/>
              </a:rPr>
              <a:t>Молодежный </a:t>
            </a:r>
            <a:r>
              <a:rPr lang="ru-RU" sz="2000" dirty="0">
                <a:cs typeface="Times New Roman" pitchFamily="18" charset="0"/>
              </a:rPr>
              <a:t>форум «Инженеры </a:t>
            </a:r>
            <a:r>
              <a:rPr lang="ru-RU" sz="2000" dirty="0" smtClean="0">
                <a:cs typeface="Times New Roman" pitchFamily="18" charset="0"/>
              </a:rPr>
              <a:t>будущего»</a:t>
            </a:r>
          </a:p>
          <a:p>
            <a:pPr marL="342900" indent="-342900">
              <a:buFont typeface="Arial" pitchFamily="34" charset="0"/>
              <a:buChar char="•"/>
            </a:pPr>
            <a:r>
              <a:rPr lang="ru-RU" sz="2000" dirty="0" smtClean="0">
                <a:cs typeface="Times New Roman" pitchFamily="18" charset="0"/>
              </a:rPr>
              <a:t>Чемпионат </a:t>
            </a:r>
            <a:r>
              <a:rPr lang="ru-RU" sz="2000" dirty="0">
                <a:cs typeface="Times New Roman" pitchFamily="18" charset="0"/>
              </a:rPr>
              <a:t>России по фигурному катанию </a:t>
            </a:r>
          </a:p>
          <a:p>
            <a:pPr marL="342900" indent="-342900">
              <a:buFont typeface="Arial" pitchFamily="34" charset="0"/>
              <a:buChar char="•"/>
            </a:pPr>
            <a:r>
              <a:rPr lang="ru-RU" sz="2000" dirty="0" smtClean="0">
                <a:cs typeface="Times New Roman" pitchFamily="18" charset="0"/>
              </a:rPr>
              <a:t>Этап </a:t>
            </a:r>
            <a:r>
              <a:rPr lang="ru-RU" sz="2000" dirty="0">
                <a:cs typeface="Times New Roman" pitchFamily="18" charset="0"/>
              </a:rPr>
              <a:t>Кубка мира по Фристайлу </a:t>
            </a:r>
          </a:p>
          <a:p>
            <a:pPr marL="285750" indent="-285750">
              <a:buFontTx/>
              <a:buChar char="-"/>
            </a:pPr>
            <a:endParaRPr lang="ru-RU" sz="1400" dirty="0" smtClean="0">
              <a:cs typeface="Times New Roman" pitchFamily="18" charset="0"/>
            </a:endParaRPr>
          </a:p>
        </p:txBody>
      </p:sp>
      <p:pic>
        <p:nvPicPr>
          <p:cNvPr id="839" name="Picture 32"/>
          <p:cNvPicPr>
            <a:picLocks noChangeAspect="1" noChangeArrowheads="1"/>
          </p:cNvPicPr>
          <p:nvPr/>
        </p:nvPicPr>
        <p:blipFill>
          <a:blip r:embed="rId3"/>
          <a:srcRect/>
          <a:stretch>
            <a:fillRect/>
          </a:stretch>
        </p:blipFill>
        <p:spPr bwMode="auto">
          <a:xfrm>
            <a:off x="173746" y="4612342"/>
            <a:ext cx="2477588" cy="1840994"/>
          </a:xfrm>
          <a:prstGeom prst="rect">
            <a:avLst/>
          </a:prstGeom>
          <a:ln>
            <a:noFill/>
          </a:ln>
          <a:effectLst>
            <a:outerShdw blurRad="292100" dist="139700" dir="2700000" algn="tl" rotWithShape="0">
              <a:srgbClr val="333333">
                <a:alpha val="65000"/>
              </a:srgbClr>
            </a:outerShdw>
          </a:effectLst>
          <a:extLst/>
        </p:spPr>
      </p:pic>
      <p:pic>
        <p:nvPicPr>
          <p:cNvPr id="840" name="Picture 5"/>
          <p:cNvPicPr>
            <a:picLocks noChangeAspect="1" noChangeArrowheads="1"/>
          </p:cNvPicPr>
          <p:nvPr/>
        </p:nvPicPr>
        <p:blipFill>
          <a:blip r:embed="rId4"/>
          <a:srcRect/>
          <a:stretch>
            <a:fillRect/>
          </a:stretch>
        </p:blipFill>
        <p:spPr bwMode="auto">
          <a:xfrm>
            <a:off x="2843808" y="4477667"/>
            <a:ext cx="3129651" cy="2129025"/>
          </a:xfrm>
          <a:prstGeom prst="rect">
            <a:avLst/>
          </a:prstGeom>
          <a:ln>
            <a:noFill/>
          </a:ln>
          <a:effectLst>
            <a:outerShdw blurRad="292100" dist="139700" dir="2700000" algn="tl" rotWithShape="0">
              <a:srgbClr val="333333">
                <a:alpha val="65000"/>
              </a:srgbClr>
            </a:outerShdw>
          </a:effectLst>
          <a:extLst/>
        </p:spPr>
      </p:pic>
      <p:pic>
        <p:nvPicPr>
          <p:cNvPr id="8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4612342"/>
            <a:ext cx="2902902" cy="184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3" name="TextBox 842"/>
          <p:cNvSpPr txBox="1"/>
          <p:nvPr/>
        </p:nvSpPr>
        <p:spPr>
          <a:xfrm>
            <a:off x="947387" y="3691601"/>
            <a:ext cx="6839124" cy="646331"/>
          </a:xfrm>
          <a:prstGeom prst="rect">
            <a:avLst/>
          </a:prstGeom>
          <a:noFill/>
        </p:spPr>
        <p:txBody>
          <a:bodyPr wrap="square" rtlCol="0">
            <a:spAutoFit/>
          </a:bodyPr>
          <a:lstStyle/>
          <a:p>
            <a:r>
              <a:rPr lang="ru-RU" b="1" dirty="0" smtClean="0">
                <a:cs typeface="Times New Roman" pitchFamily="18" charset="0"/>
              </a:rPr>
              <a:t>- Охват на каждом мероприятии свыше 1000 человек;</a:t>
            </a:r>
          </a:p>
          <a:p>
            <a:r>
              <a:rPr lang="ru-RU" b="1" dirty="0" smtClean="0">
                <a:cs typeface="Times New Roman" pitchFamily="18" charset="0"/>
              </a:rPr>
              <a:t>- Привлечение иностранных участников</a:t>
            </a:r>
          </a:p>
        </p:txBody>
      </p:sp>
    </p:spTree>
    <p:extLst>
      <p:ext uri="{BB962C8B-B14F-4D97-AF65-F5344CB8AC3E}">
        <p14:creationId xmlns:p14="http://schemas.microsoft.com/office/powerpoint/2010/main" val="5539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1000" fill="hold"/>
                                        <p:tgtEl>
                                          <p:spTgt spid="131"/>
                                        </p:tgtEl>
                                        <p:attrNameLst>
                                          <p:attrName>ppt_w</p:attrName>
                                        </p:attrNameLst>
                                      </p:cBhvr>
                                      <p:tavLst>
                                        <p:tav tm="0">
                                          <p:val>
                                            <p:fltVal val="0"/>
                                          </p:val>
                                        </p:tav>
                                        <p:tav tm="100000">
                                          <p:val>
                                            <p:strVal val="#ppt_w"/>
                                          </p:val>
                                        </p:tav>
                                      </p:tavLst>
                                    </p:anim>
                                    <p:anim calcmode="lin" valueType="num">
                                      <p:cBhvr>
                                        <p:cTn id="8" dur="1000" fill="hold"/>
                                        <p:tgtEl>
                                          <p:spTgt spid="131"/>
                                        </p:tgtEl>
                                        <p:attrNameLst>
                                          <p:attrName>ppt_h</p:attrName>
                                        </p:attrNameLst>
                                      </p:cBhvr>
                                      <p:tavLst>
                                        <p:tav tm="0">
                                          <p:val>
                                            <p:fltVal val="0"/>
                                          </p:val>
                                        </p:tav>
                                        <p:tav tm="100000">
                                          <p:val>
                                            <p:strVal val="#ppt_h"/>
                                          </p:val>
                                        </p:tav>
                                      </p:tavLst>
                                    </p:anim>
                                    <p:anim calcmode="lin" valueType="num">
                                      <p:cBhvr>
                                        <p:cTn id="9"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37"/>
                                        </p:tgtEl>
                                        <p:attrNameLst>
                                          <p:attrName>style.visibility</p:attrName>
                                        </p:attrNameLst>
                                      </p:cBhvr>
                                      <p:to>
                                        <p:strVal val="visible"/>
                                      </p:to>
                                    </p:set>
                                    <p:anim calcmode="lin" valueType="num">
                                      <p:cBhvr>
                                        <p:cTn id="14" dur="1000" fill="hold"/>
                                        <p:tgtEl>
                                          <p:spTgt spid="237"/>
                                        </p:tgtEl>
                                        <p:attrNameLst>
                                          <p:attrName>ppt_w</p:attrName>
                                        </p:attrNameLst>
                                      </p:cBhvr>
                                      <p:tavLst>
                                        <p:tav tm="0">
                                          <p:val>
                                            <p:fltVal val="0"/>
                                          </p:val>
                                        </p:tav>
                                        <p:tav tm="100000">
                                          <p:val>
                                            <p:strVal val="#ppt_w"/>
                                          </p:val>
                                        </p:tav>
                                      </p:tavLst>
                                    </p:anim>
                                    <p:anim calcmode="lin" valueType="num">
                                      <p:cBhvr>
                                        <p:cTn id="15" dur="1000" fill="hold"/>
                                        <p:tgtEl>
                                          <p:spTgt spid="237"/>
                                        </p:tgtEl>
                                        <p:attrNameLst>
                                          <p:attrName>ppt_h</p:attrName>
                                        </p:attrNameLst>
                                      </p:cBhvr>
                                      <p:tavLst>
                                        <p:tav tm="0">
                                          <p:val>
                                            <p:fltVal val="0"/>
                                          </p:val>
                                        </p:tav>
                                        <p:tav tm="100000">
                                          <p:val>
                                            <p:strVal val="#ppt_h"/>
                                          </p:val>
                                        </p:tav>
                                      </p:tavLst>
                                    </p:anim>
                                    <p:anim calcmode="lin" valueType="num">
                                      <p:cBhvr>
                                        <p:cTn id="16" dur="1000" fill="hold"/>
                                        <p:tgtEl>
                                          <p:spTgt spid="23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1000" fill="hold"/>
                                        <p:tgtEl>
                                          <p:spTgt spid="79"/>
                                        </p:tgtEl>
                                        <p:attrNameLst>
                                          <p:attrName>ppt_w</p:attrName>
                                        </p:attrNameLst>
                                      </p:cBhvr>
                                      <p:tavLst>
                                        <p:tav tm="0">
                                          <p:val>
                                            <p:fltVal val="0"/>
                                          </p:val>
                                        </p:tav>
                                        <p:tav tm="100000">
                                          <p:val>
                                            <p:strVal val="#ppt_w"/>
                                          </p:val>
                                        </p:tav>
                                      </p:tavLst>
                                    </p:anim>
                                    <p:anim calcmode="lin" valueType="num">
                                      <p:cBhvr>
                                        <p:cTn id="22" dur="1000" fill="hold"/>
                                        <p:tgtEl>
                                          <p:spTgt spid="79"/>
                                        </p:tgtEl>
                                        <p:attrNameLst>
                                          <p:attrName>ppt_h</p:attrName>
                                        </p:attrNameLst>
                                      </p:cBhvr>
                                      <p:tavLst>
                                        <p:tav tm="0">
                                          <p:val>
                                            <p:fltVal val="0"/>
                                          </p:val>
                                        </p:tav>
                                        <p:tav tm="100000">
                                          <p:val>
                                            <p:strVal val="#ppt_h"/>
                                          </p:val>
                                        </p:tav>
                                      </p:tavLst>
                                    </p:anim>
                                    <p:anim calcmode="lin" valueType="num">
                                      <p:cBhvr>
                                        <p:cTn id="23"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274"/>
                                        </p:tgtEl>
                                        <p:attrNameLst>
                                          <p:attrName>style.visibility</p:attrName>
                                        </p:attrNameLst>
                                      </p:cBhvr>
                                      <p:to>
                                        <p:strVal val="visible"/>
                                      </p:to>
                                    </p:set>
                                    <p:anim calcmode="lin" valueType="num">
                                      <p:cBhvr>
                                        <p:cTn id="28" dur="1000" fill="hold"/>
                                        <p:tgtEl>
                                          <p:spTgt spid="274"/>
                                        </p:tgtEl>
                                        <p:attrNameLst>
                                          <p:attrName>ppt_w</p:attrName>
                                        </p:attrNameLst>
                                      </p:cBhvr>
                                      <p:tavLst>
                                        <p:tav tm="0">
                                          <p:val>
                                            <p:fltVal val="0"/>
                                          </p:val>
                                        </p:tav>
                                        <p:tav tm="100000">
                                          <p:val>
                                            <p:strVal val="#ppt_w"/>
                                          </p:val>
                                        </p:tav>
                                      </p:tavLst>
                                    </p:anim>
                                    <p:anim calcmode="lin" valueType="num">
                                      <p:cBhvr>
                                        <p:cTn id="29" dur="1000" fill="hold"/>
                                        <p:tgtEl>
                                          <p:spTgt spid="274"/>
                                        </p:tgtEl>
                                        <p:attrNameLst>
                                          <p:attrName>ppt_h</p:attrName>
                                        </p:attrNameLst>
                                      </p:cBhvr>
                                      <p:tavLst>
                                        <p:tav tm="0">
                                          <p:val>
                                            <p:fltVal val="0"/>
                                          </p:val>
                                        </p:tav>
                                        <p:tav tm="100000">
                                          <p:val>
                                            <p:strVal val="#ppt_h"/>
                                          </p:val>
                                        </p:tav>
                                      </p:tavLst>
                                    </p:anim>
                                    <p:anim calcmode="lin" valueType="num">
                                      <p:cBhvr>
                                        <p:cTn id="30" dur="1000" fill="hold"/>
                                        <p:tgtEl>
                                          <p:spTgt spid="27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74"/>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000" fill="hold"/>
                                        <p:tgtEl>
                                          <p:spTgt spid="53"/>
                                        </p:tgtEl>
                                        <p:attrNameLst>
                                          <p:attrName>ppt_w</p:attrName>
                                        </p:attrNameLst>
                                      </p:cBhvr>
                                      <p:tavLst>
                                        <p:tav tm="0">
                                          <p:val>
                                            <p:fltVal val="0"/>
                                          </p:val>
                                        </p:tav>
                                        <p:tav tm="100000">
                                          <p:val>
                                            <p:strVal val="#ppt_w"/>
                                          </p:val>
                                        </p:tav>
                                      </p:tavLst>
                                    </p:anim>
                                    <p:anim calcmode="lin" valueType="num">
                                      <p:cBhvr>
                                        <p:cTn id="36" dur="1000" fill="hold"/>
                                        <p:tgtEl>
                                          <p:spTgt spid="53"/>
                                        </p:tgtEl>
                                        <p:attrNameLst>
                                          <p:attrName>ppt_h</p:attrName>
                                        </p:attrNameLst>
                                      </p:cBhvr>
                                      <p:tavLst>
                                        <p:tav tm="0">
                                          <p:val>
                                            <p:fltVal val="0"/>
                                          </p:val>
                                        </p:tav>
                                        <p:tav tm="100000">
                                          <p:val>
                                            <p:strVal val="#ppt_h"/>
                                          </p:val>
                                        </p:tav>
                                      </p:tavLst>
                                    </p:anim>
                                    <p:anim calcmode="lin" valueType="num">
                                      <p:cBhvr>
                                        <p:cTn id="37"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251520" y="714375"/>
            <a:ext cx="8640960" cy="157162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85750" indent="-285750" algn="just">
              <a:buFont typeface="Wingdings" charset="0"/>
              <a:buChar char="ü"/>
              <a:defRPr/>
            </a:pPr>
            <a:endParaRPr lang="ru-RU" sz="1600" b="1" dirty="0">
              <a:solidFill>
                <a:prstClr val="black"/>
              </a:solidFill>
              <a:ea typeface="Arial" charset="0"/>
              <a:cs typeface="Times New Roman" charset="0"/>
            </a:endParaRPr>
          </a:p>
          <a:p>
            <a:pPr marL="285750" indent="-285750" algn="just">
              <a:buFont typeface="Wingdings" charset="0"/>
              <a:buChar char="ü"/>
              <a:defRPr/>
            </a:pPr>
            <a:r>
              <a:rPr lang="ru-RU" sz="1600" b="1" dirty="0">
                <a:solidFill>
                  <a:prstClr val="black"/>
                </a:solidFill>
                <a:ea typeface="Arial" charset="0"/>
                <a:cs typeface="Times New Roman" charset="0"/>
              </a:rPr>
              <a:t>Концепция осуществления государственной политики противодействия потреблению табака на 2010 – 2015 г</a:t>
            </a:r>
          </a:p>
          <a:p>
            <a:pPr marL="285750" indent="-285750" algn="just">
              <a:buFont typeface="Wingdings" charset="0"/>
              <a:buChar char="ü"/>
              <a:defRPr/>
            </a:pPr>
            <a:r>
              <a:rPr lang="ru-RU" sz="1600" b="1" dirty="0" smtClean="0">
                <a:solidFill>
                  <a:prstClr val="black"/>
                </a:solidFill>
                <a:ea typeface="Arial" charset="0"/>
                <a:cs typeface="Times New Roman" charset="0"/>
              </a:rPr>
              <a:t>ФЗ-15 от 23.02.13 «Об охране здоровья граждан от воздействия окружающего табачного дыма и последствий потребления табака»</a:t>
            </a:r>
          </a:p>
          <a:p>
            <a:pPr marL="285750" indent="-285750" algn="just">
              <a:buFont typeface="Wingdings" charset="0"/>
              <a:buChar char="ü"/>
              <a:defRPr/>
            </a:pPr>
            <a:r>
              <a:rPr lang="ru-RU" sz="1600" b="1" dirty="0" smtClean="0">
                <a:solidFill>
                  <a:prstClr val="black"/>
                </a:solidFill>
                <a:ea typeface="Arial" charset="0"/>
                <a:cs typeface="Times New Roman" charset="0"/>
              </a:rPr>
              <a:t>ФЗ-274 </a:t>
            </a:r>
            <a:r>
              <a:rPr lang="ru-RU" sz="1600" b="1" dirty="0">
                <a:solidFill>
                  <a:prstClr val="black"/>
                </a:solidFill>
                <a:ea typeface="Arial" charset="0"/>
                <a:cs typeface="Times New Roman" charset="0"/>
              </a:rPr>
              <a:t>от  21.10.2013 «О внесении изменений в Кодекс Российской Федерации об административных нарушениях…»</a:t>
            </a:r>
          </a:p>
          <a:p>
            <a:pPr marL="285750" indent="-285750" algn="ctr">
              <a:defRPr/>
            </a:pPr>
            <a:endParaRPr lang="ru-RU" sz="1400" b="1" dirty="0">
              <a:solidFill>
                <a:prstClr val="black"/>
              </a:solidFill>
              <a:ea typeface="Arial" charset="0"/>
              <a:cs typeface="Times New Roman" charset="0"/>
            </a:endParaRPr>
          </a:p>
        </p:txBody>
      </p:sp>
      <p:sp>
        <p:nvSpPr>
          <p:cNvPr id="31" name="Прямоугольник 30"/>
          <p:cNvSpPr/>
          <p:nvPr/>
        </p:nvSpPr>
        <p:spPr>
          <a:xfrm>
            <a:off x="251520" y="5929313"/>
            <a:ext cx="8640960" cy="571500"/>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gn="just">
              <a:buFont typeface="Wingdings" charset="0"/>
              <a:buChar char="ü"/>
              <a:defRPr/>
            </a:pPr>
            <a:r>
              <a:rPr lang="ru-RU" sz="1600" b="1" dirty="0">
                <a:solidFill>
                  <a:schemeClr val="tx1"/>
                </a:solidFill>
                <a:ea typeface="Arial" charset="0"/>
                <a:cs typeface="Times New Roman" charset="0"/>
              </a:rPr>
              <a:t>Комплекс мероприятий, направленных на сохранение здоровья работников на производстве на 2012 - 2015 годы </a:t>
            </a:r>
          </a:p>
        </p:txBody>
      </p:sp>
      <p:sp>
        <p:nvSpPr>
          <p:cNvPr id="32" name="Прямоугольник 31"/>
          <p:cNvSpPr/>
          <p:nvPr/>
        </p:nvSpPr>
        <p:spPr>
          <a:xfrm>
            <a:off x="251520" y="2357438"/>
            <a:ext cx="8640960" cy="719137"/>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gn="just">
              <a:buFont typeface="Wingdings" charset="0"/>
              <a:buChar char="ü"/>
              <a:defRPr/>
            </a:pPr>
            <a:r>
              <a:rPr lang="ru-RU" sz="1600" b="1" dirty="0">
                <a:solidFill>
                  <a:schemeClr val="tx1"/>
                </a:solidFill>
                <a:ea typeface="Arial" charset="0"/>
                <a:cs typeface="Times New Roman" charset="0"/>
              </a:rPr>
              <a:t>Концепция  государственной  политики по снижению масштабов злоупотребления алкоголем и профилактике алкоголизма среди населения Российской Федерации на период до 2020 года </a:t>
            </a:r>
          </a:p>
        </p:txBody>
      </p:sp>
      <p:sp>
        <p:nvSpPr>
          <p:cNvPr id="16" name="Прямоугольник 15"/>
          <p:cNvSpPr/>
          <p:nvPr/>
        </p:nvSpPr>
        <p:spPr>
          <a:xfrm>
            <a:off x="251520" y="4357688"/>
            <a:ext cx="8640960" cy="714375"/>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gn="just">
              <a:buFont typeface="Wingdings" charset="0"/>
              <a:buChar char="ü"/>
              <a:defRPr/>
            </a:pPr>
            <a:r>
              <a:rPr lang="ru-RU" sz="1600" b="1" dirty="0">
                <a:solidFill>
                  <a:schemeClr val="tx1"/>
                </a:solidFill>
                <a:ea typeface="Arial" charset="0"/>
                <a:cs typeface="Times New Roman" charset="0"/>
              </a:rPr>
              <a:t>Национальная стратегия действий в интересах детей на 2012 – 2017 годы и План первоочередных мероприятий по ее реализации до 2014 года </a:t>
            </a:r>
          </a:p>
        </p:txBody>
      </p:sp>
      <p:sp>
        <p:nvSpPr>
          <p:cNvPr id="17" name="Прямоугольник 16"/>
          <p:cNvSpPr/>
          <p:nvPr/>
        </p:nvSpPr>
        <p:spPr>
          <a:xfrm>
            <a:off x="251520" y="5143500"/>
            <a:ext cx="8640960" cy="720725"/>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85750" indent="-285750" algn="just">
              <a:buFont typeface="Wingdings" charset="0"/>
              <a:buChar char="ü"/>
              <a:defRPr/>
            </a:pPr>
            <a:r>
              <a:rPr lang="ru-RU" sz="1600" b="1" dirty="0">
                <a:solidFill>
                  <a:schemeClr val="tx1"/>
                </a:solidFill>
                <a:ea typeface="Arial" charset="0"/>
                <a:cs typeface="Times New Roman" charset="0"/>
              </a:rPr>
              <a:t>Основы государственной политики Российской Федерации в области здорового питания населения на период до 2020 года и план мероприятий по ее реализации </a:t>
            </a:r>
          </a:p>
        </p:txBody>
      </p:sp>
      <p:sp>
        <p:nvSpPr>
          <p:cNvPr id="20" name="Прямоугольник 19"/>
          <p:cNvSpPr/>
          <p:nvPr/>
        </p:nvSpPr>
        <p:spPr>
          <a:xfrm>
            <a:off x="251520" y="3143250"/>
            <a:ext cx="8640960" cy="11430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285750" indent="-285750" algn="just">
              <a:buFont typeface="Wingdings" charset="0"/>
              <a:buChar char="ü"/>
              <a:defRPr/>
            </a:pPr>
            <a:r>
              <a:rPr lang="ru-RU" sz="1600" b="1" dirty="0">
                <a:solidFill>
                  <a:prstClr val="black"/>
                </a:solidFill>
                <a:ea typeface="Arial" charset="0"/>
                <a:cs typeface="Times New Roman" charset="0"/>
              </a:rPr>
              <a:t>Стратегия государственной </a:t>
            </a:r>
            <a:r>
              <a:rPr lang="ru-RU" sz="1600" b="1" dirty="0" err="1">
                <a:solidFill>
                  <a:prstClr val="black"/>
                </a:solidFill>
                <a:ea typeface="Arial" charset="0"/>
                <a:cs typeface="Times New Roman" charset="0"/>
              </a:rPr>
              <a:t>антинаркотической</a:t>
            </a:r>
            <a:r>
              <a:rPr lang="ru-RU" sz="1600" b="1" dirty="0">
                <a:solidFill>
                  <a:prstClr val="black"/>
                </a:solidFill>
                <a:ea typeface="Arial" charset="0"/>
                <a:cs typeface="Times New Roman" charset="0"/>
              </a:rPr>
              <a:t> политики РФ до 2020 года</a:t>
            </a:r>
          </a:p>
          <a:p>
            <a:pPr marL="285750" indent="-285750" algn="just">
              <a:buFont typeface="Wingdings" charset="0"/>
              <a:buChar char="ü"/>
              <a:defRPr/>
            </a:pPr>
            <a:r>
              <a:rPr lang="ru-RU" sz="1600" b="1" dirty="0">
                <a:solidFill>
                  <a:prstClr val="black"/>
                </a:solidFill>
                <a:ea typeface="Arial" charset="0"/>
                <a:cs typeface="Times New Roman" charset="0"/>
              </a:rPr>
              <a:t>План мероприятий по созданию государственной системы профилактики немедицинского потребления наркотиков и совершенствованию системы наркологической медицинской помощи и реабилитации больных наркоманией на 2012 - 2020 годы</a:t>
            </a:r>
          </a:p>
        </p:txBody>
      </p:sp>
      <p:sp>
        <p:nvSpPr>
          <p:cNvPr id="34828" name="Номер слайда 1"/>
          <p:cNvSpPr>
            <a:spLocks noGrp="1"/>
          </p:cNvSpPr>
          <p:nvPr>
            <p:ph type="sldNum" sz="quarter" idx="12"/>
          </p:nvPr>
        </p:nvSpPr>
        <p:spPr bwMode="auto">
          <a:ln>
            <a:miter lim="800000"/>
            <a:headEnd/>
            <a:tailEnd/>
          </a:ln>
        </p:spPr>
        <p:txBody>
          <a:bodyPr wrap="square" tIns="45720" bIns="45720" numCol="1" anchorCtr="0" compatLnSpc="1">
            <a:prstTxWarp prst="textNoShape">
              <a:avLst/>
            </a:prstTxWarp>
          </a:bodyPr>
          <a:lstStyle/>
          <a:p>
            <a:pPr fontAlgn="base">
              <a:spcBef>
                <a:spcPct val="0"/>
              </a:spcBef>
              <a:spcAft>
                <a:spcPct val="0"/>
              </a:spcAft>
              <a:defRPr/>
            </a:pPr>
            <a:fld id="{914B414C-9702-4612-A96F-C7238D886F12}" type="slidenum">
              <a:rPr lang="ru-RU" altLang="ru-RU" smtClean="0">
                <a:solidFill>
                  <a:srgbClr val="898989"/>
                </a:solidFill>
                <a:cs typeface="Arial" pitchFamily="34" charset="0"/>
              </a:rPr>
              <a:pPr fontAlgn="base">
                <a:spcBef>
                  <a:spcPct val="0"/>
                </a:spcBef>
                <a:spcAft>
                  <a:spcPct val="0"/>
                </a:spcAft>
                <a:defRPr/>
              </a:pPr>
              <a:t>4</a:t>
            </a:fld>
            <a:endParaRPr lang="ru-RU" altLang="ru-RU" smtClean="0">
              <a:solidFill>
                <a:srgbClr val="898989"/>
              </a:solidFill>
              <a:cs typeface="Arial" pitchFamily="34" charset="0"/>
            </a:endParaRPr>
          </a:p>
        </p:txBody>
      </p:sp>
      <p:sp>
        <p:nvSpPr>
          <p:cNvPr id="2" name="TextBox 1"/>
          <p:cNvSpPr txBox="1"/>
          <p:nvPr/>
        </p:nvSpPr>
        <p:spPr>
          <a:xfrm>
            <a:off x="274127" y="0"/>
            <a:ext cx="8753102" cy="954107"/>
          </a:xfrm>
          <a:prstGeom prst="rect">
            <a:avLst/>
          </a:prstGeom>
          <a:noFill/>
        </p:spPr>
        <p:txBody>
          <a:bodyPr wrap="none" rtlCol="0">
            <a:spAutoFit/>
          </a:bodyPr>
          <a:lstStyle/>
          <a:p>
            <a:r>
              <a:rPr lang="ru-RU" sz="2800" b="1" dirty="0">
                <a:cs typeface="Times New Roman" pitchFamily="18" charset="0"/>
              </a:rPr>
              <a:t>Нормативные правовые акты на федеральном уровне</a:t>
            </a:r>
          </a:p>
          <a:p>
            <a:endParaRPr lang="ru-RU" sz="2800" dirty="0"/>
          </a:p>
        </p:txBody>
      </p:sp>
    </p:spTree>
    <p:extLst>
      <p:ext uri="{BB962C8B-B14F-4D97-AF65-F5344CB8AC3E}">
        <p14:creationId xmlns:p14="http://schemas.microsoft.com/office/powerpoint/2010/main" val="784972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Grp="1" noChangeArrowheads="1"/>
          </p:cNvSpPr>
          <p:nvPr>
            <p:ph type="title"/>
          </p:nvPr>
        </p:nvSpPr>
        <p:spPr>
          <a:xfrm>
            <a:off x="755576" y="116632"/>
            <a:ext cx="8002587" cy="490538"/>
          </a:xfrm>
        </p:spPr>
        <p:txBody>
          <a:bodyPr>
            <a:noAutofit/>
          </a:bodyPr>
          <a:lstStyle/>
          <a:p>
            <a:pPr eaLnBrk="1" hangingPunct="1"/>
            <a:r>
              <a:rPr lang="ru-RU" sz="2800" b="1" dirty="0" smtClean="0">
                <a:latin typeface="+mn-lt"/>
                <a:cs typeface="Times New Roman" pitchFamily="18" charset="0"/>
              </a:rPr>
              <a:t>Проведение профильных мероприятий</a:t>
            </a:r>
          </a:p>
        </p:txBody>
      </p:sp>
      <p:pic>
        <p:nvPicPr>
          <p:cNvPr id="20"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512" y="1340768"/>
            <a:ext cx="2495947" cy="1392626"/>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2902634" y="1340768"/>
            <a:ext cx="6153669" cy="3293209"/>
          </a:xfrm>
          <a:prstGeom prst="rect">
            <a:avLst/>
          </a:prstGeom>
          <a:noFill/>
        </p:spPr>
        <p:txBody>
          <a:bodyPr wrap="square" rtlCol="0">
            <a:spAutoFit/>
          </a:bodyPr>
          <a:lstStyle/>
          <a:p>
            <a:pPr marL="285750" indent="-285750">
              <a:buFontTx/>
              <a:buChar char="-"/>
            </a:pPr>
            <a:r>
              <a:rPr lang="ru-RU" sz="1600" dirty="0" smtClean="0">
                <a:cs typeface="Times New Roman" pitchFamily="18" charset="0"/>
              </a:rPr>
              <a:t>Всемирный День почки</a:t>
            </a:r>
          </a:p>
          <a:p>
            <a:pPr marL="285750" indent="-285750">
              <a:buFontTx/>
              <a:buChar char="-"/>
            </a:pPr>
            <a:r>
              <a:rPr lang="ru-RU" sz="1600" dirty="0" smtClean="0">
                <a:cs typeface="Times New Roman" pitchFamily="18" charset="0"/>
              </a:rPr>
              <a:t>Международный день борьбы за права инвалидов</a:t>
            </a:r>
          </a:p>
          <a:p>
            <a:pPr marL="285750" indent="-285750">
              <a:buFontTx/>
              <a:buChar char="-"/>
            </a:pPr>
            <a:r>
              <a:rPr lang="ru-RU" sz="1600" dirty="0" err="1" smtClean="0">
                <a:cs typeface="Times New Roman" pitchFamily="18" charset="0"/>
              </a:rPr>
              <a:t>Диаспартакиада</a:t>
            </a:r>
            <a:r>
              <a:rPr lang="ru-RU" sz="1600" dirty="0" smtClean="0">
                <a:cs typeface="Times New Roman" pitchFamily="18" charset="0"/>
              </a:rPr>
              <a:t> </a:t>
            </a:r>
          </a:p>
          <a:p>
            <a:pPr marL="285750" indent="-285750">
              <a:buFontTx/>
              <a:buChar char="-"/>
            </a:pPr>
            <a:r>
              <a:rPr lang="ru-RU" sz="1600" dirty="0" smtClean="0">
                <a:cs typeface="Times New Roman" pitchFamily="18" charset="0"/>
              </a:rPr>
              <a:t>Всемирный день борьбы с диабетом</a:t>
            </a:r>
          </a:p>
          <a:p>
            <a:pPr marL="285750" indent="-285750">
              <a:buFontTx/>
              <a:buChar char="-"/>
            </a:pPr>
            <a:r>
              <a:rPr lang="ru-RU" sz="1600" dirty="0" smtClean="0">
                <a:cs typeface="Times New Roman" pitchFamily="18" charset="0"/>
              </a:rPr>
              <a:t>Акция «Научись контролировать свое артериальное давление»</a:t>
            </a:r>
          </a:p>
          <a:p>
            <a:pPr marL="285750" indent="-285750">
              <a:buFontTx/>
              <a:buChar char="-"/>
            </a:pPr>
            <a:r>
              <a:rPr lang="ru-RU" sz="1600" dirty="0" smtClean="0">
                <a:cs typeface="Times New Roman" pitchFamily="18" charset="0"/>
              </a:rPr>
              <a:t>Всемирный день без табака</a:t>
            </a:r>
          </a:p>
          <a:p>
            <a:pPr marL="285750" indent="-285750">
              <a:buFontTx/>
              <a:buChar char="-"/>
            </a:pPr>
            <a:r>
              <a:rPr lang="ru-RU" sz="1600" dirty="0" smtClean="0">
                <a:cs typeface="Times New Roman" pitchFamily="18" charset="0"/>
              </a:rPr>
              <a:t>День оказания первой помощи</a:t>
            </a:r>
          </a:p>
          <a:p>
            <a:pPr marL="285750" indent="-285750">
              <a:buFontTx/>
              <a:buChar char="-"/>
            </a:pPr>
            <a:r>
              <a:rPr lang="ru-RU" sz="1600" dirty="0" smtClean="0">
                <a:cs typeface="Times New Roman" pitchFamily="18" charset="0"/>
              </a:rPr>
              <a:t>День борьбы с инсультом</a:t>
            </a:r>
          </a:p>
          <a:p>
            <a:pPr marL="285750" indent="-285750">
              <a:buFontTx/>
              <a:buChar char="-"/>
            </a:pPr>
            <a:endParaRPr lang="ru-RU" sz="1600" dirty="0" smtClean="0">
              <a:cs typeface="Times New Roman" pitchFamily="18" charset="0"/>
            </a:endParaRPr>
          </a:p>
          <a:p>
            <a:pPr marL="285750" indent="-285750">
              <a:buFontTx/>
              <a:buChar char="-"/>
            </a:pPr>
            <a:endParaRPr lang="ru-RU" sz="1600" dirty="0" smtClean="0">
              <a:cs typeface="Times New Roman" pitchFamily="18" charset="0"/>
            </a:endParaRPr>
          </a:p>
          <a:p>
            <a:pPr marL="285750" indent="-285750">
              <a:buFontTx/>
              <a:buChar char="-"/>
            </a:pPr>
            <a:endParaRPr lang="ru-RU" sz="1600" dirty="0" smtClean="0">
              <a:cs typeface="Times New Roman" pitchFamily="18" charset="0"/>
            </a:endParaRPr>
          </a:p>
          <a:p>
            <a:pPr marL="285750" indent="-285750">
              <a:buFontTx/>
              <a:buChar char="-"/>
            </a:pPr>
            <a:endParaRPr lang="ru-RU" sz="1600" dirty="0" smtClean="0">
              <a:cs typeface="Times New Roman" pitchFamily="18" charset="0"/>
            </a:endParaRPr>
          </a:p>
          <a:p>
            <a:pPr marL="285750" indent="-285750">
              <a:buFontTx/>
              <a:buChar char="-"/>
            </a:pPr>
            <a:endParaRPr lang="ru-RU" sz="1600" dirty="0" smtClean="0">
              <a:cs typeface="Times New Roman" pitchFamily="18" charset="0"/>
            </a:endParaRPr>
          </a:p>
        </p:txBody>
      </p:sp>
      <p:pic>
        <p:nvPicPr>
          <p:cNvPr id="23"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086" y="2780928"/>
            <a:ext cx="2414389" cy="1731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23"/>
          <p:cNvPicPr>
            <a:picLocks noChangeAspect="1"/>
          </p:cNvPicPr>
          <p:nvPr/>
        </p:nvPicPr>
        <p:blipFill>
          <a:blip r:embed="rId5"/>
          <a:stretch>
            <a:fillRect/>
          </a:stretch>
        </p:blipFill>
        <p:spPr>
          <a:xfrm>
            <a:off x="179512" y="5103432"/>
            <a:ext cx="2259013" cy="1498600"/>
          </a:xfrm>
          <a:prstGeom prst="rect">
            <a:avLst/>
          </a:prstGeom>
          <a:ln>
            <a:noFill/>
          </a:ln>
          <a:effectLst>
            <a:outerShdw blurRad="292100" dist="139700" dir="2700000" algn="tl" rotWithShape="0">
              <a:srgbClr val="333333">
                <a:alpha val="65000"/>
              </a:srgbClr>
            </a:outerShdw>
          </a:effectLst>
        </p:spPr>
      </p:pic>
      <p:pic>
        <p:nvPicPr>
          <p:cNvPr id="26" name="Рисунок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5225" y="4512758"/>
            <a:ext cx="2827784" cy="1789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p:cNvPicPr>
            <a:picLocks noChangeAspect="1"/>
          </p:cNvPicPr>
          <p:nvPr/>
        </p:nvPicPr>
        <p:blipFill>
          <a:blip r:embed="rId7"/>
          <a:stretch>
            <a:fillRect/>
          </a:stretch>
        </p:blipFill>
        <p:spPr>
          <a:xfrm>
            <a:off x="5868144" y="4663843"/>
            <a:ext cx="3010212" cy="2005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2353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bwMode="auto">
          <a:xfrm>
            <a:off x="503040" y="16112"/>
            <a:ext cx="8640960" cy="576263"/>
          </a:xfrm>
        </p:spPr>
        <p:txBody>
          <a:bodyPr wrap="square" numCol="1" anchorCtr="0" compatLnSpc="1">
            <a:prstTxWarp prst="textNoShape">
              <a:avLst/>
            </a:prstTxWarp>
            <a:noAutofit/>
          </a:bodyPr>
          <a:lstStyle/>
          <a:p>
            <a:pPr>
              <a:lnSpc>
                <a:spcPct val="100000"/>
              </a:lnSpc>
            </a:pPr>
            <a:r>
              <a:rPr lang="ru-RU" sz="2800" b="1" dirty="0" smtClean="0">
                <a:effectLst/>
                <a:cs typeface="Times New Roman" pitchFamily="18" charset="0"/>
              </a:rPr>
              <a:t>Профилактические акции </a:t>
            </a:r>
            <a:r>
              <a:rPr lang="ru-RU" sz="2800" b="1" dirty="0" smtClean="0">
                <a:cs typeface="Times New Roman" pitchFamily="18" charset="0"/>
              </a:rPr>
              <a:t>в крупных ТРК</a:t>
            </a:r>
            <a:endParaRPr lang="ru-RU" sz="2800" b="1" dirty="0" smtClean="0">
              <a:effectLst/>
              <a:cs typeface="Times New Roman" pitchFamily="18" charset="0"/>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196975"/>
            <a:ext cx="3556000" cy="2663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45013" y="1412875"/>
            <a:ext cx="4032250" cy="171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cs typeface="Times New Roman" pitchFamily="18" charset="0"/>
              </a:rPr>
              <a:t>БОЛЕЕ ДВУХ ТЫСЯЧ ЧЕЛОВЕК БЕСПЛАТНО ПРИВИЛИСЬ ОТ ГРИППА В ХОДЕ АКЦИИ</a:t>
            </a:r>
          </a:p>
          <a:p>
            <a:pPr algn="ctr">
              <a:defRPr/>
            </a:pPr>
            <a:r>
              <a:rPr lang="ru-RU" sz="2400" b="1" dirty="0">
                <a:solidFill>
                  <a:schemeClr val="tx1"/>
                </a:solidFill>
                <a:cs typeface="Times New Roman" pitchFamily="18" charset="0"/>
              </a:rPr>
              <a:t>15-16 октября 2016 г.</a:t>
            </a:r>
          </a:p>
        </p:txBody>
      </p:sp>
      <p:pic>
        <p:nvPicPr>
          <p:cNvPr id="3277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4086225"/>
            <a:ext cx="3556000" cy="237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4545013" y="3860800"/>
            <a:ext cx="4268787" cy="1938992"/>
          </a:xfrm>
          <a:prstGeom prst="rect">
            <a:avLst/>
          </a:prstGeom>
        </p:spPr>
        <p:txBody>
          <a:bodyPr>
            <a:spAutoFit/>
          </a:bodyPr>
          <a:lstStyle/>
          <a:p>
            <a:pPr>
              <a:defRPr/>
            </a:pPr>
            <a:r>
              <a:rPr lang="ru-RU" sz="2400" dirty="0">
                <a:cs typeface="Times New Roman" pitchFamily="18" charset="0"/>
              </a:rPr>
              <a:t>671 человек привились в </a:t>
            </a:r>
            <a:r>
              <a:rPr lang="ru-RU" sz="2400" dirty="0" smtClean="0">
                <a:cs typeface="Times New Roman" pitchFamily="18" charset="0"/>
              </a:rPr>
              <a:t>ТРК «Алмаз», </a:t>
            </a:r>
            <a:endParaRPr lang="ru-RU" sz="2400" dirty="0">
              <a:cs typeface="Times New Roman" pitchFamily="18" charset="0"/>
            </a:endParaRPr>
          </a:p>
          <a:p>
            <a:pPr>
              <a:defRPr/>
            </a:pPr>
            <a:r>
              <a:rPr lang="ru-RU" sz="2400" dirty="0">
                <a:cs typeface="Times New Roman" pitchFamily="18" charset="0"/>
              </a:rPr>
              <a:t>631 человек - в «Фокусе», </a:t>
            </a:r>
          </a:p>
          <a:p>
            <a:pPr>
              <a:defRPr/>
            </a:pPr>
            <a:r>
              <a:rPr lang="ru-RU" sz="2400" dirty="0">
                <a:cs typeface="Times New Roman" pitchFamily="18" charset="0"/>
              </a:rPr>
              <a:t>541 человек - в «Горках»,</a:t>
            </a:r>
          </a:p>
          <a:p>
            <a:pPr>
              <a:defRPr/>
            </a:pPr>
            <a:r>
              <a:rPr lang="ru-RU" sz="2400" dirty="0">
                <a:cs typeface="Times New Roman" pitchFamily="18" charset="0"/>
              </a:rPr>
              <a:t>325 человек - в «Кубе». </a:t>
            </a:r>
          </a:p>
        </p:txBody>
      </p:sp>
    </p:spTree>
    <p:extLst>
      <p:ext uri="{BB962C8B-B14F-4D97-AF65-F5344CB8AC3E}">
        <p14:creationId xmlns:p14="http://schemas.microsoft.com/office/powerpoint/2010/main" val="38740985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259632" y="116632"/>
            <a:ext cx="7318208" cy="482984"/>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ln w="10541" cmpd="sng">
                <a:solidFill>
                  <a:schemeClr val="tx2"/>
                </a:solidFill>
                <a:prstDash val="solid"/>
              </a:ln>
              <a:latin typeface="Times New Roman" pitchFamily="18" charset="0"/>
              <a:cs typeface="Times New Roman" pitchFamily="18" charset="0"/>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315" y="2272195"/>
            <a:ext cx="1728600" cy="138288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115615" y="1441416"/>
            <a:ext cx="7823061" cy="2769989"/>
          </a:xfrm>
          <a:prstGeom prst="rect">
            <a:avLst/>
          </a:prstGeom>
          <a:noFill/>
        </p:spPr>
        <p:txBody>
          <a:bodyPr wrap="square" rtlCol="0">
            <a:spAutoFit/>
          </a:bodyPr>
          <a:lstStyle/>
          <a:p>
            <a:pPr algn="ctr"/>
            <a:r>
              <a:rPr lang="ru-RU" sz="1600" dirty="0" smtClean="0">
                <a:cs typeface="Times New Roman" pitchFamily="18" charset="0"/>
              </a:rPr>
              <a:t>Масштабный обучающий проект для пациентов с диагнозом Сахарный диабет.</a:t>
            </a:r>
          </a:p>
          <a:p>
            <a:pPr algn="ctr"/>
            <a:r>
              <a:rPr lang="ru-RU" sz="1600" dirty="0" smtClean="0">
                <a:cs typeface="Times New Roman" pitchFamily="18" charset="0"/>
              </a:rPr>
              <a:t>Цель Проекта: комплексное </a:t>
            </a:r>
            <a:r>
              <a:rPr lang="ru-RU" sz="1600" dirty="0">
                <a:cs typeface="Times New Roman" pitchFamily="18" charset="0"/>
              </a:rPr>
              <a:t>повышение качества жизни пациентов, </a:t>
            </a:r>
            <a:endParaRPr lang="ru-RU" sz="1600" dirty="0" smtClean="0">
              <a:cs typeface="Times New Roman" pitchFamily="18" charset="0"/>
            </a:endParaRPr>
          </a:p>
          <a:p>
            <a:pPr algn="ctr"/>
            <a:r>
              <a:rPr lang="ru-RU" sz="1600" dirty="0" smtClean="0">
                <a:cs typeface="Times New Roman" pitchFamily="18" charset="0"/>
              </a:rPr>
              <a:t>адаптация </a:t>
            </a:r>
            <a:r>
              <a:rPr lang="ru-RU" sz="1600" dirty="0">
                <a:cs typeface="Times New Roman" pitchFamily="18" charset="0"/>
              </a:rPr>
              <a:t>к новым условиям жизни пациентов с сахарным диабетом, </a:t>
            </a:r>
            <a:endParaRPr lang="ru-RU" sz="1600" dirty="0" smtClean="0">
              <a:cs typeface="Times New Roman" pitchFamily="18" charset="0"/>
            </a:endParaRPr>
          </a:p>
          <a:p>
            <a:pPr algn="ctr"/>
            <a:r>
              <a:rPr lang="ru-RU" sz="1600" dirty="0" smtClean="0">
                <a:cs typeface="Times New Roman" pitchFamily="18" charset="0"/>
              </a:rPr>
              <a:t>появление уверенности</a:t>
            </a:r>
            <a:r>
              <a:rPr lang="ru-RU" sz="1600" dirty="0">
                <a:cs typeface="Times New Roman" pitchFamily="18" charset="0"/>
              </a:rPr>
              <a:t>, </a:t>
            </a:r>
            <a:endParaRPr lang="ru-RU" sz="1600" dirty="0" smtClean="0">
              <a:cs typeface="Times New Roman" pitchFamily="18" charset="0"/>
            </a:endParaRPr>
          </a:p>
          <a:p>
            <a:pPr algn="ctr"/>
            <a:r>
              <a:rPr lang="ru-RU" sz="1600" dirty="0" smtClean="0">
                <a:cs typeface="Times New Roman" pitchFamily="18" charset="0"/>
              </a:rPr>
              <a:t>установка </a:t>
            </a:r>
            <a:r>
              <a:rPr lang="ru-RU" sz="1600" dirty="0">
                <a:cs typeface="Times New Roman" pitchFamily="18" charset="0"/>
              </a:rPr>
              <a:t>цели на реализацию своих возможностей, </a:t>
            </a:r>
            <a:endParaRPr lang="ru-RU" sz="1600" dirty="0" smtClean="0">
              <a:cs typeface="Times New Roman" pitchFamily="18" charset="0"/>
            </a:endParaRPr>
          </a:p>
          <a:p>
            <a:pPr algn="ctr"/>
            <a:r>
              <a:rPr lang="ru-RU" sz="1600" dirty="0" smtClean="0">
                <a:cs typeface="Times New Roman" pitchFamily="18" charset="0"/>
              </a:rPr>
              <a:t>усиление приверженности </a:t>
            </a:r>
            <a:r>
              <a:rPr lang="ru-RU" sz="1600" dirty="0">
                <a:cs typeface="Times New Roman" pitchFamily="18" charset="0"/>
              </a:rPr>
              <a:t>к лечению, </a:t>
            </a:r>
            <a:endParaRPr lang="ru-RU" sz="1600" dirty="0" smtClean="0">
              <a:cs typeface="Times New Roman" pitchFamily="18" charset="0"/>
            </a:endParaRPr>
          </a:p>
          <a:p>
            <a:pPr algn="ctr"/>
            <a:r>
              <a:rPr lang="ru-RU" sz="1600" dirty="0" smtClean="0">
                <a:cs typeface="Times New Roman" pitchFamily="18" charset="0"/>
              </a:rPr>
              <a:t>снижение </a:t>
            </a:r>
            <a:r>
              <a:rPr lang="ru-RU" sz="1600" dirty="0">
                <a:cs typeface="Times New Roman" pitchFamily="18" charset="0"/>
              </a:rPr>
              <a:t>количества </a:t>
            </a:r>
            <a:r>
              <a:rPr lang="ru-RU" sz="1600" dirty="0" smtClean="0">
                <a:cs typeface="Times New Roman" pitchFamily="18" charset="0"/>
              </a:rPr>
              <a:t>осложнений, </a:t>
            </a:r>
          </a:p>
          <a:p>
            <a:pPr algn="ctr"/>
            <a:r>
              <a:rPr lang="ru-RU" sz="1600" dirty="0" smtClean="0">
                <a:cs typeface="Times New Roman" pitchFamily="18" charset="0"/>
              </a:rPr>
              <a:t>увеличение </a:t>
            </a:r>
            <a:r>
              <a:rPr lang="ru-RU" sz="1600" dirty="0">
                <a:cs typeface="Times New Roman" pitchFamily="18" charset="0"/>
              </a:rPr>
              <a:t>продолжительности и качества жизни населения </a:t>
            </a:r>
            <a:endParaRPr lang="ru-RU" sz="1600" dirty="0" smtClean="0">
              <a:cs typeface="Times New Roman" pitchFamily="18" charset="0"/>
            </a:endParaRPr>
          </a:p>
          <a:p>
            <a:pPr algn="ctr"/>
            <a:r>
              <a:rPr lang="ru-RU" sz="1600" dirty="0" smtClean="0">
                <a:cs typeface="Times New Roman" pitchFamily="18" charset="0"/>
              </a:rPr>
              <a:t>сохранение </a:t>
            </a:r>
            <a:r>
              <a:rPr lang="ru-RU" sz="1600" dirty="0">
                <a:cs typeface="Times New Roman" pitchFamily="18" charset="0"/>
              </a:rPr>
              <a:t>трудоспособности </a:t>
            </a:r>
            <a:r>
              <a:rPr lang="ru-RU" sz="1600" dirty="0" smtClean="0">
                <a:cs typeface="Times New Roman" pitchFamily="18" charset="0"/>
              </a:rPr>
              <a:t>больных</a:t>
            </a:r>
          </a:p>
          <a:p>
            <a:pPr algn="ctr"/>
            <a:r>
              <a:rPr lang="ru-RU" sz="1600" dirty="0" smtClean="0">
                <a:cs typeface="Times New Roman" pitchFamily="18" charset="0"/>
              </a:rPr>
              <a:t> </a:t>
            </a:r>
            <a:r>
              <a:rPr lang="ru-RU" sz="1600" dirty="0">
                <a:cs typeface="Times New Roman" pitchFamily="18" charset="0"/>
              </a:rPr>
              <a:t>сахарным диабетом.</a:t>
            </a:r>
          </a:p>
          <a:p>
            <a:endParaRPr lang="ru-RU" sz="1400" dirty="0">
              <a:cs typeface="Times New Roman" pitchFamily="18" charset="0"/>
            </a:endParaRPr>
          </a:p>
        </p:txBody>
      </p:sp>
      <p:sp>
        <p:nvSpPr>
          <p:cNvPr id="33" name="TextBox 32"/>
          <p:cNvSpPr txBox="1"/>
          <p:nvPr/>
        </p:nvSpPr>
        <p:spPr>
          <a:xfrm>
            <a:off x="1259633" y="914240"/>
            <a:ext cx="6984775" cy="400110"/>
          </a:xfrm>
          <a:prstGeom prst="rect">
            <a:avLst/>
          </a:prstGeom>
          <a:noFill/>
        </p:spPr>
        <p:txBody>
          <a:bodyPr wrap="square" rtlCol="0">
            <a:spAutoFit/>
          </a:bodyPr>
          <a:lstStyle/>
          <a:p>
            <a:pPr algn="ctr"/>
            <a:r>
              <a:rPr lang="ru-RU" sz="2000" b="1" dirty="0" smtClean="0">
                <a:cs typeface="Times New Roman" pitchFamily="18" charset="0"/>
              </a:rPr>
              <a:t>12 муниципальных образований, 1000 человек</a:t>
            </a:r>
            <a:endParaRPr lang="ru-RU" sz="2000" b="1" dirty="0">
              <a:cs typeface="Times New Roman" pitchFamily="18" charset="0"/>
            </a:endParaRPr>
          </a:p>
        </p:txBody>
      </p:sp>
      <p:sp>
        <p:nvSpPr>
          <p:cNvPr id="34" name="TextBox 33"/>
          <p:cNvSpPr txBox="1"/>
          <p:nvPr/>
        </p:nvSpPr>
        <p:spPr>
          <a:xfrm>
            <a:off x="1357703" y="4149080"/>
            <a:ext cx="2088232" cy="1384995"/>
          </a:xfrm>
          <a:prstGeom prst="rect">
            <a:avLst/>
          </a:prstGeom>
          <a:noFill/>
          <a:ln w="19050">
            <a:noFill/>
          </a:ln>
        </p:spPr>
        <p:txBody>
          <a:bodyPr wrap="square" rtlCol="0">
            <a:spAutoFit/>
          </a:bodyPr>
          <a:lstStyle/>
          <a:p>
            <a:r>
              <a:rPr lang="ru-RU" sz="1400" dirty="0" smtClean="0">
                <a:cs typeface="Times New Roman" pitchFamily="18" charset="0"/>
              </a:rPr>
              <a:t>- </a:t>
            </a:r>
            <a:r>
              <a:rPr lang="ru-RU" sz="1400" dirty="0" err="1" smtClean="0">
                <a:cs typeface="Times New Roman" pitchFamily="18" charset="0"/>
              </a:rPr>
              <a:t>Аргаяшском</a:t>
            </a:r>
            <a:r>
              <a:rPr lang="ru-RU" sz="1400" dirty="0" smtClean="0">
                <a:cs typeface="Times New Roman" pitchFamily="18" charset="0"/>
              </a:rPr>
              <a:t> МР </a:t>
            </a:r>
          </a:p>
          <a:p>
            <a:r>
              <a:rPr lang="ru-RU" sz="1400" dirty="0" smtClean="0">
                <a:cs typeface="Times New Roman" pitchFamily="18" charset="0"/>
              </a:rPr>
              <a:t>- Красноармейском МР </a:t>
            </a:r>
          </a:p>
          <a:p>
            <a:r>
              <a:rPr lang="ru-RU" sz="1400" dirty="0" smtClean="0">
                <a:cs typeface="Times New Roman" pitchFamily="18" charset="0"/>
              </a:rPr>
              <a:t>- </a:t>
            </a:r>
            <a:r>
              <a:rPr lang="ru-RU" sz="1400" dirty="0" err="1" smtClean="0">
                <a:cs typeface="Times New Roman" pitchFamily="18" charset="0"/>
              </a:rPr>
              <a:t>Еткульском</a:t>
            </a:r>
            <a:r>
              <a:rPr lang="ru-RU" sz="1400" dirty="0" smtClean="0">
                <a:cs typeface="Times New Roman" pitchFamily="18" charset="0"/>
              </a:rPr>
              <a:t> МР</a:t>
            </a:r>
          </a:p>
          <a:p>
            <a:r>
              <a:rPr lang="ru-RU" sz="1400" dirty="0" smtClean="0">
                <a:cs typeface="Times New Roman" pitchFamily="18" charset="0"/>
              </a:rPr>
              <a:t>- </a:t>
            </a:r>
            <a:r>
              <a:rPr lang="ru-RU" sz="1400" dirty="0" err="1" smtClean="0">
                <a:cs typeface="Times New Roman" pitchFamily="18" charset="0"/>
              </a:rPr>
              <a:t>Коркинском</a:t>
            </a:r>
            <a:r>
              <a:rPr lang="ru-RU" sz="1400" dirty="0" smtClean="0">
                <a:cs typeface="Times New Roman" pitchFamily="18" charset="0"/>
              </a:rPr>
              <a:t> МР</a:t>
            </a:r>
          </a:p>
          <a:p>
            <a:r>
              <a:rPr lang="ru-RU" sz="1400" dirty="0" smtClean="0">
                <a:cs typeface="Times New Roman" pitchFamily="18" charset="0"/>
              </a:rPr>
              <a:t>- Сосновском МР</a:t>
            </a:r>
          </a:p>
          <a:p>
            <a:r>
              <a:rPr lang="ru-RU" sz="1400" dirty="0" smtClean="0">
                <a:cs typeface="Times New Roman" pitchFamily="18" charset="0"/>
              </a:rPr>
              <a:t>- </a:t>
            </a:r>
            <a:r>
              <a:rPr lang="ru-RU" sz="1400" dirty="0" err="1" smtClean="0">
                <a:cs typeface="Times New Roman" pitchFamily="18" charset="0"/>
              </a:rPr>
              <a:t>Кунашакском</a:t>
            </a:r>
            <a:r>
              <a:rPr lang="ru-RU" sz="1400" dirty="0" smtClean="0">
                <a:cs typeface="Times New Roman" pitchFamily="18" charset="0"/>
              </a:rPr>
              <a:t> МР</a:t>
            </a:r>
            <a:endParaRPr lang="ru-RU" sz="1400" dirty="0">
              <a:cs typeface="Times New Roman" pitchFamily="18" charset="0"/>
            </a:endParaRPr>
          </a:p>
        </p:txBody>
      </p:sp>
      <p:sp>
        <p:nvSpPr>
          <p:cNvPr id="35" name="TextBox 34"/>
          <p:cNvSpPr txBox="1"/>
          <p:nvPr/>
        </p:nvSpPr>
        <p:spPr>
          <a:xfrm>
            <a:off x="6446865" y="4149079"/>
            <a:ext cx="1797543" cy="1384995"/>
          </a:xfrm>
          <a:prstGeom prst="rect">
            <a:avLst/>
          </a:prstGeom>
          <a:noFill/>
        </p:spPr>
        <p:txBody>
          <a:bodyPr wrap="none" rtlCol="0">
            <a:spAutoFit/>
          </a:bodyPr>
          <a:lstStyle/>
          <a:p>
            <a:r>
              <a:rPr lang="ru-RU" sz="1400" dirty="0" smtClean="0">
                <a:cs typeface="Times New Roman" pitchFamily="18" charset="0"/>
              </a:rPr>
              <a:t>- Златоустовском ГО </a:t>
            </a:r>
          </a:p>
          <a:p>
            <a:r>
              <a:rPr lang="ru-RU" sz="1400" dirty="0" smtClean="0">
                <a:cs typeface="Times New Roman" pitchFamily="18" charset="0"/>
              </a:rPr>
              <a:t>- </a:t>
            </a:r>
            <a:r>
              <a:rPr lang="ru-RU" sz="1400" dirty="0" err="1" smtClean="0">
                <a:cs typeface="Times New Roman" pitchFamily="18" charset="0"/>
              </a:rPr>
              <a:t>Миасском</a:t>
            </a:r>
            <a:r>
              <a:rPr lang="ru-RU" sz="1400" dirty="0" smtClean="0">
                <a:cs typeface="Times New Roman" pitchFamily="18" charset="0"/>
              </a:rPr>
              <a:t> ГО</a:t>
            </a:r>
          </a:p>
          <a:p>
            <a:r>
              <a:rPr lang="ru-RU" sz="1400" dirty="0" smtClean="0">
                <a:cs typeface="Times New Roman" pitchFamily="18" charset="0"/>
              </a:rPr>
              <a:t>- </a:t>
            </a:r>
            <a:r>
              <a:rPr lang="ru-RU" sz="1400" dirty="0" err="1" smtClean="0">
                <a:cs typeface="Times New Roman" pitchFamily="18" charset="0"/>
              </a:rPr>
              <a:t>Чебаркульском</a:t>
            </a:r>
            <a:r>
              <a:rPr lang="ru-RU" sz="1400" dirty="0" smtClean="0">
                <a:cs typeface="Times New Roman" pitchFamily="18" charset="0"/>
              </a:rPr>
              <a:t> ГО </a:t>
            </a:r>
          </a:p>
          <a:p>
            <a:r>
              <a:rPr lang="ru-RU" sz="1400" dirty="0" smtClean="0">
                <a:cs typeface="Times New Roman" pitchFamily="18" charset="0"/>
              </a:rPr>
              <a:t>- Копейском ГО</a:t>
            </a:r>
            <a:endParaRPr lang="ru-RU" sz="1400" dirty="0">
              <a:cs typeface="Times New Roman" pitchFamily="18" charset="0"/>
            </a:endParaRPr>
          </a:p>
          <a:p>
            <a:r>
              <a:rPr lang="ru-RU" sz="1400" dirty="0" smtClean="0">
                <a:cs typeface="Times New Roman" pitchFamily="18" charset="0"/>
              </a:rPr>
              <a:t>- Кыштымском ГО</a:t>
            </a:r>
          </a:p>
          <a:p>
            <a:r>
              <a:rPr lang="ru-RU" sz="1400" dirty="0" smtClean="0">
                <a:cs typeface="Times New Roman" pitchFamily="18" charset="0"/>
              </a:rPr>
              <a:t>- </a:t>
            </a:r>
            <a:r>
              <a:rPr lang="ru-RU" sz="1400" dirty="0" err="1" smtClean="0">
                <a:cs typeface="Times New Roman" pitchFamily="18" charset="0"/>
              </a:rPr>
              <a:t>Карабашском</a:t>
            </a:r>
            <a:r>
              <a:rPr lang="ru-RU" sz="1400" dirty="0" smtClean="0">
                <a:cs typeface="Times New Roman" pitchFamily="18" charset="0"/>
              </a:rPr>
              <a:t> ГО</a:t>
            </a:r>
            <a:endParaRPr lang="ru-RU" sz="1400" dirty="0">
              <a:cs typeface="Times New Roman" pitchFamily="18" charset="0"/>
            </a:endParaRPr>
          </a:p>
        </p:txBody>
      </p:sp>
      <p:pic>
        <p:nvPicPr>
          <p:cNvPr id="3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391">
                        <a14:foregroundMark x1="51927" y1="4493" x2="51927" y2="4493"/>
                        <a14:foregroundMark x1="42596" y1="4659" x2="42596" y2="4659"/>
                      </a14:backgroundRemoval>
                    </a14:imgEffect>
                  </a14:imgLayer>
                </a14:imgProps>
              </a:ext>
            </a:extLst>
          </a:blip>
          <a:srcRect/>
          <a:stretch>
            <a:fillRect/>
          </a:stretch>
        </p:blipFill>
        <p:spPr bwMode="auto">
          <a:xfrm>
            <a:off x="3816795" y="4267272"/>
            <a:ext cx="2016224" cy="259072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1259633" y="358124"/>
            <a:ext cx="6480720" cy="556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Работа с НКО</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35563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bwMode="auto">
          <a:xfrm>
            <a:off x="394394" y="476672"/>
            <a:ext cx="8713788" cy="418817"/>
          </a:xfrm>
        </p:spPr>
        <p:txBody>
          <a:bodyPr wrap="square" numCol="1" anchorCtr="0" compatLnSpc="1">
            <a:prstTxWarp prst="textNoShape">
              <a:avLst/>
            </a:prstTxWarp>
            <a:noAutofit/>
          </a:bodyPr>
          <a:lstStyle/>
          <a:p>
            <a:pPr>
              <a:lnSpc>
                <a:spcPct val="100000"/>
              </a:lnSpc>
            </a:pPr>
            <a:r>
              <a:rPr lang="ru-RU" sz="2400" b="1" dirty="0" smtClean="0">
                <a:effectLst/>
                <a:latin typeface="Times New Roman" pitchFamily="18" charset="0"/>
                <a:cs typeface="Times New Roman" pitchFamily="18" charset="0"/>
              </a:rPr>
              <a:t>Х</a:t>
            </a:r>
            <a:r>
              <a:rPr lang="en-US" sz="2400" b="1" dirty="0" smtClean="0">
                <a:effectLst/>
                <a:latin typeface="Times New Roman" pitchFamily="18" charset="0"/>
                <a:cs typeface="Times New Roman" pitchFamily="18" charset="0"/>
              </a:rPr>
              <a:t>I</a:t>
            </a:r>
            <a:r>
              <a:rPr lang="ru-RU" sz="2400" b="1" dirty="0" smtClean="0">
                <a:effectLst/>
                <a:latin typeface="Times New Roman" pitchFamily="18" charset="0"/>
                <a:cs typeface="Times New Roman" pitchFamily="18" charset="0"/>
              </a:rPr>
              <a:t> Южно-Уральский профилактический форум и выставка «Уральское здоровье»,  4-5 октября 2016 г.</a:t>
            </a:r>
          </a:p>
        </p:txBody>
      </p:sp>
      <p:pic>
        <p:nvPicPr>
          <p:cNvPr id="4" name="Рисунок 3"/>
          <p:cNvPicPr>
            <a:picLocks noChangeAspect="1"/>
          </p:cNvPicPr>
          <p:nvPr/>
        </p:nvPicPr>
        <p:blipFill>
          <a:blip r:embed="rId2"/>
          <a:stretch>
            <a:fillRect/>
          </a:stretch>
        </p:blipFill>
        <p:spPr>
          <a:xfrm>
            <a:off x="2268538" y="1263651"/>
            <a:ext cx="2135187" cy="307036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stretch>
            <a:fillRect/>
          </a:stretch>
        </p:blipFill>
        <p:spPr>
          <a:xfrm>
            <a:off x="176213" y="1263651"/>
            <a:ext cx="1947862" cy="307036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6876256" y="1287731"/>
            <a:ext cx="2139032" cy="1442594"/>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a:blip r:embed="rId5"/>
          <a:stretch>
            <a:fillRect/>
          </a:stretch>
        </p:blipFill>
        <p:spPr>
          <a:xfrm>
            <a:off x="4595477" y="1284433"/>
            <a:ext cx="2087563" cy="304958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76213" y="4313238"/>
            <a:ext cx="8812212" cy="238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1F497D">
                    <a:lumMod val="75000"/>
                  </a:srgbClr>
                </a:solidFill>
                <a:latin typeface="Times New Roman" pitchFamily="18" charset="0"/>
                <a:cs typeface="Times New Roman" pitchFamily="18" charset="0"/>
              </a:rPr>
              <a:t>Участвовало более 1500 человек</a:t>
            </a:r>
          </a:p>
          <a:p>
            <a:pPr algn="ctr">
              <a:defRPr/>
            </a:pPr>
            <a:r>
              <a:rPr lang="ru-RU" sz="2000" b="1" dirty="0" smtClean="0">
                <a:solidFill>
                  <a:srgbClr val="1F497D">
                    <a:lumMod val="75000"/>
                  </a:srgbClr>
                </a:solidFill>
                <a:latin typeface="Times New Roman" pitchFamily="18" charset="0"/>
                <a:cs typeface="Times New Roman" pitchFamily="18" charset="0"/>
              </a:rPr>
              <a:t>Организаторами </a:t>
            </a:r>
            <a:r>
              <a:rPr lang="ru-RU" sz="2000" b="1" dirty="0">
                <a:solidFill>
                  <a:srgbClr val="1F497D">
                    <a:lumMod val="75000"/>
                  </a:srgbClr>
                </a:solidFill>
                <a:latin typeface="Times New Roman" pitchFamily="18" charset="0"/>
                <a:cs typeface="Times New Roman" pitchFamily="18" charset="0"/>
              </a:rPr>
              <a:t>данного мероприятия традиционно являлись: Правительство Челябинской области, Министерство здравоохранения Челябинской области, ФГБОУ ВО «Южно-уральский государственный медицинский университет» Минздрава России, Министерство физической культуры и спорта Челябинской области</a:t>
            </a:r>
            <a:r>
              <a:rPr lang="ru-RU" sz="2000" b="1" dirty="0" smtClean="0">
                <a:solidFill>
                  <a:srgbClr val="1F497D">
                    <a:lumMod val="75000"/>
                  </a:srgbClr>
                </a:solidFill>
                <a:latin typeface="Times New Roman" pitchFamily="18" charset="0"/>
                <a:cs typeface="Times New Roman" pitchFamily="18" charset="0"/>
              </a:rPr>
              <a:t>.</a:t>
            </a:r>
          </a:p>
          <a:p>
            <a:pPr algn="ctr">
              <a:defRPr/>
            </a:pPr>
            <a:r>
              <a:rPr lang="ru-RU" sz="2000" b="1" dirty="0" smtClean="0">
                <a:solidFill>
                  <a:srgbClr val="1F497D">
                    <a:lumMod val="75000"/>
                  </a:srgbClr>
                </a:solidFill>
                <a:latin typeface="Times New Roman" pitchFamily="18" charset="0"/>
                <a:cs typeface="Times New Roman" pitchFamily="18" charset="0"/>
              </a:rPr>
              <a:t>Секции: молодежная, спортивная, профилактики ХНИЗ, школы для пациентов. Выставка услуг в сфере профилактики</a:t>
            </a:r>
            <a:endParaRPr lang="ru-RU" sz="2000" b="1" dirty="0">
              <a:solidFill>
                <a:srgbClr val="1F497D">
                  <a:lumMod val="75000"/>
                </a:srgbClr>
              </a:solidFill>
              <a:latin typeface="Times New Roman" pitchFamily="18" charset="0"/>
              <a:cs typeface="Times New Roman" pitchFamily="18" charset="0"/>
            </a:endParaRPr>
          </a:p>
        </p:txBody>
      </p:sp>
      <p:pic>
        <p:nvPicPr>
          <p:cNvPr id="14" name="Объект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788052" y="2809226"/>
            <a:ext cx="2268252" cy="1656184"/>
          </a:xfrm>
        </p:spPr>
      </p:pic>
    </p:spTree>
    <p:extLst>
      <p:ext uri="{BB962C8B-B14F-4D97-AF65-F5344CB8AC3E}">
        <p14:creationId xmlns:p14="http://schemas.microsoft.com/office/powerpoint/2010/main" val="2713945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r="-10000"/>
          </a:stretch>
        </a:blipFill>
        <a:effectLst/>
      </p:bgPr>
    </p:bg>
    <p:spTree>
      <p:nvGrpSpPr>
        <p:cNvPr id="1" name=""/>
        <p:cNvGrpSpPr/>
        <p:nvPr/>
      </p:nvGrpSpPr>
      <p:grpSpPr>
        <a:xfrm>
          <a:off x="0" y="0"/>
          <a:ext cx="0" cy="0"/>
          <a:chOff x="0" y="0"/>
          <a:chExt cx="0" cy="0"/>
        </a:xfrm>
      </p:grpSpPr>
      <p:sp>
        <p:nvSpPr>
          <p:cNvPr id="8" name="Пятиугольник 7"/>
          <p:cNvSpPr/>
          <p:nvPr/>
        </p:nvSpPr>
        <p:spPr>
          <a:xfrm rot="10800000">
            <a:off x="8115104" y="-6773"/>
            <a:ext cx="1065408" cy="915492"/>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8184632" y="-6770"/>
            <a:ext cx="720080" cy="915490"/>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иугольник 5"/>
          <p:cNvSpPr/>
          <p:nvPr/>
        </p:nvSpPr>
        <p:spPr>
          <a:xfrm>
            <a:off x="7824592" y="-6770"/>
            <a:ext cx="720080" cy="915490"/>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0"/>
          <p:cNvSpPr>
            <a:spLocks noGrp="1"/>
          </p:cNvSpPr>
          <p:nvPr>
            <p:ph type="ctrTitle"/>
          </p:nvPr>
        </p:nvSpPr>
        <p:spPr/>
        <p:txBody>
          <a:bodyPr>
            <a:normAutofit/>
          </a:bodyPr>
          <a:lstStyle/>
          <a:p>
            <a:r>
              <a:rPr lang="ru-RU" b="1" dirty="0" smtClean="0">
                <a:cs typeface="Times New Roman" pitchFamily="18" charset="0"/>
              </a:rPr>
              <a:t>Благодарю за внимание!</a:t>
            </a:r>
            <a:endParaRPr lang="ru-RU" b="1" dirty="0">
              <a:cs typeface="Times New Roman" pitchFamily="18" charset="0"/>
            </a:endParaRPr>
          </a:p>
        </p:txBody>
      </p:sp>
      <p:sp>
        <p:nvSpPr>
          <p:cNvPr id="3" name="Подзаголовок 2"/>
          <p:cNvSpPr>
            <a:spLocks noGrp="1"/>
          </p:cNvSpPr>
          <p:nvPr>
            <p:ph type="subTitle" idx="1"/>
          </p:nvPr>
        </p:nvSpPr>
        <p:spPr>
          <a:xfrm>
            <a:off x="1187624" y="5733256"/>
            <a:ext cx="6400800" cy="913656"/>
          </a:xfrm>
        </p:spPr>
        <p:txBody>
          <a:bodyPr>
            <a:normAutofit/>
          </a:bodyPr>
          <a:lstStyle/>
          <a:p>
            <a:r>
              <a:rPr lang="ru-RU" sz="2000" b="1" dirty="0" smtClean="0">
                <a:solidFill>
                  <a:schemeClr val="tx1"/>
                </a:solidFill>
              </a:rPr>
              <a:t>6 апреля 2017 года</a:t>
            </a:r>
          </a:p>
          <a:p>
            <a:r>
              <a:rPr lang="ru-RU" sz="2000" b="1" dirty="0" smtClean="0">
                <a:solidFill>
                  <a:schemeClr val="tx1"/>
                </a:solidFill>
              </a:rPr>
              <a:t>Главный врач ГБУЗ «ЧОЦМП», Агеева Ольга Викторовна</a:t>
            </a:r>
            <a:endParaRPr lang="ru-RU" sz="2000" b="1" dirty="0">
              <a:solidFill>
                <a:schemeClr val="tx1"/>
              </a:solidFill>
            </a:endParaRPr>
          </a:p>
        </p:txBody>
      </p:sp>
      <p:sp>
        <p:nvSpPr>
          <p:cNvPr id="5" name="Пятиугольник 4"/>
          <p:cNvSpPr/>
          <p:nvPr/>
        </p:nvSpPr>
        <p:spPr>
          <a:xfrm>
            <a:off x="-1" y="0"/>
            <a:ext cx="8244409" cy="908720"/>
          </a:xfrm>
          <a:prstGeom prst="homePlate">
            <a:avLst/>
          </a:prstGeom>
          <a:solidFill>
            <a:schemeClr val="accent3">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9" name="Picture 3"/>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391" b="100000" l="0" r="100000">
                        <a14:foregroundMark x1="40385" y1="3906" x2="40385" y2="3906"/>
                        <a14:foregroundMark x1="36538" y1="16406" x2="36538" y2="16406"/>
                        <a14:foregroundMark x1="16923" y1="18359" x2="16923" y2="18359"/>
                        <a14:foregroundMark x1="13077" y1="32813" x2="13077" y2="32813"/>
                        <a14:foregroundMark x1="3846" y1="38281" x2="3846" y2="38281"/>
                        <a14:foregroundMark x1="5000" y1="59766" x2="5000" y2="59766"/>
                        <a14:foregroundMark x1="21154" y1="85547" x2="21154" y2="85547"/>
                        <a14:foregroundMark x1="31538" y1="44531" x2="31538" y2="44531"/>
                        <a14:foregroundMark x1="43077" y1="31641" x2="43077" y2="31641"/>
                        <a14:foregroundMark x1="43462" y1="55078" x2="43462" y2="55078"/>
                        <a14:foregroundMark x1="82692" y1="21094" x2="82692" y2="21094"/>
                        <a14:foregroundMark x1="81923" y1="33594" x2="81923" y2="33594"/>
                        <a14:foregroundMark x1="93846" y1="38281" x2="93846" y2="38281"/>
                        <a14:foregroundMark x1="82692" y1="84375" x2="82692" y2="84375"/>
                        <a14:foregroundMark x1="50769" y1="82813" x2="50769" y2="82813"/>
                        <a14:foregroundMark x1="43077" y1="97656" x2="43077" y2="97656"/>
                      </a14:backgroundRemoval>
                    </a14:imgEffect>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21892"/>
            <a:ext cx="947305" cy="9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611560" y="260648"/>
            <a:ext cx="8424936" cy="913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000" b="1" dirty="0" smtClean="0">
                <a:solidFill>
                  <a:schemeClr val="tx1"/>
                </a:solidFill>
                <a:latin typeface="+mj-lt"/>
              </a:rPr>
              <a:t>ГБУЗ «Челябинский областной центр медицинской профилактики»</a:t>
            </a:r>
            <a:endParaRPr lang="ru-RU" sz="2000" b="1" dirty="0">
              <a:solidFill>
                <a:schemeClr val="tx1"/>
              </a:solidFill>
              <a:latin typeface="+mj-lt"/>
            </a:endParaRPr>
          </a:p>
        </p:txBody>
      </p:sp>
    </p:spTree>
    <p:extLst>
      <p:ext uri="{BB962C8B-B14F-4D97-AF65-F5344CB8AC3E}">
        <p14:creationId xmlns:p14="http://schemas.microsoft.com/office/powerpoint/2010/main" val="117480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6" descr="Безымянный.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a:stretch>
            <a:fillRect/>
          </a:stretch>
        </p:blipFill>
        <p:spPr bwMode="auto">
          <a:xfrm>
            <a:off x="1785972" y="2907948"/>
            <a:ext cx="6516406" cy="3710236"/>
          </a:xfrm>
          <a:prstGeom prst="rect">
            <a:avLst/>
          </a:prstGeom>
          <a:ln>
            <a:noFill/>
          </a:ln>
          <a:effectLst>
            <a:outerShdw blurRad="292100" dist="139700" dir="2700000" algn="tl" rotWithShape="0">
              <a:srgbClr val="333333">
                <a:alpha val="65000"/>
              </a:srgbClr>
            </a:outerShdw>
          </a:effectLst>
          <a:extLst/>
        </p:spPr>
      </p:pic>
      <p:pic>
        <p:nvPicPr>
          <p:cNvPr id="12" name="Рисунок 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Lst>
          </a:blip>
          <a:srcRect/>
          <a:stretch>
            <a:fillRect/>
          </a:stretch>
        </p:blipFill>
        <p:spPr bwMode="auto">
          <a:xfrm>
            <a:off x="37126" y="1165695"/>
            <a:ext cx="1656184" cy="2161068"/>
          </a:xfrm>
          <a:prstGeom prst="rect">
            <a:avLst/>
          </a:prstGeom>
          <a:ln>
            <a:noFill/>
          </a:ln>
          <a:effectLst>
            <a:outerShdw blurRad="292100" dist="139700" dir="2700000" algn="tl" rotWithShape="0">
              <a:srgbClr val="333333">
                <a:alpha val="65000"/>
              </a:srgbClr>
            </a:outerShdw>
          </a:effectLst>
        </p:spPr>
      </p:pic>
      <p:sp>
        <p:nvSpPr>
          <p:cNvPr id="13" name="TextBox 7"/>
          <p:cNvSpPr txBox="1">
            <a:spLocks noChangeArrowheads="1"/>
          </p:cNvSpPr>
          <p:nvPr/>
        </p:nvSpPr>
        <p:spPr bwMode="auto">
          <a:xfrm>
            <a:off x="1785972" y="1338288"/>
            <a:ext cx="73479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sz="1600" b="1" i="1" dirty="0">
                <a:solidFill>
                  <a:prstClr val="black"/>
                </a:solidFill>
                <a:latin typeface="Calibri"/>
                <a:cs typeface="Times New Roman" pitchFamily="18" charset="0"/>
              </a:rPr>
              <a:t>«…основным стратегическим направлением обеспечения </a:t>
            </a:r>
            <a:r>
              <a:rPr lang="ru-RU" altLang="ru-RU" sz="1600" b="1" i="1" dirty="0" smtClean="0">
                <a:solidFill>
                  <a:prstClr val="black"/>
                </a:solidFill>
                <a:latin typeface="Calibri"/>
                <a:cs typeface="Times New Roman" pitchFamily="18" charset="0"/>
              </a:rPr>
              <a:t>национальной </a:t>
            </a:r>
            <a:r>
              <a:rPr lang="ru-RU" altLang="ru-RU" sz="1600" b="1" i="1" dirty="0">
                <a:solidFill>
                  <a:prstClr val="black"/>
                </a:solidFill>
                <a:latin typeface="Calibri"/>
                <a:cs typeface="Times New Roman" pitchFamily="18" charset="0"/>
              </a:rPr>
              <a:t>безопасности в сфере сохранения здоровья нации </a:t>
            </a:r>
            <a:r>
              <a:rPr lang="ru-RU" altLang="ru-RU" sz="1600" b="1" i="1" dirty="0" smtClean="0">
                <a:solidFill>
                  <a:prstClr val="black"/>
                </a:solidFill>
                <a:latin typeface="Calibri"/>
                <a:cs typeface="Times New Roman" pitchFamily="18" charset="0"/>
              </a:rPr>
              <a:t>является </a:t>
            </a:r>
            <a:r>
              <a:rPr lang="ru-RU" altLang="ru-RU" sz="1600" b="1" i="1" dirty="0">
                <a:solidFill>
                  <a:srgbClr val="FF0000"/>
                </a:solidFill>
                <a:latin typeface="Calibri"/>
                <a:cs typeface="Times New Roman" pitchFamily="18" charset="0"/>
              </a:rPr>
              <a:t>усиление профилактической направленности, которая </a:t>
            </a:r>
            <a:r>
              <a:rPr lang="ru-RU" altLang="ru-RU" sz="1600" b="1" i="1" dirty="0" smtClean="0">
                <a:solidFill>
                  <a:srgbClr val="FF0000"/>
                </a:solidFill>
                <a:latin typeface="Calibri"/>
                <a:cs typeface="Times New Roman" pitchFamily="18" charset="0"/>
              </a:rPr>
              <a:t>может </a:t>
            </a:r>
            <a:r>
              <a:rPr lang="ru-RU" altLang="ru-RU" sz="1600" b="1" i="1" dirty="0">
                <a:solidFill>
                  <a:srgbClr val="FF0000"/>
                </a:solidFill>
                <a:latin typeface="Calibri"/>
                <a:cs typeface="Times New Roman" pitchFamily="18" charset="0"/>
              </a:rPr>
              <a:t>быть обеспечена только совместными усилиями всех </a:t>
            </a:r>
            <a:r>
              <a:rPr lang="ru-RU" altLang="ru-RU" sz="1600" b="1" i="1" dirty="0" smtClean="0">
                <a:solidFill>
                  <a:srgbClr val="FF0000"/>
                </a:solidFill>
                <a:latin typeface="Calibri"/>
                <a:cs typeface="Times New Roman" pitchFamily="18" charset="0"/>
              </a:rPr>
              <a:t>ветвей </a:t>
            </a:r>
            <a:r>
              <a:rPr lang="ru-RU" altLang="ru-RU" sz="1600" b="1" i="1" dirty="0">
                <a:solidFill>
                  <a:srgbClr val="FF0000"/>
                </a:solidFill>
                <a:latin typeface="Calibri"/>
                <a:cs typeface="Times New Roman" pitchFamily="18" charset="0"/>
              </a:rPr>
              <a:t>власти, секторов, слоев и структур общества, </a:t>
            </a:r>
            <a:r>
              <a:rPr lang="ru-RU" altLang="ru-RU" sz="1600" b="1" i="1" dirty="0">
                <a:solidFill>
                  <a:prstClr val="black"/>
                </a:solidFill>
                <a:latin typeface="Calibri"/>
                <a:cs typeface="Times New Roman" pitchFamily="18" charset="0"/>
              </a:rPr>
              <a:t>с </a:t>
            </a:r>
            <a:r>
              <a:rPr lang="ru-RU" altLang="ru-RU" sz="1600" b="1" i="1" dirty="0" smtClean="0">
                <a:solidFill>
                  <a:prstClr val="black"/>
                </a:solidFill>
                <a:latin typeface="Calibri"/>
                <a:cs typeface="Times New Roman" pitchFamily="18" charset="0"/>
              </a:rPr>
              <a:t>ориентацией </a:t>
            </a:r>
            <a:r>
              <a:rPr lang="ru-RU" altLang="ru-RU" sz="1600" b="1" i="1" dirty="0">
                <a:solidFill>
                  <a:prstClr val="black"/>
                </a:solidFill>
                <a:latin typeface="Calibri"/>
                <a:cs typeface="Times New Roman" pitchFamily="18" charset="0"/>
              </a:rPr>
              <a:t>на сохранения здоровья человека.»</a:t>
            </a:r>
          </a:p>
          <a:p>
            <a:pPr algn="r"/>
            <a:r>
              <a:rPr lang="ru-RU" altLang="ru-RU" sz="1600" b="1" i="1" dirty="0">
                <a:solidFill>
                  <a:prstClr val="black"/>
                </a:solidFill>
                <a:latin typeface="Calibri"/>
                <a:cs typeface="Times New Roman" pitchFamily="18" charset="0"/>
              </a:rPr>
              <a:t>С.А. Бойцов</a:t>
            </a:r>
          </a:p>
        </p:txBody>
      </p:sp>
      <p:sp>
        <p:nvSpPr>
          <p:cNvPr id="14" name="TextBox 8"/>
          <p:cNvSpPr txBox="1">
            <a:spLocks noChangeArrowheads="1"/>
          </p:cNvSpPr>
          <p:nvPr/>
        </p:nvSpPr>
        <p:spPr bwMode="auto">
          <a:xfrm>
            <a:off x="-32365"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2800" b="1" dirty="0" smtClean="0">
                <a:solidFill>
                  <a:prstClr val="black"/>
                </a:solidFill>
                <a:latin typeface="+mj-lt"/>
                <a:cs typeface="Times New Roman" pitchFamily="18" charset="0"/>
              </a:rPr>
              <a:t>Стратегия </a:t>
            </a:r>
            <a:r>
              <a:rPr lang="ru-RU" altLang="ru-RU" sz="2800" b="1" dirty="0">
                <a:solidFill>
                  <a:prstClr val="black"/>
                </a:solidFill>
                <a:latin typeface="+mj-lt"/>
                <a:cs typeface="Times New Roman" pitchFamily="18" charset="0"/>
              </a:rPr>
              <a:t>формирования здорового образа жизни населения, профилактики и контроля неинфекционных заболеваний </a:t>
            </a:r>
            <a:r>
              <a:rPr lang="ru-RU" altLang="ru-RU" sz="2800" b="1" dirty="0" smtClean="0">
                <a:solidFill>
                  <a:prstClr val="black"/>
                </a:solidFill>
                <a:latin typeface="+mj-lt"/>
                <a:cs typeface="Times New Roman" pitchFamily="18" charset="0"/>
              </a:rPr>
              <a:t>до 2025 года</a:t>
            </a:r>
            <a:endParaRPr lang="ru-RU" altLang="ru-RU" sz="2800" b="1" dirty="0">
              <a:solidFill>
                <a:prstClr val="black"/>
              </a:solidFill>
              <a:latin typeface="+mj-lt"/>
              <a:cs typeface="Times New Roman" pitchFamily="18" charset="0"/>
            </a:endParaRPr>
          </a:p>
        </p:txBody>
      </p:sp>
    </p:spTree>
    <p:extLst>
      <p:ext uri="{BB962C8B-B14F-4D97-AF65-F5344CB8AC3E}">
        <p14:creationId xmlns:p14="http://schemas.microsoft.com/office/powerpoint/2010/main" val="6632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4"/>
          <p:cNvSpPr>
            <a:spLocks noGrp="1"/>
          </p:cNvSpPr>
          <p:nvPr>
            <p:ph type="title"/>
          </p:nvPr>
        </p:nvSpPr>
        <p:spPr bwMode="auto">
          <a:xfrm>
            <a:off x="467544" y="116632"/>
            <a:ext cx="8229600" cy="648295"/>
          </a:xfrm>
        </p:spPr>
        <p:txBody>
          <a:bodyPr wrap="square" numCol="1" anchorCtr="0" compatLnSpc="1">
            <a:prstTxWarp prst="textNoShape">
              <a:avLst/>
            </a:prstTxWarp>
          </a:bodyPr>
          <a:lstStyle/>
          <a:p>
            <a:r>
              <a:rPr lang="ru-RU" sz="3200" b="1" dirty="0" smtClean="0">
                <a:solidFill>
                  <a:schemeClr val="tx1"/>
                </a:solidFill>
                <a:effectLst/>
                <a:latin typeface="Times New Roman" pitchFamily="18" charset="0"/>
                <a:cs typeface="Times New Roman" pitchFamily="18" charset="0"/>
              </a:rPr>
              <a:t>Стратегия формирования ЗОЖ</a:t>
            </a:r>
          </a:p>
        </p:txBody>
      </p:sp>
      <p:graphicFrame>
        <p:nvGraphicFramePr>
          <p:cNvPr id="7" name="Объект 6"/>
          <p:cNvGraphicFramePr>
            <a:graphicFrameLocks noGrp="1"/>
          </p:cNvGraphicFramePr>
          <p:nvPr>
            <p:ph idx="1"/>
            <p:extLst>
              <p:ext uri="{D42A27DB-BD31-4B8C-83A1-F6EECF244321}">
                <p14:modId xmlns:p14="http://schemas.microsoft.com/office/powerpoint/2010/main" val="947023464"/>
              </p:ext>
            </p:extLst>
          </p:nvPr>
        </p:nvGraphicFramePr>
        <p:xfrm>
          <a:off x="539552" y="980728"/>
          <a:ext cx="8157592" cy="5462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729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Таблица 35"/>
          <p:cNvGraphicFramePr>
            <a:graphicFrameLocks noGrp="1"/>
          </p:cNvGraphicFramePr>
          <p:nvPr>
            <p:extLst>
              <p:ext uri="{D42A27DB-BD31-4B8C-83A1-F6EECF244321}">
                <p14:modId xmlns:p14="http://schemas.microsoft.com/office/powerpoint/2010/main" val="196607534"/>
              </p:ext>
            </p:extLst>
          </p:nvPr>
        </p:nvGraphicFramePr>
        <p:xfrm>
          <a:off x="7320794" y="2492896"/>
          <a:ext cx="1479428" cy="3021072"/>
        </p:xfrm>
        <a:graphic>
          <a:graphicData uri="http://schemas.openxmlformats.org/drawingml/2006/table">
            <a:tbl>
              <a:tblPr>
                <a:tableStyleId>{2D5ABB26-0587-4C30-8999-92F81FD0307C}</a:tableStyleId>
              </a:tblPr>
              <a:tblGrid>
                <a:gridCol w="1479428"/>
              </a:tblGrid>
              <a:tr h="192866">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err="1" smtClean="0">
                          <a:solidFill>
                            <a:schemeClr val="tx1"/>
                          </a:solidFill>
                          <a:effectLst/>
                          <a:latin typeface="+mn-lt"/>
                          <a:cs typeface="Times New Roman" pitchFamily="18" charset="0"/>
                        </a:rPr>
                        <a:t>Копейский</a:t>
                      </a:r>
                      <a:r>
                        <a:rPr lang="ru-RU" sz="1200" b="1" u="none" strike="noStrike" dirty="0" smtClean="0">
                          <a:solidFill>
                            <a:schemeClr val="tx1"/>
                          </a:solidFill>
                          <a:effectLst/>
                          <a:latin typeface="+mn-lt"/>
                          <a:cs typeface="Times New Roman" pitchFamily="18" charset="0"/>
                        </a:rPr>
                        <a:t> ГО</a:t>
                      </a: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866">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smtClean="0">
                          <a:effectLst/>
                          <a:latin typeface="+mn-lt"/>
                          <a:cs typeface="Times New Roman" pitchFamily="18" charset="0"/>
                        </a:rPr>
                        <a:t>Локомотивный ГО</a:t>
                      </a:r>
                      <a:endParaRPr lang="ru-RU" sz="1200" b="1" u="none" strike="noStrike" dirty="0" smtClean="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smtClean="0">
                          <a:effectLst/>
                          <a:latin typeface="+mn-lt"/>
                          <a:cs typeface="Times New Roman" pitchFamily="18" charset="0"/>
                        </a:rPr>
                        <a:t>Магнитогорский ГО</a:t>
                      </a:r>
                      <a:endParaRPr lang="ru-RU" sz="1200" b="1" i="0" u="none" strike="noStrike" dirty="0" smtClean="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err="1" smtClean="0">
                          <a:effectLst/>
                          <a:latin typeface="+mn-lt"/>
                          <a:cs typeface="Times New Roman" pitchFamily="18" charset="0"/>
                        </a:rPr>
                        <a:t>Нагайбакский</a:t>
                      </a:r>
                      <a:r>
                        <a:rPr lang="ru-RU" sz="1200" b="1" u="none" strike="noStrike" dirty="0" smtClean="0">
                          <a:effectLst/>
                          <a:latin typeface="+mn-lt"/>
                          <a:cs typeface="Times New Roman" pitchFamily="18" charset="0"/>
                        </a:rPr>
                        <a:t> МР</a:t>
                      </a:r>
                      <a:endParaRPr lang="ru-RU" sz="1200" b="1" i="0" u="none" strike="noStrike" dirty="0" smtClean="0">
                        <a:solidFill>
                          <a:schemeClr val="tx1"/>
                        </a:solidFill>
                        <a:effectLst/>
                        <a:latin typeface="+mn-lt"/>
                        <a:cs typeface="Times New Roman" pitchFamily="18" charset="0"/>
                      </a:endParaRPr>
                    </a:p>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err="1" smtClean="0">
                          <a:effectLst/>
                          <a:latin typeface="+mn-lt"/>
                          <a:cs typeface="Times New Roman" pitchFamily="18" charset="0"/>
                        </a:rPr>
                        <a:t>Нязепетровский</a:t>
                      </a:r>
                      <a:r>
                        <a:rPr lang="ru-RU" sz="1200" b="1" u="none" strike="noStrike" dirty="0" smtClean="0">
                          <a:effectLst/>
                          <a:latin typeface="+mn-lt"/>
                          <a:cs typeface="Times New Roman" pitchFamily="18" charset="0"/>
                        </a:rPr>
                        <a:t> МР</a:t>
                      </a:r>
                      <a:endParaRPr lang="ru-RU" sz="1200" b="1" i="0" u="none" strike="noStrike" dirty="0" smtClean="0">
                        <a:solidFill>
                          <a:schemeClr val="tx1"/>
                        </a:solidFill>
                        <a:effectLst/>
                        <a:latin typeface="+mn-lt"/>
                        <a:cs typeface="Times New Roman" pitchFamily="18" charset="0"/>
                      </a:endParaRPr>
                    </a:p>
                    <a:p>
                      <a:pPr algn="ctr" fontAlgn="b"/>
                      <a:r>
                        <a:rPr lang="ru-RU" sz="1200" b="1" i="0" u="none" strike="noStrike" dirty="0" err="1" smtClean="0">
                          <a:solidFill>
                            <a:schemeClr val="tx1"/>
                          </a:solidFill>
                          <a:effectLst/>
                          <a:latin typeface="+mn-lt"/>
                          <a:cs typeface="Times New Roman" pitchFamily="18" charset="0"/>
                        </a:rPr>
                        <a:t>Миасский</a:t>
                      </a:r>
                      <a:r>
                        <a:rPr lang="ru-RU" sz="1200" b="1" i="0" u="none" strike="noStrike" dirty="0" smtClean="0">
                          <a:solidFill>
                            <a:schemeClr val="tx1"/>
                          </a:solidFill>
                          <a:effectLst/>
                          <a:latin typeface="+mn-lt"/>
                          <a:cs typeface="Times New Roman" pitchFamily="18" charset="0"/>
                        </a:rPr>
                        <a:t> ГО</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smtClean="0">
                          <a:effectLst/>
                          <a:latin typeface="+mn-lt"/>
                          <a:cs typeface="Times New Roman" pitchFamily="18" charset="0"/>
                        </a:rPr>
                        <a:t>Октябрьский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err="1" smtClean="0">
                          <a:effectLst/>
                          <a:latin typeface="+mn-lt"/>
                          <a:cs typeface="Times New Roman" pitchFamily="18" charset="0"/>
                        </a:rPr>
                        <a:t>Пластовский</a:t>
                      </a:r>
                      <a:r>
                        <a:rPr lang="ru-RU" sz="1200" b="1" u="none" strike="noStrike" dirty="0" smtClean="0">
                          <a:effectLst/>
                          <a:latin typeface="+mn-lt"/>
                          <a:cs typeface="Times New Roman" pitchFamily="18" charset="0"/>
                        </a:rPr>
                        <a:t>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err="1" smtClean="0">
                          <a:effectLst/>
                          <a:latin typeface="+mn-lt"/>
                          <a:cs typeface="Times New Roman" pitchFamily="18" charset="0"/>
                        </a:rPr>
                        <a:t>Саткинский</a:t>
                      </a:r>
                      <a:r>
                        <a:rPr lang="ru-RU" sz="1200" b="1" u="none" strike="noStrike" dirty="0" smtClean="0">
                          <a:effectLst/>
                          <a:latin typeface="+mn-lt"/>
                          <a:cs typeface="Times New Roman" pitchFamily="18" charset="0"/>
                        </a:rPr>
                        <a:t>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smtClean="0">
                          <a:effectLst/>
                          <a:latin typeface="+mn-lt"/>
                          <a:cs typeface="Times New Roman" pitchFamily="18" charset="0"/>
                        </a:rPr>
                        <a:t>Троицкий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smtClean="0">
                          <a:effectLst/>
                          <a:latin typeface="+mn-lt"/>
                          <a:cs typeface="Times New Roman" pitchFamily="18" charset="0"/>
                        </a:rPr>
                        <a:t>Троицкий ГО</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err="1" smtClean="0">
                          <a:effectLst/>
                          <a:latin typeface="+mn-lt"/>
                          <a:cs typeface="Times New Roman" pitchFamily="18" charset="0"/>
                        </a:rPr>
                        <a:t>Чебаркульский</a:t>
                      </a:r>
                      <a:r>
                        <a:rPr lang="ru-RU" sz="1200" b="1" u="none" strike="noStrike" dirty="0" smtClean="0">
                          <a:effectLst/>
                          <a:latin typeface="+mn-lt"/>
                          <a:cs typeface="Times New Roman" pitchFamily="18" charset="0"/>
                        </a:rPr>
                        <a:t> ГО</a:t>
                      </a:r>
                      <a:endParaRPr lang="ru-RU" sz="1200" b="1" i="0" u="none" strike="noStrike" dirty="0" smtClean="0">
                        <a:solidFill>
                          <a:schemeClr val="tx1"/>
                        </a:solidFill>
                        <a:effectLst/>
                        <a:latin typeface="+mn-lt"/>
                        <a:cs typeface="Times New Roman" pitchFamily="18" charset="0"/>
                      </a:endParaRPr>
                    </a:p>
                    <a:p>
                      <a:pPr marL="0" marR="0" indent="0" algn="ctr" defTabSz="685800" rtl="0" eaLnBrk="1" fontAlgn="b" latinLnBrk="0" hangingPunct="1">
                        <a:lnSpc>
                          <a:spcPct val="100000"/>
                        </a:lnSpc>
                        <a:spcBef>
                          <a:spcPts val="0"/>
                        </a:spcBef>
                        <a:spcAft>
                          <a:spcPts val="0"/>
                        </a:spcAft>
                        <a:buClrTx/>
                        <a:buSzTx/>
                        <a:buFontTx/>
                        <a:buNone/>
                        <a:tabLst/>
                        <a:defRPr/>
                      </a:pPr>
                      <a:r>
                        <a:rPr lang="ru-RU" sz="1200" b="1" u="none" strike="noStrike" dirty="0" err="1" smtClean="0">
                          <a:effectLst/>
                          <a:latin typeface="+mn-lt"/>
                          <a:cs typeface="Times New Roman" pitchFamily="18" charset="0"/>
                        </a:rPr>
                        <a:t>Чебаркульский</a:t>
                      </a:r>
                      <a:r>
                        <a:rPr lang="ru-RU" sz="1200" b="1" u="none" strike="noStrike" dirty="0" smtClean="0">
                          <a:effectLst/>
                          <a:latin typeface="+mn-lt"/>
                          <a:cs typeface="Times New Roman" pitchFamily="18" charset="0"/>
                        </a:rPr>
                        <a:t> МР</a:t>
                      </a:r>
                      <a:endParaRPr lang="ru-RU" sz="1200" b="1" i="0" u="none" strike="noStrike" dirty="0" smtClean="0">
                        <a:solidFill>
                          <a:schemeClr val="tx1"/>
                        </a:solidFill>
                        <a:effectLst/>
                        <a:latin typeface="+mn-lt"/>
                        <a:cs typeface="Times New Roman" pitchFamily="18" charset="0"/>
                      </a:endParaRPr>
                    </a:p>
                    <a:p>
                      <a:pPr algn="ctr" fontAlgn="b"/>
                      <a:r>
                        <a:rPr lang="ru-RU" sz="1200" b="1" i="0" u="none" strike="noStrike" dirty="0" smtClean="0">
                          <a:solidFill>
                            <a:schemeClr val="tx1"/>
                          </a:solidFill>
                          <a:effectLst/>
                          <a:latin typeface="+mn-lt"/>
                          <a:cs typeface="Times New Roman" pitchFamily="18" charset="0"/>
                        </a:rPr>
                        <a:t>Увельский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a:effectLst/>
                          <a:latin typeface="+mn-lt"/>
                          <a:cs typeface="Times New Roman" pitchFamily="18" charset="0"/>
                        </a:rPr>
                        <a:t>Чесменский МР</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175">
                <a:tc>
                  <a:txBody>
                    <a:bodyPr/>
                    <a:lstStyle/>
                    <a:p>
                      <a:pPr algn="ctr" fontAlgn="b"/>
                      <a:r>
                        <a:rPr lang="ru-RU" sz="1200" b="1" u="none" strike="noStrike" dirty="0">
                          <a:effectLst/>
                          <a:latin typeface="+mn-lt"/>
                          <a:cs typeface="Times New Roman" pitchFamily="18" charset="0"/>
                        </a:rPr>
                        <a:t>Челябинский ГО</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4" name="Схема 53"/>
          <p:cNvGraphicFramePr/>
          <p:nvPr>
            <p:extLst>
              <p:ext uri="{D42A27DB-BD31-4B8C-83A1-F6EECF244321}">
                <p14:modId xmlns:p14="http://schemas.microsoft.com/office/powerpoint/2010/main" val="2626008862"/>
              </p:ext>
            </p:extLst>
          </p:nvPr>
        </p:nvGraphicFramePr>
        <p:xfrm>
          <a:off x="3050837" y="4653136"/>
          <a:ext cx="3330412" cy="635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8"/>
          <p:cNvSpPr txBox="1">
            <a:spLocks noChangeArrowheads="1"/>
          </p:cNvSpPr>
          <p:nvPr/>
        </p:nvSpPr>
        <p:spPr bwMode="auto">
          <a:xfrm>
            <a:off x="915078" y="50691"/>
            <a:ext cx="74173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2800" b="1" dirty="0" smtClean="0">
                <a:solidFill>
                  <a:prstClr val="black"/>
                </a:solidFill>
                <a:latin typeface="Calibri"/>
                <a:cs typeface="Times New Roman" pitchFamily="18" charset="0"/>
              </a:rPr>
              <a:t>Единая профилактическая среда. </a:t>
            </a:r>
          </a:p>
          <a:p>
            <a:pPr algn="ctr"/>
            <a:r>
              <a:rPr lang="ru-RU" altLang="ru-RU" sz="2800" b="1" dirty="0" smtClean="0">
                <a:solidFill>
                  <a:prstClr val="black"/>
                </a:solidFill>
                <a:latin typeface="Calibri"/>
                <a:cs typeface="Times New Roman" pitchFamily="18" charset="0"/>
              </a:rPr>
              <a:t>Межведомственное взаимодействие</a:t>
            </a:r>
            <a:endParaRPr lang="ru-RU" altLang="ru-RU" sz="2800" b="1" dirty="0">
              <a:solidFill>
                <a:prstClr val="black"/>
              </a:solidFill>
              <a:latin typeface="Calibri"/>
              <a:cs typeface="Times New Roman" pitchFamily="18" charset="0"/>
            </a:endParaRPr>
          </a:p>
        </p:txBody>
      </p:sp>
      <p:pic>
        <p:nvPicPr>
          <p:cNvPr id="12292"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1718" r="14571"/>
          <a:stretch/>
        </p:blipFill>
        <p:spPr bwMode="auto">
          <a:xfrm>
            <a:off x="76852" y="2564904"/>
            <a:ext cx="5233150" cy="4159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Скругленный прямоугольник 24"/>
          <p:cNvSpPr/>
          <p:nvPr/>
        </p:nvSpPr>
        <p:spPr>
          <a:xfrm>
            <a:off x="5508104" y="1207971"/>
            <a:ext cx="3292118" cy="115212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srgbClr val="2D2D2D"/>
                </a:solidFill>
                <a:cs typeface="Times New Roman" pitchFamily="18" charset="0"/>
              </a:rPr>
              <a:t>33 Координационных советов муниципальных образований  Челябинской области</a:t>
            </a:r>
            <a:endParaRPr lang="ru-RU" sz="1400" i="1" dirty="0">
              <a:solidFill>
                <a:prstClr val="black"/>
              </a:solidFill>
              <a:cs typeface="Times New Roman" pitchFamily="18" charset="0"/>
            </a:endParaRPr>
          </a:p>
        </p:txBody>
      </p:sp>
      <p:graphicFrame>
        <p:nvGraphicFramePr>
          <p:cNvPr id="35" name="Таблица 34"/>
          <p:cNvGraphicFramePr>
            <a:graphicFrameLocks noGrp="1"/>
          </p:cNvGraphicFramePr>
          <p:nvPr>
            <p:extLst>
              <p:ext uri="{D42A27DB-BD31-4B8C-83A1-F6EECF244321}">
                <p14:modId xmlns:p14="http://schemas.microsoft.com/office/powerpoint/2010/main" val="3465011944"/>
              </p:ext>
            </p:extLst>
          </p:nvPr>
        </p:nvGraphicFramePr>
        <p:xfrm>
          <a:off x="5724128" y="2492896"/>
          <a:ext cx="1664896" cy="3198984"/>
        </p:xfrm>
        <a:graphic>
          <a:graphicData uri="http://schemas.openxmlformats.org/drawingml/2006/table">
            <a:tbl>
              <a:tblPr>
                <a:tableStyleId>{E8B1032C-EA38-4F05-BA0D-38AFFFC7BED3}</a:tableStyleId>
              </a:tblPr>
              <a:tblGrid>
                <a:gridCol w="1664896"/>
              </a:tblGrid>
              <a:tr h="162330">
                <a:tc>
                  <a:txBody>
                    <a:bodyPr/>
                    <a:lstStyle/>
                    <a:p>
                      <a:pPr algn="ctr" fontAlgn="b"/>
                      <a:r>
                        <a:rPr lang="ru-RU" sz="1200" b="1" u="none" strike="noStrike" dirty="0" err="1">
                          <a:effectLst/>
                          <a:latin typeface="+mn-lt"/>
                          <a:cs typeface="Times New Roman" pitchFamily="18" charset="0"/>
                        </a:rPr>
                        <a:t>Агаповский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Аргаяшский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a:effectLst/>
                          <a:latin typeface="+mn-lt"/>
                          <a:cs typeface="Times New Roman" pitchFamily="18" charset="0"/>
                        </a:rPr>
                        <a:t>Ашинский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Брединский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Варненский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Верхнеуфалейский</a:t>
                      </a:r>
                      <a:r>
                        <a:rPr lang="ru-RU" sz="1200" b="1" u="none" strike="noStrike" dirty="0">
                          <a:effectLst/>
                          <a:latin typeface="+mn-lt"/>
                          <a:cs typeface="Times New Roman" pitchFamily="18" charset="0"/>
                        </a:rPr>
                        <a:t> ГО</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Еманжелинский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Еткульский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a:effectLst/>
                          <a:latin typeface="+mn-lt"/>
                          <a:cs typeface="Times New Roman" pitchFamily="18" charset="0"/>
                        </a:rPr>
                        <a:t>Златоустовский ГО</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solidFill>
                            <a:schemeClr val="tx1"/>
                          </a:solidFill>
                          <a:effectLst/>
                          <a:latin typeface="+mn-lt"/>
                          <a:cs typeface="Times New Roman" pitchFamily="18" charset="0"/>
                        </a:rPr>
                        <a:t>Карабашский</a:t>
                      </a:r>
                      <a:r>
                        <a:rPr lang="ru-RU" sz="1200" b="1" u="none" strike="noStrike" dirty="0">
                          <a:solidFill>
                            <a:schemeClr val="tx1"/>
                          </a:solidFill>
                          <a:effectLst/>
                          <a:latin typeface="+mn-lt"/>
                          <a:cs typeface="Times New Roman" pitchFamily="18" charset="0"/>
                        </a:rPr>
                        <a:t> ГО</a:t>
                      </a:r>
                      <a:endParaRPr lang="ru-RU" sz="1200" b="1" i="0" u="none" strike="noStrike" dirty="0">
                        <a:solidFill>
                          <a:schemeClr val="tx1"/>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330">
                <a:tc>
                  <a:txBody>
                    <a:bodyPr/>
                    <a:lstStyle/>
                    <a:p>
                      <a:pPr algn="ctr" fontAlgn="b"/>
                      <a:r>
                        <a:rPr lang="ru-RU" sz="1200" b="1" u="none" strike="noStrike" dirty="0" err="1">
                          <a:effectLst/>
                          <a:latin typeface="+mn-lt"/>
                          <a:cs typeface="Times New Roman" pitchFamily="18" charset="0"/>
                        </a:rPr>
                        <a:t>Карталинский</a:t>
                      </a:r>
                      <a:r>
                        <a:rPr lang="ru-RU" sz="1200" b="1" u="none" strike="noStrike" dirty="0">
                          <a:effectLst/>
                          <a:latin typeface="+mn-lt"/>
                          <a:cs typeface="Times New Roman" pitchFamily="18" charset="0"/>
                        </a:rPr>
                        <a:t> МР</a:t>
                      </a:r>
                      <a:endParaRPr lang="ru-RU" sz="1200" b="1" i="0" u="none" strike="noStrike" dirty="0">
                        <a:solidFill>
                          <a:srgbClr val="000000"/>
                        </a:solidFill>
                        <a:effectLst/>
                        <a:latin typeface="+mn-lt"/>
                        <a:cs typeface="Times New Roman" pitchFamily="18" charset="0"/>
                      </a:endParaRP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46410">
                <a:tc>
                  <a:txBody>
                    <a:bodyPr/>
                    <a:lstStyle/>
                    <a:p>
                      <a:pPr algn="ctr" fontAlgn="b"/>
                      <a:r>
                        <a:rPr lang="ru-RU" sz="1200" b="1" u="none" strike="noStrike" dirty="0" err="1">
                          <a:effectLst/>
                          <a:latin typeface="+mn-lt"/>
                          <a:cs typeface="Times New Roman" pitchFamily="18" charset="0"/>
                        </a:rPr>
                        <a:t>Каслинский</a:t>
                      </a:r>
                      <a:r>
                        <a:rPr lang="ru-RU" sz="1200" b="1" u="none" strike="noStrike" dirty="0">
                          <a:effectLst/>
                          <a:latin typeface="+mn-lt"/>
                          <a:cs typeface="Times New Roman" pitchFamily="18" charset="0"/>
                        </a:rPr>
                        <a:t> </a:t>
                      </a:r>
                      <a:r>
                        <a:rPr lang="ru-RU" sz="1200" b="1" u="none" strike="noStrike" dirty="0" smtClean="0">
                          <a:effectLst/>
                          <a:latin typeface="+mn-lt"/>
                          <a:cs typeface="Times New Roman" pitchFamily="18" charset="0"/>
                        </a:rPr>
                        <a:t>МР</a:t>
                      </a:r>
                    </a:p>
                    <a:p>
                      <a:pPr algn="ctr" fontAlgn="b"/>
                      <a:r>
                        <a:rPr lang="ru-RU" sz="1200" b="1" i="0" u="none" strike="noStrike" dirty="0" err="1" smtClean="0">
                          <a:solidFill>
                            <a:srgbClr val="000000"/>
                          </a:solidFill>
                          <a:effectLst/>
                          <a:latin typeface="+mn-lt"/>
                          <a:cs typeface="Times New Roman" pitchFamily="18" charset="0"/>
                        </a:rPr>
                        <a:t>Кизильский</a:t>
                      </a:r>
                      <a:r>
                        <a:rPr lang="ru-RU" sz="1200" b="1" i="0" u="none" strike="noStrike" dirty="0" smtClean="0">
                          <a:solidFill>
                            <a:srgbClr val="000000"/>
                          </a:solidFill>
                          <a:effectLst/>
                          <a:latin typeface="+mn-lt"/>
                          <a:cs typeface="Times New Roman" pitchFamily="18" charset="0"/>
                        </a:rPr>
                        <a:t> МР</a:t>
                      </a:r>
                    </a:p>
                    <a:p>
                      <a:pPr algn="ctr" fontAlgn="b"/>
                      <a:r>
                        <a:rPr lang="ru-RU" sz="1200" b="1" i="0" u="none" strike="noStrike" dirty="0" smtClean="0">
                          <a:solidFill>
                            <a:srgbClr val="000000"/>
                          </a:solidFill>
                          <a:effectLst/>
                          <a:latin typeface="+mn-lt"/>
                          <a:cs typeface="Times New Roman" pitchFamily="18" charset="0"/>
                        </a:rPr>
                        <a:t>Катав-Ивановский МР</a:t>
                      </a:r>
                    </a:p>
                    <a:p>
                      <a:pPr algn="ctr" fontAlgn="b"/>
                      <a:r>
                        <a:rPr lang="ru-RU" sz="1200" b="1" i="0" u="none" strike="noStrike" dirty="0" smtClean="0">
                          <a:solidFill>
                            <a:srgbClr val="000000"/>
                          </a:solidFill>
                          <a:effectLst/>
                          <a:latin typeface="+mn-lt"/>
                          <a:cs typeface="Times New Roman" pitchFamily="18" charset="0"/>
                        </a:rPr>
                        <a:t>Красноармейский МР</a:t>
                      </a:r>
                    </a:p>
                    <a:p>
                      <a:pPr algn="ctr" fontAlgn="b"/>
                      <a:r>
                        <a:rPr lang="ru-RU" sz="1200" b="1" i="0" u="none" strike="noStrike" dirty="0" err="1" smtClean="0">
                          <a:solidFill>
                            <a:srgbClr val="000000"/>
                          </a:solidFill>
                          <a:effectLst/>
                          <a:latin typeface="+mn-lt"/>
                          <a:cs typeface="Times New Roman" pitchFamily="18" charset="0"/>
                        </a:rPr>
                        <a:t>Кунашакский</a:t>
                      </a:r>
                      <a:r>
                        <a:rPr lang="ru-RU" sz="1200" b="1" i="0" u="none" strike="noStrike" dirty="0" smtClean="0">
                          <a:solidFill>
                            <a:srgbClr val="000000"/>
                          </a:solidFill>
                          <a:effectLst/>
                          <a:latin typeface="+mn-lt"/>
                          <a:cs typeface="Times New Roman" pitchFamily="18" charset="0"/>
                        </a:rPr>
                        <a:t> МР</a:t>
                      </a:r>
                    </a:p>
                    <a:p>
                      <a:pPr algn="ctr" fontAlgn="b"/>
                      <a:r>
                        <a:rPr lang="ru-RU" sz="1200" b="1" i="0" u="none" strike="noStrike" dirty="0" smtClean="0">
                          <a:solidFill>
                            <a:srgbClr val="000000"/>
                          </a:solidFill>
                          <a:effectLst/>
                          <a:latin typeface="+mn-lt"/>
                          <a:cs typeface="Times New Roman" pitchFamily="18" charset="0"/>
                        </a:rPr>
                        <a:t>Кусинский МР</a:t>
                      </a:r>
                    </a:p>
                  </a:txBody>
                  <a:tcPr marL="7502" marR="7502" marT="750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1" name="Овал 30"/>
          <p:cNvSpPr/>
          <p:nvPr/>
        </p:nvSpPr>
        <p:spPr>
          <a:xfrm>
            <a:off x="1907704" y="1122464"/>
            <a:ext cx="1268615" cy="1268615"/>
          </a:xfrm>
          <a:prstGeom prst="ellipse">
            <a:avLst/>
          </a:prstGeom>
          <a:blipFill rotWithShape="0">
            <a:blip r:embed="rId9"/>
            <a:stretch>
              <a:fillRect/>
            </a:stretch>
          </a:blip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78" y="1143580"/>
            <a:ext cx="1274763" cy="1274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Овал 31"/>
          <p:cNvSpPr/>
          <p:nvPr/>
        </p:nvSpPr>
        <p:spPr>
          <a:xfrm>
            <a:off x="3779912" y="1149728"/>
            <a:ext cx="1268615" cy="1268615"/>
          </a:xfrm>
          <a:prstGeom prst="ellipse">
            <a:avLst/>
          </a:prstGeom>
          <a:blipFill rotWithShape="0">
            <a:blip r:embed="rId11"/>
            <a:stretch>
              <a:fillRect/>
            </a:stretch>
          </a:blip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p>
    </p:spTree>
    <p:extLst>
      <p:ext uri="{BB962C8B-B14F-4D97-AF65-F5344CB8AC3E}">
        <p14:creationId xmlns:p14="http://schemas.microsoft.com/office/powerpoint/2010/main" val="95068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28625" y="2571750"/>
            <a:ext cx="3571875" cy="92868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dirty="0">
                <a:solidFill>
                  <a:prstClr val="black"/>
                </a:solidFill>
                <a:cs typeface="Times New Roman" pitchFamily="18" charset="0"/>
              </a:rPr>
              <a:t>1 областной и 6 городских центров медицинской профилактики</a:t>
            </a:r>
          </a:p>
        </p:txBody>
      </p:sp>
      <p:sp>
        <p:nvSpPr>
          <p:cNvPr id="11" name="Прямоугольник 10"/>
          <p:cNvSpPr/>
          <p:nvPr/>
        </p:nvSpPr>
        <p:spPr>
          <a:xfrm>
            <a:off x="428625" y="3571875"/>
            <a:ext cx="3571875" cy="92868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dirty="0" smtClean="0">
                <a:solidFill>
                  <a:prstClr val="black"/>
                </a:solidFill>
                <a:cs typeface="Times New Roman" pitchFamily="18" charset="0"/>
              </a:rPr>
              <a:t>37 </a:t>
            </a:r>
            <a:r>
              <a:rPr lang="ru-RU" sz="1400" b="1" dirty="0">
                <a:solidFill>
                  <a:prstClr val="black"/>
                </a:solidFill>
                <a:cs typeface="Times New Roman" pitchFamily="18" charset="0"/>
              </a:rPr>
              <a:t>отделений медицинской профилактики</a:t>
            </a:r>
          </a:p>
        </p:txBody>
      </p:sp>
      <p:sp>
        <p:nvSpPr>
          <p:cNvPr id="12" name="Прямоугольник 11"/>
          <p:cNvSpPr/>
          <p:nvPr/>
        </p:nvSpPr>
        <p:spPr>
          <a:xfrm>
            <a:off x="428625" y="4572000"/>
            <a:ext cx="3571875" cy="85725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dirty="0" smtClean="0">
                <a:solidFill>
                  <a:prstClr val="black"/>
                </a:solidFill>
                <a:cs typeface="Times New Roman" pitchFamily="18" charset="0"/>
              </a:rPr>
              <a:t>37 кабинет </a:t>
            </a:r>
            <a:r>
              <a:rPr lang="ru-RU" sz="1400" b="1" dirty="0">
                <a:solidFill>
                  <a:prstClr val="black"/>
                </a:solidFill>
                <a:cs typeface="Times New Roman" pitchFamily="18" charset="0"/>
              </a:rPr>
              <a:t>медицинской профилактики</a:t>
            </a:r>
            <a:r>
              <a:rPr lang="ru-RU" sz="1400" b="1" dirty="0" smtClean="0">
                <a:solidFill>
                  <a:prstClr val="black"/>
                </a:solidFill>
                <a:cs typeface="Times New Roman" pitchFamily="18" charset="0"/>
              </a:rPr>
              <a:t>,</a:t>
            </a:r>
          </a:p>
          <a:p>
            <a:pPr algn="ctr">
              <a:defRPr/>
            </a:pPr>
            <a:r>
              <a:rPr lang="ru-RU" sz="1400" b="1" dirty="0" smtClean="0">
                <a:solidFill>
                  <a:prstClr val="black"/>
                </a:solidFill>
                <a:cs typeface="Times New Roman" pitchFamily="18" charset="0"/>
              </a:rPr>
              <a:t> </a:t>
            </a:r>
            <a:r>
              <a:rPr lang="ru-RU" sz="1400" b="1" dirty="0">
                <a:solidFill>
                  <a:prstClr val="black"/>
                </a:solidFill>
                <a:cs typeface="Times New Roman" pitchFamily="18" charset="0"/>
              </a:rPr>
              <a:t>64 кабинета по отказу от курения</a:t>
            </a:r>
          </a:p>
        </p:txBody>
      </p:sp>
      <p:sp>
        <p:nvSpPr>
          <p:cNvPr id="13" name="Прямоугольник 12"/>
          <p:cNvSpPr/>
          <p:nvPr/>
        </p:nvSpPr>
        <p:spPr>
          <a:xfrm>
            <a:off x="528638" y="1357313"/>
            <a:ext cx="3395290" cy="85725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dirty="0">
                <a:solidFill>
                  <a:prstClr val="black"/>
                </a:solidFill>
                <a:cs typeface="Times New Roman" pitchFamily="18" charset="0"/>
              </a:rPr>
              <a:t>Министерство здравоохранения Челябинской области</a:t>
            </a:r>
          </a:p>
          <a:p>
            <a:pPr algn="ctr">
              <a:defRPr/>
            </a:pPr>
            <a:r>
              <a:rPr lang="ru-RU" sz="1400" b="1" dirty="0">
                <a:solidFill>
                  <a:prstClr val="black"/>
                </a:solidFill>
                <a:cs typeface="Times New Roman" pitchFamily="18" charset="0"/>
              </a:rPr>
              <a:t>Отдел профилактики заболеваний</a:t>
            </a:r>
            <a:endParaRPr lang="ru-RU" sz="1400" dirty="0">
              <a:solidFill>
                <a:prstClr val="black"/>
              </a:solidFill>
              <a:cs typeface="Times New Roman" pitchFamily="18" charset="0"/>
            </a:endParaRPr>
          </a:p>
        </p:txBody>
      </p:sp>
      <p:sp>
        <p:nvSpPr>
          <p:cNvPr id="14" name="Стрелка вниз 13"/>
          <p:cNvSpPr/>
          <p:nvPr/>
        </p:nvSpPr>
        <p:spPr>
          <a:xfrm>
            <a:off x="1000125" y="2214563"/>
            <a:ext cx="2428875" cy="357187"/>
          </a:xfrm>
          <a:prstGeom prst="downArrow">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prstClr val="black"/>
              </a:solidFill>
            </a:endParaRPr>
          </a:p>
        </p:txBody>
      </p:sp>
      <p:sp>
        <p:nvSpPr>
          <p:cNvPr id="15" name="Прямоугольник 14"/>
          <p:cNvSpPr/>
          <p:nvPr/>
        </p:nvSpPr>
        <p:spPr>
          <a:xfrm>
            <a:off x="428625" y="5500688"/>
            <a:ext cx="3571875" cy="85725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dirty="0">
                <a:solidFill>
                  <a:prstClr val="black"/>
                </a:solidFill>
                <a:cs typeface="Times New Roman" pitchFamily="18" charset="0"/>
              </a:rPr>
              <a:t>19 центров здоровья</a:t>
            </a:r>
          </a:p>
        </p:txBody>
      </p:sp>
      <p:sp>
        <p:nvSpPr>
          <p:cNvPr id="21" name="Заголовок 1"/>
          <p:cNvSpPr txBox="1">
            <a:spLocks/>
          </p:cNvSpPr>
          <p:nvPr/>
        </p:nvSpPr>
        <p:spPr>
          <a:xfrm>
            <a:off x="0" y="243902"/>
            <a:ext cx="9144000" cy="760717"/>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n w="10541" cmpd="sng">
                  <a:solidFill>
                    <a:prstClr val="black"/>
                  </a:solidFill>
                  <a:prstDash val="solid"/>
                </a:ln>
                <a:solidFill>
                  <a:sysClr val="windowText" lastClr="000000"/>
                </a:solidFill>
                <a:cs typeface="Times New Roman" pitchFamily="18" charset="0"/>
              </a:rPr>
              <a:t>Условия для создания </a:t>
            </a:r>
            <a:r>
              <a:rPr lang="ru-RU" sz="2800" b="1" dirty="0">
                <a:ln w="10541" cmpd="sng">
                  <a:solidFill>
                    <a:prstClr val="black"/>
                  </a:solidFill>
                  <a:prstDash val="solid"/>
                </a:ln>
                <a:solidFill>
                  <a:sysClr val="windowText" lastClr="000000"/>
                </a:solidFill>
                <a:cs typeface="Times New Roman" pitchFamily="18" charset="0"/>
              </a:rPr>
              <a:t>Е</a:t>
            </a:r>
            <a:r>
              <a:rPr lang="ru-RU" sz="2800" b="1" dirty="0" smtClean="0">
                <a:ln w="10541" cmpd="sng">
                  <a:solidFill>
                    <a:prstClr val="black"/>
                  </a:solidFill>
                  <a:prstDash val="solid"/>
                </a:ln>
                <a:solidFill>
                  <a:sysClr val="windowText" lastClr="000000"/>
                </a:solidFill>
                <a:cs typeface="Times New Roman" pitchFamily="18" charset="0"/>
              </a:rPr>
              <a:t>диной профилактической среды развитие инфраструктуры службы медицинской профилактики обеспечение ее доступности</a:t>
            </a:r>
            <a:endParaRPr lang="ru-RU" sz="2800" b="1" dirty="0">
              <a:ln w="10541" cmpd="sng">
                <a:solidFill>
                  <a:prstClr val="black"/>
                </a:solidFill>
                <a:prstDash val="solid"/>
              </a:ln>
              <a:solidFill>
                <a:sysClr val="windowText" lastClr="000000"/>
              </a:solidFill>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404450788"/>
              </p:ext>
            </p:extLst>
          </p:nvPr>
        </p:nvGraphicFramePr>
        <p:xfrm>
          <a:off x="4098665" y="3500438"/>
          <a:ext cx="4988360" cy="3284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391">
                        <a14:foregroundMark x1="51927" y1="4493" x2="51927" y2="4493"/>
                        <a14:foregroundMark x1="42596" y1="4659" x2="42596" y2="4659"/>
                      </a14:backgroundRemoval>
                    </a14:imgEffect>
                  </a14:imgLayer>
                </a14:imgProps>
              </a:ext>
            </a:extLst>
          </a:blip>
          <a:srcRect/>
          <a:stretch>
            <a:fillRect/>
          </a:stretch>
        </p:blipFill>
        <p:spPr bwMode="auto">
          <a:xfrm>
            <a:off x="5796136" y="1374723"/>
            <a:ext cx="1728192" cy="2220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0223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Схема 18"/>
          <p:cNvGraphicFramePr/>
          <p:nvPr>
            <p:extLst>
              <p:ext uri="{D42A27DB-BD31-4B8C-83A1-F6EECF244321}">
                <p14:modId xmlns:p14="http://schemas.microsoft.com/office/powerpoint/2010/main" val="2900607364"/>
              </p:ext>
            </p:extLst>
          </p:nvPr>
        </p:nvGraphicFramePr>
        <p:xfrm>
          <a:off x="1796788" y="2636912"/>
          <a:ext cx="6158430" cy="635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Скругленный прямоугольник 23"/>
          <p:cNvSpPr/>
          <p:nvPr/>
        </p:nvSpPr>
        <p:spPr>
          <a:xfrm>
            <a:off x="1098798" y="5517232"/>
            <a:ext cx="7900700"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a:solidFill>
                  <a:prstClr val="black"/>
                </a:solidFill>
                <a:cs typeface="Times New Roman" pitchFamily="18" charset="0"/>
              </a:rPr>
              <a:t>Итого </a:t>
            </a:r>
            <a:r>
              <a:rPr lang="ru-RU" sz="2000" b="1" dirty="0" smtClean="0">
                <a:solidFill>
                  <a:prstClr val="black"/>
                </a:solidFill>
                <a:cs typeface="Times New Roman" pitchFamily="18" charset="0"/>
              </a:rPr>
              <a:t>осмотрено 1 </a:t>
            </a:r>
            <a:r>
              <a:rPr lang="ru-RU" sz="2000" b="1" dirty="0">
                <a:solidFill>
                  <a:prstClr val="black"/>
                </a:solidFill>
                <a:cs typeface="Times New Roman" pitchFamily="18" charset="0"/>
              </a:rPr>
              <a:t>119 611 </a:t>
            </a:r>
            <a:r>
              <a:rPr lang="ru-RU" sz="2000" b="1" dirty="0" smtClean="0">
                <a:solidFill>
                  <a:prstClr val="black"/>
                </a:solidFill>
                <a:cs typeface="Times New Roman" pitchFamily="18" charset="0"/>
              </a:rPr>
              <a:t>человек (31,9%),  </a:t>
            </a:r>
          </a:p>
          <a:p>
            <a:pPr algn="ctr"/>
            <a:r>
              <a:rPr lang="ru-RU" sz="2000" b="1" dirty="0" smtClean="0">
                <a:solidFill>
                  <a:prstClr val="black"/>
                </a:solidFill>
                <a:cs typeface="Times New Roman" pitchFamily="18" charset="0"/>
              </a:rPr>
              <a:t>в </a:t>
            </a:r>
            <a:r>
              <a:rPr lang="ru-RU" sz="2000" b="1" dirty="0" err="1" smtClean="0">
                <a:solidFill>
                  <a:prstClr val="black"/>
                </a:solidFill>
                <a:cs typeface="Times New Roman" pitchFamily="18" charset="0"/>
              </a:rPr>
              <a:t>т.ч</a:t>
            </a:r>
            <a:r>
              <a:rPr lang="ru-RU" sz="2000" b="1" dirty="0" smtClean="0">
                <a:solidFill>
                  <a:prstClr val="black"/>
                </a:solidFill>
                <a:cs typeface="Times New Roman" pitchFamily="18" charset="0"/>
              </a:rPr>
              <a:t>. мобильными бригадами 8 565 человек (0,7%)</a:t>
            </a:r>
            <a:endParaRPr lang="ru-RU" sz="2000" b="1" dirty="0">
              <a:solidFill>
                <a:prstClr val="black"/>
              </a:solidFill>
              <a:cs typeface="Times New Roman" pitchFamily="18" charset="0"/>
            </a:endParaRPr>
          </a:p>
        </p:txBody>
      </p:sp>
      <p:graphicFrame>
        <p:nvGraphicFramePr>
          <p:cNvPr id="52" name="Схема 51"/>
          <p:cNvGraphicFramePr/>
          <p:nvPr>
            <p:extLst>
              <p:ext uri="{D42A27DB-BD31-4B8C-83A1-F6EECF244321}">
                <p14:modId xmlns:p14="http://schemas.microsoft.com/office/powerpoint/2010/main" val="2630311747"/>
              </p:ext>
            </p:extLst>
          </p:nvPr>
        </p:nvGraphicFramePr>
        <p:xfrm>
          <a:off x="1765372" y="3356992"/>
          <a:ext cx="6142807" cy="635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3" name="Схема 52"/>
          <p:cNvGraphicFramePr/>
          <p:nvPr>
            <p:extLst>
              <p:ext uri="{D42A27DB-BD31-4B8C-83A1-F6EECF244321}">
                <p14:modId xmlns:p14="http://schemas.microsoft.com/office/powerpoint/2010/main" val="3140926889"/>
              </p:ext>
            </p:extLst>
          </p:nvPr>
        </p:nvGraphicFramePr>
        <p:xfrm>
          <a:off x="1835696" y="3959526"/>
          <a:ext cx="6107690" cy="635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Схема 53"/>
          <p:cNvGraphicFramePr/>
          <p:nvPr>
            <p:extLst>
              <p:ext uri="{D42A27DB-BD31-4B8C-83A1-F6EECF244321}">
                <p14:modId xmlns:p14="http://schemas.microsoft.com/office/powerpoint/2010/main" val="1046340746"/>
              </p:ext>
            </p:extLst>
          </p:nvPr>
        </p:nvGraphicFramePr>
        <p:xfrm>
          <a:off x="1835696" y="4653136"/>
          <a:ext cx="6107690" cy="6354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60" name="Скругленный прямоугольник 59"/>
          <p:cNvSpPr/>
          <p:nvPr/>
        </p:nvSpPr>
        <p:spPr>
          <a:xfrm>
            <a:off x="888066" y="899896"/>
            <a:ext cx="2579298" cy="52621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prstClr val="black"/>
                </a:solidFill>
                <a:cs typeface="Times New Roman" pitchFamily="18" charset="0"/>
              </a:rPr>
              <a:t>Территории здоровья - 25</a:t>
            </a:r>
            <a:endParaRPr lang="ru-RU" sz="1400" b="1" i="1" dirty="0">
              <a:solidFill>
                <a:prstClr val="black"/>
              </a:solidFill>
              <a:cs typeface="Times New Roman" pitchFamily="18" charset="0"/>
            </a:endParaRPr>
          </a:p>
        </p:txBody>
      </p:sp>
      <p:sp>
        <p:nvSpPr>
          <p:cNvPr id="61" name="Скругленный прямоугольник 60"/>
          <p:cNvSpPr/>
          <p:nvPr/>
        </p:nvSpPr>
        <p:spPr>
          <a:xfrm>
            <a:off x="1526048" y="1434792"/>
            <a:ext cx="2579298" cy="52621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prstClr val="black"/>
                </a:solidFill>
                <a:cs typeface="Times New Roman" pitchFamily="18" charset="0"/>
              </a:rPr>
              <a:t>Пресса, СМИ, радио, ТВ - 3894</a:t>
            </a:r>
            <a:endParaRPr lang="ru-RU" sz="1400" b="1" i="1" dirty="0">
              <a:solidFill>
                <a:prstClr val="black"/>
              </a:solidFill>
              <a:cs typeface="Times New Roman" pitchFamily="18" charset="0"/>
            </a:endParaRPr>
          </a:p>
        </p:txBody>
      </p:sp>
      <p:sp>
        <p:nvSpPr>
          <p:cNvPr id="62" name="Скругленный прямоугольник 61"/>
          <p:cNvSpPr/>
          <p:nvPr/>
        </p:nvSpPr>
        <p:spPr>
          <a:xfrm>
            <a:off x="2217119" y="1988840"/>
            <a:ext cx="2579298" cy="52621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prstClr val="black"/>
                </a:solidFill>
                <a:cs typeface="Times New Roman" pitchFamily="18" charset="0"/>
              </a:rPr>
              <a:t>Акции - 170</a:t>
            </a:r>
            <a:endParaRPr lang="ru-RU" sz="1400" b="1" i="1" dirty="0">
              <a:solidFill>
                <a:prstClr val="black"/>
              </a:solidFill>
              <a:cs typeface="Times New Roman" pitchFamily="18" charset="0"/>
            </a:endParaRPr>
          </a:p>
        </p:txBody>
      </p:sp>
      <p:sp>
        <p:nvSpPr>
          <p:cNvPr id="63" name="Скругленный прямоугольник 62"/>
          <p:cNvSpPr/>
          <p:nvPr/>
        </p:nvSpPr>
        <p:spPr>
          <a:xfrm>
            <a:off x="5364088" y="1328434"/>
            <a:ext cx="2579298" cy="52621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prstClr val="black"/>
                </a:solidFill>
                <a:cs typeface="Times New Roman" pitchFamily="18" charset="0"/>
              </a:rPr>
              <a:t>Сайты – 1266 информационных сообщений </a:t>
            </a:r>
            <a:endParaRPr lang="ru-RU" sz="1400" b="1" i="1" dirty="0">
              <a:solidFill>
                <a:prstClr val="black"/>
              </a:solidFill>
              <a:cs typeface="Times New Roman" pitchFamily="18" charset="0"/>
            </a:endParaRPr>
          </a:p>
        </p:txBody>
      </p:sp>
      <p:sp>
        <p:nvSpPr>
          <p:cNvPr id="64" name="Скругленный прямоугольник 63"/>
          <p:cNvSpPr/>
          <p:nvPr/>
        </p:nvSpPr>
        <p:spPr>
          <a:xfrm>
            <a:off x="6100707" y="1961005"/>
            <a:ext cx="2579298" cy="52621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smtClean="0">
                <a:solidFill>
                  <a:prstClr val="black"/>
                </a:solidFill>
                <a:cs typeface="Times New Roman" pitchFamily="18" charset="0"/>
              </a:rPr>
              <a:t>Соц. сети – активная пропаганда в сети Интернет</a:t>
            </a:r>
            <a:endParaRPr lang="ru-RU" sz="1400" b="1" i="1" dirty="0">
              <a:solidFill>
                <a:prstClr val="black"/>
              </a:solidFill>
              <a:cs typeface="Times New Roman" pitchFamily="18" charset="0"/>
            </a:endParaRPr>
          </a:p>
        </p:txBody>
      </p:sp>
      <p:sp>
        <p:nvSpPr>
          <p:cNvPr id="40" name="TextBox 8"/>
          <p:cNvSpPr txBox="1">
            <a:spLocks noChangeArrowheads="1"/>
          </p:cNvSpPr>
          <p:nvPr/>
        </p:nvSpPr>
        <p:spPr bwMode="auto">
          <a:xfrm>
            <a:off x="1003264" y="-48895"/>
            <a:ext cx="78190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2800" b="1" dirty="0" smtClean="0">
                <a:solidFill>
                  <a:prstClr val="black"/>
                </a:solidFill>
                <a:latin typeface="+mj-lt"/>
                <a:cs typeface="Times New Roman" pitchFamily="18" charset="0"/>
              </a:rPr>
              <a:t>Единая профилактическая среда. </a:t>
            </a:r>
          </a:p>
          <a:p>
            <a:pPr algn="ctr"/>
            <a:r>
              <a:rPr lang="ru-RU" altLang="ru-RU" sz="2800" b="1" dirty="0" smtClean="0">
                <a:solidFill>
                  <a:prstClr val="black"/>
                </a:solidFill>
                <a:latin typeface="+mj-lt"/>
                <a:cs typeface="Times New Roman" pitchFamily="18" charset="0"/>
              </a:rPr>
              <a:t>Информирование населения</a:t>
            </a:r>
            <a:endParaRPr lang="ru-RU" altLang="ru-RU" sz="2800" b="1" dirty="0">
              <a:solidFill>
                <a:prstClr val="black"/>
              </a:solidFill>
              <a:latin typeface="+mj-lt"/>
              <a:cs typeface="Times New Roman" pitchFamily="18" charset="0"/>
            </a:endParaRPr>
          </a:p>
        </p:txBody>
      </p:sp>
    </p:spTree>
    <p:extLst>
      <p:ext uri="{BB962C8B-B14F-4D97-AF65-F5344CB8AC3E}">
        <p14:creationId xmlns:p14="http://schemas.microsoft.com/office/powerpoint/2010/main" val="3296157677"/>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Соседство">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4186</Words>
  <Application>Microsoft Office PowerPoint</Application>
  <PresentationFormat>Экран (4:3)</PresentationFormat>
  <Paragraphs>782</Paragraphs>
  <Slides>44</Slides>
  <Notes>14</Notes>
  <HiddenSlides>0</HiddenSlides>
  <MMClips>0</MMClips>
  <ScaleCrop>false</ScaleCrop>
  <HeadingPairs>
    <vt:vector size="6" baseType="variant">
      <vt:variant>
        <vt:lpstr>Тема</vt:lpstr>
      </vt:variant>
      <vt:variant>
        <vt:i4>14</vt:i4>
      </vt:variant>
      <vt:variant>
        <vt:lpstr>Внедренные серверы OLE</vt:lpstr>
      </vt:variant>
      <vt:variant>
        <vt:i4>2</vt:i4>
      </vt:variant>
      <vt:variant>
        <vt:lpstr>Заголовки слайдов</vt:lpstr>
      </vt:variant>
      <vt:variant>
        <vt:i4>44</vt:i4>
      </vt:variant>
    </vt:vector>
  </HeadingPairs>
  <TitlesOfParts>
    <vt:vector size="60" baseType="lpstr">
      <vt:lpstr>1_Тема Office</vt:lpstr>
      <vt:lpstr>2_Тема Office</vt:lpstr>
      <vt:lpstr>3_Тема Office</vt:lpstr>
      <vt:lpstr>4_Тема Office</vt:lpstr>
      <vt:lpstr>5_Тема Office</vt:lpstr>
      <vt:lpstr>Открытая</vt:lpstr>
      <vt:lpstr>6_Тема Office</vt:lpstr>
      <vt:lpstr>7_Тема Office</vt:lpstr>
      <vt:lpstr>8_Тема Office</vt:lpstr>
      <vt:lpstr>9_Тема Office</vt:lpstr>
      <vt:lpstr>Соседство</vt:lpstr>
      <vt:lpstr>10_Тема Office</vt:lpstr>
      <vt:lpstr>Тема Office</vt:lpstr>
      <vt:lpstr>11_Тема Office</vt:lpstr>
      <vt:lpstr>Worksheet</vt:lpstr>
      <vt:lpstr>Диаграмма Microsoft Excel</vt:lpstr>
      <vt:lpstr>Итоги работы службы медицинской профилактики за 2016 г. </vt:lpstr>
      <vt:lpstr>Формирование ЗОЖ населения, профилактика и контроль НИЗ на период до 2025 года…</vt:lpstr>
      <vt:lpstr>Указ Президента РФ от 08.08.2016 г.  № 398 «Об утверждении приоритетных направлений деятельности в сфере оказания общественно полезных услуг»</vt:lpstr>
      <vt:lpstr>Презентация PowerPoint</vt:lpstr>
      <vt:lpstr>Презентация PowerPoint</vt:lpstr>
      <vt:lpstr>Стратегия формирования ЗОЖ</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Болезни системы кровообращения</vt:lpstr>
      <vt:lpstr>Ишемическая болезнь сердца</vt:lpstr>
      <vt:lpstr>Динамика смертности населения Челябинской области от новообразований за 10 лет на 100 тыс.  </vt:lpstr>
      <vt:lpstr>Презентация PowerPoint</vt:lpstr>
      <vt:lpstr>Распределение первичных больных с ЗНО по стадиям заболевания  (%)   </vt:lpstr>
      <vt:lpstr>Презентация PowerPoint</vt:lpstr>
      <vt:lpstr>Презентация PowerPoint</vt:lpstr>
      <vt:lpstr>Рейтинг муниципальных образований по заболеваемости социально-значимыми инфекциями за 2016г.</vt:lpstr>
      <vt:lpstr>Презентация PowerPoint</vt:lpstr>
      <vt:lpstr>Презентация PowerPoint</vt:lpstr>
      <vt:lpstr>Охват населения Челябинской области информированием  о неотложных состояниях при ОИМК и ОИМ</vt:lpstr>
      <vt:lpstr>Итоги Диспансеризации – 2016 год</vt:lpstr>
      <vt:lpstr>Итоги Диспансеризации – 2016 год</vt:lpstr>
      <vt:lpstr>Итоги Диспансеризации – 2016 год</vt:lpstr>
      <vt:lpstr>Диспансеризация на 30.03.2017 г.</vt:lpstr>
      <vt:lpstr>Приказ МЗЧО от 06.03.2017 г. № 424</vt:lpstr>
      <vt:lpstr>Приказ МЗЧО от 06.03.2017 г. № 424</vt:lpstr>
      <vt:lpstr>Презентация PowerPoint</vt:lpstr>
      <vt:lpstr>Презентация PowerPoint</vt:lpstr>
      <vt:lpstr>Планы по снижению смертности</vt:lpstr>
      <vt:lpstr>Презентация PowerPoint</vt:lpstr>
      <vt:lpstr>Презентация PowerPoint</vt:lpstr>
      <vt:lpstr>Участие в крупных международных и всероссийских мероприятиях</vt:lpstr>
      <vt:lpstr>Проведение профильных мероприятий</vt:lpstr>
      <vt:lpstr>Профилактические акции в крупных ТРК</vt:lpstr>
      <vt:lpstr>Презентация PowerPoint</vt:lpstr>
      <vt:lpstr>ХI Южно-Уральский профилактический форум и выставка «Уральское здоровье»,  4-5 октября 2016 г.</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 дороге к ЗОЖ</dc:title>
  <dc:creator>Елена</dc:creator>
  <cp:lastModifiedBy>Home</cp:lastModifiedBy>
  <cp:revision>108</cp:revision>
  <dcterms:created xsi:type="dcterms:W3CDTF">2017-03-14T04:05:50Z</dcterms:created>
  <dcterms:modified xsi:type="dcterms:W3CDTF">2017-04-05T17:00:21Z</dcterms:modified>
</cp:coreProperties>
</file>