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Default Extension="wdp" ContentType="image/vnd.ms-photo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73" r:id="rId5"/>
    <p:sldId id="278" r:id="rId6"/>
    <p:sldId id="279" r:id="rId7"/>
    <p:sldId id="280" r:id="rId8"/>
    <p:sldId id="261" r:id="rId9"/>
    <p:sldId id="262" r:id="rId10"/>
    <p:sldId id="263" r:id="rId11"/>
    <p:sldId id="268" r:id="rId12"/>
    <p:sldId id="269" r:id="rId13"/>
    <p:sldId id="270" r:id="rId14"/>
    <p:sldId id="275" r:id="rId15"/>
    <p:sldId id="276" r:id="rId16"/>
    <p:sldId id="27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5"/>
  <c:chart>
    <c:autoTitleDeleted val="1"/>
    <c:view3D>
      <c:rotX val="25"/>
      <c:rotY val="0"/>
      <c:perspective val="0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Кизильский МР</c:v>
                </c:pt>
                <c:pt idx="1">
                  <c:v>ГБУЗ ЧОКТГВВ</c:v>
                </c:pt>
                <c:pt idx="2">
                  <c:v>Чебаркульский ГО</c:v>
                </c:pt>
                <c:pt idx="3">
                  <c:v>Октябрьский МР</c:v>
                </c:pt>
                <c:pt idx="4">
                  <c:v>Озерский ГО</c:v>
                </c:pt>
                <c:pt idx="5">
                  <c:v>ГБУЗ ОКБ№3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67.2</c:v>
                </c:pt>
                <c:pt idx="1">
                  <c:v>56.8</c:v>
                </c:pt>
                <c:pt idx="2">
                  <c:v>53.8</c:v>
                </c:pt>
                <c:pt idx="3">
                  <c:v>53.3</c:v>
                </c:pt>
                <c:pt idx="4">
                  <c:v>51.5</c:v>
                </c:pt>
                <c:pt idx="5">
                  <c:v>51.1</c:v>
                </c:pt>
              </c:numCache>
            </c:numRef>
          </c:val>
        </c:ser>
        <c:dLbls>
          <c:showVal val="1"/>
        </c:dLbls>
        <c:shape val="cylinder"/>
        <c:axId val="63797120"/>
        <c:axId val="63798656"/>
        <c:axId val="0"/>
      </c:bar3DChart>
      <c:catAx>
        <c:axId val="637971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000" b="1"/>
            </a:pPr>
            <a:endParaRPr lang="ru-RU"/>
          </a:p>
        </c:txPr>
        <c:crossAx val="63798656"/>
        <c:crosses val="autoZero"/>
        <c:auto val="1"/>
        <c:lblAlgn val="ctr"/>
        <c:lblOffset val="100"/>
      </c:catAx>
      <c:valAx>
        <c:axId val="63798656"/>
        <c:scaling>
          <c:orientation val="minMax"/>
        </c:scaling>
        <c:delete val="1"/>
        <c:axPos val="l"/>
        <c:numFmt formatCode="General" sourceLinked="1"/>
        <c:tickLblPos val="nextTo"/>
        <c:crossAx val="63797120"/>
        <c:crosses val="autoZero"/>
        <c:crossBetween val="between"/>
      </c:valAx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dPt>
            <c:idx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chemeClr val="bg1">
                  <a:lumMod val="75000"/>
                </a:schemeClr>
              </a:solidFill>
            </c:spPr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40.800000000000011</c:v>
                </c:pt>
                <c:pt idx="1">
                  <c:v>59.2</c:v>
                </c:pt>
              </c:numCache>
            </c:numRef>
          </c:val>
        </c:ser>
        <c:dLbls>
          <c:showVal val="1"/>
        </c:dLbls>
        <c:firstSliceAng val="0"/>
        <c:holeSize val="71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dPt>
            <c:idx val="0"/>
          </c:dPt>
          <c:dPt>
            <c:idx val="1"/>
            <c:spPr>
              <a:solidFill>
                <a:schemeClr val="bg1">
                  <a:lumMod val="75000"/>
                </a:schemeClr>
              </a:solidFill>
            </c:spPr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33.6</c:v>
                </c:pt>
                <c:pt idx="1">
                  <c:v>66.400000000000006</c:v>
                </c:pt>
              </c:numCache>
            </c:numRef>
          </c:val>
        </c:ser>
        <c:dLbls>
          <c:showVal val="1"/>
        </c:dLbls>
        <c:firstSliceAng val="0"/>
        <c:holeSize val="71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dPt>
            <c:idx val="0"/>
          </c:dPt>
          <c:dPt>
            <c:idx val="1"/>
            <c:spPr>
              <a:solidFill>
                <a:schemeClr val="bg1">
                  <a:lumMod val="75000"/>
                </a:schemeClr>
              </a:solidFill>
            </c:spPr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80.400000000000006</c:v>
                </c:pt>
                <c:pt idx="1">
                  <c:v>19.600000000000001</c:v>
                </c:pt>
              </c:numCache>
            </c:numRef>
          </c:val>
        </c:ser>
        <c:dLbls>
          <c:showVal val="1"/>
        </c:dLbls>
        <c:firstSliceAng val="0"/>
        <c:holeSize val="71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doughnutChart>
        <c:varyColors val="1"/>
        <c:dLbls>
          <c:showVal val="1"/>
        </c:dLbls>
        <c:firstSliceAng val="0"/>
        <c:holeSize val="71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doughnutChart>
        <c:varyColors val="1"/>
        <c:dLbls>
          <c:showVal val="1"/>
        </c:dLbls>
        <c:firstSliceAng val="0"/>
        <c:holeSize val="71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doughnutChart>
        <c:varyColors val="1"/>
        <c:dLbls>
          <c:showVal val="1"/>
        </c:dLbls>
        <c:firstSliceAng val="0"/>
        <c:holeSize val="71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dPt>
            <c:idx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chemeClr val="bg1">
                  <a:lumMod val="75000"/>
                </a:schemeClr>
              </a:solidFill>
            </c:spPr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40.800000000000011</c:v>
                </c:pt>
                <c:pt idx="1">
                  <c:v>59.2</c:v>
                </c:pt>
              </c:numCache>
            </c:numRef>
          </c:val>
        </c:ser>
        <c:dLbls>
          <c:showVal val="1"/>
        </c:dLbls>
        <c:firstSliceAng val="0"/>
        <c:holeSize val="71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8"/>
  <c:chart>
    <c:autoTitleDeleted val="1"/>
    <c:view3D>
      <c:rotX val="25"/>
      <c:rotY val="0"/>
      <c:perspective val="0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Лист1!$A$2:$A$13</c:f>
              <c:strCache>
                <c:ptCount val="12"/>
                <c:pt idx="0">
                  <c:v>Верхнеуральский МР</c:v>
                </c:pt>
                <c:pt idx="1">
                  <c:v>Чебаркульский МР</c:v>
                </c:pt>
                <c:pt idx="2">
                  <c:v>Верхнеуфалейский ГО</c:v>
                </c:pt>
                <c:pt idx="3">
                  <c:v>Троицкий МР</c:v>
                </c:pt>
                <c:pt idx="4">
                  <c:v>Чесменский МР</c:v>
                </c:pt>
                <c:pt idx="5">
                  <c:v>Каслинский МР</c:v>
                </c:pt>
                <c:pt idx="6">
                  <c:v>Усть-Катавский ГО</c:v>
                </c:pt>
                <c:pt idx="7">
                  <c:v>Агаповский МР</c:v>
                </c:pt>
                <c:pt idx="8">
                  <c:v>Катав-Ивановский МР</c:v>
                </c:pt>
                <c:pt idx="9">
                  <c:v>ГБУЗ ОКБ№4</c:v>
                </c:pt>
                <c:pt idx="10">
                  <c:v>Нязепетровский МР</c:v>
                </c:pt>
                <c:pt idx="11">
                  <c:v>Уйский МР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14.1</c:v>
                </c:pt>
                <c:pt idx="1">
                  <c:v>18.2</c:v>
                </c:pt>
                <c:pt idx="2">
                  <c:v>22.3</c:v>
                </c:pt>
                <c:pt idx="3">
                  <c:v>23.8</c:v>
                </c:pt>
                <c:pt idx="4">
                  <c:v>24.1</c:v>
                </c:pt>
                <c:pt idx="5">
                  <c:v>24.3</c:v>
                </c:pt>
                <c:pt idx="6">
                  <c:v>25.5</c:v>
                </c:pt>
                <c:pt idx="7">
                  <c:v>26.5</c:v>
                </c:pt>
                <c:pt idx="8">
                  <c:v>26.5</c:v>
                </c:pt>
                <c:pt idx="9">
                  <c:v>26.7</c:v>
                </c:pt>
                <c:pt idx="10">
                  <c:v>28.2</c:v>
                </c:pt>
                <c:pt idx="11">
                  <c:v>28.2</c:v>
                </c:pt>
              </c:numCache>
            </c:numRef>
          </c:val>
        </c:ser>
        <c:dLbls>
          <c:showVal val="1"/>
        </c:dLbls>
        <c:shape val="cylinder"/>
        <c:axId val="64023168"/>
        <c:axId val="64364928"/>
        <c:axId val="0"/>
      </c:bar3DChart>
      <c:catAx>
        <c:axId val="6402316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000" b="1"/>
            </a:pPr>
            <a:endParaRPr lang="ru-RU"/>
          </a:p>
        </c:txPr>
        <c:crossAx val="64364928"/>
        <c:crosses val="autoZero"/>
        <c:auto val="1"/>
        <c:lblAlgn val="ctr"/>
        <c:lblOffset val="100"/>
      </c:catAx>
      <c:valAx>
        <c:axId val="64364928"/>
        <c:scaling>
          <c:orientation val="minMax"/>
        </c:scaling>
        <c:delete val="1"/>
        <c:axPos val="l"/>
        <c:numFmt formatCode="General" sourceLinked="1"/>
        <c:tickLblPos val="nextTo"/>
        <c:crossAx val="64023168"/>
        <c:crosses val="autoZero"/>
        <c:crossBetween val="between"/>
      </c:valAx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doughnutChart>
        <c:varyColors val="1"/>
        <c:dLbls>
          <c:showVal val="1"/>
        </c:dLbls>
        <c:firstSliceAng val="0"/>
        <c:holeSize val="71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doughnutChart>
        <c:varyColors val="1"/>
        <c:dLbls>
          <c:showVal val="1"/>
        </c:dLbls>
        <c:firstSliceAng val="0"/>
        <c:holeSize val="71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doughnutChart>
        <c:varyColors val="1"/>
        <c:dLbls>
          <c:showVal val="1"/>
        </c:dLbls>
        <c:firstSliceAng val="0"/>
        <c:holeSize val="71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1AE0AC-7C00-4A9A-ABC2-85674866E002}" type="doc">
      <dgm:prSet loTypeId="urn:microsoft.com/office/officeart/2005/8/layout/vList5" loCatId="list" qsTypeId="urn:microsoft.com/office/officeart/2005/8/quickstyle/3d4" qsCatId="3D" csTypeId="urn:microsoft.com/office/officeart/2005/8/colors/accent5_3" csCatId="accent5" phldr="1"/>
      <dgm:spPr/>
      <dgm:t>
        <a:bodyPr/>
        <a:lstStyle/>
        <a:p>
          <a:endParaRPr lang="ru-RU"/>
        </a:p>
      </dgm:t>
    </dgm:pt>
    <dgm:pt modelId="{679FDEB6-8F5C-4961-A05C-132346A231EF}">
      <dgm:prSet phldrT="[Текст]" custT="1"/>
      <dgm:spPr/>
      <dgm:t>
        <a:bodyPr/>
        <a:lstStyle/>
        <a:p>
          <a:r>
            <a:rPr lang="ru-RU" sz="1600" smtClean="0">
              <a:solidFill>
                <a:schemeClr val="tx1"/>
              </a:solidFill>
            </a:rPr>
            <a:t>План</a:t>
          </a:r>
          <a:endParaRPr lang="ru-RU" sz="1600" dirty="0">
            <a:solidFill>
              <a:schemeClr val="tx1"/>
            </a:solidFill>
          </a:endParaRPr>
        </a:p>
      </dgm:t>
    </dgm:pt>
    <dgm:pt modelId="{285AA106-EC51-4F34-B4C6-6B0EB23B0C7C}" type="parTrans" cxnId="{2DF1643A-E030-4F8C-9DFE-DACCADACCAD9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897C95C1-97DE-48B3-B03A-289B9266B31F}" type="sibTrans" cxnId="{2DF1643A-E030-4F8C-9DFE-DACCADACCAD9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F77C015B-090A-4567-9B9B-5E03276BE837}">
      <dgm:prSet phldrT="[Текст]" custT="1"/>
      <dgm:spPr/>
      <dgm:t>
        <a:bodyPr/>
        <a:lstStyle/>
        <a:p>
          <a:r>
            <a:rPr lang="ru-RU" sz="1600" smtClean="0">
              <a:solidFill>
                <a:schemeClr val="tx1"/>
              </a:solidFill>
            </a:rPr>
            <a:t>5366 человек</a:t>
          </a:r>
          <a:endParaRPr lang="ru-RU" sz="1600" dirty="0">
            <a:solidFill>
              <a:schemeClr val="tx1"/>
            </a:solidFill>
          </a:endParaRPr>
        </a:p>
      </dgm:t>
    </dgm:pt>
    <dgm:pt modelId="{589C79B3-566D-42A3-9402-6E6A147F56FF}" type="parTrans" cxnId="{3C9568B8-54D3-4BDE-8A4F-A91D2DD54E25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1ECFDCCA-586B-4A4C-851B-C17AD052B1E1}" type="sibTrans" cxnId="{3C9568B8-54D3-4BDE-8A4F-A91D2DD54E25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B50B25D3-31AB-4A9B-850A-3A8EF38C27E7}">
      <dgm:prSet phldrT="[Текст]" custT="1"/>
      <dgm:spPr/>
      <dgm:t>
        <a:bodyPr/>
        <a:lstStyle/>
        <a:p>
          <a:r>
            <a:rPr lang="ru-RU" sz="1600" smtClean="0">
              <a:solidFill>
                <a:schemeClr val="tx1"/>
              </a:solidFill>
            </a:rPr>
            <a:t>Факт</a:t>
          </a:r>
          <a:endParaRPr lang="ru-RU" sz="1600" dirty="0">
            <a:solidFill>
              <a:schemeClr val="tx1"/>
            </a:solidFill>
          </a:endParaRPr>
        </a:p>
      </dgm:t>
    </dgm:pt>
    <dgm:pt modelId="{541244A9-5852-454F-9B5A-C3038C960EB5}" type="parTrans" cxnId="{3CCFED25-F931-467B-8B5A-56F5C295401A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21BBCF7C-572D-41FA-837E-7EFD1A0DA0CA}" type="sibTrans" cxnId="{3CCFED25-F931-467B-8B5A-56F5C295401A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F05133DD-D951-4AA7-9033-48FEAF75F723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1420 человек (</a:t>
          </a:r>
          <a:r>
            <a:rPr lang="ru-RU" sz="1600" b="1" dirty="0" smtClean="0">
              <a:solidFill>
                <a:srgbClr val="FF0000"/>
              </a:solidFill>
            </a:rPr>
            <a:t>26,5%</a:t>
          </a:r>
          <a:r>
            <a:rPr lang="ru-RU" sz="1600" b="0" dirty="0" smtClean="0">
              <a:solidFill>
                <a:schemeClr val="tx1"/>
              </a:solidFill>
            </a:rPr>
            <a:t>)</a:t>
          </a:r>
          <a:endParaRPr lang="ru-RU" sz="1600" b="1" dirty="0">
            <a:solidFill>
              <a:schemeClr val="tx1"/>
            </a:solidFill>
          </a:endParaRPr>
        </a:p>
      </dgm:t>
    </dgm:pt>
    <dgm:pt modelId="{E947FBBA-15ED-4113-870A-9D263AA284B2}" type="parTrans" cxnId="{0E89289B-6540-4B40-9F46-70578A195993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BF87AE61-C065-4B8F-B938-1C369422E5D7}" type="sibTrans" cxnId="{0E89289B-6540-4B40-9F46-70578A195993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F1731FFB-C439-4868-ADDD-856481F258CB}">
      <dgm:prSet phldrT="[Текст]" custT="1"/>
      <dgm:spPr/>
      <dgm:t>
        <a:bodyPr/>
        <a:lstStyle/>
        <a:p>
          <a:r>
            <a:rPr lang="ru-RU" sz="1600" smtClean="0">
              <a:solidFill>
                <a:schemeClr val="tx1"/>
              </a:solidFill>
            </a:rPr>
            <a:t>2 этап</a:t>
          </a:r>
          <a:endParaRPr lang="ru-RU" sz="1600" dirty="0">
            <a:solidFill>
              <a:schemeClr val="tx1"/>
            </a:solidFill>
          </a:endParaRPr>
        </a:p>
      </dgm:t>
    </dgm:pt>
    <dgm:pt modelId="{9B0282FF-F3EF-48D1-9F21-B17AB473A2FA}" type="parTrans" cxnId="{8E1AE653-0D36-4A45-AD82-AF6ABB1554C7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FE080E2E-92BC-4BCE-A000-FD96EBDE263D}" type="sibTrans" cxnId="{8E1AE653-0D36-4A45-AD82-AF6ABB1554C7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04F2D443-4B6D-40BA-A152-85C5FDE74321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Переведено 165 (</a:t>
          </a:r>
          <a:r>
            <a:rPr lang="ru-RU" sz="1600" b="1" dirty="0" smtClean="0">
              <a:solidFill>
                <a:srgbClr val="FF0000"/>
              </a:solidFill>
            </a:rPr>
            <a:t>11,6%</a:t>
          </a:r>
          <a:r>
            <a:rPr lang="ru-RU" sz="1600" dirty="0" smtClean="0">
              <a:solidFill>
                <a:schemeClr val="tx1"/>
              </a:solidFill>
            </a:rPr>
            <a:t>)</a:t>
          </a:r>
          <a:endParaRPr lang="ru-RU" sz="1600" dirty="0">
            <a:solidFill>
              <a:schemeClr val="tx1"/>
            </a:solidFill>
          </a:endParaRPr>
        </a:p>
      </dgm:t>
    </dgm:pt>
    <dgm:pt modelId="{897EC786-9D84-4AD4-B8A0-0205B45853F7}" type="parTrans" cxnId="{C75943D7-B988-40B7-8C97-8BB8080E4CBD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61282B15-5585-4620-BD63-5BAB3764080A}" type="sibTrans" cxnId="{C75943D7-B988-40B7-8C97-8BB8080E4CBD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4394973C-7D00-48CA-B9C0-EA82AA2C1957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Завершило 155 человек</a:t>
          </a:r>
          <a:endParaRPr lang="ru-RU" sz="1600" dirty="0">
            <a:solidFill>
              <a:schemeClr val="tx1"/>
            </a:solidFill>
          </a:endParaRPr>
        </a:p>
      </dgm:t>
    </dgm:pt>
    <dgm:pt modelId="{40D53B91-44AB-4917-A755-2BDA8884F753}" type="parTrans" cxnId="{0003FF8A-849A-4776-AB9C-677F9759DECB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0B67E444-81E8-4DC9-A3C3-EE666C436540}" type="sibTrans" cxnId="{0003FF8A-849A-4776-AB9C-677F9759DECB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0790BBA0-CD58-47EE-9CF7-ED5AA6682EB6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smtClean="0">
              <a:solidFill>
                <a:schemeClr val="tx1"/>
              </a:solidFill>
            </a:rPr>
            <a:t>Выездные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smtClean="0">
              <a:solidFill>
                <a:schemeClr val="tx1"/>
              </a:solidFill>
            </a:rPr>
            <a:t>формы</a:t>
          </a:r>
          <a:endParaRPr lang="ru-RU" sz="1600" dirty="0">
            <a:solidFill>
              <a:schemeClr val="tx1"/>
            </a:solidFill>
          </a:endParaRPr>
        </a:p>
      </dgm:t>
    </dgm:pt>
    <dgm:pt modelId="{FA37E46C-808E-467C-8834-E52BEF9795AC}" type="parTrans" cxnId="{F384E638-613B-43FE-AF02-08F4A9FC2EC3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5532DC39-4CA4-4D8B-BCED-F6DCB68B9BFF}" type="sibTrans" cxnId="{F384E638-613B-43FE-AF02-08F4A9FC2EC3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F3EA8F85-D863-47DF-86CD-9F03F10130A8}">
      <dgm:prSet custT="1"/>
      <dgm:spPr/>
      <dgm:t>
        <a:bodyPr/>
        <a:lstStyle/>
        <a:p>
          <a:r>
            <a:rPr lang="ru-RU" sz="1600" smtClean="0">
              <a:solidFill>
                <a:schemeClr val="tx1"/>
              </a:solidFill>
            </a:rPr>
            <a:t>35 человек, 2,4%</a:t>
          </a:r>
          <a:endParaRPr lang="ru-RU" sz="1600" dirty="0">
            <a:solidFill>
              <a:schemeClr val="tx1"/>
            </a:solidFill>
          </a:endParaRPr>
        </a:p>
      </dgm:t>
    </dgm:pt>
    <dgm:pt modelId="{A8989578-28AE-41F0-894B-30AD160EFDD3}" type="parTrans" cxnId="{1F1CA28E-2156-4FC9-8D82-8025B86DA1E8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B2B9A7F7-DEF6-40C2-B98C-E6E7D7A4C598}" type="sibTrans" cxnId="{1F1CA28E-2156-4FC9-8D82-8025B86DA1E8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6539930D-F5E9-4801-8771-4C49E5CFCC1A}" type="pres">
      <dgm:prSet presAssocID="{B21AE0AC-7C00-4A9A-ABC2-85674866E0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E74CAD-258A-46C7-B6E5-15249578DBE9}" type="pres">
      <dgm:prSet presAssocID="{679FDEB6-8F5C-4961-A05C-132346A231EF}" presName="linNode" presStyleCnt="0"/>
      <dgm:spPr/>
    </dgm:pt>
    <dgm:pt modelId="{8C3547F2-4AA9-4196-B9AE-7F7E6AB677C3}" type="pres">
      <dgm:prSet presAssocID="{679FDEB6-8F5C-4961-A05C-132346A231EF}" presName="parentText" presStyleLbl="node1" presStyleIdx="0" presStyleCnt="4" custScaleX="7765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2B01E5-F4BA-4659-8334-AE34805B72FB}" type="pres">
      <dgm:prSet presAssocID="{679FDEB6-8F5C-4961-A05C-132346A231EF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D5B8E1-A167-435B-8E8E-37C88D90BE1D}" type="pres">
      <dgm:prSet presAssocID="{897C95C1-97DE-48B3-B03A-289B9266B31F}" presName="sp" presStyleCnt="0"/>
      <dgm:spPr/>
    </dgm:pt>
    <dgm:pt modelId="{E7286E29-DD8C-485A-A611-3ED69644FBDB}" type="pres">
      <dgm:prSet presAssocID="{B50B25D3-31AB-4A9B-850A-3A8EF38C27E7}" presName="linNode" presStyleCnt="0"/>
      <dgm:spPr/>
    </dgm:pt>
    <dgm:pt modelId="{5B16F4DD-6DBE-4187-98CD-31BFAE24C733}" type="pres">
      <dgm:prSet presAssocID="{B50B25D3-31AB-4A9B-850A-3A8EF38C27E7}" presName="parentText" presStyleLbl="node1" presStyleIdx="1" presStyleCnt="4" custScaleX="7588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8CEC16-F58C-4792-B3D0-78623C59FB0F}" type="pres">
      <dgm:prSet presAssocID="{B50B25D3-31AB-4A9B-850A-3A8EF38C27E7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ABF146-5545-42ED-887D-E43AF2AD4786}" type="pres">
      <dgm:prSet presAssocID="{21BBCF7C-572D-41FA-837E-7EFD1A0DA0CA}" presName="sp" presStyleCnt="0"/>
      <dgm:spPr/>
    </dgm:pt>
    <dgm:pt modelId="{C42C60DE-001D-44B3-9010-F3A44BE4FF88}" type="pres">
      <dgm:prSet presAssocID="{F1731FFB-C439-4868-ADDD-856481F258CB}" presName="linNode" presStyleCnt="0"/>
      <dgm:spPr/>
    </dgm:pt>
    <dgm:pt modelId="{29166007-AC01-4DEE-890C-881AD933B790}" type="pres">
      <dgm:prSet presAssocID="{F1731FFB-C439-4868-ADDD-856481F258CB}" presName="parentText" presStyleLbl="node1" presStyleIdx="2" presStyleCnt="4" custScaleX="7599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B3B9D3-D25E-4083-AF37-B0025292BAE6}" type="pres">
      <dgm:prSet presAssocID="{F1731FFB-C439-4868-ADDD-856481F258CB}" presName="descendantText" presStyleLbl="alignAccFollowNode1" presStyleIdx="2" presStyleCnt="4" custScaleX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D0D303-FDE7-4B74-9AA7-68CD641171AA}" type="pres">
      <dgm:prSet presAssocID="{FE080E2E-92BC-4BCE-A000-FD96EBDE263D}" presName="sp" presStyleCnt="0"/>
      <dgm:spPr/>
    </dgm:pt>
    <dgm:pt modelId="{701DC927-E1BA-4BB7-9542-038F9278934F}" type="pres">
      <dgm:prSet presAssocID="{0790BBA0-CD58-47EE-9CF7-ED5AA6682EB6}" presName="linNode" presStyleCnt="0"/>
      <dgm:spPr/>
    </dgm:pt>
    <dgm:pt modelId="{CF9D8604-19B1-4F20-AEA7-665878A6CDC0}" type="pres">
      <dgm:prSet presAssocID="{0790BBA0-CD58-47EE-9CF7-ED5AA6682EB6}" presName="parentText" presStyleLbl="node1" presStyleIdx="3" presStyleCnt="4" custScaleX="7599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3D0FA-2584-4946-B2E9-134108CA6877}" type="pres">
      <dgm:prSet presAssocID="{0790BBA0-CD58-47EE-9CF7-ED5AA6682EB6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CFED25-F931-467B-8B5A-56F5C295401A}" srcId="{B21AE0AC-7C00-4A9A-ABC2-85674866E002}" destId="{B50B25D3-31AB-4A9B-850A-3A8EF38C27E7}" srcOrd="1" destOrd="0" parTransId="{541244A9-5852-454F-9B5A-C3038C960EB5}" sibTransId="{21BBCF7C-572D-41FA-837E-7EFD1A0DA0CA}"/>
    <dgm:cxn modelId="{2FAB88DF-8BCE-4ED5-B8D6-2FF97359F978}" type="presOf" srcId="{F05133DD-D951-4AA7-9033-48FEAF75F723}" destId="{658CEC16-F58C-4792-B3D0-78623C59FB0F}" srcOrd="0" destOrd="0" presId="urn:microsoft.com/office/officeart/2005/8/layout/vList5"/>
    <dgm:cxn modelId="{0E89289B-6540-4B40-9F46-70578A195993}" srcId="{B50B25D3-31AB-4A9B-850A-3A8EF38C27E7}" destId="{F05133DD-D951-4AA7-9033-48FEAF75F723}" srcOrd="0" destOrd="0" parTransId="{E947FBBA-15ED-4113-870A-9D263AA284B2}" sibTransId="{BF87AE61-C065-4B8F-B938-1C369422E5D7}"/>
    <dgm:cxn modelId="{7B8F838D-BA84-4587-95D0-7D44218447AE}" type="presOf" srcId="{0790BBA0-CD58-47EE-9CF7-ED5AA6682EB6}" destId="{CF9D8604-19B1-4F20-AEA7-665878A6CDC0}" srcOrd="0" destOrd="0" presId="urn:microsoft.com/office/officeart/2005/8/layout/vList5"/>
    <dgm:cxn modelId="{2DF1643A-E030-4F8C-9DFE-DACCADACCAD9}" srcId="{B21AE0AC-7C00-4A9A-ABC2-85674866E002}" destId="{679FDEB6-8F5C-4961-A05C-132346A231EF}" srcOrd="0" destOrd="0" parTransId="{285AA106-EC51-4F34-B4C6-6B0EB23B0C7C}" sibTransId="{897C95C1-97DE-48B3-B03A-289B9266B31F}"/>
    <dgm:cxn modelId="{252E6711-FE60-468D-BAC1-4F860AD607FD}" type="presOf" srcId="{679FDEB6-8F5C-4961-A05C-132346A231EF}" destId="{8C3547F2-4AA9-4196-B9AE-7F7E6AB677C3}" srcOrd="0" destOrd="0" presId="urn:microsoft.com/office/officeart/2005/8/layout/vList5"/>
    <dgm:cxn modelId="{F384E638-613B-43FE-AF02-08F4A9FC2EC3}" srcId="{B21AE0AC-7C00-4A9A-ABC2-85674866E002}" destId="{0790BBA0-CD58-47EE-9CF7-ED5AA6682EB6}" srcOrd="3" destOrd="0" parTransId="{FA37E46C-808E-467C-8834-E52BEF9795AC}" sibTransId="{5532DC39-4CA4-4D8B-BCED-F6DCB68B9BFF}"/>
    <dgm:cxn modelId="{2F649DEC-B59C-4A48-B9AA-9978773F73E7}" type="presOf" srcId="{B50B25D3-31AB-4A9B-850A-3A8EF38C27E7}" destId="{5B16F4DD-6DBE-4187-98CD-31BFAE24C733}" srcOrd="0" destOrd="0" presId="urn:microsoft.com/office/officeart/2005/8/layout/vList5"/>
    <dgm:cxn modelId="{C75943D7-B988-40B7-8C97-8BB8080E4CBD}" srcId="{F1731FFB-C439-4868-ADDD-856481F258CB}" destId="{04F2D443-4B6D-40BA-A152-85C5FDE74321}" srcOrd="0" destOrd="0" parTransId="{897EC786-9D84-4AD4-B8A0-0205B45853F7}" sibTransId="{61282B15-5585-4620-BD63-5BAB3764080A}"/>
    <dgm:cxn modelId="{1F1CA28E-2156-4FC9-8D82-8025B86DA1E8}" srcId="{0790BBA0-CD58-47EE-9CF7-ED5AA6682EB6}" destId="{F3EA8F85-D863-47DF-86CD-9F03F10130A8}" srcOrd="0" destOrd="0" parTransId="{A8989578-28AE-41F0-894B-30AD160EFDD3}" sibTransId="{B2B9A7F7-DEF6-40C2-B98C-E6E7D7A4C598}"/>
    <dgm:cxn modelId="{1229FD6D-6AB3-46C7-B829-3A4C316AAA89}" type="presOf" srcId="{F3EA8F85-D863-47DF-86CD-9F03F10130A8}" destId="{5D33D0FA-2584-4946-B2E9-134108CA6877}" srcOrd="0" destOrd="0" presId="urn:microsoft.com/office/officeart/2005/8/layout/vList5"/>
    <dgm:cxn modelId="{7AF3D745-4790-4FCC-86EC-5B9994361698}" type="presOf" srcId="{F1731FFB-C439-4868-ADDD-856481F258CB}" destId="{29166007-AC01-4DEE-890C-881AD933B790}" srcOrd="0" destOrd="0" presId="urn:microsoft.com/office/officeart/2005/8/layout/vList5"/>
    <dgm:cxn modelId="{F9486153-5DD4-4AA7-8B84-422DF7A3E327}" type="presOf" srcId="{04F2D443-4B6D-40BA-A152-85C5FDE74321}" destId="{29B3B9D3-D25E-4083-AF37-B0025292BAE6}" srcOrd="0" destOrd="0" presId="urn:microsoft.com/office/officeart/2005/8/layout/vList5"/>
    <dgm:cxn modelId="{0FDAF158-5456-4E4E-A49E-7F751DE1872A}" type="presOf" srcId="{F77C015B-090A-4567-9B9B-5E03276BE837}" destId="{F32B01E5-F4BA-4659-8334-AE34805B72FB}" srcOrd="0" destOrd="0" presId="urn:microsoft.com/office/officeart/2005/8/layout/vList5"/>
    <dgm:cxn modelId="{4A328069-D4FF-4E51-AE61-A95111941492}" type="presOf" srcId="{B21AE0AC-7C00-4A9A-ABC2-85674866E002}" destId="{6539930D-F5E9-4801-8771-4C49E5CFCC1A}" srcOrd="0" destOrd="0" presId="urn:microsoft.com/office/officeart/2005/8/layout/vList5"/>
    <dgm:cxn modelId="{3C9568B8-54D3-4BDE-8A4F-A91D2DD54E25}" srcId="{679FDEB6-8F5C-4961-A05C-132346A231EF}" destId="{F77C015B-090A-4567-9B9B-5E03276BE837}" srcOrd="0" destOrd="0" parTransId="{589C79B3-566D-42A3-9402-6E6A147F56FF}" sibTransId="{1ECFDCCA-586B-4A4C-851B-C17AD052B1E1}"/>
    <dgm:cxn modelId="{A4D8E768-B77E-419E-8FC5-091988F0A1EB}" type="presOf" srcId="{4394973C-7D00-48CA-B9C0-EA82AA2C1957}" destId="{29B3B9D3-D25E-4083-AF37-B0025292BAE6}" srcOrd="0" destOrd="1" presId="urn:microsoft.com/office/officeart/2005/8/layout/vList5"/>
    <dgm:cxn modelId="{0003FF8A-849A-4776-AB9C-677F9759DECB}" srcId="{F1731FFB-C439-4868-ADDD-856481F258CB}" destId="{4394973C-7D00-48CA-B9C0-EA82AA2C1957}" srcOrd="1" destOrd="0" parTransId="{40D53B91-44AB-4917-A755-2BDA8884F753}" sibTransId="{0B67E444-81E8-4DC9-A3C3-EE666C436540}"/>
    <dgm:cxn modelId="{8E1AE653-0D36-4A45-AD82-AF6ABB1554C7}" srcId="{B21AE0AC-7C00-4A9A-ABC2-85674866E002}" destId="{F1731FFB-C439-4868-ADDD-856481F258CB}" srcOrd="2" destOrd="0" parTransId="{9B0282FF-F3EF-48D1-9F21-B17AB473A2FA}" sibTransId="{FE080E2E-92BC-4BCE-A000-FD96EBDE263D}"/>
    <dgm:cxn modelId="{E4D7701C-80A4-40FF-9499-A561125F444D}" type="presParOf" srcId="{6539930D-F5E9-4801-8771-4C49E5CFCC1A}" destId="{86E74CAD-258A-46C7-B6E5-15249578DBE9}" srcOrd="0" destOrd="0" presId="urn:microsoft.com/office/officeart/2005/8/layout/vList5"/>
    <dgm:cxn modelId="{9AE41FA5-9D17-44DC-B4E4-566728F74406}" type="presParOf" srcId="{86E74CAD-258A-46C7-B6E5-15249578DBE9}" destId="{8C3547F2-4AA9-4196-B9AE-7F7E6AB677C3}" srcOrd="0" destOrd="0" presId="urn:microsoft.com/office/officeart/2005/8/layout/vList5"/>
    <dgm:cxn modelId="{3DF60482-BD46-4079-B3B1-65B135B3C4DF}" type="presParOf" srcId="{86E74CAD-258A-46C7-B6E5-15249578DBE9}" destId="{F32B01E5-F4BA-4659-8334-AE34805B72FB}" srcOrd="1" destOrd="0" presId="urn:microsoft.com/office/officeart/2005/8/layout/vList5"/>
    <dgm:cxn modelId="{69662331-C343-4192-9A9A-EF9ECAF22F84}" type="presParOf" srcId="{6539930D-F5E9-4801-8771-4C49E5CFCC1A}" destId="{82D5B8E1-A167-435B-8E8E-37C88D90BE1D}" srcOrd="1" destOrd="0" presId="urn:microsoft.com/office/officeart/2005/8/layout/vList5"/>
    <dgm:cxn modelId="{9A4E1C2E-7D69-4033-9B64-E100A57305F7}" type="presParOf" srcId="{6539930D-F5E9-4801-8771-4C49E5CFCC1A}" destId="{E7286E29-DD8C-485A-A611-3ED69644FBDB}" srcOrd="2" destOrd="0" presId="urn:microsoft.com/office/officeart/2005/8/layout/vList5"/>
    <dgm:cxn modelId="{8CC4E47F-21DE-40A0-BD47-75013C7096DC}" type="presParOf" srcId="{E7286E29-DD8C-485A-A611-3ED69644FBDB}" destId="{5B16F4DD-6DBE-4187-98CD-31BFAE24C733}" srcOrd="0" destOrd="0" presId="urn:microsoft.com/office/officeart/2005/8/layout/vList5"/>
    <dgm:cxn modelId="{A4F1861D-9B72-4B03-9CEF-C6174927D00A}" type="presParOf" srcId="{E7286E29-DD8C-485A-A611-3ED69644FBDB}" destId="{658CEC16-F58C-4792-B3D0-78623C59FB0F}" srcOrd="1" destOrd="0" presId="urn:microsoft.com/office/officeart/2005/8/layout/vList5"/>
    <dgm:cxn modelId="{6CFC8615-2EEB-4BE1-9191-1977F8BB05E4}" type="presParOf" srcId="{6539930D-F5E9-4801-8771-4C49E5CFCC1A}" destId="{02ABF146-5545-42ED-887D-E43AF2AD4786}" srcOrd="3" destOrd="0" presId="urn:microsoft.com/office/officeart/2005/8/layout/vList5"/>
    <dgm:cxn modelId="{05D5C53D-715D-4DB2-BB1F-128D9B4EAF3C}" type="presParOf" srcId="{6539930D-F5E9-4801-8771-4C49E5CFCC1A}" destId="{C42C60DE-001D-44B3-9010-F3A44BE4FF88}" srcOrd="4" destOrd="0" presId="urn:microsoft.com/office/officeart/2005/8/layout/vList5"/>
    <dgm:cxn modelId="{4EDF6FC1-BA6C-43F2-9424-944381D2210A}" type="presParOf" srcId="{C42C60DE-001D-44B3-9010-F3A44BE4FF88}" destId="{29166007-AC01-4DEE-890C-881AD933B790}" srcOrd="0" destOrd="0" presId="urn:microsoft.com/office/officeart/2005/8/layout/vList5"/>
    <dgm:cxn modelId="{9717B783-862B-493D-8FD4-8DB837660531}" type="presParOf" srcId="{C42C60DE-001D-44B3-9010-F3A44BE4FF88}" destId="{29B3B9D3-D25E-4083-AF37-B0025292BAE6}" srcOrd="1" destOrd="0" presId="urn:microsoft.com/office/officeart/2005/8/layout/vList5"/>
    <dgm:cxn modelId="{DDEB3F95-44B7-4ABF-8D44-BA2B4BC933BE}" type="presParOf" srcId="{6539930D-F5E9-4801-8771-4C49E5CFCC1A}" destId="{9FD0D303-FDE7-4B74-9AA7-68CD641171AA}" srcOrd="5" destOrd="0" presId="urn:microsoft.com/office/officeart/2005/8/layout/vList5"/>
    <dgm:cxn modelId="{128630EA-10F5-4C2B-8126-572F4DA05F12}" type="presParOf" srcId="{6539930D-F5E9-4801-8771-4C49E5CFCC1A}" destId="{701DC927-E1BA-4BB7-9542-038F9278934F}" srcOrd="6" destOrd="0" presId="urn:microsoft.com/office/officeart/2005/8/layout/vList5"/>
    <dgm:cxn modelId="{0BAEA749-82CE-4094-88AF-EAC338B9C341}" type="presParOf" srcId="{701DC927-E1BA-4BB7-9542-038F9278934F}" destId="{CF9D8604-19B1-4F20-AEA7-665878A6CDC0}" srcOrd="0" destOrd="0" presId="urn:microsoft.com/office/officeart/2005/8/layout/vList5"/>
    <dgm:cxn modelId="{9727FC46-7216-48DE-AB89-CDACF789C732}" type="presParOf" srcId="{701DC927-E1BA-4BB7-9542-038F9278934F}" destId="{5D33D0FA-2584-4946-B2E9-134108CA687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1AE0AC-7C00-4A9A-ABC2-85674866E002}" type="doc">
      <dgm:prSet loTypeId="urn:microsoft.com/office/officeart/2005/8/layout/vList5" loCatId="list" qsTypeId="urn:microsoft.com/office/officeart/2005/8/quickstyle/3d4" qsCatId="3D" csTypeId="urn:microsoft.com/office/officeart/2005/8/colors/accent5_3" csCatId="accent5" phldr="1"/>
      <dgm:spPr/>
      <dgm:t>
        <a:bodyPr/>
        <a:lstStyle/>
        <a:p>
          <a:endParaRPr lang="ru-RU"/>
        </a:p>
      </dgm:t>
    </dgm:pt>
    <dgm:pt modelId="{679FDEB6-8F5C-4961-A05C-132346A231EF}">
      <dgm:prSet phldrT="[Текст]" custT="1"/>
      <dgm:spPr/>
      <dgm:t>
        <a:bodyPr/>
        <a:lstStyle/>
        <a:p>
          <a:r>
            <a:rPr lang="ru-RU" sz="1600" smtClean="0">
              <a:solidFill>
                <a:schemeClr val="tx1"/>
              </a:solidFill>
            </a:rPr>
            <a:t>План</a:t>
          </a:r>
          <a:endParaRPr lang="ru-RU" sz="1600" dirty="0">
            <a:solidFill>
              <a:schemeClr val="tx1"/>
            </a:solidFill>
          </a:endParaRPr>
        </a:p>
      </dgm:t>
    </dgm:pt>
    <dgm:pt modelId="{285AA106-EC51-4F34-B4C6-6B0EB23B0C7C}" type="parTrans" cxnId="{2DF1643A-E030-4F8C-9DFE-DACCADACCAD9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897C95C1-97DE-48B3-B03A-289B9266B31F}" type="sibTrans" cxnId="{2DF1643A-E030-4F8C-9DFE-DACCADACCAD9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F77C015B-090A-4567-9B9B-5E03276BE837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5899 человек</a:t>
          </a:r>
          <a:endParaRPr lang="ru-RU" sz="1600" dirty="0">
            <a:solidFill>
              <a:schemeClr val="tx1"/>
            </a:solidFill>
          </a:endParaRPr>
        </a:p>
      </dgm:t>
    </dgm:pt>
    <dgm:pt modelId="{589C79B3-566D-42A3-9402-6E6A147F56FF}" type="parTrans" cxnId="{3C9568B8-54D3-4BDE-8A4F-A91D2DD54E25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1ECFDCCA-586B-4A4C-851B-C17AD052B1E1}" type="sibTrans" cxnId="{3C9568B8-54D3-4BDE-8A4F-A91D2DD54E25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B50B25D3-31AB-4A9B-850A-3A8EF38C27E7}">
      <dgm:prSet phldrT="[Текст]" custT="1"/>
      <dgm:spPr/>
      <dgm:t>
        <a:bodyPr/>
        <a:lstStyle/>
        <a:p>
          <a:r>
            <a:rPr lang="ru-RU" sz="1600" smtClean="0">
              <a:solidFill>
                <a:schemeClr val="tx1"/>
              </a:solidFill>
            </a:rPr>
            <a:t>Факт</a:t>
          </a:r>
          <a:endParaRPr lang="ru-RU" sz="1600" dirty="0">
            <a:solidFill>
              <a:schemeClr val="tx1"/>
            </a:solidFill>
          </a:endParaRPr>
        </a:p>
      </dgm:t>
    </dgm:pt>
    <dgm:pt modelId="{541244A9-5852-454F-9B5A-C3038C960EB5}" type="parTrans" cxnId="{3CCFED25-F931-467B-8B5A-56F5C295401A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21BBCF7C-572D-41FA-837E-7EFD1A0DA0CA}" type="sibTrans" cxnId="{3CCFED25-F931-467B-8B5A-56F5C295401A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F05133DD-D951-4AA7-9033-48FEAF75F723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1318 человек (</a:t>
          </a:r>
          <a:r>
            <a:rPr lang="ru-RU" sz="1600" b="1" dirty="0" smtClean="0">
              <a:solidFill>
                <a:srgbClr val="FF0000"/>
              </a:solidFill>
            </a:rPr>
            <a:t>22,3%</a:t>
          </a:r>
          <a:r>
            <a:rPr lang="ru-RU" sz="1600" b="0" dirty="0" smtClean="0">
              <a:solidFill>
                <a:schemeClr val="tx1"/>
              </a:solidFill>
            </a:rPr>
            <a:t>)</a:t>
          </a:r>
          <a:endParaRPr lang="ru-RU" sz="1600" b="1" dirty="0">
            <a:solidFill>
              <a:schemeClr val="tx1"/>
            </a:solidFill>
          </a:endParaRPr>
        </a:p>
      </dgm:t>
    </dgm:pt>
    <dgm:pt modelId="{E947FBBA-15ED-4113-870A-9D263AA284B2}" type="parTrans" cxnId="{0E89289B-6540-4B40-9F46-70578A195993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BF87AE61-C065-4B8F-B938-1C369422E5D7}" type="sibTrans" cxnId="{0E89289B-6540-4B40-9F46-70578A195993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F1731FFB-C439-4868-ADDD-856481F258CB}">
      <dgm:prSet phldrT="[Текст]" custT="1"/>
      <dgm:spPr/>
      <dgm:t>
        <a:bodyPr/>
        <a:lstStyle/>
        <a:p>
          <a:r>
            <a:rPr lang="ru-RU" sz="1600" smtClean="0">
              <a:solidFill>
                <a:schemeClr val="tx1"/>
              </a:solidFill>
            </a:rPr>
            <a:t>2 этап</a:t>
          </a:r>
          <a:endParaRPr lang="ru-RU" sz="1600" dirty="0">
            <a:solidFill>
              <a:schemeClr val="tx1"/>
            </a:solidFill>
          </a:endParaRPr>
        </a:p>
      </dgm:t>
    </dgm:pt>
    <dgm:pt modelId="{9B0282FF-F3EF-48D1-9F21-B17AB473A2FA}" type="parTrans" cxnId="{8E1AE653-0D36-4A45-AD82-AF6ABB1554C7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FE080E2E-92BC-4BCE-A000-FD96EBDE263D}" type="sibTrans" cxnId="{8E1AE653-0D36-4A45-AD82-AF6ABB1554C7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04F2D443-4B6D-40BA-A152-85C5FDE74321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Переведено 282 (</a:t>
          </a:r>
          <a:r>
            <a:rPr lang="ru-RU" sz="1600" b="1" dirty="0" smtClean="0">
              <a:solidFill>
                <a:srgbClr val="FF0000"/>
              </a:solidFill>
            </a:rPr>
            <a:t>21,3%</a:t>
          </a:r>
          <a:r>
            <a:rPr lang="ru-RU" sz="1600" dirty="0" smtClean="0">
              <a:solidFill>
                <a:schemeClr val="tx1"/>
              </a:solidFill>
            </a:rPr>
            <a:t>)</a:t>
          </a:r>
          <a:endParaRPr lang="ru-RU" sz="1600" dirty="0">
            <a:solidFill>
              <a:schemeClr val="tx1"/>
            </a:solidFill>
          </a:endParaRPr>
        </a:p>
      </dgm:t>
    </dgm:pt>
    <dgm:pt modelId="{897EC786-9D84-4AD4-B8A0-0205B45853F7}" type="parTrans" cxnId="{C75943D7-B988-40B7-8C97-8BB8080E4CBD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61282B15-5585-4620-BD63-5BAB3764080A}" type="sibTrans" cxnId="{C75943D7-B988-40B7-8C97-8BB8080E4CBD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4394973C-7D00-48CA-B9C0-EA82AA2C1957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Завершило 121 человек</a:t>
          </a:r>
          <a:endParaRPr lang="ru-RU" sz="1600" dirty="0">
            <a:solidFill>
              <a:schemeClr val="tx1"/>
            </a:solidFill>
          </a:endParaRPr>
        </a:p>
      </dgm:t>
    </dgm:pt>
    <dgm:pt modelId="{40D53B91-44AB-4917-A755-2BDA8884F753}" type="parTrans" cxnId="{0003FF8A-849A-4776-AB9C-677F9759DECB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0B67E444-81E8-4DC9-A3C3-EE666C436540}" type="sibTrans" cxnId="{0003FF8A-849A-4776-AB9C-677F9759DECB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0790BBA0-CD58-47EE-9CF7-ED5AA6682EB6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smtClean="0">
              <a:solidFill>
                <a:schemeClr val="tx1"/>
              </a:solidFill>
            </a:rPr>
            <a:t>Выездные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smtClean="0">
              <a:solidFill>
                <a:schemeClr val="tx1"/>
              </a:solidFill>
            </a:rPr>
            <a:t>формы</a:t>
          </a:r>
          <a:endParaRPr lang="ru-RU" sz="1600" dirty="0">
            <a:solidFill>
              <a:schemeClr val="tx1"/>
            </a:solidFill>
          </a:endParaRPr>
        </a:p>
      </dgm:t>
    </dgm:pt>
    <dgm:pt modelId="{FA37E46C-808E-467C-8834-E52BEF9795AC}" type="parTrans" cxnId="{F384E638-613B-43FE-AF02-08F4A9FC2EC3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5532DC39-4CA4-4D8B-BCED-F6DCB68B9BFF}" type="sibTrans" cxnId="{F384E638-613B-43FE-AF02-08F4A9FC2EC3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F3EA8F85-D863-47DF-86CD-9F03F10130A8}">
      <dgm:prSet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111 человек, 8,4%</a:t>
          </a:r>
          <a:endParaRPr lang="ru-RU" sz="1600" dirty="0">
            <a:solidFill>
              <a:schemeClr val="tx1"/>
            </a:solidFill>
          </a:endParaRPr>
        </a:p>
      </dgm:t>
    </dgm:pt>
    <dgm:pt modelId="{A8989578-28AE-41F0-894B-30AD160EFDD3}" type="parTrans" cxnId="{1F1CA28E-2156-4FC9-8D82-8025B86DA1E8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B2B9A7F7-DEF6-40C2-B98C-E6E7D7A4C598}" type="sibTrans" cxnId="{1F1CA28E-2156-4FC9-8D82-8025B86DA1E8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6539930D-F5E9-4801-8771-4C49E5CFCC1A}" type="pres">
      <dgm:prSet presAssocID="{B21AE0AC-7C00-4A9A-ABC2-85674866E0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E74CAD-258A-46C7-B6E5-15249578DBE9}" type="pres">
      <dgm:prSet presAssocID="{679FDEB6-8F5C-4961-A05C-132346A231EF}" presName="linNode" presStyleCnt="0"/>
      <dgm:spPr/>
    </dgm:pt>
    <dgm:pt modelId="{8C3547F2-4AA9-4196-B9AE-7F7E6AB677C3}" type="pres">
      <dgm:prSet presAssocID="{679FDEB6-8F5C-4961-A05C-132346A231EF}" presName="parentText" presStyleLbl="node1" presStyleIdx="0" presStyleCnt="4" custScaleX="7765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2B01E5-F4BA-4659-8334-AE34805B72FB}" type="pres">
      <dgm:prSet presAssocID="{679FDEB6-8F5C-4961-A05C-132346A231EF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D5B8E1-A167-435B-8E8E-37C88D90BE1D}" type="pres">
      <dgm:prSet presAssocID="{897C95C1-97DE-48B3-B03A-289B9266B31F}" presName="sp" presStyleCnt="0"/>
      <dgm:spPr/>
    </dgm:pt>
    <dgm:pt modelId="{E7286E29-DD8C-485A-A611-3ED69644FBDB}" type="pres">
      <dgm:prSet presAssocID="{B50B25D3-31AB-4A9B-850A-3A8EF38C27E7}" presName="linNode" presStyleCnt="0"/>
      <dgm:spPr/>
    </dgm:pt>
    <dgm:pt modelId="{5B16F4DD-6DBE-4187-98CD-31BFAE24C733}" type="pres">
      <dgm:prSet presAssocID="{B50B25D3-31AB-4A9B-850A-3A8EF38C27E7}" presName="parentText" presStyleLbl="node1" presStyleIdx="1" presStyleCnt="4" custScaleX="7588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8CEC16-F58C-4792-B3D0-78623C59FB0F}" type="pres">
      <dgm:prSet presAssocID="{B50B25D3-31AB-4A9B-850A-3A8EF38C27E7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ABF146-5545-42ED-887D-E43AF2AD4786}" type="pres">
      <dgm:prSet presAssocID="{21BBCF7C-572D-41FA-837E-7EFD1A0DA0CA}" presName="sp" presStyleCnt="0"/>
      <dgm:spPr/>
    </dgm:pt>
    <dgm:pt modelId="{C42C60DE-001D-44B3-9010-F3A44BE4FF88}" type="pres">
      <dgm:prSet presAssocID="{F1731FFB-C439-4868-ADDD-856481F258CB}" presName="linNode" presStyleCnt="0"/>
      <dgm:spPr/>
    </dgm:pt>
    <dgm:pt modelId="{29166007-AC01-4DEE-890C-881AD933B790}" type="pres">
      <dgm:prSet presAssocID="{F1731FFB-C439-4868-ADDD-856481F258CB}" presName="parentText" presStyleLbl="node1" presStyleIdx="2" presStyleCnt="4" custScaleX="7599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B3B9D3-D25E-4083-AF37-B0025292BAE6}" type="pres">
      <dgm:prSet presAssocID="{F1731FFB-C439-4868-ADDD-856481F258CB}" presName="descendantText" presStyleLbl="alignAccFollowNode1" presStyleIdx="2" presStyleCnt="4" custScaleX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D0D303-FDE7-4B74-9AA7-68CD641171AA}" type="pres">
      <dgm:prSet presAssocID="{FE080E2E-92BC-4BCE-A000-FD96EBDE263D}" presName="sp" presStyleCnt="0"/>
      <dgm:spPr/>
    </dgm:pt>
    <dgm:pt modelId="{701DC927-E1BA-4BB7-9542-038F9278934F}" type="pres">
      <dgm:prSet presAssocID="{0790BBA0-CD58-47EE-9CF7-ED5AA6682EB6}" presName="linNode" presStyleCnt="0"/>
      <dgm:spPr/>
    </dgm:pt>
    <dgm:pt modelId="{CF9D8604-19B1-4F20-AEA7-665878A6CDC0}" type="pres">
      <dgm:prSet presAssocID="{0790BBA0-CD58-47EE-9CF7-ED5AA6682EB6}" presName="parentText" presStyleLbl="node1" presStyleIdx="3" presStyleCnt="4" custScaleX="7599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3D0FA-2584-4946-B2E9-134108CA6877}" type="pres">
      <dgm:prSet presAssocID="{0790BBA0-CD58-47EE-9CF7-ED5AA6682EB6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CFED25-F931-467B-8B5A-56F5C295401A}" srcId="{B21AE0AC-7C00-4A9A-ABC2-85674866E002}" destId="{B50B25D3-31AB-4A9B-850A-3A8EF38C27E7}" srcOrd="1" destOrd="0" parTransId="{541244A9-5852-454F-9B5A-C3038C960EB5}" sibTransId="{21BBCF7C-572D-41FA-837E-7EFD1A0DA0CA}"/>
    <dgm:cxn modelId="{1EB5AA8B-8BCF-48F9-8C3A-C01AA74F8B18}" type="presOf" srcId="{F05133DD-D951-4AA7-9033-48FEAF75F723}" destId="{658CEC16-F58C-4792-B3D0-78623C59FB0F}" srcOrd="0" destOrd="0" presId="urn:microsoft.com/office/officeart/2005/8/layout/vList5"/>
    <dgm:cxn modelId="{E0515D64-1153-4A6D-BBEC-F59D23A2E193}" type="presOf" srcId="{F1731FFB-C439-4868-ADDD-856481F258CB}" destId="{29166007-AC01-4DEE-890C-881AD933B790}" srcOrd="0" destOrd="0" presId="urn:microsoft.com/office/officeart/2005/8/layout/vList5"/>
    <dgm:cxn modelId="{0E89289B-6540-4B40-9F46-70578A195993}" srcId="{B50B25D3-31AB-4A9B-850A-3A8EF38C27E7}" destId="{F05133DD-D951-4AA7-9033-48FEAF75F723}" srcOrd="0" destOrd="0" parTransId="{E947FBBA-15ED-4113-870A-9D263AA284B2}" sibTransId="{BF87AE61-C065-4B8F-B938-1C369422E5D7}"/>
    <dgm:cxn modelId="{2DF1643A-E030-4F8C-9DFE-DACCADACCAD9}" srcId="{B21AE0AC-7C00-4A9A-ABC2-85674866E002}" destId="{679FDEB6-8F5C-4961-A05C-132346A231EF}" srcOrd="0" destOrd="0" parTransId="{285AA106-EC51-4F34-B4C6-6B0EB23B0C7C}" sibTransId="{897C95C1-97DE-48B3-B03A-289B9266B31F}"/>
    <dgm:cxn modelId="{60D6F271-2D22-4550-BA2E-E94C491A0EF6}" type="presOf" srcId="{F77C015B-090A-4567-9B9B-5E03276BE837}" destId="{F32B01E5-F4BA-4659-8334-AE34805B72FB}" srcOrd="0" destOrd="0" presId="urn:microsoft.com/office/officeart/2005/8/layout/vList5"/>
    <dgm:cxn modelId="{F384E638-613B-43FE-AF02-08F4A9FC2EC3}" srcId="{B21AE0AC-7C00-4A9A-ABC2-85674866E002}" destId="{0790BBA0-CD58-47EE-9CF7-ED5AA6682EB6}" srcOrd="3" destOrd="0" parTransId="{FA37E46C-808E-467C-8834-E52BEF9795AC}" sibTransId="{5532DC39-4CA4-4D8B-BCED-F6DCB68B9BFF}"/>
    <dgm:cxn modelId="{C75943D7-B988-40B7-8C97-8BB8080E4CBD}" srcId="{F1731FFB-C439-4868-ADDD-856481F258CB}" destId="{04F2D443-4B6D-40BA-A152-85C5FDE74321}" srcOrd="0" destOrd="0" parTransId="{897EC786-9D84-4AD4-B8A0-0205B45853F7}" sibTransId="{61282B15-5585-4620-BD63-5BAB3764080A}"/>
    <dgm:cxn modelId="{1F1CA28E-2156-4FC9-8D82-8025B86DA1E8}" srcId="{0790BBA0-CD58-47EE-9CF7-ED5AA6682EB6}" destId="{F3EA8F85-D863-47DF-86CD-9F03F10130A8}" srcOrd="0" destOrd="0" parTransId="{A8989578-28AE-41F0-894B-30AD160EFDD3}" sibTransId="{B2B9A7F7-DEF6-40C2-B98C-E6E7D7A4C598}"/>
    <dgm:cxn modelId="{43B0E439-65A9-49A7-B282-F65190EA7A1E}" type="presOf" srcId="{F3EA8F85-D863-47DF-86CD-9F03F10130A8}" destId="{5D33D0FA-2584-4946-B2E9-134108CA6877}" srcOrd="0" destOrd="0" presId="urn:microsoft.com/office/officeart/2005/8/layout/vList5"/>
    <dgm:cxn modelId="{28A60388-C58E-46DD-A3F5-8F8B3FDAD0B2}" type="presOf" srcId="{B50B25D3-31AB-4A9B-850A-3A8EF38C27E7}" destId="{5B16F4DD-6DBE-4187-98CD-31BFAE24C733}" srcOrd="0" destOrd="0" presId="urn:microsoft.com/office/officeart/2005/8/layout/vList5"/>
    <dgm:cxn modelId="{AEE0B813-672D-4BFC-B3EE-372CD862297B}" type="presOf" srcId="{04F2D443-4B6D-40BA-A152-85C5FDE74321}" destId="{29B3B9D3-D25E-4083-AF37-B0025292BAE6}" srcOrd="0" destOrd="0" presId="urn:microsoft.com/office/officeart/2005/8/layout/vList5"/>
    <dgm:cxn modelId="{DE85FDCA-FDF7-4C98-976D-6841934C1456}" type="presOf" srcId="{B21AE0AC-7C00-4A9A-ABC2-85674866E002}" destId="{6539930D-F5E9-4801-8771-4C49E5CFCC1A}" srcOrd="0" destOrd="0" presId="urn:microsoft.com/office/officeart/2005/8/layout/vList5"/>
    <dgm:cxn modelId="{3C9568B8-54D3-4BDE-8A4F-A91D2DD54E25}" srcId="{679FDEB6-8F5C-4961-A05C-132346A231EF}" destId="{F77C015B-090A-4567-9B9B-5E03276BE837}" srcOrd="0" destOrd="0" parTransId="{589C79B3-566D-42A3-9402-6E6A147F56FF}" sibTransId="{1ECFDCCA-586B-4A4C-851B-C17AD052B1E1}"/>
    <dgm:cxn modelId="{9A0D6F00-C0F9-4D02-96F6-E25BB2DF1030}" type="presOf" srcId="{0790BBA0-CD58-47EE-9CF7-ED5AA6682EB6}" destId="{CF9D8604-19B1-4F20-AEA7-665878A6CDC0}" srcOrd="0" destOrd="0" presId="urn:microsoft.com/office/officeart/2005/8/layout/vList5"/>
    <dgm:cxn modelId="{0003FF8A-849A-4776-AB9C-677F9759DECB}" srcId="{F1731FFB-C439-4868-ADDD-856481F258CB}" destId="{4394973C-7D00-48CA-B9C0-EA82AA2C1957}" srcOrd="1" destOrd="0" parTransId="{40D53B91-44AB-4917-A755-2BDA8884F753}" sibTransId="{0B67E444-81E8-4DC9-A3C3-EE666C436540}"/>
    <dgm:cxn modelId="{8E1AE653-0D36-4A45-AD82-AF6ABB1554C7}" srcId="{B21AE0AC-7C00-4A9A-ABC2-85674866E002}" destId="{F1731FFB-C439-4868-ADDD-856481F258CB}" srcOrd="2" destOrd="0" parTransId="{9B0282FF-F3EF-48D1-9F21-B17AB473A2FA}" sibTransId="{FE080E2E-92BC-4BCE-A000-FD96EBDE263D}"/>
    <dgm:cxn modelId="{924E788F-01DF-43CA-88F1-2C2E4D497DEA}" type="presOf" srcId="{679FDEB6-8F5C-4961-A05C-132346A231EF}" destId="{8C3547F2-4AA9-4196-B9AE-7F7E6AB677C3}" srcOrd="0" destOrd="0" presId="urn:microsoft.com/office/officeart/2005/8/layout/vList5"/>
    <dgm:cxn modelId="{8814EC69-05DF-4CD1-BC70-395C9792132F}" type="presOf" srcId="{4394973C-7D00-48CA-B9C0-EA82AA2C1957}" destId="{29B3B9D3-D25E-4083-AF37-B0025292BAE6}" srcOrd="0" destOrd="1" presId="urn:microsoft.com/office/officeart/2005/8/layout/vList5"/>
    <dgm:cxn modelId="{106F94CB-3225-4559-B3A3-591326BFBC8D}" type="presParOf" srcId="{6539930D-F5E9-4801-8771-4C49E5CFCC1A}" destId="{86E74CAD-258A-46C7-B6E5-15249578DBE9}" srcOrd="0" destOrd="0" presId="urn:microsoft.com/office/officeart/2005/8/layout/vList5"/>
    <dgm:cxn modelId="{34CBC91A-757F-48DC-ACEB-E680B5A060D5}" type="presParOf" srcId="{86E74CAD-258A-46C7-B6E5-15249578DBE9}" destId="{8C3547F2-4AA9-4196-B9AE-7F7E6AB677C3}" srcOrd="0" destOrd="0" presId="urn:microsoft.com/office/officeart/2005/8/layout/vList5"/>
    <dgm:cxn modelId="{897FC98C-B3AB-42F9-9AB8-AF253BC3D5EA}" type="presParOf" srcId="{86E74CAD-258A-46C7-B6E5-15249578DBE9}" destId="{F32B01E5-F4BA-4659-8334-AE34805B72FB}" srcOrd="1" destOrd="0" presId="urn:microsoft.com/office/officeart/2005/8/layout/vList5"/>
    <dgm:cxn modelId="{90299E51-A3F9-4FA1-A8A1-0D386809E9C6}" type="presParOf" srcId="{6539930D-F5E9-4801-8771-4C49E5CFCC1A}" destId="{82D5B8E1-A167-435B-8E8E-37C88D90BE1D}" srcOrd="1" destOrd="0" presId="urn:microsoft.com/office/officeart/2005/8/layout/vList5"/>
    <dgm:cxn modelId="{9A859350-36F8-4036-8705-EB9E185CC8B1}" type="presParOf" srcId="{6539930D-F5E9-4801-8771-4C49E5CFCC1A}" destId="{E7286E29-DD8C-485A-A611-3ED69644FBDB}" srcOrd="2" destOrd="0" presId="urn:microsoft.com/office/officeart/2005/8/layout/vList5"/>
    <dgm:cxn modelId="{F3C3D5DA-061B-4C01-A227-4339AF8B3A5D}" type="presParOf" srcId="{E7286E29-DD8C-485A-A611-3ED69644FBDB}" destId="{5B16F4DD-6DBE-4187-98CD-31BFAE24C733}" srcOrd="0" destOrd="0" presId="urn:microsoft.com/office/officeart/2005/8/layout/vList5"/>
    <dgm:cxn modelId="{71FDAD6D-1643-4323-93AE-6D5991FA4A76}" type="presParOf" srcId="{E7286E29-DD8C-485A-A611-3ED69644FBDB}" destId="{658CEC16-F58C-4792-B3D0-78623C59FB0F}" srcOrd="1" destOrd="0" presId="urn:microsoft.com/office/officeart/2005/8/layout/vList5"/>
    <dgm:cxn modelId="{ED51B1EF-BB0B-4EB3-A5F8-0E44E5ED42C4}" type="presParOf" srcId="{6539930D-F5E9-4801-8771-4C49E5CFCC1A}" destId="{02ABF146-5545-42ED-887D-E43AF2AD4786}" srcOrd="3" destOrd="0" presId="urn:microsoft.com/office/officeart/2005/8/layout/vList5"/>
    <dgm:cxn modelId="{FB440423-9FCB-44DD-BC17-BACB17D3368D}" type="presParOf" srcId="{6539930D-F5E9-4801-8771-4C49E5CFCC1A}" destId="{C42C60DE-001D-44B3-9010-F3A44BE4FF88}" srcOrd="4" destOrd="0" presId="urn:microsoft.com/office/officeart/2005/8/layout/vList5"/>
    <dgm:cxn modelId="{3A5B6CF9-3EF6-40A5-A8A6-726D36FCF1C2}" type="presParOf" srcId="{C42C60DE-001D-44B3-9010-F3A44BE4FF88}" destId="{29166007-AC01-4DEE-890C-881AD933B790}" srcOrd="0" destOrd="0" presId="urn:microsoft.com/office/officeart/2005/8/layout/vList5"/>
    <dgm:cxn modelId="{5F23BA09-577E-4B63-B476-F56E50A4B7AF}" type="presParOf" srcId="{C42C60DE-001D-44B3-9010-F3A44BE4FF88}" destId="{29B3B9D3-D25E-4083-AF37-B0025292BAE6}" srcOrd="1" destOrd="0" presId="urn:microsoft.com/office/officeart/2005/8/layout/vList5"/>
    <dgm:cxn modelId="{343556A9-2830-419D-BBA3-E0BE9F53ED4D}" type="presParOf" srcId="{6539930D-F5E9-4801-8771-4C49E5CFCC1A}" destId="{9FD0D303-FDE7-4B74-9AA7-68CD641171AA}" srcOrd="5" destOrd="0" presId="urn:microsoft.com/office/officeart/2005/8/layout/vList5"/>
    <dgm:cxn modelId="{651FAC2A-1BCB-4B95-AEC8-566BBD2F973D}" type="presParOf" srcId="{6539930D-F5E9-4801-8771-4C49E5CFCC1A}" destId="{701DC927-E1BA-4BB7-9542-038F9278934F}" srcOrd="6" destOrd="0" presId="urn:microsoft.com/office/officeart/2005/8/layout/vList5"/>
    <dgm:cxn modelId="{757208A1-0D8C-4484-A062-1CDA03D9EA77}" type="presParOf" srcId="{701DC927-E1BA-4BB7-9542-038F9278934F}" destId="{CF9D8604-19B1-4F20-AEA7-665878A6CDC0}" srcOrd="0" destOrd="0" presId="urn:microsoft.com/office/officeart/2005/8/layout/vList5"/>
    <dgm:cxn modelId="{0A04E67F-B2B1-4C33-B12E-F45B222436F8}" type="presParOf" srcId="{701DC927-E1BA-4BB7-9542-038F9278934F}" destId="{5D33D0FA-2584-4946-B2E9-134108CA687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1AE0AC-7C00-4A9A-ABC2-85674866E002}" type="doc">
      <dgm:prSet loTypeId="urn:microsoft.com/office/officeart/2005/8/layout/vList5" loCatId="list" qsTypeId="urn:microsoft.com/office/officeart/2005/8/quickstyle/3d4" qsCatId="3D" csTypeId="urn:microsoft.com/office/officeart/2005/8/colors/accent5_3" csCatId="accent5" phldr="1"/>
      <dgm:spPr/>
      <dgm:t>
        <a:bodyPr/>
        <a:lstStyle/>
        <a:p>
          <a:endParaRPr lang="ru-RU"/>
        </a:p>
      </dgm:t>
    </dgm:pt>
    <dgm:pt modelId="{679FDEB6-8F5C-4961-A05C-132346A231EF}">
      <dgm:prSet phldrT="[Текст]" custT="1"/>
      <dgm:spPr/>
      <dgm:t>
        <a:bodyPr/>
        <a:lstStyle/>
        <a:p>
          <a:r>
            <a:rPr lang="ru-RU" sz="1600" smtClean="0">
              <a:solidFill>
                <a:schemeClr val="tx1"/>
              </a:solidFill>
            </a:rPr>
            <a:t>План</a:t>
          </a:r>
          <a:endParaRPr lang="ru-RU" sz="1600" dirty="0">
            <a:solidFill>
              <a:schemeClr val="tx1"/>
            </a:solidFill>
          </a:endParaRPr>
        </a:p>
      </dgm:t>
    </dgm:pt>
    <dgm:pt modelId="{285AA106-EC51-4F34-B4C6-6B0EB23B0C7C}" type="parTrans" cxnId="{2DF1643A-E030-4F8C-9DFE-DACCADACCAD9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897C95C1-97DE-48B3-B03A-289B9266B31F}" type="sibTrans" cxnId="{2DF1643A-E030-4F8C-9DFE-DACCADACCAD9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F77C015B-090A-4567-9B9B-5E03276BE837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6012 человек</a:t>
          </a:r>
          <a:endParaRPr lang="ru-RU" sz="1600" dirty="0">
            <a:solidFill>
              <a:schemeClr val="tx1"/>
            </a:solidFill>
          </a:endParaRPr>
        </a:p>
      </dgm:t>
    </dgm:pt>
    <dgm:pt modelId="{589C79B3-566D-42A3-9402-6E6A147F56FF}" type="parTrans" cxnId="{3C9568B8-54D3-4BDE-8A4F-A91D2DD54E25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1ECFDCCA-586B-4A4C-851B-C17AD052B1E1}" type="sibTrans" cxnId="{3C9568B8-54D3-4BDE-8A4F-A91D2DD54E25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B50B25D3-31AB-4A9B-850A-3A8EF38C27E7}">
      <dgm:prSet phldrT="[Текст]" custT="1"/>
      <dgm:spPr/>
      <dgm:t>
        <a:bodyPr/>
        <a:lstStyle/>
        <a:p>
          <a:r>
            <a:rPr lang="ru-RU" sz="1600" smtClean="0">
              <a:solidFill>
                <a:schemeClr val="tx1"/>
              </a:solidFill>
            </a:rPr>
            <a:t>Факт</a:t>
          </a:r>
          <a:endParaRPr lang="ru-RU" sz="1600" dirty="0">
            <a:solidFill>
              <a:schemeClr val="tx1"/>
            </a:solidFill>
          </a:endParaRPr>
        </a:p>
      </dgm:t>
    </dgm:pt>
    <dgm:pt modelId="{541244A9-5852-454F-9B5A-C3038C960EB5}" type="parTrans" cxnId="{3CCFED25-F931-467B-8B5A-56F5C295401A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21BBCF7C-572D-41FA-837E-7EFD1A0DA0CA}" type="sibTrans" cxnId="{3CCFED25-F931-467B-8B5A-56F5C295401A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F05133DD-D951-4AA7-9033-48FEAF75F723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1459 человек (</a:t>
          </a:r>
          <a:r>
            <a:rPr lang="ru-RU" sz="1600" b="1" dirty="0" smtClean="0">
              <a:solidFill>
                <a:srgbClr val="FF0000"/>
              </a:solidFill>
            </a:rPr>
            <a:t>24,3%</a:t>
          </a:r>
          <a:r>
            <a:rPr lang="ru-RU" sz="1600" b="0" dirty="0" smtClean="0">
              <a:solidFill>
                <a:schemeClr val="tx1"/>
              </a:solidFill>
            </a:rPr>
            <a:t>)</a:t>
          </a:r>
          <a:endParaRPr lang="ru-RU" sz="1600" b="1" dirty="0">
            <a:solidFill>
              <a:schemeClr val="tx1"/>
            </a:solidFill>
          </a:endParaRPr>
        </a:p>
      </dgm:t>
    </dgm:pt>
    <dgm:pt modelId="{E947FBBA-15ED-4113-870A-9D263AA284B2}" type="parTrans" cxnId="{0E89289B-6540-4B40-9F46-70578A195993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BF87AE61-C065-4B8F-B938-1C369422E5D7}" type="sibTrans" cxnId="{0E89289B-6540-4B40-9F46-70578A195993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F1731FFB-C439-4868-ADDD-856481F258CB}">
      <dgm:prSet phldrT="[Текст]" custT="1"/>
      <dgm:spPr/>
      <dgm:t>
        <a:bodyPr/>
        <a:lstStyle/>
        <a:p>
          <a:r>
            <a:rPr lang="ru-RU" sz="1600" smtClean="0">
              <a:solidFill>
                <a:schemeClr val="tx1"/>
              </a:solidFill>
            </a:rPr>
            <a:t>2 этап</a:t>
          </a:r>
          <a:endParaRPr lang="ru-RU" sz="1600" dirty="0">
            <a:solidFill>
              <a:schemeClr val="tx1"/>
            </a:solidFill>
          </a:endParaRPr>
        </a:p>
      </dgm:t>
    </dgm:pt>
    <dgm:pt modelId="{9B0282FF-F3EF-48D1-9F21-B17AB473A2FA}" type="parTrans" cxnId="{8E1AE653-0D36-4A45-AD82-AF6ABB1554C7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FE080E2E-92BC-4BCE-A000-FD96EBDE263D}" type="sibTrans" cxnId="{8E1AE653-0D36-4A45-AD82-AF6ABB1554C7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04F2D443-4B6D-40BA-A152-85C5FDE74321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Переведено 482 (33%)</a:t>
          </a:r>
          <a:endParaRPr lang="ru-RU" sz="1600" dirty="0">
            <a:solidFill>
              <a:schemeClr val="tx1"/>
            </a:solidFill>
          </a:endParaRPr>
        </a:p>
      </dgm:t>
    </dgm:pt>
    <dgm:pt modelId="{897EC786-9D84-4AD4-B8A0-0205B45853F7}" type="parTrans" cxnId="{C75943D7-B988-40B7-8C97-8BB8080E4CBD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61282B15-5585-4620-BD63-5BAB3764080A}" type="sibTrans" cxnId="{C75943D7-B988-40B7-8C97-8BB8080E4CBD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4394973C-7D00-48CA-B9C0-EA82AA2C1957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Завершило 482 человек</a:t>
          </a:r>
          <a:endParaRPr lang="ru-RU" sz="1600" dirty="0">
            <a:solidFill>
              <a:schemeClr val="tx1"/>
            </a:solidFill>
          </a:endParaRPr>
        </a:p>
      </dgm:t>
    </dgm:pt>
    <dgm:pt modelId="{40D53B91-44AB-4917-A755-2BDA8884F753}" type="parTrans" cxnId="{0003FF8A-849A-4776-AB9C-677F9759DECB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0B67E444-81E8-4DC9-A3C3-EE666C436540}" type="sibTrans" cxnId="{0003FF8A-849A-4776-AB9C-677F9759DECB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0790BBA0-CD58-47EE-9CF7-ED5AA6682EB6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smtClean="0">
              <a:solidFill>
                <a:schemeClr val="tx1"/>
              </a:solidFill>
            </a:rPr>
            <a:t>Выездные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smtClean="0">
              <a:solidFill>
                <a:schemeClr val="tx1"/>
              </a:solidFill>
            </a:rPr>
            <a:t>формы</a:t>
          </a:r>
          <a:endParaRPr lang="ru-RU" sz="1600" dirty="0">
            <a:solidFill>
              <a:schemeClr val="tx1"/>
            </a:solidFill>
          </a:endParaRPr>
        </a:p>
      </dgm:t>
    </dgm:pt>
    <dgm:pt modelId="{FA37E46C-808E-467C-8834-E52BEF9795AC}" type="parTrans" cxnId="{F384E638-613B-43FE-AF02-08F4A9FC2EC3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5532DC39-4CA4-4D8B-BCED-F6DCB68B9BFF}" type="sibTrans" cxnId="{F384E638-613B-43FE-AF02-08F4A9FC2EC3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F3EA8F85-D863-47DF-86CD-9F03F10130A8}">
      <dgm:prSet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0 человек</a:t>
          </a:r>
          <a:endParaRPr lang="ru-RU" sz="1600" dirty="0">
            <a:solidFill>
              <a:schemeClr val="tx1"/>
            </a:solidFill>
          </a:endParaRPr>
        </a:p>
      </dgm:t>
    </dgm:pt>
    <dgm:pt modelId="{A8989578-28AE-41F0-894B-30AD160EFDD3}" type="parTrans" cxnId="{1F1CA28E-2156-4FC9-8D82-8025B86DA1E8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B2B9A7F7-DEF6-40C2-B98C-E6E7D7A4C598}" type="sibTrans" cxnId="{1F1CA28E-2156-4FC9-8D82-8025B86DA1E8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6539930D-F5E9-4801-8771-4C49E5CFCC1A}" type="pres">
      <dgm:prSet presAssocID="{B21AE0AC-7C00-4A9A-ABC2-85674866E0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E74CAD-258A-46C7-B6E5-15249578DBE9}" type="pres">
      <dgm:prSet presAssocID="{679FDEB6-8F5C-4961-A05C-132346A231EF}" presName="linNode" presStyleCnt="0"/>
      <dgm:spPr/>
    </dgm:pt>
    <dgm:pt modelId="{8C3547F2-4AA9-4196-B9AE-7F7E6AB677C3}" type="pres">
      <dgm:prSet presAssocID="{679FDEB6-8F5C-4961-A05C-132346A231EF}" presName="parentText" presStyleLbl="node1" presStyleIdx="0" presStyleCnt="4" custScaleX="7765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2B01E5-F4BA-4659-8334-AE34805B72FB}" type="pres">
      <dgm:prSet presAssocID="{679FDEB6-8F5C-4961-A05C-132346A231EF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D5B8E1-A167-435B-8E8E-37C88D90BE1D}" type="pres">
      <dgm:prSet presAssocID="{897C95C1-97DE-48B3-B03A-289B9266B31F}" presName="sp" presStyleCnt="0"/>
      <dgm:spPr/>
    </dgm:pt>
    <dgm:pt modelId="{E7286E29-DD8C-485A-A611-3ED69644FBDB}" type="pres">
      <dgm:prSet presAssocID="{B50B25D3-31AB-4A9B-850A-3A8EF38C27E7}" presName="linNode" presStyleCnt="0"/>
      <dgm:spPr/>
    </dgm:pt>
    <dgm:pt modelId="{5B16F4DD-6DBE-4187-98CD-31BFAE24C733}" type="pres">
      <dgm:prSet presAssocID="{B50B25D3-31AB-4A9B-850A-3A8EF38C27E7}" presName="parentText" presStyleLbl="node1" presStyleIdx="1" presStyleCnt="4" custScaleX="7588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8CEC16-F58C-4792-B3D0-78623C59FB0F}" type="pres">
      <dgm:prSet presAssocID="{B50B25D3-31AB-4A9B-850A-3A8EF38C27E7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ABF146-5545-42ED-887D-E43AF2AD4786}" type="pres">
      <dgm:prSet presAssocID="{21BBCF7C-572D-41FA-837E-7EFD1A0DA0CA}" presName="sp" presStyleCnt="0"/>
      <dgm:spPr/>
    </dgm:pt>
    <dgm:pt modelId="{C42C60DE-001D-44B3-9010-F3A44BE4FF88}" type="pres">
      <dgm:prSet presAssocID="{F1731FFB-C439-4868-ADDD-856481F258CB}" presName="linNode" presStyleCnt="0"/>
      <dgm:spPr/>
    </dgm:pt>
    <dgm:pt modelId="{29166007-AC01-4DEE-890C-881AD933B790}" type="pres">
      <dgm:prSet presAssocID="{F1731FFB-C439-4868-ADDD-856481F258CB}" presName="parentText" presStyleLbl="node1" presStyleIdx="2" presStyleCnt="4" custScaleX="7599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B3B9D3-D25E-4083-AF37-B0025292BAE6}" type="pres">
      <dgm:prSet presAssocID="{F1731FFB-C439-4868-ADDD-856481F258CB}" presName="descendantText" presStyleLbl="alignAccFollowNode1" presStyleIdx="2" presStyleCnt="4" custScaleX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D0D303-FDE7-4B74-9AA7-68CD641171AA}" type="pres">
      <dgm:prSet presAssocID="{FE080E2E-92BC-4BCE-A000-FD96EBDE263D}" presName="sp" presStyleCnt="0"/>
      <dgm:spPr/>
    </dgm:pt>
    <dgm:pt modelId="{701DC927-E1BA-4BB7-9542-038F9278934F}" type="pres">
      <dgm:prSet presAssocID="{0790BBA0-CD58-47EE-9CF7-ED5AA6682EB6}" presName="linNode" presStyleCnt="0"/>
      <dgm:spPr/>
    </dgm:pt>
    <dgm:pt modelId="{CF9D8604-19B1-4F20-AEA7-665878A6CDC0}" type="pres">
      <dgm:prSet presAssocID="{0790BBA0-CD58-47EE-9CF7-ED5AA6682EB6}" presName="parentText" presStyleLbl="node1" presStyleIdx="3" presStyleCnt="4" custScaleX="7599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3D0FA-2584-4946-B2E9-134108CA6877}" type="pres">
      <dgm:prSet presAssocID="{0790BBA0-CD58-47EE-9CF7-ED5AA6682EB6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CFED25-F931-467B-8B5A-56F5C295401A}" srcId="{B21AE0AC-7C00-4A9A-ABC2-85674866E002}" destId="{B50B25D3-31AB-4A9B-850A-3A8EF38C27E7}" srcOrd="1" destOrd="0" parTransId="{541244A9-5852-454F-9B5A-C3038C960EB5}" sibTransId="{21BBCF7C-572D-41FA-837E-7EFD1A0DA0CA}"/>
    <dgm:cxn modelId="{1375B958-1E2B-4B99-9F82-15F2C72BE92E}" type="presOf" srcId="{F77C015B-090A-4567-9B9B-5E03276BE837}" destId="{F32B01E5-F4BA-4659-8334-AE34805B72FB}" srcOrd="0" destOrd="0" presId="urn:microsoft.com/office/officeart/2005/8/layout/vList5"/>
    <dgm:cxn modelId="{7EDD0999-3062-442E-98C1-8C3D137422DB}" type="presOf" srcId="{679FDEB6-8F5C-4961-A05C-132346A231EF}" destId="{8C3547F2-4AA9-4196-B9AE-7F7E6AB677C3}" srcOrd="0" destOrd="0" presId="urn:microsoft.com/office/officeart/2005/8/layout/vList5"/>
    <dgm:cxn modelId="{3899CAC6-86E3-4CBF-BA1E-26BE78D999C0}" type="presOf" srcId="{4394973C-7D00-48CA-B9C0-EA82AA2C1957}" destId="{29B3B9D3-D25E-4083-AF37-B0025292BAE6}" srcOrd="0" destOrd="1" presId="urn:microsoft.com/office/officeart/2005/8/layout/vList5"/>
    <dgm:cxn modelId="{0E89289B-6540-4B40-9F46-70578A195993}" srcId="{B50B25D3-31AB-4A9B-850A-3A8EF38C27E7}" destId="{F05133DD-D951-4AA7-9033-48FEAF75F723}" srcOrd="0" destOrd="0" parTransId="{E947FBBA-15ED-4113-870A-9D263AA284B2}" sibTransId="{BF87AE61-C065-4B8F-B938-1C369422E5D7}"/>
    <dgm:cxn modelId="{28A2544F-7533-4D8B-BB97-E0D5F962776E}" type="presOf" srcId="{04F2D443-4B6D-40BA-A152-85C5FDE74321}" destId="{29B3B9D3-D25E-4083-AF37-B0025292BAE6}" srcOrd="0" destOrd="0" presId="urn:microsoft.com/office/officeart/2005/8/layout/vList5"/>
    <dgm:cxn modelId="{475DAD8D-4781-409B-941C-43DF0F7945B3}" type="presOf" srcId="{B50B25D3-31AB-4A9B-850A-3A8EF38C27E7}" destId="{5B16F4DD-6DBE-4187-98CD-31BFAE24C733}" srcOrd="0" destOrd="0" presId="urn:microsoft.com/office/officeart/2005/8/layout/vList5"/>
    <dgm:cxn modelId="{2DF1643A-E030-4F8C-9DFE-DACCADACCAD9}" srcId="{B21AE0AC-7C00-4A9A-ABC2-85674866E002}" destId="{679FDEB6-8F5C-4961-A05C-132346A231EF}" srcOrd="0" destOrd="0" parTransId="{285AA106-EC51-4F34-B4C6-6B0EB23B0C7C}" sibTransId="{897C95C1-97DE-48B3-B03A-289B9266B31F}"/>
    <dgm:cxn modelId="{F384E638-613B-43FE-AF02-08F4A9FC2EC3}" srcId="{B21AE0AC-7C00-4A9A-ABC2-85674866E002}" destId="{0790BBA0-CD58-47EE-9CF7-ED5AA6682EB6}" srcOrd="3" destOrd="0" parTransId="{FA37E46C-808E-467C-8834-E52BEF9795AC}" sibTransId="{5532DC39-4CA4-4D8B-BCED-F6DCB68B9BFF}"/>
    <dgm:cxn modelId="{C75943D7-B988-40B7-8C97-8BB8080E4CBD}" srcId="{F1731FFB-C439-4868-ADDD-856481F258CB}" destId="{04F2D443-4B6D-40BA-A152-85C5FDE74321}" srcOrd="0" destOrd="0" parTransId="{897EC786-9D84-4AD4-B8A0-0205B45853F7}" sibTransId="{61282B15-5585-4620-BD63-5BAB3764080A}"/>
    <dgm:cxn modelId="{1F1CA28E-2156-4FC9-8D82-8025B86DA1E8}" srcId="{0790BBA0-CD58-47EE-9CF7-ED5AA6682EB6}" destId="{F3EA8F85-D863-47DF-86CD-9F03F10130A8}" srcOrd="0" destOrd="0" parTransId="{A8989578-28AE-41F0-894B-30AD160EFDD3}" sibTransId="{B2B9A7F7-DEF6-40C2-B98C-E6E7D7A4C598}"/>
    <dgm:cxn modelId="{6D2BFFEE-F198-4BBF-9101-19A9C17FBEBA}" type="presOf" srcId="{B21AE0AC-7C00-4A9A-ABC2-85674866E002}" destId="{6539930D-F5E9-4801-8771-4C49E5CFCC1A}" srcOrd="0" destOrd="0" presId="urn:microsoft.com/office/officeart/2005/8/layout/vList5"/>
    <dgm:cxn modelId="{B0E82482-16C6-49BF-952C-AEDFBA8A83D9}" type="presOf" srcId="{F3EA8F85-D863-47DF-86CD-9F03F10130A8}" destId="{5D33D0FA-2584-4946-B2E9-134108CA6877}" srcOrd="0" destOrd="0" presId="urn:microsoft.com/office/officeart/2005/8/layout/vList5"/>
    <dgm:cxn modelId="{0419C314-EE25-4C35-A344-7FF334763CB2}" type="presOf" srcId="{F1731FFB-C439-4868-ADDD-856481F258CB}" destId="{29166007-AC01-4DEE-890C-881AD933B790}" srcOrd="0" destOrd="0" presId="urn:microsoft.com/office/officeart/2005/8/layout/vList5"/>
    <dgm:cxn modelId="{3C9568B8-54D3-4BDE-8A4F-A91D2DD54E25}" srcId="{679FDEB6-8F5C-4961-A05C-132346A231EF}" destId="{F77C015B-090A-4567-9B9B-5E03276BE837}" srcOrd="0" destOrd="0" parTransId="{589C79B3-566D-42A3-9402-6E6A147F56FF}" sibTransId="{1ECFDCCA-586B-4A4C-851B-C17AD052B1E1}"/>
    <dgm:cxn modelId="{3A3A605A-42E7-4F18-A0DA-9FEB10960601}" type="presOf" srcId="{0790BBA0-CD58-47EE-9CF7-ED5AA6682EB6}" destId="{CF9D8604-19B1-4F20-AEA7-665878A6CDC0}" srcOrd="0" destOrd="0" presId="urn:microsoft.com/office/officeart/2005/8/layout/vList5"/>
    <dgm:cxn modelId="{0003FF8A-849A-4776-AB9C-677F9759DECB}" srcId="{F1731FFB-C439-4868-ADDD-856481F258CB}" destId="{4394973C-7D00-48CA-B9C0-EA82AA2C1957}" srcOrd="1" destOrd="0" parTransId="{40D53B91-44AB-4917-A755-2BDA8884F753}" sibTransId="{0B67E444-81E8-4DC9-A3C3-EE666C436540}"/>
    <dgm:cxn modelId="{8E1AE653-0D36-4A45-AD82-AF6ABB1554C7}" srcId="{B21AE0AC-7C00-4A9A-ABC2-85674866E002}" destId="{F1731FFB-C439-4868-ADDD-856481F258CB}" srcOrd="2" destOrd="0" parTransId="{9B0282FF-F3EF-48D1-9F21-B17AB473A2FA}" sibTransId="{FE080E2E-92BC-4BCE-A000-FD96EBDE263D}"/>
    <dgm:cxn modelId="{94A31992-FE1B-490C-8AC3-DB581D2C9926}" type="presOf" srcId="{F05133DD-D951-4AA7-9033-48FEAF75F723}" destId="{658CEC16-F58C-4792-B3D0-78623C59FB0F}" srcOrd="0" destOrd="0" presId="urn:microsoft.com/office/officeart/2005/8/layout/vList5"/>
    <dgm:cxn modelId="{74136FE2-AD73-4203-B195-8C0CBA48CA9F}" type="presParOf" srcId="{6539930D-F5E9-4801-8771-4C49E5CFCC1A}" destId="{86E74CAD-258A-46C7-B6E5-15249578DBE9}" srcOrd="0" destOrd="0" presId="urn:microsoft.com/office/officeart/2005/8/layout/vList5"/>
    <dgm:cxn modelId="{C7874B2F-56B6-45CB-BA0B-D66629CF9CB3}" type="presParOf" srcId="{86E74CAD-258A-46C7-B6E5-15249578DBE9}" destId="{8C3547F2-4AA9-4196-B9AE-7F7E6AB677C3}" srcOrd="0" destOrd="0" presId="urn:microsoft.com/office/officeart/2005/8/layout/vList5"/>
    <dgm:cxn modelId="{ABC7775E-A6B8-4F88-B9E0-539CDFACF825}" type="presParOf" srcId="{86E74CAD-258A-46C7-B6E5-15249578DBE9}" destId="{F32B01E5-F4BA-4659-8334-AE34805B72FB}" srcOrd="1" destOrd="0" presId="urn:microsoft.com/office/officeart/2005/8/layout/vList5"/>
    <dgm:cxn modelId="{FA5FEA07-1181-4931-B79D-01C6EA9E40B6}" type="presParOf" srcId="{6539930D-F5E9-4801-8771-4C49E5CFCC1A}" destId="{82D5B8E1-A167-435B-8E8E-37C88D90BE1D}" srcOrd="1" destOrd="0" presId="urn:microsoft.com/office/officeart/2005/8/layout/vList5"/>
    <dgm:cxn modelId="{566AD9A6-12BB-4A1F-A4FC-2E97F4F0DD6F}" type="presParOf" srcId="{6539930D-F5E9-4801-8771-4C49E5CFCC1A}" destId="{E7286E29-DD8C-485A-A611-3ED69644FBDB}" srcOrd="2" destOrd="0" presId="urn:microsoft.com/office/officeart/2005/8/layout/vList5"/>
    <dgm:cxn modelId="{6FFAFDA7-EE1D-40FD-8DBF-985ACC4060A1}" type="presParOf" srcId="{E7286E29-DD8C-485A-A611-3ED69644FBDB}" destId="{5B16F4DD-6DBE-4187-98CD-31BFAE24C733}" srcOrd="0" destOrd="0" presId="urn:microsoft.com/office/officeart/2005/8/layout/vList5"/>
    <dgm:cxn modelId="{9B1A034E-F37C-48C8-B29D-A8A57420FFEB}" type="presParOf" srcId="{E7286E29-DD8C-485A-A611-3ED69644FBDB}" destId="{658CEC16-F58C-4792-B3D0-78623C59FB0F}" srcOrd="1" destOrd="0" presId="urn:microsoft.com/office/officeart/2005/8/layout/vList5"/>
    <dgm:cxn modelId="{70AF2ABB-E6EF-49A1-96D9-B6F69A255BD9}" type="presParOf" srcId="{6539930D-F5E9-4801-8771-4C49E5CFCC1A}" destId="{02ABF146-5545-42ED-887D-E43AF2AD4786}" srcOrd="3" destOrd="0" presId="urn:microsoft.com/office/officeart/2005/8/layout/vList5"/>
    <dgm:cxn modelId="{5A0A2C26-B21A-4CE7-A7DF-EA37527BEBFB}" type="presParOf" srcId="{6539930D-F5E9-4801-8771-4C49E5CFCC1A}" destId="{C42C60DE-001D-44B3-9010-F3A44BE4FF88}" srcOrd="4" destOrd="0" presId="urn:microsoft.com/office/officeart/2005/8/layout/vList5"/>
    <dgm:cxn modelId="{AE7A0F67-6146-4628-A0DA-039704129B9B}" type="presParOf" srcId="{C42C60DE-001D-44B3-9010-F3A44BE4FF88}" destId="{29166007-AC01-4DEE-890C-881AD933B790}" srcOrd="0" destOrd="0" presId="urn:microsoft.com/office/officeart/2005/8/layout/vList5"/>
    <dgm:cxn modelId="{7C62F6B0-E8AB-4D61-8383-C1D2C3BC94F2}" type="presParOf" srcId="{C42C60DE-001D-44B3-9010-F3A44BE4FF88}" destId="{29B3B9D3-D25E-4083-AF37-B0025292BAE6}" srcOrd="1" destOrd="0" presId="urn:microsoft.com/office/officeart/2005/8/layout/vList5"/>
    <dgm:cxn modelId="{17EA313E-F534-4850-B635-2304B149B34D}" type="presParOf" srcId="{6539930D-F5E9-4801-8771-4C49E5CFCC1A}" destId="{9FD0D303-FDE7-4B74-9AA7-68CD641171AA}" srcOrd="5" destOrd="0" presId="urn:microsoft.com/office/officeart/2005/8/layout/vList5"/>
    <dgm:cxn modelId="{55799425-AC3D-4EAE-A859-929923311DBF}" type="presParOf" srcId="{6539930D-F5E9-4801-8771-4C49E5CFCC1A}" destId="{701DC927-E1BA-4BB7-9542-038F9278934F}" srcOrd="6" destOrd="0" presId="urn:microsoft.com/office/officeart/2005/8/layout/vList5"/>
    <dgm:cxn modelId="{5243D0CF-F537-4B27-B426-47617CA6FC8D}" type="presParOf" srcId="{701DC927-E1BA-4BB7-9542-038F9278934F}" destId="{CF9D8604-19B1-4F20-AEA7-665878A6CDC0}" srcOrd="0" destOrd="0" presId="urn:microsoft.com/office/officeart/2005/8/layout/vList5"/>
    <dgm:cxn modelId="{C190CBBF-F84A-442B-98AA-AE4DFE44BE94}" type="presParOf" srcId="{701DC927-E1BA-4BB7-9542-038F9278934F}" destId="{5D33D0FA-2584-4946-B2E9-134108CA687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2B01E5-F4BA-4659-8334-AE34805B72FB}">
      <dsp:nvSpPr>
        <dsp:cNvPr id="0" name=""/>
        <dsp:cNvSpPr/>
      </dsp:nvSpPr>
      <dsp:spPr>
        <a:xfrm rot="5400000">
          <a:off x="2566875" y="-1100148"/>
          <a:ext cx="486693" cy="2811192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>
              <a:solidFill>
                <a:schemeClr val="tx1"/>
              </a:solidFill>
            </a:rPr>
            <a:t>5366 человек</a:t>
          </a:r>
          <a:endParaRPr lang="ru-RU" sz="1600" kern="1200" dirty="0">
            <a:solidFill>
              <a:schemeClr val="tx1"/>
            </a:solidFill>
          </a:endParaRPr>
        </a:p>
      </dsp:txBody>
      <dsp:txXfrm rot="-5400000">
        <a:off x="1404626" y="85859"/>
        <a:ext cx="2787434" cy="439177"/>
      </dsp:txXfrm>
    </dsp:sp>
    <dsp:sp modelId="{8C3547F2-4AA9-4196-B9AE-7F7E6AB677C3}">
      <dsp:nvSpPr>
        <dsp:cNvPr id="0" name=""/>
        <dsp:cNvSpPr/>
      </dsp:nvSpPr>
      <dsp:spPr>
        <a:xfrm>
          <a:off x="176670" y="1264"/>
          <a:ext cx="1227955" cy="608366"/>
        </a:xfrm>
        <a:prstGeom prst="round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solidFill>
                <a:schemeClr val="tx1"/>
              </a:solidFill>
            </a:rPr>
            <a:t>План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206368" y="30962"/>
        <a:ext cx="1168559" cy="548970"/>
      </dsp:txXfrm>
    </dsp:sp>
    <dsp:sp modelId="{658CEC16-F58C-4792-B3D0-78623C59FB0F}">
      <dsp:nvSpPr>
        <dsp:cNvPr id="0" name=""/>
        <dsp:cNvSpPr/>
      </dsp:nvSpPr>
      <dsp:spPr>
        <a:xfrm rot="5400000">
          <a:off x="2538901" y="-461363"/>
          <a:ext cx="486693" cy="2811192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tx1"/>
              </a:solidFill>
            </a:rPr>
            <a:t>1420 человек (</a:t>
          </a:r>
          <a:r>
            <a:rPr lang="ru-RU" sz="1600" b="1" kern="1200" dirty="0" smtClean="0">
              <a:solidFill>
                <a:srgbClr val="FF0000"/>
              </a:solidFill>
            </a:rPr>
            <a:t>26,5%</a:t>
          </a:r>
          <a:r>
            <a:rPr lang="ru-RU" sz="1600" b="0" kern="1200" dirty="0" smtClean="0">
              <a:solidFill>
                <a:schemeClr val="tx1"/>
              </a:solidFill>
            </a:rPr>
            <a:t>)</a:t>
          </a:r>
          <a:endParaRPr lang="ru-RU" sz="1600" b="1" kern="1200" dirty="0">
            <a:solidFill>
              <a:schemeClr val="tx1"/>
            </a:solidFill>
          </a:endParaRPr>
        </a:p>
      </dsp:txBody>
      <dsp:txXfrm rot="-5400000">
        <a:off x="1376652" y="724644"/>
        <a:ext cx="2787434" cy="439177"/>
      </dsp:txXfrm>
    </dsp:sp>
    <dsp:sp modelId="{5B16F4DD-6DBE-4187-98CD-31BFAE24C733}">
      <dsp:nvSpPr>
        <dsp:cNvPr id="0" name=""/>
        <dsp:cNvSpPr/>
      </dsp:nvSpPr>
      <dsp:spPr>
        <a:xfrm>
          <a:off x="176670" y="640049"/>
          <a:ext cx="1199982" cy="608366"/>
        </a:xfrm>
        <a:prstGeom prst="roundRect">
          <a:avLst/>
        </a:prstGeom>
        <a:solidFill>
          <a:schemeClr val="accent5">
            <a:shade val="80000"/>
            <a:hueOff val="68408"/>
            <a:satOff val="-746"/>
            <a:lumOff val="852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solidFill>
                <a:schemeClr val="tx1"/>
              </a:solidFill>
            </a:rPr>
            <a:t>Факт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206368" y="669747"/>
        <a:ext cx="1140586" cy="548970"/>
      </dsp:txXfrm>
    </dsp:sp>
    <dsp:sp modelId="{29B3B9D3-D25E-4083-AF37-B0025292BAE6}">
      <dsp:nvSpPr>
        <dsp:cNvPr id="0" name=""/>
        <dsp:cNvSpPr/>
      </dsp:nvSpPr>
      <dsp:spPr>
        <a:xfrm rot="5400000">
          <a:off x="2540546" y="177421"/>
          <a:ext cx="486693" cy="2811192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tx1"/>
              </a:solidFill>
            </a:rPr>
            <a:t>Переведено 165 (</a:t>
          </a:r>
          <a:r>
            <a:rPr lang="ru-RU" sz="1600" b="1" kern="1200" dirty="0" smtClean="0">
              <a:solidFill>
                <a:srgbClr val="FF0000"/>
              </a:solidFill>
            </a:rPr>
            <a:t>11,6%</a:t>
          </a:r>
          <a:r>
            <a:rPr lang="ru-RU" sz="1600" kern="1200" dirty="0" smtClean="0">
              <a:solidFill>
                <a:schemeClr val="tx1"/>
              </a:solidFill>
            </a:rPr>
            <a:t>)</a:t>
          </a:r>
          <a:endParaRPr lang="ru-RU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tx1"/>
              </a:solidFill>
            </a:rPr>
            <a:t>Завершило 155 человек</a:t>
          </a:r>
          <a:endParaRPr lang="ru-RU" sz="1600" kern="1200" dirty="0">
            <a:solidFill>
              <a:schemeClr val="tx1"/>
            </a:solidFill>
          </a:endParaRPr>
        </a:p>
      </dsp:txBody>
      <dsp:txXfrm rot="-5400000">
        <a:off x="1378297" y="1363428"/>
        <a:ext cx="2787434" cy="439177"/>
      </dsp:txXfrm>
    </dsp:sp>
    <dsp:sp modelId="{29166007-AC01-4DEE-890C-881AD933B790}">
      <dsp:nvSpPr>
        <dsp:cNvPr id="0" name=""/>
        <dsp:cNvSpPr/>
      </dsp:nvSpPr>
      <dsp:spPr>
        <a:xfrm>
          <a:off x="176670" y="1278834"/>
          <a:ext cx="1201626" cy="608366"/>
        </a:xfrm>
        <a:prstGeom prst="roundRect">
          <a:avLst/>
        </a:prstGeom>
        <a:solidFill>
          <a:schemeClr val="accent5">
            <a:shade val="80000"/>
            <a:hueOff val="136816"/>
            <a:satOff val="-1492"/>
            <a:lumOff val="1705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solidFill>
                <a:schemeClr val="tx1"/>
              </a:solidFill>
            </a:rPr>
            <a:t>2 этап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206368" y="1308532"/>
        <a:ext cx="1142230" cy="548970"/>
      </dsp:txXfrm>
    </dsp:sp>
    <dsp:sp modelId="{5D33D0FA-2584-4946-B2E9-134108CA6877}">
      <dsp:nvSpPr>
        <dsp:cNvPr id="0" name=""/>
        <dsp:cNvSpPr/>
      </dsp:nvSpPr>
      <dsp:spPr>
        <a:xfrm rot="5400000">
          <a:off x="2540546" y="816205"/>
          <a:ext cx="486693" cy="2811192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>
              <a:solidFill>
                <a:schemeClr val="tx1"/>
              </a:solidFill>
            </a:rPr>
            <a:t>35 человек, 2,4%</a:t>
          </a:r>
          <a:endParaRPr lang="ru-RU" sz="1600" kern="1200" dirty="0">
            <a:solidFill>
              <a:schemeClr val="tx1"/>
            </a:solidFill>
          </a:endParaRPr>
        </a:p>
      </dsp:txBody>
      <dsp:txXfrm rot="-5400000">
        <a:off x="1378297" y="2002212"/>
        <a:ext cx="2787434" cy="439177"/>
      </dsp:txXfrm>
    </dsp:sp>
    <dsp:sp modelId="{CF9D8604-19B1-4F20-AEA7-665878A6CDC0}">
      <dsp:nvSpPr>
        <dsp:cNvPr id="0" name=""/>
        <dsp:cNvSpPr/>
      </dsp:nvSpPr>
      <dsp:spPr>
        <a:xfrm>
          <a:off x="176670" y="1917618"/>
          <a:ext cx="1201626" cy="608366"/>
        </a:xfrm>
        <a:prstGeom prst="roundRect">
          <a:avLst/>
        </a:prstGeom>
        <a:solidFill>
          <a:schemeClr val="accent5">
            <a:shade val="80000"/>
            <a:hueOff val="205224"/>
            <a:satOff val="-2238"/>
            <a:lumOff val="2557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smtClean="0">
              <a:solidFill>
                <a:schemeClr val="tx1"/>
              </a:solidFill>
            </a:rPr>
            <a:t>Выездные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smtClean="0">
              <a:solidFill>
                <a:schemeClr val="tx1"/>
              </a:solidFill>
            </a:rPr>
            <a:t>формы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206368" y="1947316"/>
        <a:ext cx="1142230" cy="5489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2B01E5-F4BA-4659-8334-AE34805B72FB}">
      <dsp:nvSpPr>
        <dsp:cNvPr id="0" name=""/>
        <dsp:cNvSpPr/>
      </dsp:nvSpPr>
      <dsp:spPr>
        <a:xfrm rot="5400000">
          <a:off x="2566875" y="-1100148"/>
          <a:ext cx="486693" cy="2811192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tx1"/>
              </a:solidFill>
            </a:rPr>
            <a:t>5899 человек</a:t>
          </a:r>
          <a:endParaRPr lang="ru-RU" sz="1600" kern="1200" dirty="0">
            <a:solidFill>
              <a:schemeClr val="tx1"/>
            </a:solidFill>
          </a:endParaRPr>
        </a:p>
      </dsp:txBody>
      <dsp:txXfrm rot="-5400000">
        <a:off x="1404626" y="85859"/>
        <a:ext cx="2787434" cy="439177"/>
      </dsp:txXfrm>
    </dsp:sp>
    <dsp:sp modelId="{8C3547F2-4AA9-4196-B9AE-7F7E6AB677C3}">
      <dsp:nvSpPr>
        <dsp:cNvPr id="0" name=""/>
        <dsp:cNvSpPr/>
      </dsp:nvSpPr>
      <dsp:spPr>
        <a:xfrm>
          <a:off x="176670" y="1264"/>
          <a:ext cx="1227955" cy="608366"/>
        </a:xfrm>
        <a:prstGeom prst="round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solidFill>
                <a:schemeClr val="tx1"/>
              </a:solidFill>
            </a:rPr>
            <a:t>План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206368" y="30962"/>
        <a:ext cx="1168559" cy="548970"/>
      </dsp:txXfrm>
    </dsp:sp>
    <dsp:sp modelId="{658CEC16-F58C-4792-B3D0-78623C59FB0F}">
      <dsp:nvSpPr>
        <dsp:cNvPr id="0" name=""/>
        <dsp:cNvSpPr/>
      </dsp:nvSpPr>
      <dsp:spPr>
        <a:xfrm rot="5400000">
          <a:off x="2538901" y="-461363"/>
          <a:ext cx="486693" cy="2811192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tx1"/>
              </a:solidFill>
            </a:rPr>
            <a:t>1318 человек (</a:t>
          </a:r>
          <a:r>
            <a:rPr lang="ru-RU" sz="1600" b="1" kern="1200" dirty="0" smtClean="0">
              <a:solidFill>
                <a:srgbClr val="FF0000"/>
              </a:solidFill>
            </a:rPr>
            <a:t>22,3%</a:t>
          </a:r>
          <a:r>
            <a:rPr lang="ru-RU" sz="1600" b="0" kern="1200" dirty="0" smtClean="0">
              <a:solidFill>
                <a:schemeClr val="tx1"/>
              </a:solidFill>
            </a:rPr>
            <a:t>)</a:t>
          </a:r>
          <a:endParaRPr lang="ru-RU" sz="1600" b="1" kern="1200" dirty="0">
            <a:solidFill>
              <a:schemeClr val="tx1"/>
            </a:solidFill>
          </a:endParaRPr>
        </a:p>
      </dsp:txBody>
      <dsp:txXfrm rot="-5400000">
        <a:off x="1376652" y="724644"/>
        <a:ext cx="2787434" cy="439177"/>
      </dsp:txXfrm>
    </dsp:sp>
    <dsp:sp modelId="{5B16F4DD-6DBE-4187-98CD-31BFAE24C733}">
      <dsp:nvSpPr>
        <dsp:cNvPr id="0" name=""/>
        <dsp:cNvSpPr/>
      </dsp:nvSpPr>
      <dsp:spPr>
        <a:xfrm>
          <a:off x="176670" y="640049"/>
          <a:ext cx="1199982" cy="608366"/>
        </a:xfrm>
        <a:prstGeom prst="roundRect">
          <a:avLst/>
        </a:prstGeom>
        <a:solidFill>
          <a:schemeClr val="accent5">
            <a:shade val="80000"/>
            <a:hueOff val="68408"/>
            <a:satOff val="-746"/>
            <a:lumOff val="852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solidFill>
                <a:schemeClr val="tx1"/>
              </a:solidFill>
            </a:rPr>
            <a:t>Факт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206368" y="669747"/>
        <a:ext cx="1140586" cy="548970"/>
      </dsp:txXfrm>
    </dsp:sp>
    <dsp:sp modelId="{29B3B9D3-D25E-4083-AF37-B0025292BAE6}">
      <dsp:nvSpPr>
        <dsp:cNvPr id="0" name=""/>
        <dsp:cNvSpPr/>
      </dsp:nvSpPr>
      <dsp:spPr>
        <a:xfrm rot="5400000">
          <a:off x="2540546" y="177421"/>
          <a:ext cx="486693" cy="2811192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tx1"/>
              </a:solidFill>
            </a:rPr>
            <a:t>Переведено 282 (</a:t>
          </a:r>
          <a:r>
            <a:rPr lang="ru-RU" sz="1600" b="1" kern="1200" dirty="0" smtClean="0">
              <a:solidFill>
                <a:srgbClr val="FF0000"/>
              </a:solidFill>
            </a:rPr>
            <a:t>21,3%</a:t>
          </a:r>
          <a:r>
            <a:rPr lang="ru-RU" sz="1600" kern="1200" dirty="0" smtClean="0">
              <a:solidFill>
                <a:schemeClr val="tx1"/>
              </a:solidFill>
            </a:rPr>
            <a:t>)</a:t>
          </a:r>
          <a:endParaRPr lang="ru-RU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tx1"/>
              </a:solidFill>
            </a:rPr>
            <a:t>Завершило 121 человек</a:t>
          </a:r>
          <a:endParaRPr lang="ru-RU" sz="1600" kern="1200" dirty="0">
            <a:solidFill>
              <a:schemeClr val="tx1"/>
            </a:solidFill>
          </a:endParaRPr>
        </a:p>
      </dsp:txBody>
      <dsp:txXfrm rot="-5400000">
        <a:off x="1378297" y="1363428"/>
        <a:ext cx="2787434" cy="439177"/>
      </dsp:txXfrm>
    </dsp:sp>
    <dsp:sp modelId="{29166007-AC01-4DEE-890C-881AD933B790}">
      <dsp:nvSpPr>
        <dsp:cNvPr id="0" name=""/>
        <dsp:cNvSpPr/>
      </dsp:nvSpPr>
      <dsp:spPr>
        <a:xfrm>
          <a:off x="176670" y="1278834"/>
          <a:ext cx="1201626" cy="608366"/>
        </a:xfrm>
        <a:prstGeom prst="roundRect">
          <a:avLst/>
        </a:prstGeom>
        <a:solidFill>
          <a:schemeClr val="accent5">
            <a:shade val="80000"/>
            <a:hueOff val="136816"/>
            <a:satOff val="-1492"/>
            <a:lumOff val="1705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solidFill>
                <a:schemeClr val="tx1"/>
              </a:solidFill>
            </a:rPr>
            <a:t>2 этап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206368" y="1308532"/>
        <a:ext cx="1142230" cy="548970"/>
      </dsp:txXfrm>
    </dsp:sp>
    <dsp:sp modelId="{5D33D0FA-2584-4946-B2E9-134108CA6877}">
      <dsp:nvSpPr>
        <dsp:cNvPr id="0" name=""/>
        <dsp:cNvSpPr/>
      </dsp:nvSpPr>
      <dsp:spPr>
        <a:xfrm rot="5400000">
          <a:off x="2540546" y="816205"/>
          <a:ext cx="486693" cy="2811192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tx1"/>
              </a:solidFill>
            </a:rPr>
            <a:t>111 человек, 8,4%</a:t>
          </a:r>
          <a:endParaRPr lang="ru-RU" sz="1600" kern="1200" dirty="0">
            <a:solidFill>
              <a:schemeClr val="tx1"/>
            </a:solidFill>
          </a:endParaRPr>
        </a:p>
      </dsp:txBody>
      <dsp:txXfrm rot="-5400000">
        <a:off x="1378297" y="2002212"/>
        <a:ext cx="2787434" cy="439177"/>
      </dsp:txXfrm>
    </dsp:sp>
    <dsp:sp modelId="{CF9D8604-19B1-4F20-AEA7-665878A6CDC0}">
      <dsp:nvSpPr>
        <dsp:cNvPr id="0" name=""/>
        <dsp:cNvSpPr/>
      </dsp:nvSpPr>
      <dsp:spPr>
        <a:xfrm>
          <a:off x="176670" y="1917618"/>
          <a:ext cx="1201626" cy="608366"/>
        </a:xfrm>
        <a:prstGeom prst="roundRect">
          <a:avLst/>
        </a:prstGeom>
        <a:solidFill>
          <a:schemeClr val="accent5">
            <a:shade val="80000"/>
            <a:hueOff val="205224"/>
            <a:satOff val="-2238"/>
            <a:lumOff val="2557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smtClean="0">
              <a:solidFill>
                <a:schemeClr val="tx1"/>
              </a:solidFill>
            </a:rPr>
            <a:t>Выездные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smtClean="0">
              <a:solidFill>
                <a:schemeClr val="tx1"/>
              </a:solidFill>
            </a:rPr>
            <a:t>формы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206368" y="1947316"/>
        <a:ext cx="1142230" cy="5489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2B01E5-F4BA-4659-8334-AE34805B72FB}">
      <dsp:nvSpPr>
        <dsp:cNvPr id="0" name=""/>
        <dsp:cNvSpPr/>
      </dsp:nvSpPr>
      <dsp:spPr>
        <a:xfrm rot="5400000">
          <a:off x="2566875" y="-1100148"/>
          <a:ext cx="486693" cy="2811192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tx1"/>
              </a:solidFill>
            </a:rPr>
            <a:t>6012 человек</a:t>
          </a:r>
          <a:endParaRPr lang="ru-RU" sz="1600" kern="1200" dirty="0">
            <a:solidFill>
              <a:schemeClr val="tx1"/>
            </a:solidFill>
          </a:endParaRPr>
        </a:p>
      </dsp:txBody>
      <dsp:txXfrm rot="-5400000">
        <a:off x="1404626" y="85859"/>
        <a:ext cx="2787434" cy="439177"/>
      </dsp:txXfrm>
    </dsp:sp>
    <dsp:sp modelId="{8C3547F2-4AA9-4196-B9AE-7F7E6AB677C3}">
      <dsp:nvSpPr>
        <dsp:cNvPr id="0" name=""/>
        <dsp:cNvSpPr/>
      </dsp:nvSpPr>
      <dsp:spPr>
        <a:xfrm>
          <a:off x="176670" y="1264"/>
          <a:ext cx="1227955" cy="608366"/>
        </a:xfrm>
        <a:prstGeom prst="round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solidFill>
                <a:schemeClr val="tx1"/>
              </a:solidFill>
            </a:rPr>
            <a:t>План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206368" y="30962"/>
        <a:ext cx="1168559" cy="548970"/>
      </dsp:txXfrm>
    </dsp:sp>
    <dsp:sp modelId="{658CEC16-F58C-4792-B3D0-78623C59FB0F}">
      <dsp:nvSpPr>
        <dsp:cNvPr id="0" name=""/>
        <dsp:cNvSpPr/>
      </dsp:nvSpPr>
      <dsp:spPr>
        <a:xfrm rot="5400000">
          <a:off x="2538901" y="-461363"/>
          <a:ext cx="486693" cy="2811192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tx1"/>
              </a:solidFill>
            </a:rPr>
            <a:t>1459 человек (</a:t>
          </a:r>
          <a:r>
            <a:rPr lang="ru-RU" sz="1600" b="1" kern="1200" dirty="0" smtClean="0">
              <a:solidFill>
                <a:srgbClr val="FF0000"/>
              </a:solidFill>
            </a:rPr>
            <a:t>24,3%</a:t>
          </a:r>
          <a:r>
            <a:rPr lang="ru-RU" sz="1600" b="0" kern="1200" dirty="0" smtClean="0">
              <a:solidFill>
                <a:schemeClr val="tx1"/>
              </a:solidFill>
            </a:rPr>
            <a:t>)</a:t>
          </a:r>
          <a:endParaRPr lang="ru-RU" sz="1600" b="1" kern="1200" dirty="0">
            <a:solidFill>
              <a:schemeClr val="tx1"/>
            </a:solidFill>
          </a:endParaRPr>
        </a:p>
      </dsp:txBody>
      <dsp:txXfrm rot="-5400000">
        <a:off x="1376652" y="724644"/>
        <a:ext cx="2787434" cy="439177"/>
      </dsp:txXfrm>
    </dsp:sp>
    <dsp:sp modelId="{5B16F4DD-6DBE-4187-98CD-31BFAE24C733}">
      <dsp:nvSpPr>
        <dsp:cNvPr id="0" name=""/>
        <dsp:cNvSpPr/>
      </dsp:nvSpPr>
      <dsp:spPr>
        <a:xfrm>
          <a:off x="176670" y="640049"/>
          <a:ext cx="1199982" cy="608366"/>
        </a:xfrm>
        <a:prstGeom prst="roundRect">
          <a:avLst/>
        </a:prstGeom>
        <a:solidFill>
          <a:schemeClr val="accent5">
            <a:shade val="80000"/>
            <a:hueOff val="68408"/>
            <a:satOff val="-746"/>
            <a:lumOff val="852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solidFill>
                <a:schemeClr val="tx1"/>
              </a:solidFill>
            </a:rPr>
            <a:t>Факт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206368" y="669747"/>
        <a:ext cx="1140586" cy="548970"/>
      </dsp:txXfrm>
    </dsp:sp>
    <dsp:sp modelId="{29B3B9D3-D25E-4083-AF37-B0025292BAE6}">
      <dsp:nvSpPr>
        <dsp:cNvPr id="0" name=""/>
        <dsp:cNvSpPr/>
      </dsp:nvSpPr>
      <dsp:spPr>
        <a:xfrm rot="5400000">
          <a:off x="2540546" y="177421"/>
          <a:ext cx="486693" cy="2811192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tx1"/>
              </a:solidFill>
            </a:rPr>
            <a:t>Переведено 482 (33%)</a:t>
          </a:r>
          <a:endParaRPr lang="ru-RU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tx1"/>
              </a:solidFill>
            </a:rPr>
            <a:t>Завершило 482 человек</a:t>
          </a:r>
          <a:endParaRPr lang="ru-RU" sz="1600" kern="1200" dirty="0">
            <a:solidFill>
              <a:schemeClr val="tx1"/>
            </a:solidFill>
          </a:endParaRPr>
        </a:p>
      </dsp:txBody>
      <dsp:txXfrm rot="-5400000">
        <a:off x="1378297" y="1363428"/>
        <a:ext cx="2787434" cy="439177"/>
      </dsp:txXfrm>
    </dsp:sp>
    <dsp:sp modelId="{29166007-AC01-4DEE-890C-881AD933B790}">
      <dsp:nvSpPr>
        <dsp:cNvPr id="0" name=""/>
        <dsp:cNvSpPr/>
      </dsp:nvSpPr>
      <dsp:spPr>
        <a:xfrm>
          <a:off x="176670" y="1278834"/>
          <a:ext cx="1201626" cy="608366"/>
        </a:xfrm>
        <a:prstGeom prst="roundRect">
          <a:avLst/>
        </a:prstGeom>
        <a:solidFill>
          <a:schemeClr val="accent5">
            <a:shade val="80000"/>
            <a:hueOff val="136816"/>
            <a:satOff val="-1492"/>
            <a:lumOff val="1705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solidFill>
                <a:schemeClr val="tx1"/>
              </a:solidFill>
            </a:rPr>
            <a:t>2 этап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206368" y="1308532"/>
        <a:ext cx="1142230" cy="548970"/>
      </dsp:txXfrm>
    </dsp:sp>
    <dsp:sp modelId="{5D33D0FA-2584-4946-B2E9-134108CA6877}">
      <dsp:nvSpPr>
        <dsp:cNvPr id="0" name=""/>
        <dsp:cNvSpPr/>
      </dsp:nvSpPr>
      <dsp:spPr>
        <a:xfrm rot="5400000">
          <a:off x="2540546" y="816205"/>
          <a:ext cx="486693" cy="2811192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tx1"/>
              </a:solidFill>
            </a:rPr>
            <a:t>0 человек</a:t>
          </a:r>
          <a:endParaRPr lang="ru-RU" sz="1600" kern="1200" dirty="0">
            <a:solidFill>
              <a:schemeClr val="tx1"/>
            </a:solidFill>
          </a:endParaRPr>
        </a:p>
      </dsp:txBody>
      <dsp:txXfrm rot="-5400000">
        <a:off x="1378297" y="2002212"/>
        <a:ext cx="2787434" cy="439177"/>
      </dsp:txXfrm>
    </dsp:sp>
    <dsp:sp modelId="{CF9D8604-19B1-4F20-AEA7-665878A6CDC0}">
      <dsp:nvSpPr>
        <dsp:cNvPr id="0" name=""/>
        <dsp:cNvSpPr/>
      </dsp:nvSpPr>
      <dsp:spPr>
        <a:xfrm>
          <a:off x="176670" y="1917618"/>
          <a:ext cx="1201626" cy="608366"/>
        </a:xfrm>
        <a:prstGeom prst="roundRect">
          <a:avLst/>
        </a:prstGeom>
        <a:solidFill>
          <a:schemeClr val="accent5">
            <a:shade val="80000"/>
            <a:hueOff val="205224"/>
            <a:satOff val="-2238"/>
            <a:lumOff val="2557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smtClean="0">
              <a:solidFill>
                <a:schemeClr val="tx1"/>
              </a:solidFill>
            </a:rPr>
            <a:t>Выездные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smtClean="0">
              <a:solidFill>
                <a:schemeClr val="tx1"/>
              </a:solidFill>
            </a:rPr>
            <a:t>формы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206368" y="1947316"/>
        <a:ext cx="1142230" cy="5489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6162876" y="61258"/>
            <a:ext cx="2829551" cy="13515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6417" y="213665"/>
            <a:ext cx="91175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О результатах и эффективности проведения диспансеризации определенных групп взрослого населения и профилактических медицинских осмотров в медицинских организациях Челябинской области </a:t>
            </a:r>
          </a:p>
          <a:p>
            <a:pPr algn="ctr"/>
            <a:r>
              <a:rPr lang="ru-RU" b="1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за 7 месяцев 2017 года</a:t>
            </a:r>
            <a:endParaRPr lang="ru-RU" b="1" dirty="0">
              <a:ln w="10541" cmpd="sng">
                <a:solidFill>
                  <a:schemeClr val="tx2"/>
                </a:solidFill>
                <a:prstDash val="solid"/>
              </a:ln>
              <a:solidFill>
                <a:schemeClr val="tx2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3466388" y="5633198"/>
            <a:ext cx="2113724" cy="15247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1436036" y="5500431"/>
            <a:ext cx="150762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0" y="5648445"/>
            <a:ext cx="91175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25 августа 2017 года</a:t>
            </a:r>
          </a:p>
          <a:p>
            <a:pPr algn="ctr"/>
            <a:r>
              <a:rPr lang="ru-RU" b="1" dirty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Н</a:t>
            </a:r>
            <a:r>
              <a:rPr lang="ru-RU" b="1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ачальник </a:t>
            </a:r>
            <a:r>
              <a:rPr lang="ru-RU" b="1" dirty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отдела профилактики заболеваний и формирования здорового образа жизни Министерства здравоохранения Челябинской области </a:t>
            </a:r>
            <a:endParaRPr lang="ru-RU" b="1" dirty="0" smtClean="0">
              <a:ln w="10541" cmpd="sng">
                <a:solidFill>
                  <a:schemeClr val="tx2"/>
                </a:solidFill>
                <a:prstDash val="solid"/>
              </a:ln>
              <a:solidFill>
                <a:schemeClr val="tx2"/>
              </a:solidFill>
            </a:endParaRPr>
          </a:p>
          <a:p>
            <a:pPr algn="ctr"/>
            <a:r>
              <a:rPr lang="ru-RU" b="1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Яворская Ольга Викторовна</a:t>
            </a:r>
            <a:endParaRPr lang="ru-RU" b="1" dirty="0">
              <a:ln w="10541" cmpd="sng">
                <a:solidFill>
                  <a:schemeClr val="tx2"/>
                </a:solidFill>
                <a:prstDash val="solid"/>
              </a:ln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66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-10352" y="159023"/>
            <a:ext cx="9154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Диспансеризация определенных групп взрослого населения  Челябинская область</a:t>
            </a:r>
          </a:p>
          <a:p>
            <a:pPr algn="ctr"/>
            <a:r>
              <a:rPr lang="ru-RU" b="1" dirty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7 месяцев 2017 год</a:t>
            </a:r>
          </a:p>
          <a:p>
            <a:pPr algn="ctr"/>
            <a:r>
              <a:rPr lang="ru-RU" b="1" dirty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2 этап, впервые выявленные </a:t>
            </a:r>
            <a:r>
              <a:rPr lang="ru-RU" b="1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ХНИЗ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871240" y="734021"/>
            <a:ext cx="186495" cy="61239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436036" y="5500431"/>
            <a:ext cx="150762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88423" y="1230705"/>
            <a:ext cx="2811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</a:rPr>
              <a:t>2 этап </a:t>
            </a:r>
          </a:p>
          <a:p>
            <a:pPr algn="ctr"/>
            <a:r>
              <a:rPr lang="ru-RU" b="1" dirty="0" smtClean="0">
                <a:ln w="10541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</a:rPr>
              <a:t>(от имеющих показания)</a:t>
            </a:r>
            <a:endParaRPr lang="ru-RU" b="1" dirty="0">
              <a:ln w="10541" cmpd="sng">
                <a:solidFill>
                  <a:schemeClr val="accent1"/>
                </a:solidFill>
                <a:prstDash val="solid"/>
              </a:ln>
              <a:solidFill>
                <a:schemeClr val="accent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109" y="2061702"/>
            <a:ext cx="3344121" cy="181588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/>
              <a:t>Дуплекс БЦА 78,9 %;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/>
              <a:t>ЭГДС 77,7 %;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err="1" smtClean="0"/>
              <a:t>Колоноскопия</a:t>
            </a:r>
            <a:r>
              <a:rPr lang="ru-RU" sz="1400" dirty="0" smtClean="0"/>
              <a:t> 77,8 %;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err="1" smtClean="0"/>
              <a:t>Липидограмма</a:t>
            </a:r>
            <a:r>
              <a:rPr lang="ru-RU" sz="1400" dirty="0" smtClean="0"/>
              <a:t> 91,9 %;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err="1" smtClean="0"/>
              <a:t>Гликированный</a:t>
            </a:r>
            <a:r>
              <a:rPr lang="ru-RU" sz="1400" dirty="0" smtClean="0"/>
              <a:t> гемоглобин 78,8 %;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/>
              <a:t>Анализ крови на ПСА 82,2 %;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/>
              <a:t>Спирометрия 76 %;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/>
              <a:t>Консультация </a:t>
            </a:r>
            <a:r>
              <a:rPr lang="ru-RU" sz="1400" dirty="0" err="1" smtClean="0"/>
              <a:t>колопроктолога</a:t>
            </a:r>
            <a:r>
              <a:rPr lang="ru-RU" sz="1400" dirty="0" smtClean="0"/>
              <a:t> 77,8 %.</a:t>
            </a:r>
            <a:endParaRPr lang="ru-RU" sz="1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83109" y="1884255"/>
            <a:ext cx="3347864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305105" y="1369204"/>
            <a:ext cx="3012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6"/>
                  </a:solidFill>
                  <a:prstDash val="solid"/>
                </a:ln>
                <a:solidFill>
                  <a:schemeClr val="accent6"/>
                </a:solidFill>
              </a:rPr>
              <a:t>Впервые выявленные ХНИЗ</a:t>
            </a:r>
            <a:endParaRPr lang="ru-RU" b="1" dirty="0">
              <a:ln w="10541" cmpd="sng">
                <a:solidFill>
                  <a:schemeClr val="accent6"/>
                </a:solidFill>
                <a:prstDash val="solid"/>
              </a:ln>
              <a:solidFill>
                <a:schemeClr val="accent6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591935" y="1884255"/>
            <a:ext cx="4341719" cy="0"/>
          </a:xfrm>
          <a:prstGeom prst="line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581833" y="2061702"/>
            <a:ext cx="4406591" cy="1815882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/>
              <a:t>Всего выявлено 56 677 случаев;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/>
              <a:t>БСК 11 659 случаев;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/>
              <a:t>Новообразования 824 случая, в том числе ЗНО 411;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/>
              <a:t>Сахарный диабет 993 случая;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/>
              <a:t>Болезни органов дыхания1 537 случая.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400" dirty="0"/>
          </a:p>
          <a:p>
            <a:pPr marL="285750" indent="-285750">
              <a:buFont typeface="Arial" pitchFamily="34" charset="0"/>
              <a:buChar char="•"/>
            </a:pPr>
            <a:endParaRPr lang="ru-RU" sz="1400" dirty="0" smtClean="0"/>
          </a:p>
          <a:p>
            <a:endParaRPr lang="ru-RU" sz="1400" dirty="0"/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xmlns="" val="1385958933"/>
              </p:ext>
            </p:extLst>
          </p:nvPr>
        </p:nvGraphicFramePr>
        <p:xfrm>
          <a:off x="251520" y="3980966"/>
          <a:ext cx="2599133" cy="1951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187624" y="4725144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33,6 %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3109" y="5932479"/>
            <a:ext cx="32588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Переведено на 2 этап – 79 190 человек; </a:t>
            </a:r>
          </a:p>
          <a:p>
            <a:r>
              <a:rPr lang="ru-RU" sz="1400" dirty="0" smtClean="0"/>
              <a:t>33,6 % (от всех, прошедших 1 этап).</a:t>
            </a: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xmlns="" val="2526250916"/>
              </p:ext>
            </p:extLst>
          </p:nvPr>
        </p:nvGraphicFramePr>
        <p:xfrm>
          <a:off x="4166233" y="3981694"/>
          <a:ext cx="2599133" cy="1951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004048" y="4725144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80,4 %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67944" y="5939537"/>
            <a:ext cx="3325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Завершило 2 этап – 63 746 человек;</a:t>
            </a:r>
          </a:p>
          <a:p>
            <a:r>
              <a:rPr lang="ru-RU" sz="1400" dirty="0" smtClean="0"/>
              <a:t>80,4 % (от всех, переведенных на 2 этап).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251963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24744"/>
            <a:ext cx="9144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1. Рекомендовать руководителям органов управления и учреждений здравоохранения муниципальных образований Челябинской области:</a:t>
            </a:r>
          </a:p>
          <a:p>
            <a:pPr algn="just"/>
            <a:r>
              <a:rPr lang="ru-RU" sz="1400" dirty="0"/>
              <a:t>1) продолжить внедрение выездных форм работы по проведению 1 этапа Диспансеризации и профилактических осмотров с целью увеличения охвата и доступности помощи для жителей отдаленных сельских районов Челябинской области.</a:t>
            </a:r>
          </a:p>
          <a:p>
            <a:pPr algn="r"/>
            <a:r>
              <a:rPr lang="ru-RU" sz="1400" dirty="0"/>
              <a:t>Срок – постоянно в течение года;</a:t>
            </a:r>
          </a:p>
          <a:p>
            <a:pPr algn="just"/>
            <a:r>
              <a:rPr lang="ru-RU" sz="1400" dirty="0"/>
              <a:t>2) усилить работу по широкому освещению вопросов организации и порядка проведения диспансеризации определенных групп взрослого населения в средствах массовой информации, на сайтах медицинских организаций, в социальных группах. </a:t>
            </a:r>
          </a:p>
          <a:p>
            <a:pPr algn="r"/>
            <a:r>
              <a:rPr lang="ru-RU" sz="1400" dirty="0"/>
              <a:t>Срок – постоянно.</a:t>
            </a:r>
          </a:p>
          <a:p>
            <a:pPr algn="just"/>
            <a:r>
              <a:rPr lang="ru-RU" sz="1400" dirty="0"/>
              <a:t>3) рассмотреть возможность организации процесса диспансеризации с использованием принципов «бережливого производства»: принципы «отдельного окна» и «зеленого коридора» для диспансеризации», использования программного комплекса САДИП, локализации процесса на площадях службы медицинской профилактики.</a:t>
            </a:r>
          </a:p>
          <a:p>
            <a:pPr algn="r"/>
            <a:r>
              <a:rPr lang="ru-RU" sz="1400" dirty="0"/>
              <a:t>Срок – постоянно.</a:t>
            </a:r>
          </a:p>
          <a:p>
            <a:pPr algn="just"/>
            <a:r>
              <a:rPr lang="ru-RU" sz="1400" dirty="0"/>
              <a:t>4) активно использовать результаты медицинских осмотров работающего населения (проведенных в рамках приказа </a:t>
            </a:r>
            <a:r>
              <a:rPr lang="ru-RU" sz="1400" dirty="0" err="1"/>
              <a:t>Минздравсоцразвития</a:t>
            </a:r>
            <a:r>
              <a:rPr lang="ru-RU" sz="1400" dirty="0"/>
              <a:t> России от 12.04.2011 г. № 302н). При этом случай включается в отчетные формы о проведении Диспансеризации (с соблюдением объема обследований для определенных возрастных групп), но не подается на оплату в ТФОМС.</a:t>
            </a:r>
          </a:p>
          <a:p>
            <a:pPr algn="r"/>
            <a:r>
              <a:rPr lang="ru-RU" sz="1400" dirty="0"/>
              <a:t>Срок – постоянно.</a:t>
            </a:r>
          </a:p>
          <a:p>
            <a:pPr algn="just"/>
            <a:r>
              <a:rPr lang="ru-RU" sz="1400" dirty="0"/>
              <a:t>5</a:t>
            </a:r>
            <a:r>
              <a:rPr lang="ru-RU" sz="1400" dirty="0" smtClean="0"/>
              <a:t>) </a:t>
            </a:r>
            <a:r>
              <a:rPr lang="ru-RU" sz="1400" dirty="0"/>
              <a:t>усилить работу по внутреннему контролю качества в подведомственной медицинской организации в части диспансеризации определенных групп взрослого населения. </a:t>
            </a:r>
          </a:p>
          <a:p>
            <a:pPr algn="r"/>
            <a:r>
              <a:rPr lang="ru-RU" sz="1400" dirty="0"/>
              <a:t>Срок – </a:t>
            </a:r>
            <a:r>
              <a:rPr lang="ru-RU" sz="1400" dirty="0" smtClean="0"/>
              <a:t>постоянно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-10352" y="159023"/>
            <a:ext cx="9154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Диспансеризация определенных групп взрослого населения Челябинская область</a:t>
            </a:r>
          </a:p>
          <a:p>
            <a:pPr algn="ctr"/>
            <a:r>
              <a:rPr lang="ru-RU" b="1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Решение коллегии </a:t>
            </a:r>
          </a:p>
        </p:txBody>
      </p:sp>
    </p:spTree>
    <p:extLst>
      <p:ext uri="{BB962C8B-B14F-4D97-AF65-F5344CB8AC3E}">
        <p14:creationId xmlns:p14="http://schemas.microsoft.com/office/powerpoint/2010/main" xmlns="" val="331244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-10352" y="159023"/>
            <a:ext cx="9154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Диспансеризация определенных групп взрослого населения Челябинская область</a:t>
            </a:r>
          </a:p>
          <a:p>
            <a:pPr algn="ctr"/>
            <a:r>
              <a:rPr lang="ru-RU" b="1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Решение коллегии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871240" y="734021"/>
            <a:ext cx="186495" cy="61239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167" y="1628800"/>
            <a:ext cx="91440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2</a:t>
            </a:r>
            <a:r>
              <a:rPr lang="ru-RU" sz="1400" dirty="0"/>
              <a:t>. Рекомендовать руководителям учреждений здравоохранения </a:t>
            </a:r>
            <a:r>
              <a:rPr lang="ru-RU" sz="1400" dirty="0" err="1"/>
              <a:t>Каслинского</a:t>
            </a:r>
            <a:r>
              <a:rPr lang="ru-RU" sz="1400" dirty="0"/>
              <a:t> МР, </a:t>
            </a:r>
            <a:r>
              <a:rPr lang="ru-RU" sz="1400" dirty="0" err="1"/>
              <a:t>Агаповского</a:t>
            </a:r>
            <a:r>
              <a:rPr lang="ru-RU" sz="1400" dirty="0"/>
              <a:t> МР, </a:t>
            </a:r>
            <a:r>
              <a:rPr lang="ru-RU" sz="1400" dirty="0" err="1"/>
              <a:t>Верхнеуфалейского</a:t>
            </a:r>
            <a:r>
              <a:rPr lang="ru-RU" sz="1400" dirty="0"/>
              <a:t> ГО, </a:t>
            </a:r>
            <a:r>
              <a:rPr lang="ru-RU" sz="1400" dirty="0" err="1"/>
              <a:t>Чебаркульского</a:t>
            </a:r>
            <a:r>
              <a:rPr lang="ru-RU" sz="1400" dirty="0"/>
              <a:t> МР, Верхнеуральского МР, Троицкого МР, Чесменского МР, </a:t>
            </a:r>
            <a:r>
              <a:rPr lang="ru-RU" sz="1400" dirty="0" err="1"/>
              <a:t>Усть-Катавского</a:t>
            </a:r>
            <a:r>
              <a:rPr lang="ru-RU" sz="1400" dirty="0"/>
              <a:t> ГО, Катав-Ивановского МР, </a:t>
            </a:r>
            <a:r>
              <a:rPr lang="ru-RU" sz="1400" dirty="0" err="1"/>
              <a:t>Нязепетровского</a:t>
            </a:r>
            <a:r>
              <a:rPr lang="ru-RU" sz="1400" dirty="0"/>
              <a:t> МР, Уйского МР:</a:t>
            </a:r>
          </a:p>
          <a:p>
            <a:r>
              <a:rPr lang="ru-RU" sz="1400" dirty="0" smtClean="0"/>
              <a:t>1</a:t>
            </a:r>
            <a:r>
              <a:rPr lang="ru-RU" sz="1400" dirty="0"/>
              <a:t>) составить план по увеличению охвата диспансеризацией на территории муниципального образования; </a:t>
            </a:r>
          </a:p>
          <a:p>
            <a:pPr algn="r"/>
            <a:r>
              <a:rPr lang="ru-RU" sz="1400" dirty="0"/>
              <a:t>Срок – 1 сентября 2017 г.</a:t>
            </a:r>
          </a:p>
          <a:p>
            <a:pPr algn="just"/>
            <a:r>
              <a:rPr lang="ru-RU" sz="1400" dirty="0"/>
              <a:t>2) рассмотреть вопрос неудовлетворительного охвата диспансеризацией и утвердить план по увеличению охвата диспансеризацией на заседании Координационного совета по формированию здорового образа жизни на территории муниципального образования;</a:t>
            </a:r>
          </a:p>
          <a:p>
            <a:pPr algn="r"/>
            <a:r>
              <a:rPr lang="ru-RU" sz="1400" dirty="0"/>
              <a:t>Срок – 10 сентября 2017 г.</a:t>
            </a:r>
          </a:p>
          <a:p>
            <a:pPr algn="just"/>
            <a:r>
              <a:rPr lang="ru-RU" sz="1400" dirty="0"/>
              <a:t>3) план по увеличению охвата диспансеризацией и протокол заседания Координационного совета по формированию здорового образа жизни на территории муниципального образования направить в Министерство здравоохранения Челябинской области.</a:t>
            </a:r>
          </a:p>
          <a:p>
            <a:pPr algn="r"/>
            <a:r>
              <a:rPr lang="ru-RU" sz="1400" dirty="0"/>
              <a:t>Срок – 15 сентября 2017 г.</a:t>
            </a:r>
          </a:p>
        </p:txBody>
      </p:sp>
    </p:spTree>
    <p:extLst>
      <p:ext uri="{BB962C8B-B14F-4D97-AF65-F5344CB8AC3E}">
        <p14:creationId xmlns:p14="http://schemas.microsoft.com/office/powerpoint/2010/main" xmlns="" val="137486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6162876" y="61258"/>
            <a:ext cx="2829551" cy="13515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79612" y="210896"/>
            <a:ext cx="6917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БЛАГОДАРЮ ЗА ВНИМАНИЕ!</a:t>
            </a:r>
            <a:endParaRPr lang="ru-RU" sz="4000" b="1" dirty="0">
              <a:ln w="10541" cmpd="sng">
                <a:solidFill>
                  <a:schemeClr val="tx2"/>
                </a:solidFill>
                <a:prstDash val="solid"/>
              </a:ln>
              <a:solidFill>
                <a:schemeClr val="tx2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67544" y="1430667"/>
            <a:ext cx="8352928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1436036" y="5500431"/>
            <a:ext cx="150762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899592" y="1196752"/>
            <a:ext cx="72008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403648" y="980728"/>
            <a:ext cx="6264696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3708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-10352" y="159023"/>
            <a:ext cx="9154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Диспансеризация определенных групп взрослого населения Челябинская область</a:t>
            </a:r>
          </a:p>
          <a:p>
            <a:pPr algn="ctr"/>
            <a:r>
              <a:rPr lang="ru-RU" b="1" dirty="0" err="1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Агаповский</a:t>
            </a:r>
            <a:r>
              <a:rPr lang="ru-RU" b="1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 муниципальный район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871240" y="734021"/>
            <a:ext cx="186495" cy="61239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1419686266"/>
              </p:ext>
            </p:extLst>
          </p:nvPr>
        </p:nvGraphicFramePr>
        <p:xfrm>
          <a:off x="4629961" y="2204864"/>
          <a:ext cx="4392488" cy="2527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4005" y="1412776"/>
            <a:ext cx="460851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 dirty="0" smtClean="0"/>
              <a:t>Работа Комиссии 29 августа 2016 года</a:t>
            </a:r>
          </a:p>
          <a:p>
            <a:pPr lvl="0" algn="ctr"/>
            <a:r>
              <a:rPr lang="ru-RU" sz="1400" dirty="0" smtClean="0"/>
              <a:t>выявлены нарушения/дефекты:</a:t>
            </a:r>
          </a:p>
          <a:p>
            <a:pPr lvl="0" algn="ctr"/>
            <a:endParaRPr lang="ru-RU" sz="14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 smtClean="0"/>
              <a:t>Дефекты </a:t>
            </a:r>
            <a:r>
              <a:rPr lang="ru-RU" sz="1400" dirty="0"/>
              <a:t>оформления документации (использование документации старого образца) </a:t>
            </a:r>
            <a:r>
              <a:rPr lang="ru-RU" sz="1400" b="1" dirty="0" smtClean="0">
                <a:solidFill>
                  <a:srgbClr val="FF0000"/>
                </a:solidFill>
              </a:rPr>
              <a:t>37%</a:t>
            </a:r>
            <a:endParaRPr lang="ru-RU" sz="1400" b="1" dirty="0">
              <a:solidFill>
                <a:srgbClr val="FF0000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 smtClean="0"/>
              <a:t>Не </a:t>
            </a:r>
            <a:r>
              <a:rPr lang="ru-RU" sz="1400" dirty="0"/>
              <a:t>используются правила вынесения заключения для анкет по выявлению факторов ХНИЗ </a:t>
            </a:r>
            <a:r>
              <a:rPr lang="ru-RU" sz="1400" dirty="0" smtClean="0"/>
              <a:t> </a:t>
            </a:r>
            <a:r>
              <a:rPr lang="ru-RU" sz="1400" b="1" dirty="0">
                <a:solidFill>
                  <a:srgbClr val="FF0000"/>
                </a:solidFill>
              </a:rPr>
              <a:t>100</a:t>
            </a:r>
            <a:r>
              <a:rPr lang="ru-RU" sz="1400" b="1" dirty="0" smtClean="0">
                <a:solidFill>
                  <a:srgbClr val="FF0000"/>
                </a:solidFill>
              </a:rPr>
              <a:t>%</a:t>
            </a:r>
            <a:endParaRPr lang="ru-RU" sz="1400" b="1" dirty="0">
              <a:solidFill>
                <a:srgbClr val="FF0000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 smtClean="0"/>
              <a:t>Дефекты </a:t>
            </a:r>
            <a:r>
              <a:rPr lang="ru-RU" sz="1400" dirty="0"/>
              <a:t>ведения медицинской документации (карты учета заполнены не по установленному образцу, формальный осмотр терапевта</a:t>
            </a:r>
            <a:r>
              <a:rPr lang="ru-RU" sz="1400" dirty="0" smtClean="0"/>
              <a:t>) </a:t>
            </a:r>
            <a:r>
              <a:rPr lang="ru-RU" sz="1400" dirty="0"/>
              <a:t>в </a:t>
            </a:r>
            <a:r>
              <a:rPr lang="ru-RU" sz="1400" b="1" dirty="0">
                <a:solidFill>
                  <a:srgbClr val="FF0000"/>
                </a:solidFill>
              </a:rPr>
              <a:t>42</a:t>
            </a:r>
            <a:r>
              <a:rPr lang="ru-RU" sz="1400" b="1" dirty="0" smtClean="0">
                <a:solidFill>
                  <a:srgbClr val="FF0000"/>
                </a:solidFill>
              </a:rPr>
              <a:t>%</a:t>
            </a:r>
            <a:endParaRPr lang="ru-RU" sz="1400" b="1" dirty="0">
              <a:solidFill>
                <a:srgbClr val="FF0000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 smtClean="0"/>
              <a:t>Нет </a:t>
            </a:r>
            <a:r>
              <a:rPr lang="ru-RU" sz="1400" dirty="0"/>
              <a:t>части обследований 2 этапа/перевода на 2 этап при наличии </a:t>
            </a:r>
            <a:r>
              <a:rPr lang="ru-RU" sz="1400" dirty="0" smtClean="0"/>
              <a:t>показаний </a:t>
            </a:r>
            <a:r>
              <a:rPr lang="ru-RU" sz="1400" b="1" dirty="0">
                <a:solidFill>
                  <a:srgbClr val="FF0000"/>
                </a:solidFill>
              </a:rPr>
              <a:t>37</a:t>
            </a:r>
            <a:r>
              <a:rPr lang="ru-RU" sz="1400" b="1" dirty="0" smtClean="0">
                <a:solidFill>
                  <a:srgbClr val="FF0000"/>
                </a:solidFill>
              </a:rPr>
              <a:t>%</a:t>
            </a:r>
            <a:endParaRPr lang="ru-RU" sz="1400" b="1" dirty="0">
              <a:solidFill>
                <a:srgbClr val="FF0000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 smtClean="0"/>
              <a:t>Не </a:t>
            </a:r>
            <a:r>
              <a:rPr lang="ru-RU" sz="1400" dirty="0"/>
              <a:t>проведено профилактическое консультирование, не даны </a:t>
            </a:r>
            <a:r>
              <a:rPr lang="ru-RU" sz="1400" dirty="0" smtClean="0"/>
              <a:t>рекомендации </a:t>
            </a:r>
            <a:r>
              <a:rPr lang="ru-RU" sz="1400" b="1" dirty="0">
                <a:solidFill>
                  <a:srgbClr val="FF0000"/>
                </a:solidFill>
              </a:rPr>
              <a:t>60</a:t>
            </a:r>
            <a:r>
              <a:rPr lang="ru-RU" sz="1400" b="1" dirty="0" smtClean="0">
                <a:solidFill>
                  <a:srgbClr val="FF0000"/>
                </a:solidFill>
              </a:rPr>
              <a:t>%</a:t>
            </a:r>
            <a:endParaRPr lang="ru-RU" sz="1400" b="1" dirty="0">
              <a:solidFill>
                <a:srgbClr val="FF0000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 smtClean="0"/>
              <a:t>Нет </a:t>
            </a:r>
            <a:r>
              <a:rPr lang="ru-RU" sz="1400" dirty="0"/>
              <a:t>результатов обследований (ФОГ, цитология</a:t>
            </a:r>
            <a:r>
              <a:rPr lang="ru-RU" sz="1400" dirty="0" smtClean="0"/>
              <a:t>) </a:t>
            </a:r>
            <a:r>
              <a:rPr lang="ru-RU" sz="1400" b="1" dirty="0">
                <a:solidFill>
                  <a:srgbClr val="FF0000"/>
                </a:solidFill>
              </a:rPr>
              <a:t>47</a:t>
            </a:r>
            <a:r>
              <a:rPr lang="ru-RU" sz="1400" b="1" dirty="0" smtClean="0">
                <a:solidFill>
                  <a:srgbClr val="FF0000"/>
                </a:solidFill>
              </a:rPr>
              <a:t>%</a:t>
            </a:r>
            <a:endParaRPr lang="ru-RU" sz="1400" b="1" dirty="0">
              <a:solidFill>
                <a:srgbClr val="FF0000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 smtClean="0"/>
              <a:t>Не </a:t>
            </a:r>
            <a:r>
              <a:rPr lang="ru-RU" sz="1400" dirty="0"/>
              <a:t>соблюдены сроки (результаты обследований ЭКГ за 2012-2013 гг., нет даты проведению обследований) </a:t>
            </a:r>
            <a:r>
              <a:rPr lang="ru-RU" sz="1400" b="1" dirty="0" smtClean="0">
                <a:solidFill>
                  <a:srgbClr val="FF0000"/>
                </a:solidFill>
              </a:rPr>
              <a:t>17,5%</a:t>
            </a:r>
            <a:endParaRPr lang="ru-RU" sz="1400" b="1" dirty="0">
              <a:solidFill>
                <a:srgbClr val="FF0000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 smtClean="0"/>
              <a:t>Неверно </a:t>
            </a:r>
            <a:r>
              <a:rPr lang="ru-RU" sz="1400" dirty="0"/>
              <a:t>определена группа здоровья в </a:t>
            </a:r>
            <a:r>
              <a:rPr lang="ru-RU" sz="1400" b="1" dirty="0">
                <a:solidFill>
                  <a:srgbClr val="FF0000"/>
                </a:solidFill>
              </a:rPr>
              <a:t>5%</a:t>
            </a:r>
            <a:r>
              <a:rPr lang="ru-RU" sz="1400" dirty="0"/>
              <a:t> случаев;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 smtClean="0"/>
              <a:t>Неверно </a:t>
            </a:r>
            <a:r>
              <a:rPr lang="ru-RU" sz="1400" dirty="0"/>
              <a:t>определен СССР, группа здоровья в </a:t>
            </a:r>
            <a:r>
              <a:rPr lang="ru-RU" sz="1400" b="1" dirty="0">
                <a:solidFill>
                  <a:srgbClr val="FF0000"/>
                </a:solidFill>
              </a:rPr>
              <a:t>10%</a:t>
            </a:r>
            <a:r>
              <a:rPr lang="ru-RU" sz="1400" dirty="0"/>
              <a:t> случаев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58600" y="2060848"/>
            <a:ext cx="4459319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Блок-схема: узел 10"/>
          <p:cNvSpPr/>
          <p:nvPr/>
        </p:nvSpPr>
        <p:spPr>
          <a:xfrm>
            <a:off x="8307938" y="2924944"/>
            <a:ext cx="720080" cy="360040"/>
          </a:xfrm>
          <a:prstGeom prst="flowChartConnector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60%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8" name="Блок-схема: узел 17"/>
          <p:cNvSpPr/>
          <p:nvPr/>
        </p:nvSpPr>
        <p:spPr>
          <a:xfrm>
            <a:off x="8466454" y="3440225"/>
            <a:ext cx="720080" cy="360040"/>
          </a:xfrm>
          <a:prstGeom prst="flowChartConnector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3</a:t>
            </a:r>
            <a:r>
              <a:rPr lang="ru-RU" sz="1400" b="1" dirty="0" smtClean="0">
                <a:solidFill>
                  <a:schemeClr val="tx1"/>
                </a:solidFill>
              </a:rPr>
              <a:t>0%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496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-10352" y="159023"/>
            <a:ext cx="9154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Диспансеризация определенных групп взрослого населения Челябинская область</a:t>
            </a:r>
          </a:p>
          <a:p>
            <a:pPr algn="ctr"/>
            <a:r>
              <a:rPr lang="ru-RU" b="1" dirty="0" err="1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Верхнеуфалейский</a:t>
            </a:r>
            <a:r>
              <a:rPr lang="ru-RU" b="1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 городской округ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871240" y="734021"/>
            <a:ext cx="186495" cy="61239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2709607969"/>
              </p:ext>
            </p:extLst>
          </p:nvPr>
        </p:nvGraphicFramePr>
        <p:xfrm>
          <a:off x="4629961" y="2204864"/>
          <a:ext cx="4392488" cy="2527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63" y="784486"/>
            <a:ext cx="4773807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 dirty="0" smtClean="0"/>
              <a:t>Работа Комиссии 15 мая 2017 года</a:t>
            </a:r>
          </a:p>
          <a:p>
            <a:pPr lvl="0" algn="ctr"/>
            <a:r>
              <a:rPr lang="ru-RU" sz="1400" dirty="0" smtClean="0"/>
              <a:t>выявлены нарушения/дефекты:</a:t>
            </a:r>
          </a:p>
          <a:p>
            <a:pPr marL="285750" lvl="0" indent="-285750" algn="just">
              <a:buFont typeface="Arial" pitchFamily="34" charset="0"/>
              <a:buChar char="•"/>
            </a:pPr>
            <a:endParaRPr lang="ru-RU" sz="14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 smtClean="0"/>
              <a:t>Медицинская документация </a:t>
            </a:r>
            <a:r>
              <a:rPr lang="ru-RU" sz="1400" dirty="0"/>
              <a:t>(бланк информированного согласия не соответствует 1177н приказу; анкета на выявление факторов риска ХНИЗ не соответствует 87н приказу в </a:t>
            </a:r>
            <a:r>
              <a:rPr lang="ru-RU" sz="1400" b="1" dirty="0">
                <a:solidFill>
                  <a:srgbClr val="FF0000"/>
                </a:solidFill>
              </a:rPr>
              <a:t>15%</a:t>
            </a:r>
            <a:r>
              <a:rPr lang="ru-RU" sz="1400" dirty="0"/>
              <a:t> случаев; </a:t>
            </a:r>
            <a:endParaRPr lang="ru-RU" sz="14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/>
              <a:t>О</a:t>
            </a:r>
            <a:r>
              <a:rPr lang="ru-RU" sz="1400" dirty="0" smtClean="0"/>
              <a:t>бъем </a:t>
            </a:r>
            <a:r>
              <a:rPr lang="ru-RU" sz="1400" dirty="0"/>
              <a:t>обследований </a:t>
            </a:r>
            <a:r>
              <a:rPr lang="ru-RU" sz="1400" dirty="0" smtClean="0"/>
              <a:t>определен </a:t>
            </a:r>
            <a:r>
              <a:rPr lang="ru-RU" sz="1400" dirty="0"/>
              <a:t>не в соответствии с 36ан приказом в </a:t>
            </a:r>
            <a:r>
              <a:rPr lang="ru-RU" sz="1400" b="1" dirty="0">
                <a:solidFill>
                  <a:srgbClr val="FF0000"/>
                </a:solidFill>
              </a:rPr>
              <a:t>90%</a:t>
            </a:r>
            <a:r>
              <a:rPr lang="ru-RU" sz="1400" dirty="0"/>
              <a:t> случаев; </a:t>
            </a:r>
            <a:endParaRPr lang="ru-RU" sz="14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/>
              <a:t>О</a:t>
            </a:r>
            <a:r>
              <a:rPr lang="ru-RU" sz="1400" dirty="0" smtClean="0"/>
              <a:t>бъем </a:t>
            </a:r>
            <a:r>
              <a:rPr lang="ru-RU" sz="1400" dirty="0"/>
              <a:t>обследований проведен не в соответствии с 36ан приказом в </a:t>
            </a:r>
            <a:r>
              <a:rPr lang="ru-RU" sz="1400" b="1" dirty="0">
                <a:solidFill>
                  <a:srgbClr val="FF0000"/>
                </a:solidFill>
              </a:rPr>
              <a:t>25%</a:t>
            </a:r>
            <a:r>
              <a:rPr lang="ru-RU" sz="1400" dirty="0"/>
              <a:t> случаев; </a:t>
            </a:r>
            <a:endParaRPr lang="ru-RU" sz="14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/>
              <a:t>Д</a:t>
            </a:r>
            <a:r>
              <a:rPr lang="ru-RU" sz="1400" dirty="0" smtClean="0"/>
              <a:t>ефект </a:t>
            </a:r>
            <a:r>
              <a:rPr lang="ru-RU" sz="1400" dirty="0"/>
              <a:t>заполнения карты диспансеризации </a:t>
            </a:r>
            <a:r>
              <a:rPr lang="ru-RU" sz="1400" dirty="0" smtClean="0"/>
              <a:t>в </a:t>
            </a:r>
            <a:r>
              <a:rPr lang="ru-RU" sz="1400" b="1" dirty="0">
                <a:solidFill>
                  <a:srgbClr val="FF0000"/>
                </a:solidFill>
              </a:rPr>
              <a:t>75%</a:t>
            </a:r>
            <a:r>
              <a:rPr lang="ru-RU" sz="1400" dirty="0"/>
              <a:t> случаев; </a:t>
            </a:r>
            <a:r>
              <a:rPr lang="ru-RU" sz="1400" dirty="0" smtClean="0"/>
              <a:t>Не </a:t>
            </a:r>
            <a:r>
              <a:rPr lang="ru-RU" sz="1400" dirty="0"/>
              <a:t>отмечена патология в </a:t>
            </a:r>
            <a:r>
              <a:rPr lang="ru-RU" sz="1400" b="1" dirty="0">
                <a:solidFill>
                  <a:srgbClr val="FF0000"/>
                </a:solidFill>
              </a:rPr>
              <a:t>60%</a:t>
            </a:r>
            <a:r>
              <a:rPr lang="ru-RU" sz="1400" dirty="0"/>
              <a:t> случаев; </a:t>
            </a:r>
            <a:endParaRPr lang="ru-RU" sz="14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/>
              <a:t>Ф</a:t>
            </a:r>
            <a:r>
              <a:rPr lang="ru-RU" sz="1400" dirty="0" smtClean="0"/>
              <a:t>актор </a:t>
            </a:r>
            <a:r>
              <a:rPr lang="ru-RU" sz="1400" dirty="0"/>
              <a:t>риска выставлен необоснованно/пропущен в </a:t>
            </a:r>
            <a:r>
              <a:rPr lang="ru-RU" sz="1400" b="1" dirty="0">
                <a:solidFill>
                  <a:srgbClr val="FF0000"/>
                </a:solidFill>
              </a:rPr>
              <a:t>65%</a:t>
            </a:r>
            <a:r>
              <a:rPr lang="ru-RU" sz="1400" dirty="0"/>
              <a:t> случаев; </a:t>
            </a:r>
            <a:endParaRPr lang="ru-RU" sz="14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/>
              <a:t>Д</a:t>
            </a:r>
            <a:r>
              <a:rPr lang="ru-RU" sz="1400" dirty="0" smtClean="0"/>
              <a:t>ефект </a:t>
            </a:r>
            <a:r>
              <a:rPr lang="ru-RU" sz="1400" dirty="0"/>
              <a:t>заполнения анкеты </a:t>
            </a:r>
            <a:r>
              <a:rPr lang="ru-RU" sz="1400" dirty="0" smtClean="0"/>
              <a:t>в </a:t>
            </a:r>
            <a:r>
              <a:rPr lang="ru-RU" sz="1400" b="1" dirty="0">
                <a:solidFill>
                  <a:srgbClr val="FF0000"/>
                </a:solidFill>
              </a:rPr>
              <a:t>20%</a:t>
            </a:r>
            <a:r>
              <a:rPr lang="ru-RU" sz="1400" dirty="0"/>
              <a:t> случаев; </a:t>
            </a:r>
            <a:endParaRPr lang="ru-RU" sz="14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/>
              <a:t>Н</a:t>
            </a:r>
            <a:r>
              <a:rPr lang="ru-RU" sz="1400" dirty="0" smtClean="0"/>
              <a:t>ет </a:t>
            </a:r>
            <a:r>
              <a:rPr lang="ru-RU" sz="1400" dirty="0"/>
              <a:t>результатов обследований </a:t>
            </a:r>
            <a:r>
              <a:rPr lang="ru-RU" sz="1400" dirty="0" smtClean="0"/>
              <a:t>в </a:t>
            </a:r>
            <a:r>
              <a:rPr lang="ru-RU" sz="1400" b="1" dirty="0">
                <a:solidFill>
                  <a:srgbClr val="FF0000"/>
                </a:solidFill>
              </a:rPr>
              <a:t>30%</a:t>
            </a:r>
            <a:r>
              <a:rPr lang="ru-RU" sz="1400" dirty="0"/>
              <a:t> случаев; </a:t>
            </a:r>
            <a:endParaRPr lang="ru-RU" sz="14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/>
              <a:t>Д</a:t>
            </a:r>
            <a:r>
              <a:rPr lang="ru-RU" sz="1400" dirty="0" smtClean="0"/>
              <a:t>ефект </a:t>
            </a:r>
            <a:r>
              <a:rPr lang="ru-RU" sz="1400" dirty="0"/>
              <a:t>заключения терапевта </a:t>
            </a:r>
            <a:r>
              <a:rPr lang="ru-RU" sz="1400" b="1" dirty="0" smtClean="0">
                <a:solidFill>
                  <a:srgbClr val="FF0000"/>
                </a:solidFill>
              </a:rPr>
              <a:t>75</a:t>
            </a:r>
            <a:r>
              <a:rPr lang="ru-RU" sz="1400" b="1" dirty="0">
                <a:solidFill>
                  <a:srgbClr val="FF0000"/>
                </a:solidFill>
              </a:rPr>
              <a:t>%</a:t>
            </a:r>
            <a:r>
              <a:rPr lang="ru-RU" sz="1400" dirty="0"/>
              <a:t> случаев; </a:t>
            </a:r>
            <a:endParaRPr lang="ru-RU" sz="14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/>
              <a:t>Н</a:t>
            </a:r>
            <a:r>
              <a:rPr lang="ru-RU" sz="1400" dirty="0" smtClean="0"/>
              <a:t>ет </a:t>
            </a:r>
            <a:r>
              <a:rPr lang="ru-RU" sz="1400" dirty="0"/>
              <a:t>направления на </a:t>
            </a:r>
            <a:r>
              <a:rPr lang="ru-RU" sz="1400" dirty="0" smtClean="0"/>
              <a:t>2 этап </a:t>
            </a:r>
            <a:r>
              <a:rPr lang="ru-RU" sz="1400" dirty="0"/>
              <a:t>при наличии показаний в </a:t>
            </a:r>
            <a:r>
              <a:rPr lang="ru-RU" sz="1400" b="1" dirty="0">
                <a:solidFill>
                  <a:srgbClr val="FF0000"/>
                </a:solidFill>
              </a:rPr>
              <a:t>50%</a:t>
            </a:r>
            <a:r>
              <a:rPr lang="ru-RU" sz="1400" dirty="0"/>
              <a:t> случаев; </a:t>
            </a:r>
            <a:endParaRPr lang="ru-RU" sz="14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/>
              <a:t>Н</a:t>
            </a:r>
            <a:r>
              <a:rPr lang="ru-RU" sz="1400" dirty="0" smtClean="0"/>
              <a:t>еверная </a:t>
            </a:r>
            <a:r>
              <a:rPr lang="ru-RU" sz="1400" dirty="0"/>
              <a:t>группа здоровья в </a:t>
            </a:r>
            <a:r>
              <a:rPr lang="ru-RU" sz="1400" b="1" dirty="0">
                <a:solidFill>
                  <a:srgbClr val="FF0000"/>
                </a:solidFill>
              </a:rPr>
              <a:t>20%</a:t>
            </a:r>
            <a:r>
              <a:rPr lang="ru-RU" sz="1400" dirty="0"/>
              <a:t> случаев.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 smtClean="0"/>
              <a:t>Недостаточное </a:t>
            </a:r>
            <a:r>
              <a:rPr lang="ru-RU" sz="1400" dirty="0"/>
              <a:t>количество групповых консультирований (Школ здоровья).</a:t>
            </a:r>
            <a:r>
              <a:rPr lang="ru-RU" sz="1400" baseline="-25000" dirty="0"/>
              <a:t> </a:t>
            </a:r>
            <a:endParaRPr lang="ru-RU" sz="1400" baseline="-250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/>
              <a:t>Низкий показатель охвата диспансеризацией населения в 2016, 2017 гг.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 smtClean="0"/>
              <a:t>Недостаточный </a:t>
            </a:r>
            <a:r>
              <a:rPr lang="ru-RU" sz="1400" dirty="0"/>
              <a:t>уровень межведомственного взаимодействия по привлечению населения к диспансеризации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07505" y="1348392"/>
            <a:ext cx="4536503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Блок-схема: узел 10"/>
          <p:cNvSpPr/>
          <p:nvPr/>
        </p:nvSpPr>
        <p:spPr>
          <a:xfrm>
            <a:off x="8307938" y="2924944"/>
            <a:ext cx="720080" cy="360040"/>
          </a:xfrm>
          <a:prstGeom prst="flowChartConnector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60%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8" name="Блок-схема: узел 17"/>
          <p:cNvSpPr/>
          <p:nvPr/>
        </p:nvSpPr>
        <p:spPr>
          <a:xfrm>
            <a:off x="8466454" y="3440225"/>
            <a:ext cx="720080" cy="360040"/>
          </a:xfrm>
          <a:prstGeom prst="flowChartConnector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3</a:t>
            </a:r>
            <a:r>
              <a:rPr lang="ru-RU" sz="1400" b="1" dirty="0" smtClean="0">
                <a:solidFill>
                  <a:schemeClr val="tx1"/>
                </a:solidFill>
              </a:rPr>
              <a:t>0%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437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-10352" y="159023"/>
            <a:ext cx="9154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Диспансеризация определенных групп взрослого населения Челябинская область</a:t>
            </a:r>
          </a:p>
          <a:p>
            <a:pPr algn="ctr"/>
            <a:r>
              <a:rPr lang="ru-RU" b="1" dirty="0" err="1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Каслинский</a:t>
            </a:r>
            <a:r>
              <a:rPr lang="ru-RU" b="1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 муниципальный район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871240" y="734021"/>
            <a:ext cx="186495" cy="61239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4115457461"/>
              </p:ext>
            </p:extLst>
          </p:nvPr>
        </p:nvGraphicFramePr>
        <p:xfrm>
          <a:off x="4629961" y="2204864"/>
          <a:ext cx="4392488" cy="2527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183" y="1384219"/>
            <a:ext cx="477380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 dirty="0" smtClean="0"/>
              <a:t>Работа Комиссии 15 мая 2017 года</a:t>
            </a:r>
          </a:p>
          <a:p>
            <a:pPr lvl="0" algn="ctr"/>
            <a:r>
              <a:rPr lang="ru-RU" sz="1400" dirty="0" smtClean="0"/>
              <a:t>выявлены нарушения/дефекты:</a:t>
            </a:r>
          </a:p>
          <a:p>
            <a:pPr marL="285750" lvl="0" indent="-285750" algn="just">
              <a:buFont typeface="Arial" pitchFamily="34" charset="0"/>
              <a:buChar char="•"/>
            </a:pPr>
            <a:endParaRPr lang="ru-RU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/>
              <a:t>Дефекты </a:t>
            </a:r>
            <a:r>
              <a:rPr lang="ru-RU" sz="1400" dirty="0"/>
              <a:t>заключения терапевта </a:t>
            </a:r>
            <a:r>
              <a:rPr lang="ru-RU" sz="1400" dirty="0" smtClean="0"/>
              <a:t>в </a:t>
            </a:r>
            <a:r>
              <a:rPr lang="ru-RU" sz="1400" b="1" dirty="0">
                <a:solidFill>
                  <a:srgbClr val="FF0000"/>
                </a:solidFill>
              </a:rPr>
              <a:t>60%</a:t>
            </a:r>
            <a:r>
              <a:rPr lang="ru-RU" sz="1400" dirty="0"/>
              <a:t> случаях; </a:t>
            </a:r>
            <a:endParaRPr lang="ru-RU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/>
              <a:t>О</a:t>
            </a:r>
            <a:r>
              <a:rPr lang="ru-RU" sz="1400" dirty="0" smtClean="0"/>
              <a:t>бъем </a:t>
            </a:r>
            <a:r>
              <a:rPr lang="ru-RU" sz="1400" dirty="0"/>
              <a:t>обследований не соответствует Приказу Минздрава РФ № 36ан от 03.02.2015 г. в </a:t>
            </a:r>
            <a:r>
              <a:rPr lang="ru-RU" sz="1400" b="1" dirty="0">
                <a:solidFill>
                  <a:srgbClr val="FF0000"/>
                </a:solidFill>
              </a:rPr>
              <a:t>40%</a:t>
            </a:r>
            <a:r>
              <a:rPr lang="ru-RU" sz="1400" dirty="0"/>
              <a:t> </a:t>
            </a:r>
            <a:r>
              <a:rPr lang="ru-RU" sz="1400" dirty="0" smtClean="0"/>
              <a:t>случаев;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/>
              <a:t>Н</a:t>
            </a:r>
            <a:r>
              <a:rPr lang="ru-RU" sz="1400" dirty="0" smtClean="0"/>
              <a:t>е выставлены факторы </a:t>
            </a:r>
            <a:r>
              <a:rPr lang="ru-RU" sz="1400" dirty="0"/>
              <a:t>риска частично/полностью в карте диспансеризации в </a:t>
            </a:r>
            <a:r>
              <a:rPr lang="ru-RU" sz="1400" b="1" dirty="0">
                <a:solidFill>
                  <a:srgbClr val="FF0000"/>
                </a:solidFill>
              </a:rPr>
              <a:t>55%</a:t>
            </a:r>
            <a:r>
              <a:rPr lang="ru-RU" sz="1400" dirty="0"/>
              <a:t> случаях; </a:t>
            </a:r>
            <a:endParaRPr lang="ru-RU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/>
              <a:t>Н</a:t>
            </a:r>
            <a:r>
              <a:rPr lang="ru-RU" sz="1400" dirty="0" smtClean="0"/>
              <a:t>ет </a:t>
            </a:r>
            <a:r>
              <a:rPr lang="ru-RU" sz="1400" dirty="0"/>
              <a:t>результатов обследований </a:t>
            </a:r>
            <a:r>
              <a:rPr lang="ru-RU" sz="1400" dirty="0" smtClean="0"/>
              <a:t>в </a:t>
            </a:r>
            <a:r>
              <a:rPr lang="ru-RU" sz="1400" b="1" dirty="0">
                <a:solidFill>
                  <a:srgbClr val="FF0000"/>
                </a:solidFill>
              </a:rPr>
              <a:t>80%</a:t>
            </a:r>
            <a:r>
              <a:rPr lang="ru-RU" sz="1400" dirty="0"/>
              <a:t> случаях; </a:t>
            </a:r>
            <a:endParaRPr lang="ru-RU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/>
              <a:t>Н</a:t>
            </a:r>
            <a:r>
              <a:rPr lang="ru-RU" sz="1400" dirty="0" smtClean="0"/>
              <a:t>ет </a:t>
            </a:r>
            <a:r>
              <a:rPr lang="ru-RU" sz="1400" dirty="0"/>
              <a:t>осмотра акушерки на 1 этапе в </a:t>
            </a:r>
            <a:r>
              <a:rPr lang="ru-RU" sz="1400" b="1" dirty="0">
                <a:solidFill>
                  <a:srgbClr val="FF0000"/>
                </a:solidFill>
              </a:rPr>
              <a:t>70%</a:t>
            </a:r>
            <a:r>
              <a:rPr lang="ru-RU" sz="1400" dirty="0"/>
              <a:t> случаев; </a:t>
            </a:r>
            <a:endParaRPr lang="ru-RU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/>
              <a:t>Н</a:t>
            </a:r>
            <a:r>
              <a:rPr lang="ru-RU" sz="1400" dirty="0" smtClean="0"/>
              <a:t>ет </a:t>
            </a:r>
            <a:r>
              <a:rPr lang="ru-RU" sz="1400" dirty="0"/>
              <a:t>перевода на 2 этап при наличии показаний/необоснованный перевод в </a:t>
            </a:r>
            <a:r>
              <a:rPr lang="ru-RU" sz="1400" b="1" dirty="0">
                <a:solidFill>
                  <a:srgbClr val="FF0000"/>
                </a:solidFill>
              </a:rPr>
              <a:t>75%</a:t>
            </a:r>
            <a:r>
              <a:rPr lang="ru-RU" sz="1400" dirty="0"/>
              <a:t> случаях; формальные рекомендации по </a:t>
            </a:r>
            <a:r>
              <a:rPr lang="ru-RU" sz="1400" dirty="0" smtClean="0"/>
              <a:t>факторам </a:t>
            </a:r>
            <a:r>
              <a:rPr lang="ru-RU" sz="1400" dirty="0"/>
              <a:t>риска в </a:t>
            </a:r>
            <a:r>
              <a:rPr lang="ru-RU" sz="1400" b="1" dirty="0">
                <a:solidFill>
                  <a:srgbClr val="FF0000"/>
                </a:solidFill>
              </a:rPr>
              <a:t>50%</a:t>
            </a:r>
            <a:r>
              <a:rPr lang="ru-RU" sz="1400" dirty="0"/>
              <a:t> </a:t>
            </a:r>
            <a:r>
              <a:rPr lang="ru-RU" sz="1400" dirty="0" smtClean="0"/>
              <a:t>случаев</a:t>
            </a:r>
            <a:r>
              <a:rPr lang="ru-RU" sz="1400" dirty="0"/>
              <a:t>.</a:t>
            </a:r>
            <a:endParaRPr lang="ru-RU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/>
              <a:t>По </a:t>
            </a:r>
            <a:r>
              <a:rPr lang="ru-RU" sz="1400" dirty="0"/>
              <a:t>данным ф-131 отсутствует углубленное групповое профилактическое консультирование. Школы здоровья проводятся регулярно. </a:t>
            </a:r>
            <a:endParaRPr lang="ru-RU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/>
              <a:t>Низкий </a:t>
            </a:r>
            <a:r>
              <a:rPr lang="ru-RU" sz="1400" dirty="0"/>
              <a:t>показатель охвата диспансеризацией населения в 2016, 2017 гг.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/>
              <a:t>Недостаточный уровень межведомственного взаимодействия по привлечению населения к диспансеризации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07504" y="1916832"/>
            <a:ext cx="4536503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Блок-схема: узел 10"/>
          <p:cNvSpPr/>
          <p:nvPr/>
        </p:nvSpPr>
        <p:spPr>
          <a:xfrm>
            <a:off x="8307938" y="2924944"/>
            <a:ext cx="720080" cy="360040"/>
          </a:xfrm>
          <a:prstGeom prst="flowChartConnector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60%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8" name="Блок-схема: узел 17"/>
          <p:cNvSpPr/>
          <p:nvPr/>
        </p:nvSpPr>
        <p:spPr>
          <a:xfrm>
            <a:off x="8466454" y="3440225"/>
            <a:ext cx="720080" cy="360040"/>
          </a:xfrm>
          <a:prstGeom prst="flowChartConnector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3</a:t>
            </a:r>
            <a:r>
              <a:rPr lang="ru-RU" sz="1400" b="1" dirty="0" smtClean="0">
                <a:solidFill>
                  <a:schemeClr val="tx1"/>
                </a:solidFill>
              </a:rPr>
              <a:t>0%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031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6417" y="213665"/>
            <a:ext cx="9031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Диспансеризация определенных групп взрослого населения 2017 год. </a:t>
            </a:r>
          </a:p>
          <a:p>
            <a:pPr algn="ctr"/>
            <a:r>
              <a:rPr lang="ru-RU" b="1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Нормативные документы</a:t>
            </a:r>
            <a:endParaRPr lang="ru-RU" b="1" dirty="0">
              <a:ln w="10541" cmpd="sng">
                <a:solidFill>
                  <a:schemeClr val="tx2"/>
                </a:solidFill>
                <a:prstDash val="solid"/>
              </a:ln>
              <a:solidFill>
                <a:schemeClr val="tx2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6417" y="1776653"/>
            <a:ext cx="4473575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83886" y="1340768"/>
            <a:ext cx="2811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</a:rPr>
              <a:t>Федеральные документы</a:t>
            </a:r>
            <a:endParaRPr lang="ru-RU" b="1" dirty="0">
              <a:ln w="10541" cmpd="sng">
                <a:solidFill>
                  <a:schemeClr val="accent1"/>
                </a:solidFill>
                <a:prstDash val="solid"/>
              </a:ln>
              <a:solidFill>
                <a:schemeClr val="accent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871240" y="734021"/>
            <a:ext cx="186495" cy="61239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436036" y="5500431"/>
            <a:ext cx="150762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0" y="1916832"/>
            <a:ext cx="4499992" cy="4185761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 smtClean="0">
                <a:cs typeface="Times New Roman" pitchFamily="18" charset="0"/>
              </a:rPr>
              <a:t>от </a:t>
            </a:r>
            <a:r>
              <a:rPr lang="ru-RU" sz="1400" dirty="0" smtClean="0">
                <a:cs typeface="Times New Roman" pitchFamily="18" charset="0"/>
              </a:rPr>
              <a:t>3.02.2015 г. </a:t>
            </a:r>
            <a:r>
              <a:rPr lang="ru-RU" sz="1400" dirty="0">
                <a:cs typeface="Times New Roman" pitchFamily="18" charset="0"/>
              </a:rPr>
              <a:t>№36ан </a:t>
            </a:r>
            <a:r>
              <a:rPr lang="ru-RU" sz="1400" dirty="0" smtClean="0">
                <a:cs typeface="Times New Roman" pitchFamily="18" charset="0"/>
              </a:rPr>
              <a:t>«Об </a:t>
            </a:r>
            <a:r>
              <a:rPr lang="ru-RU" sz="1400" dirty="0">
                <a:cs typeface="Times New Roman" pitchFamily="18" charset="0"/>
              </a:rPr>
              <a:t>утверждении порядка </a:t>
            </a:r>
            <a:r>
              <a:rPr lang="ru-RU" sz="1400" dirty="0" smtClean="0">
                <a:cs typeface="Times New Roman" pitchFamily="18" charset="0"/>
              </a:rPr>
              <a:t>проведения диспансеризации определенных </a:t>
            </a:r>
            <a:r>
              <a:rPr lang="ru-RU" sz="1400" dirty="0">
                <a:cs typeface="Times New Roman" pitchFamily="18" charset="0"/>
              </a:rPr>
              <a:t>групп взрослого </a:t>
            </a:r>
            <a:r>
              <a:rPr lang="ru-RU" sz="1400" dirty="0" smtClean="0">
                <a:cs typeface="Times New Roman" pitchFamily="18" charset="0"/>
              </a:rPr>
              <a:t>населения»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 smtClean="0">
                <a:cs typeface="Times New Roman" pitchFamily="18" charset="0"/>
              </a:rPr>
              <a:t>от 9.12.2016 г. № 946н «О внесении изменений в порядок проведения диспансеризации определенных групп взрослого населения, утвержденный приказом Министерства здравоохранения Российской Федерации от 03.02.2015 г. № 36ан»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 smtClean="0">
                <a:cs typeface="Times New Roman" pitchFamily="18" charset="0"/>
              </a:rPr>
              <a:t>от 6.03.2015 г. №87н «Об </a:t>
            </a:r>
            <a:r>
              <a:rPr lang="ru-RU" sz="1400" dirty="0">
                <a:cs typeface="Times New Roman" pitchFamily="18" charset="0"/>
              </a:rPr>
              <a:t>унифицированной форме медицинской документации и форме </a:t>
            </a:r>
            <a:r>
              <a:rPr lang="ru-RU" sz="1400" dirty="0" smtClean="0">
                <a:cs typeface="Times New Roman" pitchFamily="18" charset="0"/>
              </a:rPr>
              <a:t>статистической отчетности</a:t>
            </a:r>
            <a:r>
              <a:rPr lang="ru-RU" sz="1400" dirty="0">
                <a:cs typeface="Times New Roman" pitchFamily="18" charset="0"/>
              </a:rPr>
              <a:t>, используемых при проведении диспансеризации определенных групп взрослого населения и профилактических медицинских осмотров, порядках по их </a:t>
            </a:r>
            <a:r>
              <a:rPr lang="ru-RU" sz="1400" dirty="0" smtClean="0">
                <a:cs typeface="Times New Roman" pitchFamily="18" charset="0"/>
              </a:rPr>
              <a:t>заполнению»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 smtClean="0">
                <a:cs typeface="Times New Roman" pitchFamily="18" charset="0"/>
              </a:rPr>
              <a:t>методические </a:t>
            </a:r>
            <a:r>
              <a:rPr lang="ru-RU" sz="1400" dirty="0">
                <a:cs typeface="Times New Roman" pitchFamily="18" charset="0"/>
              </a:rPr>
              <a:t>рекомендации 3-е издание «Диспансеризация определенных групп взрослого населения</a:t>
            </a:r>
            <a:r>
              <a:rPr lang="ru-RU" sz="1400" dirty="0" smtClean="0">
                <a:cs typeface="Times New Roman" pitchFamily="18" charset="0"/>
              </a:rPr>
              <a:t>», 2015г.</a:t>
            </a:r>
            <a:endParaRPr lang="ru-RU" sz="1400" dirty="0"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91862" y="1340768"/>
            <a:ext cx="2811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6"/>
                  </a:solidFill>
                  <a:prstDash val="solid"/>
                </a:ln>
                <a:solidFill>
                  <a:schemeClr val="accent6"/>
                </a:solidFill>
              </a:rPr>
              <a:t>Региональные документы</a:t>
            </a:r>
            <a:endParaRPr lang="ru-RU" b="1" dirty="0">
              <a:ln w="10541" cmpd="sng">
                <a:solidFill>
                  <a:schemeClr val="accent6"/>
                </a:solidFill>
                <a:prstDash val="solid"/>
              </a:ln>
              <a:solidFill>
                <a:schemeClr val="accent6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716016" y="1782030"/>
            <a:ext cx="4341719" cy="0"/>
          </a:xfrm>
          <a:prstGeom prst="line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716016" y="1916832"/>
            <a:ext cx="4341719" cy="4832092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 smtClean="0">
                <a:cs typeface="Times New Roman" pitchFamily="18" charset="0"/>
              </a:rPr>
              <a:t>от </a:t>
            </a:r>
            <a:r>
              <a:rPr lang="ru-RU" sz="1400" dirty="0">
                <a:cs typeface="Times New Roman" pitchFamily="18" charset="0"/>
              </a:rPr>
              <a:t>30.12.2016 г. № 2246 «Об организации проведения определенных групп взрослого населения Челябинской области в 2017 г</a:t>
            </a:r>
            <a:r>
              <a:rPr lang="ru-RU" sz="1400" dirty="0" smtClean="0">
                <a:cs typeface="Times New Roman" pitchFamily="18" charset="0"/>
              </a:rPr>
              <a:t>.»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 smtClean="0">
                <a:cs typeface="Times New Roman" pitchFamily="18" charset="0"/>
              </a:rPr>
              <a:t>от </a:t>
            </a:r>
            <a:r>
              <a:rPr lang="ru-RU" sz="1400" dirty="0">
                <a:cs typeface="Times New Roman" pitchFamily="18" charset="0"/>
              </a:rPr>
              <a:t>18.01.2017 г. № 75 «О внесении изменения в приказ Минздрава Челябинской области от 30.12.2016 г. № 2246</a:t>
            </a:r>
            <a:r>
              <a:rPr lang="ru-RU" sz="1400" dirty="0" smtClean="0">
                <a:cs typeface="Times New Roman" pitchFamily="18" charset="0"/>
              </a:rPr>
              <a:t>»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 smtClean="0">
                <a:cs typeface="Times New Roman" pitchFamily="18" charset="0"/>
              </a:rPr>
              <a:t>от 03.03.2016 г. № 339 «О создании комиссии по координации проведения диспансеризации определенных групп взрослого населения, профилактических осмотров, диспансерного наблюдения в Челябинской области»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 smtClean="0">
                <a:cs typeface="Times New Roman" pitchFamily="18" charset="0"/>
              </a:rPr>
              <a:t>от 04.07.2017 г. № 1225 «О внесении изменений в приказ Минздрава челябинской области от 03.03.2016 г. № 339»</a:t>
            </a:r>
            <a:endParaRPr lang="ru-RU" sz="1400" dirty="0"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ru-RU" sz="1400" dirty="0" smtClean="0"/>
          </a:p>
          <a:p>
            <a:pPr marL="285750" indent="-285750" algn="just">
              <a:buFont typeface="Arial" pitchFamily="34" charset="0"/>
              <a:buChar char="•"/>
            </a:pPr>
            <a:endParaRPr lang="ru-RU" sz="1400" dirty="0"/>
          </a:p>
          <a:p>
            <a:pPr marL="285750" indent="-285750" algn="just">
              <a:buFont typeface="Arial" pitchFamily="34" charset="0"/>
              <a:buChar char="•"/>
            </a:pPr>
            <a:endParaRPr lang="ru-RU" sz="1400" dirty="0" smtClean="0"/>
          </a:p>
          <a:p>
            <a:pPr marL="285750" indent="-285750" algn="just">
              <a:buFont typeface="Arial" pitchFamily="34" charset="0"/>
              <a:buChar char="•"/>
            </a:pPr>
            <a:endParaRPr lang="ru-RU" sz="1400" dirty="0"/>
          </a:p>
          <a:p>
            <a:pPr marL="285750" indent="-285750" algn="just">
              <a:buFont typeface="Arial" pitchFamily="34" charset="0"/>
              <a:buChar char="•"/>
            </a:pPr>
            <a:endParaRPr lang="ru-RU" sz="1400" dirty="0" smtClean="0"/>
          </a:p>
          <a:p>
            <a:pPr marL="285750" indent="-285750" algn="just">
              <a:buFont typeface="Arial" pitchFamily="34" charset="0"/>
              <a:buChar char="•"/>
            </a:pPr>
            <a:endParaRPr lang="ru-RU" sz="1400" dirty="0"/>
          </a:p>
          <a:p>
            <a:pPr marL="285750" indent="-285750" algn="just">
              <a:buFont typeface="Arial" pitchFamily="34" charset="0"/>
              <a:buChar char="•"/>
            </a:pPr>
            <a:endParaRPr lang="ru-RU" sz="1400" dirty="0" smtClean="0"/>
          </a:p>
          <a:p>
            <a:pPr algn="just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28276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584619186"/>
              </p:ext>
            </p:extLst>
          </p:nvPr>
        </p:nvGraphicFramePr>
        <p:xfrm>
          <a:off x="0" y="1412776"/>
          <a:ext cx="6096000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97521" y="159023"/>
            <a:ext cx="8398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Диспансеризация определенных групп взрослого населения Челябинская область</a:t>
            </a:r>
          </a:p>
          <a:p>
            <a:pPr algn="ctr"/>
            <a:r>
              <a:rPr lang="ru-RU" b="1" dirty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 7 месяцев 2017 год</a:t>
            </a:r>
          </a:p>
          <a:p>
            <a:pPr algn="ctr"/>
            <a:r>
              <a:rPr lang="ru-RU" b="1" dirty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Факт выполнения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871240" y="734021"/>
            <a:ext cx="186495" cy="61239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436036" y="5500431"/>
            <a:ext cx="150762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2984815600"/>
              </p:ext>
            </p:extLst>
          </p:nvPr>
        </p:nvGraphicFramePr>
        <p:xfrm>
          <a:off x="31141" y="1855179"/>
          <a:ext cx="2599133" cy="1951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xmlns="" val="5903569"/>
              </p:ext>
            </p:extLst>
          </p:nvPr>
        </p:nvGraphicFramePr>
        <p:xfrm>
          <a:off x="3095941" y="1844497"/>
          <a:ext cx="2599133" cy="1951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xmlns="" val="1462059417"/>
              </p:ext>
            </p:extLst>
          </p:nvPr>
        </p:nvGraphicFramePr>
        <p:xfrm>
          <a:off x="6418723" y="1844497"/>
          <a:ext cx="2599133" cy="1951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290883" y="3796010"/>
            <a:ext cx="26954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План – 575 058 человек;</a:t>
            </a:r>
          </a:p>
          <a:p>
            <a:r>
              <a:rPr lang="ru-RU" sz="1400" dirty="0" smtClean="0"/>
              <a:t>Челябинская область - 40,8 </a:t>
            </a:r>
            <a:r>
              <a:rPr lang="ru-RU" sz="1400" dirty="0" smtClean="0"/>
              <a:t>%;</a:t>
            </a:r>
          </a:p>
          <a:p>
            <a:r>
              <a:rPr lang="ru-RU" sz="1400" dirty="0" smtClean="0"/>
              <a:t>Еженедельный прирост-1,0-1,5%</a:t>
            </a:r>
            <a:endParaRPr lang="ru-RU" sz="1400" dirty="0" smtClean="0"/>
          </a:p>
          <a:p>
            <a:r>
              <a:rPr lang="ru-RU" sz="1400" dirty="0" smtClean="0"/>
              <a:t>Индикатив – 60 %.</a:t>
            </a: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xmlns="" val="3846148941"/>
              </p:ext>
            </p:extLst>
          </p:nvPr>
        </p:nvGraphicFramePr>
        <p:xfrm>
          <a:off x="6228184" y="1700808"/>
          <a:ext cx="2599133" cy="1951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141950" y="2420888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40,8 %</a:t>
            </a:r>
          </a:p>
        </p:txBody>
      </p:sp>
    </p:spTree>
    <p:extLst>
      <p:ext uri="{BB962C8B-B14F-4D97-AF65-F5344CB8AC3E}">
        <p14:creationId xmlns:p14="http://schemas.microsoft.com/office/powerpoint/2010/main" xmlns="" val="260483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xmlns="" val="2857382556"/>
              </p:ext>
            </p:extLst>
          </p:nvPr>
        </p:nvGraphicFramePr>
        <p:xfrm>
          <a:off x="9954" y="1772816"/>
          <a:ext cx="6348760" cy="3573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33672" y="164222"/>
            <a:ext cx="8470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Диспансеризация определенных  групп взрослого населения Челябинская область</a:t>
            </a:r>
          </a:p>
          <a:p>
            <a:pPr algn="ctr"/>
            <a:r>
              <a:rPr lang="ru-RU" b="1" dirty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 7 месяцев 2017 год</a:t>
            </a:r>
          </a:p>
          <a:p>
            <a:pPr algn="ctr"/>
            <a:r>
              <a:rPr lang="ru-RU" b="1" dirty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Факт выполнения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871240" y="734021"/>
            <a:ext cx="186495" cy="61239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436036" y="5500431"/>
            <a:ext cx="150762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636723567"/>
              </p:ext>
            </p:extLst>
          </p:nvPr>
        </p:nvGraphicFramePr>
        <p:xfrm>
          <a:off x="31141" y="1855179"/>
          <a:ext cx="2599133" cy="1951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xmlns="" val="728513974"/>
              </p:ext>
            </p:extLst>
          </p:nvPr>
        </p:nvGraphicFramePr>
        <p:xfrm>
          <a:off x="3095941" y="1844497"/>
          <a:ext cx="2599133" cy="1951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xmlns="" val="3034121062"/>
              </p:ext>
            </p:extLst>
          </p:nvPr>
        </p:nvGraphicFramePr>
        <p:xfrm>
          <a:off x="6418723" y="1844497"/>
          <a:ext cx="2599133" cy="1951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290883" y="3796010"/>
            <a:ext cx="251357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План – 575 058 человек;</a:t>
            </a:r>
          </a:p>
          <a:p>
            <a:r>
              <a:rPr lang="ru-RU" sz="1400" dirty="0" smtClean="0"/>
              <a:t>Челябинская область - 40,8 %;</a:t>
            </a:r>
          </a:p>
          <a:p>
            <a:r>
              <a:rPr lang="ru-RU" sz="1400" dirty="0" smtClean="0"/>
              <a:t>Индикатив – 60 %.</a:t>
            </a: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xmlns="" val="495985160"/>
              </p:ext>
            </p:extLst>
          </p:nvPr>
        </p:nvGraphicFramePr>
        <p:xfrm>
          <a:off x="6228184" y="1700808"/>
          <a:ext cx="2599133" cy="1951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142337" y="2492896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40,8 %</a:t>
            </a:r>
          </a:p>
        </p:txBody>
      </p:sp>
    </p:spTree>
    <p:extLst>
      <p:ext uri="{BB962C8B-B14F-4D97-AF65-F5344CB8AC3E}">
        <p14:creationId xmlns:p14="http://schemas.microsoft.com/office/powerpoint/2010/main" xmlns="" val="106635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-10352" y="159023"/>
            <a:ext cx="9154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Диспансеризация определенных групп взрослого населения Челябинская область </a:t>
            </a:r>
          </a:p>
          <a:p>
            <a:pPr algn="ctr"/>
            <a:r>
              <a:rPr lang="ru-RU" b="1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7 </a:t>
            </a:r>
            <a:r>
              <a:rPr lang="ru-RU" b="1" dirty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месяцев 2017 год</a:t>
            </a:r>
          </a:p>
          <a:p>
            <a:pPr algn="ctr"/>
            <a:r>
              <a:rPr lang="ru-RU" b="1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Мероприятия </a:t>
            </a:r>
            <a:r>
              <a:rPr lang="ru-RU" b="1" dirty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по увеличению </a:t>
            </a:r>
            <a:r>
              <a:rPr lang="ru-RU" b="1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охвата</a:t>
            </a:r>
            <a:endParaRPr lang="ru-RU" b="1" dirty="0">
              <a:ln w="10541" cmpd="sng">
                <a:solidFill>
                  <a:schemeClr val="tx2"/>
                </a:solidFill>
                <a:prstDash val="solid"/>
              </a:ln>
              <a:solidFill>
                <a:schemeClr val="tx2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10000" b="90000" l="10000" r="9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88347" y="2132856"/>
            <a:ext cx="1155510" cy="10045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10000" b="90000" l="10000" r="90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2127855"/>
            <a:ext cx="1155510" cy="10045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10000" b="90000" l="10000" r="9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1314" y="2925782"/>
            <a:ext cx="1155510" cy="10045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10000" b="90000" l="10000" r="9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2928550"/>
            <a:ext cx="1155510" cy="1004506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4530778" y="2276872"/>
            <a:ext cx="0" cy="151216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533040" y="3032956"/>
            <a:ext cx="2019606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600684" y="1528582"/>
            <a:ext cx="18601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err="1" smtClean="0"/>
              <a:t>Видеоселекторные</a:t>
            </a:r>
            <a:endParaRPr lang="ru-RU" sz="1600" dirty="0" smtClean="0"/>
          </a:p>
          <a:p>
            <a:pPr algn="ctr"/>
            <a:r>
              <a:rPr lang="ru-RU" sz="1600" dirty="0" smtClean="0"/>
              <a:t> совещания</a:t>
            </a:r>
            <a:endParaRPr lang="ru-RU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5663083" y="1820969"/>
            <a:ext cx="871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/>
              <a:t>Рейтинг</a:t>
            </a:r>
            <a:endParaRPr lang="ru-RU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5786446" y="3857628"/>
            <a:ext cx="2214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Анализ </a:t>
            </a:r>
            <a:r>
              <a:rPr lang="ru-RU" sz="1600" dirty="0" smtClean="0"/>
              <a:t>формы </a:t>
            </a:r>
            <a:r>
              <a:rPr lang="ru-RU" sz="1600" dirty="0" smtClean="0"/>
              <a:t>131</a:t>
            </a:r>
            <a:endParaRPr lang="ru-RU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6388006" y="2276872"/>
            <a:ext cx="18854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/>
              <a:t>Обучающие </a:t>
            </a:r>
          </a:p>
          <a:p>
            <a:pPr algn="ctr"/>
            <a:r>
              <a:rPr lang="ru-RU" sz="1600" dirty="0" smtClean="0"/>
              <a:t>с</a:t>
            </a:r>
            <a:r>
              <a:rPr lang="ru-RU" sz="1600" dirty="0" smtClean="0"/>
              <a:t>еминары :</a:t>
            </a:r>
          </a:p>
          <a:p>
            <a:pPr algn="ctr"/>
            <a:r>
              <a:rPr lang="ru-RU" sz="1600" dirty="0" smtClean="0"/>
              <a:t>Троицкий ГО</a:t>
            </a:r>
          </a:p>
          <a:p>
            <a:pPr algn="ctr"/>
            <a:r>
              <a:rPr lang="ru-RU" sz="1600" dirty="0" err="1" smtClean="0"/>
              <a:t>Миасский</a:t>
            </a:r>
            <a:r>
              <a:rPr lang="ru-RU" sz="1600" dirty="0" smtClean="0"/>
              <a:t> ГО</a:t>
            </a:r>
          </a:p>
          <a:p>
            <a:pPr algn="ctr"/>
            <a:r>
              <a:rPr lang="ru-RU" sz="1600" dirty="0" smtClean="0"/>
              <a:t>Магнитогорский ГО</a:t>
            </a:r>
            <a:endParaRPr lang="ru-RU" sz="1600" dirty="0" smtClean="0"/>
          </a:p>
          <a:p>
            <a:pPr algn="ctr"/>
            <a:endParaRPr lang="ru-RU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4786315" y="4357694"/>
            <a:ext cx="21803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Межведомственное </a:t>
            </a:r>
          </a:p>
          <a:p>
            <a:pPr algn="ctr"/>
            <a:r>
              <a:rPr lang="ru-RU" sz="1600" dirty="0" smtClean="0"/>
              <a:t>в</a:t>
            </a:r>
            <a:r>
              <a:rPr lang="ru-RU" sz="1600" dirty="0" smtClean="0"/>
              <a:t>заимодействие:</a:t>
            </a:r>
          </a:p>
          <a:p>
            <a:pPr algn="ctr">
              <a:buFontTx/>
              <a:buChar char="-"/>
            </a:pPr>
            <a:r>
              <a:rPr lang="ru-RU" sz="1600" dirty="0" smtClean="0"/>
              <a:t>Координационный совет по ЗОЖ 14.06.2017 г.;</a:t>
            </a:r>
          </a:p>
          <a:p>
            <a:pPr algn="ctr">
              <a:buFontTx/>
              <a:buChar char="-"/>
            </a:pPr>
            <a:r>
              <a:rPr lang="ru-RU" sz="1600" dirty="0" smtClean="0"/>
              <a:t> советы </a:t>
            </a:r>
            <a:r>
              <a:rPr lang="ru-RU" sz="1600" dirty="0" err="1" smtClean="0"/>
              <a:t>начмедов</a:t>
            </a:r>
            <a:endParaRPr lang="ru-RU" sz="1600" dirty="0" smtClean="0"/>
          </a:p>
          <a:p>
            <a:pPr algn="ctr"/>
            <a:endParaRPr lang="ru-RU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1214414" y="1785926"/>
            <a:ext cx="24697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Информирование</a:t>
            </a:r>
          </a:p>
          <a:p>
            <a:pPr algn="ctr"/>
            <a:r>
              <a:rPr lang="ru-RU" sz="1600" dirty="0" smtClean="0"/>
              <a:t>н</a:t>
            </a:r>
            <a:r>
              <a:rPr lang="ru-RU" sz="1600" dirty="0" smtClean="0"/>
              <a:t>аселения:</a:t>
            </a:r>
          </a:p>
          <a:p>
            <a:pPr algn="ctr"/>
            <a:r>
              <a:rPr lang="ru-RU" sz="1600" dirty="0" smtClean="0"/>
              <a:t>-3 ролика:</a:t>
            </a:r>
          </a:p>
          <a:p>
            <a:pPr algn="ctr"/>
            <a:r>
              <a:rPr lang="ru-RU" sz="1600" dirty="0" smtClean="0"/>
              <a:t>-20 баннеров;</a:t>
            </a:r>
          </a:p>
          <a:p>
            <a:pPr algn="ctr"/>
            <a:r>
              <a:rPr lang="ru-RU" sz="1600" dirty="0" smtClean="0"/>
              <a:t>-выступления в СМИ;</a:t>
            </a:r>
          </a:p>
          <a:p>
            <a:pPr algn="ctr"/>
            <a:r>
              <a:rPr lang="ru-RU" sz="1600" dirty="0" smtClean="0"/>
              <a:t>- работа в </a:t>
            </a:r>
            <a:r>
              <a:rPr lang="ru-RU" sz="1600" dirty="0" err="1" smtClean="0"/>
              <a:t>соцсетях</a:t>
            </a:r>
            <a:endParaRPr lang="ru-RU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2357422" y="4857760"/>
            <a:ext cx="1916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Реализация приказа </a:t>
            </a:r>
          </a:p>
          <a:p>
            <a:pPr algn="ctr"/>
            <a:r>
              <a:rPr lang="ru-RU" sz="1600" dirty="0" smtClean="0"/>
              <a:t>ФФОМС № 88</a:t>
            </a:r>
            <a:endParaRPr lang="ru-RU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1142976" y="3571876"/>
            <a:ext cx="1857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Анализ сайтов</a:t>
            </a:r>
            <a:endParaRPr lang="ru-RU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1428728" y="4071942"/>
            <a:ext cx="26927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/>
              <a:t>Работа </a:t>
            </a:r>
            <a:r>
              <a:rPr lang="ru-RU" sz="1600" dirty="0" smtClean="0"/>
              <a:t>Комиссии по </a:t>
            </a:r>
          </a:p>
          <a:p>
            <a:pPr algn="ctr"/>
            <a:r>
              <a:rPr lang="ru-RU" sz="1600" dirty="0" smtClean="0"/>
              <a:t>координации деятельности: </a:t>
            </a:r>
          </a:p>
          <a:p>
            <a:pPr algn="ctr"/>
            <a:r>
              <a:rPr lang="ru-RU" sz="1600" dirty="0" smtClean="0"/>
              <a:t>выезд в 29 </a:t>
            </a:r>
            <a:r>
              <a:rPr lang="ru-RU" sz="1600" dirty="0" err="1" smtClean="0"/>
              <a:t>медорганизаций</a:t>
            </a:r>
            <a:endParaRPr lang="ru-RU" sz="1600" dirty="0"/>
          </a:p>
        </p:txBody>
      </p:sp>
      <p:sp>
        <p:nvSpPr>
          <p:cNvPr id="4" name="Выгнутая влево стрелка 3"/>
          <p:cNvSpPr/>
          <p:nvPr/>
        </p:nvSpPr>
        <p:spPr>
          <a:xfrm flipV="1">
            <a:off x="764559" y="1160748"/>
            <a:ext cx="1440160" cy="3744416"/>
          </a:xfrm>
          <a:prstGeom prst="curvedRightArrow">
            <a:avLst/>
          </a:prstGeom>
          <a:gradFill>
            <a:gsLst>
              <a:gs pos="0">
                <a:srgbClr val="C00000">
                  <a:alpha val="32000"/>
                </a:srgbClr>
              </a:gs>
              <a:gs pos="50000">
                <a:schemeClr val="accent4">
                  <a:alpha val="58000"/>
                </a:schemeClr>
              </a:gs>
              <a:gs pos="100000">
                <a:schemeClr val="accent6">
                  <a:alpha val="31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Выгнутая влево стрелка 22"/>
          <p:cNvSpPr/>
          <p:nvPr/>
        </p:nvSpPr>
        <p:spPr>
          <a:xfrm flipH="1">
            <a:off x="6828648" y="1265349"/>
            <a:ext cx="1440160" cy="3744416"/>
          </a:xfrm>
          <a:prstGeom prst="curvedRightArrow">
            <a:avLst/>
          </a:prstGeom>
          <a:gradFill>
            <a:gsLst>
              <a:gs pos="0">
                <a:schemeClr val="accent3">
                  <a:alpha val="34000"/>
                </a:schemeClr>
              </a:gs>
              <a:gs pos="50000">
                <a:schemeClr val="accent2">
                  <a:alpha val="41000"/>
                </a:schemeClr>
              </a:gs>
              <a:gs pos="100000">
                <a:schemeClr val="accent4">
                  <a:alpha val="21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199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8871240" y="734021"/>
            <a:ext cx="186495" cy="61239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436036" y="5500431"/>
            <a:ext cx="150762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61775" y="2133641"/>
            <a:ext cx="5475849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0" y="44624"/>
            <a:ext cx="91169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Работа </a:t>
            </a:r>
            <a:r>
              <a:rPr lang="ru-RU" sz="2000" b="1" dirty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Комиссии по координации проведения </a:t>
            </a:r>
            <a:r>
              <a:rPr lang="ru-RU" sz="2000" b="1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диспансеризации определенных </a:t>
            </a:r>
            <a:r>
              <a:rPr lang="ru-RU" sz="2000" b="1" dirty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групп взрослого населения, профилактических осмотров, диспансерного наблюдения в </a:t>
            </a:r>
            <a:r>
              <a:rPr lang="ru-RU" sz="2000" b="1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Челябинской </a:t>
            </a:r>
            <a:r>
              <a:rPr lang="ru-RU" sz="2000" b="1" dirty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области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3241" b="100000" l="9091" r="98701">
                        <a14:foregroundMark x1="26623" y1="18981" x2="26623" y2="18981"/>
                        <a14:foregroundMark x1="35714" y1="19444" x2="35714" y2="19444"/>
                        <a14:foregroundMark x1="49351" y1="17593" x2="49351" y2="17593"/>
                        <a14:foregroundMark x1="32468" y1="64815" x2="32468" y2="64815"/>
                        <a14:foregroundMark x1="41558" y1="64815" x2="41558" y2="64815"/>
                        <a14:foregroundMark x1="38312" y1="58333" x2="38312" y2="58333"/>
                        <a14:foregroundMark x1="31818" y1="56481" x2="31818" y2="56481"/>
                        <a14:foregroundMark x1="29221" y1="58333" x2="29221" y2="58333"/>
                        <a14:foregroundMark x1="29221" y1="65741" x2="29221" y2="65741"/>
                        <a14:foregroundMark x1="36364" y1="68981" x2="36364" y2="68981"/>
                        <a14:foregroundMark x1="46104" y1="62037" x2="46104" y2="62037"/>
                        <a14:foregroundMark x1="43506" y1="57407" x2="43506" y2="57407"/>
                        <a14:foregroundMark x1="46104" y1="53704" x2="46104" y2="53704"/>
                        <a14:foregroundMark x1="55195" y1="54630" x2="55195" y2="54630"/>
                        <a14:foregroundMark x1="51299" y1="50926" x2="51299" y2="50926"/>
                        <a14:foregroundMark x1="51299" y1="45370" x2="51299" y2="45370"/>
                        <a14:foregroundMark x1="44156" y1="44907" x2="44156" y2="44907"/>
                        <a14:foregroundMark x1="40260" y1="41204" x2="40260" y2="41204"/>
                        <a14:foregroundMark x1="43506" y1="35185" x2="43506" y2="35185"/>
                        <a14:foregroundMark x1="50649" y1="34259" x2="50649" y2="34259"/>
                        <a14:foregroundMark x1="57792" y1="32407" x2="57792" y2="32407"/>
                        <a14:foregroundMark x1="56494" y1="39352" x2="56494" y2="39352"/>
                        <a14:foregroundMark x1="46104" y1="38426" x2="46104" y2="38426"/>
                        <a14:foregroundMark x1="57143" y1="58333" x2="57143" y2="58333"/>
                        <a14:foregroundMark x1="50000" y1="49074" x2="50000" y2="49074"/>
                        <a14:foregroundMark x1="55195" y1="48611" x2="55195" y2="48611"/>
                        <a14:foregroundMark x1="57792" y1="50000" x2="57792" y2="50000"/>
                        <a14:foregroundMark x1="61039" y1="57407" x2="61039" y2="57407"/>
                        <a14:foregroundMark x1="63636" y1="58333" x2="63636" y2="58333"/>
                        <a14:foregroundMark x1="72727" y1="59259" x2="72727" y2="59259"/>
                        <a14:foregroundMark x1="70779" y1="57407" x2="70779" y2="57407"/>
                        <a14:foregroundMark x1="65584" y1="62963" x2="65584" y2="62963"/>
                        <a14:foregroundMark x1="72727" y1="66667" x2="72727" y2="66667"/>
                        <a14:foregroundMark x1="61039" y1="67593" x2="61039" y2="67593"/>
                        <a14:foregroundMark x1="25325" y1="63426" x2="25325" y2="63426"/>
                        <a14:foregroundMark x1="25974" y1="58333" x2="25974" y2="58333"/>
                        <a14:foregroundMark x1="29221" y1="53704" x2="29221" y2="53704"/>
                        <a14:foregroundMark x1="74675" y1="54167" x2="74675" y2="54167"/>
                        <a14:foregroundMark x1="77273" y1="62037" x2="77273" y2="62037"/>
                        <a14:foregroundMark x1="77273" y1="65278" x2="77273" y2="65278"/>
                        <a14:foregroundMark x1="77273" y1="68056" x2="77273" y2="68056"/>
                        <a14:foregroundMark x1="77273" y1="58796" x2="77273" y2="58796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6206" y="1906318"/>
            <a:ext cx="936104" cy="12429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10000" b="90000" l="10000" r="9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6919" y="3192001"/>
            <a:ext cx="1676634" cy="14575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9677" b="100000" l="9600" r="89600">
                        <a14:foregroundMark x1="32800" y1="41935" x2="32800" y2="419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6205" y="4734559"/>
            <a:ext cx="1190791" cy="118126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2255" y="1142984"/>
            <a:ext cx="5577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000" dirty="0" smtClean="0"/>
              <a:t>О</a:t>
            </a:r>
            <a:r>
              <a:rPr lang="ru-RU" sz="2000" dirty="0" smtClean="0"/>
              <a:t>существлены </a:t>
            </a:r>
            <a:r>
              <a:rPr lang="ru-RU" sz="2000" dirty="0"/>
              <a:t>выезды и разборы хода </a:t>
            </a:r>
            <a:r>
              <a:rPr lang="ru-RU" sz="2000" dirty="0" smtClean="0"/>
              <a:t>диспансеризации </a:t>
            </a:r>
            <a:r>
              <a:rPr lang="ru-RU" sz="2000" dirty="0"/>
              <a:t>в 29 медицинских организациях </a:t>
            </a:r>
            <a:r>
              <a:rPr lang="ru-RU" sz="2000" dirty="0" smtClean="0"/>
              <a:t>области: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4282" y="2857496"/>
            <a:ext cx="313611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ru-RU" sz="2000" dirty="0"/>
              <a:t>Красноармейского </a:t>
            </a:r>
            <a:r>
              <a:rPr lang="ru-RU" sz="2000" dirty="0" smtClean="0"/>
              <a:t>МР</a:t>
            </a:r>
            <a:r>
              <a:rPr lang="ru-RU" sz="2000" dirty="0"/>
              <a:t>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dirty="0" err="1"/>
              <a:t>Нязепетровского</a:t>
            </a:r>
            <a:r>
              <a:rPr lang="ru-RU" sz="2000" dirty="0"/>
              <a:t> </a:t>
            </a:r>
            <a:r>
              <a:rPr lang="ru-RU" sz="2000" dirty="0" smtClean="0"/>
              <a:t>МР;</a:t>
            </a:r>
            <a:endParaRPr lang="ru-RU" sz="20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dirty="0" err="1"/>
              <a:t>Саткинского</a:t>
            </a:r>
            <a:r>
              <a:rPr lang="ru-RU" sz="2000" dirty="0"/>
              <a:t> </a:t>
            </a:r>
            <a:r>
              <a:rPr lang="ru-RU" sz="2000" dirty="0" smtClean="0"/>
              <a:t>МР</a:t>
            </a:r>
            <a:r>
              <a:rPr lang="ru-RU" sz="2000" dirty="0"/>
              <a:t>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dirty="0"/>
              <a:t>Верхнеуральского </a:t>
            </a:r>
            <a:r>
              <a:rPr lang="ru-RU" sz="2000" dirty="0" smtClean="0"/>
              <a:t>МР; </a:t>
            </a:r>
            <a:endParaRPr lang="ru-RU" sz="20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dirty="0" err="1"/>
              <a:t>Верхнеуфалейского</a:t>
            </a:r>
            <a:r>
              <a:rPr lang="ru-RU" sz="2000" dirty="0"/>
              <a:t> </a:t>
            </a:r>
            <a:r>
              <a:rPr lang="ru-RU" sz="2000" dirty="0" smtClean="0"/>
              <a:t>ГО; </a:t>
            </a:r>
            <a:endParaRPr lang="ru-RU" sz="20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dirty="0"/>
              <a:t>Кизильского </a:t>
            </a:r>
            <a:r>
              <a:rPr lang="ru-RU" sz="2000" dirty="0" smtClean="0"/>
              <a:t>МР</a:t>
            </a:r>
            <a:r>
              <a:rPr lang="ru-RU" sz="2000" dirty="0"/>
              <a:t>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dirty="0"/>
              <a:t>Челябинского </a:t>
            </a:r>
            <a:r>
              <a:rPr lang="ru-RU" sz="2000" dirty="0" smtClean="0"/>
              <a:t>ГО; </a:t>
            </a:r>
            <a:endParaRPr lang="ru-RU" sz="20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dirty="0" err="1"/>
              <a:t>Еманжелинского</a:t>
            </a:r>
            <a:r>
              <a:rPr lang="ru-RU" sz="2000" dirty="0"/>
              <a:t> </a:t>
            </a:r>
            <a:r>
              <a:rPr lang="ru-RU" sz="2000" dirty="0" smtClean="0"/>
              <a:t>МР;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dirty="0"/>
              <a:t>Ашинского </a:t>
            </a:r>
            <a:r>
              <a:rPr lang="ru-RU" sz="2000" dirty="0" smtClean="0"/>
              <a:t>МР;</a:t>
            </a:r>
            <a:endParaRPr lang="ru-RU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3571868" y="3000372"/>
            <a:ext cx="28010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sz="2000" dirty="0" smtClean="0"/>
              <a:t>Магнитогорского ГО; </a:t>
            </a:r>
            <a:endParaRPr lang="ru-RU" sz="20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dirty="0"/>
              <a:t>Златоустовского </a:t>
            </a:r>
            <a:r>
              <a:rPr lang="ru-RU" sz="2000" dirty="0" smtClean="0"/>
              <a:t>ГО</a:t>
            </a:r>
            <a:r>
              <a:rPr lang="ru-RU" sz="2000" dirty="0"/>
              <a:t>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dirty="0" err="1"/>
              <a:t>Еткульского</a:t>
            </a:r>
            <a:r>
              <a:rPr lang="ru-RU" sz="2000" dirty="0"/>
              <a:t> </a:t>
            </a:r>
            <a:r>
              <a:rPr lang="ru-RU" sz="2000" dirty="0" smtClean="0"/>
              <a:t>МР</a:t>
            </a:r>
            <a:r>
              <a:rPr lang="ru-RU" sz="2000" dirty="0"/>
              <a:t>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dirty="0" err="1"/>
              <a:t>Каслинского</a:t>
            </a:r>
            <a:r>
              <a:rPr lang="ru-RU" sz="2000" dirty="0"/>
              <a:t> </a:t>
            </a:r>
            <a:r>
              <a:rPr lang="ru-RU" sz="2000" dirty="0" smtClean="0"/>
              <a:t>МР; </a:t>
            </a:r>
            <a:endParaRPr lang="ru-RU" sz="20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dirty="0"/>
              <a:t>Троицкого </a:t>
            </a:r>
            <a:r>
              <a:rPr lang="ru-RU" sz="2000" dirty="0" smtClean="0"/>
              <a:t>МР</a:t>
            </a:r>
            <a:r>
              <a:rPr lang="ru-RU" sz="2000" dirty="0"/>
              <a:t>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dirty="0" err="1"/>
              <a:t>Чебаркульского</a:t>
            </a:r>
            <a:r>
              <a:rPr lang="ru-RU" sz="2000" dirty="0"/>
              <a:t> </a:t>
            </a:r>
            <a:r>
              <a:rPr lang="ru-RU" sz="2000" dirty="0" smtClean="0"/>
              <a:t>МР; </a:t>
            </a:r>
            <a:endParaRPr lang="ru-RU" sz="20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dirty="0" smtClean="0"/>
              <a:t>Уйского </a:t>
            </a:r>
            <a:r>
              <a:rPr lang="ru-RU" sz="2000" dirty="0" smtClean="0"/>
              <a:t>МР</a:t>
            </a:r>
            <a:r>
              <a:rPr lang="ru-RU" sz="2000" dirty="0"/>
              <a:t>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dirty="0" smtClean="0"/>
              <a:t>ГБУЗ </a:t>
            </a:r>
            <a:r>
              <a:rPr lang="ru-RU" sz="2000" dirty="0"/>
              <a:t>«</a:t>
            </a:r>
            <a:r>
              <a:rPr lang="ru-RU" sz="2000" dirty="0" smtClean="0"/>
              <a:t>ОКБ </a:t>
            </a:r>
            <a:r>
              <a:rPr lang="ru-RU" sz="2000" dirty="0"/>
              <a:t>№ </a:t>
            </a:r>
            <a:r>
              <a:rPr lang="ru-RU" sz="2000" dirty="0" smtClean="0"/>
              <a:t>4».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95678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8871240" y="734021"/>
            <a:ext cx="186495" cy="61239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436036" y="5500431"/>
            <a:ext cx="150762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251520" y="2475999"/>
            <a:ext cx="5328592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0" y="44624"/>
            <a:ext cx="91169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Работа </a:t>
            </a:r>
            <a:r>
              <a:rPr lang="ru-RU" b="1" dirty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Комиссии по координации проведения </a:t>
            </a:r>
            <a:r>
              <a:rPr lang="ru-RU" b="1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диспансеризации определенных </a:t>
            </a:r>
            <a:r>
              <a:rPr lang="ru-RU" b="1" dirty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групп взрослого населения, профилактических осмотров, диспансерного наблюдения в челябинской области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3241" b="100000" l="9091" r="98701">
                        <a14:foregroundMark x1="26623" y1="18981" x2="26623" y2="18981"/>
                        <a14:foregroundMark x1="35714" y1="19444" x2="35714" y2="19444"/>
                        <a14:foregroundMark x1="49351" y1="17593" x2="49351" y2="17593"/>
                        <a14:foregroundMark x1="32468" y1="64815" x2="32468" y2="64815"/>
                        <a14:foregroundMark x1="41558" y1="64815" x2="41558" y2="64815"/>
                        <a14:foregroundMark x1="38312" y1="58333" x2="38312" y2="58333"/>
                        <a14:foregroundMark x1="31818" y1="56481" x2="31818" y2="56481"/>
                        <a14:foregroundMark x1="29221" y1="58333" x2="29221" y2="58333"/>
                        <a14:foregroundMark x1="29221" y1="65741" x2="29221" y2="65741"/>
                        <a14:foregroundMark x1="36364" y1="68981" x2="36364" y2="68981"/>
                        <a14:foregroundMark x1="46104" y1="62037" x2="46104" y2="62037"/>
                        <a14:foregroundMark x1="43506" y1="57407" x2="43506" y2="57407"/>
                        <a14:foregroundMark x1="46104" y1="53704" x2="46104" y2="53704"/>
                        <a14:foregroundMark x1="55195" y1="54630" x2="55195" y2="54630"/>
                        <a14:foregroundMark x1="51299" y1="50926" x2="51299" y2="50926"/>
                        <a14:foregroundMark x1="51299" y1="45370" x2="51299" y2="45370"/>
                        <a14:foregroundMark x1="44156" y1="44907" x2="44156" y2="44907"/>
                        <a14:foregroundMark x1="40260" y1="41204" x2="40260" y2="41204"/>
                        <a14:foregroundMark x1="43506" y1="35185" x2="43506" y2="35185"/>
                        <a14:foregroundMark x1="50649" y1="34259" x2="50649" y2="34259"/>
                        <a14:foregroundMark x1="57792" y1="32407" x2="57792" y2="32407"/>
                        <a14:foregroundMark x1="56494" y1="39352" x2="56494" y2="39352"/>
                        <a14:foregroundMark x1="46104" y1="38426" x2="46104" y2="38426"/>
                        <a14:foregroundMark x1="57143" y1="58333" x2="57143" y2="58333"/>
                        <a14:foregroundMark x1="50000" y1="49074" x2="50000" y2="49074"/>
                        <a14:foregroundMark x1="55195" y1="48611" x2="55195" y2="48611"/>
                        <a14:foregroundMark x1="57792" y1="50000" x2="57792" y2="50000"/>
                        <a14:foregroundMark x1="61039" y1="57407" x2="61039" y2="57407"/>
                        <a14:foregroundMark x1="63636" y1="58333" x2="63636" y2="58333"/>
                        <a14:foregroundMark x1="72727" y1="59259" x2="72727" y2="59259"/>
                        <a14:foregroundMark x1="70779" y1="57407" x2="70779" y2="57407"/>
                        <a14:foregroundMark x1="65584" y1="62963" x2="65584" y2="62963"/>
                        <a14:foregroundMark x1="72727" y1="66667" x2="72727" y2="66667"/>
                        <a14:foregroundMark x1="61039" y1="67593" x2="61039" y2="67593"/>
                        <a14:foregroundMark x1="25325" y1="63426" x2="25325" y2="63426"/>
                        <a14:foregroundMark x1="25974" y1="58333" x2="25974" y2="58333"/>
                        <a14:foregroundMark x1="29221" y1="53704" x2="29221" y2="53704"/>
                        <a14:foregroundMark x1="74675" y1="54167" x2="74675" y2="54167"/>
                        <a14:foregroundMark x1="77273" y1="62037" x2="77273" y2="62037"/>
                        <a14:foregroundMark x1="77273" y1="65278" x2="77273" y2="65278"/>
                        <a14:foregroundMark x1="77273" y1="68056" x2="77273" y2="68056"/>
                        <a14:foregroundMark x1="77273" y1="58796" x2="77273" y2="58796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6206" y="1906318"/>
            <a:ext cx="936104" cy="12429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10000" b="90000" l="10000" r="9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6919" y="3192001"/>
            <a:ext cx="1676634" cy="14575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9677" b="100000" l="9600" r="89600">
                        <a14:foregroundMark x1="32800" y1="41935" x2="32800" y2="419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6205" y="4734559"/>
            <a:ext cx="1190791" cy="118126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2568" y="2492896"/>
            <a:ext cx="55621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Наибольший вклад в структуре дефектов </a:t>
            </a:r>
            <a:r>
              <a:rPr lang="ru-RU" dirty="0" smtClean="0"/>
              <a:t>составляют (от 70 % и выше):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/>
              <a:t>дефекты </a:t>
            </a:r>
            <a:r>
              <a:rPr lang="ru-RU" dirty="0"/>
              <a:t>ведения и оформления </a:t>
            </a:r>
            <a:r>
              <a:rPr lang="ru-RU" dirty="0" smtClean="0"/>
              <a:t>документации,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/>
              <a:t>использование </a:t>
            </a:r>
            <a:r>
              <a:rPr lang="ru-RU" dirty="0"/>
              <a:t>документации старого </a:t>
            </a:r>
            <a:r>
              <a:rPr lang="ru-RU" dirty="0" smtClean="0"/>
              <a:t>образца,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/>
              <a:t>несоответствие </a:t>
            </a:r>
            <a:r>
              <a:rPr lang="ru-RU" dirty="0"/>
              <a:t>порядку </a:t>
            </a:r>
            <a:r>
              <a:rPr lang="ru-RU" dirty="0" smtClean="0"/>
              <a:t>Диспансеризации,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/>
              <a:t>дефекты </a:t>
            </a:r>
            <a:r>
              <a:rPr lang="ru-RU" dirty="0"/>
              <a:t>заключений </a:t>
            </a:r>
            <a:r>
              <a:rPr lang="ru-RU" dirty="0" smtClean="0"/>
              <a:t>врачей,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/>
              <a:t>неверное </a:t>
            </a:r>
            <a:r>
              <a:rPr lang="ru-RU" dirty="0"/>
              <a:t>определение групп </a:t>
            </a:r>
            <a:r>
              <a:rPr lang="ru-RU" dirty="0" smtClean="0"/>
              <a:t>здоровья,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/>
              <a:t>отсутствие </a:t>
            </a:r>
            <a:r>
              <a:rPr lang="ru-RU" dirty="0"/>
              <a:t>преемственности между службой медицинской профилактики и специалистами </a:t>
            </a:r>
            <a:r>
              <a:rPr lang="ru-RU" smtClean="0"/>
              <a:t>участковой службы </a:t>
            </a:r>
            <a:r>
              <a:rPr lang="ru-RU" dirty="0" smtClean="0"/>
              <a:t>(</a:t>
            </a:r>
            <a:r>
              <a:rPr lang="ru-RU" dirty="0"/>
              <a:t>фельдшерами).</a:t>
            </a:r>
          </a:p>
        </p:txBody>
      </p:sp>
    </p:spTree>
    <p:extLst>
      <p:ext uri="{BB962C8B-B14F-4D97-AF65-F5344CB8AC3E}">
        <p14:creationId xmlns:p14="http://schemas.microsoft.com/office/powerpoint/2010/main" xmlns="" val="229520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Выгнутая влево стрелка 24"/>
          <p:cNvSpPr/>
          <p:nvPr/>
        </p:nvSpPr>
        <p:spPr>
          <a:xfrm rot="17486496" flipH="1">
            <a:off x="5502129" y="1074769"/>
            <a:ext cx="708230" cy="2730620"/>
          </a:xfrm>
          <a:prstGeom prst="curvedRightArrow">
            <a:avLst>
              <a:gd name="adj1" fmla="val 26798"/>
              <a:gd name="adj2" fmla="val 60759"/>
              <a:gd name="adj3" fmla="val 42938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Выгнутая влево стрелка 4"/>
          <p:cNvSpPr/>
          <p:nvPr/>
        </p:nvSpPr>
        <p:spPr>
          <a:xfrm rot="3973597">
            <a:off x="1835735" y="1134259"/>
            <a:ext cx="708230" cy="2730620"/>
          </a:xfrm>
          <a:prstGeom prst="curvedRightArrow">
            <a:avLst>
              <a:gd name="adj1" fmla="val 26798"/>
              <a:gd name="adj2" fmla="val 60759"/>
              <a:gd name="adj3" fmla="val 42938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3269573" y="1611379"/>
            <a:ext cx="1440160" cy="1440160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8333" b="96795" l="0" r="100000">
                        <a14:foregroundMark x1="52016" y1="50000" x2="52016" y2="50000"/>
                        <a14:foregroundMark x1="56855" y1="50000" x2="56855" y2="5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65416" y="2816214"/>
            <a:ext cx="1212237" cy="76253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8333" b="96795" l="3226" r="95565">
                        <a14:foregroundMark x1="53226" y1="48718" x2="53226" y2="48718"/>
                        <a14:foregroundMark x1="59677" y1="53205" x2="59677" y2="532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9592" y="2766204"/>
            <a:ext cx="1212237" cy="76253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8333" b="100000" l="2016" r="96371">
                        <a14:foregroundMark x1="54032" y1="56410" x2="54032" y2="56410"/>
                        <a14:foregroundMark x1="54032" y1="45513" x2="54032" y2="455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6" y="2114719"/>
            <a:ext cx="1212237" cy="76253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60689" y="159023"/>
            <a:ext cx="84707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Диспансеризация определенных групп взрослого населения Челябинская область</a:t>
            </a:r>
          </a:p>
          <a:p>
            <a:pPr algn="ctr"/>
            <a:r>
              <a:rPr lang="ru-RU" b="1" dirty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7 месяцев 2017 год</a:t>
            </a:r>
          </a:p>
          <a:p>
            <a:pPr algn="ctr"/>
            <a:r>
              <a:rPr lang="ru-RU" b="1" dirty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Выездные формы </a:t>
            </a:r>
            <a:r>
              <a:rPr lang="ru-RU" b="1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работы (в 15 МО)  </a:t>
            </a:r>
            <a:endParaRPr lang="ru-RU" b="1" dirty="0" smtClean="0">
              <a:ln w="10541" cmpd="sng">
                <a:solidFill>
                  <a:schemeClr val="tx2"/>
                </a:solidFill>
                <a:prstDash val="solid"/>
              </a:ln>
              <a:solidFill>
                <a:schemeClr val="tx2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871240" y="734021"/>
            <a:ext cx="186495" cy="61239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436036" y="5500431"/>
            <a:ext cx="150762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2988219" y="3666629"/>
            <a:ext cx="302275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План – 575 058 человек;</a:t>
            </a:r>
          </a:p>
          <a:p>
            <a:r>
              <a:rPr lang="ru-RU" sz="1400" dirty="0" smtClean="0"/>
              <a:t>Челябинская область - 40,8 %;</a:t>
            </a:r>
          </a:p>
          <a:p>
            <a:r>
              <a:rPr lang="ru-RU" sz="1400" dirty="0" smtClean="0"/>
              <a:t>Выполнено выездными формами</a:t>
            </a:r>
          </a:p>
          <a:p>
            <a:r>
              <a:rPr lang="ru-RU" sz="1400" dirty="0" smtClean="0"/>
              <a:t>6400 человек (2,7</a:t>
            </a:r>
            <a:r>
              <a:rPr lang="ru-RU" sz="1400" dirty="0" smtClean="0"/>
              <a:t>%), рекомендовано</a:t>
            </a:r>
          </a:p>
          <a:p>
            <a:r>
              <a:rPr lang="ru-RU" sz="1400" dirty="0" smtClean="0"/>
              <a:t> не менее 5%.</a:t>
            </a:r>
            <a:endParaRPr lang="ru-RU" sz="1400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8333" b="95513" l="2823" r="95968">
                        <a14:foregroundMark x1="53629" y1="53846" x2="53629" y2="53846"/>
                        <a14:foregroundMark x1="57258" y1="41026" x2="57258" y2="410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11734" y="1896714"/>
            <a:ext cx="1382266" cy="86949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7692" b="100000" l="3226" r="97984">
                        <a14:foregroundMark x1="55242" y1="47436" x2="55242" y2="47436"/>
                        <a14:foregroundMark x1="49597" y1="54487" x2="49597" y2="544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7" y="2114719"/>
            <a:ext cx="1212237" cy="76253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0079" y="3429000"/>
            <a:ext cx="192834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/>
              <a:t>Нагайбакский</a:t>
            </a:r>
            <a:r>
              <a:rPr lang="ru-RU" sz="1400" dirty="0" smtClean="0"/>
              <a:t> МР</a:t>
            </a:r>
          </a:p>
          <a:p>
            <a:r>
              <a:rPr lang="ru-RU" sz="1400" dirty="0" smtClean="0"/>
              <a:t>1412 чел. </a:t>
            </a:r>
            <a:r>
              <a:rPr lang="ru-RU" sz="1400" dirty="0"/>
              <a:t>(</a:t>
            </a:r>
            <a:r>
              <a:rPr lang="ru-RU" sz="1400" dirty="0" smtClean="0"/>
              <a:t>79,3 %)</a:t>
            </a:r>
          </a:p>
          <a:p>
            <a:r>
              <a:rPr lang="ru-RU" sz="1400" dirty="0" smtClean="0"/>
              <a:t>Всего прошли Д </a:t>
            </a:r>
            <a:r>
              <a:rPr lang="ru-RU" sz="1400" dirty="0" smtClean="0"/>
              <a:t>50,3 %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H="1">
            <a:off x="101392" y="3374022"/>
            <a:ext cx="1620326" cy="0"/>
          </a:xfrm>
          <a:prstGeom prst="line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25595" y="4509120"/>
            <a:ext cx="192834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/>
              <a:t>Кизильский</a:t>
            </a:r>
            <a:r>
              <a:rPr lang="ru-RU" sz="1400" dirty="0" smtClean="0"/>
              <a:t> МР</a:t>
            </a:r>
          </a:p>
          <a:p>
            <a:r>
              <a:rPr lang="ru-RU" sz="1400" dirty="0" smtClean="0"/>
              <a:t>889 чел. (35,0 %)</a:t>
            </a:r>
          </a:p>
          <a:p>
            <a:r>
              <a:rPr lang="ru-RU" sz="1400" dirty="0" smtClean="0"/>
              <a:t>Всего прошли Д </a:t>
            </a:r>
            <a:r>
              <a:rPr lang="ru-RU" sz="1400" dirty="0" smtClean="0"/>
              <a:t>67,2 </a:t>
            </a:r>
            <a:r>
              <a:rPr lang="ru-RU" sz="1400" dirty="0" smtClean="0"/>
              <a:t>%</a:t>
            </a: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H="1">
            <a:off x="107507" y="3268779"/>
            <a:ext cx="924079" cy="0"/>
          </a:xfrm>
          <a:prstGeom prst="line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107507" y="3168954"/>
            <a:ext cx="576061" cy="0"/>
          </a:xfrm>
          <a:prstGeom prst="line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791580" y="4509119"/>
            <a:ext cx="1477609" cy="1"/>
          </a:xfrm>
          <a:prstGeom prst="line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797639" y="4365104"/>
            <a:ext cx="924079" cy="0"/>
          </a:xfrm>
          <a:prstGeom prst="line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465416" y="5347123"/>
            <a:ext cx="192834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Октябрьский МР</a:t>
            </a:r>
          </a:p>
          <a:p>
            <a:r>
              <a:rPr lang="ru-RU" sz="1400" dirty="0" smtClean="0"/>
              <a:t>668 чел. (35,5 %)</a:t>
            </a:r>
          </a:p>
          <a:p>
            <a:r>
              <a:rPr lang="ru-RU" sz="1400" dirty="0" smtClean="0"/>
              <a:t>Всего прошли Д 53,3 </a:t>
            </a:r>
            <a:r>
              <a:rPr lang="ru-RU" sz="1400" dirty="0" smtClean="0"/>
              <a:t>%</a:t>
            </a: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flipH="1">
            <a:off x="2465416" y="5347122"/>
            <a:ext cx="1477609" cy="1"/>
          </a:xfrm>
          <a:prstGeom prst="line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860171" y="5347123"/>
            <a:ext cx="192834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/>
              <a:t>Брединский</a:t>
            </a:r>
            <a:r>
              <a:rPr lang="ru-RU" sz="1400" dirty="0" smtClean="0"/>
              <a:t> МР</a:t>
            </a:r>
          </a:p>
          <a:p>
            <a:r>
              <a:rPr lang="ru-RU" sz="1400" dirty="0" smtClean="0"/>
              <a:t>525 чел. (37,3 %)</a:t>
            </a:r>
          </a:p>
          <a:p>
            <a:r>
              <a:rPr lang="ru-RU" sz="1400" dirty="0" smtClean="0"/>
              <a:t>Всего прошли Д 34,3 </a:t>
            </a:r>
            <a:r>
              <a:rPr lang="ru-RU" sz="1400" dirty="0" smtClean="0"/>
              <a:t>%</a:t>
            </a: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H="1">
            <a:off x="4825842" y="5347121"/>
            <a:ext cx="1477609" cy="1"/>
          </a:xfrm>
          <a:prstGeom prst="line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660232" y="4483239"/>
            <a:ext cx="192834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/>
              <a:t>Кунашакский</a:t>
            </a:r>
            <a:r>
              <a:rPr lang="ru-RU" sz="1400" dirty="0" smtClean="0"/>
              <a:t> МР</a:t>
            </a:r>
          </a:p>
          <a:p>
            <a:r>
              <a:rPr lang="ru-RU" sz="1400" dirty="0" smtClean="0"/>
              <a:t>515 чел. (29,6 %)</a:t>
            </a:r>
          </a:p>
          <a:p>
            <a:r>
              <a:rPr lang="ru-RU" sz="1400" dirty="0" smtClean="0"/>
              <a:t>Всего прошли Д 40,6 </a:t>
            </a:r>
            <a:r>
              <a:rPr lang="ru-RU" sz="1400" dirty="0" smtClean="0"/>
              <a:t>%</a:t>
            </a: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 flipH="1">
            <a:off x="6588224" y="4509120"/>
            <a:ext cx="1621626" cy="1"/>
          </a:xfrm>
          <a:prstGeom prst="line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H="1">
            <a:off x="7256510" y="4380399"/>
            <a:ext cx="924079" cy="0"/>
          </a:xfrm>
          <a:prstGeom prst="line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119715" y="3373019"/>
            <a:ext cx="192834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/>
              <a:t>Пластовский</a:t>
            </a:r>
            <a:r>
              <a:rPr lang="ru-RU" sz="1400" dirty="0" smtClean="0"/>
              <a:t> МР</a:t>
            </a:r>
          </a:p>
          <a:p>
            <a:r>
              <a:rPr lang="ru-RU" sz="1400" dirty="0" smtClean="0"/>
              <a:t>369 чел. (23,2 %)</a:t>
            </a:r>
          </a:p>
          <a:p>
            <a:r>
              <a:rPr lang="ru-RU" sz="1400" dirty="0" smtClean="0"/>
              <a:t>Всего прошли Д 38,5 </a:t>
            </a:r>
            <a:r>
              <a:rPr lang="ru-RU" sz="1400" dirty="0" smtClean="0"/>
              <a:t>%</a:t>
            </a: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 flipH="1">
            <a:off x="6804248" y="3321400"/>
            <a:ext cx="1765642" cy="0"/>
          </a:xfrm>
          <a:prstGeom prst="line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H="1">
            <a:off x="7375909" y="3202364"/>
            <a:ext cx="1167918" cy="0"/>
          </a:xfrm>
          <a:prstGeom prst="line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H="1">
            <a:off x="7718549" y="3079796"/>
            <a:ext cx="817380" cy="0"/>
          </a:xfrm>
          <a:prstGeom prst="line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265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47908" y="159023"/>
            <a:ext cx="8470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Диспансеризация определенных групп взрослого населения Челябинская область</a:t>
            </a:r>
          </a:p>
          <a:p>
            <a:pPr algn="ctr"/>
            <a:r>
              <a:rPr lang="ru-RU" b="1" dirty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7 месяцев 2017 год</a:t>
            </a:r>
          </a:p>
          <a:p>
            <a:pPr algn="ctr"/>
            <a:r>
              <a:rPr lang="ru-RU" b="1" dirty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Факторы риска </a:t>
            </a:r>
            <a:r>
              <a:rPr lang="ru-RU" b="1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871240" y="734021"/>
            <a:ext cx="186495" cy="61239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436036" y="5500431"/>
            <a:ext cx="150762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2118" b="90000" l="2313" r="98563">
                        <a14:foregroundMark x1="46500" y1="14176" x2="46500" y2="14176"/>
                        <a14:foregroundMark x1="47750" y1="14353" x2="47750" y2="14353"/>
                        <a14:foregroundMark x1="51938" y1="13824" x2="51938" y2="13824"/>
                        <a14:foregroundMark x1="55063" y1="15824" x2="55063" y2="15824"/>
                        <a14:foregroundMark x1="63313" y1="24706" x2="63313" y2="24706"/>
                        <a14:foregroundMark x1="33688" y1="28529" x2="33688" y2="28529"/>
                        <a14:foregroundMark x1="33000" y1="26235" x2="33000" y2="26235"/>
                        <a14:foregroundMark x1="35125" y1="37118" x2="35125" y2="37118"/>
                        <a14:foregroundMark x1="23563" y1="51294" x2="23563" y2="51294"/>
                        <a14:foregroundMark x1="30375" y1="65765" x2="30375" y2="65765"/>
                        <a14:foregroundMark x1="26188" y1="64471" x2="26188" y2="64471"/>
                        <a14:foregroundMark x1="31063" y1="64294" x2="31063" y2="64294"/>
                        <a14:foregroundMark x1="55250" y1="61529" x2="55250" y2="61529"/>
                        <a14:foregroundMark x1="50187" y1="45176" x2="50187" y2="45176"/>
                        <a14:foregroundMark x1="74563" y1="66471" x2="74563" y2="66471"/>
                        <a14:foregroundMark x1="89250" y1="59176" x2="89250" y2="59176"/>
                        <a14:foregroundMark x1="53000" y1="61824" x2="53000" y2="61824"/>
                        <a14:foregroundMark x1="53000" y1="18118" x2="53000" y2="18118"/>
                        <a14:foregroundMark x1="49813" y1="17824" x2="49813" y2="17824"/>
                        <a14:foregroundMark x1="47750" y1="18118" x2="47750" y2="18118"/>
                        <a14:foregroundMark x1="45063" y1="18471" x2="45063" y2="18471"/>
                        <a14:foregroundMark x1="44563" y1="16647" x2="44563" y2="16647"/>
                        <a14:foregroundMark x1="68938" y1="32294" x2="68938" y2="32294"/>
                        <a14:foregroundMark x1="68063" y1="27176" x2="68063" y2="27176"/>
                        <a14:foregroundMark x1="65438" y1="27059" x2="65438" y2="27059"/>
                        <a14:foregroundMark x1="64188" y1="27176" x2="64188" y2="27176"/>
                        <a14:foregroundMark x1="66125" y1="25235" x2="66125" y2="25235"/>
                        <a14:foregroundMark x1="64563" y1="37118" x2="64563" y2="37118"/>
                        <a14:foregroundMark x1="69625" y1="36118" x2="69625" y2="36118"/>
                        <a14:foregroundMark x1="67188" y1="36294" x2="67188" y2="36294"/>
                        <a14:foregroundMark x1="63500" y1="35765" x2="63500" y2="35765"/>
                        <a14:foregroundMark x1="36188" y1="29176" x2="36188" y2="29176"/>
                        <a14:foregroundMark x1="35625" y1="26882" x2="35625" y2="26882"/>
                        <a14:foregroundMark x1="32500" y1="36941" x2="32500" y2="36941"/>
                        <a14:foregroundMark x1="30750" y1="37118" x2="30750" y2="37118"/>
                        <a14:foregroundMark x1="47750" y1="44706" x2="47750" y2="44706"/>
                        <a14:foregroundMark x1="27250" y1="62471" x2="27250" y2="62471"/>
                        <a14:foregroundMark x1="28625" y1="62471" x2="28625" y2="62471"/>
                      </a14:backgroundRemoval>
                    </a14:imgEffect>
                    <a14:imgEffect>
                      <a14:colorTemperature colorTemp="8250"/>
                    </a14:imgEffect>
                    <a14:imgEffect>
                      <a14:saturation sa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5644" y="1190075"/>
            <a:ext cx="4876800" cy="5181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78276" y="1451685"/>
            <a:ext cx="2376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А</a:t>
            </a:r>
            <a:r>
              <a:rPr lang="ru-RU" sz="1400" dirty="0" smtClean="0"/>
              <a:t>ртериальная гипертензия</a:t>
            </a:r>
          </a:p>
          <a:p>
            <a:pPr algn="ctr"/>
            <a:r>
              <a:rPr lang="ru-RU" sz="1400" dirty="0" smtClean="0"/>
              <a:t> 10,5 %</a:t>
            </a:r>
            <a:endParaRPr lang="ru-RU" sz="14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403899" y="2102710"/>
            <a:ext cx="1390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Г</a:t>
            </a:r>
            <a:r>
              <a:rPr lang="ru-RU" sz="1400" dirty="0" smtClean="0"/>
              <a:t>ипергликемия </a:t>
            </a:r>
          </a:p>
          <a:p>
            <a:pPr algn="ctr"/>
            <a:r>
              <a:rPr lang="ru-RU" sz="1400" dirty="0" smtClean="0"/>
              <a:t>2,9 %</a:t>
            </a:r>
            <a:endParaRPr lang="ru-RU" sz="14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192386" y="2872145"/>
            <a:ext cx="20063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И</a:t>
            </a:r>
            <a:r>
              <a:rPr lang="ru-RU" sz="1400" dirty="0" smtClean="0"/>
              <a:t>збыточная </a:t>
            </a:r>
            <a:r>
              <a:rPr lang="ru-RU" sz="1400" dirty="0"/>
              <a:t>масса тела </a:t>
            </a:r>
            <a:endParaRPr lang="ru-RU" sz="1400" dirty="0" smtClean="0"/>
          </a:p>
          <a:p>
            <a:pPr algn="ctr"/>
            <a:r>
              <a:rPr lang="ru-RU" sz="1400" dirty="0" smtClean="0"/>
              <a:t>14 %</a:t>
            </a:r>
            <a:endParaRPr lang="ru-RU" sz="1400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1980891" y="6017478"/>
            <a:ext cx="23472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В</a:t>
            </a:r>
            <a:r>
              <a:rPr lang="ru-RU" sz="1400" dirty="0" smtClean="0"/>
              <a:t>ысокий </a:t>
            </a:r>
            <a:r>
              <a:rPr lang="ru-RU" sz="1400" dirty="0"/>
              <a:t>суммарный </a:t>
            </a:r>
            <a:endParaRPr lang="ru-RU" sz="1400" dirty="0" smtClean="0"/>
          </a:p>
          <a:p>
            <a:pPr algn="ctr"/>
            <a:r>
              <a:rPr lang="ru-RU" sz="1400" dirty="0" smtClean="0"/>
              <a:t>сердечно-сосудистый риск 4,0 %</a:t>
            </a:r>
            <a:endParaRPr lang="ru-RU" sz="1400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135375" y="3932295"/>
            <a:ext cx="14401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Курение 11,2 %</a:t>
            </a:r>
            <a:endParaRPr lang="ru-RU" sz="1400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3347864" y="1190075"/>
            <a:ext cx="3715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Риск пагубного </a:t>
            </a:r>
            <a:r>
              <a:rPr lang="ru-RU" sz="1400" dirty="0"/>
              <a:t>потребления алкоголя </a:t>
            </a:r>
          </a:p>
          <a:p>
            <a:pPr algn="ctr"/>
            <a:r>
              <a:rPr lang="ru-RU" sz="1400" dirty="0" smtClean="0"/>
              <a:t>0,7 %</a:t>
            </a:r>
            <a:endParaRPr lang="ru-RU" sz="1400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4946597" y="1843683"/>
            <a:ext cx="36742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Р</a:t>
            </a:r>
            <a:r>
              <a:rPr lang="ru-RU" sz="1400" dirty="0" smtClean="0"/>
              <a:t>иск </a:t>
            </a:r>
            <a:r>
              <a:rPr lang="ru-RU" sz="1400" dirty="0"/>
              <a:t>потребления наркотических и </a:t>
            </a:r>
            <a:endParaRPr lang="ru-RU" sz="1400" dirty="0" smtClean="0"/>
          </a:p>
          <a:p>
            <a:pPr algn="ctr"/>
            <a:r>
              <a:rPr lang="ru-RU" sz="1400" dirty="0" smtClean="0"/>
              <a:t>психотропных </a:t>
            </a:r>
            <a:r>
              <a:rPr lang="ru-RU" sz="1400" dirty="0"/>
              <a:t>веществ без назначения </a:t>
            </a:r>
            <a:r>
              <a:rPr lang="ru-RU" sz="1400" dirty="0" smtClean="0"/>
              <a:t>врача</a:t>
            </a:r>
          </a:p>
          <a:p>
            <a:pPr algn="ctr"/>
            <a:r>
              <a:rPr lang="ru-RU" sz="1400" dirty="0" smtClean="0"/>
              <a:t>0,1 %</a:t>
            </a:r>
            <a:endParaRPr lang="ru-RU" sz="1400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-10352" y="5670869"/>
            <a:ext cx="25570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Н</a:t>
            </a:r>
            <a:r>
              <a:rPr lang="ru-RU" sz="1400" dirty="0" smtClean="0"/>
              <a:t>изкая </a:t>
            </a:r>
            <a:r>
              <a:rPr lang="ru-RU" sz="1400" dirty="0"/>
              <a:t>физическая </a:t>
            </a:r>
            <a:r>
              <a:rPr lang="ru-RU" sz="1400" dirty="0" smtClean="0"/>
              <a:t>активность </a:t>
            </a:r>
          </a:p>
          <a:p>
            <a:pPr algn="ctr"/>
            <a:r>
              <a:rPr lang="ru-RU" sz="1400" dirty="0" smtClean="0"/>
              <a:t>14,7 %</a:t>
            </a:r>
            <a:endParaRPr lang="ru-RU" sz="1400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18113" y="4721538"/>
            <a:ext cx="1538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Нерациональное</a:t>
            </a:r>
          </a:p>
          <a:p>
            <a:pPr algn="ctr"/>
            <a:r>
              <a:rPr lang="ru-RU" sz="1400" dirty="0" smtClean="0"/>
              <a:t> </a:t>
            </a:r>
            <a:r>
              <a:rPr lang="ru-RU" sz="1400" dirty="0"/>
              <a:t>питание </a:t>
            </a:r>
            <a:r>
              <a:rPr lang="ru-RU" sz="1400" dirty="0" smtClean="0"/>
              <a:t>24,3 %</a:t>
            </a:r>
            <a:endParaRPr lang="ru-RU" sz="1400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5641851" y="2625930"/>
            <a:ext cx="32835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О</a:t>
            </a:r>
            <a:r>
              <a:rPr lang="ru-RU" sz="1400" dirty="0" smtClean="0"/>
              <a:t>тягощенная </a:t>
            </a:r>
            <a:r>
              <a:rPr lang="ru-RU" sz="1400" dirty="0"/>
              <a:t>наследственность </a:t>
            </a:r>
            <a:endParaRPr lang="ru-RU" sz="1400" dirty="0" smtClean="0"/>
          </a:p>
          <a:p>
            <a:pPr algn="ctr"/>
            <a:r>
              <a:rPr lang="ru-RU" sz="1400" dirty="0" smtClean="0"/>
              <a:t>по </a:t>
            </a:r>
            <a:r>
              <a:rPr lang="ru-RU" sz="1400" dirty="0"/>
              <a:t>злокачественным </a:t>
            </a:r>
            <a:r>
              <a:rPr lang="ru-RU" sz="1400" dirty="0" smtClean="0"/>
              <a:t>новообразованиям</a:t>
            </a:r>
          </a:p>
          <a:p>
            <a:pPr algn="ctr"/>
            <a:r>
              <a:rPr lang="ru-RU" sz="1400" dirty="0" smtClean="0"/>
              <a:t>3,6 %</a:t>
            </a:r>
            <a:endParaRPr lang="ru-RU" sz="1400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5843584" y="5169075"/>
            <a:ext cx="321415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О</a:t>
            </a:r>
            <a:r>
              <a:rPr lang="ru-RU" sz="1400" dirty="0" smtClean="0"/>
              <a:t>тягощенная </a:t>
            </a:r>
            <a:r>
              <a:rPr lang="ru-RU" sz="1400" dirty="0"/>
              <a:t>наследственность </a:t>
            </a:r>
            <a:endParaRPr lang="ru-RU" sz="1400" dirty="0" smtClean="0"/>
          </a:p>
          <a:p>
            <a:pPr algn="ctr"/>
            <a:r>
              <a:rPr lang="ru-RU" sz="1400" dirty="0" smtClean="0"/>
              <a:t>по </a:t>
            </a:r>
            <a:r>
              <a:rPr lang="ru-RU" sz="1400" dirty="0"/>
              <a:t>сердечно-сосудистым </a:t>
            </a:r>
            <a:r>
              <a:rPr lang="ru-RU" sz="1400" dirty="0" smtClean="0"/>
              <a:t>заболеваниям</a:t>
            </a:r>
          </a:p>
          <a:p>
            <a:pPr algn="ctr"/>
            <a:r>
              <a:rPr lang="ru-RU" sz="1400" dirty="0" smtClean="0"/>
              <a:t>4,3 %,</a:t>
            </a:r>
            <a:endParaRPr lang="ru-RU" sz="1400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6224340" y="4260566"/>
            <a:ext cx="29096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О</a:t>
            </a:r>
            <a:r>
              <a:rPr lang="ru-RU" sz="1400" dirty="0" smtClean="0"/>
              <a:t>тягощенная </a:t>
            </a:r>
            <a:r>
              <a:rPr lang="ru-RU" sz="1400" dirty="0"/>
              <a:t>наследственность </a:t>
            </a:r>
            <a:endParaRPr lang="ru-RU" sz="1400" dirty="0" smtClean="0"/>
          </a:p>
          <a:p>
            <a:pPr algn="ctr"/>
            <a:r>
              <a:rPr lang="ru-RU" sz="1400" dirty="0" smtClean="0"/>
              <a:t>по </a:t>
            </a:r>
            <a:r>
              <a:rPr lang="ru-RU" sz="1400" dirty="0"/>
              <a:t>заболеваниям органов </a:t>
            </a:r>
            <a:r>
              <a:rPr lang="ru-RU" sz="1400" dirty="0" smtClean="0"/>
              <a:t>дыхания </a:t>
            </a:r>
          </a:p>
          <a:p>
            <a:pPr algn="ctr"/>
            <a:r>
              <a:rPr lang="ru-RU" sz="1400" dirty="0" smtClean="0"/>
              <a:t>1,2 %</a:t>
            </a:r>
            <a:endParaRPr lang="ru-RU" sz="1400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6480973" y="3499040"/>
            <a:ext cx="25922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О</a:t>
            </a:r>
            <a:r>
              <a:rPr lang="ru-RU" sz="1400" dirty="0" smtClean="0"/>
              <a:t>тягощенная </a:t>
            </a:r>
            <a:r>
              <a:rPr lang="ru-RU" sz="1400" dirty="0"/>
              <a:t>наследственность </a:t>
            </a:r>
            <a:endParaRPr lang="ru-RU" sz="1400" dirty="0" smtClean="0"/>
          </a:p>
          <a:p>
            <a:pPr algn="ctr"/>
            <a:r>
              <a:rPr lang="ru-RU" sz="1400" dirty="0" smtClean="0"/>
              <a:t>по </a:t>
            </a:r>
            <a:r>
              <a:rPr lang="ru-RU" sz="1400" dirty="0"/>
              <a:t>сахарному </a:t>
            </a:r>
            <a:r>
              <a:rPr lang="ru-RU" sz="1400" dirty="0" smtClean="0"/>
              <a:t>диабету </a:t>
            </a:r>
          </a:p>
          <a:p>
            <a:pPr algn="ctr"/>
            <a:r>
              <a:rPr lang="ru-RU" sz="1400" dirty="0" smtClean="0"/>
              <a:t>1,4 %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4499992" y="6017478"/>
            <a:ext cx="22837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Очень высокий </a:t>
            </a:r>
            <a:r>
              <a:rPr lang="ru-RU" sz="1400" dirty="0"/>
              <a:t>суммарный </a:t>
            </a:r>
            <a:endParaRPr lang="ru-RU" sz="1400" dirty="0" smtClean="0"/>
          </a:p>
          <a:p>
            <a:pPr algn="ctr"/>
            <a:r>
              <a:rPr lang="ru-RU" sz="1400" dirty="0" smtClean="0"/>
              <a:t>сердечно-сосудистый </a:t>
            </a:r>
            <a:r>
              <a:rPr lang="ru-RU" sz="1400" dirty="0"/>
              <a:t>риск </a:t>
            </a:r>
            <a:r>
              <a:rPr lang="ru-RU" sz="1400" dirty="0" smtClean="0"/>
              <a:t> </a:t>
            </a:r>
          </a:p>
          <a:p>
            <a:pPr algn="ctr"/>
            <a:r>
              <a:rPr lang="ru-RU" sz="1400" dirty="0" smtClean="0"/>
              <a:t>7,1 % </a:t>
            </a:r>
          </a:p>
        </p:txBody>
      </p:sp>
    </p:spTree>
    <p:extLst>
      <p:ext uri="{BB962C8B-B14F-4D97-AF65-F5344CB8AC3E}">
        <p14:creationId xmlns:p14="http://schemas.microsoft.com/office/powerpoint/2010/main" xmlns="" val="356279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1785</Words>
  <Application>Microsoft Office PowerPoint</Application>
  <PresentationFormat>Экран (4:3)</PresentationFormat>
  <Paragraphs>286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PROF</cp:lastModifiedBy>
  <cp:revision>57</cp:revision>
  <dcterms:created xsi:type="dcterms:W3CDTF">2017-08-22T06:09:35Z</dcterms:created>
  <dcterms:modified xsi:type="dcterms:W3CDTF">2017-08-24T12:08:13Z</dcterms:modified>
</cp:coreProperties>
</file>