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98" r:id="rId3"/>
    <p:sldId id="302" r:id="rId4"/>
    <p:sldId id="311" r:id="rId5"/>
    <p:sldId id="303" r:id="rId6"/>
    <p:sldId id="304" r:id="rId7"/>
    <p:sldId id="306" r:id="rId8"/>
    <p:sldId id="307" r:id="rId9"/>
    <p:sldId id="309" r:id="rId10"/>
    <p:sldId id="31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-24730"/>
            <a:ext cx="8964488" cy="1143000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prstClr val="black"/>
                </a:solidFill>
                <a:ea typeface="+mn-ea"/>
                <a:cs typeface="+mn-cs"/>
              </a:rPr>
              <a:t>Повышенный уровень артериального давления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640960" cy="5040560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Повышенное АД - систолическое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артериальное давление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140 мм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., диастолическое артериальное давление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≥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90 мм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рт.ст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Повышенное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 может быть проявлением самостоятельного заболевания и фактором риска ССЗ, обусловленных атеросклерозом.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Даже при однократно обнаруженном повышении АД необходимо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проводить контроль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домашних условиях.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Рекомендовать приобрести домашний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тонометр, регулярно измерять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АД вне зависимости от самочувствия и регистрировать результат. 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Обсудить с пациентом факторы риска, способствующие повышению АД, обратить внимание на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сопутствующие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заболевания. 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Мотивировать пациента на отказ от курения,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если пациент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курит. Направить пациента в кабинет отказа от курения.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Важно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контролировать массу тела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снизить ее при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избыточности, уменьшив объем и калорийность рациона. Выбрать наиболее подходящий вид физической активности (не менее 150 минут в неделю).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Ограничить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потребление поваренной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соли, алкогольных напитков, животных жиров, быстрых углеводов.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Обсудить с пациентом необходимость в регулярном приеме гипотензивных препаратов, симптомы и тактику при гипертоническом кризе.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Обсудить первые признаки инфаркта и инсульта и неотложную само- и взаимопомощь при них.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sz="2900" b="1" dirty="0">
                <a:solidFill>
                  <a:prstClr val="black"/>
                </a:solidFill>
              </a:rPr>
              <a:t>Алгоритм неотложных </a:t>
            </a:r>
            <a:r>
              <a:rPr lang="ru-RU" sz="2900" b="1" dirty="0" smtClean="0">
                <a:solidFill>
                  <a:prstClr val="black"/>
                </a:solidFill>
              </a:rPr>
              <a:t>действий при подозрении на ОНМК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Срочно </a:t>
            </a:r>
            <a:r>
              <a:rPr lang="ru-RU" dirty="0"/>
              <a:t>вызывайте бригаду скорой медицинской помощи, даже если эти </a:t>
            </a:r>
            <a:r>
              <a:rPr lang="ru-RU" dirty="0" smtClean="0"/>
              <a:t>проявления наблюдались всего несколько минут</a:t>
            </a:r>
          </a:p>
          <a:p>
            <a:r>
              <a:rPr lang="ru-RU" dirty="0" smtClean="0"/>
              <a:t>До </a:t>
            </a:r>
            <a:r>
              <a:rPr lang="ru-RU" dirty="0"/>
              <a:t>прибытия бригады скорой медицинской помощи: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больной без сознания положите его на бок, удалите из полости рта съемные протезы (остатки пищи, рвотные массы), убедитесь, что больной дышит.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пострадавший в сознании, помогите ему принять удобное сидячее или </a:t>
            </a:r>
            <a:r>
              <a:rPr lang="ru-RU" dirty="0" err="1"/>
              <a:t>полусидячее</a:t>
            </a:r>
            <a:r>
              <a:rPr lang="ru-RU" dirty="0"/>
              <a:t> положение в кресле или на кровати, подложив под спину подушки. </a:t>
            </a:r>
            <a:endParaRPr lang="ru-RU" dirty="0" smtClean="0"/>
          </a:p>
          <a:p>
            <a:r>
              <a:rPr lang="ru-RU" dirty="0" smtClean="0"/>
              <a:t>Обеспечьте </a:t>
            </a:r>
            <a:r>
              <a:rPr lang="ru-RU" dirty="0"/>
              <a:t>приток свежего воздуха. Расстегните воротник рубашки, ремень, пояс, снимите стесняющую одежду. </a:t>
            </a:r>
          </a:p>
          <a:p>
            <a:r>
              <a:rPr lang="ru-RU" dirty="0" smtClean="0"/>
              <a:t>Измерьте </a:t>
            </a:r>
            <a:r>
              <a:rPr lang="ru-RU" dirty="0"/>
              <a:t>артериальное давление если его верхний уровень превышает 220 мм рт. ст., дайте больному препарат, снижающий артериальное давление, который он принимал раньше. </a:t>
            </a:r>
            <a:endParaRPr lang="ru-RU" dirty="0" smtClean="0"/>
          </a:p>
          <a:p>
            <a:r>
              <a:rPr lang="ru-RU" dirty="0" smtClean="0"/>
              <a:t>Измерьте </a:t>
            </a:r>
            <a:r>
              <a:rPr lang="ru-RU" dirty="0"/>
              <a:t>температуру тела. Если t 38° или более дайте больному 1 г парацетамола (2 таблетки по 0,5 г разжевать, проглотить), (при отсутствии парацетамола других жаропонижающих препаратов не давать!). </a:t>
            </a:r>
            <a:endParaRPr lang="ru-RU" dirty="0" smtClean="0"/>
          </a:p>
          <a:p>
            <a:r>
              <a:rPr lang="ru-RU" dirty="0"/>
              <a:t>Если пострадавший не может говорить или его речь невнятная, успокойте его и ободрите, заверив, что это состояние временное. Держите его за </a:t>
            </a:r>
            <a:r>
              <a:rPr lang="ru-RU" dirty="0" smtClean="0"/>
              <a:t>руку. Если речь невнятная, не задавайте вопросы и требуйте ответов.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807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2576" y="188640"/>
            <a:ext cx="9144000" cy="93866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Курящему пациенту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12454"/>
            <a:ext cx="8640960" cy="5616624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dirty="0"/>
              <a:t>Курение табака – один из наиболее опасных факторов риска сердечно-сосудистых, бронхо-легочных, онкологических и других хронических заболеваний. </a:t>
            </a:r>
          </a:p>
          <a:p>
            <a:pPr algn="just"/>
            <a:r>
              <a:rPr lang="ru-RU" dirty="0" smtClean="0"/>
              <a:t>Необходимо </a:t>
            </a:r>
            <a:r>
              <a:rPr lang="ru-RU" dirty="0" smtClean="0"/>
              <a:t>у всех пациентов спрашивать </a:t>
            </a:r>
            <a:r>
              <a:rPr lang="ru-RU" dirty="0"/>
              <a:t>о факте курения, как активного, так и пассивного, независимо от цели визита </a:t>
            </a:r>
            <a:r>
              <a:rPr lang="ru-RU" dirty="0" smtClean="0"/>
              <a:t>и </a:t>
            </a:r>
            <a:r>
              <a:rPr lang="ru-RU" dirty="0"/>
              <a:t>зарегистрировать в амбулаторной карте. </a:t>
            </a:r>
          </a:p>
          <a:p>
            <a:pPr algn="just"/>
            <a:r>
              <a:rPr lang="ru-RU" dirty="0" smtClean="0"/>
              <a:t>Объяснить </a:t>
            </a:r>
            <a:r>
              <a:rPr lang="ru-RU" dirty="0"/>
              <a:t>какую опасность для здоровья представляет курение, и чем конкретно, для данного пациента может грозить курение. </a:t>
            </a:r>
            <a:r>
              <a:rPr lang="ru-RU" dirty="0" smtClean="0"/>
              <a:t>Пассивное </a:t>
            </a:r>
            <a:r>
              <a:rPr lang="ru-RU" dirty="0"/>
              <a:t>курение так же вредно, как и активное. Нет безопасных доз и безвредных форм потребления </a:t>
            </a:r>
            <a:r>
              <a:rPr lang="ru-RU" dirty="0" smtClean="0"/>
              <a:t>табака, включая  </a:t>
            </a:r>
            <a:r>
              <a:rPr lang="ru-RU" dirty="0" err="1" smtClean="0"/>
              <a:t>вэйп</a:t>
            </a:r>
            <a:r>
              <a:rPr lang="ru-RU" dirty="0" smtClean="0"/>
              <a:t>-курение. </a:t>
            </a:r>
            <a:endParaRPr lang="ru-RU" dirty="0" smtClean="0"/>
          </a:p>
          <a:p>
            <a:pPr algn="just"/>
            <a:r>
              <a:rPr lang="ru-RU" dirty="0" smtClean="0"/>
              <a:t>Отказ </a:t>
            </a:r>
            <a:r>
              <a:rPr lang="ru-RU" dirty="0"/>
              <a:t>от курения будет полезен для здоровья в любом возрасте, вне зависимости от «стажа» курения. </a:t>
            </a:r>
            <a:endParaRPr lang="ru-RU" dirty="0" smtClean="0"/>
          </a:p>
          <a:p>
            <a:pPr algn="just"/>
            <a:r>
              <a:rPr lang="ru-RU" dirty="0" smtClean="0"/>
              <a:t>Необходимо </a:t>
            </a:r>
            <a:r>
              <a:rPr lang="ru-RU" dirty="0"/>
              <a:t>поддержать любую мысль пациента в отношении отказа от курения. Объяснить, что существующие методы помощи для отказа от курения </a:t>
            </a:r>
            <a:r>
              <a:rPr lang="ru-RU" dirty="0" smtClean="0"/>
              <a:t>способны существенно </a:t>
            </a:r>
            <a:r>
              <a:rPr lang="ru-RU" dirty="0"/>
              <a:t>облегчить этот процесс. </a:t>
            </a:r>
            <a:endParaRPr lang="ru-RU" dirty="0" smtClean="0"/>
          </a:p>
          <a:p>
            <a:pPr algn="just"/>
            <a:r>
              <a:rPr lang="ru-RU" dirty="0" smtClean="0"/>
              <a:t>Объяснить </a:t>
            </a:r>
            <a:r>
              <a:rPr lang="ru-RU" dirty="0"/>
              <a:t>необходимость обратиться в кабинет по оказанию медицинской помощи при отказе от курения (или отделение/кабинет медицинской профилактики), дать информацию о режиме работы и объеме оказываемой помощи кабинета медицинской профилактики или кабинета медицинской помощи по отказу от курения, и направить туда пациента для получения такой помощи. </a:t>
            </a:r>
          </a:p>
          <a:p>
            <a:pPr algn="just"/>
            <a:r>
              <a:rPr lang="ru-RU" dirty="0" smtClean="0"/>
              <a:t>При </a:t>
            </a:r>
            <a:r>
              <a:rPr lang="ru-RU" dirty="0"/>
              <a:t>нежелании пациента бросить курить, повторить совет, дать памятку, рекомендовать обдумать целесообразность отказаться от курения и обратиться в кабинет по оказанию медицинской помощи при отказе от курения либо в отделение/кабинет медицинской профилактики, даже если он не до конца уверен в своих силах и в успехе. </a:t>
            </a:r>
          </a:p>
        </p:txBody>
      </p:sp>
    </p:spTree>
    <p:extLst>
      <p:ext uri="{BB962C8B-B14F-4D97-AF65-F5344CB8AC3E}">
        <p14:creationId xmlns:p14="http://schemas.microsoft.com/office/powerpoint/2010/main" val="2971163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96552" y="-171400"/>
            <a:ext cx="9540552" cy="114300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При п</a:t>
            </a:r>
            <a:r>
              <a:rPr lang="ru-RU" sz="2800" b="1" dirty="0" smtClean="0"/>
              <a:t>одозрении </a:t>
            </a:r>
            <a:r>
              <a:rPr lang="ru-RU" sz="2800" b="1" dirty="0"/>
              <a:t>на пагубное потребление </a:t>
            </a:r>
            <a:r>
              <a:rPr lang="ru-RU" sz="2800" b="1" dirty="0" smtClean="0"/>
              <a:t>алкоголя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784976" cy="2952328"/>
          </a:xfrm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Протестировать пациента по опроснику СА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Е. </a:t>
            </a: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пациента о том, что у него имеется подозрение и риск чрезмерного (пагубного) потребления алкоголя.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Информировать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и негативном влиянии алкоголя на здоровье, течение заболеваний и пр. (в зависимости от конкретной ситуации).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наличии возможности (времени), спросить пациента об его отношении к собственной привычке потребления алкогольных напитков и готовности снизить это потребление. </a:t>
            </a:r>
            <a:endParaRPr lang="ru-RU" sz="3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Дать 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памятку. При подозрении на наличие зависимости посоветовать обратиться за помощью к наркологу. </a:t>
            </a:r>
          </a:p>
        </p:txBody>
      </p:sp>
      <p:pic>
        <p:nvPicPr>
          <p:cNvPr id="4" name="Объект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534494"/>
            <a:ext cx="8208912" cy="3112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062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435280" cy="85010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Рекомендации пациенту с</a:t>
            </a:r>
            <a:r>
              <a:rPr lang="ru-RU" sz="3600" b="1" dirty="0" smtClean="0"/>
              <a:t> ИБС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507288" cy="4176464"/>
          </a:xfrm>
        </p:spPr>
        <p:txBody>
          <a:bodyPr>
            <a:normAutofit fontScale="62500" lnSpcReduction="20000"/>
          </a:bodyPr>
          <a:lstStyle/>
          <a:p>
            <a:r>
              <a:rPr lang="ru-RU" sz="3400" dirty="0" smtClean="0"/>
              <a:t>Знать характер «сердечных» болей, причины, их провоцирующие (стресс, нагрузка, холод, переедание и т.п.) </a:t>
            </a:r>
            <a:endParaRPr lang="ru-RU" sz="3400" dirty="0"/>
          </a:p>
          <a:p>
            <a:r>
              <a:rPr lang="ru-RU" sz="3400" dirty="0" smtClean="0"/>
              <a:t>Иметь всегда с собой нитроглицерин </a:t>
            </a:r>
            <a:r>
              <a:rPr lang="ru-RU" sz="3400" dirty="0" smtClean="0"/>
              <a:t>или </a:t>
            </a:r>
            <a:r>
              <a:rPr lang="ru-RU" sz="3400" dirty="0" err="1" smtClean="0"/>
              <a:t>нитроспрей</a:t>
            </a:r>
            <a:r>
              <a:rPr lang="ru-RU" sz="3400" dirty="0" smtClean="0"/>
              <a:t>.</a:t>
            </a:r>
          </a:p>
          <a:p>
            <a:r>
              <a:rPr lang="ru-RU" sz="3400" dirty="0" smtClean="0"/>
              <a:t>Регулярно контролировать артериальное давление в домашних условиях.</a:t>
            </a:r>
          </a:p>
          <a:p>
            <a:r>
              <a:rPr lang="ru-RU" sz="3400" dirty="0" smtClean="0"/>
              <a:t>Не курить, ограничить прием алкоголя.</a:t>
            </a:r>
          </a:p>
          <a:p>
            <a:r>
              <a:rPr lang="ru-RU" sz="3400" dirty="0" smtClean="0"/>
              <a:t>Регулярно принимать назначенную терапию.</a:t>
            </a:r>
          </a:p>
          <a:p>
            <a:r>
              <a:rPr lang="ru-RU" sz="3400" dirty="0" smtClean="0"/>
              <a:t>Знать алгоритм действий при сердечном приступе.</a:t>
            </a:r>
          </a:p>
          <a:p>
            <a:r>
              <a:rPr lang="ru-RU" sz="3400" dirty="0" smtClean="0"/>
              <a:t>Быть умеренным в еде. Нормализовать массу тела.</a:t>
            </a:r>
          </a:p>
          <a:p>
            <a:r>
              <a:rPr lang="ru-RU" sz="3400" dirty="0" smtClean="0"/>
              <a:t>Знать целевые уровни АД: 120/80 </a:t>
            </a:r>
            <a:r>
              <a:rPr lang="ru-RU" sz="3400" dirty="0" err="1" smtClean="0"/>
              <a:t>мм.рт.ст</a:t>
            </a:r>
            <a:r>
              <a:rPr lang="ru-RU" sz="3400" dirty="0" smtClean="0"/>
              <a:t>., </a:t>
            </a:r>
            <a:r>
              <a:rPr lang="ru-RU" sz="3400" dirty="0" err="1" smtClean="0"/>
              <a:t>чсс</a:t>
            </a:r>
            <a:r>
              <a:rPr lang="ru-RU" sz="3400" dirty="0" smtClean="0"/>
              <a:t>, </a:t>
            </a:r>
            <a:r>
              <a:rPr lang="ru-RU" sz="3400" dirty="0" err="1" smtClean="0"/>
              <a:t>липидограммы</a:t>
            </a:r>
            <a:r>
              <a:rPr lang="ru-RU" sz="3400" dirty="0" smtClean="0"/>
              <a:t>, норму массы тела, уровня глюкозы.</a:t>
            </a:r>
          </a:p>
          <a:p>
            <a:pPr lvl="0"/>
            <a:r>
              <a:rPr lang="ru-RU" sz="3400" dirty="0">
                <a:solidFill>
                  <a:prstClr val="black"/>
                </a:solidFill>
                <a:cs typeface="Times New Roman" pitchFamily="18" charset="0"/>
              </a:rPr>
              <a:t>Выбрать наиболее подходящий вид физической активности (не менее 150 минут в неделю).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876967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85010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Признаки  сердечного </a:t>
            </a:r>
            <a:r>
              <a:rPr lang="ru-RU" sz="3600" b="1" dirty="0" smtClean="0"/>
              <a:t>приступа при ИБС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507288" cy="587727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Внезапные </a:t>
            </a:r>
            <a:r>
              <a:rPr lang="ru-RU" dirty="0"/>
              <a:t>(</a:t>
            </a:r>
            <a:r>
              <a:rPr lang="ru-RU" dirty="0" smtClean="0"/>
              <a:t>приступообразные), давящие</a:t>
            </a:r>
            <a:r>
              <a:rPr lang="ru-RU" dirty="0"/>
              <a:t>, сжимающие, жгущие, ломящие боли в грудной клетке (за грудиной) продолжающиеся более 5 </a:t>
            </a:r>
            <a:r>
              <a:rPr lang="ru-RU" dirty="0" smtClean="0"/>
              <a:t>минут, </a:t>
            </a:r>
          </a:p>
          <a:p>
            <a:r>
              <a:rPr lang="ru-RU" dirty="0" smtClean="0"/>
              <a:t>Имеют положительный эффект от приема нитроглицерина или </a:t>
            </a:r>
            <a:r>
              <a:rPr lang="ru-RU" dirty="0" err="1" smtClean="0"/>
              <a:t>нитроспрея</a:t>
            </a:r>
            <a:r>
              <a:rPr lang="ru-RU" dirty="0" smtClean="0"/>
              <a:t>.</a:t>
            </a:r>
          </a:p>
          <a:p>
            <a:r>
              <a:rPr lang="ru-RU" dirty="0"/>
              <a:t>А</a:t>
            </a:r>
            <a:r>
              <a:rPr lang="ru-RU" dirty="0" smtClean="0"/>
              <a:t>налогичные </a:t>
            </a:r>
            <a:r>
              <a:rPr lang="ru-RU" dirty="0"/>
              <a:t>боли </a:t>
            </a:r>
            <a:r>
              <a:rPr lang="ru-RU" dirty="0" smtClean="0"/>
              <a:t>в </a:t>
            </a:r>
            <a:r>
              <a:rPr lang="ru-RU" dirty="0"/>
              <a:t>области левого плеча (предплечья), левой лопатки, левой половины шеи и нижней челюсти, обоих плеч, обеих рук, нижней части грудины вместе с верхней частью живота;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ехватка </a:t>
            </a:r>
            <a:r>
              <a:rPr lang="ru-RU" dirty="0"/>
              <a:t>воздуха, одышка, резкая слабость, холодный пот, тошнота часто возникают вместе иногда следуют за или предшествуют дискомфорту/болям в грудной клетке </a:t>
            </a:r>
            <a:endParaRPr lang="ru-RU" dirty="0" smtClean="0"/>
          </a:p>
          <a:p>
            <a:r>
              <a:rPr lang="ru-RU" dirty="0" smtClean="0"/>
              <a:t>Нехарактерные </a:t>
            </a:r>
            <a:r>
              <a:rPr lang="ru-RU" dirty="0"/>
              <a:t>признаки, которые часто путают с сердечным приступом</a:t>
            </a:r>
            <a:r>
              <a:rPr lang="ru-RU" dirty="0" smtClean="0"/>
              <a:t>: </a:t>
            </a:r>
            <a:r>
              <a:rPr lang="ru-RU" dirty="0"/>
              <a:t>колющие, режущие, пульсирующие, сверлящие, постоянные ноющие в течение многих часов и не меняющие своей интенсивности боли в области сердца или в конкретной четко очерченной области грудной клетки</a:t>
            </a:r>
          </a:p>
        </p:txBody>
      </p:sp>
    </p:spTree>
    <p:extLst>
      <p:ext uri="{BB962C8B-B14F-4D97-AF65-F5344CB8AC3E}">
        <p14:creationId xmlns:p14="http://schemas.microsoft.com/office/powerpoint/2010/main" val="18349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1744"/>
            <a:ext cx="8496944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Алгоритм неотложных действий при сердечном </a:t>
            </a:r>
            <a:r>
              <a:rPr lang="ru-RU" sz="3200" b="1" dirty="0" smtClean="0"/>
              <a:t>приступе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72608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 smtClean="0"/>
              <a:t>Боли продолжаются более </a:t>
            </a:r>
            <a:r>
              <a:rPr lang="ru-RU" sz="3400" dirty="0"/>
              <a:t>5 мин </a:t>
            </a:r>
            <a:r>
              <a:rPr lang="ru-RU" sz="3400" dirty="0" smtClean="0"/>
              <a:t>– сразу </a:t>
            </a:r>
            <a:r>
              <a:rPr lang="ru-RU" sz="3400" dirty="0"/>
              <a:t>вызывайте бригаду скорой медицинской помощи. </a:t>
            </a:r>
            <a:r>
              <a:rPr lang="ru-RU" sz="3400" dirty="0" smtClean="0"/>
              <a:t>Не </a:t>
            </a:r>
            <a:r>
              <a:rPr lang="ru-RU" sz="3400" dirty="0"/>
              <a:t>выжидайте </a:t>
            </a:r>
            <a:r>
              <a:rPr lang="ru-RU" sz="3400" dirty="0" smtClean="0"/>
              <a:t>- </a:t>
            </a:r>
            <a:r>
              <a:rPr lang="ru-RU" sz="3400" dirty="0"/>
              <a:t>в такой ситуации это опасно для жизни</a:t>
            </a:r>
            <a:r>
              <a:rPr lang="ru-RU" sz="3400" dirty="0" smtClean="0"/>
              <a:t>.</a:t>
            </a:r>
          </a:p>
          <a:p>
            <a:pPr lvl="0"/>
            <a:r>
              <a:rPr lang="ru-RU" sz="3400" dirty="0">
                <a:solidFill>
                  <a:prstClr val="black"/>
                </a:solidFill>
              </a:rPr>
              <a:t>Сразу после возникновения приступа </a:t>
            </a:r>
            <a:r>
              <a:rPr lang="ru-RU" sz="3400" dirty="0" smtClean="0">
                <a:solidFill>
                  <a:prstClr val="black"/>
                </a:solidFill>
              </a:rPr>
              <a:t>сядьте </a:t>
            </a:r>
            <a:r>
              <a:rPr lang="ru-RU" sz="3400" dirty="0">
                <a:solidFill>
                  <a:prstClr val="black"/>
                </a:solidFill>
              </a:rPr>
              <a:t>(лучше </a:t>
            </a:r>
            <a:r>
              <a:rPr lang="ru-RU" sz="3400" dirty="0" smtClean="0">
                <a:solidFill>
                  <a:prstClr val="black"/>
                </a:solidFill>
              </a:rPr>
              <a:t>- в </a:t>
            </a:r>
            <a:r>
              <a:rPr lang="ru-RU" sz="3400" dirty="0">
                <a:solidFill>
                  <a:prstClr val="black"/>
                </a:solidFill>
              </a:rPr>
              <a:t>кресло с подлокотниками) или </a:t>
            </a:r>
            <a:r>
              <a:rPr lang="ru-RU" sz="3400" dirty="0" smtClean="0">
                <a:solidFill>
                  <a:prstClr val="black"/>
                </a:solidFill>
              </a:rPr>
              <a:t>лягте </a:t>
            </a:r>
            <a:r>
              <a:rPr lang="ru-RU" sz="3400" dirty="0">
                <a:solidFill>
                  <a:prstClr val="black"/>
                </a:solidFill>
              </a:rPr>
              <a:t>в постель с приподнятым изголовьем, </a:t>
            </a:r>
            <a:endParaRPr lang="ru-RU" sz="3400" dirty="0" smtClean="0">
              <a:solidFill>
                <a:prstClr val="black"/>
              </a:solidFill>
            </a:endParaRPr>
          </a:p>
          <a:p>
            <a:pPr lvl="0"/>
            <a:r>
              <a:rPr lang="ru-RU" sz="3400" dirty="0" smtClean="0">
                <a:solidFill>
                  <a:prstClr val="black"/>
                </a:solidFill>
              </a:rPr>
              <a:t>примите </a:t>
            </a:r>
            <a:r>
              <a:rPr lang="ru-RU" sz="3400" dirty="0">
                <a:solidFill>
                  <a:prstClr val="black"/>
                </a:solidFill>
              </a:rPr>
              <a:t>0,25 г ацетилсалициловой кислоты (аспирина) (таблетку разжевать, проглотить) и 0,5 мг нитроглицерина (одну ингаляционную дозу распылить в полость рта при задержке дыхания, одну таблетку/капсулу положить под язык, капсулу предварительно раскусить, не глотать); </a:t>
            </a:r>
            <a:endParaRPr lang="ru-RU" sz="3400" dirty="0" smtClean="0">
              <a:solidFill>
                <a:prstClr val="black"/>
              </a:solidFill>
            </a:endParaRPr>
          </a:p>
          <a:p>
            <a:pPr lvl="0"/>
            <a:r>
              <a:rPr lang="ru-RU" sz="3400" dirty="0" smtClean="0">
                <a:solidFill>
                  <a:prstClr val="black"/>
                </a:solidFill>
              </a:rPr>
              <a:t>освободите </a:t>
            </a:r>
            <a:r>
              <a:rPr lang="ru-RU" sz="3400" dirty="0">
                <a:solidFill>
                  <a:prstClr val="black"/>
                </a:solidFill>
              </a:rPr>
              <a:t>шею и </a:t>
            </a:r>
            <a:r>
              <a:rPr lang="ru-RU" sz="3400" dirty="0" smtClean="0">
                <a:solidFill>
                  <a:prstClr val="black"/>
                </a:solidFill>
              </a:rPr>
              <a:t>обеспечьте </a:t>
            </a:r>
            <a:r>
              <a:rPr lang="ru-RU" sz="3400" dirty="0">
                <a:solidFill>
                  <a:prstClr val="black"/>
                </a:solidFill>
              </a:rPr>
              <a:t>поступление свежего воздуха (открыть форточки или окно). </a:t>
            </a:r>
            <a:endParaRPr lang="ru-RU" sz="3400" dirty="0" smtClean="0">
              <a:solidFill>
                <a:prstClr val="black"/>
              </a:solidFill>
            </a:endParaRPr>
          </a:p>
          <a:p>
            <a:pPr lvl="0"/>
            <a:r>
              <a:rPr lang="ru-RU" sz="3400" dirty="0" smtClean="0">
                <a:solidFill>
                  <a:prstClr val="black"/>
                </a:solidFill>
              </a:rPr>
              <a:t>Если </a:t>
            </a:r>
            <a:r>
              <a:rPr lang="ru-RU" sz="3400" dirty="0">
                <a:solidFill>
                  <a:prstClr val="black"/>
                </a:solidFill>
              </a:rPr>
              <a:t>через 5-7 мин. после приема ацетилсалициловой </a:t>
            </a:r>
            <a:r>
              <a:rPr lang="ru-RU" sz="3400" dirty="0" smtClean="0">
                <a:solidFill>
                  <a:prstClr val="black"/>
                </a:solidFill>
              </a:rPr>
              <a:t>кислоты</a:t>
            </a:r>
            <a:r>
              <a:rPr lang="ru-RU" sz="3400" dirty="0"/>
              <a:t>(аспирина) и нитроглицерина боли сохраняются необходимо в обязательном (</a:t>
            </a:r>
            <a:r>
              <a:rPr lang="ru-RU" sz="3400" dirty="0" err="1"/>
              <a:t>жизнеспасающем</a:t>
            </a:r>
            <a:r>
              <a:rPr lang="ru-RU" sz="3400" dirty="0"/>
              <a:t>) порядке вызвать </a:t>
            </a:r>
            <a:r>
              <a:rPr lang="ru-RU" sz="3400" dirty="0" smtClean="0"/>
              <a:t>бригаду скорой </a:t>
            </a:r>
            <a:r>
              <a:rPr lang="ru-RU" sz="3400" dirty="0"/>
              <a:t>медицинской помощи и второй раз принять нитроглицерин. </a:t>
            </a:r>
            <a:endParaRPr lang="ru-RU" sz="3400" dirty="0" smtClean="0"/>
          </a:p>
          <a:p>
            <a:pPr lvl="0"/>
            <a:r>
              <a:rPr lang="ru-RU" sz="3400" dirty="0" smtClean="0"/>
              <a:t>Если </a:t>
            </a:r>
            <a:r>
              <a:rPr lang="ru-RU" sz="3400" dirty="0"/>
              <a:t>через 10 мин после приема второй дозы нитроглицерина боли сохраняются, необходимо в третий раз принять нитроглицерин. </a:t>
            </a:r>
          </a:p>
          <a:p>
            <a:pPr lvl="0"/>
            <a:r>
              <a:rPr lang="ru-RU" sz="3400" dirty="0" smtClean="0"/>
              <a:t>Если </a:t>
            </a:r>
            <a:r>
              <a:rPr lang="ru-RU" sz="3400" dirty="0"/>
              <a:t>после первого или последующих приемов нитроглицерина появилась резкая слабость, потливость, одышка, необходимо лечь, поднять ноги (на валик и т.п.), выпить 1 стакан воды и далее, как и при сильной головной боли, нитроглицерин не принимать. </a:t>
            </a:r>
          </a:p>
          <a:p>
            <a:pPr lvl="0"/>
            <a:r>
              <a:rPr lang="ru-RU" sz="3400" dirty="0" smtClean="0"/>
              <a:t>Если </a:t>
            </a:r>
            <a:r>
              <a:rPr lang="ru-RU" sz="3400" dirty="0"/>
              <a:t>больной ранее принимал лекарственные препараты снижающие уровень холестерина в крови из группы </a:t>
            </a:r>
            <a:r>
              <a:rPr lang="ru-RU" sz="3400" dirty="0" err="1"/>
              <a:t>статинов</a:t>
            </a:r>
            <a:r>
              <a:rPr lang="ru-RU" sz="3400" dirty="0"/>
              <a:t> </a:t>
            </a:r>
            <a:r>
              <a:rPr lang="ru-RU" sz="3400" dirty="0" smtClean="0"/>
              <a:t>дайте </a:t>
            </a:r>
            <a:r>
              <a:rPr lang="ru-RU" sz="3400" dirty="0"/>
              <a:t>больному его обычную дневную дозу и возьмите препарат с собой в больницу.</a:t>
            </a:r>
            <a:endParaRPr lang="ru-RU" sz="3400" dirty="0">
              <a:solidFill>
                <a:prstClr val="black"/>
              </a:solidFill>
            </a:endParaRPr>
          </a:p>
          <a:p>
            <a:r>
              <a:rPr lang="ru-RU" sz="3400" dirty="0" smtClean="0"/>
              <a:t>если </a:t>
            </a:r>
            <a:r>
              <a:rPr lang="ru-RU" sz="3400" dirty="0"/>
              <a:t>нет возможности вызвать скорую помощь, то попросите кого-нибудь довезти Вас до больницы – это единственное правильное решение. </a:t>
            </a:r>
            <a:endParaRPr lang="ru-RU" sz="3400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606224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Признаки гипертонического криза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Гипертонический </a:t>
            </a:r>
            <a:r>
              <a:rPr lang="ru-RU" dirty="0"/>
              <a:t>криз – это состояние, проявляющееся высоким артериальным давлением (АД) (систолическое или «верхнее» АД", как правило, более 180 мм </a:t>
            </a:r>
            <a:r>
              <a:rPr lang="ru-RU" dirty="0" err="1"/>
              <a:t>рт.ст</a:t>
            </a:r>
            <a:r>
              <a:rPr lang="ru-RU" dirty="0"/>
              <a:t>.; диастолическое или «нижнее» АД„ – более 100 мм </a:t>
            </a:r>
            <a:r>
              <a:rPr lang="ru-RU" dirty="0" err="1"/>
              <a:t>рт.ст</a:t>
            </a:r>
            <a:r>
              <a:rPr lang="ru-RU" dirty="0"/>
              <a:t>.) </a:t>
            </a:r>
            <a:r>
              <a:rPr lang="ru-RU" dirty="0" smtClean="0"/>
              <a:t>и </a:t>
            </a:r>
            <a:r>
              <a:rPr lang="ru-RU" dirty="0"/>
              <a:t>следующими основными симптомами: </a:t>
            </a:r>
            <a:endParaRPr lang="ru-RU" dirty="0" smtClean="0"/>
          </a:p>
          <a:p>
            <a:r>
              <a:rPr lang="ru-RU" dirty="0" smtClean="0"/>
              <a:t>головной </a:t>
            </a:r>
            <a:r>
              <a:rPr lang="ru-RU" dirty="0"/>
              <a:t>болью, чаще в затылочной области, или тяжестью и шумом в голове; </a:t>
            </a:r>
            <a:endParaRPr lang="ru-RU" dirty="0" smtClean="0"/>
          </a:p>
          <a:p>
            <a:r>
              <a:rPr lang="ru-RU" dirty="0" smtClean="0"/>
              <a:t>мельканием </a:t>
            </a:r>
            <a:r>
              <a:rPr lang="ru-RU" dirty="0"/>
              <a:t>«мушек», пеленой или сеткой перед глазами; </a:t>
            </a:r>
            <a:endParaRPr lang="ru-RU" dirty="0" smtClean="0"/>
          </a:p>
          <a:p>
            <a:r>
              <a:rPr lang="ru-RU" dirty="0" smtClean="0"/>
              <a:t>тошнотой</a:t>
            </a:r>
            <a:r>
              <a:rPr lang="ru-RU" dirty="0"/>
              <a:t>, чувством разбитости, переутомления, внутреннего напряжения; </a:t>
            </a:r>
            <a:endParaRPr lang="ru-RU" dirty="0" smtClean="0"/>
          </a:p>
          <a:p>
            <a:r>
              <a:rPr lang="ru-RU" dirty="0" smtClean="0"/>
              <a:t>одышкой</a:t>
            </a:r>
            <a:r>
              <a:rPr lang="ru-RU" dirty="0"/>
              <a:t>, слабостью, постоянными монотонными ноющими болями/дискомфортом в области сердца, иногда появлением или нарастанием пастозности/отечности кожи лица, рук, ног</a:t>
            </a:r>
          </a:p>
        </p:txBody>
      </p:sp>
    </p:spTree>
    <p:extLst>
      <p:ext uri="{BB962C8B-B14F-4D97-AF65-F5344CB8AC3E}">
        <p14:creationId xmlns:p14="http://schemas.microsoft.com/office/powerpoint/2010/main" val="16664416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rmAutofit fontScale="90000"/>
          </a:bodyPr>
          <a:lstStyle/>
          <a:p>
            <a:r>
              <a:rPr lang="ru-RU" sz="3200" b="1" dirty="0"/>
              <a:t>Алгоритм неотложных действий при гипертоническом </a:t>
            </a:r>
            <a:r>
              <a:rPr lang="ru-RU" sz="3200" b="1" dirty="0" smtClean="0"/>
              <a:t>кризе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45224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появлении симптомов </a:t>
            </a:r>
            <a:r>
              <a:rPr lang="ru-RU" dirty="0" smtClean="0"/>
              <a:t>гипертонического </a:t>
            </a:r>
            <a:r>
              <a:rPr lang="ru-RU" dirty="0"/>
              <a:t>криза, необходимо: </a:t>
            </a:r>
            <a:endParaRPr lang="ru-RU" dirty="0" smtClean="0"/>
          </a:p>
          <a:p>
            <a:r>
              <a:rPr lang="ru-RU" dirty="0" smtClean="0"/>
              <a:t>убрать </a:t>
            </a:r>
            <a:r>
              <a:rPr lang="ru-RU" dirty="0"/>
              <a:t>яркий свет, </a:t>
            </a:r>
            <a:endParaRPr lang="ru-RU" dirty="0" smtClean="0"/>
          </a:p>
          <a:p>
            <a:r>
              <a:rPr lang="ru-RU" dirty="0" smtClean="0"/>
              <a:t>обеспечить </a:t>
            </a:r>
            <a:r>
              <a:rPr lang="ru-RU" dirty="0"/>
              <a:t>покой, </a:t>
            </a:r>
            <a:endParaRPr lang="ru-RU" dirty="0" smtClean="0"/>
          </a:p>
          <a:p>
            <a:r>
              <a:rPr lang="ru-RU" dirty="0" smtClean="0"/>
              <a:t>доступ </a:t>
            </a:r>
            <a:r>
              <a:rPr lang="ru-RU" dirty="0"/>
              <a:t>свежего воздуха (расстегнуть ворот рубашки, проветрить помещение и т.п.); </a:t>
            </a:r>
            <a:endParaRPr lang="ru-RU" dirty="0" smtClean="0"/>
          </a:p>
          <a:p>
            <a:r>
              <a:rPr lang="ru-RU" dirty="0" smtClean="0"/>
              <a:t>измерить </a:t>
            </a:r>
            <a:r>
              <a:rPr lang="ru-RU" dirty="0"/>
              <a:t>артериальное давление </a:t>
            </a: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/>
              <a:t>его «верхний» уровень выше или равен 160 мм </a:t>
            </a:r>
            <a:r>
              <a:rPr lang="ru-RU" dirty="0" err="1"/>
              <a:t>рт.ст</a:t>
            </a:r>
            <a:r>
              <a:rPr lang="ru-RU" dirty="0"/>
              <a:t> необходимо принять гипотензивный препарат, ранее рекомендованный </a:t>
            </a:r>
            <a:r>
              <a:rPr lang="ru-RU" dirty="0" smtClean="0"/>
              <a:t>врачом</a:t>
            </a:r>
            <a:endParaRPr lang="ru-RU" dirty="0"/>
          </a:p>
          <a:p>
            <a:r>
              <a:rPr lang="ru-RU" dirty="0" smtClean="0"/>
              <a:t> </a:t>
            </a:r>
            <a:r>
              <a:rPr lang="ru-RU" dirty="0"/>
              <a:t>При отсутствии, рекомендованного врачом гипотензивного препарата или при регистрации уровня АД выше 200 мм </a:t>
            </a:r>
            <a:r>
              <a:rPr lang="ru-RU" dirty="0" err="1"/>
              <a:t>рт.ст</a:t>
            </a:r>
            <a:r>
              <a:rPr lang="ru-RU" dirty="0"/>
              <a:t>. необходимо срочно вызвать скорую помощь. </a:t>
            </a:r>
            <a:endParaRPr lang="ru-RU" dirty="0" smtClean="0"/>
          </a:p>
          <a:p>
            <a:r>
              <a:rPr lang="ru-RU" dirty="0" smtClean="0"/>
              <a:t>до </a:t>
            </a:r>
            <a:r>
              <a:rPr lang="ru-RU" dirty="0"/>
              <a:t>прибытия скорой медицинской помощи необходимо, по возможности, сесть в кресло с подлокотниками и принять горячую ножную ванну (опустить ноги в емкость с горячей водой). </a:t>
            </a:r>
            <a:endParaRPr lang="ru-RU" dirty="0" smtClean="0"/>
          </a:p>
          <a:p>
            <a:pPr algn="just"/>
            <a:r>
              <a:rPr lang="ru-RU" b="1" i="1" dirty="0"/>
              <a:t>Внимание! Больному с гипертоническим кризом запрещаются любые резкие движения (резко вставать, садится, ложиться, наклоняться), сильно тужиться и любые физические нагрузки. • Через 40-60 мин после приема лекарства, рекомендованного врачом, необходимо повторно измерить АД и если его уровень не снизился на 20-30 мм </a:t>
            </a:r>
            <a:r>
              <a:rPr lang="ru-RU" b="1" i="1" dirty="0" err="1"/>
              <a:t>рт.ст</a:t>
            </a:r>
            <a:r>
              <a:rPr lang="ru-RU" b="1" i="1" dirty="0"/>
              <a:t>. от исходного и/или состояние не улучшилось – срочно вызывайте скорую помощь. • При улучшении самочувствия и снижении АД, необходимо отдохнуть (лечь в постель с приподнятым изголовьем) и после этого обратиться к участковому (семейному) врачу.</a:t>
            </a:r>
          </a:p>
        </p:txBody>
      </p:sp>
    </p:spTree>
    <p:extLst>
      <p:ext uri="{BB962C8B-B14F-4D97-AF65-F5344CB8AC3E}">
        <p14:creationId xmlns:p14="http://schemas.microsoft.com/office/powerpoint/2010/main" val="973150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Признаки острого нарушения </a:t>
            </a:r>
            <a:r>
              <a:rPr lang="ru-RU" sz="3600" b="1" dirty="0"/>
              <a:t>мозгового кровообращения (ОНМК)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</a:t>
            </a:r>
            <a:r>
              <a:rPr lang="ru-RU" dirty="0" smtClean="0"/>
              <a:t>немение</a:t>
            </a:r>
            <a:r>
              <a:rPr lang="ru-RU" dirty="0"/>
              <a:t>, слабость «непослушность» или паралич (обездвиживание) руки, ноги, половины тела, перекашивание лица и/или слюнотечение на одной стороне;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арушения </a:t>
            </a:r>
            <a:r>
              <a:rPr lang="ru-RU" dirty="0"/>
              <a:t>(затруднения в подборе нужных слов, понимания речи и чтения, невнятная и нечеткая речь, до полной потери речи); </a:t>
            </a:r>
            <a:endParaRPr lang="ru-RU" dirty="0" smtClean="0"/>
          </a:p>
          <a:p>
            <a:r>
              <a:rPr lang="ru-RU" dirty="0" smtClean="0"/>
              <a:t>Асимметрия лица (при улыбке);</a:t>
            </a:r>
            <a:endParaRPr lang="ru-RU" dirty="0"/>
          </a:p>
          <a:p>
            <a:r>
              <a:rPr lang="ru-RU" dirty="0"/>
              <a:t>Н</a:t>
            </a:r>
            <a:r>
              <a:rPr lang="ru-RU" dirty="0" smtClean="0"/>
              <a:t>арушения </a:t>
            </a:r>
            <a:r>
              <a:rPr lang="ru-RU" dirty="0"/>
              <a:t>или потеря зрения, «двоение» в глазах, затруднена фокусировка зрения; </a:t>
            </a:r>
          </a:p>
          <a:p>
            <a:r>
              <a:rPr lang="ru-RU" dirty="0"/>
              <a:t>Н</a:t>
            </a:r>
            <a:r>
              <a:rPr lang="ru-RU" dirty="0" smtClean="0"/>
              <a:t>арушение </a:t>
            </a:r>
            <a:r>
              <a:rPr lang="ru-RU" dirty="0"/>
              <a:t>равновесия и координации движений (ощущения «покачивания, проваливания, вращения тела, головокружения», неустойчивая походка вплоть до падения); </a:t>
            </a:r>
            <a:endParaRPr lang="ru-RU" dirty="0" smtClean="0"/>
          </a:p>
          <a:p>
            <a:r>
              <a:rPr lang="ru-RU" dirty="0"/>
              <a:t>Н</a:t>
            </a:r>
            <a:r>
              <a:rPr lang="ru-RU" dirty="0" smtClean="0"/>
              <a:t>еобычная </a:t>
            </a:r>
            <a:r>
              <a:rPr lang="ru-RU" dirty="0"/>
              <a:t>сильная головная боль (нередко после стресса или физического напряжения); </a:t>
            </a:r>
          </a:p>
          <a:p>
            <a:r>
              <a:rPr lang="ru-RU" dirty="0"/>
              <a:t>С</a:t>
            </a:r>
            <a:r>
              <a:rPr lang="ru-RU" dirty="0" smtClean="0"/>
              <a:t>путанность </a:t>
            </a:r>
            <a:r>
              <a:rPr lang="ru-RU" dirty="0"/>
              <a:t>сознания или его утрата, неконтролируемые мочеиспускание или дефекация.</a:t>
            </a:r>
          </a:p>
        </p:txBody>
      </p:sp>
    </p:spTree>
    <p:extLst>
      <p:ext uri="{BB962C8B-B14F-4D97-AF65-F5344CB8AC3E}">
        <p14:creationId xmlns:p14="http://schemas.microsoft.com/office/powerpoint/2010/main" val="13573230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1626</Words>
  <Application>Microsoft Office PowerPoint</Application>
  <PresentationFormat>Экран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Повышенный уровень артериального давления</vt:lpstr>
      <vt:lpstr>Курящему пациенту</vt:lpstr>
      <vt:lpstr>При подозрении на пагубное потребление алкоголя </vt:lpstr>
      <vt:lpstr>Рекомендации пациенту с ИБС </vt:lpstr>
      <vt:lpstr>Признаки  сердечного приступа при ИБС </vt:lpstr>
      <vt:lpstr>Алгоритм неотложных действий при сердечном приступе</vt:lpstr>
      <vt:lpstr>Признаки гипертонического криза </vt:lpstr>
      <vt:lpstr>Алгоритм неотложных действий при гипертоническом кризе</vt:lpstr>
      <vt:lpstr>Признаки острого нарушения мозгового кровообращения (ОНМК) </vt:lpstr>
      <vt:lpstr>Алгоритм неотложных действий при подозрении на ОНМК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115</cp:revision>
  <dcterms:created xsi:type="dcterms:W3CDTF">2018-10-10T05:17:06Z</dcterms:created>
  <dcterms:modified xsi:type="dcterms:W3CDTF">2019-01-24T09:19:08Z</dcterms:modified>
</cp:coreProperties>
</file>