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66" r:id="rId3"/>
    <p:sldId id="257" r:id="rId4"/>
    <p:sldId id="286" r:id="rId5"/>
    <p:sldId id="287" r:id="rId6"/>
    <p:sldId id="288" r:id="rId7"/>
    <p:sldId id="289" r:id="rId8"/>
    <p:sldId id="300" r:id="rId9"/>
    <p:sldId id="258" r:id="rId10"/>
    <p:sldId id="291" r:id="rId11"/>
    <p:sldId id="292" r:id="rId12"/>
    <p:sldId id="293" r:id="rId13"/>
    <p:sldId id="294" r:id="rId14"/>
    <p:sldId id="301" r:id="rId15"/>
    <p:sldId id="260" r:id="rId16"/>
    <p:sldId id="296" r:id="rId17"/>
    <p:sldId id="297" r:id="rId18"/>
    <p:sldId id="298" r:id="rId19"/>
    <p:sldId id="299" r:id="rId20"/>
    <p:sldId id="302" r:id="rId21"/>
    <p:sldId id="262" r:id="rId22"/>
    <p:sldId id="303" r:id="rId23"/>
    <p:sldId id="304" r:id="rId24"/>
    <p:sldId id="305" r:id="rId25"/>
    <p:sldId id="306" r:id="rId26"/>
    <p:sldId id="307" r:id="rId27"/>
    <p:sldId id="261" r:id="rId28"/>
    <p:sldId id="308" r:id="rId29"/>
    <p:sldId id="309" r:id="rId30"/>
    <p:sldId id="310" r:id="rId31"/>
    <p:sldId id="311" r:id="rId32"/>
    <p:sldId id="319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EBC2FC-BD53-4F51-A2C0-61F7F276A77D}">
  <a:tblStyle styleId="{A7EBC2FC-BD53-4F51-A2C0-61F7F276A7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7203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400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833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34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126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25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51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407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148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93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237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41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431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981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37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136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525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216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513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92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460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75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311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2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764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805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99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38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31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14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78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80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535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 descr="Death_to_stock_photography_Vibrant-(9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Death_to_stock_communicate_hands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 descr="Death_to_stock_photography_Vibrant-(10-of-10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Death_to_stock_communicate_hands_5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Death_to_stock_communicate_hands_9-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Shape 16" descr="DeathtoStock_Clementine10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 descr="Death_to_stock_communicate_hands_4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DeathtoStock_Simplify3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 descr="Death_to_stock_communicate_hands_1.jp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 descr="Death_to_stock_communicate_hands_3.jp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 descr="Death_to_stock_communicate_hands_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DeathtoStock_Simplify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Shape 67" descr="DeathtoStock_Wired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30200" algn="ctr" rtl="0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107728" y="312216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Shape 78" descr="Death_to_stock_communicate_hands_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0" name="Shape 80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Shape 87"/>
          <p:cNvSpPr/>
          <p:nvPr/>
        </p:nvSpPr>
        <p:spPr>
          <a:xfrm>
            <a:off x="7349050" y="1316724"/>
            <a:ext cx="479648" cy="479648"/>
          </a:xfrm>
          <a:custGeom>
            <a:avLst/>
            <a:gdLst/>
            <a:ahLst/>
            <a:cxnLst/>
            <a:rect l="0" t="0" r="0" b="0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91" name="Shape 91" descr="Death_to_stock_communicate_hands_2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Death_to_stock_communicate_hands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Shape 101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2" name="Shape 10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Death_to_stock_photography_Vibrant-(10-of-10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Shape 111" descr="Death_to_stock_photography_Vibrant-(9-of-10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" name="Shape 122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3" name="Shape 12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BLANK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hape 227" descr="DeathtoStock_Clementine10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 descr="Death_to_stock_communicate_hands_9-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38" name="Shape 238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0" t="0" r="0" b="0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0" t="0" r="0" b="0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0" t="0" r="0" b="0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0" t="0" r="0" b="0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0" t="0" r="0" b="0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0" t="0" r="0" b="0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BLANK_1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 descr="DeathtoStock_Simplify3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 descr="Death_to_stock_communicate_hands_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7689536" y="3100148"/>
            <a:ext cx="410309" cy="373255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 flipH="1">
            <a:off x="7385585" y="3052605"/>
            <a:ext cx="273000" cy="248322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2483768" y="1991825"/>
            <a:ext cx="424847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err="1" smtClean="0"/>
              <a:t>Брейн</a:t>
            </a:r>
            <a:r>
              <a:rPr lang="ru-RU" sz="2800" dirty="0" smtClean="0"/>
              <a:t>-ринг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«Будь здоров»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4294967295"/>
          </p:nvPr>
        </p:nvSpPr>
        <p:spPr>
          <a:xfrm>
            <a:off x="179512" y="915566"/>
            <a:ext cx="7128792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Среди многих худеющих распространен миф, что, если пропустить этот прием пищи похудение пойдет быстрее</a:t>
            </a:r>
            <a:r>
              <a:rPr lang="ru-RU" sz="2800" dirty="0" smtClean="0"/>
              <a:t>.                            А </a:t>
            </a:r>
            <a:r>
              <a:rPr lang="ru-RU" sz="2800" dirty="0"/>
              <a:t>вот врачи с этим в </a:t>
            </a:r>
            <a:r>
              <a:rPr lang="ru-RU" sz="2800" dirty="0" smtClean="0"/>
              <a:t>корне не согласны. О </a:t>
            </a:r>
            <a:r>
              <a:rPr lang="ru-RU" sz="2800" dirty="0"/>
              <a:t>каком приеме пищи речь?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017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4294967295"/>
          </p:nvPr>
        </p:nvSpPr>
        <p:spPr>
          <a:xfrm>
            <a:off x="179512" y="1203598"/>
            <a:ext cx="684076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Это соединение может избыточно накапливаться в организме человека при чрезмерном употреблении животных жиров и жареной </a:t>
            </a:r>
            <a:r>
              <a:rPr lang="ru-RU" sz="2800" dirty="0" smtClean="0"/>
              <a:t>пищи.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20175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4294967295"/>
          </p:nvPr>
        </p:nvSpPr>
        <p:spPr>
          <a:xfrm>
            <a:off x="179512" y="1779662"/>
            <a:ext cx="684076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Недостаток каких веществ в организме наблюдается у вегетарианцев? 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42053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4294967295"/>
          </p:nvPr>
        </p:nvSpPr>
        <p:spPr>
          <a:xfrm>
            <a:off x="179512" y="1131590"/>
            <a:ext cx="684076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/>
              <a:t>Данный вид соли является наиболее предпочтительным для приготовления блюд, так как позволяет снизить риск развития ряда заболеваний, в том числе кретинизма у </a:t>
            </a:r>
            <a:r>
              <a:rPr lang="ru-RU" sz="2800" dirty="0" smtClean="0"/>
              <a:t>детей.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38071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5436096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3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РАУНД </a:t>
            </a:r>
            <a:endParaRPr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5"/>
          <p:cNvSpPr txBox="1">
            <a:spLocks/>
          </p:cNvSpPr>
          <p:nvPr/>
        </p:nvSpPr>
        <p:spPr>
          <a:xfrm>
            <a:off x="2411760" y="1347614"/>
            <a:ext cx="489654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Рекомендуется, чтобы человек ежедневно проходил не менее 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5"/>
          <p:cNvSpPr txBox="1">
            <a:spLocks/>
          </p:cNvSpPr>
          <p:nvPr/>
        </p:nvSpPr>
        <p:spPr>
          <a:xfrm>
            <a:off x="2051720" y="1563638"/>
            <a:ext cx="4968552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 Физические активности </a:t>
            </a:r>
          </a:p>
          <a:p>
            <a:pPr marL="0" indent="0">
              <a:buNone/>
            </a:pPr>
            <a:r>
              <a:rPr lang="ru-RU" sz="2800" dirty="0" smtClean="0"/>
              <a:t>                    =                           физические </a:t>
            </a:r>
            <a:r>
              <a:rPr lang="ru-RU" sz="2800" dirty="0"/>
              <a:t>упражнения?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135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5"/>
          <p:cNvSpPr txBox="1">
            <a:spLocks/>
          </p:cNvSpPr>
          <p:nvPr/>
        </p:nvSpPr>
        <p:spPr>
          <a:xfrm>
            <a:off x="2123728" y="771550"/>
            <a:ext cx="4968552" cy="211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Рекомендуется ежедневно посвящать </a:t>
            </a:r>
            <a:r>
              <a:rPr lang="ru-RU" sz="2800" dirty="0"/>
              <a:t>30 минут </a:t>
            </a:r>
            <a:r>
              <a:rPr lang="ru-RU" sz="2800" dirty="0" smtClean="0"/>
              <a:t>физическим активностям </a:t>
            </a:r>
            <a:r>
              <a:rPr lang="ru-RU" sz="2800" dirty="0"/>
              <a:t>средней </a:t>
            </a:r>
            <a:r>
              <a:rPr lang="ru-RU" sz="2800" dirty="0" smtClean="0"/>
              <a:t>интенсивности. Какие </a:t>
            </a:r>
            <a:r>
              <a:rPr lang="ru-RU" sz="2800" dirty="0"/>
              <a:t>именно </a:t>
            </a:r>
            <a:r>
              <a:rPr lang="ru-RU" sz="2800" dirty="0" smtClean="0"/>
              <a:t>активности будут </a:t>
            </a:r>
            <a:r>
              <a:rPr lang="ru-RU" sz="2800" dirty="0"/>
              <a:t>к </a:t>
            </a:r>
            <a:r>
              <a:rPr lang="ru-RU" sz="2800" dirty="0" smtClean="0"/>
              <a:t>этому </a:t>
            </a:r>
            <a:r>
              <a:rPr lang="ru-RU" sz="2800" dirty="0"/>
              <a:t>относиться?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4016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5"/>
          <p:cNvSpPr txBox="1">
            <a:spLocks/>
          </p:cNvSpPr>
          <p:nvPr/>
        </p:nvSpPr>
        <p:spPr>
          <a:xfrm>
            <a:off x="2083839" y="1419622"/>
            <a:ext cx="4968553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Составьте </a:t>
            </a:r>
            <a:r>
              <a:rPr lang="ru-RU" sz="2800" dirty="0"/>
              <a:t>общий план упражнений </a:t>
            </a:r>
            <a:r>
              <a:rPr lang="ru-RU" sz="2800" dirty="0" smtClean="0"/>
              <a:t>для </a:t>
            </a:r>
            <a:r>
              <a:rPr lang="ru-RU" sz="2800" dirty="0"/>
              <a:t>утренней зарядки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495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5"/>
          <p:cNvSpPr txBox="1">
            <a:spLocks/>
          </p:cNvSpPr>
          <p:nvPr/>
        </p:nvSpPr>
        <p:spPr>
          <a:xfrm>
            <a:off x="2083838" y="771550"/>
            <a:ext cx="4968553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Дайте </a:t>
            </a:r>
            <a:r>
              <a:rPr lang="ru-RU" sz="2800" dirty="0"/>
              <a:t>три совета </a:t>
            </a:r>
            <a:r>
              <a:rPr lang="ru-RU" sz="2800" dirty="0" smtClean="0"/>
              <a:t>для достижения </a:t>
            </a:r>
            <a:r>
              <a:rPr lang="ru-RU" sz="2800" dirty="0"/>
              <a:t>целевого показателя ежедневного уровня физической активности (10.000 шагов), который будет полезен вашим друзьям и близким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355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5436096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1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РАУНД </a:t>
            </a: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5436096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4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РАУНД </a:t>
            </a:r>
            <a:endParaRPr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8748464" y="1104809"/>
            <a:ext cx="295187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6304741">
            <a:off x="8405770" y="1563412"/>
            <a:ext cx="190685" cy="18203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735981">
            <a:off x="141876" y="4769163"/>
            <a:ext cx="203906" cy="1946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22" y="1"/>
            <a:ext cx="946578" cy="9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71092"/>
            <a:ext cx="1979712" cy="18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hape 275"/>
          <p:cNvSpPr txBox="1">
            <a:spLocks/>
          </p:cNvSpPr>
          <p:nvPr/>
        </p:nvSpPr>
        <p:spPr>
          <a:xfrm>
            <a:off x="611560" y="1539135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Как </a:t>
            </a:r>
            <a:r>
              <a:rPr lang="ru-RU" sz="2800" dirty="0"/>
              <a:t>часто можно проходить полную бесплатную диспансеризацию в поликлинике по месту жительства?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8748464" y="1104809"/>
            <a:ext cx="295187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6304741">
            <a:off x="8405770" y="1563412"/>
            <a:ext cx="190685" cy="18203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735981">
            <a:off x="141876" y="4769163"/>
            <a:ext cx="203906" cy="1946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22" y="1"/>
            <a:ext cx="946578" cy="9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71092"/>
            <a:ext cx="1979712" cy="18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hape 275"/>
          <p:cNvSpPr txBox="1">
            <a:spLocks/>
          </p:cNvSpPr>
          <p:nvPr/>
        </p:nvSpPr>
        <p:spPr>
          <a:xfrm>
            <a:off x="611560" y="1539135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Верно ли, что сахарным </a:t>
            </a:r>
            <a:r>
              <a:rPr lang="ru-RU" sz="2800" dirty="0"/>
              <a:t>диабетом первого типа болеют преимущественно </a:t>
            </a:r>
            <a:r>
              <a:rPr lang="ru-RU" sz="2800" dirty="0" smtClean="0"/>
              <a:t>взрослые?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570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8748464" y="1104809"/>
            <a:ext cx="295187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6304741">
            <a:off x="8405770" y="1563412"/>
            <a:ext cx="190685" cy="18203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735981">
            <a:off x="141876" y="4769163"/>
            <a:ext cx="203906" cy="1946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22" y="1"/>
            <a:ext cx="946578" cy="9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71092"/>
            <a:ext cx="1979712" cy="18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hape 275"/>
          <p:cNvSpPr txBox="1">
            <a:spLocks/>
          </p:cNvSpPr>
          <p:nvPr/>
        </p:nvSpPr>
        <p:spPr>
          <a:xfrm>
            <a:off x="899592" y="1565033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Назовите </a:t>
            </a:r>
            <a:r>
              <a:rPr lang="ru-RU" sz="2800" dirty="0"/>
              <a:t>наиболее </a:t>
            </a:r>
            <a:r>
              <a:rPr lang="ru-RU" sz="2800" dirty="0" smtClean="0"/>
              <a:t>частые              признаки инсульта.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012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8748464" y="1104809"/>
            <a:ext cx="295187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6304741">
            <a:off x="8405770" y="1563412"/>
            <a:ext cx="190685" cy="18203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735981">
            <a:off x="141876" y="4769163"/>
            <a:ext cx="203906" cy="1946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22" y="1"/>
            <a:ext cx="946578" cy="9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71092"/>
            <a:ext cx="1979712" cy="18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hape 275"/>
          <p:cNvSpPr txBox="1">
            <a:spLocks/>
          </p:cNvSpPr>
          <p:nvPr/>
        </p:nvSpPr>
        <p:spPr>
          <a:xfrm>
            <a:off x="899592" y="1565033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Какое </a:t>
            </a:r>
            <a:r>
              <a:rPr lang="ru-RU" sz="2800" dirty="0" smtClean="0"/>
              <a:t>исследование </a:t>
            </a:r>
            <a:r>
              <a:rPr lang="ru-RU" sz="2800" dirty="0"/>
              <a:t>врачи рекомендуют проходить ежегодно?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777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8748464" y="1104809"/>
            <a:ext cx="295187" cy="281855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 rot="6304741">
            <a:off x="8405770" y="1563412"/>
            <a:ext cx="190685" cy="18203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 rot="1735981">
            <a:off x="141876" y="4769163"/>
            <a:ext cx="203906" cy="194698"/>
          </a:xfrm>
          <a:custGeom>
            <a:avLst/>
            <a:gdLst/>
            <a:ahLst/>
            <a:cxnLst/>
            <a:rect l="0" t="0" r="0" b="0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9525" cap="rnd" cmpd="sng">
            <a:solidFill>
              <a:srgbClr val="EDC67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22" y="1"/>
            <a:ext cx="946578" cy="9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71092"/>
            <a:ext cx="1979712" cy="186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hape 275"/>
          <p:cNvSpPr txBox="1">
            <a:spLocks/>
          </p:cNvSpPr>
          <p:nvPr/>
        </p:nvSpPr>
        <p:spPr>
          <a:xfrm>
            <a:off x="899592" y="1565033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Данный уровень артериального давления является верхней границей </a:t>
            </a:r>
            <a:r>
              <a:rPr lang="ru-RU" sz="2800" dirty="0" smtClean="0"/>
              <a:t>нормы.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62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5436096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600" dirty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5</a:t>
            </a:r>
            <a:r>
              <a:rPr lang="ru-RU" sz="6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РАУНД </a:t>
            </a:r>
            <a:endParaRPr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5"/>
          <p:cNvSpPr txBox="1">
            <a:spLocks/>
          </p:cNvSpPr>
          <p:nvPr/>
        </p:nvSpPr>
        <p:spPr>
          <a:xfrm>
            <a:off x="683568" y="915566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Болезненное влечение или пристрастие к веществам, употребляемым различными способами с целью добиться одурманивающего состояния или снять боль называется…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5"/>
          <p:cNvSpPr txBox="1">
            <a:spLocks/>
          </p:cNvSpPr>
          <p:nvPr/>
        </p:nvSpPr>
        <p:spPr>
          <a:xfrm>
            <a:off x="755576" y="1275606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По каким признакам можно распознать, что человек принимает наркотики?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777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5"/>
          <p:cNvSpPr txBox="1">
            <a:spLocks/>
          </p:cNvSpPr>
          <p:nvPr/>
        </p:nvSpPr>
        <p:spPr>
          <a:xfrm>
            <a:off x="539552" y="411510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В связи с какой зависимостью кожа приобретает сероватый вид, становится обезвоженной, выглядит изможденно. Вследствие утраты </a:t>
            </a:r>
            <a:r>
              <a:rPr lang="ru-RU" sz="2800" dirty="0" smtClean="0"/>
              <a:t>эластичности </a:t>
            </a:r>
            <a:r>
              <a:rPr lang="ru-RU" sz="2800" dirty="0"/>
              <a:t>увеличивается количество мимических морщин, возникают другие негативные последствия.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139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95536" y="2427734"/>
            <a:ext cx="6192688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 smtClean="0"/>
              <a:t>Свойство </a:t>
            </a:r>
            <a:r>
              <a:rPr lang="ru-RU" sz="2800" dirty="0"/>
              <a:t>или особенность человека </a:t>
            </a:r>
            <a:r>
              <a:rPr lang="ru-RU" sz="2800" dirty="0" smtClean="0"/>
              <a:t>или </a:t>
            </a:r>
            <a:r>
              <a:rPr lang="ru-RU" sz="2800" dirty="0"/>
              <a:t>какое-либо воздействие на него, повышающие вероятность развития болезни или травмы называется…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5"/>
          <p:cNvSpPr txBox="1">
            <a:spLocks/>
          </p:cNvSpPr>
          <p:nvPr/>
        </p:nvSpPr>
        <p:spPr>
          <a:xfrm>
            <a:off x="539552" y="411510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У детей, живущих с курящими родителями, вдвое чаще наблюдаются респираторные заболевания, воспаления легких, ночной кашель, бронхиты. Объясните, с чем это связано?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41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75"/>
          <p:cNvSpPr txBox="1">
            <a:spLocks/>
          </p:cNvSpPr>
          <p:nvPr/>
        </p:nvSpPr>
        <p:spPr>
          <a:xfrm>
            <a:off x="531086" y="1205760"/>
            <a:ext cx="6336704" cy="15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 b="0" i="0" u="none" strike="noStrike" cap="none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indent="0">
              <a:buNone/>
            </a:pPr>
            <a:r>
              <a:rPr lang="ru-RU" sz="2800" dirty="0"/>
              <a:t>С каким заболеванием все </a:t>
            </a:r>
            <a:r>
              <a:rPr lang="ru-RU" sz="2800" dirty="0" smtClean="0"/>
              <a:t>чаще ассоциируется </a:t>
            </a:r>
            <a:r>
              <a:rPr lang="ru-RU" sz="2800" dirty="0"/>
              <a:t>употребление парентеральных наркотиков?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9627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ctrTitle"/>
          </p:nvPr>
        </p:nvSpPr>
        <p:spPr>
          <a:xfrm>
            <a:off x="1979712" y="1991825"/>
            <a:ext cx="518457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Будьте здоровы!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67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51520" y="2139702"/>
            <a:ext cx="6192688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 smtClean="0"/>
              <a:t>Возраст</a:t>
            </a:r>
            <a:r>
              <a:rPr lang="ru-RU" sz="2800" dirty="0"/>
              <a:t>, пол, ... – факторы риска, которые невозможно изменить.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79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51520" y="2139702"/>
            <a:ext cx="6192688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 smtClean="0"/>
              <a:t>Индивидуальная </a:t>
            </a:r>
            <a:r>
              <a:rPr lang="ru-RU" sz="2800" dirty="0"/>
              <a:t>система поведения человека, направленная на сохранение и укрепление здоровья, называется…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79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23528" y="2715766"/>
            <a:ext cx="6408712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 smtClean="0"/>
              <a:t>Заболевания</a:t>
            </a:r>
            <a:r>
              <a:rPr lang="ru-RU" sz="2800" dirty="0"/>
              <a:t>, обусловленные низким качеством жизни населения, снижением санитарно-гигиенической культуры, образом жизни человека называются …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79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251520" y="2139702"/>
            <a:ext cx="6192688" cy="6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800" dirty="0" smtClean="0"/>
              <a:t>К </a:t>
            </a:r>
            <a:r>
              <a:rPr lang="ru-RU" sz="2800" dirty="0"/>
              <a:t>основным факторам риска, которые человек может изменить, относятся:…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979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>
            <a:off x="5436096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6600" dirty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2</a:t>
            </a:r>
            <a:r>
              <a:rPr lang="ru-RU" sz="6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600" dirty="0" smtClean="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РАУНД </a:t>
            </a:r>
            <a:endParaRPr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subTitle" idx="4294967295"/>
          </p:nvPr>
        </p:nvSpPr>
        <p:spPr>
          <a:xfrm>
            <a:off x="467544" y="1275606"/>
            <a:ext cx="6264696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800" dirty="0" smtClean="0"/>
              <a:t>Сколько </a:t>
            </a:r>
            <a:r>
              <a:rPr lang="ru-RU" sz="2800" dirty="0"/>
              <a:t>граммов овощей и фруктов должен содержать ежедневный рацион?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391</Words>
  <Application>Microsoft Office PowerPoint</Application>
  <PresentationFormat>Экран (16:9)</PresentationFormat>
  <Paragraphs>38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Arvo</vt:lpstr>
      <vt:lpstr>Muli</vt:lpstr>
      <vt:lpstr>Titania template</vt:lpstr>
      <vt:lpstr>Брейн-ринг  «Будь здоров»</vt:lpstr>
      <vt:lpstr>Презентация PowerPoint</vt:lpstr>
      <vt:lpstr>Свойство или особенность человека или какое-либо воздействие на него, повышающие вероятность развития болезни или травмы называется…</vt:lpstr>
      <vt:lpstr>Возраст, пол, ... – факторы риска, которые невозможно изменить.</vt:lpstr>
      <vt:lpstr>Индивидуальная система поведения человека, направленная на сохранение и укрепление здоровья, называется… </vt:lpstr>
      <vt:lpstr>Заболевания, обусловленные низким качеством жизни населения, снижением санитарно-гигиенической культуры, образом жизни человека называются … </vt:lpstr>
      <vt:lpstr>К основным факторам риска, которые человек может изменить, относятся:…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Будьте здоровы!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  «Будь здоров»</dc:title>
  <dc:creator>perhe</dc:creator>
  <cp:lastModifiedBy>RePack by Diakov</cp:lastModifiedBy>
  <cp:revision>12</cp:revision>
  <dcterms:modified xsi:type="dcterms:W3CDTF">2018-05-18T06:43:08Z</dcterms:modified>
</cp:coreProperties>
</file>