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F6BC-70B6-41CF-BF92-000599AE1E99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C7CC8-FB1B-43B1-8C85-7E05D72D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2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7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5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8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1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0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ЗТО\Desktop\ЗОЖ\6614a7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6843"/>
            <a:ext cx="6696744" cy="68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Организация двигательной активности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78297"/>
            <a:ext cx="8136904" cy="618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Один из обязательных факторов здорового образа жизни студентов </a:t>
            </a:r>
            <a:r>
              <a:rPr lang="ru-RU" sz="1400" dirty="0" smtClean="0"/>
              <a:t>– систематическое</a:t>
            </a:r>
            <a:r>
              <a:rPr lang="ru-RU" sz="1400" dirty="0"/>
              <a:t>, соответствующее полу, возрасту, состоянию здоровья использование физических </a:t>
            </a:r>
            <a:r>
              <a:rPr lang="ru-RU" sz="1400" dirty="0" smtClean="0"/>
              <a:t>нагрузок.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13690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 большинства числа людей, занятых в сфере интеллектуального труда, двигательная активность ограничена.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136904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Установлено, что в среднем двигательная активность студентов в период учебных занятий больше, </a:t>
            </a:r>
            <a:r>
              <a:rPr lang="ru-RU" sz="1400" dirty="0" smtClean="0"/>
              <a:t>                 чем </a:t>
            </a:r>
            <a:r>
              <a:rPr lang="ru-RU" sz="1400" dirty="0"/>
              <a:t>в экзаменационный период.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80928"/>
            <a:ext cx="813690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 </a:t>
            </a:r>
            <a:r>
              <a:rPr lang="ru-RU" sz="1400" dirty="0"/>
              <a:t>Учебные занятия по физическому воспитанию (2 раза в неделю) не могут компенсировать общий дефицит двигательной активности.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56992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Следует учитывать сезонные колебания двигательной активности - зимой она снижается на 5-15% </a:t>
            </a:r>
            <a:r>
              <a:rPr lang="ru-RU" sz="1400" dirty="0" smtClean="0"/>
              <a:t>                     по </a:t>
            </a:r>
            <a:r>
              <a:rPr lang="ru-RU" sz="1400" dirty="0"/>
              <a:t>отношению к лету. </a:t>
            </a:r>
          </a:p>
        </p:txBody>
      </p:sp>
      <p:pic>
        <p:nvPicPr>
          <p:cNvPr id="10242" name="Picture 2" descr="C:\Users\УЗТО\Desktop\ЗОЖ\студен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499296" cy="23328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УЗТО\Desktop\ЗОЖ\982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3" y="4126843"/>
            <a:ext cx="4064602" cy="27097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Личная гигиена и закаливание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763284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Гигиена </a:t>
            </a:r>
            <a:r>
              <a:rPr lang="ru-RU" sz="1400" dirty="0"/>
              <a:t>тела предъявляет особые требования к состоянию кожных покровов,</a:t>
            </a:r>
          </a:p>
          <a:p>
            <a:pPr algn="ctr"/>
            <a:r>
              <a:rPr lang="ru-RU" sz="1400" dirty="0"/>
              <a:t>выполняющих следующие функции: защита внутренней среды организма, выделение </a:t>
            </a:r>
            <a:r>
              <a:rPr lang="ru-RU" sz="1400" dirty="0" smtClean="0"/>
              <a:t>                               из </a:t>
            </a:r>
            <a:r>
              <a:rPr lang="ru-RU" sz="1400" dirty="0"/>
              <a:t>организма продуктов обмена веществ, теплорегуляция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799288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 спортивной </a:t>
            </a:r>
            <a:r>
              <a:rPr lang="ru-RU" sz="1400" dirty="0"/>
              <a:t>одежде предъявляются специальные требования, обусловленные характером занятий </a:t>
            </a:r>
            <a:r>
              <a:rPr lang="ru-RU" sz="1400" dirty="0" smtClean="0"/>
              <a:t>        и </a:t>
            </a:r>
            <a:r>
              <a:rPr lang="ru-RU" sz="1400" dirty="0"/>
              <a:t>правилами соревнований по видам спорта. Она должна быть легкой и не стеснять движений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763284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 Гигиена обуви требует, чтобы она была легкой, эластичной, хорошо вентилируемой, </a:t>
            </a:r>
            <a:r>
              <a:rPr lang="ru-RU" sz="1400" dirty="0" smtClean="0"/>
              <a:t>                         а </a:t>
            </a:r>
            <a:r>
              <a:rPr lang="ru-RU" sz="1400" dirty="0"/>
              <a:t>также обеспечивала правильное положение стопы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96952"/>
            <a:ext cx="799288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Важным средством профилактики негативных последствий охлаждения организма или действия высоких температур </a:t>
            </a:r>
            <a:r>
              <a:rPr lang="ru-RU" sz="1400" dirty="0" smtClean="0"/>
              <a:t> - является </a:t>
            </a:r>
            <a:r>
              <a:rPr lang="ru-RU" sz="1400" dirty="0"/>
              <a:t>закаливание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89040"/>
            <a:ext cx="748883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Для повышения эффективности закаливания надо использовать различные средства – закаливание воздухом, солнцем и водой. Проводить </a:t>
            </a:r>
            <a:r>
              <a:rPr lang="ru-RU" sz="1400" dirty="0" smtClean="0"/>
              <a:t>закаливание лучше </a:t>
            </a:r>
            <a:r>
              <a:rPr lang="ru-RU" sz="1400" dirty="0"/>
              <a:t>в хорошем настроении, чтобы оно приносило удовольствие</a:t>
            </a:r>
          </a:p>
        </p:txBody>
      </p:sp>
      <p:pic>
        <p:nvPicPr>
          <p:cNvPr id="11266" name="Picture 2" descr="C:\Users\УЗТО\Desktop\ЗОЖ\140963949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90" y="4435363"/>
            <a:ext cx="1584176" cy="2382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УЗТО\Desktop\ЗОЖ\zakalivanie-vozdukhom-3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83663"/>
            <a:ext cx="2857500" cy="228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УЗТО\Desktop\ЗОЖ\1418129484_article_348_17e006658724bf614e637fb0a8d328eb1314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3142"/>
            <a:ext cx="3315300" cy="22070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ЗТО\Desktop\ЗОЖ\11173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Здоровый образ жизни -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поведение, стиль жизни, способствующий сохранению, укреплению и восстановлению здоровья данной популяции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9288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Гигиеническая рациональная форма </a:t>
            </a:r>
            <a:r>
              <a:rPr lang="ru-RU" sz="1400" dirty="0"/>
              <a:t>поведения </a:t>
            </a:r>
            <a:r>
              <a:rPr lang="ru-RU" sz="1400" dirty="0" smtClean="0"/>
              <a:t>-это </a:t>
            </a:r>
            <a:r>
              <a:rPr lang="ru-RU" sz="1400" dirty="0"/>
              <a:t>поведение, способствующее повышению защитных свойств организма, а также поведение, направленное на борьбу с вредными привычками, влияющими на </a:t>
            </a:r>
            <a:r>
              <a:rPr lang="ru-RU" sz="1400" dirty="0" smtClean="0"/>
              <a:t>здоровье</a:t>
            </a:r>
            <a:r>
              <a:rPr lang="ru-RU" sz="14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992888" cy="180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Поведение</a:t>
            </a:r>
            <a:r>
              <a:rPr lang="ru-RU" sz="1400" dirty="0"/>
              <a:t>, способствующее повышению защитных свойств организма, включает в себя: 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76872"/>
            <a:ext cx="216024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оптимальный режим различных видов деятельности и отдыха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276872"/>
            <a:ext cx="183620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рациональное питание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0012" y="2276872"/>
            <a:ext cx="244827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оптимальную двигательную активность, физическую культуру, закаливание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621" y="3212976"/>
            <a:ext cx="2160240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соблюдение правил личной гигиены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212976"/>
            <a:ext cx="183620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медицинскую активность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0012" y="3176972"/>
            <a:ext cx="252028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динамическое слежение за собственным </a:t>
            </a:r>
            <a:r>
              <a:rPr lang="ru-RU" sz="1400" dirty="0" smtClean="0"/>
              <a:t>здоровьем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2276872"/>
            <a:ext cx="1656184" cy="16561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позитивное экологическое поведение</a:t>
            </a:r>
          </a:p>
        </p:txBody>
      </p:sp>
      <p:pic>
        <p:nvPicPr>
          <p:cNvPr id="2050" name="Picture 2" descr="C:\Users\УЗТО\Desktop\ЗОЖ\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2" y="4103689"/>
            <a:ext cx="3715857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ЗТО\Desktop\ЗОЖ\food-piram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69640"/>
            <a:ext cx="2923205" cy="26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ЗТО\Desktop\ЗОЖ\BrushingTeeth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" y="4295469"/>
            <a:ext cx="2695356" cy="1794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УЗТО\Desktop\ЗОЖ\19471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43" y="3421498"/>
            <a:ext cx="1319179" cy="11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ЗТО\Desktop\ЗОЖ\Стоп-наркот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05" y="1479036"/>
            <a:ext cx="1502917" cy="10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4751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Здоровый образ жизни несовместим с вредными привычками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УЗТО\Desktop\ЗОЖ\11196292-Exclamation-mark-3d-render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9913"/>
            <a:ext cx="792088" cy="105611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9" y="825932"/>
            <a:ext cx="6408712" cy="5201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Употребление </a:t>
            </a:r>
            <a:r>
              <a:rPr lang="ru-RU" sz="1400" dirty="0"/>
              <a:t>алкоголя, других опьяняющих и наркотических веществ, курение табака препятствуют утверждению любых сторон здорового образа жизни.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50" y="1412776"/>
            <a:ext cx="6408711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Вредные </a:t>
            </a:r>
            <a:r>
              <a:rPr lang="ru-RU" sz="1400" b="1" dirty="0"/>
              <a:t>привычки входят в число важнейших факторов риска многих заболеваний,</a:t>
            </a:r>
            <a:r>
              <a:rPr lang="ru-RU" sz="1400" dirty="0"/>
              <a:t> существенным образом сказываются на состоянии здоровья детей и </a:t>
            </a:r>
            <a:r>
              <a:rPr lang="ru-RU" sz="1400" dirty="0" smtClean="0"/>
              <a:t>подростков, </a:t>
            </a:r>
            <a:r>
              <a:rPr lang="ru-RU" sz="1400" dirty="0"/>
              <a:t>и </a:t>
            </a:r>
            <a:r>
              <a:rPr lang="ru-RU" sz="1400" dirty="0" smtClean="0"/>
              <a:t>всего населения </a:t>
            </a:r>
            <a:r>
              <a:rPr lang="ru-RU" sz="1400" dirty="0"/>
              <a:t>в целом.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50" y="2207948"/>
            <a:ext cx="6408711" cy="288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По </a:t>
            </a:r>
            <a:r>
              <a:rPr lang="ru-RU" sz="1400" i="1" dirty="0"/>
              <a:t>реальному потреблению алкоголя Россия вновь вышла в число лидеров</a:t>
            </a:r>
            <a:r>
              <a:rPr lang="ru-RU" sz="1400" b="1" dirty="0"/>
              <a:t>.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50" y="2564904"/>
            <a:ext cx="6408711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Важнейший критический этап,</a:t>
            </a:r>
            <a:r>
              <a:rPr lang="ru-RU" sz="1400" dirty="0"/>
              <a:t> на котором закладываются алкогольные установки</a:t>
            </a:r>
            <a:r>
              <a:rPr lang="ru-RU" sz="1400" b="1" dirty="0"/>
              <a:t> - период подросткового </a:t>
            </a:r>
            <a:r>
              <a:rPr lang="ru-RU" sz="1400" b="1" dirty="0" smtClean="0"/>
              <a:t>возраста.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50" y="3284984"/>
            <a:ext cx="6408711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Подростки отличаются повышенной ранимостью и максимализмом. В данный период легче, чем когда-либо, возникает реакция группирования со сверстниками.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50" y="4149080"/>
            <a:ext cx="6408711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Существует групповая зависимость </a:t>
            </a:r>
            <a:r>
              <a:rPr lang="ru-RU" sz="1400" dirty="0"/>
              <a:t>от </a:t>
            </a:r>
            <a:r>
              <a:rPr lang="ru-RU" sz="1400" dirty="0" smtClean="0"/>
              <a:t>алкоголя, заключающаяся </a:t>
            </a:r>
            <a:r>
              <a:rPr lang="ru-RU" sz="1400" dirty="0"/>
              <a:t>в том, что функционирование подростковой группы организуется главным образом вокруг употребления спиртных напитков еще до появления у отдельных членов группы явных признаков зависимости от алкоголя или алкоголизма.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013176"/>
            <a:ext cx="6408711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</a:t>
            </a:r>
            <a:r>
              <a:rPr lang="ru-RU" sz="1400" dirty="0" smtClean="0"/>
              <a:t>е </a:t>
            </a:r>
            <a:r>
              <a:rPr lang="ru-RU" sz="1400" dirty="0"/>
              <a:t>добившись успеха в социально приемлемых формах жизнедеятельности и "соскальзывания" в алкогольную группу, </a:t>
            </a:r>
            <a:r>
              <a:rPr lang="ru-RU" sz="1400" dirty="0" smtClean="0"/>
              <a:t>молодые люди распространяют </a:t>
            </a:r>
            <a:r>
              <a:rPr lang="ru-RU" sz="1400" dirty="0"/>
              <a:t>личное негативное отношение на нормы и ценности, принятые в отвергнувшем его здоровом </a:t>
            </a:r>
            <a:r>
              <a:rPr lang="ru-RU" sz="1400" dirty="0" smtClean="0"/>
              <a:t>окружении.</a:t>
            </a:r>
            <a:endParaRPr lang="ru-RU" sz="1400" dirty="0"/>
          </a:p>
        </p:txBody>
      </p:sp>
      <p:pic>
        <p:nvPicPr>
          <p:cNvPr id="3075" name="Picture 3" descr="C:\Users\УЗТО\Desktop\ЗОЖ\alkogolnaya-zavisimost-u-podrostkov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" y="864354"/>
            <a:ext cx="1366627" cy="10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ЗТО\Desktop\ЗОЖ\vodka_PNG58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877" y="2297873"/>
            <a:ext cx="1238913" cy="22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УЗТО\Desktop\торговля прод.товарами\b2ap3_thumbnail_zapreshen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" y="2988754"/>
            <a:ext cx="1312540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ЗТО\Desktop\ЗОЖ\I8CrrtpRY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03" y="5027804"/>
            <a:ext cx="2739389" cy="18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168" y="8057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Важнейшее направление работы по преодолению вредных привычек </a:t>
            </a:r>
            <a:r>
              <a:rPr lang="ru-RU" b="1" dirty="0"/>
              <a:t>-</a:t>
            </a:r>
            <a:r>
              <a:rPr lang="ru-RU" dirty="0"/>
              <a:t> усиление внимания к формированию личности человека, возвышению его потребностей, усвоению ценностей культуры, накопленных человечеством, т.е. обеспечение духовного здоровья </a:t>
            </a:r>
            <a:r>
              <a:rPr lang="ru-RU" dirty="0" smtClean="0"/>
              <a:t>молодёжи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33357"/>
            <a:ext cx="84969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 специфическим методам профилактики</a:t>
            </a:r>
            <a:r>
              <a:rPr lang="ru-RU" sz="1400" dirty="0"/>
              <a:t> относится система </a:t>
            </a:r>
            <a:r>
              <a:rPr lang="ru-RU" sz="1400" dirty="0" err="1"/>
              <a:t>противоалкогольного</a:t>
            </a:r>
            <a:r>
              <a:rPr lang="ru-RU" sz="1400" dirty="0"/>
              <a:t> воспитания и </a:t>
            </a:r>
            <a:r>
              <a:rPr lang="ru-RU" sz="1400" dirty="0" err="1"/>
              <a:t>противоалкогольного</a:t>
            </a:r>
            <a:r>
              <a:rPr lang="ru-RU" sz="1400" dirty="0"/>
              <a:t> просвещения молодёжи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84969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проведении </a:t>
            </a:r>
            <a:r>
              <a:rPr lang="ru-RU" sz="1400" dirty="0" err="1"/>
              <a:t>противоалкогольного</a:t>
            </a:r>
            <a:r>
              <a:rPr lang="ru-RU" sz="1400" dirty="0"/>
              <a:t> воспитания </a:t>
            </a:r>
            <a:r>
              <a:rPr lang="ru-RU" sz="1400" b="1" dirty="0" smtClean="0"/>
              <a:t>целесообразно </a:t>
            </a:r>
            <a:r>
              <a:rPr lang="ru-RU" sz="1400" b="1" dirty="0"/>
              <a:t>руководствоваться следующими </a:t>
            </a:r>
            <a:r>
              <a:rPr lang="ru-RU" sz="1400" b="1" dirty="0" smtClean="0"/>
              <a:t>принципами: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168" y="2708920"/>
            <a:ext cx="180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Раннее начало </a:t>
            </a:r>
            <a:r>
              <a:rPr lang="ru-RU" sz="1400" dirty="0" err="1"/>
              <a:t>противоалкогольной</a:t>
            </a:r>
            <a:r>
              <a:rPr lang="ru-RU" sz="1400" dirty="0"/>
              <a:t> ориентации школьников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708920"/>
            <a:ext cx="2016224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</a:t>
            </a:r>
            <a:r>
              <a:rPr lang="ru-RU" sz="1400" dirty="0" smtClean="0"/>
              <a:t>роведении </a:t>
            </a:r>
            <a:r>
              <a:rPr lang="ru-RU" sz="1400" dirty="0" err="1"/>
              <a:t>противоалкогольного</a:t>
            </a:r>
            <a:r>
              <a:rPr lang="ru-RU" sz="1400" dirty="0"/>
              <a:t> воспитания и </a:t>
            </a:r>
            <a:r>
              <a:rPr lang="ru-RU" sz="1400" dirty="0" err="1"/>
              <a:t>противоалкогольной</a:t>
            </a:r>
            <a:r>
              <a:rPr lang="ru-RU" sz="1400" dirty="0"/>
              <a:t> </a:t>
            </a:r>
            <a:r>
              <a:rPr lang="ru-RU" sz="1400" dirty="0" smtClean="0"/>
              <a:t>пропаганды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708920"/>
            <a:ext cx="1944216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Планирование </a:t>
            </a:r>
            <a:r>
              <a:rPr lang="ru-RU" sz="1400" dirty="0" err="1"/>
              <a:t>противоалкогольной</a:t>
            </a:r>
            <a:r>
              <a:rPr lang="ru-RU" sz="1400" dirty="0"/>
              <a:t> работы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708920"/>
            <a:ext cx="2376264" cy="1008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Учёт в </a:t>
            </a:r>
            <a:r>
              <a:rPr lang="ru-RU" sz="1400" dirty="0" err="1"/>
              <a:t>противоалкогольной</a:t>
            </a:r>
            <a:r>
              <a:rPr lang="ru-RU" sz="1400" dirty="0"/>
              <a:t> работе психических особенностей разных возрастных </a:t>
            </a:r>
            <a:r>
              <a:rPr lang="ru-RU" sz="1400" dirty="0" smtClean="0"/>
              <a:t>групп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3168" y="3933056"/>
            <a:ext cx="2744656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Соответствие </a:t>
            </a:r>
            <a:r>
              <a:rPr lang="ru-RU" sz="1400" dirty="0"/>
              <a:t>гигиенического и нравственного, эмоционального и содержательного аспектов в </a:t>
            </a:r>
            <a:r>
              <a:rPr lang="ru-RU" sz="1400" dirty="0" err="1"/>
              <a:t>противоалкогольной</a:t>
            </a:r>
            <a:r>
              <a:rPr lang="ru-RU" sz="1400" dirty="0"/>
              <a:t> ориентации </a:t>
            </a:r>
            <a:r>
              <a:rPr lang="ru-RU" sz="1400" dirty="0" smtClean="0"/>
              <a:t>учащихся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933056"/>
            <a:ext cx="3024336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Организация </a:t>
            </a:r>
            <a:r>
              <a:rPr lang="ru-RU" sz="1400" dirty="0"/>
              <a:t>полноценного досуга и повышение </a:t>
            </a:r>
            <a:r>
              <a:rPr lang="ru-RU" sz="1400" dirty="0" smtClean="0"/>
              <a:t>социально- </a:t>
            </a:r>
            <a:r>
              <a:rPr lang="ru-RU" sz="1400" dirty="0"/>
              <a:t>и гигиенически полезной активности </a:t>
            </a:r>
            <a:r>
              <a:rPr lang="ru-RU" sz="1400" dirty="0" smtClean="0"/>
              <a:t>детей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940591"/>
            <a:ext cx="129614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Комплексный подход к </a:t>
            </a:r>
            <a:r>
              <a:rPr lang="ru-RU" sz="1400" dirty="0" err="1" smtClean="0"/>
              <a:t>противоалко-гольной</a:t>
            </a:r>
            <a:r>
              <a:rPr lang="ru-RU" sz="1400" dirty="0" smtClean="0"/>
              <a:t> </a:t>
            </a:r>
            <a:r>
              <a:rPr lang="ru-RU" sz="1400" dirty="0"/>
              <a:t>работе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3933056"/>
            <a:ext cx="1512168" cy="10156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Личное </a:t>
            </a:r>
            <a:r>
              <a:rPr lang="ru-RU" sz="1400" dirty="0"/>
              <a:t>участие </a:t>
            </a:r>
            <a:r>
              <a:rPr lang="ru-RU" sz="1400" dirty="0" smtClean="0"/>
              <a:t>старшекурсников в  </a:t>
            </a:r>
            <a:r>
              <a:rPr lang="ru-RU" sz="1400" dirty="0" err="1" smtClean="0"/>
              <a:t>противоалко-гольной</a:t>
            </a:r>
            <a:r>
              <a:rPr lang="ru-RU" sz="1400" dirty="0" smtClean="0"/>
              <a:t> </a:t>
            </a:r>
            <a:r>
              <a:rPr lang="ru-RU" sz="1400" dirty="0"/>
              <a:t>работе</a:t>
            </a:r>
          </a:p>
        </p:txBody>
      </p:sp>
      <p:pic>
        <p:nvPicPr>
          <p:cNvPr id="4099" name="Picture 3" descr="C:\Users\УЗТО\Desktop\ЗОЖ\здоровый-образ-жиз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" y="5373216"/>
            <a:ext cx="3107327" cy="148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ЗТО\Desktop\ЗОЖ\ЗДОРОВЫЙ-ОБРАЗ-ЖИЗНИ!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94" y="5062849"/>
            <a:ext cx="1872208" cy="17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Здоровый образ жизни детей во многом определяется образом жизни родителей,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а также среды,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которой растет и воспитывается ребёнок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7768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Эффективно формировать здоровый образ жизни детей и подростков можно опираясь 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знание реального образа жизни детей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определённого пола, возраста, коллектива</a:t>
            </a:r>
          </a:p>
        </p:txBody>
      </p:sp>
      <p:pic>
        <p:nvPicPr>
          <p:cNvPr id="5122" name="Picture 2" descr="C:\Users\УЗТО\Desktop\ЗОЖ\shutterstock_81178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84" y="2132857"/>
            <a:ext cx="5942687" cy="39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ЗТО\Desktop\ЗОЖ\deti-igrayut-na-svezhem-vozduhe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25"/>
            <a:ext cx="2941123" cy="19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ЗТО\Desktop\ЗОЖ\ar129506505615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752"/>
            <a:ext cx="3059137" cy="22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98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Функциональное проявление здоровья в различных сферах жизнедеятельности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32403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 Состояние здоровья </a:t>
            </a:r>
            <a:r>
              <a:rPr lang="ru-RU" sz="1400" dirty="0" smtClean="0"/>
              <a:t>отражается                        </a:t>
            </a:r>
            <a:r>
              <a:rPr lang="ru-RU" sz="1400" dirty="0"/>
              <a:t>на всех сферах жизни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692696"/>
            <a:ext cx="374441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Уровень здоровья и физического развития – одно из важнейших условий </a:t>
            </a:r>
            <a:r>
              <a:rPr lang="ru-RU" sz="1400" dirty="0" smtClean="0"/>
              <a:t>качества     </a:t>
            </a:r>
            <a:r>
              <a:rPr lang="ru-RU" sz="1400" dirty="0"/>
              <a:t>рабочей силы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792088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зависимости от </a:t>
            </a:r>
            <a:r>
              <a:rPr lang="ru-RU" sz="1400" dirty="0" smtClean="0"/>
              <a:t>этих </a:t>
            </a:r>
            <a:r>
              <a:rPr lang="ru-RU" sz="1400" dirty="0"/>
              <a:t>показателей оценивается возможность участия человека в определенных сферах трудовой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04864"/>
            <a:ext cx="331236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 Анализ фактических материалов о жизнедеятельности студентов свидетельствует, о ее неупорядоченности и хаотичной организации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204864"/>
            <a:ext cx="2304256" cy="540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режим сна приходится 24-30%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924944"/>
            <a:ext cx="230425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режим питания 10-16%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204864"/>
            <a:ext cx="1584176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режим двигательной активности </a:t>
            </a:r>
            <a:r>
              <a:rPr lang="ru-RU" sz="1400" dirty="0" smtClean="0"/>
              <a:t>                     15-30%</a:t>
            </a:r>
            <a:endParaRPr lang="ru-RU" sz="1400" dirty="0"/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 flipV="1">
            <a:off x="3779912" y="2474894"/>
            <a:ext cx="288032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1"/>
          </p:cNvCxnSpPr>
          <p:nvPr/>
        </p:nvCxnSpPr>
        <p:spPr>
          <a:xfrm>
            <a:off x="3779912" y="274492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>
            <a:off x="3779912" y="2744924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7544" y="3429000"/>
            <a:ext cx="7920880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Состояние </a:t>
            </a:r>
            <a:r>
              <a:rPr lang="ru-RU" sz="1400" dirty="0">
                <a:solidFill>
                  <a:schemeClr val="tx1"/>
                </a:solidFill>
              </a:rPr>
              <a:t>здоровья обеспечивают многие составляющие образа жизни, среди которых большое место принадлежит регулярным занятиям физическими упражнениями, спортом, а также оздоровительным факторам</a:t>
            </a:r>
            <a:r>
              <a:rPr lang="ru-RU" sz="1400" dirty="0"/>
              <a:t>.</a:t>
            </a:r>
          </a:p>
          <a:p>
            <a:pPr algn="ctr"/>
            <a:endParaRPr lang="ru-RU" sz="1400" dirty="0"/>
          </a:p>
        </p:txBody>
      </p:sp>
      <p:pic>
        <p:nvPicPr>
          <p:cNvPr id="6146" name="Picture 2" descr="C:\Users\УЗТО\Desktop\ЗОЖ\df-437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34" y="4293096"/>
            <a:ext cx="7048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УЗТО\Desktop\ЗОЖ\0_703ea_462fd803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52936"/>
            <a:ext cx="936104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ЗТО\Desktop\ЗОЖ\0_688d7_f8640a3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392"/>
            <a:ext cx="3672406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1611" y="14799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Влияние окружающей среды на здоровье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517322"/>
            <a:ext cx="7344816" cy="6074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Существует целый ряд </a:t>
            </a:r>
            <a:r>
              <a:rPr lang="ru-RU" sz="1400" dirty="0"/>
              <a:t>факторов окружающей среды (климат, погода</a:t>
            </a:r>
            <a:r>
              <a:rPr lang="ru-RU" sz="1400" dirty="0" smtClean="0"/>
              <a:t>, экологическая </a:t>
            </a:r>
            <a:r>
              <a:rPr lang="ru-RU" sz="1400" dirty="0"/>
              <a:t>обстановка</a:t>
            </a:r>
            <a:r>
              <a:rPr lang="ru-RU" sz="1400" dirty="0" smtClean="0"/>
              <a:t>), воздействующих </a:t>
            </a:r>
            <a:r>
              <a:rPr lang="ru-RU" sz="1400" dirty="0"/>
              <a:t>на здоровье человека.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228903"/>
            <a:ext cx="734481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Способность приспосабливаться к отрицательным воздействиям различна у людей с разным уровнем здоровья, физической </a:t>
            </a:r>
            <a:r>
              <a:rPr lang="ru-RU" sz="1400" dirty="0" smtClean="0"/>
              <a:t>подготовленностью.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2060848"/>
            <a:ext cx="734481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Адаптационные особенности человека зависят от типа его нервной системы. </a:t>
            </a:r>
            <a:r>
              <a:rPr lang="ru-RU" sz="1400" dirty="0" smtClean="0"/>
              <a:t>                           Слабый </a:t>
            </a:r>
            <a:r>
              <a:rPr lang="ru-RU" sz="1400" dirty="0"/>
              <a:t>тип (меланхолический) приспосабливается труднее и часто подвержен серьезным срывам. Сильный, </a:t>
            </a:r>
            <a:r>
              <a:rPr lang="ru-RU" sz="1400" dirty="0" smtClean="0"/>
              <a:t>подвижный тип </a:t>
            </a:r>
            <a:r>
              <a:rPr lang="ru-RU" sz="1400" dirty="0"/>
              <a:t>(</a:t>
            </a:r>
            <a:r>
              <a:rPr lang="ru-RU" sz="1400" dirty="0" err="1"/>
              <a:t>сангвинистический</a:t>
            </a:r>
            <a:r>
              <a:rPr lang="ru-RU" sz="1400" dirty="0"/>
              <a:t>) психологически </a:t>
            </a:r>
            <a:r>
              <a:rPr lang="ru-RU" sz="1400" dirty="0" smtClean="0"/>
              <a:t>легче приспосабливается к </a:t>
            </a:r>
            <a:r>
              <a:rPr lang="ru-RU" sz="1400" dirty="0"/>
              <a:t>новым условиям.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28" y="3046727"/>
            <a:ext cx="734481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</a:t>
            </a:r>
            <a:r>
              <a:rPr lang="ru-RU" sz="1400" dirty="0" smtClean="0"/>
              <a:t>ак показали </a:t>
            </a:r>
            <a:r>
              <a:rPr lang="ru-RU" sz="1400" dirty="0"/>
              <a:t>специальные исследования у людей с более высоким уровнем физической </a:t>
            </a:r>
            <a:r>
              <a:rPr lang="ru-RU" sz="1400" dirty="0" smtClean="0"/>
              <a:t>подготовленности, </a:t>
            </a:r>
            <a:r>
              <a:rPr lang="ru-RU" sz="1400" dirty="0"/>
              <a:t>устойчивость организма значительно выше, чем у лиц с низкой общей физической подготовленностью.</a:t>
            </a:r>
          </a:p>
        </p:txBody>
      </p:sp>
      <p:pic>
        <p:nvPicPr>
          <p:cNvPr id="7170" name="Picture 2" descr="C:\Users\УЗТО\Desktop\ЗОЖ\sangvi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5128"/>
            <a:ext cx="3647476" cy="26628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ЗТО\Desktop\ЗОЖ\122275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0837"/>
            <a:ext cx="4396376" cy="26971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8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Организация режима труда, отдыха и сна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57972"/>
            <a:ext cx="7416824" cy="4947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Человек, соблюдая устоявшийся и наиболее целесообразный </a:t>
            </a:r>
            <a:r>
              <a:rPr lang="ru-RU" sz="1400" dirty="0" smtClean="0"/>
              <a:t>режим </a:t>
            </a:r>
            <a:r>
              <a:rPr lang="ru-RU" sz="1400" dirty="0"/>
              <a:t>жизнедеятельности, лучше приспосабливается к течению важнейших  физиологических </a:t>
            </a:r>
            <a:r>
              <a:rPr lang="ru-RU" sz="1400" dirty="0" smtClean="0"/>
              <a:t>процессов.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741682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Необходимо </a:t>
            </a:r>
            <a:r>
              <a:rPr lang="ru-RU" sz="1400" dirty="0"/>
              <a:t>вести четко организованный образ жизни, соблюдать постоянный режим </a:t>
            </a:r>
            <a:r>
              <a:rPr lang="ru-RU" sz="1400" dirty="0" smtClean="0"/>
              <a:t>                             в </a:t>
            </a:r>
            <a:r>
              <a:rPr lang="ru-RU" sz="1400" dirty="0"/>
              <a:t>учебном труде, отдыхе, питании, сне.</a:t>
            </a:r>
          </a:p>
          <a:p>
            <a:pPr algn="ctr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Режим дня - нормативная основа жизнедеятельности для всех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39362"/>
            <a:ext cx="7416824" cy="381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Режим </a:t>
            </a:r>
            <a:r>
              <a:rPr lang="ru-RU" sz="1400" dirty="0"/>
              <a:t>будет реальным и выполнимым, если он динамичен и строится с </a:t>
            </a:r>
            <a:r>
              <a:rPr lang="ru-RU" sz="1400" dirty="0" smtClean="0"/>
              <a:t>учетом непредвиденных </a:t>
            </a:r>
            <a:r>
              <a:rPr lang="ru-RU" sz="1400" dirty="0"/>
              <a:t>обстоятельств.</a:t>
            </a:r>
          </a:p>
          <a:p>
            <a:pPr algn="ctr"/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36912"/>
            <a:ext cx="741682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Сон – </a:t>
            </a:r>
            <a:r>
              <a:rPr lang="ru-RU" sz="1400" dirty="0" smtClean="0"/>
              <a:t>обязательная </a:t>
            </a:r>
            <a:r>
              <a:rPr lang="ru-RU" sz="1400" dirty="0"/>
              <a:t>и наиболее полноценная форма</a:t>
            </a:r>
          </a:p>
          <a:p>
            <a:pPr algn="ctr"/>
            <a:r>
              <a:rPr lang="ru-RU" sz="1400" dirty="0"/>
              <a:t>ежедневного </a:t>
            </a:r>
            <a:r>
              <a:rPr lang="ru-RU" sz="1400" dirty="0" smtClean="0"/>
              <a:t>отдыха.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212976"/>
            <a:ext cx="741682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Часы, предназначенные для сна, нельзя рассматривать как некий резерв времени, который можно часто и безнаказанно использовать для других целей.</a:t>
            </a:r>
          </a:p>
        </p:txBody>
      </p:sp>
      <p:pic>
        <p:nvPicPr>
          <p:cNvPr id="8194" name="Picture 2" descr="C:\Users\УЗТО\Desktop\ЗОЖ\130115_212715_0395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57143"/>
            <a:ext cx="4464496" cy="29640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ЗТО\Desktop\ЗОЖ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41" y="3645024"/>
            <a:ext cx="3603742" cy="33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66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Организация режима питания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331236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Пища служит источником энергии </a:t>
            </a:r>
            <a:r>
              <a:rPr lang="ru-RU" sz="1400" dirty="0" smtClean="0"/>
              <a:t>                   для </a:t>
            </a:r>
            <a:r>
              <a:rPr lang="ru-RU" sz="1400" dirty="0"/>
              <a:t>работы всех систем организма, обновления </a:t>
            </a:r>
            <a:r>
              <a:rPr lang="ru-RU" sz="1400" dirty="0" smtClean="0"/>
              <a:t>тканей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8004" y="692696"/>
            <a:ext cx="36364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среднем суточное потребление </a:t>
            </a:r>
            <a:r>
              <a:rPr lang="ru-RU" sz="1400" dirty="0" smtClean="0"/>
              <a:t>энергии составляет</a:t>
            </a:r>
            <a:r>
              <a:rPr lang="ru-RU" sz="1400" dirty="0"/>
              <a:t>: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8004" y="1517913"/>
            <a:ext cx="1620180" cy="66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 </a:t>
            </a:r>
            <a:r>
              <a:rPr lang="ru-RU" sz="1400" dirty="0" smtClean="0"/>
              <a:t>юношей -                 2700 </a:t>
            </a:r>
            <a:r>
              <a:rPr lang="ru-RU" sz="1400" dirty="0"/>
              <a:t>ккал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525128"/>
            <a:ext cx="1440160" cy="6686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 девушек </a:t>
            </a:r>
            <a:r>
              <a:rPr lang="ru-RU" sz="1400" dirty="0" smtClean="0"/>
              <a:t>- </a:t>
            </a:r>
            <a:r>
              <a:rPr lang="ru-RU" sz="1400" dirty="0"/>
              <a:t>2400 ккал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5418094" y="1268760"/>
            <a:ext cx="1008112" cy="249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6426206" y="1268760"/>
            <a:ext cx="1098122" cy="25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2060848"/>
            <a:ext cx="331236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занятиях</a:t>
            </a:r>
          </a:p>
          <a:p>
            <a:pPr algn="ctr"/>
            <a:r>
              <a:rPr lang="ru-RU" sz="1400" dirty="0"/>
              <a:t>физическими упражнениями, спортом принимать пищу следует за 2-2,5 </a:t>
            </a:r>
            <a:r>
              <a:rPr lang="ru-RU" sz="1400" dirty="0" smtClean="0"/>
              <a:t>часа      </a:t>
            </a:r>
            <a:r>
              <a:rPr lang="ru-RU" sz="1400" dirty="0"/>
              <a:t>до и спустя 30-40 минут после их завершения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8004" y="2420888"/>
            <a:ext cx="3636404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двигательной деятельности, связанной </a:t>
            </a:r>
            <a:r>
              <a:rPr lang="ru-RU" sz="1400" dirty="0" smtClean="0"/>
              <a:t>                  с </a:t>
            </a:r>
            <a:r>
              <a:rPr lang="ru-RU" sz="1400" dirty="0"/>
              <a:t>интенсивным потоотделением, следует увеличить суточную норму потребления поваренной соли с 15 до 20-25 г</a:t>
            </a:r>
          </a:p>
        </p:txBody>
      </p:sp>
      <p:pic>
        <p:nvPicPr>
          <p:cNvPr id="9218" name="Picture 2" descr="C:\Users\УЗТО\Desktop\ЗОЖ\healthyeatin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95" y="3406022"/>
            <a:ext cx="3891238" cy="33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ЗТО\Desktop\ЗОЖ\50500_Tatanova_4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1750"/>
            <a:ext cx="4535835" cy="30238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1014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УЗТО</dc:creator>
  <cp:lastModifiedBy>УЗТО</cp:lastModifiedBy>
  <cp:revision>17</cp:revision>
  <dcterms:created xsi:type="dcterms:W3CDTF">2016-06-30T10:41:12Z</dcterms:created>
  <dcterms:modified xsi:type="dcterms:W3CDTF">2016-07-13T10:44:53Z</dcterms:modified>
</cp:coreProperties>
</file>