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1" r:id="rId2"/>
  </p:sldMasterIdLst>
  <p:notesMasterIdLst>
    <p:notesMasterId r:id="rId19"/>
  </p:notesMasterIdLst>
  <p:sldIdLst>
    <p:sldId id="261" r:id="rId3"/>
    <p:sldId id="327" r:id="rId4"/>
    <p:sldId id="354" r:id="rId5"/>
    <p:sldId id="355" r:id="rId6"/>
    <p:sldId id="322" r:id="rId7"/>
    <p:sldId id="287" r:id="rId8"/>
    <p:sldId id="323" r:id="rId9"/>
    <p:sldId id="351" r:id="rId10"/>
    <p:sldId id="330" r:id="rId11"/>
    <p:sldId id="352" r:id="rId12"/>
    <p:sldId id="353" r:id="rId13"/>
    <p:sldId id="262" r:id="rId14"/>
    <p:sldId id="356" r:id="rId15"/>
    <p:sldId id="301" r:id="rId16"/>
    <p:sldId id="320" r:id="rId17"/>
    <p:sldId id="310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6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2" autoAdjust="0"/>
  </p:normalViewPr>
  <p:slideViewPr>
    <p:cSldViewPr>
      <p:cViewPr varScale="1">
        <p:scale>
          <a:sx n="68" d="100"/>
          <a:sy n="68" d="100"/>
        </p:scale>
        <p:origin x="12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A51D1-0512-4C05-9729-3B8301DC0F44}" type="doc">
      <dgm:prSet loTypeId="urn:microsoft.com/office/officeart/2005/8/layout/hProcess4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7643D63-940C-43C4-BCFB-98D532AA2CE2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1-этап диспансеризации</a:t>
          </a:r>
        </a:p>
      </dgm:t>
    </dgm:pt>
    <dgm:pt modelId="{81031D33-CBFF-4212-A685-2866ACFD3570}" type="parTrans" cxnId="{44D73D55-E062-4C6A-B317-B0C7D6285D8A}">
      <dgm:prSet/>
      <dgm:spPr/>
      <dgm:t>
        <a:bodyPr/>
        <a:lstStyle/>
        <a:p>
          <a:endParaRPr lang="ru-RU"/>
        </a:p>
      </dgm:t>
    </dgm:pt>
    <dgm:pt modelId="{5A8FEEB1-8172-448A-825F-9C4CD2F79AFF}" type="sibTrans" cxnId="{44D73D55-E062-4C6A-B317-B0C7D6285D8A}">
      <dgm:prSet/>
      <dgm:spPr/>
      <dgm:t>
        <a:bodyPr/>
        <a:lstStyle/>
        <a:p>
          <a:endParaRPr lang="ru-RU" dirty="0"/>
        </a:p>
      </dgm:t>
    </dgm:pt>
    <dgm:pt modelId="{F3385327-2BE6-49F5-B99B-030FCA836D99}">
      <dgm:prSet phldrT="[Текст]" custT="1"/>
      <dgm:spPr/>
      <dgm:t>
        <a:bodyPr/>
        <a:lstStyle/>
        <a:p>
          <a:r>
            <a:rPr lang="ru-RU" sz="1800" b="1" dirty="0"/>
            <a:t>Проведение</a:t>
          </a:r>
          <a:r>
            <a:rPr lang="ru-RU" sz="1800" b="1" baseline="0" dirty="0"/>
            <a:t> ПМО</a:t>
          </a:r>
          <a:endParaRPr lang="ru-RU" sz="1800" b="1" dirty="0"/>
        </a:p>
      </dgm:t>
    </dgm:pt>
    <dgm:pt modelId="{4DEDD739-B26B-4B3A-BF14-C2DF90799BD3}" type="parTrans" cxnId="{26BA0A22-97A2-4082-9309-4998AAB5F68A}">
      <dgm:prSet/>
      <dgm:spPr/>
      <dgm:t>
        <a:bodyPr/>
        <a:lstStyle/>
        <a:p>
          <a:endParaRPr lang="ru-RU"/>
        </a:p>
      </dgm:t>
    </dgm:pt>
    <dgm:pt modelId="{1231BA7E-EFCA-43F3-A16E-0F40AD8F1B72}" type="sibTrans" cxnId="{26BA0A22-97A2-4082-9309-4998AAB5F68A}">
      <dgm:prSet/>
      <dgm:spPr/>
      <dgm:t>
        <a:bodyPr/>
        <a:lstStyle/>
        <a:p>
          <a:endParaRPr lang="ru-RU"/>
        </a:p>
      </dgm:t>
    </dgm:pt>
    <dgm:pt modelId="{F4135295-94F0-4A06-B4D7-26AAB50910ED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этап диспансеризации</a:t>
          </a:r>
        </a:p>
      </dgm:t>
    </dgm:pt>
    <dgm:pt modelId="{DCFF4BFC-0F8F-4C79-86F7-59701B7D9E3D}" type="parTrans" cxnId="{851D6F2B-C4EC-4F2A-A1FC-03EC46DB1E39}">
      <dgm:prSet/>
      <dgm:spPr/>
      <dgm:t>
        <a:bodyPr/>
        <a:lstStyle/>
        <a:p>
          <a:endParaRPr lang="ru-RU"/>
        </a:p>
      </dgm:t>
    </dgm:pt>
    <dgm:pt modelId="{205A6648-4FB2-4E40-A813-1CFB54835137}" type="sibTrans" cxnId="{851D6F2B-C4EC-4F2A-A1FC-03EC46DB1E39}">
      <dgm:prSet/>
      <dgm:spPr/>
      <dgm:t>
        <a:bodyPr/>
        <a:lstStyle/>
        <a:p>
          <a:endParaRPr lang="ru-RU"/>
        </a:p>
      </dgm:t>
    </dgm:pt>
    <dgm:pt modelId="{4651721E-F083-41A8-B73C-4EE892DC422A}">
      <dgm:prSet phldrT="[Текст]" custT="1"/>
      <dgm:spPr/>
      <dgm:t>
        <a:bodyPr/>
        <a:lstStyle/>
        <a:p>
          <a:r>
            <a:rPr lang="ru-RU" sz="1800" b="1" dirty="0"/>
            <a:t>Проведение дополнительных исследований по показаниям, выявленным на первом этапе</a:t>
          </a:r>
        </a:p>
      </dgm:t>
    </dgm:pt>
    <dgm:pt modelId="{D9A9B6C7-3FB4-4A49-AF86-0A3CA13F0D30}" type="parTrans" cxnId="{817BDEF1-5C0C-4896-A6E7-60915A181922}">
      <dgm:prSet/>
      <dgm:spPr/>
      <dgm:t>
        <a:bodyPr/>
        <a:lstStyle/>
        <a:p>
          <a:endParaRPr lang="ru-RU"/>
        </a:p>
      </dgm:t>
    </dgm:pt>
    <dgm:pt modelId="{A0A9665D-BBE1-4C6E-AE74-F34FF25E0529}" type="sibTrans" cxnId="{817BDEF1-5C0C-4896-A6E7-60915A181922}">
      <dgm:prSet/>
      <dgm:spPr/>
      <dgm:t>
        <a:bodyPr/>
        <a:lstStyle/>
        <a:p>
          <a:endParaRPr lang="ru-RU"/>
        </a:p>
      </dgm:t>
    </dgm:pt>
    <dgm:pt modelId="{BD952805-2CF3-4403-A429-1EB16865CE69}">
      <dgm:prSet phldrT="[Текст]" custT="1"/>
      <dgm:spPr/>
      <dgm:t>
        <a:bodyPr/>
        <a:lstStyle/>
        <a:p>
          <a:r>
            <a:rPr lang="ru-RU" sz="1800" b="1" dirty="0"/>
            <a:t>Проведение </a:t>
          </a:r>
          <a:r>
            <a:rPr lang="ru-RU" sz="1800" b="1" dirty="0" err="1"/>
            <a:t>онкоскрининга</a:t>
          </a:r>
          <a:endParaRPr lang="ru-RU" sz="1800" b="1" dirty="0"/>
        </a:p>
      </dgm:t>
    </dgm:pt>
    <dgm:pt modelId="{0D99B9D9-8CAA-4C35-A51E-39F856C30D75}" type="parTrans" cxnId="{1ABB2A99-CF69-477A-9B7D-9E22B8350163}">
      <dgm:prSet/>
      <dgm:spPr/>
      <dgm:t>
        <a:bodyPr/>
        <a:lstStyle/>
        <a:p>
          <a:endParaRPr lang="ru-RU"/>
        </a:p>
      </dgm:t>
    </dgm:pt>
    <dgm:pt modelId="{CBEC1063-6E0D-4F6B-B7B6-8DE0FEE4DD79}" type="sibTrans" cxnId="{1ABB2A99-CF69-477A-9B7D-9E22B8350163}">
      <dgm:prSet/>
      <dgm:spPr/>
      <dgm:t>
        <a:bodyPr/>
        <a:lstStyle/>
        <a:p>
          <a:endParaRPr lang="ru-RU"/>
        </a:p>
      </dgm:t>
    </dgm:pt>
    <dgm:pt modelId="{A6F5BDCC-C1ED-4D50-BD7A-9CEB9279615F}">
      <dgm:prSet phldrT="[Текст]" custT="1"/>
      <dgm:spPr/>
      <dgm:t>
        <a:bodyPr/>
        <a:lstStyle/>
        <a:p>
          <a:r>
            <a:rPr lang="ru-RU" sz="1800" b="1" dirty="0"/>
            <a:t>Установление группы здоровья</a:t>
          </a:r>
        </a:p>
      </dgm:t>
    </dgm:pt>
    <dgm:pt modelId="{1F5C6BC4-DFD4-490F-BAD4-63BE1D1561AF}" type="parTrans" cxnId="{6F9D4881-0D36-4353-913E-C5F89CA8ABA1}">
      <dgm:prSet/>
      <dgm:spPr/>
      <dgm:t>
        <a:bodyPr/>
        <a:lstStyle/>
        <a:p>
          <a:endParaRPr lang="ru-RU"/>
        </a:p>
      </dgm:t>
    </dgm:pt>
    <dgm:pt modelId="{D9F023DB-AF35-4FAE-AA83-1E3E17F9BBF2}" type="sibTrans" cxnId="{6F9D4881-0D36-4353-913E-C5F89CA8ABA1}">
      <dgm:prSet/>
      <dgm:spPr/>
      <dgm:t>
        <a:bodyPr/>
        <a:lstStyle/>
        <a:p>
          <a:endParaRPr lang="ru-RU"/>
        </a:p>
      </dgm:t>
    </dgm:pt>
    <dgm:pt modelId="{AB65B460-4BE9-427E-B260-0FB53D770031}">
      <dgm:prSet phldrT="[Текст]" custT="1"/>
      <dgm:spPr/>
      <dgm:t>
        <a:bodyPr/>
        <a:lstStyle/>
        <a:p>
          <a:r>
            <a:rPr lang="ru-RU" sz="1800" b="1" dirty="0"/>
            <a:t>Уточнение диагноза</a:t>
          </a:r>
        </a:p>
      </dgm:t>
    </dgm:pt>
    <dgm:pt modelId="{8F05F40D-6EDF-4B7F-BCAC-F85F9EB2CB6A}" type="parTrans" cxnId="{2424A5B1-26E3-424F-8F98-606839BDE1CE}">
      <dgm:prSet/>
      <dgm:spPr/>
      <dgm:t>
        <a:bodyPr/>
        <a:lstStyle/>
        <a:p>
          <a:endParaRPr lang="ru-RU"/>
        </a:p>
      </dgm:t>
    </dgm:pt>
    <dgm:pt modelId="{BED48B25-FEEF-447A-8170-6D39B4356AA2}" type="sibTrans" cxnId="{2424A5B1-26E3-424F-8F98-606839BDE1CE}">
      <dgm:prSet/>
      <dgm:spPr/>
      <dgm:t>
        <a:bodyPr/>
        <a:lstStyle/>
        <a:p>
          <a:endParaRPr lang="ru-RU"/>
        </a:p>
      </dgm:t>
    </dgm:pt>
    <dgm:pt modelId="{A29666F3-C9C9-4E4E-B999-8158E2B3B32E}">
      <dgm:prSet phldrT="[Текст]" custT="1"/>
      <dgm:spPr/>
      <dgm:t>
        <a:bodyPr/>
        <a:lstStyle/>
        <a:p>
          <a:r>
            <a:rPr lang="ru-RU" sz="1800" b="1" dirty="0"/>
            <a:t>Оценка сердечно-сосудистого риска </a:t>
          </a:r>
        </a:p>
      </dgm:t>
    </dgm:pt>
    <dgm:pt modelId="{10FCAD6C-A9DA-4AFA-9F35-13D00BBF611E}" type="parTrans" cxnId="{5B3904FD-8390-4FDA-860B-9C3D0AE5184E}">
      <dgm:prSet/>
      <dgm:spPr/>
      <dgm:t>
        <a:bodyPr/>
        <a:lstStyle/>
        <a:p>
          <a:endParaRPr lang="ru-RU"/>
        </a:p>
      </dgm:t>
    </dgm:pt>
    <dgm:pt modelId="{0C920A01-0A1A-4C15-82E2-24931E2FD60F}" type="sibTrans" cxnId="{5B3904FD-8390-4FDA-860B-9C3D0AE5184E}">
      <dgm:prSet/>
      <dgm:spPr/>
      <dgm:t>
        <a:bodyPr/>
        <a:lstStyle/>
        <a:p>
          <a:endParaRPr lang="ru-RU"/>
        </a:p>
      </dgm:t>
    </dgm:pt>
    <dgm:pt modelId="{FD01BAA7-892E-419A-93E4-1CABFECEF15C}" type="pres">
      <dgm:prSet presAssocID="{379A51D1-0512-4C05-9729-3B8301DC0F44}" presName="Name0" presStyleCnt="0">
        <dgm:presLayoutVars>
          <dgm:dir/>
          <dgm:animLvl val="lvl"/>
          <dgm:resizeHandles val="exact"/>
        </dgm:presLayoutVars>
      </dgm:prSet>
      <dgm:spPr/>
    </dgm:pt>
    <dgm:pt modelId="{745D7AC8-4B81-482B-B98D-13682EC3F74D}" type="pres">
      <dgm:prSet presAssocID="{379A51D1-0512-4C05-9729-3B8301DC0F44}" presName="tSp" presStyleCnt="0"/>
      <dgm:spPr/>
    </dgm:pt>
    <dgm:pt modelId="{602AB773-7FF6-4F0D-9B20-B89721F0163F}" type="pres">
      <dgm:prSet presAssocID="{379A51D1-0512-4C05-9729-3B8301DC0F44}" presName="bSp" presStyleCnt="0"/>
      <dgm:spPr/>
    </dgm:pt>
    <dgm:pt modelId="{CF9F28DB-8DC4-4559-A83E-B508566D767B}" type="pres">
      <dgm:prSet presAssocID="{379A51D1-0512-4C05-9729-3B8301DC0F44}" presName="process" presStyleCnt="0"/>
      <dgm:spPr/>
    </dgm:pt>
    <dgm:pt modelId="{9256E552-C7AD-40C3-980E-79187935AD87}" type="pres">
      <dgm:prSet presAssocID="{67643D63-940C-43C4-BCFB-98D532AA2CE2}" presName="composite1" presStyleCnt="0"/>
      <dgm:spPr/>
    </dgm:pt>
    <dgm:pt modelId="{CDC7C192-DE93-4A7F-8147-ACB8C4333A6A}" type="pres">
      <dgm:prSet presAssocID="{67643D63-940C-43C4-BCFB-98D532AA2CE2}" presName="dummyNode1" presStyleLbl="node1" presStyleIdx="0" presStyleCnt="2"/>
      <dgm:spPr/>
    </dgm:pt>
    <dgm:pt modelId="{85E71CD8-A77C-4726-9B6C-EF8E58A61BF1}" type="pres">
      <dgm:prSet presAssocID="{67643D63-940C-43C4-BCFB-98D532AA2CE2}" presName="childNode1" presStyleLbl="bgAcc1" presStyleIdx="0" presStyleCnt="2" custScaleX="126569" custScaleY="132341" custLinFactNeighborX="-795" custLinFactNeighborY="-11454">
        <dgm:presLayoutVars>
          <dgm:bulletEnabled val="1"/>
        </dgm:presLayoutVars>
      </dgm:prSet>
      <dgm:spPr/>
    </dgm:pt>
    <dgm:pt modelId="{DA20DFD3-019A-42F7-99F3-9A277D6CB99E}" type="pres">
      <dgm:prSet presAssocID="{67643D63-940C-43C4-BCFB-98D532AA2CE2}" presName="childNode1tx" presStyleLbl="bgAcc1" presStyleIdx="0" presStyleCnt="2">
        <dgm:presLayoutVars>
          <dgm:bulletEnabled val="1"/>
        </dgm:presLayoutVars>
      </dgm:prSet>
      <dgm:spPr/>
    </dgm:pt>
    <dgm:pt modelId="{FAEC761F-83EA-42D9-919A-41D0A2A22E26}" type="pres">
      <dgm:prSet presAssocID="{67643D63-940C-43C4-BCFB-98D532AA2CE2}" presName="parentNode1" presStyleLbl="node1" presStyleIdx="0" presStyleCnt="2" custLinFactNeighborX="6712" custLinFactNeighborY="7642">
        <dgm:presLayoutVars>
          <dgm:chMax val="1"/>
          <dgm:bulletEnabled val="1"/>
        </dgm:presLayoutVars>
      </dgm:prSet>
      <dgm:spPr/>
    </dgm:pt>
    <dgm:pt modelId="{4DD944E3-3A55-48EB-A497-5CFC3EC1B24C}" type="pres">
      <dgm:prSet presAssocID="{67643D63-940C-43C4-BCFB-98D532AA2CE2}" presName="connSite1" presStyleCnt="0"/>
      <dgm:spPr/>
    </dgm:pt>
    <dgm:pt modelId="{DAC898EE-348E-44CA-8613-59ACB93DD4B1}" type="pres">
      <dgm:prSet presAssocID="{5A8FEEB1-8172-448A-825F-9C4CD2F79AFF}" presName="Name9" presStyleLbl="sibTrans2D1" presStyleIdx="0" presStyleCnt="1" custScaleX="125366" custLinFactNeighborX="24929" custLinFactNeighborY="-5151"/>
      <dgm:spPr/>
    </dgm:pt>
    <dgm:pt modelId="{B92FC509-8D12-4C66-8311-BBCEE03EEFB9}" type="pres">
      <dgm:prSet presAssocID="{F4135295-94F0-4A06-B4D7-26AAB50910ED}" presName="composite2" presStyleCnt="0"/>
      <dgm:spPr/>
    </dgm:pt>
    <dgm:pt modelId="{F0CB08BD-2536-415E-AD00-C49EEA998FD8}" type="pres">
      <dgm:prSet presAssocID="{F4135295-94F0-4A06-B4D7-26AAB50910ED}" presName="dummyNode2" presStyleLbl="node1" presStyleIdx="0" presStyleCnt="2"/>
      <dgm:spPr/>
    </dgm:pt>
    <dgm:pt modelId="{543D0303-11A9-47C8-8F8F-FEB753C38714}" type="pres">
      <dgm:prSet presAssocID="{F4135295-94F0-4A06-B4D7-26AAB50910ED}" presName="childNode2" presStyleLbl="bgAcc1" presStyleIdx="1" presStyleCnt="2" custScaleX="128972" custScaleY="138926" custLinFactNeighborX="11789" custLinFactNeighborY="-11179">
        <dgm:presLayoutVars>
          <dgm:bulletEnabled val="1"/>
        </dgm:presLayoutVars>
      </dgm:prSet>
      <dgm:spPr/>
    </dgm:pt>
    <dgm:pt modelId="{E07BB226-5BB3-432F-A92F-8FFAB563EFEF}" type="pres">
      <dgm:prSet presAssocID="{F4135295-94F0-4A06-B4D7-26AAB50910ED}" presName="childNode2tx" presStyleLbl="bgAcc1" presStyleIdx="1" presStyleCnt="2">
        <dgm:presLayoutVars>
          <dgm:bulletEnabled val="1"/>
        </dgm:presLayoutVars>
      </dgm:prSet>
      <dgm:spPr/>
    </dgm:pt>
    <dgm:pt modelId="{EFC4EB1E-111C-4C88-935C-445AE50762FB}" type="pres">
      <dgm:prSet presAssocID="{F4135295-94F0-4A06-B4D7-26AAB50910ED}" presName="parentNode2" presStyleLbl="node1" presStyleIdx="1" presStyleCnt="2" custLinFactNeighborX="22778" custLinFactNeighborY="-51563">
        <dgm:presLayoutVars>
          <dgm:chMax val="0"/>
          <dgm:bulletEnabled val="1"/>
        </dgm:presLayoutVars>
      </dgm:prSet>
      <dgm:spPr/>
    </dgm:pt>
    <dgm:pt modelId="{B0680CC3-89D1-4E32-BCAB-2F4E428D64B9}" type="pres">
      <dgm:prSet presAssocID="{F4135295-94F0-4A06-B4D7-26AAB50910ED}" presName="connSite2" presStyleCnt="0"/>
      <dgm:spPr/>
    </dgm:pt>
  </dgm:ptLst>
  <dgm:cxnLst>
    <dgm:cxn modelId="{B3ADBB07-1568-40B6-BAD9-8B700E13C455}" type="presOf" srcId="{67643D63-940C-43C4-BCFB-98D532AA2CE2}" destId="{FAEC761F-83EA-42D9-919A-41D0A2A22E26}" srcOrd="0" destOrd="0" presId="urn:microsoft.com/office/officeart/2005/8/layout/hProcess4"/>
    <dgm:cxn modelId="{85B3DB09-B5A1-4989-96B6-D30CE3566CD8}" type="presOf" srcId="{A6F5BDCC-C1ED-4D50-BD7A-9CEB9279615F}" destId="{85E71CD8-A77C-4726-9B6C-EF8E58A61BF1}" srcOrd="0" destOrd="3" presId="urn:microsoft.com/office/officeart/2005/8/layout/hProcess4"/>
    <dgm:cxn modelId="{789A1D10-4CA5-4C91-B050-345AE840056C}" type="presOf" srcId="{AB65B460-4BE9-427E-B260-0FB53D770031}" destId="{543D0303-11A9-47C8-8F8F-FEB753C38714}" srcOrd="0" destOrd="1" presId="urn:microsoft.com/office/officeart/2005/8/layout/hProcess4"/>
    <dgm:cxn modelId="{26BA0A22-97A2-4082-9309-4998AAB5F68A}" srcId="{67643D63-940C-43C4-BCFB-98D532AA2CE2}" destId="{F3385327-2BE6-49F5-B99B-030FCA836D99}" srcOrd="0" destOrd="0" parTransId="{4DEDD739-B26B-4B3A-BF14-C2DF90799BD3}" sibTransId="{1231BA7E-EFCA-43F3-A16E-0F40AD8F1B72}"/>
    <dgm:cxn modelId="{60477124-F292-46EE-81C9-28575AD9A49A}" type="presOf" srcId="{A29666F3-C9C9-4E4E-B999-8158E2B3B32E}" destId="{85E71CD8-A77C-4726-9B6C-EF8E58A61BF1}" srcOrd="0" destOrd="2" presId="urn:microsoft.com/office/officeart/2005/8/layout/hProcess4"/>
    <dgm:cxn modelId="{48EC232B-738A-446E-A641-1582245B2F18}" type="presOf" srcId="{5A8FEEB1-8172-448A-825F-9C4CD2F79AFF}" destId="{DAC898EE-348E-44CA-8613-59ACB93DD4B1}" srcOrd="0" destOrd="0" presId="urn:microsoft.com/office/officeart/2005/8/layout/hProcess4"/>
    <dgm:cxn modelId="{851D6F2B-C4EC-4F2A-A1FC-03EC46DB1E39}" srcId="{379A51D1-0512-4C05-9729-3B8301DC0F44}" destId="{F4135295-94F0-4A06-B4D7-26AAB50910ED}" srcOrd="1" destOrd="0" parTransId="{DCFF4BFC-0F8F-4C79-86F7-59701B7D9E3D}" sibTransId="{205A6648-4FB2-4E40-A813-1CFB54835137}"/>
    <dgm:cxn modelId="{2C70F831-0C24-4926-98E0-CE358B2CAC35}" type="presOf" srcId="{BD952805-2CF3-4403-A429-1EB16865CE69}" destId="{85E71CD8-A77C-4726-9B6C-EF8E58A61BF1}" srcOrd="0" destOrd="1" presId="urn:microsoft.com/office/officeart/2005/8/layout/hProcess4"/>
    <dgm:cxn modelId="{EC6A143B-FFAC-4CE0-9E4F-81FBBFACD64A}" type="presOf" srcId="{A29666F3-C9C9-4E4E-B999-8158E2B3B32E}" destId="{DA20DFD3-019A-42F7-99F3-9A277D6CB99E}" srcOrd="1" destOrd="2" presId="urn:microsoft.com/office/officeart/2005/8/layout/hProcess4"/>
    <dgm:cxn modelId="{91166F41-59EC-4ABE-99A3-BD202C06B097}" type="presOf" srcId="{4651721E-F083-41A8-B73C-4EE892DC422A}" destId="{543D0303-11A9-47C8-8F8F-FEB753C38714}" srcOrd="0" destOrd="0" presId="urn:microsoft.com/office/officeart/2005/8/layout/hProcess4"/>
    <dgm:cxn modelId="{8A79F141-F736-46EC-8C7B-5C9D59F353E4}" type="presOf" srcId="{4651721E-F083-41A8-B73C-4EE892DC422A}" destId="{E07BB226-5BB3-432F-A92F-8FFAB563EFEF}" srcOrd="1" destOrd="0" presId="urn:microsoft.com/office/officeart/2005/8/layout/hProcess4"/>
    <dgm:cxn modelId="{0B17C14A-ADC3-4BAE-9A36-372A9E1CF1C4}" type="presOf" srcId="{A6F5BDCC-C1ED-4D50-BD7A-9CEB9279615F}" destId="{DA20DFD3-019A-42F7-99F3-9A277D6CB99E}" srcOrd="1" destOrd="3" presId="urn:microsoft.com/office/officeart/2005/8/layout/hProcess4"/>
    <dgm:cxn modelId="{08B93E6F-3B84-43E9-9CE0-196FA8EDF8D3}" type="presOf" srcId="{F3385327-2BE6-49F5-B99B-030FCA836D99}" destId="{85E71CD8-A77C-4726-9B6C-EF8E58A61BF1}" srcOrd="0" destOrd="0" presId="urn:microsoft.com/office/officeart/2005/8/layout/hProcess4"/>
    <dgm:cxn modelId="{E2DCF474-33F1-4DBD-9159-E5C1DD3B4A87}" type="presOf" srcId="{379A51D1-0512-4C05-9729-3B8301DC0F44}" destId="{FD01BAA7-892E-419A-93E4-1CABFECEF15C}" srcOrd="0" destOrd="0" presId="urn:microsoft.com/office/officeart/2005/8/layout/hProcess4"/>
    <dgm:cxn modelId="{44D73D55-E062-4C6A-B317-B0C7D6285D8A}" srcId="{379A51D1-0512-4C05-9729-3B8301DC0F44}" destId="{67643D63-940C-43C4-BCFB-98D532AA2CE2}" srcOrd="0" destOrd="0" parTransId="{81031D33-CBFF-4212-A685-2866ACFD3570}" sibTransId="{5A8FEEB1-8172-448A-825F-9C4CD2F79AFF}"/>
    <dgm:cxn modelId="{6F9D4881-0D36-4353-913E-C5F89CA8ABA1}" srcId="{67643D63-940C-43C4-BCFB-98D532AA2CE2}" destId="{A6F5BDCC-C1ED-4D50-BD7A-9CEB9279615F}" srcOrd="3" destOrd="0" parTransId="{1F5C6BC4-DFD4-490F-BAD4-63BE1D1561AF}" sibTransId="{D9F023DB-AF35-4FAE-AA83-1E3E17F9BBF2}"/>
    <dgm:cxn modelId="{1ABB2A99-CF69-477A-9B7D-9E22B8350163}" srcId="{67643D63-940C-43C4-BCFB-98D532AA2CE2}" destId="{BD952805-2CF3-4403-A429-1EB16865CE69}" srcOrd="1" destOrd="0" parTransId="{0D99B9D9-8CAA-4C35-A51E-39F856C30D75}" sibTransId="{CBEC1063-6E0D-4F6B-B7B6-8DE0FEE4DD79}"/>
    <dgm:cxn modelId="{2424A5B1-26E3-424F-8F98-606839BDE1CE}" srcId="{F4135295-94F0-4A06-B4D7-26AAB50910ED}" destId="{AB65B460-4BE9-427E-B260-0FB53D770031}" srcOrd="1" destOrd="0" parTransId="{8F05F40D-6EDF-4B7F-BCAC-F85F9EB2CB6A}" sibTransId="{BED48B25-FEEF-447A-8170-6D39B4356AA2}"/>
    <dgm:cxn modelId="{78C0AFB7-F752-4E8C-871E-5B4D9BF104A8}" type="presOf" srcId="{AB65B460-4BE9-427E-B260-0FB53D770031}" destId="{E07BB226-5BB3-432F-A92F-8FFAB563EFEF}" srcOrd="1" destOrd="1" presId="urn:microsoft.com/office/officeart/2005/8/layout/hProcess4"/>
    <dgm:cxn modelId="{D4B4A8C3-F6A3-4CCD-B1AB-42AFA1D9741A}" type="presOf" srcId="{BD952805-2CF3-4403-A429-1EB16865CE69}" destId="{DA20DFD3-019A-42F7-99F3-9A277D6CB99E}" srcOrd="1" destOrd="1" presId="urn:microsoft.com/office/officeart/2005/8/layout/hProcess4"/>
    <dgm:cxn modelId="{1A6EABD7-5095-48D1-8B40-ED247A6F8EBC}" type="presOf" srcId="{F3385327-2BE6-49F5-B99B-030FCA836D99}" destId="{DA20DFD3-019A-42F7-99F3-9A277D6CB99E}" srcOrd="1" destOrd="0" presId="urn:microsoft.com/office/officeart/2005/8/layout/hProcess4"/>
    <dgm:cxn modelId="{22F9C3EF-7895-4D14-AB10-8598D46B76EC}" type="presOf" srcId="{F4135295-94F0-4A06-B4D7-26AAB50910ED}" destId="{EFC4EB1E-111C-4C88-935C-445AE50762FB}" srcOrd="0" destOrd="0" presId="urn:microsoft.com/office/officeart/2005/8/layout/hProcess4"/>
    <dgm:cxn modelId="{817BDEF1-5C0C-4896-A6E7-60915A181922}" srcId="{F4135295-94F0-4A06-B4D7-26AAB50910ED}" destId="{4651721E-F083-41A8-B73C-4EE892DC422A}" srcOrd="0" destOrd="0" parTransId="{D9A9B6C7-3FB4-4A49-AF86-0A3CA13F0D30}" sibTransId="{A0A9665D-BBE1-4C6E-AE74-F34FF25E0529}"/>
    <dgm:cxn modelId="{5B3904FD-8390-4FDA-860B-9C3D0AE5184E}" srcId="{67643D63-940C-43C4-BCFB-98D532AA2CE2}" destId="{A29666F3-C9C9-4E4E-B999-8158E2B3B32E}" srcOrd="2" destOrd="0" parTransId="{10FCAD6C-A9DA-4AFA-9F35-13D00BBF611E}" sibTransId="{0C920A01-0A1A-4C15-82E2-24931E2FD60F}"/>
    <dgm:cxn modelId="{062AE262-F1DD-48E7-A0EB-84665ACE671B}" type="presParOf" srcId="{FD01BAA7-892E-419A-93E4-1CABFECEF15C}" destId="{745D7AC8-4B81-482B-B98D-13682EC3F74D}" srcOrd="0" destOrd="0" presId="urn:microsoft.com/office/officeart/2005/8/layout/hProcess4"/>
    <dgm:cxn modelId="{8BAFAA3B-E8B7-4566-9DDE-59094345D436}" type="presParOf" srcId="{FD01BAA7-892E-419A-93E4-1CABFECEF15C}" destId="{602AB773-7FF6-4F0D-9B20-B89721F0163F}" srcOrd="1" destOrd="0" presId="urn:microsoft.com/office/officeart/2005/8/layout/hProcess4"/>
    <dgm:cxn modelId="{F4605C72-1D7B-4ECB-B85C-D1D6FD1B561F}" type="presParOf" srcId="{FD01BAA7-892E-419A-93E4-1CABFECEF15C}" destId="{CF9F28DB-8DC4-4559-A83E-B508566D767B}" srcOrd="2" destOrd="0" presId="urn:microsoft.com/office/officeart/2005/8/layout/hProcess4"/>
    <dgm:cxn modelId="{88151C77-4C5A-4AE5-A5A8-E8D1CF66AFE3}" type="presParOf" srcId="{CF9F28DB-8DC4-4559-A83E-B508566D767B}" destId="{9256E552-C7AD-40C3-980E-79187935AD87}" srcOrd="0" destOrd="0" presId="urn:microsoft.com/office/officeart/2005/8/layout/hProcess4"/>
    <dgm:cxn modelId="{440FE250-79D2-449F-BC05-FFC9295D7F7A}" type="presParOf" srcId="{9256E552-C7AD-40C3-980E-79187935AD87}" destId="{CDC7C192-DE93-4A7F-8147-ACB8C4333A6A}" srcOrd="0" destOrd="0" presId="urn:microsoft.com/office/officeart/2005/8/layout/hProcess4"/>
    <dgm:cxn modelId="{1E3512A5-6DA8-4C75-AB89-80BA72FE1903}" type="presParOf" srcId="{9256E552-C7AD-40C3-980E-79187935AD87}" destId="{85E71CD8-A77C-4726-9B6C-EF8E58A61BF1}" srcOrd="1" destOrd="0" presId="urn:microsoft.com/office/officeart/2005/8/layout/hProcess4"/>
    <dgm:cxn modelId="{911FDCE3-F9DD-4F26-9741-7961E549722F}" type="presParOf" srcId="{9256E552-C7AD-40C3-980E-79187935AD87}" destId="{DA20DFD3-019A-42F7-99F3-9A277D6CB99E}" srcOrd="2" destOrd="0" presId="urn:microsoft.com/office/officeart/2005/8/layout/hProcess4"/>
    <dgm:cxn modelId="{34C7C443-0C1F-40E5-86F0-4B0ABB752AB0}" type="presParOf" srcId="{9256E552-C7AD-40C3-980E-79187935AD87}" destId="{FAEC761F-83EA-42D9-919A-41D0A2A22E26}" srcOrd="3" destOrd="0" presId="urn:microsoft.com/office/officeart/2005/8/layout/hProcess4"/>
    <dgm:cxn modelId="{06D28636-649A-41D3-B12C-97632066C350}" type="presParOf" srcId="{9256E552-C7AD-40C3-980E-79187935AD87}" destId="{4DD944E3-3A55-48EB-A497-5CFC3EC1B24C}" srcOrd="4" destOrd="0" presId="urn:microsoft.com/office/officeart/2005/8/layout/hProcess4"/>
    <dgm:cxn modelId="{CDA9E06A-ADD6-449F-AF1A-5AC8B2F14860}" type="presParOf" srcId="{CF9F28DB-8DC4-4559-A83E-B508566D767B}" destId="{DAC898EE-348E-44CA-8613-59ACB93DD4B1}" srcOrd="1" destOrd="0" presId="urn:microsoft.com/office/officeart/2005/8/layout/hProcess4"/>
    <dgm:cxn modelId="{EC31D537-D964-4A37-9AA5-811EC0747C4E}" type="presParOf" srcId="{CF9F28DB-8DC4-4559-A83E-B508566D767B}" destId="{B92FC509-8D12-4C66-8311-BBCEE03EEFB9}" srcOrd="2" destOrd="0" presId="urn:microsoft.com/office/officeart/2005/8/layout/hProcess4"/>
    <dgm:cxn modelId="{11453DB1-9569-49CD-ADB2-4BE72C0E289C}" type="presParOf" srcId="{B92FC509-8D12-4C66-8311-BBCEE03EEFB9}" destId="{F0CB08BD-2536-415E-AD00-C49EEA998FD8}" srcOrd="0" destOrd="0" presId="urn:microsoft.com/office/officeart/2005/8/layout/hProcess4"/>
    <dgm:cxn modelId="{84B66DDC-7B70-40E1-A3C6-BF287B65407E}" type="presParOf" srcId="{B92FC509-8D12-4C66-8311-BBCEE03EEFB9}" destId="{543D0303-11A9-47C8-8F8F-FEB753C38714}" srcOrd="1" destOrd="0" presId="urn:microsoft.com/office/officeart/2005/8/layout/hProcess4"/>
    <dgm:cxn modelId="{7A77D8FD-E631-4DB8-8E96-0DAB586585EA}" type="presParOf" srcId="{B92FC509-8D12-4C66-8311-BBCEE03EEFB9}" destId="{E07BB226-5BB3-432F-A92F-8FFAB563EFEF}" srcOrd="2" destOrd="0" presId="urn:microsoft.com/office/officeart/2005/8/layout/hProcess4"/>
    <dgm:cxn modelId="{EDAC4B18-F1E1-4769-BFE7-81A1273B0EF3}" type="presParOf" srcId="{B92FC509-8D12-4C66-8311-BBCEE03EEFB9}" destId="{EFC4EB1E-111C-4C88-935C-445AE50762FB}" srcOrd="3" destOrd="0" presId="urn:microsoft.com/office/officeart/2005/8/layout/hProcess4"/>
    <dgm:cxn modelId="{BE19D1B7-05C8-4EC8-A57A-8E079841C223}" type="presParOf" srcId="{B92FC509-8D12-4C66-8311-BBCEE03EEFB9}" destId="{B0680CC3-89D1-4E32-BCAB-2F4E428D64B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71CD8-A77C-4726-9B6C-EF8E58A61BF1}">
      <dsp:nvSpPr>
        <dsp:cNvPr id="0" name=""/>
        <dsp:cNvSpPr/>
      </dsp:nvSpPr>
      <dsp:spPr>
        <a:xfrm>
          <a:off x="452153" y="544047"/>
          <a:ext cx="3403224" cy="2934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Проведение</a:t>
          </a:r>
          <a:r>
            <a:rPr lang="ru-RU" sz="1800" b="1" kern="1200" baseline="0" dirty="0"/>
            <a:t> ПМО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Проведение </a:t>
          </a:r>
          <a:r>
            <a:rPr lang="ru-RU" sz="1800" b="1" kern="1200" dirty="0" err="1"/>
            <a:t>онкоскрининга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Оценка сердечно-сосудистого риска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Установление группы здоровья</a:t>
          </a:r>
        </a:p>
      </dsp:txBody>
      <dsp:txXfrm>
        <a:off x="519694" y="611588"/>
        <a:ext cx="3268142" cy="2170954"/>
      </dsp:txXfrm>
    </dsp:sp>
    <dsp:sp modelId="{DAC898EE-348E-44CA-8613-59ACB93DD4B1}">
      <dsp:nvSpPr>
        <dsp:cNvPr id="0" name=""/>
        <dsp:cNvSpPr/>
      </dsp:nvSpPr>
      <dsp:spPr>
        <a:xfrm>
          <a:off x="2810388" y="918474"/>
          <a:ext cx="4545472" cy="3625762"/>
        </a:xfrm>
        <a:prstGeom prst="leftCircularArrow">
          <a:avLst>
            <a:gd name="adj1" fmla="val 2383"/>
            <a:gd name="adj2" fmla="val 288054"/>
            <a:gd name="adj3" fmla="val 1694907"/>
            <a:gd name="adj4" fmla="val 8655832"/>
            <a:gd name="adj5" fmla="val 278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C761F-83EA-42D9-919A-41D0A2A22E26}">
      <dsp:nvSpPr>
        <dsp:cNvPr id="0" name=""/>
        <dsp:cNvSpPr/>
      </dsp:nvSpPr>
      <dsp:spPr>
        <a:xfrm>
          <a:off x="1588665" y="2971811"/>
          <a:ext cx="2390070" cy="95045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1-этап диспансеризации</a:t>
          </a:r>
        </a:p>
      </dsp:txBody>
      <dsp:txXfrm>
        <a:off x="1616503" y="2999649"/>
        <a:ext cx="2334394" cy="894776"/>
      </dsp:txXfrm>
    </dsp:sp>
    <dsp:sp modelId="{543D0303-11A9-47C8-8F8F-FEB753C38714}">
      <dsp:nvSpPr>
        <dsp:cNvPr id="0" name=""/>
        <dsp:cNvSpPr/>
      </dsp:nvSpPr>
      <dsp:spPr>
        <a:xfrm>
          <a:off x="4605219" y="471483"/>
          <a:ext cx="3467837" cy="3080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Проведение дополнительных исследований по показаниям, выявленным на первом этапе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/>
            <a:t>Уточнение диагноза</a:t>
          </a:r>
        </a:p>
      </dsp:txBody>
      <dsp:txXfrm>
        <a:off x="4676121" y="1202597"/>
        <a:ext cx="3326033" cy="2278975"/>
      </dsp:txXfrm>
    </dsp:sp>
    <dsp:sp modelId="{EFC4EB1E-111C-4C88-935C-445AE50762FB}">
      <dsp:nvSpPr>
        <dsp:cNvPr id="0" name=""/>
        <dsp:cNvSpPr/>
      </dsp:nvSpPr>
      <dsp:spPr>
        <a:xfrm>
          <a:off x="5819665" y="185729"/>
          <a:ext cx="2390070" cy="95045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этап диспансеризации</a:t>
          </a:r>
        </a:p>
      </dsp:txBody>
      <dsp:txXfrm>
        <a:off x="5847503" y="213567"/>
        <a:ext cx="2334394" cy="894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8A9EA-F8CB-4907-96A9-77EC40043C16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AA16-3E14-425F-B6B1-408A5605B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5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800E6-98C1-4877-A540-BE553BD8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DFB5-7B77-492B-92F4-8F72F193893A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314826-6216-438B-BFD8-CD18B829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52159D-81A0-47F6-9EF3-13E88B63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CC9F-BF9B-4968-B324-CA7842B3B9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295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5AC08C-0548-46A7-B9E1-EAF9BC7D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2286-781B-44A3-B194-97CD041EA6B4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090504-ECD7-4B68-93B9-5495531C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1CEC45-F04C-4A17-B7D4-4222D50E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A5CF-2C09-413A-A6C2-F82F3FD88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449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20DB8-54A4-4FC3-8468-907D097F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ECC5-6682-4577-A2B0-E6E8804500AE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7F76EE-0041-4CF7-A79F-B9167725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62CEF9-D858-4E7B-860B-4E0924E4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1CDE-4528-428D-9F21-748174F824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201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D482B6-4239-4A30-829A-7C2EB7615F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31" y="6360464"/>
            <a:ext cx="4473575" cy="430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i="1" dirty="0"/>
              <a:t>ФГБУ Национальный медицинский исследовательский центр профилактической медицины Минздрава РФ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0" y="1"/>
            <a:ext cx="7899441" cy="120015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 algn="ctr">
              <a:buNone/>
              <a:defRPr sz="2800" b="1"/>
            </a:lvl4pPr>
          </a:lstStyle>
          <a:p>
            <a:pPr lvl="3"/>
            <a:endParaRPr lang="ru-RU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9F202E6-69B9-43E8-A163-54D68FE6E62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200" y="634364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1487B5-9408-45A9-A447-E68EAB18C8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105F6FA-58C5-4B2C-B76E-017E64173D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A1E5-F6F7-446F-AFEE-0DB7CCC2A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B8E75F5-E1EA-418D-B84C-8C2CF4ECF3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36525"/>
            <a:ext cx="1014350" cy="10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4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8C18B-FDC9-4951-A950-FC1B2272D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A712B0-79F5-49AE-8209-8F5B5EF4B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ABE5BF-FD62-4910-B849-08F7AFB9E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7F96-CBB4-4437-9CF2-768A005BBEFC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3504D6-41B7-46AF-BA46-94B7BA61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BEBBB4-A041-47BB-B575-C34AF1FB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B3A5-B82B-4807-B447-6B35F3FC5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0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F6A01-BBEF-4022-9E35-3881453D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036A87-8EDD-4032-99F0-94023D5D0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643AC-C55E-41B7-8AE3-CE5B4173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AC783-6AB2-43A7-A5BF-CE63BD08F724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7DD276-A459-4878-9972-5BAB5C26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9889AD-0726-428A-9B1C-4558AFD1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74C6-66E7-4106-BD38-D56CBB39A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15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0369-246A-4D42-949C-BB387FFB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A3B73D-C8BA-45B8-8DE7-DD41174D6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AB027A-43F2-40CB-B42A-D7097B44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B357-4193-41A6-BB0C-26D984564869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C50A2-5C72-4047-B8E8-958BA9AE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A4EB74-49ED-4E2C-AA1D-23ABDD6E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CEFA-8927-4D9B-B7C3-5250F5365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57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82640-A61E-4DF5-B490-FA703F6B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88E0F6-5782-492B-823D-F4B69ABE1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A0879D-1F43-462B-A106-08351FB02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2D06559-FC1F-4AF8-9F8C-5F32CE65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7612-E725-4F30-B99A-B40AEDA673AF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FAB4EAA-0BAF-4DCC-A8FC-F4A4EFCF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17E9839-AA81-477A-BD19-31FE1579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BED5-FEE2-4383-8822-93B7824AF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2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8BB52-0E2D-4428-AEC7-B4F83B66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9EC737-A9B9-482A-A7EA-00441FAA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A1805B-BEBB-4D18-87ED-4D5E50C60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8F2B3E-E502-43AB-A001-B3FDE968E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97BD65-087F-45C8-B0AB-FB40E7586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F8165479-7D40-4625-9A54-9ADDBF80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595D-B4E6-4461-8F8E-5426FBB9684E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AB2A1F52-3012-4D9E-8215-495008B2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8DCF5215-D4FE-423C-9A2E-F4083D44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4708-6A63-491B-A024-D5050E6F9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F868B-D971-4350-9760-657FDBCC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512E59F-06E7-40B2-97DA-8D6647E7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D4EC-1C5E-4B8A-9CF9-8B3643601FD8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173D3AC-7E4A-49F5-8A64-39DB5B48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8844B54-BD83-43F6-8F3B-2B07CA29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C4EA-7531-4D90-955F-3383883EA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23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7AAB607C-8A1C-48BA-BFDC-3F00BB26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E30A7-ED85-4C3A-9E98-98A5F48025C3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1167D97-7D07-4D73-9239-E01C3A59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11D76A8-402D-4476-9AB9-61A7A15A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450F-A4CD-457C-8217-BFB5C6525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6B0691-A4B2-4BDD-AAA9-8D2F922E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43D6-F57A-49C4-8372-3409807BEBC5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25764B-BD00-4475-8CD2-A8E1CF1C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689BF8-A99C-4270-9F41-23C0344A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C004-59F6-4933-9578-DC4A06BC74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086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CC2C3-F05F-46EA-9209-C9A03363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83F221-4787-4DC6-B273-38C287511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E98EF0-7BC3-46B3-B435-71765A389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4416D0C-0724-48CE-9EE8-1E5F2355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BF80-0C2C-44DD-A728-9F9410693EBA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B85F823-CC38-4ECD-A079-545F46A7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2F3AF67-7D79-4861-B60D-2204B17B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45FB-7374-40A1-BB53-328457D66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3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700C0-A84A-44CA-A63A-33709BAF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5A7D30-E79F-4E5B-B0C8-CB3EDF56E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309B90-1237-43BB-A88E-D648C5F3A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4F07BC8-E848-4823-A920-B31BBEB8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28DF5-BAE1-470A-B11A-B5A32066FDAF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837139F-04AA-4529-807A-D51897EE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6431F36-195B-4337-870D-D6E15C59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35F4-7D21-4463-AC8F-60699BFD8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02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EA31B-7B46-462F-87E4-3EA8FE85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C4F081-407F-4A9E-A8AC-4FAF27888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C4D595-21EC-4E3D-AB60-A7C4A51A7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6AEE-F8F4-42B6-8848-FCFD4A131082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3B2E3-2897-40AF-82D3-90B5ED57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A345C9-88D7-485A-8861-AA98B09D6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0009-00B0-4268-8306-68CA303B1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49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D6E027-086F-4DA4-B2A6-7D096BC16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5AB61F-30B2-45D3-BE29-ED55F62FD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192D02-034B-4C96-8617-586545A2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B980-BB54-4CB1-82AF-279DB70FD584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671697-79C4-4351-8BC2-7E1A642D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F8C2B5-DC66-44F8-A215-76C59D7E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21D8-8564-4326-BB6D-7E55C43C5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C97C86-2EB2-4572-A72C-943D0E0E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49C7-1DE5-446B-A408-914694E41F1E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AE12DC-88D1-4297-BD72-168AFF0E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F072C-9470-430A-8793-149FFD25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3600-C15D-40C3-9E27-D8E3B87E3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73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83D977C-263F-4C9B-ADFF-4EAC23CA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0A006-65F7-49CE-B8E7-9302AFE84207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AD8A446-E1F2-4CEE-BB60-A90D0952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A37B84C-02EE-4FC0-B9EF-C722A0B8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068B-F58A-446E-BED1-06420B4B2D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70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5D4FCE2-B922-4725-9E32-E28A04C9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CD97-8FBF-45BE-8E56-744E16111D8B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D5F72B6F-5FF5-4CD3-B628-0B3F9AF8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1154EE6-58B3-4260-89D7-1F927E18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0C6C-EB6E-42DA-89E4-D5962573DA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742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3F07E55A-84BE-4C60-BD77-EFFB2920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A972-D131-4953-A66C-316265BAE6A3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2B3B37E3-6A42-4263-8A65-CE60587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6A9AD98-EC92-4A82-847B-D3D38DA9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66EE-48F4-49AA-A7E8-FA25B8C778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05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BA0F5B60-5A66-41B7-A3E6-5594F839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B8BF-A2BF-445F-8F68-285691F8F0E1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D9DD3F9-5915-4A02-BE2B-4C36E4CC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ABD09372-986F-48C8-88F3-7944E96B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03F6-D313-4147-AE68-95FD9267EF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121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1F92CC6-5959-4EE5-824A-02A0511F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06FB7-3411-4D78-8837-54DBB8592438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B84C8EA-C069-4CFB-AD6F-FD95AD8C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AAD43E0-45DC-4831-B507-3911D90A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91FD-1844-4EC1-A58B-A75373DF12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23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C40EC75-E12B-45C9-8A66-710CAF53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3AA6-1056-46F6-892A-6523365227CF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030941C-FA8A-463E-BDB7-6A6F24DD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BD1143E-C0FB-4B00-8AFE-1F6D5400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4BDB-99CD-4A0E-8ED3-9214DDB709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50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5D927E4C-4B92-4D9E-86B1-FD5BABD419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132D558-12E2-43E4-87A8-2EF4253881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42080-A9D2-438F-872E-3425CEE99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764695-A562-4004-9402-35C66FB5EB9F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B4D274-D62A-43A6-A325-DB48F8159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CD21CC-0F66-4D5A-97EC-A8F367264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B1AD0F-CD31-464E-9175-908ADD5608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:a16="http://schemas.microsoft.com/office/drawing/2014/main" id="{9992246C-98FB-4E53-91A0-140950EA0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>
            <a:extLst>
              <a:ext uri="{FF2B5EF4-FFF2-40B4-BE49-F238E27FC236}">
                <a16:creationId xmlns:a16="http://schemas.microsoft.com/office/drawing/2014/main" id="{AAA09630-E2B2-437E-9109-9EB667933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3591F3-0252-45FC-9199-2BE66CEED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EFADB7-69C6-4180-BBFE-024D879FE41E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6D9F20-484F-4F90-9089-24EE13591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3944F-6CF2-459A-BF92-157EE8408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448370-A599-4F1A-9827-72C2B0C05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D6303E6-52BD-46E6-95BD-3779C3EF4F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Объемы диспансеризации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E84BB1-8B87-48C8-8B7A-F73694C6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63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ru-RU" b="1" dirty="0">
                <a:solidFill>
                  <a:srgbClr val="586D2D"/>
                </a:solidFill>
              </a:rPr>
              <a:t>Целевой показатель охвата закреплен в Паспорте Национального проекта «Здравоохранение»</a:t>
            </a:r>
          </a:p>
          <a:p>
            <a:pPr marL="0" indent="0" algn="ctr">
              <a:spcBef>
                <a:spcPts val="1800"/>
              </a:spcBef>
              <a:buNone/>
            </a:pPr>
            <a:endParaRPr lang="ru-RU" sz="2400" b="1" dirty="0">
              <a:solidFill>
                <a:srgbClr val="586D2D"/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и к 2024 г. составит 70% всех граждан 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или 102 740 000 человек, ежегодно.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B4BB23D-3907-403A-B632-168E209E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00152"/>
            <a:ext cx="8712968" cy="492601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II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Этап </a:t>
            </a:r>
            <a:r>
              <a:rPr lang="ru-RU" sz="1800" dirty="0">
                <a:solidFill>
                  <a:srgbClr val="586D2D"/>
                </a:solidFill>
              </a:rPr>
              <a:t>(при наличии показаний)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1) осмотр (консультация) врачом-неврологом;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2) дуплексное сканирование брахицефальных артерий;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3) осмотр (консультация) врачом-хирургом или врачом-урологом;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4) осмотр (консультация) врачом-хирургом или врачом-</a:t>
            </a:r>
            <a:r>
              <a:rPr lang="ru-RU" sz="1600" dirty="0" err="1">
                <a:solidFill>
                  <a:srgbClr val="586D2D"/>
                </a:solidFill>
              </a:rPr>
              <a:t>колопроктологом</a:t>
            </a:r>
            <a:r>
              <a:rPr lang="ru-RU" sz="1600" dirty="0">
                <a:solidFill>
                  <a:srgbClr val="586D2D"/>
                </a:solidFill>
              </a:rPr>
              <a:t>, включая проведение </a:t>
            </a:r>
            <a:r>
              <a:rPr lang="ru-RU" sz="1600" dirty="0" err="1">
                <a:solidFill>
                  <a:srgbClr val="586D2D"/>
                </a:solidFill>
              </a:rPr>
              <a:t>ректороманоскопии</a:t>
            </a:r>
            <a:r>
              <a:rPr lang="ru-RU" sz="1600" dirty="0">
                <a:solidFill>
                  <a:srgbClr val="586D2D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5)  колоноскопия;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6) </a:t>
            </a:r>
            <a:r>
              <a:rPr lang="ru-RU" sz="1600" dirty="0" err="1">
                <a:solidFill>
                  <a:srgbClr val="586D2D"/>
                </a:solidFill>
              </a:rPr>
              <a:t>фиброгастродуоденоскопия</a:t>
            </a:r>
            <a:r>
              <a:rPr lang="ru-RU" sz="1600" dirty="0">
                <a:solidFill>
                  <a:srgbClr val="586D2D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7) рентгенография легких, компьютерная томография легких;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6)  спирометрия;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7) осмотр (консультация) врачом-акушером-гинекологом;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8) осмотр (консультация) врачом-оториноларингологом (для граждан в возрасте 65 лет и старше);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9) осмотр (консультация) врачом-офтальмологом;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10)  проведение индивидуального или группового (школы для пациентов) углубленного профилактического консультирования;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586D2D"/>
                </a:solidFill>
              </a:rPr>
              <a:t>11) прием (осмотр) врачом-терапевтом по завершению исследований второго этапа диспансеризации.</a:t>
            </a:r>
          </a:p>
          <a:p>
            <a:pPr marL="0" indent="0">
              <a:buNone/>
            </a:pPr>
            <a:endParaRPr lang="ru-RU" sz="2400" dirty="0">
              <a:solidFill>
                <a:srgbClr val="586D2D"/>
              </a:solidFill>
            </a:endParaRPr>
          </a:p>
          <a:p>
            <a:pPr marL="0" indent="0">
              <a:buNone/>
            </a:pPr>
            <a:endParaRPr lang="ru-RU" sz="2400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EA37D2-94CF-4001-BF4A-7BB854A9BE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b="1" dirty="0">
                <a:solidFill>
                  <a:srgbClr val="586D2D"/>
                </a:solidFill>
              </a:rPr>
              <a:t>Диспансеризация</a:t>
            </a:r>
          </a:p>
        </p:txBody>
      </p:sp>
    </p:spTree>
    <p:extLst>
      <p:ext uri="{BB962C8B-B14F-4D97-AF65-F5344CB8AC3E}">
        <p14:creationId xmlns:p14="http://schemas.microsoft.com/office/powerpoint/2010/main" val="75097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B4BB23D-3907-403A-B632-168E209E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00152"/>
            <a:ext cx="8712968" cy="492601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врач-терапевт участковый, врач-терапевт цехового врачебного участка, врач общей практики (семейный врач)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586D2D"/>
                </a:solidFill>
              </a:rPr>
              <a:t>Осуществляет прием (осмотр) по итогам первого и второго этапов диспансеризации или профилактического медицинского осмотра граждан, находящихся под диспансерным наблюдением (с III группой здоровья)…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586D2D"/>
                </a:solidFill>
              </a:rPr>
              <a:t>а также граждан, по результатам профилактического медицинского осмотра у которых при анкетировании, осмотре и обследовании выявляются жалобы на здоровье и (или) патологические изменения исследуемых показателей, которых ранее не было или их степень выраженности (отклонение от нормы) увеличилась.</a:t>
            </a:r>
          </a:p>
          <a:p>
            <a:pPr marL="0" indent="0">
              <a:buNone/>
            </a:pPr>
            <a:endParaRPr lang="ru-RU" sz="2000" dirty="0">
              <a:solidFill>
                <a:srgbClr val="586D2D"/>
              </a:solidFill>
            </a:endParaRPr>
          </a:p>
          <a:p>
            <a:pPr marL="0" indent="0">
              <a:buNone/>
            </a:pPr>
            <a:endParaRPr lang="ru-RU" sz="2400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EA37D2-94CF-4001-BF4A-7BB854A9BE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b="1" dirty="0">
                <a:solidFill>
                  <a:srgbClr val="586D2D"/>
                </a:solidFill>
              </a:rPr>
              <a:t>Прием (осмотр) врачом-терапевтом </a:t>
            </a:r>
          </a:p>
        </p:txBody>
      </p:sp>
    </p:spTree>
    <p:extLst>
      <p:ext uri="{BB962C8B-B14F-4D97-AF65-F5344CB8AC3E}">
        <p14:creationId xmlns:p14="http://schemas.microsoft.com/office/powerpoint/2010/main" val="390713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A577EC0-1E8C-439B-8423-C814EABC9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Принципиальная схема диспансеризации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50B65E5D-70EA-4DAF-B54A-1B39768816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570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9A577EC0-1E8C-439B-8423-C814EABC9A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Вовлеченность структурных подразделений медицинской организации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586D8E2-4DD5-4C81-A1CC-608CE50C1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340768"/>
            <a:ext cx="7992888" cy="499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3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8A897134-B851-4CCA-AD2B-459EBF92E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000" b="1" spc="-50" dirty="0">
                <a:solidFill>
                  <a:srgbClr val="586D2D"/>
                </a:solidFill>
              </a:rPr>
              <a:t>Обязательные мероприятия выполняемые в соответствии с объёмом диспансеризации</a:t>
            </a:r>
          </a:p>
        </p:txBody>
      </p:sp>
      <p:sp>
        <p:nvSpPr>
          <p:cNvPr id="10" name="Содержимое 9">
            <a:extLst>
              <a:ext uri="{FF2B5EF4-FFF2-40B4-BE49-F238E27FC236}">
                <a16:creationId xmlns:a16="http://schemas.microsoft.com/office/drawing/2014/main" id="{4F5FE1B9-137F-4048-AA55-1C80ABD5E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2" y="1412776"/>
            <a:ext cx="8715375" cy="460851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586D2D"/>
                </a:solidFill>
              </a:rPr>
              <a:t>Анкетирование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586D2D"/>
                </a:solidFill>
              </a:rPr>
              <a:t>Маммография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586D2D"/>
                </a:solidFill>
              </a:rPr>
              <a:t>Исследование кала на скрытую кровь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586D2D"/>
                </a:solidFill>
              </a:rPr>
              <a:t>Осмотр фельдшером (акушеркой) или врачом акушером-гинекологом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586D2D"/>
                </a:solidFill>
              </a:rPr>
              <a:t>Цитологическое исследование мазка с шейки матки</a:t>
            </a:r>
            <a:endParaRPr lang="en-US" sz="2800" b="1" dirty="0">
              <a:solidFill>
                <a:srgbClr val="586D2D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586D2D"/>
                </a:solidFill>
              </a:rPr>
              <a:t>Определение </a:t>
            </a:r>
            <a:r>
              <a:rPr lang="en-US" sz="2800" b="1" dirty="0">
                <a:solidFill>
                  <a:srgbClr val="586D2D"/>
                </a:solidFill>
              </a:rPr>
              <a:t>PSA </a:t>
            </a:r>
            <a:r>
              <a:rPr lang="ru-RU" sz="2800" b="1" dirty="0">
                <a:solidFill>
                  <a:srgbClr val="586D2D"/>
                </a:solidFill>
              </a:rPr>
              <a:t>в крови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D09BFAA4-E285-4216-96F5-B087B1117239}"/>
              </a:ext>
            </a:extLst>
          </p:cNvPr>
          <p:cNvSpPr/>
          <p:nvPr/>
        </p:nvSpPr>
        <p:spPr>
          <a:xfrm>
            <a:off x="300038" y="4518693"/>
            <a:ext cx="8572500" cy="1357312"/>
          </a:xfrm>
          <a:prstGeom prst="roundRect">
            <a:avLst>
              <a:gd name="adj" fmla="val 20222"/>
            </a:avLst>
          </a:prstGeom>
          <a:solidFill>
            <a:srgbClr val="FFDBD5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B9824075-9D96-4A7F-BCFB-094F9EB057DF}"/>
              </a:ext>
            </a:extLst>
          </p:cNvPr>
          <p:cNvSpPr/>
          <p:nvPr/>
        </p:nvSpPr>
        <p:spPr>
          <a:xfrm>
            <a:off x="539552" y="3273454"/>
            <a:ext cx="7992888" cy="1163649"/>
          </a:xfrm>
          <a:prstGeom prst="roundRect">
            <a:avLst>
              <a:gd name="adj" fmla="val 20222"/>
            </a:avLst>
          </a:prstGeom>
          <a:solidFill>
            <a:schemeClr val="accent6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8229FFB1-A0E5-484D-B86A-043CE1374BFF}"/>
              </a:ext>
            </a:extLst>
          </p:cNvPr>
          <p:cNvSpPr/>
          <p:nvPr/>
        </p:nvSpPr>
        <p:spPr>
          <a:xfrm>
            <a:off x="1650206" y="2420897"/>
            <a:ext cx="5786438" cy="785813"/>
          </a:xfrm>
          <a:prstGeom prst="roundRect">
            <a:avLst>
              <a:gd name="adj" fmla="val 20222"/>
            </a:avLst>
          </a:prstGeom>
          <a:solidFill>
            <a:schemeClr val="accent3">
              <a:lumMod val="40000"/>
              <a:lumOff val="6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8" name="Текст 2">
            <a:extLst>
              <a:ext uri="{FF2B5EF4-FFF2-40B4-BE49-F238E27FC236}">
                <a16:creationId xmlns:a16="http://schemas.microsoft.com/office/drawing/2014/main" id="{02CC67EA-9ED4-40BF-9D68-9CE72EFEB4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>
                <a:solidFill>
                  <a:srgbClr val="586D2D"/>
                </a:solidFill>
              </a:rPr>
              <a:t>Группы состояния здоровья</a:t>
            </a:r>
          </a:p>
        </p:txBody>
      </p:sp>
      <p:sp>
        <p:nvSpPr>
          <p:cNvPr id="18439" name="TextBox 4">
            <a:extLst>
              <a:ext uri="{FF2B5EF4-FFF2-40B4-BE49-F238E27FC236}">
                <a16:creationId xmlns:a16="http://schemas.microsoft.com/office/drawing/2014/main" id="{009CE52A-03D5-45E0-AA98-66134F1A2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" y="1220747"/>
            <a:ext cx="8501062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</a:rPr>
              <a:t>Стратификация обследованных на группы здоровья производится по наличию и выраженности ФР развития ХНИЗ, наличию самих ХНИЗ, а также других состояний требующих динамического наблюдения узкими специалистами.</a:t>
            </a:r>
          </a:p>
        </p:txBody>
      </p:sp>
      <p:sp>
        <p:nvSpPr>
          <p:cNvPr id="35845" name="Содержимое 1">
            <a:extLst>
              <a:ext uri="{FF2B5EF4-FFF2-40B4-BE49-F238E27FC236}">
                <a16:creationId xmlns:a16="http://schemas.microsoft.com/office/drawing/2014/main" id="{546C422C-B0B9-4A19-814A-CF8414E0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348880"/>
            <a:ext cx="8658225" cy="3527126"/>
          </a:xfrm>
        </p:spPr>
        <p:txBody>
          <a:bodyPr/>
          <a:lstStyle/>
          <a:p>
            <a:pPr algn="ctr" eaLnBrk="1" fontAlgn="t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586D2D"/>
                </a:solidFill>
              </a:rPr>
              <a:t>I группа здоровья</a:t>
            </a:r>
            <a:endParaRPr lang="ru-RU" altLang="ru-RU" sz="1600" b="1" dirty="0"/>
          </a:p>
          <a:p>
            <a:pPr algn="ctr" eaLnBrk="1" fontAlgn="t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dirty="0"/>
              <a:t>Нет ХНИЗ и ФР </a:t>
            </a:r>
            <a:r>
              <a:rPr lang="ru-RU" altLang="ru-RU" sz="1600" b="1" dirty="0"/>
              <a:t>или</a:t>
            </a:r>
            <a:endParaRPr lang="ru-RU" altLang="ru-RU" sz="1600" dirty="0"/>
          </a:p>
          <a:p>
            <a:pPr algn="ctr" eaLnBrk="1" fontAlgn="t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ru-RU" altLang="ru-RU" sz="1600" b="1" dirty="0"/>
              <a:t>ФР+ССР средний и ниже</a:t>
            </a:r>
            <a:r>
              <a:rPr lang="ru-RU" altLang="ru-RU" sz="1600" dirty="0"/>
              <a:t>, без ДН по поводу других заболеваний.</a:t>
            </a:r>
          </a:p>
          <a:p>
            <a:pPr algn="ctr" eaLnBrk="1" fontAlgn="t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srgbClr val="586D2D"/>
                </a:solidFill>
              </a:rPr>
              <a:t>II группа здоровья </a:t>
            </a:r>
          </a:p>
          <a:p>
            <a:pPr algn="ctr" eaLnBrk="1" fontAlgn="t" hangingPunct="1">
              <a:lnSpc>
                <a:spcPts val="192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altLang="ru-RU" sz="1600" dirty="0"/>
              <a:t>Нет ХНИЗ, </a:t>
            </a:r>
            <a:r>
              <a:rPr lang="ru-RU" altLang="ru-RU" sz="1600" b="1" dirty="0"/>
              <a:t>но</a:t>
            </a:r>
            <a:r>
              <a:rPr lang="ru-RU" altLang="ru-RU" sz="1600" dirty="0"/>
              <a:t> </a:t>
            </a:r>
            <a:r>
              <a:rPr lang="ru-RU" altLang="ru-RU" sz="1600" b="1" dirty="0"/>
              <a:t>есть</a:t>
            </a:r>
            <a:r>
              <a:rPr lang="ru-RU" altLang="ru-RU" sz="1600" dirty="0"/>
              <a:t> </a:t>
            </a:r>
            <a:r>
              <a:rPr lang="ru-RU" altLang="ru-RU" sz="1600" b="1" dirty="0"/>
              <a:t>ФР + ССР выше среднего</a:t>
            </a:r>
            <a:r>
              <a:rPr lang="ru-RU" altLang="ru-RU" sz="1600" dirty="0"/>
              <a:t>, без ДН по поводу других заболеваний.</a:t>
            </a:r>
          </a:p>
          <a:p>
            <a:pPr algn="ctr" eaLnBrk="1" fontAlgn="t" hangingPunct="1">
              <a:lnSpc>
                <a:spcPts val="192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altLang="ru-RU" sz="1600" dirty="0"/>
              <a:t>А также вне зависимости от возраста и уровня ССР, граждане имеющие изолированные ФР увеличивающие ССР: ожирение – ИМТ ≥ 30 кг/м2, дислипидемию ОХ ≥ 8 </a:t>
            </a:r>
            <a:r>
              <a:rPr lang="ru-RU" altLang="ru-RU" sz="1600" dirty="0" err="1"/>
              <a:t>ммоль</a:t>
            </a:r>
            <a:r>
              <a:rPr lang="ru-RU" altLang="ru-RU" sz="1600" dirty="0"/>
              <a:t>/л, интенсивное курение ≥ 20 сиг/день</a:t>
            </a:r>
          </a:p>
          <a:p>
            <a:pPr algn="ctr" eaLnBrk="1" fontAlgn="t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 err="1">
                <a:solidFill>
                  <a:srgbClr val="586D2D"/>
                </a:solidFill>
              </a:rPr>
              <a:t>IIIа</a:t>
            </a:r>
            <a:r>
              <a:rPr lang="ru-RU" altLang="ru-RU" sz="1600" b="1" dirty="0">
                <a:solidFill>
                  <a:srgbClr val="586D2D"/>
                </a:solidFill>
              </a:rPr>
              <a:t> группа  здоровья </a:t>
            </a:r>
          </a:p>
          <a:p>
            <a:pPr algn="ctr" eaLnBrk="1" fontAlgn="t" hangingPunct="1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/>
              <a:t>Есть ХНИЗ</a:t>
            </a:r>
            <a:r>
              <a:rPr lang="ru-RU" altLang="ru-RU" sz="1600" dirty="0"/>
              <a:t>,  или </a:t>
            </a:r>
            <a:r>
              <a:rPr lang="ru-RU" altLang="ru-RU" sz="1600" b="1" dirty="0"/>
              <a:t>подозрение на ХНИЗ </a:t>
            </a:r>
            <a:r>
              <a:rPr lang="ru-RU" altLang="ru-RU" sz="1600" dirty="0"/>
              <a:t>и нуждающиеся в дополнительном обследовании по этому поводу.</a:t>
            </a:r>
          </a:p>
          <a:p>
            <a:pPr algn="ctr" eaLnBrk="1" fontAlgn="t" hangingPunct="1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 err="1">
                <a:solidFill>
                  <a:srgbClr val="586D2D"/>
                </a:solidFill>
              </a:rPr>
              <a:t>IIIб</a:t>
            </a:r>
            <a:r>
              <a:rPr lang="ru-RU" altLang="ru-RU" sz="1600" b="1" dirty="0">
                <a:solidFill>
                  <a:srgbClr val="586D2D"/>
                </a:solidFill>
              </a:rPr>
              <a:t> группа  здоровья </a:t>
            </a:r>
          </a:p>
          <a:p>
            <a:pPr algn="ctr" eaLnBrk="1" fontAlgn="t" hangingPunct="1">
              <a:lnSpc>
                <a:spcPts val="1600"/>
              </a:lnSpc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ru-RU" altLang="ru-RU" sz="1600" dirty="0"/>
              <a:t>Нет ХНИЗ но </a:t>
            </a:r>
            <a:r>
              <a:rPr lang="ru-RU" altLang="ru-RU" sz="1600" b="1" dirty="0"/>
              <a:t>есть другие заболевания требующие ДН врачом-специалистом </a:t>
            </a:r>
            <a:r>
              <a:rPr lang="ru-RU" altLang="ru-RU" sz="1600" dirty="0"/>
              <a:t>или подозрение на наличие таких заболеваний и нуждающиеся в дополнительном обследовании.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i="1" dirty="0">
                <a:solidFill>
                  <a:srgbClr val="586D2D"/>
                </a:solidFill>
              </a:rPr>
              <a:t>Примечание:  При наличии у пациента и ХНИЗ и других заболеваний (состояний), требующих диспансерного наблюдения его включают в </a:t>
            </a:r>
            <a:r>
              <a:rPr lang="ru-RU" altLang="ru-RU" sz="1400" i="1" dirty="0" err="1">
                <a:solidFill>
                  <a:srgbClr val="586D2D"/>
                </a:solidFill>
              </a:rPr>
              <a:t>IIIа</a:t>
            </a:r>
            <a:r>
              <a:rPr lang="ru-RU" altLang="ru-RU" sz="1400" i="1" dirty="0">
                <a:solidFill>
                  <a:srgbClr val="586D2D"/>
                </a:solidFill>
              </a:rPr>
              <a:t> группу  здоровья.</a:t>
            </a:r>
            <a:r>
              <a:rPr lang="ru-RU" altLang="ru-RU" sz="1400" dirty="0">
                <a:solidFill>
                  <a:srgbClr val="586D2D"/>
                </a:solidFill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ъект 1">
            <a:extLst>
              <a:ext uri="{FF2B5EF4-FFF2-40B4-BE49-F238E27FC236}">
                <a16:creationId xmlns:a16="http://schemas.microsoft.com/office/drawing/2014/main" id="{897F695A-F810-4DB0-8023-B86DE72D2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412776"/>
            <a:ext cx="8362950" cy="496840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200" dirty="0">
                <a:solidFill>
                  <a:srgbClr val="586D2D"/>
                </a:solidFill>
              </a:rPr>
              <a:t>При выявлении в процессе диспансеризации медицинских показаний к проведению осмотров врачами-специалистами, исследований и мероприятий, не входящих в объем диспансеризации в соответствии с Порядком, они назначаются и выполняются с учетом положений порядков оказания медицинской помощи по профилю выявленного или предполагаемого заболевания (состояния) и стандартов медицинской помощи, утвержденных в соответствии с частью 2 статьи 37 Федерального закона N 323-ФЗ "Об основах охраны здоровья граждан в Российской Федерации", а также клинических рекомендаций (протоколов лечения) по вопросам оказания медицинской помощи, разработанных и утвержденных в соответствии с частью 2 статьи 76 Федерального закона N 323-ФЗ "Об основах охраны здоровья граждан в Российской Федерации".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8E4C88B0-5869-4819-8241-68930F1A5A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Дополнительное обследование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55B4B8E-C3FA-4DDA-B490-36C6B7CCE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586D2D"/>
                </a:solidFill>
              </a:rPr>
              <a:t>Определения профилактического медицинского осмотра и диспансеризации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8D1E83-D076-4672-A6B6-6C5B30F29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340768"/>
            <a:ext cx="7924800" cy="508860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b="1" i="1" dirty="0">
                <a:solidFill>
                  <a:srgbClr val="FF0000"/>
                </a:solidFill>
              </a:rPr>
              <a:t>Статья 46 ФЗ от 21 ноября 2011 г. № 323-ФЗ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400" b="1" i="1" dirty="0">
                <a:solidFill>
                  <a:srgbClr val="586D2D"/>
                </a:solidFill>
              </a:rPr>
              <a:t>«Об основах охраны здоровья граждан в РФ». </a:t>
            </a:r>
            <a:r>
              <a:rPr lang="ru-RU" sz="2400" b="1" i="1" dirty="0">
                <a:solidFill>
                  <a:srgbClr val="586D2D"/>
                </a:solidFill>
              </a:rPr>
              <a:t>Согласно изменениям внесенным ст.4 Федерального закона от 3 июля 2016 г. N 286-ФЗ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ru-RU" sz="1800" dirty="0">
                <a:solidFill>
                  <a:srgbClr val="586D2D"/>
                </a:solidFill>
              </a:rPr>
              <a:t>п.4 «</a:t>
            </a:r>
            <a:r>
              <a:rPr lang="ru-RU" sz="1800" b="1" dirty="0">
                <a:solidFill>
                  <a:srgbClr val="586D2D"/>
                </a:solidFill>
              </a:rPr>
              <a:t>Диспансеризация </a:t>
            </a:r>
            <a:r>
              <a:rPr lang="ru-RU" sz="1800" dirty="0">
                <a:solidFill>
                  <a:srgbClr val="586D2D"/>
                </a:solidFill>
              </a:rPr>
              <a:t>представляет собой комплекс мероприятий, включающий в себя профилактический медицинский осмотр и дополнительные методы обследований, проводимых в целях оценки состояния здоровья (включая определение группы здоровья и группы диспансерного наблюдения) и осуществляемых в отношении определенных групп населения в соответствии с законодательством Российской Федерации»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ru-RU" sz="1800" dirty="0">
                <a:solidFill>
                  <a:srgbClr val="586D2D"/>
                </a:solidFill>
              </a:rPr>
              <a:t>п. 2. Видами медицинских осмотров являются: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800" b="1" dirty="0">
                <a:solidFill>
                  <a:srgbClr val="586D2D"/>
                </a:solidFill>
              </a:rPr>
              <a:t>профилактический медицинский осмотр</a:t>
            </a:r>
            <a:r>
              <a:rPr lang="ru-RU" sz="1800" dirty="0">
                <a:solidFill>
                  <a:srgbClr val="586D2D"/>
                </a:solidFill>
              </a:rPr>
              <a:t>, проводимый в целях раннего (своевременного) выявления состояний, заболеваний и факторов риска их развития, немедицинского потребления наркотических средств и психотропных веществ, а также в целях определения групп здоровья и выработки рекомендаций для пациентов;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55B4B8E-C3FA-4DDA-B490-36C6B7CCE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586D2D"/>
                </a:solidFill>
              </a:rPr>
              <a:t>Организация профилактического медицинского осмотра и диспансеризации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8D1E83-D076-4672-A6B6-6C5B30F29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00150"/>
            <a:ext cx="8496944" cy="508860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Органы исполнительной власти субъектов Российской Федерации в сфере охраны здоровья размещают на своих официальных сайтах в сети «Интернет» информацию о медицинских организациях, на базе которых граждане могут пройти профилактические медицинские осмотры и диспансеризацию.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Орган исполнительной власти субъекта Российской Федерации в сфере охраны здоровья организует прохождение гражданами профилактических медицинских осмотров, диспансеризации, в том числе в вечерние часы и субботу, а также предоставляет гражданам возможность дистанционной записи на медицинские обследования.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Для проведения, консультаций, исследований и иных медицинских вмешательств в рамках профилактических медицинских осмотров и диспансеризации, могут привлекаться медицинские работники МО, оказывающих специализированную медицинскую помощь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586D2D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586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9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55B4B8E-C3FA-4DDA-B490-36C6B7CCE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586D2D"/>
                </a:solidFill>
              </a:rPr>
              <a:t>Организация профилактического медицинского осмотра и диспансеризации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8D1E83-D076-4672-A6B6-6C5B30F29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556792"/>
            <a:ext cx="8496944" cy="475252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В случае отсутствия в МО структур медицинской профилактики задачи врача-терапевта расширяются, и включают:</a:t>
            </a:r>
          </a:p>
          <a:p>
            <a:pPr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rgbClr val="586D2D"/>
                </a:solidFill>
              </a:rPr>
              <a:t>составление плана проведения профилактического медицинского осмотра и диспансеризации в текущем календарном году;</a:t>
            </a:r>
          </a:p>
          <a:p>
            <a:pPr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rgbClr val="586D2D"/>
                </a:solidFill>
              </a:rPr>
              <a:t>выполнение либо организация выполнения приемов (осмотров), медицинских исследований и иных медицинских вмешательств, входящих в объем профилактического медицинского осмотра и диспансеризации</a:t>
            </a:r>
          </a:p>
          <a:p>
            <a:pPr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rgbClr val="586D2D"/>
                </a:solidFill>
              </a:rPr>
              <a:t>формирование комплекта документов, заполнение карты учета диспансеризации;</a:t>
            </a:r>
          </a:p>
          <a:p>
            <a:pPr eaLnBrk="1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rgbClr val="586D2D"/>
                </a:solidFill>
              </a:rPr>
              <a:t>заполнение установленных форм статистической отчетности, используемых при проведении профилактического медицинского осмотра и диспансеризации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586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7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74EF1FA2-9FF4-46B9-A82C-2B8E75EF5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8974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Взрослое население (в возрасте от 18 лет и старше)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rgbClr val="586D2D"/>
                </a:solidFill>
              </a:rPr>
              <a:t>находящегося на медицинском обслуживании в медицинской организации где получает первичную медико-санитарную помощь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rgbClr val="586D2D"/>
                </a:solidFill>
              </a:rPr>
              <a:t>работающие граждане;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rgbClr val="586D2D"/>
                </a:solidFill>
              </a:rPr>
              <a:t>неработающие граждане;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rgbClr val="586D2D"/>
                </a:solidFill>
              </a:rPr>
              <a:t>обучающиеся в образовательных организациях по очной форме.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Порядок не применяется в случаях, когда законодательными и иными нормативными правовыми актами Российской Федерации установлен иной порядок проведения диспансеризации отдельных категорий граждан.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789255-2421-4E98-8232-D77083E72B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586D2D"/>
                </a:solidFill>
              </a:rPr>
              <a:t>Целевые группы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>
            <a:extLst>
              <a:ext uri="{FF2B5EF4-FFF2-40B4-BE49-F238E27FC236}">
                <a16:creationId xmlns:a16="http://schemas.microsoft.com/office/drawing/2014/main" id="{DFD0BC34-E34B-4F6C-8373-14279410C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indent="11113" eaLnBrk="1" hangingPunct="1">
              <a:spcAft>
                <a:spcPts val="1800"/>
              </a:spcAft>
              <a:buNone/>
            </a:pPr>
            <a:r>
              <a:rPr lang="ru-RU" altLang="ru-RU" sz="2400" dirty="0">
                <a:solidFill>
                  <a:srgbClr val="586D2D"/>
                </a:solidFill>
              </a:rPr>
              <a:t>Хронические неинфекционные заболевания (ХНИЗ) </a:t>
            </a:r>
            <a:r>
              <a:rPr lang="ru-RU" altLang="ru-RU" sz="2400" dirty="0"/>
              <a:t>являющиеся основной причиной инвалидности и преждевременной смертности населения Российской Федерации</a:t>
            </a:r>
            <a:r>
              <a:rPr lang="ru-RU" altLang="ru-RU" sz="2400" i="1" dirty="0"/>
              <a:t>, </a:t>
            </a:r>
            <a:r>
              <a:rPr lang="ru-RU" altLang="ru-RU" sz="2400" i="1" dirty="0">
                <a:solidFill>
                  <a:srgbClr val="586D2D"/>
                </a:solidFill>
              </a:rPr>
              <a:t>факторы риска их развития</a:t>
            </a:r>
            <a:r>
              <a:rPr lang="ru-RU" altLang="ru-RU" sz="2400" i="1" dirty="0"/>
              <a:t>, а также </a:t>
            </a:r>
            <a:r>
              <a:rPr lang="ru-RU" altLang="ru-RU" sz="2400" i="1" dirty="0">
                <a:solidFill>
                  <a:schemeClr val="accent6">
                    <a:lumMod val="75000"/>
                  </a:schemeClr>
                </a:solidFill>
              </a:rPr>
              <a:t>риск потребления наркотических средств и психотропных веществ без назначения врача</a:t>
            </a:r>
          </a:p>
          <a:p>
            <a:pPr indent="11113" eaLnBrk="1" hangingPunct="1">
              <a:spcAft>
                <a:spcPts val="1800"/>
              </a:spcAft>
              <a:buNone/>
            </a:pPr>
            <a:r>
              <a:rPr lang="ru-RU" altLang="ru-RU" sz="2400" b="1" dirty="0">
                <a:solidFill>
                  <a:srgbClr val="586D2D"/>
                </a:solidFill>
              </a:rPr>
              <a:t>ХНИЗ являющиеся объектом скрининга:</a:t>
            </a:r>
            <a:endParaRPr lang="ru-RU" altLang="ru-RU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болезни системы кровообращения </a:t>
            </a: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злокачественные новообразования </a:t>
            </a: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сахарный диабет 2-го типа</a:t>
            </a:r>
          </a:p>
          <a:p>
            <a:pPr marL="982663" indent="365125" eaLnBrk="1" hangingPunct="1"/>
            <a:r>
              <a:rPr lang="ru-RU" altLang="ru-RU" sz="2400" dirty="0">
                <a:solidFill>
                  <a:schemeClr val="accent6">
                    <a:lumMod val="75000"/>
                  </a:schemeClr>
                </a:solidFill>
              </a:rPr>
              <a:t>хронические болезни органов дыхания</a:t>
            </a:r>
            <a:endParaRPr lang="ru-RU" altLang="ru-RU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400" dirty="0"/>
          </a:p>
        </p:txBody>
      </p:sp>
      <p:sp>
        <p:nvSpPr>
          <p:cNvPr id="19459" name="Текст 2">
            <a:extLst>
              <a:ext uri="{FF2B5EF4-FFF2-40B4-BE49-F238E27FC236}">
                <a16:creationId xmlns:a16="http://schemas.microsoft.com/office/drawing/2014/main" id="{B5F193ED-03FF-484F-95B2-FAE037FC92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586D2D"/>
                </a:solidFill>
              </a:rPr>
              <a:t>Предмет скрининга</a:t>
            </a:r>
          </a:p>
        </p:txBody>
      </p:sp>
    </p:spTree>
    <p:extLst>
      <p:ext uri="{BB962C8B-B14F-4D97-AF65-F5344CB8AC3E}">
        <p14:creationId xmlns:p14="http://schemas.microsoft.com/office/powerpoint/2010/main" val="415249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">
            <a:extLst>
              <a:ext uri="{FF2B5EF4-FFF2-40B4-BE49-F238E27FC236}">
                <a16:creationId xmlns:a16="http://schemas.microsoft.com/office/drawing/2014/main" id="{930CC215-EF08-4185-B579-029EA5F1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0150"/>
            <a:ext cx="8569325" cy="518117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2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Профилактический медицинский осмотр проводится ежегодно</a:t>
            </a:r>
          </a:p>
          <a:p>
            <a:pPr marL="0" indent="0" algn="ctr" eaLnBrk="1" hangingPunct="1">
              <a:buNone/>
            </a:pPr>
            <a:r>
              <a:rPr lang="ru-RU" altLang="ru-RU" sz="22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Диспансеризация в возрастах 18 </a:t>
            </a:r>
            <a:r>
              <a:rPr lang="ru-RU" altLang="ru-RU" sz="2200" dirty="0">
                <a:solidFill>
                  <a:srgbClr val="586D2D"/>
                </a:solidFill>
                <a:cs typeface="Times New Roman" panose="02020603050405020304" pitchFamily="18" charset="0"/>
              </a:rPr>
              <a:t>– 39 лет проводится 1 раз в 3 года,</a:t>
            </a:r>
          </a:p>
          <a:p>
            <a:pPr marL="0" indent="0" algn="ctr" eaLnBrk="1" hangingPunct="1">
              <a:buNone/>
            </a:pPr>
            <a:r>
              <a:rPr lang="ru-RU" altLang="ru-RU" sz="2200" dirty="0">
                <a:solidFill>
                  <a:srgbClr val="586D2D"/>
                </a:solidFill>
                <a:cs typeface="Times New Roman" panose="02020603050405020304" pitchFamily="18" charset="0"/>
              </a:rPr>
              <a:t>в возрастах 40 лет и старше - ежегодно</a:t>
            </a:r>
          </a:p>
          <a:p>
            <a:pPr marL="0" indent="0" algn="ctr" eaLnBrk="1" hangingPunct="1">
              <a:buNone/>
            </a:pPr>
            <a:r>
              <a:rPr lang="ru-RU" altLang="ru-RU" sz="1800" dirty="0">
                <a:solidFill>
                  <a:srgbClr val="F7964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Годом прохождения диспансеризации считается календарный год, в котором гражданин достигает соответствующего возраста.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ru-RU" altLang="ru-RU" sz="1600" b="1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Также, ежегодно диспансеризацию проходят: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6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инвалиды ВОВ и инвалиды боевых действий, а также участников ВОВ, ставших инвалидами вследствие общего заболевания, трудового увечья или других причин 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6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лица, награжденные знаком "Жителю блокадного Ленинграда" и признанных инвалидами вследствие общего заболевания, трудового увечья и других причин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6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бывшие несовершеннолетние узники концлагерей, гетто, других мест принудительного содержания, созданных фашистами и их союзниками в период второй мировой войны, признанных инвалидами вследствие общего заболевания, трудового увечья и других причин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600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работающие граждане, не достигших возраста, дающего право на назначение пенсии по старости, в том числе досрочно, в течение пяти лет до наступления такого возраста и работающие граждане, являющихся получателями пенсии по старости или пенсии за выслугу лет .</a:t>
            </a:r>
          </a:p>
          <a:p>
            <a:pPr eaLnBrk="1" hangingPunct="1">
              <a:spcBef>
                <a:spcPts val="0"/>
              </a:spcBef>
            </a:pPr>
            <a:endParaRPr lang="ru-RU" altLang="ru-RU" sz="1400" dirty="0">
              <a:solidFill>
                <a:srgbClr val="586D2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A06176-5D81-490F-B517-431CD17EF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2427" y="14108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586D2D"/>
                </a:solidFill>
              </a:rPr>
              <a:t>Периодичность проведения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1">
            <a:extLst>
              <a:ext uri="{FF2B5EF4-FFF2-40B4-BE49-F238E27FC236}">
                <a16:creationId xmlns:a16="http://schemas.microsoft.com/office/drawing/2014/main" id="{930CC215-EF08-4185-B579-029EA5F1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0150"/>
            <a:ext cx="8569325" cy="518117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200" b="1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проводится ежегодно: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0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качестве самостоятельного мероприятия;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0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рамках диспансеризации;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0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рамках диспансерного наблюдения (при проведении первого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000" dirty="0">
                <a:solidFill>
                  <a:srgbClr val="586D2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текущем году диспансерного приема (осмотра, консультации);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altLang="ru-RU" sz="2200" b="1" dirty="0">
                <a:solidFill>
                  <a:srgbClr val="586D2D"/>
                </a:solidFill>
                <a:cs typeface="Times New Roman" panose="02020603050405020304" pitchFamily="18" charset="0"/>
              </a:rPr>
              <a:t>включает в себя: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анкетирование 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расчет на основании антропометрии - индекса массы тела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измерение артериального давления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определение уровня общего холестерина в крови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исследование уровня глюкозы в крови 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определение относительного или  абсолютного сердечно-сосудистого риска 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флюорографию легких - 1 раз в 2 года ;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ЭКГ при первом прохождении профилактического осмотра, далее в возрасте 35 лет и старше 1 раз в год;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измерение внутриглазного давления при первом прохождении профилактического осмотра, далее в возрасте 40 лет и старше 1 раз в год;</a:t>
            </a:r>
          </a:p>
          <a:p>
            <a:pPr marL="176213" indent="-176213" eaLnBrk="1" hangingPunct="1">
              <a:spcBef>
                <a:spcPts val="0"/>
              </a:spcBef>
            </a:pPr>
            <a:r>
              <a:rPr lang="ru-RU" altLang="ru-RU" sz="1400" b="1" dirty="0">
                <a:solidFill>
                  <a:srgbClr val="586D2D"/>
                </a:solidFill>
                <a:cs typeface="Times New Roman" panose="02020603050405020304" pitchFamily="18" charset="0"/>
              </a:rPr>
              <a:t>прием (осмотр), в том числе осмотр на выявление визуальных и иных локализаций онкологических заболеваний, врачом по медицинской профилактике отделения (кабинета) медицинской профилактики или центра здоровья, врачом-терапевтом врачебной амбулатории или фельдшером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A06176-5D81-490F-B517-431CD17EF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12427" y="14108"/>
            <a:ext cx="7899400" cy="120015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586D2D"/>
                </a:solidFill>
              </a:rPr>
              <a:t>Профилактический медицинский осмотр</a:t>
            </a:r>
          </a:p>
        </p:txBody>
      </p:sp>
    </p:spTree>
    <p:extLst>
      <p:ext uri="{BB962C8B-B14F-4D97-AF65-F5344CB8AC3E}">
        <p14:creationId xmlns:p14="http://schemas.microsoft.com/office/powerpoint/2010/main" val="336895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B4BB23D-3907-403A-B632-168E209EE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00152"/>
            <a:ext cx="8435280" cy="492601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Этап</a:t>
            </a:r>
          </a:p>
          <a:p>
            <a:pPr marL="0" indent="0">
              <a:buNone/>
            </a:pPr>
            <a:endParaRPr lang="ru-RU" sz="2400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EA37D2-94CF-4001-BF4A-7BB854A9BE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</a:pPr>
            <a:r>
              <a:rPr lang="ru-RU" b="1" dirty="0">
                <a:solidFill>
                  <a:srgbClr val="586D2D"/>
                </a:solidFill>
              </a:rPr>
              <a:t>Диспансеризация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E0001F6-6E58-4F0E-B5F8-8AC5150F6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77839"/>
              </p:ext>
            </p:extLst>
          </p:nvPr>
        </p:nvGraphicFramePr>
        <p:xfrm>
          <a:off x="251520" y="1633853"/>
          <a:ext cx="8640960" cy="4671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15239042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31972404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164379044"/>
                    </a:ext>
                  </a:extLst>
                </a:gridCol>
              </a:tblGrid>
              <a:tr h="281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 до 39 лет</a:t>
                      </a:r>
                      <a:endParaRPr lang="ru-RU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40 до 64 лет</a:t>
                      </a:r>
                      <a:endParaRPr lang="ru-RU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65 лет и старше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81683"/>
                  </a:ext>
                </a:extLst>
              </a:tr>
              <a:tr h="326347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Профилактический медицинский осмотр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940865"/>
                  </a:ext>
                </a:extLst>
              </a:tr>
              <a:tr h="307330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Скрининг на выявление онкологических заболеваний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5295"/>
                  </a:ext>
                </a:extLst>
              </a:tr>
              <a:tr h="2857923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осмотр фельдшером (акушеркой) или врачом акушером-гинекологом 1 раза в 3 года, с 30 лет взятие мазка с шейки матки, цитологическое исследование мазка с шейки матки</a:t>
                      </a:r>
                    </a:p>
                    <a:p>
                      <a:pPr marL="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осмотр фельдшером (акушеркой) или врачом акушером-гинекологом 1 раза в год, взятие мазка с шейки матки, цитологическое исследование мазка с шейки матки</a:t>
                      </a: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маммография обеих молочных желез в двух проекциях с двойным прочтением рентгенограмм (1 раз в два года)</a:t>
                      </a: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определение простат-специфического антигена в крови (45 и 50 лет)</a:t>
                      </a: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исследование кала на скрытую кровь иммунохимическим качественным или количественным методом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осмотр фельдшером (акушеркой) или врачом акушером-гинекологом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маммография обеих молочных желез в двух проекциях с двойным прочтением рентгенограмм до 75 (1 раз в два года)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solidFill>
                            <a:schemeClr val="tx1"/>
                          </a:solidFill>
                          <a:effectLst/>
                        </a:rPr>
                        <a:t>исследование кала на скрытую кровь иммунохимическим качественным или количественным методом до 75 лет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071166"/>
                  </a:ext>
                </a:extLst>
              </a:tr>
              <a:tr h="274400">
                <a:tc vMerge="1"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</a:rPr>
                        <a:t>общий анализ крови (гемоглобин, лейкоциты, СОЭ)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79759"/>
                  </a:ext>
                </a:extLst>
              </a:tr>
              <a:tr h="306478">
                <a:tc grid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Краткое профилактическое консультирование</a:t>
                      </a: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8251"/>
                  </a:ext>
                </a:extLst>
              </a:tr>
              <a:tr h="2498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 (осмотр) врачом-терапевтом</a:t>
                      </a:r>
                    </a:p>
                  </a:txBody>
                  <a:tcPr marL="42523" marR="4252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523" marR="4252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41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217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Обоснование и основные нормативные положения диспансеризации определенных групп взрослого населения</dc:title>
  <dc:creator>vegorov</dc:creator>
  <cp:lastModifiedBy>Любовь Дроздова</cp:lastModifiedBy>
  <cp:revision>132</cp:revision>
  <dcterms:created xsi:type="dcterms:W3CDTF">2016-05-11T12:43:03Z</dcterms:created>
  <dcterms:modified xsi:type="dcterms:W3CDTF">2019-04-10T16:37:26Z</dcterms:modified>
</cp:coreProperties>
</file>