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настасия Старкова" userId="a8a046abf2cb57da" providerId="Windows Live" clId="Web-{A0E0C088-E996-431B-830D-6D5CC6E667A5}"/>
    <pc:docChg chg="modSld">
      <pc:chgData name="Анастасия Старкова" userId="a8a046abf2cb57da" providerId="Windows Live" clId="Web-{A0E0C088-E996-431B-830D-6D5CC6E667A5}" dt="2018-04-17T11:37:30.918" v="44"/>
      <pc:docMkLst>
        <pc:docMk/>
      </pc:docMkLst>
      <pc:sldChg chg="addSp delSp modSp">
        <pc:chgData name="Анастасия Старкова" userId="a8a046abf2cb57da" providerId="Windows Live" clId="Web-{A0E0C088-E996-431B-830D-6D5CC6E667A5}" dt="2018-04-17T11:37:30.918" v="44"/>
        <pc:sldMkLst>
          <pc:docMk/>
          <pc:sldMk cId="1317340766" sldId="262"/>
        </pc:sldMkLst>
        <pc:spChg chg="mod">
          <ac:chgData name="Анастасия Старкова" userId="a8a046abf2cb57da" providerId="Windows Live" clId="Web-{A0E0C088-E996-431B-830D-6D5CC6E667A5}" dt="2018-04-17T11:34:09.823" v="1"/>
          <ac:spMkLst>
            <pc:docMk/>
            <pc:sldMk cId="1317340766" sldId="262"/>
            <ac:spMk id="6" creationId="{00000000-0000-0000-0000-000000000000}"/>
          </ac:spMkLst>
        </pc:spChg>
        <pc:spChg chg="mod">
          <ac:chgData name="Анастасия Старкова" userId="a8a046abf2cb57da" providerId="Windows Live" clId="Web-{A0E0C088-E996-431B-830D-6D5CC6E667A5}" dt="2018-04-17T11:34:26.542" v="7"/>
          <ac:spMkLst>
            <pc:docMk/>
            <pc:sldMk cId="1317340766" sldId="262"/>
            <ac:spMk id="19" creationId="{00000000-0000-0000-0000-000000000000}"/>
          </ac:spMkLst>
        </pc:spChg>
        <pc:spChg chg="mod">
          <ac:chgData name="Анастасия Старкова" userId="a8a046abf2cb57da" providerId="Windows Live" clId="Web-{A0E0C088-E996-431B-830D-6D5CC6E667A5}" dt="2018-04-17T11:37:24.324" v="43"/>
          <ac:spMkLst>
            <pc:docMk/>
            <pc:sldMk cId="1317340766" sldId="262"/>
            <ac:spMk id="24" creationId="{00000000-0000-0000-0000-000000000000}"/>
          </ac:spMkLst>
        </pc:spChg>
        <pc:spChg chg="mod">
          <ac:chgData name="Анастасия Старкова" userId="a8a046abf2cb57da" providerId="Windows Live" clId="Web-{A0E0C088-E996-431B-830D-6D5CC6E667A5}" dt="2018-04-17T11:37:30.918" v="44"/>
          <ac:spMkLst>
            <pc:docMk/>
            <pc:sldMk cId="1317340766" sldId="262"/>
            <ac:spMk id="25" creationId="{00000000-0000-0000-0000-000000000000}"/>
          </ac:spMkLst>
        </pc:spChg>
        <pc:spChg chg="add mod">
          <ac:chgData name="Анастасия Старкова" userId="a8a046abf2cb57da" providerId="Windows Live" clId="Web-{A0E0C088-E996-431B-830D-6D5CC6E667A5}" dt="2018-04-17T11:36:57.777" v="41"/>
          <ac:spMkLst>
            <pc:docMk/>
            <pc:sldMk cId="1317340766" sldId="262"/>
            <ac:spMk id="26" creationId="{97DD8A2B-50B1-46E1-80C4-6930F78E8F09}"/>
          </ac:spMkLst>
        </pc:spChg>
        <pc:spChg chg="add mod">
          <ac:chgData name="Анастасия Старкова" userId="a8a046abf2cb57da" providerId="Windows Live" clId="Web-{A0E0C088-E996-431B-830D-6D5CC6E667A5}" dt="2018-04-17T11:37:03.824" v="42"/>
          <ac:spMkLst>
            <pc:docMk/>
            <pc:sldMk cId="1317340766" sldId="262"/>
            <ac:spMk id="27" creationId="{EF9BCF4D-2F95-49EE-A1F0-19F59AF725E5}"/>
          </ac:spMkLst>
        </pc:spChg>
        <pc:picChg chg="del">
          <ac:chgData name="Анастасия Старкова" userId="a8a046abf2cb57da" providerId="Windows Live" clId="Web-{A0E0C088-E996-431B-830D-6D5CC6E667A5}" dt="2018-04-17T11:34:04.542" v="0"/>
          <ac:picMkLst>
            <pc:docMk/>
            <pc:sldMk cId="1317340766" sldId="262"/>
            <ac:picMk id="5122" creationId="{00000000-0000-0000-0000-000000000000}"/>
          </ac:picMkLst>
        </pc:picChg>
        <pc:picChg chg="mod">
          <ac:chgData name="Анастасия Старкова" userId="a8a046abf2cb57da" providerId="Windows Live" clId="Web-{A0E0C088-E996-431B-830D-6D5CC6E667A5}" dt="2018-04-17T11:36:42.355" v="39"/>
          <ac:picMkLst>
            <pc:docMk/>
            <pc:sldMk cId="1317340766" sldId="262"/>
            <ac:picMk id="5123" creationId="{00000000-0000-0000-0000-000000000000}"/>
          </ac:picMkLst>
        </pc:picChg>
        <pc:cxnChg chg="add del">
          <ac:chgData name="Анастасия Старкова" userId="a8a046abf2cb57da" providerId="Windows Live" clId="Web-{A0E0C088-E996-431B-830D-6D5CC6E667A5}" dt="2018-04-17T11:34:29.214" v="8"/>
          <ac:cxnSpMkLst>
            <pc:docMk/>
            <pc:sldMk cId="1317340766" sldId="262"/>
            <ac:cxnSpMk id="7" creationId="{77E92363-B35C-4912-9B75-874C33EE9B56}"/>
          </ac:cxnSpMkLst>
        </pc:cxnChg>
        <pc:cxnChg chg="add mod">
          <ac:chgData name="Анастасия Старкова" userId="a8a046abf2cb57da" providerId="Windows Live" clId="Web-{A0E0C088-E996-431B-830D-6D5CC6E667A5}" dt="2018-04-17T11:36:31.808" v="37"/>
          <ac:cxnSpMkLst>
            <pc:docMk/>
            <pc:sldMk cId="1317340766" sldId="262"/>
            <ac:cxnSpMk id="9" creationId="{DBB90FF3-AAAD-4C61-9739-5D5699397DBF}"/>
          </ac:cxnSpMkLst>
        </pc:cxnChg>
        <pc:cxnChg chg="mod">
          <ac:chgData name="Анастасия Старкова" userId="a8a046abf2cb57da" providerId="Windows Live" clId="Web-{A0E0C088-E996-431B-830D-6D5CC6E667A5}" dt="2018-04-17T11:34:26.542" v="7"/>
          <ac:cxnSpMkLst>
            <pc:docMk/>
            <pc:sldMk cId="1317340766" sldId="262"/>
            <ac:cxnSpMk id="23" creationId="{00000000-0000-0000-0000-000000000000}"/>
          </ac:cxnSpMkLst>
        </pc:cxnChg>
        <pc:cxnChg chg="add mod">
          <ac:chgData name="Анастасия Старкова" userId="a8a046abf2cb57da" providerId="Windows Live" clId="Web-{A0E0C088-E996-431B-830D-6D5CC6E667A5}" dt="2018-04-17T11:36:34.433" v="38"/>
          <ac:cxnSpMkLst>
            <pc:docMk/>
            <pc:sldMk cId="1317340766" sldId="262"/>
            <ac:cxnSpMk id="28" creationId="{D9D42A5E-A553-4ECA-BEE2-F1B966B14798}"/>
          </ac:cxnSpMkLst>
        </pc:cxnChg>
      </pc:sldChg>
    </pc:docChg>
  </pc:docChgLst>
  <pc:docChgLst>
    <pc:chgData name="Анастасия Старкова" userId="a8a046abf2cb57da" providerId="Windows Live" clId="Web-{0CD86D87-340B-4676-B35E-D8BB1E94ADDE}"/>
    <pc:docChg chg="modSld">
      <pc:chgData name="Анастасия Старкова" userId="a8a046abf2cb57da" providerId="Windows Live" clId="Web-{0CD86D87-340B-4676-B35E-D8BB1E94ADDE}" dt="2018-02-21T06:09:27.107" v="49"/>
      <pc:docMkLst>
        <pc:docMk/>
      </pc:docMkLst>
      <pc:sldChg chg="modSp">
        <pc:chgData name="Анастасия Старкова" userId="a8a046abf2cb57da" providerId="Windows Live" clId="Web-{0CD86D87-340B-4676-B35E-D8BB1E94ADDE}" dt="2018-02-21T06:09:27.107" v="49"/>
        <pc:sldMkLst>
          <pc:docMk/>
          <pc:sldMk cId="156883794" sldId="259"/>
        </pc:sldMkLst>
        <pc:spChg chg="mod">
          <ac:chgData name="Анастасия Старкова" userId="a8a046abf2cb57da" providerId="Windows Live" clId="Web-{0CD86D87-340B-4676-B35E-D8BB1E94ADDE}" dt="2018-02-21T06:09:09.588" v="44"/>
          <ac:spMkLst>
            <pc:docMk/>
            <pc:sldMk cId="156883794" sldId="259"/>
            <ac:spMk id="3" creationId="{00000000-0000-0000-0000-000000000000}"/>
          </ac:spMkLst>
        </pc:spChg>
        <pc:spChg chg="mod">
          <ac:chgData name="Анастасия Старкова" userId="a8a046abf2cb57da" providerId="Windows Live" clId="Web-{0CD86D87-340B-4676-B35E-D8BB1E94ADDE}" dt="2018-02-21T06:09:12.291" v="45"/>
          <ac:spMkLst>
            <pc:docMk/>
            <pc:sldMk cId="156883794" sldId="259"/>
            <ac:spMk id="6" creationId="{00000000-0000-0000-0000-000000000000}"/>
          </ac:spMkLst>
        </pc:spChg>
        <pc:spChg chg="mod">
          <ac:chgData name="Анастасия Старкова" userId="a8a046abf2cb57da" providerId="Windows Live" clId="Web-{0CD86D87-340B-4676-B35E-D8BB1E94ADDE}" dt="2018-02-21T06:09:15.057" v="46"/>
          <ac:spMkLst>
            <pc:docMk/>
            <pc:sldMk cId="156883794" sldId="259"/>
            <ac:spMk id="7" creationId="{00000000-0000-0000-0000-000000000000}"/>
          </ac:spMkLst>
        </pc:spChg>
        <pc:spChg chg="mod">
          <ac:chgData name="Анастасия Старкова" userId="a8a046abf2cb57da" providerId="Windows Live" clId="Web-{0CD86D87-340B-4676-B35E-D8BB1E94ADDE}" dt="2018-02-21T06:09:27.107" v="49"/>
          <ac:spMkLst>
            <pc:docMk/>
            <pc:sldMk cId="156883794" sldId="259"/>
            <ac:spMk id="8" creationId="{00000000-0000-0000-0000-000000000000}"/>
          </ac:spMkLst>
        </pc:spChg>
        <pc:spChg chg="mod">
          <ac:chgData name="Анастасия Старкова" userId="a8a046abf2cb57da" providerId="Windows Live" clId="Web-{0CD86D87-340B-4676-B35E-D8BB1E94ADDE}" dt="2018-02-21T06:09:21.744" v="48"/>
          <ac:spMkLst>
            <pc:docMk/>
            <pc:sldMk cId="156883794" sldId="259"/>
            <ac:spMk id="9" creationId="{00000000-0000-0000-0000-000000000000}"/>
          </ac:spMkLst>
        </pc:spChg>
      </pc:sldChg>
    </pc:docChg>
  </pc:docChgLst>
  <pc:docChgLst>
    <pc:chgData name="Анастасия Старкова" userId="a8a046abf2cb57da" providerId="Windows Live" clId="Web-{55D82ADB-D191-426B-AAD0-F1F1735ABD75}"/>
    <pc:docChg chg="addSld modSld">
      <pc:chgData name="Анастасия Старкова" userId="a8a046abf2cb57da" providerId="Windows Live" clId="Web-{55D82ADB-D191-426B-AAD0-F1F1735ABD75}" dt="2018-04-19T07:22:26.227" v="88"/>
      <pc:docMkLst>
        <pc:docMk/>
      </pc:docMkLst>
      <pc:sldChg chg="addSp delSp modSp add replId">
        <pc:chgData name="Анастасия Старкова" userId="a8a046abf2cb57da" providerId="Windows Live" clId="Web-{55D82ADB-D191-426B-AAD0-F1F1735ABD75}" dt="2018-04-19T07:22:26.227" v="88"/>
        <pc:sldMkLst>
          <pc:docMk/>
          <pc:sldMk cId="3546088355" sldId="264"/>
        </pc:sldMkLst>
        <pc:spChg chg="add del mod">
          <ac:chgData name="Анастасия Старкова" userId="a8a046abf2cb57da" providerId="Windows Live" clId="Web-{55D82ADB-D191-426B-AAD0-F1F1735ABD75}" dt="2018-04-19T07:19:34.050" v="51"/>
          <ac:spMkLst>
            <pc:docMk/>
            <pc:sldMk cId="3546088355" sldId="264"/>
            <ac:spMk id="2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01.659" v="37"/>
          <ac:spMkLst>
            <pc:docMk/>
            <pc:sldMk cId="3546088355" sldId="264"/>
            <ac:spMk id="3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03.987" v="39"/>
          <ac:spMkLst>
            <pc:docMk/>
            <pc:sldMk cId="3546088355" sldId="264"/>
            <ac:spMk id="4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02.847" v="38"/>
          <ac:spMkLst>
            <pc:docMk/>
            <pc:sldMk cId="3546088355" sldId="264"/>
            <ac:spMk id="5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05.300" v="40"/>
          <ac:spMkLst>
            <pc:docMk/>
            <pc:sldMk cId="3546088355" sldId="264"/>
            <ac:spMk id="6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07.331" v="41"/>
          <ac:spMkLst>
            <pc:docMk/>
            <pc:sldMk cId="3546088355" sldId="264"/>
            <ac:spMk id="7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08.784" v="42"/>
          <ac:spMkLst>
            <pc:docMk/>
            <pc:sldMk cId="3546088355" sldId="264"/>
            <ac:spMk id="8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09.800" v="43"/>
          <ac:spMkLst>
            <pc:docMk/>
            <pc:sldMk cId="3546088355" sldId="264"/>
            <ac:spMk id="9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10.987" v="44"/>
          <ac:spMkLst>
            <pc:docMk/>
            <pc:sldMk cId="3546088355" sldId="264"/>
            <ac:spMk id="10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12.191" v="45"/>
          <ac:spMkLst>
            <pc:docMk/>
            <pc:sldMk cId="3546088355" sldId="264"/>
            <ac:spMk id="11" creationId="{00000000-0000-0000-0000-000000000000}"/>
          </ac:spMkLst>
        </pc:spChg>
        <pc:spChg chg="add del">
          <ac:chgData name="Анастасия Старкова" userId="a8a046abf2cb57da" providerId="Windows Live" clId="Web-{55D82ADB-D191-426B-AAD0-F1F1735ABD75}" dt="2018-04-19T07:19:13.175" v="46"/>
          <ac:spMkLst>
            <pc:docMk/>
            <pc:sldMk cId="3546088355" sldId="264"/>
            <ac:spMk id="12" creationId="{00000000-0000-0000-0000-000000000000}"/>
          </ac:spMkLst>
        </pc:spChg>
        <pc:spChg chg="add mod">
          <ac:chgData name="Анастасия Старкова" userId="a8a046abf2cb57da" providerId="Windows Live" clId="Web-{55D82ADB-D191-426B-AAD0-F1F1735ABD75}" dt="2018-04-19T07:22:26.227" v="88"/>
          <ac:spMkLst>
            <pc:docMk/>
            <pc:sldMk cId="3546088355" sldId="264"/>
            <ac:spMk id="15" creationId="{A7A65834-B1B9-4250-B4A5-A581997C016A}"/>
          </ac:spMkLst>
        </pc:spChg>
        <pc:spChg chg="add mod">
          <ac:chgData name="Анастасия Старкова" userId="a8a046abf2cb57da" providerId="Windows Live" clId="Web-{55D82ADB-D191-426B-AAD0-F1F1735ABD75}" dt="2018-04-19T07:22:21.539" v="87"/>
          <ac:spMkLst>
            <pc:docMk/>
            <pc:sldMk cId="3546088355" sldId="264"/>
            <ac:spMk id="16" creationId="{77565E97-A196-488B-AAF5-8D9B7D95FB56}"/>
          </ac:spMkLst>
        </pc:spChg>
        <pc:spChg chg="add mod">
          <ac:chgData name="Анастасия Старкова" userId="a8a046abf2cb57da" providerId="Windows Live" clId="Web-{55D82ADB-D191-426B-AAD0-F1F1735ABD75}" dt="2018-04-19T07:22:15.539" v="85"/>
          <ac:spMkLst>
            <pc:docMk/>
            <pc:sldMk cId="3546088355" sldId="264"/>
            <ac:spMk id="17" creationId="{691C8366-92E8-4DA7-ACF9-2BAA7A4F1B41}"/>
          </ac:spMkLst>
        </pc:spChg>
        <pc:picChg chg="add del mod">
          <ac:chgData name="Анастасия Старкова" userId="a8a046abf2cb57da" providerId="Windows Live" clId="Web-{55D82ADB-D191-426B-AAD0-F1F1735ABD75}" dt="2018-04-19T07:18:35.472" v="22"/>
          <ac:picMkLst>
            <pc:docMk/>
            <pc:sldMk cId="3546088355" sldId="264"/>
            <ac:picMk id="13" creationId="{43552B27-D06F-4046-A16B-6BFB2095BD52}"/>
          </ac:picMkLst>
        </pc:picChg>
        <pc:picChg chg="add del mod">
          <ac:chgData name="Анастасия Старкова" userId="a8a046abf2cb57da" providerId="Windows Live" clId="Web-{55D82ADB-D191-426B-AAD0-F1F1735ABD75}" dt="2018-04-19T07:19:37.831" v="52"/>
          <ac:picMkLst>
            <pc:docMk/>
            <pc:sldMk cId="3546088355" sldId="264"/>
            <ac:picMk id="102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332656"/>
            <a:ext cx="6336704" cy="7920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Санитарное  законодательство Российской Федерации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124744"/>
            <a:ext cx="8424936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Регулирует отношения в области обеспечения санитарно-эпидемиологического благополучия населения как одного из основных условий реализации предусмотренных Конституцией РФ прав граждан на охрану здоровья и благоприятную окружающую среду.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2046047"/>
            <a:ext cx="2880320" cy="108012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Санитарное законодательство Российской Федерации основывается на Конституции РФ и представлено Федеральными законами: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270849"/>
            <a:ext cx="2736304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 санитарно-эпидемиологическом благополучии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3250374"/>
            <a:ext cx="3312368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 качестве и безопасности пищевых продуктов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4221088"/>
            <a:ext cx="2808312" cy="7200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 охране окружающей среды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70393" y="4293096"/>
            <a:ext cx="2575557" cy="57606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27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 защите прав потребителей</a:t>
            </a:r>
          </a:p>
        </p:txBody>
      </p:sp>
      <p:cxnSp>
        <p:nvCxnSpPr>
          <p:cNvPr id="10" name="Прямая со стрелкой 9"/>
          <p:cNvCxnSpPr>
            <a:stCxn id="4" idx="1"/>
            <a:endCxn id="5" idx="0"/>
          </p:cNvCxnSpPr>
          <p:nvPr/>
        </p:nvCxnSpPr>
        <p:spPr>
          <a:xfrm flipH="1">
            <a:off x="1835696" y="2586107"/>
            <a:ext cx="1080120" cy="6847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3"/>
          </p:cNvCxnSpPr>
          <p:nvPr/>
        </p:nvCxnSpPr>
        <p:spPr>
          <a:xfrm>
            <a:off x="5796136" y="2586107"/>
            <a:ext cx="1296144" cy="6642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4" idx="2"/>
          </p:cNvCxnSpPr>
          <p:nvPr/>
        </p:nvCxnSpPr>
        <p:spPr>
          <a:xfrm flipH="1">
            <a:off x="3059832" y="3126167"/>
            <a:ext cx="1296144" cy="10812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>
            <a:off x="4355976" y="3126167"/>
            <a:ext cx="1671156" cy="12035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УЗТО\Desktop\сан.законод\10337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365104"/>
            <a:ext cx="2232248" cy="2133390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1"/>
            <a:ext cx="1080120" cy="10777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96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632" y="260648"/>
            <a:ext cx="655272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>
                    <a:lumMod val="95000"/>
                  </a:schemeClr>
                </a:solidFill>
              </a:rPr>
              <a:t>Санитарно-эпидемиологическое благополучие</a:t>
            </a:r>
          </a:p>
          <a:p>
            <a:pPr algn="ctr"/>
            <a:endParaRPr lang="ru-RU" sz="24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395536" y="620688"/>
            <a:ext cx="8280920" cy="1152128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Состояние здоровья населения, среды обитания человека, при котором отсутствует вредное воздействие факторов среды обитания на человека и обеспечиваются благоприятные условия его жизнедеятельности.</a:t>
            </a:r>
          </a:p>
          <a:p>
            <a:pPr algn="ctr"/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68553" y="1484784"/>
            <a:ext cx="8516961" cy="1014451"/>
          </a:xfrm>
          <a:prstGeom prst="horizontalScroll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В соответствии со статьей 2 Федерального закона «О санитарно-эпидемиологическом благополучии населения» санитарно-эпидемиологическое благополучие населения обеспечивается посредством: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6539" y="2384883"/>
            <a:ext cx="8352928" cy="9361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выполнения санитарно-противоэпидемических (профилактических) мероприятий и обязательного соблюдения гражданами, индивидуальными предпринимателями и юридическими лицами санитарных правил как составной части осуществляемой ими деятельности;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6539" y="3320988"/>
            <a:ext cx="8352928" cy="72008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создания экономической заинтересованности граждан, индивидуальных предпринимателей и юридических лиц в соблюдении законодательства Российской Федерации в области обеспечения санитарно-эпидемиологического благополучия населения;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0569" y="4041067"/>
            <a:ext cx="8352928" cy="42175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лицензирования видов деятельности, представляющих потенциальную опасность для человека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1064" y="4450716"/>
            <a:ext cx="8352928" cy="8538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государственной регистрации потенциально опасных для человека химических и биологических веществ, отдельных видов продукции, радиоактивных веществ, отходов производства и потребления, а также впервые ввозимых на территорию Российской Федерации отдельных видов продукции;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61064" y="5304524"/>
            <a:ext cx="8357877" cy="60171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мер по своевременному информированию населения о возникновении массовых инфекционных заболеваний (отравлений), состоянии среды обитания;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1064" y="5906241"/>
            <a:ext cx="8352928" cy="3095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мер по гигиеническому воспитанию и обучению населения и пропаганде здорового образа жизни;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1064" y="6215792"/>
            <a:ext cx="8352928" cy="4535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мер по привлечению к ответственности за нарушение законодательства Российской Федерации </a:t>
            </a:r>
          </a:p>
        </p:txBody>
      </p:sp>
      <p:pic>
        <p:nvPicPr>
          <p:cNvPr id="6146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" y="9816"/>
            <a:ext cx="1007940" cy="10057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246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7394" y="84935"/>
            <a:ext cx="6192688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Ответственность за нарушение санитарного законодательства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12185" y="908721"/>
            <a:ext cx="6552728" cy="100811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Должностные лица и граждане Российской Федерации, допустившие санитарное правонарушение, могут быть привлечены к дисциплинарной, административной и уголовной ответственности.</a:t>
            </a:r>
            <a:endParaRPr lang="ru-RU" sz="1400" b="1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916833"/>
            <a:ext cx="3168352" cy="64807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Дисциплинарная ответственность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08104" y="1916833"/>
            <a:ext cx="3246074" cy="64807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Административная ответственность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11071" y="4483717"/>
            <a:ext cx="3168352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Уголовная ответственность</a:t>
            </a:r>
          </a:p>
        </p:txBody>
      </p:sp>
      <p:cxnSp>
        <p:nvCxnSpPr>
          <p:cNvPr id="8" name="Прямая со стрелкой 7"/>
          <p:cNvCxnSpPr>
            <a:stCxn id="4" idx="2"/>
            <a:endCxn id="4" idx="2"/>
          </p:cNvCxnSpPr>
          <p:nvPr/>
        </p:nvCxnSpPr>
        <p:spPr>
          <a:xfrm>
            <a:off x="2339752" y="256490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755576" y="2729958"/>
            <a:ext cx="1296144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Дисциплинарные взыскания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25730" y="2729958"/>
            <a:ext cx="1506454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Отстранение от занимаемой должности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187624" y="3844159"/>
            <a:ext cx="2088232" cy="2880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увольнение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2051720" y="2974503"/>
            <a:ext cx="374010" cy="302998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697394" y="3522046"/>
            <a:ext cx="354326" cy="362928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1697394" y="2543513"/>
            <a:ext cx="642358" cy="16505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5364087" y="2852230"/>
            <a:ext cx="1600825" cy="54754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Письменное предупреждение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314018" y="2852230"/>
            <a:ext cx="1440160" cy="547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Штраф( от 500 до 1 млн. руб.)</a:t>
            </a:r>
          </a:p>
        </p:txBody>
      </p:sp>
      <p:cxnSp>
        <p:nvCxnSpPr>
          <p:cNvPr id="21" name="Прямая со стрелкой 20"/>
          <p:cNvCxnSpPr>
            <a:stCxn id="5" idx="2"/>
          </p:cNvCxnSpPr>
          <p:nvPr/>
        </p:nvCxnSpPr>
        <p:spPr>
          <a:xfrm flipH="1">
            <a:off x="6300192" y="2564904"/>
            <a:ext cx="830949" cy="287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5" idx="2"/>
            <a:endCxn id="19" idx="0"/>
          </p:cNvCxnSpPr>
          <p:nvPr/>
        </p:nvCxnSpPr>
        <p:spPr>
          <a:xfrm>
            <a:off x="7131141" y="2564904"/>
            <a:ext cx="902957" cy="28732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0706" y="5419818"/>
            <a:ext cx="5899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За совершение санитарных правонарушений, повлекших за собой возникновение массовых заболеваний, отравлений или смерть людей</a:t>
            </a:r>
          </a:p>
        </p:txBody>
      </p:sp>
      <p:sp>
        <p:nvSpPr>
          <p:cNvPr id="25" name="Стрелка вниз 24"/>
          <p:cNvSpPr/>
          <p:nvPr/>
        </p:nvSpPr>
        <p:spPr>
          <a:xfrm>
            <a:off x="3058177" y="5196489"/>
            <a:ext cx="288032" cy="28803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3" name="Picture 3" descr="C:\Users\УЗТО\Desktop\сан.законод\shtr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22" y="4623377"/>
            <a:ext cx="2160240" cy="130362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УЗТО\Desktop\сан.законод\marketing-departm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549" y="2852230"/>
            <a:ext cx="2058407" cy="154380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0" y="0"/>
            <a:ext cx="1023293" cy="10210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DD8A2B-50B1-46E1-80C4-6930F78E8F09}"/>
              </a:ext>
            </a:extLst>
          </p:cNvPr>
          <p:cNvSpPr/>
          <p:nvPr/>
        </p:nvSpPr>
        <p:spPr>
          <a:xfrm>
            <a:off x="5599514" y="3844268"/>
            <a:ext cx="1440160" cy="6661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Обжалование в течение </a:t>
            </a:r>
            <a:endParaRPr lang="ru-RU" dirty="0"/>
          </a:p>
          <a:p>
            <a:pPr algn="ctr"/>
            <a:r>
              <a:rPr lang="ru-RU" sz="1600" b="1" dirty="0"/>
              <a:t>10 дней</a:t>
            </a:r>
            <a:endParaRPr lang="ru-RU" sz="1600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EF9BCF4D-2F95-49EE-A1F0-19F59AF725E5}"/>
              </a:ext>
            </a:extLst>
          </p:cNvPr>
          <p:cNvSpPr/>
          <p:nvPr/>
        </p:nvSpPr>
        <p:spPr>
          <a:xfrm>
            <a:off x="7119917" y="3844268"/>
            <a:ext cx="1795999" cy="6661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Срок добровольной оплаты  штрафа </a:t>
            </a:r>
            <a:endParaRPr lang="ru-RU"/>
          </a:p>
          <a:p>
            <a:pPr algn="ctr"/>
            <a:r>
              <a:rPr lang="ru-RU" sz="1600" b="1" dirty="0"/>
              <a:t>60 дней</a:t>
            </a:r>
            <a:endParaRPr lang="ru-RU" sz="160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DBB90FF3-AAAD-4C61-9739-5D5699397DBF}"/>
              </a:ext>
            </a:extLst>
          </p:cNvPr>
          <p:cNvCxnSpPr/>
          <p:nvPr/>
        </p:nvCxnSpPr>
        <p:spPr>
          <a:xfrm>
            <a:off x="8039818" y="3478601"/>
            <a:ext cx="8625" cy="3644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D9D42A5E-A553-4ECA-BEE2-F1B966B14798}"/>
              </a:ext>
            </a:extLst>
          </p:cNvPr>
          <p:cNvCxnSpPr>
            <a:cxnSpLocks/>
          </p:cNvCxnSpPr>
          <p:nvPr/>
        </p:nvCxnSpPr>
        <p:spPr>
          <a:xfrm flipH="1">
            <a:off x="6743697" y="3478601"/>
            <a:ext cx="1123591" cy="3213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40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3079" y="46217"/>
            <a:ext cx="4752528" cy="5040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Обязанности  граждан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887" y="908720"/>
            <a:ext cx="1728192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выполнять требования санитарного законодательства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908720"/>
            <a:ext cx="2160240" cy="85569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заботиться о здоровье, гигиеническом воспитании и  обучении своих детей;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131840" y="908720"/>
            <a:ext cx="3096344" cy="115212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не осуществлять действия, влекущие за собой нарушение прав других граждан на охрану здоровья и благоприятную среду обитания.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3068960"/>
            <a:ext cx="5544616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Индивидуальные предприниматели и юридические лица, в соответствии </a:t>
            </a:r>
            <a:r>
              <a:rPr lang="ru-RU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со статьей 9, 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имеют право: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64584" y="3922870"/>
            <a:ext cx="7848872" cy="8640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получать в органах государственной власти и государственной санитарно-эпидемиологической службы информацию о санитарно-эпидемиологической обстановке, состоянии среды обитания, санитарных правилах;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4941168"/>
            <a:ext cx="7344816" cy="5040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принимать участие в разработке органами исполнительной власти мероприятий по обеспечению санитарно-эпидемиологического благополучия населения;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81270" y="5589240"/>
            <a:ext cx="6122548" cy="1008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r>
              <a:rPr lang="ru-RU" sz="1400" dirty="0"/>
              <a:t>на возмещение в полном объеме вреда, причиненного их имуществу вследствие нарушения другими лицами санитарного законодательства, а также при осуществлении санитарно-противоэпидемических (профилактических) мероприятий</a:t>
            </a:r>
            <a:r>
              <a:rPr lang="ru-RU" dirty="0"/>
              <a:t>.</a:t>
            </a:r>
          </a:p>
          <a:p>
            <a:pPr algn="ctr"/>
            <a:endParaRPr lang="ru-RU" dirty="0"/>
          </a:p>
        </p:txBody>
      </p:sp>
      <p:pic>
        <p:nvPicPr>
          <p:cNvPr id="2050" name="Picture 2" descr="C:\Users\УЗТО\Desktop\сан.законод\10834dcb634a8d111bfb6936e8c5739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310" y="1825942"/>
            <a:ext cx="1986690" cy="204323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ЗТО\Desktop\сан.законод\Lögin-300x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25" y="2060848"/>
            <a:ext cx="1685007" cy="12637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8"/>
            <a:ext cx="1163167" cy="11987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976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88640"/>
            <a:ext cx="5472608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40000"/>
                    <a:lumOff val="60000"/>
                  </a:schemeClr>
                </a:solidFill>
              </a:rPr>
              <a:t>Федеральный закон о защите прав потребителей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20524" y="800708"/>
            <a:ext cx="3960440" cy="3600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dirty="0"/>
              <a:t>Потребитель имеет право: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57692" y="1484784"/>
            <a:ext cx="5976664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приобретение товаров (работ, услуг) надлежащего качества и безопасных для жизни и здоровья, имущества, окружающей среды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2276872"/>
            <a:ext cx="5976664" cy="5400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получение информации о товарах (работах, услугах) и об их изготовителях (исполнителях, продавцах, импортерах)</a:t>
            </a:r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2996952"/>
            <a:ext cx="5976664" cy="36004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компенсацию морального и материального вреда</a:t>
            </a:r>
            <a:endParaRPr lang="ru-RU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3586025"/>
            <a:ext cx="5976664" cy="43204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замену товаров ненадлежащего качества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4293096"/>
            <a:ext cx="5976664" cy="43204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устранение недостатков товаров (работ, услуг)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47664" y="5013176"/>
            <a:ext cx="5976664" cy="4320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 просвещение, государственную и общественную защиту его интересов</a:t>
            </a:r>
            <a:endParaRPr lang="ru-RU" sz="1400" dirty="0"/>
          </a:p>
        </p:txBody>
      </p:sp>
      <p:pic>
        <p:nvPicPr>
          <p:cNvPr id="6146" name="Picture 2" descr="C:\Users\УЗТО\Desktop\сан.законод\den_konstituc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09" y="170960"/>
            <a:ext cx="1889244" cy="12594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УЗТО\Desktop\сан.законод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20" y="5373216"/>
            <a:ext cx="1373368" cy="111413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УЗТО\Desktop\сан.законод\zaschita_potrebit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3" y="5229200"/>
            <a:ext cx="1441120" cy="144112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УЗТО\Desktop\сан.законод\a75eaeda5f972aae5c94247f89eb852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724" y="404664"/>
            <a:ext cx="1607468" cy="10081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986" y="5481263"/>
            <a:ext cx="1087515" cy="13767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922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5760640" cy="936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Обязанности  индивидуальных  предпринимателей и юридических лиц:</a:t>
            </a:r>
          </a:p>
          <a:p>
            <a:pPr algn="ctr"/>
            <a:endParaRPr lang="ru-RU" dirty="0"/>
          </a:p>
        </p:txBody>
      </p:sp>
      <p:sp>
        <p:nvSpPr>
          <p:cNvPr id="3" name="Волна 2"/>
          <p:cNvSpPr/>
          <p:nvPr/>
        </p:nvSpPr>
        <p:spPr>
          <a:xfrm>
            <a:off x="501650" y="1052513"/>
            <a:ext cx="5099954" cy="976312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выполнять требования санитарного законодательства</a:t>
            </a:r>
            <a:endParaRPr lang="en-US"/>
          </a:p>
        </p:txBody>
      </p:sp>
      <p:sp>
        <p:nvSpPr>
          <p:cNvPr id="6" name="Волна 5"/>
          <p:cNvSpPr/>
          <p:nvPr/>
        </p:nvSpPr>
        <p:spPr>
          <a:xfrm>
            <a:off x="492125" y="1811338"/>
            <a:ext cx="5099901" cy="1141412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разрабатывать и проводить санитарно-противоэпидемические (профилактические) мероприятия;</a:t>
            </a:r>
          </a:p>
        </p:txBody>
      </p:sp>
      <p:sp>
        <p:nvSpPr>
          <p:cNvPr id="7" name="Волна 6"/>
          <p:cNvSpPr/>
          <p:nvPr/>
        </p:nvSpPr>
        <p:spPr>
          <a:xfrm>
            <a:off x="501650" y="2705100"/>
            <a:ext cx="5093764" cy="1055688"/>
          </a:xfrm>
          <a:prstGeom prst="wav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обеспечивать безопасность для здоровья человека выполняемых и оказываемых услуг, а также продукции;</a:t>
            </a:r>
          </a:p>
        </p:txBody>
      </p:sp>
      <p:sp>
        <p:nvSpPr>
          <p:cNvPr id="8" name="Волна 7"/>
          <p:cNvSpPr/>
          <p:nvPr/>
        </p:nvSpPr>
        <p:spPr>
          <a:xfrm>
            <a:off x="482600" y="3525556"/>
            <a:ext cx="5119688" cy="1787807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347345" algn="ctr"/>
            <a:r>
              <a:rPr lang="ru-RU" sz="1400" dirty="0"/>
              <a:t>осуществлять производственный контроль за соблюдением санитарно-эпидемиологических требований и проведением санитарно-противоэпидемических мероприятий</a:t>
            </a:r>
            <a:endParaRPr lang="en-US" dirty="0"/>
          </a:p>
        </p:txBody>
      </p:sp>
      <p:sp>
        <p:nvSpPr>
          <p:cNvPr id="9" name="Волна 8"/>
          <p:cNvSpPr/>
          <p:nvPr/>
        </p:nvSpPr>
        <p:spPr>
          <a:xfrm>
            <a:off x="503238" y="4953000"/>
            <a:ext cx="5109639" cy="1566863"/>
          </a:xfrm>
          <a:prstGeom prst="wav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своевременно информировать население, органы власти, органы и учреждения госсанэпидслужбы об аварийных ситуациях, нарушениях технологических процессов</a:t>
            </a:r>
          </a:p>
        </p:txBody>
      </p:sp>
      <p:pic>
        <p:nvPicPr>
          <p:cNvPr id="3074" name="Picture 2" descr="C:\Users\УЗТО\Desktop\сан.законод\f59c77247dcb488b243958056d2a20a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051" y="1159100"/>
            <a:ext cx="3157144" cy="14778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ЗТО\Desktop\сан.законод\individ_predprinim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103" y="3140968"/>
            <a:ext cx="2849040" cy="213193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090"/>
            <a:ext cx="931032" cy="107166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83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88404" y="0"/>
            <a:ext cx="6768752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Порядок организации и проведения производственного контроля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79512" y="1196752"/>
            <a:ext cx="1440160" cy="1584176"/>
          </a:xfrm>
          <a:prstGeom prst="wedge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Основные требования отражены в Санитарных правилах СП 1.1.1058-01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666019"/>
            <a:ext cx="6840760" cy="85988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Целью</a:t>
            </a:r>
            <a:r>
              <a:rPr lang="ru-RU" sz="1400" dirty="0"/>
              <a:t> производственного контроля является обеспечение безопасности и (или) безвредности для человека и среды обитания вредного влияния объектов производственного контроля путем должного выполнения санитарных правил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19185" y="1543750"/>
            <a:ext cx="6840760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600" b="1" dirty="0">
                <a:solidFill>
                  <a:schemeClr val="accent5">
                    <a:lumMod val="75000"/>
                  </a:schemeClr>
                </a:solidFill>
              </a:rPr>
              <a:t>Объектами</a:t>
            </a:r>
            <a:r>
              <a:rPr lang="ru-RU" sz="1400" dirty="0"/>
              <a:t> производственного контроля являются производственные, общественные помещения, здания, сооружения, санитарно-защитные зоны, зоны санитарной охраны, оборудование, транспорт, технологическое оборудование, технологические процессы, рабочие места, используемые для выполнения работ, оказания услуг, а также сырье, полуфабрикаты, готовая продукция, отходы производства и потребления.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0572" y="3002262"/>
            <a:ext cx="4307732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/>
              <a:t>Производственный контроль включает: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06914" y="3543950"/>
            <a:ext cx="7992888" cy="6480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наличие официально изданных санитарных правил, методов и методик контроля факторов среды обитания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27354" y="4240609"/>
            <a:ext cx="7972448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осуществление (организацию) лабораторных исследований и испытаний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27354" y="4600649"/>
            <a:ext cx="7972448" cy="50405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организацию медицинских осмотров, профессиональной гигиенической подготовки и аттестации должностных лиц и работников организаций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7354" y="5104705"/>
            <a:ext cx="7972448" cy="43204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контроль за наличием сертификатов, санитарно-эпидемиологических заключений, личных медицинских книжек, санитарных паспортов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7354" y="5536753"/>
            <a:ext cx="7972448" cy="5040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обоснование безопасности для человека и окружающей среды новых видов продукции и технологии ее производства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27354" y="6040809"/>
            <a:ext cx="7972448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ведение учета и отчетности, своевременное информирование населения, визуальный контроль</a:t>
            </a:r>
          </a:p>
        </p:txBody>
      </p:sp>
      <p:pic>
        <p:nvPicPr>
          <p:cNvPr id="1026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8" y="144016"/>
            <a:ext cx="1230139" cy="10081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448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5272" y="506802"/>
            <a:ext cx="7243204" cy="6480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ПРОГРАММА ПРОИЗВОДСТВЕННОГО КОНТРОЛЯ</a:t>
            </a:r>
            <a:endParaRPr lang="ru-RU" dirty="0"/>
          </a:p>
        </p:txBody>
      </p:sp>
      <p:pic>
        <p:nvPicPr>
          <p:cNvPr id="1026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11" y="327327"/>
            <a:ext cx="1230139" cy="10081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7A65834-B1B9-4250-B4A5-A581997C016A}"/>
              </a:ext>
            </a:extLst>
          </p:cNvPr>
          <p:cNvSpPr txBox="1"/>
          <p:nvPr/>
        </p:nvSpPr>
        <p:spPr>
          <a:xfrm>
            <a:off x="452887" y="1345721"/>
            <a:ext cx="8292141" cy="280076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b="1">
                <a:solidFill>
                  <a:schemeClr val="lt1"/>
                </a:solidFill>
              </a:rPr>
              <a:t>Программа (план) производственного контроля </a:t>
            </a:r>
            <a:r>
              <a:rPr lang="ru-RU" sz="1600">
                <a:solidFill>
                  <a:schemeClr val="lt1"/>
                </a:solidFill>
              </a:rPr>
              <a:t>составляется юридическим лицом, индивидуальным предпринимателем до начала осуществления деятельности, а для осуществляющих деятельность юридических лиц, индивидуальных предпринимателей - </a:t>
            </a:r>
            <a:r>
              <a:rPr lang="ru-RU" sz="1600" b="1">
                <a:solidFill>
                  <a:schemeClr val="lt1"/>
                </a:solidFill>
              </a:rPr>
              <a:t>не позднее трех месяцев со дня введения в действие настоящих санитарных правил без ограничения срока действия.</a:t>
            </a:r>
            <a:r>
              <a:rPr lang="ru-RU" sz="1600">
                <a:solidFill>
                  <a:schemeClr val="lt1"/>
                </a:solidFill>
              </a:rPr>
              <a:t> </a:t>
            </a:r>
          </a:p>
          <a:p>
            <a:endParaRPr lang="ru-RU" sz="1600"/>
          </a:p>
          <a:p>
            <a:r>
              <a:rPr lang="ru-RU" sz="1600">
                <a:solidFill>
                  <a:schemeClr val="lt1"/>
                </a:solidFill>
              </a:rPr>
              <a:t>Необходимые изменения, дополнения в программу (план) производственного контроля вносятся при изменении вида деятельности, технологии производства, других существенных изменениях деятельности юридического лица, индивидуального предпринимателя, влияющих на санитарно-эпидемиологическую обстановку и (либо) создающих угрозу санитарно-эпидемиологическому благополучию населения.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7565E97-A196-488B-AAF5-8D9B7D95FB56}"/>
              </a:ext>
            </a:extLst>
          </p:cNvPr>
          <p:cNvSpPr txBox="1"/>
          <p:nvPr/>
        </p:nvSpPr>
        <p:spPr>
          <a:xfrm>
            <a:off x="452887" y="4472796"/>
            <a:ext cx="8238226" cy="83099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solidFill>
                  <a:srgbClr val="FFFFFF"/>
                </a:solidFill>
              </a:rPr>
              <a:t>Разработанная программа (план) производственного контроля утверждается руководителем организации, индивидуальным предпринимателем либо уполномоченными в установленном порядке лицами.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1C8366-92E8-4DA7-ACF9-2BAA7A4F1B41}"/>
              </a:ext>
            </a:extLst>
          </p:cNvPr>
          <p:cNvSpPr txBox="1"/>
          <p:nvPr/>
        </p:nvSpPr>
        <p:spPr>
          <a:xfrm>
            <a:off x="452887" y="5637360"/>
            <a:ext cx="8238226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1600">
                <a:solidFill>
                  <a:schemeClr val="lt1"/>
                </a:solidFill>
              </a:rPr>
              <a:t>Юридические лица и индивидуальные предприниматели представляют информацию о результатах производственного контроля по запросам органов, уполномоченных осуществлять государственный санитарно-эпидемиологический надзор.</a:t>
            </a:r>
          </a:p>
        </p:txBody>
      </p:sp>
    </p:spTree>
    <p:extLst>
      <p:ext uri="{BB962C8B-B14F-4D97-AF65-F5344CB8AC3E}">
        <p14:creationId xmlns:p14="http://schemas.microsoft.com/office/powerpoint/2010/main" val="3546088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88640"/>
            <a:ext cx="6120680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Обязательные медицинские осмотры</a:t>
            </a:r>
            <a:endParaRPr lang="ru-RU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539552" y="764704"/>
            <a:ext cx="8136904" cy="1368152"/>
          </a:xfrm>
          <a:prstGeom prst="horizontalScroll">
            <a:avLst/>
          </a:prstGeom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400" dirty="0"/>
              <a:t>В целях предупреждения возникновения и распространения инфекционных заболеваний, массовых отравлений и профессиональных заболеваний работники отдельных профессий, производств и организаций при выполнении своих трудовых обязанностей обязаны проходить предварительные при поступлении на работу и периодические профилактические медицинские осмотры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0486" y="2204864"/>
            <a:ext cx="38884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Работники, отказывающиеся от прохождения медицинских осмотров,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не</a:t>
            </a: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допускаются</a:t>
            </a:r>
            <a:r>
              <a:rPr lang="ru-RU" sz="16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к работе</a:t>
            </a:r>
          </a:p>
        </p:txBody>
      </p:sp>
      <p:pic>
        <p:nvPicPr>
          <p:cNvPr id="4098" name="Picture 2" descr="C:\Users\УЗТО\Desktop\сан.законод\COLOURBOX4324076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37321"/>
            <a:ext cx="1111014" cy="138876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>
            <a:off x="4818917" y="2193690"/>
            <a:ext cx="4145571" cy="149794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/>
          </a:p>
          <a:p>
            <a:r>
              <a:rPr lang="ru-RU" sz="1400" dirty="0"/>
              <a:t>Периодичность для всех категорий декретированных контингентов стала единой – 1 раз в год. Объем обследований увеличился. Для всех категорий работников обязательно прохождение флюорографического обследования – 1 раз в год.</a:t>
            </a:r>
          </a:p>
          <a:p>
            <a:pPr algn="ctr"/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323528" y="3573016"/>
            <a:ext cx="4140460" cy="1152128"/>
          </a:xfrm>
          <a:prstGeom prst="homePlat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/>
          </a:p>
          <a:p>
            <a:pPr algn="ctr"/>
            <a:r>
              <a:rPr lang="ru-RU" sz="1400" dirty="0"/>
              <a:t>Индивидуальные предприниматели и юридические лица обязаны обеспечивать условия, необходимые для своевременного прохождения медицинских осмотров работниками.</a:t>
            </a:r>
          </a:p>
          <a:p>
            <a:pPr algn="ctr"/>
            <a:endParaRPr lang="ru-RU" dirty="0"/>
          </a:p>
        </p:txBody>
      </p:sp>
      <p:pic>
        <p:nvPicPr>
          <p:cNvPr id="4100" name="Picture 4" descr="C:\Users\УЗТО\Desktop\сан.законод\166_profosmotry-icons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7852300" cy="150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ЗТО\Desktop\сан.законод\13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" y="-136914"/>
            <a:ext cx="1229881" cy="122717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223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275</TotalTime>
  <Words>837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УЗТО</dc:creator>
  <cp:lastModifiedBy>УЗТО</cp:lastModifiedBy>
  <cp:revision>25</cp:revision>
  <dcterms:created xsi:type="dcterms:W3CDTF">2016-06-27T08:44:16Z</dcterms:created>
  <dcterms:modified xsi:type="dcterms:W3CDTF">2018-04-19T07:23:03Z</dcterms:modified>
</cp:coreProperties>
</file>