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04" r:id="rId4"/>
    <p:sldId id="288" r:id="rId5"/>
    <p:sldId id="289" r:id="rId6"/>
    <p:sldId id="303" r:id="rId7"/>
    <p:sldId id="292" r:id="rId8"/>
    <p:sldId id="293" r:id="rId9"/>
    <p:sldId id="283" r:id="rId10"/>
    <p:sldId id="302" r:id="rId11"/>
    <p:sldId id="298" r:id="rId12"/>
    <p:sldId id="291" r:id="rId13"/>
    <p:sldId id="301" r:id="rId14"/>
    <p:sldId id="264" r:id="rId15"/>
    <p:sldId id="265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1496" autoAdjust="0"/>
  </p:normalViewPr>
  <p:slideViewPr>
    <p:cSldViewPr>
      <p:cViewPr varScale="1">
        <p:scale>
          <a:sx n="83" d="100"/>
          <a:sy n="83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CF2-463C-AD94-527267E229C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CF2-463C-AD94-527267E229C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CF2-463C-AD94-527267E229C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CF2-463C-AD94-527267E229C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F2-463C-AD94-527267E229C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CF2-463C-AD94-527267E229C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F2-463C-AD94-527267E229C5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CF2-463C-AD94-527267E229C5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CF2-463C-AD94-527267E229C5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CCF2-463C-AD94-527267E229C5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6122-4413-8479-ECF2FD7B2166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6122-4413-8479-ECF2FD7B2166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6122-4413-8479-ECF2FD7B2166}"/>
              </c:ext>
            </c:extLst>
          </c:dPt>
          <c:dPt>
            <c:idx val="2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D41F-4A49-BAFA-45497F0A027B}"/>
              </c:ext>
            </c:extLst>
          </c:dPt>
          <c:dPt>
            <c:idx val="2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9AC5-4672-9854-595D77F519D7}"/>
              </c:ext>
            </c:extLst>
          </c:dPt>
          <c:dPt>
            <c:idx val="3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C-FB1F-434B-AA65-5E3E8BF88FE7}"/>
              </c:ext>
            </c:extLst>
          </c:dPt>
          <c:dPt>
            <c:idx val="3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A-4821-4423-82D4-28E1A77A8D66}"/>
              </c:ext>
            </c:extLst>
          </c:dPt>
          <c:dPt>
            <c:idx val="3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737F-4A28-90F4-BB9426E90D15}"/>
              </c:ext>
            </c:extLst>
          </c:dPt>
          <c:dPt>
            <c:idx val="3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CF2-463C-AD94-527267E229C5}"/>
              </c:ext>
            </c:extLst>
          </c:dPt>
          <c:dPt>
            <c:idx val="3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52EB-43DF-A8B2-5FBE97A8F9A5}"/>
              </c:ext>
            </c:extLst>
          </c:dPt>
          <c:dPt>
            <c:idx val="5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6122-4413-8479-ECF2FD7B2166}"/>
              </c:ext>
            </c:extLst>
          </c:dPt>
          <c:dPt>
            <c:idx val="5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5C00-4541-9830-3CA91D234800}"/>
              </c:ext>
            </c:extLst>
          </c:dPt>
          <c:dPt>
            <c:idx val="5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CF2-463C-AD94-527267E229C5}"/>
              </c:ext>
            </c:extLst>
          </c:dPt>
          <c:dPt>
            <c:idx val="5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CF2-463C-AD94-527267E229C5}"/>
              </c:ext>
            </c:extLst>
          </c:dPt>
          <c:dPt>
            <c:idx val="5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CF2-463C-AD94-527267E229C5}"/>
              </c:ext>
            </c:extLst>
          </c:dPt>
          <c:dPt>
            <c:idx val="5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CF2-463C-AD94-527267E229C5}"/>
              </c:ext>
            </c:extLst>
          </c:dPt>
          <c:dPt>
            <c:idx val="5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CF2-463C-AD94-527267E229C5}"/>
              </c:ext>
            </c:extLst>
          </c:dPt>
          <c:dPt>
            <c:idx val="5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CF2-463C-AD94-527267E229C5}"/>
              </c:ext>
            </c:extLst>
          </c:dPt>
          <c:dPt>
            <c:idx val="6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CF2-463C-AD94-527267E229C5}"/>
              </c:ext>
            </c:extLst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CF2-463C-AD94-527267E229C5}"/>
              </c:ext>
            </c:extLst>
          </c:dPt>
          <c:dPt>
            <c:idx val="6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CF2-463C-AD94-527267E229C5}"/>
              </c:ext>
            </c:extLst>
          </c:dPt>
          <c:dPt>
            <c:idx val="6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CF2-463C-AD94-527267E229C5}"/>
              </c:ext>
            </c:extLst>
          </c:dPt>
          <c:dLbls>
            <c:dLbl>
              <c:idx val="0"/>
              <c:layout>
                <c:manualLayout>
                  <c:x val="0.3415026246719158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CF2-463C-AD94-527267E229C5}"/>
                </c:ext>
              </c:extLst>
            </c:dLbl>
            <c:dLbl>
              <c:idx val="1"/>
              <c:layout>
                <c:manualLayout>
                  <c:x val="0.32441535433070845"/>
                  <c:y val="-3.70370370370370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CF2-463C-AD94-527267E229C5}"/>
                </c:ext>
              </c:extLst>
            </c:dLbl>
            <c:dLbl>
              <c:idx val="2"/>
              <c:layout>
                <c:manualLayout>
                  <c:x val="0.31409284776902879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CF2-463C-AD94-527267E229C5}"/>
                </c:ext>
              </c:extLst>
            </c:dLbl>
            <c:dLbl>
              <c:idx val="3"/>
              <c:layout>
                <c:manualLayout>
                  <c:x val="0.29939348206474192"/>
                  <c:y val="-2.777777777777914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631999125109356E-2"/>
                      <c:h val="1.06759988334791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CF2-463C-AD94-527267E229C5}"/>
                </c:ext>
              </c:extLst>
            </c:dLbl>
            <c:dLbl>
              <c:idx val="4"/>
              <c:layout>
                <c:manualLayout>
                  <c:x val="0.29541961942257206"/>
                  <c:y val="-1.3580090035221325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CF2-463C-AD94-527267E229C5}"/>
                </c:ext>
              </c:extLst>
            </c:dLbl>
            <c:dLbl>
              <c:idx val="5"/>
              <c:layout>
                <c:manualLayout>
                  <c:x val="0.27556332020997365"/>
                  <c:y val="-5.55555555555555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CF2-463C-AD94-527267E229C5}"/>
                </c:ext>
              </c:extLst>
            </c:dLbl>
            <c:dLbl>
              <c:idx val="6"/>
              <c:layout>
                <c:manualLayout>
                  <c:x val="0.28885629921259853"/>
                  <c:y val="-1.85185185185198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CF2-463C-AD94-527267E229C5}"/>
                </c:ext>
              </c:extLst>
            </c:dLbl>
            <c:dLbl>
              <c:idx val="7"/>
              <c:layout>
                <c:manualLayout>
                  <c:x val="0.2783367235345580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CF2-463C-AD94-527267E229C5}"/>
                </c:ext>
              </c:extLst>
            </c:dLbl>
            <c:dLbl>
              <c:idx val="8"/>
              <c:layout>
                <c:manualLayout>
                  <c:x val="0.26463188976377944"/>
                  <c:y val="5.55555555555555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CCF2-463C-AD94-527267E229C5}"/>
                </c:ext>
              </c:extLst>
            </c:dLbl>
            <c:dLbl>
              <c:idx val="9"/>
              <c:layout>
                <c:manualLayout>
                  <c:x val="0.2535164041994750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CCF2-463C-AD94-527267E229C5}"/>
                </c:ext>
              </c:extLst>
            </c:dLbl>
            <c:dLbl>
              <c:idx val="10"/>
              <c:layout>
                <c:manualLayout>
                  <c:x val="0.2612538276465442"/>
                  <c:y val="-5.55555555555555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6122-4413-8479-ECF2FD7B2166}"/>
                </c:ext>
              </c:extLst>
            </c:dLbl>
            <c:dLbl>
              <c:idx val="11"/>
              <c:layout>
                <c:manualLayout>
                  <c:x val="0.25112849956255456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6122-4413-8479-ECF2FD7B2166}"/>
                </c:ext>
              </c:extLst>
            </c:dLbl>
            <c:dLbl>
              <c:idx val="12"/>
              <c:layout>
                <c:manualLayout>
                  <c:x val="0.24318514873140848"/>
                  <c:y val="1.85185185185185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1-6122-4413-8479-ECF2FD7B2166}"/>
                </c:ext>
              </c:extLst>
            </c:dLbl>
            <c:dLbl>
              <c:idx val="52"/>
              <c:layout>
                <c:manualLayout>
                  <c:x val="0.1432817147856518"/>
                  <c:y val="3.70370370370370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6122-4413-8479-ECF2FD7B2166}"/>
                </c:ext>
              </c:extLst>
            </c:dLbl>
            <c:dLbl>
              <c:idx val="53"/>
              <c:layout>
                <c:manualLayout>
                  <c:x val="0.13831758530183727"/>
                  <c:y val="-1.85185185185185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5C00-4541-9830-3CA91D234800}"/>
                </c:ext>
              </c:extLst>
            </c:dLbl>
            <c:dLbl>
              <c:idx val="54"/>
              <c:layout>
                <c:manualLayout>
                  <c:x val="0.13990365266841645"/>
                  <c:y val="-7.40740740740740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CF2-463C-AD94-527267E229C5}"/>
                </c:ext>
              </c:extLst>
            </c:dLbl>
            <c:dLbl>
              <c:idx val="55"/>
              <c:layout>
                <c:manualLayout>
                  <c:x val="0.13910181539807515"/>
                  <c:y val="-3.70370370370370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CF2-463C-AD94-527267E229C5}"/>
                </c:ext>
              </c:extLst>
            </c:dLbl>
            <c:dLbl>
              <c:idx val="56"/>
              <c:layout>
                <c:manualLayout>
                  <c:x val="0.12679461942257217"/>
                  <c:y val="-1.697511254402665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CF2-463C-AD94-527267E229C5}"/>
                </c:ext>
              </c:extLst>
            </c:dLbl>
            <c:dLbl>
              <c:idx val="57"/>
              <c:layout>
                <c:manualLayout>
                  <c:x val="0.12063888888888878"/>
                  <c:y val="-3.70370370370370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CF2-463C-AD94-527267E229C5}"/>
                </c:ext>
              </c:extLst>
            </c:dLbl>
            <c:dLbl>
              <c:idx val="58"/>
              <c:layout>
                <c:manualLayout>
                  <c:x val="0.1124939851268591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CF2-463C-AD94-527267E229C5}"/>
                </c:ext>
              </c:extLst>
            </c:dLbl>
            <c:dLbl>
              <c:idx val="59"/>
              <c:layout>
                <c:manualLayout>
                  <c:x val="0.10057666229221342"/>
                  <c:y val="-5.55555555555555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CF2-463C-AD94-527267E229C5}"/>
                </c:ext>
              </c:extLst>
            </c:dLbl>
            <c:dLbl>
              <c:idx val="60"/>
              <c:layout>
                <c:manualLayout>
                  <c:x val="0.1091071741032371"/>
                  <c:y val="-3.70370370370370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CF2-463C-AD94-527267E229C5}"/>
                </c:ext>
              </c:extLst>
            </c:dLbl>
            <c:dLbl>
              <c:idx val="61"/>
              <c:layout>
                <c:manualLayout>
                  <c:x val="9.4622375328083944E-2"/>
                  <c:y val="-7.407407407407415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CF2-463C-AD94-527267E229C5}"/>
                </c:ext>
              </c:extLst>
            </c:dLbl>
            <c:dLbl>
              <c:idx val="62"/>
              <c:layout>
                <c:manualLayout>
                  <c:x val="8.7866360454943032E-2"/>
                  <c:y val="-1.29629629629629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CF2-463C-AD94-527267E229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Лист1!$A$2:$A$65</c:f>
              <c:strCache>
                <c:ptCount val="63"/>
                <c:pt idx="0">
                  <c:v>ГАУЗ "Городская больница № 3 г. Магнитогорск"</c:v>
                </c:pt>
                <c:pt idx="1">
                  <c:v>ГБУЗ ГБ № 3 г. Коркино</c:v>
                </c:pt>
                <c:pt idx="2">
                  <c:v>ГАУЗ "Городская больница № 2 г. Магнитогорск"</c:v>
                </c:pt>
                <c:pt idx="3">
                  <c:v>ГБУЗ "Районная больница с. Октябрьское"</c:v>
                </c:pt>
                <c:pt idx="4">
                  <c:v>ГАУЗ ГКБ № 9</c:v>
                </c:pt>
                <c:pt idx="5">
                  <c:v>ЧУЗ "Поликлиника "РЖД-Медицина" города Карталы"</c:v>
                </c:pt>
                <c:pt idx="6">
                  <c:v>ГБУЗ "Районная больница г. Верхнеуральск"</c:v>
                </c:pt>
                <c:pt idx="7">
                  <c:v>ГБУЗ "Областная больница г. Чебаркуль"</c:v>
                </c:pt>
                <c:pt idx="8">
                  <c:v>ООО "Полимедика Челябинск"</c:v>
                </c:pt>
                <c:pt idx="9">
                  <c:v>ГБУЗ "Областная больница" рабочего поселка Локомотивный</c:v>
                </c:pt>
                <c:pt idx="10">
                  <c:v>ГБУЗ "Районная больница г. Нязепетровск"</c:v>
                </c:pt>
                <c:pt idx="11">
                  <c:v>ГБУЗ "Районная больница с. Кунашак"</c:v>
                </c:pt>
                <c:pt idx="12">
                  <c:v>ГБУЗ "Районная больница г. Сатка"</c:v>
                </c:pt>
                <c:pt idx="13">
                  <c:v>ГАУЗ "ОКБ № 3"</c:v>
                </c:pt>
                <c:pt idx="14">
                  <c:v>ГБУЗ "Городская больница № 3 г. Миасс"</c:v>
                </c:pt>
                <c:pt idx="15">
                  <c:v>ГБУЗ "ГБ им А.П.Силаева г. Кыштым"</c:v>
                </c:pt>
                <c:pt idx="16">
                  <c:v>ГБУЗ ГБ № 1 г. Коркино</c:v>
                </c:pt>
                <c:pt idx="17">
                  <c:v>ГБУЗ "Районная больница с. Кизильское"</c:v>
                </c:pt>
                <c:pt idx="18">
                  <c:v>ГБУЗ "ОКБ № 2"</c:v>
                </c:pt>
                <c:pt idx="19">
                  <c:v>ГБУЗ "Городская больница г. Пласт"</c:v>
                </c:pt>
                <c:pt idx="20">
                  <c:v>ФГБУЗ "КБ № 71 ФМБА" (Озерский ГО)</c:v>
                </c:pt>
                <c:pt idx="21">
                  <c:v>ГБУЗ "Районная больница п. Увельский"</c:v>
                </c:pt>
                <c:pt idx="22">
                  <c:v>ГБУЗ "Городская больница г. Карабаш"</c:v>
                </c:pt>
                <c:pt idx="23">
                  <c:v>ГБУЗ "Районная больница с. Агаповка"</c:v>
                </c:pt>
                <c:pt idx="24">
                  <c:v>ГБУЗ "Районная больница г. Куса"</c:v>
                </c:pt>
                <c:pt idx="25">
                  <c:v>ГБУЗ "Карталинская ГБ"</c:v>
                </c:pt>
                <c:pt idx="26">
                  <c:v>ГБУЗ "Районная больница с. Варна"</c:v>
                </c:pt>
                <c:pt idx="27">
                  <c:v>ГБУЗ "Районная больница г. Аша"</c:v>
                </c:pt>
                <c:pt idx="28">
                  <c:v>ГБУЗ "ГБ №1 г. Копейск"</c:v>
                </c:pt>
                <c:pt idx="29">
                  <c:v>ГБУЗ "Районная больница с. Миасское"</c:v>
                </c:pt>
                <c:pt idx="30">
                  <c:v>ГАУЗ ГКБ № 6</c:v>
                </c:pt>
                <c:pt idx="31">
                  <c:v>МБУЗ ГКБ № 5</c:v>
                </c:pt>
                <c:pt idx="32">
                  <c:v>ГБУЗ "Городская больница г. Южноуральск"</c:v>
                </c:pt>
                <c:pt idx="33">
                  <c:v>ВСЕГО</c:v>
                </c:pt>
                <c:pt idx="34">
                  <c:v>ГБУЗ "Районная больница с. Чесма"</c:v>
                </c:pt>
                <c:pt idx="35">
                  <c:v>ГБУЗ "Районная больница г. Касли</c:v>
                </c:pt>
                <c:pt idx="36">
                  <c:v>ГАУЗ ГКБ № 11</c:v>
                </c:pt>
                <c:pt idx="37">
                  <c:v>ЧУЗ "КБ "РЖД-Медицина" Г. Челябинск"</c:v>
                </c:pt>
                <c:pt idx="38">
                  <c:v>ГБУЗ "Районная больница с. Аргаяш"</c:v>
                </c:pt>
                <c:pt idx="39">
                  <c:v>МАУЗ ГКБ № 2</c:v>
                </c:pt>
                <c:pt idx="40">
                  <c:v>ГБУЗ "Районная больница с. Уйское"</c:v>
                </c:pt>
                <c:pt idx="41">
                  <c:v>МАУЗ ОТКЗ ГКБ № 1</c:v>
                </c:pt>
                <c:pt idx="42">
                  <c:v>ГБУЗ "ГБ № 1 имени Г.К. Маврицкого" г.Миасс</c:v>
                </c:pt>
                <c:pt idx="43">
                  <c:v>ГБУЗ ГБ № 2  г. Коркино</c:v>
                </c:pt>
                <c:pt idx="44">
                  <c:v>ГБУЗ "Городская больница №1 г. Еманжелинск"</c:v>
                </c:pt>
                <c:pt idx="45">
                  <c:v>ГБУЗ "Областная больница г. Троицк"</c:v>
                </c:pt>
                <c:pt idx="46">
                  <c:v>ГБУЗ "Городская больница № 2 г. Миасс"</c:v>
                </c:pt>
                <c:pt idx="47">
                  <c:v>ГБУЗ ГКП № 5</c:v>
                </c:pt>
                <c:pt idx="48">
                  <c:v>ГБУЗ "Городская больница г. Златоуст"</c:v>
                </c:pt>
                <c:pt idx="49">
                  <c:v>ФГБУЗ "МСЧ № 72 ФМБА" (Трехгорный ГО)</c:v>
                </c:pt>
                <c:pt idx="50">
                  <c:v>ГАУЗ ОЗП ГКБ № 8</c:v>
                </c:pt>
                <c:pt idx="51">
                  <c:v>АНО "Центральная клиническая медико-санитарная часть"</c:v>
                </c:pt>
                <c:pt idx="52">
                  <c:v>ГБУЗ "Городская больница № 3 г. Копейск"</c:v>
                </c:pt>
                <c:pt idx="53">
                  <c:v>ГБУЗ "Районная больница с. Фершампенуаз"</c:v>
                </c:pt>
                <c:pt idx="54">
                  <c:v>ГАУЗ "Городская больница № 1 им. Г.И. Дробышева г. Магнитогорск"</c:v>
                </c:pt>
                <c:pt idx="55">
                  <c:v>ГБУЗ "Районная больница с. Еткуль"</c:v>
                </c:pt>
                <c:pt idx="56">
                  <c:v>ГБУЗ "Районная больница с. Долгодеревенское"</c:v>
                </c:pt>
                <c:pt idx="57">
                  <c:v>ФГБУЗ "ЦМСЧ № 15" ФМБА (Снежинский ГО)</c:v>
                </c:pt>
                <c:pt idx="58">
                  <c:v>ГБУЗ "Районная больница г. Катав-Ивановск"</c:v>
                </c:pt>
                <c:pt idx="59">
                  <c:v>ГБУЗ "Городская больница г. Верхний Уфалей"</c:v>
                </c:pt>
                <c:pt idx="60">
                  <c:v>ГБУЗ "Районная больница п. Бреды"</c:v>
                </c:pt>
                <c:pt idx="61">
                  <c:v>ФГБУЗ "МСЧ № 162 ФМБА" (Усть-Катавский ГО)</c:v>
                </c:pt>
                <c:pt idx="62">
                  <c:v>МАУЗ ГКП № 8</c:v>
                </c:pt>
              </c:strCache>
            </c:strRef>
          </c:cat>
          <c:val>
            <c:numRef>
              <c:f>Лист1!$B$2:$B$65</c:f>
              <c:numCache>
                <c:formatCode>0.00</c:formatCode>
                <c:ptCount val="64"/>
                <c:pt idx="0">
                  <c:v>63.1</c:v>
                </c:pt>
                <c:pt idx="1">
                  <c:v>57.2</c:v>
                </c:pt>
                <c:pt idx="2">
                  <c:v>54.6</c:v>
                </c:pt>
                <c:pt idx="3">
                  <c:v>53.1</c:v>
                </c:pt>
                <c:pt idx="4">
                  <c:v>52.5</c:v>
                </c:pt>
                <c:pt idx="5">
                  <c:v>50.3</c:v>
                </c:pt>
                <c:pt idx="6">
                  <c:v>49.2</c:v>
                </c:pt>
                <c:pt idx="7">
                  <c:v>47.6</c:v>
                </c:pt>
                <c:pt idx="8">
                  <c:v>46.7</c:v>
                </c:pt>
                <c:pt idx="9">
                  <c:v>45.1</c:v>
                </c:pt>
                <c:pt idx="10">
                  <c:v>45.1</c:v>
                </c:pt>
                <c:pt idx="11">
                  <c:v>44.8</c:v>
                </c:pt>
                <c:pt idx="12">
                  <c:v>42.5</c:v>
                </c:pt>
                <c:pt idx="13">
                  <c:v>42.4</c:v>
                </c:pt>
                <c:pt idx="14">
                  <c:v>41.4</c:v>
                </c:pt>
                <c:pt idx="15">
                  <c:v>40.6</c:v>
                </c:pt>
                <c:pt idx="16">
                  <c:v>40.6</c:v>
                </c:pt>
                <c:pt idx="17">
                  <c:v>40</c:v>
                </c:pt>
                <c:pt idx="18">
                  <c:v>39.700000000000003</c:v>
                </c:pt>
                <c:pt idx="19">
                  <c:v>39.5</c:v>
                </c:pt>
                <c:pt idx="20">
                  <c:v>39.200000000000003</c:v>
                </c:pt>
                <c:pt idx="21">
                  <c:v>39.1</c:v>
                </c:pt>
                <c:pt idx="22">
                  <c:v>38.4</c:v>
                </c:pt>
                <c:pt idx="23">
                  <c:v>38.299999999999997</c:v>
                </c:pt>
                <c:pt idx="24">
                  <c:v>37.5</c:v>
                </c:pt>
                <c:pt idx="25">
                  <c:v>37.200000000000003</c:v>
                </c:pt>
                <c:pt idx="26">
                  <c:v>35.9</c:v>
                </c:pt>
                <c:pt idx="27">
                  <c:v>35.299999999999997</c:v>
                </c:pt>
                <c:pt idx="28">
                  <c:v>35.200000000000003</c:v>
                </c:pt>
                <c:pt idx="29">
                  <c:v>35</c:v>
                </c:pt>
                <c:pt idx="30">
                  <c:v>35</c:v>
                </c:pt>
                <c:pt idx="31">
                  <c:v>34.700000000000003</c:v>
                </c:pt>
                <c:pt idx="32">
                  <c:v>34.4</c:v>
                </c:pt>
                <c:pt idx="33">
                  <c:v>34.18</c:v>
                </c:pt>
                <c:pt idx="34">
                  <c:v>33.9</c:v>
                </c:pt>
                <c:pt idx="35">
                  <c:v>33.4</c:v>
                </c:pt>
                <c:pt idx="36">
                  <c:v>33</c:v>
                </c:pt>
                <c:pt idx="37">
                  <c:v>31.9</c:v>
                </c:pt>
                <c:pt idx="38">
                  <c:v>31.7</c:v>
                </c:pt>
                <c:pt idx="39">
                  <c:v>31.2</c:v>
                </c:pt>
                <c:pt idx="40">
                  <c:v>30.9</c:v>
                </c:pt>
                <c:pt idx="41">
                  <c:v>30.9</c:v>
                </c:pt>
                <c:pt idx="42">
                  <c:v>29.2</c:v>
                </c:pt>
                <c:pt idx="43">
                  <c:v>28.5</c:v>
                </c:pt>
                <c:pt idx="44">
                  <c:v>28.2</c:v>
                </c:pt>
                <c:pt idx="45">
                  <c:v>28.2</c:v>
                </c:pt>
                <c:pt idx="46">
                  <c:v>27.5</c:v>
                </c:pt>
                <c:pt idx="47">
                  <c:v>27.4</c:v>
                </c:pt>
                <c:pt idx="48">
                  <c:v>26.8</c:v>
                </c:pt>
                <c:pt idx="49">
                  <c:v>25.5</c:v>
                </c:pt>
                <c:pt idx="50">
                  <c:v>25.5</c:v>
                </c:pt>
                <c:pt idx="51">
                  <c:v>25.1</c:v>
                </c:pt>
                <c:pt idx="52">
                  <c:v>24.9</c:v>
                </c:pt>
                <c:pt idx="53">
                  <c:v>23.9</c:v>
                </c:pt>
                <c:pt idx="54">
                  <c:v>22.7</c:v>
                </c:pt>
                <c:pt idx="55">
                  <c:v>21.7</c:v>
                </c:pt>
                <c:pt idx="56">
                  <c:v>21.5</c:v>
                </c:pt>
                <c:pt idx="57">
                  <c:v>19.8</c:v>
                </c:pt>
                <c:pt idx="58">
                  <c:v>17.2</c:v>
                </c:pt>
                <c:pt idx="59">
                  <c:v>16.600000000000001</c:v>
                </c:pt>
                <c:pt idx="60">
                  <c:v>16.5</c:v>
                </c:pt>
                <c:pt idx="61">
                  <c:v>15.6</c:v>
                </c:pt>
                <c:pt idx="6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F2-463C-AD94-527267E22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344256"/>
        <c:axId val="23345792"/>
      </c:barChart>
      <c:catAx>
        <c:axId val="2334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345792"/>
        <c:crosses val="autoZero"/>
        <c:auto val="1"/>
        <c:lblAlgn val="ctr"/>
        <c:lblOffset val="100"/>
        <c:noMultiLvlLbl val="0"/>
      </c:catAx>
      <c:valAx>
        <c:axId val="233457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2334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9T10:03:03.881" idx="3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9FC67-75D0-4E91-91A1-3EEFB8C80F0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B6C9-771C-4BD5-8980-CE936019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0811251-D0C0-44CF-AC89-E71553EC35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2041" y="2933880"/>
            <a:ext cx="2102987" cy="2804019"/>
          </a:xfrm>
          <a:custGeom>
            <a:avLst/>
            <a:gdLst>
              <a:gd name="connsiteX0" fmla="*/ 1401991 w 2803982"/>
              <a:gd name="connsiteY0" fmla="*/ 0 h 2804019"/>
              <a:gd name="connsiteX1" fmla="*/ 2803982 w 2803982"/>
              <a:gd name="connsiteY1" fmla="*/ 1402010 h 2804019"/>
              <a:gd name="connsiteX2" fmla="*/ 1401991 w 2803982"/>
              <a:gd name="connsiteY2" fmla="*/ 2804019 h 2804019"/>
              <a:gd name="connsiteX3" fmla="*/ 0 w 2803982"/>
              <a:gd name="connsiteY3" fmla="*/ 1402010 h 2804019"/>
              <a:gd name="connsiteX4" fmla="*/ 1401991 w 2803982"/>
              <a:gd name="connsiteY4" fmla="*/ 0 h 280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2" h="2804019">
                <a:moveTo>
                  <a:pt x="1401991" y="0"/>
                </a:moveTo>
                <a:cubicBezTo>
                  <a:pt x="2176289" y="0"/>
                  <a:pt x="2803982" y="627701"/>
                  <a:pt x="2803982" y="1402010"/>
                </a:cubicBezTo>
                <a:cubicBezTo>
                  <a:pt x="2803982" y="2176318"/>
                  <a:pt x="2176289" y="2804019"/>
                  <a:pt x="1401991" y="2804019"/>
                </a:cubicBezTo>
                <a:cubicBezTo>
                  <a:pt x="627692" y="2804019"/>
                  <a:pt x="0" y="2176318"/>
                  <a:pt x="0" y="1402010"/>
                </a:cubicBezTo>
                <a:cubicBezTo>
                  <a:pt x="0" y="627701"/>
                  <a:pt x="627692" y="0"/>
                  <a:pt x="140199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639A4DD-395C-4E8E-990D-1C3759E1F4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66013" y="1120102"/>
            <a:ext cx="2102987" cy="2804019"/>
          </a:xfrm>
          <a:custGeom>
            <a:avLst/>
            <a:gdLst>
              <a:gd name="connsiteX0" fmla="*/ 1401992 w 2803983"/>
              <a:gd name="connsiteY0" fmla="*/ 0 h 2804019"/>
              <a:gd name="connsiteX1" fmla="*/ 2803983 w 2803983"/>
              <a:gd name="connsiteY1" fmla="*/ 1402010 h 2804019"/>
              <a:gd name="connsiteX2" fmla="*/ 1401992 w 2803983"/>
              <a:gd name="connsiteY2" fmla="*/ 2804019 h 2804019"/>
              <a:gd name="connsiteX3" fmla="*/ 0 w 2803983"/>
              <a:gd name="connsiteY3" fmla="*/ 1402010 h 2804019"/>
              <a:gd name="connsiteX4" fmla="*/ 1401992 w 2803983"/>
              <a:gd name="connsiteY4" fmla="*/ 0 h 280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3" h="2804019">
                <a:moveTo>
                  <a:pt x="1401992" y="0"/>
                </a:moveTo>
                <a:cubicBezTo>
                  <a:pt x="2176290" y="0"/>
                  <a:pt x="2803983" y="627701"/>
                  <a:pt x="2803983" y="1402010"/>
                </a:cubicBezTo>
                <a:cubicBezTo>
                  <a:pt x="2803983" y="2176318"/>
                  <a:pt x="2176290" y="2804019"/>
                  <a:pt x="1401992" y="2804019"/>
                </a:cubicBezTo>
                <a:cubicBezTo>
                  <a:pt x="627693" y="2804019"/>
                  <a:pt x="0" y="2176318"/>
                  <a:pt x="0" y="1402010"/>
                </a:cubicBezTo>
                <a:cubicBezTo>
                  <a:pt x="0" y="627701"/>
                  <a:pt x="627693" y="0"/>
                  <a:pt x="1401992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074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gnicpm.ru/dop_edu/dokumentyi-dlya-slushateley.html" TargetMode="External"/><Relationship Id="rId2" Type="http://schemas.openxmlformats.org/officeDocument/2006/relationships/hyperlink" Target="mailto:pde@gnicpm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hocmp.ru/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еженедельного мониторинга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05.08.2021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8166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Уважаемые коллеги!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Рекомендуем принять участие в семинарах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ФГБУ «НМИЦ ТПМ» Минздрава России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17-19 августа 2021 года – «Вакцинация взрослого населения против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24-26 августа 2021 года – «Актуальные вопросы проведения углубленной диспансеризации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лиц, перенесших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обучения: бесплатно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дистанционная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необходимо до 11 августа 2021 года (первый семинар)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 18 августа 2021 года (второй семинар) подать скан-копии заявки и полного пакета документов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эл.адрес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pde@gnicpm.ru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необходимых документов размещен на сайте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education.gnicpm.ru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dop_edu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dokumentyi-dlya-slushateley.html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0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B7A50D5-3938-43A5-BF6B-3922360F3B80}"/>
              </a:ext>
            </a:extLst>
          </p:cNvPr>
          <p:cNvGrpSpPr/>
          <p:nvPr/>
        </p:nvGrpSpPr>
        <p:grpSpPr>
          <a:xfrm>
            <a:off x="103422" y="985919"/>
            <a:ext cx="410929" cy="175099"/>
            <a:chOff x="137894" y="171558"/>
            <a:chExt cx="6929357" cy="2952641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550AB7E-7094-4B5C-BFC1-B867C9BCA768}"/>
                </a:ext>
              </a:extLst>
            </p:cNvPr>
            <p:cNvSpPr/>
            <p:nvPr/>
          </p:nvSpPr>
          <p:spPr>
            <a:xfrm>
              <a:off x="137894" y="171558"/>
              <a:ext cx="6929357" cy="295264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6B521E3-CC89-4684-832E-E7AF4FC3E9A8}"/>
                </a:ext>
              </a:extLst>
            </p:cNvPr>
            <p:cNvSpPr/>
            <p:nvPr/>
          </p:nvSpPr>
          <p:spPr>
            <a:xfrm>
              <a:off x="4515870" y="652044"/>
              <a:ext cx="2018614" cy="2018594"/>
            </a:xfrm>
            <a:custGeom>
              <a:avLst/>
              <a:gdLst>
                <a:gd name="connsiteX0" fmla="*/ 138883 w 277768"/>
                <a:gd name="connsiteY0" fmla="*/ 53758 h 277766"/>
                <a:gd name="connsiteX1" fmla="*/ 53757 w 277768"/>
                <a:gd name="connsiteY1" fmla="*/ 138884 h 277766"/>
                <a:gd name="connsiteX2" fmla="*/ 138883 w 277768"/>
                <a:gd name="connsiteY2" fmla="*/ 224010 h 277766"/>
                <a:gd name="connsiteX3" fmla="*/ 224009 w 277768"/>
                <a:gd name="connsiteY3" fmla="*/ 138884 h 277766"/>
                <a:gd name="connsiteX4" fmla="*/ 138883 w 277768"/>
                <a:gd name="connsiteY4" fmla="*/ 53758 h 277766"/>
                <a:gd name="connsiteX5" fmla="*/ 138884 w 277768"/>
                <a:gd name="connsiteY5" fmla="*/ 0 h 277766"/>
                <a:gd name="connsiteX6" fmla="*/ 277768 w 277768"/>
                <a:gd name="connsiteY6" fmla="*/ 138883 h 277766"/>
                <a:gd name="connsiteX7" fmla="*/ 138884 w 277768"/>
                <a:gd name="connsiteY7" fmla="*/ 277766 h 277766"/>
                <a:gd name="connsiteX8" fmla="*/ 0 w 277768"/>
                <a:gd name="connsiteY8" fmla="*/ 138883 h 277766"/>
                <a:gd name="connsiteX9" fmla="*/ 138884 w 277768"/>
                <a:gd name="connsiteY9" fmla="*/ 0 h 27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7768" h="277766">
                  <a:moveTo>
                    <a:pt x="138883" y="53758"/>
                  </a:moveTo>
                  <a:cubicBezTo>
                    <a:pt x="91869" y="53758"/>
                    <a:pt x="53757" y="91870"/>
                    <a:pt x="53757" y="138884"/>
                  </a:cubicBezTo>
                  <a:cubicBezTo>
                    <a:pt x="53757" y="185898"/>
                    <a:pt x="91869" y="224010"/>
                    <a:pt x="138883" y="224010"/>
                  </a:cubicBezTo>
                  <a:cubicBezTo>
                    <a:pt x="185897" y="224010"/>
                    <a:pt x="224009" y="185898"/>
                    <a:pt x="224009" y="138884"/>
                  </a:cubicBezTo>
                  <a:cubicBezTo>
                    <a:pt x="224009" y="91870"/>
                    <a:pt x="185897" y="53758"/>
                    <a:pt x="138883" y="53758"/>
                  </a:cubicBezTo>
                  <a:close/>
                  <a:moveTo>
                    <a:pt x="138884" y="0"/>
                  </a:moveTo>
                  <a:cubicBezTo>
                    <a:pt x="215588" y="0"/>
                    <a:pt x="277768" y="62180"/>
                    <a:pt x="277768" y="138883"/>
                  </a:cubicBezTo>
                  <a:cubicBezTo>
                    <a:pt x="277768" y="215586"/>
                    <a:pt x="215588" y="277766"/>
                    <a:pt x="138884" y="277766"/>
                  </a:cubicBezTo>
                  <a:cubicBezTo>
                    <a:pt x="62180" y="277766"/>
                    <a:pt x="0" y="215586"/>
                    <a:pt x="0" y="138883"/>
                  </a:cubicBezTo>
                  <a:cubicBezTo>
                    <a:pt x="0" y="62180"/>
                    <a:pt x="62180" y="0"/>
                    <a:pt x="1388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 u="sng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509C691-4B2A-4B64-9D49-11D315893DBB}"/>
              </a:ext>
            </a:extLst>
          </p:cNvPr>
          <p:cNvSpPr txBox="1"/>
          <p:nvPr/>
        </p:nvSpPr>
        <p:spPr>
          <a:xfrm flipH="1">
            <a:off x="189496" y="1198663"/>
            <a:ext cx="3979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13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медицинских организаций, на сайте которых имеется </a:t>
            </a:r>
            <a:r>
              <a:rPr lang="ru-RU" spc="-11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старая баннерная кнопка «ДИСПАНСЕРИЗАЦИЯ 2020»</a:t>
            </a:r>
            <a:endParaRPr lang="en-ID" spc="-113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D944F3-DCD7-4BFE-BBA9-AC1411A1B600}"/>
              </a:ext>
            </a:extLst>
          </p:cNvPr>
          <p:cNvSpPr/>
          <p:nvPr/>
        </p:nvSpPr>
        <p:spPr>
          <a:xfrm flipH="1">
            <a:off x="189496" y="2568247"/>
            <a:ext cx="4196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ГАУЗ «Городская больница № 3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Магнитогорск»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8886" y="5621275"/>
            <a:ext cx="6594214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актуальна на 28 июля 2021 г.</a:t>
            </a:r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09C691-4B2A-4B64-9D49-11D315893DBB}"/>
              </a:ext>
            </a:extLst>
          </p:cNvPr>
          <p:cNvSpPr txBox="1"/>
          <p:nvPr/>
        </p:nvSpPr>
        <p:spPr>
          <a:xfrm flipH="1">
            <a:off x="4695145" y="3855408"/>
            <a:ext cx="4376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spc="-113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проводится еженедельно</a:t>
            </a:r>
            <a:endParaRPr lang="en-ID" sz="2000" spc="-113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96889" y="4467135"/>
            <a:ext cx="52747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Актуальную информацию по размещению смотрите на сайте ГБУЗ «ЧОЦОЗ МП»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https://chocmp.ru/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разделе «СПЕЦИАЛИСТАМ», вкладка «МОНИТОРИНГ»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69079" y="5309652"/>
            <a:ext cx="52025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размещения находится на сайте ГБУЗ «ЧОЦОЗ МП»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https://chocmp.ru/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разделе «СПЕЦИАЛИСТАМ»,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«В ПОМОЩЬ СПЕЦИАЛИСТУ»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chocmp.ru/wp-content/uploads/2020/01/bannernaya-kno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96" y="3616982"/>
            <a:ext cx="3607394" cy="174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385509" y="1198663"/>
            <a:ext cx="4521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pc="-113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медицинских организаций, на сайте которых не размещена информация по </a:t>
            </a:r>
            <a:r>
              <a:rPr lang="ru-RU" spc="-11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углубленной диспансеризации</a:t>
            </a:r>
            <a:endParaRPr lang="en-ID" spc="-113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447" y="221182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«Районная больница с. Еткуль»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«Городская больница им. А.П. Силаева г. Кыштым»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ФГБУЗ Клиническая больница № 71 ФМБА России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ФГБУЗ Медико-санитарная часть № 72 ФМБА России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«Областная больница г. Троицк»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ФГБУЗ Медико-санитарная часть № 162 ФМБА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20035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числа ежеквартально – ЗНО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2 квартал отчитались только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«РБ п. Увельский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«РБ с. Кунашак»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МАУЗ ГКБ № 11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ЧУЗ «КБ «РЖД-Медицина» г. Челябинск» 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числа ежемесячно – Всероссийская Д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 15 числа ежемесячно – Д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26074"/>
            <a:ext cx="82296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- 2021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620687"/>
            <a:ext cx="8229600" cy="8181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Медицинские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организации, не предоставившие данные о прохождении диспансеризации сотрудниками: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22397"/>
              </p:ext>
            </p:extLst>
          </p:nvPr>
        </p:nvGraphicFramePr>
        <p:xfrm>
          <a:off x="251521" y="1450171"/>
          <a:ext cx="8640960" cy="5867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6342">
                  <a:extLst>
                    <a:ext uri="{9D8B030D-6E8A-4147-A177-3AD203B41FA5}">
                      <a16:colId xmlns:a16="http://schemas.microsoft.com/office/drawing/2014/main" val="688649685"/>
                    </a:ext>
                  </a:extLst>
                </a:gridCol>
                <a:gridCol w="4674618">
                  <a:extLst>
                    <a:ext uri="{9D8B030D-6E8A-4147-A177-3AD203B41FA5}">
                      <a16:colId xmlns:a16="http://schemas.microsoft.com/office/drawing/2014/main" val="2907981283"/>
                    </a:ext>
                  </a:extLst>
                </a:gridCol>
              </a:tblGrid>
              <a:tr h="330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«ОКБ № 2»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Еманжелинск»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72356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ГКП № 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«РБ г. Касли»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766997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ГКП №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Кизильское»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131462"/>
                  </a:ext>
                </a:extLst>
              </a:tr>
              <a:tr h="651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ГКБ № 5</a:t>
                      </a: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ГКБ № 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 2 г. Коркино»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 3 г. Коркино»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953820"/>
                  </a:ext>
                </a:extLst>
              </a:tr>
              <a:tr h="651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ОЗП ГКБ № 8</a:t>
                      </a: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ГКБ № 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 3 г. Копейск»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 2 г. Магнитогорск»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813523"/>
                  </a:ext>
                </a:extLst>
              </a:tr>
              <a:tr h="651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Озерский ГО</a:t>
                      </a: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Снежинский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 2 г. Миасс»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 3 г. Миасс»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939009"/>
                  </a:ext>
                </a:extLst>
              </a:tr>
              <a:tr h="651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«РБ г. Аша»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Октябрьское»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Пласт»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984499"/>
                  </a:ext>
                </a:extLst>
              </a:tr>
              <a:tr h="651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«РБ с. Агаповка»</a:t>
                      </a: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«РБ с. Аргаяш»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п. Увельский»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Южноуральск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891305"/>
                  </a:ext>
                </a:extLst>
              </a:tr>
              <a:tr h="161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«РБ г. Верхнеуральск»</a:t>
                      </a: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«РБ г. В. Уфалей»</a:t>
                      </a:r>
                    </a:p>
                    <a:p>
                      <a:pPr algn="l" fontAlgn="ctr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ЧУЗ «КБ «РЖД-Медицина» г. Челябинск»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ЧУЗ «Поликлиника «РЖД-Медицина» 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Карталы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20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4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38638"/>
              </p:ext>
            </p:extLst>
          </p:nvPr>
        </p:nvGraphicFramePr>
        <p:xfrm>
          <a:off x="261918" y="1305821"/>
          <a:ext cx="8435280" cy="335851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871956">
                  <a:extLst>
                    <a:ext uri="{9D8B030D-6E8A-4147-A177-3AD203B41FA5}">
                      <a16:colId xmlns:a16="http://schemas.microsoft.com/office/drawing/2014/main" val="2936998624"/>
                    </a:ext>
                  </a:extLst>
                </a:gridCol>
                <a:gridCol w="1546468">
                  <a:extLst>
                    <a:ext uri="{9D8B030D-6E8A-4147-A177-3AD203B41FA5}">
                      <a16:colId xmlns:a16="http://schemas.microsoft.com/office/drawing/2014/main" val="4237182800"/>
                    </a:ext>
                  </a:extLst>
                </a:gridCol>
                <a:gridCol w="1124704">
                  <a:extLst>
                    <a:ext uri="{9D8B030D-6E8A-4147-A177-3AD203B41FA5}">
                      <a16:colId xmlns:a16="http://schemas.microsoft.com/office/drawing/2014/main" val="189922012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508166705"/>
                    </a:ext>
                  </a:extLst>
                </a:gridCol>
                <a:gridCol w="1205096">
                  <a:extLst>
                    <a:ext uri="{9D8B030D-6E8A-4147-A177-3AD203B41FA5}">
                      <a16:colId xmlns:a16="http://schemas.microsoft.com/office/drawing/2014/main" val="7464910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 взрослые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обследовано взрослых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плану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4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Локомотивный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4 379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66,1 %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37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Красноармейский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32 057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18 824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58,7 %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1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Копейский</a:t>
                      </a:r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116 383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116 383  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64 105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55,1 %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0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Кунашакский</a:t>
                      </a:r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21 682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21 682  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11 898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54,9 %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784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Верхнеуфалейский</a:t>
                      </a:r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23 366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23 366  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12 542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53,7 %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480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2 577 635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165 989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45,2 %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39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8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29787"/>
              </p:ext>
            </p:extLst>
          </p:nvPr>
        </p:nvGraphicFramePr>
        <p:xfrm>
          <a:off x="467544" y="1700808"/>
          <a:ext cx="8219256" cy="299275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791585">
                  <a:extLst>
                    <a:ext uri="{9D8B030D-6E8A-4147-A177-3AD203B41FA5}">
                      <a16:colId xmlns:a16="http://schemas.microsoft.com/office/drawing/2014/main" val="2936998624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42371828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8992201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08166705"/>
                    </a:ext>
                  </a:extLst>
                </a:gridCol>
                <a:gridCol w="1175711">
                  <a:extLst>
                    <a:ext uri="{9D8B030D-6E8A-4147-A177-3AD203B41FA5}">
                      <a16:colId xmlns:a16="http://schemas.microsoft.com/office/drawing/2014/main" val="7464910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ХУДШИЕ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 взрослые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обследовано взрослых</a:t>
                      </a: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плану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4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60 833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10 869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17,9 %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37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Чебаркульский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22 228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29 590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6 085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27,4 %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1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Еткульский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23 702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23 702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6 960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29,4 %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0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Брединский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22 228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22 228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5 555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29,9 %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784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Троицкий ГО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56 596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56 596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18 329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32,4 %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480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2 577 635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165 989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45,2 %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830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4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4"/>
            <a:ext cx="8579296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Диспансеризации – 649067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 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(05.08.2021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221 857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34,18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Динамика за неделю 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1,48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(+ 5 070 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чел.)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56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720431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трелка влево 6"/>
          <p:cNvSpPr/>
          <p:nvPr/>
        </p:nvSpPr>
        <p:spPr>
          <a:xfrm>
            <a:off x="5940152" y="2780928"/>
            <a:ext cx="2880320" cy="936104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по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34,18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9688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- 2021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71"/>
            <a:ext cx="8229600" cy="108011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Медицинские организации с высоким  показателем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охвата: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372200" y="3487022"/>
            <a:ext cx="2771800" cy="188619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34,18 %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Среднеобластной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показатель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47674"/>
              </p:ext>
            </p:extLst>
          </p:nvPr>
        </p:nvGraphicFramePr>
        <p:xfrm>
          <a:off x="251520" y="2420891"/>
          <a:ext cx="6120680" cy="4224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68864968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907981283"/>
                    </a:ext>
                  </a:extLst>
                </a:gridCol>
              </a:tblGrid>
              <a:tr h="509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ГАУЗ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«ГБ № 3 г. Магнитогорск»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72356"/>
                  </a:ext>
                </a:extLst>
              </a:tr>
              <a:tr h="308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«ГБ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 г.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Коркино»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766997"/>
                  </a:ext>
                </a:extLst>
              </a:tr>
              <a:tr h="308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ГАУЗ «ГБ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 г.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Магнитогорск»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131462"/>
                  </a:ext>
                </a:extLst>
              </a:tr>
              <a:tr h="509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Октябрьское»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953820"/>
                  </a:ext>
                </a:extLst>
              </a:tr>
              <a:tr h="509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ГКБ № 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813523"/>
                  </a:ext>
                </a:extLst>
              </a:tr>
              <a:tr h="586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ЧУЗ «Поликлиника «РЖД-Медицина»</a:t>
                      </a: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Карталы»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939009"/>
                  </a:ext>
                </a:extLst>
              </a:tr>
              <a:tr h="608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«РБ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Верхнеуральск»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984499"/>
                  </a:ext>
                </a:extLst>
              </a:tr>
              <a:tr h="308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«ОБ г. Чебаркуль»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891305"/>
                  </a:ext>
                </a:extLst>
              </a:tr>
              <a:tr h="525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Полимедика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Челябинск»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20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1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7813"/>
            <a:ext cx="8229600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- 2021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7286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Медицинские организации с низким показателем охвата: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56694"/>
              </p:ext>
            </p:extLst>
          </p:nvPr>
        </p:nvGraphicFramePr>
        <p:xfrm>
          <a:off x="621904" y="1815093"/>
          <a:ext cx="7632848" cy="4896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75674">
                  <a:extLst>
                    <a:ext uri="{9D8B030D-6E8A-4147-A177-3AD203B41FA5}">
                      <a16:colId xmlns:a16="http://schemas.microsoft.com/office/drawing/2014/main" val="688649685"/>
                    </a:ext>
                  </a:extLst>
                </a:gridCol>
                <a:gridCol w="1257174">
                  <a:extLst>
                    <a:ext uri="{9D8B030D-6E8A-4147-A177-3AD203B41FA5}">
                      <a16:colId xmlns:a16="http://schemas.microsoft.com/office/drawing/2014/main" val="2907981283"/>
                    </a:ext>
                  </a:extLst>
                </a:gridCol>
              </a:tblGrid>
              <a:tr h="536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ГКП № 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(+282)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72356"/>
                  </a:ext>
                </a:extLst>
              </a:tr>
              <a:tr h="483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766997"/>
                  </a:ext>
                </a:extLst>
              </a:tr>
              <a:tr h="6027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«РБ п. Бреды»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131462"/>
                  </a:ext>
                </a:extLst>
              </a:tr>
              <a:tr h="536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«ГБ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В.Уфалей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(+38 чел)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953820"/>
                  </a:ext>
                </a:extLst>
              </a:tr>
              <a:tr h="536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г. Катав-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(+20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813523"/>
                  </a:ext>
                </a:extLst>
              </a:tr>
              <a:tr h="536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Снежинский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(+0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939009"/>
                  </a:ext>
                </a:extLst>
              </a:tr>
              <a:tr h="483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«РБ с.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Долгодеревенское»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984499"/>
                  </a:ext>
                </a:extLst>
              </a:tr>
              <a:tr h="6027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«РБ с. Еткуль»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891305"/>
                  </a:ext>
                </a:extLst>
              </a:tr>
              <a:tr h="552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«ГБ № 1 г. Магнитогорск»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20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9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D5928-D04D-418A-A97A-B7D2A3ED8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Медицинские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организации,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начавшие проведение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углубленной диспансеризации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8820AA4-BC25-422A-BC49-754E13525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78996"/>
              </p:ext>
            </p:extLst>
          </p:nvPr>
        </p:nvGraphicFramePr>
        <p:xfrm>
          <a:off x="1" y="2420888"/>
          <a:ext cx="9144000" cy="441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394">
                  <a:extLst>
                    <a:ext uri="{9D8B030D-6E8A-4147-A177-3AD203B41FA5}">
                      <a16:colId xmlns:a16="http://schemas.microsoft.com/office/drawing/2014/main" val="1113819858"/>
                    </a:ext>
                  </a:extLst>
                </a:gridCol>
                <a:gridCol w="1781549">
                  <a:extLst>
                    <a:ext uri="{9D8B030D-6E8A-4147-A177-3AD203B41FA5}">
                      <a16:colId xmlns:a16="http://schemas.microsoft.com/office/drawing/2014/main" val="2165938800"/>
                    </a:ext>
                  </a:extLst>
                </a:gridCol>
                <a:gridCol w="2051160">
                  <a:extLst>
                    <a:ext uri="{9D8B030D-6E8A-4147-A177-3AD203B41FA5}">
                      <a16:colId xmlns:a16="http://schemas.microsoft.com/office/drawing/2014/main" val="2238389408"/>
                    </a:ext>
                  </a:extLst>
                </a:gridCol>
                <a:gridCol w="2156884">
                  <a:extLst>
                    <a:ext uri="{9D8B030D-6E8A-4147-A177-3AD203B41FA5}">
                      <a16:colId xmlns:a16="http://schemas.microsoft.com/office/drawing/2014/main" val="3546697425"/>
                    </a:ext>
                  </a:extLst>
                </a:gridCol>
                <a:gridCol w="1619013">
                  <a:extLst>
                    <a:ext uri="{9D8B030D-6E8A-4147-A177-3AD203B41FA5}">
                      <a16:colId xmlns:a16="http://schemas.microsoft.com/office/drawing/2014/main" val="3801903867"/>
                    </a:ext>
                  </a:extLst>
                </a:gridCol>
              </a:tblGrid>
              <a:tr h="476404">
                <a:tc>
                  <a:txBody>
                    <a:bodyPr/>
                    <a:lstStyle/>
                    <a:p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Агаповский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"ОКБ № 3"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"ГБ №1 г. Копейск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 "ЦК МСЧ",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Сосновский МР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57165"/>
                  </a:ext>
                </a:extLst>
              </a:tr>
              <a:tr h="476404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Аргаяшский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Еманжелинский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"ГБ№ 3 г. Копейск", 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"ГБ № 2 г. Магнитогорск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Трехгорный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52897330"/>
                  </a:ext>
                </a:extLst>
              </a:tr>
              <a:tr h="48735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Ашинский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Еткульский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№ 2 г. Коркино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"ГБ № 3 г. Магнитогорск", 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Троицкий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72487085"/>
                  </a:ext>
                </a:extLst>
              </a:tr>
              <a:tr h="476404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Брединский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Златоустовский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ГБ № 3 г. Коркино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"ГБ № 1" г. Миасс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Уйский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08167281"/>
                  </a:ext>
                </a:extLst>
              </a:tr>
              <a:tr h="476404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Варненский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Карабашский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Кунашакский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№ 2 г. Миасс"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25599825"/>
                  </a:ext>
                </a:extLst>
              </a:tr>
              <a:tr h="47640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Верхнеуральский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Кыштымский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"ГБ № 3 г. Миасс"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№ 6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61859341"/>
                  </a:ext>
                </a:extLst>
              </a:tr>
              <a:tr h="487352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Верхнеуфалейский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Катав-Ивановский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Локомотивный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"РБ с. Фершампенуаз"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ГКП № 8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80718177"/>
                  </a:ext>
                </a:extLst>
              </a:tr>
              <a:tr h="476404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Нязепетровский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Озерский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Пластовский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Снежинский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ОЗП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8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11330289"/>
                  </a:ext>
                </a:extLst>
              </a:tr>
              <a:tr h="48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МБУЗ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№ 5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ЧУЗ КБ «РЖД-Медицина»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Полимедика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Челябинск"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722947"/>
                  </a:ext>
                </a:extLst>
              </a:tr>
            </a:tbl>
          </a:graphicData>
        </a:graphic>
      </p:graphicFrame>
      <p:sp>
        <p:nvSpPr>
          <p:cNvPr id="7" name="Облачко с текстом: овальное 6">
            <a:extLst>
              <a:ext uri="{FF2B5EF4-FFF2-40B4-BE49-F238E27FC236}">
                <a16:creationId xmlns:a16="http://schemas.microsoft.com/office/drawing/2014/main" id="{7E32645A-526F-4594-8401-7B8B4F82492C}"/>
              </a:ext>
            </a:extLst>
          </p:cNvPr>
          <p:cNvSpPr/>
          <p:nvPr/>
        </p:nvSpPr>
        <p:spPr>
          <a:xfrm>
            <a:off x="5724128" y="1484785"/>
            <a:ext cx="1368152" cy="720079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 МО</a:t>
            </a:r>
          </a:p>
        </p:txBody>
      </p:sp>
    </p:spTree>
    <p:extLst>
      <p:ext uri="{BB962C8B-B14F-4D97-AF65-F5344CB8AC3E}">
        <p14:creationId xmlns:p14="http://schemas.microsoft.com/office/powerpoint/2010/main" val="3335365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- 2021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7"/>
            <a:ext cx="9144000" cy="12821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Медицинские организации с высоким  показателем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охвата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 старше 60 лет 131ф июнь 2021 г.: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73132"/>
              </p:ext>
            </p:extLst>
          </p:nvPr>
        </p:nvGraphicFramePr>
        <p:xfrm>
          <a:off x="1043608" y="2420890"/>
          <a:ext cx="6912768" cy="4176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4195">
                  <a:extLst>
                    <a:ext uri="{9D8B030D-6E8A-4147-A177-3AD203B41FA5}">
                      <a16:colId xmlns:a16="http://schemas.microsoft.com/office/drawing/2014/main" val="688649685"/>
                    </a:ext>
                  </a:extLst>
                </a:gridCol>
                <a:gridCol w="1138573">
                  <a:extLst>
                    <a:ext uri="{9D8B030D-6E8A-4147-A177-3AD203B41FA5}">
                      <a16:colId xmlns:a16="http://schemas.microsoft.com/office/drawing/2014/main" val="2907981283"/>
                    </a:ext>
                  </a:extLst>
                </a:gridCol>
              </a:tblGrid>
              <a:tr h="549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Аргаяш»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217,5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72356"/>
                  </a:ext>
                </a:extLst>
              </a:tr>
              <a:tr h="332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«РБ с. Кизильское»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766997"/>
                  </a:ext>
                </a:extLst>
              </a:tr>
              <a:tr h="332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АУЗ ГКП №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131462"/>
                  </a:ext>
                </a:extLst>
              </a:tr>
              <a:tr h="549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Октябрьское»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953820"/>
                  </a:ext>
                </a:extLst>
              </a:tr>
              <a:tr h="549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ГКБ № 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813523"/>
                  </a:ext>
                </a:extLst>
              </a:tr>
              <a:tr h="632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«ГБ № 3 г. Магнитогорск»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939009"/>
                  </a:ext>
                </a:extLst>
              </a:tr>
              <a:tr h="332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«РБ с. Варна»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984499"/>
                  </a:ext>
                </a:extLst>
              </a:tr>
              <a:tr h="332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Полимедика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891305"/>
                  </a:ext>
                </a:extLst>
              </a:tr>
              <a:tr h="565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Кыштым», ГБУЗ «ГБ № 1 г. Миасс»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20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1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7813"/>
            <a:ext cx="8229600" cy="822517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Диспансеризация - 2021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7286"/>
            <a:ext cx="9144000" cy="9375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Медицинские организации с низким показателем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охвата </a:t>
            </a:r>
          </a:p>
          <a:p>
            <a:pPr marL="0" indent="0"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граждан старше 60 лет 131 ф июнь 2021 г.: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93677"/>
              </p:ext>
            </p:extLst>
          </p:nvPr>
        </p:nvGraphicFramePr>
        <p:xfrm>
          <a:off x="179512" y="2108291"/>
          <a:ext cx="5400600" cy="4547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1090">
                  <a:extLst>
                    <a:ext uri="{9D8B030D-6E8A-4147-A177-3AD203B41FA5}">
                      <a16:colId xmlns:a16="http://schemas.microsoft.com/office/drawing/2014/main" val="688649685"/>
                    </a:ext>
                  </a:extLst>
                </a:gridCol>
                <a:gridCol w="889510">
                  <a:extLst>
                    <a:ext uri="{9D8B030D-6E8A-4147-A177-3AD203B41FA5}">
                      <a16:colId xmlns:a16="http://schemas.microsoft.com/office/drawing/2014/main" val="2907981283"/>
                    </a:ext>
                  </a:extLst>
                </a:gridCol>
              </a:tblGrid>
              <a:tr h="485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ГБУЗ «РБ г. Касли»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72356"/>
                  </a:ext>
                </a:extLst>
              </a:tr>
              <a:tr h="485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 «ГБ № 2 г. Коркино»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766997"/>
                  </a:ext>
                </a:extLst>
              </a:tr>
              <a:tr h="541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 «РБ с. Агаповка»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131462"/>
                  </a:ext>
                </a:extLst>
              </a:tr>
              <a:tr h="48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«РБ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Бреды»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953820"/>
                  </a:ext>
                </a:extLst>
              </a:tr>
              <a:tr h="485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нежинский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813523"/>
                  </a:ext>
                </a:extLst>
              </a:tr>
              <a:tr h="485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 ГКП № 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939009"/>
                  </a:ext>
                </a:extLst>
              </a:tr>
              <a:tr h="485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 ОТКЗ ГКБ № 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984499"/>
                  </a:ext>
                </a:extLst>
              </a:tr>
              <a:tr h="541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 «РБ с. Чесма»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891305"/>
                  </a:ext>
                </a:extLst>
              </a:tr>
              <a:tr h="496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«ГБ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Карабаш»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20346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580112" y="2108291"/>
            <a:ext cx="3456384" cy="4664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сведений: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ГБУЗ «ГБ 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Еманжелинск»</a:t>
            </a: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Профосмотр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 – 198 862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 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(05.08.2021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59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911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30,1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</a:t>
            </a:r>
          </a:p>
          <a:p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3645023"/>
            <a:ext cx="2468960" cy="2448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 </a:t>
            </a:r>
            <a:r>
              <a:rPr lang="ru-RU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ПМО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53368"/>
              </p:ext>
            </p:extLst>
          </p:nvPr>
        </p:nvGraphicFramePr>
        <p:xfrm>
          <a:off x="457200" y="3356992"/>
          <a:ext cx="5770984" cy="3096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8856">
                  <a:extLst>
                    <a:ext uri="{9D8B030D-6E8A-4147-A177-3AD203B41FA5}">
                      <a16:colId xmlns:a16="http://schemas.microsoft.com/office/drawing/2014/main" val="25876640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4637561"/>
                    </a:ext>
                  </a:extLst>
                </a:gridCol>
              </a:tblGrid>
              <a:tr h="708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Октябрьское»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1,8 %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531678"/>
                  </a:ext>
                </a:extLst>
              </a:tr>
              <a:tr h="708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Южноуральск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 </a:t>
                      </a: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466886"/>
                  </a:ext>
                </a:extLst>
              </a:tr>
              <a:tr h="969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ЧУЗ «Поликлиника «РЖД-Медицина» г. Карталы»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ru-RU" sz="2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13244"/>
                  </a:ext>
                </a:extLst>
              </a:tr>
              <a:tr h="708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 </a:t>
                      </a: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288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5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4564</TotalTime>
  <Words>1386</Words>
  <Application>Microsoft Office PowerPoint</Application>
  <PresentationFormat>Экран (4:3)</PresentationFormat>
  <Paragraphs>327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Диспансеризация – 2021 </vt:lpstr>
      <vt:lpstr>Диспансеризация – 2021 </vt:lpstr>
      <vt:lpstr>Презентация PowerPoint</vt:lpstr>
      <vt:lpstr>Диспансеризация - 2021</vt:lpstr>
      <vt:lpstr>Диспансеризация - 2021</vt:lpstr>
      <vt:lpstr>  Медицинские организации, НЕ начавшие проведение углубленной диспансеризации: </vt:lpstr>
      <vt:lpstr>Диспансеризация - 2021</vt:lpstr>
      <vt:lpstr>Диспансеризация - 2021</vt:lpstr>
      <vt:lpstr>Профосмотр – 2021 </vt:lpstr>
      <vt:lpstr>Презентация PowerPoint</vt:lpstr>
      <vt:lpstr>Презентация PowerPoint</vt:lpstr>
      <vt:lpstr>Напоминаем  До 15 числа ежеквартально – ЗНО  (за 2 квартал отчитались только  ГБУЗ «РБ п. Увельский» ГБУЗ «РБ с. Кунашак» МАУЗ ГКБ № 11 ЧУЗ «КБ «РЖД-Медицина» г. Челябинск» )  До 15 числа ежемесячно – Всероссийская Д    До 1 и 15 числа ежемесячно – Д сотрудников</vt:lpstr>
      <vt:lpstr>Диспансеризация - 2021</vt:lpstr>
      <vt:lpstr>ФОГ</vt:lpstr>
      <vt:lpstr>ФОГ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– 2021</dc:title>
  <dc:creator>Home</dc:creator>
  <cp:lastModifiedBy>Пользователь Windows</cp:lastModifiedBy>
  <cp:revision>386</cp:revision>
  <cp:lastPrinted>2021-08-03T06:16:50Z</cp:lastPrinted>
  <dcterms:created xsi:type="dcterms:W3CDTF">2021-04-01T12:15:35Z</dcterms:created>
  <dcterms:modified xsi:type="dcterms:W3CDTF">2021-08-05T10:46:37Z</dcterms:modified>
</cp:coreProperties>
</file>