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notesSlides/notesSlide6.xml" ContentType="application/vnd.openxmlformats-officedocument.presentationml.notesSlide+xml"/>
  <Override PartName="/ppt/charts/chart3.xml" ContentType="application/vnd.openxmlformats-officedocument.drawingml.chart+xml"/>
  <Override PartName="/ppt/notesSlides/notesSlide7.xml" ContentType="application/vnd.openxmlformats-officedocument.presentationml.notesSlide+xml"/>
  <Override PartName="/ppt/charts/chart4.xml" ContentType="application/vnd.openxmlformats-officedocument.drawingml.chart+xml"/>
  <Override PartName="/ppt/drawings/drawing1.xml" ContentType="application/vnd.openxmlformats-officedocument.drawingml.chartshapes+xml"/>
  <Override PartName="/ppt/notesSlides/notesSlide8.xml" ContentType="application/vnd.openxmlformats-officedocument.presentationml.notesSlide+xml"/>
  <Override PartName="/ppt/charts/chart5.xml" ContentType="application/vnd.openxmlformats-officedocument.drawingml.chart+xml"/>
  <Override PartName="/ppt/notesSlides/notesSlide9.xml" ContentType="application/vnd.openxmlformats-officedocument.presentationml.notesSlide+xml"/>
  <Override PartName="/ppt/charts/chart6.xml" ContentType="application/vnd.openxmlformats-officedocument.drawingml.chart+xml"/>
  <Override PartName="/ppt/drawings/drawing2.xml" ContentType="application/vnd.openxmlformats-officedocument.drawingml.chartshapes+xml"/>
  <Override PartName="/ppt/charts/chart7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8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10.xml" ContentType="application/vnd.openxmlformats-officedocument.presentationml.notesSlide+xml"/>
  <Override PartName="/ppt/charts/chart9.xml" ContentType="application/vnd.openxmlformats-officedocument.drawingml.chart+xml"/>
  <Override PartName="/ppt/drawings/drawing3.xml" ContentType="application/vnd.openxmlformats-officedocument.drawingml.chartshapes+xml"/>
  <Override PartName="/ppt/notesSlides/notesSlide11.xml" ContentType="application/vnd.openxmlformats-officedocument.presentationml.notesSlide+xml"/>
  <Override PartName="/ppt/charts/chart10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57" r:id="rId3"/>
    <p:sldId id="259" r:id="rId4"/>
    <p:sldId id="258" r:id="rId5"/>
    <p:sldId id="340" r:id="rId6"/>
    <p:sldId id="341" r:id="rId7"/>
    <p:sldId id="263" r:id="rId8"/>
    <p:sldId id="342" r:id="rId9"/>
    <p:sldId id="343" r:id="rId10"/>
    <p:sldId id="328" r:id="rId11"/>
    <p:sldId id="344" r:id="rId12"/>
    <p:sldId id="339" r:id="rId13"/>
    <p:sldId id="347" r:id="rId14"/>
    <p:sldId id="345" r:id="rId15"/>
    <p:sldId id="346" r:id="rId16"/>
    <p:sldId id="333" r:id="rId17"/>
    <p:sldId id="324" r:id="rId18"/>
    <p:sldId id="295" r:id="rId19"/>
    <p:sldId id="264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3300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E269D01E-BC32-4049-B463-5C60D7B0CCD2}" styleName="Стиль из темы 2 - акцент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A111915-BE36-4E01-A7E5-04B1672EAD32}" styleName="Светлый стиль 2 -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108" autoAdjust="0"/>
    <p:restoredTop sz="94626" autoAdjust="0"/>
  </p:normalViewPr>
  <p:slideViewPr>
    <p:cSldViewPr>
      <p:cViewPr varScale="1">
        <p:scale>
          <a:sx n="109" d="100"/>
          <a:sy n="109" d="100"/>
        </p:scale>
        <p:origin x="1296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58" y="13262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9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Excel5.xlsx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6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7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Excel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Lbls>
            <c:dLbl>
              <c:idx val="0"/>
              <c:layout/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3F92-4A1F-BCB4-9EA37BBB0E81}"/>
                </c:ext>
              </c:extLst>
            </c:dLbl>
            <c:dLbl>
              <c:idx val="1"/>
              <c:layout/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3F92-4A1F-BCB4-9EA37BBB0E81}"/>
                </c:ext>
              </c:extLst>
            </c:dLbl>
            <c:dLbl>
              <c:idx val="2"/>
              <c:layout/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3F92-4A1F-BCB4-9EA37BBB0E81}"/>
                </c:ext>
              </c:extLst>
            </c:dLbl>
            <c:dLbl>
              <c:idx val="3"/>
              <c:layout/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3F92-4A1F-BCB4-9EA37BBB0E81}"/>
                </c:ext>
              </c:extLst>
            </c:dLbl>
            <c:dLbl>
              <c:idx val="4"/>
              <c:layout/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3F92-4A1F-BCB4-9EA37BBB0E81}"/>
                </c:ext>
              </c:extLst>
            </c:dLbl>
            <c:dLbl>
              <c:idx val="5"/>
              <c:layout/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3F92-4A1F-BCB4-9EA37BBB0E81}"/>
                </c:ext>
              </c:extLst>
            </c:dLbl>
            <c:dLbl>
              <c:idx val="6"/>
              <c:layout/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3F92-4A1F-BCB4-9EA37BBB0E81}"/>
                </c:ext>
              </c:extLst>
            </c:dLbl>
            <c:dLbl>
              <c:idx val="7"/>
              <c:layout/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3F92-4A1F-BCB4-9EA37BBB0E81}"/>
                </c:ext>
              </c:extLst>
            </c:dLbl>
            <c:dLbl>
              <c:idx val="8"/>
              <c:layout/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4F9F-2F4E-8A30-57BDB99B9317}"/>
                </c:ext>
              </c:extLst>
            </c:dLbl>
            <c:dLbl>
              <c:idx val="9"/>
              <c:layout/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4F9F-2F4E-8A30-57BDB99B9317}"/>
                </c:ext>
              </c:extLst>
            </c:dLbl>
            <c:dLbl>
              <c:idx val="10"/>
              <c:layout/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4F9F-2F4E-8A30-57BDB99B931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 i="0" baseline="0"/>
                </a:pPr>
                <a:endParaRPr lang="ru-RU"/>
              </a:p>
            </c:txPr>
            <c:dLblPos val="b"/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Лист1!$A$2:$A$12</c:f>
              <c:strCache>
                <c:ptCount val="11"/>
                <c:pt idx="0">
                  <c:v>2010 г.</c:v>
                </c:pt>
                <c:pt idx="1">
                  <c:v>2011 г.</c:v>
                </c:pt>
                <c:pt idx="2">
                  <c:v>2012 г.</c:v>
                </c:pt>
                <c:pt idx="3">
                  <c:v>2013 г.</c:v>
                </c:pt>
                <c:pt idx="4">
                  <c:v>2014 г.</c:v>
                </c:pt>
                <c:pt idx="5">
                  <c:v>2015 г.</c:v>
                </c:pt>
                <c:pt idx="6">
                  <c:v>2016 г.</c:v>
                </c:pt>
                <c:pt idx="7">
                  <c:v>2017 г.</c:v>
                </c:pt>
                <c:pt idx="8">
                  <c:v>2018 г.</c:v>
                </c:pt>
                <c:pt idx="9">
                  <c:v>2019 г.</c:v>
                </c:pt>
                <c:pt idx="10">
                  <c:v>2020 г.</c:v>
                </c:pt>
              </c:strCache>
            </c:strRef>
          </c:cat>
          <c:val>
            <c:numRef>
              <c:f>Лист1!$B$2:$B$12</c:f>
              <c:numCache>
                <c:formatCode>General</c:formatCode>
                <c:ptCount val="11"/>
                <c:pt idx="0">
                  <c:v>93.4</c:v>
                </c:pt>
                <c:pt idx="1">
                  <c:v>94.3</c:v>
                </c:pt>
                <c:pt idx="2">
                  <c:v>97.5</c:v>
                </c:pt>
                <c:pt idx="3">
                  <c:v>99.7</c:v>
                </c:pt>
                <c:pt idx="4">
                  <c:v>104.3</c:v>
                </c:pt>
                <c:pt idx="5">
                  <c:v>102.6</c:v>
                </c:pt>
                <c:pt idx="6">
                  <c:v>126.5</c:v>
                </c:pt>
                <c:pt idx="7">
                  <c:v>127.4</c:v>
                </c:pt>
                <c:pt idx="8">
                  <c:v>127.5</c:v>
                </c:pt>
                <c:pt idx="9">
                  <c:v>136.19999999999999</c:v>
                </c:pt>
                <c:pt idx="10">
                  <c:v>118.4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3F92-4A1F-BCB4-9EA37BBB0E81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 i="0" baseline="0"/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Лист1!$A$2:$A$12</c:f>
              <c:strCache>
                <c:ptCount val="11"/>
                <c:pt idx="0">
                  <c:v>2010 г.</c:v>
                </c:pt>
                <c:pt idx="1">
                  <c:v>2011 г.</c:v>
                </c:pt>
                <c:pt idx="2">
                  <c:v>2012 г.</c:v>
                </c:pt>
                <c:pt idx="3">
                  <c:v>2013 г.</c:v>
                </c:pt>
                <c:pt idx="4">
                  <c:v>2014 г.</c:v>
                </c:pt>
                <c:pt idx="5">
                  <c:v>2015 г.</c:v>
                </c:pt>
                <c:pt idx="6">
                  <c:v>2016 г.</c:v>
                </c:pt>
                <c:pt idx="7">
                  <c:v>2017 г.</c:v>
                </c:pt>
                <c:pt idx="8">
                  <c:v>2018 г.</c:v>
                </c:pt>
                <c:pt idx="9">
                  <c:v>2019 г.</c:v>
                </c:pt>
                <c:pt idx="10">
                  <c:v>2020 г.</c:v>
                </c:pt>
              </c:strCache>
            </c:strRef>
          </c:cat>
          <c:val>
            <c:numRef>
              <c:f>Лист1!$C$2:$C$12</c:f>
              <c:numCache>
                <c:formatCode>General</c:formatCode>
                <c:ptCount val="11"/>
                <c:pt idx="0">
                  <c:v>23.7</c:v>
                </c:pt>
                <c:pt idx="1">
                  <c:v>24.2</c:v>
                </c:pt>
                <c:pt idx="2">
                  <c:v>23.1</c:v>
                </c:pt>
                <c:pt idx="3">
                  <c:v>25.3</c:v>
                </c:pt>
                <c:pt idx="4">
                  <c:v>26.6</c:v>
                </c:pt>
                <c:pt idx="5">
                  <c:v>22.9</c:v>
                </c:pt>
                <c:pt idx="6">
                  <c:v>41.3</c:v>
                </c:pt>
                <c:pt idx="7">
                  <c:v>43</c:v>
                </c:pt>
                <c:pt idx="8">
                  <c:v>40.700000000000003</c:v>
                </c:pt>
                <c:pt idx="9">
                  <c:v>44.7</c:v>
                </c:pt>
                <c:pt idx="10">
                  <c:v>37.299999999999997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9-3F92-4A1F-BCB4-9EA37BBB0E8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8995968"/>
        <c:axId val="29188096"/>
      </c:lineChart>
      <c:catAx>
        <c:axId val="2899596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b="1" i="0" baseline="0"/>
            </a:pPr>
            <a:endParaRPr lang="ru-RU"/>
          </a:p>
        </c:txPr>
        <c:crossAx val="29188096"/>
        <c:crosses val="autoZero"/>
        <c:auto val="1"/>
        <c:lblAlgn val="ctr"/>
        <c:lblOffset val="100"/>
        <c:noMultiLvlLbl val="0"/>
      </c:catAx>
      <c:valAx>
        <c:axId val="2918809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 i="0" baseline="0"/>
            </a:pPr>
            <a:endParaRPr lang="ru-RU"/>
          </a:p>
        </c:txPr>
        <c:crossAx val="2899596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5"/>
    </mc:Choice>
    <mc:Fallback>
      <c:style val="35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2014г.</c:v>
                </c:pt>
              </c:strCache>
            </c:strRef>
          </c:tx>
          <c:invertIfNegative val="0"/>
          <c:cat>
            <c:strRef>
              <c:f>Лист1!$A$2:$A$7</c:f>
              <c:strCache>
                <c:ptCount val="6"/>
                <c:pt idx="0">
                  <c:v>ЯБ желудка и ДПК</c:v>
                </c:pt>
                <c:pt idx="1">
                  <c:v>Гастрит и дуоденит</c:v>
                </c:pt>
                <c:pt idx="2">
                  <c:v>Неинф. энтерит и колит</c:v>
                </c:pt>
                <c:pt idx="3">
                  <c:v>Болезни печени</c:v>
                </c:pt>
                <c:pt idx="4">
                  <c:v>Болезни ЖП, ЖВП</c:v>
                </c:pt>
                <c:pt idx="5">
                  <c:v>Болезни поджелудочной железы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1</c:v>
                </c:pt>
                <c:pt idx="1">
                  <c:v>4.2</c:v>
                </c:pt>
                <c:pt idx="2">
                  <c:v>0.5</c:v>
                </c:pt>
                <c:pt idx="3">
                  <c:v>0.6</c:v>
                </c:pt>
                <c:pt idx="4">
                  <c:v>2.7</c:v>
                </c:pt>
                <c:pt idx="5">
                  <c:v>0.7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B53-4710-80F0-D67C16A3CD22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2015 г.</c:v>
                </c:pt>
              </c:strCache>
            </c:strRef>
          </c:tx>
          <c:spPr>
            <a:solidFill>
              <a:schemeClr val="bg2"/>
            </a:solidFill>
          </c:spPr>
          <c:invertIfNegative val="0"/>
          <c:cat>
            <c:strRef>
              <c:f>Лист1!$A$2:$A$7</c:f>
              <c:strCache>
                <c:ptCount val="6"/>
                <c:pt idx="0">
                  <c:v>ЯБ желудка и ДПК</c:v>
                </c:pt>
                <c:pt idx="1">
                  <c:v>Гастрит и дуоденит</c:v>
                </c:pt>
                <c:pt idx="2">
                  <c:v>Неинф. энтерит и колит</c:v>
                </c:pt>
                <c:pt idx="3">
                  <c:v>Болезни печени</c:v>
                </c:pt>
                <c:pt idx="4">
                  <c:v>Болезни ЖП, ЖВП</c:v>
                </c:pt>
                <c:pt idx="5">
                  <c:v>Болезни поджелудочной железы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1.1000000000000001</c:v>
                </c:pt>
                <c:pt idx="1">
                  <c:v>3.9</c:v>
                </c:pt>
                <c:pt idx="2">
                  <c:v>0.3</c:v>
                </c:pt>
                <c:pt idx="3">
                  <c:v>0.7</c:v>
                </c:pt>
                <c:pt idx="4">
                  <c:v>2.2999999999999998</c:v>
                </c:pt>
                <c:pt idx="5">
                  <c:v>0.7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CB53-4710-80F0-D67C16A3CD22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2016 г.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</c:spPr>
          <c:invertIfNegative val="0"/>
          <c:dLbls>
            <c:dLbl>
              <c:idx val="2"/>
              <c:layout>
                <c:manualLayout>
                  <c:x val="-1.4575974570318633E-2"/>
                  <c:y val="-9.3986367979195591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63AB-47F6-BA04-25BD82D6078F}"/>
                </c:ext>
              </c:extLst>
            </c:dLbl>
            <c:dLbl>
              <c:idx val="3"/>
              <c:layout>
                <c:manualLayout>
                  <c:x val="-2.186396185547795E-2"/>
                  <c:y val="-5.126588384603832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63AB-47F6-BA04-25BD82D6078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 i="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ЯБ желудка и ДПК</c:v>
                </c:pt>
                <c:pt idx="1">
                  <c:v>Гастрит и дуоденит</c:v>
                </c:pt>
                <c:pt idx="2">
                  <c:v>Неинф. энтерит и колит</c:v>
                </c:pt>
                <c:pt idx="3">
                  <c:v>Болезни печени</c:v>
                </c:pt>
                <c:pt idx="4">
                  <c:v>Болезни ЖП, ЖВП</c:v>
                </c:pt>
                <c:pt idx="5">
                  <c:v>Болезни поджелудочной железы</c:v>
                </c:pt>
              </c:strCache>
            </c:strRef>
          </c:cat>
          <c:val>
            <c:numRef>
              <c:f>Лист1!$D$2:$D$7</c:f>
              <c:numCache>
                <c:formatCode>General</c:formatCode>
                <c:ptCount val="6"/>
                <c:pt idx="0">
                  <c:v>0.8</c:v>
                </c:pt>
                <c:pt idx="1">
                  <c:v>6.1</c:v>
                </c:pt>
                <c:pt idx="2">
                  <c:v>0.8</c:v>
                </c:pt>
                <c:pt idx="3">
                  <c:v>0.6</c:v>
                </c:pt>
                <c:pt idx="4">
                  <c:v>3.2</c:v>
                </c:pt>
                <c:pt idx="5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CB53-4710-80F0-D67C16A3CD22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2017 г.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 i="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ЯБ желудка и ДПК</c:v>
                </c:pt>
                <c:pt idx="1">
                  <c:v>Гастрит и дуоденит</c:v>
                </c:pt>
                <c:pt idx="2">
                  <c:v>Неинф. энтерит и колит</c:v>
                </c:pt>
                <c:pt idx="3">
                  <c:v>Болезни печени</c:v>
                </c:pt>
                <c:pt idx="4">
                  <c:v>Болезни ЖП, ЖВП</c:v>
                </c:pt>
                <c:pt idx="5">
                  <c:v>Болезни поджелудочной железы</c:v>
                </c:pt>
              </c:strCache>
            </c:strRef>
          </c:cat>
          <c:val>
            <c:numRef>
              <c:f>Лист1!$E$2:$E$7</c:f>
              <c:numCache>
                <c:formatCode>General</c:formatCode>
                <c:ptCount val="6"/>
                <c:pt idx="0">
                  <c:v>0.9</c:v>
                </c:pt>
                <c:pt idx="1">
                  <c:v>6.4</c:v>
                </c:pt>
                <c:pt idx="2">
                  <c:v>0.8</c:v>
                </c:pt>
                <c:pt idx="3">
                  <c:v>0.7</c:v>
                </c:pt>
                <c:pt idx="4">
                  <c:v>3.5</c:v>
                </c:pt>
                <c:pt idx="5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CB53-4710-80F0-D67C16A3CD22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2018 г.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2.9151949140637265E-3"/>
                  <c:y val="-4.61392954614354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63AB-47F6-BA04-25BD82D6078F}"/>
                </c:ext>
              </c:extLst>
            </c:dLbl>
            <c:dLbl>
              <c:idx val="2"/>
              <c:layout>
                <c:manualLayout>
                  <c:x val="1.0203182199223042E-2"/>
                  <c:y val="-4.10127070768315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63AB-47F6-BA04-25BD82D6078F}"/>
                </c:ext>
              </c:extLst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2-63AB-47F6-BA04-25BD82D6078F}"/>
                </c:ext>
              </c:extLst>
            </c:dLbl>
            <c:dLbl>
              <c:idx val="4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3-63AB-47F6-BA04-25BD82D6078F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Лист1!$A$2:$A$7</c:f>
              <c:strCache>
                <c:ptCount val="6"/>
                <c:pt idx="0">
                  <c:v>ЯБ желудка и ДПК</c:v>
                </c:pt>
                <c:pt idx="1">
                  <c:v>Гастрит и дуоденит</c:v>
                </c:pt>
                <c:pt idx="2">
                  <c:v>Неинф. энтерит и колит</c:v>
                </c:pt>
                <c:pt idx="3">
                  <c:v>Болезни печени</c:v>
                </c:pt>
                <c:pt idx="4">
                  <c:v>Болезни ЖП, ЖВП</c:v>
                </c:pt>
                <c:pt idx="5">
                  <c:v>Болезни поджелудочной железы</c:v>
                </c:pt>
              </c:strCache>
            </c:strRef>
          </c:cat>
          <c:val>
            <c:numRef>
              <c:f>Лист1!$F$2:$F$7</c:f>
              <c:numCache>
                <c:formatCode>General</c:formatCode>
                <c:ptCount val="6"/>
                <c:pt idx="0">
                  <c:v>0.8</c:v>
                </c:pt>
                <c:pt idx="1">
                  <c:v>7.1</c:v>
                </c:pt>
                <c:pt idx="2">
                  <c:v>0.8</c:v>
                </c:pt>
                <c:pt idx="3">
                  <c:v>0.6</c:v>
                </c:pt>
                <c:pt idx="4">
                  <c:v>3.4</c:v>
                </c:pt>
                <c:pt idx="5">
                  <c:v>0.9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D7E-4A2E-ABC1-D706E4F336A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9557120"/>
        <c:axId val="29558656"/>
      </c:barChart>
      <c:catAx>
        <c:axId val="2955712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 b="1" i="0" baseline="0"/>
            </a:pPr>
            <a:endParaRPr lang="ru-RU"/>
          </a:p>
        </c:txPr>
        <c:crossAx val="29558656"/>
        <c:crosses val="autoZero"/>
        <c:auto val="1"/>
        <c:lblAlgn val="ctr"/>
        <c:lblOffset val="100"/>
        <c:noMultiLvlLbl val="0"/>
      </c:catAx>
      <c:valAx>
        <c:axId val="29558656"/>
        <c:scaling>
          <c:orientation val="minMax"/>
          <c:max val="8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9557120"/>
        <c:crosses val="autoZero"/>
        <c:crossBetween val="between"/>
        <c:majorUnit val="1"/>
        <c:minorUnit val="0.1"/>
      </c:valAx>
      <c:spPr>
        <a:pattFill prst="dotGrid">
          <a:fgClr>
            <a:schemeClr val="accent5">
              <a:lumMod val="75000"/>
            </a:schemeClr>
          </a:fgClr>
          <a:bgClr>
            <a:schemeClr val="bg1"/>
          </a:bgClr>
        </a:pattFill>
      </c:spPr>
    </c:plotArea>
    <c:legend>
      <c:legendPos val="t"/>
      <c:layout>
        <c:manualLayout>
          <c:xMode val="edge"/>
          <c:yMode val="edge"/>
          <c:x val="0.24858119529418679"/>
          <c:y val="1.6069213180044561E-2"/>
          <c:w val="0.60771771456064105"/>
          <c:h val="7.4334029173846322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7.4297829390814057E-2"/>
          <c:y val="0.12451481290714114"/>
          <c:w val="0.92570217060918591"/>
          <c:h val="0.7562998704106176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2014 г.</c:v>
                </c:pt>
              </c:strCache>
            </c:strRef>
          </c:tx>
          <c:invertIfNegative val="0"/>
          <c:dLbls>
            <c:dLbl>
              <c:idx val="1"/>
              <c:layout>
                <c:manualLayout>
                  <c:x val="-2.8334021976492131E-2"/>
                  <c:y val="4.909127982319363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18CB-C349-812B-3FC90AA54C5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Лист1!$A$2:$A$5</c:f>
              <c:strCache>
                <c:ptCount val="4"/>
                <c:pt idx="0">
                  <c:v>ЯБ желудка и ДПК</c:v>
                </c:pt>
                <c:pt idx="1">
                  <c:v>Гастрит и дуоденит</c:v>
                </c:pt>
                <c:pt idx="2">
                  <c:v>Неинф. энтерит и колит</c:v>
                </c:pt>
                <c:pt idx="3">
                  <c:v>Другие болезни кишечника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15</c:v>
                </c:pt>
                <c:pt idx="1">
                  <c:v>29.1</c:v>
                </c:pt>
                <c:pt idx="2">
                  <c:v>2.1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8D0-4E9A-885C-64D7FCC01C75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2015 г.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Лист1!$A$2:$A$5</c:f>
              <c:strCache>
                <c:ptCount val="4"/>
                <c:pt idx="0">
                  <c:v>ЯБ желудка и ДПК</c:v>
                </c:pt>
                <c:pt idx="1">
                  <c:v>Гастрит и дуоденит</c:v>
                </c:pt>
                <c:pt idx="2">
                  <c:v>Неинф. энтерит и колит</c:v>
                </c:pt>
                <c:pt idx="3">
                  <c:v>Другие болезни кишечника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14.8</c:v>
                </c:pt>
                <c:pt idx="1">
                  <c:v>29.3</c:v>
                </c:pt>
                <c:pt idx="2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8D0-4E9A-885C-64D7FCC01C75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2016 г.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833402197649213E-3"/>
                  <c:y val="-3.68184598673956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18CB-C349-812B-3FC90AA54C55}"/>
                </c:ext>
              </c:extLst>
            </c:dLbl>
            <c:dLbl>
              <c:idx val="1"/>
              <c:layout>
                <c:manualLayout>
                  <c:x val="-1.1333608790596852E-2"/>
                  <c:y val="-3.68184598673956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18CB-C349-812B-3FC90AA54C5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Лист1!$A$2:$A$5</c:f>
              <c:strCache>
                <c:ptCount val="4"/>
                <c:pt idx="0">
                  <c:v>ЯБ желудка и ДПК</c:v>
                </c:pt>
                <c:pt idx="1">
                  <c:v>Гастрит и дуоденит</c:v>
                </c:pt>
                <c:pt idx="2">
                  <c:v>Неинф. энтерит и колит</c:v>
                </c:pt>
                <c:pt idx="3">
                  <c:v>Другие болезни кишечника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14.9</c:v>
                </c:pt>
                <c:pt idx="1">
                  <c:v>30.3</c:v>
                </c:pt>
                <c:pt idx="2">
                  <c:v>2.5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8D0-4E9A-885C-64D7FCC01C75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2017 г.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Лист1!$A$2:$A$5</c:f>
              <c:strCache>
                <c:ptCount val="4"/>
                <c:pt idx="0">
                  <c:v>ЯБ желудка и ДПК</c:v>
                </c:pt>
                <c:pt idx="1">
                  <c:v>Гастрит и дуоденит</c:v>
                </c:pt>
                <c:pt idx="2">
                  <c:v>Неинф. энтерит и колит</c:v>
                </c:pt>
                <c:pt idx="3">
                  <c:v>Другие болезни кишечника</c:v>
                </c:pt>
              </c:strCache>
            </c:strRef>
          </c:cat>
          <c:val>
            <c:numRef>
              <c:f>Лист1!$E$2:$E$5</c:f>
              <c:numCache>
                <c:formatCode>General</c:formatCode>
                <c:ptCount val="4"/>
                <c:pt idx="0">
                  <c:v>12</c:v>
                </c:pt>
                <c:pt idx="1">
                  <c:v>32.799999999999997</c:v>
                </c:pt>
                <c:pt idx="2">
                  <c:v>2.7</c:v>
                </c:pt>
                <c:pt idx="3">
                  <c:v>7.9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8D0-4E9A-885C-64D7FCC01C75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2018 г.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Лист1!$A$2:$A$5</c:f>
              <c:strCache>
                <c:ptCount val="4"/>
                <c:pt idx="0">
                  <c:v>ЯБ желудка и ДПК</c:v>
                </c:pt>
                <c:pt idx="1">
                  <c:v>Гастрит и дуоденит</c:v>
                </c:pt>
                <c:pt idx="2">
                  <c:v>Неинф. энтерит и колит</c:v>
                </c:pt>
                <c:pt idx="3">
                  <c:v>Другие болезни кишечника</c:v>
                </c:pt>
              </c:strCache>
            </c:strRef>
          </c:cat>
          <c:val>
            <c:numRef>
              <c:f>Лист1!$F$2:$F$5</c:f>
              <c:numCache>
                <c:formatCode>General</c:formatCode>
                <c:ptCount val="4"/>
                <c:pt idx="0">
                  <c:v>11.1</c:v>
                </c:pt>
                <c:pt idx="1">
                  <c:v>34</c:v>
                </c:pt>
                <c:pt idx="2">
                  <c:v>2.2999999999999998</c:v>
                </c:pt>
                <c:pt idx="3">
                  <c:v>8.1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018-4BED-BE1A-561B05390E20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2019 г.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8.5002065929476404E-3"/>
                  <c:y val="-2.454563991159704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18CB-C349-812B-3FC90AA54C55}"/>
                </c:ext>
              </c:extLst>
            </c:dLbl>
            <c:dLbl>
              <c:idx val="3"/>
              <c:layout>
                <c:manualLayout>
                  <c:x val="-5.666804395298426E-3"/>
                  <c:y val="-4.41821518408746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18CB-C349-812B-3FC90AA54C5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Лист1!$A$2:$A$5</c:f>
              <c:strCache>
                <c:ptCount val="4"/>
                <c:pt idx="0">
                  <c:v>ЯБ желудка и ДПК</c:v>
                </c:pt>
                <c:pt idx="1">
                  <c:v>Гастрит и дуоденит</c:v>
                </c:pt>
                <c:pt idx="2">
                  <c:v>Неинф. энтерит и колит</c:v>
                </c:pt>
                <c:pt idx="3">
                  <c:v>Другие болезни кишечника</c:v>
                </c:pt>
              </c:strCache>
            </c:strRef>
          </c:cat>
          <c:val>
            <c:numRef>
              <c:f>Лист1!$G$2:$G$5</c:f>
              <c:numCache>
                <c:formatCode>General</c:formatCode>
                <c:ptCount val="4"/>
                <c:pt idx="0">
                  <c:v>10.6</c:v>
                </c:pt>
                <c:pt idx="1">
                  <c:v>35.5</c:v>
                </c:pt>
                <c:pt idx="2">
                  <c:v>2.4</c:v>
                </c:pt>
                <c:pt idx="3">
                  <c:v>8.5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9F4-7849-9E8E-82A07508408E}"/>
            </c:ext>
          </c:extLst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2020 г.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5500619778842919E-2"/>
                  <c:y val="-8.9999639992334662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18CB-C349-812B-3FC90AA54C5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Лист1!$A$2:$A$5</c:f>
              <c:strCache>
                <c:ptCount val="4"/>
                <c:pt idx="0">
                  <c:v>ЯБ желудка и ДПК</c:v>
                </c:pt>
                <c:pt idx="1">
                  <c:v>Гастрит и дуоденит</c:v>
                </c:pt>
                <c:pt idx="2">
                  <c:v>Неинф. энтерит и колит</c:v>
                </c:pt>
                <c:pt idx="3">
                  <c:v>Другие болезни кишечника</c:v>
                </c:pt>
              </c:strCache>
            </c:strRef>
          </c:cat>
          <c:val>
            <c:numRef>
              <c:f>Лист1!$H$2:$H$5</c:f>
              <c:numCache>
                <c:formatCode>General</c:formatCode>
                <c:ptCount val="4"/>
                <c:pt idx="0">
                  <c:v>9.6999999999999993</c:v>
                </c:pt>
                <c:pt idx="1">
                  <c:v>32.200000000000003</c:v>
                </c:pt>
                <c:pt idx="2">
                  <c:v>2</c:v>
                </c:pt>
                <c:pt idx="3">
                  <c:v>7.8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9F4-7849-9E8E-82A07508408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9445504"/>
        <c:axId val="29447296"/>
      </c:barChart>
      <c:catAx>
        <c:axId val="2944550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 b="1" i="0" baseline="0"/>
            </a:pPr>
            <a:endParaRPr lang="ru-RU"/>
          </a:p>
        </c:txPr>
        <c:crossAx val="29447296"/>
        <c:crosses val="autoZero"/>
        <c:auto val="1"/>
        <c:lblAlgn val="ctr"/>
        <c:lblOffset val="100"/>
        <c:noMultiLvlLbl val="0"/>
      </c:catAx>
      <c:valAx>
        <c:axId val="29447296"/>
        <c:scaling>
          <c:orientation val="minMax"/>
          <c:max val="4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9445504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11309536027043599"/>
          <c:y val="1.4727383946958227E-2"/>
          <c:w val="0.88690463972956413"/>
          <c:h val="6.810274766212443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2014 г.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Лист1!$A$2:$A$4</c:f>
              <c:strCache>
                <c:ptCount val="3"/>
                <c:pt idx="0">
                  <c:v>Болезни печени</c:v>
                </c:pt>
                <c:pt idx="1">
                  <c:v>Болезни ЖП, ЖВП</c:v>
                </c:pt>
                <c:pt idx="2">
                  <c:v>Болезни поджелудочной железы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3</c:v>
                </c:pt>
                <c:pt idx="1">
                  <c:v>16.100000000000001</c:v>
                </c:pt>
                <c:pt idx="2">
                  <c:v>5.2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8D0-4E9A-885C-64D7FCC01C75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2015 г.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Лист1!$A$2:$A$4</c:f>
              <c:strCache>
                <c:ptCount val="3"/>
                <c:pt idx="0">
                  <c:v>Болезни печени</c:v>
                </c:pt>
                <c:pt idx="1">
                  <c:v>Болезни ЖП, ЖВП</c:v>
                </c:pt>
                <c:pt idx="2">
                  <c:v>Болезни поджелудочной железы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3.2</c:v>
                </c:pt>
                <c:pt idx="1">
                  <c:v>16.5</c:v>
                </c:pt>
                <c:pt idx="2">
                  <c:v>5.2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8D0-4E9A-885C-64D7FCC01C75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2016 г.</c:v>
                </c:pt>
              </c:strCache>
            </c:strRef>
          </c:tx>
          <c:invertIfNegative val="0"/>
          <c:dLbls>
            <c:dLbl>
              <c:idx val="2"/>
              <c:layout>
                <c:manualLayout>
                  <c:x val="-8.5002065929476924E-3"/>
                  <c:y val="-1.22728199557985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A876-4AB0-9C1C-AD5AD97E1620}"/>
                </c:ext>
              </c:extLst>
            </c:dLbl>
            <c:dLbl>
              <c:idx val="3"/>
              <c:layout>
                <c:manualLayout>
                  <c:x val="-9.9169076917723503E-3"/>
                  <c:y val="1.7181947938117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876-4AB0-9C1C-AD5AD97E1620}"/>
                </c:ext>
              </c:extLst>
            </c:dLbl>
            <c:dLbl>
              <c:idx val="4"/>
              <c:layout>
                <c:manualLayout>
                  <c:x val="-1.416701098824617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A876-4AB0-9C1C-AD5AD97E1620}"/>
                </c:ext>
              </c:extLst>
            </c:dLbl>
            <c:dLbl>
              <c:idx val="5"/>
              <c:layout>
                <c:manualLayout>
                  <c:x val="-1.2750309889421564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A876-4AB0-9C1C-AD5AD97E162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50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Болезни печени</c:v>
                </c:pt>
                <c:pt idx="1">
                  <c:v>Болезни ЖП, ЖВП</c:v>
                </c:pt>
                <c:pt idx="2">
                  <c:v>Болезни поджелудочной железы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3.2</c:v>
                </c:pt>
                <c:pt idx="1">
                  <c:v>16.2</c:v>
                </c:pt>
                <c:pt idx="2">
                  <c:v>4.9000000000000004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8D0-4E9A-885C-64D7FCC01C75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2017 г.</c:v>
                </c:pt>
              </c:strCache>
            </c:strRef>
          </c:tx>
          <c:invertIfNegative val="0"/>
          <c:dLbls>
            <c:dLbl>
              <c:idx val="4"/>
              <c:layout>
                <c:manualLayout>
                  <c:x val="1.4167010988245026E-3"/>
                  <c:y val="-4.41821518408746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876-4AB0-9C1C-AD5AD97E162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0" i="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Болезни печени</c:v>
                </c:pt>
                <c:pt idx="1">
                  <c:v>Болезни ЖП, ЖВП</c:v>
                </c:pt>
                <c:pt idx="2">
                  <c:v>Болезни поджелудочной железы</c:v>
                </c:pt>
              </c:strCache>
            </c:strRef>
          </c:cat>
          <c:val>
            <c:numRef>
              <c:f>Лист1!$E$2:$E$4</c:f>
              <c:numCache>
                <c:formatCode>General</c:formatCode>
                <c:ptCount val="3"/>
                <c:pt idx="0">
                  <c:v>3.4</c:v>
                </c:pt>
                <c:pt idx="1">
                  <c:v>16.2</c:v>
                </c:pt>
                <c:pt idx="2">
                  <c:v>4.5999999999999996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8D0-4E9A-885C-64D7FCC01C75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2018 г.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2.833402197649213E-3"/>
                  <c:y val="-4.909127982319408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A876-4AB0-9C1C-AD5AD97E1620}"/>
                </c:ext>
              </c:extLst>
            </c:dLbl>
            <c:dLbl>
              <c:idx val="1"/>
              <c:layout>
                <c:manualLayout>
                  <c:x val="1.4167010988246066E-2"/>
                  <c:y val="-9.818255964638816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A876-4AB0-9C1C-AD5AD97E1620}"/>
                </c:ext>
              </c:extLst>
            </c:dLbl>
            <c:dLbl>
              <c:idx val="2"/>
              <c:layout>
                <c:manualLayout>
                  <c:x val="2.833402197649213E-3"/>
                  <c:y val="-2.454563991159704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A876-4AB0-9C1C-AD5AD97E1620}"/>
                </c:ext>
              </c:extLst>
            </c:dLbl>
            <c:dLbl>
              <c:idx val="3"/>
              <c:layout>
                <c:manualLayout>
                  <c:x val="1.4167010988245961E-2"/>
                  <c:y val="-7.363691973479112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A876-4AB0-9C1C-AD5AD97E1620}"/>
                </c:ext>
              </c:extLst>
            </c:dLbl>
            <c:dLbl>
              <c:idx val="5"/>
              <c:layout>
                <c:manualLayout>
                  <c:x val="7.0835054941230328E-3"/>
                  <c:y val="-1.96365119292777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A876-4AB0-9C1C-AD5AD97E162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Лист1!$A$2:$A$4</c:f>
              <c:strCache>
                <c:ptCount val="3"/>
                <c:pt idx="0">
                  <c:v>Болезни печени</c:v>
                </c:pt>
                <c:pt idx="1">
                  <c:v>Болезни ЖП, ЖВП</c:v>
                </c:pt>
                <c:pt idx="2">
                  <c:v>Болезни поджелудочной железы</c:v>
                </c:pt>
              </c:strCache>
            </c:strRef>
          </c:cat>
          <c:val>
            <c:numRef>
              <c:f>Лист1!$F$2:$F$4</c:f>
              <c:numCache>
                <c:formatCode>General</c:formatCode>
                <c:ptCount val="3"/>
                <c:pt idx="0">
                  <c:v>3.4</c:v>
                </c:pt>
                <c:pt idx="1">
                  <c:v>15.6</c:v>
                </c:pt>
                <c:pt idx="2">
                  <c:v>4.9000000000000004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018-4BED-BE1A-561B05390E20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2019 г.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Лист1!$A$2:$A$4</c:f>
              <c:strCache>
                <c:ptCount val="3"/>
                <c:pt idx="0">
                  <c:v>Болезни печени</c:v>
                </c:pt>
                <c:pt idx="1">
                  <c:v>Болезни ЖП, ЖВП</c:v>
                </c:pt>
                <c:pt idx="2">
                  <c:v>Болезни поджелудочной железы</c:v>
                </c:pt>
              </c:strCache>
            </c:strRef>
          </c:cat>
          <c:val>
            <c:numRef>
              <c:f>Лист1!$G$2:$G$4</c:f>
              <c:numCache>
                <c:formatCode>General</c:formatCode>
                <c:ptCount val="3"/>
                <c:pt idx="0">
                  <c:v>3.8</c:v>
                </c:pt>
                <c:pt idx="1">
                  <c:v>16.600000000000001</c:v>
                </c:pt>
                <c:pt idx="2">
                  <c:v>5.6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9F4-7849-9E8E-82A07508408E}"/>
            </c:ext>
          </c:extLst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2020 г.</c:v>
                </c:pt>
              </c:strCache>
            </c:strRef>
          </c:tx>
          <c:invertIfNegative val="0"/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1400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2-925E-BE42-9B8F-7C77355597F1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1400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925E-BE42-9B8F-7C77355597F1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1400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4-925E-BE42-9B8F-7C77355597F1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Лист1!$A$2:$A$4</c:f>
              <c:strCache>
                <c:ptCount val="3"/>
                <c:pt idx="0">
                  <c:v>Болезни печени</c:v>
                </c:pt>
                <c:pt idx="1">
                  <c:v>Болезни ЖП, ЖВП</c:v>
                </c:pt>
                <c:pt idx="2">
                  <c:v>Болезни поджелудочной железы</c:v>
                </c:pt>
              </c:strCache>
            </c:strRef>
          </c:cat>
          <c:val>
            <c:numRef>
              <c:f>Лист1!$H$2:$H$4</c:f>
              <c:numCache>
                <c:formatCode>General</c:formatCode>
                <c:ptCount val="3"/>
                <c:pt idx="0">
                  <c:v>3.8</c:v>
                </c:pt>
                <c:pt idx="1">
                  <c:v>13.9</c:v>
                </c:pt>
                <c:pt idx="2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9F4-7849-9E8E-82A07508408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9445504"/>
        <c:axId val="29447296"/>
      </c:barChart>
      <c:catAx>
        <c:axId val="2944550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 b="1" i="0" baseline="0"/>
            </a:pPr>
            <a:endParaRPr lang="ru-RU"/>
          </a:p>
        </c:txPr>
        <c:crossAx val="29447296"/>
        <c:crosses val="autoZero"/>
        <c:auto val="1"/>
        <c:lblAlgn val="ctr"/>
        <c:lblOffset val="100"/>
        <c:noMultiLvlLbl val="0"/>
      </c:catAx>
      <c:valAx>
        <c:axId val="29447296"/>
        <c:scaling>
          <c:orientation val="minMax"/>
          <c:max val="2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9445504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1.6759685550362734E-2"/>
          <c:y val="1.4727383946958227E-2"/>
          <c:w val="0.98324031444963733"/>
          <c:h val="6.810274766212443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5"/>
    </mc:Choice>
    <mc:Fallback>
      <c:style val="25"/>
    </mc:Fallback>
  </mc:AlternateContent>
  <c:chart>
    <c:autoTitleDeleted val="1"/>
    <c:plotArea>
      <c:layout>
        <c:manualLayout>
          <c:layoutTarget val="inner"/>
          <c:xMode val="edge"/>
          <c:yMode val="edge"/>
          <c:x val="5.8399494073308085E-2"/>
          <c:y val="5.352066136611363E-2"/>
          <c:w val="0.91813532518019136"/>
          <c:h val="0.73799119607056562"/>
        </c:manualLayout>
      </c:layout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болезни органов пищеварения</c:v>
                </c:pt>
              </c:strCache>
            </c:strRef>
          </c:tx>
          <c:dLbls>
            <c:dLbl>
              <c:idx val="10"/>
              <c:layout>
                <c:manualLayout>
                  <c:x val="-9.4124157144932618E-3"/>
                  <c:y val="-5.8389138127623051E-2"/>
                </c:manualLayout>
              </c:layout>
              <c:spPr/>
              <c:txPr>
                <a:bodyPr/>
                <a:lstStyle/>
                <a:p>
                  <a:pPr>
                    <a:defRPr>
                      <a:solidFill>
                        <a:schemeClr val="tx1"/>
                      </a:solidFill>
                    </a:defRPr>
                  </a:pPr>
                  <a:endParaRPr lang="ru-RU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0F5F-481B-AFD4-0B4641AE9B64}"/>
                </c:ext>
              </c:extLst>
            </c:dLbl>
            <c:dLbl>
              <c:idx val="11"/>
              <c:layout>
                <c:manualLayout>
                  <c:x val="-1.7075276697210762E-2"/>
                  <c:y val="-7.9027459401706177E-2"/>
                </c:manualLayout>
              </c:layout>
              <c:spPr/>
              <c:txPr>
                <a:bodyPr/>
                <a:lstStyle/>
                <a:p>
                  <a:pPr>
                    <a:defRPr>
                      <a:solidFill>
                        <a:schemeClr val="tx1"/>
                      </a:solidFill>
                    </a:defRPr>
                  </a:pPr>
                  <a:endParaRPr lang="ru-RU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0F5F-481B-AFD4-0B4641AE9B64}"/>
                </c:ext>
              </c:extLst>
            </c:dLbl>
            <c:dLbl>
              <c:idx val="12"/>
              <c:layout>
                <c:manualLayout>
                  <c:x val="-5.1124815089260527E-2"/>
                  <c:y val="-9.818101836411630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>
                      <a:solidFill>
                        <a:schemeClr val="tx1"/>
                      </a:solidFill>
                    </a:defRPr>
                  </a:pPr>
                  <a:endParaRPr lang="ru-RU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F345-4D5E-A815-BC1666474BDF}"/>
                </c:ext>
              </c:extLst>
            </c:dLbl>
            <c:dLbl>
              <c:idx val="14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>
                      <a:solidFill>
                        <a:srgbClr val="FF0000"/>
                      </a:solidFill>
                    </a:defRPr>
                  </a:pPr>
                  <a:endParaRPr lang="ru-RU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311A-B94A-92A2-DCF59E9FB8F8}"/>
                </c:ext>
              </c:extLst>
            </c:dLbl>
            <c:spPr>
              <a:noFill/>
              <a:ln>
                <a:noFill/>
              </a:ln>
              <a:effectLst/>
            </c:sp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Лист1!$A$2:$A$16</c:f>
              <c:strCache>
                <c:ptCount val="15"/>
                <c:pt idx="0">
                  <c:v>2006 г.</c:v>
                </c:pt>
                <c:pt idx="1">
                  <c:v>2007 г.</c:v>
                </c:pt>
                <c:pt idx="2">
                  <c:v>2008 г.</c:v>
                </c:pt>
                <c:pt idx="3">
                  <c:v>2009 г.</c:v>
                </c:pt>
                <c:pt idx="4">
                  <c:v>2010 г.</c:v>
                </c:pt>
                <c:pt idx="5">
                  <c:v>2011 г.</c:v>
                </c:pt>
                <c:pt idx="6">
                  <c:v>2012 г.</c:v>
                </c:pt>
                <c:pt idx="7">
                  <c:v>2013 г.</c:v>
                </c:pt>
                <c:pt idx="8">
                  <c:v>2014 г.</c:v>
                </c:pt>
                <c:pt idx="9">
                  <c:v>2015 г.</c:v>
                </c:pt>
                <c:pt idx="10">
                  <c:v>2016 г</c:v>
                </c:pt>
                <c:pt idx="11">
                  <c:v>2017 г.</c:v>
                </c:pt>
                <c:pt idx="12">
                  <c:v>2018 г</c:v>
                </c:pt>
                <c:pt idx="13">
                  <c:v>2019 г.</c:v>
                </c:pt>
                <c:pt idx="14">
                  <c:v>2020 г.</c:v>
                </c:pt>
              </c:strCache>
            </c:strRef>
          </c:cat>
          <c:val>
            <c:numRef>
              <c:f>Лист1!$B$2:$B$16</c:f>
              <c:numCache>
                <c:formatCode>General</c:formatCode>
                <c:ptCount val="15"/>
                <c:pt idx="0">
                  <c:v>72.599999999999994</c:v>
                </c:pt>
                <c:pt idx="1">
                  <c:v>66</c:v>
                </c:pt>
                <c:pt idx="2">
                  <c:v>67.900000000000006</c:v>
                </c:pt>
                <c:pt idx="3">
                  <c:v>67.8</c:v>
                </c:pt>
                <c:pt idx="4">
                  <c:v>68</c:v>
                </c:pt>
                <c:pt idx="5">
                  <c:v>67.3</c:v>
                </c:pt>
                <c:pt idx="6">
                  <c:v>67.2</c:v>
                </c:pt>
                <c:pt idx="7">
                  <c:v>64.099999999999994</c:v>
                </c:pt>
                <c:pt idx="8">
                  <c:v>68.900000000000006</c:v>
                </c:pt>
                <c:pt idx="9">
                  <c:v>71.2</c:v>
                </c:pt>
                <c:pt idx="10">
                  <c:v>66.099999999999994</c:v>
                </c:pt>
                <c:pt idx="11">
                  <c:v>61.8</c:v>
                </c:pt>
                <c:pt idx="12">
                  <c:v>65.2</c:v>
                </c:pt>
                <c:pt idx="13">
                  <c:v>68.8</c:v>
                </c:pt>
                <c:pt idx="14">
                  <c:v>82.7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0F5F-481B-AFD4-0B4641AE9B6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1970432"/>
        <c:axId val="31971968"/>
      </c:lineChart>
      <c:catAx>
        <c:axId val="31970432"/>
        <c:scaling>
          <c:orientation val="minMax"/>
        </c:scaling>
        <c:delete val="0"/>
        <c:axPos val="b"/>
        <c:minorGridlines/>
        <c:numFmt formatCode="General" sourceLinked="0"/>
        <c:majorTickMark val="none"/>
        <c:minorTickMark val="none"/>
        <c:tickLblPos val="nextTo"/>
        <c:txPr>
          <a:bodyPr rot="-1380000"/>
          <a:lstStyle/>
          <a:p>
            <a:pPr>
              <a:defRPr/>
            </a:pPr>
            <a:endParaRPr lang="ru-RU"/>
          </a:p>
        </c:txPr>
        <c:crossAx val="31971968"/>
        <c:crosses val="autoZero"/>
        <c:auto val="1"/>
        <c:lblAlgn val="ctr"/>
        <c:lblOffset val="100"/>
        <c:noMultiLvlLbl val="0"/>
      </c:catAx>
      <c:valAx>
        <c:axId val="31971968"/>
        <c:scaling>
          <c:orientation val="minMax"/>
          <c:max val="100"/>
          <c:min val="30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31970432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 b="1"/>
      </a:pPr>
      <a:endParaRPr lang="ru-RU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8"/>
    </mc:Choice>
    <mc:Fallback>
      <c:style val="28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Столбец2</c:v>
                </c:pt>
              </c:strCache>
            </c:strRef>
          </c:tx>
          <c:invertIfNegative val="0"/>
          <c:dPt>
            <c:idx val="9"/>
            <c:invertIfNegative val="0"/>
            <c:bubble3D val="0"/>
            <c:spPr>
              <a:solidFill>
                <a:srgbClr val="FFC000"/>
              </a:solidFill>
            </c:spPr>
            <c:extLst>
              <c:ext xmlns:c16="http://schemas.microsoft.com/office/drawing/2014/chart" uri="{C3380CC4-5D6E-409C-BE32-E72D297353CC}">
                <c16:uniqueId val="{00000001-F190-4D30-8F20-96B88A6597FB}"/>
              </c:ext>
            </c:extLst>
          </c:dPt>
          <c:dPt>
            <c:idx val="11"/>
            <c:invertIfNegative val="0"/>
            <c:bubble3D val="0"/>
            <c:spPr>
              <a:solidFill>
                <a:srgbClr val="FFC000"/>
              </a:solidFill>
            </c:spPr>
            <c:extLst>
              <c:ext xmlns:c16="http://schemas.microsoft.com/office/drawing/2014/chart" uri="{C3380CC4-5D6E-409C-BE32-E72D297353CC}">
                <c16:uniqueId val="{00000003-F190-4D30-8F20-96B88A6597FB}"/>
              </c:ext>
            </c:extLst>
          </c:dPt>
          <c:dPt>
            <c:idx val="13"/>
            <c:invertIfNegative val="0"/>
            <c:bubble3D val="0"/>
            <c:spPr>
              <a:solidFill>
                <a:schemeClr val="accent3"/>
              </a:solidFill>
            </c:spPr>
            <c:extLst>
              <c:ext xmlns:c16="http://schemas.microsoft.com/office/drawing/2014/chart" uri="{C3380CC4-5D6E-409C-BE32-E72D297353CC}">
                <c16:uniqueId val="{00000005-F190-4D30-8F20-96B88A6597FB}"/>
              </c:ext>
            </c:extLst>
          </c:dPt>
          <c:dPt>
            <c:idx val="14"/>
            <c:invertIfNegative val="0"/>
            <c:bubble3D val="0"/>
            <c:spPr>
              <a:solidFill>
                <a:schemeClr val="accent1"/>
              </a:solidFill>
            </c:spPr>
            <c:extLst>
              <c:ext xmlns:c16="http://schemas.microsoft.com/office/drawing/2014/chart" uri="{C3380CC4-5D6E-409C-BE32-E72D297353CC}">
                <c16:uniqueId val="{00000007-F190-4D30-8F20-96B88A6597FB}"/>
              </c:ext>
            </c:extLst>
          </c:dPt>
          <c:dPt>
            <c:idx val="16"/>
            <c:invertIfNegative val="0"/>
            <c:bubble3D val="0"/>
            <c:spPr>
              <a:solidFill>
                <a:schemeClr val="accent1"/>
              </a:solidFill>
            </c:spPr>
            <c:extLst>
              <c:ext xmlns:c16="http://schemas.microsoft.com/office/drawing/2014/chart" uri="{C3380CC4-5D6E-409C-BE32-E72D297353CC}">
                <c16:uniqueId val="{00000009-F190-4D30-8F20-96B88A6597FB}"/>
              </c:ext>
            </c:extLst>
          </c:dPt>
          <c:dPt>
            <c:idx val="18"/>
            <c:invertIfNegative val="0"/>
            <c:bubble3D val="0"/>
            <c:spPr>
              <a:solidFill>
                <a:schemeClr val="accent3">
                  <a:lumMod val="7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B-F190-4D30-8F20-96B88A6597FB}"/>
              </c:ext>
            </c:extLst>
          </c:dPt>
          <c:dPt>
            <c:idx val="19"/>
            <c:invertIfNegative val="0"/>
            <c:bubble3D val="0"/>
            <c:spPr>
              <a:solidFill>
                <a:schemeClr val="accent3">
                  <a:lumMod val="7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D-F190-4D30-8F20-96B88A6597FB}"/>
              </c:ext>
            </c:extLst>
          </c:dPt>
          <c:dPt>
            <c:idx val="20"/>
            <c:invertIfNegative val="0"/>
            <c:bubble3D val="0"/>
            <c:spPr>
              <a:solidFill>
                <a:schemeClr val="accent3">
                  <a:lumMod val="7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F-F190-4D30-8F20-96B88A6597FB}"/>
              </c:ext>
            </c:extLst>
          </c:dPt>
          <c:dPt>
            <c:idx val="21"/>
            <c:invertIfNegative val="0"/>
            <c:bubble3D val="0"/>
            <c:spPr>
              <a:solidFill>
                <a:schemeClr val="tx2"/>
              </a:solidFill>
            </c:spPr>
            <c:extLst>
              <c:ext xmlns:c16="http://schemas.microsoft.com/office/drawing/2014/chart" uri="{C3380CC4-5D6E-409C-BE32-E72D297353CC}">
                <c16:uniqueId val="{00000011-F190-4D30-8F20-96B88A6597FB}"/>
              </c:ext>
            </c:extLst>
          </c:dPt>
          <c:dLbls>
            <c:dLbl>
              <c:idx val="21"/>
              <c:spPr/>
              <c:txPr>
                <a:bodyPr/>
                <a:lstStyle/>
                <a:p>
                  <a:pPr>
                    <a:defRPr b="1" i="0" baseline="0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1-F190-4D30-8F20-96B88A6597FB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Лист1!$A$2:$A$16</c:f>
              <c:strCache>
                <c:ptCount val="15"/>
                <c:pt idx="0">
                  <c:v>Верхнеуфалейский МР</c:v>
                </c:pt>
                <c:pt idx="1">
                  <c:v>Саткинский МР</c:v>
                </c:pt>
                <c:pt idx="2">
                  <c:v>Карталинский МР</c:v>
                </c:pt>
                <c:pt idx="3">
                  <c:v>Агаповский МР</c:v>
                </c:pt>
                <c:pt idx="4">
                  <c:v>Уйский МР </c:v>
                </c:pt>
                <c:pt idx="5">
                  <c:v>Красноармейский МР</c:v>
                </c:pt>
                <c:pt idx="6">
                  <c:v>Карслинский МР</c:v>
                </c:pt>
                <c:pt idx="9">
                  <c:v>Магнитогорский ГО</c:v>
                </c:pt>
                <c:pt idx="11">
                  <c:v>Челябинский ГО</c:v>
                </c:pt>
                <c:pt idx="13">
                  <c:v>Локомотивный ГО</c:v>
                </c:pt>
                <c:pt idx="14">
                  <c:v>Всего по области</c:v>
                </c:pt>
              </c:strCache>
            </c:strRef>
          </c:cat>
          <c:val>
            <c:numRef>
              <c:f>Лист1!$B$2:$B$16</c:f>
              <c:numCache>
                <c:formatCode>General</c:formatCode>
                <c:ptCount val="15"/>
                <c:pt idx="0">
                  <c:v>151</c:v>
                </c:pt>
                <c:pt idx="1">
                  <c:v>141.6</c:v>
                </c:pt>
                <c:pt idx="2">
                  <c:v>122.3</c:v>
                </c:pt>
                <c:pt idx="3">
                  <c:v>121</c:v>
                </c:pt>
                <c:pt idx="4">
                  <c:v>120.9</c:v>
                </c:pt>
                <c:pt idx="5">
                  <c:v>120.5</c:v>
                </c:pt>
                <c:pt idx="6">
                  <c:v>115.4</c:v>
                </c:pt>
                <c:pt idx="9">
                  <c:v>62.5</c:v>
                </c:pt>
                <c:pt idx="11">
                  <c:v>91.2</c:v>
                </c:pt>
                <c:pt idx="13">
                  <c:v>35.4</c:v>
                </c:pt>
                <c:pt idx="14">
                  <c:v>82.7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F190-4D30-8F20-96B88A6597F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9665152"/>
        <c:axId val="29666688"/>
      </c:barChart>
      <c:catAx>
        <c:axId val="29665152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29666688"/>
        <c:crosses val="autoZero"/>
        <c:auto val="1"/>
        <c:lblAlgn val="ctr"/>
        <c:lblOffset val="100"/>
        <c:noMultiLvlLbl val="0"/>
      </c:catAx>
      <c:valAx>
        <c:axId val="29666688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2966515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9962469447839126"/>
          <c:y val="6.013101164866573E-2"/>
          <c:w val="0.57660734455430873"/>
          <c:h val="0.93986898835133426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2015 г.</c:v>
                </c:pt>
              </c:strCache>
            </c:strRef>
          </c:tx>
          <c:dPt>
            <c:idx val="1"/>
            <c:bubble3D val="0"/>
            <c:spPr>
              <a:solidFill>
                <a:srgbClr val="CC3300"/>
              </a:solidFill>
            </c:spPr>
            <c:extLst>
              <c:ext xmlns:c16="http://schemas.microsoft.com/office/drawing/2014/chart" uri="{C3380CC4-5D6E-409C-BE32-E72D297353CC}">
                <c16:uniqueId val="{00000001-9F17-4F19-BDB3-F94D005BD3F6}"/>
              </c:ext>
            </c:extLst>
          </c:dPt>
          <c:dLbls>
            <c:dLbl>
              <c:idx val="0"/>
              <c:layout>
                <c:manualLayout>
                  <c:x val="-3.4993907202550696E-2"/>
                  <c:y val="0.14853218360796266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9F17-4F19-BDB3-F94D005BD3F6}"/>
                </c:ext>
              </c:extLst>
            </c:dLbl>
            <c:dLbl>
              <c:idx val="2"/>
              <c:layout>
                <c:manualLayout>
                  <c:x val="4.8501555382735255E-2"/>
                  <c:y val="3.3539525330830239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9F17-4F19-BDB3-F94D005BD3F6}"/>
                </c:ext>
              </c:extLst>
            </c:dLbl>
            <c:dLbl>
              <c:idx val="3"/>
              <c:layout>
                <c:manualLayout>
                  <c:x val="-4.4092323075213911E-3"/>
                  <c:y val="-1.6769762665415137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9F17-4F19-BDB3-F94D005BD3F6}"/>
                </c:ext>
              </c:extLst>
            </c:dLbl>
            <c:dLbl>
              <c:idx val="5"/>
              <c:layout>
                <c:manualLayout>
                  <c:x val="1.8196831745326363E-2"/>
                  <c:y val="2.3956803807735891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9F17-4F19-BDB3-F94D005BD3F6}"/>
                </c:ext>
              </c:extLst>
            </c:dLbl>
            <c:dLbl>
              <c:idx val="8"/>
              <c:layout>
                <c:manualLayout>
                  <c:x val="-1.2597806592918247E-2"/>
                  <c:y val="6.2287689900113373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9F17-4F19-BDB3-F94D005BD3F6}"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Лист1!$A$2:$A$10</c:f>
              <c:strCache>
                <c:ptCount val="9"/>
                <c:pt idx="0">
                  <c:v>язвенная болезнь  желудка и ДПК</c:v>
                </c:pt>
                <c:pt idx="1">
                  <c:v>болезни печени</c:v>
                </c:pt>
                <c:pt idx="2">
                  <c:v>болени поджелудочной железы</c:v>
                </c:pt>
                <c:pt idx="3">
                  <c:v>сосудистые болезни кишечника</c:v>
                </c:pt>
                <c:pt idx="4">
                  <c:v>ЖКБ</c:v>
                </c:pt>
                <c:pt idx="5">
                  <c:v>неинф. энтериты и колиты</c:v>
                </c:pt>
                <c:pt idx="6">
                  <c:v>непроходимость кишечника</c:v>
                </c:pt>
                <c:pt idx="7">
                  <c:v>грыжи</c:v>
                </c:pt>
                <c:pt idx="8">
                  <c:v>другие болезни органов пищеварения</c:v>
                </c:pt>
              </c:strCache>
            </c:strRef>
          </c:cat>
          <c:val>
            <c:numRef>
              <c:f>Лист1!$B$2:$B$10</c:f>
              <c:numCache>
                <c:formatCode>0%</c:formatCode>
                <c:ptCount val="9"/>
                <c:pt idx="0">
                  <c:v>0.1</c:v>
                </c:pt>
                <c:pt idx="1">
                  <c:v>0.5</c:v>
                </c:pt>
                <c:pt idx="2">
                  <c:v>0.11</c:v>
                </c:pt>
                <c:pt idx="3">
                  <c:v>0.11</c:v>
                </c:pt>
                <c:pt idx="4">
                  <c:v>0.04</c:v>
                </c:pt>
                <c:pt idx="5">
                  <c:v>0.01</c:v>
                </c:pt>
                <c:pt idx="6">
                  <c:v>0.03</c:v>
                </c:pt>
                <c:pt idx="7">
                  <c:v>0.03</c:v>
                </c:pt>
                <c:pt idx="8">
                  <c:v>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9F17-4F19-BDB3-F94D005BD3F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zero"/>
    <c:showDLblsOverMax val="0"/>
  </c:chart>
  <c:txPr>
    <a:bodyPr/>
    <a:lstStyle/>
    <a:p>
      <a:pPr>
        <a:defRPr sz="1800">
          <a:solidFill>
            <a:schemeClr val="tx1"/>
          </a:solidFill>
        </a:defRPr>
      </a:pPr>
      <a:endParaRPr lang="ru-RU"/>
    </a:p>
  </c:txPr>
  <c:externalData r:id="rId1">
    <c:autoUpdate val="0"/>
  </c:externalData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2019 г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ЯБ желудка и ДПК</c:v>
                </c:pt>
                <c:pt idx="1">
                  <c:v>неинф. энтериты и колиты</c:v>
                </c:pt>
                <c:pt idx="2">
                  <c:v>Болезни печени</c:v>
                </c:pt>
                <c:pt idx="3">
                  <c:v>ЖКБ</c:v>
                </c:pt>
                <c:pt idx="4">
                  <c:v>Болезни поджелудочной железы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6.1</c:v>
                </c:pt>
                <c:pt idx="1">
                  <c:v>1.1000000000000001</c:v>
                </c:pt>
                <c:pt idx="2">
                  <c:v>32.799999999999997</c:v>
                </c:pt>
                <c:pt idx="3">
                  <c:v>2</c:v>
                </c:pt>
                <c:pt idx="4">
                  <c:v>0.4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34C-48FF-82AF-4D0EC63DB821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2020 г.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ЯБ желудка и ДПК</c:v>
                </c:pt>
                <c:pt idx="1">
                  <c:v>неинф. энтериты и колиты</c:v>
                </c:pt>
                <c:pt idx="2">
                  <c:v>Болезни печени</c:v>
                </c:pt>
                <c:pt idx="3">
                  <c:v>ЖКБ</c:v>
                </c:pt>
                <c:pt idx="4">
                  <c:v>Болезни поджелудочной железы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7.3</c:v>
                </c:pt>
                <c:pt idx="1">
                  <c:v>0.7</c:v>
                </c:pt>
                <c:pt idx="2">
                  <c:v>42.9</c:v>
                </c:pt>
                <c:pt idx="3">
                  <c:v>2</c:v>
                </c:pt>
                <c:pt idx="4">
                  <c:v>0.3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34C-48FF-82AF-4D0EC63DB82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08202064"/>
        <c:axId val="2031849744"/>
      </c:barChart>
      <c:catAx>
        <c:axId val="210820206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031849744"/>
        <c:crosses val="autoZero"/>
        <c:auto val="1"/>
        <c:lblAlgn val="ctr"/>
        <c:lblOffset val="100"/>
        <c:noMultiLvlLbl val="0"/>
      </c:catAx>
      <c:valAx>
        <c:axId val="203184974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1082020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88643356756656655"/>
          <c:y val="0"/>
          <c:w val="0.1121319853349628"/>
          <c:h val="0.1184566871957615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800" baseline="0"/>
      </a:pPr>
      <a:endParaRPr lang="ru-RU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2019 г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ЯБ желудка и ДПК</c:v>
                </c:pt>
                <c:pt idx="1">
                  <c:v>неинф. энтериты и колиты</c:v>
                </c:pt>
                <c:pt idx="2">
                  <c:v>Болезни печени</c:v>
                </c:pt>
                <c:pt idx="3">
                  <c:v>ЖКБ</c:v>
                </c:pt>
                <c:pt idx="4">
                  <c:v>Болезни поджелудочной железы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6.1</c:v>
                </c:pt>
                <c:pt idx="1">
                  <c:v>1.1000000000000001</c:v>
                </c:pt>
                <c:pt idx="2">
                  <c:v>32.799999999999997</c:v>
                </c:pt>
                <c:pt idx="3">
                  <c:v>2</c:v>
                </c:pt>
                <c:pt idx="4">
                  <c:v>0.4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34C-48FF-82AF-4D0EC63DB821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2020 г.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ЯБ желудка и ДПК</c:v>
                </c:pt>
                <c:pt idx="1">
                  <c:v>неинф. энтериты и колиты</c:v>
                </c:pt>
                <c:pt idx="2">
                  <c:v>Болезни печени</c:v>
                </c:pt>
                <c:pt idx="3">
                  <c:v>ЖКБ</c:v>
                </c:pt>
                <c:pt idx="4">
                  <c:v>Болезни поджелудочной железы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7.3</c:v>
                </c:pt>
                <c:pt idx="1">
                  <c:v>0.7</c:v>
                </c:pt>
                <c:pt idx="2">
                  <c:v>42.9</c:v>
                </c:pt>
                <c:pt idx="3">
                  <c:v>2</c:v>
                </c:pt>
                <c:pt idx="4">
                  <c:v>0.3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34C-48FF-82AF-4D0EC63DB82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08202064"/>
        <c:axId val="2031849744"/>
      </c:barChart>
      <c:catAx>
        <c:axId val="210820206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031849744"/>
        <c:crosses val="autoZero"/>
        <c:auto val="1"/>
        <c:lblAlgn val="ctr"/>
        <c:lblOffset val="100"/>
        <c:noMultiLvlLbl val="0"/>
      </c:catAx>
      <c:valAx>
        <c:axId val="203184974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1082020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88202433525904533"/>
          <c:y val="1.4942984697307909E-2"/>
          <c:w val="0.1121319853349628"/>
          <c:h val="0.1184566871957615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800" baseline="0"/>
      </a:pPr>
      <a:endParaRPr lang="ru-RU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 i="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Лист1!$A$2:$A$11</c:f>
              <c:strCache>
                <c:ptCount val="10"/>
                <c:pt idx="0">
                  <c:v>всего болезни органов пищеварени</c:v>
                </c:pt>
                <c:pt idx="1">
                  <c:v>язва желудка и ДПК</c:v>
                </c:pt>
                <c:pt idx="2">
                  <c:v>гастриты и дуодениты</c:v>
                </c:pt>
                <c:pt idx="3">
                  <c:v>неинф. энтериты и колиты</c:v>
                </c:pt>
                <c:pt idx="4">
                  <c:v>болезнь Крона</c:v>
                </c:pt>
                <c:pt idx="5">
                  <c:v>язвенный колит</c:v>
                </c:pt>
                <c:pt idx="6">
                  <c:v>болезни печени</c:v>
                </c:pt>
                <c:pt idx="7">
                  <c:v>фиброз и цирроз печени (кроме алк.)</c:v>
                </c:pt>
                <c:pt idx="8">
                  <c:v>болезни желчного пузыря</c:v>
                </c:pt>
                <c:pt idx="9">
                  <c:v>болезни поджелудочной железы</c:v>
                </c:pt>
              </c:strCache>
            </c:strRef>
          </c:cat>
          <c:val>
            <c:numRef>
              <c:f>Лист1!$B$2:$B$11</c:f>
              <c:numCache>
                <c:formatCode>General</c:formatCode>
                <c:ptCount val="10"/>
              </c:numCache>
            </c:numRef>
          </c:val>
          <c:extLst>
            <c:ext xmlns:c16="http://schemas.microsoft.com/office/drawing/2014/chart" uri="{C3380CC4-5D6E-409C-BE32-E72D297353CC}">
              <c16:uniqueId val="{00000000-0161-43DB-89C9-58B380D13942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2019 г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0" i="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Лист1!$A$2:$A$11</c:f>
              <c:strCache>
                <c:ptCount val="10"/>
                <c:pt idx="0">
                  <c:v>всего болезни органов пищеварени</c:v>
                </c:pt>
                <c:pt idx="1">
                  <c:v>язва желудка и ДПК</c:v>
                </c:pt>
                <c:pt idx="2">
                  <c:v>гастриты и дуодениты</c:v>
                </c:pt>
                <c:pt idx="3">
                  <c:v>неинф. энтериты и колиты</c:v>
                </c:pt>
                <c:pt idx="4">
                  <c:v>болезнь Крона</c:v>
                </c:pt>
                <c:pt idx="5">
                  <c:v>язвенный колит</c:v>
                </c:pt>
                <c:pt idx="6">
                  <c:v>болезни печени</c:v>
                </c:pt>
                <c:pt idx="7">
                  <c:v>фиброз и цирроз печени (кроме алк.)</c:v>
                </c:pt>
                <c:pt idx="8">
                  <c:v>болезни желчного пузыря</c:v>
                </c:pt>
                <c:pt idx="9">
                  <c:v>болезни поджелудочной железы</c:v>
                </c:pt>
              </c:strCache>
            </c:strRef>
          </c:cat>
          <c:val>
            <c:numRef>
              <c:f>Лист1!$C$2:$C$11</c:f>
              <c:numCache>
                <c:formatCode>General</c:formatCode>
                <c:ptCount val="10"/>
                <c:pt idx="0">
                  <c:v>2.7</c:v>
                </c:pt>
                <c:pt idx="1">
                  <c:v>4.7</c:v>
                </c:pt>
                <c:pt idx="2">
                  <c:v>0</c:v>
                </c:pt>
                <c:pt idx="3">
                  <c:v>1.2</c:v>
                </c:pt>
                <c:pt idx="4">
                  <c:v>0.2</c:v>
                </c:pt>
                <c:pt idx="5">
                  <c:v>1.4</c:v>
                </c:pt>
                <c:pt idx="6">
                  <c:v>18</c:v>
                </c:pt>
                <c:pt idx="7">
                  <c:v>20.8</c:v>
                </c:pt>
                <c:pt idx="8">
                  <c:v>0.9</c:v>
                </c:pt>
                <c:pt idx="9">
                  <c:v>2.6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161-43DB-89C9-58B380D13942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2020 г.</c:v>
                </c:pt>
              </c:strCache>
            </c:strRef>
          </c:tx>
          <c:invertIfNegative val="0"/>
          <c:dLbls>
            <c:dLbl>
              <c:idx val="8"/>
              <c:layout>
                <c:manualLayout>
                  <c:x val="1.1856759146275998E-2"/>
                  <c:y val="-1.83251986873193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EA29-474D-9AD4-F0A8B70C1757}"/>
                </c:ext>
              </c:extLst>
            </c:dLbl>
            <c:dLbl>
              <c:idx val="9"/>
              <c:layout>
                <c:manualLayout>
                  <c:x val="2.0749328505982996E-2"/>
                  <c:y val="-2.18699943389084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EA29-474D-9AD4-F0A8B70C175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Лист1!$A$2:$A$11</c:f>
              <c:strCache>
                <c:ptCount val="10"/>
                <c:pt idx="0">
                  <c:v>всего болезни органов пищеварени</c:v>
                </c:pt>
                <c:pt idx="1">
                  <c:v>язва желудка и ДПК</c:v>
                </c:pt>
                <c:pt idx="2">
                  <c:v>гастриты и дуодениты</c:v>
                </c:pt>
                <c:pt idx="3">
                  <c:v>неинф. энтериты и колиты</c:v>
                </c:pt>
                <c:pt idx="4">
                  <c:v>болезнь Крона</c:v>
                </c:pt>
                <c:pt idx="5">
                  <c:v>язвенный колит</c:v>
                </c:pt>
                <c:pt idx="6">
                  <c:v>болезни печени</c:v>
                </c:pt>
                <c:pt idx="7">
                  <c:v>фиброз и цирроз печени (кроме алк.)</c:v>
                </c:pt>
                <c:pt idx="8">
                  <c:v>болезни желчного пузыря</c:v>
                </c:pt>
                <c:pt idx="9">
                  <c:v>болезни поджелудочной железы</c:v>
                </c:pt>
              </c:strCache>
            </c:strRef>
          </c:cat>
          <c:val>
            <c:numRef>
              <c:f>Лист1!$D$2:$D$11</c:f>
              <c:numCache>
                <c:formatCode>General</c:formatCode>
                <c:ptCount val="10"/>
                <c:pt idx="0">
                  <c:v>3.7</c:v>
                </c:pt>
                <c:pt idx="1">
                  <c:v>6.1</c:v>
                </c:pt>
                <c:pt idx="2">
                  <c:v>0</c:v>
                </c:pt>
                <c:pt idx="3">
                  <c:v>1.6</c:v>
                </c:pt>
                <c:pt idx="4">
                  <c:v>0.6</c:v>
                </c:pt>
                <c:pt idx="5">
                  <c:v>1.4</c:v>
                </c:pt>
                <c:pt idx="6">
                  <c:v>22.6</c:v>
                </c:pt>
                <c:pt idx="7">
                  <c:v>26.5</c:v>
                </c:pt>
                <c:pt idx="8">
                  <c:v>1.3</c:v>
                </c:pt>
                <c:pt idx="9">
                  <c:v>3.8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A29-474D-9AD4-F0A8B70C175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6182912"/>
        <c:axId val="86188800"/>
      </c:barChart>
      <c:catAx>
        <c:axId val="86182912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2000" b="1" i="0" baseline="0"/>
            </a:pPr>
            <a:endParaRPr lang="ru-RU"/>
          </a:p>
        </c:txPr>
        <c:crossAx val="86188800"/>
        <c:crosses val="autoZero"/>
        <c:auto val="1"/>
        <c:lblAlgn val="ctr"/>
        <c:lblOffset val="100"/>
        <c:noMultiLvlLbl val="0"/>
      </c:catAx>
      <c:valAx>
        <c:axId val="86188800"/>
        <c:scaling>
          <c:orientation val="minMax"/>
          <c:max val="30"/>
        </c:scaling>
        <c:delete val="0"/>
        <c:axPos val="b"/>
        <c:majorGridlines/>
        <c:numFmt formatCode="General" sourceLinked="1"/>
        <c:majorTickMark val="none"/>
        <c:minorTickMark val="none"/>
        <c:tickLblPos val="nextTo"/>
        <c:crossAx val="86182912"/>
        <c:crosses val="autoZero"/>
        <c:crossBetween val="between"/>
      </c:valAx>
    </c:plotArea>
    <c:legend>
      <c:legendPos val="r"/>
      <c:legendEntry>
        <c:idx val="2"/>
        <c:delete val="1"/>
      </c:legendEntry>
      <c:layout>
        <c:manualLayout>
          <c:xMode val="edge"/>
          <c:yMode val="edge"/>
          <c:x val="0.8460066061754109"/>
          <c:y val="0.43787669466002427"/>
          <c:w val="0.14871421849486377"/>
          <c:h val="0.1425376600468824"/>
        </c:manualLayout>
      </c:layout>
      <c:overlay val="0"/>
      <c:txPr>
        <a:bodyPr/>
        <a:lstStyle/>
        <a:p>
          <a:pPr>
            <a:defRPr sz="2400" b="1" i="0" baseline="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0.86713</cdr:x>
      <cdr:y>0.47569</cdr:y>
    </cdr:from>
    <cdr:to>
      <cdr:x>1</cdr:x>
      <cdr:y>0.65095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648496" y="2521741"/>
          <a:ext cx="1171976" cy="9290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400" dirty="0">
              <a:latin typeface="+mn-lt"/>
              <a:ea typeface="+mn-ea"/>
              <a:cs typeface="+mn-cs"/>
            </a:rPr>
            <a:t>2858 человек</a:t>
          </a:r>
          <a:endParaRPr lang="ru-RU" sz="1400" b="1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0.78333</cdr:x>
      <cdr:y>0.13583</cdr:y>
    </cdr:from>
    <cdr:to>
      <cdr:x>0.88915</cdr:x>
      <cdr:y>0.30832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768752" y="72008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0.59915</cdr:x>
      <cdr:y>0</cdr:y>
    </cdr:from>
    <cdr:to>
      <cdr:x>0.9</cdr:x>
      <cdr:y>0.22682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5436096" y="0"/>
          <a:ext cx="2729611" cy="12024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2000" b="1" dirty="0">
              <a:solidFill>
                <a:srgbClr val="FF0000"/>
              </a:solidFill>
            </a:rPr>
            <a:t>язвенная болезнь </a:t>
          </a:r>
        </a:p>
        <a:p xmlns:a="http://schemas.openxmlformats.org/drawingml/2006/main">
          <a:r>
            <a:rPr lang="ru-RU" sz="2000" b="1" dirty="0">
              <a:solidFill>
                <a:srgbClr val="FF0000"/>
              </a:solidFill>
            </a:rPr>
            <a:t> желудка и ДПК</a:t>
          </a:r>
        </a:p>
      </cdr:txBody>
    </cdr:sp>
  </cdr:relSizeAnchor>
  <cdr:relSizeAnchor xmlns:cdr="http://schemas.openxmlformats.org/drawingml/2006/chartDrawing">
    <cdr:from>
      <cdr:x>0.77363</cdr:x>
      <cdr:y>0.47542</cdr:y>
    </cdr:from>
    <cdr:to>
      <cdr:x>0.87945</cdr:x>
      <cdr:y>0.64791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7019150" y="2520280"/>
          <a:ext cx="96012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2000" b="1" dirty="0">
              <a:solidFill>
                <a:srgbClr val="FF0000"/>
              </a:solidFill>
            </a:rPr>
            <a:t>Болезни печени </a:t>
          </a:r>
        </a:p>
      </cdr:txBody>
    </cdr:sp>
  </cdr:relSizeAnchor>
  <cdr:relSizeAnchor xmlns:cdr="http://schemas.openxmlformats.org/drawingml/2006/chartDrawing">
    <cdr:from>
      <cdr:x>0</cdr:x>
      <cdr:y>0.7335</cdr:y>
    </cdr:from>
    <cdr:to>
      <cdr:x>0.275</cdr:x>
      <cdr:y>0.95083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0" y="3888436"/>
          <a:ext cx="2495077" cy="11521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2000" b="1" dirty="0">
              <a:solidFill>
                <a:srgbClr val="FF0000"/>
              </a:solidFill>
            </a:rPr>
            <a:t>Болезни </a:t>
          </a:r>
        </a:p>
        <a:p xmlns:a="http://schemas.openxmlformats.org/drawingml/2006/main">
          <a:r>
            <a:rPr lang="ru-RU" sz="2000" b="1" dirty="0">
              <a:solidFill>
                <a:srgbClr val="FF0000"/>
              </a:solidFill>
            </a:rPr>
            <a:t>поджелудочной </a:t>
          </a:r>
        </a:p>
        <a:p xmlns:a="http://schemas.openxmlformats.org/drawingml/2006/main">
          <a:r>
            <a:rPr lang="ru-RU" sz="2000" b="1" dirty="0">
              <a:solidFill>
                <a:srgbClr val="FF0000"/>
              </a:solidFill>
            </a:rPr>
            <a:t>железы</a:t>
          </a:r>
        </a:p>
      </cdr:txBody>
    </cdr:sp>
  </cdr:relSizeAnchor>
  <cdr:relSizeAnchor xmlns:cdr="http://schemas.openxmlformats.org/drawingml/2006/chartDrawing">
    <cdr:from>
      <cdr:x>0.01173</cdr:x>
      <cdr:y>0.43467</cdr:y>
    </cdr:from>
    <cdr:to>
      <cdr:x>0.14929</cdr:x>
      <cdr:y>0.62483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106382" y="2304256"/>
          <a:ext cx="1248152" cy="100811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600" b="1" dirty="0">
              <a:solidFill>
                <a:schemeClr val="tx1"/>
              </a:solidFill>
            </a:rPr>
            <a:t>Сосудистые </a:t>
          </a:r>
        </a:p>
        <a:p xmlns:a="http://schemas.openxmlformats.org/drawingml/2006/main">
          <a:r>
            <a:rPr lang="ru-RU" sz="1600" b="1" dirty="0">
              <a:solidFill>
                <a:schemeClr val="tx1"/>
              </a:solidFill>
            </a:rPr>
            <a:t>болезни </a:t>
          </a:r>
        </a:p>
        <a:p xmlns:a="http://schemas.openxmlformats.org/drawingml/2006/main">
          <a:r>
            <a:rPr lang="ru-RU" sz="1600" b="1" dirty="0">
              <a:solidFill>
                <a:schemeClr val="tx1"/>
              </a:solidFill>
            </a:rPr>
            <a:t>кишечника</a:t>
          </a:r>
        </a:p>
      </cdr:txBody>
    </cdr:sp>
  </cdr:relSizeAnchor>
  <cdr:relSizeAnchor xmlns:cdr="http://schemas.openxmlformats.org/drawingml/2006/chartDrawing">
    <cdr:from>
      <cdr:x>0.10709</cdr:x>
      <cdr:y>0.29883</cdr:y>
    </cdr:from>
    <cdr:to>
      <cdr:x>0.18104</cdr:x>
      <cdr:y>0.38033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971600" y="1584177"/>
          <a:ext cx="670977" cy="432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2000" b="1" dirty="0">
              <a:solidFill>
                <a:schemeClr val="tx1"/>
              </a:solidFill>
            </a:rPr>
            <a:t>ЖКБ</a:t>
          </a:r>
        </a:p>
      </cdr:txBody>
    </cdr:sp>
  </cdr:relSizeAnchor>
  <cdr:relSizeAnchor xmlns:cdr="http://schemas.openxmlformats.org/drawingml/2006/chartDrawing">
    <cdr:from>
      <cdr:x>0.01966</cdr:x>
      <cdr:y>0.163</cdr:y>
    </cdr:from>
    <cdr:to>
      <cdr:x>0.17376</cdr:x>
      <cdr:y>0.29883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178390" y="864095"/>
          <a:ext cx="1398161" cy="72008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600" b="1" dirty="0" err="1"/>
            <a:t>Неинф</a:t>
          </a:r>
          <a:r>
            <a:rPr lang="ru-RU" sz="1600" b="1" dirty="0"/>
            <a:t>.</a:t>
          </a:r>
        </a:p>
        <a:p xmlns:a="http://schemas.openxmlformats.org/drawingml/2006/main">
          <a:r>
            <a:rPr lang="ru-RU" sz="1600" b="1" dirty="0"/>
            <a:t>энтериты и колиты</a:t>
          </a:r>
        </a:p>
      </cdr:txBody>
    </cdr:sp>
  </cdr:relSizeAnchor>
  <cdr:relSizeAnchor xmlns:cdr="http://schemas.openxmlformats.org/drawingml/2006/chartDrawing">
    <cdr:from>
      <cdr:x>0.15458</cdr:x>
      <cdr:y>0.12225</cdr:y>
    </cdr:from>
    <cdr:to>
      <cdr:x>0.53082</cdr:x>
      <cdr:y>0.25399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1402526" y="648072"/>
          <a:ext cx="3413622" cy="69837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600" b="1" dirty="0"/>
            <a:t>Грыжи</a:t>
          </a:r>
          <a:r>
            <a:rPr lang="ru-RU" sz="1800" b="1" dirty="0"/>
            <a:t> </a:t>
          </a:r>
        </a:p>
      </cdr:txBody>
    </cdr:sp>
  </cdr:relSizeAnchor>
  <cdr:relSizeAnchor xmlns:cdr="http://schemas.openxmlformats.org/drawingml/2006/chartDrawing">
    <cdr:from>
      <cdr:x>0.09121</cdr:x>
      <cdr:y>0</cdr:y>
    </cdr:from>
    <cdr:to>
      <cdr:x>0.31596</cdr:x>
      <cdr:y>0.14942</cdr:y>
    </cdr:to>
    <cdr:sp macro="" textlink="">
      <cdr:nvSpPr>
        <cdr:cNvPr id="10" name="TextBox 9"/>
        <cdr:cNvSpPr txBox="1"/>
      </cdr:nvSpPr>
      <cdr:spPr>
        <a:xfrm xmlns:a="http://schemas.openxmlformats.org/drawingml/2006/main">
          <a:off x="827584" y="0"/>
          <a:ext cx="2039118" cy="79208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600" b="1" dirty="0"/>
            <a:t>Непроходимость</a:t>
          </a:r>
        </a:p>
        <a:p xmlns:a="http://schemas.openxmlformats.org/drawingml/2006/main">
          <a:r>
            <a:rPr lang="ru-RU" sz="1600" b="1" dirty="0"/>
            <a:t> кишечника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0.01807</cdr:x>
      <cdr:y>0.2078</cdr:y>
    </cdr:from>
    <cdr:to>
      <cdr:x>0.38781</cdr:x>
      <cdr:y>0.37115</cdr:y>
    </cdr:to>
    <cdr:sp macro="" textlink="">
      <cdr:nvSpPr>
        <cdr:cNvPr id="5" name="Скругленный прямоугольник 4"/>
        <cdr:cNvSpPr/>
      </cdr:nvSpPr>
      <cdr:spPr>
        <a:xfrm xmlns:a="http://schemas.openxmlformats.org/drawingml/2006/main" flipV="1">
          <a:off x="154808" y="1296143"/>
          <a:ext cx="3168318" cy="1018835"/>
        </a:xfrm>
        <a:prstGeom xmlns:a="http://schemas.openxmlformats.org/drawingml/2006/main" prst="roundRect">
          <a:avLst/>
        </a:prstGeom>
        <a:noFill xmlns:a="http://schemas.openxmlformats.org/drawingml/2006/main"/>
        <a:ln xmlns:a="http://schemas.openxmlformats.org/drawingml/2006/main" w="25400" cap="flat" cmpd="sng" algn="ctr">
          <a:solidFill>
            <a:srgbClr val="FF0000"/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ru-RU"/>
        </a:p>
      </cdr:txBody>
    </cdr:sp>
  </cdr:relSizeAnchor>
  <cdr:relSizeAnchor xmlns:cdr="http://schemas.openxmlformats.org/drawingml/2006/chartDrawing">
    <cdr:from>
      <cdr:x>0.06134</cdr:x>
      <cdr:y>0.75041</cdr:y>
    </cdr:from>
    <cdr:to>
      <cdr:x>0.37694</cdr:x>
      <cdr:y>0.83122</cdr:y>
    </cdr:to>
    <cdr:sp macro="" textlink="">
      <cdr:nvSpPr>
        <cdr:cNvPr id="4" name="Скругленный прямоугольник 4">
          <a:extLst xmlns:a="http://schemas.openxmlformats.org/drawingml/2006/main">
            <a:ext uri="{FF2B5EF4-FFF2-40B4-BE49-F238E27FC236}">
              <a16:creationId xmlns:a16="http://schemas.microsoft.com/office/drawing/2014/main" id="{5256A1AC-E3C6-4114-8834-F5A4C9CD102A}"/>
            </a:ext>
          </a:extLst>
        </cdr:cNvPr>
        <cdr:cNvSpPr/>
      </cdr:nvSpPr>
      <cdr:spPr>
        <a:xfrm xmlns:a="http://schemas.openxmlformats.org/drawingml/2006/main">
          <a:off x="525637" y="4680520"/>
          <a:ext cx="2704305" cy="504056"/>
        </a:xfrm>
        <a:prstGeom xmlns:a="http://schemas.openxmlformats.org/drawingml/2006/main" prst="roundRect">
          <a:avLst/>
        </a:prstGeom>
        <a:noFill xmlns:a="http://schemas.openxmlformats.org/drawingml/2006/main"/>
        <a:ln xmlns:a="http://schemas.openxmlformats.org/drawingml/2006/main" w="25400" cap="flat" cmpd="sng" algn="ctr">
          <a:solidFill>
            <a:srgbClr val="FF0000"/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ru-RU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19B42D-2ED6-4DE2-B2AC-B1217E4B7A08}" type="datetimeFigureOut">
              <a:rPr lang="ru-RU" smtClean="0"/>
              <a:pPr/>
              <a:t>06.04.2021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424B3B-EEBA-468F-8D42-B7DAB2A643B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84443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141F9CD5-C668-4A66-820B-1D25E0D4D978}" type="slidenum">
              <a:rPr lang="ru-RU" altLang="ru-RU" smtClean="0">
                <a:solidFill>
                  <a:srgbClr val="000000"/>
                </a:solidFill>
              </a:rPr>
              <a:pPr eaLnBrk="1" hangingPunct="1">
                <a:spcBef>
                  <a:spcPct val="0"/>
                </a:spcBef>
              </a:pPr>
              <a:t>3</a:t>
            </a:fld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ru-RU" altLang="ru-RU" dirty="0">
                <a:latin typeface="Arial" pitchFamily="34" charset="0"/>
                <a:cs typeface="Arial" pitchFamily="34" charset="0"/>
              </a:rPr>
              <a:t>ГКБ№4</a:t>
            </a:r>
          </a:p>
        </p:txBody>
      </p:sp>
    </p:spTree>
    <p:extLst>
      <p:ext uri="{BB962C8B-B14F-4D97-AF65-F5344CB8AC3E}">
        <p14:creationId xmlns:p14="http://schemas.microsoft.com/office/powerpoint/2010/main" val="112805753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424B3B-EEBA-468F-8D42-B7DAB2A643B0}" type="slidenum">
              <a:rPr lang="ru-RU" smtClean="0"/>
              <a:pPr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781951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424B3B-EEBA-468F-8D42-B7DAB2A643B0}" type="slidenum">
              <a:rPr lang="ru-RU" smtClean="0"/>
              <a:pPr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8864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141F9CD5-C668-4A66-820B-1D25E0D4D978}" type="slidenum">
              <a:rPr lang="ru-RU" altLang="ru-RU" smtClean="0">
                <a:solidFill>
                  <a:srgbClr val="000000"/>
                </a:solidFill>
              </a:rPr>
              <a:pPr eaLnBrk="1" hangingPunct="1">
                <a:spcBef>
                  <a:spcPct val="0"/>
                </a:spcBef>
              </a:pPr>
              <a:t>4</a:t>
            </a:fld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 целом, укомплектованность по Челябинской области составляет 96,96%.  Имеется </a:t>
            </a:r>
            <a:r>
              <a:rPr lang="ru-RU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недоукомплектованность</a:t>
            </a:r>
            <a:r>
              <a:rPr lang="ru-RU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гастроэнтерологами поликлиник: в </a:t>
            </a:r>
            <a:r>
              <a:rPr lang="ru-RU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Крпейске</a:t>
            </a:r>
            <a:r>
              <a:rPr lang="ru-RU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Кыштыме, Челябинском округе  (из 70 должностей</a:t>
            </a:r>
            <a:r>
              <a:rPr lang="ru-RU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занято 67,5)</a:t>
            </a:r>
            <a:endParaRPr lang="ru-RU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ru-RU" altLang="ru-RU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96677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/>
              <a:t>В целом, составляет 96,64%.  Имеется </a:t>
            </a:r>
            <a:r>
              <a:rPr lang="ru-RU" dirty="0" err="1"/>
              <a:t>недоукомплектованность</a:t>
            </a:r>
            <a:r>
              <a:rPr lang="ru-RU" dirty="0"/>
              <a:t> гастроэнтерологами поликлиник: в Челябинском округе (0,25) , Златоусте (0,5),  Миассе (2,0), Пласте (0,5), Кыштыме (0,5) и Коркино (0,25). 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424B3B-EEBA-468F-8D42-B7DAB2A643B0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67242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424B3B-EEBA-468F-8D42-B7DAB2A643B0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21941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424B3B-EEBA-468F-8D42-B7DAB2A643B0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26002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424B3B-EEBA-468F-8D42-B7DAB2A643B0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6524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424B3B-EEBA-468F-8D42-B7DAB2A643B0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935207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424B3B-EEBA-468F-8D42-B7DAB2A643B0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217339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424B3B-EEBA-468F-8D42-B7DAB2A643B0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12491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06.04.2021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06.04.2021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06.04.2021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png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png"/><Relationship Id="rId4" Type="http://schemas.openxmlformats.org/officeDocument/2006/relationships/oleObject" Target="../embeddings/oleObject2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484784"/>
            <a:ext cx="7772400" cy="2115667"/>
          </a:xfrm>
        </p:spPr>
        <p:txBody>
          <a:bodyPr>
            <a:normAutofit fontScale="90000"/>
          </a:bodyPr>
          <a:lstStyle/>
          <a:p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Итоги работы гастроэнтерологической службы Челябинской области за 2020 г.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293096"/>
            <a:ext cx="6400800" cy="1345704"/>
          </a:xfrm>
        </p:spPr>
        <p:txBody>
          <a:bodyPr>
            <a:normAutofit/>
          </a:bodyPr>
          <a:lstStyle/>
          <a:p>
            <a:r>
              <a:rPr lang="ru-RU" sz="2400" b="1" dirty="0">
                <a:solidFill>
                  <a:srgbClr val="002060"/>
                </a:solidFill>
              </a:rPr>
              <a:t>Гл. внештатный гастроэнтеролог МЗ ЧО, зав. каф. госпитальной терапии ЮУГМУ</a:t>
            </a:r>
            <a:br>
              <a:rPr lang="ru-RU" sz="2400" b="1" dirty="0">
                <a:solidFill>
                  <a:srgbClr val="002060"/>
                </a:solidFill>
              </a:rPr>
            </a:br>
            <a:r>
              <a:rPr lang="ru-RU" sz="2400" b="1" dirty="0">
                <a:solidFill>
                  <a:srgbClr val="002060"/>
                </a:solidFill>
              </a:rPr>
              <a:t>д.м.н. </a:t>
            </a:r>
            <a:r>
              <a:rPr lang="ru-RU" sz="2400" b="1" dirty="0" err="1">
                <a:solidFill>
                  <a:srgbClr val="002060"/>
                </a:solidFill>
              </a:rPr>
              <a:t>Долгушина</a:t>
            </a:r>
            <a:r>
              <a:rPr lang="ru-RU" sz="2400" b="1" dirty="0">
                <a:solidFill>
                  <a:srgbClr val="002060"/>
                </a:solidFill>
              </a:rPr>
              <a:t> А.И.</a:t>
            </a:r>
            <a:endParaRPr lang="ru-RU" sz="2400" dirty="0">
              <a:solidFill>
                <a:srgbClr val="002060"/>
              </a:solidFill>
            </a:endParaRPr>
          </a:p>
        </p:txBody>
      </p:sp>
      <p:pic>
        <p:nvPicPr>
          <p:cNvPr id="5" name="Picture 9" descr="Gerb1_mal Chast Mask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187624" cy="126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31750"/>
          </a:effectLst>
        </p:spPr>
      </p:pic>
      <p:pic>
        <p:nvPicPr>
          <p:cNvPr id="43010" name="Picture 2" descr="http://www.chelsma.ru/i/logo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91226" y="166328"/>
            <a:ext cx="1008112" cy="9361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ru-RU" sz="3100" b="1" dirty="0"/>
              <a:t>Показатели смертности от болезней пищеварения  в Челябинской области (на 100 тыс.населения)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08611432"/>
              </p:ext>
            </p:extLst>
          </p:nvPr>
        </p:nvGraphicFramePr>
        <p:xfrm>
          <a:off x="29169" y="1025352"/>
          <a:ext cx="8758808" cy="58326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199591" y="3429000"/>
            <a:ext cx="401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….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351991" y="2564904"/>
            <a:ext cx="401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….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351991" y="1844824"/>
            <a:ext cx="401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….</a:t>
            </a:r>
          </a:p>
        </p:txBody>
      </p:sp>
    </p:spTree>
    <p:extLst>
      <p:ext uri="{BB962C8B-B14F-4D97-AF65-F5344CB8AC3E}">
        <p14:creationId xmlns:p14="http://schemas.microsoft.com/office/powerpoint/2010/main" val="16676228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024"/>
            <a:ext cx="8435280" cy="620688"/>
          </a:xfrm>
        </p:spPr>
        <p:txBody>
          <a:bodyPr>
            <a:noAutofit/>
          </a:bodyPr>
          <a:lstStyle/>
          <a:p>
            <a:r>
              <a:rPr lang="ru-RU" sz="2800" b="1" dirty="0"/>
              <a:t>Структура  смертности населения Челябинской области от болезней органов пищеварения 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70992" y="1196752"/>
          <a:ext cx="9073008" cy="53012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1"/>
          <p:cNvSpPr txBox="1"/>
          <p:nvPr/>
        </p:nvSpPr>
        <p:spPr>
          <a:xfrm>
            <a:off x="2699792" y="908720"/>
            <a:ext cx="2678019" cy="457200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b="1" dirty="0"/>
              <a:t>Другие болезни </a:t>
            </a:r>
          </a:p>
          <a:p>
            <a:r>
              <a:rPr lang="ru-RU" sz="1600" b="1" dirty="0"/>
              <a:t>органов пищеварения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61B6B40F-A120-4393-9DB5-DABBD1DC22D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51346975"/>
              </p:ext>
            </p:extLst>
          </p:nvPr>
        </p:nvGraphicFramePr>
        <p:xfrm>
          <a:off x="251520" y="908720"/>
          <a:ext cx="8640960" cy="5949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Заголовок 1">
            <a:extLst>
              <a:ext uri="{FF2B5EF4-FFF2-40B4-BE49-F238E27FC236}">
                <a16:creationId xmlns:a16="http://schemas.microsoft.com/office/drawing/2014/main" id="{9EF32F56-2927-41B9-AA6D-EE819AD2A189}"/>
              </a:ext>
            </a:extLst>
          </p:cNvPr>
          <p:cNvSpPr txBox="1">
            <a:spLocks/>
          </p:cNvSpPr>
          <p:nvPr/>
        </p:nvSpPr>
        <p:spPr>
          <a:xfrm>
            <a:off x="457200" y="0"/>
            <a:ext cx="8435280" cy="6926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600" b="1" dirty="0"/>
              <a:t>Динамика смертности 2019-2020 г.</a:t>
            </a:r>
          </a:p>
        </p:txBody>
      </p:sp>
    </p:spTree>
    <p:extLst>
      <p:ext uri="{BB962C8B-B14F-4D97-AF65-F5344CB8AC3E}">
        <p14:creationId xmlns:p14="http://schemas.microsoft.com/office/powerpoint/2010/main" val="26991490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61B6B40F-A120-4393-9DB5-DABBD1DC22D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68453356"/>
              </p:ext>
            </p:extLst>
          </p:nvPr>
        </p:nvGraphicFramePr>
        <p:xfrm>
          <a:off x="251520" y="908720"/>
          <a:ext cx="8640960" cy="5949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Заголовок 1">
            <a:extLst>
              <a:ext uri="{FF2B5EF4-FFF2-40B4-BE49-F238E27FC236}">
                <a16:creationId xmlns:a16="http://schemas.microsoft.com/office/drawing/2014/main" id="{9EF32F56-2927-41B9-AA6D-EE819AD2A189}"/>
              </a:ext>
            </a:extLst>
          </p:cNvPr>
          <p:cNvSpPr txBox="1">
            <a:spLocks/>
          </p:cNvSpPr>
          <p:nvPr/>
        </p:nvSpPr>
        <p:spPr>
          <a:xfrm>
            <a:off x="457200" y="0"/>
            <a:ext cx="8435280" cy="6926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600" b="1" dirty="0"/>
              <a:t>Динамика смертности 2019-2020 г.</a:t>
            </a:r>
          </a:p>
        </p:txBody>
      </p:sp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5A93E3A7-B561-264C-9C30-4771EC0C6D9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1469747"/>
              </p:ext>
            </p:extLst>
          </p:nvPr>
        </p:nvGraphicFramePr>
        <p:xfrm>
          <a:off x="4257749" y="675329"/>
          <a:ext cx="2880320" cy="64960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80320">
                  <a:extLst>
                    <a:ext uri="{9D8B030D-6E8A-4147-A177-3AD203B41FA5}">
                      <a16:colId xmlns:a16="http://schemas.microsoft.com/office/drawing/2014/main" val="145187917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Причины смерти с указанием </a:t>
                      </a:r>
                      <a:r>
                        <a:rPr lang="en" sz="1400" u="none" strike="noStrike" dirty="0">
                          <a:effectLst/>
                        </a:rPr>
                        <a:t>COVID-19 </a:t>
                      </a:r>
                      <a:r>
                        <a:rPr lang="ru-RU" sz="1400" u="none" strike="noStrike" dirty="0">
                          <a:effectLst/>
                        </a:rPr>
                        <a:t>как прочего важного состояния, способствовавшего смерти</a:t>
                      </a:r>
                      <a:endParaRPr lang="ru-RU" sz="14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994545610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075917C7-BF1E-9C44-9124-9DFD8E0338BD}"/>
              </a:ext>
            </a:extLst>
          </p:cNvPr>
          <p:cNvSpPr txBox="1"/>
          <p:nvPr/>
        </p:nvSpPr>
        <p:spPr>
          <a:xfrm>
            <a:off x="5724128" y="5661248"/>
            <a:ext cx="5870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rgbClr val="C00000"/>
                </a:solidFill>
              </a:rPr>
              <a:t>+10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5A008D9-D289-BA49-B57C-095409AEE05D}"/>
              </a:ext>
            </a:extLst>
          </p:cNvPr>
          <p:cNvSpPr txBox="1"/>
          <p:nvPr/>
        </p:nvSpPr>
        <p:spPr>
          <a:xfrm>
            <a:off x="5697909" y="4777030"/>
            <a:ext cx="5870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rgbClr val="C00000"/>
                </a:solidFill>
              </a:rPr>
              <a:t>+26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57BE90E-2E64-2B4C-874B-F1B42B155AED}"/>
              </a:ext>
            </a:extLst>
          </p:cNvPr>
          <p:cNvSpPr txBox="1"/>
          <p:nvPr/>
        </p:nvSpPr>
        <p:spPr>
          <a:xfrm>
            <a:off x="7668344" y="3428822"/>
            <a:ext cx="5870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rgbClr val="C00000"/>
                </a:solidFill>
              </a:rPr>
              <a:t>+45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A42876B-CFA6-5B4A-ACD4-12EFF5362FCF}"/>
              </a:ext>
            </a:extLst>
          </p:cNvPr>
          <p:cNvSpPr txBox="1"/>
          <p:nvPr/>
        </p:nvSpPr>
        <p:spPr>
          <a:xfrm>
            <a:off x="4788024" y="1926465"/>
            <a:ext cx="9098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rgbClr val="C00000"/>
                </a:solidFill>
              </a:rPr>
              <a:t>+22 </a:t>
            </a:r>
          </a:p>
        </p:txBody>
      </p:sp>
      <p:sp>
        <p:nvSpPr>
          <p:cNvPr id="4" name="Закрывающая фигурная скобка 3">
            <a:extLst>
              <a:ext uri="{FF2B5EF4-FFF2-40B4-BE49-F238E27FC236}">
                <a16:creationId xmlns:a16="http://schemas.microsoft.com/office/drawing/2014/main" id="{99EF38D4-0C26-0247-ABE6-E5EAC4E0398C}"/>
              </a:ext>
            </a:extLst>
          </p:cNvPr>
          <p:cNvSpPr/>
          <p:nvPr/>
        </p:nvSpPr>
        <p:spPr>
          <a:xfrm>
            <a:off x="4355976" y="1608510"/>
            <a:ext cx="155448" cy="914400"/>
          </a:xfrm>
          <a:prstGeom prst="rightBrace">
            <a:avLst/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14895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435280" cy="692696"/>
          </a:xfrm>
        </p:spPr>
        <p:txBody>
          <a:bodyPr>
            <a:normAutofit/>
          </a:bodyPr>
          <a:lstStyle/>
          <a:p>
            <a:r>
              <a:rPr lang="ru-RU" sz="2800" b="1" dirty="0"/>
              <a:t>Динамика больничной летальности 2019-2020 г.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4704" y="764704"/>
          <a:ext cx="9011791" cy="62373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7029568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096962"/>
          </a:xfrm>
        </p:spPr>
        <p:txBody>
          <a:bodyPr/>
          <a:lstStyle/>
          <a:p>
            <a:r>
              <a:rPr lang="ru-RU" b="1" dirty="0"/>
              <a:t>Реализуемые направления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06287" y="1166018"/>
            <a:ext cx="8752114" cy="4525963"/>
          </a:xfrm>
        </p:spPr>
        <p:txBody>
          <a:bodyPr>
            <a:noAutofit/>
          </a:bodyPr>
          <a:lstStyle/>
          <a:p>
            <a:r>
              <a:rPr lang="ru-RU" sz="2400" b="1" dirty="0"/>
              <a:t>Учебно-методическая деятельность </a:t>
            </a:r>
          </a:p>
          <a:p>
            <a:pPr lvl="1"/>
            <a:r>
              <a:rPr lang="ru-RU" sz="2000" b="1" dirty="0"/>
              <a:t>Конференция «Междисциплинарный подход в лечении ВЗК» под эгидой Российского общества по ВЗК</a:t>
            </a:r>
          </a:p>
          <a:p>
            <a:pPr lvl="1"/>
            <a:r>
              <a:rPr lang="ru-RU" sz="2000" b="1" dirty="0"/>
              <a:t>«Актуальные вопросы гастроэнтерологии и эндоскопии»</a:t>
            </a:r>
          </a:p>
          <a:p>
            <a:pPr lvl="1"/>
            <a:r>
              <a:rPr lang="ru-RU" sz="2000" b="1" dirty="0" err="1"/>
              <a:t>Гастрошкола</a:t>
            </a:r>
            <a:r>
              <a:rPr lang="ru-RU" sz="2000" b="1" dirty="0"/>
              <a:t> «Разбор клинических случаев»</a:t>
            </a:r>
          </a:p>
          <a:p>
            <a:r>
              <a:rPr lang="ru-RU" sz="2400" b="1" dirty="0"/>
              <a:t>Внедрение новых методик</a:t>
            </a:r>
          </a:p>
          <a:p>
            <a:pPr lvl="1"/>
            <a:r>
              <a:rPr lang="ru-RU" sz="2000" b="1" dirty="0"/>
              <a:t>Капсульная и эндоскопическая </a:t>
            </a:r>
            <a:r>
              <a:rPr lang="ru-RU" sz="2000" b="1" dirty="0" err="1"/>
              <a:t>энтероскопия</a:t>
            </a:r>
            <a:endParaRPr lang="ru-RU" sz="2000" b="1" dirty="0"/>
          </a:p>
          <a:p>
            <a:r>
              <a:rPr lang="ru-RU" sz="2400" b="1" dirty="0"/>
              <a:t>Ведение регистра больных ВЗК и расширение объема терапии ГИБТ</a:t>
            </a:r>
          </a:p>
          <a:p>
            <a:r>
              <a:rPr lang="ru-RU" sz="2400" b="1" dirty="0"/>
              <a:t>Ведение регистра больных на трансплантацию печени</a:t>
            </a:r>
          </a:p>
          <a:p>
            <a:r>
              <a:rPr lang="ru-RU" sz="2400" b="1" dirty="0"/>
              <a:t>Расширение объема эндоскопических исследований верхних отделов ЖКТ с прижизненным морфологическим исследованием</a:t>
            </a:r>
          </a:p>
          <a:p>
            <a:endParaRPr lang="ru-RU" sz="2400" b="1" dirty="0"/>
          </a:p>
          <a:p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22730974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712968" cy="634082"/>
          </a:xfrm>
        </p:spPr>
        <p:txBody>
          <a:bodyPr>
            <a:noAutofit/>
          </a:bodyPr>
          <a:lstStyle/>
          <a:p>
            <a:r>
              <a:rPr lang="ru-RU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Задачи </a:t>
            </a: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5" y="1052736"/>
            <a:ext cx="8526395" cy="5400600"/>
          </a:xfrm>
        </p:spPr>
        <p:txBody>
          <a:bodyPr>
            <a:noAutofit/>
          </a:bodyPr>
          <a:lstStyle/>
          <a:p>
            <a:r>
              <a:rPr lang="ru-RU" sz="2000" b="1" dirty="0"/>
              <a:t>Повышение уровня информированности населения. Воздействие на факторы риска развития язвенной болезни и заболеваний печени (курение, гигиена питание, злоупотребление алкоголем, бесконтрольный прием НПВП и др.) </a:t>
            </a:r>
          </a:p>
          <a:p>
            <a:r>
              <a:rPr lang="ru-RU" sz="2000" b="1" dirty="0"/>
              <a:t>Совершенствование диспансерного наблюдения за пациентами с язвенной болезнью и заболеваниями печени. Увеличение полноты охвата диспансерным наблюдением больных с язвенной болезнью, эндоскопических обследований с прижизненным гистологическим исследованием</a:t>
            </a:r>
          </a:p>
          <a:p>
            <a:r>
              <a:rPr lang="ru-RU" sz="2000" b="1" dirty="0"/>
              <a:t>Повышение профессиональной квалификации врачей первичного звена здравоохранения, участвующих в оказании медицинской помощи больным с заболеваниями органов пищеварения, и гастроэнтерологов, включая проведение обучающих мероприятий под эгидой РГА.</a:t>
            </a:r>
          </a:p>
          <a:p>
            <a:endParaRPr lang="ru-RU" sz="1600" b="1" dirty="0"/>
          </a:p>
        </p:txBody>
      </p:sp>
    </p:spTree>
    <p:extLst>
      <p:ext uri="{BB962C8B-B14F-4D97-AF65-F5344CB8AC3E}">
        <p14:creationId xmlns:p14="http://schemas.microsoft.com/office/powerpoint/2010/main" val="86989589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0892" y="52569"/>
            <a:ext cx="8640960" cy="568119"/>
          </a:xfrm>
        </p:spPr>
        <p:txBody>
          <a:bodyPr>
            <a:noAutofit/>
          </a:bodyPr>
          <a:lstStyle/>
          <a:p>
            <a:r>
              <a:rPr lang="ru-RU" sz="3200" b="1" dirty="0">
                <a:solidFill>
                  <a:srgbClr val="002060"/>
                </a:solidFill>
              </a:rPr>
              <a:t>Заключение 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1" y="908719"/>
            <a:ext cx="8712968" cy="5256585"/>
          </a:xfrm>
        </p:spPr>
        <p:txBody>
          <a:bodyPr>
            <a:noAutofit/>
          </a:bodyPr>
          <a:lstStyle/>
          <a:p>
            <a:r>
              <a:rPr lang="ru-RU" sz="2400" b="1" dirty="0"/>
              <a:t>В Челябинской области в 2020 г. отмечено снижение заболеваемости болезнями органов пищеварения. </a:t>
            </a:r>
          </a:p>
          <a:p>
            <a:r>
              <a:rPr lang="ru-RU" sz="2400" b="1" dirty="0"/>
              <a:t>В 2020 г. отмечен рост смертности от болезней органов пищеварения, включая болезни печени, ЯБ желудка и ДПК, болезни кишечника. </a:t>
            </a:r>
          </a:p>
          <a:p>
            <a:r>
              <a:rPr lang="ru-RU" sz="2400" b="1" dirty="0"/>
              <a:t>В структуре смертности стабильно лидируют болезни печени</a:t>
            </a:r>
          </a:p>
          <a:p>
            <a:r>
              <a:rPr lang="ru-RU" sz="2400" b="1" dirty="0"/>
              <a:t>Больничная летальность от болезней органов пищеварения в 2020 повысилась, наиболее значительно от болезней печени и ЯБ желудка и ДПК </a:t>
            </a:r>
          </a:p>
          <a:p>
            <a:r>
              <a:rPr lang="ru-RU" sz="2400" b="1" dirty="0"/>
              <a:t>Необходимо дальнейшее совершенствование оказания медицинской помощи больным гастроэнтерологического профиля</a:t>
            </a:r>
          </a:p>
          <a:p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175624391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Спасибо за внимание!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Autofit/>
          </a:bodyPr>
          <a:lstStyle/>
          <a:p>
            <a:r>
              <a:rPr lang="ru-RU" sz="3200" b="1" dirty="0"/>
              <a:t>Структура первичной заболеваемости населения Челябинской области</a:t>
            </a:r>
            <a:endParaRPr lang="ru-RU" sz="32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51520" y="1628800"/>
          <a:ext cx="8712968" cy="49545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 rot="16200000">
            <a:off x="-899721" y="3428997"/>
            <a:ext cx="20996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На 1 000 населения</a:t>
            </a:r>
          </a:p>
        </p:txBody>
      </p:sp>
      <p:cxnSp>
        <p:nvCxnSpPr>
          <p:cNvPr id="6" name="Прямая со стрелкой 5"/>
          <p:cNvCxnSpPr/>
          <p:nvPr/>
        </p:nvCxnSpPr>
        <p:spPr>
          <a:xfrm flipV="1">
            <a:off x="3491880" y="2276872"/>
            <a:ext cx="0" cy="504056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826105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>
          <a:xfrm>
            <a:off x="571472" y="188913"/>
            <a:ext cx="8248678" cy="1368425"/>
          </a:xfrm>
        </p:spPr>
        <p:txBody>
          <a:bodyPr>
            <a:normAutofit/>
          </a:bodyPr>
          <a:lstStyle/>
          <a:p>
            <a:pPr>
              <a:lnSpc>
                <a:spcPct val="85000"/>
              </a:lnSpc>
              <a:defRPr/>
            </a:pPr>
            <a:r>
              <a:rPr lang="ru-RU" sz="3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</a:rPr>
              <a:t>Организация специализированной гастроэнтерологической помощи в РФ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idx="1"/>
          </p:nvPr>
        </p:nvSpPr>
        <p:spPr>
          <a:xfrm>
            <a:off x="642911" y="1700213"/>
            <a:ext cx="7715304" cy="4229117"/>
          </a:xfrm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609600" indent="-609600" eaLnBrk="1" hangingPunct="1">
              <a:lnSpc>
                <a:spcPct val="75000"/>
              </a:lnSpc>
              <a:spcBef>
                <a:spcPct val="35000"/>
              </a:spcBef>
              <a:buClr>
                <a:srgbClr val="FF0000"/>
              </a:buClr>
              <a:buFont typeface="Wingdings" pitchFamily="2" charset="2"/>
              <a:buNone/>
            </a:pPr>
            <a:r>
              <a:rPr lang="ru-RU" dirty="0"/>
              <a:t>	</a:t>
            </a:r>
          </a:p>
          <a:p>
            <a:pPr marL="609600" indent="-609600" eaLnBrk="1" hangingPunct="1">
              <a:lnSpc>
                <a:spcPct val="75000"/>
              </a:lnSpc>
              <a:spcBef>
                <a:spcPct val="35000"/>
              </a:spcBef>
              <a:buClr>
                <a:srgbClr val="FF0000"/>
              </a:buClr>
              <a:buFont typeface="Wingdings" pitchFamily="2" charset="2"/>
              <a:buNone/>
            </a:pPr>
            <a:r>
              <a:rPr lang="ru-RU" sz="3600" b="1" dirty="0"/>
              <a:t>	Приказ Министерства Здравоохранения Российской Федерации №906н от 12 ноября 2012 «Об утверждении Порядка оказания медицинской помощи населению по профилю  «Гастроэнтерология»</a:t>
            </a:r>
          </a:p>
        </p:txBody>
      </p:sp>
      <p:sp>
        <p:nvSpPr>
          <p:cNvPr id="14338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C69F0F8-D2E7-4558-9B9E-82FB4AFFDB0F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29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18822974"/>
              </p:ext>
            </p:extLst>
          </p:nvPr>
        </p:nvGraphicFramePr>
        <p:xfrm>
          <a:off x="142844" y="0"/>
          <a:ext cx="5867400" cy="6669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4" name="Точечный рисунок" r:id="rId4" imgW="20200000" imgH="24238095" progId="PBrush">
                  <p:embed/>
                </p:oleObj>
              </mc:Choice>
              <mc:Fallback>
                <p:oleObj name="Точечный рисунок" r:id="rId4" imgW="20200000" imgH="24238095" progId="PBrush">
                  <p:embed/>
                  <p:pic>
                    <p:nvPicPr>
                      <p:cNvPr id="0" name="Pictur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2844" y="0"/>
                        <a:ext cx="5867400" cy="6669088"/>
                      </a:xfrm>
                      <a:prstGeom prst="rect">
                        <a:avLst/>
                      </a:prstGeom>
                      <a:solidFill>
                        <a:srgbClr val="FFFF66"/>
                      </a:solidFill>
                      <a:ln w="9525">
                        <a:solidFill>
                          <a:srgbClr val="660033"/>
                        </a:solidFill>
                        <a:miter lim="800000"/>
                        <a:headEnd/>
                        <a:tailEnd/>
                      </a:ln>
                      <a:effectLst>
                        <a:outerShdw dist="107763" dir="13500000" algn="ctr" rotWithShape="0">
                          <a:srgbClr val="808080"/>
                        </a:outerShdw>
                      </a:effec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819150" y="-701675"/>
            <a:ext cx="7945438" cy="766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ru-RU" altLang="ru-RU" sz="1800">
              <a:solidFill>
                <a:srgbClr val="000000"/>
              </a:solidFill>
            </a:endParaRPr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1273175" y="541338"/>
            <a:ext cx="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ru-RU" altLang="ru-RU">
              <a:solidFill>
                <a:srgbClr val="808080"/>
              </a:solidFill>
              <a:latin typeface="Times New Roman" pitchFamily="18" charset="0"/>
            </a:endParaRPr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1295400" y="1295400"/>
            <a:ext cx="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ru-RU" altLang="ru-RU">
              <a:solidFill>
                <a:srgbClr val="808080"/>
              </a:solidFill>
              <a:latin typeface="Times New Roman" pitchFamily="18" charset="0"/>
            </a:endParaRPr>
          </a:p>
        </p:txBody>
      </p:sp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1263650" y="5545138"/>
            <a:ext cx="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ru-RU" altLang="ru-RU" sz="1600" b="1">
              <a:solidFill>
                <a:srgbClr val="808080"/>
              </a:solidFill>
              <a:latin typeface="Times New Roman" pitchFamily="18" charset="0"/>
            </a:endParaRPr>
          </a:p>
        </p:txBody>
      </p:sp>
      <p:sp>
        <p:nvSpPr>
          <p:cNvPr id="12295" name="Rectangle 7"/>
          <p:cNvSpPr>
            <a:spLocks noChangeArrowheads="1"/>
          </p:cNvSpPr>
          <p:nvPr/>
        </p:nvSpPr>
        <p:spPr bwMode="auto">
          <a:xfrm>
            <a:off x="1200150" y="-11906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ru-RU" altLang="ru-RU" sz="1800">
              <a:solidFill>
                <a:srgbClr val="000000"/>
              </a:solidFill>
            </a:endParaRPr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4344554" y="5715016"/>
            <a:ext cx="4638353" cy="892552"/>
          </a:xfrm>
          <a:prstGeom prst="rect">
            <a:avLst/>
          </a:prstGeom>
          <a:solidFill>
            <a:srgbClr val="00206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ru-RU" altLang="ru-RU" sz="2800" b="1" dirty="0">
                <a:solidFill>
                  <a:schemeClr val="bg1"/>
                </a:solidFill>
                <a:latin typeface="a_Bremen" charset="-52"/>
              </a:rPr>
              <a:t> </a:t>
            </a:r>
            <a:r>
              <a:rPr lang="ru-RU" altLang="ru-RU" b="1" dirty="0">
                <a:solidFill>
                  <a:schemeClr val="bg1"/>
                </a:solidFill>
                <a:latin typeface="a_Bremen" charset="-52"/>
              </a:rPr>
              <a:t>Гастроэнтерологические штаты. Стационарная помощь</a:t>
            </a:r>
            <a:endParaRPr lang="ru-RU" altLang="ru-RU" dirty="0">
              <a:solidFill>
                <a:srgbClr val="002060"/>
              </a:solidFill>
              <a:latin typeface="Times New Roman" pitchFamily="18" charset="0"/>
            </a:endParaRPr>
          </a:p>
        </p:txBody>
      </p:sp>
      <p:sp>
        <p:nvSpPr>
          <p:cNvPr id="12297" name="Oval 9"/>
          <p:cNvSpPr>
            <a:spLocks noChangeArrowheads="1"/>
          </p:cNvSpPr>
          <p:nvPr/>
        </p:nvSpPr>
        <p:spPr bwMode="auto">
          <a:xfrm>
            <a:off x="1500166" y="4286256"/>
            <a:ext cx="1785950" cy="738198"/>
          </a:xfrm>
          <a:prstGeom prst="ellipse">
            <a:avLst/>
          </a:prstGeom>
          <a:solidFill>
            <a:schemeClr val="tx2">
              <a:lumMod val="20000"/>
              <a:lumOff val="80000"/>
              <a:alpha val="50195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ru-RU" altLang="ru-RU" sz="2000" b="1" i="1" dirty="0">
                <a:solidFill>
                  <a:srgbClr val="002060"/>
                </a:solidFill>
                <a:latin typeface="Times New Roman" pitchFamily="18" charset="0"/>
              </a:rPr>
              <a:t>Магнитогорск</a:t>
            </a:r>
          </a:p>
        </p:txBody>
      </p:sp>
      <p:sp>
        <p:nvSpPr>
          <p:cNvPr id="12298" name="Rectangle 10"/>
          <p:cNvSpPr>
            <a:spLocks noChangeArrowheads="1"/>
          </p:cNvSpPr>
          <p:nvPr/>
        </p:nvSpPr>
        <p:spPr bwMode="auto">
          <a:xfrm>
            <a:off x="1200150" y="-11906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ru-RU" altLang="ru-RU" sz="1800">
              <a:solidFill>
                <a:srgbClr val="000000"/>
              </a:solidFill>
            </a:endParaRPr>
          </a:p>
        </p:txBody>
      </p:sp>
      <p:sp>
        <p:nvSpPr>
          <p:cNvPr id="12299" name="Oval 11"/>
          <p:cNvSpPr>
            <a:spLocks noChangeArrowheads="1"/>
          </p:cNvSpPr>
          <p:nvPr/>
        </p:nvSpPr>
        <p:spPr bwMode="auto">
          <a:xfrm>
            <a:off x="2643174" y="2071678"/>
            <a:ext cx="1285884" cy="357190"/>
          </a:xfrm>
          <a:prstGeom prst="ellipse">
            <a:avLst/>
          </a:prstGeom>
          <a:solidFill>
            <a:schemeClr val="tx2">
              <a:lumMod val="20000"/>
              <a:lumOff val="80000"/>
              <a:alpha val="50195"/>
            </a:schemeClr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ru-RU" altLang="ru-RU" sz="1600" b="1" i="1" dirty="0">
                <a:solidFill>
                  <a:srgbClr val="002060"/>
                </a:solidFill>
                <a:latin typeface="Times New Roman" pitchFamily="18" charset="0"/>
              </a:rPr>
              <a:t>Миасс</a:t>
            </a:r>
          </a:p>
        </p:txBody>
      </p:sp>
      <p:sp>
        <p:nvSpPr>
          <p:cNvPr id="12300" name="Oval 14"/>
          <p:cNvSpPr>
            <a:spLocks noChangeArrowheads="1"/>
          </p:cNvSpPr>
          <p:nvPr/>
        </p:nvSpPr>
        <p:spPr bwMode="auto">
          <a:xfrm>
            <a:off x="3429000" y="1371600"/>
            <a:ext cx="1520825" cy="533400"/>
          </a:xfrm>
          <a:prstGeom prst="ellipse">
            <a:avLst/>
          </a:prstGeom>
          <a:solidFill>
            <a:schemeClr val="tx2"/>
          </a:solidFill>
          <a:ln>
            <a:solidFill>
              <a:schemeClr val="tx1"/>
            </a:solidFill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ru-RU" altLang="ru-RU" sz="2000" b="1" i="1" dirty="0">
                <a:solidFill>
                  <a:schemeClr val="bg1"/>
                </a:solidFill>
                <a:latin typeface="Times New Roman" pitchFamily="18" charset="0"/>
              </a:rPr>
              <a:t>Челябинск</a:t>
            </a:r>
          </a:p>
        </p:txBody>
      </p:sp>
      <p:sp>
        <p:nvSpPr>
          <p:cNvPr id="12301" name="Line 16"/>
          <p:cNvSpPr>
            <a:spLocks noChangeShapeType="1"/>
          </p:cNvSpPr>
          <p:nvPr/>
        </p:nvSpPr>
        <p:spPr bwMode="auto">
          <a:xfrm flipH="1">
            <a:off x="3200400" y="1905000"/>
            <a:ext cx="228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303" name="Line 19"/>
          <p:cNvSpPr>
            <a:spLocks noChangeShapeType="1"/>
          </p:cNvSpPr>
          <p:nvPr/>
        </p:nvSpPr>
        <p:spPr bwMode="auto">
          <a:xfrm flipH="1" flipV="1">
            <a:off x="3857620" y="1285860"/>
            <a:ext cx="214314" cy="714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305" name="Text Box 21"/>
          <p:cNvSpPr txBox="1">
            <a:spLocks noChangeArrowheads="1"/>
          </p:cNvSpPr>
          <p:nvPr/>
        </p:nvSpPr>
        <p:spPr bwMode="auto">
          <a:xfrm>
            <a:off x="2555875" y="908050"/>
            <a:ext cx="6477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ru-RU" altLang="ru-RU" sz="900" b="1">
                <a:solidFill>
                  <a:srgbClr val="000000"/>
                </a:solidFill>
                <a:latin typeface="Times New Roman" pitchFamily="18" charset="0"/>
              </a:rPr>
              <a:t>395,2</a:t>
            </a:r>
          </a:p>
        </p:txBody>
      </p:sp>
      <p:sp>
        <p:nvSpPr>
          <p:cNvPr id="12306" name="Text Box 26"/>
          <p:cNvSpPr txBox="1">
            <a:spLocks noChangeArrowheads="1"/>
          </p:cNvSpPr>
          <p:nvPr/>
        </p:nvSpPr>
        <p:spPr bwMode="auto">
          <a:xfrm>
            <a:off x="592138" y="1978025"/>
            <a:ext cx="498475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ru-RU" altLang="ru-RU" sz="900" b="1">
                <a:solidFill>
                  <a:srgbClr val="000000"/>
                </a:solidFill>
                <a:latin typeface="Times New Roman" pitchFamily="18" charset="0"/>
              </a:rPr>
              <a:t>319,07</a:t>
            </a:r>
          </a:p>
        </p:txBody>
      </p:sp>
      <p:sp>
        <p:nvSpPr>
          <p:cNvPr id="12307" name="Text Box 27"/>
          <p:cNvSpPr txBox="1">
            <a:spLocks noChangeArrowheads="1"/>
          </p:cNvSpPr>
          <p:nvPr/>
        </p:nvSpPr>
        <p:spPr bwMode="auto">
          <a:xfrm>
            <a:off x="1239838" y="2120900"/>
            <a:ext cx="498475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ru-RU" altLang="ru-RU" sz="900" b="1">
                <a:solidFill>
                  <a:srgbClr val="000000"/>
                </a:solidFill>
                <a:latin typeface="Times New Roman" pitchFamily="18" charset="0"/>
              </a:rPr>
              <a:t>294,67</a:t>
            </a:r>
          </a:p>
        </p:txBody>
      </p:sp>
      <p:sp>
        <p:nvSpPr>
          <p:cNvPr id="12308" name="Text Box 28"/>
          <p:cNvSpPr txBox="1">
            <a:spLocks noChangeArrowheads="1"/>
          </p:cNvSpPr>
          <p:nvPr/>
        </p:nvSpPr>
        <p:spPr bwMode="auto">
          <a:xfrm>
            <a:off x="1239838" y="2409825"/>
            <a:ext cx="498475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ru-RU" altLang="ru-RU" sz="900" b="1">
                <a:solidFill>
                  <a:srgbClr val="000000"/>
                </a:solidFill>
                <a:latin typeface="Times New Roman" pitchFamily="18" charset="0"/>
              </a:rPr>
              <a:t>268,35</a:t>
            </a:r>
          </a:p>
        </p:txBody>
      </p:sp>
      <p:sp>
        <p:nvSpPr>
          <p:cNvPr id="12309" name="Text Box 29"/>
          <p:cNvSpPr txBox="1">
            <a:spLocks noChangeArrowheads="1"/>
          </p:cNvSpPr>
          <p:nvPr/>
        </p:nvSpPr>
        <p:spPr bwMode="auto">
          <a:xfrm>
            <a:off x="1790700" y="2044861"/>
            <a:ext cx="498475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ru-RU" altLang="ru-RU" sz="900" b="1">
                <a:solidFill>
                  <a:srgbClr val="000000"/>
                </a:solidFill>
                <a:latin typeface="Times New Roman" pitchFamily="18" charset="0"/>
              </a:rPr>
              <a:t>319,08</a:t>
            </a:r>
          </a:p>
        </p:txBody>
      </p:sp>
      <p:sp>
        <p:nvSpPr>
          <p:cNvPr id="12310" name="Text Box 30"/>
          <p:cNvSpPr txBox="1">
            <a:spLocks noChangeArrowheads="1"/>
          </p:cNvSpPr>
          <p:nvPr/>
        </p:nvSpPr>
        <p:spPr bwMode="auto">
          <a:xfrm>
            <a:off x="1979613" y="1484313"/>
            <a:ext cx="441325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ru-RU" altLang="ru-RU" sz="900" b="1">
                <a:solidFill>
                  <a:srgbClr val="000000"/>
                </a:solidFill>
                <a:latin typeface="Times New Roman" pitchFamily="18" charset="0"/>
              </a:rPr>
              <a:t>424,7</a:t>
            </a:r>
          </a:p>
        </p:txBody>
      </p:sp>
      <p:sp>
        <p:nvSpPr>
          <p:cNvPr id="12311" name="Text Box 31"/>
          <p:cNvSpPr txBox="1">
            <a:spLocks noChangeArrowheads="1"/>
          </p:cNvSpPr>
          <p:nvPr/>
        </p:nvSpPr>
        <p:spPr bwMode="auto">
          <a:xfrm>
            <a:off x="2751138" y="1401763"/>
            <a:ext cx="441325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ru-RU" altLang="ru-RU" sz="900" b="1">
                <a:solidFill>
                  <a:srgbClr val="000000"/>
                </a:solidFill>
                <a:latin typeface="Times New Roman" pitchFamily="18" charset="0"/>
              </a:rPr>
              <a:t>394,9</a:t>
            </a:r>
          </a:p>
        </p:txBody>
      </p:sp>
      <p:sp>
        <p:nvSpPr>
          <p:cNvPr id="12312" name="Text Box 32"/>
          <p:cNvSpPr txBox="1">
            <a:spLocks noChangeArrowheads="1"/>
          </p:cNvSpPr>
          <p:nvPr/>
        </p:nvSpPr>
        <p:spPr bwMode="auto">
          <a:xfrm>
            <a:off x="2751138" y="465138"/>
            <a:ext cx="441325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ru-RU" altLang="ru-RU" sz="900" b="1">
                <a:solidFill>
                  <a:srgbClr val="000000"/>
                </a:solidFill>
                <a:latin typeface="Times New Roman" pitchFamily="18" charset="0"/>
              </a:rPr>
              <a:t>360,7</a:t>
            </a:r>
          </a:p>
        </p:txBody>
      </p:sp>
      <p:sp>
        <p:nvSpPr>
          <p:cNvPr id="12313" name="Text Box 33"/>
          <p:cNvSpPr txBox="1">
            <a:spLocks noChangeArrowheads="1"/>
          </p:cNvSpPr>
          <p:nvPr/>
        </p:nvSpPr>
        <p:spPr bwMode="auto">
          <a:xfrm>
            <a:off x="3255963" y="1041400"/>
            <a:ext cx="498475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ru-RU" altLang="ru-RU" sz="900" b="1">
                <a:solidFill>
                  <a:srgbClr val="000000"/>
                </a:solidFill>
                <a:latin typeface="Times New Roman" pitchFamily="18" charset="0"/>
              </a:rPr>
              <a:t>304,89</a:t>
            </a:r>
          </a:p>
        </p:txBody>
      </p:sp>
      <p:sp>
        <p:nvSpPr>
          <p:cNvPr id="12314" name="Text Box 34"/>
          <p:cNvSpPr txBox="1">
            <a:spLocks noChangeArrowheads="1"/>
          </p:cNvSpPr>
          <p:nvPr/>
        </p:nvSpPr>
        <p:spPr bwMode="auto">
          <a:xfrm>
            <a:off x="3759200" y="2841625"/>
            <a:ext cx="498475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ru-RU" altLang="ru-RU" sz="900" b="1">
                <a:solidFill>
                  <a:srgbClr val="000000"/>
                </a:solidFill>
                <a:latin typeface="Times New Roman" pitchFamily="18" charset="0"/>
              </a:rPr>
              <a:t>478,91</a:t>
            </a:r>
          </a:p>
        </p:txBody>
      </p:sp>
      <p:sp>
        <p:nvSpPr>
          <p:cNvPr id="12315" name="Text Box 35"/>
          <p:cNvSpPr txBox="1">
            <a:spLocks noChangeArrowheads="1"/>
          </p:cNvSpPr>
          <p:nvPr/>
        </p:nvSpPr>
        <p:spPr bwMode="auto">
          <a:xfrm>
            <a:off x="3111500" y="3128963"/>
            <a:ext cx="498475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ru-RU" altLang="ru-RU" sz="900" b="1">
                <a:solidFill>
                  <a:srgbClr val="000000"/>
                </a:solidFill>
                <a:latin typeface="Times New Roman" pitchFamily="18" charset="0"/>
              </a:rPr>
              <a:t>325,58</a:t>
            </a:r>
          </a:p>
        </p:txBody>
      </p:sp>
      <p:sp>
        <p:nvSpPr>
          <p:cNvPr id="12316" name="Text Box 36"/>
          <p:cNvSpPr txBox="1">
            <a:spLocks noChangeArrowheads="1"/>
          </p:cNvSpPr>
          <p:nvPr/>
        </p:nvSpPr>
        <p:spPr bwMode="auto">
          <a:xfrm>
            <a:off x="755650" y="2492375"/>
            <a:ext cx="498475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ru-RU" altLang="ru-RU" sz="900" b="1">
                <a:solidFill>
                  <a:srgbClr val="000000"/>
                </a:solidFill>
                <a:latin typeface="Times New Roman" pitchFamily="18" charset="0"/>
              </a:rPr>
              <a:t>268,35</a:t>
            </a:r>
          </a:p>
        </p:txBody>
      </p:sp>
      <p:cxnSp>
        <p:nvCxnSpPr>
          <p:cNvPr id="12318" name="AutoShape 44"/>
          <p:cNvCxnSpPr>
            <a:cxnSpLocks noChangeShapeType="1"/>
          </p:cNvCxnSpPr>
          <p:nvPr/>
        </p:nvCxnSpPr>
        <p:spPr bwMode="auto">
          <a:xfrm flipV="1">
            <a:off x="4572000" y="857232"/>
            <a:ext cx="182562" cy="5699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319" name="AutoShape 46"/>
          <p:cNvCxnSpPr>
            <a:cxnSpLocks noChangeShapeType="1"/>
            <a:stCxn id="12300" idx="2"/>
          </p:cNvCxnSpPr>
          <p:nvPr/>
        </p:nvCxnSpPr>
        <p:spPr bwMode="auto">
          <a:xfrm flipH="1">
            <a:off x="3154363" y="1638300"/>
            <a:ext cx="274637" cy="1746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320" name="AutoShape 49"/>
          <p:cNvSpPr>
            <a:spLocks noChangeArrowheads="1"/>
          </p:cNvSpPr>
          <p:nvPr/>
        </p:nvSpPr>
        <p:spPr bwMode="auto">
          <a:xfrm>
            <a:off x="5643570" y="785794"/>
            <a:ext cx="2357454" cy="714380"/>
          </a:xfrm>
          <a:prstGeom prst="flowChartPreparation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endParaRPr lang="ru-RU" altLang="ru-RU" sz="1400" b="1" dirty="0">
              <a:solidFill>
                <a:srgbClr val="000000"/>
              </a:solidFill>
              <a:latin typeface="Times New Roman" pitchFamily="18" charset="0"/>
            </a:endParaRPr>
          </a:p>
          <a:p>
            <a:pPr algn="ctr">
              <a:spcBef>
                <a:spcPct val="0"/>
              </a:spcBef>
              <a:buClrTx/>
              <a:buNone/>
            </a:pPr>
            <a:r>
              <a:rPr lang="ru-RU" altLang="ru-RU" sz="1200" b="1" dirty="0">
                <a:solidFill>
                  <a:srgbClr val="000000"/>
                </a:solidFill>
                <a:latin typeface="Verdana" pitchFamily="34" charset="0"/>
              </a:rPr>
              <a:t>МБУЗ ОТКЗ ГКБ№1</a:t>
            </a:r>
          </a:p>
          <a:p>
            <a:pPr algn="ctr">
              <a:spcBef>
                <a:spcPct val="0"/>
              </a:spcBef>
              <a:buClrTx/>
              <a:buNone/>
            </a:pPr>
            <a:r>
              <a:rPr lang="ru-RU" altLang="ru-RU" sz="1200" b="1" dirty="0">
                <a:solidFill>
                  <a:srgbClr val="000000"/>
                </a:solidFill>
                <a:latin typeface="Verdana" pitchFamily="34" charset="0"/>
              </a:rPr>
              <a:t>МБУЗ ГБ№6</a:t>
            </a:r>
            <a:endParaRPr lang="ru-RU" altLang="ru-RU" sz="1100" b="1" dirty="0">
              <a:solidFill>
                <a:srgbClr val="FF0000"/>
              </a:solidFill>
              <a:latin typeface="Times New Roman" pitchFamily="18" charset="0"/>
            </a:endParaRPr>
          </a:p>
          <a:p>
            <a:pPr algn="ctr">
              <a:spcBef>
                <a:spcPct val="0"/>
              </a:spcBef>
              <a:buClrTx/>
              <a:buNone/>
            </a:pPr>
            <a:endParaRPr lang="ru-RU" altLang="ru-RU" sz="1200" b="1" dirty="0">
              <a:solidFill>
                <a:srgbClr val="FF0000"/>
              </a:solidFill>
              <a:latin typeface="Times New Roman" pitchFamily="18" charset="0"/>
            </a:endParaRPr>
          </a:p>
          <a:p>
            <a:pPr algn="ctr">
              <a:spcBef>
                <a:spcPct val="0"/>
              </a:spcBef>
              <a:buClrTx/>
              <a:buFontTx/>
              <a:buNone/>
            </a:pPr>
            <a:endParaRPr lang="ru-RU" altLang="ru-RU" sz="1200" b="1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2321" name="AutoShape 50"/>
          <p:cNvSpPr>
            <a:spLocks noChangeArrowheads="1"/>
          </p:cNvSpPr>
          <p:nvPr/>
        </p:nvSpPr>
        <p:spPr bwMode="auto">
          <a:xfrm>
            <a:off x="4143372" y="428604"/>
            <a:ext cx="1889125" cy="466724"/>
          </a:xfrm>
          <a:prstGeom prst="flowChartPreparation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ru-RU" altLang="ru-RU" sz="1400" b="1" dirty="0">
                <a:solidFill>
                  <a:srgbClr val="FF0000"/>
                </a:solidFill>
                <a:latin typeface="Times New Roman" pitchFamily="18" charset="0"/>
              </a:rPr>
              <a:t>ГБУЗ ОКБ №2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ru-RU" altLang="ru-RU" sz="1400" b="1" dirty="0">
                <a:latin typeface="Times New Roman" pitchFamily="18" charset="0"/>
              </a:rPr>
              <a:t>ГБУЗ ОКБ №3 </a:t>
            </a:r>
          </a:p>
        </p:txBody>
      </p:sp>
      <p:sp>
        <p:nvSpPr>
          <p:cNvPr id="12324" name="AutoShape 54"/>
          <p:cNvSpPr>
            <a:spLocks noChangeArrowheads="1"/>
          </p:cNvSpPr>
          <p:nvPr/>
        </p:nvSpPr>
        <p:spPr bwMode="auto">
          <a:xfrm>
            <a:off x="1285852" y="2857496"/>
            <a:ext cx="1714512" cy="285752"/>
          </a:xfrm>
          <a:prstGeom prst="flowChartPreparation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ru-RU" altLang="ru-RU" sz="1400" b="1" dirty="0">
                <a:solidFill>
                  <a:srgbClr val="FF0000"/>
                </a:solidFill>
                <a:latin typeface="Times New Roman" pitchFamily="18" charset="0"/>
              </a:rPr>
              <a:t>МБУЗ ГБ№4</a:t>
            </a:r>
          </a:p>
        </p:txBody>
      </p:sp>
      <p:sp>
        <p:nvSpPr>
          <p:cNvPr id="12325" name="AutoShape 55"/>
          <p:cNvSpPr>
            <a:spLocks noChangeArrowheads="1"/>
          </p:cNvSpPr>
          <p:nvPr/>
        </p:nvSpPr>
        <p:spPr bwMode="auto">
          <a:xfrm>
            <a:off x="428596" y="5214950"/>
            <a:ext cx="3429024" cy="500066"/>
          </a:xfrm>
          <a:prstGeom prst="flowChartPreparation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ru-RU" altLang="ru-RU" sz="1400" b="1" dirty="0">
                <a:latin typeface="Times New Roman" pitchFamily="18" charset="0"/>
              </a:rPr>
              <a:t>АНО МСУ </a:t>
            </a:r>
            <a:r>
              <a:rPr lang="ru-RU" altLang="ru-RU" sz="1400" b="1" dirty="0" err="1">
                <a:latin typeface="Times New Roman" pitchFamily="18" charset="0"/>
              </a:rPr>
              <a:t>Адм</a:t>
            </a:r>
            <a:r>
              <a:rPr lang="ru-RU" altLang="ru-RU" sz="1400" b="1" dirty="0">
                <a:latin typeface="Times New Roman" pitchFamily="18" charset="0"/>
              </a:rPr>
              <a:t>. г. Магнитогорска 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ru-RU" altLang="ru-RU" sz="1400" b="1" dirty="0">
                <a:latin typeface="Times New Roman" pitchFamily="18" charset="0"/>
              </a:rPr>
              <a:t>и ОАО ММК</a:t>
            </a:r>
            <a:endParaRPr lang="ru-RU" altLang="ru-RU" sz="14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12326" name="AutoShape 56"/>
          <p:cNvSpPr>
            <a:spLocks noChangeArrowheads="1"/>
          </p:cNvSpPr>
          <p:nvPr/>
        </p:nvSpPr>
        <p:spPr bwMode="auto">
          <a:xfrm>
            <a:off x="2285984" y="214290"/>
            <a:ext cx="2143140" cy="571504"/>
          </a:xfrm>
          <a:prstGeom prst="flowChartPreparation">
            <a:avLst/>
          </a:prstGeom>
          <a:solidFill>
            <a:srgbClr val="FFFF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ru-RU" altLang="ru-RU" sz="14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ЧОКБ</a:t>
            </a:r>
          </a:p>
        </p:txBody>
      </p:sp>
      <p:cxnSp>
        <p:nvCxnSpPr>
          <p:cNvPr id="12332" name="AutoShape 68"/>
          <p:cNvCxnSpPr>
            <a:cxnSpLocks noChangeShapeType="1"/>
          </p:cNvCxnSpPr>
          <p:nvPr/>
        </p:nvCxnSpPr>
        <p:spPr bwMode="auto">
          <a:xfrm flipV="1">
            <a:off x="4714876" y="1142984"/>
            <a:ext cx="1027113" cy="303213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334" name="AutoShape 70"/>
          <p:cNvCxnSpPr>
            <a:cxnSpLocks noChangeShapeType="1"/>
          </p:cNvCxnSpPr>
          <p:nvPr/>
        </p:nvCxnSpPr>
        <p:spPr bwMode="auto">
          <a:xfrm>
            <a:off x="4929190" y="1714488"/>
            <a:ext cx="1428760" cy="285752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335" name="Line 71"/>
          <p:cNvSpPr>
            <a:spLocks noChangeShapeType="1"/>
          </p:cNvSpPr>
          <p:nvPr/>
        </p:nvSpPr>
        <p:spPr bwMode="auto">
          <a:xfrm flipH="1">
            <a:off x="2643174" y="2500306"/>
            <a:ext cx="428628" cy="42862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338" name="AutoShape 74"/>
          <p:cNvSpPr>
            <a:spLocks noChangeArrowheads="1"/>
          </p:cNvSpPr>
          <p:nvPr/>
        </p:nvSpPr>
        <p:spPr bwMode="auto">
          <a:xfrm>
            <a:off x="6215074" y="1785926"/>
            <a:ext cx="1643074" cy="571504"/>
          </a:xfrm>
          <a:prstGeom prst="flowChartPreparation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ru-RU" altLang="ru-RU" sz="1400" b="1" dirty="0">
                <a:solidFill>
                  <a:srgbClr val="002060"/>
                </a:solidFill>
                <a:latin typeface="Times New Roman" pitchFamily="18" charset="0"/>
              </a:rPr>
              <a:t>ГБУЗ ЧОДКБ</a:t>
            </a:r>
          </a:p>
        </p:txBody>
      </p:sp>
      <p:sp>
        <p:nvSpPr>
          <p:cNvPr id="2" name="Овал 1"/>
          <p:cNvSpPr/>
          <p:nvPr/>
        </p:nvSpPr>
        <p:spPr>
          <a:xfrm>
            <a:off x="1928794" y="1714488"/>
            <a:ext cx="1571636" cy="428629"/>
          </a:xfrm>
          <a:prstGeom prst="ellipse">
            <a:avLst/>
          </a:prstGeom>
          <a:solidFill>
            <a:schemeClr val="tx2">
              <a:lumMod val="20000"/>
              <a:lumOff val="80000"/>
              <a:alpha val="73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Златоуст</a:t>
            </a:r>
          </a:p>
        </p:txBody>
      </p:sp>
      <p:sp>
        <p:nvSpPr>
          <p:cNvPr id="63" name="AutoShape 54"/>
          <p:cNvSpPr>
            <a:spLocks noChangeArrowheads="1"/>
          </p:cNvSpPr>
          <p:nvPr/>
        </p:nvSpPr>
        <p:spPr bwMode="auto">
          <a:xfrm>
            <a:off x="323528" y="692696"/>
            <a:ext cx="1533828" cy="450288"/>
          </a:xfrm>
          <a:prstGeom prst="flowChartPreparation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ru-RU" altLang="ru-RU" sz="1400" b="1" dirty="0">
                <a:latin typeface="Times New Roman" pitchFamily="18" charset="0"/>
              </a:rPr>
              <a:t>МБУЗ ГБ№2</a:t>
            </a:r>
          </a:p>
        </p:txBody>
      </p:sp>
      <p:cxnSp>
        <p:nvCxnSpPr>
          <p:cNvPr id="71" name="Прямая со стрелкой 70"/>
          <p:cNvCxnSpPr/>
          <p:nvPr/>
        </p:nvCxnSpPr>
        <p:spPr>
          <a:xfrm rot="16200000" flipV="1">
            <a:off x="4036215" y="821513"/>
            <a:ext cx="571504" cy="50006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Прямая со стрелкой 75"/>
          <p:cNvCxnSpPr>
            <a:stCxn id="2" idx="1"/>
          </p:cNvCxnSpPr>
          <p:nvPr/>
        </p:nvCxnSpPr>
        <p:spPr>
          <a:xfrm rot="16200000" flipV="1">
            <a:off x="1512424" y="1130727"/>
            <a:ext cx="634275" cy="65878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Прямая со стрелкой 77"/>
          <p:cNvCxnSpPr>
            <a:stCxn id="12297" idx="4"/>
          </p:cNvCxnSpPr>
          <p:nvPr/>
        </p:nvCxnSpPr>
        <p:spPr>
          <a:xfrm rot="5400000">
            <a:off x="2244315" y="5066124"/>
            <a:ext cx="190496" cy="10715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>
            <a:extLst>
              <a:ext uri="{FF2B5EF4-FFF2-40B4-BE49-F238E27FC236}">
                <a16:creationId xmlns:a16="http://schemas.microsoft.com/office/drawing/2014/main" id="{8BC20819-4A23-8242-8CB3-8DDFFF9A9F47}"/>
              </a:ext>
            </a:extLst>
          </p:cNvPr>
          <p:cNvSpPr txBox="1"/>
          <p:nvPr/>
        </p:nvSpPr>
        <p:spPr>
          <a:xfrm>
            <a:off x="5668941" y="417263"/>
            <a:ext cx="91723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altLang="ru-RU" sz="1050" b="1" dirty="0">
                <a:solidFill>
                  <a:srgbClr val="FF0000"/>
                </a:solidFill>
                <a:latin typeface="Times New Roman" pitchFamily="18" charset="0"/>
              </a:rPr>
              <a:t>-0,25 ставки</a:t>
            </a:r>
          </a:p>
        </p:txBody>
      </p:sp>
      <p:sp>
        <p:nvSpPr>
          <p:cNvPr id="47" name="Oval 11">
            <a:extLst>
              <a:ext uri="{FF2B5EF4-FFF2-40B4-BE49-F238E27FC236}">
                <a16:creationId xmlns:a16="http://schemas.microsoft.com/office/drawing/2014/main" id="{89E82D5D-6280-1B4D-9DCE-DF23CFBA9E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14810" y="1928802"/>
            <a:ext cx="1143008" cy="357190"/>
          </a:xfrm>
          <a:prstGeom prst="ellipse">
            <a:avLst/>
          </a:prstGeom>
          <a:solidFill>
            <a:schemeClr val="tx2">
              <a:lumMod val="20000"/>
              <a:lumOff val="80000"/>
              <a:alpha val="50195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ru-RU" altLang="ru-RU" sz="1600" b="1" i="1" dirty="0">
                <a:latin typeface="Times New Roman" pitchFamily="18" charset="0"/>
              </a:rPr>
              <a:t>Копейск</a:t>
            </a:r>
          </a:p>
        </p:txBody>
      </p:sp>
      <p:cxnSp>
        <p:nvCxnSpPr>
          <p:cNvPr id="48" name="AutoShape 70">
            <a:extLst>
              <a:ext uri="{FF2B5EF4-FFF2-40B4-BE49-F238E27FC236}">
                <a16:creationId xmlns:a16="http://schemas.microsoft.com/office/drawing/2014/main" id="{062115CD-2F62-7C49-BCC3-5495A25D9229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729542" y="2301940"/>
            <a:ext cx="1855420" cy="1959698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1" name="AutoShape 74">
            <a:extLst>
              <a:ext uri="{FF2B5EF4-FFF2-40B4-BE49-F238E27FC236}">
                <a16:creationId xmlns:a16="http://schemas.microsoft.com/office/drawing/2014/main" id="{DFECC422-8F2F-AD4D-A8F9-450443F6DC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39731" y="4150724"/>
            <a:ext cx="1643074" cy="501776"/>
          </a:xfrm>
          <a:prstGeom prst="flowChartPreparation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ru-RU" altLang="ru-RU" sz="1400" b="1" dirty="0">
                <a:solidFill>
                  <a:srgbClr val="002060"/>
                </a:solidFill>
                <a:latin typeface="Times New Roman" pitchFamily="18" charset="0"/>
              </a:rPr>
              <a:t>МЛПУЗ  КБ№1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08307020-C2E9-E147-BD14-15DC55D1D2DD}"/>
              </a:ext>
            </a:extLst>
          </p:cNvPr>
          <p:cNvSpPr txBox="1"/>
          <p:nvPr/>
        </p:nvSpPr>
        <p:spPr>
          <a:xfrm>
            <a:off x="1684488" y="3082971"/>
            <a:ext cx="62709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altLang="ru-RU" sz="1050" b="1" dirty="0">
                <a:solidFill>
                  <a:srgbClr val="FF0000"/>
                </a:solidFill>
                <a:latin typeface="Times New Roman" pitchFamily="18" charset="0"/>
              </a:rPr>
              <a:t>1 </a:t>
            </a:r>
            <a:r>
              <a:rPr lang="ru-RU" altLang="ru-RU" sz="1050" b="1" dirty="0" err="1">
                <a:solidFill>
                  <a:srgbClr val="FF0000"/>
                </a:solidFill>
                <a:latin typeface="Times New Roman" pitchFamily="18" charset="0"/>
              </a:rPr>
              <a:t>ставк</a:t>
            </a:r>
            <a:endParaRPr lang="ru-RU" altLang="ru-RU" sz="105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29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90337745"/>
              </p:ext>
            </p:extLst>
          </p:nvPr>
        </p:nvGraphicFramePr>
        <p:xfrm>
          <a:off x="90583" y="420622"/>
          <a:ext cx="5867400" cy="63443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2" name="Точечный рисунок" r:id="rId4" imgW="20200000" imgH="24238095" progId="PBrush">
                  <p:embed/>
                </p:oleObj>
              </mc:Choice>
              <mc:Fallback>
                <p:oleObj name="Точечный рисунок" r:id="rId4" imgW="20200000" imgH="24238095" progId="PBrush">
                  <p:embed/>
                  <p:pic>
                    <p:nvPicPr>
                      <p:cNvPr id="0" name="Pictur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583" y="420622"/>
                        <a:ext cx="5867400" cy="6344364"/>
                      </a:xfrm>
                      <a:prstGeom prst="rect">
                        <a:avLst/>
                      </a:prstGeom>
                      <a:solidFill>
                        <a:srgbClr val="FFFF66"/>
                      </a:solidFill>
                      <a:ln w="9525">
                        <a:solidFill>
                          <a:srgbClr val="660033"/>
                        </a:solidFill>
                        <a:miter lim="800000"/>
                        <a:headEnd/>
                        <a:tailEnd/>
                      </a:ln>
                      <a:effectLst>
                        <a:outerShdw dist="107763" dir="13500000" algn="ctr" rotWithShape="0">
                          <a:srgbClr val="808080"/>
                        </a:outerShdw>
                      </a:effec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819150" y="-701675"/>
            <a:ext cx="7945438" cy="766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ru-RU" altLang="ru-RU" sz="1800">
              <a:solidFill>
                <a:srgbClr val="000000"/>
              </a:solidFill>
            </a:endParaRPr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1273175" y="541338"/>
            <a:ext cx="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ru-RU" altLang="ru-RU">
              <a:solidFill>
                <a:srgbClr val="808080"/>
              </a:solidFill>
              <a:latin typeface="Times New Roman" pitchFamily="18" charset="0"/>
            </a:endParaRPr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1295400" y="1295400"/>
            <a:ext cx="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ru-RU" altLang="ru-RU">
              <a:solidFill>
                <a:srgbClr val="808080"/>
              </a:solidFill>
              <a:latin typeface="Times New Roman" pitchFamily="18" charset="0"/>
            </a:endParaRPr>
          </a:p>
        </p:txBody>
      </p:sp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1263650" y="5545138"/>
            <a:ext cx="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ru-RU" altLang="ru-RU" sz="1600" b="1">
              <a:solidFill>
                <a:srgbClr val="808080"/>
              </a:solidFill>
              <a:latin typeface="Times New Roman" pitchFamily="18" charset="0"/>
            </a:endParaRPr>
          </a:p>
        </p:txBody>
      </p:sp>
      <p:sp>
        <p:nvSpPr>
          <p:cNvPr id="12295" name="Rectangle 7"/>
          <p:cNvSpPr>
            <a:spLocks noChangeArrowheads="1"/>
          </p:cNvSpPr>
          <p:nvPr/>
        </p:nvSpPr>
        <p:spPr bwMode="auto">
          <a:xfrm>
            <a:off x="1200150" y="-11906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ru-RU" altLang="ru-RU" sz="1800">
              <a:solidFill>
                <a:srgbClr val="000000"/>
              </a:solidFill>
            </a:endParaRPr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4535996" y="5865302"/>
            <a:ext cx="4357148" cy="461665"/>
          </a:xfrm>
          <a:prstGeom prst="rect">
            <a:avLst/>
          </a:prstGeom>
          <a:solidFill>
            <a:srgbClr val="00206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ru-RU" altLang="ru-RU" dirty="0">
                <a:solidFill>
                  <a:schemeClr val="bg1"/>
                </a:solidFill>
                <a:latin typeface="a_Bremen" charset="-52"/>
              </a:rPr>
              <a:t>Амбулаторная помощь</a:t>
            </a:r>
            <a:endParaRPr lang="ru-RU" altLang="ru-RU" dirty="0">
              <a:solidFill>
                <a:srgbClr val="002060"/>
              </a:solidFill>
              <a:latin typeface="Times New Roman" pitchFamily="18" charset="0"/>
            </a:endParaRPr>
          </a:p>
        </p:txBody>
      </p:sp>
      <p:sp>
        <p:nvSpPr>
          <p:cNvPr id="12297" name="Oval 9"/>
          <p:cNvSpPr>
            <a:spLocks noChangeArrowheads="1"/>
          </p:cNvSpPr>
          <p:nvPr/>
        </p:nvSpPr>
        <p:spPr bwMode="auto">
          <a:xfrm>
            <a:off x="1443044" y="4689519"/>
            <a:ext cx="1785950" cy="357190"/>
          </a:xfrm>
          <a:prstGeom prst="ellipse">
            <a:avLst/>
          </a:prstGeom>
          <a:solidFill>
            <a:schemeClr val="tx2">
              <a:lumMod val="20000"/>
              <a:lumOff val="80000"/>
              <a:alpha val="50195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ru-RU" altLang="ru-RU" sz="2000" b="1" i="1" dirty="0">
                <a:latin typeface="Times New Roman" pitchFamily="18" charset="0"/>
              </a:rPr>
              <a:t>Магнитогорск</a:t>
            </a:r>
          </a:p>
        </p:txBody>
      </p:sp>
      <p:sp>
        <p:nvSpPr>
          <p:cNvPr id="12298" name="Rectangle 10"/>
          <p:cNvSpPr>
            <a:spLocks noChangeArrowheads="1"/>
          </p:cNvSpPr>
          <p:nvPr/>
        </p:nvSpPr>
        <p:spPr bwMode="auto">
          <a:xfrm>
            <a:off x="1200150" y="-11906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ru-RU" altLang="ru-RU" sz="1800">
              <a:solidFill>
                <a:srgbClr val="000000"/>
              </a:solidFill>
            </a:endParaRPr>
          </a:p>
        </p:txBody>
      </p:sp>
      <p:sp>
        <p:nvSpPr>
          <p:cNvPr id="12299" name="Oval 11"/>
          <p:cNvSpPr>
            <a:spLocks noChangeArrowheads="1"/>
          </p:cNvSpPr>
          <p:nvPr/>
        </p:nvSpPr>
        <p:spPr bwMode="auto">
          <a:xfrm>
            <a:off x="2857488" y="2071678"/>
            <a:ext cx="1033474" cy="357190"/>
          </a:xfrm>
          <a:prstGeom prst="ellipse">
            <a:avLst/>
          </a:prstGeom>
          <a:solidFill>
            <a:schemeClr val="tx2">
              <a:lumMod val="20000"/>
              <a:lumOff val="80000"/>
              <a:alpha val="50195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ru-RU" altLang="ru-RU" sz="1600" b="1" i="1" dirty="0">
                <a:latin typeface="Times New Roman" pitchFamily="18" charset="0"/>
              </a:rPr>
              <a:t>Миасс</a:t>
            </a:r>
          </a:p>
        </p:txBody>
      </p:sp>
      <p:sp>
        <p:nvSpPr>
          <p:cNvPr id="12300" name="Oval 14"/>
          <p:cNvSpPr>
            <a:spLocks noChangeArrowheads="1"/>
          </p:cNvSpPr>
          <p:nvPr/>
        </p:nvSpPr>
        <p:spPr bwMode="auto">
          <a:xfrm>
            <a:off x="3429000" y="1371600"/>
            <a:ext cx="1520825" cy="533400"/>
          </a:xfrm>
          <a:prstGeom prst="ellipse">
            <a:avLst/>
          </a:prstGeom>
          <a:solidFill>
            <a:schemeClr val="tx2"/>
          </a:solidFill>
          <a:ln>
            <a:solidFill>
              <a:schemeClr val="tx1"/>
            </a:solidFill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ru-RU" altLang="ru-RU" sz="2000" b="1" i="1" dirty="0">
                <a:solidFill>
                  <a:schemeClr val="bg1"/>
                </a:solidFill>
                <a:latin typeface="Times New Roman" pitchFamily="18" charset="0"/>
              </a:rPr>
              <a:t>Челябинск</a:t>
            </a:r>
          </a:p>
        </p:txBody>
      </p:sp>
      <p:sp>
        <p:nvSpPr>
          <p:cNvPr id="12301" name="Line 16"/>
          <p:cNvSpPr>
            <a:spLocks noChangeShapeType="1"/>
          </p:cNvSpPr>
          <p:nvPr/>
        </p:nvSpPr>
        <p:spPr bwMode="auto">
          <a:xfrm flipH="1">
            <a:off x="3200400" y="1905000"/>
            <a:ext cx="228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303" name="Line 19"/>
          <p:cNvSpPr>
            <a:spLocks noChangeShapeType="1"/>
          </p:cNvSpPr>
          <p:nvPr/>
        </p:nvSpPr>
        <p:spPr bwMode="auto">
          <a:xfrm flipH="1" flipV="1">
            <a:off x="3857620" y="1285860"/>
            <a:ext cx="214314" cy="714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305" name="Text Box 21"/>
          <p:cNvSpPr txBox="1">
            <a:spLocks noChangeArrowheads="1"/>
          </p:cNvSpPr>
          <p:nvPr/>
        </p:nvSpPr>
        <p:spPr bwMode="auto">
          <a:xfrm>
            <a:off x="2555875" y="908050"/>
            <a:ext cx="6477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ru-RU" altLang="ru-RU" sz="900" b="1">
                <a:solidFill>
                  <a:srgbClr val="000000"/>
                </a:solidFill>
                <a:latin typeface="Times New Roman" pitchFamily="18" charset="0"/>
              </a:rPr>
              <a:t>395,2</a:t>
            </a:r>
          </a:p>
        </p:txBody>
      </p:sp>
      <p:sp>
        <p:nvSpPr>
          <p:cNvPr id="12306" name="Text Box 26"/>
          <p:cNvSpPr txBox="1">
            <a:spLocks noChangeArrowheads="1"/>
          </p:cNvSpPr>
          <p:nvPr/>
        </p:nvSpPr>
        <p:spPr bwMode="auto">
          <a:xfrm>
            <a:off x="592138" y="1978025"/>
            <a:ext cx="498475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ru-RU" altLang="ru-RU" sz="900" b="1">
                <a:solidFill>
                  <a:srgbClr val="000000"/>
                </a:solidFill>
                <a:latin typeface="Times New Roman" pitchFamily="18" charset="0"/>
              </a:rPr>
              <a:t>319,07</a:t>
            </a:r>
          </a:p>
        </p:txBody>
      </p:sp>
      <p:sp>
        <p:nvSpPr>
          <p:cNvPr id="12307" name="Text Box 27"/>
          <p:cNvSpPr txBox="1">
            <a:spLocks noChangeArrowheads="1"/>
          </p:cNvSpPr>
          <p:nvPr/>
        </p:nvSpPr>
        <p:spPr bwMode="auto">
          <a:xfrm>
            <a:off x="1239838" y="2120900"/>
            <a:ext cx="498475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ru-RU" altLang="ru-RU" sz="900" b="1">
                <a:solidFill>
                  <a:srgbClr val="000000"/>
                </a:solidFill>
                <a:latin typeface="Times New Roman" pitchFamily="18" charset="0"/>
              </a:rPr>
              <a:t>294,67</a:t>
            </a:r>
          </a:p>
        </p:txBody>
      </p:sp>
      <p:sp>
        <p:nvSpPr>
          <p:cNvPr id="12308" name="Text Box 28"/>
          <p:cNvSpPr txBox="1">
            <a:spLocks noChangeArrowheads="1"/>
          </p:cNvSpPr>
          <p:nvPr/>
        </p:nvSpPr>
        <p:spPr bwMode="auto">
          <a:xfrm>
            <a:off x="1239838" y="2409825"/>
            <a:ext cx="498475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ru-RU" altLang="ru-RU" sz="900" b="1">
                <a:solidFill>
                  <a:srgbClr val="000000"/>
                </a:solidFill>
                <a:latin typeface="Times New Roman" pitchFamily="18" charset="0"/>
              </a:rPr>
              <a:t>268,35</a:t>
            </a:r>
          </a:p>
        </p:txBody>
      </p:sp>
      <p:sp>
        <p:nvSpPr>
          <p:cNvPr id="12309" name="Text Box 29"/>
          <p:cNvSpPr txBox="1">
            <a:spLocks noChangeArrowheads="1"/>
          </p:cNvSpPr>
          <p:nvPr/>
        </p:nvSpPr>
        <p:spPr bwMode="auto">
          <a:xfrm>
            <a:off x="1790700" y="2044861"/>
            <a:ext cx="498475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ru-RU" altLang="ru-RU" sz="900" b="1">
                <a:solidFill>
                  <a:srgbClr val="000000"/>
                </a:solidFill>
                <a:latin typeface="Times New Roman" pitchFamily="18" charset="0"/>
              </a:rPr>
              <a:t>319,08</a:t>
            </a:r>
          </a:p>
        </p:txBody>
      </p:sp>
      <p:sp>
        <p:nvSpPr>
          <p:cNvPr id="12310" name="Text Box 30"/>
          <p:cNvSpPr txBox="1">
            <a:spLocks noChangeArrowheads="1"/>
          </p:cNvSpPr>
          <p:nvPr/>
        </p:nvSpPr>
        <p:spPr bwMode="auto">
          <a:xfrm>
            <a:off x="1979613" y="1484313"/>
            <a:ext cx="441325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ru-RU" altLang="ru-RU" sz="900" b="1">
                <a:solidFill>
                  <a:srgbClr val="000000"/>
                </a:solidFill>
                <a:latin typeface="Times New Roman" pitchFamily="18" charset="0"/>
              </a:rPr>
              <a:t>424,7</a:t>
            </a:r>
          </a:p>
        </p:txBody>
      </p:sp>
      <p:sp>
        <p:nvSpPr>
          <p:cNvPr id="12311" name="Text Box 31"/>
          <p:cNvSpPr txBox="1">
            <a:spLocks noChangeArrowheads="1"/>
          </p:cNvSpPr>
          <p:nvPr/>
        </p:nvSpPr>
        <p:spPr bwMode="auto">
          <a:xfrm>
            <a:off x="2751138" y="1401763"/>
            <a:ext cx="441325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ru-RU" altLang="ru-RU" sz="900" b="1">
                <a:solidFill>
                  <a:srgbClr val="000000"/>
                </a:solidFill>
                <a:latin typeface="Times New Roman" pitchFamily="18" charset="0"/>
              </a:rPr>
              <a:t>394,9</a:t>
            </a:r>
          </a:p>
        </p:txBody>
      </p:sp>
      <p:sp>
        <p:nvSpPr>
          <p:cNvPr id="12312" name="Text Box 32"/>
          <p:cNvSpPr txBox="1">
            <a:spLocks noChangeArrowheads="1"/>
          </p:cNvSpPr>
          <p:nvPr/>
        </p:nvSpPr>
        <p:spPr bwMode="auto">
          <a:xfrm>
            <a:off x="2751138" y="465138"/>
            <a:ext cx="441325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ru-RU" altLang="ru-RU" sz="900" b="1">
                <a:solidFill>
                  <a:srgbClr val="000000"/>
                </a:solidFill>
                <a:latin typeface="Times New Roman" pitchFamily="18" charset="0"/>
              </a:rPr>
              <a:t>360,7</a:t>
            </a:r>
          </a:p>
        </p:txBody>
      </p:sp>
      <p:sp>
        <p:nvSpPr>
          <p:cNvPr id="12313" name="Text Box 33"/>
          <p:cNvSpPr txBox="1">
            <a:spLocks noChangeArrowheads="1"/>
          </p:cNvSpPr>
          <p:nvPr/>
        </p:nvSpPr>
        <p:spPr bwMode="auto">
          <a:xfrm>
            <a:off x="3255963" y="1041400"/>
            <a:ext cx="498475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ru-RU" altLang="ru-RU" sz="900" b="1">
                <a:solidFill>
                  <a:srgbClr val="000000"/>
                </a:solidFill>
                <a:latin typeface="Times New Roman" pitchFamily="18" charset="0"/>
              </a:rPr>
              <a:t>304,89</a:t>
            </a:r>
          </a:p>
        </p:txBody>
      </p:sp>
      <p:sp>
        <p:nvSpPr>
          <p:cNvPr id="12314" name="Text Box 34"/>
          <p:cNvSpPr txBox="1">
            <a:spLocks noChangeArrowheads="1"/>
          </p:cNvSpPr>
          <p:nvPr/>
        </p:nvSpPr>
        <p:spPr bwMode="auto">
          <a:xfrm>
            <a:off x="3759200" y="2841625"/>
            <a:ext cx="498475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ru-RU" altLang="ru-RU" sz="900" b="1">
                <a:solidFill>
                  <a:srgbClr val="000000"/>
                </a:solidFill>
                <a:latin typeface="Times New Roman" pitchFamily="18" charset="0"/>
              </a:rPr>
              <a:t>478,91</a:t>
            </a:r>
          </a:p>
        </p:txBody>
      </p:sp>
      <p:sp>
        <p:nvSpPr>
          <p:cNvPr id="12315" name="Text Box 35"/>
          <p:cNvSpPr txBox="1">
            <a:spLocks noChangeArrowheads="1"/>
          </p:cNvSpPr>
          <p:nvPr/>
        </p:nvSpPr>
        <p:spPr bwMode="auto">
          <a:xfrm>
            <a:off x="3111500" y="3128963"/>
            <a:ext cx="498475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ru-RU" altLang="ru-RU" sz="900" b="1">
                <a:solidFill>
                  <a:srgbClr val="000000"/>
                </a:solidFill>
                <a:latin typeface="Times New Roman" pitchFamily="18" charset="0"/>
              </a:rPr>
              <a:t>325,58</a:t>
            </a:r>
          </a:p>
        </p:txBody>
      </p:sp>
      <p:sp>
        <p:nvSpPr>
          <p:cNvPr id="12316" name="Text Box 36"/>
          <p:cNvSpPr txBox="1">
            <a:spLocks noChangeArrowheads="1"/>
          </p:cNvSpPr>
          <p:nvPr/>
        </p:nvSpPr>
        <p:spPr bwMode="auto">
          <a:xfrm>
            <a:off x="755650" y="2492375"/>
            <a:ext cx="498475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ru-RU" altLang="ru-RU" sz="900" b="1">
                <a:solidFill>
                  <a:srgbClr val="000000"/>
                </a:solidFill>
                <a:latin typeface="Times New Roman" pitchFamily="18" charset="0"/>
              </a:rPr>
              <a:t>268,35</a:t>
            </a:r>
          </a:p>
        </p:txBody>
      </p:sp>
      <p:cxnSp>
        <p:nvCxnSpPr>
          <p:cNvPr id="12318" name="AutoShape 44"/>
          <p:cNvCxnSpPr>
            <a:cxnSpLocks noChangeShapeType="1"/>
          </p:cNvCxnSpPr>
          <p:nvPr/>
        </p:nvCxnSpPr>
        <p:spPr bwMode="auto">
          <a:xfrm flipV="1">
            <a:off x="4572000" y="980728"/>
            <a:ext cx="144016" cy="44641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319" name="AutoShape 46"/>
          <p:cNvCxnSpPr>
            <a:cxnSpLocks noChangeShapeType="1"/>
            <a:stCxn id="12300" idx="2"/>
          </p:cNvCxnSpPr>
          <p:nvPr/>
        </p:nvCxnSpPr>
        <p:spPr bwMode="auto">
          <a:xfrm flipH="1">
            <a:off x="3154363" y="1638300"/>
            <a:ext cx="274637" cy="1746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320" name="AutoShape 49"/>
          <p:cNvSpPr>
            <a:spLocks noChangeArrowheads="1"/>
          </p:cNvSpPr>
          <p:nvPr/>
        </p:nvSpPr>
        <p:spPr bwMode="auto">
          <a:xfrm>
            <a:off x="5868144" y="0"/>
            <a:ext cx="2357454" cy="1916832"/>
          </a:xfrm>
          <a:prstGeom prst="flowChartPreparation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endParaRPr lang="ru-RU" altLang="ru-RU" sz="1400" b="1" dirty="0">
              <a:solidFill>
                <a:srgbClr val="000000"/>
              </a:solidFill>
              <a:latin typeface="Times New Roman" pitchFamily="18" charset="0"/>
            </a:endParaRPr>
          </a:p>
          <a:p>
            <a:pPr algn="ctr">
              <a:spcBef>
                <a:spcPct val="0"/>
              </a:spcBef>
              <a:buClrTx/>
              <a:buNone/>
            </a:pPr>
            <a:r>
              <a:rPr lang="ru-RU" altLang="ru-RU" sz="1200" b="1" dirty="0">
                <a:solidFill>
                  <a:srgbClr val="000000"/>
                </a:solidFill>
                <a:latin typeface="Verdana" pitchFamily="34" charset="0"/>
              </a:rPr>
              <a:t>МБУЗ ОТКЗ ГКБ№1</a:t>
            </a:r>
          </a:p>
          <a:p>
            <a:pPr algn="ctr">
              <a:spcBef>
                <a:spcPct val="0"/>
              </a:spcBef>
              <a:buClrTx/>
              <a:buNone/>
            </a:pPr>
            <a:r>
              <a:rPr lang="ru-RU" altLang="ru-RU" sz="1200" b="1" dirty="0">
                <a:solidFill>
                  <a:srgbClr val="000000"/>
                </a:solidFill>
                <a:latin typeface="Verdana" pitchFamily="34" charset="0"/>
              </a:rPr>
              <a:t>МБУЗ ГБ№2</a:t>
            </a:r>
            <a:endParaRPr lang="ru-RU" altLang="ru-RU" sz="1100" b="1" dirty="0">
              <a:solidFill>
                <a:srgbClr val="FF0000"/>
              </a:solidFill>
              <a:latin typeface="Times New Roman" pitchFamily="18" charset="0"/>
            </a:endParaRPr>
          </a:p>
          <a:p>
            <a:pPr algn="ctr">
              <a:spcBef>
                <a:spcPct val="0"/>
              </a:spcBef>
              <a:buClrTx/>
              <a:buNone/>
            </a:pPr>
            <a:r>
              <a:rPr lang="ru-RU" altLang="ru-RU" sz="1200" b="1" dirty="0">
                <a:solidFill>
                  <a:srgbClr val="000000"/>
                </a:solidFill>
                <a:latin typeface="Verdana" pitchFamily="34" charset="0"/>
              </a:rPr>
              <a:t>МБУЗ ГБ№5</a:t>
            </a:r>
            <a:endParaRPr lang="ru-RU" altLang="ru-RU" sz="1100" b="1" dirty="0">
              <a:solidFill>
                <a:srgbClr val="FF0000"/>
              </a:solidFill>
              <a:latin typeface="Times New Roman" pitchFamily="18" charset="0"/>
            </a:endParaRPr>
          </a:p>
          <a:p>
            <a:pPr algn="ctr">
              <a:spcBef>
                <a:spcPct val="0"/>
              </a:spcBef>
              <a:buClrTx/>
              <a:buNone/>
            </a:pPr>
            <a:r>
              <a:rPr lang="ru-RU" altLang="ru-RU" sz="1200" b="1" dirty="0">
                <a:solidFill>
                  <a:srgbClr val="000000"/>
                </a:solidFill>
                <a:latin typeface="Verdana" pitchFamily="34" charset="0"/>
              </a:rPr>
              <a:t>МБУЗ ГБ№8</a:t>
            </a:r>
            <a:endParaRPr lang="ru-RU" altLang="ru-RU" sz="1100" b="1" dirty="0">
              <a:solidFill>
                <a:srgbClr val="FF0000"/>
              </a:solidFill>
              <a:latin typeface="Times New Roman" pitchFamily="18" charset="0"/>
            </a:endParaRPr>
          </a:p>
          <a:p>
            <a:pPr algn="ctr">
              <a:spcBef>
                <a:spcPct val="0"/>
              </a:spcBef>
              <a:buClrTx/>
              <a:buNone/>
            </a:pPr>
            <a:r>
              <a:rPr lang="ru-RU" altLang="ru-RU" sz="1200" b="1" dirty="0">
                <a:solidFill>
                  <a:srgbClr val="000000"/>
                </a:solidFill>
                <a:latin typeface="Verdana" pitchFamily="34" charset="0"/>
              </a:rPr>
              <a:t>МБУЗ ГБ№9</a:t>
            </a:r>
            <a:endParaRPr lang="ru-RU" altLang="ru-RU" sz="1100" b="1" dirty="0">
              <a:solidFill>
                <a:srgbClr val="FF0000"/>
              </a:solidFill>
              <a:latin typeface="Times New Roman" pitchFamily="18" charset="0"/>
            </a:endParaRPr>
          </a:p>
          <a:p>
            <a:pPr algn="ctr">
              <a:spcBef>
                <a:spcPct val="0"/>
              </a:spcBef>
              <a:buClrTx/>
              <a:buNone/>
            </a:pPr>
            <a:r>
              <a:rPr lang="ru-RU" altLang="ru-RU" sz="1200" b="1" dirty="0">
                <a:solidFill>
                  <a:srgbClr val="000000"/>
                </a:solidFill>
                <a:latin typeface="Verdana" pitchFamily="34" charset="0"/>
              </a:rPr>
              <a:t>МБУЗ ГБ№11</a:t>
            </a:r>
          </a:p>
          <a:p>
            <a:pPr algn="ctr">
              <a:spcBef>
                <a:spcPct val="0"/>
              </a:spcBef>
              <a:buClrTx/>
              <a:buNone/>
            </a:pPr>
            <a:r>
              <a:rPr lang="ru-RU" altLang="ru-RU" sz="1200" b="1" dirty="0">
                <a:solidFill>
                  <a:srgbClr val="000000"/>
                </a:solidFill>
                <a:latin typeface="Verdana" pitchFamily="34" charset="0"/>
              </a:rPr>
              <a:t>МБУЗ ГКП№5 </a:t>
            </a:r>
          </a:p>
          <a:p>
            <a:pPr algn="ctr">
              <a:spcBef>
                <a:spcPct val="0"/>
              </a:spcBef>
              <a:buClrTx/>
              <a:buNone/>
            </a:pPr>
            <a:r>
              <a:rPr lang="ru-RU" altLang="ru-RU" sz="1200" b="1" dirty="0">
                <a:solidFill>
                  <a:srgbClr val="000000"/>
                </a:solidFill>
                <a:latin typeface="Verdana" pitchFamily="34" charset="0"/>
              </a:rPr>
              <a:t>МБУЗ ГКП№7</a:t>
            </a:r>
          </a:p>
          <a:p>
            <a:pPr algn="ctr">
              <a:spcBef>
                <a:spcPct val="0"/>
              </a:spcBef>
              <a:buClrTx/>
              <a:buNone/>
            </a:pPr>
            <a:r>
              <a:rPr lang="ru-RU" altLang="ru-RU" sz="1200" b="1" dirty="0">
                <a:solidFill>
                  <a:srgbClr val="000000"/>
                </a:solidFill>
                <a:latin typeface="Verdana" pitchFamily="34" charset="0"/>
              </a:rPr>
              <a:t>3,5 ставок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endParaRPr lang="ru-RU" altLang="ru-RU" sz="1200" b="1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2321" name="AutoShape 50"/>
          <p:cNvSpPr>
            <a:spLocks noChangeArrowheads="1"/>
          </p:cNvSpPr>
          <p:nvPr/>
        </p:nvSpPr>
        <p:spPr bwMode="auto">
          <a:xfrm>
            <a:off x="4143372" y="0"/>
            <a:ext cx="1889125" cy="980728"/>
          </a:xfrm>
          <a:prstGeom prst="flowChartPreparation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ru-RU" altLang="ru-RU" sz="1400" b="1" dirty="0">
                <a:solidFill>
                  <a:srgbClr val="FF0000"/>
                </a:solidFill>
                <a:latin typeface="Times New Roman" pitchFamily="18" charset="0"/>
              </a:rPr>
              <a:t>ГБУЗ ОКБ №2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ru-RU" altLang="ru-RU" sz="1400" b="1" dirty="0">
                <a:latin typeface="Times New Roman" pitchFamily="18" charset="0"/>
              </a:rPr>
              <a:t>ГБУЗ ОКБ №3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ru-RU" altLang="ru-RU" sz="1400" b="1" dirty="0">
                <a:latin typeface="Times New Roman" pitchFamily="18" charset="0"/>
              </a:rPr>
              <a:t> ГБУЗ ОКБ №4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ru-RU" altLang="ru-RU" sz="1400" b="1" dirty="0">
                <a:latin typeface="Times New Roman" pitchFamily="18" charset="0"/>
              </a:rPr>
              <a:t>6,5 ставок</a:t>
            </a:r>
          </a:p>
        </p:txBody>
      </p:sp>
      <p:sp>
        <p:nvSpPr>
          <p:cNvPr id="12324" name="AutoShape 54"/>
          <p:cNvSpPr>
            <a:spLocks noChangeArrowheads="1"/>
          </p:cNvSpPr>
          <p:nvPr/>
        </p:nvSpPr>
        <p:spPr bwMode="auto">
          <a:xfrm>
            <a:off x="1000100" y="2714620"/>
            <a:ext cx="1917700" cy="1110616"/>
          </a:xfrm>
          <a:prstGeom prst="flowChartPreparation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ru-RU" altLang="ru-RU" sz="1400" b="1" dirty="0">
                <a:solidFill>
                  <a:srgbClr val="002060"/>
                </a:solidFill>
                <a:latin typeface="Times New Roman" pitchFamily="18" charset="0"/>
              </a:rPr>
              <a:t>МБУЗ ГБ№2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ru-RU" altLang="ru-RU" sz="1400" b="1" dirty="0">
                <a:solidFill>
                  <a:srgbClr val="002060"/>
                </a:solidFill>
                <a:latin typeface="Times New Roman" pitchFamily="18" charset="0"/>
              </a:rPr>
              <a:t>МБУЗ ГБ№3 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ru-RU" altLang="ru-RU" sz="1400" b="1" dirty="0">
                <a:solidFill>
                  <a:srgbClr val="002060"/>
                </a:solidFill>
                <a:latin typeface="Times New Roman" pitchFamily="18" charset="0"/>
              </a:rPr>
              <a:t>МБУЗ ГБ№4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ru-RU" altLang="ru-RU" sz="1400" b="1" dirty="0">
                <a:solidFill>
                  <a:srgbClr val="002060"/>
                </a:solidFill>
                <a:latin typeface="Times New Roman" pitchFamily="18" charset="0"/>
              </a:rPr>
              <a:t>6 ставок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ru-RU" altLang="ru-RU" sz="1400" b="1" dirty="0">
                <a:solidFill>
                  <a:srgbClr val="FF0000"/>
                </a:solidFill>
                <a:latin typeface="Times New Roman" pitchFamily="18" charset="0"/>
              </a:rPr>
              <a:t>-1,25 ставки</a:t>
            </a:r>
          </a:p>
        </p:txBody>
      </p:sp>
      <p:sp>
        <p:nvSpPr>
          <p:cNvPr id="12325" name="AutoShape 55"/>
          <p:cNvSpPr>
            <a:spLocks noChangeArrowheads="1"/>
          </p:cNvSpPr>
          <p:nvPr/>
        </p:nvSpPr>
        <p:spPr bwMode="auto">
          <a:xfrm>
            <a:off x="467544" y="5157192"/>
            <a:ext cx="3429024" cy="1416220"/>
          </a:xfrm>
          <a:prstGeom prst="flowChartPreparation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ru-RU" altLang="ru-RU" sz="1400" b="1" dirty="0">
                <a:latin typeface="Times New Roman" pitchFamily="18" charset="0"/>
              </a:rPr>
              <a:t>МАУЗ ГБ№2</a:t>
            </a:r>
          </a:p>
          <a:p>
            <a:pPr algn="ctr">
              <a:spcBef>
                <a:spcPct val="0"/>
              </a:spcBef>
              <a:buClrTx/>
              <a:buNone/>
            </a:pPr>
            <a:r>
              <a:rPr lang="ru-RU" altLang="ru-RU" sz="1400" b="1" dirty="0">
                <a:latin typeface="Times New Roman" pitchFamily="18" charset="0"/>
              </a:rPr>
              <a:t>МУЗ ГБ№3</a:t>
            </a:r>
          </a:p>
          <a:p>
            <a:pPr algn="ctr">
              <a:spcBef>
                <a:spcPct val="0"/>
              </a:spcBef>
              <a:buClrTx/>
              <a:buNone/>
            </a:pPr>
            <a:r>
              <a:rPr lang="ru-RU" altLang="ru-RU" sz="1400" b="1" dirty="0">
                <a:latin typeface="Times New Roman" pitchFamily="18" charset="0"/>
              </a:rPr>
              <a:t>МУЗ ГБ№4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ru-RU" altLang="ru-RU" sz="1400" b="1" dirty="0">
                <a:latin typeface="Times New Roman" pitchFamily="18" charset="0"/>
              </a:rPr>
              <a:t>АНО МСУ </a:t>
            </a:r>
            <a:r>
              <a:rPr lang="ru-RU" altLang="ru-RU" sz="1400" b="1" dirty="0" err="1">
                <a:latin typeface="Times New Roman" pitchFamily="18" charset="0"/>
              </a:rPr>
              <a:t>Адм</a:t>
            </a:r>
            <a:r>
              <a:rPr lang="ru-RU" altLang="ru-RU" sz="1400" b="1" dirty="0">
                <a:latin typeface="Times New Roman" pitchFamily="18" charset="0"/>
              </a:rPr>
              <a:t>. г. Магнитогорска 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ru-RU" altLang="ru-RU" sz="1400" b="1" dirty="0">
                <a:latin typeface="Times New Roman" pitchFamily="18" charset="0"/>
              </a:rPr>
              <a:t>и ОАО ММК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ru-RU" altLang="ru-RU" sz="1400" b="1" dirty="0">
                <a:latin typeface="Times New Roman" pitchFamily="18" charset="0"/>
              </a:rPr>
              <a:t>10 ставок</a:t>
            </a:r>
            <a:r>
              <a:rPr lang="ru-RU" altLang="ru-RU" sz="1400" b="1" dirty="0">
                <a:solidFill>
                  <a:srgbClr val="FF0000"/>
                </a:solidFill>
                <a:latin typeface="Times New Roman" pitchFamily="18" charset="0"/>
              </a:rPr>
              <a:t> -1,25 ставка</a:t>
            </a:r>
          </a:p>
        </p:txBody>
      </p:sp>
      <p:sp>
        <p:nvSpPr>
          <p:cNvPr id="12326" name="AutoShape 56"/>
          <p:cNvSpPr>
            <a:spLocks noChangeArrowheads="1"/>
          </p:cNvSpPr>
          <p:nvPr/>
        </p:nvSpPr>
        <p:spPr bwMode="auto">
          <a:xfrm>
            <a:off x="2285984" y="28500"/>
            <a:ext cx="2143140" cy="916030"/>
          </a:xfrm>
          <a:prstGeom prst="flowChartPreparation">
            <a:avLst/>
          </a:prstGeom>
          <a:solidFill>
            <a:srgbClr val="FFFF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ru-RU" altLang="ru-RU" sz="14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ЧОКБ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ru-RU" altLang="ru-RU" sz="11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4,75 ставок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ru-RU" altLang="ru-RU" sz="14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ЧОКТГВВ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ru-RU" altLang="ru-RU" sz="11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1 ставка</a:t>
            </a:r>
            <a:endParaRPr lang="ru-RU" altLang="ru-RU" sz="11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cxnSp>
        <p:nvCxnSpPr>
          <p:cNvPr id="12332" name="AutoShape 68"/>
          <p:cNvCxnSpPr>
            <a:cxnSpLocks noChangeShapeType="1"/>
          </p:cNvCxnSpPr>
          <p:nvPr/>
        </p:nvCxnSpPr>
        <p:spPr bwMode="auto">
          <a:xfrm flipV="1">
            <a:off x="4860032" y="1124744"/>
            <a:ext cx="1027113" cy="303213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334" name="AutoShape 70"/>
          <p:cNvCxnSpPr>
            <a:cxnSpLocks noChangeShapeType="1"/>
          </p:cNvCxnSpPr>
          <p:nvPr/>
        </p:nvCxnSpPr>
        <p:spPr bwMode="auto">
          <a:xfrm>
            <a:off x="4929190" y="1714488"/>
            <a:ext cx="1331913" cy="1068387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335" name="Line 71"/>
          <p:cNvSpPr>
            <a:spLocks noChangeShapeType="1"/>
          </p:cNvSpPr>
          <p:nvPr/>
        </p:nvSpPr>
        <p:spPr bwMode="auto">
          <a:xfrm flipH="1">
            <a:off x="2643174" y="2500306"/>
            <a:ext cx="428628" cy="42862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337" name="Line 73"/>
          <p:cNvSpPr>
            <a:spLocks noChangeShapeType="1"/>
          </p:cNvSpPr>
          <p:nvPr/>
        </p:nvSpPr>
        <p:spPr bwMode="auto">
          <a:xfrm flipH="1" flipV="1">
            <a:off x="1071538" y="1785926"/>
            <a:ext cx="500066" cy="42862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338" name="AutoShape 74"/>
          <p:cNvSpPr>
            <a:spLocks noChangeArrowheads="1"/>
          </p:cNvSpPr>
          <p:nvPr/>
        </p:nvSpPr>
        <p:spPr bwMode="auto">
          <a:xfrm>
            <a:off x="6286512" y="2643182"/>
            <a:ext cx="1643074" cy="428628"/>
          </a:xfrm>
          <a:prstGeom prst="flowChartPreparation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ru-RU" altLang="ru-RU" sz="1400" b="1" dirty="0">
                <a:solidFill>
                  <a:srgbClr val="FF0000"/>
                </a:solidFill>
                <a:latin typeface="Times New Roman" pitchFamily="18" charset="0"/>
              </a:rPr>
              <a:t>ГБУЗ ЧОДКБ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ru-RU" altLang="ru-RU" sz="1400" b="1" dirty="0">
                <a:solidFill>
                  <a:srgbClr val="FF0000"/>
                </a:solidFill>
                <a:latin typeface="Times New Roman" pitchFamily="18" charset="0"/>
              </a:rPr>
              <a:t>-0.75 ставки</a:t>
            </a:r>
          </a:p>
        </p:txBody>
      </p:sp>
      <p:sp>
        <p:nvSpPr>
          <p:cNvPr id="2" name="Овал 1"/>
          <p:cNvSpPr/>
          <p:nvPr/>
        </p:nvSpPr>
        <p:spPr>
          <a:xfrm>
            <a:off x="1928794" y="1714488"/>
            <a:ext cx="1571636" cy="428629"/>
          </a:xfrm>
          <a:prstGeom prst="ellipse">
            <a:avLst/>
          </a:prstGeom>
          <a:solidFill>
            <a:schemeClr val="tx2">
              <a:lumMod val="20000"/>
              <a:lumOff val="80000"/>
              <a:alpha val="73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Златоуст</a:t>
            </a:r>
          </a:p>
        </p:txBody>
      </p:sp>
      <p:sp>
        <p:nvSpPr>
          <p:cNvPr id="54" name="AutoShape 50"/>
          <p:cNvSpPr>
            <a:spLocks noChangeArrowheads="1"/>
          </p:cNvSpPr>
          <p:nvPr/>
        </p:nvSpPr>
        <p:spPr bwMode="auto">
          <a:xfrm>
            <a:off x="214282" y="1571612"/>
            <a:ext cx="1428760" cy="285752"/>
          </a:xfrm>
          <a:prstGeom prst="flowChartPreparation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None/>
            </a:pPr>
            <a:r>
              <a:rPr lang="ru-RU" altLang="ru-RU" sz="1400" b="1" dirty="0">
                <a:solidFill>
                  <a:srgbClr val="002060"/>
                </a:solidFill>
                <a:latin typeface="Times New Roman" pitchFamily="18" charset="0"/>
              </a:rPr>
              <a:t>0 ставка</a:t>
            </a:r>
          </a:p>
        </p:txBody>
      </p:sp>
      <p:sp>
        <p:nvSpPr>
          <p:cNvPr id="53" name="Oval 11"/>
          <p:cNvSpPr>
            <a:spLocks noChangeArrowheads="1"/>
          </p:cNvSpPr>
          <p:nvPr/>
        </p:nvSpPr>
        <p:spPr bwMode="auto">
          <a:xfrm>
            <a:off x="4214810" y="1928802"/>
            <a:ext cx="1143008" cy="357190"/>
          </a:xfrm>
          <a:prstGeom prst="ellipse">
            <a:avLst/>
          </a:prstGeom>
          <a:solidFill>
            <a:schemeClr val="tx2">
              <a:lumMod val="20000"/>
              <a:lumOff val="80000"/>
              <a:alpha val="50195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ru-RU" altLang="ru-RU" sz="1600" b="1" i="1" dirty="0">
                <a:latin typeface="Times New Roman" pitchFamily="18" charset="0"/>
              </a:rPr>
              <a:t>Копейск</a:t>
            </a:r>
          </a:p>
        </p:txBody>
      </p:sp>
      <p:cxnSp>
        <p:nvCxnSpPr>
          <p:cNvPr id="55" name="AutoShape 70"/>
          <p:cNvCxnSpPr>
            <a:cxnSpLocks noChangeShapeType="1"/>
          </p:cNvCxnSpPr>
          <p:nvPr/>
        </p:nvCxnSpPr>
        <p:spPr bwMode="auto">
          <a:xfrm>
            <a:off x="5148064" y="2204864"/>
            <a:ext cx="1571636" cy="1214446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8" name="Oval 11"/>
          <p:cNvSpPr>
            <a:spLocks noChangeArrowheads="1"/>
          </p:cNvSpPr>
          <p:nvPr/>
        </p:nvSpPr>
        <p:spPr bwMode="auto">
          <a:xfrm>
            <a:off x="1285852" y="2143116"/>
            <a:ext cx="1581160" cy="214314"/>
          </a:xfrm>
          <a:prstGeom prst="ellipse">
            <a:avLst/>
          </a:prstGeom>
          <a:solidFill>
            <a:schemeClr val="tx2">
              <a:lumMod val="20000"/>
              <a:lumOff val="80000"/>
              <a:alpha val="50195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ru-RU" altLang="ru-RU" sz="1600" b="1" i="1" dirty="0" err="1">
                <a:latin typeface="Times New Roman" pitchFamily="18" charset="0"/>
              </a:rPr>
              <a:t>Сатка</a:t>
            </a:r>
            <a:r>
              <a:rPr lang="ru-RU" altLang="ru-RU" sz="1600" b="1" i="1" dirty="0">
                <a:latin typeface="Times New Roman" pitchFamily="18" charset="0"/>
              </a:rPr>
              <a:t> </a:t>
            </a:r>
          </a:p>
        </p:txBody>
      </p:sp>
      <p:sp>
        <p:nvSpPr>
          <p:cNvPr id="59" name="Oval 11"/>
          <p:cNvSpPr>
            <a:spLocks noChangeArrowheads="1"/>
          </p:cNvSpPr>
          <p:nvPr/>
        </p:nvSpPr>
        <p:spPr bwMode="auto">
          <a:xfrm>
            <a:off x="3286116" y="1000108"/>
            <a:ext cx="928694" cy="285752"/>
          </a:xfrm>
          <a:prstGeom prst="ellipse">
            <a:avLst/>
          </a:prstGeom>
          <a:solidFill>
            <a:schemeClr val="tx2">
              <a:lumMod val="20000"/>
              <a:lumOff val="80000"/>
              <a:alpha val="50195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ru-RU" altLang="ru-RU" sz="1600" b="1" i="1" dirty="0">
                <a:solidFill>
                  <a:srgbClr val="002060"/>
                </a:solidFill>
                <a:latin typeface="Times New Roman" pitchFamily="18" charset="0"/>
              </a:rPr>
              <a:t>Кыштым</a:t>
            </a:r>
          </a:p>
        </p:txBody>
      </p:sp>
      <p:sp>
        <p:nvSpPr>
          <p:cNvPr id="60" name="AutoShape 74"/>
          <p:cNvSpPr>
            <a:spLocks noChangeArrowheads="1"/>
          </p:cNvSpPr>
          <p:nvPr/>
        </p:nvSpPr>
        <p:spPr bwMode="auto">
          <a:xfrm>
            <a:off x="6286512" y="3212976"/>
            <a:ext cx="1643074" cy="501776"/>
          </a:xfrm>
          <a:prstGeom prst="flowChartPreparation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ru-RU" altLang="ru-RU" sz="1400" b="1" dirty="0">
                <a:solidFill>
                  <a:srgbClr val="002060"/>
                </a:solidFill>
                <a:latin typeface="Times New Roman" pitchFamily="18" charset="0"/>
              </a:rPr>
              <a:t>МЛПУЗ  КБ№1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ru-RU" altLang="ru-RU" sz="1400" b="1" dirty="0">
                <a:solidFill>
                  <a:srgbClr val="002060"/>
                </a:solidFill>
                <a:latin typeface="Times New Roman" pitchFamily="18" charset="0"/>
              </a:rPr>
              <a:t>2,5 ставки</a:t>
            </a:r>
          </a:p>
        </p:txBody>
      </p:sp>
      <p:sp>
        <p:nvSpPr>
          <p:cNvPr id="61" name="AutoShape 50"/>
          <p:cNvSpPr>
            <a:spLocks noChangeArrowheads="1"/>
          </p:cNvSpPr>
          <p:nvPr/>
        </p:nvSpPr>
        <p:spPr bwMode="auto">
          <a:xfrm>
            <a:off x="1785918" y="928670"/>
            <a:ext cx="1428760" cy="285752"/>
          </a:xfrm>
          <a:prstGeom prst="flowChartPreparation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None/>
            </a:pPr>
            <a:r>
              <a:rPr lang="ru-RU" altLang="ru-RU" sz="1400" b="1" dirty="0">
                <a:solidFill>
                  <a:srgbClr val="002060"/>
                </a:solidFill>
                <a:latin typeface="Times New Roman" pitchFamily="18" charset="0"/>
              </a:rPr>
              <a:t>1 ставка</a:t>
            </a:r>
          </a:p>
        </p:txBody>
      </p:sp>
      <p:sp>
        <p:nvSpPr>
          <p:cNvPr id="63" name="AutoShape 54"/>
          <p:cNvSpPr>
            <a:spLocks noChangeArrowheads="1"/>
          </p:cNvSpPr>
          <p:nvPr/>
        </p:nvSpPr>
        <p:spPr bwMode="auto">
          <a:xfrm>
            <a:off x="285720" y="785794"/>
            <a:ext cx="1500198" cy="357190"/>
          </a:xfrm>
          <a:prstGeom prst="flowChartPreparation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ru-RU" altLang="ru-RU" sz="1400" b="1" dirty="0">
                <a:latin typeface="Times New Roman" pitchFamily="18" charset="0"/>
              </a:rPr>
              <a:t>МБУЗ ГБ№2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ru-RU" altLang="ru-RU" sz="1400" b="1" dirty="0">
                <a:latin typeface="Times New Roman" pitchFamily="18" charset="0"/>
              </a:rPr>
              <a:t> 3.75 ставки</a:t>
            </a:r>
          </a:p>
        </p:txBody>
      </p:sp>
      <p:cxnSp>
        <p:nvCxnSpPr>
          <p:cNvPr id="71" name="Прямая со стрелкой 70"/>
          <p:cNvCxnSpPr/>
          <p:nvPr/>
        </p:nvCxnSpPr>
        <p:spPr>
          <a:xfrm rot="16200000" flipV="1">
            <a:off x="4036215" y="821513"/>
            <a:ext cx="571504" cy="50006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Прямая со стрелкой 72"/>
          <p:cNvCxnSpPr>
            <a:stCxn id="12313" idx="1"/>
          </p:cNvCxnSpPr>
          <p:nvPr/>
        </p:nvCxnSpPr>
        <p:spPr>
          <a:xfrm rot="10800000" flipV="1">
            <a:off x="3000365" y="1155700"/>
            <a:ext cx="255599" cy="5872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Прямая со стрелкой 75"/>
          <p:cNvCxnSpPr>
            <a:stCxn id="2" idx="1"/>
          </p:cNvCxnSpPr>
          <p:nvPr/>
        </p:nvCxnSpPr>
        <p:spPr>
          <a:xfrm rot="16200000" flipV="1">
            <a:off x="1512424" y="1130727"/>
            <a:ext cx="634275" cy="65878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Прямая со стрелкой 77"/>
          <p:cNvCxnSpPr>
            <a:stCxn id="12297" idx="4"/>
          </p:cNvCxnSpPr>
          <p:nvPr/>
        </p:nvCxnSpPr>
        <p:spPr>
          <a:xfrm rot="5400000">
            <a:off x="2068130" y="5207448"/>
            <a:ext cx="428628" cy="10715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 стрелкой 65"/>
          <p:cNvCxnSpPr>
            <a:cxnSpLocks/>
            <a:stCxn id="12300" idx="6"/>
            <a:endCxn id="75" idx="1"/>
          </p:cNvCxnSpPr>
          <p:nvPr/>
        </p:nvCxnSpPr>
        <p:spPr>
          <a:xfrm>
            <a:off x="4949825" y="1638300"/>
            <a:ext cx="2349506" cy="46909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Oval 9">
            <a:extLst>
              <a:ext uri="{FF2B5EF4-FFF2-40B4-BE49-F238E27FC236}">
                <a16:creationId xmlns:a16="http://schemas.microsoft.com/office/drawing/2014/main" id="{99C3F421-C9EB-6C44-A2E1-928134E863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54362" y="4783973"/>
            <a:ext cx="1131885" cy="357190"/>
          </a:xfrm>
          <a:prstGeom prst="ellipse">
            <a:avLst/>
          </a:prstGeom>
          <a:solidFill>
            <a:schemeClr val="tx2">
              <a:lumMod val="20000"/>
              <a:lumOff val="80000"/>
              <a:alpha val="50195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ru-RU" altLang="ru-RU" sz="1600" b="1" i="1" dirty="0">
                <a:latin typeface="Times New Roman" pitchFamily="18" charset="0"/>
              </a:rPr>
              <a:t>Агаповка</a:t>
            </a:r>
          </a:p>
        </p:txBody>
      </p:sp>
      <p:sp>
        <p:nvSpPr>
          <p:cNvPr id="72" name="AutoShape 50">
            <a:extLst>
              <a:ext uri="{FF2B5EF4-FFF2-40B4-BE49-F238E27FC236}">
                <a16:creationId xmlns:a16="http://schemas.microsoft.com/office/drawing/2014/main" id="{B46CA679-8296-9E49-A66D-92A015A674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7689" y="5146154"/>
            <a:ext cx="1428760" cy="285752"/>
          </a:xfrm>
          <a:prstGeom prst="flowChartPreparation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None/>
            </a:pPr>
            <a:r>
              <a:rPr lang="ru-RU" altLang="ru-RU" sz="1400" b="1" dirty="0">
                <a:solidFill>
                  <a:srgbClr val="FF0000"/>
                </a:solidFill>
                <a:latin typeface="Times New Roman" pitchFamily="18" charset="0"/>
              </a:rPr>
              <a:t>-1 ставка</a:t>
            </a:r>
          </a:p>
        </p:txBody>
      </p:sp>
      <p:cxnSp>
        <p:nvCxnSpPr>
          <p:cNvPr id="4" name="Прямая со стрелкой 3">
            <a:extLst>
              <a:ext uri="{FF2B5EF4-FFF2-40B4-BE49-F238E27FC236}">
                <a16:creationId xmlns:a16="http://schemas.microsoft.com/office/drawing/2014/main" id="{1FEE7DEF-7AFD-E448-AE30-37459A7A0C61}"/>
              </a:ext>
            </a:extLst>
          </p:cNvPr>
          <p:cNvCxnSpPr/>
          <p:nvPr/>
        </p:nvCxnSpPr>
        <p:spPr>
          <a:xfrm>
            <a:off x="3772098" y="5155702"/>
            <a:ext cx="124470" cy="1303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D1116F34-9F4E-2B46-8D1D-27C6F71B177A}"/>
              </a:ext>
            </a:extLst>
          </p:cNvPr>
          <p:cNvSpPr txBox="1"/>
          <p:nvPr/>
        </p:nvSpPr>
        <p:spPr>
          <a:xfrm>
            <a:off x="5607540" y="83353"/>
            <a:ext cx="84991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altLang="ru-RU" sz="1050" b="1" dirty="0">
                <a:solidFill>
                  <a:srgbClr val="FF0000"/>
                </a:solidFill>
                <a:latin typeface="Times New Roman" pitchFamily="18" charset="0"/>
              </a:rPr>
              <a:t>-0,5 ставки</a:t>
            </a:r>
          </a:p>
        </p:txBody>
      </p:sp>
      <p:sp>
        <p:nvSpPr>
          <p:cNvPr id="75" name="AutoShape 74">
            <a:extLst>
              <a:ext uri="{FF2B5EF4-FFF2-40B4-BE49-F238E27FC236}">
                <a16:creationId xmlns:a16="http://schemas.microsoft.com/office/drawing/2014/main" id="{6A91194E-A83C-E845-A304-60F61FDC39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99331" y="1711353"/>
            <a:ext cx="1557114" cy="792088"/>
          </a:xfrm>
          <a:prstGeom prst="flowChartPreparation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buNone/>
            </a:pPr>
            <a:r>
              <a:rPr lang="ru-RU" sz="1200" b="1" dirty="0"/>
              <a:t>Клиника</a:t>
            </a:r>
          </a:p>
          <a:p>
            <a:pPr>
              <a:buNone/>
            </a:pPr>
            <a:r>
              <a:rPr lang="ru-RU" sz="1200" b="1" dirty="0"/>
              <a:t> ГБОУ ВПО </a:t>
            </a:r>
          </a:p>
          <a:p>
            <a:pPr>
              <a:buNone/>
            </a:pPr>
            <a:r>
              <a:rPr lang="ru-RU" sz="1200" b="1" dirty="0"/>
              <a:t>ЮУГМУ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ru-RU" altLang="ru-RU" sz="1200" b="1" dirty="0">
                <a:solidFill>
                  <a:srgbClr val="002060"/>
                </a:solidFill>
                <a:latin typeface="Times New Roman" pitchFamily="18" charset="0"/>
              </a:rPr>
              <a:t>2,5 ставки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88640"/>
            <a:ext cx="9144000" cy="1143000"/>
          </a:xfrm>
        </p:spPr>
        <p:txBody>
          <a:bodyPr>
            <a:noAutofit/>
          </a:bodyPr>
          <a:lstStyle/>
          <a:p>
            <a:r>
              <a:rPr lang="ru-RU" altLang="ru-RU" sz="2800" b="1" dirty="0">
                <a:solidFill>
                  <a:srgbClr val="002060"/>
                </a:solidFill>
                <a:latin typeface="+mn-lt"/>
                <a:cs typeface="Times New Roman" pitchFamily="18" charset="0"/>
              </a:rPr>
              <a:t>Кадровая характеристика врачей гастроэнтерологов Челябинской области</a:t>
            </a:r>
            <a:r>
              <a:rPr lang="ru-RU" altLang="ru-RU" sz="2800" dirty="0">
                <a:solidFill>
                  <a:srgbClr val="002060"/>
                </a:solidFill>
                <a:latin typeface="+mn-lt"/>
                <a:cs typeface="Times New Roman" pitchFamily="18" charset="0"/>
              </a:rPr>
              <a:t> </a:t>
            </a:r>
            <a:endParaRPr lang="ru-RU" sz="2800" dirty="0">
              <a:latin typeface="+mn-lt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06807544"/>
              </p:ext>
            </p:extLst>
          </p:nvPr>
        </p:nvGraphicFramePr>
        <p:xfrm>
          <a:off x="65315" y="1429414"/>
          <a:ext cx="8784979" cy="2310686"/>
        </p:xfrm>
        <a:graphic>
          <a:graphicData uri="http://schemas.openxmlformats.org/drawingml/2006/table">
            <a:tbl>
              <a:tblPr firstRow="1">
                <a:tableStyleId>{5A111915-BE36-4E01-A7E5-04B1672EAD32}</a:tableStyleId>
              </a:tblPr>
              <a:tblGrid>
                <a:gridCol w="12663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54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354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354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3540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540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3540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35406">
                  <a:extLst>
                    <a:ext uri="{9D8B030D-6E8A-4147-A177-3AD203B41FA5}">
                      <a16:colId xmlns:a16="http://schemas.microsoft.com/office/drawing/2014/main" val="2200332323"/>
                    </a:ext>
                  </a:extLst>
                </a:gridCol>
                <a:gridCol w="835406">
                  <a:extLst>
                    <a:ext uri="{9D8B030D-6E8A-4147-A177-3AD203B41FA5}">
                      <a16:colId xmlns:a16="http://schemas.microsoft.com/office/drawing/2014/main" val="2360755946"/>
                    </a:ext>
                  </a:extLst>
                </a:gridCol>
                <a:gridCol w="835406">
                  <a:extLst>
                    <a:ext uri="{9D8B030D-6E8A-4147-A177-3AD203B41FA5}">
                      <a16:colId xmlns:a16="http://schemas.microsoft.com/office/drawing/2014/main" val="3536692698"/>
                    </a:ext>
                  </a:extLst>
                </a:gridCol>
              </a:tblGrid>
              <a:tr h="39044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 b="0" dirty="0">
                        <a:latin typeface="+mj-lt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0" dirty="0">
                          <a:latin typeface="+mj-lt"/>
                        </a:rPr>
                        <a:t>2012 г.</a:t>
                      </a:r>
                      <a:endParaRPr lang="ru-RU" sz="1800" b="0" dirty="0">
                        <a:solidFill>
                          <a:schemeClr val="tx1"/>
                        </a:solidFill>
                        <a:latin typeface="+mj-lt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dirty="0">
                          <a:latin typeface="+mj-lt"/>
                        </a:rPr>
                        <a:t>2013</a:t>
                      </a:r>
                      <a:r>
                        <a:rPr lang="ru-RU" sz="1800" b="0" dirty="0">
                          <a:latin typeface="+mj-lt"/>
                        </a:rPr>
                        <a:t> г.</a:t>
                      </a:r>
                      <a:endParaRPr lang="ru-RU" sz="1800" b="0" dirty="0">
                        <a:solidFill>
                          <a:schemeClr val="tx1"/>
                        </a:solidFill>
                        <a:latin typeface="+mj-lt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0" dirty="0">
                          <a:latin typeface="+mj-lt"/>
                        </a:rPr>
                        <a:t>2014 г.</a:t>
                      </a:r>
                      <a:endParaRPr lang="ru-RU" sz="1800" b="0" dirty="0">
                        <a:solidFill>
                          <a:schemeClr val="tx1"/>
                        </a:solidFill>
                        <a:latin typeface="+mj-lt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0" dirty="0">
                          <a:latin typeface="+mj-lt"/>
                        </a:rPr>
                        <a:t>2015 г.</a:t>
                      </a:r>
                      <a:endParaRPr lang="ru-RU" sz="1800" b="0" dirty="0">
                        <a:solidFill>
                          <a:srgbClr val="C00000"/>
                        </a:solidFill>
                        <a:latin typeface="+mj-lt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0" dirty="0">
                          <a:latin typeface="+mj-lt"/>
                        </a:rPr>
                        <a:t>2016 г</a:t>
                      </a:r>
                      <a:endParaRPr lang="ru-RU" sz="1800" b="0" dirty="0">
                        <a:solidFill>
                          <a:srgbClr val="C00000"/>
                        </a:solidFill>
                        <a:latin typeface="+mj-lt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0" dirty="0">
                          <a:latin typeface="+mj-lt"/>
                        </a:rPr>
                        <a:t>2017 г</a:t>
                      </a:r>
                      <a:endParaRPr lang="ru-RU" sz="1800" b="0" dirty="0">
                        <a:solidFill>
                          <a:srgbClr val="C00000"/>
                        </a:solidFill>
                        <a:latin typeface="+mj-lt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bg1"/>
                          </a:solidFill>
                          <a:latin typeface="+mj-lt"/>
                          <a:ea typeface="Times New Roman"/>
                          <a:cs typeface="Times New Roman" pitchFamily="18" charset="0"/>
                        </a:rPr>
                        <a:t>2018 г.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bg1"/>
                          </a:solidFill>
                          <a:latin typeface="+mj-lt"/>
                          <a:ea typeface="Times New Roman"/>
                          <a:cs typeface="Times New Roman" pitchFamily="18" charset="0"/>
                        </a:rPr>
                        <a:t>2019 г.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bg1"/>
                          </a:solidFill>
                          <a:latin typeface="+mj-lt"/>
                          <a:ea typeface="Times New Roman"/>
                          <a:cs typeface="Times New Roman" pitchFamily="18" charset="0"/>
                        </a:rPr>
                        <a:t>2020 г.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526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0" dirty="0">
                          <a:latin typeface="+mj-lt"/>
                        </a:rPr>
                        <a:t>Врачей всего</a:t>
                      </a:r>
                      <a:endParaRPr lang="ru-RU" sz="1800" b="0" dirty="0">
                        <a:latin typeface="+mj-lt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0" dirty="0">
                          <a:latin typeface="+mj-lt"/>
                        </a:rPr>
                        <a:t>85</a:t>
                      </a:r>
                      <a:endParaRPr lang="ru-RU" sz="1800" b="0" dirty="0">
                        <a:solidFill>
                          <a:schemeClr val="tx1"/>
                        </a:solidFill>
                        <a:latin typeface="+mj-lt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0" dirty="0">
                          <a:latin typeface="+mj-lt"/>
                        </a:rPr>
                        <a:t>90</a:t>
                      </a:r>
                      <a:endParaRPr lang="ru-RU" sz="1800" b="0" dirty="0">
                        <a:solidFill>
                          <a:schemeClr val="tx1"/>
                        </a:solidFill>
                        <a:latin typeface="+mj-lt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0" dirty="0">
                          <a:latin typeface="+mj-lt"/>
                        </a:rPr>
                        <a:t>86</a:t>
                      </a:r>
                      <a:endParaRPr lang="ru-RU" sz="1800" b="0" dirty="0">
                        <a:solidFill>
                          <a:schemeClr val="tx1"/>
                        </a:solidFill>
                        <a:latin typeface="+mj-lt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0" dirty="0">
                          <a:latin typeface="+mj-lt"/>
                        </a:rPr>
                        <a:t>83</a:t>
                      </a:r>
                      <a:endParaRPr lang="ru-RU" sz="1800" b="0" dirty="0">
                        <a:solidFill>
                          <a:srgbClr val="C00000"/>
                        </a:solidFill>
                        <a:latin typeface="+mj-lt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0" dirty="0">
                          <a:latin typeface="+mj-lt"/>
                        </a:rPr>
                        <a:t>83</a:t>
                      </a:r>
                      <a:endParaRPr lang="ru-RU" sz="1800" b="0" dirty="0">
                        <a:solidFill>
                          <a:srgbClr val="C00000"/>
                        </a:solidFill>
                        <a:latin typeface="+mj-lt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0" dirty="0">
                          <a:latin typeface="+mj-lt"/>
                        </a:rPr>
                        <a:t>81</a:t>
                      </a:r>
                      <a:endParaRPr lang="ru-RU" sz="1800" b="0" dirty="0">
                        <a:solidFill>
                          <a:srgbClr val="C00000"/>
                        </a:solidFill>
                        <a:latin typeface="+mj-lt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Times New Roman" pitchFamily="18" charset="0"/>
                        </a:rPr>
                        <a:t>87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Times New Roman" pitchFamily="18" charset="0"/>
                        </a:rPr>
                        <a:t>90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Times New Roman" pitchFamily="18" charset="0"/>
                        </a:rPr>
                        <a:t>81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526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0" dirty="0">
                          <a:latin typeface="+mj-lt"/>
                        </a:rPr>
                        <a:t>На 10 тыс. нас</a:t>
                      </a:r>
                      <a:endParaRPr lang="ru-RU" sz="1800" b="0" dirty="0">
                        <a:latin typeface="+mj-lt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0" dirty="0">
                          <a:latin typeface="+mj-lt"/>
                        </a:rPr>
                        <a:t>0,26</a:t>
                      </a:r>
                      <a:endParaRPr lang="ru-RU" sz="1800" b="0" dirty="0">
                        <a:solidFill>
                          <a:schemeClr val="tx1"/>
                        </a:solidFill>
                        <a:latin typeface="+mj-lt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0" dirty="0">
                          <a:latin typeface="+mj-lt"/>
                        </a:rPr>
                        <a:t>0,28</a:t>
                      </a:r>
                      <a:endParaRPr lang="ru-RU" sz="1800" b="0" dirty="0">
                        <a:solidFill>
                          <a:schemeClr val="tx1"/>
                        </a:solidFill>
                        <a:latin typeface="+mj-lt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0" dirty="0">
                          <a:latin typeface="+mj-lt"/>
                        </a:rPr>
                        <a:t>0,27</a:t>
                      </a:r>
                      <a:endParaRPr lang="ru-RU" sz="1800" b="0" dirty="0">
                        <a:solidFill>
                          <a:schemeClr val="tx1"/>
                        </a:solidFill>
                        <a:latin typeface="+mj-lt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0" dirty="0">
                          <a:latin typeface="+mj-lt"/>
                        </a:rPr>
                        <a:t>0,26</a:t>
                      </a:r>
                      <a:endParaRPr lang="ru-RU" sz="1800" b="0" dirty="0">
                        <a:solidFill>
                          <a:srgbClr val="C00000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0" dirty="0">
                          <a:latin typeface="+mj-lt"/>
                        </a:rPr>
                        <a:t>0,26</a:t>
                      </a:r>
                      <a:endParaRPr lang="ru-RU" sz="1800" b="0" dirty="0">
                        <a:solidFill>
                          <a:srgbClr val="C00000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0" dirty="0">
                          <a:latin typeface="+mj-lt"/>
                        </a:rPr>
                        <a:t>0,25</a:t>
                      </a:r>
                      <a:endParaRPr lang="ru-RU" sz="1800" b="0" dirty="0">
                        <a:solidFill>
                          <a:srgbClr val="C00000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0,27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0,29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0,25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2725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0" dirty="0">
                          <a:latin typeface="+mj-lt"/>
                        </a:rPr>
                        <a:t>Категория</a:t>
                      </a:r>
                      <a:endParaRPr lang="ru-RU" sz="1800" b="0" dirty="0">
                        <a:latin typeface="+mj-lt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0" dirty="0">
                          <a:latin typeface="+mj-lt"/>
                        </a:rPr>
                        <a:t>42 (49%)</a:t>
                      </a:r>
                      <a:endParaRPr lang="ru-RU" sz="1800" b="0" dirty="0">
                        <a:solidFill>
                          <a:schemeClr val="tx1"/>
                        </a:solidFill>
                        <a:latin typeface="+mj-lt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0" dirty="0">
                          <a:latin typeface="+mj-lt"/>
                        </a:rPr>
                        <a:t>40 (44%)</a:t>
                      </a:r>
                      <a:endParaRPr lang="ru-RU" sz="1800" b="0" dirty="0">
                        <a:solidFill>
                          <a:schemeClr val="tx1"/>
                        </a:solidFill>
                        <a:latin typeface="+mj-lt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0" dirty="0">
                          <a:latin typeface="+mj-lt"/>
                        </a:rPr>
                        <a:t>36 (42%)</a:t>
                      </a:r>
                      <a:endParaRPr lang="ru-RU" sz="1800" b="0" dirty="0">
                        <a:solidFill>
                          <a:schemeClr val="tx1"/>
                        </a:solidFill>
                        <a:latin typeface="+mj-lt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0" dirty="0">
                          <a:latin typeface="+mj-lt"/>
                        </a:rPr>
                        <a:t>36 (43%)</a:t>
                      </a:r>
                      <a:endParaRPr lang="ru-RU" sz="1800" b="0" dirty="0">
                        <a:solidFill>
                          <a:srgbClr val="C00000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dirty="0">
                          <a:latin typeface="+mj-lt"/>
                        </a:rPr>
                        <a:t>36 (43%)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dirty="0">
                          <a:latin typeface="+mj-lt"/>
                        </a:rPr>
                        <a:t>35 (43%)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800" b="0" dirty="0">
                        <a:solidFill>
                          <a:srgbClr val="C00000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35  </a:t>
                      </a:r>
                      <a:r>
                        <a:rPr lang="ru-RU" sz="1800" b="0" dirty="0">
                          <a:solidFill>
                            <a:schemeClr val="tx1"/>
                          </a:solidFill>
                          <a:latin typeface="+mj-lt"/>
                        </a:rPr>
                        <a:t>(40%)</a:t>
                      </a:r>
                      <a:endParaRPr lang="ru-RU" sz="1800" b="0" dirty="0">
                        <a:solidFill>
                          <a:schemeClr val="tx1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34 (37%)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32 (39%</a:t>
                      </a:r>
                      <a:r>
                        <a:rPr lang="ru-RU" sz="1800" b="0" dirty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Times New Roman"/>
                          <a:sym typeface="Wingdings" pitchFamily="2" charset="2"/>
                        </a:rPr>
                        <a:t>)</a:t>
                      </a:r>
                      <a:endParaRPr lang="ru-RU" sz="1800" b="0" dirty="0">
                        <a:solidFill>
                          <a:schemeClr val="tx1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4A302042-7F52-41D1-8045-EBA9F2196D96}"/>
              </a:ext>
            </a:extLst>
          </p:cNvPr>
          <p:cNvSpPr txBox="1">
            <a:spLocks/>
          </p:cNvSpPr>
          <p:nvPr/>
        </p:nvSpPr>
        <p:spPr>
          <a:xfrm>
            <a:off x="467544" y="336884"/>
            <a:ext cx="8219255" cy="770062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b="1" dirty="0">
                <a:latin typeface="+mn-lt"/>
                <a:cs typeface="Times New Roman" pitchFamily="18" charset="0"/>
              </a:rPr>
              <a:t>Коечный фонд</a:t>
            </a:r>
          </a:p>
        </p:txBody>
      </p:sp>
      <p:graphicFrame>
        <p:nvGraphicFramePr>
          <p:cNvPr id="7" name="Содержимое 3">
            <a:extLst>
              <a:ext uri="{FF2B5EF4-FFF2-40B4-BE49-F238E27FC236}">
                <a16:creationId xmlns:a16="http://schemas.microsoft.com/office/drawing/2014/main" id="{C689D589-CBFF-4206-B673-D775F8DA3D4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439961"/>
              </p:ext>
            </p:extLst>
          </p:nvPr>
        </p:nvGraphicFramePr>
        <p:xfrm>
          <a:off x="278450" y="4645368"/>
          <a:ext cx="8640962" cy="1197785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13412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428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428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428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428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42820">
                  <a:extLst>
                    <a:ext uri="{9D8B030D-6E8A-4147-A177-3AD203B41FA5}">
                      <a16:colId xmlns:a16="http://schemas.microsoft.com/office/drawing/2014/main" val="1567681493"/>
                    </a:ext>
                  </a:extLst>
                </a:gridCol>
                <a:gridCol w="1042820">
                  <a:extLst>
                    <a:ext uri="{9D8B030D-6E8A-4147-A177-3AD203B41FA5}">
                      <a16:colId xmlns:a16="http://schemas.microsoft.com/office/drawing/2014/main" val="3769290531"/>
                    </a:ext>
                  </a:extLst>
                </a:gridCol>
                <a:gridCol w="1042820">
                  <a:extLst>
                    <a:ext uri="{9D8B030D-6E8A-4147-A177-3AD203B41FA5}">
                      <a16:colId xmlns:a16="http://schemas.microsoft.com/office/drawing/2014/main" val="2391386087"/>
                    </a:ext>
                  </a:extLst>
                </a:gridCol>
              </a:tblGrid>
              <a:tr h="61367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b="0" dirty="0">
                        <a:latin typeface="+mn-lt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>
                          <a:latin typeface="+mn-lt"/>
                        </a:rPr>
                        <a:t> 2014 </a:t>
                      </a:r>
                      <a:endParaRPr lang="ru-RU" sz="2000" b="0" dirty="0">
                        <a:latin typeface="+mn-lt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dirty="0">
                          <a:latin typeface="+mn-lt"/>
                        </a:rPr>
                        <a:t>2015</a:t>
                      </a:r>
                      <a:endParaRPr lang="ru-RU" sz="2000" b="0" dirty="0">
                        <a:latin typeface="+mn-lt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dirty="0">
                          <a:latin typeface="+mn-lt"/>
                          <a:ea typeface="Times New Roman"/>
                          <a:cs typeface="Times New Roman" pitchFamily="18" charset="0"/>
                        </a:rPr>
                        <a:t> 2016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dirty="0">
                          <a:latin typeface="+mn-lt"/>
                          <a:ea typeface="Times New Roman"/>
                          <a:cs typeface="Times New Roman" pitchFamily="18" charset="0"/>
                        </a:rPr>
                        <a:t>2017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dirty="0">
                          <a:latin typeface="+mn-lt"/>
                          <a:ea typeface="Times New Roman"/>
                          <a:cs typeface="Times New Roman" pitchFamily="18" charset="0"/>
                        </a:rPr>
                        <a:t>2018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dirty="0">
                          <a:latin typeface="+mn-lt"/>
                          <a:ea typeface="Times New Roman"/>
                          <a:cs typeface="Times New Roman" pitchFamily="18" charset="0"/>
                        </a:rPr>
                        <a:t>2019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dirty="0">
                          <a:latin typeface="+mn-lt"/>
                          <a:ea typeface="Times New Roman"/>
                          <a:cs typeface="Times New Roman" pitchFamily="18" charset="0"/>
                        </a:rPr>
                        <a:t>2020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411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dirty="0">
                          <a:latin typeface="+mn-lt"/>
                        </a:rPr>
                        <a:t>Число  коек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b="0" dirty="0">
                          <a:latin typeface="+mn-lt"/>
                        </a:rPr>
                        <a:t> по ЧО</a:t>
                      </a:r>
                      <a:endParaRPr lang="ru-RU" sz="1800" b="0" dirty="0">
                        <a:latin typeface="+mn-lt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latin typeface="+mn-lt"/>
                        </a:rPr>
                        <a:t>238</a:t>
                      </a:r>
                      <a:endParaRPr lang="ru-RU" sz="20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latin typeface="+mn-lt"/>
                        </a:rPr>
                        <a:t>281</a:t>
                      </a:r>
                      <a:endParaRPr lang="ru-RU" sz="20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286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278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283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276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179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098620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46646"/>
            <a:ext cx="8229600" cy="706090"/>
          </a:xfrm>
        </p:spPr>
        <p:txBody>
          <a:bodyPr>
            <a:noAutofit/>
          </a:bodyPr>
          <a:lstStyle/>
          <a:p>
            <a:r>
              <a:rPr lang="ru-RU" sz="2800" b="1" dirty="0">
                <a:latin typeface="+mn-lt"/>
                <a:cs typeface="Times New Roman" pitchFamily="18" charset="0"/>
              </a:rPr>
              <a:t>Динамика заболеваемости болезнями органов пищеварения населения Челябинской области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95536" y="1340768"/>
          <a:ext cx="8291264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 rot="16200000">
            <a:off x="-832420" y="2910020"/>
            <a:ext cx="20996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На 1 000 населения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339752" y="1844824"/>
            <a:ext cx="30243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/>
              <a:t>Общая заболеваемость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771800" y="5445224"/>
            <a:ext cx="30788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/>
              <a:t>Первичная заболеваемость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>
            <a:noAutofit/>
          </a:bodyPr>
          <a:lstStyle/>
          <a:p>
            <a:r>
              <a:rPr lang="ru-RU" sz="3200" b="1" dirty="0"/>
              <a:t>Структура общей заболеваемости населения Челябинской области</a:t>
            </a:r>
            <a:endParaRPr lang="ru-RU" sz="32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62571544"/>
              </p:ext>
            </p:extLst>
          </p:nvPr>
        </p:nvGraphicFramePr>
        <p:xfrm>
          <a:off x="179512" y="1340768"/>
          <a:ext cx="8964488" cy="51740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 rot="16200000">
            <a:off x="-899721" y="3428997"/>
            <a:ext cx="20996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На 1 000 населения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>
            <a:noAutofit/>
          </a:bodyPr>
          <a:lstStyle/>
          <a:p>
            <a:r>
              <a:rPr lang="ru-RU" sz="3200" b="1" dirty="0"/>
              <a:t>Структура общей заболеваемости населения Челябинской области</a:t>
            </a:r>
            <a:endParaRPr lang="ru-RU" sz="32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07176279"/>
              </p:ext>
            </p:extLst>
          </p:nvPr>
        </p:nvGraphicFramePr>
        <p:xfrm>
          <a:off x="179512" y="1340768"/>
          <a:ext cx="8964488" cy="51740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 rot="16200000">
            <a:off x="-899721" y="3428997"/>
            <a:ext cx="20996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На 1 000 населения</a:t>
            </a:r>
          </a:p>
        </p:txBody>
      </p:sp>
    </p:spTree>
    <p:extLst>
      <p:ext uri="{BB962C8B-B14F-4D97-AF65-F5344CB8AC3E}">
        <p14:creationId xmlns:p14="http://schemas.microsoft.com/office/powerpoint/2010/main" val="5129879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12968" cy="1143000"/>
          </a:xfrm>
        </p:spPr>
        <p:txBody>
          <a:bodyPr>
            <a:noAutofit/>
          </a:bodyPr>
          <a:lstStyle/>
          <a:p>
            <a:r>
              <a:rPr lang="ru-RU" sz="3200" b="1" dirty="0"/>
              <a:t>Динамика смертности населения Челябинской области от болезней органов пищеварения </a:t>
            </a:r>
            <a:br>
              <a:rPr lang="ru-RU" sz="3200" b="1" dirty="0"/>
            </a:br>
            <a:r>
              <a:rPr lang="ru-RU" sz="2400" b="1" dirty="0"/>
              <a:t>(на 100 тыс. населения)</a:t>
            </a:r>
            <a:endParaRPr lang="ru-RU" sz="24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23528" y="1556793"/>
          <a:ext cx="8820472" cy="53012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Box 2"/>
          <p:cNvSpPr txBox="1"/>
          <p:nvPr/>
        </p:nvSpPr>
        <p:spPr>
          <a:xfrm rot="20041182">
            <a:off x="7581433" y="5886708"/>
            <a:ext cx="7857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/>
              <a:t>2019 г</a:t>
            </a:r>
          </a:p>
        </p:txBody>
      </p:sp>
      <p:sp>
        <p:nvSpPr>
          <p:cNvPr id="5" name="TextBox 11">
            <a:extLst>
              <a:ext uri="{FF2B5EF4-FFF2-40B4-BE49-F238E27FC236}">
                <a16:creationId xmlns:a16="http://schemas.microsoft.com/office/drawing/2014/main" id="{BDF6B192-B2FC-6247-81AF-73491D05FC19}"/>
              </a:ext>
            </a:extLst>
          </p:cNvPr>
          <p:cNvSpPr txBox="1">
            <a:spLocks noChangeArrowheads="1"/>
          </p:cNvSpPr>
          <p:nvPr/>
        </p:nvSpPr>
        <p:spPr bwMode="auto">
          <a:xfrm rot="19993143">
            <a:off x="7678539" y="2193311"/>
            <a:ext cx="1509988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sz="1400" dirty="0">
                <a:solidFill>
                  <a:prstClr val="black"/>
                </a:solidFill>
              </a:rPr>
              <a:t>+587  умерших</a:t>
            </a:r>
          </a:p>
        </p:txBody>
      </p:sp>
    </p:spTree>
    <p:extLst>
      <p:ext uri="{BB962C8B-B14F-4D97-AF65-F5344CB8AC3E}">
        <p14:creationId xmlns:p14="http://schemas.microsoft.com/office/powerpoint/2010/main" val="316065635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7458</TotalTime>
  <Words>880</Words>
  <Application>Microsoft Office PowerPoint</Application>
  <PresentationFormat>Экран (4:3)</PresentationFormat>
  <Paragraphs>279</Paragraphs>
  <Slides>19</Slides>
  <Notes>11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7" baseType="lpstr">
      <vt:lpstr>a_Bremen</vt:lpstr>
      <vt:lpstr>Arial</vt:lpstr>
      <vt:lpstr>Calibri</vt:lpstr>
      <vt:lpstr>Times New Roman</vt:lpstr>
      <vt:lpstr>Verdana</vt:lpstr>
      <vt:lpstr>Wingdings</vt:lpstr>
      <vt:lpstr>Тема Office</vt:lpstr>
      <vt:lpstr>Точечный рисунок</vt:lpstr>
      <vt:lpstr>Итоги работы гастроэнтерологической службы Челябинской области за 2020 г.</vt:lpstr>
      <vt:lpstr>Организация специализированной гастроэнтерологической помощи в РФ</vt:lpstr>
      <vt:lpstr>Презентация PowerPoint</vt:lpstr>
      <vt:lpstr>Презентация PowerPoint</vt:lpstr>
      <vt:lpstr>Кадровая характеристика врачей гастроэнтерологов Челябинской области </vt:lpstr>
      <vt:lpstr>Динамика заболеваемости болезнями органов пищеварения населения Челябинской области</vt:lpstr>
      <vt:lpstr>Структура общей заболеваемости населения Челябинской области</vt:lpstr>
      <vt:lpstr>Структура общей заболеваемости населения Челябинской области</vt:lpstr>
      <vt:lpstr>Динамика смертности населения Челябинской области от болезней органов пищеварения  (на 100 тыс. населения)</vt:lpstr>
      <vt:lpstr>Показатели смертности от болезней пищеварения  в Челябинской области (на 100 тыс.населения) </vt:lpstr>
      <vt:lpstr>Структура  смертности населения Челябинской области от болезней органов пищеварения </vt:lpstr>
      <vt:lpstr>Презентация PowerPoint</vt:lpstr>
      <vt:lpstr>Презентация PowerPoint</vt:lpstr>
      <vt:lpstr>Динамика больничной летальности 2019-2020 г.</vt:lpstr>
      <vt:lpstr>Реализуемые направления </vt:lpstr>
      <vt:lpstr>Задачи </vt:lpstr>
      <vt:lpstr>Заключение </vt:lpstr>
      <vt:lpstr>Спасибо за внимание!</vt:lpstr>
      <vt:lpstr>Структура первичной заболеваемости населения Челябинской области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Итоги работы гастроэнтерологической службы Челябинской области за 2014 г.</dc:title>
  <dc:creator>Дом</dc:creator>
  <cp:lastModifiedBy>Мищенко Анна Леонидовна</cp:lastModifiedBy>
  <cp:revision>130</cp:revision>
  <dcterms:created xsi:type="dcterms:W3CDTF">2015-04-11T05:33:58Z</dcterms:created>
  <dcterms:modified xsi:type="dcterms:W3CDTF">2021-04-06T06:48:54Z</dcterms:modified>
</cp:coreProperties>
</file>