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81" r:id="rId4"/>
    <p:sldId id="276" r:id="rId5"/>
    <p:sldId id="277" r:id="rId6"/>
    <p:sldId id="263" r:id="rId7"/>
    <p:sldId id="261" r:id="rId8"/>
    <p:sldId id="262" r:id="rId9"/>
    <p:sldId id="286" r:id="rId10"/>
    <p:sldId id="287" r:id="rId11"/>
    <p:sldId id="288" r:id="rId12"/>
    <p:sldId id="285" r:id="rId13"/>
    <p:sldId id="283" r:id="rId14"/>
    <p:sldId id="264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4660"/>
  </p:normalViewPr>
  <p:slideViewPr>
    <p:cSldViewPr>
      <p:cViewPr varScale="1">
        <p:scale>
          <a:sx n="86" d="100"/>
          <a:sy n="86" d="100"/>
        </p:scale>
        <p:origin x="15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CF2-463C-AD94-527267E229C5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CF2-463C-AD94-527267E229C5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CF2-463C-AD94-527267E229C5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CCF2-463C-AD94-527267E229C5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CF2-463C-AD94-527267E229C5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CF2-463C-AD94-527267E229C5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CF2-463C-AD94-527267E229C5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CF2-463C-AD94-527267E229C5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CCF2-463C-AD94-527267E229C5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CCF2-463C-AD94-527267E229C5}"/>
              </c:ext>
            </c:extLst>
          </c:dPt>
          <c:dPt>
            <c:idx val="3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CCF2-463C-AD94-527267E229C5}"/>
              </c:ext>
            </c:extLst>
          </c:dPt>
          <c:dPt>
            <c:idx val="3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C-52EB-43DF-A8B2-5FBE97A8F9A5}"/>
              </c:ext>
            </c:extLst>
          </c:dPt>
          <c:dPt>
            <c:idx val="5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A-5C00-4541-9830-3CA91D234800}"/>
              </c:ext>
            </c:extLst>
          </c:dPt>
          <c:dPt>
            <c:idx val="5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CCF2-463C-AD94-527267E229C5}"/>
              </c:ext>
            </c:extLst>
          </c:dPt>
          <c:dPt>
            <c:idx val="5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CF2-463C-AD94-527267E229C5}"/>
              </c:ext>
            </c:extLst>
          </c:dPt>
          <c:dPt>
            <c:idx val="5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CCF2-463C-AD94-527267E229C5}"/>
              </c:ext>
            </c:extLst>
          </c:dPt>
          <c:dPt>
            <c:idx val="5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CF2-463C-AD94-527267E229C5}"/>
              </c:ext>
            </c:extLst>
          </c:dPt>
          <c:dPt>
            <c:idx val="5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CCF2-463C-AD94-527267E229C5}"/>
              </c:ext>
            </c:extLst>
          </c:dPt>
          <c:dPt>
            <c:idx val="5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CF2-463C-AD94-527267E229C5}"/>
              </c:ext>
            </c:extLst>
          </c:dPt>
          <c:dPt>
            <c:idx val="6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CCF2-463C-AD94-527267E229C5}"/>
              </c:ext>
            </c:extLst>
          </c:dPt>
          <c:dPt>
            <c:idx val="6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CCF2-463C-AD94-527267E229C5}"/>
              </c:ext>
            </c:extLst>
          </c:dPt>
          <c:dPt>
            <c:idx val="6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CCF2-463C-AD94-527267E229C5}"/>
              </c:ext>
            </c:extLst>
          </c:dPt>
          <c:dPt>
            <c:idx val="6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CCF2-463C-AD94-527267E229C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Лист1!$A$2:$A$65</c:f>
              <c:strCache>
                <c:ptCount val="63"/>
                <c:pt idx="0">
                  <c:v>ГАУЗ "Городская больница № 3 г. Магнитогорск"</c:v>
                </c:pt>
                <c:pt idx="1">
                  <c:v>МАУЗ ГКБ № 9</c:v>
                </c:pt>
                <c:pt idx="2">
                  <c:v>ГБУЗ ГБ № 3 г. Коркино</c:v>
                </c:pt>
                <c:pt idx="3">
                  <c:v>ГАУЗ "Городская больница № 2 г. Магнитогорск"</c:v>
                </c:pt>
                <c:pt idx="4">
                  <c:v>ГБУЗ "Районная больница г. Верхнеуральск"</c:v>
                </c:pt>
                <c:pt idx="5">
                  <c:v>ГБУЗ "Районная больница с. Октябрьское"</c:v>
                </c:pt>
                <c:pt idx="6">
                  <c:v>ГБУЗ "Областная больница г. Чебаркуль"</c:v>
                </c:pt>
                <c:pt idx="7">
                  <c:v>ГБУЗ "Районная больница с. Кизильское"</c:v>
                </c:pt>
                <c:pt idx="8">
                  <c:v>ГБУЗ "Областная больница" рабочего поселка Локомотивный</c:v>
                </c:pt>
                <c:pt idx="9">
                  <c:v>ЧУЗ "Поликлиника "РЖД-Медицина" города Карталы"</c:v>
                </c:pt>
                <c:pt idx="10">
                  <c:v>ООО "Полимедика Челябинск"</c:v>
                </c:pt>
                <c:pt idx="11">
                  <c:v>ГБУЗ "Городская больница г. Карабаш"</c:v>
                </c:pt>
                <c:pt idx="12">
                  <c:v>ГБУЗ "Районная больница г. Нязепетровск"</c:v>
                </c:pt>
                <c:pt idx="13">
                  <c:v>ГБУЗ "Районная больница г. Сатка"</c:v>
                </c:pt>
                <c:pt idx="14">
                  <c:v>ГБУЗ "ГБ им А.П.Силаева г. Кыштым"</c:v>
                </c:pt>
                <c:pt idx="15">
                  <c:v>ГБУЗ "Городская больница № 3 г. Миасс"</c:v>
                </c:pt>
                <c:pt idx="16">
                  <c:v>ГБУЗ ГБ № 1 г. Коркино</c:v>
                </c:pt>
                <c:pt idx="17">
                  <c:v>ГБУЗ "ОКБ № 3"</c:v>
                </c:pt>
                <c:pt idx="18">
                  <c:v>ГБУЗ "Районная больница п. Увельский"</c:v>
                </c:pt>
                <c:pt idx="19">
                  <c:v>ГБУЗ "ОКБ № 2"</c:v>
                </c:pt>
                <c:pt idx="20">
                  <c:v>МУЗ "Карталинская ГБ"</c:v>
                </c:pt>
                <c:pt idx="21">
                  <c:v>ФГБУЗ "КБ № 71 ФМБА" (Озерский ГО)</c:v>
                </c:pt>
                <c:pt idx="22">
                  <c:v>ГБУЗ "Городская больница г. Пласт"</c:v>
                </c:pt>
                <c:pt idx="23">
                  <c:v>ГБУЗ ГБ № 2  г. Коркино</c:v>
                </c:pt>
                <c:pt idx="24">
                  <c:v>ГБУЗ "Районная больница с. Кунашак"</c:v>
                </c:pt>
                <c:pt idx="25">
                  <c:v>ГБУЗ "Районная больница г. Касли</c:v>
                </c:pt>
                <c:pt idx="26">
                  <c:v>МАУЗ ГКП № 8</c:v>
                </c:pt>
                <c:pt idx="27">
                  <c:v>ЧУЗ "КБ "РЖД-Медицина" Г. Челябинск"</c:v>
                </c:pt>
                <c:pt idx="28">
                  <c:v>ГБУЗ "ГБ №1 г. Копейск"</c:v>
                </c:pt>
                <c:pt idx="29">
                  <c:v>ГБУЗ "Районная больница г. Куса"</c:v>
                </c:pt>
                <c:pt idx="30">
                  <c:v>ГБУЗ "Районная больница г. Аша"</c:v>
                </c:pt>
                <c:pt idx="31">
                  <c:v>ГБУЗ "Районная больница с. Чесма"</c:v>
                </c:pt>
                <c:pt idx="32">
                  <c:v>ФГБУЗ "МСЧ № 72 ФМБА" (Трехгорный ГО)</c:v>
                </c:pt>
                <c:pt idx="33">
                  <c:v>ГБУЗ "Районная больница с. Варна"</c:v>
                </c:pt>
                <c:pt idx="34">
                  <c:v>МАУЗ ГКБ № 11</c:v>
                </c:pt>
                <c:pt idx="35">
                  <c:v>ВСЕГО</c:v>
                </c:pt>
                <c:pt idx="36">
                  <c:v>ГБУЗ "Городская больница г. Южноуральск"</c:v>
                </c:pt>
                <c:pt idx="37">
                  <c:v>ГБУЗ "Районная больница с. Миасское"</c:v>
                </c:pt>
                <c:pt idx="38">
                  <c:v>ГБУЗ "Районная больница с. Уйское"</c:v>
                </c:pt>
                <c:pt idx="39">
                  <c:v>МАУЗ ГКБ № 2</c:v>
                </c:pt>
                <c:pt idx="40">
                  <c:v>ГБУЗ "ГБ № 1 имени Г.К. Маврицкого" г.Миасс</c:v>
                </c:pt>
                <c:pt idx="41">
                  <c:v>МАУЗ ГКБ № 6</c:v>
                </c:pt>
                <c:pt idx="42">
                  <c:v>ГБУЗ "Районная больница с. Фершампенуаз"</c:v>
                </c:pt>
                <c:pt idx="43">
                  <c:v>МАУЗ ОТКЗ ГКБ № 1</c:v>
                </c:pt>
                <c:pt idx="44">
                  <c:v>ГБУЗ "Городская больница г. Златоуст"</c:v>
                </c:pt>
                <c:pt idx="45">
                  <c:v>ГБУЗ "Районная больница с. Аргаяш"</c:v>
                </c:pt>
                <c:pt idx="46">
                  <c:v>ГБУЗ "Районная больница с. Агаповка"</c:v>
                </c:pt>
                <c:pt idx="47">
                  <c:v>ГАУЗ "Городская больница № 1 им. Г.И. Дробышева г. Магнитогорск"</c:v>
                </c:pt>
                <c:pt idx="48">
                  <c:v>МБУЗ ГКБ № 5</c:v>
                </c:pt>
                <c:pt idx="49">
                  <c:v>АНО "Центральная клиническая медико-санитарная часть"</c:v>
                </c:pt>
                <c:pt idx="50">
                  <c:v>МБУЗ ГКП № 5</c:v>
                </c:pt>
                <c:pt idx="51">
                  <c:v>ГБУЗ "Городская больница № 3 г. Копейск"</c:v>
                </c:pt>
                <c:pt idx="52">
                  <c:v>ГБУЗ "Областная больница г. Троицк"</c:v>
                </c:pt>
                <c:pt idx="53">
                  <c:v>ГБУЗ "Городская больница №1 г. Еманжелинск"</c:v>
                </c:pt>
                <c:pt idx="54">
                  <c:v>МАУЗ ОЗП ГКБ № 8</c:v>
                </c:pt>
                <c:pt idx="55">
                  <c:v>ГБУЗ "Районная больница с. Еткуль"</c:v>
                </c:pt>
                <c:pt idx="56">
                  <c:v>ГБУЗ "Районная больница с. Долгодеревенское"</c:v>
                </c:pt>
                <c:pt idx="57">
                  <c:v>ГБУЗ "Городская больница № 2 г. Миасс"</c:v>
                </c:pt>
                <c:pt idx="58">
                  <c:v>ГБУЗ "Районная больница г. Катав-Ивановск"</c:v>
                </c:pt>
                <c:pt idx="59">
                  <c:v>ГБУЗ "Городская больница г. Верхний Уфалей"</c:v>
                </c:pt>
                <c:pt idx="60">
                  <c:v>ГБУЗ "Районная больница п. Бреды"</c:v>
                </c:pt>
                <c:pt idx="61">
                  <c:v>ФГБУЗ "МСЧ № 162 ФМБА" (Усть-Катавский ГО)</c:v>
                </c:pt>
                <c:pt idx="62">
                  <c:v>ФГБУЗ "ЦМСЧ № 15" ФМБА (Снежинский ГО)</c:v>
                </c:pt>
              </c:strCache>
            </c:strRef>
          </c:cat>
          <c:val>
            <c:numRef>
              <c:f>Лист1!$B$2:$B$65</c:f>
              <c:numCache>
                <c:formatCode>General</c:formatCode>
                <c:ptCount val="64"/>
                <c:pt idx="0">
                  <c:v>46.7</c:v>
                </c:pt>
                <c:pt idx="1">
                  <c:v>40.4</c:v>
                </c:pt>
                <c:pt idx="2">
                  <c:v>39.9</c:v>
                </c:pt>
                <c:pt idx="3">
                  <c:v>38.5</c:v>
                </c:pt>
                <c:pt idx="4">
                  <c:v>37.1</c:v>
                </c:pt>
                <c:pt idx="5">
                  <c:v>37.1</c:v>
                </c:pt>
                <c:pt idx="6">
                  <c:v>36.299999999999997</c:v>
                </c:pt>
                <c:pt idx="7">
                  <c:v>34.200000000000003</c:v>
                </c:pt>
                <c:pt idx="8">
                  <c:v>34</c:v>
                </c:pt>
                <c:pt idx="9">
                  <c:v>33.6</c:v>
                </c:pt>
                <c:pt idx="10">
                  <c:v>33.4</c:v>
                </c:pt>
                <c:pt idx="11">
                  <c:v>32.4</c:v>
                </c:pt>
                <c:pt idx="12">
                  <c:v>31.9</c:v>
                </c:pt>
                <c:pt idx="13">
                  <c:v>31.8</c:v>
                </c:pt>
                <c:pt idx="14">
                  <c:v>30.7</c:v>
                </c:pt>
                <c:pt idx="15">
                  <c:v>30.6</c:v>
                </c:pt>
                <c:pt idx="16">
                  <c:v>30.3</c:v>
                </c:pt>
                <c:pt idx="17">
                  <c:v>30.1</c:v>
                </c:pt>
                <c:pt idx="18">
                  <c:v>30.1</c:v>
                </c:pt>
                <c:pt idx="19">
                  <c:v>29.2</c:v>
                </c:pt>
                <c:pt idx="20">
                  <c:v>29</c:v>
                </c:pt>
                <c:pt idx="21">
                  <c:v>28.9</c:v>
                </c:pt>
                <c:pt idx="22">
                  <c:v>28.6</c:v>
                </c:pt>
                <c:pt idx="23">
                  <c:v>28.5</c:v>
                </c:pt>
                <c:pt idx="24">
                  <c:v>27.3</c:v>
                </c:pt>
                <c:pt idx="25">
                  <c:v>27.2</c:v>
                </c:pt>
                <c:pt idx="26">
                  <c:v>27.1</c:v>
                </c:pt>
                <c:pt idx="27">
                  <c:v>26.6</c:v>
                </c:pt>
                <c:pt idx="28">
                  <c:v>26.2</c:v>
                </c:pt>
                <c:pt idx="29">
                  <c:v>25.6</c:v>
                </c:pt>
                <c:pt idx="30">
                  <c:v>25.4</c:v>
                </c:pt>
                <c:pt idx="31">
                  <c:v>25.4</c:v>
                </c:pt>
                <c:pt idx="32">
                  <c:v>25.2</c:v>
                </c:pt>
                <c:pt idx="33">
                  <c:v>25.1</c:v>
                </c:pt>
                <c:pt idx="34">
                  <c:v>24.7</c:v>
                </c:pt>
                <c:pt idx="35">
                  <c:v>24.7</c:v>
                </c:pt>
                <c:pt idx="36">
                  <c:v>24.6</c:v>
                </c:pt>
                <c:pt idx="37">
                  <c:v>24.6</c:v>
                </c:pt>
                <c:pt idx="38">
                  <c:v>22.8</c:v>
                </c:pt>
                <c:pt idx="39">
                  <c:v>22.7</c:v>
                </c:pt>
                <c:pt idx="40">
                  <c:v>22.1</c:v>
                </c:pt>
                <c:pt idx="41">
                  <c:v>21.7</c:v>
                </c:pt>
                <c:pt idx="42">
                  <c:v>20.9</c:v>
                </c:pt>
                <c:pt idx="43">
                  <c:v>20.6</c:v>
                </c:pt>
                <c:pt idx="44">
                  <c:v>20.3</c:v>
                </c:pt>
                <c:pt idx="45">
                  <c:v>20.100000000000001</c:v>
                </c:pt>
                <c:pt idx="46">
                  <c:v>20</c:v>
                </c:pt>
                <c:pt idx="47">
                  <c:v>19.7</c:v>
                </c:pt>
                <c:pt idx="48">
                  <c:v>19.399999999999999</c:v>
                </c:pt>
                <c:pt idx="49">
                  <c:v>18.8</c:v>
                </c:pt>
                <c:pt idx="50">
                  <c:v>18.7</c:v>
                </c:pt>
                <c:pt idx="51">
                  <c:v>18.2</c:v>
                </c:pt>
                <c:pt idx="52">
                  <c:v>17.8</c:v>
                </c:pt>
                <c:pt idx="53">
                  <c:v>16.7</c:v>
                </c:pt>
                <c:pt idx="54">
                  <c:v>16.100000000000001</c:v>
                </c:pt>
                <c:pt idx="55">
                  <c:v>15.7</c:v>
                </c:pt>
                <c:pt idx="56">
                  <c:v>15.5</c:v>
                </c:pt>
                <c:pt idx="57">
                  <c:v>13.2</c:v>
                </c:pt>
                <c:pt idx="58">
                  <c:v>12.8</c:v>
                </c:pt>
                <c:pt idx="59">
                  <c:v>11.5</c:v>
                </c:pt>
                <c:pt idx="60">
                  <c:v>11</c:v>
                </c:pt>
                <c:pt idx="61">
                  <c:v>10.8</c:v>
                </c:pt>
                <c:pt idx="62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F2-463C-AD94-527267E229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4861160"/>
        <c:axId val="404857880"/>
      </c:barChart>
      <c:catAx>
        <c:axId val="404861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04857880"/>
        <c:crosses val="autoZero"/>
        <c:auto val="1"/>
        <c:lblAlgn val="ctr"/>
        <c:lblOffset val="100"/>
        <c:noMultiLvlLbl val="0"/>
      </c:catAx>
      <c:valAx>
        <c:axId val="40485788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04861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Лист1!$A$2:$E$2</c:f>
              <c:numCache>
                <c:formatCode>General</c:formatCode>
                <c:ptCount val="5"/>
                <c:pt idx="0">
                  <c:v>1771</c:v>
                </c:pt>
                <c:pt idx="1">
                  <c:v>1883</c:v>
                </c:pt>
                <c:pt idx="2">
                  <c:v>1963</c:v>
                </c:pt>
                <c:pt idx="3">
                  <c:v>2065</c:v>
                </c:pt>
                <c:pt idx="4">
                  <c:v>2065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57E-451A-88F9-A52BE099E5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7579904"/>
        <c:axId val="67582208"/>
      </c:lineChart>
      <c:catAx>
        <c:axId val="67579904"/>
        <c:scaling>
          <c:orientation val="minMax"/>
        </c:scaling>
        <c:delete val="0"/>
        <c:axPos val="b"/>
        <c:majorTickMark val="out"/>
        <c:minorTickMark val="none"/>
        <c:tickLblPos val="nextTo"/>
        <c:crossAx val="67582208"/>
        <c:crosses val="autoZero"/>
        <c:auto val="1"/>
        <c:lblAlgn val="ctr"/>
        <c:lblOffset val="100"/>
        <c:noMultiLvlLbl val="0"/>
      </c:catAx>
      <c:valAx>
        <c:axId val="6758220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67579904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016683070866141E-2"/>
          <c:y val="0.15118367672344507"/>
          <c:w val="0.93577066929133856"/>
          <c:h val="0.695348320906230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медучреждений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Дипансеризация</c:v>
                </c:pt>
                <c:pt idx="1">
                  <c:v>Вакцинация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63</c:v>
                </c:pt>
                <c:pt idx="1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0F-4C70-94A4-0C72FC60758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Разместили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Дипансеризация</c:v>
                </c:pt>
                <c:pt idx="1">
                  <c:v>Вакцинация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59</c:v>
                </c:pt>
                <c:pt idx="1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0F-4C70-94A4-0C72FC6075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9341216"/>
        <c:axId val="329342528"/>
      </c:barChart>
      <c:catAx>
        <c:axId val="32934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29342528"/>
        <c:crosses val="autoZero"/>
        <c:auto val="1"/>
        <c:lblAlgn val="ctr"/>
        <c:lblOffset val="100"/>
        <c:noMultiLvlLbl val="0"/>
      </c:catAx>
      <c:valAx>
        <c:axId val="329342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9341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 dirty="0"/>
          </a:p>
        </c:rich>
      </c:tx>
      <c:layout>
        <c:manualLayout>
          <c:xMode val="edge"/>
          <c:yMode val="edge"/>
          <c:x val="0.2009964513463607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016683070866141E-2"/>
          <c:y val="0.15118367672344507"/>
          <c:w val="0.93577066929133856"/>
          <c:h val="0.695348320906230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медучреждений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Дипансеризация</c:v>
                </c:pt>
                <c:pt idx="1">
                  <c:v>Вакцинация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63</c:v>
                </c:pt>
                <c:pt idx="1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0F-4C70-94A4-0C72FC60758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Разместили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Дипансеризация</c:v>
                </c:pt>
                <c:pt idx="1">
                  <c:v>Вакцинация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59</c:v>
                </c:pt>
                <c:pt idx="1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0F-4C70-94A4-0C72FC6075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9341216"/>
        <c:axId val="329342528"/>
      </c:barChart>
      <c:catAx>
        <c:axId val="32934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29342528"/>
        <c:crosses val="autoZero"/>
        <c:auto val="1"/>
        <c:lblAlgn val="ctr"/>
        <c:lblOffset val="100"/>
        <c:noMultiLvlLbl val="0"/>
      </c:catAx>
      <c:valAx>
        <c:axId val="329342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9341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9FC67-75D0-4E91-91A1-3EEFB8C80F0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9B6C9-771C-4BD5-8980-CE9360198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589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9B6C9-771C-4BD5-8980-CE936019851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973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0811251-D0C0-44CF-AC89-E71553EC359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2041" y="2933880"/>
            <a:ext cx="2102987" cy="2804019"/>
          </a:xfrm>
          <a:custGeom>
            <a:avLst/>
            <a:gdLst>
              <a:gd name="connsiteX0" fmla="*/ 1401991 w 2803982"/>
              <a:gd name="connsiteY0" fmla="*/ 0 h 2804019"/>
              <a:gd name="connsiteX1" fmla="*/ 2803982 w 2803982"/>
              <a:gd name="connsiteY1" fmla="*/ 1402010 h 2804019"/>
              <a:gd name="connsiteX2" fmla="*/ 1401991 w 2803982"/>
              <a:gd name="connsiteY2" fmla="*/ 2804019 h 2804019"/>
              <a:gd name="connsiteX3" fmla="*/ 0 w 2803982"/>
              <a:gd name="connsiteY3" fmla="*/ 1402010 h 2804019"/>
              <a:gd name="connsiteX4" fmla="*/ 1401991 w 2803982"/>
              <a:gd name="connsiteY4" fmla="*/ 0 h 2804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3982" h="2804019">
                <a:moveTo>
                  <a:pt x="1401991" y="0"/>
                </a:moveTo>
                <a:cubicBezTo>
                  <a:pt x="2176289" y="0"/>
                  <a:pt x="2803982" y="627701"/>
                  <a:pt x="2803982" y="1402010"/>
                </a:cubicBezTo>
                <a:cubicBezTo>
                  <a:pt x="2803982" y="2176318"/>
                  <a:pt x="2176289" y="2804019"/>
                  <a:pt x="1401991" y="2804019"/>
                </a:cubicBezTo>
                <a:cubicBezTo>
                  <a:pt x="627692" y="2804019"/>
                  <a:pt x="0" y="2176318"/>
                  <a:pt x="0" y="1402010"/>
                </a:cubicBezTo>
                <a:cubicBezTo>
                  <a:pt x="0" y="627701"/>
                  <a:pt x="627692" y="0"/>
                  <a:pt x="1401991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ID"/>
            </a:lvl1pPr>
          </a:lstStyle>
          <a:p>
            <a:pPr lvl="0"/>
            <a:endParaRPr lang="en-ID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639A4DD-395C-4E8E-990D-1C3759E1F4A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166013" y="1120102"/>
            <a:ext cx="2102987" cy="2804019"/>
          </a:xfrm>
          <a:custGeom>
            <a:avLst/>
            <a:gdLst>
              <a:gd name="connsiteX0" fmla="*/ 1401992 w 2803983"/>
              <a:gd name="connsiteY0" fmla="*/ 0 h 2804019"/>
              <a:gd name="connsiteX1" fmla="*/ 2803983 w 2803983"/>
              <a:gd name="connsiteY1" fmla="*/ 1402010 h 2804019"/>
              <a:gd name="connsiteX2" fmla="*/ 1401992 w 2803983"/>
              <a:gd name="connsiteY2" fmla="*/ 2804019 h 2804019"/>
              <a:gd name="connsiteX3" fmla="*/ 0 w 2803983"/>
              <a:gd name="connsiteY3" fmla="*/ 1402010 h 2804019"/>
              <a:gd name="connsiteX4" fmla="*/ 1401992 w 2803983"/>
              <a:gd name="connsiteY4" fmla="*/ 0 h 2804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3983" h="2804019">
                <a:moveTo>
                  <a:pt x="1401992" y="0"/>
                </a:moveTo>
                <a:cubicBezTo>
                  <a:pt x="2176290" y="0"/>
                  <a:pt x="2803983" y="627701"/>
                  <a:pt x="2803983" y="1402010"/>
                </a:cubicBezTo>
                <a:cubicBezTo>
                  <a:pt x="2803983" y="2176318"/>
                  <a:pt x="2176290" y="2804019"/>
                  <a:pt x="1401992" y="2804019"/>
                </a:cubicBezTo>
                <a:cubicBezTo>
                  <a:pt x="627693" y="2804019"/>
                  <a:pt x="0" y="2176318"/>
                  <a:pt x="0" y="1402010"/>
                </a:cubicBezTo>
                <a:cubicBezTo>
                  <a:pt x="0" y="627701"/>
                  <a:pt x="627693" y="0"/>
                  <a:pt x="1401992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ID"/>
            </a:lvl1pPr>
          </a:lstStyle>
          <a:p>
            <a:pPr lvl="0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64989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Диспансеризация – 2021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еженедельного мониторинга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10.06.2021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1816603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B7A50D5-3938-43A5-BF6B-3922360F3B80}"/>
              </a:ext>
            </a:extLst>
          </p:cNvPr>
          <p:cNvGrpSpPr/>
          <p:nvPr/>
        </p:nvGrpSpPr>
        <p:grpSpPr>
          <a:xfrm>
            <a:off x="103422" y="985919"/>
            <a:ext cx="410929" cy="175099"/>
            <a:chOff x="137894" y="171558"/>
            <a:chExt cx="6929357" cy="2952641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B550AB7E-7094-4B5C-BFC1-B867C9BCA768}"/>
                </a:ext>
              </a:extLst>
            </p:cNvPr>
            <p:cNvSpPr/>
            <p:nvPr/>
          </p:nvSpPr>
          <p:spPr>
            <a:xfrm>
              <a:off x="137894" y="171558"/>
              <a:ext cx="6929357" cy="2952641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35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96B521E3-CC89-4684-832E-E7AF4FC3E9A8}"/>
                </a:ext>
              </a:extLst>
            </p:cNvPr>
            <p:cNvSpPr/>
            <p:nvPr/>
          </p:nvSpPr>
          <p:spPr>
            <a:xfrm>
              <a:off x="4515870" y="652044"/>
              <a:ext cx="2018614" cy="2018594"/>
            </a:xfrm>
            <a:custGeom>
              <a:avLst/>
              <a:gdLst>
                <a:gd name="connsiteX0" fmla="*/ 138883 w 277768"/>
                <a:gd name="connsiteY0" fmla="*/ 53758 h 277766"/>
                <a:gd name="connsiteX1" fmla="*/ 53757 w 277768"/>
                <a:gd name="connsiteY1" fmla="*/ 138884 h 277766"/>
                <a:gd name="connsiteX2" fmla="*/ 138883 w 277768"/>
                <a:gd name="connsiteY2" fmla="*/ 224010 h 277766"/>
                <a:gd name="connsiteX3" fmla="*/ 224009 w 277768"/>
                <a:gd name="connsiteY3" fmla="*/ 138884 h 277766"/>
                <a:gd name="connsiteX4" fmla="*/ 138883 w 277768"/>
                <a:gd name="connsiteY4" fmla="*/ 53758 h 277766"/>
                <a:gd name="connsiteX5" fmla="*/ 138884 w 277768"/>
                <a:gd name="connsiteY5" fmla="*/ 0 h 277766"/>
                <a:gd name="connsiteX6" fmla="*/ 277768 w 277768"/>
                <a:gd name="connsiteY6" fmla="*/ 138883 h 277766"/>
                <a:gd name="connsiteX7" fmla="*/ 138884 w 277768"/>
                <a:gd name="connsiteY7" fmla="*/ 277766 h 277766"/>
                <a:gd name="connsiteX8" fmla="*/ 0 w 277768"/>
                <a:gd name="connsiteY8" fmla="*/ 138883 h 277766"/>
                <a:gd name="connsiteX9" fmla="*/ 138884 w 277768"/>
                <a:gd name="connsiteY9" fmla="*/ 0 h 277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7768" h="277766">
                  <a:moveTo>
                    <a:pt x="138883" y="53758"/>
                  </a:moveTo>
                  <a:cubicBezTo>
                    <a:pt x="91869" y="53758"/>
                    <a:pt x="53757" y="91870"/>
                    <a:pt x="53757" y="138884"/>
                  </a:cubicBezTo>
                  <a:cubicBezTo>
                    <a:pt x="53757" y="185898"/>
                    <a:pt x="91869" y="224010"/>
                    <a:pt x="138883" y="224010"/>
                  </a:cubicBezTo>
                  <a:cubicBezTo>
                    <a:pt x="185897" y="224010"/>
                    <a:pt x="224009" y="185898"/>
                    <a:pt x="224009" y="138884"/>
                  </a:cubicBezTo>
                  <a:cubicBezTo>
                    <a:pt x="224009" y="91870"/>
                    <a:pt x="185897" y="53758"/>
                    <a:pt x="138883" y="53758"/>
                  </a:cubicBezTo>
                  <a:close/>
                  <a:moveTo>
                    <a:pt x="138884" y="0"/>
                  </a:moveTo>
                  <a:cubicBezTo>
                    <a:pt x="215588" y="0"/>
                    <a:pt x="277768" y="62180"/>
                    <a:pt x="277768" y="138883"/>
                  </a:cubicBezTo>
                  <a:cubicBezTo>
                    <a:pt x="277768" y="215586"/>
                    <a:pt x="215588" y="277766"/>
                    <a:pt x="138884" y="277766"/>
                  </a:cubicBezTo>
                  <a:cubicBezTo>
                    <a:pt x="62180" y="277766"/>
                    <a:pt x="0" y="215586"/>
                    <a:pt x="0" y="138883"/>
                  </a:cubicBezTo>
                  <a:cubicBezTo>
                    <a:pt x="0" y="62180"/>
                    <a:pt x="62180" y="0"/>
                    <a:pt x="13888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350" u="sng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B509C691-4B2A-4B64-9D49-11D315893DBB}"/>
              </a:ext>
            </a:extLst>
          </p:cNvPr>
          <p:cNvSpPr txBox="1"/>
          <p:nvPr/>
        </p:nvSpPr>
        <p:spPr>
          <a:xfrm flipH="1">
            <a:off x="5259129" y="1699424"/>
            <a:ext cx="368617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spc="-113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медицинских организаций, НЕ разместивших информацию</a:t>
            </a:r>
            <a:endParaRPr lang="en-ID" sz="2100" spc="-113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D944F3-DCD7-4BFE-BBA9-AC1411A1B600}"/>
              </a:ext>
            </a:extLst>
          </p:cNvPr>
          <p:cNvSpPr/>
          <p:nvPr/>
        </p:nvSpPr>
        <p:spPr>
          <a:xfrm flipH="1">
            <a:off x="5287878" y="2893794"/>
            <a:ext cx="385612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>
                <a:solidFill>
                  <a:srgbClr val="FF0000"/>
                </a:solidFill>
              </a:rPr>
              <a:t>❌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ГБУЗ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«Областная больница» рабочего поселка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Локомотивный</a:t>
            </a:r>
          </a:p>
          <a:p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❌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ГБУЗ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«Районная больница с. Чесма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>
              <a:lnSpc>
                <a:spcPct val="150000"/>
              </a:lnSpc>
            </a:pP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❌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ГБУЗ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«Челябинский областной клинический терапевтический госпиталь ветеранов войн»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D95D0F5-5E44-4168-9AA3-800E439DB4BB}"/>
              </a:ext>
            </a:extLst>
          </p:cNvPr>
          <p:cNvSpPr/>
          <p:nvPr/>
        </p:nvSpPr>
        <p:spPr>
          <a:xfrm flipH="1">
            <a:off x="4211958" y="1014413"/>
            <a:ext cx="28083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Диспансеризация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136916842"/>
              </p:ext>
            </p:extLst>
          </p:nvPr>
        </p:nvGraphicFramePr>
        <p:xfrm>
          <a:off x="308885" y="1371550"/>
          <a:ext cx="468121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08886" y="5621275"/>
            <a:ext cx="6594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актуальна на 10 июня 2021 г.</a:t>
            </a:r>
            <a:endParaRPr lang="en-ID" sz="16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51" y="268944"/>
            <a:ext cx="8306121" cy="378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актуальной информации на сайтах медицинской организации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816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B7A50D5-3938-43A5-BF6B-3922360F3B80}"/>
              </a:ext>
            </a:extLst>
          </p:cNvPr>
          <p:cNvGrpSpPr/>
          <p:nvPr/>
        </p:nvGrpSpPr>
        <p:grpSpPr>
          <a:xfrm>
            <a:off x="103422" y="985919"/>
            <a:ext cx="410929" cy="175099"/>
            <a:chOff x="137894" y="171558"/>
            <a:chExt cx="6929357" cy="2952641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B550AB7E-7094-4B5C-BFC1-B867C9BCA768}"/>
                </a:ext>
              </a:extLst>
            </p:cNvPr>
            <p:cNvSpPr/>
            <p:nvPr/>
          </p:nvSpPr>
          <p:spPr>
            <a:xfrm>
              <a:off x="137894" y="171558"/>
              <a:ext cx="6929357" cy="2952641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35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96B521E3-CC89-4684-832E-E7AF4FC3E9A8}"/>
                </a:ext>
              </a:extLst>
            </p:cNvPr>
            <p:cNvSpPr/>
            <p:nvPr/>
          </p:nvSpPr>
          <p:spPr>
            <a:xfrm>
              <a:off x="4515870" y="652044"/>
              <a:ext cx="2018614" cy="2018594"/>
            </a:xfrm>
            <a:custGeom>
              <a:avLst/>
              <a:gdLst>
                <a:gd name="connsiteX0" fmla="*/ 138883 w 277768"/>
                <a:gd name="connsiteY0" fmla="*/ 53758 h 277766"/>
                <a:gd name="connsiteX1" fmla="*/ 53757 w 277768"/>
                <a:gd name="connsiteY1" fmla="*/ 138884 h 277766"/>
                <a:gd name="connsiteX2" fmla="*/ 138883 w 277768"/>
                <a:gd name="connsiteY2" fmla="*/ 224010 h 277766"/>
                <a:gd name="connsiteX3" fmla="*/ 224009 w 277768"/>
                <a:gd name="connsiteY3" fmla="*/ 138884 h 277766"/>
                <a:gd name="connsiteX4" fmla="*/ 138883 w 277768"/>
                <a:gd name="connsiteY4" fmla="*/ 53758 h 277766"/>
                <a:gd name="connsiteX5" fmla="*/ 138884 w 277768"/>
                <a:gd name="connsiteY5" fmla="*/ 0 h 277766"/>
                <a:gd name="connsiteX6" fmla="*/ 277768 w 277768"/>
                <a:gd name="connsiteY6" fmla="*/ 138883 h 277766"/>
                <a:gd name="connsiteX7" fmla="*/ 138884 w 277768"/>
                <a:gd name="connsiteY7" fmla="*/ 277766 h 277766"/>
                <a:gd name="connsiteX8" fmla="*/ 0 w 277768"/>
                <a:gd name="connsiteY8" fmla="*/ 138883 h 277766"/>
                <a:gd name="connsiteX9" fmla="*/ 138884 w 277768"/>
                <a:gd name="connsiteY9" fmla="*/ 0 h 277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7768" h="277766">
                  <a:moveTo>
                    <a:pt x="138883" y="53758"/>
                  </a:moveTo>
                  <a:cubicBezTo>
                    <a:pt x="91869" y="53758"/>
                    <a:pt x="53757" y="91870"/>
                    <a:pt x="53757" y="138884"/>
                  </a:cubicBezTo>
                  <a:cubicBezTo>
                    <a:pt x="53757" y="185898"/>
                    <a:pt x="91869" y="224010"/>
                    <a:pt x="138883" y="224010"/>
                  </a:cubicBezTo>
                  <a:cubicBezTo>
                    <a:pt x="185897" y="224010"/>
                    <a:pt x="224009" y="185898"/>
                    <a:pt x="224009" y="138884"/>
                  </a:cubicBezTo>
                  <a:cubicBezTo>
                    <a:pt x="224009" y="91870"/>
                    <a:pt x="185897" y="53758"/>
                    <a:pt x="138883" y="53758"/>
                  </a:cubicBezTo>
                  <a:close/>
                  <a:moveTo>
                    <a:pt x="138884" y="0"/>
                  </a:moveTo>
                  <a:cubicBezTo>
                    <a:pt x="215588" y="0"/>
                    <a:pt x="277768" y="62180"/>
                    <a:pt x="277768" y="138883"/>
                  </a:cubicBezTo>
                  <a:cubicBezTo>
                    <a:pt x="277768" y="215586"/>
                    <a:pt x="215588" y="277766"/>
                    <a:pt x="138884" y="277766"/>
                  </a:cubicBezTo>
                  <a:cubicBezTo>
                    <a:pt x="62180" y="277766"/>
                    <a:pt x="0" y="215586"/>
                    <a:pt x="0" y="138883"/>
                  </a:cubicBezTo>
                  <a:cubicBezTo>
                    <a:pt x="0" y="62180"/>
                    <a:pt x="62180" y="0"/>
                    <a:pt x="13888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350" u="sng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B509C691-4B2A-4B64-9D49-11D315893DBB}"/>
              </a:ext>
            </a:extLst>
          </p:cNvPr>
          <p:cNvSpPr txBox="1"/>
          <p:nvPr/>
        </p:nvSpPr>
        <p:spPr>
          <a:xfrm flipH="1">
            <a:off x="5259129" y="1699424"/>
            <a:ext cx="368617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spc="-113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медицинских организаций, НЕ разместивших информацию</a:t>
            </a:r>
            <a:endParaRPr lang="en-ID" sz="2100" spc="-113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D944F3-DCD7-4BFE-BBA9-AC1411A1B600}"/>
              </a:ext>
            </a:extLst>
          </p:cNvPr>
          <p:cNvSpPr/>
          <p:nvPr/>
        </p:nvSpPr>
        <p:spPr>
          <a:xfrm flipH="1">
            <a:off x="5287878" y="2893794"/>
            <a:ext cx="3856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>
                <a:solidFill>
                  <a:srgbClr val="FF0000"/>
                </a:solidFill>
              </a:rPr>
              <a:t>❌</a:t>
            </a:r>
            <a:r>
              <a:rPr lang="ru-RU" sz="1050" dirty="0"/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ГБУЗ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«Городская больница г. Карабаш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❌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ГБУЗ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«Городская больница № 2 г. Коркино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❌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ГБУЗ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«Районная больница с. Фершампенуаз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❌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ФГБУЗ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Медико-санитарная часть № 72 ФМБА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❌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ГБУЗ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«Районная больница с. Чесма»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D95D0F5-5E44-4168-9AA3-800E439DB4BB}"/>
              </a:ext>
            </a:extLst>
          </p:cNvPr>
          <p:cNvSpPr/>
          <p:nvPr/>
        </p:nvSpPr>
        <p:spPr>
          <a:xfrm flipH="1">
            <a:off x="5287876" y="1014413"/>
            <a:ext cx="206925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Вакцинация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957377002"/>
              </p:ext>
            </p:extLst>
          </p:nvPr>
        </p:nvGraphicFramePr>
        <p:xfrm>
          <a:off x="395745" y="1334200"/>
          <a:ext cx="4681212" cy="4050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08886" y="5621275"/>
            <a:ext cx="6594214" cy="376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актуальна на 10 июня 2021 г.</a:t>
            </a:r>
            <a:endParaRPr lang="en-ID" sz="14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7800" y="391181"/>
            <a:ext cx="8642672" cy="378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актуальной информации на сайтах медицинской организации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77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по диспансеризации сотрудников на 10.06.2021 г. предоставили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ГБУЗ «ОБ п. Локомотивный» -100%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ГБУЗ «РБ с. Варна» – 100%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Ждём от остальных к 15.06.2021 г.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исполнитель: Гаер Елена Владимировна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729-22-29</a:t>
            </a:r>
          </a:p>
        </p:txBody>
      </p:sp>
    </p:spTree>
    <p:extLst>
      <p:ext uri="{BB962C8B-B14F-4D97-AF65-F5344CB8AC3E}">
        <p14:creationId xmlns:p14="http://schemas.microsoft.com/office/powerpoint/2010/main" val="2446804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Профосмотр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2021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План  – 198862 чел.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Факт 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</a:t>
            </a:r>
            <a:r>
              <a:rPr lang="ru-RU" sz="36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10</a:t>
            </a:r>
            <a:r>
              <a:rPr lang="ru-RU" sz="36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.06.2021</a:t>
            </a:r>
            <a:r>
              <a:rPr lang="ru-RU" sz="3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-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43889 </a:t>
            </a:r>
            <a:r>
              <a:rPr lang="ru-RU" sz="3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–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22,1%</a:t>
            </a:r>
            <a:endParaRPr lang="ru-RU" sz="3600" b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316732"/>
              </p:ext>
            </p:extLst>
          </p:nvPr>
        </p:nvGraphicFramePr>
        <p:xfrm>
          <a:off x="1161978" y="3717032"/>
          <a:ext cx="4706166" cy="31409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06166">
                  <a:extLst>
                    <a:ext uri="{9D8B030D-6E8A-4147-A177-3AD203B41FA5}">
                      <a16:colId xmlns:a16="http://schemas.microsoft.com/office/drawing/2014/main" val="1436374540"/>
                    </a:ext>
                  </a:extLst>
                </a:gridCol>
              </a:tblGrid>
              <a:tr h="3926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Катавский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8205651"/>
                  </a:ext>
                </a:extLst>
              </a:tr>
              <a:tr h="3926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«ГБ г. </a:t>
                      </a:r>
                      <a:r>
                        <a:rPr lang="ru-RU" sz="2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Южноуральск</a:t>
                      </a:r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4725271"/>
                  </a:ext>
                </a:extLst>
              </a:tr>
              <a:tr h="3926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«РБ с. Октябрьское"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7049000"/>
                  </a:ext>
                </a:extLst>
              </a:tr>
              <a:tr h="3926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</a:t>
                      </a:r>
                      <a:r>
                        <a:rPr lang="ru-RU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Полимедика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8512064"/>
                  </a:ext>
                </a:extLst>
              </a:tr>
              <a:tr h="3926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МАУЗ ОЗП ГКБ </a:t>
                      </a:r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2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60668594"/>
                  </a:ext>
                </a:extLst>
              </a:tr>
              <a:tr h="3926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ЧУЗ «Поликлиника г. Карталы»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0483268"/>
                  </a:ext>
                </a:extLst>
              </a:tr>
              <a:tr h="392621">
                <a:tc>
                  <a:txBody>
                    <a:bodyPr/>
                    <a:lstStyle/>
                    <a:p>
                      <a:pPr algn="l" fontAlgn="ctr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5343976"/>
                  </a:ext>
                </a:extLst>
              </a:tr>
              <a:tr h="392621">
                <a:tc>
                  <a:txBody>
                    <a:bodyPr/>
                    <a:lstStyle/>
                    <a:p>
                      <a:pPr algn="l" fontAlgn="ctr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3311245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868144" y="3645023"/>
            <a:ext cx="2973016" cy="25202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организации </a:t>
            </a:r>
          </a:p>
          <a:p>
            <a:pPr algn="ctr"/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0% -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5%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плана ПМО</a:t>
            </a:r>
          </a:p>
        </p:txBody>
      </p:sp>
    </p:spTree>
    <p:extLst>
      <p:ext uri="{BB962C8B-B14F-4D97-AF65-F5344CB8AC3E}">
        <p14:creationId xmlns:p14="http://schemas.microsoft.com/office/powerpoint/2010/main" val="844511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ФОГ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670382"/>
              </p:ext>
            </p:extLst>
          </p:nvPr>
        </p:nvGraphicFramePr>
        <p:xfrm>
          <a:off x="251520" y="1700808"/>
          <a:ext cx="8435280" cy="2983230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2871956">
                  <a:extLst>
                    <a:ext uri="{9D8B030D-6E8A-4147-A177-3AD203B41FA5}">
                      <a16:colId xmlns:a16="http://schemas.microsoft.com/office/drawing/2014/main" val="2936998624"/>
                    </a:ext>
                  </a:extLst>
                </a:gridCol>
                <a:gridCol w="1546468">
                  <a:extLst>
                    <a:ext uri="{9D8B030D-6E8A-4147-A177-3AD203B41FA5}">
                      <a16:colId xmlns:a16="http://schemas.microsoft.com/office/drawing/2014/main" val="4237182800"/>
                    </a:ext>
                  </a:extLst>
                </a:gridCol>
                <a:gridCol w="1124704">
                  <a:extLst>
                    <a:ext uri="{9D8B030D-6E8A-4147-A177-3AD203B41FA5}">
                      <a16:colId xmlns:a16="http://schemas.microsoft.com/office/drawing/2014/main" val="189922012"/>
                    </a:ext>
                  </a:extLst>
                </a:gridCol>
                <a:gridCol w="1687056">
                  <a:extLst>
                    <a:ext uri="{9D8B030D-6E8A-4147-A177-3AD203B41FA5}">
                      <a16:colId xmlns:a16="http://schemas.microsoft.com/office/drawing/2014/main" val="508166705"/>
                    </a:ext>
                  </a:extLst>
                </a:gridCol>
                <a:gridCol w="1205096">
                  <a:extLst>
                    <a:ext uri="{9D8B030D-6E8A-4147-A177-3AD203B41FA5}">
                      <a16:colId xmlns:a16="http://schemas.microsoft.com/office/drawing/2014/main" val="746491076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ЛУЧШИЕ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Население взрослые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обследовано взрослых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плану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43484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Верхнеуфалейский</a:t>
                      </a:r>
                      <a:r>
                        <a:rPr lang="ru-RU" sz="24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i="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23 366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23 366  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10 486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44,9%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53772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Красноармейский МР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</a:t>
                      </a: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057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</a:t>
                      </a: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057  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13 757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42,9%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4123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Кыштымский ГО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30 727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ru-RU" sz="24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727</a:t>
                      </a: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11 783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38,3%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8504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Кизильский</a:t>
                      </a: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16 735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16 735  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6 250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37,3%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67841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2 577 635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2577635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770170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29,9%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9048053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739885"/>
              </p:ext>
            </p:extLst>
          </p:nvPr>
        </p:nvGraphicFramePr>
        <p:xfrm>
          <a:off x="251520" y="4326673"/>
          <a:ext cx="8435280" cy="378763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2871956">
                  <a:extLst>
                    <a:ext uri="{9D8B030D-6E8A-4147-A177-3AD203B41FA5}">
                      <a16:colId xmlns:a16="http://schemas.microsoft.com/office/drawing/2014/main" val="1799720635"/>
                    </a:ext>
                  </a:extLst>
                </a:gridCol>
                <a:gridCol w="1546468">
                  <a:extLst>
                    <a:ext uri="{9D8B030D-6E8A-4147-A177-3AD203B41FA5}">
                      <a16:colId xmlns:a16="http://schemas.microsoft.com/office/drawing/2014/main" val="256427661"/>
                    </a:ext>
                  </a:extLst>
                </a:gridCol>
                <a:gridCol w="1124704">
                  <a:extLst>
                    <a:ext uri="{9D8B030D-6E8A-4147-A177-3AD203B41FA5}">
                      <a16:colId xmlns:a16="http://schemas.microsoft.com/office/drawing/2014/main" val="678021613"/>
                    </a:ext>
                  </a:extLst>
                </a:gridCol>
                <a:gridCol w="1687056">
                  <a:extLst>
                    <a:ext uri="{9D8B030D-6E8A-4147-A177-3AD203B41FA5}">
                      <a16:colId xmlns:a16="http://schemas.microsoft.com/office/drawing/2014/main" val="4263033612"/>
                    </a:ext>
                  </a:extLst>
                </a:gridCol>
                <a:gridCol w="1205096">
                  <a:extLst>
                    <a:ext uri="{9D8B030D-6E8A-4147-A177-3AD203B41FA5}">
                      <a16:colId xmlns:a16="http://schemas.microsoft.com/office/drawing/2014/main" val="2464518748"/>
                    </a:ext>
                  </a:extLst>
                </a:gridCol>
              </a:tblGrid>
              <a:tr h="37876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Локомотивныйй</a:t>
                      </a:r>
                      <a:r>
                        <a:rPr lang="ru-RU" sz="24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6 625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6 625  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2 475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37,4%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794543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355908"/>
              </p:ext>
            </p:extLst>
          </p:nvPr>
        </p:nvGraphicFramePr>
        <p:xfrm>
          <a:off x="251520" y="4684038"/>
          <a:ext cx="8435280" cy="375285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347968335"/>
                    </a:ext>
                  </a:extLst>
                </a:gridCol>
                <a:gridCol w="1538104">
                  <a:extLst>
                    <a:ext uri="{9D8B030D-6E8A-4147-A177-3AD203B41FA5}">
                      <a16:colId xmlns:a16="http://schemas.microsoft.com/office/drawing/2014/main" val="1912267804"/>
                    </a:ext>
                  </a:extLst>
                </a:gridCol>
                <a:gridCol w="1124704">
                  <a:extLst>
                    <a:ext uri="{9D8B030D-6E8A-4147-A177-3AD203B41FA5}">
                      <a16:colId xmlns:a16="http://schemas.microsoft.com/office/drawing/2014/main" val="4226568933"/>
                    </a:ext>
                  </a:extLst>
                </a:gridCol>
                <a:gridCol w="1687056">
                  <a:extLst>
                    <a:ext uri="{9D8B030D-6E8A-4147-A177-3AD203B41FA5}">
                      <a16:colId xmlns:a16="http://schemas.microsoft.com/office/drawing/2014/main" val="1093264368"/>
                    </a:ext>
                  </a:extLst>
                </a:gridCol>
                <a:gridCol w="1205096">
                  <a:extLst>
                    <a:ext uri="{9D8B030D-6E8A-4147-A177-3AD203B41FA5}">
                      <a16:colId xmlns:a16="http://schemas.microsoft.com/office/drawing/2014/main" val="2243310601"/>
                    </a:ext>
                  </a:extLst>
                </a:gridCol>
              </a:tblGrid>
              <a:tr h="4572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ЧО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2 577 635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2577635  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845 404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32,8%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755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883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ФОГ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289293"/>
              </p:ext>
            </p:extLst>
          </p:nvPr>
        </p:nvGraphicFramePr>
        <p:xfrm>
          <a:off x="457200" y="1700808"/>
          <a:ext cx="8229600" cy="286131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2801929">
                  <a:extLst>
                    <a:ext uri="{9D8B030D-6E8A-4147-A177-3AD203B41FA5}">
                      <a16:colId xmlns:a16="http://schemas.microsoft.com/office/drawing/2014/main" val="2936998624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423718280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18992201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508166705"/>
                    </a:ext>
                  </a:extLst>
                </a:gridCol>
                <a:gridCol w="1175711">
                  <a:extLst>
                    <a:ext uri="{9D8B030D-6E8A-4147-A177-3AD203B41FA5}">
                      <a16:colId xmlns:a16="http://schemas.microsoft.com/office/drawing/2014/main" val="746491076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ХУДШИЕ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Население взрослые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обследовано взрослых</a:t>
                      </a:r>
                      <a:endParaRPr lang="ru-RU" sz="2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плану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43484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Сосновский </a:t>
                      </a:r>
                      <a:r>
                        <a:rPr lang="ru-RU" sz="2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60 833</a:t>
                      </a:r>
                      <a:endParaRPr lang="ru-RU" sz="2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60 833  </a:t>
                      </a:r>
                      <a:endParaRPr lang="ru-RU" sz="2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7 670</a:t>
                      </a:r>
                      <a:endParaRPr lang="ru-RU" sz="2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13,2%</a:t>
                      </a:r>
                      <a:endParaRPr lang="ru-RU" sz="2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53772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Карабашский</a:t>
                      </a:r>
                      <a:r>
                        <a:rPr lang="ru-RU" sz="2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8 529</a:t>
                      </a:r>
                      <a:endParaRPr lang="ru-RU" sz="2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8 529  </a:t>
                      </a:r>
                      <a:endParaRPr lang="ru-RU" sz="2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</a:t>
                      </a:r>
                      <a:endParaRPr lang="ru-RU" sz="2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14,1%</a:t>
                      </a:r>
                      <a:endParaRPr lang="ru-RU" sz="2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4123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Троицкий</a:t>
                      </a:r>
                      <a:r>
                        <a:rPr lang="ru-RU" sz="2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2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18 256</a:t>
                      </a:r>
                      <a:endParaRPr lang="ru-RU" sz="2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18 256  </a:t>
                      </a:r>
                      <a:endParaRPr lang="ru-RU" sz="2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3 620</a:t>
                      </a:r>
                      <a:endParaRPr lang="ru-RU" sz="2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21%</a:t>
                      </a:r>
                      <a:endParaRPr lang="ru-RU" sz="2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8504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Брединский</a:t>
                      </a:r>
                      <a:r>
                        <a:rPr lang="ru-RU" sz="2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2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18 575</a:t>
                      </a:r>
                      <a:endParaRPr lang="ru-RU" sz="2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18 575  </a:t>
                      </a:r>
                      <a:endParaRPr lang="ru-RU" sz="2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3 698</a:t>
                      </a:r>
                      <a:endParaRPr lang="ru-RU" sz="2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21,8%</a:t>
                      </a:r>
                      <a:endParaRPr lang="ru-RU" sz="2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67841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ЧО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2 577 635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2577635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845 404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32,8%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9048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47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Диспансеризация – 2021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План Диспансеризации –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649067 </a:t>
            </a:r>
            <a:r>
              <a:rPr lang="ru-RU" sz="3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чел.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Факт 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(10.06.2021</a:t>
            </a:r>
            <a:r>
              <a:rPr lang="ru-RU" sz="3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–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160 181 </a:t>
            </a:r>
            <a:r>
              <a:rPr lang="ru-RU" sz="3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–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24,7%</a:t>
            </a:r>
            <a:endParaRPr lang="ru-RU" sz="3600" b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Динамика за неделю –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1,5%</a:t>
            </a:r>
            <a:endParaRPr lang="ru-RU" sz="3600" b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25622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75644997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Стрелка влево 6"/>
          <p:cNvSpPr/>
          <p:nvPr/>
        </p:nvSpPr>
        <p:spPr>
          <a:xfrm>
            <a:off x="6084168" y="2852936"/>
            <a:ext cx="2880320" cy="432048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по области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24,7%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337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Диспансеризация – 2021 </a:t>
            </a:r>
          </a:p>
        </p:txBody>
      </p:sp>
      <p:sp>
        <p:nvSpPr>
          <p:cNvPr id="5" name="Овал 4"/>
          <p:cNvSpPr/>
          <p:nvPr/>
        </p:nvSpPr>
        <p:spPr>
          <a:xfrm>
            <a:off x="467544" y="1750039"/>
            <a:ext cx="2016224" cy="139092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916832"/>
            <a:ext cx="2592288" cy="302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организации с </a:t>
            </a:r>
            <a:r>
              <a:rPr lang="ru-RU" sz="36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лучшими</a:t>
            </a:r>
            <a:r>
              <a:rPr lang="ru-RU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показателями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534225"/>
              </p:ext>
            </p:extLst>
          </p:nvPr>
        </p:nvGraphicFramePr>
        <p:xfrm>
          <a:off x="3419872" y="2366850"/>
          <a:ext cx="5040560" cy="2181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0680">
                  <a:extLst>
                    <a:ext uri="{9D8B030D-6E8A-4147-A177-3AD203B41FA5}">
                      <a16:colId xmlns:a16="http://schemas.microsoft.com/office/drawing/2014/main" val="3240565133"/>
                    </a:ext>
                  </a:extLst>
                </a:gridCol>
                <a:gridCol w="1379880">
                  <a:extLst>
                    <a:ext uri="{9D8B030D-6E8A-4147-A177-3AD203B41FA5}">
                      <a16:colId xmlns:a16="http://schemas.microsoft.com/office/drawing/2014/main" val="162705086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 3 г. 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Магнитогорск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46,7%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765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МАУЗ 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ГКБ </a:t>
                      </a: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40,4%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0809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Коркино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39,9%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7649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 2 г. Магнитогорск 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38,5%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4524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РБ г. Верхнеуральск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37,1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45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331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Диспансеризация – 2021 </a:t>
            </a:r>
          </a:p>
        </p:txBody>
      </p:sp>
      <p:sp>
        <p:nvSpPr>
          <p:cNvPr id="5" name="Овал 4"/>
          <p:cNvSpPr/>
          <p:nvPr/>
        </p:nvSpPr>
        <p:spPr>
          <a:xfrm>
            <a:off x="467544" y="1750039"/>
            <a:ext cx="2016224" cy="139092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916832"/>
            <a:ext cx="2592288" cy="302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организации с </a:t>
            </a:r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низкими</a:t>
            </a:r>
          </a:p>
          <a:p>
            <a:pPr algn="ctr"/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показателями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041253"/>
              </p:ext>
            </p:extLst>
          </p:nvPr>
        </p:nvGraphicFramePr>
        <p:xfrm>
          <a:off x="3131840" y="2348880"/>
          <a:ext cx="5760640" cy="26642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83635">
                  <a:extLst>
                    <a:ext uri="{9D8B030D-6E8A-4147-A177-3AD203B41FA5}">
                      <a16:colId xmlns:a16="http://schemas.microsoft.com/office/drawing/2014/main" val="3240565133"/>
                    </a:ext>
                  </a:extLst>
                </a:gridCol>
                <a:gridCol w="1577005">
                  <a:extLst>
                    <a:ext uri="{9D8B030D-6E8A-4147-A177-3AD203B41FA5}">
                      <a16:colId xmlns:a16="http://schemas.microsoft.com/office/drawing/2014/main" val="1627050869"/>
                    </a:ext>
                  </a:extLst>
                </a:gridCol>
              </a:tblGrid>
              <a:tr h="5328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Снежинский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 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6,3%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765239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Усть-Катавский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10,8%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080955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РБ п. Бреды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764966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ГБ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В. Уфалей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11,5%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452418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РБ г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Катав-</a:t>
                      </a:r>
                      <a:r>
                        <a:rPr lang="ru-RU" sz="2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Ивановск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45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981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Диспансеризация – 2021 </a:t>
            </a:r>
          </a:p>
        </p:txBody>
      </p:sp>
      <p:sp>
        <p:nvSpPr>
          <p:cNvPr id="5" name="Овал 4"/>
          <p:cNvSpPr/>
          <p:nvPr/>
        </p:nvSpPr>
        <p:spPr>
          <a:xfrm>
            <a:off x="467544" y="1750039"/>
            <a:ext cx="2016224" cy="139092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052736"/>
            <a:ext cx="2592288" cy="302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организации с </a:t>
            </a:r>
            <a:r>
              <a:rPr lang="ru-RU" sz="36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лучшим </a:t>
            </a:r>
            <a:r>
              <a:rPr lang="ru-RU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показателем динамики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602413"/>
              </p:ext>
            </p:extLst>
          </p:nvPr>
        </p:nvGraphicFramePr>
        <p:xfrm>
          <a:off x="2771800" y="1480723"/>
          <a:ext cx="5915001" cy="29542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50328">
                  <a:extLst>
                    <a:ext uri="{9D8B030D-6E8A-4147-A177-3AD203B41FA5}">
                      <a16:colId xmlns:a16="http://schemas.microsoft.com/office/drawing/2014/main" val="3240565133"/>
                    </a:ext>
                  </a:extLst>
                </a:gridCol>
                <a:gridCol w="1164673">
                  <a:extLst>
                    <a:ext uri="{9D8B030D-6E8A-4147-A177-3AD203B41FA5}">
                      <a16:colId xmlns:a16="http://schemas.microsoft.com/office/drawing/2014/main" val="1627050869"/>
                    </a:ext>
                  </a:extLst>
                </a:gridCol>
              </a:tblGrid>
              <a:tr h="4047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kern="1100" spc="-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ru-RU" sz="2400" b="1" i="0" u="none" strike="noStrike" kern="1100" spc="-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Трехгорный ГО</a:t>
                      </a:r>
                      <a:r>
                        <a:rPr lang="ru-RU" sz="2400" b="1" i="0" u="none" strike="noStrike" kern="1100" spc="-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4,5%</a:t>
                      </a:r>
                      <a:endParaRPr lang="ru-RU" sz="2400" b="1" i="0" u="none" strike="noStrike" kern="1100" spc="-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765239"/>
                  </a:ext>
                </a:extLst>
              </a:tr>
              <a:tr h="40473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2400" b="1" i="0" u="none" strike="noStrike" kern="1100" spc="-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ru-RU" sz="2400" b="1" i="0" u="none" strike="noStrike" kern="1100" spc="-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ГБ </a:t>
                      </a:r>
                      <a:r>
                        <a:rPr lang="ru-RU" sz="2400" b="1" i="0" u="none" strike="noStrike" kern="1100" spc="-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2400" b="1" i="0" u="none" strike="noStrike" kern="1100" spc="-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Карабаш                          4,4</a:t>
                      </a:r>
                      <a:r>
                        <a:rPr lang="ru-RU" sz="2400" b="1" i="0" u="none" strike="noStrike" kern="1100" spc="-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2400" b="1" i="0" u="none" strike="noStrike" kern="1100" spc="-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080955"/>
                  </a:ext>
                </a:extLst>
              </a:tr>
              <a:tr h="40473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2400" b="1" i="0" u="none" strike="noStrike" kern="1100" spc="-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ru-RU" sz="2400" b="1" i="0" u="none" strike="noStrike" kern="1100" spc="-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ГБ 3 г</a:t>
                      </a:r>
                      <a:r>
                        <a:rPr lang="ru-RU" sz="2400" b="1" i="0" u="none" strike="noStrike" kern="1100" spc="-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400" b="1" i="0" u="none" strike="noStrike" kern="1100" spc="-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Коркино                        3,8%</a:t>
                      </a:r>
                      <a:endParaRPr lang="ru-RU" sz="2400" b="1" i="0" u="none" strike="noStrike" kern="1100" spc="-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764966"/>
                  </a:ext>
                </a:extLst>
              </a:tr>
              <a:tr h="53868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2400" b="1" i="0" u="none" strike="noStrike" kern="1100" spc="-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ru-RU" sz="2400" b="1" i="0" u="none" strike="noStrike" kern="1100" spc="-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 г. Чебаркуль</a:t>
                      </a:r>
                      <a:r>
                        <a:rPr lang="ru-RU" sz="2400" b="1" i="0" u="none" strike="noStrike" kern="1100" spc="-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3,1%            </a:t>
                      </a:r>
                      <a:endParaRPr lang="ru-RU" sz="2400" b="1" i="0" u="none" strike="noStrike" kern="1100" spc="-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452418"/>
                  </a:ext>
                </a:extLst>
              </a:tr>
              <a:tr h="68751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2400" b="1" i="0" u="none" strike="noStrike" kern="1100" spc="-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ГБ </a:t>
                      </a:r>
                      <a:r>
                        <a:rPr lang="ru-RU" sz="2400" b="1" i="0" u="none" strike="noStrike" kern="1100" spc="-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2400" b="1" i="0" u="none" strike="noStrike" kern="1100" spc="-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2400" b="1" i="0" u="none" strike="noStrike" kern="1100" spc="-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Магнитогорск</a:t>
                      </a:r>
                      <a:r>
                        <a:rPr lang="ru-RU" sz="2400" b="1" i="0" u="none" strike="noStrike" kern="1100" spc="-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3,1</a:t>
                      </a:r>
                      <a:r>
                        <a:rPr lang="ru-RU" sz="2400" b="1" i="0" u="none" strike="noStrike" kern="1100" spc="-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</a:t>
                      </a:r>
                      <a:endParaRPr lang="ru-RU" sz="2400" b="1" i="0" u="none" strike="noStrike" kern="1100" spc="-1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fontAlgn="ctr" latinLnBrk="0" hangingPunct="1"/>
                      <a:r>
                        <a:rPr lang="ru-RU" sz="2400" b="1" i="0" u="none" strike="noStrike" kern="1100" spc="-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</a:t>
                      </a:r>
                    </a:p>
                    <a:p>
                      <a:pPr marL="0" algn="l" defTabSz="914400" rtl="0" eaLnBrk="1" fontAlgn="ctr" latinLnBrk="0" hangingPunct="1"/>
                      <a:endParaRPr lang="ru-RU" sz="2400" b="1" i="0" u="none" strike="noStrike" kern="1100" spc="-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457178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580112" y="3983927"/>
            <a:ext cx="2592288" cy="23974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организации с динамикой 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0-0,3%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неделю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303973"/>
              </p:ext>
            </p:extLst>
          </p:nvPr>
        </p:nvGraphicFramePr>
        <p:xfrm>
          <a:off x="2161278" y="4077071"/>
          <a:ext cx="3568022" cy="39855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8022">
                  <a:extLst>
                    <a:ext uri="{9D8B030D-6E8A-4147-A177-3AD203B41FA5}">
                      <a16:colId xmlns:a16="http://schemas.microsoft.com/office/drawing/2014/main" val="1269747403"/>
                    </a:ext>
                  </a:extLst>
                </a:gridCol>
              </a:tblGrid>
              <a:tr h="3510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 2 г. Коркино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2710380"/>
                  </a:ext>
                </a:extLst>
              </a:tr>
              <a:tr h="3510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Снежинский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8322385"/>
                  </a:ext>
                </a:extLst>
              </a:tr>
              <a:tr h="3510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 п. Локомотивный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747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</a:t>
                      </a:r>
                      <a:r>
                        <a:rPr lang="ru-RU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г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Магнитогорск </a:t>
                      </a:r>
                    </a:p>
                    <a:p>
                      <a:pPr algn="l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РБ с. Кизильское</a:t>
                      </a:r>
                    </a:p>
                    <a:p>
                      <a:pPr algn="l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РБ с. Долгодеревенское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495085"/>
                  </a:ext>
                </a:extLst>
              </a:tr>
              <a:tr h="13775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7708604"/>
                  </a:ext>
                </a:extLst>
              </a:tr>
              <a:tr h="351077">
                <a:tc>
                  <a:txBody>
                    <a:bodyPr/>
                    <a:lstStyle/>
                    <a:p>
                      <a:pPr algn="l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4852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2788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" y="274638"/>
            <a:ext cx="9118848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Диспансеризация – 2021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этап</a:t>
            </a:r>
          </a:p>
        </p:txBody>
      </p:sp>
      <p:sp>
        <p:nvSpPr>
          <p:cNvPr id="5" name="Овал 4"/>
          <p:cNvSpPr/>
          <p:nvPr/>
        </p:nvSpPr>
        <p:spPr>
          <a:xfrm>
            <a:off x="467544" y="1750039"/>
            <a:ext cx="2016224" cy="139092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114" y="1844824"/>
            <a:ext cx="2952328" cy="302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 на</a:t>
            </a:r>
          </a:p>
          <a:p>
            <a:pPr algn="ctr"/>
            <a:r>
              <a:rPr lang="ru-RU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этап – показатель качества Диспансеризации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5589240"/>
            <a:ext cx="8892480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Челябинская область 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– 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62613 </a:t>
            </a: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человек  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–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39,1%</a:t>
            </a:r>
            <a:endParaRPr lang="ru-RU" sz="40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462265"/>
              </p:ext>
            </p:extLst>
          </p:nvPr>
        </p:nvGraphicFramePr>
        <p:xfrm>
          <a:off x="3234648" y="2167111"/>
          <a:ext cx="5513815" cy="2486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61688">
                  <a:extLst>
                    <a:ext uri="{9D8B030D-6E8A-4147-A177-3AD203B41FA5}">
                      <a16:colId xmlns:a16="http://schemas.microsoft.com/office/drawing/2014/main" val="3240565133"/>
                    </a:ext>
                  </a:extLst>
                </a:gridCol>
                <a:gridCol w="1152127">
                  <a:extLst>
                    <a:ext uri="{9D8B030D-6E8A-4147-A177-3AD203B41FA5}">
                      <a16:colId xmlns:a16="http://schemas.microsoft.com/office/drawing/2014/main" val="162705086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 с. Еткуль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84,9%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765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 № г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Корино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75,2%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0809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 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2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Сатка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7649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РБ с. </a:t>
                      </a:r>
                      <a:r>
                        <a:rPr lang="ru-RU" sz="2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Миасское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67,1%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4524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г. Магнитогорск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</a:t>
                      </a:r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45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1576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Диспансеризация – 2021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этап</a:t>
            </a:r>
          </a:p>
        </p:txBody>
      </p:sp>
      <p:sp>
        <p:nvSpPr>
          <p:cNvPr id="5" name="Овал 4"/>
          <p:cNvSpPr/>
          <p:nvPr/>
        </p:nvSpPr>
        <p:spPr>
          <a:xfrm>
            <a:off x="467544" y="1750039"/>
            <a:ext cx="2016224" cy="139092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916832"/>
            <a:ext cx="3384376" cy="302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 на</a:t>
            </a:r>
          </a:p>
          <a:p>
            <a:pPr algn="ctr"/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этап – показатель качества Диспансеризации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657541"/>
              </p:ext>
            </p:extLst>
          </p:nvPr>
        </p:nvGraphicFramePr>
        <p:xfrm>
          <a:off x="3635896" y="2420885"/>
          <a:ext cx="5040560" cy="2486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0680">
                  <a:extLst>
                    <a:ext uri="{9D8B030D-6E8A-4147-A177-3AD203B41FA5}">
                      <a16:colId xmlns:a16="http://schemas.microsoft.com/office/drawing/2014/main" val="3240565133"/>
                    </a:ext>
                  </a:extLst>
                </a:gridCol>
                <a:gridCol w="1379880">
                  <a:extLst>
                    <a:ext uri="{9D8B030D-6E8A-4147-A177-3AD203B41FA5}">
                      <a16:colId xmlns:a16="http://schemas.microsoft.com/office/drawing/2014/main" val="1627050869"/>
                    </a:ext>
                  </a:extLst>
                </a:gridCol>
              </a:tblGrid>
              <a:tr h="4972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Усть-Катавский</a:t>
                      </a:r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765239"/>
                  </a:ext>
                </a:extLst>
              </a:tr>
              <a:tr h="4972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 2 </a:t>
                      </a:r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Коркино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080955"/>
                  </a:ext>
                </a:extLst>
              </a:tr>
              <a:tr h="4972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 г. </a:t>
                      </a:r>
                      <a:r>
                        <a:rPr lang="ru-RU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В.Уфалей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764966"/>
                  </a:ext>
                </a:extLst>
              </a:tr>
              <a:tr h="4972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 г. </a:t>
                      </a:r>
                      <a:r>
                        <a:rPr lang="ru-RU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Южноуральск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452418"/>
                  </a:ext>
                </a:extLst>
              </a:tr>
              <a:tr h="497204">
                <a:tc>
                  <a:txBody>
                    <a:bodyPr/>
                    <a:lstStyle/>
                    <a:p>
                      <a:pPr algn="l" fontAlgn="ctr"/>
                      <a:endParaRPr lang="ru-RU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457178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79512" y="5589240"/>
            <a:ext cx="8892480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Челябинская 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область - 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62613 </a:t>
            </a: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человек  –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39,1%</a:t>
            </a:r>
            <a:endParaRPr lang="ru-RU" sz="40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298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476672"/>
            <a:ext cx="6507342" cy="7138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ГБУЗ «ГБ № 2 г. Миасс»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4523" y="1411710"/>
            <a:ext cx="2862318" cy="540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–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25158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18771" y="1705980"/>
            <a:ext cx="3228278" cy="540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 за месяц –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294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не менее 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3850 человек!!!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35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844134"/>
            <a:ext cx="7362437" cy="44651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131ф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(май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г.):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2363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.-9,4%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муж. – 889</a:t>
            </a:r>
          </a:p>
          <a:p>
            <a:pPr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жен. - 1474 </a:t>
            </a:r>
          </a:p>
          <a:p>
            <a:pPr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Подозрений</a:t>
            </a:r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3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ЗНО – </a:t>
            </a:r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229, </a:t>
            </a:r>
            <a:endParaRPr lang="ru-RU" sz="13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направлено на доп. </a:t>
            </a:r>
            <a:r>
              <a:rPr lang="ru-RU" sz="13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</a:t>
            </a:r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- 116 </a:t>
            </a:r>
            <a:endParaRPr lang="ru-RU" sz="13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 этап: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pPr algn="just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Выявлено: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Проведено:</a:t>
            </a:r>
          </a:p>
          <a:p>
            <a:pPr algn="just"/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ЗНО </a:t>
            </a:r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                    ФОГ – 939, ММГ – 657,</a:t>
            </a:r>
            <a:endParaRPr lang="ru-RU" sz="13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 – </a:t>
            </a:r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59,                     цитология – 386, </a:t>
            </a:r>
            <a:r>
              <a:rPr lang="ru-RU" sz="13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3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БСК – 480,                кал на </a:t>
            </a:r>
            <a:r>
              <a:rPr lang="ru-RU" sz="135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скр.кр</a:t>
            </a:r>
            <a:r>
              <a:rPr lang="ru-RU" sz="13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- 1270</a:t>
            </a:r>
          </a:p>
          <a:p>
            <a:pPr algn="just"/>
            <a:r>
              <a:rPr lang="ru-RU" sz="13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НИБЛ -79                  </a:t>
            </a:r>
            <a:r>
              <a:rPr lang="en-US" sz="13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</a:t>
            </a:r>
            <a:r>
              <a:rPr lang="ru-RU" sz="13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105, БЦА - 0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консультации:</a:t>
            </a:r>
            <a:r>
              <a:rPr lang="ru-RU" sz="13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хирург – 0, невролог - 0</a:t>
            </a:r>
            <a:endParaRPr lang="ru-RU" sz="13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18772" y="4941168"/>
            <a:ext cx="3529692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ФОГ цифр. –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.;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ММГ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аналог. – 2007 г., цифр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6356224"/>
              </p:ext>
            </p:extLst>
          </p:nvPr>
        </p:nvGraphicFramePr>
        <p:xfrm>
          <a:off x="5365104" y="2678463"/>
          <a:ext cx="3215759" cy="1932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789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1670</TotalTime>
  <Words>764</Words>
  <Application>Microsoft Office PowerPoint</Application>
  <PresentationFormat>Экран (4:3)</PresentationFormat>
  <Paragraphs>205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</vt:lpstr>
      <vt:lpstr>Times New Roman</vt:lpstr>
      <vt:lpstr>Тема Office</vt:lpstr>
      <vt:lpstr>Диспансеризация – 2021 </vt:lpstr>
      <vt:lpstr>Диспансеризация – 2021 </vt:lpstr>
      <vt:lpstr>Презентация PowerPoint</vt:lpstr>
      <vt:lpstr>Диспансеризация – 2021 </vt:lpstr>
      <vt:lpstr>Диспансеризация – 2021 </vt:lpstr>
      <vt:lpstr>Диспансеризация – 2021 </vt:lpstr>
      <vt:lpstr>Диспансеризация – 2021  2 этап</vt:lpstr>
      <vt:lpstr>Диспансеризация – 2021  2 этап</vt:lpstr>
      <vt:lpstr>Презентация PowerPoint</vt:lpstr>
      <vt:lpstr>Презентация PowerPoint</vt:lpstr>
      <vt:lpstr>Презентация PowerPoint</vt:lpstr>
      <vt:lpstr>Информацию по диспансеризации сотрудников на 10.06.2021 г. предоставили:   ГБУЗ «ОБ п. Локомотивный» -100%  ГБУЗ «РБ с. Варна» – 100%  Ждём от остальных к 15.06.2021 г.  исполнитель: Гаер Елена Владимировна телефон: 729-22-29</vt:lpstr>
      <vt:lpstr>Профосмотр – 2021 </vt:lpstr>
      <vt:lpstr>ФОГ</vt:lpstr>
      <vt:lpstr>ФОГ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Диспансеризация – 2021</dc:title>
  <dc:creator>Home</dc:creator>
  <cp:lastModifiedBy>Пользователь Windows</cp:lastModifiedBy>
  <cp:revision>182</cp:revision>
  <dcterms:created xsi:type="dcterms:W3CDTF">2021-04-01T12:15:35Z</dcterms:created>
  <dcterms:modified xsi:type="dcterms:W3CDTF">2021-06-10T09:01:38Z</dcterms:modified>
</cp:coreProperties>
</file>