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7" r:id="rId4"/>
    <p:sldId id="269" r:id="rId5"/>
    <p:sldId id="258" r:id="rId6"/>
    <p:sldId id="260" r:id="rId7"/>
    <p:sldId id="263" r:id="rId8"/>
    <p:sldId id="261" r:id="rId9"/>
    <p:sldId id="262" r:id="rId10"/>
    <p:sldId id="259" r:id="rId11"/>
    <p:sldId id="268" r:id="rId12"/>
    <p:sldId id="270" r:id="rId13"/>
    <p:sldId id="267" r:id="rId14"/>
    <p:sldId id="266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8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309D-445C-A36F-9716036DED1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09D-445C-A36F-9716036DED1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09D-445C-A36F-9716036DED1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09D-445C-A36F-9716036DED1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09D-445C-A36F-9716036DED13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9D-445C-A36F-9716036DED13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09D-445C-A36F-9716036DED13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309D-445C-A36F-9716036DED13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09D-445C-A36F-9716036DED13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309D-445C-A36F-9716036DED13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09D-445C-A36F-9716036DED13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309D-445C-A36F-9716036DED13}"/>
              </c:ext>
            </c:extLst>
          </c:dPt>
          <c:dPt>
            <c:idx val="1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09D-445C-A36F-9716036DED13}"/>
              </c:ext>
            </c:extLst>
          </c:dPt>
          <c:dPt>
            <c:idx val="1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309D-445C-A36F-9716036DED13}"/>
              </c:ext>
            </c:extLst>
          </c:dPt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09D-445C-A36F-9716036DED13}"/>
              </c:ext>
            </c:extLst>
          </c:dPt>
          <c:dPt>
            <c:idx val="1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09D-445C-A36F-9716036DED13}"/>
              </c:ext>
            </c:extLst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309D-445C-A36F-9716036DED13}"/>
              </c:ext>
            </c:extLst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309D-445C-A36F-9716036DED13}"/>
              </c:ext>
            </c:extLst>
          </c:dPt>
          <c:dPt>
            <c:idx val="1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309D-445C-A36F-9716036DED13}"/>
              </c:ext>
            </c:extLst>
          </c:dPt>
          <c:dPt>
            <c:idx val="1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309D-445C-A36F-9716036DED13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309D-445C-A36F-9716036DED13}"/>
              </c:ext>
            </c:extLst>
          </c:dPt>
          <c:dPt>
            <c:idx val="2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309D-445C-A36F-9716036DED13}"/>
              </c:ext>
            </c:extLst>
          </c:dPt>
          <c:dPt>
            <c:idx val="2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309D-445C-A36F-9716036DED13}"/>
              </c:ext>
            </c:extLst>
          </c:dPt>
          <c:dPt>
            <c:idx val="2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309D-445C-A36F-9716036DED13}"/>
              </c:ext>
            </c:extLst>
          </c:dPt>
          <c:dPt>
            <c:idx val="2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309D-445C-A36F-9716036DED13}"/>
              </c:ext>
            </c:extLst>
          </c:dPt>
          <c:dPt>
            <c:idx val="2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309D-445C-A36F-9716036DED13}"/>
              </c:ext>
            </c:extLst>
          </c:dPt>
          <c:dPt>
            <c:idx val="2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309D-445C-A36F-9716036DED13}"/>
              </c:ext>
            </c:extLst>
          </c:dPt>
          <c:dPt>
            <c:idx val="2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309D-445C-A36F-9716036DED13}"/>
              </c:ext>
            </c:extLst>
          </c:dPt>
          <c:dPt>
            <c:idx val="2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309D-445C-A36F-9716036DED13}"/>
              </c:ext>
            </c:extLst>
          </c:dPt>
          <c:dPt>
            <c:idx val="2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309D-445C-A36F-9716036DED13}"/>
              </c:ext>
            </c:extLst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309D-445C-A36F-9716036DED13}"/>
              </c:ext>
            </c:extLst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309D-445C-A36F-9716036DED13}"/>
              </c:ext>
            </c:extLst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309D-445C-A36F-9716036DED13}"/>
              </c:ext>
            </c:extLst>
          </c:dPt>
          <c:dPt>
            <c:idx val="3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309D-445C-A36F-9716036DED13}"/>
              </c:ext>
            </c:extLst>
          </c:dPt>
          <c:dPt>
            <c:idx val="3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309D-445C-A36F-9716036DED13}"/>
              </c:ext>
            </c:extLst>
          </c:dPt>
          <c:dPt>
            <c:idx val="3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309D-445C-A36F-9716036DED13}"/>
              </c:ext>
            </c:extLst>
          </c:dPt>
          <c:dPt>
            <c:idx val="3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309D-445C-A36F-9716036DED13}"/>
              </c:ext>
            </c:extLst>
          </c:dPt>
          <c:dPt>
            <c:idx val="3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309D-445C-A36F-9716036DED13}"/>
              </c:ext>
            </c:extLst>
          </c:dPt>
          <c:dPt>
            <c:idx val="3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309D-445C-A36F-9716036DED13}"/>
              </c:ext>
            </c:extLst>
          </c:dPt>
          <c:dPt>
            <c:idx val="3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309D-445C-A36F-9716036DED13}"/>
              </c:ext>
            </c:extLst>
          </c:dPt>
          <c:dPt>
            <c:idx val="4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309D-445C-A36F-9716036DED13}"/>
              </c:ext>
            </c:extLst>
          </c:dPt>
          <c:dPt>
            <c:idx val="4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309D-445C-A36F-9716036DED13}"/>
              </c:ext>
            </c:extLst>
          </c:dPt>
          <c:dPt>
            <c:idx val="4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309D-445C-A36F-9716036DED13}"/>
              </c:ext>
            </c:extLst>
          </c:dPt>
          <c:dPt>
            <c:idx val="4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309D-445C-A36F-9716036DED13}"/>
              </c:ext>
            </c:extLst>
          </c:dPt>
          <c:dPt>
            <c:idx val="4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309D-445C-A36F-9716036DED13}"/>
              </c:ext>
            </c:extLst>
          </c:dPt>
          <c:dPt>
            <c:idx val="4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309D-445C-A36F-9716036DED13}"/>
              </c:ext>
            </c:extLst>
          </c:dPt>
          <c:dPt>
            <c:idx val="4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0-309D-445C-A36F-9716036DED13}"/>
              </c:ext>
            </c:extLst>
          </c:dPt>
          <c:dPt>
            <c:idx val="4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309D-445C-A36F-9716036DED13}"/>
              </c:ext>
            </c:extLst>
          </c:dPt>
          <c:dPt>
            <c:idx val="4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309D-445C-A36F-9716036DED13}"/>
              </c:ext>
            </c:extLst>
          </c:dPt>
          <c:dPt>
            <c:idx val="4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309D-445C-A36F-9716036DED13}"/>
              </c:ext>
            </c:extLst>
          </c:dPt>
          <c:dPt>
            <c:idx val="5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309D-445C-A36F-9716036DED13}"/>
              </c:ext>
            </c:extLst>
          </c:dPt>
          <c:dPt>
            <c:idx val="5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309D-445C-A36F-9716036DED13}"/>
              </c:ext>
            </c:extLst>
          </c:dPt>
          <c:dPt>
            <c:idx val="5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0-309D-445C-A36F-9716036DED13}"/>
              </c:ext>
            </c:extLst>
          </c:dPt>
          <c:dPt>
            <c:idx val="5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6-309D-445C-A36F-9716036DED13}"/>
              </c:ext>
            </c:extLst>
          </c:dPt>
          <c:dPt>
            <c:idx val="5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309D-445C-A36F-9716036DED13}"/>
              </c:ext>
            </c:extLst>
          </c:dPt>
          <c:dPt>
            <c:idx val="5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309D-445C-A36F-9716036DED13}"/>
              </c:ext>
            </c:extLst>
          </c:dPt>
          <c:dPt>
            <c:idx val="5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E-309D-445C-A36F-9716036DED13}"/>
              </c:ext>
            </c:extLst>
          </c:dPt>
          <c:dPt>
            <c:idx val="5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8-309D-445C-A36F-9716036DED13}"/>
              </c:ext>
            </c:extLst>
          </c:dPt>
          <c:dPt>
            <c:idx val="5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309D-445C-A36F-9716036DED13}"/>
              </c:ext>
            </c:extLst>
          </c:dPt>
          <c:dPt>
            <c:idx val="5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C-309D-445C-A36F-9716036DED13}"/>
              </c:ext>
            </c:extLst>
          </c:dPt>
          <c:dPt>
            <c:idx val="6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309D-445C-A36F-9716036DED13}"/>
              </c:ext>
            </c:extLst>
          </c:dPt>
          <c:dPt>
            <c:idx val="6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A-309D-445C-A36F-9716036DED13}"/>
              </c:ext>
            </c:extLst>
          </c:dPt>
          <c:dPt>
            <c:idx val="6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309D-445C-A36F-9716036DED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Лист1!$A$2:$A$64</c:f>
              <c:strCache>
                <c:ptCount val="63"/>
                <c:pt idx="0">
                  <c:v>ГАУЗ "Городская больница № 3 г. Магнитогорск"</c:v>
                </c:pt>
                <c:pt idx="1">
                  <c:v>ГБУЗ "Районная больница с. Кизильское"</c:v>
                </c:pt>
                <c:pt idx="2">
                  <c:v>ГБУЗ "Районная больница г. Верхнеуральск"</c:v>
                </c:pt>
                <c:pt idx="3">
                  <c:v>МАУЗ ГКБ № 9</c:v>
                </c:pt>
                <c:pt idx="4">
                  <c:v>ГБУЗ "Областная больница г. Чебаркуль"</c:v>
                </c:pt>
                <c:pt idx="5">
                  <c:v>ГБУЗ ГБ № 3 г. Коркино</c:v>
                </c:pt>
                <c:pt idx="6">
                  <c:v>ГБУЗ "Областная больница" рабочего поселка Локомотивный</c:v>
                </c:pt>
                <c:pt idx="7">
                  <c:v>ГАУЗ "Городская больница № 2 г. Магнитогорск"</c:v>
                </c:pt>
                <c:pt idx="8">
                  <c:v>ГБУЗ "Городская больница № 3 г. Миасс"</c:v>
                </c:pt>
                <c:pt idx="9">
                  <c:v>ГБУЗ "ГБ им А.П.Силаева г. Кыштым"</c:v>
                </c:pt>
                <c:pt idx="10">
                  <c:v>ООО "Полимедика Челябинск"</c:v>
                </c:pt>
                <c:pt idx="11">
                  <c:v>ГБУЗ "Городская больница г. Пласт"</c:v>
                </c:pt>
                <c:pt idx="12">
                  <c:v>ГБУЗ "Районная больница с. Октябрьское"</c:v>
                </c:pt>
                <c:pt idx="13">
                  <c:v>ГБУЗ ГБ № 1 г. Коркино</c:v>
                </c:pt>
                <c:pt idx="14">
                  <c:v>ГБУЗ "Районная больница г. Куса"</c:v>
                </c:pt>
                <c:pt idx="15">
                  <c:v>ГБУЗ "Районная больница г. Нязепетровск"</c:v>
                </c:pt>
                <c:pt idx="16">
                  <c:v>ГБУЗ "Районная больница г. Сатка"</c:v>
                </c:pt>
                <c:pt idx="17">
                  <c:v>ГБУЗ "Районная больница г. Аша"</c:v>
                </c:pt>
                <c:pt idx="18">
                  <c:v>ГБУЗ "Районная больница г. Касли</c:v>
                </c:pt>
                <c:pt idx="19">
                  <c:v>ГБУЗ "ОКБ № 2"</c:v>
                </c:pt>
                <c:pt idx="20">
                  <c:v>ГБУЗ "Городская больница г. Карабаш"</c:v>
                </c:pt>
                <c:pt idx="21">
                  <c:v>ЧУЗ "Поликлиника "РЖД-Медицина" города Карталы"</c:v>
                </c:pt>
                <c:pt idx="22">
                  <c:v>НУЗ ДКБ на станции РЖД</c:v>
                </c:pt>
                <c:pt idx="23">
                  <c:v>ГБУЗ "ГБ №1 г. Копейск"</c:v>
                </c:pt>
                <c:pt idx="24">
                  <c:v>МАУЗ ГКБ № 11</c:v>
                </c:pt>
                <c:pt idx="25">
                  <c:v>ГБУЗ "ОКБ № 3"</c:v>
                </c:pt>
                <c:pt idx="26">
                  <c:v>ГАУЗ "Городская больница № 1 им. Г.И. Дробышева г. Магнитогорск"</c:v>
                </c:pt>
                <c:pt idx="27">
                  <c:v>ГБУЗ ГБ № 2  г. Коркино</c:v>
                </c:pt>
                <c:pt idx="28">
                  <c:v>ГБУЗ "Районная больница п. Увельский"</c:v>
                </c:pt>
                <c:pt idx="29">
                  <c:v>ВСЕГО</c:v>
                </c:pt>
                <c:pt idx="30">
                  <c:v>ГБУЗ "Районная больница с. Варна"</c:v>
                </c:pt>
                <c:pt idx="31">
                  <c:v>МУЗ "Карталинская ГБ"</c:v>
                </c:pt>
                <c:pt idx="32">
                  <c:v>ГБУЗ "Областная больница г. Троицк"</c:v>
                </c:pt>
                <c:pt idx="33">
                  <c:v>МАУЗ ГКБ № 2</c:v>
                </c:pt>
                <c:pt idx="34">
                  <c:v>МАУЗ ГКП № 8</c:v>
                </c:pt>
                <c:pt idx="35">
                  <c:v>ГБУЗ "Городская больница г. Златоуст"</c:v>
                </c:pt>
                <c:pt idx="36">
                  <c:v>ФГБУЗ "МСЧ № 72 ФМБА" (Трехгорный ГО)</c:v>
                </c:pt>
                <c:pt idx="37">
                  <c:v>МБУЗ ГКП № 5</c:v>
                </c:pt>
                <c:pt idx="38">
                  <c:v>ГБУЗ "Районная больница с. Кунашак"</c:v>
                </c:pt>
                <c:pt idx="39">
                  <c:v>ГБУЗ "Районная больница с. Долгодеревенское"</c:v>
                </c:pt>
                <c:pt idx="40">
                  <c:v>ГБУЗ "Районная больница с. Миасское"</c:v>
                </c:pt>
                <c:pt idx="41">
                  <c:v>ГБУЗ "Районная больница с. Фершампенуаз"</c:v>
                </c:pt>
                <c:pt idx="42">
                  <c:v>ГБУЗ "ГБ № 1 имени Г.К. Маврицкого" г.Миасс</c:v>
                </c:pt>
                <c:pt idx="43">
                  <c:v>ГБУЗ "Районная больница с. Аргаяш"</c:v>
                </c:pt>
                <c:pt idx="44">
                  <c:v>МБУЗ ГКБ № 5</c:v>
                </c:pt>
                <c:pt idx="45">
                  <c:v>ГБУЗ "Районная больница с. Еткуль"</c:v>
                </c:pt>
                <c:pt idx="46">
                  <c:v>ГБУЗ "Районная больница с. Уйское"</c:v>
                </c:pt>
                <c:pt idx="47">
                  <c:v>АНО "Центральная клиническая медико-санитарная часть"</c:v>
                </c:pt>
                <c:pt idx="48">
                  <c:v>ФГБУЗ "КБ № 71 ФМБА" (Озерский ГО)</c:v>
                </c:pt>
                <c:pt idx="49">
                  <c:v>МАУЗ ГКБ № 6</c:v>
                </c:pt>
                <c:pt idx="50">
                  <c:v>ГБУЗ "Городская больница г. Южноуральск"</c:v>
                </c:pt>
                <c:pt idx="51">
                  <c:v>ГБУЗ "Городская больница № 3 г. Копейск"</c:v>
                </c:pt>
                <c:pt idx="52">
                  <c:v>ГБУЗ "Районная больница с. Агаповка"</c:v>
                </c:pt>
                <c:pt idx="53">
                  <c:v>МАУЗ ОТКЗ ГКБ № 1</c:v>
                </c:pt>
                <c:pt idx="54">
                  <c:v>МАУЗ ОЗП ГКБ № 8</c:v>
                </c:pt>
                <c:pt idx="55">
                  <c:v>ГБУЗ "Районная больница г. Катав-Ивановск"</c:v>
                </c:pt>
                <c:pt idx="56">
                  <c:v>ГБУЗ "Городская больница №1 г. Еманжелинск"</c:v>
                </c:pt>
                <c:pt idx="57">
                  <c:v>ГБУЗ "Районная больница с. Чесма"</c:v>
                </c:pt>
                <c:pt idx="58">
                  <c:v>ГБУЗ "Районная больница п. Бреды"</c:v>
                </c:pt>
                <c:pt idx="59">
                  <c:v>ГБУЗ "Городская больница № 2 г. Миасс"</c:v>
                </c:pt>
                <c:pt idx="60">
                  <c:v>ФГБУЗ "МСЧ № 162 ФМБА" (Усть-Катавский ГО)</c:v>
                </c:pt>
                <c:pt idx="61">
                  <c:v>ГБУЗ "Городская больница г. Верхний Уфалей"</c:v>
                </c:pt>
                <c:pt idx="62">
                  <c:v>ФГБУЗ "ЦМСЧ № 15" ФМБА (Снежинский ГО)</c:v>
                </c:pt>
              </c:strCache>
            </c:strRef>
          </c:cat>
          <c:val>
            <c:numRef>
              <c:f>Лист1!$B$2:$B$64</c:f>
              <c:numCache>
                <c:formatCode>0.0</c:formatCode>
                <c:ptCount val="63"/>
                <c:pt idx="0">
                  <c:v>26.186237324870348</c:v>
                </c:pt>
                <c:pt idx="1">
                  <c:v>22.889062094050402</c:v>
                </c:pt>
                <c:pt idx="2">
                  <c:v>21.037937263918543</c:v>
                </c:pt>
                <c:pt idx="3">
                  <c:v>20.786719595813786</c:v>
                </c:pt>
                <c:pt idx="4">
                  <c:v>20.578131545873482</c:v>
                </c:pt>
                <c:pt idx="5">
                  <c:v>19.979818365287588</c:v>
                </c:pt>
                <c:pt idx="6">
                  <c:v>19.552414605418139</c:v>
                </c:pt>
                <c:pt idx="7">
                  <c:v>19.038076152304608</c:v>
                </c:pt>
                <c:pt idx="8">
                  <c:v>18.706962509563887</c:v>
                </c:pt>
                <c:pt idx="9">
                  <c:v>18.340788938592922</c:v>
                </c:pt>
                <c:pt idx="10">
                  <c:v>18.156402888871632</c:v>
                </c:pt>
                <c:pt idx="11">
                  <c:v>14.964633068081344</c:v>
                </c:pt>
                <c:pt idx="12">
                  <c:v>14.859892442683272</c:v>
                </c:pt>
                <c:pt idx="13">
                  <c:v>14.401874310915105</c:v>
                </c:pt>
                <c:pt idx="14">
                  <c:v>14.221495709031467</c:v>
                </c:pt>
                <c:pt idx="15">
                  <c:v>14.17222751827137</c:v>
                </c:pt>
                <c:pt idx="16">
                  <c:v>13.77163130837738</c:v>
                </c:pt>
                <c:pt idx="17">
                  <c:v>13.666044776119403</c:v>
                </c:pt>
                <c:pt idx="18">
                  <c:v>13.338815789473685</c:v>
                </c:pt>
                <c:pt idx="19">
                  <c:v>13.16000534687876</c:v>
                </c:pt>
                <c:pt idx="20">
                  <c:v>13.006993006993007</c:v>
                </c:pt>
                <c:pt idx="21">
                  <c:v>12.688172043010752</c:v>
                </c:pt>
                <c:pt idx="22">
                  <c:v>12.547913117546848</c:v>
                </c:pt>
                <c:pt idx="23">
                  <c:v>12.229836584080127</c:v>
                </c:pt>
                <c:pt idx="24">
                  <c:v>11.963665903552174</c:v>
                </c:pt>
                <c:pt idx="25">
                  <c:v>11.955074875207986</c:v>
                </c:pt>
                <c:pt idx="26">
                  <c:v>11.828877801772284</c:v>
                </c:pt>
                <c:pt idx="27">
                  <c:v>11.779201577131593</c:v>
                </c:pt>
                <c:pt idx="28">
                  <c:v>11.432229742088897</c:v>
                </c:pt>
                <c:pt idx="29">
                  <c:v>11.00918703307979</c:v>
                </c:pt>
                <c:pt idx="30">
                  <c:v>10.883454505397665</c:v>
                </c:pt>
                <c:pt idx="31">
                  <c:v>10.579106737320211</c:v>
                </c:pt>
                <c:pt idx="32">
                  <c:v>10.447338618346546</c:v>
                </c:pt>
                <c:pt idx="33">
                  <c:v>10.327581895473868</c:v>
                </c:pt>
                <c:pt idx="34">
                  <c:v>9.9061032863849761</c:v>
                </c:pt>
                <c:pt idx="35">
                  <c:v>9.4870358514724717</c:v>
                </c:pt>
                <c:pt idx="36">
                  <c:v>9.0222861250898632</c:v>
                </c:pt>
                <c:pt idx="37">
                  <c:v>8.9924399840841769</c:v>
                </c:pt>
                <c:pt idx="38">
                  <c:v>8.962693357597816</c:v>
                </c:pt>
                <c:pt idx="39">
                  <c:v>8.8855287734590416</c:v>
                </c:pt>
                <c:pt idx="40">
                  <c:v>8.8179565660982355</c:v>
                </c:pt>
                <c:pt idx="41">
                  <c:v>8.8004332520985642</c:v>
                </c:pt>
                <c:pt idx="42">
                  <c:v>8.5909187806437863</c:v>
                </c:pt>
                <c:pt idx="43">
                  <c:v>8.422250675771803</c:v>
                </c:pt>
                <c:pt idx="44">
                  <c:v>8.263108614232209</c:v>
                </c:pt>
                <c:pt idx="45">
                  <c:v>7.8895027624309391</c:v>
                </c:pt>
                <c:pt idx="46">
                  <c:v>7.3605371900826446</c:v>
                </c:pt>
                <c:pt idx="47">
                  <c:v>7.349172265706172</c:v>
                </c:pt>
                <c:pt idx="48">
                  <c:v>7.144712912444791</c:v>
                </c:pt>
                <c:pt idx="49">
                  <c:v>7.0809645167614192</c:v>
                </c:pt>
                <c:pt idx="50">
                  <c:v>6.6236811254396253</c:v>
                </c:pt>
                <c:pt idx="51">
                  <c:v>6.453663964393578</c:v>
                </c:pt>
                <c:pt idx="52">
                  <c:v>5.87819947043248</c:v>
                </c:pt>
                <c:pt idx="53">
                  <c:v>5.7950585379223929</c:v>
                </c:pt>
                <c:pt idx="54">
                  <c:v>5.4595347313237221</c:v>
                </c:pt>
                <c:pt idx="55">
                  <c:v>5.3896576839038604</c:v>
                </c:pt>
                <c:pt idx="56">
                  <c:v>5.0914780934039481</c:v>
                </c:pt>
                <c:pt idx="57">
                  <c:v>4.760319573901465</c:v>
                </c:pt>
                <c:pt idx="58">
                  <c:v>4.7181224292281634</c:v>
                </c:pt>
                <c:pt idx="59">
                  <c:v>4.4916130058033232</c:v>
                </c:pt>
                <c:pt idx="60">
                  <c:v>4.3318171973142734</c:v>
                </c:pt>
                <c:pt idx="61">
                  <c:v>2.6219104876419506</c:v>
                </c:pt>
                <c:pt idx="62">
                  <c:v>0.19047619047619047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D-445C-A36F-9716036DE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02239104"/>
        <c:axId val="1742229120"/>
      </c:barChart>
      <c:catAx>
        <c:axId val="2002239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2229120"/>
        <c:crosses val="autoZero"/>
        <c:auto val="1"/>
        <c:lblAlgn val="ctr"/>
        <c:lblOffset val="100"/>
        <c:noMultiLvlLbl val="0"/>
      </c:catAx>
      <c:valAx>
        <c:axId val="17422291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00223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309D-445C-A36F-9716036DED1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09D-445C-A36F-9716036DED1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09D-445C-A36F-9716036DED13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09D-445C-A36F-9716036DED1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09D-445C-A36F-9716036DED13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09D-445C-A36F-9716036DED13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09D-445C-A36F-9716036DED13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309D-445C-A36F-9716036DED13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09D-445C-A36F-9716036DED13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309D-445C-A36F-9716036DED13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09D-445C-A36F-9716036DED13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309D-445C-A36F-9716036DED13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09D-445C-A36F-9716036DED13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309D-445C-A36F-9716036DED13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309D-445C-A36F-9716036DED13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309D-445C-A36F-9716036DED13}"/>
              </c:ext>
            </c:extLst>
          </c:dPt>
          <c:dPt>
            <c:idx val="1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309D-445C-A36F-9716036DED13}"/>
              </c:ext>
            </c:extLst>
          </c:dPt>
          <c:dPt>
            <c:idx val="1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309D-445C-A36F-9716036DED13}"/>
              </c:ext>
            </c:extLst>
          </c:dPt>
          <c:dPt>
            <c:idx val="1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309D-445C-A36F-9716036DED13}"/>
              </c:ext>
            </c:extLst>
          </c:dPt>
          <c:dPt>
            <c:idx val="19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309D-445C-A36F-9716036DED13}"/>
              </c:ext>
            </c:extLst>
          </c:dPt>
          <c:dPt>
            <c:idx val="2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309D-445C-A36F-9716036DED13}"/>
              </c:ext>
            </c:extLst>
          </c:dPt>
          <c:dPt>
            <c:idx val="2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309D-445C-A36F-9716036DED13}"/>
              </c:ext>
            </c:extLst>
          </c:dPt>
          <c:dPt>
            <c:idx val="22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309D-445C-A36F-9716036DED13}"/>
              </c:ext>
            </c:extLst>
          </c:dPt>
          <c:dPt>
            <c:idx val="2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309D-445C-A36F-9716036DED13}"/>
              </c:ext>
            </c:extLst>
          </c:dPt>
          <c:dPt>
            <c:idx val="2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309D-445C-A36F-9716036DED13}"/>
              </c:ext>
            </c:extLst>
          </c:dPt>
          <c:dPt>
            <c:idx val="2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309D-445C-A36F-9716036DED13}"/>
              </c:ext>
            </c:extLst>
          </c:dPt>
          <c:dPt>
            <c:idx val="26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309D-445C-A36F-9716036DED13}"/>
              </c:ext>
            </c:extLst>
          </c:dPt>
          <c:dPt>
            <c:idx val="2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309D-445C-A36F-9716036DED13}"/>
              </c:ext>
            </c:extLst>
          </c:dPt>
          <c:dPt>
            <c:idx val="2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309D-445C-A36F-9716036DED13}"/>
              </c:ext>
            </c:extLst>
          </c:dPt>
          <c:dPt>
            <c:idx val="2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0-309D-445C-A36F-9716036DED13}"/>
              </c:ext>
            </c:extLst>
          </c:dPt>
          <c:dPt>
            <c:idx val="3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309D-445C-A36F-9716036DED13}"/>
              </c:ext>
            </c:extLst>
          </c:dPt>
          <c:dPt>
            <c:idx val="3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309D-445C-A36F-9716036DED13}"/>
              </c:ext>
            </c:extLst>
          </c:dPt>
          <c:dPt>
            <c:idx val="3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309D-445C-A36F-9716036DED13}"/>
              </c:ext>
            </c:extLst>
          </c:dPt>
          <c:dPt>
            <c:idx val="3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309D-445C-A36F-9716036DED13}"/>
              </c:ext>
            </c:extLst>
          </c:dPt>
          <c:dPt>
            <c:idx val="3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309D-445C-A36F-9716036DED13}"/>
              </c:ext>
            </c:extLst>
          </c:dPt>
          <c:dPt>
            <c:idx val="3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309D-445C-A36F-9716036DED13}"/>
              </c:ext>
            </c:extLst>
          </c:dPt>
          <c:dPt>
            <c:idx val="3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309D-445C-A36F-9716036DED13}"/>
              </c:ext>
            </c:extLst>
          </c:dPt>
          <c:dPt>
            <c:idx val="3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309D-445C-A36F-9716036DED13}"/>
              </c:ext>
            </c:extLst>
          </c:dPt>
          <c:dPt>
            <c:idx val="3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8-309D-445C-A36F-9716036DED13}"/>
              </c:ext>
            </c:extLst>
          </c:dPt>
          <c:dPt>
            <c:idx val="3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309D-445C-A36F-9716036DED13}"/>
              </c:ext>
            </c:extLst>
          </c:dPt>
          <c:dPt>
            <c:idx val="4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309D-445C-A36F-9716036DED13}"/>
              </c:ext>
            </c:extLst>
          </c:dPt>
          <c:dPt>
            <c:idx val="4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309D-445C-A36F-9716036DED13}"/>
              </c:ext>
            </c:extLst>
          </c:dPt>
          <c:dPt>
            <c:idx val="4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1-309D-445C-A36F-9716036DED13}"/>
              </c:ext>
            </c:extLst>
          </c:dPt>
          <c:dPt>
            <c:idx val="4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309D-445C-A36F-9716036DED13}"/>
              </c:ext>
            </c:extLst>
          </c:dPt>
          <c:dPt>
            <c:idx val="4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E-309D-445C-A36F-9716036DED13}"/>
              </c:ext>
            </c:extLst>
          </c:dPt>
          <c:dPt>
            <c:idx val="4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309D-445C-A36F-9716036DED13}"/>
              </c:ext>
            </c:extLst>
          </c:dPt>
          <c:dPt>
            <c:idx val="4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0-309D-445C-A36F-9716036DED13}"/>
              </c:ext>
            </c:extLst>
          </c:dPt>
          <c:dPt>
            <c:idx val="4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309D-445C-A36F-9716036DED13}"/>
              </c:ext>
            </c:extLst>
          </c:dPt>
          <c:dPt>
            <c:idx val="4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309D-445C-A36F-9716036DED13}"/>
              </c:ext>
            </c:extLst>
          </c:dPt>
          <c:dPt>
            <c:idx val="4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309D-445C-A36F-9716036DED13}"/>
              </c:ext>
            </c:extLst>
          </c:dPt>
          <c:dPt>
            <c:idx val="5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309D-445C-A36F-9716036DED13}"/>
              </c:ext>
            </c:extLst>
          </c:dPt>
          <c:dPt>
            <c:idx val="5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309D-445C-A36F-9716036DED13}"/>
              </c:ext>
            </c:extLst>
          </c:dPt>
          <c:dPt>
            <c:idx val="5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40-309D-445C-A36F-9716036DED13}"/>
              </c:ext>
            </c:extLst>
          </c:dPt>
          <c:dPt>
            <c:idx val="5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6-309D-445C-A36F-9716036DED13}"/>
              </c:ext>
            </c:extLst>
          </c:dPt>
          <c:dPt>
            <c:idx val="5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F-309D-445C-A36F-9716036DED13}"/>
              </c:ext>
            </c:extLst>
          </c:dPt>
          <c:dPt>
            <c:idx val="5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309D-445C-A36F-9716036DED13}"/>
              </c:ext>
            </c:extLst>
          </c:dPt>
          <c:dPt>
            <c:idx val="5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E-309D-445C-A36F-9716036DED13}"/>
              </c:ext>
            </c:extLst>
          </c:dPt>
          <c:dPt>
            <c:idx val="5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8-309D-445C-A36F-9716036DED13}"/>
              </c:ext>
            </c:extLst>
          </c:dPt>
          <c:dPt>
            <c:idx val="5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309D-445C-A36F-9716036DED13}"/>
              </c:ext>
            </c:extLst>
          </c:dPt>
          <c:dPt>
            <c:idx val="5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C-309D-445C-A36F-9716036DED13}"/>
              </c:ext>
            </c:extLst>
          </c:dPt>
          <c:dPt>
            <c:idx val="6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309D-445C-A36F-9716036DED13}"/>
              </c:ext>
            </c:extLst>
          </c:dPt>
          <c:dPt>
            <c:idx val="6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A-309D-445C-A36F-9716036DED13}"/>
              </c:ext>
            </c:extLst>
          </c:dPt>
          <c:dPt>
            <c:idx val="6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309D-445C-A36F-9716036DED13}"/>
              </c:ext>
            </c:extLst>
          </c:dPt>
          <c:cat>
            <c:strRef>
              <c:f>Лист1!$A$2:$A$64</c:f>
              <c:strCache>
                <c:ptCount val="63"/>
                <c:pt idx="0">
                  <c:v>МАУЗ ГКБ № 2</c:v>
                </c:pt>
                <c:pt idx="1">
                  <c:v>ГБУЗ "Районная больница г. Верхнеуральск"</c:v>
                </c:pt>
                <c:pt idx="2">
                  <c:v>МАУЗ ГКБ № 6</c:v>
                </c:pt>
                <c:pt idx="3">
                  <c:v>ГАУЗ "Городская больница № 3 г. Магнитогорск"</c:v>
                </c:pt>
                <c:pt idx="4">
                  <c:v>ГБУЗ "Районная больница с. Кизильское"</c:v>
                </c:pt>
                <c:pt idx="5">
                  <c:v>ГБУЗ "Районная больница г. Куса"</c:v>
                </c:pt>
                <c:pt idx="6">
                  <c:v>МАУЗ ГКБ № 9</c:v>
                </c:pt>
                <c:pt idx="7">
                  <c:v>ГБУЗ "Городская больница г. Пласт"</c:v>
                </c:pt>
                <c:pt idx="8">
                  <c:v>ГБУЗ "Районная больница г. Нязепетровск"</c:v>
                </c:pt>
                <c:pt idx="9">
                  <c:v>ГБУЗ "ГБ № 1 имени Г.К. Маврицкого" г.Миасс</c:v>
                </c:pt>
                <c:pt idx="10">
                  <c:v>ГБУЗ "ГБ им А.П.Силаева г. Кыштым"</c:v>
                </c:pt>
                <c:pt idx="11">
                  <c:v>ФГБУЗ "КБ № 71 ФМБА" (Озерский ГО)</c:v>
                </c:pt>
                <c:pt idx="12">
                  <c:v>ГБУЗ "ОКБ № 3"</c:v>
                </c:pt>
                <c:pt idx="13">
                  <c:v>МУЗ "Карталинская ГБ"</c:v>
                </c:pt>
                <c:pt idx="14">
                  <c:v>ГАУЗ "Городская больница № 2 г. Магнитогорск"</c:v>
                </c:pt>
                <c:pt idx="15">
                  <c:v>ГБУЗ "Районная больница г. Сатка"</c:v>
                </c:pt>
                <c:pt idx="16">
                  <c:v>НУЗ ДКБ на станции РЖД</c:v>
                </c:pt>
                <c:pt idx="17">
                  <c:v>ГБУЗ "Районная больница г. Катав-Ивановск"</c:v>
                </c:pt>
                <c:pt idx="18">
                  <c:v>МАУЗ ГКП № 8</c:v>
                </c:pt>
                <c:pt idx="19">
                  <c:v>ГБУЗ "Районная больница г. Касли</c:v>
                </c:pt>
                <c:pt idx="20">
                  <c:v>ГБУЗ "Районная больница п. Увельский"</c:v>
                </c:pt>
                <c:pt idx="21">
                  <c:v>ГБУЗ "Городская больница г. Златоуст"</c:v>
                </c:pt>
                <c:pt idx="22">
                  <c:v>ГБУЗ "Районная больница с. Фершампенуаз"</c:v>
                </c:pt>
                <c:pt idx="23">
                  <c:v>ГБУЗ "Городская больница № 3 г. Миасс"</c:v>
                </c:pt>
                <c:pt idx="24">
                  <c:v>ГБУЗ "Районная больница с. Варна"</c:v>
                </c:pt>
                <c:pt idx="25">
                  <c:v>АНО "Центральная клиническая медико-санитарная часть"</c:v>
                </c:pt>
                <c:pt idx="26">
                  <c:v>МАУЗ ГКБ № 11</c:v>
                </c:pt>
                <c:pt idx="27">
                  <c:v>ВСЕГО</c:v>
                </c:pt>
                <c:pt idx="28">
                  <c:v>МБУЗ ГКП № 5</c:v>
                </c:pt>
                <c:pt idx="29">
                  <c:v>ГБУЗ "Городская больница г. Верхний Уфалей"</c:v>
                </c:pt>
                <c:pt idx="30">
                  <c:v>МБУЗ ГКБ № 5</c:v>
                </c:pt>
                <c:pt idx="31">
                  <c:v>ГАУЗ "Городская больница № 1 им. Г.И. Дробышева г. Магнитогорск"</c:v>
                </c:pt>
                <c:pt idx="32">
                  <c:v>МАУЗ ОТКЗ ГКБ № 1</c:v>
                </c:pt>
                <c:pt idx="33">
                  <c:v>ГБУЗ "ОКБ № 2"</c:v>
                </c:pt>
                <c:pt idx="34">
                  <c:v>ГБУЗ "Районная больница с. Миасское"</c:v>
                </c:pt>
                <c:pt idx="35">
                  <c:v>ГБУЗ "Областная больница г. Троицк"</c:v>
                </c:pt>
                <c:pt idx="36">
                  <c:v>ГБУЗ ГБ № 3 г. Коркино</c:v>
                </c:pt>
                <c:pt idx="37">
                  <c:v>ГБУЗ "ГБ №1 г. Копейск"</c:v>
                </c:pt>
                <c:pt idx="38">
                  <c:v>ГБУЗ "Областная больница г. Чебаркуль"</c:v>
                </c:pt>
                <c:pt idx="39">
                  <c:v>ГБУЗ "Городская больница г. Карабаш"</c:v>
                </c:pt>
                <c:pt idx="40">
                  <c:v>ГБУЗ "Районная больница с. Еткуль"</c:v>
                </c:pt>
                <c:pt idx="41">
                  <c:v>ГБУЗ ГБ № 1 г. Коркино</c:v>
                </c:pt>
                <c:pt idx="42">
                  <c:v>ГБУЗ "Городская больница № 3 г. Копейск"</c:v>
                </c:pt>
                <c:pt idx="43">
                  <c:v>ГБУЗ "Районная больница г. Аша"</c:v>
                </c:pt>
                <c:pt idx="44">
                  <c:v>ГБУЗ "Районная больница с. Уйское"</c:v>
                </c:pt>
                <c:pt idx="45">
                  <c:v>ГБУЗ "Районная больница п. Бреды"</c:v>
                </c:pt>
                <c:pt idx="46">
                  <c:v>ГБУЗ "Городская больница № 2 г. Миасс"</c:v>
                </c:pt>
                <c:pt idx="47">
                  <c:v>ФГБУЗ "МСЧ № 162 ФМБА" (Усть-Катавский ГО)</c:v>
                </c:pt>
                <c:pt idx="48">
                  <c:v>ГБУЗ "Областная больница" рабочего поселка Локомотивный</c:v>
                </c:pt>
                <c:pt idx="49">
                  <c:v>ООО "Полимедика Челябинск"</c:v>
                </c:pt>
                <c:pt idx="50">
                  <c:v>МАУЗ ОЗП ГКБ № 8</c:v>
                </c:pt>
                <c:pt idx="51">
                  <c:v>ГБУЗ "Городская больница №1 г. Еманжелинск"</c:v>
                </c:pt>
                <c:pt idx="52">
                  <c:v>ГБУЗ "Районная больница с. Октябрьское"</c:v>
                </c:pt>
                <c:pt idx="53">
                  <c:v>ГБУЗ "Городская больница г. Южноуральск"</c:v>
                </c:pt>
                <c:pt idx="54">
                  <c:v>ГБУЗ "Районная больница с. Долгодеревенское"</c:v>
                </c:pt>
                <c:pt idx="55">
                  <c:v>ГБУЗ "Районная больница с. Агаповка"</c:v>
                </c:pt>
                <c:pt idx="56">
                  <c:v>ГБУЗ "Районная больница с. Аргаяш"</c:v>
                </c:pt>
                <c:pt idx="57">
                  <c:v>ГБУЗ "Районная больница с. Кунашак"</c:v>
                </c:pt>
                <c:pt idx="58">
                  <c:v>ГБУЗ "Районная больница с. Чесма"</c:v>
                </c:pt>
                <c:pt idx="59">
                  <c:v>ГБУЗ ГБ № 2  г. Коркино</c:v>
                </c:pt>
                <c:pt idx="60">
                  <c:v>ФГБУЗ "МСЧ № 72 ФМБА" (Трехгорный ГО)</c:v>
                </c:pt>
                <c:pt idx="61">
                  <c:v>ФГБУЗ "ЦМСЧ № 15" ФМБА (Снежинский ГО)</c:v>
                </c:pt>
                <c:pt idx="62">
                  <c:v>ЧУЗ "Поликлиника "РЖД-Медицина" города Карталы"</c:v>
                </c:pt>
              </c:strCache>
            </c:strRef>
          </c:cat>
          <c:val>
            <c:numRef>
              <c:f>Лист1!$B$2:$B$64</c:f>
              <c:numCache>
                <c:formatCode>0.0</c:formatCode>
                <c:ptCount val="63"/>
                <c:pt idx="0">
                  <c:v>35.040769391595234</c:v>
                </c:pt>
                <c:pt idx="1">
                  <c:v>24.657534246575342</c:v>
                </c:pt>
                <c:pt idx="2">
                  <c:v>23.768343815513628</c:v>
                </c:pt>
                <c:pt idx="3">
                  <c:v>23.709344346928241</c:v>
                </c:pt>
                <c:pt idx="4">
                  <c:v>21.663778162911612</c:v>
                </c:pt>
                <c:pt idx="5">
                  <c:v>21.199727334696661</c:v>
                </c:pt>
                <c:pt idx="6">
                  <c:v>20.120724346076457</c:v>
                </c:pt>
                <c:pt idx="7">
                  <c:v>15.622697126013264</c:v>
                </c:pt>
                <c:pt idx="8">
                  <c:v>15.572033898305085</c:v>
                </c:pt>
                <c:pt idx="9">
                  <c:v>15.362731152204836</c:v>
                </c:pt>
                <c:pt idx="10">
                  <c:v>15.325497287522603</c:v>
                </c:pt>
                <c:pt idx="11">
                  <c:v>14.063176114236262</c:v>
                </c:pt>
                <c:pt idx="12">
                  <c:v>11.97032916087158</c:v>
                </c:pt>
                <c:pt idx="13">
                  <c:v>11.679292929292929</c:v>
                </c:pt>
                <c:pt idx="14">
                  <c:v>11.478696741854636</c:v>
                </c:pt>
                <c:pt idx="15">
                  <c:v>11.470659261048056</c:v>
                </c:pt>
                <c:pt idx="16">
                  <c:v>11.172389254581036</c:v>
                </c:pt>
                <c:pt idx="17">
                  <c:v>10.874848116646415</c:v>
                </c:pt>
                <c:pt idx="18">
                  <c:v>10.846394984326018</c:v>
                </c:pt>
                <c:pt idx="19">
                  <c:v>10.532089961601756</c:v>
                </c:pt>
                <c:pt idx="20">
                  <c:v>10.365853658536585</c:v>
                </c:pt>
                <c:pt idx="21">
                  <c:v>10.316295208861604</c:v>
                </c:pt>
                <c:pt idx="22">
                  <c:v>10.29810298102981</c:v>
                </c:pt>
                <c:pt idx="23">
                  <c:v>9.9489795918367339</c:v>
                </c:pt>
                <c:pt idx="24">
                  <c:v>9.9191770756796469</c:v>
                </c:pt>
                <c:pt idx="25">
                  <c:v>9.7944097944097948</c:v>
                </c:pt>
                <c:pt idx="26">
                  <c:v>9.6495557749259628</c:v>
                </c:pt>
                <c:pt idx="27">
                  <c:v>9.6081704900886038</c:v>
                </c:pt>
                <c:pt idx="28">
                  <c:v>9.3126385809312637</c:v>
                </c:pt>
                <c:pt idx="29">
                  <c:v>8.9136490250696383</c:v>
                </c:pt>
                <c:pt idx="30">
                  <c:v>7.7555816686251466</c:v>
                </c:pt>
                <c:pt idx="31">
                  <c:v>7.6130153999006458</c:v>
                </c:pt>
                <c:pt idx="32">
                  <c:v>7.1718893405008526</c:v>
                </c:pt>
                <c:pt idx="33">
                  <c:v>7.0359615814161272</c:v>
                </c:pt>
                <c:pt idx="34">
                  <c:v>6.562955760816723</c:v>
                </c:pt>
                <c:pt idx="35">
                  <c:v>6.5155807365439093</c:v>
                </c:pt>
                <c:pt idx="36">
                  <c:v>6.2289562289562292</c:v>
                </c:pt>
                <c:pt idx="37">
                  <c:v>5.2421288157263861</c:v>
                </c:pt>
                <c:pt idx="38">
                  <c:v>5.2249231628946635</c:v>
                </c:pt>
                <c:pt idx="39">
                  <c:v>5.132192846034215</c:v>
                </c:pt>
                <c:pt idx="40">
                  <c:v>4.8636698599852615</c:v>
                </c:pt>
                <c:pt idx="41">
                  <c:v>4.5496323529411766</c:v>
                </c:pt>
                <c:pt idx="42">
                  <c:v>3.8176033934252387</c:v>
                </c:pt>
                <c:pt idx="43">
                  <c:v>3.5792094615624026</c:v>
                </c:pt>
                <c:pt idx="44">
                  <c:v>3.2730404823428079</c:v>
                </c:pt>
                <c:pt idx="45">
                  <c:v>2.9862792574656982</c:v>
                </c:pt>
                <c:pt idx="46">
                  <c:v>2.6647222590481241</c:v>
                </c:pt>
                <c:pt idx="47">
                  <c:v>2.0927601809954752</c:v>
                </c:pt>
                <c:pt idx="48">
                  <c:v>1.9685039370078741</c:v>
                </c:pt>
                <c:pt idx="49">
                  <c:v>1.6601815823605708</c:v>
                </c:pt>
                <c:pt idx="50">
                  <c:v>1.2866137421297563</c:v>
                </c:pt>
                <c:pt idx="51">
                  <c:v>1.0437575270975512</c:v>
                </c:pt>
                <c:pt idx="52">
                  <c:v>0.75542965061378664</c:v>
                </c:pt>
                <c:pt idx="53">
                  <c:v>0.5376344086021505</c:v>
                </c:pt>
                <c:pt idx="54">
                  <c:v>0.32631266686443194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D-445C-A36F-9716036DE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02239104"/>
        <c:axId val="1742229120"/>
      </c:barChart>
      <c:catAx>
        <c:axId val="2002239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2229120"/>
        <c:crosses val="autoZero"/>
        <c:auto val="1"/>
        <c:lblAlgn val="ctr"/>
        <c:lblOffset val="100"/>
        <c:noMultiLvlLbl val="0"/>
      </c:catAx>
      <c:valAx>
        <c:axId val="17422291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00223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0.57867</cdr:x>
      <cdr:y>0.1462</cdr:y>
    </cdr:from>
    <cdr:to>
      <cdr:x>0.85873</cdr:x>
      <cdr:y>0.31988</cdr:y>
    </cdr:to>
    <cdr:sp macro="" textlink="">
      <cdr:nvSpPr>
        <cdr:cNvPr id="2" name="Стрелка: вправо 1">
          <a:extLst xmlns:a="http://schemas.openxmlformats.org/drawingml/2006/main">
            <a:ext uri="{FF2B5EF4-FFF2-40B4-BE49-F238E27FC236}">
              <a16:creationId xmlns:a16="http://schemas.microsoft.com/office/drawing/2014/main" id="{F5201EEF-A511-4283-8F75-1BC67F32D175}"/>
            </a:ext>
          </a:extLst>
        </cdr:cNvPr>
        <cdr:cNvSpPr/>
      </cdr:nvSpPr>
      <cdr:spPr>
        <a:xfrm xmlns:a="http://schemas.openxmlformats.org/drawingml/2006/main" rot="10800000">
          <a:off x="6500068" y="903914"/>
          <a:ext cx="3145873" cy="1073790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0.63676</cdr:x>
      <cdr:y>0.44186</cdr:y>
    </cdr:from>
    <cdr:to>
      <cdr:x>0.91864</cdr:x>
      <cdr:y>0.64268</cdr:y>
    </cdr:to>
    <cdr:sp macro="" textlink="">
      <cdr:nvSpPr>
        <cdr:cNvPr id="3" name="Стрелка: вправо 2">
          <a:extLst xmlns:a="http://schemas.openxmlformats.org/drawingml/2006/main">
            <a:ext uri="{FF2B5EF4-FFF2-40B4-BE49-F238E27FC236}">
              <a16:creationId xmlns:a16="http://schemas.microsoft.com/office/drawing/2014/main" id="{30B490BD-D084-4772-AA77-CC10425D5DB0}"/>
            </a:ext>
          </a:extLst>
        </cdr:cNvPr>
        <cdr:cNvSpPr/>
      </cdr:nvSpPr>
      <cdr:spPr>
        <a:xfrm xmlns:a="http://schemas.openxmlformats.org/drawingml/2006/main" rot="10800000">
          <a:off x="5364450" y="2736304"/>
          <a:ext cx="2374739" cy="124361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0.62123</cdr:x>
      <cdr:y>0.21269</cdr:y>
    </cdr:from>
    <cdr:to>
      <cdr:x>0.83333</cdr:x>
      <cdr:y>0.24796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6F1CC2C-8D22-4094-84BF-EFB96A9AFDD8}"/>
            </a:ext>
          </a:extLst>
        </cdr:cNvPr>
        <cdr:cNvSpPr txBox="1"/>
      </cdr:nvSpPr>
      <cdr:spPr>
        <a:xfrm xmlns:a="http://schemas.openxmlformats.org/drawingml/2006/main">
          <a:off x="6978244" y="1314974"/>
          <a:ext cx="2382472" cy="218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Ниже среднеобластного уровня</a:t>
          </a:r>
        </a:p>
      </cdr:txBody>
    </cdr:sp>
  </cdr:relSizeAnchor>
  <cdr:relSizeAnchor xmlns:cdr="http://schemas.openxmlformats.org/drawingml/2006/chartDrawing">
    <cdr:from>
      <cdr:x>0.65385</cdr:x>
      <cdr:y>0.52326</cdr:y>
    </cdr:from>
    <cdr:to>
      <cdr:x>0.93162</cdr:x>
      <cdr:y>0.56668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43808997-BF89-41BF-931F-03B582E9E21B}"/>
            </a:ext>
          </a:extLst>
        </cdr:cNvPr>
        <cdr:cNvSpPr txBox="1"/>
      </cdr:nvSpPr>
      <cdr:spPr>
        <a:xfrm xmlns:a="http://schemas.openxmlformats.org/drawingml/2006/main">
          <a:off x="5508428" y="3240389"/>
          <a:ext cx="2340113" cy="268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Среднеобластной уровень – 11,0 %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0.41453</cdr:x>
      <cdr:y>0.19767</cdr:y>
    </cdr:from>
    <cdr:to>
      <cdr:x>0.69459</cdr:x>
      <cdr:y>0.37135</cdr:y>
    </cdr:to>
    <cdr:sp macro="" textlink="">
      <cdr:nvSpPr>
        <cdr:cNvPr id="2" name="Стрелка: вправо 1">
          <a:extLst xmlns:a="http://schemas.openxmlformats.org/drawingml/2006/main">
            <a:ext uri="{FF2B5EF4-FFF2-40B4-BE49-F238E27FC236}">
              <a16:creationId xmlns:a16="http://schemas.microsoft.com/office/drawing/2014/main" id="{F5201EEF-A511-4283-8F75-1BC67F32D175}"/>
            </a:ext>
          </a:extLst>
        </cdr:cNvPr>
        <cdr:cNvSpPr/>
      </cdr:nvSpPr>
      <cdr:spPr>
        <a:xfrm xmlns:a="http://schemas.openxmlformats.org/drawingml/2006/main" rot="10800000">
          <a:off x="3492242" y="1224136"/>
          <a:ext cx="2359406" cy="107554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0.55128</cdr:x>
      <cdr:y>0.50243</cdr:y>
    </cdr:from>
    <cdr:to>
      <cdr:x>0.83316</cdr:x>
      <cdr:y>0.70325</cdr:y>
    </cdr:to>
    <cdr:sp macro="" textlink="">
      <cdr:nvSpPr>
        <cdr:cNvPr id="3" name="Стрелка: вправо 2">
          <a:extLst xmlns:a="http://schemas.openxmlformats.org/drawingml/2006/main">
            <a:ext uri="{FF2B5EF4-FFF2-40B4-BE49-F238E27FC236}">
              <a16:creationId xmlns:a16="http://schemas.microsoft.com/office/drawing/2014/main" id="{30B490BD-D084-4772-AA77-CC10425D5DB0}"/>
            </a:ext>
          </a:extLst>
        </cdr:cNvPr>
        <cdr:cNvSpPr/>
      </cdr:nvSpPr>
      <cdr:spPr>
        <a:xfrm xmlns:a="http://schemas.openxmlformats.org/drawingml/2006/main" rot="10800000">
          <a:off x="4644370" y="3111390"/>
          <a:ext cx="2374739" cy="1243615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0.45709</cdr:x>
      <cdr:y>0.26416</cdr:y>
    </cdr:from>
    <cdr:to>
      <cdr:x>0.66919</cdr:x>
      <cdr:y>0.29943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6F1CC2C-8D22-4094-84BF-EFB96A9AFDD8}"/>
            </a:ext>
          </a:extLst>
        </cdr:cNvPr>
        <cdr:cNvSpPr txBox="1"/>
      </cdr:nvSpPr>
      <cdr:spPr>
        <a:xfrm xmlns:a="http://schemas.openxmlformats.org/drawingml/2006/main">
          <a:off x="3850795" y="1635888"/>
          <a:ext cx="1786867" cy="218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Ниже среднеобластного уровня</a:t>
          </a:r>
        </a:p>
      </cdr:txBody>
    </cdr:sp>
  </cdr:relSizeAnchor>
  <cdr:relSizeAnchor xmlns:cdr="http://schemas.openxmlformats.org/drawingml/2006/chartDrawing">
    <cdr:from>
      <cdr:x>0.55832</cdr:x>
      <cdr:y>0.58383</cdr:y>
    </cdr:from>
    <cdr:to>
      <cdr:x>0.83609</cdr:x>
      <cdr:y>0.62725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43808997-BF89-41BF-931F-03B582E9E21B}"/>
            </a:ext>
          </a:extLst>
        </cdr:cNvPr>
        <cdr:cNvSpPr txBox="1"/>
      </cdr:nvSpPr>
      <cdr:spPr>
        <a:xfrm xmlns:a="http://schemas.openxmlformats.org/drawingml/2006/main">
          <a:off x="4703647" y="3615457"/>
          <a:ext cx="2340113" cy="268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Среднеобластной уровень – </a:t>
          </a:r>
          <a:r>
            <a:rPr lang="ru-RU" dirty="0"/>
            <a:t>9,6</a:t>
          </a:r>
          <a:r>
            <a:rPr lang="ru-RU" sz="1100" dirty="0"/>
            <a:t> %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9FC67-75D0-4E91-91A1-3EEFB8C80F0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B6C9-771C-4BD5-8980-CE936019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58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9B6C9-771C-4BD5-8980-CE936019851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7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39C53-0652-463F-8864-5A0DBB42E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1BFD09-0E21-456D-A987-F38F238B7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652A4C-E6A7-498B-8307-3B582AD07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1DAA63-1979-474E-A409-92385265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38B068-9D4A-4C1D-ABF4-65D91C5F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8335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6BCA5A-4395-4215-95DB-30EC1100E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2F45A4-5D16-49C7-A3C6-8A3BD0977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F442E7-68F5-41FD-BF4F-7BFE0473B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255834-A0B8-4787-8C1B-15BF0A2D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EFDCE4D-4A33-498B-915C-81CDB736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770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A7404F-BF51-463C-93FE-85CDE4C4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4078E82-C025-4E09-8793-77E8C4926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C2A593-D996-4132-BE1C-8332FAFE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D6F96F-4AF8-4327-B065-73A9A2E48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C394B5-BEE6-416C-B9EA-F70177C6F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427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4CCFB0-E8E6-495C-8C2D-52B42F506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65496B-0332-4989-A74F-67E84FE31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3E55A0-0CF0-49D7-9DFD-2B2EF8BDF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862E5E-9A07-4C40-A252-C11BBA96A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17FA3F-53B3-4D90-89AA-CDE14352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D7210FA-1DE5-4662-9BB9-25F0415D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839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90E24-EB37-4FEF-A7CA-664947F0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43A43C-D052-464D-A289-E3E6A211E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E8D8B1-E7F4-4368-90C8-BD06B6ECB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3B99E2-3927-49FF-A8A5-64DC105EDC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50B937-9E39-487E-9BCA-6A2B32800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9E6D1EE-E6D2-46D7-97F6-6AE3B126F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51A985-D152-4B77-8D08-951E1407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BFCFBE4-3F7B-4367-8C00-6C50AF86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41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51AF9-F8AD-4E1A-B99B-C8FC1F885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97F397-D77A-495E-98A5-DB1CFF92F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A8029B3-B877-4B85-8CEF-C3DA153E5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E048B2-D68A-4288-92B0-856BDB5E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4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99E6085-1B59-43A1-90F3-8ED0887E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96B92F6-3AD1-466E-BC0B-9D7DC9F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15CFD99-A6A5-44C8-8305-E7F1B3F8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614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3A27E-D436-4C45-9BB8-03296E497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54CFB5-B4A7-44E7-975D-DCFE89075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8CE02A-D329-4269-A228-2CD65200A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FDF59A-A9B6-4319-B7F2-F2EB5E0F3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DD5B45B-A450-46E1-995A-882A10FB9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4F91D9-E749-4996-ADE0-869EB5FC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7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01C23-8B37-4DA2-B417-DE2750194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66CB87-7954-4A8A-A789-4883587DD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448D99-2AC0-4CE0-B962-86EB212F0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F7E70D-914B-4B0C-8AD2-2F1351ACF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310C90-4938-44B3-B974-E34C0E1B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B2DD07-0659-4B17-840F-61E1B1B66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817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6FB4C2-61B2-448A-B7A2-D206C281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FDCA93-C137-410E-BD21-B3824EAE1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B7DAD9-BFF9-4474-92B8-ECEB5C9D9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8B7913-ADA0-4CE0-81C3-F4E7BDA9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2BBED4-7E26-4B8B-A536-69721803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8190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853133-5EBA-44BC-9D00-2C10A5A82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56DA32-12C8-4A57-8D86-1138B952E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2A8F7-0D12-45F1-B8D8-613CD7C6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5EF04-A3B0-4C56-84FF-D3A47FD3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33F5E0-FF65-48BF-B84A-33CA8ED6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8ECC9-618F-47BB-AC34-45F51EEEE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4CD2B0-BDAD-4542-9425-DB86E2007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3C4224-EF5A-4423-807B-D69058F48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AD02C-D96F-4361-982F-706D06031D58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8E302F-5517-4DF5-9D83-266B5722B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E12D3C-77AE-4C7F-9D6C-BCDF9F48E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C75C-1104-47C7-AA0E-7CC6E6B520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3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Диспансеризация – 2021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Данные еженедельного мониторинга</a:t>
            </a:r>
          </a:p>
          <a:p>
            <a:r>
              <a:rPr lang="ru-RU" dirty="0">
                <a:solidFill>
                  <a:schemeClr val="tx1"/>
                </a:solidFill>
              </a:rPr>
              <a:t>На 15.04.2021 г.</a:t>
            </a:r>
          </a:p>
        </p:txBody>
      </p:sp>
    </p:spTree>
    <p:extLst>
      <p:ext uri="{BB962C8B-B14F-4D97-AF65-F5344CB8AC3E}">
        <p14:creationId xmlns:p14="http://schemas.microsoft.com/office/powerpoint/2010/main" val="1816603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Профосмотр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– 2021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Times New Roman"/>
                <a:cs typeface="Times New Roman"/>
              </a:rPr>
              <a:t>План  – 198862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Times New Roman"/>
                <a:cs typeface="Times New Roman"/>
              </a:rPr>
              <a:t>Факт  (15.04.2021) - 19107 – 9,6%</a:t>
            </a:r>
          </a:p>
          <a:p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119363"/>
              </p:ext>
            </p:extLst>
          </p:nvPr>
        </p:nvGraphicFramePr>
        <p:xfrm>
          <a:off x="611560" y="3429000"/>
          <a:ext cx="5256584" cy="3002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14363745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ГБУЗ «РБ с. Агаповка"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82056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ГБУЗ «РБ с. Аргаяш"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4725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ГБУЗ «РБ с. Кунашак"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7049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ГБУЗ «РБ с. Чесма"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5120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effectLst/>
                        </a:rPr>
                        <a:t>ГБУЗ ГБ № 2  г. Коркино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06685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Трехгорный ГО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04832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</a:rPr>
                        <a:t>Снежинский</a:t>
                      </a:r>
                      <a:r>
                        <a:rPr lang="ru-RU" sz="2400" u="none" strike="noStrike" dirty="0">
                          <a:effectLst/>
                        </a:rPr>
                        <a:t> ГО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53439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ЧУЗ "Поликлиника г. Карталы"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311245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68144" y="3461614"/>
            <a:ext cx="3384376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Медицинские организации 0% исполнения плана ПМО</a:t>
            </a:r>
          </a:p>
        </p:txBody>
      </p:sp>
    </p:spTree>
    <p:extLst>
      <p:ext uri="{BB962C8B-B14F-4D97-AF65-F5344CB8AC3E}">
        <p14:creationId xmlns:p14="http://schemas.microsoft.com/office/powerpoint/2010/main" val="1994797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BE8BDF6-927B-4F7F-B92B-4D5D9531E6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1945407"/>
              </p:ext>
            </p:extLst>
          </p:nvPr>
        </p:nvGraphicFramePr>
        <p:xfrm>
          <a:off x="359678" y="332656"/>
          <a:ext cx="8424644" cy="619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BFA7475-9D2D-4086-9016-ECF60A00F78F}"/>
              </a:ext>
            </a:extLst>
          </p:cNvPr>
          <p:cNvSpPr txBox="1"/>
          <p:nvPr/>
        </p:nvSpPr>
        <p:spPr>
          <a:xfrm>
            <a:off x="3131840" y="9594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ПМО 15.04.2021 г.</a:t>
            </a:r>
          </a:p>
        </p:txBody>
      </p:sp>
    </p:spTree>
    <p:extLst>
      <p:ext uri="{BB962C8B-B14F-4D97-AF65-F5344CB8AC3E}">
        <p14:creationId xmlns:p14="http://schemas.microsoft.com/office/powerpoint/2010/main" val="342861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b="1" dirty="0"/>
              <a:t>Еженедельный мониторинг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52736"/>
            <a:ext cx="8784976" cy="5251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tx1"/>
                </a:solidFill>
              </a:rPr>
              <a:t>Если после внесения и проверки сведений вы не нажали поле «</a:t>
            </a:r>
            <a:r>
              <a:rPr lang="ru-RU" sz="2800" b="1" i="1" dirty="0">
                <a:solidFill>
                  <a:srgbClr val="FF0000"/>
                </a:solidFill>
              </a:rPr>
              <a:t>Применить</a:t>
            </a:r>
            <a:r>
              <a:rPr lang="ru-RU" sz="2800" b="1" i="1" dirty="0">
                <a:solidFill>
                  <a:schemeClr val="tx1"/>
                </a:solidFill>
              </a:rPr>
              <a:t>» нарастающий итог не будет подтягиваться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tx1"/>
                </a:solidFill>
              </a:rPr>
              <a:t>- </a:t>
            </a:r>
            <a:r>
              <a:rPr lang="ru-RU" sz="2800" b="1" i="1" dirty="0" err="1">
                <a:solidFill>
                  <a:schemeClr val="tx1"/>
                </a:solidFill>
              </a:rPr>
              <a:t>Саткинский</a:t>
            </a:r>
            <a:r>
              <a:rPr lang="ru-RU" sz="2800" b="1" i="1" dirty="0">
                <a:solidFill>
                  <a:schemeClr val="tx1"/>
                </a:solidFill>
              </a:rPr>
              <a:t> МР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tx1"/>
                </a:solidFill>
              </a:rPr>
              <a:t>- Трехгорный МР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tx1"/>
                </a:solidFill>
              </a:rPr>
              <a:t>- Чесменский МР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b="1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52" y="3678597"/>
            <a:ext cx="8962652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69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b="1" dirty="0"/>
              <a:t>Ф-131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52736"/>
            <a:ext cx="8784976" cy="5251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tx1"/>
                </a:solidFill>
              </a:rPr>
              <a:t>Заполняется до  </a:t>
            </a:r>
            <a:r>
              <a:rPr lang="ru-RU" sz="2800" b="1" i="1" dirty="0">
                <a:solidFill>
                  <a:srgbClr val="FF0000"/>
                </a:solidFill>
              </a:rPr>
              <a:t>5 числа месяца </a:t>
            </a:r>
            <a:r>
              <a:rPr lang="ru-RU" sz="2800" b="1" i="1" dirty="0">
                <a:solidFill>
                  <a:schemeClr val="tx1"/>
                </a:solidFill>
              </a:rPr>
              <a:t>следующего за отчетным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rgbClr val="FF0000"/>
                </a:solidFill>
              </a:rPr>
              <a:t>Все увязки </a:t>
            </a:r>
            <a:r>
              <a:rPr lang="ru-RU" sz="2800" b="1" i="1" dirty="0">
                <a:solidFill>
                  <a:schemeClr val="tx1"/>
                </a:solidFill>
              </a:rPr>
              <a:t>(кроме т. 5000 по впервые выявленным заболеваниям) </a:t>
            </a:r>
            <a:r>
              <a:rPr lang="ru-RU" sz="2800" b="1" i="1" dirty="0">
                <a:solidFill>
                  <a:srgbClr val="FF0000"/>
                </a:solidFill>
              </a:rPr>
              <a:t>ВЕРНЫЕ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tx1"/>
                </a:solidFill>
              </a:rPr>
              <a:t>Таблицы </a:t>
            </a:r>
            <a:r>
              <a:rPr lang="ru-RU" sz="2800" b="1" i="1" dirty="0">
                <a:solidFill>
                  <a:srgbClr val="FF0000"/>
                </a:solidFill>
              </a:rPr>
              <a:t>без</a:t>
            </a:r>
            <a:r>
              <a:rPr lang="ru-RU" sz="2800" b="1" i="1" dirty="0">
                <a:solidFill>
                  <a:schemeClr val="tx1"/>
                </a:solidFill>
              </a:rPr>
              <a:t> пометки </a:t>
            </a:r>
            <a:r>
              <a:rPr lang="ru-RU" sz="2800" b="1" i="1" dirty="0">
                <a:solidFill>
                  <a:srgbClr val="FF0000"/>
                </a:solidFill>
              </a:rPr>
              <a:t>«Д» </a:t>
            </a:r>
            <a:r>
              <a:rPr lang="ru-RU" sz="2800" b="1" i="1" dirty="0">
                <a:solidFill>
                  <a:schemeClr val="tx1"/>
                </a:solidFill>
              </a:rPr>
              <a:t>содержат сведения </a:t>
            </a:r>
            <a:r>
              <a:rPr lang="ru-RU" sz="2800" b="1" i="1" dirty="0">
                <a:solidFill>
                  <a:srgbClr val="FF0000"/>
                </a:solidFill>
              </a:rPr>
              <a:t>ПМО+Д</a:t>
            </a:r>
            <a:r>
              <a:rPr lang="ru-RU" sz="2800" b="1" i="1" dirty="0">
                <a:solidFill>
                  <a:schemeClr val="tx1"/>
                </a:solidFill>
              </a:rPr>
              <a:t>, таблицы с пометкой </a:t>
            </a:r>
            <a:r>
              <a:rPr lang="ru-RU" sz="2800" b="1" i="1" dirty="0">
                <a:solidFill>
                  <a:srgbClr val="FF0000"/>
                </a:solidFill>
              </a:rPr>
              <a:t>«Д»</a:t>
            </a:r>
            <a:r>
              <a:rPr lang="ru-RU" sz="2800" b="1" i="1" dirty="0">
                <a:solidFill>
                  <a:schemeClr val="tx1"/>
                </a:solidFill>
              </a:rPr>
              <a:t> содержат сведения только по </a:t>
            </a:r>
            <a:r>
              <a:rPr lang="ru-RU" sz="2800" b="1" i="1" dirty="0">
                <a:solidFill>
                  <a:srgbClr val="FF0000"/>
                </a:solidFill>
              </a:rPr>
              <a:t>Д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tx1"/>
                </a:solidFill>
              </a:rPr>
              <a:t>Таблицы заполняются </a:t>
            </a:r>
            <a:r>
              <a:rPr lang="ru-RU" sz="2800" b="1" i="1" dirty="0">
                <a:solidFill>
                  <a:srgbClr val="FF0000"/>
                </a:solidFill>
              </a:rPr>
              <a:t>ВСЕ</a:t>
            </a:r>
            <a:r>
              <a:rPr lang="ru-RU" sz="2800" b="1" i="1" dirty="0">
                <a:solidFill>
                  <a:schemeClr val="tx1"/>
                </a:solidFill>
              </a:rPr>
              <a:t>, если какая то не заполнена все сведения за месяц будут </a:t>
            </a:r>
            <a:r>
              <a:rPr lang="ru-RU" sz="2800" b="1" i="1" dirty="0">
                <a:solidFill>
                  <a:srgbClr val="FF0000"/>
                </a:solidFill>
              </a:rPr>
              <a:t>обнулены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>
                <a:solidFill>
                  <a:schemeClr val="tx1"/>
                </a:solidFill>
              </a:rPr>
              <a:t>Если сотрудник ЧОМИАЦ </a:t>
            </a:r>
            <a:r>
              <a:rPr lang="ru-RU" sz="2800" b="1" i="1" dirty="0">
                <a:solidFill>
                  <a:srgbClr val="FF0000"/>
                </a:solidFill>
              </a:rPr>
              <a:t>не поставил </a:t>
            </a:r>
            <a:r>
              <a:rPr lang="ru-RU" sz="2800" b="1" i="1" dirty="0">
                <a:solidFill>
                  <a:schemeClr val="tx1"/>
                </a:solidFill>
              </a:rPr>
              <a:t>статус </a:t>
            </a:r>
            <a:r>
              <a:rPr lang="ru-RU" sz="2800" b="1" i="1" dirty="0">
                <a:solidFill>
                  <a:srgbClr val="FF0000"/>
                </a:solidFill>
              </a:rPr>
              <a:t>«Экспертиза», </a:t>
            </a:r>
            <a:r>
              <a:rPr lang="ru-RU" sz="2800" b="1" i="1" dirty="0">
                <a:solidFill>
                  <a:schemeClr val="tx1"/>
                </a:solidFill>
              </a:rPr>
              <a:t>значит есть ошибки и отчет </a:t>
            </a:r>
            <a:r>
              <a:rPr lang="ru-RU" sz="2800" b="1" i="1" dirty="0">
                <a:solidFill>
                  <a:srgbClr val="FF0000"/>
                </a:solidFill>
              </a:rPr>
              <a:t>не принят</a:t>
            </a:r>
          </a:p>
        </p:txBody>
      </p:sp>
    </p:spTree>
    <p:extLst>
      <p:ext uri="{BB962C8B-B14F-4D97-AF65-F5344CB8AC3E}">
        <p14:creationId xmlns:p14="http://schemas.microsoft.com/office/powerpoint/2010/main" val="328314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924880"/>
              </p:ext>
            </p:extLst>
          </p:nvPr>
        </p:nvGraphicFramePr>
        <p:xfrm>
          <a:off x="45840" y="1700808"/>
          <a:ext cx="8640960" cy="336804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941984">
                  <a:extLst>
                    <a:ext uri="{9D8B030D-6E8A-4147-A177-3AD203B41FA5}">
                      <a16:colId xmlns:a16="http://schemas.microsoft.com/office/drawing/2014/main" val="293699862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2371828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8992201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508166705"/>
                    </a:ext>
                  </a:extLst>
                </a:gridCol>
                <a:gridCol w="1234480">
                  <a:extLst>
                    <a:ext uri="{9D8B030D-6E8A-4147-A177-3AD203B41FA5}">
                      <a16:colId xmlns:a16="http://schemas.microsoft.com/office/drawing/2014/main" val="74649107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ЛУЧШИЕ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Население взрослые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обследовано взрослых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% к плану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48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Агаповский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24 646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24 646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6742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27,4%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377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Красноармейский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32 057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32 057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8413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26,2%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412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Октябрьский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14 123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14 123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24,9%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504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Кыштымский 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30 727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30 727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7581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24,7%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784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Верхнеуфалейский 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23 366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23 366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5600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24,0%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6757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Агаповский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24 646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24 646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6742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27,4%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0988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ЧО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2 577 635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2577635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530135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20,6%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048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88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669982"/>
              </p:ext>
            </p:extLst>
          </p:nvPr>
        </p:nvGraphicFramePr>
        <p:xfrm>
          <a:off x="45840" y="1700808"/>
          <a:ext cx="8640960" cy="3733800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941984">
                  <a:extLst>
                    <a:ext uri="{9D8B030D-6E8A-4147-A177-3AD203B41FA5}">
                      <a16:colId xmlns:a16="http://schemas.microsoft.com/office/drawing/2014/main" val="2936998624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2371828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8992201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508166705"/>
                    </a:ext>
                  </a:extLst>
                </a:gridCol>
                <a:gridCol w="1234480">
                  <a:extLst>
                    <a:ext uri="{9D8B030D-6E8A-4147-A177-3AD203B41FA5}">
                      <a16:colId xmlns:a16="http://schemas.microsoft.com/office/drawing/2014/main" val="74649107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ХУДШИЕ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Население взрослые</a:t>
                      </a:r>
                      <a:endParaRPr lang="ru-RU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План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</a:rPr>
                        <a:t>обследовано взрослых</a:t>
                      </a:r>
                      <a:endParaRPr lang="ru-RU" sz="24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% к плану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48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Сосновский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60 833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60 833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5186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>
                          <a:effectLst/>
                          <a:latin typeface="+mn-lt"/>
                        </a:rPr>
                        <a:t>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377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Карабашский 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8 529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8 529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817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>
                          <a:effectLst/>
                          <a:latin typeface="+mn-lt"/>
                        </a:rPr>
                        <a:t>9,6%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412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Троицкий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18 256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18 256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1904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>
                          <a:effectLst/>
                          <a:latin typeface="+mn-lt"/>
                        </a:rPr>
                        <a:t>10,4%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504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Чебаркульский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22 228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22 228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2568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>
                          <a:effectLst/>
                          <a:latin typeface="+mn-lt"/>
                        </a:rPr>
                        <a:t>11,6%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784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Троицкий 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56 596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56 596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7862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>
                          <a:effectLst/>
                          <a:latin typeface="+mn-lt"/>
                        </a:rPr>
                        <a:t>13,9%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6757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Сосновский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60 833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60 833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0" i="0" u="none" strike="noStrike">
                          <a:effectLst/>
                          <a:latin typeface="+mn-lt"/>
                        </a:rPr>
                        <a:t>5186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800" b="1" i="0" u="none" strike="noStrike" dirty="0">
                          <a:effectLst/>
                          <a:latin typeface="+mn-lt"/>
                        </a:rPr>
                        <a:t>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0988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ЧО</a:t>
                      </a:r>
                      <a:endParaRPr lang="ru-RU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2 577 635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2577635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530135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20,6%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048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47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Диспансеризация – 2021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Times New Roman"/>
                <a:cs typeface="Times New Roman"/>
              </a:rPr>
              <a:t>План Диспансеризации – 649067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Times New Roman"/>
                <a:cs typeface="Times New Roman"/>
              </a:rPr>
              <a:t>Факт  (15.04.2021) - 71457 – 11,0%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Times New Roman"/>
                <a:cs typeface="Times New Roman"/>
              </a:rPr>
              <a:t>Динамика за неделю – 1,4%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2562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EBE8BDF6-927B-4F7F-B92B-4D5D9531E6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4451895"/>
              </p:ext>
            </p:extLst>
          </p:nvPr>
        </p:nvGraphicFramePr>
        <p:xfrm>
          <a:off x="359678" y="332656"/>
          <a:ext cx="8424644" cy="619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BFA7475-9D2D-4086-9016-ECF60A00F78F}"/>
              </a:ext>
            </a:extLst>
          </p:cNvPr>
          <p:cNvSpPr txBox="1"/>
          <p:nvPr/>
        </p:nvSpPr>
        <p:spPr>
          <a:xfrm>
            <a:off x="3131840" y="9594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Диспансеризация 15.04.2021 г.</a:t>
            </a:r>
          </a:p>
        </p:txBody>
      </p:sp>
    </p:spTree>
    <p:extLst>
      <p:ext uri="{BB962C8B-B14F-4D97-AF65-F5344CB8AC3E}">
        <p14:creationId xmlns:p14="http://schemas.microsoft.com/office/powerpoint/2010/main" val="182224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Диспансеризация – 2021 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Медицинские организации с </a:t>
            </a:r>
            <a:r>
              <a:rPr lang="ru-RU" sz="3600" b="1" i="1" dirty="0">
                <a:solidFill>
                  <a:srgbClr val="00B050"/>
                </a:solidFill>
              </a:rPr>
              <a:t>лучшими</a:t>
            </a:r>
            <a:r>
              <a:rPr lang="ru-RU" sz="2800" b="1" i="1" dirty="0">
                <a:solidFill>
                  <a:srgbClr val="00B050"/>
                </a:solidFill>
              </a:rPr>
              <a:t> показателями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7429181-96AC-4384-9EDF-116F1EA8F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039091"/>
              </p:ext>
            </p:extLst>
          </p:nvPr>
        </p:nvGraphicFramePr>
        <p:xfrm>
          <a:off x="3491880" y="1628800"/>
          <a:ext cx="460851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5005">
                  <a:extLst>
                    <a:ext uri="{9D8B030D-6E8A-4147-A177-3AD203B41FA5}">
                      <a16:colId xmlns:a16="http://schemas.microsoft.com/office/drawing/2014/main" val="1035336345"/>
                    </a:ext>
                  </a:extLst>
                </a:gridCol>
                <a:gridCol w="893507">
                  <a:extLst>
                    <a:ext uri="{9D8B030D-6E8A-4147-A177-3AD203B41FA5}">
                      <a16:colId xmlns:a16="http://schemas.microsoft.com/office/drawing/2014/main" val="4190216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 № 3 г. Магнитогорск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26,2 %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6996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РБ с. Кизильское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22,9 %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236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РБ г. Верхнеуральск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21,0 %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128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МАУЗ ГКБ № 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20,8 %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3815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г. Чебаркуль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20,6 %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2748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 № 3 г. Коркино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20,0 %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72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 </a:t>
                      </a:r>
                      <a:r>
                        <a:rPr lang="ru-RU" sz="1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р.п</a:t>
                      </a: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Локомотивный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19,6 %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1427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 № 2 г. Магнитогорск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19,0 %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924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 № 3 г. Миасс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18,7 %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82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ГБ им </a:t>
                      </a:r>
                      <a:r>
                        <a:rPr lang="ru-RU" sz="18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А.П.Силаева</a:t>
                      </a:r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 Кыштым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18,3 %</a:t>
                      </a:r>
                      <a:endParaRPr lang="ru-RU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67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"Полимедика Челябинск"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18,2 %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207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37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Диспансеризация – 2021 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Медицинские организации с </a:t>
            </a:r>
            <a:r>
              <a:rPr lang="ru-RU" sz="3600" b="1" i="1" dirty="0">
                <a:solidFill>
                  <a:srgbClr val="FF0000"/>
                </a:solidFill>
              </a:rPr>
              <a:t>низкими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показателями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044005"/>
              </p:ext>
            </p:extLst>
          </p:nvPr>
        </p:nvGraphicFramePr>
        <p:xfrm>
          <a:off x="3131840" y="2348880"/>
          <a:ext cx="5328592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9862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458730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Снежинский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ГО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 г. Верхний Уфалей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Усть-Катавский</a:t>
                      </a:r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ГО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ГБ№ 2 г. Миасс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РБ п. Бреды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2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Диспансеризация – 2021 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052736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Медицинские организации с </a:t>
            </a:r>
            <a:r>
              <a:rPr lang="ru-RU" sz="3600" b="1" i="1" dirty="0">
                <a:solidFill>
                  <a:srgbClr val="00B050"/>
                </a:solidFill>
              </a:rPr>
              <a:t>лучшим </a:t>
            </a:r>
            <a:r>
              <a:rPr lang="ru-RU" sz="2800" b="1" i="1" dirty="0">
                <a:solidFill>
                  <a:srgbClr val="00B050"/>
                </a:solidFill>
              </a:rPr>
              <a:t>показателем динамики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111941"/>
              </p:ext>
            </p:extLst>
          </p:nvPr>
        </p:nvGraphicFramePr>
        <p:xfrm>
          <a:off x="3203848" y="1321891"/>
          <a:ext cx="5770984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8848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122136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с. Октябрьское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ГБ№ 3 г. Магнитогорск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г. Кыштым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г. Нязепетровск"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с. Аргаяш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580112" y="3983926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Медицинские организации с динамикой 0% за неделю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172669"/>
              </p:ext>
            </p:extLst>
          </p:nvPr>
        </p:nvGraphicFramePr>
        <p:xfrm>
          <a:off x="2451390" y="4370239"/>
          <a:ext cx="3312368" cy="2251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12697474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№1 г. Еманжелинск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710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"РБ с. Агаповка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83223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"РБ с. Кунашак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274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Озерский ГО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4950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Усть-Катавский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ГО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77086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Снежинский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ГО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85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7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" y="274638"/>
            <a:ext cx="911884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Диспансеризация – 2021 </a:t>
            </a:r>
            <a:br>
              <a:rPr lang="ru-RU" sz="3600" b="1" dirty="0"/>
            </a:br>
            <a:r>
              <a:rPr lang="ru-RU" sz="3600" b="1" dirty="0"/>
              <a:t>2 этап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14" y="1844824"/>
            <a:ext cx="295232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Перевод на</a:t>
            </a:r>
          </a:p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 2 этап – показатель качества Диспансеризации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589240"/>
            <a:ext cx="889248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Челябинская область –27198 человек  – </a:t>
            </a: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38,1%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421414"/>
              </p:ext>
            </p:extLst>
          </p:nvPr>
        </p:nvGraphicFramePr>
        <p:xfrm>
          <a:off x="3234648" y="2167111"/>
          <a:ext cx="5513815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1688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с. Еткуль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с. Уйское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№ 1 г. Магнитогорск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г. </a:t>
                      </a: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Сатка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с. </a:t>
                      </a: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Миасское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57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Диспансеризация – 2021 </a:t>
            </a:r>
            <a:br>
              <a:rPr lang="ru-RU" sz="3600" b="1" dirty="0"/>
            </a:br>
            <a:r>
              <a:rPr lang="ru-RU" sz="3600" b="1" dirty="0"/>
              <a:t>2 этап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3384376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Перевод на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 2 этап – показатель качества Диспансеризации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704209"/>
              </p:ext>
            </p:extLst>
          </p:nvPr>
        </p:nvGraphicFramePr>
        <p:xfrm>
          <a:off x="3635896" y="2185987"/>
          <a:ext cx="5040560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60680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379880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 №1</a:t>
                      </a:r>
                      <a:r>
                        <a:rPr lang="ru-RU" sz="3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г.Миасс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Снежинский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ГО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Усть-Катавский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ГО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ООО </a:t>
                      </a:r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Полимедика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 г. Троицк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2" y="5589240"/>
            <a:ext cx="889248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Челябинская область –27198 человек  – </a:t>
            </a: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38,1%</a:t>
            </a:r>
          </a:p>
        </p:txBody>
      </p:sp>
    </p:spTree>
    <p:extLst>
      <p:ext uri="{BB962C8B-B14F-4D97-AF65-F5344CB8AC3E}">
        <p14:creationId xmlns:p14="http://schemas.microsoft.com/office/powerpoint/2010/main" val="64329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Диспансеризация ВОВ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96609"/>
              </p:ext>
            </p:extLst>
          </p:nvPr>
        </p:nvGraphicFramePr>
        <p:xfrm>
          <a:off x="1619672" y="1628800"/>
          <a:ext cx="5544616" cy="506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6696811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43832497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Трехгорный ГО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26149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ЧУЗ "Поликлиника "РЖД-Медицина" г. Карталы"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0102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436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694</Words>
  <Application>Microsoft Office PowerPoint</Application>
  <PresentationFormat>Экран (4:3)</PresentationFormat>
  <Paragraphs>208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Times New Roman</vt:lpstr>
      <vt:lpstr>Тема Office</vt:lpstr>
      <vt:lpstr>1_Тема Office</vt:lpstr>
      <vt:lpstr>Диспансеризация – 2021 </vt:lpstr>
      <vt:lpstr>Диспансеризация – 2021 </vt:lpstr>
      <vt:lpstr>Презентация PowerPoint</vt:lpstr>
      <vt:lpstr>Диспансеризация – 2021 </vt:lpstr>
      <vt:lpstr>Диспансеризация – 2021 </vt:lpstr>
      <vt:lpstr>Диспансеризация – 2021 </vt:lpstr>
      <vt:lpstr>Диспансеризация – 2021  2 этап</vt:lpstr>
      <vt:lpstr>Диспансеризация – 2021  2 этап</vt:lpstr>
      <vt:lpstr>Диспансеризация ВОВ</vt:lpstr>
      <vt:lpstr>Профосмотр – 2021 </vt:lpstr>
      <vt:lpstr>Презентация PowerPoint</vt:lpstr>
      <vt:lpstr>Еженедельный мониторинг</vt:lpstr>
      <vt:lpstr>Ф-131</vt:lpstr>
      <vt:lpstr>ФОГ</vt:lpstr>
      <vt:lpstr>ФОГ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Диспансеризация – 2021</dc:title>
  <dc:creator>Home</dc:creator>
  <cp:lastModifiedBy>User</cp:lastModifiedBy>
  <cp:revision>35</cp:revision>
  <dcterms:created xsi:type="dcterms:W3CDTF">2021-04-01T12:15:35Z</dcterms:created>
  <dcterms:modified xsi:type="dcterms:W3CDTF">2021-04-15T10:28:03Z</dcterms:modified>
</cp:coreProperties>
</file>