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3" r:id="rId4"/>
    <p:sldId id="272" r:id="rId5"/>
    <p:sldId id="260" r:id="rId6"/>
    <p:sldId id="263" r:id="rId7"/>
    <p:sldId id="261" r:id="rId8"/>
    <p:sldId id="262" r:id="rId9"/>
    <p:sldId id="259" r:id="rId10"/>
    <p:sldId id="268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68C-4752-8C55-CAF7C5499EB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968C-4752-8C55-CAF7C5499EB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68C-4752-8C55-CAF7C5499EB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968C-4752-8C55-CAF7C5499EB7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968C-4752-8C55-CAF7C5499EB7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968C-4752-8C55-CAF7C5499EB7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968C-4752-8C55-CAF7C5499EB7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968C-4752-8C55-CAF7C5499EB7}"/>
              </c:ext>
            </c:extLst>
          </c:dPt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968C-4752-8C55-CAF7C5499EB7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968C-4752-8C55-CAF7C5499EB7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968C-4752-8C55-CAF7C5499EB7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968C-4752-8C55-CAF7C5499EB7}"/>
              </c:ext>
            </c:extLst>
          </c:dPt>
          <c:dPt>
            <c:idx val="4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4-345D-4138-AF4E-9A3B1B4A73D6}"/>
              </c:ext>
            </c:extLst>
          </c:dPt>
          <c:dPt>
            <c:idx val="4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345D-4138-AF4E-9A3B1B4A73D6}"/>
              </c:ext>
            </c:extLst>
          </c:dPt>
          <c:dPt>
            <c:idx val="4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2-345D-4138-AF4E-9A3B1B4A73D6}"/>
              </c:ext>
            </c:extLst>
          </c:dPt>
          <c:dPt>
            <c:idx val="4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345D-4138-AF4E-9A3B1B4A73D6}"/>
              </c:ext>
            </c:extLst>
          </c:dPt>
          <c:dPt>
            <c:idx val="5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0-345D-4138-AF4E-9A3B1B4A73D6}"/>
              </c:ext>
            </c:extLst>
          </c:dPt>
          <c:dPt>
            <c:idx val="5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A-968C-4752-8C55-CAF7C5499EB7}"/>
              </c:ext>
            </c:extLst>
          </c:dPt>
          <c:dPt>
            <c:idx val="5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968C-4752-8C55-CAF7C5499EB7}"/>
              </c:ext>
            </c:extLst>
          </c:dPt>
          <c:dPt>
            <c:idx val="5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68C-4752-8C55-CAF7C5499EB7}"/>
              </c:ext>
            </c:extLst>
          </c:dPt>
          <c:dPt>
            <c:idx val="5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68C-4752-8C55-CAF7C5499EB7}"/>
              </c:ext>
            </c:extLst>
          </c:dPt>
          <c:dPt>
            <c:idx val="5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68C-4752-8C55-CAF7C5499EB7}"/>
              </c:ext>
            </c:extLst>
          </c:dPt>
          <c:dPt>
            <c:idx val="5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68C-4752-8C55-CAF7C5499EB7}"/>
              </c:ext>
            </c:extLst>
          </c:dPt>
          <c:dPt>
            <c:idx val="5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68C-4752-8C55-CAF7C5499EB7}"/>
              </c:ext>
            </c:extLst>
          </c:dPt>
          <c:dPt>
            <c:idx val="5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68C-4752-8C55-CAF7C5499EB7}"/>
              </c:ext>
            </c:extLst>
          </c:dPt>
          <c:dPt>
            <c:idx val="5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68C-4752-8C55-CAF7C5499EB7}"/>
              </c:ext>
            </c:extLst>
          </c:dPt>
          <c:dPt>
            <c:idx val="6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68C-4752-8C55-CAF7C5499EB7}"/>
              </c:ext>
            </c:extLst>
          </c:dPt>
          <c:dPt>
            <c:idx val="6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68C-4752-8C55-CAF7C5499EB7}"/>
              </c:ext>
            </c:extLst>
          </c:dPt>
          <c:dPt>
            <c:idx val="6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68C-4752-8C55-CAF7C5499E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Лист1!$A$2:$A$64</c:f>
              <c:strCache>
                <c:ptCount val="63"/>
                <c:pt idx="0">
                  <c:v>ГАУЗ "Городская больница № 3 г. Магнитогорск"</c:v>
                </c:pt>
                <c:pt idx="1">
                  <c:v>МАУЗ ГКБ № 9</c:v>
                </c:pt>
                <c:pt idx="2">
                  <c:v>ООО "Полимедика Челябинск"</c:v>
                </c:pt>
                <c:pt idx="3">
                  <c:v>ГБУЗ ГБ № 3 г. Коркино</c:v>
                </c:pt>
                <c:pt idx="4">
                  <c:v>ГБУЗ "Районная больница г. Верхнеуральск"</c:v>
                </c:pt>
                <c:pt idx="5">
                  <c:v>ГАУЗ "Городская больница № 2 г. Магнитогорск"</c:v>
                </c:pt>
                <c:pt idx="6">
                  <c:v>ГБУЗ "Районная больница с. Кизильское"</c:v>
                </c:pt>
                <c:pt idx="7">
                  <c:v>ЧУЗ "Поликлиника "РЖД-Медицина" города Карталы"</c:v>
                </c:pt>
                <c:pt idx="8">
                  <c:v>ГБУЗ "Районная больница с. Октябрьское"</c:v>
                </c:pt>
                <c:pt idx="9">
                  <c:v>ГБУЗ "Областная больница г. Чебаркуль"</c:v>
                </c:pt>
                <c:pt idx="10">
                  <c:v>ГБУЗ "Районная больница г. Сатка"</c:v>
                </c:pt>
                <c:pt idx="11">
                  <c:v>ГБУЗ "Областная больница" рабочего поселка Локомотивный</c:v>
                </c:pt>
                <c:pt idx="12">
                  <c:v>ГБУЗ "Районная больница г. Нязепетровск"</c:v>
                </c:pt>
                <c:pt idx="13">
                  <c:v>ГБУЗ "ГБ им А.П.Силаева г. Кыштым"</c:v>
                </c:pt>
                <c:pt idx="14">
                  <c:v>ГБУЗ "Городская больница № 3 г. Миасс"</c:v>
                </c:pt>
                <c:pt idx="15">
                  <c:v>ГБУЗ "Городская больница г. Пласт"</c:v>
                </c:pt>
                <c:pt idx="16">
                  <c:v>ГБУЗ "ОКБ № 2"</c:v>
                </c:pt>
                <c:pt idx="17">
                  <c:v>ГБУЗ "Районная больница п. Увельский"</c:v>
                </c:pt>
                <c:pt idx="18">
                  <c:v>МУЗ "Карталинская ГБ"</c:v>
                </c:pt>
                <c:pt idx="19">
                  <c:v>ГБУЗ "Городская больница г. Карабаш"</c:v>
                </c:pt>
                <c:pt idx="20">
                  <c:v>ГБУЗ "ОКБ № 3"</c:v>
                </c:pt>
                <c:pt idx="21">
                  <c:v>ГБУЗ "Районная больница г. Куса"</c:v>
                </c:pt>
                <c:pt idx="22">
                  <c:v>ГБУЗ ГБ № 1 г. Коркино</c:v>
                </c:pt>
                <c:pt idx="23">
                  <c:v>ГБУЗ "Районная больница г. Аша"</c:v>
                </c:pt>
                <c:pt idx="24">
                  <c:v>ГБУЗ "Районная больница г. Касли</c:v>
                </c:pt>
                <c:pt idx="25">
                  <c:v>ФГБУЗ "КБ № 71 ФМБА" (Озерский ГО)</c:v>
                </c:pt>
                <c:pt idx="26">
                  <c:v>ГБУЗ "ГБ №1 г. Копейск"</c:v>
                </c:pt>
                <c:pt idx="27">
                  <c:v>ФГБУЗ "МСЧ № 72 ФМБА" (Трехгорный ГО)</c:v>
                </c:pt>
                <c:pt idx="28">
                  <c:v>ГБУЗ "Районная больница с. Варна"</c:v>
                </c:pt>
                <c:pt idx="29">
                  <c:v>ГБУЗ "Районная больница с. Кунашак"</c:v>
                </c:pt>
                <c:pt idx="30">
                  <c:v>ГБУЗ "Районная больница с. Чесма"</c:v>
                </c:pt>
                <c:pt idx="31">
                  <c:v>ГБУЗ "ГБ № 1 имени Г.К. Маврицкого" г.Миасс</c:v>
                </c:pt>
                <c:pt idx="32">
                  <c:v>МАУЗ ГКБ № 11</c:v>
                </c:pt>
                <c:pt idx="33">
                  <c:v>МАУЗ ГКБ № 2</c:v>
                </c:pt>
                <c:pt idx="34">
                  <c:v>НУЗ ДКБ на станции РЖД</c:v>
                </c:pt>
                <c:pt idx="35">
                  <c:v>ГБУЗ "Городская больница г. Южноуральск"</c:v>
                </c:pt>
                <c:pt idx="36">
                  <c:v>МАУЗ ГКП № 8</c:v>
                </c:pt>
                <c:pt idx="37">
                  <c:v>ГБУЗ "Районная больница с. Миасское"</c:v>
                </c:pt>
                <c:pt idx="38">
                  <c:v>ГБУЗ "Районная больница с. Аргаяш"</c:v>
                </c:pt>
                <c:pt idx="39">
                  <c:v>ГАУЗ "Городская больница № 1 им. Г.И. Дробышева г. Магнитогорск"</c:v>
                </c:pt>
                <c:pt idx="40">
                  <c:v>МАУЗ ОТКЗ ГКБ № 1</c:v>
                </c:pt>
                <c:pt idx="41">
                  <c:v>ГБУЗ "Районная больница с. Фершампенуаз"</c:v>
                </c:pt>
                <c:pt idx="42">
                  <c:v>ГБУЗ "Областная больница г. Троицк"</c:v>
                </c:pt>
                <c:pt idx="43">
                  <c:v>МАУЗ ГКБ № 6</c:v>
                </c:pt>
                <c:pt idx="44">
                  <c:v>ГБУЗ "Городская больница г. Златоуст"</c:v>
                </c:pt>
                <c:pt idx="45">
                  <c:v>ГБУЗ ГБ № 2  г. Коркино</c:v>
                </c:pt>
                <c:pt idx="46">
                  <c:v>ГБУЗ "Районная больница с. Агаповка"</c:v>
                </c:pt>
                <c:pt idx="47">
                  <c:v>МБУЗ ГКП № 5</c:v>
                </c:pt>
                <c:pt idx="48">
                  <c:v>ГБУЗ "Районная больница с. Уйское"</c:v>
                </c:pt>
                <c:pt idx="49">
                  <c:v>АНО "Центральная клиническая медико-санитарная часть"</c:v>
                </c:pt>
                <c:pt idx="50">
                  <c:v>ГБУЗ "Районная больница с. Долгодеревенское"</c:v>
                </c:pt>
                <c:pt idx="51">
                  <c:v>ГБУЗ "Районная больница с. Еткуль"</c:v>
                </c:pt>
                <c:pt idx="52">
                  <c:v>МБУЗ ГКБ № 5</c:v>
                </c:pt>
                <c:pt idx="53">
                  <c:v>МАУЗ ОЗП ГКБ № 8</c:v>
                </c:pt>
                <c:pt idx="54">
                  <c:v>ГБУЗ "Городская больница № 3 г. Копейск"</c:v>
                </c:pt>
                <c:pt idx="55">
                  <c:v>ГБУЗ "Городская больница №1 г. Еманжелинск"</c:v>
                </c:pt>
                <c:pt idx="56">
                  <c:v>ГБУЗ "Районная больница г. Катав-Ивановск"</c:v>
                </c:pt>
                <c:pt idx="57">
                  <c:v>ФГБУЗ "МСЧ № 162 ФМБА" (Усть-Катавский ГО)</c:v>
                </c:pt>
                <c:pt idx="58">
                  <c:v>ГБУЗ "Городская больница № 2 г. Миасс"</c:v>
                </c:pt>
                <c:pt idx="59">
                  <c:v>ГБУЗ "Районная больница п. Бреды"</c:v>
                </c:pt>
                <c:pt idx="60">
                  <c:v>ГБУЗ "Городская больница г. Верхний Уфалей"</c:v>
                </c:pt>
                <c:pt idx="61">
                  <c:v>ФГБУЗ "ЦМСЧ № 15" ФМБА (Снежинский ГО)</c:v>
                </c:pt>
                <c:pt idx="62">
                  <c:v>ФГБУЗ "ЦМСЧ № 15" ФМБА (Снежинский ГО)</c:v>
                </c:pt>
              </c:strCache>
            </c:strRef>
          </c:cat>
          <c:val>
            <c:numRef>
              <c:f>Лист1!$B$2:$B$64</c:f>
              <c:numCache>
                <c:formatCode>0.0</c:formatCode>
                <c:ptCount val="63"/>
                <c:pt idx="0">
                  <c:v>40.184998838919419</c:v>
                </c:pt>
                <c:pt idx="1">
                  <c:v>32.274750390953926</c:v>
                </c:pt>
                <c:pt idx="2">
                  <c:v>31.645569620253166</c:v>
                </c:pt>
                <c:pt idx="3">
                  <c:v>31.029263370332998</c:v>
                </c:pt>
                <c:pt idx="4">
                  <c:v>30.957464279848907</c:v>
                </c:pt>
                <c:pt idx="5">
                  <c:v>30.171454019149412</c:v>
                </c:pt>
                <c:pt idx="6">
                  <c:v>29.592101844634971</c:v>
                </c:pt>
                <c:pt idx="7">
                  <c:v>29.29032258064516</c:v>
                </c:pt>
                <c:pt idx="8">
                  <c:v>28.446079818850833</c:v>
                </c:pt>
                <c:pt idx="9">
                  <c:v>28.437369082530374</c:v>
                </c:pt>
                <c:pt idx="10">
                  <c:v>26.855405111867352</c:v>
                </c:pt>
                <c:pt idx="11">
                  <c:v>26.85512367491166</c:v>
                </c:pt>
                <c:pt idx="12">
                  <c:v>25.897680330473467</c:v>
                </c:pt>
                <c:pt idx="13">
                  <c:v>25.823505490036599</c:v>
                </c:pt>
                <c:pt idx="14">
                  <c:v>25.286916602907421</c:v>
                </c:pt>
                <c:pt idx="15">
                  <c:v>24.646330680813438</c:v>
                </c:pt>
                <c:pt idx="16">
                  <c:v>23.613153321748431</c:v>
                </c:pt>
                <c:pt idx="17">
                  <c:v>23.468081214560087</c:v>
                </c:pt>
                <c:pt idx="18">
                  <c:v>23.410295230885694</c:v>
                </c:pt>
                <c:pt idx="19">
                  <c:v>23.310023310023311</c:v>
                </c:pt>
                <c:pt idx="20">
                  <c:v>22.409872434830838</c:v>
                </c:pt>
                <c:pt idx="21">
                  <c:v>21.986105435226808</c:v>
                </c:pt>
                <c:pt idx="22">
                  <c:v>21.926681367144432</c:v>
                </c:pt>
                <c:pt idx="23">
                  <c:v>21.184701492537314</c:v>
                </c:pt>
                <c:pt idx="24">
                  <c:v>21.036184210526315</c:v>
                </c:pt>
                <c:pt idx="25">
                  <c:v>21.018446349701222</c:v>
                </c:pt>
                <c:pt idx="26">
                  <c:v>20.970911007811377</c:v>
                </c:pt>
                <c:pt idx="27">
                  <c:v>20.65061107117182</c:v>
                </c:pt>
                <c:pt idx="28">
                  <c:v>20.246750385547479</c:v>
                </c:pt>
                <c:pt idx="29">
                  <c:v>20.018198362147405</c:v>
                </c:pt>
                <c:pt idx="30">
                  <c:v>19.973368841544609</c:v>
                </c:pt>
                <c:pt idx="31">
                  <c:v>19.526753357493071</c:v>
                </c:pt>
                <c:pt idx="32">
                  <c:v>19.28956502473968</c:v>
                </c:pt>
                <c:pt idx="33">
                  <c:v>18.973493373343334</c:v>
                </c:pt>
                <c:pt idx="34">
                  <c:v>18.606260647359456</c:v>
                </c:pt>
                <c:pt idx="35">
                  <c:v>18.493552168815945</c:v>
                </c:pt>
                <c:pt idx="36">
                  <c:v>17.906103286384976</c:v>
                </c:pt>
                <c:pt idx="37">
                  <c:v>17.665063401836466</c:v>
                </c:pt>
                <c:pt idx="38">
                  <c:v>16.787594252382984</c:v>
                </c:pt>
                <c:pt idx="39">
                  <c:v>16.698935140367862</c:v>
                </c:pt>
                <c:pt idx="40">
                  <c:v>16.488507772426484</c:v>
                </c:pt>
                <c:pt idx="41">
                  <c:v>15.678310316815598</c:v>
                </c:pt>
                <c:pt idx="42">
                  <c:v>15.642695356738392</c:v>
                </c:pt>
                <c:pt idx="43">
                  <c:v>15.502842579886297</c:v>
                </c:pt>
                <c:pt idx="44">
                  <c:v>15.468950064020486</c:v>
                </c:pt>
                <c:pt idx="45">
                  <c:v>15.130606209955642</c:v>
                </c:pt>
                <c:pt idx="46">
                  <c:v>14.969108561341571</c:v>
                </c:pt>
                <c:pt idx="47">
                  <c:v>14.929926168265617</c:v>
                </c:pt>
                <c:pt idx="48">
                  <c:v>14.59194214876033</c:v>
                </c:pt>
                <c:pt idx="49">
                  <c:v>13.236822054443444</c:v>
                </c:pt>
                <c:pt idx="50">
                  <c:v>13.154851907853775</c:v>
                </c:pt>
                <c:pt idx="51">
                  <c:v>12.287292817679559</c:v>
                </c:pt>
                <c:pt idx="52">
                  <c:v>12.131320224719101</c:v>
                </c:pt>
                <c:pt idx="53">
                  <c:v>11.369593709043251</c:v>
                </c:pt>
                <c:pt idx="54">
                  <c:v>11.015736766809729</c:v>
                </c:pt>
                <c:pt idx="55">
                  <c:v>10.387578237843043</c:v>
                </c:pt>
                <c:pt idx="56">
                  <c:v>8.8856518572469039</c:v>
                </c:pt>
                <c:pt idx="57">
                  <c:v>8.533679878709119</c:v>
                </c:pt>
                <c:pt idx="58">
                  <c:v>8.2081246521981086</c:v>
                </c:pt>
                <c:pt idx="59">
                  <c:v>7.863537382046939</c:v>
                </c:pt>
                <c:pt idx="60">
                  <c:v>7.7488309953239813</c:v>
                </c:pt>
                <c:pt idx="61">
                  <c:v>3.3837535014005602</c:v>
                </c:pt>
                <c:pt idx="62" formatCode="General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C-4752-8C55-CAF7C5499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6603440"/>
        <c:axId val="296600816"/>
      </c:barChart>
      <c:catAx>
        <c:axId val="296603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6600816"/>
        <c:crosses val="autoZero"/>
        <c:auto val="1"/>
        <c:lblAlgn val="ctr"/>
        <c:lblOffset val="100"/>
        <c:noMultiLvlLbl val="0"/>
      </c:catAx>
      <c:valAx>
        <c:axId val="2966008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9660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0.626</cdr:x>
      <cdr:y>0.4475</cdr:y>
    </cdr:from>
    <cdr:to>
      <cdr:x>0.922</cdr:x>
      <cdr:y>0.51817</cdr:y>
    </cdr:to>
    <cdr:sp macro="" textlink="">
      <cdr:nvSpPr>
        <cdr:cNvPr id="2" name="Стрелка влево 1"/>
        <cdr:cNvSpPr/>
      </cdr:nvSpPr>
      <cdr:spPr>
        <a:xfrm xmlns:a="http://schemas.openxmlformats.org/drawingml/2006/main">
          <a:off x="5724128" y="3068960"/>
          <a:ext cx="2706600" cy="484632"/>
        </a:xfrm>
        <a:prstGeom xmlns:a="http://schemas.openxmlformats.org/drawingml/2006/main" prst="leftArrow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    Средний показатель =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19,2%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9FC67-75D0-4E91-91A1-3EEFB8C80F0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9B6C9-771C-4BD5-8980-CE9360198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58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9B6C9-771C-4BD5-8980-CE936019851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97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Диспансеризация – 2021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еженедельного мониторинга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20.05.2021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816603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Профосмотр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План  – 198862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Факт 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(20.05.2021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-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33814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17,0%</a:t>
            </a:r>
            <a:endParaRPr lang="ru-RU" sz="3600" b="1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526773"/>
              </p:ext>
            </p:extLst>
          </p:nvPr>
        </p:nvGraphicFramePr>
        <p:xfrm>
          <a:off x="1187624" y="3861047"/>
          <a:ext cx="4526160" cy="3002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26160">
                  <a:extLst>
                    <a:ext uri="{9D8B030D-6E8A-4147-A177-3AD203B41FA5}">
                      <a16:colId xmlns:a16="http://schemas.microsoft.com/office/drawing/2014/main" val="1436374540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ДКБ на ст. РЖД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820565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«ГБ г. </a:t>
                      </a:r>
                      <a:r>
                        <a:rPr lang="ru-RU" sz="24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Южноуральск</a:t>
                      </a:r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72527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«РБ с. Октябрьское"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49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Снежинский</a:t>
                      </a:r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1206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ГБУЗ  ГБ № 2  г. Коркино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066859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ЧУЗ «Поликлиника г. Карталы»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048326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34397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311245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868144" y="3861048"/>
            <a:ext cx="2973016" cy="26249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организации 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 -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3%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ПМО</a:t>
            </a:r>
          </a:p>
        </p:txBody>
      </p:sp>
    </p:spTree>
    <p:extLst>
      <p:ext uri="{BB962C8B-B14F-4D97-AF65-F5344CB8AC3E}">
        <p14:creationId xmlns:p14="http://schemas.microsoft.com/office/powerpoint/2010/main" val="1994797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280233"/>
              </p:ext>
            </p:extLst>
          </p:nvPr>
        </p:nvGraphicFramePr>
        <p:xfrm>
          <a:off x="251520" y="1700808"/>
          <a:ext cx="8435280" cy="299275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936998624"/>
                    </a:ext>
                  </a:extLst>
                </a:gridCol>
                <a:gridCol w="1466096">
                  <a:extLst>
                    <a:ext uri="{9D8B030D-6E8A-4147-A177-3AD203B41FA5}">
                      <a16:colId xmlns:a16="http://schemas.microsoft.com/office/drawing/2014/main" val="4237182800"/>
                    </a:ext>
                  </a:extLst>
                </a:gridCol>
                <a:gridCol w="1124704">
                  <a:extLst>
                    <a:ext uri="{9D8B030D-6E8A-4147-A177-3AD203B41FA5}">
                      <a16:colId xmlns:a16="http://schemas.microsoft.com/office/drawing/2014/main" val="189922012"/>
                    </a:ext>
                  </a:extLst>
                </a:gridCol>
                <a:gridCol w="1687056">
                  <a:extLst>
                    <a:ext uri="{9D8B030D-6E8A-4147-A177-3AD203B41FA5}">
                      <a16:colId xmlns:a16="http://schemas.microsoft.com/office/drawing/2014/main" val="508166705"/>
                    </a:ext>
                  </a:extLst>
                </a:gridCol>
                <a:gridCol w="1205096">
                  <a:extLst>
                    <a:ext uri="{9D8B030D-6E8A-4147-A177-3AD203B41FA5}">
                      <a16:colId xmlns:a16="http://schemas.microsoft.com/office/drawing/2014/main" val="74649107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ЛУЧШИЕ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Население взрослые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обследовано взрослых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 к плану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348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Верхнеуфалейский 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23 366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23 366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8963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38,4%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377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Красноармейский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32 057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32 057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11363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35,4%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412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Кизильский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16 735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16 735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5626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33,6%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504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Кыштымский 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30 727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30 727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10172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33,1%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784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Челябинский 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951 539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 dirty="0">
                          <a:effectLst/>
                          <a:latin typeface="+mn-lt"/>
                        </a:rPr>
                        <a:t>951 539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307109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32,3%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04805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2 577 635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2577635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736105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28,6%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942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883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972842"/>
              </p:ext>
            </p:extLst>
          </p:nvPr>
        </p:nvGraphicFramePr>
        <p:xfrm>
          <a:off x="179512" y="1700808"/>
          <a:ext cx="8784976" cy="2992755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29369986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2371828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8992201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5081667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4649107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ХУДШИЕ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Население взрослые</a:t>
                      </a:r>
                      <a:endParaRPr lang="ru-RU" sz="240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240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обследовано взрослых</a:t>
                      </a:r>
                      <a:endParaRPr lang="ru-RU" sz="2400" b="0" i="0" u="none" strike="noStrike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 к плану</a:t>
                      </a:r>
                      <a:endParaRPr lang="ru-RU" sz="2400" b="0" i="0" u="none" strike="noStrike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348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Сосновский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60 833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60 833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6910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11,4%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53772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Карабашский 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8 529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8 529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1056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12,4%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4123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Троицкий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18 256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18 256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2720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14,9%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504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Брединский МР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18 575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18 575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3435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18,5%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67841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Троицкий ГО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56 596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0" i="0" u="none" strike="noStrike">
                          <a:effectLst/>
                          <a:latin typeface="+mn-lt"/>
                        </a:rPr>
                        <a:t>56 596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effectLst/>
                          <a:latin typeface="+mn-lt"/>
                        </a:rPr>
                        <a:t>11218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19,8%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167579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ЧО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2 577 635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2577635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736105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28,6%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048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47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Диспансеризация – 2021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ea typeface="Times New Roman"/>
                <a:cs typeface="Times New Roman"/>
              </a:rPr>
              <a:t>План Диспансеризации – 649067 чел.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ea typeface="Times New Roman"/>
                <a:cs typeface="Times New Roman"/>
              </a:rPr>
              <a:t>Факт  </a:t>
            </a:r>
            <a:r>
              <a:rPr lang="ru-RU" sz="3600" b="1" dirty="0" smtClean="0">
                <a:ea typeface="Times New Roman"/>
                <a:cs typeface="Times New Roman"/>
              </a:rPr>
              <a:t>(20.05.2021</a:t>
            </a:r>
            <a:r>
              <a:rPr lang="ru-RU" sz="3600" b="1" dirty="0">
                <a:ea typeface="Times New Roman"/>
                <a:cs typeface="Times New Roman"/>
              </a:rPr>
              <a:t>) - </a:t>
            </a:r>
            <a:r>
              <a:rPr lang="ru-RU" sz="3600" b="1" dirty="0" smtClean="0">
                <a:ea typeface="Times New Roman"/>
                <a:cs typeface="Times New Roman"/>
              </a:rPr>
              <a:t>124779 </a:t>
            </a:r>
            <a:r>
              <a:rPr lang="ru-RU" sz="3600" b="1" dirty="0">
                <a:ea typeface="Times New Roman"/>
                <a:cs typeface="Times New Roman"/>
              </a:rPr>
              <a:t>– </a:t>
            </a:r>
            <a:r>
              <a:rPr lang="ru-RU" sz="3600" b="1" dirty="0" smtClean="0">
                <a:ea typeface="Times New Roman"/>
                <a:cs typeface="Times New Roman"/>
              </a:rPr>
              <a:t>19,2%</a:t>
            </a:r>
            <a:endParaRPr lang="ru-RU" sz="3600" b="1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ea typeface="Times New Roman"/>
                <a:cs typeface="Times New Roman"/>
              </a:rPr>
              <a:t>Динамика за неделю – </a:t>
            </a:r>
            <a:r>
              <a:rPr lang="ru-RU" sz="3600" b="1" dirty="0" smtClean="0">
                <a:ea typeface="Times New Roman"/>
                <a:cs typeface="Times New Roman"/>
              </a:rPr>
              <a:t>1,5%</a:t>
            </a:r>
            <a:endParaRPr lang="ru-RU" sz="3600" b="1" dirty="0">
              <a:ea typeface="Times New Roman"/>
              <a:cs typeface="Times New Roman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25622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15594225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8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Диспансеризация – 2021 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Медицинские организации с </a:t>
            </a:r>
            <a:r>
              <a:rPr lang="ru-RU" sz="3600" b="1" i="1" dirty="0">
                <a:solidFill>
                  <a:srgbClr val="00B050"/>
                </a:solidFill>
              </a:rPr>
              <a:t>лучшими</a:t>
            </a:r>
            <a:r>
              <a:rPr lang="ru-RU" sz="2800" b="1" i="1" dirty="0">
                <a:solidFill>
                  <a:srgbClr val="00B050"/>
                </a:solidFill>
              </a:rPr>
              <a:t> показателями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631556"/>
              </p:ext>
            </p:extLst>
          </p:nvPr>
        </p:nvGraphicFramePr>
        <p:xfrm>
          <a:off x="3059832" y="2366850"/>
          <a:ext cx="5760640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3634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577006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 №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г. </a:t>
                      </a: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Магнитогорск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40,2%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МАУЗ ГКБ № 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32,3%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ООО "</a:t>
                      </a:r>
                      <a:r>
                        <a:rPr lang="ru-RU" sz="3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Полимедика</a:t>
                      </a: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31,6%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№ 3 г. Коркино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31,0%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РБ г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Верхнеуральск"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31,0%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4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Диспансеризация – 2021 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Медицинские организации с </a:t>
            </a:r>
            <a:r>
              <a:rPr lang="ru-RU" sz="3600" b="1" i="1" dirty="0">
                <a:solidFill>
                  <a:srgbClr val="FF0000"/>
                </a:solidFill>
              </a:rPr>
              <a:t>низкими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показателями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327456"/>
              </p:ext>
            </p:extLst>
          </p:nvPr>
        </p:nvGraphicFramePr>
        <p:xfrm>
          <a:off x="3131840" y="2348880"/>
          <a:ext cx="5760640" cy="2664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3635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577005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532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РБ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 Катав-</a:t>
                      </a:r>
                      <a:r>
                        <a:rPr lang="ru-RU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Ивановск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8,9%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Усть-Катавский</a:t>
                      </a: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ГО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8,5%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ГБУЗ </a:t>
                      </a: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«ГБ № 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г. Миасс"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8,2%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ГБУЗ </a:t>
                      </a:r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«РБ п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Бреды"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7,9%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 г</a:t>
                      </a:r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Верхний Уфалей"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7,7%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2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Диспансеризация – 2021 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052736"/>
            <a:ext cx="259228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Медицинские организации с </a:t>
            </a:r>
            <a:r>
              <a:rPr lang="ru-RU" sz="3600" b="1" i="1" dirty="0">
                <a:solidFill>
                  <a:srgbClr val="00B050"/>
                </a:solidFill>
              </a:rPr>
              <a:t>лучшим </a:t>
            </a:r>
            <a:r>
              <a:rPr lang="ru-RU" sz="2800" b="1" i="1" dirty="0">
                <a:solidFill>
                  <a:srgbClr val="00B050"/>
                </a:solidFill>
              </a:rPr>
              <a:t>показателем динамики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503652"/>
              </p:ext>
            </p:extLst>
          </p:nvPr>
        </p:nvGraphicFramePr>
        <p:xfrm>
          <a:off x="2924614" y="1405425"/>
          <a:ext cx="5906202" cy="2311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43263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162939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288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ГБУЗ "Районная больница с. Октябрьское"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288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ГБУЗ "Районная больница с. Кунашак"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577433"/>
                  </a:ext>
                </a:extLst>
              </a:tr>
              <a:tr h="288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ГБУЗ "Областная больница г. Чебаркуль"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59863"/>
                  </a:ext>
                </a:extLst>
              </a:tr>
              <a:tr h="288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ФГБУЗ "КБ № 71 ФМБА" (Озерский ГО)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288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ГБУЗ "ГБ № 1 имени Г.К.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Маврицкого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"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г.Миасс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288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ГБУЗ "Городская больница г. Карабаш"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288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ГАУЗ "Городская больница № 3 г. Магнитогорск"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3,2%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  <a:tr h="2889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ГБУЗ "Районная больница г. Верхнеуральск"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2527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116173" y="4028551"/>
            <a:ext cx="2592288" cy="2829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Медицинские организации с динамикой 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0% за неделю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824705"/>
              </p:ext>
            </p:extLst>
          </p:nvPr>
        </p:nvGraphicFramePr>
        <p:xfrm>
          <a:off x="2889250" y="5471872"/>
          <a:ext cx="3365500" cy="5067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5500">
                  <a:extLst>
                    <a:ext uri="{9D8B030D-6E8A-4147-A177-3AD203B41FA5}">
                      <a16:colId xmlns:a16="http://schemas.microsoft.com/office/drawing/2014/main" val="267348096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 smtClean="0">
                          <a:effectLst/>
                        </a:rPr>
                        <a:t>Трехгорный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ГО</a:t>
                      </a:r>
                      <a:endParaRPr lang="ru-RU" sz="1600" b="1" u="none" strike="noStrike" dirty="0" smtClean="0">
                        <a:effectLst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68534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</a:rPr>
                        <a:t>ГБУЗ ГБ № </a:t>
                      </a:r>
                      <a:r>
                        <a:rPr lang="ru-RU" sz="1600" b="1" u="none" strike="noStrike" dirty="0" smtClean="0">
                          <a:effectLst/>
                        </a:rPr>
                        <a:t>2 </a:t>
                      </a:r>
                      <a:r>
                        <a:rPr lang="ru-RU" sz="1600" b="1" u="none" strike="noStrike" dirty="0">
                          <a:effectLst/>
                        </a:rPr>
                        <a:t>г. Коркино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128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278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" y="274638"/>
            <a:ext cx="9118848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Диспансеризация – 2021 </a:t>
            </a:r>
            <a:br>
              <a:rPr lang="ru-RU" sz="3600" b="1" dirty="0"/>
            </a:br>
            <a:r>
              <a:rPr lang="ru-RU" sz="3600" b="1" dirty="0"/>
              <a:t>2 этап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14" y="1844824"/>
            <a:ext cx="2952328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Перевод на</a:t>
            </a:r>
          </a:p>
          <a:p>
            <a:pPr algn="ctr"/>
            <a:r>
              <a:rPr lang="ru-RU" sz="2800" b="1" i="1" dirty="0">
                <a:solidFill>
                  <a:srgbClr val="00B050"/>
                </a:solidFill>
              </a:rPr>
              <a:t> 2 этап – показатель качества Диспансеризации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589240"/>
            <a:ext cx="889248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Челябинская область –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48481 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человек  – </a:t>
            </a: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38,9%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971298"/>
              </p:ext>
            </p:extLst>
          </p:nvPr>
        </p:nvGraphicFramePr>
        <p:xfrm>
          <a:off x="3234648" y="2167111"/>
          <a:ext cx="5513815" cy="24860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1688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152127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с. Еткуль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Б с. </a:t>
                      </a: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Миасское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РБ г. </a:t>
                      </a:r>
                      <a:r>
                        <a:rPr lang="ru-RU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Сатка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 №1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Магнитогорск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Трехгорный ГО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57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Диспансеризация – 2021 </a:t>
            </a:r>
            <a:br>
              <a:rPr lang="ru-RU" sz="3600" b="1" dirty="0"/>
            </a:br>
            <a:r>
              <a:rPr lang="ru-RU" sz="3600" b="1" dirty="0"/>
              <a:t>2 этап</a:t>
            </a:r>
          </a:p>
        </p:txBody>
      </p:sp>
      <p:sp>
        <p:nvSpPr>
          <p:cNvPr id="5" name="Овал 4"/>
          <p:cNvSpPr/>
          <p:nvPr/>
        </p:nvSpPr>
        <p:spPr>
          <a:xfrm>
            <a:off x="467544" y="1750039"/>
            <a:ext cx="2016224" cy="139092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16832"/>
            <a:ext cx="3384376" cy="302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Перевод на</a:t>
            </a:r>
          </a:p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 2 этап – показатель качества Диспансеризации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330410"/>
              </p:ext>
            </p:extLst>
          </p:nvPr>
        </p:nvGraphicFramePr>
        <p:xfrm>
          <a:off x="3491880" y="1662664"/>
          <a:ext cx="5400600" cy="2033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324056513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627050869"/>
                    </a:ext>
                  </a:extLst>
                </a:gridCol>
              </a:tblGrid>
              <a:tr h="327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ГБУЗ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«ГБ 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Верхний Уфалей"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5239"/>
                  </a:ext>
                </a:extLst>
              </a:tr>
              <a:tr h="327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ГБУЗ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«ГБ г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Южноуральск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663594"/>
                  </a:ext>
                </a:extLst>
              </a:tr>
              <a:tr h="327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НУЗ ДКБ на станции РЖД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080955"/>
                  </a:ext>
                </a:extLst>
              </a:tr>
              <a:tr h="327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Поликлиника"РЖД-Медицина"г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Карталы"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1764966"/>
                  </a:ext>
                </a:extLst>
              </a:tr>
              <a:tr h="327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ГБУЗ "Областная больница г. Чебаркуль"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45241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Усть-Катавский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457178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9512" y="5589240"/>
            <a:ext cx="889248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Челябинская область – </a:t>
            </a:r>
            <a:r>
              <a:rPr lang="ru-RU" sz="32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48481 человек  – </a:t>
            </a:r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ea typeface="Times New Roman"/>
                <a:cs typeface="Times New Roman"/>
              </a:rPr>
              <a:t>38,9%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3298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Диспансеризация ВОВ</a:t>
            </a:r>
            <a:r>
              <a:rPr lang="ru-RU" sz="5300" b="1" dirty="0"/>
              <a:t/>
            </a:r>
            <a:br>
              <a:rPr lang="ru-RU" sz="5300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.05.2021 </a:t>
            </a: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выполнена на 100%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36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548</Words>
  <Application>Microsoft Office PowerPoint</Application>
  <PresentationFormat>Экран (4:3)</PresentationFormat>
  <Paragraphs>170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Times New Roman</vt:lpstr>
      <vt:lpstr>Тема Office</vt:lpstr>
      <vt:lpstr>Диспансеризация – 2021 </vt:lpstr>
      <vt:lpstr>Диспансеризация – 2021 </vt:lpstr>
      <vt:lpstr>Презентация PowerPoint</vt:lpstr>
      <vt:lpstr>Диспансеризация – 2021 </vt:lpstr>
      <vt:lpstr>Диспансеризация – 2021 </vt:lpstr>
      <vt:lpstr>Диспансеризация – 2021 </vt:lpstr>
      <vt:lpstr>Диспансеризация – 2021  2 этап</vt:lpstr>
      <vt:lpstr>Диспансеризация – 2021  2 этап</vt:lpstr>
      <vt:lpstr>  Диспансеризация ВОВ  на 20.05.2021 г. выполнена на 100%   </vt:lpstr>
      <vt:lpstr>Профосмотр – 2021 </vt:lpstr>
      <vt:lpstr>ФОГ</vt:lpstr>
      <vt:lpstr>ФОГ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Диспансеризация – 2021</dc:title>
  <dc:creator>Home</dc:creator>
  <cp:lastModifiedBy>Пользователь</cp:lastModifiedBy>
  <cp:revision>86</cp:revision>
  <dcterms:created xsi:type="dcterms:W3CDTF">2021-04-01T12:15:35Z</dcterms:created>
  <dcterms:modified xsi:type="dcterms:W3CDTF">2021-05-20T16:14:42Z</dcterms:modified>
</cp:coreProperties>
</file>