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6" r:id="rId4"/>
    <p:sldId id="258" r:id="rId5"/>
    <p:sldId id="260" r:id="rId6"/>
    <p:sldId id="263" r:id="rId7"/>
    <p:sldId id="261" r:id="rId8"/>
    <p:sldId id="262" r:id="rId9"/>
    <p:sldId id="277" r:id="rId10"/>
    <p:sldId id="259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AA47-4CF4-9127-B669566E2FD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A47-4CF4-9127-B669566E2FD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AA47-4CF4-9127-B669566E2FD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AA47-4CF4-9127-B669566E2FD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AA47-4CF4-9127-B669566E2FDA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AA47-4CF4-9127-B669566E2FDA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AA47-4CF4-9127-B669566E2FDA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AA47-4CF4-9127-B669566E2FDA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AA47-4CF4-9127-B669566E2FDA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AA47-4CF4-9127-B669566E2FDA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AA47-4CF4-9127-B669566E2FDA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A47-4CF4-9127-B669566E2FDA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AA47-4CF4-9127-B669566E2FDA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A47-4CF4-9127-B669566E2FDA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AA47-4CF4-9127-B669566E2FDA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A47-4CF4-9127-B669566E2FDA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AA47-4CF4-9127-B669566E2FDA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A47-4CF4-9127-B669566E2FDA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AA47-4CF4-9127-B669566E2FDA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A47-4CF4-9127-B669566E2FDA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AA47-4CF4-9127-B669566E2FDA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A47-4CF4-9127-B669566E2FDA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AA47-4CF4-9127-B669566E2FDA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A47-4CF4-9127-B669566E2FDA}"/>
              </c:ext>
            </c:extLst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A47-4CF4-9127-B669566E2FDA}"/>
              </c:ext>
            </c:extLst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47-4CF4-9127-B669566E2FDA}"/>
              </c:ext>
            </c:extLst>
          </c:dPt>
          <c:dPt>
            <c:idx val="2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A47-4CF4-9127-B669566E2FDA}"/>
              </c:ext>
            </c:extLst>
          </c:dPt>
          <c:dPt>
            <c:idx val="2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47-4CF4-9127-B669566E2FDA}"/>
              </c:ext>
            </c:extLst>
          </c:dPt>
          <c:dPt>
            <c:idx val="2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A47-4CF4-9127-B669566E2FDA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47-4CF4-9127-B669566E2FDA}"/>
              </c:ext>
            </c:extLst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AA47-4CF4-9127-B669566E2FDA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AA47-4CF4-9127-B669566E2FDA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6-AA47-4CF4-9127-B669566E2FDA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4-AA47-4CF4-9127-B669566E2FDA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AA47-4CF4-9127-B669566E2FDA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2-AA47-4CF4-9127-B669566E2FDA}"/>
              </c:ext>
            </c:extLst>
          </c:dPt>
          <c:dPt>
            <c:idx val="3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AA47-4CF4-9127-B669566E2FDA}"/>
              </c:ext>
            </c:extLst>
          </c:dPt>
          <c:dPt>
            <c:idx val="3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AA47-4CF4-9127-B669566E2FDA}"/>
              </c:ext>
            </c:extLst>
          </c:dPt>
          <c:dPt>
            <c:idx val="3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AA47-4CF4-9127-B669566E2FDA}"/>
              </c:ext>
            </c:extLst>
          </c:dPt>
          <c:dPt>
            <c:idx val="3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E-AA47-4CF4-9127-B669566E2FDA}"/>
              </c:ext>
            </c:extLst>
          </c:dPt>
          <c:dPt>
            <c:idx val="4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AA47-4CF4-9127-B669566E2FDA}"/>
              </c:ext>
            </c:extLst>
          </c:dPt>
          <c:dPt>
            <c:idx val="4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AA47-4CF4-9127-B669566E2FDA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AA47-4CF4-9127-B669566E2FDA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AA47-4CF4-9127-B669566E2FDA}"/>
              </c:ext>
            </c:extLst>
          </c:dPt>
          <c:dPt>
            <c:idx val="4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AA47-4CF4-9127-B669566E2FDA}"/>
              </c:ext>
            </c:extLst>
          </c:dPt>
          <c:dPt>
            <c:idx val="4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AA47-4CF4-9127-B669566E2FDA}"/>
              </c:ext>
            </c:extLst>
          </c:dPt>
          <c:dPt>
            <c:idx val="4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AA47-4CF4-9127-B669566E2FDA}"/>
              </c:ext>
            </c:extLst>
          </c:dPt>
          <c:dPt>
            <c:idx val="4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AA47-4CF4-9127-B669566E2FDA}"/>
              </c:ext>
            </c:extLst>
          </c:dPt>
          <c:dPt>
            <c:idx val="4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AA47-4CF4-9127-B669566E2FDA}"/>
              </c:ext>
            </c:extLst>
          </c:dPt>
          <c:dPt>
            <c:idx val="4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AA47-4CF4-9127-B669566E2FDA}"/>
              </c:ext>
            </c:extLst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AA47-4CF4-9127-B669566E2FDA}"/>
              </c:ext>
            </c:extLst>
          </c:dPt>
          <c:dPt>
            <c:idx val="5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E-AA47-4CF4-9127-B669566E2FDA}"/>
              </c:ext>
            </c:extLst>
          </c:dPt>
          <c:dPt>
            <c:idx val="5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8-AA47-4CF4-9127-B669566E2FDA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AA47-4CF4-9127-B669566E2FDA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C-AA47-4CF4-9127-B669566E2FDA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AA47-4CF4-9127-B669566E2FDA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A-AA47-4CF4-9127-B669566E2FDA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AA47-4CF4-9127-B669566E2FDA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AA47-4CF4-9127-B669566E2FDA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0-AA47-4CF4-9127-B669566E2FDA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AA47-4CF4-9127-B669566E2FDA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AA47-4CF4-9127-B669566E2FD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Лист1!$A$2:$A$63</c:f>
              <c:strCache>
                <c:ptCount val="62"/>
                <c:pt idx="0">
                  <c:v>ГАУЗ "Городская больница № 3 г. Магнитогорск"</c:v>
                </c:pt>
                <c:pt idx="1">
                  <c:v>МАУЗ ГКБ № 9</c:v>
                </c:pt>
                <c:pt idx="2">
                  <c:v>ГБУЗ "Районная больница с. Кизильское"</c:v>
                </c:pt>
                <c:pt idx="3">
                  <c:v>ГБУЗ "Районная больница г. Верхнеуральск"</c:v>
                </c:pt>
                <c:pt idx="4">
                  <c:v>ГБУЗ ГБ № 3 г. Коркино</c:v>
                </c:pt>
                <c:pt idx="5">
                  <c:v>ГАУЗ "Городская больница № 2 г. Магнитогорск"</c:v>
                </c:pt>
                <c:pt idx="6">
                  <c:v>ГБУЗ "Областная больница" рабочего поселка Локомотивный</c:v>
                </c:pt>
                <c:pt idx="7">
                  <c:v>ГБУЗ "ГБ им А.П.Силаева г. Кыштым"</c:v>
                </c:pt>
                <c:pt idx="8">
                  <c:v>ГБУЗ "Областная больница г. Чебаркуль"</c:v>
                </c:pt>
                <c:pt idx="9">
                  <c:v>ООО "Полимедика Челябинск"</c:v>
                </c:pt>
                <c:pt idx="10">
                  <c:v>ФГБУЗ "МСЧ № 72 ФМБА" (Трехгорный ГО)</c:v>
                </c:pt>
                <c:pt idx="11">
                  <c:v>ГБУЗ "Городская больница № 3 г. Миасс"</c:v>
                </c:pt>
                <c:pt idx="12">
                  <c:v>ГБУЗ "Районная больница г. Сатка"</c:v>
                </c:pt>
                <c:pt idx="13">
                  <c:v>ГБУЗ "Городская больница г. Пласт"</c:v>
                </c:pt>
                <c:pt idx="14">
                  <c:v>ГБУЗ ГБ № 1 г. Коркино</c:v>
                </c:pt>
                <c:pt idx="15">
                  <c:v>ГБУЗ "Районная больница г. Нязепетровск"</c:v>
                </c:pt>
                <c:pt idx="16">
                  <c:v>ГБУЗ "ОКБ № 2"</c:v>
                </c:pt>
                <c:pt idx="17">
                  <c:v>ГБУЗ "Районная больница г. Куса"</c:v>
                </c:pt>
                <c:pt idx="18">
                  <c:v>ГБУЗ "Районная больница г. Касли</c:v>
                </c:pt>
                <c:pt idx="19">
                  <c:v>ГБУЗ "Районная больница г. Аша"</c:v>
                </c:pt>
                <c:pt idx="20">
                  <c:v>НУЗ ДКБ на станции РЖД</c:v>
                </c:pt>
                <c:pt idx="21">
                  <c:v>ГБУЗ "Районная больница с. Октябрьское"</c:v>
                </c:pt>
                <c:pt idx="22">
                  <c:v>ГБУЗ ГБ № 2  г. Коркино</c:v>
                </c:pt>
                <c:pt idx="23">
                  <c:v>ГБУЗ "Городская больница г. Карабаш"</c:v>
                </c:pt>
                <c:pt idx="24">
                  <c:v>ЧУЗ "Поликлиника "РЖД-Медицина" города Карталы"</c:v>
                </c:pt>
                <c:pt idx="25">
                  <c:v>ГБУЗ "ГБ №1 г. Копейск"</c:v>
                </c:pt>
                <c:pt idx="26">
                  <c:v>ГБУЗ "ОКБ № 3"</c:v>
                </c:pt>
                <c:pt idx="27">
                  <c:v>МАУЗ ГКБ № 11</c:v>
                </c:pt>
                <c:pt idx="28">
                  <c:v>ГБУЗ "Районная больница п. Увельский"</c:v>
                </c:pt>
                <c:pt idx="29">
                  <c:v>ГБУЗ "Районная больница с. Варна"</c:v>
                </c:pt>
                <c:pt idx="30">
                  <c:v>МАУЗ ГКБ № 2</c:v>
                </c:pt>
                <c:pt idx="31">
                  <c:v>МУЗ "Карталинская ГБ"</c:v>
                </c:pt>
                <c:pt idx="32">
                  <c:v>ГБУЗ "Районная больница с. Аргаяш"</c:v>
                </c:pt>
                <c:pt idx="33">
                  <c:v>ГАУЗ "Городская больница № 1 им. Г.И. Дробышева г. Магнитогорск"</c:v>
                </c:pt>
                <c:pt idx="34">
                  <c:v>ГБУЗ "Областная больница г. Троицк"</c:v>
                </c:pt>
                <c:pt idx="35">
                  <c:v>ГБУЗ "Городская больница г. Златоуст"</c:v>
                </c:pt>
                <c:pt idx="36">
                  <c:v>МАУЗ ГКП № 8</c:v>
                </c:pt>
                <c:pt idx="37">
                  <c:v>ГБУЗ "Районная больница с. Миасское"</c:v>
                </c:pt>
                <c:pt idx="38">
                  <c:v>ГБУЗ "Районная больница с. Чесма"</c:v>
                </c:pt>
                <c:pt idx="39">
                  <c:v>ГБУЗ "Районная больница с. Кунашак"</c:v>
                </c:pt>
                <c:pt idx="40">
                  <c:v>ГБУЗ "Районная больница с. Фершампенуаз"</c:v>
                </c:pt>
                <c:pt idx="41">
                  <c:v>ФГБУЗ "КБ № 71 ФМБА" (Озерский ГО)</c:v>
                </c:pt>
                <c:pt idx="42">
                  <c:v>ГБУЗ "ГБ № 1 имени Г.К. Маврицкого" г.Миасс</c:v>
                </c:pt>
                <c:pt idx="43">
                  <c:v>ГБУЗ "Районная больница с. Долгодеревенское"</c:v>
                </c:pt>
                <c:pt idx="44">
                  <c:v>МБУЗ ГКП № 5</c:v>
                </c:pt>
                <c:pt idx="45">
                  <c:v>АНО "Центральная клиническая медико-санитарная часть"</c:v>
                </c:pt>
                <c:pt idx="46">
                  <c:v>ГБУЗ "Районная больница с. Уйское"</c:v>
                </c:pt>
                <c:pt idx="47">
                  <c:v>ГБУЗ "Районная больница с. Еткуль"</c:v>
                </c:pt>
                <c:pt idx="48">
                  <c:v>МБУЗ ГКБ № 5</c:v>
                </c:pt>
                <c:pt idx="49">
                  <c:v>МАУЗ ГКБ № 6</c:v>
                </c:pt>
                <c:pt idx="50">
                  <c:v>ГБУЗ "Районная больница с. Агаповка"</c:v>
                </c:pt>
                <c:pt idx="51">
                  <c:v>МАУЗ ОТКЗ ГКБ № 1</c:v>
                </c:pt>
                <c:pt idx="52">
                  <c:v>ГБУЗ "Городская больница № 3 г. Копейск"</c:v>
                </c:pt>
                <c:pt idx="53">
                  <c:v>ГБУЗ "Городская больница г. Южноуральск"</c:v>
                </c:pt>
                <c:pt idx="54">
                  <c:v>МАУЗ ОЗП ГКБ № 8</c:v>
                </c:pt>
                <c:pt idx="55">
                  <c:v>ГБУЗ "Районная больница г. Катав-Ивановск"</c:v>
                </c:pt>
                <c:pt idx="56">
                  <c:v>ФГБУЗ "МСЧ № 162 ФМБА" (Усть-Катавский ГО)</c:v>
                </c:pt>
                <c:pt idx="57">
                  <c:v>ГБУЗ "Городская больница №1 г. Еманжелинск"</c:v>
                </c:pt>
                <c:pt idx="58">
                  <c:v>ГБУЗ "Городская больница № 2 г. Миасс"</c:v>
                </c:pt>
                <c:pt idx="59">
                  <c:v>ГБУЗ "Районная больница п. Бреды"</c:v>
                </c:pt>
                <c:pt idx="60">
                  <c:v>ГБУЗ "Городская больница г. Верхний Уфалей"</c:v>
                </c:pt>
                <c:pt idx="61">
                  <c:v>ФГБУЗ "ЦМСЧ № 15" ФМБА (Снежинский ГО)</c:v>
                </c:pt>
              </c:strCache>
            </c:strRef>
          </c:cat>
          <c:val>
            <c:numRef>
              <c:f>Лист1!$B$2:$B$63</c:f>
              <c:numCache>
                <c:formatCode>0.0</c:formatCode>
                <c:ptCount val="62"/>
                <c:pt idx="0">
                  <c:v>29.781716851149469</c:v>
                </c:pt>
                <c:pt idx="1">
                  <c:v>24.347407674726334</c:v>
                </c:pt>
                <c:pt idx="2">
                  <c:v>23.408677578591842</c:v>
                </c:pt>
                <c:pt idx="3">
                  <c:v>23.156511742486451</c:v>
                </c:pt>
                <c:pt idx="4">
                  <c:v>22.351160443995962</c:v>
                </c:pt>
                <c:pt idx="5">
                  <c:v>21.606175313590143</c:v>
                </c:pt>
                <c:pt idx="6">
                  <c:v>21.554770318021202</c:v>
                </c:pt>
                <c:pt idx="7">
                  <c:v>20.83502778907415</c:v>
                </c:pt>
                <c:pt idx="8">
                  <c:v>20.661918726434855</c:v>
                </c:pt>
                <c:pt idx="9">
                  <c:v>20.656985322668323</c:v>
                </c:pt>
                <c:pt idx="10">
                  <c:v>20.50682961897915</c:v>
                </c:pt>
                <c:pt idx="11">
                  <c:v>20.122417750573835</c:v>
                </c:pt>
                <c:pt idx="12">
                  <c:v>19.223807110274418</c:v>
                </c:pt>
                <c:pt idx="13">
                  <c:v>17.705570291777189</c:v>
                </c:pt>
                <c:pt idx="14">
                  <c:v>16.86879823594267</c:v>
                </c:pt>
                <c:pt idx="15">
                  <c:v>16.80965999364474</c:v>
                </c:pt>
                <c:pt idx="16">
                  <c:v>16.067370672370004</c:v>
                </c:pt>
                <c:pt idx="17">
                  <c:v>15.958316305680425</c:v>
                </c:pt>
                <c:pt idx="18">
                  <c:v>15.542763157894736</c:v>
                </c:pt>
                <c:pt idx="19">
                  <c:v>15.503731343283581</c:v>
                </c:pt>
                <c:pt idx="20">
                  <c:v>14.885008517887563</c:v>
                </c:pt>
                <c:pt idx="21">
                  <c:v>14.859892442683272</c:v>
                </c:pt>
                <c:pt idx="22">
                  <c:v>14.243469689502218</c:v>
                </c:pt>
                <c:pt idx="23">
                  <c:v>14.032634032634032</c:v>
                </c:pt>
                <c:pt idx="24">
                  <c:v>13.935483870967742</c:v>
                </c:pt>
                <c:pt idx="25">
                  <c:v>13.91191833996262</c:v>
                </c:pt>
                <c:pt idx="26">
                  <c:v>13.810316139767055</c:v>
                </c:pt>
                <c:pt idx="27">
                  <c:v>13.743445831179381</c:v>
                </c:pt>
                <c:pt idx="28">
                  <c:v>13.663800987744649</c:v>
                </c:pt>
                <c:pt idx="29">
                  <c:v>13.218770654329147</c:v>
                </c:pt>
                <c:pt idx="30">
                  <c:v>12.596899224806201</c:v>
                </c:pt>
                <c:pt idx="31">
                  <c:v>12.339137017411053</c:v>
                </c:pt>
                <c:pt idx="32">
                  <c:v>12.03585147247119</c:v>
                </c:pt>
                <c:pt idx="33">
                  <c:v>12.015042073125326</c:v>
                </c:pt>
                <c:pt idx="34">
                  <c:v>11.601075877689695</c:v>
                </c:pt>
                <c:pt idx="35">
                  <c:v>11.187580025608195</c:v>
                </c:pt>
                <c:pt idx="36">
                  <c:v>11.014084507042254</c:v>
                </c:pt>
                <c:pt idx="37">
                  <c:v>10.712724092697858</c:v>
                </c:pt>
                <c:pt idx="38">
                  <c:v>10.51930758988016</c:v>
                </c:pt>
                <c:pt idx="39">
                  <c:v>10.100090991810736</c:v>
                </c:pt>
                <c:pt idx="40">
                  <c:v>10.046033035472515</c:v>
                </c:pt>
                <c:pt idx="41">
                  <c:v>9.9051701740711877</c:v>
                </c:pt>
                <c:pt idx="42">
                  <c:v>9.635472180771691</c:v>
                </c:pt>
                <c:pt idx="43">
                  <c:v>9.6059770523881518</c:v>
                </c:pt>
                <c:pt idx="44">
                  <c:v>9.5981254697378304</c:v>
                </c:pt>
                <c:pt idx="45">
                  <c:v>9.3717531343076814</c:v>
                </c:pt>
                <c:pt idx="46">
                  <c:v>8.7551652892561975</c:v>
                </c:pt>
                <c:pt idx="47">
                  <c:v>8.5524861878453038</c:v>
                </c:pt>
                <c:pt idx="48">
                  <c:v>8.5440074906367034</c:v>
                </c:pt>
                <c:pt idx="49">
                  <c:v>8.5355812585767499</c:v>
                </c:pt>
                <c:pt idx="50">
                  <c:v>8.1200353045013234</c:v>
                </c:pt>
                <c:pt idx="51">
                  <c:v>7.9486275891773364</c:v>
                </c:pt>
                <c:pt idx="52">
                  <c:v>7.6776347162613261</c:v>
                </c:pt>
                <c:pt idx="53">
                  <c:v>6.6236811254396253</c:v>
                </c:pt>
                <c:pt idx="54">
                  <c:v>6.5407929226736563</c:v>
                </c:pt>
                <c:pt idx="55">
                  <c:v>6.4821558630735616</c:v>
                </c:pt>
                <c:pt idx="56">
                  <c:v>6.4544076239982671</c:v>
                </c:pt>
                <c:pt idx="57">
                  <c:v>6.3793933558016374</c:v>
                </c:pt>
                <c:pt idx="58">
                  <c:v>5.7357500596231814</c:v>
                </c:pt>
                <c:pt idx="59">
                  <c:v>5.0084684248729738</c:v>
                </c:pt>
                <c:pt idx="60">
                  <c:v>3.3734134936539748</c:v>
                </c:pt>
                <c:pt idx="61">
                  <c:v>0.68347338935574231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47-4CF4-9127-B669566E2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84576"/>
        <c:axId val="22986112"/>
      </c:barChart>
      <c:catAx>
        <c:axId val="2298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86112"/>
        <c:crosses val="autoZero"/>
        <c:auto val="1"/>
        <c:lblAlgn val="ctr"/>
        <c:lblOffset val="100"/>
        <c:noMultiLvlLbl val="0"/>
      </c:catAx>
      <c:valAx>
        <c:axId val="2298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8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0.64962</cdr:x>
      <cdr:y>0.06951</cdr:y>
    </cdr:from>
    <cdr:to>
      <cdr:x>0.74962</cdr:x>
      <cdr:y>0.20284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0152" y="4766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Диспансеризация</a:t>
          </a:r>
        </a:p>
        <a:p xmlns:a="http://schemas.openxmlformats.org/drawingml/2006/main">
          <a:r>
            <a:rPr lang="ru-RU" sz="2000" dirty="0" err="1" smtClean="0"/>
            <a:t>Среднеобластной</a:t>
          </a:r>
          <a:r>
            <a:rPr lang="ru-RU" sz="2000" dirty="0" smtClean="0"/>
            <a:t> 12,9%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FC67-75D0-4E91-91A1-3EEFB8C80F0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B6C9-771C-4BD5-8980-CE936019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B6C9-771C-4BD5-8980-CE93601985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7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Диспансеризация – 2021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Данные еженедельного мониторинга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22.04.2021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Диспансеризация ВОВ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80733"/>
              </p:ext>
            </p:extLst>
          </p:nvPr>
        </p:nvGraphicFramePr>
        <p:xfrm>
          <a:off x="467544" y="1844824"/>
          <a:ext cx="8496944" cy="3804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441">
                  <a:extLst>
                    <a:ext uri="{9D8B030D-6E8A-4147-A177-3AD203B41FA5}">
                      <a16:colId xmlns="" xmlns:a16="http://schemas.microsoft.com/office/drawing/2014/main" val="592768445"/>
                    </a:ext>
                  </a:extLst>
                </a:gridCol>
                <a:gridCol w="1118019"/>
                <a:gridCol w="1043484">
                  <a:extLst>
                    <a:ext uri="{9D8B030D-6E8A-4147-A177-3AD203B41FA5}">
                      <a16:colId xmlns="" xmlns:a16="http://schemas.microsoft.com/office/drawing/2014/main" val="32194623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Медицинская организация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ВОВ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ГБУЗ "Районная больница г. Касли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03288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ГБУЗ "Районная больница г. Катав-</a:t>
                      </a:r>
                      <a:r>
                        <a:rPr lang="ru-RU" sz="2400" u="none" strike="noStrike" dirty="0" err="1">
                          <a:effectLst/>
                          <a:latin typeface="Cambria" pitchFamily="18" charset="0"/>
                        </a:rPr>
                        <a:t>Ивановск</a:t>
                      </a:r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72929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ГБУЗ "Районная больница с. Октябрьское"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6174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ГБУЗ ГБ № 2  г. Коркино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3030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ГБУЗ ГБ № 3 г. Коркино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5122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 smtClean="0">
                          <a:effectLst/>
                          <a:latin typeface="Cambria" pitchFamily="18" charset="0"/>
                        </a:rPr>
                        <a:t>Усть-Катавский</a:t>
                      </a:r>
                      <a:r>
                        <a:rPr lang="ru-RU" sz="2400" u="none" strike="noStrike" dirty="0" smtClean="0">
                          <a:effectLst/>
                          <a:latin typeface="Cambria" pitchFamily="18" charset="0"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12614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ООО "</a:t>
                      </a:r>
                      <a:r>
                        <a:rPr lang="ru-RU" sz="2400" u="none" strike="noStrike" dirty="0" err="1">
                          <a:effectLst/>
                          <a:latin typeface="Cambria" pitchFamily="18" charset="0"/>
                        </a:rPr>
                        <a:t>Полимедика</a:t>
                      </a:r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 Челябинск"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25289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ЧУЗ "Поликлиника "РЖД-Медицина" </a:t>
                      </a:r>
                      <a:r>
                        <a:rPr lang="ru-RU" sz="2400" u="none" strike="noStrike" dirty="0" smtClean="0">
                          <a:effectLst/>
                          <a:latin typeface="Cambria" pitchFamily="18" charset="0"/>
                        </a:rPr>
                        <a:t>г. </a:t>
                      </a:r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Карталы"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Cambria" pitchFamily="18" charset="0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056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Профосмотр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2021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План </a:t>
            </a: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198 862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Факт  (22.04.2021) - 21773 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10,9%</a:t>
            </a:r>
            <a:endParaRPr lang="ru-RU" sz="36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53622"/>
              </p:ext>
            </p:extLst>
          </p:nvPr>
        </p:nvGraphicFramePr>
        <p:xfrm>
          <a:off x="611560" y="3429000"/>
          <a:ext cx="5256584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="" xmlns:a16="http://schemas.microsoft.com/office/drawing/2014/main" val="14363745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«РБ с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Агаповка"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98205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«РБ с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Кунашак"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7049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ГБ № 2  г. Коркино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60668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Трехгорный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04832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Снежинский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05343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ЧУЗ "Поликлиника 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Карталы"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31124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3140968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Медицинские организации 0% исполнения плана ПМО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Еженедельный мониторинг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8784976" cy="5251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Если после внесения и проверки сведений вы не нажали поле «Применить» нарастающий итог не будет «подтягиваться»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-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Южноуральский</a:t>
            </a:r>
            <a:r>
              <a:rPr lang="ru-RU" sz="2800" b="1" i="1" dirty="0" smtClean="0">
                <a:solidFill>
                  <a:schemeClr val="tx1"/>
                </a:solidFill>
              </a:rPr>
              <a:t> ГО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- Октябрьский МР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- Чесменский МР (ПМО)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80" y="3789040"/>
            <a:ext cx="6838950" cy="14382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" y="5445224"/>
            <a:ext cx="82010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6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Подозрение на ЗНО – 284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Подтвержденные - 20 – 7 %</a:t>
            </a:r>
          </a:p>
        </p:txBody>
      </p:sp>
    </p:spTree>
    <p:extLst>
      <p:ext uri="{BB962C8B-B14F-4D97-AF65-F5344CB8AC3E}">
        <p14:creationId xmlns:p14="http://schemas.microsoft.com/office/powerpoint/2010/main" val="169963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6"/>
          <a:ext cx="9143999" cy="6857994"/>
        </p:xfrm>
        <a:graphic>
          <a:graphicData uri="http://schemas.openxmlformats.org/drawingml/2006/table">
            <a:tbl>
              <a:tblPr firstRow="1" firstCol="1" bandRow="1"/>
              <a:tblGrid>
                <a:gridCol w="510788">
                  <a:extLst>
                    <a:ext uri="{9D8B030D-6E8A-4147-A177-3AD203B41FA5}">
                      <a16:colId xmlns="" xmlns:a16="http://schemas.microsoft.com/office/drawing/2014/main" val="1768417008"/>
                    </a:ext>
                  </a:extLst>
                </a:gridCol>
                <a:gridCol w="3811194">
                  <a:extLst>
                    <a:ext uri="{9D8B030D-6E8A-4147-A177-3AD203B41FA5}">
                      <a16:colId xmlns="" xmlns:a16="http://schemas.microsoft.com/office/drawing/2014/main" val="2858810506"/>
                    </a:ext>
                  </a:extLst>
                </a:gridCol>
                <a:gridCol w="2717034">
                  <a:extLst>
                    <a:ext uri="{9D8B030D-6E8A-4147-A177-3AD203B41FA5}">
                      <a16:colId xmlns="" xmlns:a16="http://schemas.microsoft.com/office/drawing/2014/main" val="296533092"/>
                    </a:ext>
                  </a:extLst>
                </a:gridCol>
                <a:gridCol w="2104983">
                  <a:extLst>
                    <a:ext uri="{9D8B030D-6E8A-4147-A177-3AD203B41FA5}">
                      <a16:colId xmlns="" xmlns:a16="http://schemas.microsoft.com/office/drawing/2014/main" val="2639229497"/>
                    </a:ext>
                  </a:extLst>
                </a:gridCol>
              </a:tblGrid>
              <a:tr h="1418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организация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подозрений на впервые выявленное ЗНО за 1 квартал 2021 г. в рамках диспансеризации определенных групп взрослого населения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количество подтвержденных диагнозов ЗНО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7889323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Аша»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4364319"/>
                  </a:ext>
                </a:extLst>
              </a:tr>
              <a:tr h="47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Агаповка»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1190252"/>
                  </a:ext>
                </a:extLst>
              </a:tr>
              <a:tr h="47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Аргаяш»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1961315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п. Бреды»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6832248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Варна»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4048241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Верхнеуральск»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3813851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Верхний уфалей»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4623818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№1 г. Еманжелинск»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9373433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Еткуль»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3104001"/>
                  </a:ext>
                </a:extLst>
              </a:tr>
              <a:tr h="47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Златоуст»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7752895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Карабаш»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8893341"/>
                  </a:ext>
                </a:extLst>
              </a:tr>
              <a:tr h="47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 «Карталинская ГБ»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164603"/>
                  </a:ext>
                </a:extLst>
              </a:tr>
              <a:tr h="47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«Больница «РЖД-Медицина»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3692753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Касли»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8805054"/>
                  </a:ext>
                </a:extLst>
              </a:tr>
              <a:tr h="236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Катав-Ивановск»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8801747"/>
                  </a:ext>
                </a:extLst>
              </a:tr>
              <a:tr h="709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с.Кизильское»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865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91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5"/>
          <a:ext cx="9144000" cy="6857994"/>
        </p:xfrm>
        <a:graphic>
          <a:graphicData uri="http://schemas.openxmlformats.org/drawingml/2006/table">
            <a:tbl>
              <a:tblPr firstRow="1" firstCol="1" bandRow="1"/>
              <a:tblGrid>
                <a:gridCol w="510788">
                  <a:extLst>
                    <a:ext uri="{9D8B030D-6E8A-4147-A177-3AD203B41FA5}">
                      <a16:colId xmlns="" xmlns:a16="http://schemas.microsoft.com/office/drawing/2014/main" val="3555229828"/>
                    </a:ext>
                  </a:extLst>
                </a:gridCol>
                <a:gridCol w="3811195">
                  <a:extLst>
                    <a:ext uri="{9D8B030D-6E8A-4147-A177-3AD203B41FA5}">
                      <a16:colId xmlns="" xmlns:a16="http://schemas.microsoft.com/office/drawing/2014/main" val="2368761244"/>
                    </a:ext>
                  </a:extLst>
                </a:gridCol>
                <a:gridCol w="2717034">
                  <a:extLst>
                    <a:ext uri="{9D8B030D-6E8A-4147-A177-3AD203B41FA5}">
                      <a16:colId xmlns="" xmlns:a16="http://schemas.microsoft.com/office/drawing/2014/main" val="311518880"/>
                    </a:ext>
                  </a:extLst>
                </a:gridCol>
                <a:gridCol w="2104983">
                  <a:extLst>
                    <a:ext uri="{9D8B030D-6E8A-4147-A177-3AD203B41FA5}">
                      <a16:colId xmlns="" xmlns:a16="http://schemas.microsoft.com/office/drawing/2014/main" val="2513879988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№1 г. Копейск»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394746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3 г. Копейск»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9333072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№1 г. Коркино»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813013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№2 г. Коркино»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961101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№3 г. Коркино»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441255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Кунашак»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6825328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Куса»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0413630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им. А.П.Силаева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Кыштым»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558908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«Областная больница» рабочего п. Локомотивный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7277736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«ГБ №1 им. Г.И.Дробышева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Магнитогорск»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737231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«ГБ №2 г. Магнитогорск»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469346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«ГБ №3 г. Магнитогорск»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0223448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АНО «ЦКМСЧ» г. Магнитогорск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7976287"/>
                  </a:ext>
                </a:extLst>
              </a:tr>
              <a:tr h="623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№1 им. Г.К.Маврицкого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Миасс»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538680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№2 г. Миасс»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951653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№3 г. Миасс»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567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32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firstRow="1" firstCol="1" bandRow="1"/>
              <a:tblGrid>
                <a:gridCol w="510788">
                  <a:extLst>
                    <a:ext uri="{9D8B030D-6E8A-4147-A177-3AD203B41FA5}">
                      <a16:colId xmlns="" xmlns:a16="http://schemas.microsoft.com/office/drawing/2014/main" val="4180905392"/>
                    </a:ext>
                  </a:extLst>
                </a:gridCol>
                <a:gridCol w="3811195">
                  <a:extLst>
                    <a:ext uri="{9D8B030D-6E8A-4147-A177-3AD203B41FA5}">
                      <a16:colId xmlns="" xmlns:a16="http://schemas.microsoft.com/office/drawing/2014/main" val="3992803265"/>
                    </a:ext>
                  </a:extLst>
                </a:gridCol>
                <a:gridCol w="2717034">
                  <a:extLst>
                    <a:ext uri="{9D8B030D-6E8A-4147-A177-3AD203B41FA5}">
                      <a16:colId xmlns="" xmlns:a16="http://schemas.microsoft.com/office/drawing/2014/main" val="759572289"/>
                    </a:ext>
                  </a:extLst>
                </a:gridCol>
                <a:gridCol w="2104983">
                  <a:extLst>
                    <a:ext uri="{9D8B030D-6E8A-4147-A177-3AD203B41FA5}">
                      <a16:colId xmlns="" xmlns:a16="http://schemas.microsoft.com/office/drawing/2014/main" val="1544013791"/>
                    </a:ext>
                  </a:extLst>
                </a:gridCol>
              </a:tblGrid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Миасское»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790352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Фершампенуаз»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Нагайбак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2013479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г.Нязепетровск»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2359733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5111877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«Клиническая б-ца №71 ФМБА» (Озерск)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8609707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«ЦМСЧ №15 ФМБА» (Снежинск)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6545573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«МСЧ №72 ФМБА» (Трехгорный)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786258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г.Пласт»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049336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Сатка»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296628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Долгодеревенское»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028713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«Областная б-ца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Троицк»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9252042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п. Увельский»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4670479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Уйское»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6043317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«МСЧ №162 ФМБА»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9469640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«Областная б-ца г. Чебаркуль»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356394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Чесма»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293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092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510788">
                  <a:extLst>
                    <a:ext uri="{9D8B030D-6E8A-4147-A177-3AD203B41FA5}">
                      <a16:colId xmlns="" xmlns:a16="http://schemas.microsoft.com/office/drawing/2014/main" val="3887196622"/>
                    </a:ext>
                  </a:extLst>
                </a:gridCol>
                <a:gridCol w="3811195">
                  <a:extLst>
                    <a:ext uri="{9D8B030D-6E8A-4147-A177-3AD203B41FA5}">
                      <a16:colId xmlns="" xmlns:a16="http://schemas.microsoft.com/office/drawing/2014/main" val="2809982034"/>
                    </a:ext>
                  </a:extLst>
                </a:gridCol>
                <a:gridCol w="2717034">
                  <a:extLst>
                    <a:ext uri="{9D8B030D-6E8A-4147-A177-3AD203B41FA5}">
                      <a16:colId xmlns="" xmlns:a16="http://schemas.microsoft.com/office/drawing/2014/main" val="4290455921"/>
                    </a:ext>
                  </a:extLst>
                </a:gridCol>
                <a:gridCol w="2104983">
                  <a:extLst>
                    <a:ext uri="{9D8B030D-6E8A-4147-A177-3AD203B41FA5}">
                      <a16:colId xmlns="" xmlns:a16="http://schemas.microsoft.com/office/drawing/2014/main" val="413635913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Южноуральск»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92133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ОТКЗ ГКБ №1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52815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«ГКБ №2»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6729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«ГКБ №5»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480350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«ГКБ №6»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17283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ОЗП ГКБ №8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697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«ГКБ №9»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34835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«ГКБ №11»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98773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«ГКП №5»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77002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«ГКП №8»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3361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«КБ «РЖД_Медицина»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Челябинск»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14457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«Полимедика Челябинск»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077681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«ОКБ №2»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46472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«ОКБ №3»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089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8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30069"/>
            <a:ext cx="8229600" cy="43691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Обратить внимание!</a:t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b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7884369" y="1994169"/>
          <a:ext cx="648072" cy="642738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4130932566"/>
                    </a:ext>
                  </a:extLst>
                </a:gridCol>
              </a:tblGrid>
              <a:tr h="642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476936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57200" y="1994168"/>
          <a:ext cx="7427168" cy="642738"/>
        </p:xfrm>
        <a:graphic>
          <a:graphicData uri="http://schemas.openxmlformats.org/drawingml/2006/table">
            <a:tbl>
              <a:tblPr firstRow="1" firstCol="1" bandRow="1"/>
              <a:tblGrid>
                <a:gridCol w="6707088">
                  <a:extLst>
                    <a:ext uri="{9D8B030D-6E8A-4147-A177-3AD203B41FA5}">
                      <a16:colId xmlns="" xmlns:a16="http://schemas.microsoft.com/office/drawing/2014/main" val="273846261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294760800"/>
                    </a:ext>
                  </a:extLst>
                </a:gridCol>
              </a:tblGrid>
              <a:tr h="642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«ГБ №3 г. Магнитогорск»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05133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57200" y="2780927"/>
          <a:ext cx="7427168" cy="576059"/>
        </p:xfrm>
        <a:graphic>
          <a:graphicData uri="http://schemas.openxmlformats.org/drawingml/2006/table">
            <a:tbl>
              <a:tblPr firstRow="1" firstCol="1" bandRow="1"/>
              <a:tblGrid>
                <a:gridCol w="6707088">
                  <a:extLst>
                    <a:ext uri="{9D8B030D-6E8A-4147-A177-3AD203B41FA5}">
                      <a16:colId xmlns="" xmlns:a16="http://schemas.microsoft.com/office/drawing/2014/main" val="389257486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891904792"/>
                    </a:ext>
                  </a:extLst>
                </a:gridCol>
              </a:tblGrid>
              <a:tr h="576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«ГКБ №9»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788438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57200" y="3501007"/>
          <a:ext cx="7427168" cy="576061"/>
        </p:xfrm>
        <a:graphic>
          <a:graphicData uri="http://schemas.openxmlformats.org/drawingml/2006/table">
            <a:tbl>
              <a:tblPr firstRow="1" firstCol="1" bandRow="1"/>
              <a:tblGrid>
                <a:gridCol w="6707088">
                  <a:extLst>
                    <a:ext uri="{9D8B030D-6E8A-4147-A177-3AD203B41FA5}">
                      <a16:colId xmlns="" xmlns:a16="http://schemas.microsoft.com/office/drawing/2014/main" val="261110692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975020964"/>
                    </a:ext>
                  </a:extLst>
                </a:gridCol>
              </a:tblGrid>
              <a:tr h="57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№1 г. Копейск»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160097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457200" y="4221088"/>
          <a:ext cx="7427168" cy="576063"/>
        </p:xfrm>
        <a:graphic>
          <a:graphicData uri="http://schemas.openxmlformats.org/drawingml/2006/table">
            <a:tbl>
              <a:tblPr firstRow="1" firstCol="1" bandRow="1"/>
              <a:tblGrid>
                <a:gridCol w="6707088">
                  <a:extLst>
                    <a:ext uri="{9D8B030D-6E8A-4147-A177-3AD203B41FA5}">
                      <a16:colId xmlns="" xmlns:a16="http://schemas.microsoft.com/office/drawing/2014/main" val="95872513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764431626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Полимедика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Челябинск»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161832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457200" y="5013176"/>
          <a:ext cx="7427168" cy="648071"/>
        </p:xfrm>
        <a:graphic>
          <a:graphicData uri="http://schemas.openxmlformats.org/drawingml/2006/table">
            <a:tbl>
              <a:tblPr firstRow="1" firstCol="1" bandRow="1"/>
              <a:tblGrid>
                <a:gridCol w="6707088">
                  <a:extLst>
                    <a:ext uri="{9D8B030D-6E8A-4147-A177-3AD203B41FA5}">
                      <a16:colId xmlns="" xmlns:a16="http://schemas.microsoft.com/office/drawing/2014/main" val="256469461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224645949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№3 г. Миасс»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1150834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7884368" y="2780927"/>
          <a:ext cx="648072" cy="576060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976605131"/>
                    </a:ext>
                  </a:extLst>
                </a:gridCol>
              </a:tblGrid>
              <a:tr h="576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0385125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7884368" y="3501006"/>
          <a:ext cx="648072" cy="576062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3790175168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3122168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7884368" y="4221087"/>
          <a:ext cx="648072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0229368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7966553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7884368" y="5013175"/>
          <a:ext cx="648072" cy="648071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5472982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411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4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Диспансеризация – 2021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План </a:t>
            </a:r>
            <a:r>
              <a:rPr lang="ru-RU" sz="3600" b="1" dirty="0" smtClean="0">
                <a:ea typeface="Times New Roman"/>
                <a:cs typeface="Times New Roman"/>
              </a:rPr>
              <a:t>Диспансеризации </a:t>
            </a:r>
            <a:r>
              <a:rPr lang="ru-RU" sz="3600" b="1" dirty="0">
                <a:ea typeface="Times New Roman"/>
                <a:cs typeface="Times New Roman"/>
              </a:rPr>
              <a:t>– </a:t>
            </a:r>
            <a:r>
              <a:rPr lang="ru-RU" sz="3600" b="1" dirty="0" smtClean="0">
                <a:ea typeface="Times New Roman"/>
                <a:cs typeface="Times New Roman"/>
              </a:rPr>
              <a:t>649067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a typeface="Times New Roman"/>
                <a:cs typeface="Times New Roman"/>
              </a:rPr>
              <a:t>Факт  (22.04.2021) - 83501 </a:t>
            </a:r>
            <a:r>
              <a:rPr lang="ru-RU" sz="3600" b="1" dirty="0">
                <a:ea typeface="Times New Roman"/>
                <a:cs typeface="Times New Roman"/>
              </a:rPr>
              <a:t>– </a:t>
            </a:r>
            <a:r>
              <a:rPr lang="ru-RU" sz="3600" b="1" dirty="0" smtClean="0">
                <a:ea typeface="Times New Roman"/>
                <a:cs typeface="Times New Roman"/>
              </a:rPr>
              <a:t>12,9%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a typeface="Times New Roman"/>
                <a:cs typeface="Times New Roman"/>
              </a:rPr>
              <a:t>Динамика за неделю – 1,9%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a typeface="Times New Roman"/>
                <a:cs typeface="Times New Roman"/>
              </a:rPr>
              <a:t>Факт 1 квартал ТФОМС – 52839 – 8,1%</a:t>
            </a:r>
            <a:endParaRPr lang="ru-RU" sz="3600" b="1" dirty="0">
              <a:ea typeface="Times New Roman"/>
              <a:cs typeface="Times New Roman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56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5112642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Диспансеризация – 2021 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 smtClean="0">
                <a:solidFill>
                  <a:srgbClr val="00B050"/>
                </a:solidFill>
              </a:rPr>
              <a:t>лучшими</a:t>
            </a:r>
            <a:r>
              <a:rPr lang="ru-RU" sz="2800" b="1" i="1" dirty="0" smtClean="0">
                <a:solidFill>
                  <a:srgbClr val="00B050"/>
                </a:solidFill>
              </a:rPr>
              <a:t> показателями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85426"/>
              </p:ext>
            </p:extLst>
          </p:nvPr>
        </p:nvGraphicFramePr>
        <p:xfrm>
          <a:off x="2823948" y="2445503"/>
          <a:ext cx="6212548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0038">
                  <a:extLst>
                    <a:ext uri="{9D8B030D-6E8A-4147-A177-3AD203B41FA5}">
                      <a16:colId xmlns="" xmlns:a16="http://schemas.microsoft.com/office/drawing/2014/main" val="3240565133"/>
                    </a:ext>
                  </a:extLst>
                </a:gridCol>
                <a:gridCol w="1242510">
                  <a:extLst>
                    <a:ext uri="{9D8B030D-6E8A-4147-A177-3AD203B41FA5}">
                      <a16:colId xmlns=""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 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г.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Магнитогорск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МАУЗ ГКБ № 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Кизильское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г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Верхнеуральск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3 г. Коркино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Диспансеризация – 2021 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Медицинские организации с </a:t>
            </a:r>
            <a:r>
              <a:rPr lang="ru-RU" sz="3600" b="1" i="1" dirty="0" smtClean="0">
                <a:solidFill>
                  <a:srgbClr val="FF0000"/>
                </a:solidFill>
              </a:rPr>
              <a:t>низкими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показателями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41580"/>
              </p:ext>
            </p:extLst>
          </p:nvPr>
        </p:nvGraphicFramePr>
        <p:xfrm>
          <a:off x="3131840" y="2348880"/>
          <a:ext cx="5616624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324056513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Снежинский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ГО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г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Верхний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Уфалей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п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Бреды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 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г.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Миасс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г.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Еманжелинск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Диспансеризация – 2021 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204864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 smtClean="0">
                <a:solidFill>
                  <a:srgbClr val="00B050"/>
                </a:solidFill>
              </a:rPr>
              <a:t>лучшим </a:t>
            </a:r>
            <a:r>
              <a:rPr lang="ru-RU" sz="2800" b="1" i="1" dirty="0" smtClean="0">
                <a:solidFill>
                  <a:srgbClr val="00B050"/>
                </a:solidFill>
              </a:rPr>
              <a:t>показателем динамики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63438"/>
              </p:ext>
            </p:extLst>
          </p:nvPr>
        </p:nvGraphicFramePr>
        <p:xfrm>
          <a:off x="3203848" y="2439401"/>
          <a:ext cx="5770984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848">
                  <a:extLst>
                    <a:ext uri="{9D8B030D-6E8A-4147-A177-3AD203B41FA5}">
                      <a16:colId xmlns="" xmlns:a16="http://schemas.microsoft.com/office/drawing/2014/main" val="3240565133"/>
                    </a:ext>
                  </a:extLst>
                </a:gridCol>
                <a:gridCol w="1122136">
                  <a:extLst>
                    <a:ext uri="{9D8B030D-6E8A-4147-A177-3AD203B41FA5}">
                      <a16:colId xmlns=""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МАУЗ ГКБ № 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с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Чесма"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г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Сатка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с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Аргаяш"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 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г.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Магнитогорск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274638"/>
            <a:ext cx="911884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Диспансеризация – 2021 </a:t>
            </a:r>
            <a:br>
              <a:rPr lang="ru-RU" sz="3600" b="1" dirty="0" smtClean="0"/>
            </a:br>
            <a:r>
              <a:rPr lang="ru-RU" sz="3600" b="1" dirty="0" smtClean="0"/>
              <a:t>2 этап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14" y="1844824"/>
            <a:ext cx="295232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Перевод на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 2 этап – показатель качества Диспансеризации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– 32753 человек 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–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39,2%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26543"/>
              </p:ext>
            </p:extLst>
          </p:nvPr>
        </p:nvGraphicFramePr>
        <p:xfrm>
          <a:off x="3234648" y="2167111"/>
          <a:ext cx="5513815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688">
                  <a:extLst>
                    <a:ext uri="{9D8B030D-6E8A-4147-A177-3AD203B41FA5}">
                      <a16:colId xmlns="" xmlns:a16="http://schemas.microsoft.com/office/drawing/2014/main" val="3240565133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с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Еткуль"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 1 Магнитогорск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с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Миасское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«РБ г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Сатка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Трехгорный ГО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Диспансеризация – 2021 </a:t>
            </a:r>
            <a:br>
              <a:rPr lang="ru-RU" sz="3600" b="1" dirty="0" smtClean="0"/>
            </a:br>
            <a:r>
              <a:rPr lang="ru-RU" sz="3600" b="1" dirty="0" smtClean="0"/>
              <a:t>2 этап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Перевод на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2 этап – показатель качества Диспансеризации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58457"/>
              </p:ext>
            </p:extLst>
          </p:nvPr>
        </p:nvGraphicFramePr>
        <p:xfrm>
          <a:off x="3635896" y="2185987"/>
          <a:ext cx="5040560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680">
                  <a:extLst>
                    <a:ext uri="{9D8B030D-6E8A-4147-A177-3AD203B41FA5}">
                      <a16:colId xmlns="" xmlns:a16="http://schemas.microsoft.com/office/drawing/2014/main" val="3240565133"/>
                    </a:ext>
                  </a:extLst>
                </a:gridCol>
                <a:gridCol w="1379880">
                  <a:extLst>
                    <a:ext uri="{9D8B030D-6E8A-4147-A177-3AD203B41FA5}">
                      <a16:colId xmlns=""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Снежинский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ГО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Усть-Катавский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ГО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0,3%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ООО </a:t>
                      </a:r>
                      <a:r>
                        <a:rPr lang="ru-RU" sz="3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Полимедика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ОБ г. Чебаркуль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4,5%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Cambria" pitchFamily="18" charset="0"/>
                        </a:rPr>
                        <a:t>ОБ г. Троицк</a:t>
                      </a:r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– 32753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человек 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–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39,2%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32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50234"/>
              </p:ext>
            </p:extLst>
          </p:nvPr>
        </p:nvGraphicFramePr>
        <p:xfrm>
          <a:off x="251520" y="2132856"/>
          <a:ext cx="7560841" cy="3122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="" xmlns:a16="http://schemas.microsoft.com/office/drawing/2014/main" val="1178840918"/>
                    </a:ext>
                  </a:extLst>
                </a:gridCol>
                <a:gridCol w="1464477">
                  <a:extLst>
                    <a:ext uri="{9D8B030D-6E8A-4147-A177-3AD203B41FA5}">
                      <a16:colId xmlns="" xmlns:a16="http://schemas.microsoft.com/office/drawing/2014/main" val="788132693"/>
                    </a:ext>
                  </a:extLst>
                </a:gridCol>
                <a:gridCol w="1055804">
                  <a:extLst>
                    <a:ext uri="{9D8B030D-6E8A-4147-A177-3AD203B41FA5}">
                      <a16:colId xmlns="" xmlns:a16="http://schemas.microsoft.com/office/drawing/2014/main" val="15491015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Мониторинг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ТФОМС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7067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ГБУЗ "ГБ № 1 имени Г.К. </a:t>
                      </a:r>
                      <a:r>
                        <a:rPr lang="ru-RU" sz="1800" u="none" strike="noStrike" dirty="0" err="1">
                          <a:effectLst/>
                        </a:rPr>
                        <a:t>Маврицкого</a:t>
                      </a:r>
                      <a:r>
                        <a:rPr lang="ru-RU" sz="1800" u="none" strike="noStrike" dirty="0">
                          <a:effectLst/>
                        </a:rPr>
                        <a:t>" </a:t>
                      </a:r>
                      <a:r>
                        <a:rPr lang="ru-RU" sz="1800" u="none" strike="noStrike" dirty="0" err="1">
                          <a:effectLst/>
                        </a:rPr>
                        <a:t>г.Миасс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2185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"Городская больница №1 г. Еманжелинск"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19887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"Городская больница г. Карабаш"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46796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"Городская больница г. Пласт"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6777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ГБУЗ "Районная больница п. Бреды"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0144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"Районная больница с. Агаповка"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12729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"Районная больница с. Долгодеревенское"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69255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ГБУЗ "Районная больница с. Октябрьское"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5021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ФГБУЗ "МСЧ № 162 ФМБА" (Усть-Катавский ГО)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430287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ЧУЗ "Поликлиника "РЖД-Медицина" </a:t>
                      </a:r>
                      <a:r>
                        <a:rPr lang="ru-RU" sz="1800" u="none" strike="noStrike" dirty="0" smtClean="0">
                          <a:effectLst/>
                        </a:rPr>
                        <a:t>г.</a:t>
                      </a:r>
                      <a:r>
                        <a:rPr lang="ru-RU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</a:rPr>
                        <a:t>Карталы</a:t>
                      </a:r>
                      <a:r>
                        <a:rPr lang="ru-RU" sz="1800" u="none" strike="noStrike" dirty="0">
                          <a:effectLst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1979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7200529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Диспансеризация, оплачено случаев по данным мониторинга и ТФОМС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47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1318</Words>
  <Application>Microsoft Office PowerPoint</Application>
  <PresentationFormat>Экран (4:3)</PresentationFormat>
  <Paragraphs>439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Диспансеризация – 2021 </vt:lpstr>
      <vt:lpstr>Диспансеризация – 2021 </vt:lpstr>
      <vt:lpstr>Презентация PowerPoint</vt:lpstr>
      <vt:lpstr>Диспансеризация – 2021 </vt:lpstr>
      <vt:lpstr>Диспансеризация – 2021 </vt:lpstr>
      <vt:lpstr>Диспансеризация – 2021 </vt:lpstr>
      <vt:lpstr>Диспансеризация – 2021  2 этап</vt:lpstr>
      <vt:lpstr>Диспансеризация – 2021  2 этап</vt:lpstr>
      <vt:lpstr>Диспансеризация, оплачено случаев по данным мониторинга и ТФОМС</vt:lpstr>
      <vt:lpstr>Диспансеризация ВОВ</vt:lpstr>
      <vt:lpstr>Профосмотр – 2021 </vt:lpstr>
      <vt:lpstr>Еженедельный мониторинг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Обратить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– 2021</dc:title>
  <dc:creator>Home</dc:creator>
  <cp:lastModifiedBy>Lera</cp:lastModifiedBy>
  <cp:revision>45</cp:revision>
  <dcterms:created xsi:type="dcterms:W3CDTF">2021-04-01T12:15:35Z</dcterms:created>
  <dcterms:modified xsi:type="dcterms:W3CDTF">2021-04-23T06:02:24Z</dcterms:modified>
</cp:coreProperties>
</file>