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36"/>
  </p:notesMasterIdLst>
  <p:handoutMasterIdLst>
    <p:handoutMasterId r:id="rId37"/>
  </p:handoutMasterIdLst>
  <p:sldIdLst>
    <p:sldId id="1124" r:id="rId2"/>
    <p:sldId id="1158" r:id="rId3"/>
    <p:sldId id="1159" r:id="rId4"/>
    <p:sldId id="1160" r:id="rId5"/>
    <p:sldId id="1161" r:id="rId6"/>
    <p:sldId id="1162" r:id="rId7"/>
    <p:sldId id="1153" r:id="rId8"/>
    <p:sldId id="1154" r:id="rId9"/>
    <p:sldId id="1155" r:id="rId10"/>
    <p:sldId id="1156" r:id="rId11"/>
    <p:sldId id="1157" r:id="rId12"/>
    <p:sldId id="1132" r:id="rId13"/>
    <p:sldId id="1127" r:id="rId14"/>
    <p:sldId id="1133" r:id="rId15"/>
    <p:sldId id="1143" r:id="rId16"/>
    <p:sldId id="1163" r:id="rId17"/>
    <p:sldId id="1136" r:id="rId18"/>
    <p:sldId id="1137" r:id="rId19"/>
    <p:sldId id="1139" r:id="rId20"/>
    <p:sldId id="1151" r:id="rId21"/>
    <p:sldId id="1141" r:id="rId22"/>
    <p:sldId id="1142" r:id="rId23"/>
    <p:sldId id="1148" r:id="rId24"/>
    <p:sldId id="1147" r:id="rId25"/>
    <p:sldId id="1140" r:id="rId26"/>
    <p:sldId id="1138" r:id="rId27"/>
    <p:sldId id="1134" r:id="rId28"/>
    <p:sldId id="1152" r:id="rId29"/>
    <p:sldId id="1144" r:id="rId30"/>
    <p:sldId id="1145" r:id="rId31"/>
    <p:sldId id="1149" r:id="rId32"/>
    <p:sldId id="1164" r:id="rId33"/>
    <p:sldId id="1146" r:id="rId34"/>
    <p:sldId id="1131" r:id="rId35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8EC9A"/>
    <a:srgbClr val="1D314E"/>
    <a:srgbClr val="1D284E"/>
    <a:srgbClr val="F2F1EF"/>
    <a:srgbClr val="F1F2EF"/>
    <a:srgbClr val="6B1D98"/>
    <a:srgbClr val="FCE4DC"/>
    <a:srgbClr val="A3B92D"/>
    <a:srgbClr val="2F5383"/>
    <a:srgbClr val="2F59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6" autoAdjust="0"/>
    <p:restoredTop sz="87787" autoAdjust="0"/>
  </p:normalViewPr>
  <p:slideViewPr>
    <p:cSldViewPr>
      <p:cViewPr varScale="1">
        <p:scale>
          <a:sx n="99" d="100"/>
          <a:sy n="99" d="100"/>
        </p:scale>
        <p:origin x="2136" y="72"/>
      </p:cViewPr>
      <p:guideLst>
        <p:guide orient="horz" pos="2296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4"/>
    </p:cViewPr>
  </p:sorterViewPr>
  <p:notesViewPr>
    <p:cSldViewPr>
      <p:cViewPr varScale="1">
        <p:scale>
          <a:sx n="62" d="100"/>
          <a:sy n="62" d="100"/>
        </p:scale>
        <p:origin x="-3154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2\Desktop\&#1095;&#1077;&#1088;&#1077;&#1087;&#1077;&#1085;&#1080;&#1085;\&#1087;&#1086;%20&#1086;&#1073;&#1083;&#1072;&#1089;&#1090;&#1103;&#1084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rgey\Downloads\&#1060;&#1086;&#1088;&#1084;&#1072;_12_&#1084;&#1086;&#1085;&#1080;&#1090;&#1086;&#1088;&#1080;&#1085;&#1075;.&#1041;&#1057;&#1050;%209%20&#1084;&#1077;&#1089;.%20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Кардиологические койки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Лист2!$B$2:$B$4</c:f>
              <c:numCache>
                <c:formatCode>General</c:formatCode>
                <c:ptCount val="3"/>
                <c:pt idx="0">
                  <c:v>941</c:v>
                </c:pt>
                <c:pt idx="1">
                  <c:v>965</c:v>
                </c:pt>
                <c:pt idx="2">
                  <c:v>724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93089872"/>
        <c:axId val="1193100208"/>
      </c:barChart>
      <c:catAx>
        <c:axId val="119308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3100208"/>
        <c:crosses val="autoZero"/>
        <c:auto val="1"/>
        <c:lblAlgn val="ctr"/>
        <c:lblOffset val="100"/>
        <c:noMultiLvlLbl val="0"/>
      </c:catAx>
      <c:valAx>
        <c:axId val="119310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308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Смертность от </a:t>
            </a:r>
            <a:r>
              <a:rPr lang="ru-RU" sz="1600" b="1" dirty="0" smtClean="0"/>
              <a:t>ИМ в отдельных МО</a:t>
            </a:r>
            <a:endParaRPr lang="ru-RU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Смертность от ИМ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387-4D0F-88B6-3828637C7DEF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387-4D0F-88B6-3828637C7DEF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387-4D0F-88B6-3828637C7DEF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387-4D0F-88B6-3828637C7DEF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387-4D0F-88B6-3828637C7DEF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387-4D0F-88B6-3828637C7DEF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387-4D0F-88B6-3828637C7DEF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387-4D0F-88B6-3828637C7DEF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387-4D0F-88B6-3828637C7DEF}"/>
              </c:ext>
            </c:extLst>
          </c:dPt>
          <c:dPt>
            <c:idx val="9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387-4D0F-88B6-3828637C7DEF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6387-4D0F-88B6-3828637C7DEF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6387-4D0F-88B6-3828637C7DEF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6387-4D0F-88B6-3828637C7DEF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6387-4D0F-88B6-3828637C7DEF}"/>
              </c:ext>
            </c:extLst>
          </c:dPt>
          <c:dPt>
            <c:idx val="20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6387-4D0F-88B6-3828637C7DEF}"/>
              </c:ext>
            </c:extLst>
          </c:dPt>
          <c:dPt>
            <c:idx val="21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6387-4D0F-88B6-3828637C7DEF}"/>
              </c:ext>
            </c:extLst>
          </c:dPt>
          <c:dPt>
            <c:idx val="2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6387-4D0F-88B6-3828637C7DEF}"/>
              </c:ext>
            </c:extLst>
          </c:dPt>
          <c:dPt>
            <c:idx val="2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6387-4D0F-88B6-3828637C7DEF}"/>
              </c:ext>
            </c:extLst>
          </c:dPt>
          <c:dPt>
            <c:idx val="24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6387-4D0F-88B6-3828637C7DEF}"/>
              </c:ext>
            </c:extLst>
          </c:dPt>
          <c:dPt>
            <c:idx val="25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6387-4D0F-88B6-3828637C7DEF}"/>
              </c:ext>
            </c:extLst>
          </c:dPt>
          <c:dPt>
            <c:idx val="26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6387-4D0F-88B6-3828637C7DEF}"/>
              </c:ext>
            </c:extLst>
          </c:dPt>
          <c:dPt>
            <c:idx val="27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6387-4D0F-88B6-3828637C7DEF}"/>
              </c:ext>
            </c:extLst>
          </c:dPt>
          <c:dPt>
            <c:idx val="28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D-6387-4D0F-88B6-3828637C7DEF}"/>
              </c:ext>
            </c:extLst>
          </c:dPt>
          <c:dPt>
            <c:idx val="29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6387-4D0F-88B6-3828637C7DEF}"/>
              </c:ext>
            </c:extLst>
          </c:dPt>
          <c:dPt>
            <c:idx val="30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6387-4D0F-88B6-3828637C7DEF}"/>
              </c:ext>
            </c:extLst>
          </c:dPt>
          <c:dPt>
            <c:idx val="31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6387-4D0F-88B6-3828637C7DEF}"/>
              </c:ext>
            </c:extLst>
          </c:dPt>
          <c:dPt>
            <c:idx val="3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5-6387-4D0F-88B6-3828637C7DEF}"/>
              </c:ext>
            </c:extLst>
          </c:dPt>
          <c:dPt>
            <c:idx val="3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7-6387-4D0F-88B6-3828637C7DEF}"/>
              </c:ext>
            </c:extLst>
          </c:dPt>
          <c:dPt>
            <c:idx val="34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9-6387-4D0F-88B6-3828637C7DEF}"/>
              </c:ext>
            </c:extLst>
          </c:dPt>
          <c:dPt>
            <c:idx val="35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B-6387-4D0F-88B6-3828637C7DEF}"/>
              </c:ext>
            </c:extLst>
          </c:dPt>
          <c:dLbls>
            <c:dLbl>
              <c:idx val="13"/>
              <c:tx>
                <c:rich>
                  <a:bodyPr/>
                  <a:lstStyle/>
                  <a:p>
                    <a:fld id="{FB17CCA8-0112-4C14-B182-F7D5B45EEC65}" type="VALUE">
                      <a:rPr lang="en-US" sz="2000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6387-4D0F-88B6-3828637C7DE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Лист2!$A$2:$A$38</c:f>
              <c:strCache>
                <c:ptCount val="37"/>
                <c:pt idx="0">
                  <c:v>Верхнеуфалейский ГО</c:v>
                </c:pt>
                <c:pt idx="1">
                  <c:v>Уйский МР</c:v>
                </c:pt>
                <c:pt idx="2">
                  <c:v>Чебаркульский ГО и МР</c:v>
                </c:pt>
                <c:pt idx="3">
                  <c:v>Красноармейский МР</c:v>
                </c:pt>
                <c:pt idx="4">
                  <c:v>Нязепетровский МР</c:v>
                </c:pt>
                <c:pt idx="5">
                  <c:v>Кыштымский ГО</c:v>
                </c:pt>
                <c:pt idx="6">
                  <c:v>Златоустовский ГО</c:v>
                </c:pt>
                <c:pt idx="7">
                  <c:v>Коркинский МР</c:v>
                </c:pt>
                <c:pt idx="8">
                  <c:v>Каслинский МР</c:v>
                </c:pt>
                <c:pt idx="9">
                  <c:v>Кусинский МР</c:v>
                </c:pt>
                <c:pt idx="10">
                  <c:v>Аргаяшский МР</c:v>
                </c:pt>
                <c:pt idx="11">
                  <c:v>Копейский ГО</c:v>
                </c:pt>
                <c:pt idx="12">
                  <c:v>Ашинский МР</c:v>
                </c:pt>
                <c:pt idx="13">
                  <c:v>Целевой показатель РФ</c:v>
                </c:pt>
                <c:pt idx="14">
                  <c:v>Катав-Ивановский МР</c:v>
                </c:pt>
                <c:pt idx="15">
                  <c:v>Миасский ГО</c:v>
                </c:pt>
                <c:pt idx="16">
                  <c:v>Челябинский ГО</c:v>
                </c:pt>
                <c:pt idx="17">
                  <c:v>Увельский МР</c:v>
                </c:pt>
                <c:pt idx="18">
                  <c:v>Карталинский МР</c:v>
                </c:pt>
                <c:pt idx="19">
                  <c:v>Еткульский МР</c:v>
                </c:pt>
                <c:pt idx="20">
                  <c:v>Сосновский МР</c:v>
                </c:pt>
                <c:pt idx="21">
                  <c:v>Пластовский МР</c:v>
                </c:pt>
                <c:pt idx="22">
                  <c:v>Кунашакский МР</c:v>
                </c:pt>
                <c:pt idx="23">
                  <c:v>Магнитогорский ГО</c:v>
                </c:pt>
                <c:pt idx="24">
                  <c:v>Кизильский МР</c:v>
                </c:pt>
                <c:pt idx="25">
                  <c:v>Агаповский МР</c:v>
                </c:pt>
                <c:pt idx="26">
                  <c:v>Еманжелинский МР</c:v>
                </c:pt>
                <c:pt idx="27">
                  <c:v>Октябрьский МР</c:v>
                </c:pt>
                <c:pt idx="28">
                  <c:v>Нагайбакский МР</c:v>
                </c:pt>
                <c:pt idx="29">
                  <c:v>Саткинский МР</c:v>
                </c:pt>
                <c:pt idx="30">
                  <c:v>Брединский МР</c:v>
                </c:pt>
                <c:pt idx="31">
                  <c:v>Карабашский ГО</c:v>
                </c:pt>
                <c:pt idx="32">
                  <c:v>Верхнеуральский МР</c:v>
                </c:pt>
                <c:pt idx="33">
                  <c:v>Варненский МР</c:v>
                </c:pt>
                <c:pt idx="34">
                  <c:v>Южноуральский ГО</c:v>
                </c:pt>
                <c:pt idx="35">
                  <c:v>Троицкий ГО и МР</c:v>
                </c:pt>
                <c:pt idx="36">
                  <c:v>Локомотивный ГО</c:v>
                </c:pt>
              </c:strCache>
            </c:strRef>
          </c:cat>
          <c:val>
            <c:numRef>
              <c:f>Лист2!$B$2:$B$38</c:f>
              <c:numCache>
                <c:formatCode>General</c:formatCode>
                <c:ptCount val="37"/>
                <c:pt idx="0">
                  <c:v>118.4</c:v>
                </c:pt>
                <c:pt idx="1">
                  <c:v>97.8</c:v>
                </c:pt>
                <c:pt idx="2">
                  <c:v>94.4</c:v>
                </c:pt>
                <c:pt idx="3">
                  <c:v>84.3</c:v>
                </c:pt>
                <c:pt idx="4">
                  <c:v>81.3</c:v>
                </c:pt>
                <c:pt idx="5">
                  <c:v>78.7</c:v>
                </c:pt>
                <c:pt idx="6">
                  <c:v>76.7</c:v>
                </c:pt>
                <c:pt idx="7">
                  <c:v>76.099999999999994</c:v>
                </c:pt>
                <c:pt idx="8">
                  <c:v>73.599999999999994</c:v>
                </c:pt>
                <c:pt idx="9">
                  <c:v>66.5</c:v>
                </c:pt>
                <c:pt idx="10">
                  <c:v>56.6</c:v>
                </c:pt>
                <c:pt idx="11">
                  <c:v>51.7</c:v>
                </c:pt>
                <c:pt idx="12">
                  <c:v>51.1</c:v>
                </c:pt>
                <c:pt idx="13">
                  <c:v>47.3</c:v>
                </c:pt>
                <c:pt idx="14">
                  <c:v>45.1</c:v>
                </c:pt>
                <c:pt idx="15">
                  <c:v>42.7</c:v>
                </c:pt>
                <c:pt idx="16">
                  <c:v>42.7</c:v>
                </c:pt>
                <c:pt idx="17">
                  <c:v>41.3</c:v>
                </c:pt>
                <c:pt idx="18">
                  <c:v>40.6</c:v>
                </c:pt>
                <c:pt idx="19">
                  <c:v>40.1</c:v>
                </c:pt>
                <c:pt idx="20">
                  <c:v>38.299999999999997</c:v>
                </c:pt>
                <c:pt idx="21">
                  <c:v>34.799999999999997</c:v>
                </c:pt>
                <c:pt idx="22">
                  <c:v>34.5</c:v>
                </c:pt>
                <c:pt idx="23">
                  <c:v>32.799999999999997</c:v>
                </c:pt>
                <c:pt idx="24">
                  <c:v>30.1</c:v>
                </c:pt>
                <c:pt idx="25">
                  <c:v>29.7</c:v>
                </c:pt>
                <c:pt idx="26">
                  <c:v>29.2</c:v>
                </c:pt>
                <c:pt idx="27">
                  <c:v>28.7</c:v>
                </c:pt>
                <c:pt idx="28">
                  <c:v>24.1</c:v>
                </c:pt>
                <c:pt idx="29">
                  <c:v>23.7</c:v>
                </c:pt>
                <c:pt idx="30">
                  <c:v>22</c:v>
                </c:pt>
                <c:pt idx="31">
                  <c:v>19.8</c:v>
                </c:pt>
                <c:pt idx="32">
                  <c:v>19.399999999999999</c:v>
                </c:pt>
                <c:pt idx="33">
                  <c:v>17.7</c:v>
                </c:pt>
                <c:pt idx="34">
                  <c:v>17.399999999999999</c:v>
                </c:pt>
                <c:pt idx="35">
                  <c:v>16.7</c:v>
                </c:pt>
                <c:pt idx="3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C-6387-4D0F-88B6-3828637C7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3793872"/>
        <c:axId val="1493797680"/>
      </c:barChart>
      <c:catAx>
        <c:axId val="149379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493797680"/>
        <c:crosses val="autoZero"/>
        <c:auto val="1"/>
        <c:lblAlgn val="ctr"/>
        <c:lblOffset val="100"/>
        <c:noMultiLvlLbl val="0"/>
      </c:catAx>
      <c:valAx>
        <c:axId val="1493797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379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Структура смертности от БСК за 2 года</a:t>
            </a:r>
            <a:endParaRPr lang="ru-RU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957921342073106E-2"/>
          <c:y val="8.8530400216969354E-2"/>
          <c:w val="0.93182299188979001"/>
          <c:h val="0.73051037258486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Лист3!$B$1:$B$2</c:f>
              <c:strCache>
                <c:ptCount val="2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Лист3!$A$3:$A$7</c:f>
              <c:strCache>
                <c:ptCount val="5"/>
                <c:pt idx="0">
                  <c:v>Болезни системы кровообращения</c:v>
                </c:pt>
                <c:pt idx="1">
                  <c:v>инфаркт миокарда </c:v>
                </c:pt>
                <c:pt idx="2">
                  <c:v>хроническая ишемическая болезнь сердца</c:v>
                </c:pt>
                <c:pt idx="3">
                  <c:v>острые нарушения мозгового кровообращения </c:v>
                </c:pt>
                <c:pt idx="4">
                  <c:v>хронические формы ЦВБ </c:v>
                </c:pt>
              </c:strCache>
            </c:strRef>
          </c:cat>
          <c:val>
            <c:numRef>
              <c:f>Лист3!$B$3:$B$7</c:f>
              <c:numCache>
                <c:formatCode>General</c:formatCode>
                <c:ptCount val="5"/>
                <c:pt idx="0">
                  <c:v>581</c:v>
                </c:pt>
                <c:pt idx="1">
                  <c:v>44.4</c:v>
                </c:pt>
                <c:pt idx="2">
                  <c:v>260.8</c:v>
                </c:pt>
                <c:pt idx="3">
                  <c:v>92.1</c:v>
                </c:pt>
                <c:pt idx="4">
                  <c:v>26.9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9A-4982-80A9-494249A50364}"/>
            </c:ext>
          </c:extLst>
        </c:ser>
        <c:ser>
          <c:idx val="1"/>
          <c:order val="1"/>
          <c:tx>
            <c:strRef>
              <c:f>Лист3!$C$1:$C$2</c:f>
              <c:strCache>
                <c:ptCount val="2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Лист3!$A$3:$A$7</c:f>
              <c:strCache>
                <c:ptCount val="5"/>
                <c:pt idx="0">
                  <c:v>Болезни системы кровообращения</c:v>
                </c:pt>
                <c:pt idx="1">
                  <c:v>инфаркт миокарда </c:v>
                </c:pt>
                <c:pt idx="2">
                  <c:v>хроническая ишемическая болезнь сердца</c:v>
                </c:pt>
                <c:pt idx="3">
                  <c:v>острые нарушения мозгового кровообращения </c:v>
                </c:pt>
                <c:pt idx="4">
                  <c:v>хронические формы ЦВБ </c:v>
                </c:pt>
              </c:strCache>
            </c:strRef>
          </c:cat>
          <c:val>
            <c:numRef>
              <c:f>Лист3!$C$3:$C$7</c:f>
              <c:numCache>
                <c:formatCode>General</c:formatCode>
                <c:ptCount val="5"/>
                <c:pt idx="0">
                  <c:v>680</c:v>
                </c:pt>
                <c:pt idx="1">
                  <c:v>47.8</c:v>
                </c:pt>
                <c:pt idx="2">
                  <c:v>324.5</c:v>
                </c:pt>
                <c:pt idx="3">
                  <c:v>106</c:v>
                </c:pt>
                <c:pt idx="4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C9A-4982-80A9-494249A50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3788432"/>
        <c:axId val="1493791696"/>
      </c:barChart>
      <c:catAx>
        <c:axId val="149378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3791696"/>
        <c:crosses val="autoZero"/>
        <c:auto val="1"/>
        <c:lblAlgn val="ctr"/>
        <c:lblOffset val="100"/>
        <c:noMultiLvlLbl val="0"/>
      </c:catAx>
      <c:valAx>
        <c:axId val="149379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378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Структура смертности от</a:t>
            </a:r>
            <a:r>
              <a:rPr lang="ru-RU" b="1" baseline="0" dirty="0" smtClean="0"/>
              <a:t> БСК</a:t>
            </a:r>
            <a:r>
              <a:rPr lang="en-US" b="1" baseline="0" dirty="0" smtClean="0"/>
              <a:t> </a:t>
            </a:r>
            <a:r>
              <a:rPr lang="ru-RU" b="1" baseline="0" dirty="0" smtClean="0"/>
              <a:t>в 2020 году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Лист5!$B$2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66E-462E-BE0F-91F1354103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66E-462E-BE0F-91F13541032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66E-462E-BE0F-91F1354103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66E-462E-BE0F-91F13541032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66E-462E-BE0F-91F13541032A}"/>
              </c:ext>
            </c:extLst>
          </c:dPt>
          <c:dLbls>
            <c:dLbl>
              <c:idx val="3"/>
              <c:tx>
                <c:rich>
                  <a:bodyPr/>
                  <a:lstStyle/>
                  <a:p>
                    <a:fld id="{C2118431-8092-4386-8A51-BA6BBB13D256}" type="PERCENTAGE">
                      <a:rPr lang="en-US">
                        <a:solidFill>
                          <a:schemeClr val="bg1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66E-462E-BE0F-91F13541032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D362A25-9EFC-4223-80CF-4D2768826D5D}" type="PERCENTAGE">
                      <a:rPr lang="en-US" b="1">
                        <a:solidFill>
                          <a:schemeClr val="bg1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66E-462E-BE0F-91F13541032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Лист5!$A$3:$A$7</c:f>
              <c:strCache>
                <c:ptCount val="5"/>
                <c:pt idx="0">
                  <c:v>инфаркт миокарда (острый и повторный)</c:v>
                </c:pt>
                <c:pt idx="1">
                  <c:v>хроническая ишемическая болезнь сердца </c:v>
                </c:pt>
                <c:pt idx="2">
                  <c:v>острые нарушения мозгового кровообращения </c:v>
                </c:pt>
                <c:pt idx="3">
                  <c:v>хронические формы ЦВБ  </c:v>
                </c:pt>
                <c:pt idx="4">
                  <c:v>другие формы</c:v>
                </c:pt>
              </c:strCache>
            </c:strRef>
          </c:cat>
          <c:val>
            <c:numRef>
              <c:f>Лист5!$B$3:$B$7</c:f>
              <c:numCache>
                <c:formatCode>General</c:formatCode>
                <c:ptCount val="5"/>
                <c:pt idx="0">
                  <c:v>1659</c:v>
                </c:pt>
                <c:pt idx="1">
                  <c:v>11262</c:v>
                </c:pt>
                <c:pt idx="2">
                  <c:v>3679</c:v>
                </c:pt>
                <c:pt idx="3">
                  <c:v>1284</c:v>
                </c:pt>
                <c:pt idx="4">
                  <c:v>5727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66E-462E-BE0F-91F13541032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'для расчета '!$B$16</c:f>
              <c:strCache>
                <c:ptCount val="1"/>
                <c:pt idx="0">
                  <c:v>% проведения ЧКВ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chemeClr val="bg2">
                  <a:lumMod val="25000"/>
                </a:schemeClr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6016260162601633E-2"/>
                  <c:y val="-3.9087947882736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016260162601633E-2"/>
                  <c:y val="4.7774158523344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352303523035216E-2"/>
                  <c:y val="-2.6058631921824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6016260162601633E-2"/>
                  <c:y val="3.9087947882736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1192411924119293E-2"/>
                  <c:y val="-1.737242128121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6016260162601633E-2"/>
                  <c:y val="3.4744842562432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6856368563685613E-2"/>
                  <c:y val="-3.4744842562432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9024390243902439E-2"/>
                  <c:y val="5.2117263843648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0352303523035237E-2"/>
                  <c:y val="3.9087947882736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7696476964769675E-2"/>
                  <c:y val="-3.9087947882736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3848238482384838E-2"/>
                  <c:y val="2.6058631921824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BC8-4888-9AD8-B5B5C9C75BC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расчета '!$A$17:$A$28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'для расчета '!$B$17:$B$28</c:f>
              <c:numCache>
                <c:formatCode>0.0</c:formatCode>
                <c:ptCount val="12"/>
                <c:pt idx="0">
                  <c:v>80.366492146596855</c:v>
                </c:pt>
                <c:pt idx="1">
                  <c:v>78.609625668449198</c:v>
                </c:pt>
                <c:pt idx="2">
                  <c:v>83.333333333333343</c:v>
                </c:pt>
                <c:pt idx="3">
                  <c:v>82.527881040892197</c:v>
                </c:pt>
                <c:pt idx="4">
                  <c:v>86.666666666666671</c:v>
                </c:pt>
                <c:pt idx="5">
                  <c:v>85.230024213075069</c:v>
                </c:pt>
                <c:pt idx="6">
                  <c:v>83.606557377049185</c:v>
                </c:pt>
                <c:pt idx="7">
                  <c:v>87.21311475409837</c:v>
                </c:pt>
                <c:pt idx="8">
                  <c:v>72.899728997289969</c:v>
                </c:pt>
                <c:pt idx="9">
                  <c:v>77.165354330708652</c:v>
                </c:pt>
                <c:pt idx="10">
                  <c:v>78.865979381443296</c:v>
                </c:pt>
                <c:pt idx="11">
                  <c:v>86.768447837150134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BBC8-4888-9AD8-B5B5C9C75BC6}"/>
            </c:ext>
          </c:extLst>
        </c:ser>
        <c:ser>
          <c:idx val="1"/>
          <c:order val="1"/>
          <c:tx>
            <c:strRef>
              <c:f>'для расчета '!$C$16</c:f>
              <c:strCache>
                <c:ptCount val="1"/>
                <c:pt idx="0">
                  <c:v>летальность от ОИМ (в т.ч. без подъема сегмента ST)   </c:v>
                </c:pt>
              </c:strCache>
            </c:strRef>
          </c:tx>
          <c:dLbls>
            <c:dLbl>
              <c:idx val="0"/>
              <c:layout>
                <c:manualLayout>
                  <c:x val="-3.0352303523035248E-2"/>
                  <c:y val="-4.3431053203040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4688346883468849E-2"/>
                  <c:y val="5.2117263843648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4688346883468828E-2"/>
                  <c:y val="-3.4744842562432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8184281842818421E-2"/>
                  <c:y val="3.9087947882736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6856368563685654E-2"/>
                  <c:y val="-3.9087947882736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3848238482384838E-2"/>
                  <c:y val="4.3431053203040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0352303523035237E-2"/>
                  <c:y val="-2.6058631921824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3848238482384838E-2"/>
                  <c:y val="3.9087947882736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6016260162601633E-2"/>
                  <c:y val="-5.2117263843648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8184281842818421E-2"/>
                  <c:y val="3.4744842562432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0352303523035237E-2"/>
                  <c:y val="-4.3431053203040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BBC8-4888-9AD8-B5B5C9C75BC6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168021680216803E-3"/>
                  <c:y val="3.9087947882736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BBC8-4888-9AD8-B5B5C9C75BC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расчета '!$A$17:$A$28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'для расчета '!$C$17:$C$28</c:f>
              <c:numCache>
                <c:formatCode>0.0</c:formatCode>
                <c:ptCount val="12"/>
                <c:pt idx="0">
                  <c:v>6.2827225130890048</c:v>
                </c:pt>
                <c:pt idx="1">
                  <c:v>8.8235294117647065</c:v>
                </c:pt>
                <c:pt idx="2">
                  <c:v>7.6719576719576716</c:v>
                </c:pt>
                <c:pt idx="3">
                  <c:v>8.921933085501859</c:v>
                </c:pt>
                <c:pt idx="4">
                  <c:v>6.9047619047619051</c:v>
                </c:pt>
                <c:pt idx="5">
                  <c:v>7.2639225181598057</c:v>
                </c:pt>
                <c:pt idx="6">
                  <c:v>10.491803278688524</c:v>
                </c:pt>
                <c:pt idx="7">
                  <c:v>7.2131147540983616</c:v>
                </c:pt>
                <c:pt idx="8">
                  <c:v>6.2330623306233059</c:v>
                </c:pt>
                <c:pt idx="9">
                  <c:v>7.8740157480314963</c:v>
                </c:pt>
                <c:pt idx="10">
                  <c:v>4.1237113402061851</c:v>
                </c:pt>
                <c:pt idx="11">
                  <c:v>9.4147582697201013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BBC8-4888-9AD8-B5B5C9C75B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3799856"/>
        <c:axId val="1493800400"/>
      </c:lineChart>
      <c:catAx>
        <c:axId val="1493799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493800400"/>
        <c:crosses val="autoZero"/>
        <c:auto val="1"/>
        <c:lblAlgn val="ctr"/>
        <c:lblOffset val="100"/>
        <c:noMultiLvlLbl val="0"/>
      </c:catAx>
      <c:valAx>
        <c:axId val="149380040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4937998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978038154490771"/>
          <c:y val="0.35923619341720398"/>
          <c:w val="0.2921179392765883"/>
          <c:h val="0.2211119205802081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специалистов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260</c:v>
                </c:pt>
                <c:pt idx="1">
                  <c:v>256</c:v>
                </c:pt>
                <c:pt idx="2">
                  <c:v>253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93090416"/>
        <c:axId val="1193101296"/>
      </c:barChart>
      <c:catAx>
        <c:axId val="119309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3101296"/>
        <c:crosses val="autoZero"/>
        <c:auto val="1"/>
        <c:lblAlgn val="ctr"/>
        <c:lblOffset val="100"/>
        <c:noMultiLvlLbl val="0"/>
      </c:catAx>
      <c:valAx>
        <c:axId val="1193101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193090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217104798184755E-2"/>
          <c:y val="4.4289221853311418E-2"/>
          <c:w val="0.91237717881418667"/>
          <c:h val="0.61717302324752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Болезни системы кровообращения I00- I99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3924196228402953E-18"/>
                  <c:y val="1.20358769476972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492788636087499E-3"/>
                  <c:y val="1.62455746168264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0985577272174244E-3"/>
                  <c:y val="3.67891064038417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653893581433446E-3"/>
                  <c:y val="2.30862254324607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833168369074155E-3"/>
                  <c:y val="2.30862254324607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</c:v>
                </c:pt>
                <c:pt idx="4">
                  <c:v>2020г.</c:v>
                </c:pt>
              </c:strCache>
            </c:strRef>
          </c:cat>
          <c:val>
            <c:numRef>
              <c:f>Лист1!$B$2:$F$2</c:f>
              <c:numCache>
                <c:formatCode>0.0</c:formatCode>
                <c:ptCount val="5"/>
                <c:pt idx="0">
                  <c:v>252.3</c:v>
                </c:pt>
                <c:pt idx="1">
                  <c:v>269</c:v>
                </c:pt>
                <c:pt idx="2">
                  <c:v>287.8</c:v>
                </c:pt>
                <c:pt idx="3">
                  <c:v>318.5</c:v>
                </c:pt>
                <c:pt idx="4">
                  <c:v>301.5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Болезни, характеризующиеся повышенным кровяным давлением I10-I13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</c:v>
                </c:pt>
                <c:pt idx="4">
                  <c:v>2020г.</c:v>
                </c:pt>
              </c:strCache>
            </c:strRef>
          </c:cat>
          <c:val>
            <c:numRef>
              <c:f>Лист1!$B$3:$F$3</c:f>
              <c:numCache>
                <c:formatCode>0.0</c:formatCode>
                <c:ptCount val="5"/>
                <c:pt idx="0">
                  <c:v>105.3</c:v>
                </c:pt>
                <c:pt idx="1">
                  <c:v>118.5</c:v>
                </c:pt>
                <c:pt idx="2">
                  <c:v>137.4</c:v>
                </c:pt>
                <c:pt idx="3">
                  <c:v>158.30000000000001</c:v>
                </c:pt>
                <c:pt idx="4">
                  <c:v>159.69999999999999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Ишемические болезни сердца I20-I25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</c:v>
                </c:pt>
                <c:pt idx="4">
                  <c:v>2020г.</c:v>
                </c:pt>
              </c:strCache>
            </c:strRef>
          </c:cat>
          <c:val>
            <c:numRef>
              <c:f>Лист1!$B$4:$F$4</c:f>
              <c:numCache>
                <c:formatCode>0.0</c:formatCode>
                <c:ptCount val="5"/>
                <c:pt idx="0">
                  <c:v>64.599999999999994</c:v>
                </c:pt>
                <c:pt idx="1">
                  <c:v>65.5</c:v>
                </c:pt>
                <c:pt idx="2">
                  <c:v>67.400000000000006</c:v>
                </c:pt>
                <c:pt idx="3">
                  <c:v>73.900000000000006</c:v>
                </c:pt>
                <c:pt idx="4">
                  <c:v>69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Острый и повторный инфаркт миокарда I21-22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</c:v>
                </c:pt>
                <c:pt idx="4">
                  <c:v>2020г.</c:v>
                </c:pt>
              </c:strCache>
            </c:strRef>
          </c:cat>
          <c:val>
            <c:numRef>
              <c:f>Лист1!$B$5:$F$5</c:f>
              <c:numCache>
                <c:formatCode>0.0</c:formatCode>
                <c:ptCount val="5"/>
                <c:pt idx="0">
                  <c:v>1.9</c:v>
                </c:pt>
                <c:pt idx="1">
                  <c:v>1.8</c:v>
                </c:pt>
                <c:pt idx="2">
                  <c:v>1.9</c:v>
                </c:pt>
                <c:pt idx="3">
                  <c:v>2</c:v>
                </c:pt>
                <c:pt idx="4">
                  <c:v>1.8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Цереброваскулярные заболевания I60-I69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</c:v>
                </c:pt>
                <c:pt idx="4">
                  <c:v>2020г.</c:v>
                </c:pt>
              </c:strCache>
            </c:strRef>
          </c:cat>
          <c:val>
            <c:numRef>
              <c:f>Лист1!$B$6:$F$6</c:f>
              <c:numCache>
                <c:formatCode>0.0</c:formatCode>
                <c:ptCount val="5"/>
                <c:pt idx="0">
                  <c:v>53.2</c:v>
                </c:pt>
                <c:pt idx="1">
                  <c:v>54</c:v>
                </c:pt>
                <c:pt idx="2">
                  <c:v>52.9</c:v>
                </c:pt>
                <c:pt idx="3">
                  <c:v>53.3</c:v>
                </c:pt>
                <c:pt idx="4">
                  <c:v>44.7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2193312"/>
        <c:axId val="1562204192"/>
      </c:barChart>
      <c:catAx>
        <c:axId val="1562193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2204192"/>
        <c:crosses val="autoZero"/>
        <c:auto val="1"/>
        <c:lblAlgn val="ctr"/>
        <c:lblOffset val="100"/>
        <c:noMultiLvlLbl val="0"/>
      </c:catAx>
      <c:valAx>
        <c:axId val="1562204192"/>
        <c:scaling>
          <c:orientation val="minMax"/>
          <c:max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219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Лист3!$A$2</c:f>
              <c:strCache>
                <c:ptCount val="1"/>
                <c:pt idx="0">
                  <c:v>Болезни системы кровообращения I00-I99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Лист3!$B$1:$F$1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</c:v>
                </c:pt>
                <c:pt idx="4">
                  <c:v>2020 г.</c:v>
                </c:pt>
              </c:strCache>
            </c:strRef>
          </c:cat>
          <c:val>
            <c:numRef>
              <c:f>Лист3!$B$2:$F$2</c:f>
              <c:numCache>
                <c:formatCode>General</c:formatCode>
                <c:ptCount val="5"/>
                <c:pt idx="0">
                  <c:v>36.549999999999997</c:v>
                </c:pt>
                <c:pt idx="1">
                  <c:v>36.9</c:v>
                </c:pt>
                <c:pt idx="2">
                  <c:v>35.700000000000003</c:v>
                </c:pt>
                <c:pt idx="3">
                  <c:v>42.6</c:v>
                </c:pt>
                <c:pt idx="4">
                  <c:v>45.2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Болезни, характеризующиеся повышенным кровяным давлением I10-I13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Лист3!$B$1:$F$1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</c:v>
                </c:pt>
                <c:pt idx="4">
                  <c:v>2020 г.</c:v>
                </c:pt>
              </c:strCache>
            </c:strRef>
          </c:cat>
          <c:val>
            <c:numRef>
              <c:f>Лист3!$B$3:$F$3</c:f>
              <c:numCache>
                <c:formatCode>General</c:formatCode>
                <c:ptCount val="5"/>
                <c:pt idx="0">
                  <c:v>10.5</c:v>
                </c:pt>
                <c:pt idx="1">
                  <c:v>12.5</c:v>
                </c:pt>
                <c:pt idx="2">
                  <c:v>13.3</c:v>
                </c:pt>
                <c:pt idx="3">
                  <c:v>15.9</c:v>
                </c:pt>
                <c:pt idx="4">
                  <c:v>18.399999999999999</c:v>
                </c:pt>
              </c:numCache>
            </c:numRef>
          </c:val>
        </c:ser>
        <c:ser>
          <c:idx val="2"/>
          <c:order val="2"/>
          <c:tx>
            <c:strRef>
              <c:f>Лист3!$A$4</c:f>
              <c:strCache>
                <c:ptCount val="1"/>
                <c:pt idx="0">
                  <c:v>Ишемические болезни сердца I20-I25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Лист3!$B$1:$F$1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</c:v>
                </c:pt>
                <c:pt idx="4">
                  <c:v>2020 г.</c:v>
                </c:pt>
              </c:strCache>
            </c:strRef>
          </c:cat>
          <c:val>
            <c:numRef>
              <c:f>Лист3!$B$4:$F$4</c:f>
              <c:numCache>
                <c:formatCode>General</c:formatCode>
                <c:ptCount val="5"/>
                <c:pt idx="0">
                  <c:v>10.8</c:v>
                </c:pt>
                <c:pt idx="1">
                  <c:v>10</c:v>
                </c:pt>
                <c:pt idx="2">
                  <c:v>8.6</c:v>
                </c:pt>
                <c:pt idx="3">
                  <c:v>10.1</c:v>
                </c:pt>
                <c:pt idx="4">
                  <c:v>10.7</c:v>
                </c:pt>
              </c:numCache>
            </c:numRef>
          </c:val>
        </c:ser>
        <c:ser>
          <c:idx val="3"/>
          <c:order val="3"/>
          <c:tx>
            <c:strRef>
              <c:f>Лист3!$A$5</c:f>
              <c:strCache>
                <c:ptCount val="1"/>
                <c:pt idx="0">
                  <c:v>Острый и повторный инфаркт миокарда I21-22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Лист3!$B$1:$F$1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</c:v>
                </c:pt>
                <c:pt idx="4">
                  <c:v>2020 г.</c:v>
                </c:pt>
              </c:strCache>
            </c:strRef>
          </c:cat>
          <c:val>
            <c:numRef>
              <c:f>Лист3!$B$5:$F$5</c:f>
              <c:numCache>
                <c:formatCode>General</c:formatCode>
                <c:ptCount val="5"/>
                <c:pt idx="0">
                  <c:v>1.93</c:v>
                </c:pt>
                <c:pt idx="1">
                  <c:v>1.8</c:v>
                </c:pt>
                <c:pt idx="2">
                  <c:v>1.9</c:v>
                </c:pt>
                <c:pt idx="3">
                  <c:v>2</c:v>
                </c:pt>
                <c:pt idx="4">
                  <c:v>1.8</c:v>
                </c:pt>
              </c:numCache>
            </c:numRef>
          </c:val>
        </c:ser>
        <c:ser>
          <c:idx val="4"/>
          <c:order val="4"/>
          <c:tx>
            <c:strRef>
              <c:f>Лист3!$A$6</c:f>
              <c:strCache>
                <c:ptCount val="1"/>
                <c:pt idx="0">
                  <c:v>Цереброваскулярные заболевания I60-I69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Лист3!$B$1:$F$1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</c:v>
                </c:pt>
                <c:pt idx="4">
                  <c:v>2020 г.</c:v>
                </c:pt>
              </c:strCache>
            </c:strRef>
          </c:cat>
          <c:val>
            <c:numRef>
              <c:f>Лист3!$B$6:$F$6</c:f>
              <c:numCache>
                <c:formatCode>General</c:formatCode>
                <c:ptCount val="5"/>
                <c:pt idx="0">
                  <c:v>7.7</c:v>
                </c:pt>
                <c:pt idx="1">
                  <c:v>7.1</c:v>
                </c:pt>
                <c:pt idx="2">
                  <c:v>6.85</c:v>
                </c:pt>
                <c:pt idx="3">
                  <c:v>7.8</c:v>
                </c:pt>
                <c:pt idx="4">
                  <c:v>7.2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3094768"/>
        <c:axId val="1193025280"/>
      </c:barChart>
      <c:catAx>
        <c:axId val="119309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3025280"/>
        <c:crosses val="autoZero"/>
        <c:auto val="1"/>
        <c:lblAlgn val="ctr"/>
        <c:lblOffset val="100"/>
        <c:noMultiLvlLbl val="0"/>
      </c:catAx>
      <c:valAx>
        <c:axId val="119302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309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Реализация программы лекарственного</a:t>
            </a:r>
            <a:r>
              <a:rPr lang="ru-RU" baseline="0" dirty="0" smtClean="0"/>
              <a:t> обеспечения</a:t>
            </a:r>
            <a:endParaRPr lang="ru-RU" dirty="0"/>
          </a:p>
        </c:rich>
      </c:tx>
      <c:layout>
        <c:manualLayout>
          <c:xMode val="edge"/>
          <c:yMode val="edge"/>
          <c:x val="0.12285964824770035"/>
          <c:y val="2.8426801783928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Лист1!$B$1:$E$2</c:f>
              <c:multiLvlStrCache>
                <c:ptCount val="4"/>
                <c:lvl>
                  <c:pt idx="0">
                    <c:v>Всего, чел</c:v>
                  </c:pt>
                  <c:pt idx="1">
                    <c:v>Впервые в жизни установленный диагноз, чел</c:v>
                  </c:pt>
                  <c:pt idx="2">
                    <c:v>Выписано рецептов (шт)</c:v>
                  </c:pt>
                  <c:pt idx="3">
                    <c:v>Обеспечено рецептов (шт)</c:v>
                  </c:pt>
                </c:lvl>
                <c:lvl>
                  <c:pt idx="0">
                    <c:v>Число граждан, взятых в программу льготного лек. обеспечения</c:v>
                  </c:pt>
                </c:lvl>
              </c:multiLvlStrCache>
            </c:multiLvl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7757</c:v>
                </c:pt>
                <c:pt idx="1">
                  <c:v>7251</c:v>
                </c:pt>
                <c:pt idx="2">
                  <c:v>44944</c:v>
                </c:pt>
                <c:pt idx="3">
                  <c:v>43933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29-4699-BD4C-0795E8F60E33}"/>
            </c:ext>
          </c:extLst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Лист1!$B$1:$E$2</c:f>
              <c:multiLvlStrCache>
                <c:ptCount val="4"/>
                <c:lvl>
                  <c:pt idx="0">
                    <c:v>Всего, чел</c:v>
                  </c:pt>
                  <c:pt idx="1">
                    <c:v>Впервые в жизни установленный диагноз, чел</c:v>
                  </c:pt>
                  <c:pt idx="2">
                    <c:v>Выписано рецептов (шт)</c:v>
                  </c:pt>
                  <c:pt idx="3">
                    <c:v>Обеспечено рецептов (шт)</c:v>
                  </c:pt>
                </c:lvl>
                <c:lvl>
                  <c:pt idx="0">
                    <c:v>Число граждан, взятых в программу льготного лек. обеспечения</c:v>
                  </c:pt>
                </c:lvl>
              </c:multiLvlStrCache>
            </c:multiLvl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11971</c:v>
                </c:pt>
                <c:pt idx="1">
                  <c:v>10228</c:v>
                </c:pt>
                <c:pt idx="2">
                  <c:v>39425</c:v>
                </c:pt>
                <c:pt idx="3">
                  <c:v>38459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29-4699-BD4C-0795E8F60E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93787888"/>
        <c:axId val="1493790064"/>
      </c:barChart>
      <c:catAx>
        <c:axId val="149378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3790064"/>
        <c:crosses val="autoZero"/>
        <c:auto val="1"/>
        <c:lblAlgn val="ctr"/>
        <c:lblOffset val="100"/>
        <c:noMultiLvlLbl val="0"/>
      </c:catAx>
      <c:valAx>
        <c:axId val="149379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3787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Выездные</a:t>
            </a:r>
            <a:r>
              <a:rPr lang="ru-RU" baseline="0" dirty="0"/>
              <a:t> </a:t>
            </a:r>
            <a:r>
              <a:rPr lang="ru-RU" baseline="0" dirty="0" smtClean="0"/>
              <a:t>бригады 2020 год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Лист2!$A$2</c:f>
              <c:strCache>
                <c:ptCount val="1"/>
                <c:pt idx="0">
                  <c:v>ГБУЗ ЧОКБ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Лист2!$B$1:$E$1</c:f>
              <c:strCache>
                <c:ptCount val="4"/>
                <c:pt idx="0">
                  <c:v>Выездов</c:v>
                </c:pt>
                <c:pt idx="1">
                  <c:v>Дней отработано</c:v>
                </c:pt>
                <c:pt idx="2">
                  <c:v>Консультировано человек</c:v>
                </c:pt>
                <c:pt idx="3">
                  <c:v>Отобрано на госпитализацию</c:v>
                </c:pt>
              </c:strCache>
            </c:strRef>
          </c:cat>
          <c:val>
            <c:numRef>
              <c:f>Лист2!$B$2:$E$2</c:f>
              <c:numCache>
                <c:formatCode>General</c:formatCode>
                <c:ptCount val="4"/>
                <c:pt idx="0">
                  <c:v>45</c:v>
                </c:pt>
                <c:pt idx="1">
                  <c:v>58</c:v>
                </c:pt>
                <c:pt idx="2">
                  <c:v>1469</c:v>
                </c:pt>
                <c:pt idx="3">
                  <c:v>74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ГБУЗ ЧКОД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Лист2!$B$1:$E$1</c:f>
              <c:strCache>
                <c:ptCount val="4"/>
                <c:pt idx="0">
                  <c:v>Выездов</c:v>
                </c:pt>
                <c:pt idx="1">
                  <c:v>Дней отработано</c:v>
                </c:pt>
                <c:pt idx="2">
                  <c:v>Консультировано человек</c:v>
                </c:pt>
                <c:pt idx="3">
                  <c:v>Отобрано на госпитализацию</c:v>
                </c:pt>
              </c:strCache>
            </c:strRef>
          </c:cat>
          <c:val>
            <c:numRef>
              <c:f>Лист2!$B$3:$E$3</c:f>
              <c:numCache>
                <c:formatCode>General</c:formatCode>
                <c:ptCount val="4"/>
                <c:pt idx="0">
                  <c:v>76</c:v>
                </c:pt>
                <c:pt idx="1">
                  <c:v>85</c:v>
                </c:pt>
                <c:pt idx="2">
                  <c:v>1771</c:v>
                </c:pt>
                <c:pt idx="3">
                  <c:v>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93796048"/>
        <c:axId val="1493787344"/>
      </c:barChart>
      <c:catAx>
        <c:axId val="1493796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3787344"/>
        <c:crosses val="autoZero"/>
        <c:auto val="1"/>
        <c:lblAlgn val="ctr"/>
        <c:lblOffset val="100"/>
        <c:noMultiLvlLbl val="0"/>
      </c:catAx>
      <c:valAx>
        <c:axId val="1493787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379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'[Форма_12_мониторинг.БСК 9 мес. 2020.xlsx]Лист2'!$B$40</c:f>
              <c:strCache>
                <c:ptCount val="1"/>
                <c:pt idx="0">
                  <c:v>Взято на Д-учет, диагноз впервые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53-472A-8B17-F6FF9B03CC6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53-472A-8B17-F6FF9B03CC6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353-472A-8B17-F6FF9B03CC6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353-472A-8B17-F6FF9B03CC6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353-472A-8B17-F6FF9B03CC6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353-472A-8B17-F6FF9B03CC6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353-472A-8B17-F6FF9B03CC6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353-472A-8B17-F6FF9B03CC6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353-472A-8B17-F6FF9B03CC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'[Форма_12_мониторинг.БСК 9 мес. 2020.xlsx]Лист2'!$A$41:$A$49</c:f>
              <c:strCache>
                <c:ptCount val="9"/>
                <c:pt idx="0">
                  <c:v>эссенциальная гипертензия</c:v>
                </c:pt>
                <c:pt idx="1">
                  <c:v>гипертензивная болезнь сердца  (гипертоническая болезнь с  преимущественным поражением сердца)</c:v>
                </c:pt>
                <c:pt idx="2">
                  <c:v>гипертензивная болезнь почки (гипертоническая болезнь с преимущественным поражением  почек) </c:v>
                </c:pt>
                <c:pt idx="3">
                  <c:v>стенокардия</c:v>
                </c:pt>
                <c:pt idx="4">
                  <c:v>острый инфаркт миокарда</c:v>
                </c:pt>
                <c:pt idx="5">
                  <c:v>повторный инфаркт миокарда</c:v>
                </c:pt>
                <c:pt idx="6">
                  <c:v>хроническая ишемическая болезнь сердца</c:v>
                </c:pt>
                <c:pt idx="7">
                  <c:v>постинфарктный кардиосклероз</c:v>
                </c:pt>
                <c:pt idx="8">
                  <c:v>другие болезни сердца</c:v>
                </c:pt>
              </c:strCache>
            </c:strRef>
          </c:cat>
          <c:val>
            <c:numRef>
              <c:f>'[Форма_12_мониторинг.БСК 9 мес. 2020.xlsx]Лист2'!$B$41:$B$49</c:f>
              <c:numCache>
                <c:formatCode>General</c:formatCode>
                <c:ptCount val="9"/>
                <c:pt idx="0">
                  <c:v>4061</c:v>
                </c:pt>
                <c:pt idx="1">
                  <c:v>16881</c:v>
                </c:pt>
                <c:pt idx="2">
                  <c:v>68</c:v>
                </c:pt>
                <c:pt idx="3">
                  <c:v>3944</c:v>
                </c:pt>
                <c:pt idx="4">
                  <c:v>2564</c:v>
                </c:pt>
                <c:pt idx="5">
                  <c:v>122</c:v>
                </c:pt>
                <c:pt idx="6">
                  <c:v>4372</c:v>
                </c:pt>
                <c:pt idx="7">
                  <c:v>1401</c:v>
                </c:pt>
                <c:pt idx="8">
                  <c:v>1009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5353-472A-8B17-F6FF9B03C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Смертность от БСК (на 100 тыс. нас)</c:v>
                </c:pt>
                <c:pt idx="1">
                  <c:v>Смертность от ИМ (на 100 тыс. нас)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592</c:v>
                </c:pt>
                <c:pt idx="1">
                  <c:v>50.7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00-4667-A903-6365DEED2C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Смертность от БСК (на 100 тыс. нас)</c:v>
                </c:pt>
                <c:pt idx="1">
                  <c:v>Смертность от ИМ (на 100 тыс. нас)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574</c:v>
                </c:pt>
                <c:pt idx="1">
                  <c:v>44.4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900-4667-A903-6365DEED2C0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Смертность от БСК (на 100 тыс. нас)</c:v>
                </c:pt>
                <c:pt idx="1">
                  <c:v>Смертность от ИМ (на 100 тыс. нас)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682.3</c:v>
                </c:pt>
                <c:pt idx="1">
                  <c:v>47.8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900-4667-A903-6365DEED2C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62202016"/>
        <c:axId val="1562202560"/>
      </c:barChart>
      <c:catAx>
        <c:axId val="156220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2202560"/>
        <c:crosses val="autoZero"/>
        <c:auto val="1"/>
        <c:lblAlgn val="ctr"/>
        <c:lblOffset val="100"/>
        <c:noMultiLvlLbl val="0"/>
      </c:catAx>
      <c:valAx>
        <c:axId val="156220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220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Смертность от БСК в отдельных МО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Смертность от БСК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A6-4C9D-9644-BA41F82A02CF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A6-4C9D-9644-BA41F82A02CF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A6-4C9D-9644-BA41F82A02CF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A6-4C9D-9644-BA41F82A02CF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9A6-4C9D-9644-BA41F82A02CF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9A6-4C9D-9644-BA41F82A02CF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9A6-4C9D-9644-BA41F82A02CF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9A6-4C9D-9644-BA41F82A02CF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9A6-4C9D-9644-BA41F82A02CF}"/>
              </c:ext>
            </c:extLst>
          </c:dPt>
          <c:dPt>
            <c:idx val="9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9A6-4C9D-9644-BA41F82A02CF}"/>
              </c:ext>
            </c:extLst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9A6-4C9D-9644-BA41F82A02CF}"/>
              </c:ext>
            </c:extLst>
          </c:dPt>
          <c:dPt>
            <c:idx val="29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9A6-4C9D-9644-BA41F82A02CF}"/>
              </c:ext>
            </c:extLst>
          </c:dPt>
          <c:dPt>
            <c:idx val="30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9A6-4C9D-9644-BA41F82A02CF}"/>
              </c:ext>
            </c:extLst>
          </c:dPt>
          <c:dPt>
            <c:idx val="31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9A6-4C9D-9644-BA41F82A02CF}"/>
              </c:ext>
            </c:extLst>
          </c:dPt>
          <c:dPt>
            <c:idx val="3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9A6-4C9D-9644-BA41F82A02CF}"/>
              </c:ext>
            </c:extLst>
          </c:dPt>
          <c:dPt>
            <c:idx val="3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9A6-4C9D-9644-BA41F82A02CF}"/>
              </c:ext>
            </c:extLst>
          </c:dPt>
          <c:dPt>
            <c:idx val="34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9A6-4C9D-9644-BA41F82A02CF}"/>
              </c:ext>
            </c:extLst>
          </c:dPt>
          <c:dPt>
            <c:idx val="35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D9A6-4C9D-9644-BA41F82A02CF}"/>
              </c:ext>
            </c:extLst>
          </c:dPt>
          <c:dPt>
            <c:idx val="36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D9A6-4C9D-9644-BA41F82A02CF}"/>
              </c:ext>
            </c:extLst>
          </c:dPt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D9A6-4C9D-9644-BA41F82A02C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Лист1!$A$2:$A$38</c:f>
              <c:strCache>
                <c:ptCount val="37"/>
                <c:pt idx="0">
                  <c:v>Катав-Ивановский МР</c:v>
                </c:pt>
                <c:pt idx="1">
                  <c:v>Ашинский МР</c:v>
                </c:pt>
                <c:pt idx="2">
                  <c:v>Каслинский МР</c:v>
                </c:pt>
                <c:pt idx="3">
                  <c:v>Коркинский МР</c:v>
                </c:pt>
                <c:pt idx="4">
                  <c:v>Еманжелинский МР</c:v>
                </c:pt>
                <c:pt idx="5">
                  <c:v>Верхнеуфалейский ГО</c:v>
                </c:pt>
                <c:pt idx="6">
                  <c:v>Троицкий ГО и МР</c:v>
                </c:pt>
                <c:pt idx="7">
                  <c:v>Карабашский ГО</c:v>
                </c:pt>
                <c:pt idx="8">
                  <c:v>Копейский ГО</c:v>
                </c:pt>
                <c:pt idx="9">
                  <c:v>Златоустовский ГО</c:v>
                </c:pt>
                <c:pt idx="10">
                  <c:v>Уйский МР</c:v>
                </c:pt>
                <c:pt idx="11">
                  <c:v>Миасский ГО</c:v>
                </c:pt>
                <c:pt idx="12">
                  <c:v>Октябрьский МР</c:v>
                </c:pt>
                <c:pt idx="13">
                  <c:v>Нагайбакский МР</c:v>
                </c:pt>
                <c:pt idx="14">
                  <c:v>Брединский МР</c:v>
                </c:pt>
                <c:pt idx="15">
                  <c:v>Магнитогорский ГО</c:v>
                </c:pt>
                <c:pt idx="16">
                  <c:v>Кыштымский ГО</c:v>
                </c:pt>
                <c:pt idx="17">
                  <c:v>Нязепетровский МР</c:v>
                </c:pt>
                <c:pt idx="18">
                  <c:v>Карталинский МР</c:v>
                </c:pt>
                <c:pt idx="19">
                  <c:v>Еткульский МР</c:v>
                </c:pt>
                <c:pt idx="20">
                  <c:v>Чебаркульский ГО и МР</c:v>
                </c:pt>
                <c:pt idx="21">
                  <c:v>Агаповский МР</c:v>
                </c:pt>
                <c:pt idx="22">
                  <c:v>Варненский МР</c:v>
                </c:pt>
                <c:pt idx="23">
                  <c:v>Верхнеуральский МР</c:v>
                </c:pt>
                <c:pt idx="24">
                  <c:v>Красноармейский МР</c:v>
                </c:pt>
                <c:pt idx="25">
                  <c:v>Кусинский МР</c:v>
                </c:pt>
                <c:pt idx="26">
                  <c:v>Сосновский МР</c:v>
                </c:pt>
                <c:pt idx="27">
                  <c:v>Аргаяшский МР</c:v>
                </c:pt>
                <c:pt idx="28">
                  <c:v>Целевой показатель РФ</c:v>
                </c:pt>
                <c:pt idx="29">
                  <c:v>Кунашакский МР</c:v>
                </c:pt>
                <c:pt idx="30">
                  <c:v>Челябинский ГО</c:v>
                </c:pt>
                <c:pt idx="31">
                  <c:v>Южноуральский ГО</c:v>
                </c:pt>
                <c:pt idx="32">
                  <c:v>Саткинский МР</c:v>
                </c:pt>
                <c:pt idx="33">
                  <c:v>Увельский МР</c:v>
                </c:pt>
                <c:pt idx="34">
                  <c:v>Кизильский МР</c:v>
                </c:pt>
                <c:pt idx="35">
                  <c:v>Пластовский МР</c:v>
                </c:pt>
                <c:pt idx="36">
                  <c:v>Локомотивный ГО</c:v>
                </c:pt>
              </c:strCache>
            </c:strRef>
          </c:cat>
          <c:val>
            <c:numRef>
              <c:f>Лист1!$B$2:$B$38</c:f>
              <c:numCache>
                <c:formatCode>General</c:formatCode>
                <c:ptCount val="37"/>
                <c:pt idx="0">
                  <c:v>1067.7</c:v>
                </c:pt>
                <c:pt idx="1">
                  <c:v>961.8</c:v>
                </c:pt>
                <c:pt idx="2">
                  <c:v>946</c:v>
                </c:pt>
                <c:pt idx="3">
                  <c:v>935.9</c:v>
                </c:pt>
                <c:pt idx="4">
                  <c:v>876.8</c:v>
                </c:pt>
                <c:pt idx="5">
                  <c:v>875.2</c:v>
                </c:pt>
                <c:pt idx="6">
                  <c:v>854.2</c:v>
                </c:pt>
                <c:pt idx="7">
                  <c:v>833.6</c:v>
                </c:pt>
                <c:pt idx="8">
                  <c:v>827</c:v>
                </c:pt>
                <c:pt idx="9">
                  <c:v>804.7</c:v>
                </c:pt>
                <c:pt idx="10">
                  <c:v>787.3</c:v>
                </c:pt>
                <c:pt idx="11">
                  <c:v>777.8</c:v>
                </c:pt>
                <c:pt idx="12">
                  <c:v>773.6</c:v>
                </c:pt>
                <c:pt idx="13">
                  <c:v>758.8</c:v>
                </c:pt>
                <c:pt idx="14">
                  <c:v>749.2</c:v>
                </c:pt>
                <c:pt idx="15">
                  <c:v>733.9</c:v>
                </c:pt>
                <c:pt idx="16">
                  <c:v>725.2</c:v>
                </c:pt>
                <c:pt idx="17">
                  <c:v>718.5</c:v>
                </c:pt>
                <c:pt idx="18">
                  <c:v>713.3</c:v>
                </c:pt>
                <c:pt idx="19">
                  <c:v>688.4</c:v>
                </c:pt>
                <c:pt idx="20">
                  <c:v>677.6</c:v>
                </c:pt>
                <c:pt idx="21">
                  <c:v>677.4</c:v>
                </c:pt>
                <c:pt idx="22">
                  <c:v>676.7</c:v>
                </c:pt>
                <c:pt idx="23">
                  <c:v>675.4</c:v>
                </c:pt>
                <c:pt idx="24">
                  <c:v>666.2</c:v>
                </c:pt>
                <c:pt idx="25">
                  <c:v>657</c:v>
                </c:pt>
                <c:pt idx="26">
                  <c:v>656.9</c:v>
                </c:pt>
                <c:pt idx="27">
                  <c:v>647</c:v>
                </c:pt>
                <c:pt idx="28">
                  <c:v>610</c:v>
                </c:pt>
                <c:pt idx="29">
                  <c:v>602</c:v>
                </c:pt>
                <c:pt idx="30">
                  <c:v>593.29999999999995</c:v>
                </c:pt>
                <c:pt idx="31">
                  <c:v>539.1</c:v>
                </c:pt>
                <c:pt idx="32">
                  <c:v>532.29999999999995</c:v>
                </c:pt>
                <c:pt idx="33">
                  <c:v>512.29999999999995</c:v>
                </c:pt>
                <c:pt idx="34">
                  <c:v>481.3</c:v>
                </c:pt>
                <c:pt idx="35">
                  <c:v>439.7</c:v>
                </c:pt>
                <c:pt idx="36">
                  <c:v>270.89999999999998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6-D9A6-4C9D-9644-BA41F82A0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3797136"/>
        <c:axId val="1493790608"/>
      </c:barChart>
      <c:catAx>
        <c:axId val="149379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493790608"/>
        <c:crosses val="autoZero"/>
        <c:auto val="1"/>
        <c:lblAlgn val="ctr"/>
        <c:lblOffset val="100"/>
        <c:noMultiLvlLbl val="0"/>
      </c:catAx>
      <c:valAx>
        <c:axId val="1493790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379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D07EAF9-4B07-4B15-89C0-6473643262B4}" type="datetimeFigureOut">
              <a:rPr lang="ru-RU"/>
              <a:pPr>
                <a:defRPr/>
              </a:pPr>
              <a:t>07.04.2021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F1086FC-BFC3-4763-98A7-0D51B4C0DCB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92315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82D363-BA5F-4038-87FD-B95C17B6866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772202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0078CF-2892-4F4A-813C-D577BEF497E4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025322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82D363-BA5F-4038-87FD-B95C17B6866D}" type="slidenum">
              <a:rPr lang="ru-RU" altLang="ru-RU" smtClean="0"/>
              <a:pPr>
                <a:defRPr/>
              </a:pPr>
              <a:t>7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06861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82D363-BA5F-4038-87FD-B95C17B6866D}" type="slidenum">
              <a:rPr lang="ru-RU" altLang="ru-RU" smtClean="0"/>
              <a:pPr>
                <a:defRPr/>
              </a:pPr>
              <a:t>8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45048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F3CE37-8989-471A-BC57-D3CAAD0383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650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0078CF-2892-4F4A-813C-D577BEF497E4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017403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82D363-BA5F-4038-87FD-B95C17B6866D}" type="slidenum">
              <a:rPr lang="ru-RU" altLang="ru-RU" smtClean="0"/>
              <a:pPr>
                <a:defRPr/>
              </a:pPr>
              <a:t>21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000003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82D363-BA5F-4038-87FD-B95C17B6866D}" type="slidenum">
              <a:rPr lang="ru-RU" altLang="ru-RU" smtClean="0"/>
              <a:pPr>
                <a:defRPr/>
              </a:pPr>
              <a:t>27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97115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0078CF-2892-4F4A-813C-D577BEF497E4}" type="slidenum">
              <a:rPr lang="ru-RU" altLang="ru-RU" smtClean="0"/>
              <a:pPr/>
              <a:t>34</a:t>
            </a:fld>
            <a:endParaRPr lang="ru-RU" alt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5635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04C156-B5CE-45FF-8145-963C3233344F}" type="datetimeFigureOut">
              <a:rPr lang="ru-RU"/>
              <a:pPr>
                <a:defRPr/>
              </a:pPr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BE132DC-5B92-4C34-961E-8C991C5987E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838667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D0A6C45-45F1-49AC-BDCF-D767BB825B17}" type="datetimeFigureOut">
              <a:rPr lang="ru-RU"/>
              <a:pPr>
                <a:defRPr/>
              </a:pPr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2E9175-0472-4A83-B924-689EC4552F9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397551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9462881-6DAB-4E25-BFB7-15F056F15AEA}" type="datetimeFigureOut">
              <a:rPr lang="ru-RU"/>
              <a:pPr>
                <a:defRPr/>
              </a:pPr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5C80E00-E5EF-4D1C-9F65-8B4C13FF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981009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-headline + Picture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0"/>
          <p:cNvSpPr>
            <a:spLocks noGrp="1" noChangeArrowheads="1"/>
          </p:cNvSpPr>
          <p:nvPr>
            <p:ph type="subTitle" sz="quarter" idx="17"/>
          </p:nvPr>
        </p:nvSpPr>
        <p:spPr>
          <a:xfrm>
            <a:off x="575556" y="1412879"/>
            <a:ext cx="8316000" cy="32316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Font typeface="Wingdings" pitchFamily="2" charset="2"/>
              <a:buNone/>
              <a:defRPr sz="15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ru-RU" dirty="0"/>
              <a:t>///Ксарелто в льготе/// 2020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575556" y="5229200"/>
            <a:ext cx="8316000" cy="253916"/>
          </a:xfrm>
        </p:spPr>
        <p:txBody>
          <a:bodyPr>
            <a:spAutoFit/>
          </a:bodyPr>
          <a:lstStyle>
            <a:lvl1pPr marL="0" indent="0">
              <a:buNone/>
              <a:defRPr sz="1050">
                <a:solidFill>
                  <a:schemeClr val="tx1"/>
                </a:solidFill>
              </a:defRPr>
            </a:lvl1pPr>
            <a:lvl2pPr marL="202397" indent="0">
              <a:buNone/>
              <a:defRPr/>
            </a:lvl2pPr>
            <a:lvl3pPr marL="410746" indent="0">
              <a:buNone/>
              <a:defRPr/>
            </a:lvl3pPr>
            <a:lvl4pPr marL="627431" indent="0">
              <a:buNone/>
              <a:defRPr/>
            </a:lvl4pPr>
            <a:lvl5pPr marL="1426302" indent="0">
              <a:buFont typeface="Arial" pitchFamily="34" charset="0"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575556" y="2132855"/>
            <a:ext cx="8316000" cy="2844000"/>
          </a:xfrm>
          <a:solidFill>
            <a:schemeClr val="bg1"/>
          </a:solidFill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spPr>
        <p:txBody>
          <a:bodyPr vert="horz" wrap="square" lIns="0" tIns="0" rIns="0" bIns="0" rtlCol="0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770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FB93576-90AD-47AC-9D9C-067CDA6982AD}" type="datetimeFigureOut">
              <a:rPr lang="ru-RU"/>
              <a:pPr>
                <a:defRPr/>
              </a:pPr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287F27-D1BC-46BF-A5E7-1B8500CE081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482755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Times New Roman" panose="02020603050405020304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BF0B6A2-3E44-4595-AD2E-A8BEEC4FF37C}" type="datetimeFigureOut">
              <a:rPr lang="ru-RU"/>
              <a:pPr>
                <a:defRPr/>
              </a:pPr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8E931AC-0A13-4B73-9F57-5E248E32FC9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356343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F87B29-5CC4-4FC4-9844-B32017591725}" type="datetimeFigureOut">
              <a:rPr lang="ru-RU"/>
              <a:pPr>
                <a:defRPr/>
              </a:pPr>
              <a:t>07.04.2021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73708B5-6E4C-47F0-8942-03A302490EA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902394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imes New Roman" panose="02020603050405020304" pitchFamily="18" charset="0"/>
              </a:defRPr>
            </a:lvl1pPr>
            <a:lvl2pPr>
              <a:defRPr sz="2000">
                <a:latin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imes New Roman" panose="02020603050405020304" pitchFamily="18" charset="0"/>
              </a:defRPr>
            </a:lvl1pPr>
            <a:lvl2pPr>
              <a:defRPr sz="2000">
                <a:latin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C5BF725-43FA-4429-9DA4-75C2083F3853}" type="datetimeFigureOut">
              <a:rPr lang="ru-RU"/>
              <a:pPr>
                <a:defRPr/>
              </a:pPr>
              <a:t>07.04.2021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9FA5696-F081-4765-9C8D-5C5C53E7657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020169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7775084-F5AA-4B9A-A43C-592178E32F57}" type="datetimeFigureOut">
              <a:rPr lang="ru-RU"/>
              <a:pPr>
                <a:defRPr/>
              </a:pPr>
              <a:t>07.04.2021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A83A73-7C24-43A6-B3C0-1D9B9F40A93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7916280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8A7E701-E2BE-41BA-B7BC-09D8ADF8023D}" type="datetimeFigureOut">
              <a:rPr lang="ru-RU"/>
              <a:pPr>
                <a:defRPr/>
              </a:pPr>
              <a:t>07.04.2021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0200E34-E0A1-475A-829D-899BAB86A8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3154910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imes New Roman" panose="02020603050405020304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C77D599-7D6D-4989-92BD-2D852970B939}" type="datetimeFigureOut">
              <a:rPr lang="ru-RU"/>
              <a:pPr>
                <a:defRPr/>
              </a:pPr>
              <a:t>07.04.2021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B15E24-0EF6-4EF6-A65C-4D1D7D80955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091157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anose="02020603050405020304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B458CCD-BC50-450D-8978-8B77DA29F48A}" type="datetimeFigureOut">
              <a:rPr lang="ru-RU"/>
              <a:pPr>
                <a:defRPr/>
              </a:pPr>
              <a:t>07.04.2021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8E02C1-CBC3-43F9-8890-E8C51BC86C7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96372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текста</a:t>
            </a:r>
          </a:p>
          <a:p>
            <a:pPr lvl="1"/>
            <a:r>
              <a:rPr lang="ru-RU" altLang="ru-RU" dirty="0" smtClean="0"/>
              <a:t>Второй уровень</a:t>
            </a:r>
          </a:p>
          <a:p>
            <a:pPr lvl="2"/>
            <a:r>
              <a:rPr lang="ru-RU" altLang="ru-RU" dirty="0" smtClean="0"/>
              <a:t>Третий уровень</a:t>
            </a:r>
          </a:p>
          <a:p>
            <a:pPr lvl="3"/>
            <a:r>
              <a:rPr lang="ru-RU" altLang="ru-RU" dirty="0" smtClean="0"/>
              <a:t>Четвертый уровень</a:t>
            </a:r>
          </a:p>
          <a:p>
            <a:pPr lvl="4"/>
            <a:r>
              <a:rPr lang="ru-RU" alt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8E25E41C-AAF0-45AE-B50B-0D5FB6573D83}" type="datetimeFigureOut">
              <a:rPr lang="ru-RU"/>
              <a:pPr>
                <a:defRPr/>
              </a:pPr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E169452-6137-4F1B-A1BA-222C2E1E4B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60" r:id="rId1"/>
    <p:sldLayoutId id="2147485061" r:id="rId2"/>
    <p:sldLayoutId id="2147485062" r:id="rId3"/>
    <p:sldLayoutId id="2147485063" r:id="rId4"/>
    <p:sldLayoutId id="2147485064" r:id="rId5"/>
    <p:sldLayoutId id="2147485065" r:id="rId6"/>
    <p:sldLayoutId id="2147485066" r:id="rId7"/>
    <p:sldLayoutId id="2147485067" r:id="rId8"/>
    <p:sldLayoutId id="2147485068" r:id="rId9"/>
    <p:sldLayoutId id="2147485069" r:id="rId10"/>
    <p:sldLayoutId id="2147485070" r:id="rId11"/>
    <p:sldLayoutId id="2147485071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egulation.gov.ru/projects#npa=111280 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2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92" name="Text Box 8"/>
          <p:cNvSpPr txBox="1">
            <a:spLocks noChangeArrowheads="1"/>
          </p:cNvSpPr>
          <p:nvPr/>
        </p:nvSpPr>
        <p:spPr bwMode="auto">
          <a:xfrm>
            <a:off x="3707904" y="5113904"/>
            <a:ext cx="5122384" cy="74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eaLnBrk="1" hangingPunct="1">
              <a:defRPr/>
            </a:pPr>
            <a:endParaRPr lang="ru-RU" sz="11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Arial" charset="0"/>
            </a:endParaRPr>
          </a:p>
          <a:p>
            <a:pPr algn="r" eaLnBrk="1" hangingPunct="1">
              <a:lnSpc>
                <a:spcPct val="75000"/>
              </a:lnSpc>
              <a:defRPr/>
            </a:pP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Главный 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внештатный специалист кардиолог Министерства здравоохранения Челябинской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области</a:t>
            </a:r>
          </a:p>
          <a:p>
            <a:pPr algn="r" eaLnBrk="1" hangingPunct="1">
              <a:lnSpc>
                <a:spcPct val="75000"/>
              </a:lnSpc>
              <a:defRPr/>
            </a:pPr>
            <a:r>
              <a:rPr lang="ru-RU" sz="1400" b="1" cap="all" dirty="0" smtClean="0">
                <a:ln w="0"/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+mj-cs"/>
              </a:rPr>
              <a:t>С.М. Черепенин</a:t>
            </a:r>
            <a:endParaRPr lang="ru-RU" sz="1400" b="1" cap="all" dirty="0">
              <a:ln w="0"/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6372225" y="6172200"/>
            <a:ext cx="2085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kumimoji="1" lang="ru-RU" altLang="ru-RU" sz="1400" dirty="0"/>
          </a:p>
        </p:txBody>
      </p:sp>
      <p:pic>
        <p:nvPicPr>
          <p:cNvPr id="2052" name="Picture 4" descr="http://v-nayke.ru/wp-content/uploads/2013/02/%D0%B8%D0%BD%D1%84%D0%BE%D1%80%D0%BC%D0%B0%D1%86%D0%B8%D0%BE%D0%BD%D0%BD%D1%8B%D0%B5-%D1%82%D0%B5%D1%85%D0%BD%D0%BE%D0%BB%D0%BE%D0%B3%D0%B8%D0%B8-%D0%B2-%D0%BC%D0%B5%D0%B4%D0%B8%D1%86%D0%B8%D0%BD%D0%B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0" y="4365104"/>
            <a:ext cx="2184176" cy="224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9"/>
          <p:cNvSpPr>
            <a:spLocks noGrp="1"/>
          </p:cNvSpPr>
          <p:nvPr>
            <p:ph type="ctrTitle"/>
          </p:nvPr>
        </p:nvSpPr>
        <p:spPr>
          <a:xfrm>
            <a:off x="611188" y="1822450"/>
            <a:ext cx="7993062" cy="211137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Итоги работы кардиологической службы Челябинской </a:t>
            </a:r>
            <a:r>
              <a:rPr lang="ru-RU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области в 2020 г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9178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6391" y="826123"/>
            <a:ext cx="7439945" cy="11430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выездных бригад специалистами ГБУЗ ЧОКД и ГБУЗ ЧОКБ по профилю кардиология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1442754"/>
              </p:ext>
            </p:extLst>
          </p:nvPr>
        </p:nvGraphicFramePr>
        <p:xfrm>
          <a:off x="539552" y="1700808"/>
          <a:ext cx="8064896" cy="467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56006" y="4221088"/>
            <a:ext cx="4132417" cy="738664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Выездов – 121 (143 дня)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Выполнено консультаций – 3240 чел.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Отобрано на госпитализацию – 209 чел.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791007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6391" y="826123"/>
            <a:ext cx="7439945" cy="11430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диспансерного наблюдения пациентов с БСК (не включая цереброваскулярные заболевания)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4480305"/>
              </p:ext>
            </p:extLst>
          </p:nvPr>
        </p:nvGraphicFramePr>
        <p:xfrm>
          <a:off x="-180528" y="1556792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20072" y="2564904"/>
            <a:ext cx="2736304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Более 50% пациентов взятых по Д-наблюдение с диагнозом Гипертоническая болезнь</a:t>
            </a:r>
            <a:endParaRPr lang="ru-RU" sz="1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6597352"/>
            <a:ext cx="655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cap="all" dirty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* </a:t>
            </a:r>
            <a:r>
              <a:rPr lang="ru-RU" sz="1400" cap="all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Оперативные данные ЧОМИАЦ январь-сентябрь 2020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125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1484784"/>
            <a:ext cx="8353359" cy="533592"/>
          </a:xfrm>
        </p:spPr>
        <p:txBody>
          <a:bodyPr>
            <a:normAutofit fontScale="90000"/>
          </a:bodyPr>
          <a:lstStyle/>
          <a:p>
            <a:r>
              <a:rPr lang="ru-RU" sz="1865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проект «Борьба с сердечно-сосудистыми заболеваниями» направлен на снижение смертности от болезней системы кровообращения</a:t>
            </a:r>
          </a:p>
        </p:txBody>
      </p:sp>
      <p:sp>
        <p:nvSpPr>
          <p:cNvPr id="6" name="Текст 5"/>
          <p:cNvSpPr txBox="1">
            <a:spLocks/>
          </p:cNvSpPr>
          <p:nvPr/>
        </p:nvSpPr>
        <p:spPr>
          <a:xfrm>
            <a:off x="472219" y="5277678"/>
            <a:ext cx="7089777" cy="24147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eaLnBrk="1" hangingPunct="1">
              <a:defRPr sz="1200" b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eaLnBrk="1" hangingPunct="1">
              <a:defRPr sz="8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eaLnBrk="1" hangingPunct="1">
              <a:defRPr sz="8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eaLnBrk="1" hangingPunct="1">
              <a:defRPr sz="8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eaLnBrk="1" hangingPunct="1">
              <a:defRPr sz="8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4158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6" kern="0" dirty="0">
                <a:solidFill>
                  <a:srgbClr val="807F83"/>
                </a:solidFill>
                <a:latin typeface="Arial"/>
              </a:rPr>
              <a:t>1 Постановление Правительства РФ от 26.12.2017 N 1640 (ред. от 17.08.2020) "Об утверждении государственной программы Российской Федерации "Развитие здравоохранения« * -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592214"/>
              </p:ext>
            </p:extLst>
          </p:nvPr>
        </p:nvGraphicFramePr>
        <p:xfrm>
          <a:off x="472219" y="2276872"/>
          <a:ext cx="8178600" cy="2311405"/>
        </p:xfrm>
        <a:graphic>
          <a:graphicData uri="http://schemas.openxmlformats.org/drawingml/2006/table">
            <a:tbl>
              <a:tblPr/>
              <a:tblGrid>
                <a:gridCol w="3225606">
                  <a:extLst>
                    <a:ext uri="{9D8B030D-6E8A-4147-A177-3AD203B41FA5}">
                      <a16:colId xmlns:a16="http://schemas.microsoft.com/office/drawing/2014/main" xmlns="" val="2526342793"/>
                    </a:ext>
                  </a:extLst>
                </a:gridCol>
                <a:gridCol w="691376">
                  <a:extLst>
                    <a:ext uri="{9D8B030D-6E8A-4147-A177-3AD203B41FA5}">
                      <a16:colId xmlns:a16="http://schemas.microsoft.com/office/drawing/2014/main" xmlns="" val="1827675577"/>
                    </a:ext>
                  </a:extLst>
                </a:gridCol>
                <a:gridCol w="693650">
                  <a:extLst>
                    <a:ext uri="{9D8B030D-6E8A-4147-A177-3AD203B41FA5}">
                      <a16:colId xmlns:a16="http://schemas.microsoft.com/office/drawing/2014/main" xmlns="" val="2337345505"/>
                    </a:ext>
                  </a:extLst>
                </a:gridCol>
                <a:gridCol w="693650">
                  <a:extLst>
                    <a:ext uri="{9D8B030D-6E8A-4147-A177-3AD203B41FA5}">
                      <a16:colId xmlns:a16="http://schemas.microsoft.com/office/drawing/2014/main" xmlns="" val="666587647"/>
                    </a:ext>
                  </a:extLst>
                </a:gridCol>
                <a:gridCol w="693650">
                  <a:extLst>
                    <a:ext uri="{9D8B030D-6E8A-4147-A177-3AD203B41FA5}">
                      <a16:colId xmlns:a16="http://schemas.microsoft.com/office/drawing/2014/main" xmlns="" val="3261517098"/>
                    </a:ext>
                  </a:extLst>
                </a:gridCol>
                <a:gridCol w="693650">
                  <a:extLst>
                    <a:ext uri="{9D8B030D-6E8A-4147-A177-3AD203B41FA5}">
                      <a16:colId xmlns:a16="http://schemas.microsoft.com/office/drawing/2014/main" xmlns="" val="882603828"/>
                    </a:ext>
                  </a:extLst>
                </a:gridCol>
                <a:gridCol w="743509">
                  <a:extLst>
                    <a:ext uri="{9D8B030D-6E8A-4147-A177-3AD203B41FA5}">
                      <a16:colId xmlns:a16="http://schemas.microsoft.com/office/drawing/2014/main" xmlns="" val="1167943782"/>
                    </a:ext>
                  </a:extLst>
                </a:gridCol>
                <a:gridCol w="743509">
                  <a:extLst>
                    <a:ext uri="{9D8B030D-6E8A-4147-A177-3AD203B41FA5}">
                      <a16:colId xmlns:a16="http://schemas.microsoft.com/office/drawing/2014/main" xmlns="" val="3062500662"/>
                    </a:ext>
                  </a:extLst>
                </a:gridCol>
              </a:tblGrid>
              <a:tr h="340435">
                <a:tc rowSpan="2"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Цель, целевой показатель, дополнительный показатель по России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Период, год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836742"/>
                  </a:ext>
                </a:extLst>
              </a:tr>
              <a:tr h="340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2931068"/>
                  </a:ext>
                </a:extLst>
              </a:tr>
              <a:tr h="668425"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Целевой показатель: снижение смертности от болезней системы кровообращения (до 450 случаев на 100 тыс. населения)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565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545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</a:rPr>
                        <a:t>610* /512,5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505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485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465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450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EC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214583"/>
                  </a:ext>
                </a:extLst>
              </a:tr>
              <a:tr h="481055"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Смертности от инфаркта миокарда, на 100 тыс. населения, человек</a:t>
                      </a: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37,10</a:t>
                      </a: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47,3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34,40</a:t>
                      </a: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33,00</a:t>
                      </a: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31,60</a:t>
                      </a: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30,60</a:t>
                      </a: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EC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869662"/>
                  </a:ext>
                </a:extLst>
              </a:tr>
              <a:tr h="481055"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Смертность от острого нарушения мозгового кровообращения, на 100 тыс. населения, человек</a:t>
                      </a: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86,20</a:t>
                      </a: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83,00</a:t>
                      </a: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79,80</a:t>
                      </a: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76,70</a:t>
                      </a: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753923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507846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2261768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3015691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769614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4523537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5277460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6031382" algn="l" defTabSz="1507846" rtl="0" eaLnBrk="1" latinLnBrk="0" hangingPunct="1">
                        <a:defRPr sz="2968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71,10</a:t>
                      </a:r>
                    </a:p>
                  </a:txBody>
                  <a:tcPr marL="29525" marR="29525" marT="48574" marB="4857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EC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5439790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CE3A254D-D33A-428A-B35E-48EED5DED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516952"/>
              </p:ext>
            </p:extLst>
          </p:nvPr>
        </p:nvGraphicFramePr>
        <p:xfrm>
          <a:off x="486867" y="4731257"/>
          <a:ext cx="8175682" cy="54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75682">
                  <a:extLst>
                    <a:ext uri="{9D8B030D-6E8A-4147-A177-3AD203B41FA5}">
                      <a16:colId xmlns:a16="http://schemas.microsoft.com/office/drawing/2014/main" xmlns="" val="3461759145"/>
                    </a:ext>
                  </a:extLst>
                </a:gridCol>
              </a:tblGrid>
              <a:tr h="546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* - 4 декабря Минздрав РФ опубликовал проект Постановления Правительства РФ «О внесении изменений в государственную программу Российской Федерации «Развитие здравоохранения». </a:t>
                      </a:r>
                      <a:r>
                        <a:rPr lang="ru-R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новой редакции изменены целевые показатели смертности по основным группам заболеваний. Например, по итогам 2020 г. смертность от БСК д. б. составить 610 случаев на 100 тыс. населения вместо 525. Ранее в ведомстве констатировали, что за январь-октябрь этот показатель достиг 620,7, что на 6,6% выше, чем за аналогичный период 2019 года. </a:t>
                      </a:r>
                      <a:r>
                        <a:rPr lang="ru-RU" sz="8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https://regulation.gov.ru/projects#npa=111280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192" marR="31192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4640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539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6372225" y="6172200"/>
            <a:ext cx="2085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kumimoji="1" lang="ru-RU" alt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933833"/>
            <a:ext cx="6887402" cy="896144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регионов по показателю смертности от БСК</a:t>
            </a:r>
            <a:endParaRPr lang="ru-RU" sz="18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608385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cap="all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* ИТОГОВЫЙ ДОКЛАД ГЛАВНОГО КАРДИОЛОГА БОЙЦОВА С.А.</a:t>
            </a:r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1829977"/>
            <a:ext cx="6903917" cy="46897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8528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484" y="1658094"/>
            <a:ext cx="7255494" cy="493925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47664" y="6597352"/>
            <a:ext cx="655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cap="all" dirty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* ИТОГОВЫЙ ДОКЛАД ГЛАВНОГО КАРДИОЛОГА БОЙЦОВА С.А.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 bwMode="auto">
          <a:xfrm>
            <a:off x="747403" y="902245"/>
            <a:ext cx="6887402" cy="89614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Bookman Old Style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Bookman Old Style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Bookman Old Style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Bookman Old Style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регионов по показателю смертности от инфаркта миокарда</a:t>
            </a:r>
            <a:endParaRPr lang="ru-RU" sz="18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565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85" y="1628800"/>
            <a:ext cx="7799257" cy="4928171"/>
          </a:xfrm>
          <a:prstGeom prst="rect">
            <a:avLst/>
          </a:prstGeom>
        </p:spPr>
      </p:pic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0" y="980728"/>
            <a:ext cx="7776864" cy="89614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Bookman Old Style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Bookman Old Style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Bookman Old Style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Bookman Old Style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1800" dirty="0"/>
          </a:p>
          <a:p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показателя смертности от БСК в регионе РФ за период январь-сентябрь в 2020 г. и в 2019 г. с учетом фактора COVID-19 </a:t>
            </a:r>
            <a:endParaRPr lang="ru-RU" sz="1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данным патологоанатомических 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вскрытий</a:t>
            </a:r>
            <a:endParaRPr lang="ru-RU" sz="18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6597352"/>
            <a:ext cx="655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cap="all" dirty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* ИТОГОВЫЙ ДОКЛАД ГЛАВНОГО КАРДИОЛОГА БОЙЦОВА С.А.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589240"/>
            <a:ext cx="3816424" cy="864096"/>
          </a:xfrm>
          <a:prstGeom prst="rect">
            <a:avLst/>
          </a:prstGeom>
          <a:solidFill>
            <a:schemeClr val="accent1">
              <a:lumMod val="60000"/>
              <a:lumOff val="40000"/>
              <a:alpha val="13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ru-RU" sz="1200" b="1" cap="all" dirty="0" smtClean="0">
              <a:ln w="0"/>
              <a:solidFill>
                <a:srgbClr val="1D314E"/>
              </a:solidFill>
              <a:latin typeface="HelveticaNeueCyr" panose="02000503040000020004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711978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083357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Динамика смертности от БСК и инфаркта миокарда на территории Челябинской области за последние 3 года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/>
          </p:nvPr>
        </p:nvGraphicFramePr>
        <p:xfrm>
          <a:off x="1259632" y="206084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283968" y="2708920"/>
            <a:ext cx="936104" cy="43204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ru-RU" sz="1200" b="1" cap="all" dirty="0" smtClean="0">
              <a:ln w="0"/>
              <a:solidFill>
                <a:srgbClr val="1D314E"/>
              </a:solidFill>
              <a:latin typeface="HelveticaNeueCyr" panose="02000503040000020004" pitchFamily="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33900" y="2736956"/>
            <a:ext cx="1277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Целевой </a:t>
            </a:r>
            <a:r>
              <a:rPr lang="en-US" sz="1200" b="1" dirty="0" smtClean="0"/>
              <a:t>&lt;</a:t>
            </a:r>
            <a:r>
              <a:rPr lang="ru-RU" sz="1200" b="1" dirty="0" smtClean="0"/>
              <a:t> 610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07830" y="5157192"/>
            <a:ext cx="1320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Целевой </a:t>
            </a:r>
            <a:r>
              <a:rPr lang="en-US" sz="1200" b="1" dirty="0" smtClean="0"/>
              <a:t>&lt;</a:t>
            </a:r>
            <a:r>
              <a:rPr lang="ru-RU" sz="1200" b="1" dirty="0" smtClean="0"/>
              <a:t> 47,3</a:t>
            </a:r>
            <a:endParaRPr lang="ru-RU" sz="1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2348880"/>
            <a:ext cx="1800200" cy="129614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ru-RU" sz="1200" b="1" cap="all" dirty="0" smtClean="0">
              <a:ln w="0"/>
              <a:solidFill>
                <a:srgbClr val="1D314E"/>
              </a:solidFill>
              <a:latin typeface="HelveticaNeueCyr" panose="02000503040000020004" pitchFamily="2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44408" y="2564904"/>
            <a:ext cx="1944216" cy="129614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ru-RU" sz="1200" b="1" cap="all" dirty="0" smtClean="0">
              <a:ln w="0"/>
              <a:solidFill>
                <a:srgbClr val="1D314E"/>
              </a:solidFill>
              <a:latin typeface="HelveticaNeueCyr" panose="02000503040000020004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5916" y="2078267"/>
            <a:ext cx="936104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17,2%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196781" y="2463279"/>
            <a:ext cx="1751483" cy="738664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Причина смерти с указанием </a:t>
            </a:r>
            <a:r>
              <a:rPr lang="en-US" sz="1400" b="1" dirty="0" smtClean="0"/>
              <a:t>COVID-19  + 5%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003059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214047"/>
              </p:ext>
            </p:extLst>
          </p:nvPr>
        </p:nvGraphicFramePr>
        <p:xfrm>
          <a:off x="251520" y="1772816"/>
          <a:ext cx="862012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1547664" y="6597352"/>
            <a:ext cx="655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cap="all" dirty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* </a:t>
            </a:r>
            <a:r>
              <a:rPr lang="ru-RU" sz="1400" cap="all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Оперативные данные Январь-ноябрь 2020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105273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Вариабельность смертности от БСК в отдельных МО Челябинской области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256" y="2348880"/>
            <a:ext cx="2016224" cy="52322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8 МО показатель ниже целевого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841872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05273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Вариабельность смертности от инфаркта миокарда в отдельных МО Челябинской области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6597352"/>
            <a:ext cx="655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cap="all" dirty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* </a:t>
            </a:r>
            <a:r>
              <a:rPr lang="ru-RU" sz="1400" cap="all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Оперативные данные Январь-ноябрь 2020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639442"/>
              </p:ext>
            </p:extLst>
          </p:nvPr>
        </p:nvGraphicFramePr>
        <p:xfrm>
          <a:off x="179512" y="1699067"/>
          <a:ext cx="8696326" cy="4562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36096" y="3348366"/>
            <a:ext cx="2016224" cy="52322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22 МО показатель ниже целевого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853613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787906"/>
              </p:ext>
            </p:extLst>
          </p:nvPr>
        </p:nvGraphicFramePr>
        <p:xfrm>
          <a:off x="1043608" y="1700808"/>
          <a:ext cx="72008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47664" y="6597352"/>
            <a:ext cx="655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cap="all" dirty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* </a:t>
            </a:r>
            <a:r>
              <a:rPr lang="ru-RU" sz="1400" cap="all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Оперативные данные ЧОМИАЦ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105273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Динамика и структура смертности от БСК в Челябинской области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3768" y="2276872"/>
            <a:ext cx="864096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17,1%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32040" y="3778877"/>
            <a:ext cx="864096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23,9%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41730" y="4784918"/>
            <a:ext cx="864096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14,6%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524328" y="5085184"/>
            <a:ext cx="864096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37,2%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91880" y="5003449"/>
            <a:ext cx="792088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7,2%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50467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981" y="213285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Кардиологическая служба Челябинской области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представлена:</a:t>
            </a:r>
          </a:p>
          <a:p>
            <a:pPr algn="just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областным кардиологическим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диспансером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кардиологической поликлиникой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 городе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Магнитогорске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городским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кардиологическим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диспансером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на базе ГБУЗ «Городская больница № 3 г.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Златоуст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кардиологическими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отделениями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амбулаторными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отделениями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95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кардиологическими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кабинетами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17222" y="1268760"/>
            <a:ext cx="8353359" cy="533592"/>
          </a:xfrm>
        </p:spPr>
        <p:txBody>
          <a:bodyPr>
            <a:normAutofit/>
          </a:bodyPr>
          <a:lstStyle/>
          <a:p>
            <a:r>
              <a:rPr lang="ru-RU" sz="1865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кардиологической службы</a:t>
            </a:r>
            <a:endParaRPr lang="ru-RU" sz="1865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1285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299547"/>
              </p:ext>
            </p:extLst>
          </p:nvPr>
        </p:nvGraphicFramePr>
        <p:xfrm>
          <a:off x="539552" y="1772816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47664" y="6597352"/>
            <a:ext cx="655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cap="all" dirty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* </a:t>
            </a:r>
            <a:r>
              <a:rPr lang="ru-RU" sz="1400" cap="all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Оперативные данные ЧОМИАЦ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052736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Вклад групп нозологий в смертность от БСК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44208" y="2492896"/>
            <a:ext cx="2016224" cy="92333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49% всех случаев смерти от БСК на дому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3263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052736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Причины повышения смертности на дому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67544" y="-99392"/>
            <a:ext cx="8294959" cy="5976664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sz="2400" dirty="0"/>
          </a:p>
          <a:p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Снижение качества диспансерного наблюдения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Кадровый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дефицит кардиологов и терапевтов (в том числе, из-за работы в инфекционных стационарах, карантинов)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Отказ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больных от посещения врача из-за опасения инфицирования COVID-19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Временная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приостановка профилактических осмотров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Снижение доступности плановой медицинской помощи в отдельных МО (в связи с перепрофилированием)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Несвоевременное обращение пациентов за медицинской помощью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Низкая приверженность к лечени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6597352"/>
            <a:ext cx="655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cap="all" dirty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* </a:t>
            </a:r>
            <a:r>
              <a:rPr lang="ru-RU" sz="1400" cap="all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Данные выездных проверок и данные </a:t>
            </a:r>
            <a:r>
              <a:rPr lang="ru-RU" sz="1400" cap="all" dirty="0" err="1" smtClean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бойцова</a:t>
            </a:r>
            <a:r>
              <a:rPr lang="ru-RU" sz="1400" cap="all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 С.А. 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477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6597352"/>
            <a:ext cx="655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cap="all" dirty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* </a:t>
            </a:r>
            <a:r>
              <a:rPr lang="ru-RU" sz="1400" cap="all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Данные выездных проверок комиссии </a:t>
            </a:r>
            <a:r>
              <a:rPr lang="ru-RU" sz="1400" cap="all" dirty="0" err="1" smtClean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минздрава</a:t>
            </a:r>
            <a:r>
              <a:rPr lang="ru-RU" sz="1400" cap="all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 ЧО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8720" y="2132856"/>
            <a:ext cx="7326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 </a:t>
            </a:r>
            <a:r>
              <a:rPr lang="ru-RU" sz="1600" b="1" dirty="0" smtClean="0"/>
              <a:t>Недостаточная </a:t>
            </a:r>
            <a:r>
              <a:rPr lang="ru-RU" sz="1600" b="1" dirty="0"/>
              <a:t>частота</a:t>
            </a:r>
            <a:r>
              <a:rPr lang="ru-RU" sz="1600" dirty="0"/>
              <a:t> </a:t>
            </a:r>
            <a:r>
              <a:rPr lang="ru-RU" sz="1600" dirty="0" smtClean="0"/>
              <a:t>явок пациентов высокого риска </a:t>
            </a:r>
            <a:r>
              <a:rPr lang="ru-RU" sz="1600" dirty="0"/>
              <a:t>находящихся на </a:t>
            </a:r>
            <a:r>
              <a:rPr lang="ru-RU" sz="1600" dirty="0" smtClean="0"/>
              <a:t>Д-учете (целевой не менее 2 раз в год)</a:t>
            </a:r>
          </a:p>
          <a:p>
            <a:pPr algn="just"/>
            <a:endParaRPr lang="ru-RU" sz="1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 При </a:t>
            </a:r>
            <a:r>
              <a:rPr lang="ru-RU" sz="1600" dirty="0"/>
              <a:t>анализе амбулаторных карт умерших пациентов (группы Д-учета) отмечена </a:t>
            </a:r>
            <a:r>
              <a:rPr lang="ru-RU" sz="1600" b="1" dirty="0"/>
              <a:t>низкая частота амбулаторных осмотров </a:t>
            </a:r>
            <a:r>
              <a:rPr lang="ru-RU" sz="1600" dirty="0"/>
              <a:t>(в 50% нет осмотра в текущем году)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 </a:t>
            </a:r>
            <a:r>
              <a:rPr lang="ru-RU" sz="1600" b="1" dirty="0" smtClean="0"/>
              <a:t>Низкая </a:t>
            </a:r>
            <a:r>
              <a:rPr lang="ru-RU" sz="1600" b="1" dirty="0"/>
              <a:t>частота постановки на Д-учет </a:t>
            </a:r>
            <a:r>
              <a:rPr lang="ru-RU" sz="1600" dirty="0"/>
              <a:t>пациентов впервые выявленной ГБ, ФП, ИБС в текущем </a:t>
            </a:r>
            <a:r>
              <a:rPr lang="ru-RU" sz="1600" dirty="0" smtClean="0"/>
              <a:t>году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 В большинстве амбулаторных карт не </a:t>
            </a:r>
            <a:r>
              <a:rPr lang="ru-RU" sz="1600" dirty="0"/>
              <a:t>указаны </a:t>
            </a:r>
            <a:r>
              <a:rPr lang="ru-RU" sz="1600" b="1" dirty="0"/>
              <a:t>целевые значения АД, ЧСС и уровня </a:t>
            </a:r>
            <a:r>
              <a:rPr lang="ru-RU" sz="1600" b="1" dirty="0" smtClean="0"/>
              <a:t>ЛПНП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946180"/>
            <a:ext cx="72111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Анализ качества проведения диспансерного наблюдения по данным выездных проверок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14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775" y="1777177"/>
            <a:ext cx="8229600" cy="2587927"/>
          </a:xfrm>
        </p:spPr>
        <p:txBody>
          <a:bodyPr/>
          <a:lstStyle/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Еженедельный мониторинг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(зав. амбулаторной службой/зам. главного врача по поликлинике)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вопросов Д-наблюдения:</a:t>
            </a: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своевременность и число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вновь взятых пациентов на Д-учет</a:t>
            </a:r>
          </a:p>
          <a:p>
            <a:pPr lvl="1"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своевременность выдачи ЛП по Федеральной и Региональной программам</a:t>
            </a:r>
          </a:p>
          <a:p>
            <a:pPr lvl="1"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контроль приверженности к лечени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своевременность приглашения пациентов на амбулаторный прием</a:t>
            </a:r>
          </a:p>
          <a:p>
            <a:pPr lvl="1"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вопросы организации дистанционного наблюдения</a:t>
            </a:r>
          </a:p>
          <a:p>
            <a:pPr lvl="1"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амбулаторные карты умерших пациентов с обязательным контролем качества</a:t>
            </a:r>
          </a:p>
          <a:p>
            <a:pPr lvl="1"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46180"/>
            <a:ext cx="72111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Меры по улучшению качества Д-наблюдения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70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Обучение терапевтов/фельдшеров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 вопросам первичной и вторичной профилактики у пациентов высокого риска</a:t>
            </a:r>
          </a:p>
          <a:p>
            <a:pPr algn="just"/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кабинетов высокого риска в первичном звене -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концентрация на одном терапевтическом участке пациентов с ХСН, ФП перенесших ИМ, КШ, ЧКВ, РЧА только для систематического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ДН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Своевременное направление пациентов высокого риска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оказания специализированной помощи (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коронарографии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ЧКВ, АКШ, ЭФИ/РЧА, имплантации ЭКС, КЭА,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стентирование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ВДА и др.)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46180"/>
            <a:ext cx="72111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Меры по улучшению качества Д-наблюдения за пациентами высокого риска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366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8229600" cy="920974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сохранению объема диспансерного наблюдения за больными с 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ССЗ в условиях 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6427589"/>
          </a:xfrm>
        </p:spPr>
        <p:txBody>
          <a:bodyPr/>
          <a:lstStyle/>
          <a:p>
            <a:endParaRPr lang="ru-RU" dirty="0"/>
          </a:p>
          <a:p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Телефонные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оповещение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пациентов, состоящих на диспансерном учете, с целью активной записи на прием, дополнительного обследования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объема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 консультирования больных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Внедрение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мониторинга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Надомный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патронаж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больных с ССЗ высокого риска </a:t>
            </a:r>
          </a:p>
          <a:p>
            <a:pPr marL="0" indent="0" algn="just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Рецептурное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больных ССЗ на максимально длительные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сроки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Выезды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врачебных бригад учреждений III уровня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муниципальные образования региона, в том числе для осмотра пациентов Д-групп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888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41617279"/>
              </p:ext>
            </p:extLst>
          </p:nvPr>
        </p:nvGraphicFramePr>
        <p:xfrm>
          <a:off x="827584" y="1700808"/>
          <a:ext cx="7560840" cy="441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47664" y="6597352"/>
            <a:ext cx="655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cap="all" dirty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* </a:t>
            </a:r>
            <a:r>
              <a:rPr lang="ru-RU" sz="1400" cap="all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Оперативные данные центра мониторинга больных за 2020 год 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052736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Сопоставление госпитальной летальности от ИМ и процента выполнения ЧКВ (объединенные данные всех РСЦ) 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501008"/>
            <a:ext cx="2952328" cy="954107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Высокая активность в проведении ЧКВ снижает госпитальную летальность</a:t>
            </a:r>
          </a:p>
          <a:p>
            <a:pPr algn="ctr"/>
            <a:r>
              <a:rPr lang="ru-RU" sz="1400" b="1" dirty="0" smtClean="0"/>
              <a:t>В РСЦ 7,6%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479000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691" y="1700808"/>
            <a:ext cx="7757309" cy="49023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7200" y="836712"/>
            <a:ext cx="72111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Целевой показатель «количество рентген-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эндоваскулярных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 вмешательств в лечебных целях» Федерального проекта «Борьба с ССЗ» в субъектах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6597352"/>
            <a:ext cx="655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cap="all" dirty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* ИТОГОВЫЙ ДОКЛАД ГЛАВНОГО КАРДИОЛОГА БОЙЦОВА С.А.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82055" y="5339308"/>
            <a:ext cx="1512168" cy="216024"/>
          </a:xfrm>
          <a:prstGeom prst="ellipse">
            <a:avLst/>
          </a:prstGeom>
          <a:solidFill>
            <a:schemeClr val="lt1">
              <a:alpha val="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b="1" cap="all" dirty="0" smtClean="0">
              <a:ln w="0"/>
              <a:solidFill>
                <a:srgbClr val="1D314E"/>
              </a:solidFill>
              <a:latin typeface="HelveticaNeueCyr" panose="02000503040000020004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46819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719"/>
            <a:ext cx="7700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Причины не достижения целевого показателя смертности от инфаркта миокарда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95536" y="1988841"/>
            <a:ext cx="8229600" cy="338437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Низкая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приверженность приема лекарственных препаратов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первичной и вторичной профилактики</a:t>
            </a:r>
          </a:p>
          <a:p>
            <a:pPr marL="0" indent="0" algn="just">
              <a:buNone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своевременное направление пациентов группы высокого риска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проведения плановой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коронарографии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стентирования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АКШ.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Поздняя обращаемость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пациентов за медицинской помощью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низкая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информированность о первых симптомах инфаркта миокарда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Высокая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досуточная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летальность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 поступлении пациентов в крайне тяжелом состоянии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не возможность транспортировки пациентов в РСЦ по причине тяжести состояния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большое «плечо доставки» – риск транспортировки</a:t>
            </a:r>
          </a:p>
          <a:p>
            <a:pPr marL="457200" lvl="1" indent="0" algn="just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503064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1587"/>
            <a:ext cx="8229600" cy="303162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Открыты ПСО на базе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ГБУЗ «Районная больница г. Аша», ГБУЗ «Городская больница № 1 г. Копейск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Организовано взаимодействие центра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мониторинга ГБУЗ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ЧОКБ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ПСО и РСЦ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своевременности перевода пациентов из ПСО в РСЦ</a:t>
            </a:r>
          </a:p>
          <a:p>
            <a:pPr marL="0" indent="0" algn="just">
              <a:buNone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Увеличено количество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ЧКВ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рамках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сверхбазовой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Проведено обучения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врачей-анестезиологов-реаниматологов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вопросам лечения ОКС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Организовано профильное отделение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пациентов с ОИМ и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980728"/>
            <a:ext cx="7700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Меры, принимаемые для снижения показателей смертности от 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инфаркта миокарда в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Челябинской области в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2020 году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019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15816" y="2204864"/>
            <a:ext cx="3384376" cy="64698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6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Центр мониторинга больных с ОКС и ОНМК ГБУЗ ЧОКБ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5394" y="3145388"/>
            <a:ext cx="1440160" cy="306467"/>
          </a:xfrm>
          <a:prstGeom prst="roundRect">
            <a:avLst/>
          </a:prstGeom>
          <a:solidFill>
            <a:srgbClr val="98EC9A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РСЦ ГБУЗ ЧОКБ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95736" y="3145339"/>
            <a:ext cx="1440160" cy="306467"/>
          </a:xfrm>
          <a:prstGeom prst="roundRect">
            <a:avLst/>
          </a:prstGeom>
          <a:solidFill>
            <a:srgbClr val="98EC9A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РСЦ ОКБ 3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90654" y="3145336"/>
            <a:ext cx="1440160" cy="306467"/>
          </a:xfrm>
          <a:prstGeom prst="roundRect">
            <a:avLst/>
          </a:prstGeom>
          <a:solidFill>
            <a:srgbClr val="98EC9A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РСЦ  ЧУЗ ДКБ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85572" y="3145338"/>
            <a:ext cx="1440160" cy="306467"/>
          </a:xfrm>
          <a:prstGeom prst="roundRect">
            <a:avLst/>
          </a:prstGeom>
          <a:solidFill>
            <a:srgbClr val="98EC9A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РСЦ  ГБ № 8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65914" y="3145337"/>
            <a:ext cx="1440160" cy="306467"/>
          </a:xfrm>
          <a:prstGeom prst="roundRect">
            <a:avLst/>
          </a:prstGeom>
          <a:solidFill>
            <a:srgbClr val="98EC9A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РСЦ  ГБ Троицка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7493" y="3711629"/>
            <a:ext cx="2434357" cy="306467"/>
          </a:xfrm>
          <a:prstGeom prst="roundRect">
            <a:avLst/>
          </a:prstGeom>
          <a:solidFill>
            <a:srgbClr val="98EC9A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РСЦ  </a:t>
            </a:r>
            <a:r>
              <a:rPr lang="ru-RU" sz="1200" b="1" cap="all" dirty="0" err="1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гБ</a:t>
            </a:r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 №3 Магнитогорск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15805" y="3717316"/>
            <a:ext cx="2302188" cy="306467"/>
          </a:xfrm>
          <a:prstGeom prst="roundRect">
            <a:avLst/>
          </a:prstGeom>
          <a:solidFill>
            <a:srgbClr val="98EC9A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РСЦ  ЦМСЧ Магнитогорск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5485" y="4450003"/>
            <a:ext cx="2016224" cy="30646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ПСО ГБ №1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95725" y="4447159"/>
            <a:ext cx="2016224" cy="30646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ПСО КЫШТЫМ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80101" y="3705941"/>
            <a:ext cx="1800200" cy="306467"/>
          </a:xfrm>
          <a:prstGeom prst="roundRect">
            <a:avLst/>
          </a:prstGeom>
          <a:solidFill>
            <a:srgbClr val="98EC9A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РСЦ ГБ №3 Миасс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85172" y="4621663"/>
            <a:ext cx="1872208" cy="306467"/>
          </a:xfrm>
          <a:prstGeom prst="round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ru-RU" sz="1200" b="1" cap="all" dirty="0" smtClean="0">
              <a:ln w="0"/>
              <a:solidFill>
                <a:srgbClr val="1D314E"/>
              </a:solidFill>
              <a:latin typeface="HelveticaNeueCyr" panose="02000503040000020004" pitchFamily="2" charset="-52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55965" y="4448748"/>
            <a:ext cx="1785391" cy="30646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ПСО САТКА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02104" y="5006136"/>
            <a:ext cx="1785391" cy="30646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ПСО Златоуст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92876" y="4997511"/>
            <a:ext cx="1785391" cy="30646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ПСО АША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85372" y="4447158"/>
            <a:ext cx="1656184" cy="30646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ПСО Копейск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783648" y="5003681"/>
            <a:ext cx="1512168" cy="30646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ПСО ОЗЕРСК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51509" y="4986403"/>
            <a:ext cx="1445214" cy="30646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ПСО ВАРНА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17222" y="1268760"/>
            <a:ext cx="8353359" cy="533592"/>
          </a:xfrm>
        </p:spPr>
        <p:txBody>
          <a:bodyPr>
            <a:normAutofit/>
          </a:bodyPr>
          <a:lstStyle/>
          <a:p>
            <a:r>
              <a:rPr lang="ru-RU" sz="1865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оказания помощи пациентам с ОКС</a:t>
            </a:r>
            <a:endParaRPr lang="ru-RU" sz="1865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57810" y="5654387"/>
            <a:ext cx="373701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/>
              <a:t>Координационная деятельность ЦМ – профильность госпитализации 95%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14239392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80728"/>
            <a:ext cx="7700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Дополнительные меры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для снижения показателей смертности от 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инфаркта миокарда и ожидаемые результаты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67544" y="1324218"/>
            <a:ext cx="8229600" cy="7867749"/>
          </a:xfrm>
        </p:spPr>
        <p:txBody>
          <a:bodyPr/>
          <a:lstStyle/>
          <a:p>
            <a:endParaRPr lang="ru-RU" dirty="0"/>
          </a:p>
          <a:p>
            <a:pPr marL="0" indent="0" algn="just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Введение в эксплуатацию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второго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ангиографа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в РСЦ г. Миасса,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уменьшение времени ожидания ЧКВ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 одновременном поступлении 	двух и более пациентов (сокращение времени дверь-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балон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увеличение объема оказания плановой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помощи (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коронарографии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	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стентирований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Запланировано создание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РСЦ в г.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Сатке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РСЦ в г. Кыштыме</a:t>
            </a:r>
          </a:p>
          <a:p>
            <a:pPr marL="0" indent="0" algn="just">
              <a:buNone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сокращение времени вызов СМП – баллон,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 счет уменьшения 	«плеча доставки».</a:t>
            </a:r>
          </a:p>
        </p:txBody>
      </p:sp>
    </p:spTree>
    <p:extLst>
      <p:ext uri="{BB962C8B-B14F-4D97-AF65-F5344CB8AC3E}">
        <p14:creationId xmlns:p14="http://schemas.microsoft.com/office/powerpoint/2010/main" val="2005470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57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диспансерного наблюдения за пациентами высокого риска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— дистанционные контакты с пациентом, кабинеты высокого риска, самоконтроль и дистанционный мониторинг АД и ЧСС, активный надомный патронаж средним медперсоналом, заочная выписка препаратов, доставка лекарств тяжелым больным силами волонтеров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Сохранение доступности плановых оперативных вмешательств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пациентам, не инфицированных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коронавирусом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(ЧКВ, кардиохирургические операции,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аритмологические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вмешательства)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нового приказа по маршрутизации пациентов для проведения плановой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коронарографии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(январь 2021)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Сохранение доступности планового стационарного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консервативного лечения с соблюдением противоэпидемических норм</a:t>
            </a:r>
          </a:p>
          <a:p>
            <a:pPr algn="just"/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Сохранение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системы оказания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помощи больным с ОКС и другими неотложными состояниями, включая ЧКВ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46180"/>
            <a:ext cx="72111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Дополнительные меры по достижению целевых показателей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02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46180"/>
            <a:ext cx="72111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Дополнительные меры по достижению целевых показателей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64089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Ежеквартальный анализ данных</a:t>
            </a:r>
          </a:p>
          <a:p>
            <a:pPr marL="0" indent="0" algn="just">
              <a:buNone/>
            </a:pP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смертность от БСК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смертность ОИМ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летальность ОИМ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эффективность работы РСЦ и ПСО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программы лекарственного обеспечения</a:t>
            </a:r>
          </a:p>
          <a:p>
            <a:pPr marL="0" indent="0" algn="just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36785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6984776" cy="868958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 стратегии снижения смертности (ВОЗ, Минздрав РФ)</a:t>
            </a:r>
            <a:endParaRPr lang="ru-RU" sz="1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26266" y="2208861"/>
            <a:ext cx="2361557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Популяционная стратегия</a:t>
            </a:r>
            <a:endParaRPr lang="ru-RU" b="1" cap="all" dirty="0" smtClean="0">
              <a:ln w="0"/>
              <a:solidFill>
                <a:srgbClr val="1D314E"/>
              </a:solidFill>
              <a:latin typeface="HelveticaNeueCyr" panose="02000503040000020004" pitchFamily="2" charset="-52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2928" y="3352765"/>
            <a:ext cx="2088232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Стратегия высокого риска</a:t>
            </a:r>
            <a:endParaRPr lang="ru-RU" b="1" cap="all" dirty="0" smtClean="0">
              <a:ln w="0"/>
              <a:solidFill>
                <a:srgbClr val="1D314E"/>
              </a:solidFill>
              <a:latin typeface="HelveticaNeueCyr" panose="02000503040000020004" pitchFamily="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4941168"/>
            <a:ext cx="1296144" cy="792088"/>
          </a:xfrm>
          <a:prstGeom prst="round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ru-RU" sz="1200" b="1" cap="all" dirty="0" smtClean="0">
              <a:ln w="0"/>
              <a:solidFill>
                <a:srgbClr val="1D314E"/>
              </a:solidFill>
              <a:latin typeface="HelveticaNeueCyr" panose="02000503040000020004" pitchFamily="2" charset="-52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5013176"/>
            <a:ext cx="2520280" cy="864096"/>
          </a:xfrm>
          <a:prstGeom prst="round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ru-RU" sz="1200" b="1" cap="all" dirty="0" smtClean="0">
              <a:ln w="0"/>
              <a:solidFill>
                <a:srgbClr val="1D314E"/>
              </a:solidFill>
              <a:latin typeface="HelveticaNeueCyr" panose="02000503040000020004" pitchFamily="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2928" y="4925325"/>
            <a:ext cx="2088232" cy="7150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Вторичная профилактика</a:t>
            </a:r>
            <a:endParaRPr lang="ru-RU" b="1" cap="all" dirty="0" smtClean="0">
              <a:ln w="0"/>
              <a:solidFill>
                <a:srgbClr val="1D314E"/>
              </a:solidFill>
              <a:latin typeface="HelveticaNeueCyr" panose="02000503040000020004" pitchFamily="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92280" y="2185286"/>
            <a:ext cx="144016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Снижение смертности через 5-7 лет</a:t>
            </a:r>
            <a:endParaRPr lang="ru-RU" sz="1400" b="1" cap="all" dirty="0" smtClean="0">
              <a:ln w="0"/>
              <a:solidFill>
                <a:srgbClr val="1D314E"/>
              </a:solidFill>
              <a:latin typeface="HelveticaNeueCyr" panose="02000503040000020004" pitchFamily="2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92280" y="3501008"/>
            <a:ext cx="1440160" cy="738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Снижение смертности через 2-5 лет</a:t>
            </a:r>
            <a:endParaRPr lang="ru-RU" sz="1400" b="1" cap="all" dirty="0" smtClean="0">
              <a:ln w="0"/>
              <a:solidFill>
                <a:srgbClr val="1D314E"/>
              </a:solidFill>
              <a:latin typeface="HelveticaNeueCyr" panose="02000503040000020004" pitchFamily="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64288" y="4797152"/>
            <a:ext cx="1584176" cy="93610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ru-RU" sz="1200" b="1" cap="all" dirty="0" smtClean="0">
              <a:ln w="0"/>
              <a:solidFill>
                <a:srgbClr val="1D314E"/>
              </a:solidFill>
              <a:latin typeface="HelveticaNeueCyr" panose="02000503040000020004" pitchFamily="2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10992" y="4788150"/>
            <a:ext cx="1637471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cap="all" dirty="0" smtClean="0">
                <a:ln w="0"/>
                <a:solidFill>
                  <a:srgbClr val="1D314E"/>
                </a:solidFill>
                <a:latin typeface="HelveticaNeueCyr" panose="02000503040000020004" pitchFamily="2" charset="-52"/>
              </a:rPr>
              <a:t>Снижение смертности в краткосрочном периоде</a:t>
            </a:r>
            <a:endParaRPr lang="ru-RU" sz="1400" b="1" cap="all" dirty="0" smtClean="0">
              <a:ln w="0"/>
              <a:solidFill>
                <a:srgbClr val="1D314E"/>
              </a:solidFill>
              <a:latin typeface="HelveticaNeueCyr" panose="02000503040000020004" pitchFamily="2" charset="-52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023827" y="1924450"/>
            <a:ext cx="4032448" cy="128391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и мотивирование к ведению ЗОЖ</a:t>
            </a:r>
          </a:p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условий к ведению </a:t>
            </a:r>
            <a:r>
              <a:rPr lang="ru-RU" sz="1200" b="1" cap="all" dirty="0" err="1" smtClean="0">
                <a:ln w="0"/>
                <a:solidFill>
                  <a:srgbClr val="1D3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зож</a:t>
            </a:r>
            <a:endParaRPr lang="ru-RU" sz="1200" b="1" cap="all" dirty="0" smtClean="0">
              <a:ln w="0"/>
              <a:solidFill>
                <a:srgbClr val="1D3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035630" y="3272060"/>
            <a:ext cx="4032447" cy="1283910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Диспансеризация</a:t>
            </a:r>
          </a:p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Профильные осмотры</a:t>
            </a:r>
          </a:p>
          <a:p>
            <a:pPr algn="ctr"/>
            <a:r>
              <a:rPr lang="ru-RU" sz="1200" b="1" cap="all" dirty="0" err="1" smtClean="0">
                <a:ln w="0"/>
                <a:solidFill>
                  <a:srgbClr val="1D3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Скрининги</a:t>
            </a:r>
            <a:endParaRPr lang="ru-RU" sz="1200" b="1" cap="all" dirty="0" smtClean="0">
              <a:ln w="0"/>
              <a:solidFill>
                <a:srgbClr val="1D3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035630" y="4652580"/>
            <a:ext cx="4032447" cy="128391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Диспансерное наблюдение</a:t>
            </a:r>
          </a:p>
          <a:p>
            <a:pPr algn="ctr"/>
            <a:r>
              <a:rPr lang="ru-RU" sz="1200" b="1" cap="all" dirty="0" smtClean="0">
                <a:ln w="0"/>
                <a:solidFill>
                  <a:srgbClr val="1D3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целевых показателей АД, глюкозы крови, холестерина, МНО и т.д.</a:t>
            </a:r>
            <a:endParaRPr lang="ru-RU" sz="1200" b="1" cap="all" dirty="0" smtClean="0">
              <a:ln w="0"/>
              <a:solidFill>
                <a:srgbClr val="1D3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3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6372225" y="6172200"/>
            <a:ext cx="2085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kumimoji="1" lang="ru-RU" altLang="ru-RU" sz="1400" dirty="0"/>
          </a:p>
        </p:txBody>
      </p:sp>
      <p:pic>
        <p:nvPicPr>
          <p:cNvPr id="15365" name="Picture 6" descr="официальный логотип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348"/>
            <a:ext cx="1043608" cy="98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2"/>
          <p:cNvSpPr>
            <a:spLocks noGrp="1"/>
          </p:cNvSpPr>
          <p:nvPr>
            <p:ph type="ctrTitle"/>
          </p:nvPr>
        </p:nvSpPr>
        <p:spPr>
          <a:xfrm>
            <a:off x="897360" y="2276872"/>
            <a:ext cx="7560840" cy="792088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sz="3200" b="1" cap="all" dirty="0" smtClean="0">
                <a:ln w="0"/>
                <a:solidFill>
                  <a:srgbClr val="1D314E"/>
                </a:solidFill>
              </a:rPr>
              <a:t>СПАСИБО ЗА ВНИМАНИЕ!</a:t>
            </a:r>
            <a:endParaRPr lang="ru-RU" sz="3200" dirty="0"/>
          </a:p>
        </p:txBody>
      </p:sp>
      <p:pic>
        <p:nvPicPr>
          <p:cNvPr id="6" name="Picture 4" descr="http://v-nayke.ru/wp-content/uploads/2013/02/%D0%B8%D0%BD%D1%84%D0%BE%D1%80%D0%BC%D0%B0%D1%86%D0%B8%D0%BE%D0%BD%D0%BD%D1%8B%D0%B5-%D1%82%D0%B5%D1%85%D0%BD%D0%BE%D0%BB%D0%BE%D0%B3%D0%B8%D0%B8-%D0%B2-%D0%BC%D0%B5%D0%B4%D0%B8%D1%86%D0%B8%D0%BD%D0%B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849338"/>
            <a:ext cx="2184176" cy="224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0893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24744"/>
            <a:ext cx="8353359" cy="533592"/>
          </a:xfrm>
        </p:spPr>
        <p:txBody>
          <a:bodyPr>
            <a:normAutofit/>
          </a:bodyPr>
          <a:lstStyle/>
          <a:p>
            <a:r>
              <a:rPr lang="ru-RU" sz="1865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Кадровый состав и коечный фонд</a:t>
            </a:r>
            <a:endParaRPr lang="ru-RU" sz="1865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802712"/>
              </p:ext>
            </p:extLst>
          </p:nvPr>
        </p:nvGraphicFramePr>
        <p:xfrm>
          <a:off x="4211960" y="38610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388212"/>
              </p:ext>
            </p:extLst>
          </p:nvPr>
        </p:nvGraphicFramePr>
        <p:xfrm>
          <a:off x="107504" y="15567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32040" y="1988840"/>
            <a:ext cx="2808312" cy="954107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/>
              <a:t>Обеспеченность врачами-кардиологами 1,06 на 10 тыс. </a:t>
            </a:r>
            <a:endParaRPr lang="ru-RU" sz="1400" b="1" dirty="0" smtClean="0"/>
          </a:p>
          <a:p>
            <a:pPr algn="just"/>
            <a:r>
              <a:rPr lang="ru-RU" sz="1400" b="1" dirty="0"/>
              <a:t>Укомплектованность </a:t>
            </a:r>
            <a:r>
              <a:rPr lang="ru-RU" sz="1400" b="1" dirty="0" smtClean="0"/>
              <a:t>59,4%</a:t>
            </a:r>
          </a:p>
          <a:p>
            <a:pPr algn="just"/>
            <a:r>
              <a:rPr lang="ru-RU" sz="1400" b="1" dirty="0" smtClean="0"/>
              <a:t>В амбулаторном звене 66,4%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5373216"/>
            <a:ext cx="2808312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/>
              <a:t>Расчетная </a:t>
            </a:r>
            <a:r>
              <a:rPr lang="ru-RU" sz="1400" b="1" dirty="0"/>
              <a:t>потребность для области – 1 113 коек. </a:t>
            </a:r>
            <a:endParaRPr lang="ru-RU" sz="1400" b="1" dirty="0" smtClean="0"/>
          </a:p>
          <a:p>
            <a:pPr algn="just"/>
            <a:r>
              <a:rPr lang="ru-RU" sz="1400" b="1" dirty="0" smtClean="0"/>
              <a:t>В </a:t>
            </a:r>
            <a:r>
              <a:rPr lang="ru-RU" sz="1400" b="1" dirty="0"/>
              <a:t>2020 году поступило 25 895 больных</a:t>
            </a:r>
          </a:p>
        </p:txBody>
      </p:sp>
    </p:spTree>
    <p:extLst>
      <p:ext uri="{BB962C8B-B14F-4D97-AF65-F5344CB8AC3E}">
        <p14:creationId xmlns:p14="http://schemas.microsoft.com/office/powerpoint/2010/main" val="19399146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/>
          </p:nvPr>
        </p:nvGraphicFramePr>
        <p:xfrm>
          <a:off x="537479" y="1916832"/>
          <a:ext cx="6197302" cy="4634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196752"/>
            <a:ext cx="6483261" cy="533592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2F5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заболеваемость взрослого населения по классу и отдельным кардиологическим заболеваниям на 1000 человек населения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34781" y="2276872"/>
            <a:ext cx="2376264" cy="2462213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ea typeface="Times New Roman" panose="02020603050405020304" pitchFamily="18" charset="0"/>
              </a:rPr>
              <a:t>Количество лиц с патологией сердечно-сосудистой системы за последние 10 лет увеличилось на </a:t>
            </a:r>
            <a:r>
              <a:rPr lang="ru-RU" sz="1400" b="1" dirty="0">
                <a:ea typeface="Times New Roman" panose="02020603050405020304" pitchFamily="18" charset="0"/>
              </a:rPr>
              <a:t>27,9% </a:t>
            </a:r>
            <a:r>
              <a:rPr lang="ru-RU" sz="1400" dirty="0">
                <a:ea typeface="Times New Roman" panose="02020603050405020304" pitchFamily="18" charset="0"/>
              </a:rPr>
              <a:t>(с 580165 человек в 2011г. до 742306 в 2020г.) и составило </a:t>
            </a:r>
            <a:r>
              <a:rPr lang="ru-RU" sz="1400" b="1" dirty="0">
                <a:ea typeface="Times New Roman" panose="02020603050405020304" pitchFamily="18" charset="0"/>
              </a:rPr>
              <a:t>31% взрослого населения </a:t>
            </a:r>
            <a:r>
              <a:rPr lang="ru-RU" sz="1400" b="1" dirty="0" smtClean="0">
                <a:ea typeface="Times New Roman" panose="02020603050405020304" pitchFamily="18" charset="0"/>
              </a:rPr>
              <a:t>области </a:t>
            </a:r>
            <a:endParaRPr lang="ru-RU" sz="1400" b="1" dirty="0"/>
          </a:p>
          <a:p>
            <a:pPr algn="just"/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88895637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252536" y="1340768"/>
            <a:ext cx="8353359" cy="53359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2F5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Первичная заболеваемость взрослого населения по классам и отдельным кардиологическим заболеваниям на 1000 человек населения 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478602"/>
              </p:ext>
            </p:extLst>
          </p:nvPr>
        </p:nvGraphicFramePr>
        <p:xfrm>
          <a:off x="107504" y="1988840"/>
          <a:ext cx="6696744" cy="4153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34781" y="2276872"/>
            <a:ext cx="2376264" cy="2462213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Увеличение произошло, прежде всего, в группе болезней, характеризующихся </a:t>
            </a:r>
            <a:r>
              <a:rPr lang="ru-RU" sz="1400" b="1" dirty="0"/>
              <a:t>повышенным артериальным давлением</a:t>
            </a:r>
            <a:r>
              <a:rPr lang="ru-RU" sz="1400" dirty="0"/>
              <a:t>, но практически осталось прежним в группе острого и повторного инфаркта миокарда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20451909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6391" y="826123"/>
            <a:ext cx="7439945" cy="11430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мероприятия проводимые в 2020 году, направленные на достижение целевых показателей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71537" y="116632"/>
            <a:ext cx="8582991" cy="82089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Федеральная программа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лекарственному обеспечению (пациенты очень высокого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риска), в течении 1 года получают лекарственные препараты 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 МНН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685800" lvl="1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пациенты после: острого нарушения мозгового кровообращения, инфаркта миокарда, сердечно-сосудистых операций:</a:t>
            </a:r>
            <a:r>
              <a:rPr lang="ru-RU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аортокоронарное шунтирование;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ангиопластика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коронарных артерий со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стентированием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катетерная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абляция по поводу сердечно-сосудистых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заболеваний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Региональная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по лекарственному обеспечению, в течении 1 года получают лекарственные препараты (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44 МНН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685800" lvl="1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пациенты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страдающие впервые выявленными болезнями,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характеризующимися: повышенным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кровяным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давлением, впервые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выявленной ишемической болезнью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сердца, фибрилляцией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 трепетанием предсердий,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году были выполнены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ангиопластика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сонных артерий, артерий нижних конечностей, каротидная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эндартерэктомия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подвздошно-бедренное,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бедренно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-подколенное шунтирование, деструкция дополнительных проводящих путей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аритмогенных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зон сердца</a:t>
            </a:r>
          </a:p>
          <a:p>
            <a:pPr marL="685800" lvl="1" algn="just">
              <a:buFont typeface="Wingdings" panose="05000000000000000000" pitchFamily="2" charset="2"/>
              <a:buChar char="Ø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algn="just">
              <a:buFont typeface="Wingdings" panose="05000000000000000000" pitchFamily="2" charset="2"/>
              <a:buChar char="Ø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algn="just">
              <a:buFont typeface="Wingdings" panose="05000000000000000000" pitchFamily="2" charset="2"/>
              <a:buChar char="Ø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904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225243"/>
              </p:ext>
            </p:extLst>
          </p:nvPr>
        </p:nvGraphicFramePr>
        <p:xfrm>
          <a:off x="1043608" y="1537454"/>
          <a:ext cx="705678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6597352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cap="all" dirty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* </a:t>
            </a:r>
            <a:r>
              <a:rPr lang="ru-RU" sz="1400" cap="all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</a:rPr>
              <a:t>Оперативные данные    ** всего взято под Д-наблюдение 23389 чел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9212" y="3212976"/>
            <a:ext cx="2736304" cy="738664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17479 чел. получили ЛП с впервые в жизни установленным диагнозом**</a:t>
            </a:r>
            <a:endParaRPr lang="ru-RU" sz="1400" b="1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391" y="826123"/>
            <a:ext cx="7439945" cy="11430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программы лекарственного обеспечения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434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6391" y="826123"/>
            <a:ext cx="7439945" cy="11430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программы кураторства (декабрь 2020)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23528" y="404664"/>
            <a:ext cx="8294959" cy="59766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ГБУЗ «Челябинский областной кардиологический диспансер»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головное учреждение осуществляющее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кураторство медицинских организаций Челябинской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</a:p>
          <a:p>
            <a:pPr marL="0" indent="0" algn="just">
              <a:buNone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Закреплены кураторы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 всеми МО Челябинской области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обобщение и анализ данных, характеризующих заболеваемость болезнями системы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кровообращения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анализ организации оказания медицинской помощи больным с сердечно-сосудистыми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заболеваниями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организационно-методическое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руководство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участие в разработке текущих и перспективных планов по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развитию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ежеквартальный и годовой отчеты о проведении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курации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 приложением аналитической информации о деятельности курируемых медицинских организаций, выводы 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8481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heme/theme1.xml><?xml version="1.0" encoding="utf-8"?>
<a:theme xmlns:a="http://schemas.openxmlformats.org/drawingml/2006/main" name="6_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Моя">
      <a:majorFont>
        <a:latin typeface="Bookman Old Style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>
          <a:defRPr sz="1200" b="1" cap="all" dirty="0" smtClean="0">
            <a:ln w="0"/>
            <a:solidFill>
              <a:srgbClr val="1D314E"/>
            </a:solidFill>
            <a:latin typeface="HelveticaNeueCyr" panose="02000503040000020004" pitchFamily="2" charset="-5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54526</TotalTime>
  <Words>1784</Words>
  <Application>Microsoft Office PowerPoint</Application>
  <PresentationFormat>Экран (4:3)</PresentationFormat>
  <Paragraphs>317</Paragraphs>
  <Slides>34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1" baseType="lpstr">
      <vt:lpstr>Arial</vt:lpstr>
      <vt:lpstr>Bookman Old Style</vt:lpstr>
      <vt:lpstr>Calibri</vt:lpstr>
      <vt:lpstr>HelveticaNeueCyr</vt:lpstr>
      <vt:lpstr>Times New Roman</vt:lpstr>
      <vt:lpstr>Wingdings</vt:lpstr>
      <vt:lpstr>6_Тема Office</vt:lpstr>
      <vt:lpstr>Итоги работы кардиологической службы Челябинской области в 2020 г</vt:lpstr>
      <vt:lpstr>Структура кардиологической службы</vt:lpstr>
      <vt:lpstr>Структура оказания помощи пациентам с ОКС</vt:lpstr>
      <vt:lpstr>Кадровый состав и коечный фонд</vt:lpstr>
      <vt:lpstr>Общая заболеваемость взрослого населения по классу и отдельным кардиологическим заболеваниям на 1000 человек населения</vt:lpstr>
      <vt:lpstr>Первичная заболеваемость взрослого населения по классам и отдельным кардиологическим заболеваниям на 1000 человек населения </vt:lpstr>
      <vt:lpstr>Основные мероприятия проводимые в 2020 году, направленные на достижение целевых показателей</vt:lpstr>
      <vt:lpstr>Реализация программы лекарственного обеспечения</vt:lpstr>
      <vt:lpstr>Создание программы кураторства (декабрь 2020)</vt:lpstr>
      <vt:lpstr>Работа выездных бригад специалистами ГБУЗ ЧОКД и ГБУЗ ЧОКБ по профилю кардиология</vt:lpstr>
      <vt:lpstr>Объем диспансерного наблюдения пациентов с БСК (не включая цереброваскулярные заболевания)</vt:lpstr>
      <vt:lpstr>Федеральный проект «Борьба с сердечно-сосудистыми заболеваниями» направлен на снижение смертности от болезней системы кровообращения</vt:lpstr>
      <vt:lpstr>Рейтинг регионов по показателю смертности от БСК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Меры по сохранению объема диспансерного наблюдения за больными с ССЗ в условиях COVID-19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Три стратегии снижения смертности (ВОЗ, Минздрав РФ)</vt:lpstr>
      <vt:lpstr>СПАСИБО ЗА ВНИМАНИЕ!</vt:lpstr>
    </vt:vector>
  </TitlesOfParts>
  <Company>Минздрав ЧО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и прогноз младенческой смертности  за 2000-2013 годы</dc:title>
  <dc:creator>Филатов</dc:creator>
  <cp:lastModifiedBy>Черепенин Сергей Михайлович</cp:lastModifiedBy>
  <cp:revision>3490</cp:revision>
  <cp:lastPrinted>2018-03-28T10:05:38Z</cp:lastPrinted>
  <dcterms:created xsi:type="dcterms:W3CDTF">2011-02-19T08:16:52Z</dcterms:created>
  <dcterms:modified xsi:type="dcterms:W3CDTF">2021-04-07T04:54:14Z</dcterms:modified>
</cp:coreProperties>
</file>