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96" r:id="rId4"/>
    <p:sldId id="299" r:id="rId5"/>
    <p:sldId id="315" r:id="rId6"/>
    <p:sldId id="316" r:id="rId7"/>
    <p:sldId id="330" r:id="rId8"/>
    <p:sldId id="332" r:id="rId9"/>
    <p:sldId id="317" r:id="rId10"/>
    <p:sldId id="318" r:id="rId11"/>
    <p:sldId id="319" r:id="rId12"/>
    <p:sldId id="320" r:id="rId13"/>
    <p:sldId id="321" r:id="rId14"/>
    <p:sldId id="324" r:id="rId15"/>
    <p:sldId id="325" r:id="rId16"/>
    <p:sldId id="326" r:id="rId17"/>
    <p:sldId id="322" r:id="rId18"/>
    <p:sldId id="323" r:id="rId19"/>
    <p:sldId id="327" r:id="rId20"/>
    <p:sldId id="328" r:id="rId21"/>
    <p:sldId id="329" r:id="rId22"/>
    <p:sldId id="3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  <p15:guide id="7" orient="horz" pos="1049" userDrawn="1">
          <p15:clr>
            <a:srgbClr val="A4A3A4"/>
          </p15:clr>
        </p15:guide>
        <p15:guide id="9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889"/>
    <a:srgbClr val="FFFFFF"/>
    <a:srgbClr val="2875BB"/>
    <a:srgbClr val="CC4F3B"/>
    <a:srgbClr val="EBF7E5"/>
    <a:srgbClr val="F8FCF6"/>
    <a:srgbClr val="BF3E1B"/>
    <a:srgbClr val="2A5B79"/>
    <a:srgbClr val="324853"/>
    <a:srgbClr val="223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498" y="66"/>
      </p:cViewPr>
      <p:guideLst>
        <p:guide orient="horz" pos="2183"/>
        <p:guide pos="3795"/>
        <p:guide pos="7106"/>
        <p:guide pos="551"/>
        <p:guide orient="horz" pos="527"/>
        <p:guide orient="horz" pos="3816"/>
        <p:guide orient="horz" pos="1049"/>
        <p:guide pos="36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8287-CA0D-4129-A0FA-BE5BB849AE9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769D3-A305-4183-BE92-92C9EF06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8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9FE4E-3BF2-41B7-AFAF-EA3A2342ADAF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32147-FDDA-4417-AB5C-77DD2045EC6B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1B77A-D751-42E6-8C84-7E927EAD69E3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3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9FE4E-3BF2-41B7-AFAF-EA3A2342ADAF}" type="datetime1">
              <a:rPr lang="en-US" smtClean="0">
                <a:solidFill>
                  <a:prstClr val="black"/>
                </a:solidFill>
              </a:rPr>
              <a:pPr/>
              <a:t>9/21/2021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‹#›</a:t>
            </a:fld>
            <a:endParaRPr lang="en-US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5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381" y="614306"/>
            <a:ext cx="10049428" cy="7794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381" y="1825625"/>
            <a:ext cx="1052169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259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7944A037-37C3-441E-8343-0846A3B20FC2}" type="datetime1">
              <a:rPr lang="en-US" smtClean="0">
                <a:solidFill>
                  <a:srgbClr val="009DD9"/>
                </a:solidFill>
              </a:rPr>
              <a:pPr/>
              <a:t>9/21/2021</a:t>
            </a:fld>
            <a:endParaRPr lang="en-US">
              <a:solidFill>
                <a:srgbClr val="009D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81" y="6325638"/>
            <a:ext cx="1957988" cy="365125"/>
          </a:xfrm>
        </p:spPr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‹#›</a:t>
            </a:fld>
            <a:endParaRPr lang="en-US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06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013C4-A2A8-4F17-AA2C-C5BD6165097D}" type="datetime1">
              <a:rPr lang="en-US" smtClean="0">
                <a:solidFill>
                  <a:prstClr val="black"/>
                </a:solidFill>
              </a:rPr>
              <a:pPr/>
              <a:t>9/21/2021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‹#›</a:t>
            </a:fld>
            <a:endParaRPr lang="en-US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8D2137-C846-4614-A154-43AC9E78B2EC}" type="datetime1">
              <a:rPr lang="en-US" smtClean="0">
                <a:solidFill>
                  <a:prstClr val="black"/>
                </a:solidFill>
              </a:rPr>
              <a:pPr/>
              <a:t>9/21/2021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‹#›</a:t>
            </a:fld>
            <a:endParaRPr lang="en-US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9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A0F25-359C-43CF-89A4-80F672A33310}" type="datetime1">
              <a:rPr lang="en-US" smtClean="0">
                <a:solidFill>
                  <a:prstClr val="black"/>
                </a:solidFill>
              </a:rPr>
              <a:pPr/>
              <a:t>9/21/2021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‹#›</a:t>
            </a:fld>
            <a:endParaRPr lang="en-US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3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2AC17-6E9C-47D9-97D3-FE4834801C70}" type="datetime1">
              <a:rPr lang="en-US" smtClean="0">
                <a:solidFill>
                  <a:prstClr val="black"/>
                </a:solidFill>
              </a:rPr>
              <a:pPr/>
              <a:t>9/21/2021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‹#›</a:t>
            </a:fld>
            <a:endParaRPr lang="en-US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0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D6F42A-5468-4A2B-80CE-22A97B5F86CF}" type="datetime1">
              <a:rPr lang="en-US" smtClean="0">
                <a:solidFill>
                  <a:prstClr val="black"/>
                </a:solidFill>
              </a:rPr>
              <a:pPr/>
              <a:t>9/21/2021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‹#›</a:t>
            </a:fld>
            <a:endParaRPr lang="en-US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71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D3AEB-DFC4-46EA-B8FC-DAB904D52A8F}" type="datetime1">
              <a:rPr lang="en-US" smtClean="0">
                <a:solidFill>
                  <a:prstClr val="black"/>
                </a:solidFill>
              </a:rPr>
              <a:pPr/>
              <a:t>9/21/2021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‹#›</a:t>
            </a:fld>
            <a:endParaRPr lang="en-US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5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381" y="614306"/>
            <a:ext cx="10049428" cy="7794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381" y="1825625"/>
            <a:ext cx="1052169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259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fld id="{7944A037-37C3-441E-8343-0846A3B20FC2}" type="datetime1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381" y="6325638"/>
            <a:ext cx="1957988" cy="365125"/>
          </a:xfrm>
        </p:spPr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6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D99FD-A457-40FF-BBAC-D42F578E2294}" type="datetime1">
              <a:rPr lang="en-US" smtClean="0">
                <a:solidFill>
                  <a:prstClr val="black"/>
                </a:solidFill>
              </a:rPr>
              <a:pPr/>
              <a:t>9/21/2021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‹#›</a:t>
            </a:fld>
            <a:endParaRPr lang="en-US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9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32147-FDDA-4417-AB5C-77DD2045EC6B}" type="datetime1">
              <a:rPr lang="en-US" smtClean="0">
                <a:solidFill>
                  <a:prstClr val="black"/>
                </a:solidFill>
              </a:rPr>
              <a:pPr/>
              <a:t>9/21/2021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‹#›</a:t>
            </a:fld>
            <a:endParaRPr lang="en-US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1B77A-D751-42E6-8C84-7E927EAD69E3}" type="datetime1">
              <a:rPr lang="en-US" smtClean="0">
                <a:solidFill>
                  <a:prstClr val="black"/>
                </a:solidFill>
              </a:rPr>
              <a:pPr/>
              <a:t>9/21/2021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‹#›</a:t>
            </a:fld>
            <a:endParaRPr lang="en-US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013C4-A2A8-4F17-AA2C-C5BD6165097D}" type="datetime1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8D2137-C846-4614-A154-43AC9E78B2EC}" type="datetime1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0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A0F25-359C-43CF-89A4-80F672A33310}" type="datetime1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1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2AC17-6E9C-47D9-97D3-FE4834801C70}" type="datetime1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D6F42A-5468-4A2B-80CE-22A97B5F86CF}" type="datetime1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0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D3AEB-DFC4-46EA-B8FC-DAB904D52A8F}" type="datetime1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3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3D99FD-A457-40FF-BBAC-D42F578E2294}" type="datetime1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26938" y="415329"/>
            <a:ext cx="9140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5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921" y="614306"/>
            <a:ext cx="10049428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21" y="1465346"/>
            <a:ext cx="10521696" cy="452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921" y="6325638"/>
            <a:ext cx="195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 rot="16200000">
            <a:off x="10905703" y="5643207"/>
            <a:ext cx="1614673" cy="28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 smtClean="0">
                <a:solidFill>
                  <a:schemeClr val="accent2"/>
                </a:solidFill>
                <a:latin typeface="+mj-lt"/>
              </a:rPr>
              <a:t>www.eco.com</a:t>
            </a:r>
            <a:endParaRPr lang="en-US" sz="12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6200000">
            <a:off x="11110793" y="418960"/>
            <a:ext cx="1198437" cy="491399"/>
            <a:chOff x="10993563" y="735481"/>
            <a:chExt cx="1198437" cy="491399"/>
          </a:xfrm>
        </p:grpSpPr>
        <p:grpSp>
          <p:nvGrpSpPr>
            <p:cNvPr id="23" name="Group 8"/>
            <p:cNvGrpSpPr>
              <a:grpSpLocks noChangeAspect="1"/>
            </p:cNvGrpSpPr>
            <p:nvPr/>
          </p:nvGrpSpPr>
          <p:grpSpPr bwMode="auto">
            <a:xfrm>
              <a:off x="10993563" y="772812"/>
              <a:ext cx="287277" cy="454068"/>
              <a:chOff x="3200" y="1150"/>
              <a:chExt cx="1278" cy="2020"/>
            </a:xfrm>
            <a:solidFill>
              <a:schemeClr val="accent2"/>
            </a:solidFill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3827" y="1861"/>
                <a:ext cx="0" cy="1299"/>
              </a:xfrm>
              <a:custGeom>
                <a:avLst/>
                <a:gdLst>
                  <a:gd name="T0" fmla="*/ 0 h 1299"/>
                  <a:gd name="T1" fmla="*/ 1299 h 1299"/>
                  <a:gd name="T2" fmla="*/ 0 h 12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99">
                    <a:moveTo>
                      <a:pt x="0" y="0"/>
                    </a:moveTo>
                    <a:lnTo>
                      <a:pt x="0" y="12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3827" y="1861"/>
                <a:ext cx="0" cy="1299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3779" y="1871"/>
                <a:ext cx="114" cy="1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836" y="1861"/>
                <a:ext cx="0" cy="180"/>
              </a:xfrm>
              <a:custGeom>
                <a:avLst/>
                <a:gdLst>
                  <a:gd name="T0" fmla="*/ 180 h 180"/>
                  <a:gd name="T1" fmla="*/ 0 h 180"/>
                  <a:gd name="T2" fmla="*/ 180 h 18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0">
                    <a:moveTo>
                      <a:pt x="0" y="180"/>
                    </a:moveTo>
                    <a:lnTo>
                      <a:pt x="0" y="0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flipV="1">
                <a:off x="3836" y="1861"/>
                <a:ext cx="0" cy="18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3798" y="1871"/>
                <a:ext cx="86" cy="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3625" y="1150"/>
                <a:ext cx="439" cy="789"/>
              </a:xfrm>
              <a:custGeom>
                <a:avLst/>
                <a:gdLst>
                  <a:gd name="T0" fmla="*/ 90 w 185"/>
                  <a:gd name="T1" fmla="*/ 333 h 333"/>
                  <a:gd name="T2" fmla="*/ 79 w 185"/>
                  <a:gd name="T3" fmla="*/ 326 h 333"/>
                  <a:gd name="T4" fmla="*/ 10 w 185"/>
                  <a:gd name="T5" fmla="*/ 217 h 333"/>
                  <a:gd name="T6" fmla="*/ 76 w 185"/>
                  <a:gd name="T7" fmla="*/ 18 h 333"/>
                  <a:gd name="T8" fmla="*/ 90 w 185"/>
                  <a:gd name="T9" fmla="*/ 0 h 333"/>
                  <a:gd name="T10" fmla="*/ 104 w 185"/>
                  <a:gd name="T11" fmla="*/ 17 h 333"/>
                  <a:gd name="T12" fmla="*/ 173 w 185"/>
                  <a:gd name="T13" fmla="*/ 209 h 333"/>
                  <a:gd name="T14" fmla="*/ 99 w 185"/>
                  <a:gd name="T15" fmla="*/ 326 h 333"/>
                  <a:gd name="T16" fmla="*/ 90 w 185"/>
                  <a:gd name="T17" fmla="*/ 333 h 333"/>
                  <a:gd name="T18" fmla="*/ 91 w 185"/>
                  <a:gd name="T19" fmla="*/ 59 h 333"/>
                  <a:gd name="T20" fmla="*/ 46 w 185"/>
                  <a:gd name="T21" fmla="*/ 210 h 333"/>
                  <a:gd name="T22" fmla="*/ 89 w 185"/>
                  <a:gd name="T23" fmla="*/ 288 h 333"/>
                  <a:gd name="T24" fmla="*/ 137 w 185"/>
                  <a:gd name="T25" fmla="*/ 205 h 333"/>
                  <a:gd name="T26" fmla="*/ 91 w 185"/>
                  <a:gd name="T27" fmla="*/ 5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333">
                    <a:moveTo>
                      <a:pt x="90" y="333"/>
                    </a:moveTo>
                    <a:cubicBezTo>
                      <a:pt x="79" y="326"/>
                      <a:pt x="79" y="326"/>
                      <a:pt x="79" y="326"/>
                    </a:cubicBezTo>
                    <a:cubicBezTo>
                      <a:pt x="77" y="325"/>
                      <a:pt x="23" y="289"/>
                      <a:pt x="10" y="217"/>
                    </a:cubicBezTo>
                    <a:cubicBezTo>
                      <a:pt x="0" y="156"/>
                      <a:pt x="22" y="89"/>
                      <a:pt x="76" y="18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7" y="21"/>
                      <a:pt x="185" y="112"/>
                      <a:pt x="173" y="209"/>
                    </a:cubicBezTo>
                    <a:cubicBezTo>
                      <a:pt x="167" y="255"/>
                      <a:pt x="143" y="294"/>
                      <a:pt x="99" y="326"/>
                    </a:cubicBezTo>
                    <a:lnTo>
                      <a:pt x="90" y="333"/>
                    </a:lnTo>
                    <a:close/>
                    <a:moveTo>
                      <a:pt x="91" y="59"/>
                    </a:moveTo>
                    <a:cubicBezTo>
                      <a:pt x="53" y="114"/>
                      <a:pt x="38" y="165"/>
                      <a:pt x="46" y="210"/>
                    </a:cubicBezTo>
                    <a:cubicBezTo>
                      <a:pt x="52" y="250"/>
                      <a:pt x="76" y="276"/>
                      <a:pt x="89" y="288"/>
                    </a:cubicBezTo>
                    <a:cubicBezTo>
                      <a:pt x="117" y="265"/>
                      <a:pt x="133" y="237"/>
                      <a:pt x="137" y="205"/>
                    </a:cubicBezTo>
                    <a:cubicBezTo>
                      <a:pt x="144" y="147"/>
                      <a:pt x="111" y="88"/>
                      <a:pt x="9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3872" y="2205"/>
                <a:ext cx="126" cy="138"/>
              </a:xfrm>
              <a:custGeom>
                <a:avLst/>
                <a:gdLst>
                  <a:gd name="T0" fmla="*/ 0 w 126"/>
                  <a:gd name="T1" fmla="*/ 138 h 138"/>
                  <a:gd name="T2" fmla="*/ 126 w 126"/>
                  <a:gd name="T3" fmla="*/ 0 h 138"/>
                  <a:gd name="T4" fmla="*/ 0 w 126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138">
                    <a:moveTo>
                      <a:pt x="0" y="138"/>
                    </a:moveTo>
                    <a:lnTo>
                      <a:pt x="126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 flipV="1">
                <a:off x="3872" y="2205"/>
                <a:ext cx="126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3822" y="2177"/>
                <a:ext cx="188" cy="194"/>
              </a:xfrm>
              <a:custGeom>
                <a:avLst/>
                <a:gdLst>
                  <a:gd name="T0" fmla="*/ 62 w 188"/>
                  <a:gd name="T1" fmla="*/ 194 h 194"/>
                  <a:gd name="T2" fmla="*/ 0 w 188"/>
                  <a:gd name="T3" fmla="*/ 137 h 194"/>
                  <a:gd name="T4" fmla="*/ 124 w 188"/>
                  <a:gd name="T5" fmla="*/ 0 h 194"/>
                  <a:gd name="T6" fmla="*/ 188 w 188"/>
                  <a:gd name="T7" fmla="*/ 56 h 194"/>
                  <a:gd name="T8" fmla="*/ 62 w 188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4">
                    <a:moveTo>
                      <a:pt x="62" y="194"/>
                    </a:moveTo>
                    <a:lnTo>
                      <a:pt x="0" y="137"/>
                    </a:lnTo>
                    <a:lnTo>
                      <a:pt x="124" y="0"/>
                    </a:lnTo>
                    <a:lnTo>
                      <a:pt x="188" y="56"/>
                    </a:lnTo>
                    <a:lnTo>
                      <a:pt x="62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1"/>
              <p:cNvSpPr>
                <a:spLocks noEditPoints="1"/>
              </p:cNvSpPr>
              <p:nvPr/>
            </p:nvSpPr>
            <p:spPr bwMode="auto">
              <a:xfrm>
                <a:off x="3898" y="1662"/>
                <a:ext cx="580" cy="590"/>
              </a:xfrm>
              <a:custGeom>
                <a:avLst/>
                <a:gdLst>
                  <a:gd name="T0" fmla="*/ 58 w 244"/>
                  <a:gd name="T1" fmla="*/ 249 h 249"/>
                  <a:gd name="T2" fmla="*/ 32 w 244"/>
                  <a:gd name="T3" fmla="*/ 247 h 249"/>
                  <a:gd name="T4" fmla="*/ 19 w 244"/>
                  <a:gd name="T5" fmla="*/ 245 h 249"/>
                  <a:gd name="T6" fmla="*/ 16 w 244"/>
                  <a:gd name="T7" fmla="*/ 234 h 249"/>
                  <a:gd name="T8" fmla="*/ 39 w 244"/>
                  <a:gd name="T9" fmla="*/ 107 h 249"/>
                  <a:gd name="T10" fmla="*/ 222 w 244"/>
                  <a:gd name="T11" fmla="*/ 4 h 249"/>
                  <a:gd name="T12" fmla="*/ 244 w 244"/>
                  <a:gd name="T13" fmla="*/ 0 h 249"/>
                  <a:gd name="T14" fmla="*/ 244 w 244"/>
                  <a:gd name="T15" fmla="*/ 22 h 249"/>
                  <a:gd name="T16" fmla="*/ 218 w 244"/>
                  <a:gd name="T17" fmla="*/ 133 h 249"/>
                  <a:gd name="T18" fmla="*/ 58 w 244"/>
                  <a:gd name="T19" fmla="*/ 249 h 249"/>
                  <a:gd name="T20" fmla="*/ 49 w 244"/>
                  <a:gd name="T21" fmla="*/ 212 h 249"/>
                  <a:gd name="T22" fmla="*/ 58 w 244"/>
                  <a:gd name="T23" fmla="*/ 213 h 249"/>
                  <a:gd name="T24" fmla="*/ 185 w 244"/>
                  <a:gd name="T25" fmla="*/ 119 h 249"/>
                  <a:gd name="T26" fmla="*/ 205 w 244"/>
                  <a:gd name="T27" fmla="*/ 44 h 249"/>
                  <a:gd name="T28" fmla="*/ 70 w 244"/>
                  <a:gd name="T29" fmla="*/ 126 h 249"/>
                  <a:gd name="T30" fmla="*/ 49 w 244"/>
                  <a:gd name="T31" fmla="*/ 21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49">
                    <a:moveTo>
                      <a:pt x="58" y="249"/>
                    </a:moveTo>
                    <a:cubicBezTo>
                      <a:pt x="49" y="249"/>
                      <a:pt x="40" y="248"/>
                      <a:pt x="32" y="247"/>
                    </a:cubicBezTo>
                    <a:cubicBezTo>
                      <a:pt x="19" y="245"/>
                      <a:pt x="19" y="245"/>
                      <a:pt x="19" y="245"/>
                    </a:cubicBezTo>
                    <a:cubicBezTo>
                      <a:pt x="16" y="234"/>
                      <a:pt x="16" y="234"/>
                      <a:pt x="16" y="234"/>
                    </a:cubicBezTo>
                    <a:cubicBezTo>
                      <a:pt x="16" y="231"/>
                      <a:pt x="0" y="168"/>
                      <a:pt x="39" y="107"/>
                    </a:cubicBezTo>
                    <a:cubicBezTo>
                      <a:pt x="72" y="55"/>
                      <a:pt x="134" y="20"/>
                      <a:pt x="222" y="4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22"/>
                      <a:pt x="244" y="22"/>
                      <a:pt x="244" y="22"/>
                    </a:cubicBezTo>
                    <a:cubicBezTo>
                      <a:pt x="243" y="25"/>
                      <a:pt x="241" y="78"/>
                      <a:pt x="218" y="133"/>
                    </a:cubicBezTo>
                    <a:cubicBezTo>
                      <a:pt x="187" y="209"/>
                      <a:pt x="131" y="249"/>
                      <a:pt x="58" y="249"/>
                    </a:cubicBezTo>
                    <a:close/>
                    <a:moveTo>
                      <a:pt x="49" y="212"/>
                    </a:moveTo>
                    <a:cubicBezTo>
                      <a:pt x="52" y="212"/>
                      <a:pt x="55" y="213"/>
                      <a:pt x="58" y="213"/>
                    </a:cubicBezTo>
                    <a:cubicBezTo>
                      <a:pt x="116" y="213"/>
                      <a:pt x="159" y="181"/>
                      <a:pt x="185" y="119"/>
                    </a:cubicBezTo>
                    <a:cubicBezTo>
                      <a:pt x="197" y="91"/>
                      <a:pt x="203" y="63"/>
                      <a:pt x="205" y="44"/>
                    </a:cubicBezTo>
                    <a:cubicBezTo>
                      <a:pt x="140" y="60"/>
                      <a:pt x="94" y="87"/>
                      <a:pt x="70" y="126"/>
                    </a:cubicBezTo>
                    <a:cubicBezTo>
                      <a:pt x="48" y="159"/>
                      <a:pt x="47" y="194"/>
                      <a:pt x="49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3872" y="2788"/>
                <a:ext cx="126" cy="138"/>
              </a:xfrm>
              <a:custGeom>
                <a:avLst/>
                <a:gdLst>
                  <a:gd name="T0" fmla="*/ 0 w 126"/>
                  <a:gd name="T1" fmla="*/ 138 h 138"/>
                  <a:gd name="T2" fmla="*/ 126 w 126"/>
                  <a:gd name="T3" fmla="*/ 0 h 138"/>
                  <a:gd name="T4" fmla="*/ 0 w 126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138">
                    <a:moveTo>
                      <a:pt x="0" y="138"/>
                    </a:moveTo>
                    <a:lnTo>
                      <a:pt x="126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 flipV="1">
                <a:off x="3872" y="2788"/>
                <a:ext cx="126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"/>
              <p:cNvSpPr>
                <a:spLocks/>
              </p:cNvSpPr>
              <p:nvPr/>
            </p:nvSpPr>
            <p:spPr bwMode="auto">
              <a:xfrm>
                <a:off x="3822" y="2760"/>
                <a:ext cx="188" cy="194"/>
              </a:xfrm>
              <a:custGeom>
                <a:avLst/>
                <a:gdLst>
                  <a:gd name="T0" fmla="*/ 62 w 188"/>
                  <a:gd name="T1" fmla="*/ 194 h 194"/>
                  <a:gd name="T2" fmla="*/ 0 w 188"/>
                  <a:gd name="T3" fmla="*/ 137 h 194"/>
                  <a:gd name="T4" fmla="*/ 124 w 188"/>
                  <a:gd name="T5" fmla="*/ 0 h 194"/>
                  <a:gd name="T6" fmla="*/ 188 w 188"/>
                  <a:gd name="T7" fmla="*/ 59 h 194"/>
                  <a:gd name="T8" fmla="*/ 62 w 188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4">
                    <a:moveTo>
                      <a:pt x="62" y="194"/>
                    </a:moveTo>
                    <a:lnTo>
                      <a:pt x="0" y="137"/>
                    </a:lnTo>
                    <a:lnTo>
                      <a:pt x="124" y="0"/>
                    </a:lnTo>
                    <a:lnTo>
                      <a:pt x="188" y="59"/>
                    </a:lnTo>
                    <a:lnTo>
                      <a:pt x="62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6"/>
              <p:cNvSpPr>
                <a:spLocks noEditPoints="1"/>
              </p:cNvSpPr>
              <p:nvPr/>
            </p:nvSpPr>
            <p:spPr bwMode="auto">
              <a:xfrm>
                <a:off x="3898" y="2245"/>
                <a:ext cx="580" cy="591"/>
              </a:xfrm>
              <a:custGeom>
                <a:avLst/>
                <a:gdLst>
                  <a:gd name="T0" fmla="*/ 58 w 244"/>
                  <a:gd name="T1" fmla="*/ 249 h 249"/>
                  <a:gd name="T2" fmla="*/ 32 w 244"/>
                  <a:gd name="T3" fmla="*/ 247 h 249"/>
                  <a:gd name="T4" fmla="*/ 19 w 244"/>
                  <a:gd name="T5" fmla="*/ 246 h 249"/>
                  <a:gd name="T6" fmla="*/ 16 w 244"/>
                  <a:gd name="T7" fmla="*/ 234 h 249"/>
                  <a:gd name="T8" fmla="*/ 39 w 244"/>
                  <a:gd name="T9" fmla="*/ 107 h 249"/>
                  <a:gd name="T10" fmla="*/ 222 w 244"/>
                  <a:gd name="T11" fmla="*/ 4 h 249"/>
                  <a:gd name="T12" fmla="*/ 244 w 244"/>
                  <a:gd name="T13" fmla="*/ 0 h 249"/>
                  <a:gd name="T14" fmla="*/ 244 w 244"/>
                  <a:gd name="T15" fmla="*/ 23 h 249"/>
                  <a:gd name="T16" fmla="*/ 218 w 244"/>
                  <a:gd name="T17" fmla="*/ 134 h 249"/>
                  <a:gd name="T18" fmla="*/ 58 w 244"/>
                  <a:gd name="T19" fmla="*/ 249 h 249"/>
                  <a:gd name="T20" fmla="*/ 49 w 244"/>
                  <a:gd name="T21" fmla="*/ 213 h 249"/>
                  <a:gd name="T22" fmla="*/ 58 w 244"/>
                  <a:gd name="T23" fmla="*/ 213 h 249"/>
                  <a:gd name="T24" fmla="*/ 205 w 244"/>
                  <a:gd name="T25" fmla="*/ 45 h 249"/>
                  <a:gd name="T26" fmla="*/ 70 w 244"/>
                  <a:gd name="T27" fmla="*/ 126 h 249"/>
                  <a:gd name="T28" fmla="*/ 49 w 244"/>
                  <a:gd name="T29" fmla="*/ 21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4" h="249">
                    <a:moveTo>
                      <a:pt x="58" y="249"/>
                    </a:moveTo>
                    <a:cubicBezTo>
                      <a:pt x="49" y="249"/>
                      <a:pt x="40" y="248"/>
                      <a:pt x="32" y="247"/>
                    </a:cubicBezTo>
                    <a:cubicBezTo>
                      <a:pt x="19" y="246"/>
                      <a:pt x="19" y="246"/>
                      <a:pt x="19" y="246"/>
                    </a:cubicBezTo>
                    <a:cubicBezTo>
                      <a:pt x="16" y="234"/>
                      <a:pt x="16" y="234"/>
                      <a:pt x="16" y="234"/>
                    </a:cubicBezTo>
                    <a:cubicBezTo>
                      <a:pt x="16" y="231"/>
                      <a:pt x="0" y="169"/>
                      <a:pt x="39" y="107"/>
                    </a:cubicBezTo>
                    <a:cubicBezTo>
                      <a:pt x="72" y="55"/>
                      <a:pt x="134" y="20"/>
                      <a:pt x="222" y="4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3" y="25"/>
                      <a:pt x="241" y="79"/>
                      <a:pt x="218" y="134"/>
                    </a:cubicBezTo>
                    <a:cubicBezTo>
                      <a:pt x="187" y="209"/>
                      <a:pt x="131" y="249"/>
                      <a:pt x="58" y="249"/>
                    </a:cubicBezTo>
                    <a:close/>
                    <a:moveTo>
                      <a:pt x="49" y="213"/>
                    </a:moveTo>
                    <a:cubicBezTo>
                      <a:pt x="52" y="213"/>
                      <a:pt x="55" y="213"/>
                      <a:pt x="58" y="213"/>
                    </a:cubicBezTo>
                    <a:cubicBezTo>
                      <a:pt x="170" y="213"/>
                      <a:pt x="198" y="96"/>
                      <a:pt x="205" y="45"/>
                    </a:cubicBezTo>
                    <a:cubicBezTo>
                      <a:pt x="140" y="60"/>
                      <a:pt x="94" y="87"/>
                      <a:pt x="70" y="126"/>
                    </a:cubicBezTo>
                    <a:cubicBezTo>
                      <a:pt x="48" y="160"/>
                      <a:pt x="47" y="195"/>
                      <a:pt x="49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3699" y="2205"/>
                <a:ext cx="125" cy="138"/>
              </a:xfrm>
              <a:custGeom>
                <a:avLst/>
                <a:gdLst>
                  <a:gd name="T0" fmla="*/ 125 w 125"/>
                  <a:gd name="T1" fmla="*/ 138 h 138"/>
                  <a:gd name="T2" fmla="*/ 0 w 125"/>
                  <a:gd name="T3" fmla="*/ 0 h 138"/>
                  <a:gd name="T4" fmla="*/ 125 w 125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138">
                    <a:moveTo>
                      <a:pt x="125" y="138"/>
                    </a:moveTo>
                    <a:lnTo>
                      <a:pt x="0" y="0"/>
                    </a:lnTo>
                    <a:lnTo>
                      <a:pt x="125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 flipH="1" flipV="1">
                <a:off x="3699" y="2205"/>
                <a:ext cx="125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3668" y="2177"/>
                <a:ext cx="187" cy="194"/>
              </a:xfrm>
              <a:custGeom>
                <a:avLst/>
                <a:gdLst>
                  <a:gd name="T0" fmla="*/ 126 w 187"/>
                  <a:gd name="T1" fmla="*/ 194 h 194"/>
                  <a:gd name="T2" fmla="*/ 0 w 187"/>
                  <a:gd name="T3" fmla="*/ 56 h 194"/>
                  <a:gd name="T4" fmla="*/ 64 w 187"/>
                  <a:gd name="T5" fmla="*/ 0 h 194"/>
                  <a:gd name="T6" fmla="*/ 187 w 187"/>
                  <a:gd name="T7" fmla="*/ 137 h 194"/>
                  <a:gd name="T8" fmla="*/ 126 w 187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94">
                    <a:moveTo>
                      <a:pt x="126" y="194"/>
                    </a:moveTo>
                    <a:lnTo>
                      <a:pt x="0" y="56"/>
                    </a:lnTo>
                    <a:lnTo>
                      <a:pt x="64" y="0"/>
                    </a:lnTo>
                    <a:lnTo>
                      <a:pt x="187" y="137"/>
                    </a:lnTo>
                    <a:lnTo>
                      <a:pt x="126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 noEditPoints="1"/>
              </p:cNvSpPr>
              <p:nvPr/>
            </p:nvSpPr>
            <p:spPr bwMode="auto">
              <a:xfrm>
                <a:off x="3200" y="1662"/>
                <a:ext cx="579" cy="598"/>
              </a:xfrm>
              <a:custGeom>
                <a:avLst/>
                <a:gdLst>
                  <a:gd name="T0" fmla="*/ 186 w 244"/>
                  <a:gd name="T1" fmla="*/ 252 h 252"/>
                  <a:gd name="T2" fmla="*/ 186 w 244"/>
                  <a:gd name="T3" fmla="*/ 252 h 252"/>
                  <a:gd name="T4" fmla="*/ 26 w 244"/>
                  <a:gd name="T5" fmla="*/ 135 h 252"/>
                  <a:gd name="T6" fmla="*/ 0 w 244"/>
                  <a:gd name="T7" fmla="*/ 23 h 252"/>
                  <a:gd name="T8" fmla="*/ 0 w 244"/>
                  <a:gd name="T9" fmla="*/ 0 h 252"/>
                  <a:gd name="T10" fmla="*/ 22 w 244"/>
                  <a:gd name="T11" fmla="*/ 4 h 252"/>
                  <a:gd name="T12" fmla="*/ 205 w 244"/>
                  <a:gd name="T13" fmla="*/ 107 h 252"/>
                  <a:gd name="T14" fmla="*/ 228 w 244"/>
                  <a:gd name="T15" fmla="*/ 234 h 252"/>
                  <a:gd name="T16" fmla="*/ 225 w 244"/>
                  <a:gd name="T17" fmla="*/ 246 h 252"/>
                  <a:gd name="T18" fmla="*/ 212 w 244"/>
                  <a:gd name="T19" fmla="*/ 249 h 252"/>
                  <a:gd name="T20" fmla="*/ 186 w 244"/>
                  <a:gd name="T21" fmla="*/ 252 h 252"/>
                  <a:gd name="T22" fmla="*/ 39 w 244"/>
                  <a:gd name="T23" fmla="*/ 46 h 252"/>
                  <a:gd name="T24" fmla="*/ 186 w 244"/>
                  <a:gd name="T25" fmla="*/ 216 h 252"/>
                  <a:gd name="T26" fmla="*/ 186 w 244"/>
                  <a:gd name="T27" fmla="*/ 216 h 252"/>
                  <a:gd name="T28" fmla="*/ 195 w 244"/>
                  <a:gd name="T29" fmla="*/ 214 h 252"/>
                  <a:gd name="T30" fmla="*/ 174 w 244"/>
                  <a:gd name="T31" fmla="*/ 127 h 252"/>
                  <a:gd name="T32" fmla="*/ 39 w 244"/>
                  <a:gd name="T33" fmla="*/ 4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52">
                    <a:moveTo>
                      <a:pt x="186" y="252"/>
                    </a:moveTo>
                    <a:cubicBezTo>
                      <a:pt x="186" y="252"/>
                      <a:pt x="186" y="252"/>
                      <a:pt x="186" y="252"/>
                    </a:cubicBezTo>
                    <a:cubicBezTo>
                      <a:pt x="113" y="252"/>
                      <a:pt x="57" y="210"/>
                      <a:pt x="26" y="135"/>
                    </a:cubicBezTo>
                    <a:cubicBezTo>
                      <a:pt x="3" y="80"/>
                      <a:pt x="1" y="25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10" y="20"/>
                      <a:pt x="172" y="55"/>
                      <a:pt x="205" y="107"/>
                    </a:cubicBezTo>
                    <a:cubicBezTo>
                      <a:pt x="244" y="169"/>
                      <a:pt x="228" y="231"/>
                      <a:pt x="228" y="234"/>
                    </a:cubicBezTo>
                    <a:cubicBezTo>
                      <a:pt x="225" y="246"/>
                      <a:pt x="225" y="246"/>
                      <a:pt x="225" y="246"/>
                    </a:cubicBezTo>
                    <a:cubicBezTo>
                      <a:pt x="212" y="249"/>
                      <a:pt x="212" y="249"/>
                      <a:pt x="212" y="249"/>
                    </a:cubicBezTo>
                    <a:cubicBezTo>
                      <a:pt x="204" y="250"/>
                      <a:pt x="195" y="252"/>
                      <a:pt x="186" y="252"/>
                    </a:cubicBezTo>
                    <a:close/>
                    <a:moveTo>
                      <a:pt x="39" y="46"/>
                    </a:moveTo>
                    <a:cubicBezTo>
                      <a:pt x="46" y="97"/>
                      <a:pt x="74" y="216"/>
                      <a:pt x="186" y="216"/>
                    </a:cubicBezTo>
                    <a:cubicBezTo>
                      <a:pt x="186" y="216"/>
                      <a:pt x="186" y="216"/>
                      <a:pt x="186" y="216"/>
                    </a:cubicBezTo>
                    <a:cubicBezTo>
                      <a:pt x="189" y="216"/>
                      <a:pt x="192" y="214"/>
                      <a:pt x="195" y="214"/>
                    </a:cubicBezTo>
                    <a:cubicBezTo>
                      <a:pt x="197" y="196"/>
                      <a:pt x="196" y="161"/>
                      <a:pt x="174" y="127"/>
                    </a:cubicBezTo>
                    <a:cubicBezTo>
                      <a:pt x="150" y="89"/>
                      <a:pt x="104" y="61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auto">
              <a:xfrm>
                <a:off x="3699" y="2788"/>
                <a:ext cx="125" cy="138"/>
              </a:xfrm>
              <a:custGeom>
                <a:avLst/>
                <a:gdLst>
                  <a:gd name="T0" fmla="*/ 125 w 125"/>
                  <a:gd name="T1" fmla="*/ 138 h 138"/>
                  <a:gd name="T2" fmla="*/ 0 w 125"/>
                  <a:gd name="T3" fmla="*/ 0 h 138"/>
                  <a:gd name="T4" fmla="*/ 125 w 125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138">
                    <a:moveTo>
                      <a:pt x="125" y="138"/>
                    </a:moveTo>
                    <a:lnTo>
                      <a:pt x="0" y="0"/>
                    </a:lnTo>
                    <a:lnTo>
                      <a:pt x="125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33"/>
              <p:cNvSpPr>
                <a:spLocks noChangeShapeType="1"/>
              </p:cNvSpPr>
              <p:nvPr/>
            </p:nvSpPr>
            <p:spPr bwMode="auto">
              <a:xfrm flipH="1" flipV="1">
                <a:off x="3699" y="2788"/>
                <a:ext cx="125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auto">
              <a:xfrm>
                <a:off x="3668" y="2760"/>
                <a:ext cx="187" cy="194"/>
              </a:xfrm>
              <a:custGeom>
                <a:avLst/>
                <a:gdLst>
                  <a:gd name="T0" fmla="*/ 126 w 187"/>
                  <a:gd name="T1" fmla="*/ 194 h 194"/>
                  <a:gd name="T2" fmla="*/ 0 w 187"/>
                  <a:gd name="T3" fmla="*/ 59 h 194"/>
                  <a:gd name="T4" fmla="*/ 64 w 187"/>
                  <a:gd name="T5" fmla="*/ 0 h 194"/>
                  <a:gd name="T6" fmla="*/ 187 w 187"/>
                  <a:gd name="T7" fmla="*/ 137 h 194"/>
                  <a:gd name="T8" fmla="*/ 126 w 187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94">
                    <a:moveTo>
                      <a:pt x="126" y="194"/>
                    </a:moveTo>
                    <a:lnTo>
                      <a:pt x="0" y="59"/>
                    </a:lnTo>
                    <a:lnTo>
                      <a:pt x="64" y="0"/>
                    </a:lnTo>
                    <a:lnTo>
                      <a:pt x="187" y="137"/>
                    </a:lnTo>
                    <a:lnTo>
                      <a:pt x="126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6"/>
              <p:cNvSpPr>
                <a:spLocks noEditPoints="1"/>
              </p:cNvSpPr>
              <p:nvPr/>
            </p:nvSpPr>
            <p:spPr bwMode="auto">
              <a:xfrm>
                <a:off x="3200" y="2248"/>
                <a:ext cx="579" cy="600"/>
              </a:xfrm>
              <a:custGeom>
                <a:avLst/>
                <a:gdLst>
                  <a:gd name="T0" fmla="*/ 186 w 244"/>
                  <a:gd name="T1" fmla="*/ 253 h 253"/>
                  <a:gd name="T2" fmla="*/ 186 w 244"/>
                  <a:gd name="T3" fmla="*/ 253 h 253"/>
                  <a:gd name="T4" fmla="*/ 26 w 244"/>
                  <a:gd name="T5" fmla="*/ 135 h 253"/>
                  <a:gd name="T6" fmla="*/ 0 w 244"/>
                  <a:gd name="T7" fmla="*/ 23 h 253"/>
                  <a:gd name="T8" fmla="*/ 0 w 244"/>
                  <a:gd name="T9" fmla="*/ 0 h 253"/>
                  <a:gd name="T10" fmla="*/ 22 w 244"/>
                  <a:gd name="T11" fmla="*/ 4 h 253"/>
                  <a:gd name="T12" fmla="*/ 205 w 244"/>
                  <a:gd name="T13" fmla="*/ 106 h 253"/>
                  <a:gd name="T14" fmla="*/ 228 w 244"/>
                  <a:gd name="T15" fmla="*/ 233 h 253"/>
                  <a:gd name="T16" fmla="*/ 225 w 244"/>
                  <a:gd name="T17" fmla="*/ 245 h 253"/>
                  <a:gd name="T18" fmla="*/ 212 w 244"/>
                  <a:gd name="T19" fmla="*/ 249 h 253"/>
                  <a:gd name="T20" fmla="*/ 186 w 244"/>
                  <a:gd name="T21" fmla="*/ 253 h 253"/>
                  <a:gd name="T22" fmla="*/ 39 w 244"/>
                  <a:gd name="T23" fmla="*/ 46 h 253"/>
                  <a:gd name="T24" fmla="*/ 186 w 244"/>
                  <a:gd name="T25" fmla="*/ 217 h 253"/>
                  <a:gd name="T26" fmla="*/ 186 w 244"/>
                  <a:gd name="T27" fmla="*/ 217 h 253"/>
                  <a:gd name="T28" fmla="*/ 195 w 244"/>
                  <a:gd name="T29" fmla="*/ 214 h 253"/>
                  <a:gd name="T30" fmla="*/ 174 w 244"/>
                  <a:gd name="T31" fmla="*/ 128 h 253"/>
                  <a:gd name="T32" fmla="*/ 39 w 244"/>
                  <a:gd name="T33" fmla="*/ 4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53">
                    <a:moveTo>
                      <a:pt x="186" y="253"/>
                    </a:moveTo>
                    <a:cubicBezTo>
                      <a:pt x="186" y="253"/>
                      <a:pt x="186" y="253"/>
                      <a:pt x="186" y="253"/>
                    </a:cubicBezTo>
                    <a:cubicBezTo>
                      <a:pt x="113" y="253"/>
                      <a:pt x="57" y="211"/>
                      <a:pt x="26" y="135"/>
                    </a:cubicBezTo>
                    <a:cubicBezTo>
                      <a:pt x="3" y="80"/>
                      <a:pt x="1" y="25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10" y="20"/>
                      <a:pt x="172" y="54"/>
                      <a:pt x="205" y="106"/>
                    </a:cubicBezTo>
                    <a:cubicBezTo>
                      <a:pt x="244" y="168"/>
                      <a:pt x="228" y="231"/>
                      <a:pt x="228" y="233"/>
                    </a:cubicBezTo>
                    <a:cubicBezTo>
                      <a:pt x="225" y="245"/>
                      <a:pt x="225" y="245"/>
                      <a:pt x="225" y="245"/>
                    </a:cubicBezTo>
                    <a:cubicBezTo>
                      <a:pt x="212" y="249"/>
                      <a:pt x="212" y="249"/>
                      <a:pt x="212" y="249"/>
                    </a:cubicBezTo>
                    <a:cubicBezTo>
                      <a:pt x="204" y="250"/>
                      <a:pt x="195" y="253"/>
                      <a:pt x="186" y="253"/>
                    </a:cubicBezTo>
                    <a:close/>
                    <a:moveTo>
                      <a:pt x="39" y="46"/>
                    </a:moveTo>
                    <a:cubicBezTo>
                      <a:pt x="46" y="97"/>
                      <a:pt x="74" y="217"/>
                      <a:pt x="186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9" y="217"/>
                      <a:pt x="192" y="214"/>
                      <a:pt x="195" y="214"/>
                    </a:cubicBezTo>
                    <a:cubicBezTo>
                      <a:pt x="197" y="196"/>
                      <a:pt x="196" y="161"/>
                      <a:pt x="174" y="128"/>
                    </a:cubicBezTo>
                    <a:cubicBezTo>
                      <a:pt x="150" y="89"/>
                      <a:pt x="104" y="62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280840" y="735481"/>
              <a:ext cx="911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/>
                  </a:solidFill>
                  <a:latin typeface="+mj-lt"/>
                </a:rPr>
                <a:t>One Earth</a:t>
              </a:r>
              <a:endParaRPr lang="en-US" sz="12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cxnSp>
        <p:nvCxnSpPr>
          <p:cNvPr id="58" name="Straight Connector 57"/>
          <p:cNvCxnSpPr/>
          <p:nvPr userDrawn="1"/>
        </p:nvCxnSpPr>
        <p:spPr>
          <a:xfrm flipH="1">
            <a:off x="11724762" y="1465346"/>
            <a:ext cx="34593" cy="38803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3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921" y="614306"/>
            <a:ext cx="10049428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21" y="1465346"/>
            <a:ext cx="10521696" cy="452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921" y="6325638"/>
            <a:ext cx="195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 rot="16200000">
            <a:off x="10905703" y="5643207"/>
            <a:ext cx="1614673" cy="28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200" dirty="0" smtClean="0">
                <a:solidFill>
                  <a:srgbClr val="009DD9"/>
                </a:solidFill>
                <a:latin typeface="Domine"/>
              </a:rPr>
              <a:t>www.eco.com</a:t>
            </a:r>
            <a:endParaRPr lang="en-US" sz="1200" dirty="0">
              <a:solidFill>
                <a:srgbClr val="009DD9"/>
              </a:solidFill>
              <a:latin typeface="Domine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16200000">
            <a:off x="11110793" y="418960"/>
            <a:ext cx="1198437" cy="491399"/>
            <a:chOff x="10993563" y="735481"/>
            <a:chExt cx="1198437" cy="491399"/>
          </a:xfrm>
        </p:grpSpPr>
        <p:grpSp>
          <p:nvGrpSpPr>
            <p:cNvPr id="23" name="Group 8"/>
            <p:cNvGrpSpPr>
              <a:grpSpLocks noChangeAspect="1"/>
            </p:cNvGrpSpPr>
            <p:nvPr/>
          </p:nvGrpSpPr>
          <p:grpSpPr bwMode="auto">
            <a:xfrm>
              <a:off x="10993563" y="772812"/>
              <a:ext cx="287277" cy="454068"/>
              <a:chOff x="3200" y="1150"/>
              <a:chExt cx="1278" cy="2020"/>
            </a:xfrm>
            <a:solidFill>
              <a:schemeClr val="accent2"/>
            </a:solidFill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3827" y="1861"/>
                <a:ext cx="0" cy="1299"/>
              </a:xfrm>
              <a:custGeom>
                <a:avLst/>
                <a:gdLst>
                  <a:gd name="T0" fmla="*/ 0 h 1299"/>
                  <a:gd name="T1" fmla="*/ 1299 h 1299"/>
                  <a:gd name="T2" fmla="*/ 0 h 12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99">
                    <a:moveTo>
                      <a:pt x="0" y="0"/>
                    </a:moveTo>
                    <a:lnTo>
                      <a:pt x="0" y="12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3827" y="1861"/>
                <a:ext cx="0" cy="1299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3779" y="1871"/>
                <a:ext cx="114" cy="1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836" y="1861"/>
                <a:ext cx="0" cy="180"/>
              </a:xfrm>
              <a:custGeom>
                <a:avLst/>
                <a:gdLst>
                  <a:gd name="T0" fmla="*/ 180 h 180"/>
                  <a:gd name="T1" fmla="*/ 0 h 180"/>
                  <a:gd name="T2" fmla="*/ 180 h 18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0">
                    <a:moveTo>
                      <a:pt x="0" y="180"/>
                    </a:moveTo>
                    <a:lnTo>
                      <a:pt x="0" y="0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flipV="1">
                <a:off x="3836" y="1861"/>
                <a:ext cx="0" cy="18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3798" y="1871"/>
                <a:ext cx="86" cy="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3625" y="1150"/>
                <a:ext cx="439" cy="789"/>
              </a:xfrm>
              <a:custGeom>
                <a:avLst/>
                <a:gdLst>
                  <a:gd name="T0" fmla="*/ 90 w 185"/>
                  <a:gd name="T1" fmla="*/ 333 h 333"/>
                  <a:gd name="T2" fmla="*/ 79 w 185"/>
                  <a:gd name="T3" fmla="*/ 326 h 333"/>
                  <a:gd name="T4" fmla="*/ 10 w 185"/>
                  <a:gd name="T5" fmla="*/ 217 h 333"/>
                  <a:gd name="T6" fmla="*/ 76 w 185"/>
                  <a:gd name="T7" fmla="*/ 18 h 333"/>
                  <a:gd name="T8" fmla="*/ 90 w 185"/>
                  <a:gd name="T9" fmla="*/ 0 h 333"/>
                  <a:gd name="T10" fmla="*/ 104 w 185"/>
                  <a:gd name="T11" fmla="*/ 17 h 333"/>
                  <a:gd name="T12" fmla="*/ 173 w 185"/>
                  <a:gd name="T13" fmla="*/ 209 h 333"/>
                  <a:gd name="T14" fmla="*/ 99 w 185"/>
                  <a:gd name="T15" fmla="*/ 326 h 333"/>
                  <a:gd name="T16" fmla="*/ 90 w 185"/>
                  <a:gd name="T17" fmla="*/ 333 h 333"/>
                  <a:gd name="T18" fmla="*/ 91 w 185"/>
                  <a:gd name="T19" fmla="*/ 59 h 333"/>
                  <a:gd name="T20" fmla="*/ 46 w 185"/>
                  <a:gd name="T21" fmla="*/ 210 h 333"/>
                  <a:gd name="T22" fmla="*/ 89 w 185"/>
                  <a:gd name="T23" fmla="*/ 288 h 333"/>
                  <a:gd name="T24" fmla="*/ 137 w 185"/>
                  <a:gd name="T25" fmla="*/ 205 h 333"/>
                  <a:gd name="T26" fmla="*/ 91 w 185"/>
                  <a:gd name="T27" fmla="*/ 5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333">
                    <a:moveTo>
                      <a:pt x="90" y="333"/>
                    </a:moveTo>
                    <a:cubicBezTo>
                      <a:pt x="79" y="326"/>
                      <a:pt x="79" y="326"/>
                      <a:pt x="79" y="326"/>
                    </a:cubicBezTo>
                    <a:cubicBezTo>
                      <a:pt x="77" y="325"/>
                      <a:pt x="23" y="289"/>
                      <a:pt x="10" y="217"/>
                    </a:cubicBezTo>
                    <a:cubicBezTo>
                      <a:pt x="0" y="156"/>
                      <a:pt x="22" y="89"/>
                      <a:pt x="76" y="18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7" y="21"/>
                      <a:pt x="185" y="112"/>
                      <a:pt x="173" y="209"/>
                    </a:cubicBezTo>
                    <a:cubicBezTo>
                      <a:pt x="167" y="255"/>
                      <a:pt x="143" y="294"/>
                      <a:pt x="99" y="326"/>
                    </a:cubicBezTo>
                    <a:lnTo>
                      <a:pt x="90" y="333"/>
                    </a:lnTo>
                    <a:close/>
                    <a:moveTo>
                      <a:pt x="91" y="59"/>
                    </a:moveTo>
                    <a:cubicBezTo>
                      <a:pt x="53" y="114"/>
                      <a:pt x="38" y="165"/>
                      <a:pt x="46" y="210"/>
                    </a:cubicBezTo>
                    <a:cubicBezTo>
                      <a:pt x="52" y="250"/>
                      <a:pt x="76" y="276"/>
                      <a:pt x="89" y="288"/>
                    </a:cubicBezTo>
                    <a:cubicBezTo>
                      <a:pt x="117" y="265"/>
                      <a:pt x="133" y="237"/>
                      <a:pt x="137" y="205"/>
                    </a:cubicBezTo>
                    <a:cubicBezTo>
                      <a:pt x="144" y="147"/>
                      <a:pt x="111" y="88"/>
                      <a:pt x="9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3872" y="2205"/>
                <a:ext cx="126" cy="138"/>
              </a:xfrm>
              <a:custGeom>
                <a:avLst/>
                <a:gdLst>
                  <a:gd name="T0" fmla="*/ 0 w 126"/>
                  <a:gd name="T1" fmla="*/ 138 h 138"/>
                  <a:gd name="T2" fmla="*/ 126 w 126"/>
                  <a:gd name="T3" fmla="*/ 0 h 138"/>
                  <a:gd name="T4" fmla="*/ 0 w 126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138">
                    <a:moveTo>
                      <a:pt x="0" y="138"/>
                    </a:moveTo>
                    <a:lnTo>
                      <a:pt x="126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 flipV="1">
                <a:off x="3872" y="2205"/>
                <a:ext cx="126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3822" y="2177"/>
                <a:ext cx="188" cy="194"/>
              </a:xfrm>
              <a:custGeom>
                <a:avLst/>
                <a:gdLst>
                  <a:gd name="T0" fmla="*/ 62 w 188"/>
                  <a:gd name="T1" fmla="*/ 194 h 194"/>
                  <a:gd name="T2" fmla="*/ 0 w 188"/>
                  <a:gd name="T3" fmla="*/ 137 h 194"/>
                  <a:gd name="T4" fmla="*/ 124 w 188"/>
                  <a:gd name="T5" fmla="*/ 0 h 194"/>
                  <a:gd name="T6" fmla="*/ 188 w 188"/>
                  <a:gd name="T7" fmla="*/ 56 h 194"/>
                  <a:gd name="T8" fmla="*/ 62 w 188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4">
                    <a:moveTo>
                      <a:pt x="62" y="194"/>
                    </a:moveTo>
                    <a:lnTo>
                      <a:pt x="0" y="137"/>
                    </a:lnTo>
                    <a:lnTo>
                      <a:pt x="124" y="0"/>
                    </a:lnTo>
                    <a:lnTo>
                      <a:pt x="188" y="56"/>
                    </a:lnTo>
                    <a:lnTo>
                      <a:pt x="62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1"/>
              <p:cNvSpPr>
                <a:spLocks noEditPoints="1"/>
              </p:cNvSpPr>
              <p:nvPr/>
            </p:nvSpPr>
            <p:spPr bwMode="auto">
              <a:xfrm>
                <a:off x="3898" y="1662"/>
                <a:ext cx="580" cy="590"/>
              </a:xfrm>
              <a:custGeom>
                <a:avLst/>
                <a:gdLst>
                  <a:gd name="T0" fmla="*/ 58 w 244"/>
                  <a:gd name="T1" fmla="*/ 249 h 249"/>
                  <a:gd name="T2" fmla="*/ 32 w 244"/>
                  <a:gd name="T3" fmla="*/ 247 h 249"/>
                  <a:gd name="T4" fmla="*/ 19 w 244"/>
                  <a:gd name="T5" fmla="*/ 245 h 249"/>
                  <a:gd name="T6" fmla="*/ 16 w 244"/>
                  <a:gd name="T7" fmla="*/ 234 h 249"/>
                  <a:gd name="T8" fmla="*/ 39 w 244"/>
                  <a:gd name="T9" fmla="*/ 107 h 249"/>
                  <a:gd name="T10" fmla="*/ 222 w 244"/>
                  <a:gd name="T11" fmla="*/ 4 h 249"/>
                  <a:gd name="T12" fmla="*/ 244 w 244"/>
                  <a:gd name="T13" fmla="*/ 0 h 249"/>
                  <a:gd name="T14" fmla="*/ 244 w 244"/>
                  <a:gd name="T15" fmla="*/ 22 h 249"/>
                  <a:gd name="T16" fmla="*/ 218 w 244"/>
                  <a:gd name="T17" fmla="*/ 133 h 249"/>
                  <a:gd name="T18" fmla="*/ 58 w 244"/>
                  <a:gd name="T19" fmla="*/ 249 h 249"/>
                  <a:gd name="T20" fmla="*/ 49 w 244"/>
                  <a:gd name="T21" fmla="*/ 212 h 249"/>
                  <a:gd name="T22" fmla="*/ 58 w 244"/>
                  <a:gd name="T23" fmla="*/ 213 h 249"/>
                  <a:gd name="T24" fmla="*/ 185 w 244"/>
                  <a:gd name="T25" fmla="*/ 119 h 249"/>
                  <a:gd name="T26" fmla="*/ 205 w 244"/>
                  <a:gd name="T27" fmla="*/ 44 h 249"/>
                  <a:gd name="T28" fmla="*/ 70 w 244"/>
                  <a:gd name="T29" fmla="*/ 126 h 249"/>
                  <a:gd name="T30" fmla="*/ 49 w 244"/>
                  <a:gd name="T31" fmla="*/ 21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49">
                    <a:moveTo>
                      <a:pt x="58" y="249"/>
                    </a:moveTo>
                    <a:cubicBezTo>
                      <a:pt x="49" y="249"/>
                      <a:pt x="40" y="248"/>
                      <a:pt x="32" y="247"/>
                    </a:cubicBezTo>
                    <a:cubicBezTo>
                      <a:pt x="19" y="245"/>
                      <a:pt x="19" y="245"/>
                      <a:pt x="19" y="245"/>
                    </a:cubicBezTo>
                    <a:cubicBezTo>
                      <a:pt x="16" y="234"/>
                      <a:pt x="16" y="234"/>
                      <a:pt x="16" y="234"/>
                    </a:cubicBezTo>
                    <a:cubicBezTo>
                      <a:pt x="16" y="231"/>
                      <a:pt x="0" y="168"/>
                      <a:pt x="39" y="107"/>
                    </a:cubicBezTo>
                    <a:cubicBezTo>
                      <a:pt x="72" y="55"/>
                      <a:pt x="134" y="20"/>
                      <a:pt x="222" y="4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22"/>
                      <a:pt x="244" y="22"/>
                      <a:pt x="244" y="22"/>
                    </a:cubicBezTo>
                    <a:cubicBezTo>
                      <a:pt x="243" y="25"/>
                      <a:pt x="241" y="78"/>
                      <a:pt x="218" y="133"/>
                    </a:cubicBezTo>
                    <a:cubicBezTo>
                      <a:pt x="187" y="209"/>
                      <a:pt x="131" y="249"/>
                      <a:pt x="58" y="249"/>
                    </a:cubicBezTo>
                    <a:close/>
                    <a:moveTo>
                      <a:pt x="49" y="212"/>
                    </a:moveTo>
                    <a:cubicBezTo>
                      <a:pt x="52" y="212"/>
                      <a:pt x="55" y="213"/>
                      <a:pt x="58" y="213"/>
                    </a:cubicBezTo>
                    <a:cubicBezTo>
                      <a:pt x="116" y="213"/>
                      <a:pt x="159" y="181"/>
                      <a:pt x="185" y="119"/>
                    </a:cubicBezTo>
                    <a:cubicBezTo>
                      <a:pt x="197" y="91"/>
                      <a:pt x="203" y="63"/>
                      <a:pt x="205" y="44"/>
                    </a:cubicBezTo>
                    <a:cubicBezTo>
                      <a:pt x="140" y="60"/>
                      <a:pt x="94" y="87"/>
                      <a:pt x="70" y="126"/>
                    </a:cubicBezTo>
                    <a:cubicBezTo>
                      <a:pt x="48" y="159"/>
                      <a:pt x="47" y="194"/>
                      <a:pt x="49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>
                <a:off x="3872" y="2788"/>
                <a:ext cx="126" cy="138"/>
              </a:xfrm>
              <a:custGeom>
                <a:avLst/>
                <a:gdLst>
                  <a:gd name="T0" fmla="*/ 0 w 126"/>
                  <a:gd name="T1" fmla="*/ 138 h 138"/>
                  <a:gd name="T2" fmla="*/ 126 w 126"/>
                  <a:gd name="T3" fmla="*/ 0 h 138"/>
                  <a:gd name="T4" fmla="*/ 0 w 126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138">
                    <a:moveTo>
                      <a:pt x="0" y="138"/>
                    </a:moveTo>
                    <a:lnTo>
                      <a:pt x="126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 flipV="1">
                <a:off x="3872" y="2788"/>
                <a:ext cx="126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4"/>
              <p:cNvSpPr>
                <a:spLocks/>
              </p:cNvSpPr>
              <p:nvPr/>
            </p:nvSpPr>
            <p:spPr bwMode="auto">
              <a:xfrm>
                <a:off x="3822" y="2760"/>
                <a:ext cx="188" cy="194"/>
              </a:xfrm>
              <a:custGeom>
                <a:avLst/>
                <a:gdLst>
                  <a:gd name="T0" fmla="*/ 62 w 188"/>
                  <a:gd name="T1" fmla="*/ 194 h 194"/>
                  <a:gd name="T2" fmla="*/ 0 w 188"/>
                  <a:gd name="T3" fmla="*/ 137 h 194"/>
                  <a:gd name="T4" fmla="*/ 124 w 188"/>
                  <a:gd name="T5" fmla="*/ 0 h 194"/>
                  <a:gd name="T6" fmla="*/ 188 w 188"/>
                  <a:gd name="T7" fmla="*/ 59 h 194"/>
                  <a:gd name="T8" fmla="*/ 62 w 188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4">
                    <a:moveTo>
                      <a:pt x="62" y="194"/>
                    </a:moveTo>
                    <a:lnTo>
                      <a:pt x="0" y="137"/>
                    </a:lnTo>
                    <a:lnTo>
                      <a:pt x="124" y="0"/>
                    </a:lnTo>
                    <a:lnTo>
                      <a:pt x="188" y="59"/>
                    </a:lnTo>
                    <a:lnTo>
                      <a:pt x="62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6"/>
              <p:cNvSpPr>
                <a:spLocks noEditPoints="1"/>
              </p:cNvSpPr>
              <p:nvPr/>
            </p:nvSpPr>
            <p:spPr bwMode="auto">
              <a:xfrm>
                <a:off x="3898" y="2245"/>
                <a:ext cx="580" cy="591"/>
              </a:xfrm>
              <a:custGeom>
                <a:avLst/>
                <a:gdLst>
                  <a:gd name="T0" fmla="*/ 58 w 244"/>
                  <a:gd name="T1" fmla="*/ 249 h 249"/>
                  <a:gd name="T2" fmla="*/ 32 w 244"/>
                  <a:gd name="T3" fmla="*/ 247 h 249"/>
                  <a:gd name="T4" fmla="*/ 19 w 244"/>
                  <a:gd name="T5" fmla="*/ 246 h 249"/>
                  <a:gd name="T6" fmla="*/ 16 w 244"/>
                  <a:gd name="T7" fmla="*/ 234 h 249"/>
                  <a:gd name="T8" fmla="*/ 39 w 244"/>
                  <a:gd name="T9" fmla="*/ 107 h 249"/>
                  <a:gd name="T10" fmla="*/ 222 w 244"/>
                  <a:gd name="T11" fmla="*/ 4 h 249"/>
                  <a:gd name="T12" fmla="*/ 244 w 244"/>
                  <a:gd name="T13" fmla="*/ 0 h 249"/>
                  <a:gd name="T14" fmla="*/ 244 w 244"/>
                  <a:gd name="T15" fmla="*/ 23 h 249"/>
                  <a:gd name="T16" fmla="*/ 218 w 244"/>
                  <a:gd name="T17" fmla="*/ 134 h 249"/>
                  <a:gd name="T18" fmla="*/ 58 w 244"/>
                  <a:gd name="T19" fmla="*/ 249 h 249"/>
                  <a:gd name="T20" fmla="*/ 49 w 244"/>
                  <a:gd name="T21" fmla="*/ 213 h 249"/>
                  <a:gd name="T22" fmla="*/ 58 w 244"/>
                  <a:gd name="T23" fmla="*/ 213 h 249"/>
                  <a:gd name="T24" fmla="*/ 205 w 244"/>
                  <a:gd name="T25" fmla="*/ 45 h 249"/>
                  <a:gd name="T26" fmla="*/ 70 w 244"/>
                  <a:gd name="T27" fmla="*/ 126 h 249"/>
                  <a:gd name="T28" fmla="*/ 49 w 244"/>
                  <a:gd name="T29" fmla="*/ 21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4" h="249">
                    <a:moveTo>
                      <a:pt x="58" y="249"/>
                    </a:moveTo>
                    <a:cubicBezTo>
                      <a:pt x="49" y="249"/>
                      <a:pt x="40" y="248"/>
                      <a:pt x="32" y="247"/>
                    </a:cubicBezTo>
                    <a:cubicBezTo>
                      <a:pt x="19" y="246"/>
                      <a:pt x="19" y="246"/>
                      <a:pt x="19" y="246"/>
                    </a:cubicBezTo>
                    <a:cubicBezTo>
                      <a:pt x="16" y="234"/>
                      <a:pt x="16" y="234"/>
                      <a:pt x="16" y="234"/>
                    </a:cubicBezTo>
                    <a:cubicBezTo>
                      <a:pt x="16" y="231"/>
                      <a:pt x="0" y="169"/>
                      <a:pt x="39" y="107"/>
                    </a:cubicBezTo>
                    <a:cubicBezTo>
                      <a:pt x="72" y="55"/>
                      <a:pt x="134" y="20"/>
                      <a:pt x="222" y="4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3" y="25"/>
                      <a:pt x="241" y="79"/>
                      <a:pt x="218" y="134"/>
                    </a:cubicBezTo>
                    <a:cubicBezTo>
                      <a:pt x="187" y="209"/>
                      <a:pt x="131" y="249"/>
                      <a:pt x="58" y="249"/>
                    </a:cubicBezTo>
                    <a:close/>
                    <a:moveTo>
                      <a:pt x="49" y="213"/>
                    </a:moveTo>
                    <a:cubicBezTo>
                      <a:pt x="52" y="213"/>
                      <a:pt x="55" y="213"/>
                      <a:pt x="58" y="213"/>
                    </a:cubicBezTo>
                    <a:cubicBezTo>
                      <a:pt x="170" y="213"/>
                      <a:pt x="198" y="96"/>
                      <a:pt x="205" y="45"/>
                    </a:cubicBezTo>
                    <a:cubicBezTo>
                      <a:pt x="140" y="60"/>
                      <a:pt x="94" y="87"/>
                      <a:pt x="70" y="126"/>
                    </a:cubicBezTo>
                    <a:cubicBezTo>
                      <a:pt x="48" y="160"/>
                      <a:pt x="47" y="195"/>
                      <a:pt x="49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3699" y="2205"/>
                <a:ext cx="125" cy="138"/>
              </a:xfrm>
              <a:custGeom>
                <a:avLst/>
                <a:gdLst>
                  <a:gd name="T0" fmla="*/ 125 w 125"/>
                  <a:gd name="T1" fmla="*/ 138 h 138"/>
                  <a:gd name="T2" fmla="*/ 0 w 125"/>
                  <a:gd name="T3" fmla="*/ 0 h 138"/>
                  <a:gd name="T4" fmla="*/ 125 w 125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138">
                    <a:moveTo>
                      <a:pt x="125" y="138"/>
                    </a:moveTo>
                    <a:lnTo>
                      <a:pt x="0" y="0"/>
                    </a:lnTo>
                    <a:lnTo>
                      <a:pt x="125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 flipH="1" flipV="1">
                <a:off x="3699" y="2205"/>
                <a:ext cx="125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3668" y="2177"/>
                <a:ext cx="187" cy="194"/>
              </a:xfrm>
              <a:custGeom>
                <a:avLst/>
                <a:gdLst>
                  <a:gd name="T0" fmla="*/ 126 w 187"/>
                  <a:gd name="T1" fmla="*/ 194 h 194"/>
                  <a:gd name="T2" fmla="*/ 0 w 187"/>
                  <a:gd name="T3" fmla="*/ 56 h 194"/>
                  <a:gd name="T4" fmla="*/ 64 w 187"/>
                  <a:gd name="T5" fmla="*/ 0 h 194"/>
                  <a:gd name="T6" fmla="*/ 187 w 187"/>
                  <a:gd name="T7" fmla="*/ 137 h 194"/>
                  <a:gd name="T8" fmla="*/ 126 w 187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94">
                    <a:moveTo>
                      <a:pt x="126" y="194"/>
                    </a:moveTo>
                    <a:lnTo>
                      <a:pt x="0" y="56"/>
                    </a:lnTo>
                    <a:lnTo>
                      <a:pt x="64" y="0"/>
                    </a:lnTo>
                    <a:lnTo>
                      <a:pt x="187" y="137"/>
                    </a:lnTo>
                    <a:lnTo>
                      <a:pt x="126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31"/>
              <p:cNvSpPr>
                <a:spLocks noEditPoints="1"/>
              </p:cNvSpPr>
              <p:nvPr/>
            </p:nvSpPr>
            <p:spPr bwMode="auto">
              <a:xfrm>
                <a:off x="3200" y="1662"/>
                <a:ext cx="579" cy="598"/>
              </a:xfrm>
              <a:custGeom>
                <a:avLst/>
                <a:gdLst>
                  <a:gd name="T0" fmla="*/ 186 w 244"/>
                  <a:gd name="T1" fmla="*/ 252 h 252"/>
                  <a:gd name="T2" fmla="*/ 186 w 244"/>
                  <a:gd name="T3" fmla="*/ 252 h 252"/>
                  <a:gd name="T4" fmla="*/ 26 w 244"/>
                  <a:gd name="T5" fmla="*/ 135 h 252"/>
                  <a:gd name="T6" fmla="*/ 0 w 244"/>
                  <a:gd name="T7" fmla="*/ 23 h 252"/>
                  <a:gd name="T8" fmla="*/ 0 w 244"/>
                  <a:gd name="T9" fmla="*/ 0 h 252"/>
                  <a:gd name="T10" fmla="*/ 22 w 244"/>
                  <a:gd name="T11" fmla="*/ 4 h 252"/>
                  <a:gd name="T12" fmla="*/ 205 w 244"/>
                  <a:gd name="T13" fmla="*/ 107 h 252"/>
                  <a:gd name="T14" fmla="*/ 228 w 244"/>
                  <a:gd name="T15" fmla="*/ 234 h 252"/>
                  <a:gd name="T16" fmla="*/ 225 w 244"/>
                  <a:gd name="T17" fmla="*/ 246 h 252"/>
                  <a:gd name="T18" fmla="*/ 212 w 244"/>
                  <a:gd name="T19" fmla="*/ 249 h 252"/>
                  <a:gd name="T20" fmla="*/ 186 w 244"/>
                  <a:gd name="T21" fmla="*/ 252 h 252"/>
                  <a:gd name="T22" fmla="*/ 39 w 244"/>
                  <a:gd name="T23" fmla="*/ 46 h 252"/>
                  <a:gd name="T24" fmla="*/ 186 w 244"/>
                  <a:gd name="T25" fmla="*/ 216 h 252"/>
                  <a:gd name="T26" fmla="*/ 186 w 244"/>
                  <a:gd name="T27" fmla="*/ 216 h 252"/>
                  <a:gd name="T28" fmla="*/ 195 w 244"/>
                  <a:gd name="T29" fmla="*/ 214 h 252"/>
                  <a:gd name="T30" fmla="*/ 174 w 244"/>
                  <a:gd name="T31" fmla="*/ 127 h 252"/>
                  <a:gd name="T32" fmla="*/ 39 w 244"/>
                  <a:gd name="T33" fmla="*/ 4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52">
                    <a:moveTo>
                      <a:pt x="186" y="252"/>
                    </a:moveTo>
                    <a:cubicBezTo>
                      <a:pt x="186" y="252"/>
                      <a:pt x="186" y="252"/>
                      <a:pt x="186" y="252"/>
                    </a:cubicBezTo>
                    <a:cubicBezTo>
                      <a:pt x="113" y="252"/>
                      <a:pt x="57" y="210"/>
                      <a:pt x="26" y="135"/>
                    </a:cubicBezTo>
                    <a:cubicBezTo>
                      <a:pt x="3" y="80"/>
                      <a:pt x="1" y="25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10" y="20"/>
                      <a:pt x="172" y="55"/>
                      <a:pt x="205" y="107"/>
                    </a:cubicBezTo>
                    <a:cubicBezTo>
                      <a:pt x="244" y="169"/>
                      <a:pt x="228" y="231"/>
                      <a:pt x="228" y="234"/>
                    </a:cubicBezTo>
                    <a:cubicBezTo>
                      <a:pt x="225" y="246"/>
                      <a:pt x="225" y="246"/>
                      <a:pt x="225" y="246"/>
                    </a:cubicBezTo>
                    <a:cubicBezTo>
                      <a:pt x="212" y="249"/>
                      <a:pt x="212" y="249"/>
                      <a:pt x="212" y="249"/>
                    </a:cubicBezTo>
                    <a:cubicBezTo>
                      <a:pt x="204" y="250"/>
                      <a:pt x="195" y="252"/>
                      <a:pt x="186" y="252"/>
                    </a:cubicBezTo>
                    <a:close/>
                    <a:moveTo>
                      <a:pt x="39" y="46"/>
                    </a:moveTo>
                    <a:cubicBezTo>
                      <a:pt x="46" y="97"/>
                      <a:pt x="74" y="216"/>
                      <a:pt x="186" y="216"/>
                    </a:cubicBezTo>
                    <a:cubicBezTo>
                      <a:pt x="186" y="216"/>
                      <a:pt x="186" y="216"/>
                      <a:pt x="186" y="216"/>
                    </a:cubicBezTo>
                    <a:cubicBezTo>
                      <a:pt x="189" y="216"/>
                      <a:pt x="192" y="214"/>
                      <a:pt x="195" y="214"/>
                    </a:cubicBezTo>
                    <a:cubicBezTo>
                      <a:pt x="197" y="196"/>
                      <a:pt x="196" y="161"/>
                      <a:pt x="174" y="127"/>
                    </a:cubicBezTo>
                    <a:cubicBezTo>
                      <a:pt x="150" y="89"/>
                      <a:pt x="104" y="61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auto">
              <a:xfrm>
                <a:off x="3699" y="2788"/>
                <a:ext cx="125" cy="138"/>
              </a:xfrm>
              <a:custGeom>
                <a:avLst/>
                <a:gdLst>
                  <a:gd name="T0" fmla="*/ 125 w 125"/>
                  <a:gd name="T1" fmla="*/ 138 h 138"/>
                  <a:gd name="T2" fmla="*/ 0 w 125"/>
                  <a:gd name="T3" fmla="*/ 0 h 138"/>
                  <a:gd name="T4" fmla="*/ 125 w 125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138">
                    <a:moveTo>
                      <a:pt x="125" y="138"/>
                    </a:moveTo>
                    <a:lnTo>
                      <a:pt x="0" y="0"/>
                    </a:lnTo>
                    <a:lnTo>
                      <a:pt x="125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Line 33"/>
              <p:cNvSpPr>
                <a:spLocks noChangeShapeType="1"/>
              </p:cNvSpPr>
              <p:nvPr/>
            </p:nvSpPr>
            <p:spPr bwMode="auto">
              <a:xfrm flipH="1" flipV="1">
                <a:off x="3699" y="2788"/>
                <a:ext cx="125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auto">
              <a:xfrm>
                <a:off x="3668" y="2760"/>
                <a:ext cx="187" cy="194"/>
              </a:xfrm>
              <a:custGeom>
                <a:avLst/>
                <a:gdLst>
                  <a:gd name="T0" fmla="*/ 126 w 187"/>
                  <a:gd name="T1" fmla="*/ 194 h 194"/>
                  <a:gd name="T2" fmla="*/ 0 w 187"/>
                  <a:gd name="T3" fmla="*/ 59 h 194"/>
                  <a:gd name="T4" fmla="*/ 64 w 187"/>
                  <a:gd name="T5" fmla="*/ 0 h 194"/>
                  <a:gd name="T6" fmla="*/ 187 w 187"/>
                  <a:gd name="T7" fmla="*/ 137 h 194"/>
                  <a:gd name="T8" fmla="*/ 126 w 187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94">
                    <a:moveTo>
                      <a:pt x="126" y="194"/>
                    </a:moveTo>
                    <a:lnTo>
                      <a:pt x="0" y="59"/>
                    </a:lnTo>
                    <a:lnTo>
                      <a:pt x="64" y="0"/>
                    </a:lnTo>
                    <a:lnTo>
                      <a:pt x="187" y="137"/>
                    </a:lnTo>
                    <a:lnTo>
                      <a:pt x="126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36"/>
              <p:cNvSpPr>
                <a:spLocks noEditPoints="1"/>
              </p:cNvSpPr>
              <p:nvPr/>
            </p:nvSpPr>
            <p:spPr bwMode="auto">
              <a:xfrm>
                <a:off x="3200" y="2248"/>
                <a:ext cx="579" cy="600"/>
              </a:xfrm>
              <a:custGeom>
                <a:avLst/>
                <a:gdLst>
                  <a:gd name="T0" fmla="*/ 186 w 244"/>
                  <a:gd name="T1" fmla="*/ 253 h 253"/>
                  <a:gd name="T2" fmla="*/ 186 w 244"/>
                  <a:gd name="T3" fmla="*/ 253 h 253"/>
                  <a:gd name="T4" fmla="*/ 26 w 244"/>
                  <a:gd name="T5" fmla="*/ 135 h 253"/>
                  <a:gd name="T6" fmla="*/ 0 w 244"/>
                  <a:gd name="T7" fmla="*/ 23 h 253"/>
                  <a:gd name="T8" fmla="*/ 0 w 244"/>
                  <a:gd name="T9" fmla="*/ 0 h 253"/>
                  <a:gd name="T10" fmla="*/ 22 w 244"/>
                  <a:gd name="T11" fmla="*/ 4 h 253"/>
                  <a:gd name="T12" fmla="*/ 205 w 244"/>
                  <a:gd name="T13" fmla="*/ 106 h 253"/>
                  <a:gd name="T14" fmla="*/ 228 w 244"/>
                  <a:gd name="T15" fmla="*/ 233 h 253"/>
                  <a:gd name="T16" fmla="*/ 225 w 244"/>
                  <a:gd name="T17" fmla="*/ 245 h 253"/>
                  <a:gd name="T18" fmla="*/ 212 w 244"/>
                  <a:gd name="T19" fmla="*/ 249 h 253"/>
                  <a:gd name="T20" fmla="*/ 186 w 244"/>
                  <a:gd name="T21" fmla="*/ 253 h 253"/>
                  <a:gd name="T22" fmla="*/ 39 w 244"/>
                  <a:gd name="T23" fmla="*/ 46 h 253"/>
                  <a:gd name="T24" fmla="*/ 186 w 244"/>
                  <a:gd name="T25" fmla="*/ 217 h 253"/>
                  <a:gd name="T26" fmla="*/ 186 w 244"/>
                  <a:gd name="T27" fmla="*/ 217 h 253"/>
                  <a:gd name="T28" fmla="*/ 195 w 244"/>
                  <a:gd name="T29" fmla="*/ 214 h 253"/>
                  <a:gd name="T30" fmla="*/ 174 w 244"/>
                  <a:gd name="T31" fmla="*/ 128 h 253"/>
                  <a:gd name="T32" fmla="*/ 39 w 244"/>
                  <a:gd name="T33" fmla="*/ 4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53">
                    <a:moveTo>
                      <a:pt x="186" y="253"/>
                    </a:moveTo>
                    <a:cubicBezTo>
                      <a:pt x="186" y="253"/>
                      <a:pt x="186" y="253"/>
                      <a:pt x="186" y="253"/>
                    </a:cubicBezTo>
                    <a:cubicBezTo>
                      <a:pt x="113" y="253"/>
                      <a:pt x="57" y="211"/>
                      <a:pt x="26" y="135"/>
                    </a:cubicBezTo>
                    <a:cubicBezTo>
                      <a:pt x="3" y="80"/>
                      <a:pt x="1" y="25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10" y="20"/>
                      <a:pt x="172" y="54"/>
                      <a:pt x="205" y="106"/>
                    </a:cubicBezTo>
                    <a:cubicBezTo>
                      <a:pt x="244" y="168"/>
                      <a:pt x="228" y="231"/>
                      <a:pt x="228" y="233"/>
                    </a:cubicBezTo>
                    <a:cubicBezTo>
                      <a:pt x="225" y="245"/>
                      <a:pt x="225" y="245"/>
                      <a:pt x="225" y="245"/>
                    </a:cubicBezTo>
                    <a:cubicBezTo>
                      <a:pt x="212" y="249"/>
                      <a:pt x="212" y="249"/>
                      <a:pt x="212" y="249"/>
                    </a:cubicBezTo>
                    <a:cubicBezTo>
                      <a:pt x="204" y="250"/>
                      <a:pt x="195" y="253"/>
                      <a:pt x="186" y="253"/>
                    </a:cubicBezTo>
                    <a:close/>
                    <a:moveTo>
                      <a:pt x="39" y="46"/>
                    </a:moveTo>
                    <a:cubicBezTo>
                      <a:pt x="46" y="97"/>
                      <a:pt x="74" y="217"/>
                      <a:pt x="186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9" y="217"/>
                      <a:pt x="192" y="214"/>
                      <a:pt x="195" y="214"/>
                    </a:cubicBezTo>
                    <a:cubicBezTo>
                      <a:pt x="197" y="196"/>
                      <a:pt x="196" y="161"/>
                      <a:pt x="174" y="128"/>
                    </a:cubicBezTo>
                    <a:cubicBezTo>
                      <a:pt x="150" y="89"/>
                      <a:pt x="104" y="62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280840" y="735481"/>
              <a:ext cx="911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F6FC6"/>
                  </a:solidFill>
                  <a:latin typeface="Domine"/>
                </a:rPr>
                <a:t>One Earth</a:t>
              </a:r>
              <a:endParaRPr lang="en-US" sz="1200" b="1" dirty="0">
                <a:solidFill>
                  <a:srgbClr val="0F6FC6"/>
                </a:solidFill>
                <a:latin typeface="Domine"/>
              </a:endParaRPr>
            </a:p>
          </p:txBody>
        </p:sp>
      </p:grpSp>
      <p:cxnSp>
        <p:nvCxnSpPr>
          <p:cNvPr id="58" name="Straight Connector 57"/>
          <p:cNvCxnSpPr/>
          <p:nvPr userDrawn="1"/>
        </p:nvCxnSpPr>
        <p:spPr>
          <a:xfrm flipH="1">
            <a:off x="11724762" y="1465346"/>
            <a:ext cx="34593" cy="38803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86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87" y="692633"/>
            <a:ext cx="6260003" cy="3334323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2"/>
                </a:solidFill>
              </a:rPr>
              <a:t>Профилактический медицинский осмотр, </a:t>
            </a:r>
            <a:r>
              <a:rPr lang="ru-RU" sz="3600" dirty="0" smtClean="0">
                <a:solidFill>
                  <a:schemeClr val="tx2"/>
                </a:solidFill>
              </a:rPr>
              <a:t>диспансеризация, углублённая </a:t>
            </a:r>
            <a:r>
              <a:rPr lang="ru-RU" sz="3600" dirty="0" smtClean="0">
                <a:solidFill>
                  <a:schemeClr val="tx2"/>
                </a:solidFill>
              </a:rPr>
              <a:t>диспансеризация взрослого населения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1" y="4114800"/>
            <a:ext cx="4909202" cy="1477736"/>
          </a:xfr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условиях сохранения рисков распространения новой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коронавирусной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инфекции (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COVID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-19)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3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10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Организация ПМО/Д/УД в условиях риска КВИ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858250" y="16133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7504" y="1258951"/>
            <a:ext cx="5500224" cy="30777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Профилактический медицинский осмотр (ПМО)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04" y="1693471"/>
            <a:ext cx="5500224" cy="267765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1)Анкетирование(опрос) - все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2)Антропометрия(рост, вес, ОТ, ИМТ) - все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3)АД - все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4)Холестерин крови - все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5)Глюкоза крови - все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6)ОССР – 18-39 лет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7)АССР – 40 – 65 лет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8)ФОГ – 18 и старше, 1 раз в 2 года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9)ЭКГ – с 35 и старше, до 35 лет кто впервые проходит ПМО/Д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10)ВГД -  с 40 и старше, до 40 кто впервые проходит ПМО/Д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11)Осмотр акушеркой/гинекологом (без цитологии)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12) Врач-терапевт по итогам ПМО - все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86828"/>
              </p:ext>
            </p:extLst>
          </p:nvPr>
        </p:nvGraphicFramePr>
        <p:xfrm>
          <a:off x="5781218" y="1661012"/>
          <a:ext cx="5536070" cy="2955862"/>
        </p:xfrm>
        <a:graphic>
          <a:graphicData uri="http://schemas.openxmlformats.org/drawingml/2006/table">
            <a:tbl>
              <a:tblPr firstRow="1" bandRow="1"/>
              <a:tblGrid>
                <a:gridCol w="1255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935">
                  <a:extLst>
                    <a:ext uri="{9D8B030D-6E8A-4147-A177-3AD203B41FA5}">
                      <a16:colId xmlns:a16="http://schemas.microsoft.com/office/drawing/2014/main" val="938181567"/>
                    </a:ext>
                  </a:extLst>
                </a:gridCol>
                <a:gridCol w="1376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041">
                  <a:extLst>
                    <a:ext uri="{9D8B030D-6E8A-4147-A177-3AD203B41FA5}">
                      <a16:colId xmlns:a16="http://schemas.microsoft.com/office/drawing/2014/main" val="3065304298"/>
                    </a:ext>
                  </a:extLst>
                </a:gridCol>
              </a:tblGrid>
              <a:tr h="2932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18-39 лет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40-64 года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65 и старше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ГПК-19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1"/>
                          </a:solidFill>
                        </a:rPr>
                        <a:t>ПМО</a:t>
                      </a: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</a:rPr>
                        <a:t> 1-11 пп</a:t>
                      </a:r>
                      <a:endParaRPr lang="ru-RU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</a:rPr>
                        <a:t>ПМО</a:t>
                      </a: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</a:rPr>
                        <a:t> 1-11 пп</a:t>
                      </a:r>
                      <a:endParaRPr lang="ru-RU" sz="12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</a:rPr>
                        <a:t>ПМО</a:t>
                      </a:r>
                      <a:r>
                        <a:rPr lang="ru-RU" sz="1200" b="1" baseline="0" dirty="0" smtClean="0">
                          <a:solidFill>
                            <a:schemeClr val="accent1"/>
                          </a:solidFill>
                        </a:rPr>
                        <a:t> 1-11 пп</a:t>
                      </a:r>
                      <a:endParaRPr lang="ru-RU" sz="1200" b="1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/>
                          </a:solidFill>
                        </a:rPr>
                        <a:t>См возраст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Цитология (1/3)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Цитология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</a:rPr>
                        <a:t> (1/3)</a:t>
                      </a:r>
                      <a:endParaRPr lang="ru-RU" sz="12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ММГ (1/2)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ПСА (45,50,55,60,64)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Кал на скр кровь (1/2)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ЭГДС (45 лет)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ММГ  65-75 (1/2)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Кал на скр кровь 65-75 - всем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5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КИПК,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</a:rPr>
                        <a:t> терапевт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34">
                <a:tc row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ОАК (гемоглобин, лейкоциты, СОЭ)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253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</a:rPr>
                        <a:t>пп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 13-18 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03953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4509756"/>
            <a:ext cx="5500224" cy="181588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kern="0" dirty="0" smtClean="0">
                <a:solidFill>
                  <a:schemeClr val="tx2"/>
                </a:solidFill>
              </a:rPr>
              <a:t>13)Сатурация </a:t>
            </a:r>
            <a:r>
              <a:rPr lang="ru-RU" sz="1400" b="1" kern="0" dirty="0">
                <a:solidFill>
                  <a:schemeClr val="tx2"/>
                </a:solidFill>
              </a:rPr>
              <a:t>в покое – ГПК-19</a:t>
            </a:r>
          </a:p>
          <a:p>
            <a:pPr lvl="0">
              <a:defRPr/>
            </a:pPr>
            <a:r>
              <a:rPr lang="ru-RU" sz="1400" b="1" kern="0" dirty="0" smtClean="0">
                <a:solidFill>
                  <a:schemeClr val="tx2"/>
                </a:solidFill>
              </a:rPr>
              <a:t>14) </a:t>
            </a:r>
            <a:r>
              <a:rPr lang="ru-RU" sz="1400" b="1" kern="0" dirty="0">
                <a:solidFill>
                  <a:schemeClr val="tx2"/>
                </a:solidFill>
              </a:rPr>
              <a:t>Сатурация при нагрузке – ГПК-19, по показаниям</a:t>
            </a:r>
          </a:p>
          <a:p>
            <a:pPr lvl="0">
              <a:defRPr/>
            </a:pPr>
            <a:r>
              <a:rPr lang="ru-RU" sz="1400" b="1" kern="0" dirty="0" smtClean="0">
                <a:solidFill>
                  <a:schemeClr val="tx2"/>
                </a:solidFill>
              </a:rPr>
              <a:t>15) </a:t>
            </a:r>
            <a:r>
              <a:rPr lang="ru-RU" sz="1400" b="1" kern="0" dirty="0" err="1">
                <a:solidFill>
                  <a:schemeClr val="tx2"/>
                </a:solidFill>
              </a:rPr>
              <a:t>Глик</a:t>
            </a:r>
            <a:r>
              <a:rPr lang="ru-RU" sz="1400" b="1" kern="0" dirty="0">
                <a:solidFill>
                  <a:schemeClr val="tx2"/>
                </a:solidFill>
              </a:rPr>
              <a:t>. Гемоглобин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400" b="1" kern="0" dirty="0">
                <a:solidFill>
                  <a:schemeClr val="tx2"/>
                </a:solidFill>
              </a:rPr>
              <a:t>ГПК-19 + </a:t>
            </a:r>
            <a:r>
              <a:rPr lang="ru-RU" sz="1400" b="1" kern="0" dirty="0" err="1">
                <a:solidFill>
                  <a:schemeClr val="tx2"/>
                </a:solidFill>
              </a:rPr>
              <a:t>транзитор</a:t>
            </a:r>
            <a:r>
              <a:rPr lang="ru-RU" sz="1400" b="1" kern="0" dirty="0">
                <a:solidFill>
                  <a:schemeClr val="tx2"/>
                </a:solidFill>
              </a:rPr>
              <a:t>/устойчив. гипергликемия во время болезни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400" b="1" kern="0" dirty="0">
                <a:solidFill>
                  <a:schemeClr val="tx2"/>
                </a:solidFill>
              </a:rPr>
              <a:t>ГПК-19 + ФР (ожирение, ДЛЕ, АГ, </a:t>
            </a:r>
            <a:r>
              <a:rPr lang="ru-RU" sz="1400" b="1" kern="0" dirty="0" smtClean="0">
                <a:solidFill>
                  <a:schemeClr val="tx2"/>
                </a:solidFill>
              </a:rPr>
              <a:t>ОНпоСД2</a:t>
            </a:r>
          </a:p>
          <a:p>
            <a:pPr lvl="0">
              <a:defRPr/>
            </a:pPr>
            <a:r>
              <a:rPr lang="ru-RU" sz="1400" b="1" kern="0" dirty="0" smtClean="0">
                <a:solidFill>
                  <a:schemeClr val="tx2"/>
                </a:solidFill>
              </a:rPr>
              <a:t>16) Спирометрия/спирография</a:t>
            </a:r>
          </a:p>
          <a:p>
            <a:pPr lvl="0">
              <a:defRPr/>
            </a:pPr>
            <a:r>
              <a:rPr lang="ru-RU" sz="1400" b="1" kern="0" dirty="0" smtClean="0">
                <a:solidFill>
                  <a:schemeClr val="tx2"/>
                </a:solidFill>
              </a:rPr>
              <a:t>17) Рентгенография гр. Клетки</a:t>
            </a:r>
          </a:p>
          <a:p>
            <a:pPr lvl="0">
              <a:defRPr/>
            </a:pPr>
            <a:r>
              <a:rPr lang="ru-RU" sz="1400" b="1" kern="0" dirty="0" smtClean="0">
                <a:solidFill>
                  <a:schemeClr val="tx2"/>
                </a:solidFill>
              </a:rPr>
              <a:t>18) ОАК, б\х, Д-</a:t>
            </a:r>
            <a:r>
              <a:rPr lang="ru-RU" sz="1400" b="1" kern="0" dirty="0" err="1" smtClean="0">
                <a:solidFill>
                  <a:schemeClr val="tx2"/>
                </a:solidFill>
              </a:rPr>
              <a:t>димер</a:t>
            </a:r>
            <a:endParaRPr lang="ru-RU" sz="1400" b="1" kern="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1218" y="1229598"/>
            <a:ext cx="5536070" cy="30777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Диспансеризация=</a:t>
            </a:r>
            <a:r>
              <a:rPr lang="ru-RU" sz="1400" b="1" dirty="0" err="1" smtClean="0">
                <a:solidFill>
                  <a:schemeClr val="accent1"/>
                </a:solidFill>
              </a:rPr>
              <a:t>ПМО</a:t>
            </a:r>
            <a:r>
              <a:rPr lang="ru-RU" sz="1400" dirty="0" err="1" smtClean="0">
                <a:solidFill>
                  <a:schemeClr val="tx2"/>
                </a:solidFill>
              </a:rPr>
              <a:t>+</a:t>
            </a:r>
            <a:r>
              <a:rPr lang="ru-RU" sz="1400" b="1" dirty="0" err="1" smtClean="0">
                <a:solidFill>
                  <a:schemeClr val="tx2"/>
                </a:solidFill>
              </a:rPr>
              <a:t>онкоскрининг</a:t>
            </a:r>
            <a:r>
              <a:rPr lang="ru-RU" sz="1400" dirty="0" err="1" smtClean="0">
                <a:solidFill>
                  <a:schemeClr val="tx2"/>
                </a:solidFill>
              </a:rPr>
              <a:t>+КИПК+терапевт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11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Организация УД в условиях риска КВИ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03401" y="3334157"/>
            <a:ext cx="1416056" cy="18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58250" y="16133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1164367"/>
            <a:ext cx="90963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12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Организация УД в условиях риска КВИ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4249" y="2100368"/>
            <a:ext cx="3154741" cy="30777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СПИРОМЕТРИЯ (всем гражданам)</a:t>
            </a:r>
          </a:p>
        </p:txBody>
      </p:sp>
      <p:sp>
        <p:nvSpPr>
          <p:cNvPr id="15" name="Rectangle 3"/>
          <p:cNvSpPr/>
          <p:nvPr/>
        </p:nvSpPr>
        <p:spPr>
          <a:xfrm>
            <a:off x="194250" y="1417632"/>
            <a:ext cx="177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1 этап УД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0398" y="2088029"/>
            <a:ext cx="1975219" cy="30777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СПИРОМЕТРИЯ,  2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 этап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204E5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249" y="2567660"/>
            <a:ext cx="3154741" cy="73866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Rg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 орг. гр. </a:t>
            </a:r>
            <a:r>
              <a:rPr kumimoji="0" lang="ru-RU" sz="1400" b="0" i="0" u="none" strike="noStrike" kern="0" cap="none" spc="0" normalizeH="0" noProof="0" dirty="0" err="1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кл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 (всем гражданам) если не проводилось до этого в течении года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417570" y="2263140"/>
            <a:ext cx="684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22728" y="2657122"/>
            <a:ext cx="5673682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ФОГ, 1 этап – п.16, пп.8 (ФОГ или </a:t>
            </a:r>
            <a:r>
              <a:rPr lang="en-US" sz="1400" kern="0" dirty="0" err="1" smtClean="0">
                <a:solidFill>
                  <a:srgbClr val="204E5F"/>
                </a:solidFill>
              </a:rPr>
              <a:t>Rg</a:t>
            </a:r>
            <a:r>
              <a:rPr lang="ru-RU" sz="1400" kern="0" dirty="0" smtClean="0">
                <a:solidFill>
                  <a:srgbClr val="204E5F"/>
                </a:solidFill>
              </a:rPr>
              <a:t>)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204E5F"/>
              </a:solidFill>
              <a:effectLst/>
              <a:uLnTx/>
              <a:uFillTx/>
              <a:ea typeface="+mn-ea"/>
              <a:cs typeface="+mn-cs"/>
            </a:endParaRPr>
          </a:p>
          <a:p>
            <a:pPr lvl="0">
              <a:defRPr/>
            </a:pPr>
            <a:r>
              <a:rPr lang="en-US" sz="1400" kern="0" dirty="0" err="1">
                <a:solidFill>
                  <a:srgbClr val="204E5F"/>
                </a:solidFill>
              </a:rPr>
              <a:t>Rg</a:t>
            </a:r>
            <a:r>
              <a:rPr lang="en-US" sz="1400" kern="0" dirty="0">
                <a:solidFill>
                  <a:srgbClr val="204E5F"/>
                </a:solidFill>
              </a:rPr>
              <a:t> </a:t>
            </a:r>
            <a:r>
              <a:rPr lang="ru-RU" sz="1400" kern="0" dirty="0" smtClean="0">
                <a:solidFill>
                  <a:srgbClr val="204E5F"/>
                </a:solidFill>
              </a:rPr>
              <a:t>/КТ легких,  2 этап – при подозрении на ЗНО, назначение терапевта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204E5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248" y="3465839"/>
            <a:ext cx="3154741" cy="30777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ОАК (развернутый) +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лейкоформула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204E5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5748" y="3451945"/>
            <a:ext cx="3903832" cy="30777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ОАК, 1 этап, 40+ (гемоглобин, лейкоциты, СОЭ)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94300" y="2054646"/>
            <a:ext cx="5297699" cy="30777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 2 этап - дата «выявлены показания», дата «ранее проведенные»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204E5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210300" y="2244090"/>
            <a:ext cx="684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17570" y="3619727"/>
            <a:ext cx="684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9864990" y="3029380"/>
            <a:ext cx="540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417570" y="2907460"/>
            <a:ext cx="684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472473" y="2864865"/>
            <a:ext cx="1689630" cy="30777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 2 этап, см. выше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204E5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09660" y="3463375"/>
            <a:ext cx="3452443" cy="30777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ОАК+ гемоглобин+ </a:t>
            </a:r>
            <a:r>
              <a:rPr kumimoji="0" lang="ru-RU" sz="1400" b="0" i="0" u="none" strike="noStrike" kern="0" cap="none" spc="0" normalizeH="0" noProof="0" dirty="0" err="1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лейкоформула+СОЭ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204E5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8112510" y="3612537"/>
            <a:ext cx="540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/>
          <p:cNvSpPr/>
          <p:nvPr/>
        </p:nvSpPr>
        <p:spPr>
          <a:xfrm>
            <a:off x="4101570" y="1434464"/>
            <a:ext cx="177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Было Д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Rectangle 3"/>
          <p:cNvSpPr/>
          <p:nvPr/>
        </p:nvSpPr>
        <p:spPr>
          <a:xfrm>
            <a:off x="10207040" y="1444440"/>
            <a:ext cx="177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Решение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248" y="3983882"/>
            <a:ext cx="3154741" cy="116955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kern="0" dirty="0">
                <a:solidFill>
                  <a:srgbClr val="204E5F"/>
                </a:solidFill>
              </a:rPr>
              <a:t>15) </a:t>
            </a:r>
            <a:r>
              <a:rPr lang="ru-RU" sz="1400" kern="0" dirty="0" err="1">
                <a:solidFill>
                  <a:srgbClr val="204E5F"/>
                </a:solidFill>
              </a:rPr>
              <a:t>Глик</a:t>
            </a:r>
            <a:r>
              <a:rPr lang="ru-RU" sz="1400" kern="0" dirty="0">
                <a:solidFill>
                  <a:srgbClr val="204E5F"/>
                </a:solidFill>
              </a:rPr>
              <a:t>. Гемоглобин</a:t>
            </a:r>
          </a:p>
          <a:p>
            <a:pPr lvl="0">
              <a:defRPr/>
            </a:pPr>
            <a:r>
              <a:rPr lang="ru-RU" sz="1400" kern="0" dirty="0">
                <a:solidFill>
                  <a:srgbClr val="204E5F"/>
                </a:solidFill>
              </a:rPr>
              <a:t>ГПК-19 + </a:t>
            </a:r>
            <a:r>
              <a:rPr lang="ru-RU" sz="1400" kern="0" dirty="0" err="1">
                <a:solidFill>
                  <a:srgbClr val="204E5F"/>
                </a:solidFill>
              </a:rPr>
              <a:t>транзитор</a:t>
            </a:r>
            <a:r>
              <a:rPr lang="ru-RU" sz="1400" kern="0" dirty="0">
                <a:solidFill>
                  <a:srgbClr val="204E5F"/>
                </a:solidFill>
              </a:rPr>
              <a:t>/устойчив. гипергликемия во время болезни</a:t>
            </a:r>
          </a:p>
          <a:p>
            <a:pPr lvl="0">
              <a:defRPr/>
            </a:pPr>
            <a:r>
              <a:rPr lang="ru-RU" sz="1400" kern="0" dirty="0">
                <a:solidFill>
                  <a:srgbClr val="204E5F"/>
                </a:solidFill>
              </a:rPr>
              <a:t>ГПК-19 + ФР (ожирение, ДЛЕ, АГ, ОНпоСД2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57018" y="3983882"/>
            <a:ext cx="3363922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Глик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. Гемоглобин,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 2 этап,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 при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R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 73.9 на 1 этапе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566660" y="4153354"/>
            <a:ext cx="684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417570" y="4164557"/>
            <a:ext cx="684000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28970" y="3984944"/>
            <a:ext cx="3833134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 2 этап - дата «выявлены показания»,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ea typeface="+mn-ea"/>
                <a:cs typeface="+mn-cs"/>
              </a:rPr>
              <a:t>дата «ранее проведенные»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204E5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7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13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Организация УД в условиях риска КВИ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03401" y="3334157"/>
            <a:ext cx="1416056" cy="18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58250" y="16133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15937"/>
              </p:ext>
            </p:extLst>
          </p:nvPr>
        </p:nvGraphicFramePr>
        <p:xfrm>
          <a:off x="244554" y="1318870"/>
          <a:ext cx="11490518" cy="4896699"/>
        </p:xfrm>
        <a:graphic>
          <a:graphicData uri="http://schemas.openxmlformats.org/drawingml/2006/table">
            <a:tbl>
              <a:tblPr firstRow="1" bandRow="1"/>
              <a:tblGrid>
                <a:gridCol w="2894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615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Врач-невролог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При наличии впервые выявленных указаний или подозрений на ранее перенесенное ОНМК для граждан, не находящихся по этому поводу под «Д» наблюдением;</a:t>
                      </a:r>
                    </a:p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При выявлении по результатам анкетирования нарушений двигательной функции, когнитивных нарушений и подозрений на депрессию у граждан в возрасте 65 лет и старше, не находящихся по этому поводу под «Д» наблюдением.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23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Дуплекс БЦА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Мужчины 45-72 года, женщины 54-72 года при комбинации 3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факторов риска развития хронических неинфекционных заболеваний: </a:t>
                      </a:r>
                    </a:p>
                    <a:p>
                      <a:pPr marL="720000" indent="0" algn="just"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R03.0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повышенный уровень АД, </a:t>
                      </a:r>
                    </a:p>
                    <a:p>
                      <a:pPr marL="720000" indent="0" algn="just">
                        <a:buFont typeface="Arial" pitchFamily="34" charset="0"/>
                        <a:buNone/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Е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78.0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гиперхолестеринемия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</a:p>
                    <a:p>
                      <a:pPr marL="720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R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63.5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ИзбМТ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или ожирение Е66.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По направлению невролога при впервые выявленном указании или подозрении на ранее перенесенное ОНМК для граждан в возрасте 65-90 лет, не находящихся по этому поводу под «Д» наблюдением.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Хирург(уролог)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Мужчины в возрасте 45,50,55,60,64 года при повышении уровня ПСА в крови более 4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нг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/мл.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81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Хирург (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колопроктолог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), включая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ректороманоскопию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Для граждан 40-75 лет при положительном анализе кала на скрытую кровь, 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При ОН по семейному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аденоматозу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, онкологическим заболеваниям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колоректальной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области, 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При выявлении других медицинских показаний по результатам анкетирования, 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По назначению терапевта, уролога, акушера-гинеколога в случаях выявления симптомов онкологических заболеваний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колоректальной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области.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8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Колоноскопия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Для граждан в случае подозрения на онкологическое заболевание толстой кишки по назначению хирурга или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колопроктолога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8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14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Организация УД в условиях риска КВИ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03401" y="3334157"/>
            <a:ext cx="1416056" cy="18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58250" y="16133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30838"/>
              </p:ext>
            </p:extLst>
          </p:nvPr>
        </p:nvGraphicFramePr>
        <p:xfrm>
          <a:off x="259522" y="1618400"/>
          <a:ext cx="11330498" cy="4490720"/>
        </p:xfrm>
        <a:graphic>
          <a:graphicData uri="http://schemas.openxmlformats.org/drawingml/2006/table">
            <a:tbl>
              <a:tblPr firstRow="1" bandRow="1"/>
              <a:tblGrid>
                <a:gridCol w="2854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ЭГДС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Для граждан  в случае подозрения на ЗНО пищевода, желудка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и двенадцатиперстной кишки по назначению врача-терапевта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Rg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/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КТ легких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Для граждан  в случае подозрения на ЗНО легких 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по назначению врача-терапевта</a:t>
                      </a:r>
                      <a:endParaRPr lang="ru-RU" sz="1200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Спирометрия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Для граждан с подозрением на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ХБЛ</a:t>
                      </a:r>
                      <a:endParaRPr lang="ru-RU" sz="1200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Курящих по результатам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анкетирования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По назначению врача-терапевта</a:t>
                      </a:r>
                      <a:endParaRPr lang="ru-RU" sz="1200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Офтальмолог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Для граждан 40 лет и старше, имеющих повышенное ВГД, </a:t>
                      </a:r>
                    </a:p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Для граждан 65 лет и старше, имеющих снижение остроты зрения, не поддающееся очковой коррекции, выявленное по результатам анкетирования.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Акушер-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Гинеколог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Для женщин 18 лет и старше, имеющих патологию на скрининге ЗНО шейки матки </a:t>
                      </a:r>
                    </a:p>
                    <a:p>
                      <a:pPr marL="180000" indent="-180000" algn="just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Для граждан 40-75 лет, имеющих патологию на скрининге ЗНО молочных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желез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291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Оториноларинголог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0" indent="-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Для граждан 65 лет и старше при наличии показаний по результатам анкетирования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58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Офтальмолог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0" indent="-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Для граждан  40 лет и старше, при повышенном ВГД на 1 этапе</a:t>
                      </a:r>
                    </a:p>
                    <a:p>
                      <a:pPr marL="180000" marR="0" indent="-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Для граждан 65 лет и старше,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по результатам анкетирования</a:t>
                      </a:r>
                      <a:endParaRPr lang="ru-RU" sz="1200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8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Дерматовенеролог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+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дерматоскопия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Для граждан  в случае подозрения на ЗНО кожи и слизистых оболочек 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по назначению врача-терапевта</a:t>
                      </a:r>
                      <a:endParaRPr lang="ru-RU" sz="1200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ru-RU" sz="1200" b="1" dirty="0" smtClean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Гликированный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гемоглобин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Для граждан  в случае подозрения на сахарный диабет по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результатам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обследований 1 этапа и назначению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врача-терапевта</a:t>
                      </a:r>
                      <a:endParaRPr lang="ru-RU" sz="1200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ru-RU" sz="1200" b="1" dirty="0" smtClean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7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15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Организация УД в условиях риска КВИ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03401" y="3334157"/>
            <a:ext cx="1416056" cy="18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58250" y="16133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09867"/>
              </p:ext>
            </p:extLst>
          </p:nvPr>
        </p:nvGraphicFramePr>
        <p:xfrm>
          <a:off x="179512" y="1230630"/>
          <a:ext cx="11467658" cy="1554480"/>
        </p:xfrm>
        <a:graphic>
          <a:graphicData uri="http://schemas.openxmlformats.org/drawingml/2006/table">
            <a:tbl>
              <a:tblPr firstRow="1" bandRow="1"/>
              <a:tblGrid>
                <a:gridCol w="288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8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Углубленное индивидуальное/</a:t>
                      </a: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групповое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профилактическое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консультирование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выявленной ИБС, ЦВЗ, хронической ишемией нижних конечностей атеросклеротического генеза или болезнями, характеризующимися повышенным кровяным давлением;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Граждане с выявленным по результатам опроса (анкетирования) риска пагубного потребления алкоголя и (или) потребления наркотических средств и психотропных веществ без назначения врача;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для всех граждан  в возрасте 65 и старше в целях коррекции выявленных факторов риска и (или) профилактики старческой астении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Граждане с высоким относительным, высоким и очень высоким абсолютным СС риском, и (или) ожирением, и (или) ГХС с уровнем общего ХС 8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ммоль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/л и более, и (или) курящих более 20 сиг/день.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614341"/>
              </p:ext>
            </p:extLst>
          </p:nvPr>
        </p:nvGraphicFramePr>
        <p:xfrm>
          <a:off x="248092" y="3751157"/>
          <a:ext cx="11399078" cy="1198880"/>
        </p:xfrm>
        <a:graphic>
          <a:graphicData uri="http://schemas.openxmlformats.org/drawingml/2006/table">
            <a:tbl>
              <a:tblPr firstRow="1" bandRow="1"/>
              <a:tblGrid>
                <a:gridCol w="287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7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Эхокардиография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случае показателя сатурации в покое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94 % и ниже, а также по результатам проведения теста с 6-минутной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ходьбой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КТ легких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случае показателя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сатурации в покое 94 % и ниже, а также по результатам проведения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теста с 6-минутной ходьбой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Дуплексное сканирование вен нижних конечностей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ри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наличии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показаний по результатам определения концентрации Д-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димера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в крови (Равно или меньше 250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нг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\мл – норма;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375 – 500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нг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\мл – показание для Дуплекса )</a:t>
                      </a: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8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16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Группы здоровья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03401" y="3334157"/>
            <a:ext cx="1416056" cy="18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98" y="1867938"/>
            <a:ext cx="9818078" cy="4572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6447098" y="2570022"/>
            <a:ext cx="1041489" cy="764135"/>
          </a:xfrm>
          <a:prstGeom prst="roundRect">
            <a:avLst/>
          </a:prstGeom>
          <a:solidFill>
            <a:srgbClr val="FFFFFF"/>
          </a:solidFill>
          <a:ln w="76200" cap="flat" cmpd="sng" algn="ctr">
            <a:solidFill>
              <a:srgbClr val="DC592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+КВИ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 анамнезе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04E5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12719" y="6151938"/>
            <a:ext cx="2362541" cy="576000"/>
          </a:xfrm>
          <a:prstGeom prst="roundRect">
            <a:avLst/>
          </a:prstGeom>
          <a:solidFill>
            <a:srgbClr val="FFFFFF"/>
          </a:solidFill>
          <a:ln w="76200" cap="flat" cmpd="sng" algn="ctr">
            <a:solidFill>
              <a:srgbClr val="DC592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+КВИ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 АНАМНЕЗЕ СР. СТ ТЯЖЕСТИ И ВЫШЕ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04E5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625739" y="5315344"/>
            <a:ext cx="515171" cy="799419"/>
          </a:xfrm>
          <a:prstGeom prst="line">
            <a:avLst/>
          </a:prstGeom>
          <a:noFill/>
          <a:ln w="19050" cap="flat" cmpd="sng" algn="ctr">
            <a:solidFill>
              <a:srgbClr val="204E5F"/>
            </a:solidFill>
            <a:prstDash val="soli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2778369" y="5986969"/>
            <a:ext cx="780565" cy="521232"/>
          </a:xfrm>
          <a:prstGeom prst="line">
            <a:avLst/>
          </a:prstGeom>
          <a:noFill/>
          <a:ln w="19050" cap="flat" cmpd="sng" algn="ctr">
            <a:solidFill>
              <a:srgbClr val="204E5F"/>
            </a:solidFill>
            <a:prstDash val="solid"/>
          </a:ln>
          <a:effectLst/>
        </p:spPr>
      </p:cxnSp>
      <p:sp>
        <p:nvSpPr>
          <p:cNvPr id="25" name="Скругленный прямоугольник 24"/>
          <p:cNvSpPr/>
          <p:nvPr/>
        </p:nvSpPr>
        <p:spPr>
          <a:xfrm>
            <a:off x="313351" y="4824989"/>
            <a:ext cx="1041489" cy="511036"/>
          </a:xfrm>
          <a:prstGeom prst="roundRect">
            <a:avLst/>
          </a:prstGeom>
          <a:solidFill>
            <a:srgbClr val="FFFFFF"/>
          </a:solidFill>
          <a:ln w="76200" cap="flat" cmpd="sng" algn="ctr">
            <a:solidFill>
              <a:srgbClr val="DC592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+КВИ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 анамнезе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04E5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67293" y="4813986"/>
            <a:ext cx="1642587" cy="392171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C592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+КВИ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04E5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 анамнезе легкой степени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204E5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17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Д учет и реабилитация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772"/>
          <a:stretch/>
        </p:blipFill>
        <p:spPr>
          <a:xfrm>
            <a:off x="887479" y="1247668"/>
            <a:ext cx="9802933" cy="5382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4333" y="1247668"/>
            <a:ext cx="900000" cy="23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18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Д учет и реабилитация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4333" y="1247668"/>
            <a:ext cx="900000" cy="23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23" y="1103704"/>
            <a:ext cx="8671377" cy="55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19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Д учет и реабилитация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4333" y="1247668"/>
            <a:ext cx="900000" cy="23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80" y="1663125"/>
            <a:ext cx="10823295" cy="4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26"/>
          <p:cNvSpPr/>
          <p:nvPr/>
        </p:nvSpPr>
        <p:spPr>
          <a:xfrm>
            <a:off x="7948467" y="0"/>
            <a:ext cx="42435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r="20191"/>
          <a:stretch/>
        </p:blipFill>
        <p:spPr>
          <a:xfrm>
            <a:off x="6351814" y="0"/>
            <a:ext cx="2579915" cy="6858000"/>
          </a:xfrm>
          <a:prstGeom prst="rect">
            <a:avLst/>
          </a:prstGeom>
        </p:spPr>
      </p:pic>
      <p:sp>
        <p:nvSpPr>
          <p:cNvPr id="9" name="Rectangle 61"/>
          <p:cNvSpPr/>
          <p:nvPr/>
        </p:nvSpPr>
        <p:spPr>
          <a:xfrm>
            <a:off x="693251" y="726141"/>
            <a:ext cx="56585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рофилактика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 раннее выявление (скрининг) ХНИЗ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(состояний), являющихся основной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причиной инвалидности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 преждевременной смертности населения Российской Федерации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факторов риска их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развития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включающих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повышенный уровень артериального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давления,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гиперхолестеринемию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, повышенный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уровень глюкозы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в крови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натощак,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курение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табака, потребление алкоголя, нерациональное питание,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низкую физическую активность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, избыточную массу тела или ожирение, 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также риска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потребления наркотических средств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и психотропных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веществ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без назначения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врача.</a:t>
            </a:r>
          </a:p>
          <a:p>
            <a:pPr marL="228600" indent="-228600" algn="just"/>
            <a:endParaRPr lang="ru-RU" sz="1400" dirty="0">
              <a:solidFill>
                <a:schemeClr val="accent3"/>
              </a:solidFill>
            </a:endParaRPr>
          </a:p>
          <a:p>
            <a:pPr marL="228600" indent="-228600"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пределение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группы здоровья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необходимых профилактических,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лечебных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, реабилитационных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 оздоровительных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мероприятий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для граждан с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выявленными хроническими неинфекционными заболеваниями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 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или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) факторами риска их развития, а также для здоровых граждан</a:t>
            </a:r>
            <a:r>
              <a:rPr lang="ru-RU" sz="1400" dirty="0">
                <a:solidFill>
                  <a:schemeClr val="accent3"/>
                </a:solidFill>
                <a:cs typeface="Arial" pitchFamily="34" charset="0"/>
              </a:rPr>
              <a:t>.</a:t>
            </a:r>
          </a:p>
          <a:p>
            <a:pPr marL="228600" indent="-228600" algn="just"/>
            <a:endParaRPr lang="ru-RU" sz="1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роведение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профилактического консультирования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граждан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с выявленными хроническими неинфекционными заболеваниями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 факторами риска их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развития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marL="228600" indent="-228600" algn="just"/>
            <a:endParaRPr lang="ru-RU" sz="1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пределение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группы диспансерного наблюдения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граждан с выявленными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хроническими неинфекционными заболеваниями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 иными заболеваниями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состояниями), включая граждан с высоким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очень высоким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сердечно-сосудистым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риском.</a:t>
            </a:r>
          </a:p>
        </p:txBody>
      </p:sp>
      <p:grpSp>
        <p:nvGrpSpPr>
          <p:cNvPr id="10" name="Group 19"/>
          <p:cNvGrpSpPr>
            <a:grpSpLocks noChangeAspect="1"/>
          </p:cNvGrpSpPr>
          <p:nvPr/>
        </p:nvGrpSpPr>
        <p:grpSpPr bwMode="auto">
          <a:xfrm>
            <a:off x="240606" y="1367386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8931729" y="3537211"/>
            <a:ext cx="3162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Постановление Правительства РФ № 927 от 18.06.2021 г. «О внесении изменений в Программу Государственных гарантий бесплатного оказания гражданам медицинской помощи на 2021 год и на плановый период  2022 и 2023 год»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 bwMode="auto">
          <a:xfrm>
            <a:off x="240606" y="3240836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19"/>
          <p:cNvGrpSpPr>
            <a:grpSpLocks noChangeAspect="1"/>
          </p:cNvGrpSpPr>
          <p:nvPr/>
        </p:nvGrpSpPr>
        <p:grpSpPr bwMode="auto">
          <a:xfrm>
            <a:off x="253115" y="4960340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3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20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Тест  с 6-минутной ходьбой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4333" y="1247668"/>
            <a:ext cx="900000" cy="23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33" y="1247668"/>
            <a:ext cx="8489550" cy="50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87" y="692633"/>
            <a:ext cx="6260003" cy="3334323"/>
          </a:xfrm>
        </p:spPr>
        <p:txBody>
          <a:bodyPr>
            <a:noAutofit/>
          </a:bodyPr>
          <a:lstStyle/>
          <a:p>
            <a:pPr algn="l"/>
            <a:r>
              <a:rPr lang="ru-RU" sz="3600" b="0" smtClean="0">
                <a:solidFill>
                  <a:schemeClr val="tx2"/>
                </a:solidFill>
              </a:rPr>
              <a:t>Благодарю за внимание!</a:t>
            </a:r>
            <a:endParaRPr lang="en-US" sz="3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218" y="-8"/>
            <a:ext cx="488588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923137"/>
            <a:ext cx="11512062" cy="210437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3</a:t>
            </a:fld>
            <a:endParaRPr lang="en-US"/>
          </a:p>
        </p:txBody>
      </p:sp>
      <p:sp>
        <p:nvSpPr>
          <p:cNvPr id="22" name="Rectangle 3"/>
          <p:cNvSpPr/>
          <p:nvPr/>
        </p:nvSpPr>
        <p:spPr>
          <a:xfrm>
            <a:off x="1317813" y="1547522"/>
            <a:ext cx="1017540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1.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Привлечение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населения, прикрепленного к фельдшерскому участку, к прохождению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диспансеризации,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информирование об организации, а также повышение мотивации граждан к прохождению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диспансеризации;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2.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Инструктаж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граждан, прибывших на ПМО, Д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, УД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порядке их прохождения и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последовательности проведения обследования;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3.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Выполнение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приемов (осмотров), медицинских исследований и иных медицинских вмешательств, входящих в объем ПМО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и первого этапа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Д., опроса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(анкетирования)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граждан; антропометрии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(измерение роста, массы тела, окружности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талии, ИМТ);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измерения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АД;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определения уровня ОХ, глюкозы в крови натощак; ЭКГ в покое; измерения ВГД; осмотра фельдшером (акушеркой)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и взятие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мазка с шейки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матки,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определения ФР и других патологических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состояний,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определения относительного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абсолютного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ССР,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приема (осмотра) по результатам ПМО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проведения краткого индивидуального профилактического консультирования в рамках первого этапа диспансеризации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chemeClr val="accent2"/>
                </a:solidFill>
              </a:rPr>
              <a:t>Определение насыщения крови кислородом (сатурация ) в покое, тест  с 6-минутной ходьбой, спирометрия.</a:t>
            </a:r>
            <a:endParaRPr lang="ru-RU" sz="1400" b="1" dirty="0">
              <a:solidFill>
                <a:schemeClr val="accent2"/>
              </a:solidFill>
            </a:endParaRPr>
          </a:p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Организация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выполнения приемов (осмотров), медицинских исследований и иных медицинских вмешательств, входящих в объем ПМО и первого этапа Д, не указанных в подпункте 3 настоящего пункта, в том числе направление по результатам ПМО граждан, находящихся под диспансерным наблюдением (с 3 группой здоровья), на прием (осмотр) врачом-терапевтом, врачом по медицинской профилактике ОМП/КМП или центра здоровья в объеме, предусмотренном в подпункте 11 пункта 1б настоящего порядка;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Разъяснение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пациентам с ФР ХНИЗ мер по их снижению, а пациентам с высоким и очень высоким АССР , больным ИБС, ЦВЗ, хронической ишемией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нижних конечностей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атеросклеротического генеза, ГБ, основных симптомов инфаркта миокарда и инсульта, а также правил первой помощи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при их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развитии, жизненной важности своевременного (не позднее 5 мин от начала появления симптомов) вызова бригады скорой медицинской помощи;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6.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Подведение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итогов проведения ПМО и Д на фельдшерском участке;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7.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Формирование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комплекта документов, заполнение карты учета Диспансеризации (ПМО);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8.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Информирование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граждан о возможности медицинского освидетельствования для выявления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ВИЧ-Инфекции.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18328" y="354406"/>
            <a:ext cx="10563603" cy="779463"/>
          </a:xfrm>
        </p:spPr>
        <p:txBody>
          <a:bodyPr/>
          <a:lstStyle/>
          <a:p>
            <a:pPr algn="ctr"/>
            <a:r>
              <a:rPr lang="ru-RU" sz="3200" dirty="0" smtClean="0"/>
              <a:t>Задачи фельдшера ФАП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218" y="-8"/>
            <a:ext cx="488588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923137"/>
            <a:ext cx="11512062" cy="210437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4</a:t>
            </a:fld>
            <a:endParaRPr lang="en-US"/>
          </a:p>
        </p:txBody>
      </p:sp>
      <p:sp>
        <p:nvSpPr>
          <p:cNvPr id="22" name="Rectangle 3"/>
          <p:cNvSpPr/>
          <p:nvPr/>
        </p:nvSpPr>
        <p:spPr>
          <a:xfrm>
            <a:off x="1143001" y="1035424"/>
            <a:ext cx="1035021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Составление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плана проведения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ПМО и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Диспансеризации в текущем календарном году;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Участие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в информировании населения, находящегося на медицинском обслуживании в медицинской организации, о проведении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ПМО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 Д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; 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нструктаж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граждан, прибывших на ПМО, Д, о порядке их прохождения и последовательности проведения обследования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;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выполнение приемов (осмотров), медицинских исследований и иных медицинских вмешательств, входящих в объем ПМО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и первого этапа Д.</a:t>
            </a:r>
          </a:p>
          <a:p>
            <a:pPr algn="just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Средний медицинский персонал: анкетирование, антропометрия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(измерение роста, массы тела, окружности талии) ИМТ; </a:t>
            </a:r>
            <a:r>
              <a:rPr lang="ru-RU" sz="1400" b="1" dirty="0">
                <a:solidFill>
                  <a:schemeClr val="accent2"/>
                </a:solidFill>
              </a:rPr>
              <a:t>Определение насыщения крови кислородом (сатурация ) в покое, тест  с 6-минутной ходьбой, спирометрия.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Врач: измерения АД,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определения уровня ОХ, глюкозы в крови натощак; определение ФР и других патологических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состояний,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определения относительного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абсолютного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ССР,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приема (осмотра) по результатам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ПМО.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Организация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выполнения приемов (осмотров), медицинских исследований и иных медицинских вмешательств, входящих в объем ПМО и первого этапа Д, не указанных в подпункте 4 настоящего пункта.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6.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Направление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по результатам ПМО на прием (осмотр) к врачу—терапевту граждан, у которых по результатам анкетирования, приема (осмотра) и исследований выявляются жалобы на здоровье и (или) патологические изменения исследуемых показателей, которых ранее не было или их степень выраженности (отклонение от нормы) увеличилась.</a:t>
            </a:r>
          </a:p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7.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Разъяснение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пациентам с ФР ХНИЗ мер по их снижению, а пациентам с высоким и очень высоким АССР , больным ИБС, ЦВЗ, хронической ишемией нижних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конечностей атеросклеротического генеза, ГБ, основных симптомов инфаркта миокарда и инсульта, а также правил первой помощи при их развитии, жизненной важности своевременного (не позднее 5 мин от начала появления симптомов) вызова бригады скорой медицинской помощи;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8.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Формирование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комплекта документов, заполнение карты учета Диспансеризации (ПМО); 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9.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Информирование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граждан о возможности медицинского освидетельствования для выявления ВИЧ-Инфекции;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10.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Заполнение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форм статистической отчетности, используемых при проведении профилактического медицинского осмотра и диспансеризации;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11.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Подведение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итогов проведения профилактического медицинского осмотра и диспансеризации в медицинской организации.</a:t>
            </a: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18328" y="354406"/>
            <a:ext cx="10563603" cy="779463"/>
          </a:xfrm>
        </p:spPr>
        <p:txBody>
          <a:bodyPr/>
          <a:lstStyle/>
          <a:p>
            <a:pPr algn="ctr"/>
            <a:r>
              <a:rPr lang="ru-RU" sz="3200" dirty="0" smtClean="0"/>
              <a:t>Задачи КМП/ОМП/ЦЗ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218" y="-8"/>
            <a:ext cx="488588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923137"/>
            <a:ext cx="11512062" cy="210437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5</a:t>
            </a:fld>
            <a:endParaRPr lang="en-US"/>
          </a:p>
        </p:txBody>
      </p:sp>
      <p:sp>
        <p:nvSpPr>
          <p:cNvPr id="22" name="Rectangle 3"/>
          <p:cNvSpPr/>
          <p:nvPr/>
        </p:nvSpPr>
        <p:spPr>
          <a:xfrm>
            <a:off x="1277471" y="1640541"/>
            <a:ext cx="1023459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ривлечение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населения, прикрепленного к фельдшерскому участку, к прохождению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диспансеризации и ПМО.</a:t>
            </a:r>
          </a:p>
          <a:p>
            <a:pPr marL="228600" indent="-228600" algn="just">
              <a:buAutoNum type="arabicPeriod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рием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(осмотр) по результатам профилактического медицинского осмотра, в том числе граждан, направленных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результатам первого этапа диспансеризации, 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 algn="just">
              <a:buAutoNum type="arabicPeriod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рием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(осмотр) по результатам второго этапа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диспансеризации;</a:t>
            </a:r>
          </a:p>
          <a:p>
            <a:pPr marL="228600" indent="-228600" algn="just">
              <a:buAutoNum type="arabicPeriod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азъяснение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пациентам с факторами риска хронических неинфекционных заболеваний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мер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по их снижению,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а также основных симптомов острых состояний.</a:t>
            </a:r>
          </a:p>
          <a:p>
            <a:pPr marL="228600" indent="-228600" algn="just">
              <a:buAutoNum type="arabicPeriod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нформирование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граждан о возможности медицинского освидетельствования для выявления ВИЧ-инфекции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228600" indent="-228600" algn="just">
              <a:buAutoNum type="arabicPeriod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Подведение итогов проведения ПМО и Д на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участке.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18328" y="354406"/>
            <a:ext cx="10563603" cy="779463"/>
          </a:xfrm>
        </p:spPr>
        <p:txBody>
          <a:bodyPr/>
          <a:lstStyle/>
          <a:p>
            <a:pPr algn="ctr"/>
            <a:r>
              <a:rPr lang="ru-RU" sz="3200" dirty="0" smtClean="0"/>
              <a:t>Задачи терапевта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6</a:t>
            </a:fld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6" name="Rectangle 26"/>
          <p:cNvSpPr/>
          <p:nvPr/>
        </p:nvSpPr>
        <p:spPr>
          <a:xfrm>
            <a:off x="7948467" y="0"/>
            <a:ext cx="42435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r="20191"/>
          <a:stretch/>
        </p:blipFill>
        <p:spPr>
          <a:xfrm>
            <a:off x="6351814" y="0"/>
            <a:ext cx="2579915" cy="6858000"/>
          </a:xfrm>
          <a:prstGeom prst="rect">
            <a:avLst/>
          </a:prstGeom>
        </p:spPr>
      </p:pic>
      <p:sp>
        <p:nvSpPr>
          <p:cNvPr id="9" name="Rectangle 61"/>
          <p:cNvSpPr/>
          <p:nvPr/>
        </p:nvSpPr>
        <p:spPr>
          <a:xfrm>
            <a:off x="924617" y="1593201"/>
            <a:ext cx="52936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I </a:t>
            </a:r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ГРУППА: 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лица, перенесшие  новую </a:t>
            </a:r>
            <a:r>
              <a:rPr lang="ru-RU" sz="2400" dirty="0" err="1" smtClean="0">
                <a:solidFill>
                  <a:prstClr val="black"/>
                </a:solidFill>
                <a:latin typeface="Arial Narrow" pitchFamily="34" charset="0"/>
              </a:rPr>
              <a:t>коронавирусную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 инфекцию, имеющие сопутствующие заболевания (БСК (ИБС, ОНМК), СД, ХОБЛ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).</a:t>
            </a:r>
            <a:endParaRPr lang="ru-RU" sz="24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28600" indent="-228600" algn="just"/>
            <a:endParaRPr lang="ru-RU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10" name="Group 19"/>
          <p:cNvGrpSpPr>
            <a:grpSpLocks noChangeAspect="1"/>
          </p:cNvGrpSpPr>
          <p:nvPr/>
        </p:nvGrpSpPr>
        <p:grpSpPr bwMode="auto">
          <a:xfrm>
            <a:off x="167859" y="1663760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16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8931729" y="3537211"/>
            <a:ext cx="31623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Постановление Правительства РФ № 927 от 18.06.2021 г. «О внесении изменений в Программу Государственных гарантий бесплатного оказания гражданам медицинской помощи на 2021 год и на плановый период  2022 и 2023 год»</a:t>
            </a:r>
            <a:endParaRPr lang="en-US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 bwMode="auto">
          <a:xfrm>
            <a:off x="200096" y="3152820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</p:grpSp>
      <p:grpSp>
        <p:nvGrpSpPr>
          <p:cNvPr id="29" name="Group 19"/>
          <p:cNvGrpSpPr>
            <a:grpSpLocks noChangeAspect="1"/>
          </p:cNvGrpSpPr>
          <p:nvPr/>
        </p:nvGrpSpPr>
        <p:grpSpPr bwMode="auto">
          <a:xfrm>
            <a:off x="200096" y="4229031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5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3115" y="345057"/>
            <a:ext cx="6098699" cy="86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DBEFF9">
                    <a:lumMod val="50000"/>
                  </a:srgbClr>
                </a:solidFill>
                <a:latin typeface="Arial Narrow" pitchFamily="34" charset="0"/>
              </a:rPr>
              <a:t>ГРУППЫ ПАЦИЕНТОВ, ПЕРЕНЕСШИХ НОВУЮ КОРОНАВИРУСНУЮ ИНФЕКЦИЮ</a:t>
            </a:r>
            <a:endParaRPr lang="ru-RU" sz="2800" b="1" dirty="0">
              <a:solidFill>
                <a:srgbClr val="DBEFF9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4617" y="2904036"/>
            <a:ext cx="5165629" cy="1090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I</a:t>
            </a:r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Narrow" pitchFamily="34" charset="0"/>
              </a:rPr>
              <a:t>ГРУППА:</a:t>
            </a:r>
            <a:r>
              <a:rPr lang="ru-RU" sz="2400" dirty="0">
                <a:solidFill>
                  <a:prstClr val="black"/>
                </a:solidFill>
                <a:latin typeface="Arial Narrow" pitchFamily="34" charset="0"/>
              </a:rPr>
              <a:t> лица, перенесшие  новую </a:t>
            </a:r>
            <a:r>
              <a:rPr lang="ru-RU" sz="2400" dirty="0" err="1">
                <a:solidFill>
                  <a:prstClr val="black"/>
                </a:solidFill>
                <a:latin typeface="Arial Narrow" pitchFamily="34" charset="0"/>
              </a:rPr>
              <a:t>коронавирусную</a:t>
            </a:r>
            <a:r>
              <a:rPr lang="ru-RU" sz="24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инфекцию.</a:t>
            </a:r>
            <a:endParaRPr lang="ru-RU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4621" y="4077994"/>
            <a:ext cx="5165629" cy="89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II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I</a:t>
            </a:r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Narrow" pitchFamily="34" charset="0"/>
              </a:rPr>
              <a:t>ГРУППА: </a:t>
            </a:r>
            <a:r>
              <a:rPr lang="ru-RU" sz="2400" dirty="0">
                <a:solidFill>
                  <a:prstClr val="black"/>
                </a:solidFill>
                <a:latin typeface="Arial Narrow" pitchFamily="34" charset="0"/>
              </a:rPr>
              <a:t>лица, 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более 2-х лет не обращавшиеся за медицинской 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помощью.</a:t>
            </a:r>
            <a:endParaRPr lang="ru-RU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36" name="Group 19"/>
          <p:cNvGrpSpPr>
            <a:grpSpLocks noChangeAspect="1"/>
          </p:cNvGrpSpPr>
          <p:nvPr/>
        </p:nvGrpSpPr>
        <p:grpSpPr bwMode="auto">
          <a:xfrm>
            <a:off x="214765" y="5228032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7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42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24621" y="5041825"/>
            <a:ext cx="5165626" cy="85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V</a:t>
            </a:r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Narrow" pitchFamily="34" charset="0"/>
              </a:rPr>
              <a:t>ГРУППА</a:t>
            </a:r>
            <a:r>
              <a:rPr lang="ru-RU" sz="2400" dirty="0">
                <a:solidFill>
                  <a:prstClr val="black"/>
                </a:solidFill>
                <a:latin typeface="Arial Narrow" pitchFamily="34" charset="0"/>
              </a:rPr>
              <a:t>: 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остальные группы 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пациентов.</a:t>
            </a:r>
            <a:endParaRPr lang="ru-RU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>
                <a:solidFill>
                  <a:srgbClr val="009DD9"/>
                </a:solidFill>
              </a:rPr>
              <a:pPr/>
              <a:t>7</a:t>
            </a:fld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6" name="Rectangle 26"/>
          <p:cNvSpPr/>
          <p:nvPr/>
        </p:nvSpPr>
        <p:spPr>
          <a:xfrm>
            <a:off x="7948467" y="0"/>
            <a:ext cx="42435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1"/>
          <p:cNvSpPr/>
          <p:nvPr/>
        </p:nvSpPr>
        <p:spPr>
          <a:xfrm>
            <a:off x="924617" y="1715097"/>
            <a:ext cx="5293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АНКЕТИРОВАНИЕ НА КАЧЕСТВО ЖИЗНИ</a:t>
            </a:r>
            <a:endParaRPr lang="ru-RU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10" name="Group 19"/>
          <p:cNvGrpSpPr>
            <a:grpSpLocks noChangeAspect="1"/>
          </p:cNvGrpSpPr>
          <p:nvPr/>
        </p:nvGrpSpPr>
        <p:grpSpPr bwMode="auto">
          <a:xfrm>
            <a:off x="167859" y="1663760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16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 bwMode="auto">
          <a:xfrm>
            <a:off x="167859" y="2368977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</p:grpSp>
      <p:grpSp>
        <p:nvGrpSpPr>
          <p:cNvPr id="29" name="Group 19"/>
          <p:cNvGrpSpPr>
            <a:grpSpLocks noChangeAspect="1"/>
          </p:cNvGrpSpPr>
          <p:nvPr/>
        </p:nvGrpSpPr>
        <p:grpSpPr bwMode="auto">
          <a:xfrm>
            <a:off x="183043" y="3065566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5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8148" y="448574"/>
            <a:ext cx="7542878" cy="86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DBEFF9">
                    <a:lumMod val="50000"/>
                  </a:srgbClr>
                </a:solidFill>
                <a:latin typeface="Arial Narrow" pitchFamily="34" charset="0"/>
              </a:rPr>
              <a:t>УГЛУБЛЕННАЯ  ДИСПАНСЕРИЗАЦИЯ ДЛЯ ЛИЦ, ПЕРЕНЕСШИХ НОВУЮ</a:t>
            </a:r>
          </a:p>
          <a:p>
            <a:pPr algn="ctr"/>
            <a:r>
              <a:rPr lang="ru-RU" sz="2800" b="1" dirty="0" smtClean="0">
                <a:solidFill>
                  <a:srgbClr val="DBEFF9">
                    <a:lumMod val="50000"/>
                  </a:srgbClr>
                </a:solidFill>
                <a:latin typeface="Arial Narrow" pitchFamily="34" charset="0"/>
              </a:rPr>
              <a:t> КОРОНАВИРУСНУЮ  ИНФЕКЦИЮ</a:t>
            </a:r>
            <a:endParaRPr lang="ru-RU" sz="2800" b="1" dirty="0">
              <a:solidFill>
                <a:srgbClr val="DBEFF9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4616" y="2198402"/>
            <a:ext cx="5786735" cy="696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САТУРАЦИЯ В ПОКОЕ  И ПРИ НАГРУЗКЕ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 (тест с 6-минутной ходьбой) </a:t>
            </a:r>
            <a:endParaRPr lang="ru-RU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4615" y="2931224"/>
            <a:ext cx="5165629" cy="727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СПИРОМЕТРИЯ</a:t>
            </a:r>
            <a:endParaRPr lang="ru-RU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36" name="Group 19"/>
          <p:cNvGrpSpPr>
            <a:grpSpLocks noChangeAspect="1"/>
          </p:cNvGrpSpPr>
          <p:nvPr/>
        </p:nvGrpSpPr>
        <p:grpSpPr bwMode="auto">
          <a:xfrm>
            <a:off x="171657" y="3826049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7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42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24615" y="3696607"/>
            <a:ext cx="5165626" cy="722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РЕНТГЕНОГРАФИЯ ЛЕГКИХ / КТ ОРГАНОВ ГРУДНОЙ КЛЕТКИ (по показаниям)</a:t>
            </a:r>
            <a:endParaRPr lang="ru-RU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43" name="Group 19"/>
          <p:cNvGrpSpPr>
            <a:grpSpLocks noChangeAspect="1"/>
          </p:cNvGrpSpPr>
          <p:nvPr/>
        </p:nvGrpSpPr>
        <p:grpSpPr bwMode="auto">
          <a:xfrm>
            <a:off x="146520" y="4490667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49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924617" y="4603828"/>
            <a:ext cx="6442340" cy="479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ИССЛЕДОВАНИЯ КРОВИ (ОАК, Б/Х, Д-ДИМЕР, ГЛИКИРОВАННЫЙ ГЕМОГЛОБИН )</a:t>
            </a:r>
            <a:endParaRPr lang="ru-RU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57" name="Group 19"/>
          <p:cNvGrpSpPr>
            <a:grpSpLocks noChangeAspect="1"/>
          </p:cNvGrpSpPr>
          <p:nvPr/>
        </p:nvGrpSpPr>
        <p:grpSpPr bwMode="auto">
          <a:xfrm>
            <a:off x="143009" y="5157760"/>
            <a:ext cx="507130" cy="592749"/>
            <a:chOff x="6226" y="2835"/>
            <a:chExt cx="847" cy="9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8" name="Freeform 20"/>
            <p:cNvSpPr>
              <a:spLocks noEditPoints="1"/>
            </p:cNvSpPr>
            <p:nvPr/>
          </p:nvSpPr>
          <p:spPr bwMode="auto">
            <a:xfrm>
              <a:off x="6226" y="2835"/>
              <a:ext cx="847" cy="990"/>
            </a:xfrm>
            <a:custGeom>
              <a:avLst/>
              <a:gdLst>
                <a:gd name="T0" fmla="*/ 1715 w 1746"/>
                <a:gd name="T1" fmla="*/ 356 h 2050"/>
                <a:gd name="T2" fmla="*/ 895 w 1746"/>
                <a:gd name="T3" fmla="*/ 8 h 2050"/>
                <a:gd name="T4" fmla="*/ 851 w 1746"/>
                <a:gd name="T5" fmla="*/ 8 h 2050"/>
                <a:gd name="T6" fmla="*/ 31 w 1746"/>
                <a:gd name="T7" fmla="*/ 356 h 2050"/>
                <a:gd name="T8" fmla="*/ 0 w 1746"/>
                <a:gd name="T9" fmla="*/ 397 h 2050"/>
                <a:gd name="T10" fmla="*/ 0 w 1746"/>
                <a:gd name="T11" fmla="*/ 837 h 2050"/>
                <a:gd name="T12" fmla="*/ 384 w 1746"/>
                <a:gd name="T13" fmla="*/ 1763 h 2050"/>
                <a:gd name="T14" fmla="*/ 873 w 1746"/>
                <a:gd name="T15" fmla="*/ 2050 h 2050"/>
                <a:gd name="T16" fmla="*/ 1362 w 1746"/>
                <a:gd name="T17" fmla="*/ 1763 h 2050"/>
                <a:gd name="T18" fmla="*/ 1746 w 1746"/>
                <a:gd name="T19" fmla="*/ 837 h 2050"/>
                <a:gd name="T20" fmla="*/ 1746 w 1746"/>
                <a:gd name="T21" fmla="*/ 397 h 2050"/>
                <a:gd name="T22" fmla="*/ 1715 w 1746"/>
                <a:gd name="T23" fmla="*/ 356 h 2050"/>
                <a:gd name="T24" fmla="*/ 1660 w 1746"/>
                <a:gd name="T25" fmla="*/ 837 h 2050"/>
                <a:gd name="T26" fmla="*/ 1301 w 1746"/>
                <a:gd name="T27" fmla="*/ 1701 h 2050"/>
                <a:gd name="T28" fmla="*/ 873 w 1746"/>
                <a:gd name="T29" fmla="*/ 1964 h 2050"/>
                <a:gd name="T30" fmla="*/ 445 w 1746"/>
                <a:gd name="T31" fmla="*/ 1701 h 2050"/>
                <a:gd name="T32" fmla="*/ 86 w 1746"/>
                <a:gd name="T33" fmla="*/ 837 h 2050"/>
                <a:gd name="T34" fmla="*/ 86 w 1746"/>
                <a:gd name="T35" fmla="*/ 430 h 2050"/>
                <a:gd name="T36" fmla="*/ 873 w 1746"/>
                <a:gd name="T37" fmla="*/ 95 h 2050"/>
                <a:gd name="T38" fmla="*/ 1660 w 1746"/>
                <a:gd name="T39" fmla="*/ 430 h 2050"/>
                <a:gd name="T40" fmla="*/ 1660 w 1746"/>
                <a:gd name="T41" fmla="*/ 83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46" h="2050">
                  <a:moveTo>
                    <a:pt x="1715" y="356"/>
                  </a:moveTo>
                  <a:cubicBezTo>
                    <a:pt x="1433" y="278"/>
                    <a:pt x="1149" y="158"/>
                    <a:pt x="895" y="8"/>
                  </a:cubicBezTo>
                  <a:cubicBezTo>
                    <a:pt x="881" y="0"/>
                    <a:pt x="865" y="0"/>
                    <a:pt x="851" y="8"/>
                  </a:cubicBezTo>
                  <a:cubicBezTo>
                    <a:pt x="589" y="163"/>
                    <a:pt x="321" y="276"/>
                    <a:pt x="31" y="356"/>
                  </a:cubicBezTo>
                  <a:cubicBezTo>
                    <a:pt x="13" y="361"/>
                    <a:pt x="0" y="378"/>
                    <a:pt x="0" y="397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1291"/>
                    <a:pt x="209" y="1591"/>
                    <a:pt x="384" y="1763"/>
                  </a:cubicBezTo>
                  <a:cubicBezTo>
                    <a:pt x="573" y="1948"/>
                    <a:pt x="793" y="2050"/>
                    <a:pt x="873" y="2050"/>
                  </a:cubicBezTo>
                  <a:cubicBezTo>
                    <a:pt x="953" y="2050"/>
                    <a:pt x="1173" y="1948"/>
                    <a:pt x="1362" y="1763"/>
                  </a:cubicBezTo>
                  <a:cubicBezTo>
                    <a:pt x="1537" y="1591"/>
                    <a:pt x="1746" y="1291"/>
                    <a:pt x="1746" y="837"/>
                  </a:cubicBezTo>
                  <a:cubicBezTo>
                    <a:pt x="1746" y="397"/>
                    <a:pt x="1746" y="397"/>
                    <a:pt x="1746" y="397"/>
                  </a:cubicBezTo>
                  <a:cubicBezTo>
                    <a:pt x="1746" y="378"/>
                    <a:pt x="1733" y="361"/>
                    <a:pt x="1715" y="356"/>
                  </a:cubicBezTo>
                  <a:close/>
                  <a:moveTo>
                    <a:pt x="1660" y="837"/>
                  </a:moveTo>
                  <a:cubicBezTo>
                    <a:pt x="1660" y="1261"/>
                    <a:pt x="1465" y="1541"/>
                    <a:pt x="1301" y="1701"/>
                  </a:cubicBezTo>
                  <a:cubicBezTo>
                    <a:pt x="1116" y="1883"/>
                    <a:pt x="917" y="1964"/>
                    <a:pt x="873" y="1964"/>
                  </a:cubicBezTo>
                  <a:cubicBezTo>
                    <a:pt x="829" y="1964"/>
                    <a:pt x="630" y="1883"/>
                    <a:pt x="445" y="1701"/>
                  </a:cubicBezTo>
                  <a:cubicBezTo>
                    <a:pt x="281" y="1541"/>
                    <a:pt x="86" y="1261"/>
                    <a:pt x="86" y="837"/>
                  </a:cubicBezTo>
                  <a:cubicBezTo>
                    <a:pt x="86" y="430"/>
                    <a:pt x="86" y="430"/>
                    <a:pt x="86" y="430"/>
                  </a:cubicBezTo>
                  <a:cubicBezTo>
                    <a:pt x="363" y="351"/>
                    <a:pt x="621" y="241"/>
                    <a:pt x="873" y="95"/>
                  </a:cubicBezTo>
                  <a:cubicBezTo>
                    <a:pt x="1119" y="238"/>
                    <a:pt x="1390" y="353"/>
                    <a:pt x="1660" y="430"/>
                  </a:cubicBezTo>
                  <a:lnTo>
                    <a:pt x="1660" y="8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6309" y="3024"/>
              <a:ext cx="160" cy="165"/>
            </a:xfrm>
            <a:custGeom>
              <a:avLst/>
              <a:gdLst>
                <a:gd name="T0" fmla="*/ 321 w 330"/>
                <a:gd name="T1" fmla="*/ 33 h 342"/>
                <a:gd name="T2" fmla="*/ 265 w 330"/>
                <a:gd name="T3" fmla="*/ 9 h 342"/>
                <a:gd name="T4" fmla="*/ 30 w 330"/>
                <a:gd name="T5" fmla="*/ 92 h 342"/>
                <a:gd name="T6" fmla="*/ 0 w 330"/>
                <a:gd name="T7" fmla="*/ 133 h 342"/>
                <a:gd name="T8" fmla="*/ 0 w 330"/>
                <a:gd name="T9" fmla="*/ 299 h 342"/>
                <a:gd name="T10" fmla="*/ 43 w 330"/>
                <a:gd name="T11" fmla="*/ 342 h 342"/>
                <a:gd name="T12" fmla="*/ 86 w 330"/>
                <a:gd name="T13" fmla="*/ 299 h 342"/>
                <a:gd name="T14" fmla="*/ 86 w 330"/>
                <a:gd name="T15" fmla="*/ 164 h 342"/>
                <a:gd name="T16" fmla="*/ 297 w 330"/>
                <a:gd name="T17" fmla="*/ 89 h 342"/>
                <a:gd name="T18" fmla="*/ 321 w 330"/>
                <a:gd name="T19" fmla="*/ 3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" h="342">
                  <a:moveTo>
                    <a:pt x="321" y="33"/>
                  </a:moveTo>
                  <a:cubicBezTo>
                    <a:pt x="312" y="11"/>
                    <a:pt x="287" y="0"/>
                    <a:pt x="265" y="9"/>
                  </a:cubicBezTo>
                  <a:cubicBezTo>
                    <a:pt x="188" y="39"/>
                    <a:pt x="109" y="67"/>
                    <a:pt x="30" y="92"/>
                  </a:cubicBezTo>
                  <a:cubicBezTo>
                    <a:pt x="13" y="97"/>
                    <a:pt x="0" y="114"/>
                    <a:pt x="0" y="133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3"/>
                    <a:pt x="20" y="342"/>
                    <a:pt x="43" y="342"/>
                  </a:cubicBezTo>
                  <a:cubicBezTo>
                    <a:pt x="67" y="342"/>
                    <a:pt x="86" y="323"/>
                    <a:pt x="86" y="299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157" y="141"/>
                    <a:pt x="228" y="116"/>
                    <a:pt x="297" y="89"/>
                  </a:cubicBezTo>
                  <a:cubicBezTo>
                    <a:pt x="319" y="80"/>
                    <a:pt x="330" y="55"/>
                    <a:pt x="3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6480" y="2999"/>
              <a:ext cx="48" cy="45"/>
            </a:xfrm>
            <a:custGeom>
              <a:avLst/>
              <a:gdLst>
                <a:gd name="T0" fmla="*/ 49 w 99"/>
                <a:gd name="T1" fmla="*/ 92 h 92"/>
                <a:gd name="T2" fmla="*/ 66 w 99"/>
                <a:gd name="T3" fmla="*/ 89 h 92"/>
                <a:gd name="T4" fmla="*/ 67 w 99"/>
                <a:gd name="T5" fmla="*/ 88 h 92"/>
                <a:gd name="T6" fmla="*/ 89 w 99"/>
                <a:gd name="T7" fmla="*/ 32 h 92"/>
                <a:gd name="T8" fmla="*/ 32 w 99"/>
                <a:gd name="T9" fmla="*/ 9 h 92"/>
                <a:gd name="T10" fmla="*/ 32 w 99"/>
                <a:gd name="T11" fmla="*/ 10 h 92"/>
                <a:gd name="T12" fmla="*/ 9 w 99"/>
                <a:gd name="T13" fmla="*/ 66 h 92"/>
                <a:gd name="T14" fmla="*/ 49 w 9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2">
                  <a:moveTo>
                    <a:pt x="49" y="92"/>
                  </a:moveTo>
                  <a:cubicBezTo>
                    <a:pt x="55" y="92"/>
                    <a:pt x="61" y="91"/>
                    <a:pt x="66" y="8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89" y="79"/>
                    <a:pt x="99" y="53"/>
                    <a:pt x="89" y="32"/>
                  </a:cubicBezTo>
                  <a:cubicBezTo>
                    <a:pt x="80" y="10"/>
                    <a:pt x="54" y="0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0" y="19"/>
                    <a:pt x="0" y="45"/>
                    <a:pt x="9" y="66"/>
                  </a:cubicBezTo>
                  <a:cubicBezTo>
                    <a:pt x="17" y="83"/>
                    <a:pt x="32" y="92"/>
                    <a:pt x="4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6739" y="3500"/>
              <a:ext cx="172" cy="178"/>
            </a:xfrm>
            <a:custGeom>
              <a:avLst/>
              <a:gdLst>
                <a:gd name="T0" fmla="*/ 329 w 355"/>
                <a:gd name="T1" fmla="*/ 13 h 368"/>
                <a:gd name="T2" fmla="*/ 270 w 355"/>
                <a:gd name="T3" fmla="*/ 26 h 368"/>
                <a:gd name="T4" fmla="*/ 146 w 355"/>
                <a:gd name="T5" fmla="*/ 180 h 368"/>
                <a:gd name="T6" fmla="*/ 22 w 355"/>
                <a:gd name="T7" fmla="*/ 290 h 368"/>
                <a:gd name="T8" fmla="*/ 14 w 355"/>
                <a:gd name="T9" fmla="*/ 351 h 368"/>
                <a:gd name="T10" fmla="*/ 48 w 355"/>
                <a:gd name="T11" fmla="*/ 368 h 368"/>
                <a:gd name="T12" fmla="*/ 75 w 355"/>
                <a:gd name="T13" fmla="*/ 359 h 368"/>
                <a:gd name="T14" fmla="*/ 208 w 355"/>
                <a:gd name="T15" fmla="*/ 240 h 368"/>
                <a:gd name="T16" fmla="*/ 342 w 355"/>
                <a:gd name="T17" fmla="*/ 73 h 368"/>
                <a:gd name="T18" fmla="*/ 329 w 355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68">
                  <a:moveTo>
                    <a:pt x="329" y="13"/>
                  </a:moveTo>
                  <a:cubicBezTo>
                    <a:pt x="309" y="0"/>
                    <a:pt x="283" y="6"/>
                    <a:pt x="270" y="26"/>
                  </a:cubicBezTo>
                  <a:cubicBezTo>
                    <a:pt x="234" y="80"/>
                    <a:pt x="193" y="132"/>
                    <a:pt x="146" y="180"/>
                  </a:cubicBezTo>
                  <a:cubicBezTo>
                    <a:pt x="107" y="220"/>
                    <a:pt x="66" y="257"/>
                    <a:pt x="22" y="290"/>
                  </a:cubicBezTo>
                  <a:cubicBezTo>
                    <a:pt x="3" y="305"/>
                    <a:pt x="0" y="332"/>
                    <a:pt x="14" y="351"/>
                  </a:cubicBezTo>
                  <a:cubicBezTo>
                    <a:pt x="23" y="362"/>
                    <a:pt x="35" y="368"/>
                    <a:pt x="48" y="368"/>
                  </a:cubicBezTo>
                  <a:cubicBezTo>
                    <a:pt x="58" y="368"/>
                    <a:pt x="67" y="365"/>
                    <a:pt x="75" y="359"/>
                  </a:cubicBezTo>
                  <a:cubicBezTo>
                    <a:pt x="122" y="323"/>
                    <a:pt x="166" y="283"/>
                    <a:pt x="208" y="240"/>
                  </a:cubicBezTo>
                  <a:cubicBezTo>
                    <a:pt x="258" y="188"/>
                    <a:pt x="303" y="132"/>
                    <a:pt x="342" y="73"/>
                  </a:cubicBezTo>
                  <a:cubicBezTo>
                    <a:pt x="355" y="53"/>
                    <a:pt x="349" y="26"/>
                    <a:pt x="3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6686" y="3668"/>
              <a:ext cx="49" cy="45"/>
            </a:xfrm>
            <a:custGeom>
              <a:avLst/>
              <a:gdLst>
                <a:gd name="T0" fmla="*/ 30 w 101"/>
                <a:gd name="T1" fmla="*/ 12 h 94"/>
                <a:gd name="T2" fmla="*/ 28 w 101"/>
                <a:gd name="T3" fmla="*/ 13 h 94"/>
                <a:gd name="T4" fmla="*/ 12 w 101"/>
                <a:gd name="T5" fmla="*/ 72 h 94"/>
                <a:gd name="T6" fmla="*/ 49 w 101"/>
                <a:gd name="T7" fmla="*/ 94 h 94"/>
                <a:gd name="T8" fmla="*/ 71 w 101"/>
                <a:gd name="T9" fmla="*/ 88 h 94"/>
                <a:gd name="T10" fmla="*/ 74 w 101"/>
                <a:gd name="T11" fmla="*/ 86 h 94"/>
                <a:gd name="T12" fmla="*/ 89 w 101"/>
                <a:gd name="T13" fmla="*/ 27 h 94"/>
                <a:gd name="T14" fmla="*/ 30 w 101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30" y="12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7" y="25"/>
                    <a:pt x="0" y="52"/>
                    <a:pt x="12" y="72"/>
                  </a:cubicBezTo>
                  <a:cubicBezTo>
                    <a:pt x="20" y="86"/>
                    <a:pt x="35" y="94"/>
                    <a:pt x="49" y="94"/>
                  </a:cubicBezTo>
                  <a:cubicBezTo>
                    <a:pt x="57" y="94"/>
                    <a:pt x="64" y="92"/>
                    <a:pt x="71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94" y="74"/>
                    <a:pt x="101" y="48"/>
                    <a:pt x="89" y="27"/>
                  </a:cubicBezTo>
                  <a:cubicBezTo>
                    <a:pt x="77" y="7"/>
                    <a:pt x="51" y="0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  <p:sp>
          <p:nvSpPr>
            <p:cNvPr id="63" name="Freeform 25"/>
            <p:cNvSpPr>
              <a:spLocks noEditPoints="1"/>
            </p:cNvSpPr>
            <p:nvPr/>
          </p:nvSpPr>
          <p:spPr bwMode="auto">
            <a:xfrm>
              <a:off x="6385" y="3134"/>
              <a:ext cx="529" cy="392"/>
            </a:xfrm>
            <a:custGeom>
              <a:avLst/>
              <a:gdLst>
                <a:gd name="T0" fmla="*/ 252 w 1092"/>
                <a:gd name="T1" fmla="*/ 318 h 812"/>
                <a:gd name="T2" fmla="*/ 153 w 1092"/>
                <a:gd name="T3" fmla="*/ 277 h 812"/>
                <a:gd name="T4" fmla="*/ 54 w 1092"/>
                <a:gd name="T5" fmla="*/ 318 h 812"/>
                <a:gd name="T6" fmla="*/ 54 w 1092"/>
                <a:gd name="T7" fmla="*/ 516 h 812"/>
                <a:gd name="T8" fmla="*/ 309 w 1092"/>
                <a:gd name="T9" fmla="*/ 771 h 812"/>
                <a:gd name="T10" fmla="*/ 408 w 1092"/>
                <a:gd name="T11" fmla="*/ 812 h 812"/>
                <a:gd name="T12" fmla="*/ 507 w 1092"/>
                <a:gd name="T13" fmla="*/ 771 h 812"/>
                <a:gd name="T14" fmla="*/ 1038 w 1092"/>
                <a:gd name="T15" fmla="*/ 240 h 812"/>
                <a:gd name="T16" fmla="*/ 1038 w 1092"/>
                <a:gd name="T17" fmla="*/ 41 h 812"/>
                <a:gd name="T18" fmla="*/ 939 w 1092"/>
                <a:gd name="T19" fmla="*/ 0 h 812"/>
                <a:gd name="T20" fmla="*/ 840 w 1092"/>
                <a:gd name="T21" fmla="*/ 41 h 812"/>
                <a:gd name="T22" fmla="*/ 408 w 1092"/>
                <a:gd name="T23" fmla="*/ 473 h 812"/>
                <a:gd name="T24" fmla="*/ 252 w 1092"/>
                <a:gd name="T25" fmla="*/ 318 h 812"/>
                <a:gd name="T26" fmla="*/ 901 w 1092"/>
                <a:gd name="T27" fmla="*/ 102 h 812"/>
                <a:gd name="T28" fmla="*/ 939 w 1092"/>
                <a:gd name="T29" fmla="*/ 87 h 812"/>
                <a:gd name="T30" fmla="*/ 977 w 1092"/>
                <a:gd name="T31" fmla="*/ 102 h 812"/>
                <a:gd name="T32" fmla="*/ 977 w 1092"/>
                <a:gd name="T33" fmla="*/ 179 h 812"/>
                <a:gd name="T34" fmla="*/ 446 w 1092"/>
                <a:gd name="T35" fmla="*/ 710 h 812"/>
                <a:gd name="T36" fmla="*/ 408 w 1092"/>
                <a:gd name="T37" fmla="*/ 725 h 812"/>
                <a:gd name="T38" fmla="*/ 370 w 1092"/>
                <a:gd name="T39" fmla="*/ 710 h 812"/>
                <a:gd name="T40" fmla="*/ 115 w 1092"/>
                <a:gd name="T41" fmla="*/ 455 h 812"/>
                <a:gd name="T42" fmla="*/ 115 w 1092"/>
                <a:gd name="T43" fmla="*/ 379 h 812"/>
                <a:gd name="T44" fmla="*/ 153 w 1092"/>
                <a:gd name="T45" fmla="*/ 363 h 812"/>
                <a:gd name="T46" fmla="*/ 191 w 1092"/>
                <a:gd name="T47" fmla="*/ 379 h 812"/>
                <a:gd name="T48" fmla="*/ 377 w 1092"/>
                <a:gd name="T49" fmla="*/ 565 h 812"/>
                <a:gd name="T50" fmla="*/ 408 w 1092"/>
                <a:gd name="T51" fmla="*/ 577 h 812"/>
                <a:gd name="T52" fmla="*/ 438 w 1092"/>
                <a:gd name="T53" fmla="*/ 565 h 812"/>
                <a:gd name="T54" fmla="*/ 901 w 1092"/>
                <a:gd name="T55" fmla="*/ 10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2" h="812">
                  <a:moveTo>
                    <a:pt x="252" y="318"/>
                  </a:moveTo>
                  <a:cubicBezTo>
                    <a:pt x="226" y="292"/>
                    <a:pt x="191" y="277"/>
                    <a:pt x="153" y="277"/>
                  </a:cubicBezTo>
                  <a:cubicBezTo>
                    <a:pt x="116" y="277"/>
                    <a:pt x="81" y="292"/>
                    <a:pt x="54" y="318"/>
                  </a:cubicBezTo>
                  <a:cubicBezTo>
                    <a:pt x="0" y="373"/>
                    <a:pt x="0" y="462"/>
                    <a:pt x="54" y="516"/>
                  </a:cubicBezTo>
                  <a:cubicBezTo>
                    <a:pt x="309" y="771"/>
                    <a:pt x="309" y="771"/>
                    <a:pt x="309" y="771"/>
                  </a:cubicBezTo>
                  <a:cubicBezTo>
                    <a:pt x="335" y="797"/>
                    <a:pt x="370" y="812"/>
                    <a:pt x="408" y="812"/>
                  </a:cubicBezTo>
                  <a:cubicBezTo>
                    <a:pt x="445" y="812"/>
                    <a:pt x="480" y="797"/>
                    <a:pt x="507" y="771"/>
                  </a:cubicBezTo>
                  <a:cubicBezTo>
                    <a:pt x="1038" y="240"/>
                    <a:pt x="1038" y="240"/>
                    <a:pt x="1038" y="240"/>
                  </a:cubicBezTo>
                  <a:cubicBezTo>
                    <a:pt x="1092" y="185"/>
                    <a:pt x="1092" y="96"/>
                    <a:pt x="1038" y="41"/>
                  </a:cubicBezTo>
                  <a:cubicBezTo>
                    <a:pt x="1011" y="15"/>
                    <a:pt x="976" y="0"/>
                    <a:pt x="939" y="0"/>
                  </a:cubicBezTo>
                  <a:cubicBezTo>
                    <a:pt x="901" y="0"/>
                    <a:pt x="866" y="15"/>
                    <a:pt x="840" y="41"/>
                  </a:cubicBezTo>
                  <a:cubicBezTo>
                    <a:pt x="408" y="473"/>
                    <a:pt x="408" y="473"/>
                    <a:pt x="408" y="473"/>
                  </a:cubicBezTo>
                  <a:lnTo>
                    <a:pt x="252" y="318"/>
                  </a:lnTo>
                  <a:close/>
                  <a:moveTo>
                    <a:pt x="901" y="102"/>
                  </a:moveTo>
                  <a:cubicBezTo>
                    <a:pt x="911" y="92"/>
                    <a:pt x="924" y="87"/>
                    <a:pt x="939" y="87"/>
                  </a:cubicBezTo>
                  <a:cubicBezTo>
                    <a:pt x="953" y="87"/>
                    <a:pt x="967" y="92"/>
                    <a:pt x="977" y="102"/>
                  </a:cubicBezTo>
                  <a:cubicBezTo>
                    <a:pt x="998" y="123"/>
                    <a:pt x="998" y="158"/>
                    <a:pt x="977" y="179"/>
                  </a:cubicBezTo>
                  <a:cubicBezTo>
                    <a:pt x="446" y="710"/>
                    <a:pt x="446" y="710"/>
                    <a:pt x="446" y="710"/>
                  </a:cubicBezTo>
                  <a:cubicBezTo>
                    <a:pt x="436" y="720"/>
                    <a:pt x="422" y="725"/>
                    <a:pt x="408" y="725"/>
                  </a:cubicBezTo>
                  <a:cubicBezTo>
                    <a:pt x="393" y="725"/>
                    <a:pt x="380" y="720"/>
                    <a:pt x="370" y="710"/>
                  </a:cubicBezTo>
                  <a:cubicBezTo>
                    <a:pt x="115" y="455"/>
                    <a:pt x="115" y="455"/>
                    <a:pt x="115" y="455"/>
                  </a:cubicBezTo>
                  <a:cubicBezTo>
                    <a:pt x="94" y="434"/>
                    <a:pt x="94" y="400"/>
                    <a:pt x="115" y="379"/>
                  </a:cubicBezTo>
                  <a:cubicBezTo>
                    <a:pt x="125" y="369"/>
                    <a:pt x="139" y="363"/>
                    <a:pt x="153" y="363"/>
                  </a:cubicBezTo>
                  <a:cubicBezTo>
                    <a:pt x="168" y="363"/>
                    <a:pt x="181" y="369"/>
                    <a:pt x="191" y="379"/>
                  </a:cubicBezTo>
                  <a:cubicBezTo>
                    <a:pt x="377" y="565"/>
                    <a:pt x="377" y="565"/>
                    <a:pt x="377" y="565"/>
                  </a:cubicBezTo>
                  <a:cubicBezTo>
                    <a:pt x="385" y="573"/>
                    <a:pt x="396" y="577"/>
                    <a:pt x="408" y="577"/>
                  </a:cubicBezTo>
                  <a:cubicBezTo>
                    <a:pt x="419" y="577"/>
                    <a:pt x="430" y="573"/>
                    <a:pt x="438" y="565"/>
                  </a:cubicBezTo>
                  <a:lnTo>
                    <a:pt x="90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F6FC6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24616" y="5255953"/>
            <a:ext cx="6442341" cy="62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ИССЛЕДОВАНИЯ  СЕРДЦА И СОСУДОВ (ЭХО-КГ И ДУПЛЕКС СОСУДОВ НИЖНИХ КОНЕЧНОСТЕЙ, по показаниям)</a:t>
            </a:r>
            <a:endParaRPr lang="ru-RU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8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Формирование групп </a:t>
            </a:r>
            <a:r>
              <a:rPr lang="ru-RU" dirty="0" err="1" smtClean="0"/>
              <a:t>приоритизации</a:t>
            </a:r>
            <a:r>
              <a:rPr lang="ru-RU" dirty="0" smtClean="0"/>
              <a:t> УД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03401" y="3334157"/>
            <a:ext cx="1416056" cy="18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546" y="1393275"/>
            <a:ext cx="92392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D175-AA02-4F4B-BECD-AA50EDBC7B80}" type="slidenum">
              <a:rPr lang="en-US" smtClean="0"/>
              <a:t>9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78" y="0"/>
            <a:ext cx="4885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4713" y="287757"/>
            <a:ext cx="10442575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Организация ПМО/Д/УД в условиях риска КВИ</a:t>
            </a:r>
            <a:endParaRPr lang="en-US" dirty="0"/>
          </a:p>
        </p:txBody>
      </p:sp>
      <p:cxnSp>
        <p:nvCxnSpPr>
          <p:cNvPr id="12" name="Straight Connector 42"/>
          <p:cNvCxnSpPr/>
          <p:nvPr/>
        </p:nvCxnSpPr>
        <p:spPr>
          <a:xfrm>
            <a:off x="997251" y="622806"/>
            <a:ext cx="972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03401" y="3334157"/>
            <a:ext cx="1416056" cy="18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485900"/>
            <a:ext cx="9001125" cy="4686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58250" y="16133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58250" y="5651920"/>
            <a:ext cx="1303020" cy="33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6">
      <a:majorFont>
        <a:latin typeface="Domine"/>
        <a:ea typeface=""/>
        <a:cs typeface=""/>
      </a:majorFont>
      <a:minorFont>
        <a:latin typeface="Gadug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6">
      <a:majorFont>
        <a:latin typeface="Domine"/>
        <a:ea typeface=""/>
        <a:cs typeface=""/>
      </a:majorFont>
      <a:minorFont>
        <a:latin typeface="Gadug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2257</Words>
  <Application>Microsoft Office PowerPoint</Application>
  <PresentationFormat>Широкоэкранный</PresentationFormat>
  <Paragraphs>207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Domine</vt:lpstr>
      <vt:lpstr>Gadugi</vt:lpstr>
      <vt:lpstr>Office Theme</vt:lpstr>
      <vt:lpstr>1_Office Theme</vt:lpstr>
      <vt:lpstr>Профилактический медицинский осмотр, диспансеризация, углублённая диспансеризация взрослого населения</vt:lpstr>
      <vt:lpstr>Презентация PowerPoint</vt:lpstr>
      <vt:lpstr>Задачи фельдшера ФАП</vt:lpstr>
      <vt:lpstr>Задачи КМП/ОМП/ЦЗ</vt:lpstr>
      <vt:lpstr>Задачи терапевта</vt:lpstr>
      <vt:lpstr>Презентация PowerPoint</vt:lpstr>
      <vt:lpstr>Презентация PowerPoint</vt:lpstr>
      <vt:lpstr>Формирование групп приоритизации УД</vt:lpstr>
      <vt:lpstr>Организация ПМО/Д/УД в условиях риска КВИ</vt:lpstr>
      <vt:lpstr>Организация ПМО/Д/УД в условиях риска КВИ</vt:lpstr>
      <vt:lpstr>Организация УД в условиях риска КВИ</vt:lpstr>
      <vt:lpstr>Организация УД в условиях риска КВИ</vt:lpstr>
      <vt:lpstr>Организация УД в условиях риска КВИ</vt:lpstr>
      <vt:lpstr>Организация УД в условиях риска КВИ</vt:lpstr>
      <vt:lpstr>Организация УД в условиях риска КВИ</vt:lpstr>
      <vt:lpstr>Группы здоровья</vt:lpstr>
      <vt:lpstr>Д учет и реабилитация</vt:lpstr>
      <vt:lpstr>Д учет и реабилитация</vt:lpstr>
      <vt:lpstr>Д учет и реабилитация</vt:lpstr>
      <vt:lpstr>Тест  с 6-минутной ходьбой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</dc:title>
  <dc:creator>Admin</dc:creator>
  <cp:lastModifiedBy>Пользователь Windows</cp:lastModifiedBy>
  <cp:revision>315</cp:revision>
  <dcterms:created xsi:type="dcterms:W3CDTF">2018-01-15T04:16:08Z</dcterms:created>
  <dcterms:modified xsi:type="dcterms:W3CDTF">2021-09-21T04:28:43Z</dcterms:modified>
</cp:coreProperties>
</file>