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309" r:id="rId4"/>
    <p:sldId id="266" r:id="rId5"/>
    <p:sldId id="327" r:id="rId6"/>
    <p:sldId id="328" r:id="rId7"/>
    <p:sldId id="288" r:id="rId8"/>
    <p:sldId id="258" r:id="rId9"/>
    <p:sldId id="337" r:id="rId10"/>
    <p:sldId id="307" r:id="rId11"/>
    <p:sldId id="308" r:id="rId12"/>
    <p:sldId id="329" r:id="rId13"/>
    <p:sldId id="326" r:id="rId14"/>
    <p:sldId id="332" r:id="rId15"/>
    <p:sldId id="334" r:id="rId16"/>
    <p:sldId id="303" r:id="rId17"/>
    <p:sldId id="279" r:id="rId18"/>
    <p:sldId id="273" r:id="rId19"/>
    <p:sldId id="333" r:id="rId20"/>
    <p:sldId id="335" r:id="rId21"/>
    <p:sldId id="33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72064" autoAdjust="0"/>
  </p:normalViewPr>
  <p:slideViewPr>
    <p:cSldViewPr showGuides="1">
      <p:cViewPr varScale="1">
        <p:scale>
          <a:sx n="65" d="100"/>
          <a:sy n="65" d="100"/>
        </p:scale>
        <p:origin x="22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4-507A-6041-85C9-90DE47391914}"/>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507A-6041-85C9-90DE47391914}"/>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2-507A-6041-85C9-90DE47391914}"/>
              </c:ext>
            </c:extLst>
          </c:dPt>
          <c:dPt>
            <c:idx val="3"/>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507A-6041-85C9-90DE47391914}"/>
              </c:ext>
            </c:extLst>
          </c:dPt>
          <c:dLbls>
            <c:dLbl>
              <c:idx val="0"/>
              <c:tx>
                <c:rich>
                  <a:bodyPr/>
                  <a:lstStyle/>
                  <a:p>
                    <a:r>
                      <a:rPr lang="en-US"/>
                      <a:t>L1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7A-6041-85C9-90DE47391914}"/>
                </c:ext>
              </c:extLst>
            </c:dLbl>
            <c:dLbl>
              <c:idx val="1"/>
              <c:tx>
                <c:rich>
                  <a:bodyPr/>
                  <a:lstStyle/>
                  <a:p>
                    <a:r>
                      <a:rPr lang="en-US"/>
                      <a:t>L1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A-6041-85C9-90DE47391914}"/>
                </c:ext>
              </c:extLst>
            </c:dLbl>
            <c:dLbl>
              <c:idx val="2"/>
              <c:tx>
                <c:rich>
                  <a:bodyPr/>
                  <a:lstStyle/>
                  <a:p>
                    <a:r>
                      <a:rPr lang="en-US"/>
                      <a:t>L1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7A-6041-85C9-90DE47391914}"/>
                </c:ext>
              </c:extLst>
            </c:dLbl>
            <c:dLbl>
              <c:idx val="3"/>
              <c:tx>
                <c:rich>
                  <a:bodyPr/>
                  <a:lstStyle/>
                  <a:p>
                    <a:r>
                      <a:rPr lang="en-US"/>
                      <a:t>L1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7A-6041-85C9-90DE4739191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L1</c:v>
                </c:pt>
                <c:pt idx="1">
                  <c:v>L2</c:v>
                </c:pt>
                <c:pt idx="2">
                  <c:v>L3</c:v>
                </c:pt>
                <c:pt idx="3">
                  <c:v>L4</c:v>
                </c:pt>
              </c:strCache>
            </c:strRef>
          </c:cat>
          <c:val>
            <c:numRef>
              <c:f>Лист1!$B$2:$B$5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507A-6041-85C9-90DE4739191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D5DA7-E3EF-0F45-925B-3EC7C88D1E12}" type="doc">
      <dgm:prSet loTypeId="urn:microsoft.com/office/officeart/2008/layout/VerticalCurvedList" loCatId="" qsTypeId="urn:microsoft.com/office/officeart/2005/8/quickstyle/simple1" qsCatId="simple" csTypeId="urn:microsoft.com/office/officeart/2005/8/colors/accent3_2" csCatId="accent3" phldr="1"/>
      <dgm:spPr/>
      <dgm:t>
        <a:bodyPr/>
        <a:lstStyle/>
        <a:p>
          <a:endParaRPr lang="ru-RU"/>
        </a:p>
      </dgm:t>
    </dgm:pt>
    <dgm:pt modelId="{52C73118-EAF2-5349-8CBC-76A36A2CC337}">
      <dgm:prSet phldrT="[Текст]" custT="1"/>
      <dgm:spPr>
        <a:solidFill>
          <a:schemeClr val="accent2">
            <a:lumMod val="40000"/>
            <a:lumOff val="60000"/>
          </a:schemeClr>
        </a:solidFill>
      </dgm:spPr>
      <dgm:t>
        <a:bodyPr/>
        <a:lstStyle/>
        <a:p>
          <a:r>
            <a:rPr lang="ru-RU" sz="2800" dirty="0">
              <a:solidFill>
                <a:schemeClr val="tx1"/>
              </a:solidFill>
              <a:latin typeface="Arial Narrow" pitchFamily="34" charset="0"/>
            </a:rPr>
            <a:t>Рак шейки матки</a:t>
          </a:r>
        </a:p>
      </dgm:t>
    </dgm:pt>
    <dgm:pt modelId="{49115D32-7764-4442-B7F1-91EA779C1808}" type="parTrans" cxnId="{0BDB440A-32E8-C645-B8D0-089A98262F07}">
      <dgm:prSet/>
      <dgm:spPr/>
      <dgm:t>
        <a:bodyPr/>
        <a:lstStyle/>
        <a:p>
          <a:endParaRPr lang="ru-RU" sz="2800"/>
        </a:p>
      </dgm:t>
    </dgm:pt>
    <dgm:pt modelId="{84B9D30B-D18F-654A-ADB3-A501A6DD548F}" type="sibTrans" cxnId="{0BDB440A-32E8-C645-B8D0-089A98262F07}">
      <dgm:prSet/>
      <dgm:spPr/>
      <dgm:t>
        <a:bodyPr/>
        <a:lstStyle/>
        <a:p>
          <a:endParaRPr lang="ru-RU" sz="2800"/>
        </a:p>
      </dgm:t>
    </dgm:pt>
    <dgm:pt modelId="{71FA0AFB-1FE2-9B40-9221-A3D93EA8750A}">
      <dgm:prSet phldrT="[Текст]" custT="1"/>
      <dgm:spPr>
        <a:solidFill>
          <a:schemeClr val="accent2">
            <a:lumMod val="40000"/>
            <a:lumOff val="60000"/>
          </a:schemeClr>
        </a:solidFill>
      </dgm:spPr>
      <dgm:t>
        <a:bodyPr/>
        <a:lstStyle/>
        <a:p>
          <a:r>
            <a:rPr lang="ru-RU" sz="2800" dirty="0" err="1">
              <a:solidFill>
                <a:schemeClr val="tx1"/>
              </a:solidFill>
              <a:latin typeface="Arial Narrow" pitchFamily="34" charset="0"/>
            </a:rPr>
            <a:t>Аногенитальные</a:t>
          </a:r>
          <a:r>
            <a:rPr lang="ru-RU" sz="2800" dirty="0">
              <a:solidFill>
                <a:schemeClr val="tx1"/>
              </a:solidFill>
              <a:latin typeface="Arial Narrow" pitchFamily="34" charset="0"/>
            </a:rPr>
            <a:t> бородавки</a:t>
          </a:r>
        </a:p>
      </dgm:t>
    </dgm:pt>
    <dgm:pt modelId="{64085D4C-06CC-CB4C-8913-F643AD3F4B61}" type="parTrans" cxnId="{A30677FD-C380-8848-AE2E-87F01FF60AF9}">
      <dgm:prSet/>
      <dgm:spPr/>
      <dgm:t>
        <a:bodyPr/>
        <a:lstStyle/>
        <a:p>
          <a:endParaRPr lang="ru-RU" sz="2800"/>
        </a:p>
      </dgm:t>
    </dgm:pt>
    <dgm:pt modelId="{E7EFEBE5-6E4C-0440-B145-A0CD58E30F93}" type="sibTrans" cxnId="{A30677FD-C380-8848-AE2E-87F01FF60AF9}">
      <dgm:prSet/>
      <dgm:spPr/>
      <dgm:t>
        <a:bodyPr/>
        <a:lstStyle/>
        <a:p>
          <a:endParaRPr lang="ru-RU" sz="2800"/>
        </a:p>
      </dgm:t>
    </dgm:pt>
    <dgm:pt modelId="{093C70A0-B2F3-044B-A1DF-3FC4B536A146}">
      <dgm:prSet phldrT="[Текст]" custT="1"/>
      <dgm:spPr>
        <a:solidFill>
          <a:schemeClr val="accent2">
            <a:lumMod val="40000"/>
            <a:lumOff val="60000"/>
          </a:schemeClr>
        </a:solidFill>
      </dgm:spPr>
      <dgm:t>
        <a:bodyPr/>
        <a:lstStyle/>
        <a:p>
          <a:r>
            <a:rPr lang="ru-RU" sz="2800" dirty="0">
              <a:solidFill>
                <a:schemeClr val="tx1"/>
              </a:solidFill>
              <a:latin typeface="Arial Narrow" pitchFamily="34" charset="0"/>
            </a:rPr>
            <a:t>Рак вульвы/влагалища</a:t>
          </a:r>
        </a:p>
      </dgm:t>
    </dgm:pt>
    <dgm:pt modelId="{E7A71F90-6611-C041-8770-3E5EFD4D69EC}" type="parTrans" cxnId="{8732DB48-BD96-154D-830C-548BBAEDB51D}">
      <dgm:prSet/>
      <dgm:spPr/>
      <dgm:t>
        <a:bodyPr/>
        <a:lstStyle/>
        <a:p>
          <a:endParaRPr lang="ru-RU" sz="2800"/>
        </a:p>
      </dgm:t>
    </dgm:pt>
    <dgm:pt modelId="{A258D5B7-2C8D-F54B-B28A-A84F287AD391}" type="sibTrans" cxnId="{8732DB48-BD96-154D-830C-548BBAEDB51D}">
      <dgm:prSet/>
      <dgm:spPr/>
      <dgm:t>
        <a:bodyPr/>
        <a:lstStyle/>
        <a:p>
          <a:endParaRPr lang="ru-RU" sz="2800"/>
        </a:p>
      </dgm:t>
    </dgm:pt>
    <dgm:pt modelId="{DC3D971B-59A5-E24F-992C-EE4B0D7CA781}">
      <dgm:prSet phldrT="[Текст]" custT="1"/>
      <dgm:spPr>
        <a:solidFill>
          <a:schemeClr val="accent2">
            <a:lumMod val="40000"/>
            <a:lumOff val="60000"/>
          </a:schemeClr>
        </a:solidFill>
      </dgm:spPr>
      <dgm:t>
        <a:bodyPr/>
        <a:lstStyle/>
        <a:p>
          <a:r>
            <a:rPr lang="ru-RU" sz="2800" dirty="0">
              <a:solidFill>
                <a:schemeClr val="tx1"/>
              </a:solidFill>
              <a:latin typeface="Arial Narrow" pitchFamily="34" charset="0"/>
            </a:rPr>
            <a:t>Рак анального канала</a:t>
          </a:r>
        </a:p>
      </dgm:t>
    </dgm:pt>
    <dgm:pt modelId="{6D4CAFDC-05B1-3B40-A004-84A9ED6D45E0}" type="parTrans" cxnId="{A57B4159-531D-3C47-989D-088A662FC9EB}">
      <dgm:prSet/>
      <dgm:spPr/>
      <dgm:t>
        <a:bodyPr/>
        <a:lstStyle/>
        <a:p>
          <a:endParaRPr lang="ru-RU" sz="2800"/>
        </a:p>
      </dgm:t>
    </dgm:pt>
    <dgm:pt modelId="{255C37E6-5060-1643-8170-41303E648D7B}" type="sibTrans" cxnId="{A57B4159-531D-3C47-989D-088A662FC9EB}">
      <dgm:prSet/>
      <dgm:spPr/>
      <dgm:t>
        <a:bodyPr/>
        <a:lstStyle/>
        <a:p>
          <a:endParaRPr lang="ru-RU" sz="2800"/>
        </a:p>
      </dgm:t>
    </dgm:pt>
    <dgm:pt modelId="{7DE15E8E-7060-BC43-BABB-9D80CB2B698E}" type="pres">
      <dgm:prSet presAssocID="{EB9D5DA7-E3EF-0F45-925B-3EC7C88D1E12}" presName="Name0" presStyleCnt="0">
        <dgm:presLayoutVars>
          <dgm:chMax val="7"/>
          <dgm:chPref val="7"/>
          <dgm:dir/>
        </dgm:presLayoutVars>
      </dgm:prSet>
      <dgm:spPr/>
    </dgm:pt>
    <dgm:pt modelId="{5DD82149-7F19-1B44-A399-1DD5355BCF8D}" type="pres">
      <dgm:prSet presAssocID="{EB9D5DA7-E3EF-0F45-925B-3EC7C88D1E12}" presName="Name1" presStyleCnt="0"/>
      <dgm:spPr/>
    </dgm:pt>
    <dgm:pt modelId="{0CACA882-9D12-364B-B668-9F4719E6A147}" type="pres">
      <dgm:prSet presAssocID="{EB9D5DA7-E3EF-0F45-925B-3EC7C88D1E12}" presName="cycle" presStyleCnt="0"/>
      <dgm:spPr/>
    </dgm:pt>
    <dgm:pt modelId="{4B52BA64-84DF-D647-95E2-32A0ABBD0BB2}" type="pres">
      <dgm:prSet presAssocID="{EB9D5DA7-E3EF-0F45-925B-3EC7C88D1E12}" presName="srcNode" presStyleLbl="node1" presStyleIdx="0" presStyleCnt="4"/>
      <dgm:spPr/>
    </dgm:pt>
    <dgm:pt modelId="{6EE79BC8-A3C1-054A-AD94-67727E46C458}" type="pres">
      <dgm:prSet presAssocID="{EB9D5DA7-E3EF-0F45-925B-3EC7C88D1E12}" presName="conn" presStyleLbl="parChTrans1D2" presStyleIdx="0" presStyleCnt="1"/>
      <dgm:spPr/>
    </dgm:pt>
    <dgm:pt modelId="{8BFD6FFF-0EC6-564C-BC82-BE6EC8A73620}" type="pres">
      <dgm:prSet presAssocID="{EB9D5DA7-E3EF-0F45-925B-3EC7C88D1E12}" presName="extraNode" presStyleLbl="node1" presStyleIdx="0" presStyleCnt="4"/>
      <dgm:spPr/>
    </dgm:pt>
    <dgm:pt modelId="{0A602E7C-C816-C449-AF62-BE6F65154100}" type="pres">
      <dgm:prSet presAssocID="{EB9D5DA7-E3EF-0F45-925B-3EC7C88D1E12}" presName="dstNode" presStyleLbl="node1" presStyleIdx="0" presStyleCnt="4"/>
      <dgm:spPr/>
    </dgm:pt>
    <dgm:pt modelId="{30C5CD90-079C-8444-BF2F-D6F6F665558D}" type="pres">
      <dgm:prSet presAssocID="{52C73118-EAF2-5349-8CBC-76A36A2CC337}" presName="text_1" presStyleLbl="node1" presStyleIdx="0" presStyleCnt="4">
        <dgm:presLayoutVars>
          <dgm:bulletEnabled val="1"/>
        </dgm:presLayoutVars>
      </dgm:prSet>
      <dgm:spPr/>
    </dgm:pt>
    <dgm:pt modelId="{2B254787-C976-C042-9C6D-1DDD556A00BA}" type="pres">
      <dgm:prSet presAssocID="{52C73118-EAF2-5349-8CBC-76A36A2CC337}" presName="accent_1" presStyleCnt="0"/>
      <dgm:spPr/>
    </dgm:pt>
    <dgm:pt modelId="{A53CC58C-AA16-EE4D-B7D2-8DB9AEDB314B}" type="pres">
      <dgm:prSet presAssocID="{52C73118-EAF2-5349-8CBC-76A36A2CC337}" presName="accentRepeatNode" presStyleLbl="solidFgAcc1" presStyleIdx="0" presStyleCnt="4"/>
      <dgm:spPr/>
    </dgm:pt>
    <dgm:pt modelId="{7613D50A-ACEB-AB41-BB7D-84A0414EF3B4}" type="pres">
      <dgm:prSet presAssocID="{093C70A0-B2F3-044B-A1DF-3FC4B536A146}" presName="text_2" presStyleLbl="node1" presStyleIdx="1" presStyleCnt="4">
        <dgm:presLayoutVars>
          <dgm:bulletEnabled val="1"/>
        </dgm:presLayoutVars>
      </dgm:prSet>
      <dgm:spPr/>
    </dgm:pt>
    <dgm:pt modelId="{0073697E-B12F-DC43-9DCD-B42FACF823D5}" type="pres">
      <dgm:prSet presAssocID="{093C70A0-B2F3-044B-A1DF-3FC4B536A146}" presName="accent_2" presStyleCnt="0"/>
      <dgm:spPr/>
    </dgm:pt>
    <dgm:pt modelId="{C269C218-DE7C-2B40-AE64-A50498C1FBCF}" type="pres">
      <dgm:prSet presAssocID="{093C70A0-B2F3-044B-A1DF-3FC4B536A146}" presName="accentRepeatNode" presStyleLbl="solidFgAcc1" presStyleIdx="1" presStyleCnt="4"/>
      <dgm:spPr/>
    </dgm:pt>
    <dgm:pt modelId="{C66ED7C2-151B-8544-AAD4-F255B14D2E76}" type="pres">
      <dgm:prSet presAssocID="{DC3D971B-59A5-E24F-992C-EE4B0D7CA781}" presName="text_3" presStyleLbl="node1" presStyleIdx="2" presStyleCnt="4">
        <dgm:presLayoutVars>
          <dgm:bulletEnabled val="1"/>
        </dgm:presLayoutVars>
      </dgm:prSet>
      <dgm:spPr/>
    </dgm:pt>
    <dgm:pt modelId="{3B6868F9-C6DB-8347-A9E9-88DB37862C57}" type="pres">
      <dgm:prSet presAssocID="{DC3D971B-59A5-E24F-992C-EE4B0D7CA781}" presName="accent_3" presStyleCnt="0"/>
      <dgm:spPr/>
    </dgm:pt>
    <dgm:pt modelId="{717E7A35-F9D8-EE4B-9BF1-AA9D038F1FE1}" type="pres">
      <dgm:prSet presAssocID="{DC3D971B-59A5-E24F-992C-EE4B0D7CA781}" presName="accentRepeatNode" presStyleLbl="solidFgAcc1" presStyleIdx="2" presStyleCnt="4"/>
      <dgm:spPr/>
    </dgm:pt>
    <dgm:pt modelId="{77AA40A9-6A04-6E4A-B3D6-5B3F7062676B}" type="pres">
      <dgm:prSet presAssocID="{71FA0AFB-1FE2-9B40-9221-A3D93EA8750A}" presName="text_4" presStyleLbl="node1" presStyleIdx="3" presStyleCnt="4">
        <dgm:presLayoutVars>
          <dgm:bulletEnabled val="1"/>
        </dgm:presLayoutVars>
      </dgm:prSet>
      <dgm:spPr/>
    </dgm:pt>
    <dgm:pt modelId="{F4E09C8A-4B4E-6042-A49B-E62312F276A0}" type="pres">
      <dgm:prSet presAssocID="{71FA0AFB-1FE2-9B40-9221-A3D93EA8750A}" presName="accent_4" presStyleCnt="0"/>
      <dgm:spPr/>
    </dgm:pt>
    <dgm:pt modelId="{5F41A1AC-50D8-1F4F-963A-77463558F6D1}" type="pres">
      <dgm:prSet presAssocID="{71FA0AFB-1FE2-9B40-9221-A3D93EA8750A}" presName="accentRepeatNode" presStyleLbl="solidFgAcc1" presStyleIdx="3" presStyleCnt="4"/>
      <dgm:spPr/>
    </dgm:pt>
  </dgm:ptLst>
  <dgm:cxnLst>
    <dgm:cxn modelId="{0BDB440A-32E8-C645-B8D0-089A98262F07}" srcId="{EB9D5DA7-E3EF-0F45-925B-3EC7C88D1E12}" destId="{52C73118-EAF2-5349-8CBC-76A36A2CC337}" srcOrd="0" destOrd="0" parTransId="{49115D32-7764-4442-B7F1-91EA779C1808}" sibTransId="{84B9D30B-D18F-654A-ADB3-A501A6DD548F}"/>
    <dgm:cxn modelId="{0C9D3730-96D7-42EC-95D9-6FA7A2A74CB0}" type="presOf" srcId="{71FA0AFB-1FE2-9B40-9221-A3D93EA8750A}" destId="{77AA40A9-6A04-6E4A-B3D6-5B3F7062676B}" srcOrd="0" destOrd="0" presId="urn:microsoft.com/office/officeart/2008/layout/VerticalCurvedList"/>
    <dgm:cxn modelId="{8732DB48-BD96-154D-830C-548BBAEDB51D}" srcId="{EB9D5DA7-E3EF-0F45-925B-3EC7C88D1E12}" destId="{093C70A0-B2F3-044B-A1DF-3FC4B536A146}" srcOrd="1" destOrd="0" parTransId="{E7A71F90-6611-C041-8770-3E5EFD4D69EC}" sibTransId="{A258D5B7-2C8D-F54B-B28A-A84F287AD391}"/>
    <dgm:cxn modelId="{A57B4159-531D-3C47-989D-088A662FC9EB}" srcId="{EB9D5DA7-E3EF-0F45-925B-3EC7C88D1E12}" destId="{DC3D971B-59A5-E24F-992C-EE4B0D7CA781}" srcOrd="2" destOrd="0" parTransId="{6D4CAFDC-05B1-3B40-A004-84A9ED6D45E0}" sibTransId="{255C37E6-5060-1643-8170-41303E648D7B}"/>
    <dgm:cxn modelId="{73328579-7A08-4BAB-96BF-4E6452A06D64}" type="presOf" srcId="{EB9D5DA7-E3EF-0F45-925B-3EC7C88D1E12}" destId="{7DE15E8E-7060-BC43-BABB-9D80CB2B698E}" srcOrd="0" destOrd="0" presId="urn:microsoft.com/office/officeart/2008/layout/VerticalCurvedList"/>
    <dgm:cxn modelId="{B91A717F-4F96-4E6C-A9B0-8DA53D033744}" type="presOf" srcId="{84B9D30B-D18F-654A-ADB3-A501A6DD548F}" destId="{6EE79BC8-A3C1-054A-AD94-67727E46C458}" srcOrd="0" destOrd="0" presId="urn:microsoft.com/office/officeart/2008/layout/VerticalCurvedList"/>
    <dgm:cxn modelId="{A6F4C38B-8038-4E4D-91FC-E48EEEB7C19B}" type="presOf" srcId="{093C70A0-B2F3-044B-A1DF-3FC4B536A146}" destId="{7613D50A-ACEB-AB41-BB7D-84A0414EF3B4}" srcOrd="0" destOrd="0" presId="urn:microsoft.com/office/officeart/2008/layout/VerticalCurvedList"/>
    <dgm:cxn modelId="{B1CD399A-6C1E-4ABF-8A44-70A6DDF6C6D2}" type="presOf" srcId="{DC3D971B-59A5-E24F-992C-EE4B0D7CA781}" destId="{C66ED7C2-151B-8544-AAD4-F255B14D2E76}" srcOrd="0" destOrd="0" presId="urn:microsoft.com/office/officeart/2008/layout/VerticalCurvedList"/>
    <dgm:cxn modelId="{E056D3B2-6937-48BE-A502-16310A956314}" type="presOf" srcId="{52C73118-EAF2-5349-8CBC-76A36A2CC337}" destId="{30C5CD90-079C-8444-BF2F-D6F6F665558D}" srcOrd="0" destOrd="0" presId="urn:microsoft.com/office/officeart/2008/layout/VerticalCurvedList"/>
    <dgm:cxn modelId="{A30677FD-C380-8848-AE2E-87F01FF60AF9}" srcId="{EB9D5DA7-E3EF-0F45-925B-3EC7C88D1E12}" destId="{71FA0AFB-1FE2-9B40-9221-A3D93EA8750A}" srcOrd="3" destOrd="0" parTransId="{64085D4C-06CC-CB4C-8913-F643AD3F4B61}" sibTransId="{E7EFEBE5-6E4C-0440-B145-A0CD58E30F93}"/>
    <dgm:cxn modelId="{45986B3E-2E6E-4FC1-96A1-60FA0090E4F4}" type="presParOf" srcId="{7DE15E8E-7060-BC43-BABB-9D80CB2B698E}" destId="{5DD82149-7F19-1B44-A399-1DD5355BCF8D}" srcOrd="0" destOrd="0" presId="urn:microsoft.com/office/officeart/2008/layout/VerticalCurvedList"/>
    <dgm:cxn modelId="{85A077A8-128F-4143-B222-8AF366B13D7E}" type="presParOf" srcId="{5DD82149-7F19-1B44-A399-1DD5355BCF8D}" destId="{0CACA882-9D12-364B-B668-9F4719E6A147}" srcOrd="0" destOrd="0" presId="urn:microsoft.com/office/officeart/2008/layout/VerticalCurvedList"/>
    <dgm:cxn modelId="{6DA88142-29CC-4DFC-BCAD-44546E0BDC48}" type="presParOf" srcId="{0CACA882-9D12-364B-B668-9F4719E6A147}" destId="{4B52BA64-84DF-D647-95E2-32A0ABBD0BB2}" srcOrd="0" destOrd="0" presId="urn:microsoft.com/office/officeart/2008/layout/VerticalCurvedList"/>
    <dgm:cxn modelId="{44C3716E-8618-4477-8164-942FB00EDBDB}" type="presParOf" srcId="{0CACA882-9D12-364B-B668-9F4719E6A147}" destId="{6EE79BC8-A3C1-054A-AD94-67727E46C458}" srcOrd="1" destOrd="0" presId="urn:microsoft.com/office/officeart/2008/layout/VerticalCurvedList"/>
    <dgm:cxn modelId="{78B0463B-C725-4F5F-A7FB-018BB1338C47}" type="presParOf" srcId="{0CACA882-9D12-364B-B668-9F4719E6A147}" destId="{8BFD6FFF-0EC6-564C-BC82-BE6EC8A73620}" srcOrd="2" destOrd="0" presId="urn:microsoft.com/office/officeart/2008/layout/VerticalCurvedList"/>
    <dgm:cxn modelId="{D30436B9-C7FA-488A-8105-EFF60938B7CE}" type="presParOf" srcId="{0CACA882-9D12-364B-B668-9F4719E6A147}" destId="{0A602E7C-C816-C449-AF62-BE6F65154100}" srcOrd="3" destOrd="0" presId="urn:microsoft.com/office/officeart/2008/layout/VerticalCurvedList"/>
    <dgm:cxn modelId="{64DAC8CE-EBC5-4AB3-8954-066F903020B5}" type="presParOf" srcId="{5DD82149-7F19-1B44-A399-1DD5355BCF8D}" destId="{30C5CD90-079C-8444-BF2F-D6F6F665558D}" srcOrd="1" destOrd="0" presId="urn:microsoft.com/office/officeart/2008/layout/VerticalCurvedList"/>
    <dgm:cxn modelId="{4AF0760D-B851-4D88-9F63-50ED74AD43D2}" type="presParOf" srcId="{5DD82149-7F19-1B44-A399-1DD5355BCF8D}" destId="{2B254787-C976-C042-9C6D-1DDD556A00BA}" srcOrd="2" destOrd="0" presId="urn:microsoft.com/office/officeart/2008/layout/VerticalCurvedList"/>
    <dgm:cxn modelId="{E38404C4-0D7D-44FF-B059-283E9A44826F}" type="presParOf" srcId="{2B254787-C976-C042-9C6D-1DDD556A00BA}" destId="{A53CC58C-AA16-EE4D-B7D2-8DB9AEDB314B}" srcOrd="0" destOrd="0" presId="urn:microsoft.com/office/officeart/2008/layout/VerticalCurvedList"/>
    <dgm:cxn modelId="{FD780D08-A339-4962-8CEF-EC0A494AF94C}" type="presParOf" srcId="{5DD82149-7F19-1B44-A399-1DD5355BCF8D}" destId="{7613D50A-ACEB-AB41-BB7D-84A0414EF3B4}" srcOrd="3" destOrd="0" presId="urn:microsoft.com/office/officeart/2008/layout/VerticalCurvedList"/>
    <dgm:cxn modelId="{0015A24E-CBFD-4786-9BBE-EF4627D94C20}" type="presParOf" srcId="{5DD82149-7F19-1B44-A399-1DD5355BCF8D}" destId="{0073697E-B12F-DC43-9DCD-B42FACF823D5}" srcOrd="4" destOrd="0" presId="urn:microsoft.com/office/officeart/2008/layout/VerticalCurvedList"/>
    <dgm:cxn modelId="{EFAD4606-4E60-42F0-94BC-B1F9EB91D6B6}" type="presParOf" srcId="{0073697E-B12F-DC43-9DCD-B42FACF823D5}" destId="{C269C218-DE7C-2B40-AE64-A50498C1FBCF}" srcOrd="0" destOrd="0" presId="urn:microsoft.com/office/officeart/2008/layout/VerticalCurvedList"/>
    <dgm:cxn modelId="{7A5ED142-5BBB-4349-93FF-97B9E696DA24}" type="presParOf" srcId="{5DD82149-7F19-1B44-A399-1DD5355BCF8D}" destId="{C66ED7C2-151B-8544-AAD4-F255B14D2E76}" srcOrd="5" destOrd="0" presId="urn:microsoft.com/office/officeart/2008/layout/VerticalCurvedList"/>
    <dgm:cxn modelId="{49B36EBB-26A3-41C3-8C3D-FBE24D42890C}" type="presParOf" srcId="{5DD82149-7F19-1B44-A399-1DD5355BCF8D}" destId="{3B6868F9-C6DB-8347-A9E9-88DB37862C57}" srcOrd="6" destOrd="0" presId="urn:microsoft.com/office/officeart/2008/layout/VerticalCurvedList"/>
    <dgm:cxn modelId="{75ACB54E-032E-4C70-9817-41E94B96ADB3}" type="presParOf" srcId="{3B6868F9-C6DB-8347-A9E9-88DB37862C57}" destId="{717E7A35-F9D8-EE4B-9BF1-AA9D038F1FE1}" srcOrd="0" destOrd="0" presId="urn:microsoft.com/office/officeart/2008/layout/VerticalCurvedList"/>
    <dgm:cxn modelId="{AEA97983-3007-4FB4-B43E-0A18ECA88FEF}" type="presParOf" srcId="{5DD82149-7F19-1B44-A399-1DD5355BCF8D}" destId="{77AA40A9-6A04-6E4A-B3D6-5B3F7062676B}" srcOrd="7" destOrd="0" presId="urn:microsoft.com/office/officeart/2008/layout/VerticalCurvedList"/>
    <dgm:cxn modelId="{0A190B18-4E7F-4198-B523-E9418FAF437F}" type="presParOf" srcId="{5DD82149-7F19-1B44-A399-1DD5355BCF8D}" destId="{F4E09C8A-4B4E-6042-A49B-E62312F276A0}" srcOrd="8" destOrd="0" presId="urn:microsoft.com/office/officeart/2008/layout/VerticalCurvedList"/>
    <dgm:cxn modelId="{18437FE4-DE22-4CE5-BCFD-29048EA58932}" type="presParOf" srcId="{F4E09C8A-4B4E-6042-A49B-E62312F276A0}" destId="{5F41A1AC-50D8-1F4F-963A-77463558F6D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79BC8-A3C1-054A-AD94-67727E46C458}">
      <dsp:nvSpPr>
        <dsp:cNvPr id="0" name=""/>
        <dsp:cNvSpPr/>
      </dsp:nvSpPr>
      <dsp:spPr>
        <a:xfrm>
          <a:off x="-5259136" y="-805475"/>
          <a:ext cx="6262551" cy="6262551"/>
        </a:xfrm>
        <a:prstGeom prst="blockArc">
          <a:avLst>
            <a:gd name="adj1" fmla="val 18900000"/>
            <a:gd name="adj2" fmla="val 2700000"/>
            <a:gd name="adj3" fmla="val 34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5CD90-079C-8444-BF2F-D6F6F665558D}">
      <dsp:nvSpPr>
        <dsp:cNvPr id="0" name=""/>
        <dsp:cNvSpPr/>
      </dsp:nvSpPr>
      <dsp:spPr>
        <a:xfrm>
          <a:off x="525355" y="357615"/>
          <a:ext cx="4784996" cy="715602"/>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009" tIns="71120" rIns="71120" bIns="71120" numCol="1" spcCol="1270" anchor="ctr" anchorCtr="0">
          <a:noAutofit/>
        </a:bodyPr>
        <a:lstStyle/>
        <a:p>
          <a:pPr marL="0" lvl="0" indent="0" algn="l" defTabSz="1244600">
            <a:lnSpc>
              <a:spcPct val="90000"/>
            </a:lnSpc>
            <a:spcBef>
              <a:spcPct val="0"/>
            </a:spcBef>
            <a:spcAft>
              <a:spcPct val="35000"/>
            </a:spcAft>
            <a:buNone/>
          </a:pPr>
          <a:r>
            <a:rPr lang="ru-RU" sz="2800" kern="1200" dirty="0">
              <a:solidFill>
                <a:schemeClr val="tx1"/>
              </a:solidFill>
              <a:latin typeface="Arial Narrow" pitchFamily="34" charset="0"/>
            </a:rPr>
            <a:t>Рак шейки матки</a:t>
          </a:r>
        </a:p>
      </dsp:txBody>
      <dsp:txXfrm>
        <a:off x="525355" y="357615"/>
        <a:ext cx="4784996" cy="715602"/>
      </dsp:txXfrm>
    </dsp:sp>
    <dsp:sp modelId="{A53CC58C-AA16-EE4D-B7D2-8DB9AEDB314B}">
      <dsp:nvSpPr>
        <dsp:cNvPr id="0" name=""/>
        <dsp:cNvSpPr/>
      </dsp:nvSpPr>
      <dsp:spPr>
        <a:xfrm>
          <a:off x="78104" y="268164"/>
          <a:ext cx="894502" cy="894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13D50A-ACEB-AB41-BB7D-84A0414EF3B4}">
      <dsp:nvSpPr>
        <dsp:cNvPr id="0" name=""/>
        <dsp:cNvSpPr/>
      </dsp:nvSpPr>
      <dsp:spPr>
        <a:xfrm>
          <a:off x="935627" y="1431204"/>
          <a:ext cx="4374725" cy="715602"/>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009" tIns="71120" rIns="71120" bIns="71120" numCol="1" spcCol="1270" anchor="ctr" anchorCtr="0">
          <a:noAutofit/>
        </a:bodyPr>
        <a:lstStyle/>
        <a:p>
          <a:pPr marL="0" lvl="0" indent="0" algn="l" defTabSz="1244600">
            <a:lnSpc>
              <a:spcPct val="90000"/>
            </a:lnSpc>
            <a:spcBef>
              <a:spcPct val="0"/>
            </a:spcBef>
            <a:spcAft>
              <a:spcPct val="35000"/>
            </a:spcAft>
            <a:buNone/>
          </a:pPr>
          <a:r>
            <a:rPr lang="ru-RU" sz="2800" kern="1200" dirty="0">
              <a:solidFill>
                <a:schemeClr val="tx1"/>
              </a:solidFill>
              <a:latin typeface="Arial Narrow" pitchFamily="34" charset="0"/>
            </a:rPr>
            <a:t>Рак вульвы/влагалища</a:t>
          </a:r>
        </a:p>
      </dsp:txBody>
      <dsp:txXfrm>
        <a:off x="935627" y="1431204"/>
        <a:ext cx="4374725" cy="715602"/>
      </dsp:txXfrm>
    </dsp:sp>
    <dsp:sp modelId="{C269C218-DE7C-2B40-AE64-A50498C1FBCF}">
      <dsp:nvSpPr>
        <dsp:cNvPr id="0" name=""/>
        <dsp:cNvSpPr/>
      </dsp:nvSpPr>
      <dsp:spPr>
        <a:xfrm>
          <a:off x="488375" y="1341754"/>
          <a:ext cx="894502" cy="894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6ED7C2-151B-8544-AAD4-F255B14D2E76}">
      <dsp:nvSpPr>
        <dsp:cNvPr id="0" name=""/>
        <dsp:cNvSpPr/>
      </dsp:nvSpPr>
      <dsp:spPr>
        <a:xfrm>
          <a:off x="935627" y="2504794"/>
          <a:ext cx="4374725" cy="715602"/>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009" tIns="71120" rIns="71120" bIns="71120" numCol="1" spcCol="1270" anchor="ctr" anchorCtr="0">
          <a:noAutofit/>
        </a:bodyPr>
        <a:lstStyle/>
        <a:p>
          <a:pPr marL="0" lvl="0" indent="0" algn="l" defTabSz="1244600">
            <a:lnSpc>
              <a:spcPct val="90000"/>
            </a:lnSpc>
            <a:spcBef>
              <a:spcPct val="0"/>
            </a:spcBef>
            <a:spcAft>
              <a:spcPct val="35000"/>
            </a:spcAft>
            <a:buNone/>
          </a:pPr>
          <a:r>
            <a:rPr lang="ru-RU" sz="2800" kern="1200" dirty="0">
              <a:solidFill>
                <a:schemeClr val="tx1"/>
              </a:solidFill>
              <a:latin typeface="Arial Narrow" pitchFamily="34" charset="0"/>
            </a:rPr>
            <a:t>Рак анального канала</a:t>
          </a:r>
        </a:p>
      </dsp:txBody>
      <dsp:txXfrm>
        <a:off x="935627" y="2504794"/>
        <a:ext cx="4374725" cy="715602"/>
      </dsp:txXfrm>
    </dsp:sp>
    <dsp:sp modelId="{717E7A35-F9D8-EE4B-9BF1-AA9D038F1FE1}">
      <dsp:nvSpPr>
        <dsp:cNvPr id="0" name=""/>
        <dsp:cNvSpPr/>
      </dsp:nvSpPr>
      <dsp:spPr>
        <a:xfrm>
          <a:off x="488375" y="2415343"/>
          <a:ext cx="894502" cy="894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AA40A9-6A04-6E4A-B3D6-5B3F7062676B}">
      <dsp:nvSpPr>
        <dsp:cNvPr id="0" name=""/>
        <dsp:cNvSpPr/>
      </dsp:nvSpPr>
      <dsp:spPr>
        <a:xfrm>
          <a:off x="525355" y="3578383"/>
          <a:ext cx="4784996" cy="715602"/>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009" tIns="71120" rIns="71120" bIns="71120" numCol="1" spcCol="1270" anchor="ctr" anchorCtr="0">
          <a:noAutofit/>
        </a:bodyPr>
        <a:lstStyle/>
        <a:p>
          <a:pPr marL="0" lvl="0" indent="0" algn="l" defTabSz="1244600">
            <a:lnSpc>
              <a:spcPct val="90000"/>
            </a:lnSpc>
            <a:spcBef>
              <a:spcPct val="0"/>
            </a:spcBef>
            <a:spcAft>
              <a:spcPct val="35000"/>
            </a:spcAft>
            <a:buNone/>
          </a:pPr>
          <a:r>
            <a:rPr lang="ru-RU" sz="2800" kern="1200" dirty="0" err="1">
              <a:solidFill>
                <a:schemeClr val="tx1"/>
              </a:solidFill>
              <a:latin typeface="Arial Narrow" pitchFamily="34" charset="0"/>
            </a:rPr>
            <a:t>Аногенитальные</a:t>
          </a:r>
          <a:r>
            <a:rPr lang="ru-RU" sz="2800" kern="1200" dirty="0">
              <a:solidFill>
                <a:schemeClr val="tx1"/>
              </a:solidFill>
              <a:latin typeface="Arial Narrow" pitchFamily="34" charset="0"/>
            </a:rPr>
            <a:t> бородавки</a:t>
          </a:r>
        </a:p>
      </dsp:txBody>
      <dsp:txXfrm>
        <a:off x="525355" y="3578383"/>
        <a:ext cx="4784996" cy="715602"/>
      </dsp:txXfrm>
    </dsp:sp>
    <dsp:sp modelId="{5F41A1AC-50D8-1F4F-963A-77463558F6D1}">
      <dsp:nvSpPr>
        <dsp:cNvPr id="0" name=""/>
        <dsp:cNvSpPr/>
      </dsp:nvSpPr>
      <dsp:spPr>
        <a:xfrm>
          <a:off x="78104" y="3488933"/>
          <a:ext cx="894502" cy="894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BE717-0905-42D0-BE16-BC697EDEF025}" type="datetimeFigureOut">
              <a:rPr lang="ru-RU" smtClean="0"/>
              <a:t>31.01.2022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972B13-5F9D-468B-BCF2-67E93E182ACA}" type="slidenum">
              <a:rPr lang="ru-RU" smtClean="0"/>
              <a:t>‹#›</a:t>
            </a:fld>
            <a:endParaRPr lang="ru-RU"/>
          </a:p>
        </p:txBody>
      </p:sp>
    </p:spTree>
    <p:extLst>
      <p:ext uri="{BB962C8B-B14F-4D97-AF65-F5344CB8AC3E}">
        <p14:creationId xmlns:p14="http://schemas.microsoft.com/office/powerpoint/2010/main" val="147583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9972B13-5F9D-468B-BCF2-67E93E182ACA}" type="slidenum">
              <a:rPr lang="ru-RU" smtClean="0"/>
              <a:t>1</a:t>
            </a:fld>
            <a:endParaRPr lang="ru-RU"/>
          </a:p>
        </p:txBody>
      </p:sp>
    </p:spTree>
    <p:extLst>
      <p:ext uri="{BB962C8B-B14F-4D97-AF65-F5344CB8AC3E}">
        <p14:creationId xmlns:p14="http://schemas.microsoft.com/office/powerpoint/2010/main" val="213142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Клинические проявления хронической ПВИ многоо6разны и одинаково актуальны как для женщин, так и для мужчин. В последние годы появляется все больше сведений об этиологической роли ВПЧ в развитии рака гортани, ротоглотки и даже легких.</a:t>
            </a:r>
          </a:p>
          <a:p>
            <a:r>
              <a:rPr lang="ru-RU" sz="1200" kern="1200" dirty="0">
                <a:solidFill>
                  <a:schemeClr val="tx1"/>
                </a:solidFill>
                <a:effectLst/>
                <a:latin typeface="+mn-lt"/>
                <a:ea typeface="+mn-ea"/>
                <a:cs typeface="+mn-cs"/>
              </a:rPr>
              <a:t> </a:t>
            </a:r>
          </a:p>
          <a:p>
            <a:pPr lvl="0"/>
            <a:r>
              <a:rPr lang="ru-RU" sz="1200" kern="1200" dirty="0">
                <a:solidFill>
                  <a:schemeClr val="tx1"/>
                </a:solidFill>
                <a:effectLst/>
                <a:latin typeface="+mn-lt"/>
                <a:ea typeface="+mn-ea"/>
                <a:cs typeface="+mn-cs"/>
              </a:rPr>
              <a:t>рак шейки матки Злокачественное новообразование шейки матки (карцинома и </a:t>
            </a:r>
            <a:r>
              <a:rPr lang="ru-RU" sz="1200" kern="1200" dirty="0" err="1">
                <a:solidFill>
                  <a:schemeClr val="tx1"/>
                </a:solidFill>
                <a:effectLst/>
                <a:latin typeface="+mn-lt"/>
                <a:ea typeface="+mn-ea"/>
                <a:cs typeface="+mn-cs"/>
              </a:rPr>
              <a:t>аденокарцинома</a:t>
            </a:r>
            <a:r>
              <a:rPr lang="ru-RU" sz="1200" kern="1200" dirty="0">
                <a:solidFill>
                  <a:schemeClr val="tx1"/>
                </a:solidFill>
                <a:effectLst/>
                <a:latin typeface="+mn-lt"/>
                <a:ea typeface="+mn-ea"/>
                <a:cs typeface="+mn-cs"/>
              </a:rPr>
              <a:t>), или собственно рак шейки матки, традиционно занимает одно из лидирующих мест в структуре онкологических заболеваний у женщин. Ежегодно более 250 тыс. женщин во всем миру умирают от РШМ. РШМ сокращает жизнь женщины примерно на 24 года. </a:t>
            </a:r>
          </a:p>
          <a:p>
            <a:r>
              <a:rPr lang="ru-RU" sz="1200" kern="1200" dirty="0">
                <a:solidFill>
                  <a:schemeClr val="tx1"/>
                </a:solidFill>
                <a:effectLst/>
                <a:latin typeface="+mn-lt"/>
                <a:ea typeface="+mn-ea"/>
                <a:cs typeface="+mn-cs"/>
              </a:rPr>
              <a:t> </a:t>
            </a:r>
          </a:p>
          <a:p>
            <a:pPr lvl="0"/>
            <a:r>
              <a:rPr lang="ru-RU" sz="1200" kern="1200" dirty="0">
                <a:solidFill>
                  <a:schemeClr val="tx1"/>
                </a:solidFill>
                <a:effectLst/>
                <a:latin typeface="+mn-lt"/>
                <a:ea typeface="+mn-ea"/>
                <a:cs typeface="+mn-cs"/>
              </a:rPr>
              <a:t>Анальный рак. Заболеваемость растет как среди мужчин, так и у женщин. В отношении рака анального канала персистенция ВПЧ 16 может привести более чем к70% случаев заболевания. </a:t>
            </a:r>
          </a:p>
          <a:p>
            <a:r>
              <a:rPr lang="ru-RU" sz="1200" kern="1200" dirty="0">
                <a:solidFill>
                  <a:schemeClr val="tx1"/>
                </a:solidFill>
                <a:effectLst/>
                <a:latin typeface="+mn-lt"/>
                <a:ea typeface="+mn-ea"/>
                <a:cs typeface="+mn-cs"/>
              </a:rPr>
              <a:t> </a:t>
            </a:r>
          </a:p>
          <a:p>
            <a:pPr lvl="0"/>
            <a:r>
              <a:rPr lang="ru-RU" sz="1200" kern="1200" dirty="0">
                <a:solidFill>
                  <a:schemeClr val="tx1"/>
                </a:solidFill>
                <a:effectLst/>
                <a:latin typeface="+mn-lt"/>
                <a:ea typeface="+mn-ea"/>
                <a:cs typeface="+mn-cs"/>
              </a:rPr>
              <a:t>Рак вульвы и влагалища. Чаще развиваются у женщин  65-75 лет; в репродуктивном возрасте диагностируются редко. </a:t>
            </a:r>
          </a:p>
          <a:p>
            <a:r>
              <a:rPr lang="ru-RU" sz="1200" kern="1200" dirty="0">
                <a:solidFill>
                  <a:schemeClr val="tx1"/>
                </a:solidFill>
                <a:effectLst/>
                <a:latin typeface="+mn-lt"/>
                <a:ea typeface="+mn-ea"/>
                <a:cs typeface="+mn-cs"/>
              </a:rPr>
              <a:t> </a:t>
            </a:r>
          </a:p>
          <a:p>
            <a:pPr lvl="0"/>
            <a:r>
              <a:rPr lang="ru-RU" sz="1200" kern="1200" dirty="0" err="1">
                <a:solidFill>
                  <a:schemeClr val="tx1"/>
                </a:solidFill>
                <a:effectLst/>
                <a:latin typeface="+mn-lt"/>
                <a:ea typeface="+mn-ea"/>
                <a:cs typeface="+mn-cs"/>
              </a:rPr>
              <a:t>Орофарингеальный</a:t>
            </a:r>
            <a:r>
              <a:rPr lang="ru-RU" sz="1200" kern="1200" dirty="0">
                <a:solidFill>
                  <a:schemeClr val="tx1"/>
                </a:solidFill>
                <a:effectLst/>
                <a:latin typeface="+mn-lt"/>
                <a:ea typeface="+mn-ea"/>
                <a:cs typeface="+mn-cs"/>
              </a:rPr>
              <a:t> рак.  Объединяет онкологические заболевания нескольких локализаций - ротовой полости, ротоглотки, гортани, головы и шеи. </a:t>
            </a:r>
          </a:p>
          <a:p>
            <a:r>
              <a:rPr lang="ru-RU" sz="1200" kern="1200" dirty="0">
                <a:solidFill>
                  <a:schemeClr val="tx1"/>
                </a:solidFill>
                <a:effectLst/>
                <a:latin typeface="+mn-lt"/>
                <a:ea typeface="+mn-ea"/>
                <a:cs typeface="+mn-cs"/>
              </a:rPr>
              <a:t> </a:t>
            </a:r>
          </a:p>
          <a:p>
            <a:pPr lvl="0"/>
            <a:r>
              <a:rPr lang="ru-RU" sz="1200" kern="1200" dirty="0">
                <a:solidFill>
                  <a:schemeClr val="tx1"/>
                </a:solidFill>
                <a:effectLst/>
                <a:latin typeface="+mn-lt"/>
                <a:ea typeface="+mn-ea"/>
                <a:cs typeface="+mn-cs"/>
              </a:rPr>
              <a:t>Рак полового члена встречается достаточно редко, в основном у мужчин старше 60 лет. </a:t>
            </a:r>
          </a:p>
          <a:p>
            <a:r>
              <a:rPr lang="ru-RU" sz="1200" kern="1200" dirty="0">
                <a:solidFill>
                  <a:schemeClr val="tx1"/>
                </a:solidFill>
                <a:effectLst/>
                <a:latin typeface="+mn-lt"/>
                <a:ea typeface="+mn-ea"/>
                <a:cs typeface="+mn-cs"/>
              </a:rPr>
              <a:t> </a:t>
            </a:r>
          </a:p>
          <a:p>
            <a:pPr lvl="0"/>
            <a:r>
              <a:rPr lang="ru-RU" sz="1200" kern="1200" dirty="0" err="1">
                <a:solidFill>
                  <a:schemeClr val="tx1"/>
                </a:solidFill>
                <a:effectLst/>
                <a:latin typeface="+mn-lt"/>
                <a:ea typeface="+mn-ea"/>
                <a:cs typeface="+mn-cs"/>
              </a:rPr>
              <a:t>Аногенитальные</a:t>
            </a:r>
            <a:r>
              <a:rPr lang="ru-RU" sz="1200" kern="1200" dirty="0">
                <a:solidFill>
                  <a:schemeClr val="tx1"/>
                </a:solidFill>
                <a:effectLst/>
                <a:latin typeface="+mn-lt"/>
                <a:ea typeface="+mn-ea"/>
                <a:cs typeface="+mn-cs"/>
              </a:rPr>
              <a:t> бородавки - наиболее частое клиническое проявление ПВИ низкого онкогенного риска (ВПЧ 6-го и 11-го типа). По данным ВОЗ, ежегодно в мире отмечается более 42 млн случаев </a:t>
            </a:r>
            <a:r>
              <a:rPr lang="ru-RU" sz="1200" kern="1200" dirty="0" err="1">
                <a:solidFill>
                  <a:schemeClr val="tx1"/>
                </a:solidFill>
                <a:effectLst/>
                <a:latin typeface="+mn-lt"/>
                <a:ea typeface="+mn-ea"/>
                <a:cs typeface="+mn-cs"/>
              </a:rPr>
              <a:t>аногенитальных</a:t>
            </a:r>
            <a:r>
              <a:rPr lang="ru-RU" sz="1200" kern="1200" dirty="0">
                <a:solidFill>
                  <a:schemeClr val="tx1"/>
                </a:solidFill>
                <a:effectLst/>
                <a:latin typeface="+mn-lt"/>
                <a:ea typeface="+mn-ea"/>
                <a:cs typeface="+mn-cs"/>
              </a:rPr>
              <a:t> кондилом. В России среди лиц от 18 до 29 лет патология занимает до 65% в структуре инфекций, передающихся половым путем. </a:t>
            </a:r>
          </a:p>
          <a:p>
            <a:r>
              <a:rPr lang="ru-RU" sz="1200" kern="1200" dirty="0">
                <a:solidFill>
                  <a:schemeClr val="tx1"/>
                </a:solidFill>
                <a:effectLst/>
                <a:latin typeface="+mn-lt"/>
                <a:ea typeface="+mn-ea"/>
                <a:cs typeface="+mn-cs"/>
              </a:rPr>
              <a:t> </a:t>
            </a:r>
          </a:p>
          <a:p>
            <a:pPr lvl="0"/>
            <a:r>
              <a:rPr lang="ru-RU" sz="1200" kern="1200" dirty="0">
                <a:solidFill>
                  <a:schemeClr val="tx1"/>
                </a:solidFill>
                <a:effectLst/>
                <a:latin typeface="+mn-lt"/>
                <a:ea typeface="+mn-ea"/>
                <a:cs typeface="+mn-cs"/>
              </a:rPr>
              <a:t>Рецидивирующий респираторный </a:t>
            </a:r>
            <a:r>
              <a:rPr lang="ru-RU" sz="1200" kern="1200" dirty="0" err="1">
                <a:solidFill>
                  <a:schemeClr val="tx1"/>
                </a:solidFill>
                <a:effectLst/>
                <a:latin typeface="+mn-lt"/>
                <a:ea typeface="+mn-ea"/>
                <a:cs typeface="+mn-cs"/>
              </a:rPr>
              <a:t>папилломатоз</a:t>
            </a:r>
            <a:r>
              <a:rPr lang="ru-RU" sz="1200" kern="1200" dirty="0">
                <a:solidFill>
                  <a:schemeClr val="tx1"/>
                </a:solidFill>
                <a:effectLst/>
                <a:latin typeface="+mn-lt"/>
                <a:ea typeface="+mn-ea"/>
                <a:cs typeface="+mn-cs"/>
              </a:rPr>
              <a:t> ВПЧ 6-то и 11-го типов заболевание при котором бородавки формируются в гортани (на голосовых связках) или других частях дыхательных путей. Рецидивирующий респираторный </a:t>
            </a:r>
            <a:r>
              <a:rPr lang="ru-RU" sz="1200" kern="1200" dirty="0" err="1">
                <a:solidFill>
                  <a:schemeClr val="tx1"/>
                </a:solidFill>
                <a:effectLst/>
                <a:latin typeface="+mn-lt"/>
                <a:ea typeface="+mn-ea"/>
                <a:cs typeface="+mn-cs"/>
              </a:rPr>
              <a:t>папилломатоз</a:t>
            </a:r>
            <a:r>
              <a:rPr lang="ru-RU" sz="1200" kern="1200" dirty="0">
                <a:solidFill>
                  <a:schemeClr val="tx1"/>
                </a:solidFill>
                <a:effectLst/>
                <a:latin typeface="+mn-lt"/>
                <a:ea typeface="+mn-ea"/>
                <a:cs typeface="+mn-cs"/>
              </a:rPr>
              <a:t> наблюдается в основном у детей в возрасте младше 5 лет (ювенильный тип) или у лиц на третьем десятке жизни (взрослый тип). Женщины с генитальной ПВИ могут передать вирус младенцу во время родов. Результатом инфицирования является рост бородавок в гортани, в связи с чем дети подвергаются многократным хирургическим вмешательствам для их удаления. Рецидивирующий респираторный </a:t>
            </a:r>
            <a:r>
              <a:rPr lang="ru-RU" sz="1200" kern="1200" dirty="0" err="1">
                <a:solidFill>
                  <a:schemeClr val="tx1"/>
                </a:solidFill>
                <a:effectLst/>
                <a:latin typeface="+mn-lt"/>
                <a:ea typeface="+mn-ea"/>
                <a:cs typeface="+mn-cs"/>
              </a:rPr>
              <a:t>папилломатоз</a:t>
            </a:r>
            <a:r>
              <a:rPr lang="ru-RU" sz="1200" kern="1200" dirty="0">
                <a:solidFill>
                  <a:schemeClr val="tx1"/>
                </a:solidFill>
                <a:effectLst/>
                <a:latin typeface="+mn-lt"/>
                <a:ea typeface="+mn-ea"/>
                <a:cs typeface="+mn-cs"/>
              </a:rPr>
              <a:t> может привести к обструкции дыхательных путей, вплоть до летального исхода</a:t>
            </a:r>
          </a:p>
          <a:p>
            <a:endParaRPr lang="ru-RU" dirty="0"/>
          </a:p>
        </p:txBody>
      </p:sp>
      <p:sp>
        <p:nvSpPr>
          <p:cNvPr id="4" name="Номер слайда 3"/>
          <p:cNvSpPr>
            <a:spLocks noGrp="1"/>
          </p:cNvSpPr>
          <p:nvPr>
            <p:ph type="sldNum" sz="quarter" idx="10"/>
          </p:nvPr>
        </p:nvSpPr>
        <p:spPr/>
        <p:txBody>
          <a:bodyPr/>
          <a:lstStyle/>
          <a:p>
            <a:fld id="{09972B13-5F9D-468B-BCF2-67E93E182ACA}" type="slidenum">
              <a:rPr lang="ru-RU" smtClean="0"/>
              <a:t>10</a:t>
            </a:fld>
            <a:endParaRPr lang="ru-RU"/>
          </a:p>
        </p:txBody>
      </p:sp>
    </p:spTree>
    <p:extLst>
      <p:ext uri="{BB962C8B-B14F-4D97-AF65-F5344CB8AC3E}">
        <p14:creationId xmlns:p14="http://schemas.microsoft.com/office/powerpoint/2010/main" val="2537393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На сегодняшний день нет разработанных методик скрининга для раннего выявления неоплазий вульвы, влагалища, анального канала. Единственным способом профилактики этих заболеваний является вакцинация.</a:t>
            </a:r>
          </a:p>
          <a:p>
            <a:r>
              <a:rPr lang="ru-RU" sz="1200" kern="1200" dirty="0">
                <a:solidFill>
                  <a:schemeClr val="tx1"/>
                </a:solidFill>
                <a:effectLst/>
                <a:latin typeface="+mn-lt"/>
                <a:ea typeface="+mn-ea"/>
                <a:cs typeface="+mn-cs"/>
              </a:rPr>
              <a:t>В России сертифицированы 2 вакцины – двухвалентная (</a:t>
            </a:r>
            <a:r>
              <a:rPr lang="ru-RU" sz="1200" kern="1200" dirty="0" err="1">
                <a:solidFill>
                  <a:schemeClr val="tx1"/>
                </a:solidFill>
                <a:effectLst/>
                <a:latin typeface="+mn-lt"/>
                <a:ea typeface="+mn-ea"/>
                <a:cs typeface="+mn-cs"/>
              </a:rPr>
              <a:t>Церварикс</a:t>
            </a:r>
            <a:r>
              <a:rPr lang="ru-RU" sz="1200" kern="1200" dirty="0">
                <a:solidFill>
                  <a:schemeClr val="tx1"/>
                </a:solidFill>
                <a:effectLst/>
                <a:latin typeface="+mn-lt"/>
                <a:ea typeface="+mn-ea"/>
                <a:cs typeface="+mn-cs"/>
              </a:rPr>
              <a:t>) и четырехвалентная (</a:t>
            </a:r>
            <a:r>
              <a:rPr lang="ru-RU" sz="1200" kern="1200" dirty="0" err="1">
                <a:solidFill>
                  <a:schemeClr val="tx1"/>
                </a:solidFill>
                <a:effectLst/>
                <a:latin typeface="+mn-lt"/>
                <a:ea typeface="+mn-ea"/>
                <a:cs typeface="+mn-cs"/>
              </a:rPr>
              <a:t>Гардасил</a:t>
            </a:r>
            <a:r>
              <a:rPr lang="ru-RU" sz="1200" kern="1200" dirty="0">
                <a:solidFill>
                  <a:schemeClr val="tx1"/>
                </a:solidFill>
                <a:effectLst/>
                <a:latin typeface="+mn-lt"/>
                <a:ea typeface="+mn-ea"/>
                <a:cs typeface="+mn-cs"/>
              </a:rPr>
              <a:t>) </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Четырехвалентная рекомбинантная вакцина против ВПЧ </a:t>
            </a:r>
            <a:r>
              <a:rPr lang="ru-RU" sz="1200" kern="1200" dirty="0" err="1">
                <a:solidFill>
                  <a:schemeClr val="tx1"/>
                </a:solidFill>
                <a:effectLst/>
                <a:latin typeface="+mn-lt"/>
                <a:ea typeface="+mn-ea"/>
                <a:cs typeface="+mn-cs"/>
              </a:rPr>
              <a:t>Гардасил</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Состав: содержит белок L1 типов ВПЧ 6 (20 мкг), 11 (40 мкг), 16 (40 </a:t>
            </a:r>
            <a:r>
              <a:rPr lang="ru-RU" sz="1200" kern="1200" dirty="0" err="1">
                <a:solidFill>
                  <a:schemeClr val="tx1"/>
                </a:solidFill>
                <a:effectLst/>
                <a:latin typeface="+mn-lt"/>
                <a:ea typeface="+mn-ea"/>
                <a:cs typeface="+mn-cs"/>
              </a:rPr>
              <a:t>мкr</a:t>
            </a:r>
            <a:r>
              <a:rPr lang="ru-RU" sz="1200" kern="1200" dirty="0">
                <a:solidFill>
                  <a:schemeClr val="tx1"/>
                </a:solidFill>
                <a:effectLst/>
                <a:latin typeface="+mn-lt"/>
                <a:ea typeface="+mn-ea"/>
                <a:cs typeface="+mn-cs"/>
              </a:rPr>
              <a:t>) и 18 (20 </a:t>
            </a:r>
            <a:r>
              <a:rPr lang="ru-RU" sz="1200" kern="1200" dirty="0" err="1">
                <a:solidFill>
                  <a:schemeClr val="tx1"/>
                </a:solidFill>
                <a:effectLst/>
                <a:latin typeface="+mn-lt"/>
                <a:ea typeface="+mn-ea"/>
                <a:cs typeface="+mn-cs"/>
              </a:rPr>
              <a:t>мкт</a:t>
            </a:r>
            <a:r>
              <a:rPr lang="ru-RU" sz="1200" kern="1200" dirty="0">
                <a:solidFill>
                  <a:schemeClr val="tx1"/>
                </a:solidFill>
                <a:effectLst/>
                <a:latin typeface="+mn-lt"/>
                <a:ea typeface="+mn-ea"/>
                <a:cs typeface="+mn-cs"/>
              </a:rPr>
              <a:t>); адъювант-аморфный алюминия </a:t>
            </a:r>
            <a:r>
              <a:rPr lang="ru-RU" sz="1200" kern="1200" dirty="0" err="1">
                <a:solidFill>
                  <a:schemeClr val="tx1"/>
                </a:solidFill>
                <a:effectLst/>
                <a:latin typeface="+mn-lt"/>
                <a:ea typeface="+mn-ea"/>
                <a:cs typeface="+mn-cs"/>
              </a:rPr>
              <a:t>гидроксифосфата</a:t>
            </a:r>
            <a:r>
              <a:rPr lang="ru-RU" sz="1200" kern="1200" dirty="0">
                <a:solidFill>
                  <a:schemeClr val="tx1"/>
                </a:solidFill>
                <a:effectLst/>
                <a:latin typeface="+mn-lt"/>
                <a:ea typeface="+mn-ea"/>
                <a:cs typeface="+mn-cs"/>
              </a:rPr>
              <a:t> сульфат. Вспомогательные вещества: натрия хлорид, L-гистидин, </a:t>
            </a:r>
            <a:r>
              <a:rPr lang="ru-RU" sz="1200" kern="1200" dirty="0" err="1">
                <a:solidFill>
                  <a:schemeClr val="tx1"/>
                </a:solidFill>
                <a:effectLst/>
                <a:latin typeface="+mn-lt"/>
                <a:ea typeface="+mn-ea"/>
                <a:cs typeface="+mn-cs"/>
              </a:rPr>
              <a:t>полисорбат</a:t>
            </a:r>
            <a:r>
              <a:rPr lang="ru-RU" sz="1200" kern="1200" dirty="0">
                <a:solidFill>
                  <a:schemeClr val="tx1"/>
                </a:solidFill>
                <a:effectLst/>
                <a:latin typeface="+mn-lt"/>
                <a:ea typeface="+mn-ea"/>
                <a:cs typeface="+mn-cs"/>
              </a:rPr>
              <a:t>, натрия борат. Вакцина не </a:t>
            </a:r>
            <a:r>
              <a:rPr lang="ru-RU" sz="1200" kern="1200" dirty="0" err="1">
                <a:solidFill>
                  <a:schemeClr val="tx1"/>
                </a:solidFill>
                <a:effectLst/>
                <a:latin typeface="+mn-lt"/>
                <a:ea typeface="+mn-ea"/>
                <a:cs typeface="+mn-cs"/>
              </a:rPr>
              <a:t>содержuт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антuбuотuков</a:t>
            </a:r>
            <a:r>
              <a:rPr lang="ru-RU" sz="1200" kern="1200" dirty="0">
                <a:solidFill>
                  <a:schemeClr val="tx1"/>
                </a:solidFill>
                <a:effectLst/>
                <a:latin typeface="+mn-lt"/>
                <a:ea typeface="+mn-ea"/>
                <a:cs typeface="+mn-cs"/>
              </a:rPr>
              <a:t> u концентратов.</a:t>
            </a:r>
          </a:p>
          <a:p>
            <a:r>
              <a:rPr lang="ru-RU" sz="1200" kern="1200" dirty="0">
                <a:solidFill>
                  <a:schemeClr val="tx1"/>
                </a:solidFill>
                <a:effectLst/>
                <a:latin typeface="+mn-lt"/>
                <a:ea typeface="+mn-ea"/>
                <a:cs typeface="+mn-cs"/>
              </a:rPr>
              <a:t>Форма выпуска:  флакон с 1 дозой (0,5 мл) вакцины и одноразовый шприц с 1 дозой (0,5 мл) вакцины.</a:t>
            </a:r>
          </a:p>
          <a:p>
            <a:r>
              <a:rPr lang="ru-RU" sz="1200" kern="1200" dirty="0">
                <a:solidFill>
                  <a:schemeClr val="tx1"/>
                </a:solidFill>
                <a:effectLst/>
                <a:latin typeface="+mn-lt"/>
                <a:ea typeface="+mn-ea"/>
                <a:cs typeface="+mn-cs"/>
              </a:rPr>
              <a:t> Назначение:  профилактика у девочек и женщин рака шейки матки, вульвы, влагалища, анального канала, вызванных ВПЧ 16-то и 18-го типов; </a:t>
            </a:r>
            <a:r>
              <a:rPr lang="ru-RU" sz="1200" kern="1200" dirty="0" err="1">
                <a:solidFill>
                  <a:schemeClr val="tx1"/>
                </a:solidFill>
                <a:effectLst/>
                <a:latin typeface="+mn-lt"/>
                <a:ea typeface="+mn-ea"/>
                <a:cs typeface="+mn-cs"/>
              </a:rPr>
              <a:t>аногенитальных</a:t>
            </a:r>
            <a:r>
              <a:rPr lang="ru-RU" sz="1200" kern="1200" dirty="0">
                <a:solidFill>
                  <a:schemeClr val="tx1"/>
                </a:solidFill>
                <a:effectLst/>
                <a:latin typeface="+mn-lt"/>
                <a:ea typeface="+mn-ea"/>
                <a:cs typeface="+mn-cs"/>
              </a:rPr>
              <a:t> бородавок, вызванных ВПЧ 6-го и 11-го типов; а также CIN I-III степени и </a:t>
            </a:r>
            <a:r>
              <a:rPr lang="ru-RU" sz="1200" kern="1200" dirty="0" err="1">
                <a:solidFill>
                  <a:schemeClr val="tx1"/>
                </a:solidFill>
                <a:effectLst/>
                <a:latin typeface="+mn-lt"/>
                <a:ea typeface="+mn-ea"/>
                <a:cs typeface="+mn-cs"/>
              </a:rPr>
              <a:t>аденокарциномы</a:t>
            </a:r>
            <a:r>
              <a:rPr lang="ru-RU" sz="1200" kern="1200" dirty="0">
                <a:solidFill>
                  <a:schemeClr val="tx1"/>
                </a:solidFill>
                <a:effectLst/>
                <a:latin typeface="+mn-lt"/>
                <a:ea typeface="+mn-ea"/>
                <a:cs typeface="+mn-cs"/>
              </a:rPr>
              <a:t> шейки матки </a:t>
            </a:r>
            <a:r>
              <a:rPr lang="ru-RU" sz="1200" kern="1200" dirty="0" err="1">
                <a:solidFill>
                  <a:schemeClr val="tx1"/>
                </a:solidFill>
                <a:effectLst/>
                <a:latin typeface="+mn-lt"/>
                <a:ea typeface="+mn-ea"/>
                <a:cs typeface="+mn-cs"/>
              </a:rPr>
              <a:t>iп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situ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VaIN</a:t>
            </a:r>
            <a:r>
              <a:rPr lang="ru-RU" sz="1200" kern="1200" dirty="0">
                <a:solidFill>
                  <a:schemeClr val="tx1"/>
                </a:solidFill>
                <a:effectLst/>
                <a:latin typeface="+mn-lt"/>
                <a:ea typeface="+mn-ea"/>
                <a:cs typeface="+mn-cs"/>
              </a:rPr>
              <a:t>, VIN, AIN I-III степени, обусловленных ВПЧ 6, 11, 16 и 18-го типов. Профилактика у мальчиков и мужчин рака анального канала, обусловленного ВПЧ 6, 11, 16 и 18-rо типов; </a:t>
            </a:r>
            <a:r>
              <a:rPr lang="ru-RU" sz="1200" kern="1200" dirty="0" err="1">
                <a:solidFill>
                  <a:schemeClr val="tx1"/>
                </a:solidFill>
                <a:effectLst/>
                <a:latin typeface="+mn-lt"/>
                <a:ea typeface="+mn-ea"/>
                <a:cs typeface="+mn-cs"/>
              </a:rPr>
              <a:t>аногенитальных</a:t>
            </a:r>
            <a:r>
              <a:rPr lang="ru-RU" sz="1200" kern="1200" dirty="0">
                <a:solidFill>
                  <a:schemeClr val="tx1"/>
                </a:solidFill>
                <a:effectLst/>
                <a:latin typeface="+mn-lt"/>
                <a:ea typeface="+mn-ea"/>
                <a:cs typeface="+mn-cs"/>
              </a:rPr>
              <a:t> бородавок, вызванных ВПЧ 6-то и 11-го типов; предраковых, </a:t>
            </a:r>
            <a:r>
              <a:rPr lang="ru-RU" sz="1200" kern="1200" dirty="0" err="1">
                <a:solidFill>
                  <a:schemeClr val="tx1"/>
                </a:solidFill>
                <a:effectLst/>
                <a:latin typeface="+mn-lt"/>
                <a:ea typeface="+mn-ea"/>
                <a:cs typeface="+mn-cs"/>
              </a:rPr>
              <a:t>диспластических</a:t>
            </a:r>
            <a:r>
              <a:rPr lang="ru-RU" sz="1200" kern="1200" dirty="0">
                <a:solidFill>
                  <a:schemeClr val="tx1"/>
                </a:solidFill>
                <a:effectLst/>
                <a:latin typeface="+mn-lt"/>
                <a:ea typeface="+mn-ea"/>
                <a:cs typeface="+mn-cs"/>
              </a:rPr>
              <a:t> состояний и AIN I-III степени, вызванных ВПЧ 6, 11, 16 и 18-го типов. </a:t>
            </a:r>
          </a:p>
          <a:p>
            <a:r>
              <a:rPr lang="ru-RU" sz="1200" kern="1200" dirty="0" err="1">
                <a:solidFill>
                  <a:schemeClr val="tx1"/>
                </a:solidFill>
                <a:effectLst/>
                <a:latin typeface="+mn-lt"/>
                <a:ea typeface="+mn-ea"/>
                <a:cs typeface="+mn-cs"/>
              </a:rPr>
              <a:t>Возрасm</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проведенuя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вакцuнацuu</a:t>
            </a:r>
            <a:r>
              <a:rPr lang="ru-RU" sz="1200" kern="1200" dirty="0">
                <a:solidFill>
                  <a:schemeClr val="tx1"/>
                </a:solidFill>
                <a:effectLst/>
                <a:latin typeface="+mn-lt"/>
                <a:ea typeface="+mn-ea"/>
                <a:cs typeface="+mn-cs"/>
              </a:rPr>
              <a:t>: девочки и женщины от 9 до 45 лет, мальчики и мужчины от 9 до 26 лет. Способ </a:t>
            </a:r>
            <a:r>
              <a:rPr lang="ru-RU" sz="1200" kern="1200" dirty="0" err="1">
                <a:solidFill>
                  <a:schemeClr val="tx1"/>
                </a:solidFill>
                <a:effectLst/>
                <a:latin typeface="+mn-lt"/>
                <a:ea typeface="+mn-ea"/>
                <a:cs typeface="+mn-cs"/>
              </a:rPr>
              <a:t>введенuя</a:t>
            </a:r>
            <a:r>
              <a:rPr lang="ru-RU" sz="1200" kern="1200" dirty="0">
                <a:solidFill>
                  <a:schemeClr val="tx1"/>
                </a:solidFill>
                <a:effectLst/>
                <a:latin typeface="+mn-lt"/>
                <a:ea typeface="+mn-ea"/>
                <a:cs typeface="+mn-cs"/>
              </a:rPr>
              <a:t>: внутримышечно в дельтовидную мышцу плеча или верхненаружную Поверхность средней трети бедра. </a:t>
            </a:r>
          </a:p>
          <a:p>
            <a:r>
              <a:rPr lang="ru-RU" sz="1200" kern="1200" dirty="0">
                <a:solidFill>
                  <a:schemeClr val="tx1"/>
                </a:solidFill>
                <a:effectLst/>
                <a:latin typeface="+mn-lt"/>
                <a:ea typeface="+mn-ea"/>
                <a:cs typeface="+mn-cs"/>
              </a:rPr>
              <a:t>Схема </a:t>
            </a:r>
            <a:r>
              <a:rPr lang="ru-RU" sz="1200" kern="1200" dirty="0" err="1">
                <a:solidFill>
                  <a:schemeClr val="tx1"/>
                </a:solidFill>
                <a:effectLst/>
                <a:latin typeface="+mn-lt"/>
                <a:ea typeface="+mn-ea"/>
                <a:cs typeface="+mn-cs"/>
              </a:rPr>
              <a:t>введенuя</a:t>
            </a:r>
            <a:r>
              <a:rPr lang="ru-RU" sz="1200" kern="1200" dirty="0">
                <a:solidFill>
                  <a:schemeClr val="tx1"/>
                </a:solidFill>
                <a:effectLst/>
                <a:latin typeface="+mn-lt"/>
                <a:ea typeface="+mn-ea"/>
                <a:cs typeface="+mn-cs"/>
              </a:rPr>
              <a:t>: рекомендуемый курс вакцинации проводится по стандартной схеме, состоящей из З доз: 0-2-6 мес. Допускается ускоренная схема, при которой вторая доза вводится через 1 </a:t>
            </a:r>
            <a:r>
              <a:rPr lang="ru-RU" sz="1200" kern="1200" dirty="0" err="1">
                <a:solidFill>
                  <a:schemeClr val="tx1"/>
                </a:solidFill>
                <a:effectLst/>
                <a:latin typeface="+mn-lt"/>
                <a:ea typeface="+mn-ea"/>
                <a:cs typeface="+mn-cs"/>
              </a:rPr>
              <a:t>мес</a:t>
            </a:r>
            <a:r>
              <a:rPr lang="ru-RU" sz="1200" kern="1200" dirty="0">
                <a:solidFill>
                  <a:schemeClr val="tx1"/>
                </a:solidFill>
                <a:effectLst/>
                <a:latin typeface="+mn-lt"/>
                <a:ea typeface="+mn-ea"/>
                <a:cs typeface="+mn-cs"/>
              </a:rPr>
              <a:t>, а третья - через 3 месяца после второй прививки. </a:t>
            </a:r>
          </a:p>
          <a:p>
            <a:r>
              <a:rPr lang="ru-RU" sz="1200" kern="1200" dirty="0">
                <a:solidFill>
                  <a:schemeClr val="tx1"/>
                </a:solidFill>
                <a:effectLst/>
                <a:latin typeface="+mn-lt"/>
                <a:ea typeface="+mn-ea"/>
                <a:cs typeface="+mn-cs"/>
              </a:rPr>
              <a:t>Альтернативная двухфазовая схема - 0-6 </a:t>
            </a:r>
            <a:r>
              <a:rPr lang="ru-RU" sz="1200" kern="1200" dirty="0" err="1">
                <a:solidFill>
                  <a:schemeClr val="tx1"/>
                </a:solidFill>
                <a:effectLst/>
                <a:latin typeface="+mn-lt"/>
                <a:ea typeface="+mn-ea"/>
                <a:cs typeface="+mn-cs"/>
              </a:rPr>
              <a:t>мес</a:t>
            </a:r>
            <a:r>
              <a:rPr lang="ru-RU" sz="1200" kern="1200" dirty="0">
                <a:solidFill>
                  <a:schemeClr val="tx1"/>
                </a:solidFill>
                <a:effectLst/>
                <a:latin typeface="+mn-lt"/>
                <a:ea typeface="+mn-ea"/>
                <a:cs typeface="+mn-cs"/>
              </a:rPr>
              <a:t> - допускается у лиц в возрасте от 9 до 1З лет. При этом в случае введения второй дозы через б мес. </a:t>
            </a:r>
          </a:p>
          <a:p>
            <a:endParaRPr lang="ru-RU" dirty="0"/>
          </a:p>
        </p:txBody>
      </p:sp>
      <p:sp>
        <p:nvSpPr>
          <p:cNvPr id="4" name="Номер слайда 3"/>
          <p:cNvSpPr>
            <a:spLocks noGrp="1"/>
          </p:cNvSpPr>
          <p:nvPr>
            <p:ph type="sldNum" sz="quarter" idx="10"/>
          </p:nvPr>
        </p:nvSpPr>
        <p:spPr/>
        <p:txBody>
          <a:bodyPr/>
          <a:lstStyle/>
          <a:p>
            <a:fld id="{09972B13-5F9D-468B-BCF2-67E93E182ACA}" type="slidenum">
              <a:rPr lang="ru-RU" smtClean="0"/>
              <a:t>11</a:t>
            </a:fld>
            <a:endParaRPr lang="ru-RU"/>
          </a:p>
        </p:txBody>
      </p:sp>
    </p:spTree>
    <p:extLst>
      <p:ext uri="{BB962C8B-B14F-4D97-AF65-F5344CB8AC3E}">
        <p14:creationId xmlns:p14="http://schemas.microsoft.com/office/powerpoint/2010/main" val="279964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Вакцина содержат вирусоподобные частицы 6,11,16,18 типа , искусственно созданные путем синтеза белков, подобных белкам  ВПЧ, в различных клетках (дрожжи, бактерии, клетки насекомых и др.). Искусственно синтезированные с использованием рекомбинантной технологии 6елки обладают способностью собираться в пустые </a:t>
            </a:r>
            <a:r>
              <a:rPr lang="ru-RU" sz="1200" kern="1200" dirty="0" err="1">
                <a:solidFill>
                  <a:schemeClr val="tx1"/>
                </a:solidFill>
                <a:effectLst/>
                <a:latin typeface="+mn-lt"/>
                <a:ea typeface="+mn-ea"/>
                <a:cs typeface="+mn-cs"/>
              </a:rPr>
              <a:t>капсиды</a:t>
            </a:r>
            <a:r>
              <a:rPr lang="ru-RU" sz="1200" kern="1200" dirty="0">
                <a:solidFill>
                  <a:schemeClr val="tx1"/>
                </a:solidFill>
                <a:effectLst/>
                <a:latin typeface="+mn-lt"/>
                <a:ea typeface="+mn-ea"/>
                <a:cs typeface="+mn-cs"/>
              </a:rPr>
              <a:t>, воспроизводящие внешнюю структуру ВПЧ. Вакцины не содержат ни живых биологических продуктов, ни вирусных ДНК, а, следовательно, не могут стать причиной инфицирования. </a:t>
            </a:r>
          </a:p>
          <a:p>
            <a:endParaRPr lang="ru-RU" dirty="0"/>
          </a:p>
          <a:p>
            <a:endParaRPr lang="ru-RU" dirty="0"/>
          </a:p>
          <a:p>
            <a:endParaRPr lang="ru-RU" dirty="0"/>
          </a:p>
        </p:txBody>
      </p:sp>
      <p:sp>
        <p:nvSpPr>
          <p:cNvPr id="4" name="Номер слайда 3"/>
          <p:cNvSpPr>
            <a:spLocks noGrp="1"/>
          </p:cNvSpPr>
          <p:nvPr>
            <p:ph type="sldNum" sz="quarter" idx="5"/>
          </p:nvPr>
        </p:nvSpPr>
        <p:spPr/>
        <p:txBody>
          <a:bodyPr/>
          <a:lstStyle/>
          <a:p>
            <a:fld id="{BA08B48D-BA1D-0440-9BFF-6BE91A2018CD}" type="slidenum">
              <a:rPr lang="ru-RU" smtClean="0"/>
              <a:t>12</a:t>
            </a:fld>
            <a:endParaRPr lang="ru-RU"/>
          </a:p>
        </p:txBody>
      </p:sp>
    </p:spTree>
    <p:extLst>
      <p:ext uri="{BB962C8B-B14F-4D97-AF65-F5344CB8AC3E}">
        <p14:creationId xmlns:p14="http://schemas.microsoft.com/office/powerpoint/2010/main" val="251636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latin typeface="Arial Narrow" pitchFamily="34" charset="0"/>
              </a:rPr>
              <a:t>Вакцинация (активная первичная профилактика) способна практически на 100% защитить будущее поколение от ВПЧ-ассоциированных заболеваний: рака шейки матки,</a:t>
            </a:r>
            <a:r>
              <a:rPr lang="ru-RU" sz="1200" baseline="0" dirty="0">
                <a:latin typeface="Arial Narrow" pitchFamily="34" charset="0"/>
              </a:rPr>
              <a:t> </a:t>
            </a:r>
            <a:r>
              <a:rPr lang="ru-RU" sz="1200" dirty="0">
                <a:latin typeface="Arial Narrow" pitchFamily="34" charset="0"/>
              </a:rPr>
              <a:t>вульвы/влагалища, анального рака</a:t>
            </a:r>
            <a:r>
              <a:rPr lang="ru-RU" sz="1200" baseline="0" dirty="0">
                <a:latin typeface="Arial Narrow" pitchFamily="34" charset="0"/>
              </a:rPr>
              <a:t> и </a:t>
            </a:r>
            <a:r>
              <a:rPr lang="ru-RU" sz="1200" baseline="0" dirty="0" err="1">
                <a:latin typeface="Arial Narrow" pitchFamily="34" charset="0"/>
              </a:rPr>
              <a:t>аногенитальных</a:t>
            </a:r>
            <a:r>
              <a:rPr lang="ru-RU" sz="1200" baseline="0" dirty="0">
                <a:latin typeface="Arial Narrow" pitchFamily="34" charset="0"/>
              </a:rPr>
              <a:t> бородавок.</a:t>
            </a:r>
          </a:p>
          <a:p>
            <a:r>
              <a:rPr lang="ru-RU" dirty="0"/>
              <a:t>И некоторых других ВПЧ-ассоциированных заболеваний, например, рак полового члена</a:t>
            </a:r>
          </a:p>
          <a:p>
            <a:r>
              <a:rPr lang="ru-RU" dirty="0"/>
              <a:t>В частности, в Австралии прогнозируется практически полное исчезновение РШМ к 2060 г.</a:t>
            </a:r>
          </a:p>
        </p:txBody>
      </p:sp>
      <p:sp>
        <p:nvSpPr>
          <p:cNvPr id="4" name="Номер слайда 3"/>
          <p:cNvSpPr>
            <a:spLocks noGrp="1"/>
          </p:cNvSpPr>
          <p:nvPr>
            <p:ph type="sldNum" sz="quarter" idx="5"/>
          </p:nvPr>
        </p:nvSpPr>
        <p:spPr/>
        <p:txBody>
          <a:bodyPr/>
          <a:lstStyle/>
          <a:p>
            <a:fld id="{BA08B48D-BA1D-0440-9BFF-6BE91A2018CD}" type="slidenum">
              <a:rPr lang="ru-RU" smtClean="0"/>
              <a:t>13</a:t>
            </a:fld>
            <a:endParaRPr lang="ru-RU"/>
          </a:p>
        </p:txBody>
      </p:sp>
    </p:spTree>
    <p:extLst>
      <p:ext uri="{BB962C8B-B14F-4D97-AF65-F5344CB8AC3E}">
        <p14:creationId xmlns:p14="http://schemas.microsoft.com/office/powerpoint/2010/main" val="1502613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dirty="0">
                <a:latin typeface="Arial Narrow" pitchFamily="34" charset="0"/>
              </a:rPr>
              <a:t>Вакцинация </a:t>
            </a:r>
            <a:r>
              <a:rPr lang="ru-RU" sz="1200" b="0" dirty="0">
                <a:latin typeface="Arial Narrow" pitchFamily="34" charset="0"/>
              </a:rPr>
              <a:t>4-Х ВАЛЕНТНОЙ ВАКЦИНОЙ ПРОТИВ ВИРУСА ПАПИЛЛОМЫ ЧЕЛОВЕКА проводится женщинам</a:t>
            </a:r>
            <a:r>
              <a:rPr lang="ru-RU" sz="1200" b="0" baseline="0" dirty="0">
                <a:latin typeface="Arial Narrow" pitchFamily="34" charset="0"/>
              </a:rPr>
              <a:t> в возрасте 9-45 лет, мужчинам в возрасте 9-26 лет. Постановка вакцины: </a:t>
            </a:r>
            <a:r>
              <a:rPr lang="ru-RU" b="0" dirty="0">
                <a:latin typeface="Arial Narrow" pitchFamily="34" charset="0"/>
              </a:rPr>
              <a:t>0,5 мл. вакцины вводится внутримышечно в дельтовидную мышцу.</a:t>
            </a:r>
          </a:p>
          <a:p>
            <a:pPr marL="0" marR="0" indent="0" algn="l" defTabSz="914400" rtl="0" eaLnBrk="1" fontAlgn="auto" latinLnBrk="0" hangingPunct="1">
              <a:lnSpc>
                <a:spcPct val="100000"/>
              </a:lnSpc>
              <a:spcBef>
                <a:spcPts val="0"/>
              </a:spcBef>
              <a:spcAft>
                <a:spcPts val="0"/>
              </a:spcAft>
              <a:buClrTx/>
              <a:buSzTx/>
              <a:buFontTx/>
              <a:buNone/>
              <a:tabLst/>
              <a:defRPr/>
            </a:pPr>
            <a:r>
              <a:rPr lang="ru-RU" b="0" dirty="0">
                <a:solidFill>
                  <a:srgbClr val="333333"/>
                </a:solidFill>
                <a:latin typeface="Arial Narrow" pitchFamily="34" charset="0"/>
              </a:rPr>
              <a:t>Рекомендуемый курс вакцинации состоит из 3 доз и проводится по схеме (0-2-6 мес.): первая доза – в назначенный день; вторая доза – через 2 мес. после первой; третья доза – через 6 мес. после первой. Допустима</a:t>
            </a:r>
            <a:r>
              <a:rPr lang="ru-RU" b="0" baseline="0" dirty="0">
                <a:solidFill>
                  <a:srgbClr val="333333"/>
                </a:solidFill>
                <a:latin typeface="Arial Narrow" pitchFamily="34" charset="0"/>
              </a:rPr>
              <a:t> у</a:t>
            </a:r>
            <a:r>
              <a:rPr lang="ru-RU" b="0" dirty="0">
                <a:latin typeface="Arial Narrow" pitchFamily="34" charset="0"/>
              </a:rPr>
              <a:t>скоренная схема вакцинации: вторая доза вакцины вводится через 1 мес. после первой прививки, а третья через 3 мес. после второй прививки.</a:t>
            </a:r>
          </a:p>
          <a:p>
            <a:pPr marL="0" marR="0" indent="0" algn="l" defTabSz="914400" rtl="0" eaLnBrk="1" fontAlgn="auto" latinLnBrk="0" hangingPunct="1">
              <a:lnSpc>
                <a:spcPct val="100000"/>
              </a:lnSpc>
              <a:spcBef>
                <a:spcPts val="0"/>
              </a:spcBef>
              <a:spcAft>
                <a:spcPts val="0"/>
              </a:spcAft>
              <a:buClrTx/>
              <a:buSzTx/>
              <a:buFontTx/>
              <a:buNone/>
              <a:tabLst/>
              <a:defRPr/>
            </a:pPr>
            <a:r>
              <a:rPr lang="ru-RU" b="0" dirty="0">
                <a:latin typeface="Arial Narrow" pitchFamily="34" charset="0"/>
              </a:rPr>
              <a:t>У детей от 9 до 13 лет допускается альтернативная 2-х дозовая схема вакцинации, при которой вторая доза вводится через 6 мес. после первой прививки.</a:t>
            </a:r>
            <a:r>
              <a:rPr lang="ru-RU" b="0" baseline="0" dirty="0">
                <a:latin typeface="Arial Narrow"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effectLst/>
                <a:latin typeface="Arial Narrow" pitchFamily="34" charset="0"/>
                <a:ea typeface="+mn-ea"/>
                <a:cs typeface="+mn-cs"/>
              </a:rPr>
              <a:t>вакцины более эффективны, если вакцинация проводится до воздействия ВПЧ. Поэтому предпочтительнее проводить вакцинацию до первого сексуального контакта.</a:t>
            </a:r>
            <a:br>
              <a:rPr lang="ru-RU" b="0" dirty="0">
                <a:latin typeface="Arial Narrow" pitchFamily="34" charset="0"/>
              </a:rPr>
            </a:br>
            <a:endParaRPr lang="ru-RU" b="0" baseline="0" dirty="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latin typeface="Arial Narrow" pitchFamily="34" charset="0"/>
            </a:endParaRPr>
          </a:p>
        </p:txBody>
      </p:sp>
      <p:sp>
        <p:nvSpPr>
          <p:cNvPr id="4" name="Номер слайда 3"/>
          <p:cNvSpPr>
            <a:spLocks noGrp="1"/>
          </p:cNvSpPr>
          <p:nvPr>
            <p:ph type="sldNum" sz="quarter" idx="5"/>
          </p:nvPr>
        </p:nvSpPr>
        <p:spPr/>
        <p:txBody>
          <a:bodyPr/>
          <a:lstStyle/>
          <a:p>
            <a:fld id="{BA08B48D-BA1D-0440-9BFF-6BE91A2018CD}" type="slidenum">
              <a:rPr lang="ru-RU" smtClean="0"/>
              <a:t>14</a:t>
            </a:fld>
            <a:endParaRPr lang="ru-RU"/>
          </a:p>
        </p:txBody>
      </p:sp>
    </p:spTree>
    <p:extLst>
      <p:ext uri="{BB962C8B-B14F-4D97-AF65-F5344CB8AC3E}">
        <p14:creationId xmlns:p14="http://schemas.microsoft.com/office/powerpoint/2010/main" val="3549026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Arial Narrow" pitchFamily="34" charset="0"/>
              </a:rPr>
              <a:t>Проведение полного курса вакцинации приводит к образованию специфических антител к четырем типам вирусов папилломы человека: 6, 11, 16, 18 более, чем у 98%  вакцинируемых. В таком</a:t>
            </a:r>
            <a:r>
              <a:rPr lang="ru-RU" sz="1200" baseline="0" dirty="0">
                <a:latin typeface="Arial Narrow" pitchFamily="34" charset="0"/>
              </a:rPr>
              <a:t> случае при контакте с вирусом папилломы человека, а</a:t>
            </a:r>
            <a:r>
              <a:rPr lang="ru-RU" sz="1200" dirty="0">
                <a:latin typeface="Arial Narrow" pitchFamily="34" charset="0"/>
              </a:rPr>
              <a:t>нтитела, выработанные организмом на вирусоподобные частицы вакцины, мгновенно атакуют вирусы и привитый</a:t>
            </a:r>
            <a:r>
              <a:rPr lang="ru-RU" sz="1200" baseline="0" dirty="0">
                <a:latin typeface="Arial Narrow" pitchFamily="34" charset="0"/>
              </a:rPr>
              <a:t> человек очень быстро побеждает вирус.</a:t>
            </a:r>
            <a:endParaRPr lang="ru-RU" sz="1200" dirty="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aseline="30000" dirty="0">
              <a:latin typeface="Arial Narrow" pitchFamily="34" charset="0"/>
            </a:endParaRPr>
          </a:p>
          <a:p>
            <a:endParaRPr lang="ru-RU" dirty="0"/>
          </a:p>
        </p:txBody>
      </p:sp>
      <p:sp>
        <p:nvSpPr>
          <p:cNvPr id="4" name="Номер слайда 3"/>
          <p:cNvSpPr>
            <a:spLocks noGrp="1"/>
          </p:cNvSpPr>
          <p:nvPr>
            <p:ph type="sldNum" sz="quarter" idx="5"/>
          </p:nvPr>
        </p:nvSpPr>
        <p:spPr/>
        <p:txBody>
          <a:bodyPr/>
          <a:lstStyle/>
          <a:p>
            <a:fld id="{BA08B48D-BA1D-0440-9BFF-6BE91A2018CD}" type="slidenum">
              <a:rPr lang="ru-RU" smtClean="0"/>
              <a:t>15</a:t>
            </a:fld>
            <a:endParaRPr lang="ru-RU"/>
          </a:p>
        </p:txBody>
      </p:sp>
    </p:spTree>
    <p:extLst>
      <p:ext uri="{BB962C8B-B14F-4D97-AF65-F5344CB8AC3E}">
        <p14:creationId xmlns:p14="http://schemas.microsoft.com/office/powerpoint/2010/main" val="147249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Противопоказания к проведению вакцинации</a:t>
            </a:r>
          </a:p>
          <a:p>
            <a:r>
              <a:rPr lang="ru-RU" sz="1200" kern="1200" dirty="0">
                <a:solidFill>
                  <a:schemeClr val="tx1"/>
                </a:solidFill>
                <a:effectLst/>
                <a:latin typeface="+mn-lt"/>
                <a:ea typeface="+mn-ea"/>
                <a:cs typeface="+mn-cs"/>
              </a:rPr>
              <a:t>Повышенная чувствительность к компонентам вакцины, развитие тяжелых системных аллергических реакций или поствакцинальных осложнений на предшествующее введение вакцины против ПВИ.</a:t>
            </a:r>
          </a:p>
          <a:p>
            <a:r>
              <a:rPr lang="ru-RU" sz="1200" kern="1200" dirty="0">
                <a:solidFill>
                  <a:schemeClr val="tx1"/>
                </a:solidFill>
                <a:effectLst/>
                <a:latin typeface="+mn-lt"/>
                <a:ea typeface="+mn-ea"/>
                <a:cs typeface="+mn-cs"/>
              </a:rPr>
              <a:t> Острые инфекционные и неинфекционные заболевания, а также обострения хронических заболеваний являются временными противопоказаниями, иммунизация проводится через  1-2 недели после выздоровления, или в период  ремиссии. </a:t>
            </a:r>
          </a:p>
          <a:p>
            <a:r>
              <a:rPr lang="ru-RU" sz="1200" kern="1200" dirty="0">
                <a:solidFill>
                  <a:schemeClr val="tx1"/>
                </a:solidFill>
                <a:effectLst/>
                <a:latin typeface="+mn-lt"/>
                <a:ea typeface="+mn-ea"/>
                <a:cs typeface="+mn-cs"/>
              </a:rPr>
              <a:t>При легких формах респираторных, кишечных и других инфекций прививки можно проводить после нормализации температуры. </a:t>
            </a:r>
          </a:p>
          <a:p>
            <a:r>
              <a:rPr lang="ru-RU" sz="1200" kern="1200" dirty="0">
                <a:solidFill>
                  <a:schemeClr val="tx1"/>
                </a:solidFill>
                <a:effectLst/>
                <a:latin typeface="+mn-lt"/>
                <a:ea typeface="+mn-ea"/>
                <a:cs typeface="+mn-cs"/>
              </a:rPr>
              <a:t>Женщинам, планирующим беременность, следует отложить вакцинацию до ее завершения. Если молодая женщина забеременела после начала серии вакцинации, введение оставшейся дозы должно быть отложено до окончания беременности.</a:t>
            </a:r>
          </a:p>
          <a:p>
            <a:r>
              <a:rPr lang="ru-RU" sz="1200" kern="1200" dirty="0">
                <a:solidFill>
                  <a:schemeClr val="tx1"/>
                </a:solidFill>
                <a:effectLst/>
                <a:latin typeface="+mn-lt"/>
                <a:ea typeface="+mn-ea"/>
                <a:cs typeface="+mn-cs"/>
              </a:rPr>
              <a:t>Грудное вскармливание не является противопоказанием для вакцинации четырехвалентной вакциной против ВПЧ.</a:t>
            </a:r>
          </a:p>
          <a:p>
            <a:r>
              <a:rPr lang="ru-RU" sz="1200" kern="1200" dirty="0">
                <a:solidFill>
                  <a:schemeClr val="tx1"/>
                </a:solidFill>
                <a:effectLst/>
                <a:latin typeface="+mn-lt"/>
                <a:ea typeface="+mn-ea"/>
                <a:cs typeface="+mn-cs"/>
              </a:rPr>
              <a:t>Девочкам-подросткам перед выполнением вакцинации нет необходимости в проведении специального гинекологического осмотра</a:t>
            </a:r>
          </a:p>
          <a:p>
            <a:endParaRPr lang="ru-RU" dirty="0"/>
          </a:p>
        </p:txBody>
      </p:sp>
      <p:sp>
        <p:nvSpPr>
          <p:cNvPr id="4" name="Номер слайда 3"/>
          <p:cNvSpPr>
            <a:spLocks noGrp="1"/>
          </p:cNvSpPr>
          <p:nvPr>
            <p:ph type="sldNum" sz="quarter" idx="10"/>
          </p:nvPr>
        </p:nvSpPr>
        <p:spPr/>
        <p:txBody>
          <a:bodyPr/>
          <a:lstStyle/>
          <a:p>
            <a:fld id="{09972B13-5F9D-468B-BCF2-67E93E182ACA}" type="slidenum">
              <a:rPr lang="ru-RU" smtClean="0"/>
              <a:t>16</a:t>
            </a:fld>
            <a:endParaRPr lang="ru-RU"/>
          </a:p>
        </p:txBody>
      </p:sp>
    </p:spTree>
    <p:extLst>
      <p:ext uri="{BB962C8B-B14F-4D97-AF65-F5344CB8AC3E}">
        <p14:creationId xmlns:p14="http://schemas.microsoft.com/office/powerpoint/2010/main" val="1639037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pPr defTabSz="945022"/>
            <a:fld id="{9CA1D8F4-D7FA-40DC-8BDA-4B30418469AB}" type="slidenum">
              <a:rPr lang="en-US">
                <a:solidFill>
                  <a:prstClr val="white"/>
                </a:solidFill>
              </a:rPr>
              <a:pPr defTabSz="945022"/>
              <a:t>17</a:t>
            </a:fld>
            <a:endParaRPr lang="en-US" dirty="0">
              <a:solidFill>
                <a:prstClr val="white"/>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1121512" y="4247937"/>
            <a:ext cx="4630510" cy="4172976"/>
          </a:xfrm>
          <a:noFill/>
          <a:ln/>
        </p:spPr>
        <p:txBody>
          <a:bodyPr lIns="93435" tIns="46718" rIns="93435" bIns="46718"/>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ru-RU" sz="1200" kern="1200" dirty="0">
                <a:solidFill>
                  <a:schemeClr val="tx1"/>
                </a:solidFill>
                <a:effectLst/>
                <a:latin typeface="+mn-lt"/>
                <a:ea typeface="+mn-ea"/>
                <a:cs typeface="+mn-cs"/>
              </a:rPr>
              <a:t>Как и любая вакцина или лекарство, вакцинация против ВПЧ может вызывать побочные эффекты.  </a:t>
            </a:r>
            <a:r>
              <a:rPr lang="en-US" sz="800" dirty="0">
                <a:latin typeface="Arial Narrow" pitchFamily="34" charset="0"/>
                <a:cs typeface="Arial" panose="020B0604020202020204" pitchFamily="34" charset="0"/>
              </a:rPr>
              <a:t>94% </a:t>
            </a:r>
            <a:r>
              <a:rPr lang="ru-RU" sz="800" dirty="0">
                <a:latin typeface="Arial Narrow" pitchFamily="34" charset="0"/>
                <a:cs typeface="Arial" panose="020B0604020202020204" pitchFamily="34" charset="0"/>
              </a:rPr>
              <a:t>реакций в месте введения препарата были легкой или средней степени выраженности.</a:t>
            </a:r>
            <a:r>
              <a:rPr lang="ru-RU" sz="800" baseline="0" dirty="0">
                <a:latin typeface="Arial Narrow" pitchFamily="34" charset="0"/>
                <a:cs typeface="Arial" panose="020B0604020202020204" pitchFamily="34" charset="0"/>
              </a:rPr>
              <a:t> </a:t>
            </a:r>
            <a:r>
              <a:rPr lang="ru-RU" sz="800" dirty="0">
                <a:latin typeface="Arial Narrow" pitchFamily="34" charset="0"/>
                <a:cs typeface="Arial" panose="020B0604020202020204" pitchFamily="34" charset="0"/>
              </a:rPr>
              <a:t>У большинства в первые несколько</a:t>
            </a:r>
            <a:r>
              <a:rPr lang="ru-RU" sz="800" baseline="0" dirty="0">
                <a:latin typeface="Arial Narrow" pitchFamily="34" charset="0"/>
                <a:cs typeface="Arial" panose="020B0604020202020204" pitchFamily="34" charset="0"/>
              </a:rPr>
              <a:t> дней в месте введения сохранялась болезненность, отек и эритема 30%</a:t>
            </a:r>
            <a:r>
              <a:rPr lang="ru-RU" sz="800" baseline="0" dirty="0">
                <a:latin typeface="+mn-lt"/>
                <a:cs typeface="+mn-cs"/>
              </a:rPr>
              <a:t> отмечены у менее 30%, совсем редкими в месте введения были зуд и гематома.  20% пожаловались на головную боль после вакцинации, но невозможно абсолютно точно утверждать, что это было взаимосвязано. У 10% вакцинация сопровождалась лихорадкой. Меньше 5% жалоб было на головокружение и боль в конечностях.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ru-RU" sz="800" baseline="0" dirty="0">
              <a:latin typeface="+mn-lt"/>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ru-RU" sz="1200" kern="1200" dirty="0">
                <a:solidFill>
                  <a:schemeClr val="tx1"/>
                </a:solidFill>
                <a:effectLst/>
                <a:latin typeface="+mn-lt"/>
                <a:ea typeface="+mn-ea"/>
                <a:cs typeface="+mn-cs"/>
              </a:rPr>
              <a:t>Преимущества вакцинации против ВПЧ значительно перевешивают любой потенциальный риск побочных эффектов. Нет никаких доказательств того, что вакцина против ВПЧ вызывает проблемы с фертильностью. Однако </a:t>
            </a:r>
            <a:r>
              <a:rPr lang="ru-RU" sz="1200" kern="1200" dirty="0" err="1">
                <a:solidFill>
                  <a:schemeClr val="tx1"/>
                </a:solidFill>
                <a:effectLst/>
                <a:latin typeface="+mn-lt"/>
                <a:ea typeface="+mn-ea"/>
                <a:cs typeface="+mn-cs"/>
              </a:rPr>
              <a:t>неВакцинация</a:t>
            </a:r>
            <a:r>
              <a:rPr lang="ru-RU" sz="1200" kern="1200" dirty="0">
                <a:solidFill>
                  <a:schemeClr val="tx1"/>
                </a:solidFill>
                <a:effectLst/>
                <a:latin typeface="+mn-lt"/>
                <a:ea typeface="+mn-ea"/>
                <a:cs typeface="+mn-cs"/>
              </a:rPr>
              <a:t> против ВПЧ делает людей уязвимыми к раку и предраковым заболеваниям.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800" dirty="0">
              <a:latin typeface="Arial Narrow" pitchFamily="34" charset="0"/>
              <a:cs typeface="Arial" panose="020B0604020202020204" pitchFamily="34" charset="0"/>
            </a:endParaRPr>
          </a:p>
        </p:txBody>
      </p:sp>
      <p:sp>
        <p:nvSpPr>
          <p:cNvPr id="92164" name="Text Box 4"/>
          <p:cNvSpPr txBox="1">
            <a:spLocks noChangeArrowheads="1"/>
          </p:cNvSpPr>
          <p:nvPr/>
        </p:nvSpPr>
        <p:spPr bwMode="auto">
          <a:xfrm>
            <a:off x="204019" y="2440077"/>
            <a:ext cx="869802" cy="582950"/>
          </a:xfrm>
          <a:prstGeom prst="rect">
            <a:avLst/>
          </a:prstGeom>
          <a:noFill/>
          <a:ln w="6350">
            <a:solidFill>
              <a:schemeClr val="tx1"/>
            </a:solidFill>
            <a:miter lim="800000"/>
            <a:headEnd/>
            <a:tailEnd/>
          </a:ln>
        </p:spPr>
        <p:txBody>
          <a:bodyPr wrap="square" lIns="89633" tIns="44816" rIns="89633" bIns="44816">
            <a:spAutoFit/>
          </a:bodyPr>
          <a:lstStyle/>
          <a:p>
            <a:r>
              <a:rPr lang="en-US" sz="800" dirty="0">
                <a:solidFill>
                  <a:schemeClr val="tx1"/>
                </a:solidFill>
                <a:latin typeface="+mn-lt"/>
                <a:cs typeface="Arial" panose="020B0604020202020204" pitchFamily="34" charset="0"/>
              </a:rPr>
              <a:t>MSD:</a:t>
            </a:r>
          </a:p>
          <a:p>
            <a:pPr lvl="0"/>
            <a:r>
              <a:rPr lang="en-US" sz="800" dirty="0">
                <a:solidFill>
                  <a:schemeClr val="tx1"/>
                </a:solidFill>
                <a:latin typeface="+mn-lt"/>
                <a:cs typeface="Arial" panose="020B0604020202020204" pitchFamily="34" charset="0"/>
              </a:rPr>
              <a:t>WPC-CRT-V501-I-022015: </a:t>
            </a:r>
            <a:br>
              <a:rPr lang="en-US" sz="800" dirty="0">
                <a:solidFill>
                  <a:schemeClr val="tx1"/>
                </a:solidFill>
                <a:latin typeface="+mn-lt"/>
                <a:cs typeface="Arial" panose="020B0604020202020204" pitchFamily="34" charset="0"/>
              </a:rPr>
            </a:br>
            <a:r>
              <a:rPr lang="en-US" sz="800" dirty="0">
                <a:solidFill>
                  <a:schemeClr val="tx1"/>
                </a:solidFill>
                <a:latin typeface="+mn-lt"/>
                <a:cs typeface="Arial" panose="020B0604020202020204" pitchFamily="34" charset="0"/>
              </a:rPr>
              <a:t>p32A,C</a:t>
            </a:r>
          </a:p>
        </p:txBody>
      </p:sp>
      <p:sp>
        <p:nvSpPr>
          <p:cNvPr id="8" name="Text Box 4"/>
          <p:cNvSpPr txBox="1">
            <a:spLocks noChangeArrowheads="1"/>
          </p:cNvSpPr>
          <p:nvPr/>
        </p:nvSpPr>
        <p:spPr bwMode="auto">
          <a:xfrm>
            <a:off x="5752023" y="2535854"/>
            <a:ext cx="1033342" cy="582950"/>
          </a:xfrm>
          <a:prstGeom prst="rect">
            <a:avLst/>
          </a:prstGeom>
          <a:noFill/>
          <a:ln w="6350">
            <a:solidFill>
              <a:schemeClr val="tx1"/>
            </a:solidFill>
            <a:miter lim="800000"/>
            <a:headEnd/>
            <a:tailEnd/>
          </a:ln>
        </p:spPr>
        <p:txBody>
          <a:bodyPr wrap="square" lIns="89633" tIns="44816" rIns="89633" bIns="44816">
            <a:spAutoFit/>
          </a:bodyPr>
          <a:lstStyle/>
          <a:p>
            <a:r>
              <a:rPr lang="en-US" sz="800" dirty="0">
                <a:solidFill>
                  <a:schemeClr val="tx1"/>
                </a:solidFill>
                <a:latin typeface="+mn-lt"/>
                <a:cs typeface="Arial" panose="020B0604020202020204" pitchFamily="34" charset="0"/>
              </a:rPr>
              <a:t>MSD:</a:t>
            </a:r>
          </a:p>
          <a:p>
            <a:pPr lvl="0"/>
            <a:r>
              <a:rPr lang="en-US" sz="800" dirty="0">
                <a:solidFill>
                  <a:schemeClr val="tx1"/>
                </a:solidFill>
                <a:latin typeface="+mn-lt"/>
                <a:cs typeface="Arial" panose="020B0604020202020204" pitchFamily="34" charset="0"/>
              </a:rPr>
              <a:t>CRT-WPC-V501-I- 02215: </a:t>
            </a:r>
          </a:p>
          <a:p>
            <a:pPr lvl="0"/>
            <a:r>
              <a:rPr lang="en-US" sz="800" dirty="0">
                <a:solidFill>
                  <a:schemeClr val="tx1"/>
                </a:solidFill>
                <a:latin typeface="+mn-lt"/>
                <a:cs typeface="Arial" panose="020B0604020202020204" pitchFamily="34" charset="0"/>
              </a:rPr>
              <a:t>p32E/Table 1</a:t>
            </a:r>
          </a:p>
        </p:txBody>
      </p:sp>
      <p:sp>
        <p:nvSpPr>
          <p:cNvPr id="13" name="Text Box 4"/>
          <p:cNvSpPr txBox="1">
            <a:spLocks noChangeArrowheads="1"/>
          </p:cNvSpPr>
          <p:nvPr/>
        </p:nvSpPr>
        <p:spPr bwMode="auto">
          <a:xfrm>
            <a:off x="70004" y="3581472"/>
            <a:ext cx="969562" cy="582950"/>
          </a:xfrm>
          <a:prstGeom prst="rect">
            <a:avLst/>
          </a:prstGeom>
          <a:noFill/>
          <a:ln w="6350">
            <a:solidFill>
              <a:schemeClr val="tx1"/>
            </a:solidFill>
            <a:miter lim="800000"/>
            <a:headEnd/>
            <a:tailEnd/>
          </a:ln>
        </p:spPr>
        <p:txBody>
          <a:bodyPr wrap="square" lIns="89633" tIns="44816" rIns="89633" bIns="44816">
            <a:spAutoFit/>
          </a:bodyPr>
          <a:lstStyle/>
          <a:p>
            <a:r>
              <a:rPr lang="en-US" sz="800" dirty="0">
                <a:solidFill>
                  <a:schemeClr val="tx1"/>
                </a:solidFill>
                <a:latin typeface="+mn-lt"/>
                <a:cs typeface="Arial" panose="020B0604020202020204" pitchFamily="34" charset="0"/>
              </a:rPr>
              <a:t>Footnote a:</a:t>
            </a:r>
          </a:p>
          <a:p>
            <a:r>
              <a:rPr lang="en-US" sz="800" dirty="0">
                <a:solidFill>
                  <a:schemeClr val="tx1"/>
                </a:solidFill>
                <a:latin typeface="+mn-lt"/>
                <a:cs typeface="Arial" panose="020B0604020202020204" pitchFamily="34" charset="0"/>
              </a:rPr>
              <a:t>MSD:</a:t>
            </a:r>
          </a:p>
          <a:p>
            <a:pPr lvl="0"/>
            <a:r>
              <a:rPr lang="en-US" sz="800" dirty="0">
                <a:solidFill>
                  <a:schemeClr val="tx1"/>
                </a:solidFill>
                <a:latin typeface="+mn-lt"/>
                <a:cs typeface="Arial" panose="020B0604020202020204" pitchFamily="34" charset="0"/>
              </a:rPr>
              <a:t>WPC-V501-I-022015: p32F</a:t>
            </a:r>
          </a:p>
        </p:txBody>
      </p:sp>
      <p:sp>
        <p:nvSpPr>
          <p:cNvPr id="18" name="Text Box 4"/>
          <p:cNvSpPr txBox="1">
            <a:spLocks noChangeArrowheads="1"/>
          </p:cNvSpPr>
          <p:nvPr/>
        </p:nvSpPr>
        <p:spPr bwMode="auto">
          <a:xfrm>
            <a:off x="334004" y="1137781"/>
            <a:ext cx="744709" cy="706060"/>
          </a:xfrm>
          <a:prstGeom prst="rect">
            <a:avLst/>
          </a:prstGeom>
          <a:noFill/>
          <a:ln w="6350">
            <a:solidFill>
              <a:schemeClr val="tx1"/>
            </a:solidFill>
            <a:miter lim="800000"/>
            <a:headEnd/>
            <a:tailEnd/>
          </a:ln>
        </p:spPr>
        <p:txBody>
          <a:bodyPr wrap="square" lIns="89633" tIns="44816" rIns="89633" bIns="44816">
            <a:spAutoFit/>
          </a:bodyPr>
          <a:lstStyle/>
          <a:p>
            <a:r>
              <a:rPr lang="en-US" sz="800" dirty="0">
                <a:solidFill>
                  <a:schemeClr val="tx1"/>
                </a:solidFill>
                <a:latin typeface="+mn-lt"/>
                <a:cs typeface="Arial" panose="020B0604020202020204" pitchFamily="34" charset="0"/>
              </a:rPr>
              <a:t>MSD:</a:t>
            </a:r>
          </a:p>
          <a:p>
            <a:pPr lvl="0"/>
            <a:r>
              <a:rPr lang="en-US" sz="800" dirty="0">
                <a:solidFill>
                  <a:schemeClr val="tx1"/>
                </a:solidFill>
                <a:latin typeface="+mn-lt"/>
                <a:cs typeface="Arial" panose="020B0604020202020204" pitchFamily="34" charset="0"/>
              </a:rPr>
              <a:t>WPC-CRT-V501-I-022015: p32G</a:t>
            </a:r>
          </a:p>
        </p:txBody>
      </p:sp>
      <p:cxnSp>
        <p:nvCxnSpPr>
          <p:cNvPr id="5" name="Straight Connector 4"/>
          <p:cNvCxnSpPr>
            <a:stCxn id="92164" idx="3"/>
            <a:endCxn id="16" idx="1"/>
          </p:cNvCxnSpPr>
          <p:nvPr/>
        </p:nvCxnSpPr>
        <p:spPr>
          <a:xfrm>
            <a:off x="1073821" y="2731552"/>
            <a:ext cx="301062" cy="43750"/>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Left Bracket 15"/>
          <p:cNvSpPr/>
          <p:nvPr/>
        </p:nvSpPr>
        <p:spPr>
          <a:xfrm>
            <a:off x="1374883" y="1897728"/>
            <a:ext cx="326443" cy="1755147"/>
          </a:xfrm>
          <a:prstGeom prst="leftBracket">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atin typeface="Arial" panose="020B0604020202020204" pitchFamily="34" charset="0"/>
              <a:cs typeface="Arial" panose="020B0604020202020204" pitchFamily="34" charset="0"/>
            </a:endParaRPr>
          </a:p>
        </p:txBody>
      </p:sp>
      <p:cxnSp>
        <p:nvCxnSpPr>
          <p:cNvPr id="25" name="Straight Connector 24"/>
          <p:cNvCxnSpPr>
            <a:stCxn id="18" idx="3"/>
            <a:endCxn id="50" idx="1"/>
          </p:cNvCxnSpPr>
          <p:nvPr/>
        </p:nvCxnSpPr>
        <p:spPr>
          <a:xfrm>
            <a:off x="1078713" y="1490811"/>
            <a:ext cx="503526" cy="174986"/>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3" idx="3"/>
            <a:endCxn id="33" idx="1"/>
          </p:cNvCxnSpPr>
          <p:nvPr/>
        </p:nvCxnSpPr>
        <p:spPr>
          <a:xfrm>
            <a:off x="1039566" y="3872947"/>
            <a:ext cx="348664" cy="11132"/>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Left Bracket 32"/>
          <p:cNvSpPr/>
          <p:nvPr/>
        </p:nvSpPr>
        <p:spPr>
          <a:xfrm>
            <a:off x="1388230" y="3807750"/>
            <a:ext cx="98090" cy="152657"/>
          </a:xfrm>
          <a:prstGeom prst="leftBracket">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cs typeface="Arial" panose="020B0604020202020204" pitchFamily="34" charset="0"/>
            </a:endParaRPr>
          </a:p>
        </p:txBody>
      </p:sp>
      <p:cxnSp>
        <p:nvCxnSpPr>
          <p:cNvPr id="41" name="Straight Connector 40"/>
          <p:cNvCxnSpPr>
            <a:stCxn id="8" idx="1"/>
            <a:endCxn id="42" idx="1"/>
          </p:cNvCxnSpPr>
          <p:nvPr/>
        </p:nvCxnSpPr>
        <p:spPr>
          <a:xfrm flipH="1" flipV="1">
            <a:off x="5606873" y="2822062"/>
            <a:ext cx="145150" cy="5267"/>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Left Bracket 41"/>
          <p:cNvSpPr/>
          <p:nvPr/>
        </p:nvSpPr>
        <p:spPr>
          <a:xfrm flipH="1">
            <a:off x="5344257" y="1939404"/>
            <a:ext cx="262616" cy="1765315"/>
          </a:xfrm>
          <a:prstGeom prst="leftBracket">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Left Bracket 49"/>
          <p:cNvSpPr/>
          <p:nvPr/>
        </p:nvSpPr>
        <p:spPr>
          <a:xfrm>
            <a:off x="1582239" y="1512379"/>
            <a:ext cx="44624" cy="306835"/>
          </a:xfrm>
          <a:prstGeom prst="leftBracket">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Text Box 4"/>
          <p:cNvSpPr txBox="1">
            <a:spLocks noChangeArrowheads="1"/>
          </p:cNvSpPr>
          <p:nvPr/>
        </p:nvSpPr>
        <p:spPr bwMode="auto">
          <a:xfrm>
            <a:off x="5755705" y="1735896"/>
            <a:ext cx="1029659" cy="582950"/>
          </a:xfrm>
          <a:prstGeom prst="rect">
            <a:avLst/>
          </a:prstGeom>
          <a:noFill/>
          <a:ln w="6350">
            <a:solidFill>
              <a:schemeClr val="tx1"/>
            </a:solidFill>
            <a:miter lim="800000"/>
            <a:headEnd/>
            <a:tailEnd/>
          </a:ln>
        </p:spPr>
        <p:txBody>
          <a:bodyPr wrap="square" lIns="89633" tIns="44816" rIns="89633" bIns="44816">
            <a:spAutoFit/>
          </a:bodyPr>
          <a:lstStyle/>
          <a:p>
            <a:r>
              <a:rPr lang="en-US" sz="800" dirty="0">
                <a:solidFill>
                  <a:schemeClr val="tx1"/>
                </a:solidFill>
                <a:latin typeface="+mn-lt"/>
                <a:cs typeface="Arial" panose="020B0604020202020204" pitchFamily="34" charset="0"/>
              </a:rPr>
              <a:t>MSD:</a:t>
            </a:r>
          </a:p>
          <a:p>
            <a:pPr lvl="0"/>
            <a:r>
              <a:rPr lang="en-US" sz="800" dirty="0">
                <a:solidFill>
                  <a:schemeClr val="tx1"/>
                </a:solidFill>
                <a:latin typeface="+mn-lt"/>
                <a:cs typeface="Arial" panose="020B0604020202020204" pitchFamily="34" charset="0"/>
              </a:rPr>
              <a:t>CRT-WPC-V501-I-02215: p32D </a:t>
            </a:r>
          </a:p>
          <a:p>
            <a:pPr lvl="0"/>
            <a:r>
              <a:rPr lang="en-US" sz="800" dirty="0">
                <a:solidFill>
                  <a:schemeClr val="tx1"/>
                </a:solidFill>
                <a:latin typeface="+mn-lt"/>
                <a:cs typeface="Arial" panose="020B0604020202020204" pitchFamily="34" charset="0"/>
              </a:rPr>
              <a:t>(n values)</a:t>
            </a:r>
          </a:p>
        </p:txBody>
      </p:sp>
      <p:cxnSp>
        <p:nvCxnSpPr>
          <p:cNvPr id="57" name="Straight Connector 56"/>
          <p:cNvCxnSpPr>
            <a:stCxn id="56" idx="1"/>
            <a:endCxn id="58" idx="2"/>
          </p:cNvCxnSpPr>
          <p:nvPr/>
        </p:nvCxnSpPr>
        <p:spPr>
          <a:xfrm flipH="1">
            <a:off x="4827265" y="2027371"/>
            <a:ext cx="928440" cy="346344"/>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Left Bracket 57"/>
          <p:cNvSpPr/>
          <p:nvPr/>
        </p:nvSpPr>
        <p:spPr>
          <a:xfrm rot="10800000" flipH="1">
            <a:off x="4592235" y="2373715"/>
            <a:ext cx="235030" cy="324956"/>
          </a:xfrm>
          <a:prstGeom prst="leftBracket">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7" name="Text Box 4"/>
          <p:cNvSpPr txBox="1">
            <a:spLocks noChangeArrowheads="1"/>
          </p:cNvSpPr>
          <p:nvPr/>
        </p:nvSpPr>
        <p:spPr bwMode="auto">
          <a:xfrm>
            <a:off x="217305" y="1766396"/>
            <a:ext cx="873281" cy="582950"/>
          </a:xfrm>
          <a:prstGeom prst="rect">
            <a:avLst/>
          </a:prstGeom>
          <a:noFill/>
          <a:ln w="6350">
            <a:solidFill>
              <a:schemeClr val="tx1"/>
            </a:solidFill>
            <a:miter lim="800000"/>
            <a:headEnd/>
            <a:tailEnd/>
          </a:ln>
        </p:spPr>
        <p:txBody>
          <a:bodyPr wrap="square" lIns="89633" tIns="44816" rIns="89633" bIns="44816">
            <a:spAutoFit/>
          </a:bodyPr>
          <a:lstStyle/>
          <a:p>
            <a:r>
              <a:rPr lang="en-US" sz="800" dirty="0">
                <a:solidFill>
                  <a:schemeClr val="tx1"/>
                </a:solidFill>
                <a:latin typeface="+mn-lt"/>
                <a:cs typeface="Arial" panose="020B0604020202020204" pitchFamily="34" charset="0"/>
              </a:rPr>
              <a:t>MSD:</a:t>
            </a:r>
          </a:p>
          <a:p>
            <a:pPr lvl="0"/>
            <a:r>
              <a:rPr lang="en-US" sz="800" dirty="0">
                <a:solidFill>
                  <a:schemeClr val="tx1"/>
                </a:solidFill>
                <a:latin typeface="+mn-lt"/>
                <a:cs typeface="Arial" panose="020B0604020202020204" pitchFamily="34" charset="0"/>
              </a:rPr>
              <a:t>WPC-CRT-V501-I-022015: p32B </a:t>
            </a:r>
            <a:br>
              <a:rPr lang="en-US" sz="800" dirty="0">
                <a:solidFill>
                  <a:schemeClr val="tx1"/>
                </a:solidFill>
                <a:latin typeface="+mn-lt"/>
                <a:cs typeface="Arial" panose="020B0604020202020204" pitchFamily="34" charset="0"/>
              </a:rPr>
            </a:br>
            <a:r>
              <a:rPr lang="en-US" sz="800" dirty="0">
                <a:solidFill>
                  <a:schemeClr val="tx1"/>
                </a:solidFill>
                <a:latin typeface="+mn-lt"/>
                <a:cs typeface="Arial" panose="020B0604020202020204" pitchFamily="34" charset="0"/>
              </a:rPr>
              <a:t>(n values)</a:t>
            </a:r>
          </a:p>
        </p:txBody>
      </p:sp>
      <p:cxnSp>
        <p:nvCxnSpPr>
          <p:cNvPr id="68" name="Straight Connector 67"/>
          <p:cNvCxnSpPr>
            <a:stCxn id="67" idx="3"/>
            <a:endCxn id="69" idx="1"/>
          </p:cNvCxnSpPr>
          <p:nvPr/>
        </p:nvCxnSpPr>
        <p:spPr>
          <a:xfrm>
            <a:off x="1090586" y="2057871"/>
            <a:ext cx="1173674" cy="431308"/>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Left Bracket 68"/>
          <p:cNvSpPr/>
          <p:nvPr/>
        </p:nvSpPr>
        <p:spPr>
          <a:xfrm>
            <a:off x="2264260" y="2219887"/>
            <a:ext cx="95614" cy="538584"/>
          </a:xfrm>
          <a:prstGeom prst="leftBracket">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7" name="Text Box 4"/>
          <p:cNvSpPr txBox="1">
            <a:spLocks noChangeArrowheads="1"/>
          </p:cNvSpPr>
          <p:nvPr/>
        </p:nvSpPr>
        <p:spPr bwMode="auto">
          <a:xfrm>
            <a:off x="240889" y="512166"/>
            <a:ext cx="861407" cy="582950"/>
          </a:xfrm>
          <a:prstGeom prst="rect">
            <a:avLst/>
          </a:prstGeom>
          <a:noFill/>
          <a:ln w="6350">
            <a:solidFill>
              <a:schemeClr val="tx1"/>
            </a:solidFill>
            <a:miter lim="800000"/>
            <a:headEnd/>
            <a:tailEnd/>
          </a:ln>
        </p:spPr>
        <p:txBody>
          <a:bodyPr wrap="square" lIns="89633" tIns="44816" rIns="89633" bIns="44816">
            <a:spAutoFit/>
          </a:bodyPr>
          <a:lstStyle/>
          <a:p>
            <a:r>
              <a:rPr lang="en-US" sz="800" dirty="0">
                <a:solidFill>
                  <a:schemeClr val="tx1"/>
                </a:solidFill>
                <a:latin typeface="+mn-lt"/>
                <a:cs typeface="Arial" panose="020B0604020202020204" pitchFamily="34" charset="0"/>
              </a:rPr>
              <a:t>MSD:</a:t>
            </a:r>
          </a:p>
          <a:p>
            <a:pPr lvl="0"/>
            <a:r>
              <a:rPr lang="en-US" sz="800" dirty="0">
                <a:solidFill>
                  <a:schemeClr val="tx1"/>
                </a:solidFill>
                <a:latin typeface="+mn-lt"/>
                <a:cs typeface="Arial" panose="020B0604020202020204" pitchFamily="34" charset="0"/>
              </a:rPr>
              <a:t>WPC-CRT-V501-I-022015: p32A</a:t>
            </a:r>
          </a:p>
          <a:p>
            <a:pPr lvl="0"/>
            <a:r>
              <a:rPr lang="en-US" sz="800" dirty="0">
                <a:solidFill>
                  <a:schemeClr val="tx1"/>
                </a:solidFill>
                <a:latin typeface="+mn-lt"/>
                <a:cs typeface="Arial" panose="020B0604020202020204" pitchFamily="34" charset="0"/>
              </a:rPr>
              <a:t>(subject age)</a:t>
            </a:r>
          </a:p>
        </p:txBody>
      </p:sp>
      <p:cxnSp>
        <p:nvCxnSpPr>
          <p:cNvPr id="88" name="Straight Connector 87"/>
          <p:cNvCxnSpPr>
            <a:stCxn id="87" idx="3"/>
            <a:endCxn id="89" idx="1"/>
          </p:cNvCxnSpPr>
          <p:nvPr/>
        </p:nvCxnSpPr>
        <p:spPr>
          <a:xfrm>
            <a:off x="1102296" y="803641"/>
            <a:ext cx="285936" cy="522801"/>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Left Bracket 88"/>
          <p:cNvSpPr/>
          <p:nvPr/>
        </p:nvSpPr>
        <p:spPr>
          <a:xfrm>
            <a:off x="1388232" y="1233361"/>
            <a:ext cx="116786" cy="186161"/>
          </a:xfrm>
          <a:prstGeom prst="leftBracket">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cs typeface="Arial" panose="020B0604020202020204" pitchFamily="34" charset="0"/>
            </a:endParaRPr>
          </a:p>
        </p:txBody>
      </p:sp>
      <p:sp>
        <p:nvSpPr>
          <p:cNvPr id="28" name="Rectangle 7"/>
          <p:cNvSpPr txBox="1">
            <a:spLocks noChangeArrowheads="1"/>
          </p:cNvSpPr>
          <p:nvPr/>
        </p:nvSpPr>
        <p:spPr bwMode="auto">
          <a:xfrm>
            <a:off x="3884906" y="8686519"/>
            <a:ext cx="2973094" cy="457591"/>
          </a:xfrm>
          <a:prstGeom prst="rect">
            <a:avLst/>
          </a:prstGeom>
          <a:noFill/>
          <a:ln w="9525">
            <a:noFill/>
            <a:miter lim="800000"/>
            <a:headEnd/>
            <a:tailEnd/>
          </a:ln>
        </p:spPr>
        <p:txBody>
          <a:bodyPr vert="horz" wrap="square" lIns="94612" tIns="47308" rIns="94612" bIns="47308" numCol="1" anchor="b" anchorCtr="0" compatLnSpc="1">
            <a:prstTxWarp prst="textNoShape">
              <a:avLst/>
            </a:prstTxWarp>
          </a:bodyPr>
          <a:lstStyle>
            <a:defPPr>
              <a:defRPr lang="en-US"/>
            </a:defPPr>
            <a:lvl1pPr algn="r" defTabSz="946636" rtl="0" eaLnBrk="0" fontAlgn="base" hangingPunct="0">
              <a:spcBef>
                <a:spcPct val="0"/>
              </a:spcBef>
              <a:spcAft>
                <a:spcPct val="0"/>
              </a:spcAft>
              <a:defRPr sz="1300" kern="1200">
                <a:solidFill>
                  <a:schemeClr val="tx1"/>
                </a:solidFill>
                <a:latin typeface="Century Gothic" panose="020B0502020202020204" pitchFamily="34" charset="0"/>
                <a:ea typeface="MS PGothic" pitchFamily="34" charset="-128"/>
                <a:cs typeface="+mn-cs"/>
              </a:defRPr>
            </a:lvl1pPr>
            <a:lvl2pPr marL="457200" algn="l" rtl="0" fontAlgn="base">
              <a:spcBef>
                <a:spcPct val="0"/>
              </a:spcBef>
              <a:spcAft>
                <a:spcPct val="0"/>
              </a:spcAft>
              <a:defRPr sz="2000" kern="1200">
                <a:solidFill>
                  <a:schemeClr val="bg1"/>
                </a:solidFill>
                <a:latin typeface="Arial" pitchFamily="34" charset="0"/>
                <a:ea typeface="MS PGothic" pitchFamily="34" charset="-128"/>
                <a:cs typeface="+mn-cs"/>
              </a:defRPr>
            </a:lvl2pPr>
            <a:lvl3pPr marL="914400" algn="l" rtl="0" fontAlgn="base">
              <a:spcBef>
                <a:spcPct val="0"/>
              </a:spcBef>
              <a:spcAft>
                <a:spcPct val="0"/>
              </a:spcAft>
              <a:defRPr sz="2000" kern="1200">
                <a:solidFill>
                  <a:schemeClr val="bg1"/>
                </a:solidFill>
                <a:latin typeface="Arial" pitchFamily="34" charset="0"/>
                <a:ea typeface="MS PGothic" pitchFamily="34" charset="-128"/>
                <a:cs typeface="+mn-cs"/>
              </a:defRPr>
            </a:lvl3pPr>
            <a:lvl4pPr marL="1371600" algn="l" rtl="0" fontAlgn="base">
              <a:spcBef>
                <a:spcPct val="0"/>
              </a:spcBef>
              <a:spcAft>
                <a:spcPct val="0"/>
              </a:spcAft>
              <a:defRPr sz="2000" kern="1200">
                <a:solidFill>
                  <a:schemeClr val="bg1"/>
                </a:solidFill>
                <a:latin typeface="Arial" pitchFamily="34" charset="0"/>
                <a:ea typeface="MS PGothic" pitchFamily="34" charset="-128"/>
                <a:cs typeface="+mn-cs"/>
              </a:defRPr>
            </a:lvl4pPr>
            <a:lvl5pPr marL="1828800" algn="l" rtl="0" fontAlgn="base">
              <a:spcBef>
                <a:spcPct val="0"/>
              </a:spcBef>
              <a:spcAft>
                <a:spcPct val="0"/>
              </a:spcAft>
              <a:defRPr sz="2000" kern="1200">
                <a:solidFill>
                  <a:schemeClr val="bg1"/>
                </a:solidFill>
                <a:latin typeface="Arial" pitchFamily="34" charset="0"/>
                <a:ea typeface="MS PGothic" pitchFamily="34" charset="-128"/>
                <a:cs typeface="+mn-cs"/>
              </a:defRPr>
            </a:lvl5pPr>
            <a:lvl6pPr marL="2286000" algn="l" defTabSz="914400" rtl="0" eaLnBrk="1" latinLnBrk="0" hangingPunct="1">
              <a:defRPr sz="2000" kern="1200">
                <a:solidFill>
                  <a:schemeClr val="bg1"/>
                </a:solidFill>
                <a:latin typeface="Arial" pitchFamily="34" charset="0"/>
                <a:ea typeface="MS PGothic" pitchFamily="34" charset="-128"/>
                <a:cs typeface="+mn-cs"/>
              </a:defRPr>
            </a:lvl6pPr>
            <a:lvl7pPr marL="2743200" algn="l" defTabSz="914400" rtl="0" eaLnBrk="1" latinLnBrk="0" hangingPunct="1">
              <a:defRPr sz="2000" kern="1200">
                <a:solidFill>
                  <a:schemeClr val="bg1"/>
                </a:solidFill>
                <a:latin typeface="Arial" pitchFamily="34" charset="0"/>
                <a:ea typeface="MS PGothic" pitchFamily="34" charset="-128"/>
                <a:cs typeface="+mn-cs"/>
              </a:defRPr>
            </a:lvl7pPr>
            <a:lvl8pPr marL="3200400" algn="l" defTabSz="914400" rtl="0" eaLnBrk="1" latinLnBrk="0" hangingPunct="1">
              <a:defRPr sz="2000" kern="1200">
                <a:solidFill>
                  <a:schemeClr val="bg1"/>
                </a:solidFill>
                <a:latin typeface="Arial" pitchFamily="34" charset="0"/>
                <a:ea typeface="MS PGothic" pitchFamily="34" charset="-128"/>
                <a:cs typeface="+mn-cs"/>
              </a:defRPr>
            </a:lvl8pPr>
            <a:lvl9pPr marL="3657600" algn="l" defTabSz="914400" rtl="0" eaLnBrk="1" latinLnBrk="0" hangingPunct="1">
              <a:defRPr sz="2000" kern="1200">
                <a:solidFill>
                  <a:schemeClr val="bg1"/>
                </a:solidFill>
                <a:latin typeface="Arial" pitchFamily="34" charset="0"/>
                <a:ea typeface="MS PGothic" pitchFamily="34" charset="-128"/>
                <a:cs typeface="+mn-cs"/>
              </a:defRPr>
            </a:lvl9pPr>
          </a:lstStyle>
          <a:p>
            <a:pPr defTabSz="945022"/>
            <a:r>
              <a:rPr lang="en-US"/>
              <a:t>23</a:t>
            </a:r>
            <a:endParaRPr lang="en-US" dirty="0"/>
          </a:p>
        </p:txBody>
      </p:sp>
    </p:spTree>
    <p:extLst>
      <p:ext uri="{BB962C8B-B14F-4D97-AF65-F5344CB8AC3E}">
        <p14:creationId xmlns:p14="http://schemas.microsoft.com/office/powerpoint/2010/main" val="995261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Header Placeholder 3"/>
          <p:cNvSpPr>
            <a:spLocks noGrp="1"/>
          </p:cNvSpPr>
          <p:nvPr>
            <p:ph type="hdr" sz="quarter"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33726D1-3E30-413F-9184-59E9C2C71DAC}" type="slidenum">
              <a:rPr lang="ru-RU" smtClean="0"/>
              <a:pPr/>
              <a:t>18</a:t>
            </a:fld>
            <a:endParaRPr lang="ru-RU" dirty="0"/>
          </a:p>
        </p:txBody>
      </p:sp>
      <p:sp>
        <p:nvSpPr>
          <p:cNvPr id="9" name="TextBox 8"/>
          <p:cNvSpPr txBox="1"/>
          <p:nvPr/>
        </p:nvSpPr>
        <p:spPr>
          <a:xfrm>
            <a:off x="710329" y="1522403"/>
            <a:ext cx="1233316" cy="415498"/>
          </a:xfrm>
          <a:prstGeom prst="rect">
            <a:avLst/>
          </a:prstGeom>
          <a:noFill/>
          <a:ln w="6350">
            <a:solidFill>
              <a:schemeClr val="tx1"/>
            </a:solidFill>
          </a:ln>
        </p:spPr>
        <p:txBody>
          <a:bodyPr wrap="square" rtlCol="0">
            <a:spAutoFit/>
          </a:bodyPr>
          <a:lstStyle/>
          <a:p>
            <a:r>
              <a:rPr lang="en-US" sz="1050" dirty="0"/>
              <a:t>Stanley (Nat2012):pS10A</a:t>
            </a:r>
          </a:p>
        </p:txBody>
      </p:sp>
      <p:sp>
        <p:nvSpPr>
          <p:cNvPr id="10" name="Left Brace 10"/>
          <p:cNvSpPr/>
          <p:nvPr/>
        </p:nvSpPr>
        <p:spPr>
          <a:xfrm rot="10800000" flipH="1">
            <a:off x="1951862" y="1499659"/>
            <a:ext cx="174830" cy="384043"/>
          </a:xfrm>
          <a:prstGeom prst="leftBrace">
            <a:avLst>
              <a:gd name="adj1" fmla="val 0"/>
              <a:gd name="adj2" fmla="val 4992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lIns="130427" tIns="65212" rIns="130427" bIns="65212" anchor="ctr"/>
          <a:lstStyle/>
          <a:p>
            <a:pPr>
              <a:defRPr/>
            </a:pPr>
            <a:endParaRPr lang="en-US" sz="3600" b="1" dirty="0"/>
          </a:p>
        </p:txBody>
      </p:sp>
      <p:sp>
        <p:nvSpPr>
          <p:cNvPr id="11" name="TextBox 10"/>
          <p:cNvSpPr txBox="1"/>
          <p:nvPr/>
        </p:nvSpPr>
        <p:spPr>
          <a:xfrm>
            <a:off x="4905240" y="909024"/>
            <a:ext cx="738007" cy="415498"/>
          </a:xfrm>
          <a:prstGeom prst="rect">
            <a:avLst/>
          </a:prstGeom>
          <a:noFill/>
          <a:ln w="6350">
            <a:solidFill>
              <a:schemeClr val="tx1"/>
            </a:solidFill>
          </a:ln>
        </p:spPr>
        <p:txBody>
          <a:bodyPr wrap="square" rtlCol="0">
            <a:spAutoFit/>
          </a:bodyPr>
          <a:lstStyle/>
          <a:p>
            <a:r>
              <a:rPr lang="en-US" sz="1050" dirty="0"/>
              <a:t>Hartwig:p95A</a:t>
            </a:r>
          </a:p>
        </p:txBody>
      </p:sp>
      <p:sp>
        <p:nvSpPr>
          <p:cNvPr id="12" name="TextBox 11"/>
          <p:cNvSpPr txBox="1"/>
          <p:nvPr/>
        </p:nvSpPr>
        <p:spPr>
          <a:xfrm>
            <a:off x="718545" y="2721584"/>
            <a:ext cx="1233316" cy="415498"/>
          </a:xfrm>
          <a:prstGeom prst="rect">
            <a:avLst/>
          </a:prstGeom>
          <a:noFill/>
          <a:ln w="6350">
            <a:solidFill>
              <a:schemeClr val="tx1"/>
            </a:solidFill>
          </a:ln>
        </p:spPr>
        <p:txBody>
          <a:bodyPr wrap="square" rtlCol="0">
            <a:spAutoFit/>
          </a:bodyPr>
          <a:lstStyle/>
          <a:p>
            <a:r>
              <a:rPr lang="en-US" sz="1050" dirty="0"/>
              <a:t>Stanley (Nat2012):pS10B</a:t>
            </a:r>
          </a:p>
        </p:txBody>
      </p:sp>
      <p:sp>
        <p:nvSpPr>
          <p:cNvPr id="13" name="Left Brace 10"/>
          <p:cNvSpPr/>
          <p:nvPr/>
        </p:nvSpPr>
        <p:spPr>
          <a:xfrm rot="10800000" flipH="1">
            <a:off x="1951862" y="2649886"/>
            <a:ext cx="174830" cy="481953"/>
          </a:xfrm>
          <a:prstGeom prst="leftBrace">
            <a:avLst>
              <a:gd name="adj1" fmla="val 0"/>
              <a:gd name="adj2" fmla="val 4992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lIns="130427" tIns="65212" rIns="130427" bIns="65212" anchor="ctr"/>
          <a:lstStyle/>
          <a:p>
            <a:pPr>
              <a:defRPr/>
            </a:pPr>
            <a:endParaRPr lang="en-US" sz="3600" b="1" dirty="0"/>
          </a:p>
        </p:txBody>
      </p:sp>
      <p:sp>
        <p:nvSpPr>
          <p:cNvPr id="14" name="Left Brace 10"/>
          <p:cNvSpPr/>
          <p:nvPr/>
        </p:nvSpPr>
        <p:spPr>
          <a:xfrm flipH="1">
            <a:off x="4731308" y="923595"/>
            <a:ext cx="173932" cy="960108"/>
          </a:xfrm>
          <a:prstGeom prst="leftBrace">
            <a:avLst>
              <a:gd name="adj1" fmla="val 0"/>
              <a:gd name="adj2" fmla="val 18175"/>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lIns="130427" tIns="65212" rIns="130427" bIns="65212" anchor="ctr"/>
          <a:lstStyle/>
          <a:p>
            <a:pPr>
              <a:defRPr/>
            </a:pPr>
            <a:endParaRPr lang="en-US" sz="3600" b="1" dirty="0"/>
          </a:p>
        </p:txBody>
      </p:sp>
      <p:cxnSp>
        <p:nvCxnSpPr>
          <p:cNvPr id="19" name="Straight Connector 18"/>
          <p:cNvCxnSpPr/>
          <p:nvPr/>
        </p:nvCxnSpPr>
        <p:spPr>
          <a:xfrm>
            <a:off x="4816405" y="1449775"/>
            <a:ext cx="90331" cy="16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05240" y="1280497"/>
            <a:ext cx="738007" cy="415498"/>
          </a:xfrm>
          <a:prstGeom prst="rect">
            <a:avLst/>
          </a:prstGeom>
          <a:noFill/>
          <a:ln w="6350">
            <a:solidFill>
              <a:schemeClr val="tx1"/>
            </a:solidFill>
          </a:ln>
        </p:spPr>
        <p:txBody>
          <a:bodyPr wrap="square" rtlCol="0">
            <a:spAutoFit/>
          </a:bodyPr>
          <a:lstStyle/>
          <a:p>
            <a:r>
              <a:rPr lang="en-US" sz="1050" dirty="0"/>
              <a:t>Hartwig:p94A</a:t>
            </a:r>
          </a:p>
        </p:txBody>
      </p:sp>
      <p:cxnSp>
        <p:nvCxnSpPr>
          <p:cNvPr id="22" name="Straight Connector 21"/>
          <p:cNvCxnSpPr/>
          <p:nvPr/>
        </p:nvCxnSpPr>
        <p:spPr>
          <a:xfrm>
            <a:off x="4816405" y="1821248"/>
            <a:ext cx="90331" cy="16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05240" y="1651971"/>
            <a:ext cx="738007" cy="415498"/>
          </a:xfrm>
          <a:prstGeom prst="rect">
            <a:avLst/>
          </a:prstGeom>
          <a:noFill/>
          <a:ln w="6350">
            <a:solidFill>
              <a:schemeClr val="tx1"/>
            </a:solidFill>
          </a:ln>
        </p:spPr>
        <p:txBody>
          <a:bodyPr wrap="square" rtlCol="0">
            <a:spAutoFit/>
          </a:bodyPr>
          <a:lstStyle/>
          <a:p>
            <a:r>
              <a:rPr lang="en-US" sz="1050" dirty="0"/>
              <a:t>Hartwig:p97A</a:t>
            </a:r>
          </a:p>
        </p:txBody>
      </p:sp>
      <p:sp>
        <p:nvSpPr>
          <p:cNvPr id="24" name="TextBox 23"/>
          <p:cNvSpPr txBox="1"/>
          <p:nvPr/>
        </p:nvSpPr>
        <p:spPr>
          <a:xfrm>
            <a:off x="720759" y="3289796"/>
            <a:ext cx="1233316" cy="415498"/>
          </a:xfrm>
          <a:prstGeom prst="rect">
            <a:avLst/>
          </a:prstGeom>
          <a:noFill/>
          <a:ln w="6350">
            <a:solidFill>
              <a:schemeClr val="tx1"/>
            </a:solidFill>
          </a:ln>
        </p:spPr>
        <p:txBody>
          <a:bodyPr wrap="square" rtlCol="0">
            <a:spAutoFit/>
          </a:bodyPr>
          <a:lstStyle/>
          <a:p>
            <a:r>
              <a:rPr lang="en-US" sz="1050" dirty="0"/>
              <a:t>Stanley (Nat2012):pS10C</a:t>
            </a:r>
          </a:p>
        </p:txBody>
      </p:sp>
      <p:sp>
        <p:nvSpPr>
          <p:cNvPr id="25" name="Left Brace 10"/>
          <p:cNvSpPr/>
          <p:nvPr/>
        </p:nvSpPr>
        <p:spPr>
          <a:xfrm rot="10800000" flipH="1">
            <a:off x="1954076" y="3218098"/>
            <a:ext cx="174830" cy="481953"/>
          </a:xfrm>
          <a:prstGeom prst="leftBrace">
            <a:avLst>
              <a:gd name="adj1" fmla="val 0"/>
              <a:gd name="adj2" fmla="val 4992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lIns="130427" tIns="65212" rIns="130427" bIns="65212" anchor="ctr"/>
          <a:lstStyle/>
          <a:p>
            <a:pPr>
              <a:defRPr/>
            </a:pPr>
            <a:endParaRPr lang="en-US" sz="3600" b="1" dirty="0"/>
          </a:p>
        </p:txBody>
      </p:sp>
      <p:sp>
        <p:nvSpPr>
          <p:cNvPr id="3" name="Заметки 2"/>
          <p:cNvSpPr>
            <a:spLocks noGrp="1"/>
          </p:cNvSpPr>
          <p:nvPr>
            <p:ph type="body" idx="1"/>
          </p:nvPr>
        </p:nvSpPr>
        <p:spPr/>
        <p:txBody>
          <a:bodyPr/>
          <a:lstStyle/>
          <a:p>
            <a:r>
              <a:rPr lang="ru-RU" dirty="0"/>
              <a:t>Также</a:t>
            </a:r>
            <a:r>
              <a:rPr lang="ru-RU" baseline="0" dirty="0"/>
              <a:t> н</a:t>
            </a:r>
            <a:r>
              <a:rPr lang="ru-RU" dirty="0"/>
              <a:t>еобходимо ли вакцинировать мальчиков.</a:t>
            </a:r>
            <a:r>
              <a:rPr lang="ru-RU" baseline="0" dirty="0"/>
              <a:t> </a:t>
            </a:r>
            <a:r>
              <a:rPr lang="ru-RU" sz="1200" dirty="0">
                <a:latin typeface="Arial Narrow" pitchFamily="34" charset="0"/>
              </a:rPr>
              <a:t>Во многих развивающихся странах бремя ВПЧ-ассоциированных раков у мужчин практически сходно с таковыми у женщин. Вакцинация мужской популяции позволит дополнительно защитить женскую популяцию, а также мужчин нетрадиционной сексуальной ориентации. Нельзя полагаться только на популяционный иммунитет от вакцинации женской популяции. Кроме того все мужчины, независимо от сексуальной ориентации, имеют полное право быть защищенными от ВПЧ-ассоциированных заболеваний</a:t>
            </a:r>
            <a:endParaRPr lang="ru-RU" dirty="0"/>
          </a:p>
        </p:txBody>
      </p:sp>
    </p:spTree>
    <p:extLst>
      <p:ext uri="{BB962C8B-B14F-4D97-AF65-F5344CB8AC3E}">
        <p14:creationId xmlns:p14="http://schemas.microsoft.com/office/powerpoint/2010/main" val="4160229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Вакцина прошла все необходимые испытания и признана безопасной.</a:t>
            </a:r>
            <a:r>
              <a:rPr lang="ru-RU" dirty="0">
                <a:latin typeface="Arial Narrow" pitchFamily="34" charset="0"/>
              </a:rPr>
              <a:t> Связи вакцинации против вируса папилломы человека с влиянием на фертильность, </a:t>
            </a:r>
            <a:r>
              <a:rPr lang="en-US" dirty="0">
                <a:latin typeface="Arial Narrow" pitchFamily="34" charset="0"/>
              </a:rPr>
              <a:t>c </a:t>
            </a:r>
            <a:r>
              <a:rPr lang="ru-RU" dirty="0">
                <a:latin typeface="Arial Narrow" pitchFamily="34" charset="0"/>
              </a:rPr>
              <a:t>развитием аутоиммунных заболеваний или смерти </a:t>
            </a:r>
            <a:r>
              <a:rPr lang="ru-RU" b="1" dirty="0">
                <a:solidFill>
                  <a:schemeClr val="accent2">
                    <a:lumMod val="75000"/>
                  </a:schemeClr>
                </a:solidFill>
                <a:latin typeface="Arial Narrow" pitchFamily="34" charset="0"/>
              </a:rPr>
              <a:t>НЕ УСТАНОВЛЕНО</a:t>
            </a:r>
            <a:r>
              <a:rPr lang="en-US" b="1" dirty="0">
                <a:solidFill>
                  <a:schemeClr val="accent2">
                    <a:lumMod val="75000"/>
                  </a:schemeClr>
                </a:solidFill>
                <a:latin typeface="Arial Narrow" pitchFamily="34" charset="0"/>
              </a:rPr>
              <a:t>.</a:t>
            </a:r>
            <a:endParaRPr lang="ru-RU" dirty="0"/>
          </a:p>
          <a:p>
            <a:r>
              <a:rPr lang="ru-RU" dirty="0"/>
              <a:t>Она не вызывает нарушений в репродуктивной сфере, не вызывает бесплодия</a:t>
            </a:r>
            <a:r>
              <a:rPr lang="en-US" dirty="0"/>
              <a:t>.</a:t>
            </a:r>
            <a:endParaRPr lang="ru-RU" dirty="0"/>
          </a:p>
        </p:txBody>
      </p:sp>
      <p:sp>
        <p:nvSpPr>
          <p:cNvPr id="4" name="Номер слайда 3"/>
          <p:cNvSpPr>
            <a:spLocks noGrp="1"/>
          </p:cNvSpPr>
          <p:nvPr>
            <p:ph type="sldNum" sz="quarter" idx="5"/>
          </p:nvPr>
        </p:nvSpPr>
        <p:spPr/>
        <p:txBody>
          <a:bodyPr/>
          <a:lstStyle/>
          <a:p>
            <a:fld id="{BA08B48D-BA1D-0440-9BFF-6BE91A2018CD}" type="slidenum">
              <a:rPr lang="ru-RU" smtClean="0"/>
              <a:t>19</a:t>
            </a:fld>
            <a:endParaRPr lang="ru-RU"/>
          </a:p>
        </p:txBody>
      </p:sp>
    </p:spTree>
    <p:extLst>
      <p:ext uri="{BB962C8B-B14F-4D97-AF65-F5344CB8AC3E}">
        <p14:creationId xmlns:p14="http://schemas.microsoft.com/office/powerpoint/2010/main" val="211177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Заболевания, вызванные вирусом Папилломы человека (ВПЧ), относятся к болезням, передающимся преимущественно половым, редко контактным, путем, с латентным началом, хроническим </a:t>
            </a:r>
            <a:r>
              <a:rPr lang="ru-RU" dirty="0" err="1"/>
              <a:t>персистирующим</a:t>
            </a:r>
            <a:r>
              <a:rPr lang="ru-RU" dirty="0"/>
              <a:t> течением, и проявляются доброкачественными и злокачественными новообразованиями в зоне входных ворот инфекции. Вирусы папилломы человека - это группа чрезвычайно распространенных и генетически разнородных ДНК-содержащих вирусов, поражающих эпителий кожных покровов и слизистых оболочек. </a:t>
            </a:r>
          </a:p>
          <a:p>
            <a:endParaRPr lang="ru-RU" dirty="0"/>
          </a:p>
          <a:p>
            <a:r>
              <a:rPr lang="ru-RU" dirty="0"/>
              <a:t>Вирус папилломы человека относится к семейству </a:t>
            </a:r>
            <a:r>
              <a:rPr lang="ru-RU" dirty="0" err="1"/>
              <a:t>Рарillоmа</a:t>
            </a:r>
            <a:r>
              <a:rPr lang="en-US" dirty="0" err="1"/>
              <a:t>viri</a:t>
            </a:r>
            <a:r>
              <a:rPr lang="ru-RU" dirty="0" err="1"/>
              <a:t>dае</a:t>
            </a:r>
            <a:r>
              <a:rPr lang="ru-RU" dirty="0"/>
              <a:t>.</a:t>
            </a:r>
          </a:p>
          <a:p>
            <a:r>
              <a:rPr lang="ru-RU" dirty="0"/>
              <a:t>Вирионы не имеют оболочки и содержат </a:t>
            </a:r>
            <a:r>
              <a:rPr lang="ru-RU" dirty="0" err="1"/>
              <a:t>двухнитевую</a:t>
            </a:r>
            <a:r>
              <a:rPr lang="ru-RU" dirty="0"/>
              <a:t> ДНК. Геном ВПЧ заключен в белковую оболочку, состоящую из больших (L1) и малых (L2) структурных белков. Всего</a:t>
            </a:r>
            <a:r>
              <a:rPr lang="ru-RU" baseline="0" dirty="0"/>
              <a:t> </a:t>
            </a:r>
            <a:r>
              <a:rPr lang="ru-RU" dirty="0"/>
              <a:t>190 типов ВПЧ. Каждый тип отличается более чем на 10% от </a:t>
            </a:r>
            <a:r>
              <a:rPr lang="ru-RU" dirty="0" err="1"/>
              <a:t>ближайшеrо</a:t>
            </a:r>
            <a:r>
              <a:rPr lang="ru-RU" dirty="0"/>
              <a:t> родственного </a:t>
            </a:r>
            <a:r>
              <a:rPr lang="ru-RU" dirty="0" err="1"/>
              <a:t>штамма.более</a:t>
            </a:r>
            <a:r>
              <a:rPr lang="ru-RU" dirty="0"/>
              <a:t> З0 типов ВПЧ </a:t>
            </a:r>
            <a:r>
              <a:rPr lang="ru-RU" dirty="0" err="1"/>
              <a:t>могyт</a:t>
            </a:r>
            <a:r>
              <a:rPr lang="ru-RU" dirty="0"/>
              <a:t> инфицировать эпителиальный слой урогенитального тракта. В зависимости от онкогенного потенциала Выделяют вирусы высокого (</a:t>
            </a:r>
            <a:r>
              <a:rPr lang="ru-RU"/>
              <a:t>типы 16,18, </a:t>
            </a:r>
            <a:r>
              <a:rPr lang="ru-RU" dirty="0"/>
              <a:t>З1,3З, З5,39</a:t>
            </a:r>
            <a:r>
              <a:rPr lang="ru-RU"/>
              <a:t>, 45,51,52,56,58,59</a:t>
            </a:r>
            <a:r>
              <a:rPr lang="ru-RU" dirty="0"/>
              <a:t>) и низкого онкогенного риска (</a:t>
            </a:r>
            <a:r>
              <a:rPr lang="ru-RU"/>
              <a:t>типы 6,71,42,43,44</a:t>
            </a:r>
            <a:r>
              <a:rPr lang="ru-RU" dirty="0"/>
              <a:t>) </a:t>
            </a:r>
          </a:p>
          <a:p>
            <a:endParaRPr lang="ru-RU" dirty="0"/>
          </a:p>
        </p:txBody>
      </p:sp>
      <p:sp>
        <p:nvSpPr>
          <p:cNvPr id="4" name="Номер слайда 3"/>
          <p:cNvSpPr>
            <a:spLocks noGrp="1"/>
          </p:cNvSpPr>
          <p:nvPr>
            <p:ph type="sldNum" sz="quarter" idx="10"/>
          </p:nvPr>
        </p:nvSpPr>
        <p:spPr/>
        <p:txBody>
          <a:bodyPr/>
          <a:lstStyle/>
          <a:p>
            <a:fld id="{09972B13-5F9D-468B-BCF2-67E93E182ACA}" type="slidenum">
              <a:rPr lang="ru-RU" smtClean="0"/>
              <a:t>2</a:t>
            </a:fld>
            <a:endParaRPr lang="ru-RU"/>
          </a:p>
        </p:txBody>
      </p:sp>
    </p:spTree>
    <p:extLst>
      <p:ext uri="{BB962C8B-B14F-4D97-AF65-F5344CB8AC3E}">
        <p14:creationId xmlns:p14="http://schemas.microsoft.com/office/powerpoint/2010/main" val="134009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a:t>
            </a:r>
            <a:r>
              <a:rPr lang="ru-RU" baseline="0" dirty="0"/>
              <a:t> настоящие время в мире женщин вакцинируют в 104 странах, из них в 41 стране в том числе вакцинируют и мужчин. </a:t>
            </a:r>
            <a:endParaRPr lang="ru-RU" dirty="0"/>
          </a:p>
        </p:txBody>
      </p:sp>
      <p:sp>
        <p:nvSpPr>
          <p:cNvPr id="4" name="Номер слайда 3"/>
          <p:cNvSpPr>
            <a:spLocks noGrp="1"/>
          </p:cNvSpPr>
          <p:nvPr>
            <p:ph type="sldNum" sz="quarter" idx="5"/>
          </p:nvPr>
        </p:nvSpPr>
        <p:spPr/>
        <p:txBody>
          <a:bodyPr/>
          <a:lstStyle/>
          <a:p>
            <a:fld id="{BA08B48D-BA1D-0440-9BFF-6BE91A2018CD}" type="slidenum">
              <a:rPr lang="ru-RU" smtClean="0"/>
              <a:t>20</a:t>
            </a:fld>
            <a:endParaRPr lang="ru-RU"/>
          </a:p>
        </p:txBody>
      </p:sp>
    </p:spTree>
    <p:extLst>
      <p:ext uri="{BB962C8B-B14F-4D97-AF65-F5344CB8AC3E}">
        <p14:creationId xmlns:p14="http://schemas.microsoft.com/office/powerpoint/2010/main" val="2401238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 момента получения лицензии на вакцину против ВПЧ в 2006 году во всем мире проводятся исследования, которые демонстрируют, что вакцина безопасна и предотвращает предраковые заболевания. Начиная с 2006 года объем данных постоянно растет, и в настоящее время существует большой банк исследований, который доказывает безопасность и эффективность этой вакцины.</a:t>
            </a:r>
          </a:p>
          <a:p>
            <a:r>
              <a:rPr lang="ru-RU" sz="1200" kern="1200" dirty="0">
                <a:solidFill>
                  <a:schemeClr val="tx1"/>
                </a:solidFill>
                <a:effectLst/>
                <a:latin typeface="+mn-lt"/>
                <a:ea typeface="+mn-ea"/>
                <a:cs typeface="+mn-cs"/>
              </a:rPr>
              <a:t>У женщин от 16 до 26 лет  вакцина </a:t>
            </a:r>
            <a:r>
              <a:rPr lang="ru-RU" sz="1200" kern="1200" dirty="0" err="1">
                <a:solidFill>
                  <a:schemeClr val="tx1"/>
                </a:solidFill>
                <a:effectLst/>
                <a:latin typeface="+mn-lt"/>
                <a:ea typeface="+mn-ea"/>
                <a:cs typeface="+mn-cs"/>
              </a:rPr>
              <a:t>Гардасил</a:t>
            </a:r>
            <a:r>
              <a:rPr lang="ru-RU" sz="1200" kern="1200" dirty="0">
                <a:solidFill>
                  <a:schemeClr val="tx1"/>
                </a:solidFill>
                <a:effectLst/>
                <a:latin typeface="+mn-lt"/>
                <a:ea typeface="+mn-ea"/>
                <a:cs typeface="+mn-cs"/>
              </a:rPr>
              <a:t> эффективно предотвращала развитие рака и предраковых состояний шейки матки, вульвы, влагалища, а также </a:t>
            </a:r>
            <a:r>
              <a:rPr lang="ru-RU" sz="1200" kern="1200" dirty="0" err="1">
                <a:solidFill>
                  <a:schemeClr val="tx1"/>
                </a:solidFill>
                <a:effectLst/>
                <a:latin typeface="+mn-lt"/>
                <a:ea typeface="+mn-ea"/>
                <a:cs typeface="+mn-cs"/>
              </a:rPr>
              <a:t>аногенитальных</a:t>
            </a:r>
            <a:r>
              <a:rPr lang="ru-RU" sz="1200" kern="1200" dirty="0">
                <a:solidFill>
                  <a:schemeClr val="tx1"/>
                </a:solidFill>
                <a:effectLst/>
                <a:latin typeface="+mn-lt"/>
                <a:ea typeface="+mn-ea"/>
                <a:cs typeface="+mn-cs"/>
              </a:rPr>
              <a:t> кондиломы в 98-100% случаев. </a:t>
            </a:r>
          </a:p>
          <a:p>
            <a:r>
              <a:rPr lang="ru-RU" sz="1200" kern="1200" dirty="0">
                <a:solidFill>
                  <a:schemeClr val="tx1"/>
                </a:solidFill>
                <a:effectLst/>
                <a:latin typeface="+mn-lt"/>
                <a:ea typeface="+mn-ea"/>
                <a:cs typeface="+mn-cs"/>
              </a:rPr>
              <a:t>Анализ перекрестной защитной эффективности показал, что введение вакцины </a:t>
            </a:r>
            <a:r>
              <a:rPr lang="ru-RU" sz="1200" kern="1200" dirty="0" err="1">
                <a:solidFill>
                  <a:schemeClr val="tx1"/>
                </a:solidFill>
                <a:effectLst/>
                <a:latin typeface="+mn-lt"/>
                <a:ea typeface="+mn-ea"/>
                <a:cs typeface="+mn-cs"/>
              </a:rPr>
              <a:t>Гардасил</a:t>
            </a:r>
            <a:r>
              <a:rPr lang="ru-RU" sz="1200" kern="1200" dirty="0">
                <a:solidFill>
                  <a:schemeClr val="tx1"/>
                </a:solidFill>
                <a:effectLst/>
                <a:latin typeface="+mn-lt"/>
                <a:ea typeface="+mn-ea"/>
                <a:cs typeface="+mn-cs"/>
              </a:rPr>
              <a:t> способствует снижению риска развития онкологии половых органов распространенными онкогенными типами ВПЧ, наводящими в состав вакцины. </a:t>
            </a:r>
          </a:p>
          <a:p>
            <a:r>
              <a:rPr lang="ru-RU" sz="1200" kern="1200" dirty="0">
                <a:solidFill>
                  <a:schemeClr val="tx1"/>
                </a:solidFill>
                <a:effectLst/>
                <a:latin typeface="+mn-lt"/>
                <a:ea typeface="+mn-ea"/>
                <a:cs typeface="+mn-cs"/>
              </a:rPr>
              <a:t>У юношей и мужчин вакцина </a:t>
            </a:r>
            <a:r>
              <a:rPr lang="ru-RU" sz="1200" kern="1200" dirty="0" err="1">
                <a:solidFill>
                  <a:schemeClr val="tx1"/>
                </a:solidFill>
                <a:effectLst/>
                <a:latin typeface="+mn-lt"/>
                <a:ea typeface="+mn-ea"/>
                <a:cs typeface="+mn-cs"/>
              </a:rPr>
              <a:t>Гардасил</a:t>
            </a:r>
            <a:r>
              <a:rPr lang="ru-RU" sz="1200" kern="1200" dirty="0">
                <a:solidFill>
                  <a:schemeClr val="tx1"/>
                </a:solidFill>
                <a:effectLst/>
                <a:latin typeface="+mn-lt"/>
                <a:ea typeface="+mn-ea"/>
                <a:cs typeface="+mn-cs"/>
              </a:rPr>
              <a:t> предотвращала наружные генитальные поражения (</a:t>
            </a:r>
            <a:r>
              <a:rPr lang="ru-RU" sz="1200" kern="1200" dirty="0" err="1">
                <a:solidFill>
                  <a:schemeClr val="tx1"/>
                </a:solidFill>
                <a:effectLst/>
                <a:latin typeface="+mn-lt"/>
                <a:ea typeface="+mn-ea"/>
                <a:cs typeface="+mn-cs"/>
              </a:rPr>
              <a:t>аногенитальные</a:t>
            </a:r>
            <a:r>
              <a:rPr lang="ru-RU" sz="1200" kern="1200" dirty="0">
                <a:solidFill>
                  <a:schemeClr val="tx1"/>
                </a:solidFill>
                <a:effectLst/>
                <a:latin typeface="+mn-lt"/>
                <a:ea typeface="+mn-ea"/>
                <a:cs typeface="+mn-cs"/>
              </a:rPr>
              <a:t> кондиломы и рак половых органов), вызванные ВПЧ 6,11,16,18 типов, в 90,6%. </a:t>
            </a:r>
          </a:p>
          <a:p>
            <a:r>
              <a:rPr lang="ru-RU" sz="1200" kern="1200" dirty="0">
                <a:solidFill>
                  <a:schemeClr val="tx1"/>
                </a:solidFill>
                <a:effectLst/>
                <a:latin typeface="+mn-lt"/>
                <a:ea typeface="+mn-ea"/>
                <a:cs typeface="+mn-cs"/>
              </a:rPr>
              <a:t>Снизился процент распространения типов ВПЧ, которые входят в состав вакцины</a:t>
            </a:r>
          </a:p>
          <a:p>
            <a:endParaRPr lang="ru-RU" dirty="0"/>
          </a:p>
        </p:txBody>
      </p:sp>
      <p:sp>
        <p:nvSpPr>
          <p:cNvPr id="4" name="Номер слайда 3"/>
          <p:cNvSpPr>
            <a:spLocks noGrp="1"/>
          </p:cNvSpPr>
          <p:nvPr>
            <p:ph type="sldNum" sz="quarter" idx="10"/>
          </p:nvPr>
        </p:nvSpPr>
        <p:spPr/>
        <p:txBody>
          <a:bodyPr/>
          <a:lstStyle/>
          <a:p>
            <a:fld id="{09972B13-5F9D-468B-BCF2-67E93E182ACA}" type="slidenum">
              <a:rPr lang="ru-RU" smtClean="0"/>
              <a:t>21</a:t>
            </a:fld>
            <a:endParaRPr lang="ru-RU"/>
          </a:p>
        </p:txBody>
      </p:sp>
    </p:spTree>
    <p:extLst>
      <p:ext uri="{BB962C8B-B14F-4D97-AF65-F5344CB8AC3E}">
        <p14:creationId xmlns:p14="http://schemas.microsoft.com/office/powerpoint/2010/main" val="160249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a:latin typeface="+mn-lt"/>
              </a:rPr>
              <a:t>Хотим</a:t>
            </a:r>
            <a:r>
              <a:rPr lang="ru-RU" b="0" baseline="0" dirty="0">
                <a:latin typeface="+mn-lt"/>
              </a:rPr>
              <a:t> отметить, что более </a:t>
            </a:r>
            <a:r>
              <a:rPr lang="ru-RU" sz="6000" b="0" dirty="0">
                <a:solidFill>
                  <a:schemeClr val="bg1"/>
                </a:solidFill>
                <a:latin typeface="+mn-lt"/>
              </a:rPr>
              <a:t>90% </a:t>
            </a:r>
            <a:r>
              <a:rPr lang="ru-RU" sz="1200" b="0" dirty="0">
                <a:solidFill>
                  <a:schemeClr val="bg1"/>
                </a:solidFill>
                <a:latin typeface="+mn-lt"/>
              </a:rPr>
              <a:t>случаев рака шейки матки ассоциированы с  ВПЧ-инфекцией, </a:t>
            </a:r>
            <a:r>
              <a:rPr lang="ru-RU" sz="2400" b="0" dirty="0">
                <a:solidFill>
                  <a:schemeClr val="bg1"/>
                </a:solidFill>
                <a:latin typeface="+mn-lt"/>
              </a:rPr>
              <a:t>ДО </a:t>
            </a:r>
            <a:r>
              <a:rPr lang="ru-RU" sz="6600" b="0" dirty="0">
                <a:solidFill>
                  <a:schemeClr val="bg1"/>
                </a:solidFill>
                <a:latin typeface="+mn-lt"/>
              </a:rPr>
              <a:t>70</a:t>
            </a:r>
            <a:r>
              <a:rPr lang="ru-RU" sz="5400" b="0" dirty="0">
                <a:solidFill>
                  <a:schemeClr val="bg1"/>
                </a:solidFill>
                <a:latin typeface="+mn-lt"/>
              </a:rPr>
              <a:t>% </a:t>
            </a:r>
            <a:r>
              <a:rPr lang="ru-RU" sz="1200" b="0" dirty="0">
                <a:solidFill>
                  <a:schemeClr val="bg1"/>
                </a:solidFill>
                <a:latin typeface="+mn-lt"/>
              </a:rPr>
              <a:t>всех эпизодов рака шейки матки связаны с </a:t>
            </a:r>
            <a:r>
              <a:rPr lang="ru-RU" sz="1200" b="0" dirty="0" err="1">
                <a:solidFill>
                  <a:schemeClr val="bg1"/>
                </a:solidFill>
                <a:latin typeface="+mn-lt"/>
              </a:rPr>
              <a:t>высокоонкогенными</a:t>
            </a:r>
            <a:r>
              <a:rPr lang="ru-RU" sz="1200" b="0" dirty="0">
                <a:solidFill>
                  <a:schemeClr val="bg1"/>
                </a:solidFill>
                <a:latin typeface="+mn-lt"/>
              </a:rPr>
              <a:t> типами ВПЧ – 16 и 18. Для инфицирования </a:t>
            </a:r>
            <a:r>
              <a:rPr lang="ru-RU" sz="1200" b="0" dirty="0" err="1">
                <a:solidFill>
                  <a:schemeClr val="bg1"/>
                </a:solidFill>
                <a:latin typeface="+mn-lt"/>
              </a:rPr>
              <a:t>коронавирусом</a:t>
            </a:r>
            <a:r>
              <a:rPr lang="ru-RU" sz="1200" b="0" dirty="0">
                <a:solidFill>
                  <a:schemeClr val="bg1"/>
                </a:solidFill>
                <a:latin typeface="+mn-lt"/>
              </a:rPr>
              <a:t> может</a:t>
            </a:r>
            <a:r>
              <a:rPr lang="ru-RU" sz="1200" b="0" baseline="0" dirty="0">
                <a:solidFill>
                  <a:schemeClr val="bg1"/>
                </a:solidFill>
                <a:latin typeface="+mn-lt"/>
              </a:rPr>
              <a:t> быть достаточно даже одного полового партнера и сексуального контакта любого типа. Специфического лечения вируса не существует, защитить здоровье можно вакцинаций. </a:t>
            </a:r>
            <a:r>
              <a:rPr lang="ru-RU" sz="800" b="0" dirty="0">
                <a:solidFill>
                  <a:schemeClr val="bg1"/>
                </a:solidFill>
                <a:latin typeface="+mn-lt"/>
              </a:rPr>
              <a:t>Вакцинировать  можно как женщин, так и мужчин. Женщины могут быть привиты в возрасте  от 9 до 45 лет, мужчин от  9 до 26 лет. Взаимосвязи факта вакцинации против ВПЧ с зачатием и исходами беременной не выявлено</a:t>
            </a:r>
            <a:endParaRPr lang="ru-RU" sz="200" b="0" dirty="0">
              <a:solidFill>
                <a:schemeClr val="bg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800" dirty="0">
              <a:solidFill>
                <a:schemeClr val="bg1"/>
              </a:solidFill>
              <a:latin typeface="Arial Narrow" pitchFamily="34" charset="0"/>
            </a:endParaRPr>
          </a:p>
          <a:p>
            <a:endParaRPr lang="ru-RU" sz="700" dirty="0">
              <a:solidFill>
                <a:schemeClr val="bg1"/>
              </a:solidFill>
              <a:latin typeface="Arial Narrow" pitchFamily="34" charset="0"/>
            </a:endParaRPr>
          </a:p>
          <a:p>
            <a:endParaRPr lang="ru-RU" sz="1200" dirty="0">
              <a:solidFill>
                <a:schemeClr val="bg1"/>
              </a:solidFill>
              <a:latin typeface="Arial Narrow" pitchFamily="34" charset="0"/>
            </a:endParaRPr>
          </a:p>
          <a:p>
            <a:endParaRPr lang="ru-RU" dirty="0"/>
          </a:p>
        </p:txBody>
      </p:sp>
      <p:sp>
        <p:nvSpPr>
          <p:cNvPr id="4" name="Номер слайда 3"/>
          <p:cNvSpPr>
            <a:spLocks noGrp="1"/>
          </p:cNvSpPr>
          <p:nvPr>
            <p:ph type="sldNum" sz="quarter" idx="10"/>
          </p:nvPr>
        </p:nvSpPr>
        <p:spPr/>
        <p:txBody>
          <a:bodyPr/>
          <a:lstStyle/>
          <a:p>
            <a:fld id="{09972B13-5F9D-468B-BCF2-67E93E182ACA}" type="slidenum">
              <a:rPr lang="ru-RU" smtClean="0"/>
              <a:t>3</a:t>
            </a:fld>
            <a:endParaRPr lang="ru-RU"/>
          </a:p>
        </p:txBody>
      </p:sp>
    </p:spTree>
    <p:extLst>
      <p:ext uri="{BB962C8B-B14F-4D97-AF65-F5344CB8AC3E}">
        <p14:creationId xmlns:p14="http://schemas.microsoft.com/office/powerpoint/2010/main" val="370113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ru-RU" dirty="0"/>
              <a:t>Основной путь передачи возбудителя - половой (генитально-генитальный, мануально-генитальный, орально-генитальный), однако возможна передача и при непосредственном соприкосновении (кожный контакт). </a:t>
            </a:r>
          </a:p>
          <a:p>
            <a:endParaRPr lang="ru-RU" dirty="0"/>
          </a:p>
          <a:p>
            <a:endParaRPr lang="ru-RU" dirty="0"/>
          </a:p>
          <a:p>
            <a:r>
              <a:rPr lang="ru-RU" dirty="0"/>
              <a:t>Риск передачи даже при однократном половом контакте равен 80%, особенно у девушек, не достигших половой зрелости. </a:t>
            </a:r>
          </a:p>
          <a:p>
            <a:endParaRPr lang="ru-RU" dirty="0"/>
          </a:p>
          <a:p>
            <a:r>
              <a:rPr lang="ru-RU" dirty="0"/>
              <a:t>При родах возможно заражение новорожденного от инфицированной матери. </a:t>
            </a:r>
          </a:p>
          <a:p>
            <a:endParaRPr lang="ru-RU" dirty="0"/>
          </a:p>
          <a:p>
            <a:r>
              <a:rPr lang="ru-RU" dirty="0"/>
              <a:t>Путь передачи через предметы требует дополнительного изучения. </a:t>
            </a:r>
          </a:p>
        </p:txBody>
      </p:sp>
      <p:sp>
        <p:nvSpPr>
          <p:cNvPr id="4" name="Header Placeholder 3"/>
          <p:cNvSpPr>
            <a:spLocks noGrp="1"/>
          </p:cNvSpPr>
          <p:nvPr>
            <p:ph type="hdr" sz="quarter"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3726D1-3E30-413F-9184-59E9C2C71DAC}" type="slidenum">
              <a:rPr lang="ru-RU" smtClean="0"/>
              <a:pPr/>
              <a:t>4</a:t>
            </a:fld>
            <a:endParaRPr lang="ru-RU"/>
          </a:p>
        </p:txBody>
      </p:sp>
      <p:sp>
        <p:nvSpPr>
          <p:cNvPr id="8" name="Left Brace 10"/>
          <p:cNvSpPr/>
          <p:nvPr/>
        </p:nvSpPr>
        <p:spPr>
          <a:xfrm rot="10800000" flipH="1">
            <a:off x="1916558" y="923595"/>
            <a:ext cx="207761" cy="480053"/>
          </a:xfrm>
          <a:prstGeom prst="leftBrace">
            <a:avLst>
              <a:gd name="adj1" fmla="val 0"/>
              <a:gd name="adj2" fmla="val 50018"/>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lIns="130427" tIns="65212" rIns="130427" bIns="65212" anchor="ctr"/>
          <a:lstStyle/>
          <a:p>
            <a:pPr>
              <a:defRPr/>
            </a:pPr>
            <a:endParaRPr lang="en-US" sz="3600" b="1" dirty="0"/>
          </a:p>
        </p:txBody>
      </p:sp>
      <p:sp>
        <p:nvSpPr>
          <p:cNvPr id="9" name="TextBox 8"/>
          <p:cNvSpPr txBox="1"/>
          <p:nvPr/>
        </p:nvSpPr>
        <p:spPr>
          <a:xfrm>
            <a:off x="1011895" y="1009322"/>
            <a:ext cx="904663" cy="415498"/>
          </a:xfrm>
          <a:prstGeom prst="rect">
            <a:avLst/>
          </a:prstGeom>
          <a:noFill/>
          <a:ln w="6350">
            <a:solidFill>
              <a:schemeClr val="tx1"/>
            </a:solidFill>
          </a:ln>
        </p:spPr>
        <p:txBody>
          <a:bodyPr wrap="square" rtlCol="0">
            <a:spAutoFit/>
          </a:bodyPr>
          <a:lstStyle/>
          <a:p>
            <a:r>
              <a:rPr lang="en-US" sz="1050" dirty="0"/>
              <a:t>Hornor:p16</a:t>
            </a:r>
            <a:r>
              <a:rPr lang="ru-RU" sz="1050" dirty="0"/>
              <a:t>7</a:t>
            </a:r>
            <a:r>
              <a:rPr lang="en-US" sz="1050" dirty="0"/>
              <a:t>A</a:t>
            </a:r>
          </a:p>
        </p:txBody>
      </p:sp>
      <p:sp>
        <p:nvSpPr>
          <p:cNvPr id="10" name="Left Brace 9"/>
          <p:cNvSpPr/>
          <p:nvPr/>
        </p:nvSpPr>
        <p:spPr>
          <a:xfrm rot="10800000" flipH="1">
            <a:off x="1916558" y="1484739"/>
            <a:ext cx="207761" cy="2415185"/>
          </a:xfrm>
          <a:prstGeom prst="leftBrace">
            <a:avLst>
              <a:gd name="adj1" fmla="val 0"/>
              <a:gd name="adj2" fmla="val 50018"/>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lIns="130427" tIns="65212" rIns="130427" bIns="65212" anchor="ctr"/>
          <a:lstStyle/>
          <a:p>
            <a:pPr>
              <a:defRPr/>
            </a:pPr>
            <a:endParaRPr lang="en-US" sz="3600" b="1" dirty="0"/>
          </a:p>
        </p:txBody>
      </p:sp>
      <p:sp>
        <p:nvSpPr>
          <p:cNvPr id="11" name="TextBox 10"/>
          <p:cNvSpPr txBox="1"/>
          <p:nvPr/>
        </p:nvSpPr>
        <p:spPr>
          <a:xfrm>
            <a:off x="1011895" y="2534969"/>
            <a:ext cx="904663" cy="415498"/>
          </a:xfrm>
          <a:prstGeom prst="rect">
            <a:avLst/>
          </a:prstGeom>
          <a:noFill/>
          <a:ln w="6350">
            <a:solidFill>
              <a:schemeClr val="tx1"/>
            </a:solidFill>
          </a:ln>
        </p:spPr>
        <p:txBody>
          <a:bodyPr wrap="square" rtlCol="0">
            <a:spAutoFit/>
          </a:bodyPr>
          <a:lstStyle/>
          <a:p>
            <a:r>
              <a:rPr lang="en-US" sz="1050" dirty="0"/>
              <a:t>Hornor:p168A</a:t>
            </a:r>
          </a:p>
        </p:txBody>
      </p:sp>
    </p:spTree>
    <p:extLst>
      <p:ext uri="{BB962C8B-B14F-4D97-AF65-F5344CB8AC3E}">
        <p14:creationId xmlns:p14="http://schemas.microsoft.com/office/powerpoint/2010/main" val="344879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Основной механизм попадания вируса и инфицирования им кожи и слизистых – половой путь передачи </a:t>
            </a:r>
          </a:p>
          <a:p>
            <a:r>
              <a:rPr lang="ru-RU" dirty="0"/>
              <a:t>Даже однократного полового контакта достаточно для высокого риска заражения при встрече с возбудителем инфекции.</a:t>
            </a:r>
          </a:p>
          <a:p>
            <a:r>
              <a:rPr lang="ru-RU" dirty="0"/>
              <a:t>Причем, сам заразившийся человек длительное время не имеет никаких симптомов и не догадывается о текущей инфекции. </a:t>
            </a:r>
          </a:p>
          <a:p>
            <a:r>
              <a:rPr lang="ru-RU" dirty="0"/>
              <a:t>Долго ПВИ не проявляет себя ни жалобами, ни клиническими симптомами. И к сожалению, не редко диагностируется уже на поздних стадиях злокачественного процесса.</a:t>
            </a:r>
          </a:p>
          <a:p>
            <a:r>
              <a:rPr lang="ru-RU" dirty="0"/>
              <a:t>В качестве исключительного рассматривается и </a:t>
            </a:r>
            <a:r>
              <a:rPr lang="ru-RU" dirty="0" err="1"/>
              <a:t>экстрагенитальный</a:t>
            </a:r>
            <a:r>
              <a:rPr lang="ru-RU" dirty="0"/>
              <a:t> путь передачи (непрямой контактный) и вертикальный (от матери к плоду)</a:t>
            </a:r>
          </a:p>
          <a:p>
            <a:endParaRPr lang="ru-RU" dirty="0"/>
          </a:p>
        </p:txBody>
      </p:sp>
      <p:sp>
        <p:nvSpPr>
          <p:cNvPr id="4" name="Номер слайда 3"/>
          <p:cNvSpPr>
            <a:spLocks noGrp="1"/>
          </p:cNvSpPr>
          <p:nvPr>
            <p:ph type="sldNum" sz="quarter" idx="5"/>
          </p:nvPr>
        </p:nvSpPr>
        <p:spPr/>
        <p:txBody>
          <a:bodyPr/>
          <a:lstStyle/>
          <a:p>
            <a:fld id="{BA08B48D-BA1D-0440-9BFF-6BE91A2018CD}" type="slidenum">
              <a:rPr lang="ru-RU" smtClean="0"/>
              <a:t>5</a:t>
            </a:fld>
            <a:endParaRPr lang="ru-RU"/>
          </a:p>
        </p:txBody>
      </p:sp>
    </p:spTree>
    <p:extLst>
      <p:ext uri="{BB962C8B-B14F-4D97-AF65-F5344CB8AC3E}">
        <p14:creationId xmlns:p14="http://schemas.microsoft.com/office/powerpoint/2010/main" val="154178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После проникновения</a:t>
            </a:r>
            <a:r>
              <a:rPr lang="ru-RU" baseline="0" dirty="0"/>
              <a:t> вируса в </a:t>
            </a:r>
            <a:r>
              <a:rPr lang="ru-RU" sz="1200" dirty="0">
                <a:latin typeface="Arial Narrow" pitchFamily="34" charset="0"/>
              </a:rPr>
              <a:t>организм человека</a:t>
            </a:r>
            <a:r>
              <a:rPr lang="ru-RU" sz="1200" baseline="0" dirty="0">
                <a:latin typeface="Arial Narrow" pitchFamily="34" charset="0"/>
              </a:rPr>
              <a:t> его замечают с</a:t>
            </a:r>
            <a:r>
              <a:rPr lang="ru-RU" sz="1200" dirty="0">
                <a:latin typeface="Arial Narrow" pitchFamily="34" charset="0"/>
              </a:rPr>
              <a:t>пециальные клетки иммунной системы  и «знакомятся». Они</a:t>
            </a:r>
            <a:r>
              <a:rPr lang="ru-RU" sz="1200" baseline="0" dirty="0">
                <a:latin typeface="Arial Narrow" pitchFamily="34" charset="0"/>
              </a:rPr>
              <a:t> </a:t>
            </a:r>
            <a:r>
              <a:rPr lang="ru-RU" sz="1200" dirty="0">
                <a:latin typeface="Arial Narrow" pitchFamily="34" charset="0"/>
              </a:rPr>
              <a:t>распознают на поверхности вируса чужеродные для организма белки </a:t>
            </a:r>
            <a:r>
              <a:rPr lang="en-US" sz="1200" dirty="0">
                <a:latin typeface="Arial Narrow" pitchFamily="34" charset="0"/>
              </a:rPr>
              <a:t>L1</a:t>
            </a:r>
            <a:r>
              <a:rPr lang="ru-RU" sz="1200" dirty="0">
                <a:latin typeface="Arial Narrow" pitchFamily="34" charset="0"/>
              </a:rPr>
              <a:t> и вырабатывают к ним защитные антитела. Дальше</a:t>
            </a:r>
            <a:r>
              <a:rPr lang="ru-RU" sz="1200" baseline="0" dirty="0">
                <a:latin typeface="Arial Narrow" pitchFamily="34" charset="0"/>
              </a:rPr>
              <a:t> возможно развитие нескольких вариантов, если о</a:t>
            </a:r>
            <a:r>
              <a:rPr lang="ru-RU" sz="1200" dirty="0">
                <a:latin typeface="Arial Narrow" pitchFamily="34" charset="0"/>
              </a:rPr>
              <a:t>рганизм выработает антитела против вирусов в достаточном количестве для уничтожения всех вирусов,</a:t>
            </a:r>
            <a:r>
              <a:rPr lang="ru-RU" sz="1200" baseline="0" dirty="0">
                <a:latin typeface="Arial Narrow" pitchFamily="34" charset="0"/>
              </a:rPr>
              <a:t> то он одержит победу, если о</a:t>
            </a:r>
            <a:r>
              <a:rPr lang="ru-RU" sz="1200" dirty="0">
                <a:latin typeface="Arial Narrow" pitchFamily="34" charset="0"/>
              </a:rPr>
              <a:t>рганизм выработает антитела медленнее, чем размножаются вирусы, или антител недостаточно для уничтожения всех вирусов то вирус победит и начнет развиваться различные</a:t>
            </a:r>
            <a:r>
              <a:rPr lang="ru-RU" sz="1200" baseline="0" dirty="0">
                <a:latin typeface="Arial Narrow" pitchFamily="34" charset="0"/>
              </a:rPr>
              <a:t> заболевания ассоциированный с ВПЧ.</a:t>
            </a:r>
            <a:endParaRPr lang="ru-RU" sz="1200" dirty="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BA08B48D-BA1D-0440-9BFF-6BE91A2018CD}" type="slidenum">
              <a:rPr lang="ru-RU" smtClean="0"/>
              <a:t>6</a:t>
            </a:fld>
            <a:endParaRPr lang="ru-RU"/>
          </a:p>
        </p:txBody>
      </p:sp>
    </p:spTree>
    <p:extLst>
      <p:ext uri="{BB962C8B-B14F-4D97-AF65-F5344CB8AC3E}">
        <p14:creationId xmlns:p14="http://schemas.microsoft.com/office/powerpoint/2010/main" val="379360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a:solidFill>
                  <a:schemeClr val="tx1"/>
                </a:solidFill>
                <a:effectLst/>
                <a:latin typeface="+mn-lt"/>
                <a:ea typeface="+mn-ea"/>
                <a:cs typeface="+mn-cs"/>
              </a:rPr>
              <a:t>Папилломавирусная</a:t>
            </a:r>
            <a:r>
              <a:rPr lang="ru-RU" sz="1200" kern="1200" dirty="0">
                <a:solidFill>
                  <a:schemeClr val="tx1"/>
                </a:solidFill>
                <a:effectLst/>
                <a:latin typeface="+mn-lt"/>
                <a:ea typeface="+mn-ea"/>
                <a:cs typeface="+mn-cs"/>
              </a:rPr>
              <a:t> инфекция занимает первое место среди инфекций, передаваемых половым путем. </a:t>
            </a:r>
          </a:p>
          <a:p>
            <a:r>
              <a:rPr lang="ru-RU" sz="1200" kern="1200" dirty="0">
                <a:solidFill>
                  <a:schemeClr val="tx1"/>
                </a:solidFill>
                <a:effectLst/>
                <a:latin typeface="+mn-lt"/>
                <a:ea typeface="+mn-ea"/>
                <a:cs typeface="+mn-cs"/>
              </a:rPr>
              <a:t> 70 до 80% сексуально активного населения инфицируется ВПЧ в течение жизни. </a:t>
            </a:r>
          </a:p>
          <a:p>
            <a:r>
              <a:rPr lang="ru-RU" sz="1200" kern="1200" dirty="0">
                <a:solidFill>
                  <a:schemeClr val="tx1"/>
                </a:solidFill>
                <a:effectLst/>
                <a:latin typeface="+mn-lt"/>
                <a:ea typeface="+mn-ea"/>
                <a:cs typeface="+mn-cs"/>
              </a:rPr>
              <a:t>По данным ВОЗ ПВИ встречается во всех регионах земного шара, ежегодно отмечается около 6 млн случаев инфицирования ВПЧ. </a:t>
            </a:r>
          </a:p>
          <a:p>
            <a:r>
              <a:rPr lang="ru-RU" sz="1200" kern="1200" dirty="0">
                <a:solidFill>
                  <a:schemeClr val="tx1"/>
                </a:solidFill>
                <a:effectLst/>
                <a:latin typeface="+mn-lt"/>
                <a:ea typeface="+mn-ea"/>
                <a:cs typeface="+mn-cs"/>
              </a:rPr>
              <a:t>Заболеваемость РШМ колеблется от 1 до 50 случаев на 100 тыс. женщин, большинство из них выявляется среди женщин в возрасте старше 40 лет.</a:t>
            </a:r>
          </a:p>
          <a:p>
            <a:r>
              <a:rPr lang="ru-RU" sz="1200" kern="1200" dirty="0">
                <a:solidFill>
                  <a:schemeClr val="tx1"/>
                </a:solidFill>
                <a:effectLst/>
                <a:latin typeface="+mn-lt"/>
                <a:ea typeface="+mn-ea"/>
                <a:cs typeface="+mn-cs"/>
              </a:rPr>
              <a:t> Пик инфицирования ВПЧ у женщин приходится на 16 25 лет и снижается с возрастом, у мужчин, напротив, пик пораженности ПВИ приходится на чуть более старший возраст, чем среди женщин, и остается постоянным или незначительно уменьшается по мере взросления. </a:t>
            </a:r>
          </a:p>
          <a:p>
            <a:endParaRPr lang="ru-RU" dirty="0"/>
          </a:p>
        </p:txBody>
      </p:sp>
      <p:sp>
        <p:nvSpPr>
          <p:cNvPr id="4" name="Номер слайда 3"/>
          <p:cNvSpPr>
            <a:spLocks noGrp="1"/>
          </p:cNvSpPr>
          <p:nvPr>
            <p:ph type="sldNum" sz="quarter" idx="10"/>
          </p:nvPr>
        </p:nvSpPr>
        <p:spPr/>
        <p:txBody>
          <a:bodyPr/>
          <a:lstStyle/>
          <a:p>
            <a:fld id="{09972B13-5F9D-468B-BCF2-67E93E182ACA}" type="slidenum">
              <a:rPr lang="ru-RU" smtClean="0"/>
              <a:t>7</a:t>
            </a:fld>
            <a:endParaRPr lang="ru-RU"/>
          </a:p>
        </p:txBody>
      </p:sp>
    </p:spTree>
    <p:extLst>
      <p:ext uri="{BB962C8B-B14F-4D97-AF65-F5344CB8AC3E}">
        <p14:creationId xmlns:p14="http://schemas.microsoft.com/office/powerpoint/2010/main" val="278064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52458D7-31A2-49F4-84D9-B20B731C80BC}" type="slidenum">
              <a:rPr lang="ru-RU" b="0" smtClean="0"/>
              <a:pPr eaLnBrk="1" hangingPunct="1"/>
              <a:t>8</a:t>
            </a:fld>
            <a:endParaRPr lang="ru-RU"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1152525" y="4343400"/>
            <a:ext cx="45831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a:solidFill>
                  <a:schemeClr val="tx1"/>
                </a:solidFill>
                <a:effectLst/>
                <a:latin typeface="+mn-lt"/>
                <a:ea typeface="+mn-ea"/>
                <a:cs typeface="+mn-cs"/>
              </a:rPr>
              <a:t>ВПЧ  проникает в клетки кожи, слизистых оболочек через микроскопические порезы и дефекты.  Вирус изменяет  ДНК клетки, она начинает бесконтрольно делиться, что приводит к увеличению количества инфицированных клеток в ткани и формированию доброкачественных  и злокачественных новообразований. Злокачественные новообразования формируются при постоянном присутствии в клетках онкогенных вирус.  Перенесенная ПВИ не защищает от повторного инфицирования, Вирус способен </a:t>
            </a:r>
            <a:r>
              <a:rPr lang="ru-RU" sz="1200" kern="1200" dirty="0" err="1">
                <a:solidFill>
                  <a:schemeClr val="tx1"/>
                </a:solidFill>
                <a:effectLst/>
                <a:latin typeface="+mn-lt"/>
                <a:ea typeface="+mn-ea"/>
                <a:cs typeface="+mn-cs"/>
              </a:rPr>
              <a:t>персистировать</a:t>
            </a:r>
            <a:r>
              <a:rPr lang="ru-RU" sz="1200" kern="1200" dirty="0">
                <a:solidFill>
                  <a:schemeClr val="tx1"/>
                </a:solidFill>
                <a:effectLst/>
                <a:latin typeface="+mn-lt"/>
                <a:ea typeface="+mn-ea"/>
                <a:cs typeface="+mn-cs"/>
              </a:rPr>
              <a:t> в месте проникновения как угодно долго. </a:t>
            </a:r>
          </a:p>
          <a:p>
            <a:r>
              <a:rPr lang="ru-RU" sz="1200" kern="1200" dirty="0">
                <a:solidFill>
                  <a:schemeClr val="tx1"/>
                </a:solidFill>
                <a:effectLst/>
                <a:latin typeface="+mn-lt"/>
                <a:ea typeface="+mn-ea"/>
                <a:cs typeface="+mn-cs"/>
              </a:rPr>
              <a:t>Организму очень сложно вовремя заметить вирус, потому что он не проникает в кровь, а инфекционный процесс протекает без симптомов. Более того, ВПЧ является генетически стабильным и исключительно </a:t>
            </a:r>
            <a:r>
              <a:rPr lang="ru-RU" sz="1200" kern="1200" dirty="0" err="1">
                <a:solidFill>
                  <a:schemeClr val="tx1"/>
                </a:solidFill>
                <a:effectLst/>
                <a:latin typeface="+mn-lt"/>
                <a:ea typeface="+mn-ea"/>
                <a:cs typeface="+mn-cs"/>
              </a:rPr>
              <a:t>внутриэпителиальным</a:t>
            </a:r>
            <a:r>
              <a:rPr lang="ru-RU" sz="1200" kern="1200" dirty="0">
                <a:solidFill>
                  <a:schemeClr val="tx1"/>
                </a:solidFill>
                <a:effectLst/>
                <a:latin typeface="+mn-lt"/>
                <a:ea typeface="+mn-ea"/>
                <a:cs typeface="+mn-cs"/>
              </a:rPr>
              <a:t> проникает в цитоплазму без повреждения </a:t>
            </a:r>
            <a:r>
              <a:rPr lang="ru-RU" sz="1200" kern="1200" dirty="0" err="1">
                <a:solidFill>
                  <a:schemeClr val="tx1"/>
                </a:solidFill>
                <a:effectLst/>
                <a:latin typeface="+mn-lt"/>
                <a:ea typeface="+mn-ea"/>
                <a:cs typeface="+mn-cs"/>
              </a:rPr>
              <a:t>кератиноцита</a:t>
            </a:r>
            <a:r>
              <a:rPr lang="ru-RU" sz="1200" kern="1200" dirty="0">
                <a:solidFill>
                  <a:schemeClr val="tx1"/>
                </a:solidFill>
                <a:effectLst/>
                <a:latin typeface="+mn-lt"/>
                <a:ea typeface="+mn-ea"/>
                <a:cs typeface="+mn-cs"/>
              </a:rPr>
              <a:t>, поэтому препятствует активации врожденного иммунитета посредством </a:t>
            </a:r>
            <a:r>
              <a:rPr lang="ru-RU" sz="1200" kern="1200" dirty="0" err="1">
                <a:solidFill>
                  <a:schemeClr val="tx1"/>
                </a:solidFill>
                <a:effectLst/>
                <a:latin typeface="+mn-lt"/>
                <a:ea typeface="+mn-ea"/>
                <a:cs typeface="+mn-cs"/>
              </a:rPr>
              <a:t>регyляции</a:t>
            </a:r>
            <a:r>
              <a:rPr lang="ru-RU" sz="1200" kern="1200" dirty="0">
                <a:solidFill>
                  <a:schemeClr val="tx1"/>
                </a:solidFill>
                <a:effectLst/>
                <a:latin typeface="+mn-lt"/>
                <a:ea typeface="+mn-ea"/>
                <a:cs typeface="+mn-cs"/>
              </a:rPr>
              <a:t> продукции противовирусных цитокинов, в частности фактора некроза опухоли и y-интерферона, обладающих противовирусными и </a:t>
            </a:r>
            <a:r>
              <a:rPr lang="ru-RU" sz="1200" kern="1200" dirty="0" err="1">
                <a:solidFill>
                  <a:schemeClr val="tx1"/>
                </a:solidFill>
                <a:effectLst/>
                <a:latin typeface="+mn-lt"/>
                <a:ea typeface="+mn-ea"/>
                <a:cs typeface="+mn-cs"/>
              </a:rPr>
              <a:t>антипролиферативными</a:t>
            </a:r>
            <a:r>
              <a:rPr lang="ru-RU" sz="1200" kern="1200" dirty="0">
                <a:solidFill>
                  <a:schemeClr val="tx1"/>
                </a:solidFill>
                <a:effectLst/>
                <a:latin typeface="+mn-lt"/>
                <a:ea typeface="+mn-ea"/>
                <a:cs typeface="+mn-cs"/>
              </a:rPr>
              <a:t> свойствами. </a:t>
            </a:r>
            <a:r>
              <a:rPr lang="ru-RU" sz="1200" kern="1200" dirty="0" err="1">
                <a:solidFill>
                  <a:schemeClr val="tx1"/>
                </a:solidFill>
                <a:effectLst/>
                <a:latin typeface="+mn-lt"/>
                <a:ea typeface="+mn-ea"/>
                <a:cs typeface="+mn-cs"/>
              </a:rPr>
              <a:t>Онкопротеины</a:t>
            </a:r>
            <a:r>
              <a:rPr lang="ru-RU" sz="1200" kern="1200" dirty="0">
                <a:solidFill>
                  <a:schemeClr val="tx1"/>
                </a:solidFill>
                <a:effectLst/>
                <a:latin typeface="+mn-lt"/>
                <a:ea typeface="+mn-ea"/>
                <a:cs typeface="+mn-cs"/>
              </a:rPr>
              <a:t> вируса Е6 и Е7 способны подавлять противовирусные механизмы в клетке. ВПЧ не </a:t>
            </a:r>
            <a:r>
              <a:rPr lang="ru-RU" sz="1200" kern="1200" dirty="0" err="1">
                <a:solidFill>
                  <a:schemeClr val="tx1"/>
                </a:solidFill>
                <a:effectLst/>
                <a:latin typeface="+mn-lt"/>
                <a:ea typeface="+mn-ea"/>
                <a:cs typeface="+mn-cs"/>
              </a:rPr>
              <a:t>экспрессирует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антиrенные</a:t>
            </a:r>
            <a:r>
              <a:rPr lang="ru-RU" sz="1200" kern="1200" dirty="0">
                <a:solidFill>
                  <a:schemeClr val="tx1"/>
                </a:solidFill>
                <a:effectLst/>
                <a:latin typeface="+mn-lt"/>
                <a:ea typeface="+mn-ea"/>
                <a:cs typeface="+mn-cs"/>
              </a:rPr>
              <a:t> белки (</a:t>
            </a:r>
            <a:r>
              <a:rPr lang="ru-RU" sz="1200" kern="1200" dirty="0" err="1">
                <a:solidFill>
                  <a:schemeClr val="tx1"/>
                </a:solidFill>
                <a:effectLst/>
                <a:latin typeface="+mn-lt"/>
                <a:ea typeface="+mn-ea"/>
                <a:cs typeface="+mn-cs"/>
              </a:rPr>
              <a:t>Ll</a:t>
            </a:r>
            <a:r>
              <a:rPr lang="ru-RU" sz="1200" kern="1200" dirty="0">
                <a:solidFill>
                  <a:schemeClr val="tx1"/>
                </a:solidFill>
                <a:effectLst/>
                <a:latin typeface="+mn-lt"/>
                <a:ea typeface="+mn-ea"/>
                <a:cs typeface="+mn-cs"/>
              </a:rPr>
              <a:t> иL2), имеющие основное значение в формировании гуморального (</a:t>
            </a:r>
            <a:r>
              <a:rPr lang="ru-RU" sz="1200" kern="1200" dirty="0" err="1">
                <a:solidFill>
                  <a:schemeClr val="tx1"/>
                </a:solidFill>
                <a:effectLst/>
                <a:latin typeface="+mn-lt"/>
                <a:ea typeface="+mn-ea"/>
                <a:cs typeface="+mn-cs"/>
              </a:rPr>
              <a:t>антительного</a:t>
            </a:r>
            <a:r>
              <a:rPr lang="ru-RU" sz="1200" kern="1200" dirty="0">
                <a:solidFill>
                  <a:schemeClr val="tx1"/>
                </a:solidFill>
                <a:effectLst/>
                <a:latin typeface="+mn-lt"/>
                <a:ea typeface="+mn-ea"/>
                <a:cs typeface="+mn-cs"/>
              </a:rPr>
              <a:t>) ответа, пока не образует достаточного количества копий вируса. В результате антитела к ВПЧ обнаруживаются только у 50-70% инфицированных женщин, </a:t>
            </a:r>
            <a:r>
              <a:rPr lang="ru-RU" sz="1200" kern="1200" dirty="0" err="1">
                <a:solidFill>
                  <a:schemeClr val="tx1"/>
                </a:solidFill>
                <a:effectLst/>
                <a:latin typeface="+mn-lt"/>
                <a:ea typeface="+mn-ea"/>
                <a:cs typeface="+mn-cs"/>
              </a:rPr>
              <a:t>гyморальный</a:t>
            </a:r>
            <a:r>
              <a:rPr lang="ru-RU" sz="1200" kern="1200" dirty="0">
                <a:solidFill>
                  <a:schemeClr val="tx1"/>
                </a:solidFill>
                <a:effectLst/>
                <a:latin typeface="+mn-lt"/>
                <a:ea typeface="+mn-ea"/>
                <a:cs typeface="+mn-cs"/>
              </a:rPr>
              <a:t> ответ организма человека на естественную ПВИ развивается относительно медленно и является недостаточно эффективным. Интервал между инфицированием ВПЧ и прогрессированием до инвазивного рака, как правило, составляет более 10 лет. Инвазивному раку предшествуют предраковые поражения или </a:t>
            </a:r>
            <a:r>
              <a:rPr lang="ru-RU" sz="1200" kern="1200" dirty="0" err="1">
                <a:solidFill>
                  <a:schemeClr val="tx1"/>
                </a:solidFill>
                <a:effectLst/>
                <a:latin typeface="+mn-lt"/>
                <a:ea typeface="+mn-ea"/>
                <a:cs typeface="+mn-cs"/>
              </a:rPr>
              <a:t>интраэпителиальные</a:t>
            </a:r>
            <a:r>
              <a:rPr lang="ru-RU" sz="1200" kern="1200" dirty="0">
                <a:solidFill>
                  <a:schemeClr val="tx1"/>
                </a:solidFill>
                <a:effectLst/>
                <a:latin typeface="+mn-lt"/>
                <a:ea typeface="+mn-ea"/>
                <a:cs typeface="+mn-cs"/>
              </a:rPr>
              <a:t> неоплазии различной степени тяжести.</a:t>
            </a:r>
          </a:p>
          <a:p>
            <a:endParaRPr lang="ru-RU"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Факторы, способствующие инфицированию ПВИ и развитию заболеваний:</a:t>
            </a:r>
          </a:p>
          <a:p>
            <a:pPr lvl="0"/>
            <a:r>
              <a:rPr lang="ru-RU" sz="1200" kern="1200" dirty="0">
                <a:solidFill>
                  <a:schemeClr val="tx1"/>
                </a:solidFill>
                <a:effectLst/>
                <a:latin typeface="+mn-lt"/>
                <a:ea typeface="+mn-ea"/>
                <a:cs typeface="+mn-cs"/>
              </a:rPr>
              <a:t>раннее начало половой жизни (увеличивает риск инфицирования в 22 раза);</a:t>
            </a:r>
          </a:p>
          <a:p>
            <a:pPr lvl="0"/>
            <a:r>
              <a:rPr lang="ru-RU" sz="1200" kern="1200" dirty="0">
                <a:solidFill>
                  <a:schemeClr val="tx1"/>
                </a:solidFill>
                <a:effectLst/>
                <a:latin typeface="+mn-lt"/>
                <a:ea typeface="+mn-ea"/>
                <a:cs typeface="+mn-cs"/>
              </a:rPr>
              <a:t>частая смена половых партнеров;</a:t>
            </a:r>
          </a:p>
          <a:p>
            <a:pPr lvl="0"/>
            <a:r>
              <a:rPr lang="ru-RU" sz="1200" kern="1200" dirty="0">
                <a:solidFill>
                  <a:schemeClr val="tx1"/>
                </a:solidFill>
                <a:effectLst/>
                <a:latin typeface="+mn-lt"/>
                <a:ea typeface="+mn-ea"/>
                <a:cs typeface="+mn-cs"/>
              </a:rPr>
              <a:t>частые роды и аборты;  сопутствующая урогенитальная инфекция;</a:t>
            </a:r>
          </a:p>
          <a:p>
            <a:pPr lvl="0"/>
            <a:r>
              <a:rPr lang="ru-RU" sz="1200" kern="1200" dirty="0">
                <a:solidFill>
                  <a:schemeClr val="tx1"/>
                </a:solidFill>
                <a:effectLst/>
                <a:latin typeface="+mn-lt"/>
                <a:ea typeface="+mn-ea"/>
                <a:cs typeface="+mn-cs"/>
              </a:rPr>
              <a:t>нарушения биоценоза влагалища; </a:t>
            </a:r>
          </a:p>
          <a:p>
            <a:pPr lvl="0"/>
            <a:r>
              <a:rPr lang="ru-RU" sz="1200" kern="1200" dirty="0">
                <a:solidFill>
                  <a:schemeClr val="tx1"/>
                </a:solidFill>
                <a:effectLst/>
                <a:latin typeface="+mn-lt"/>
                <a:ea typeface="+mn-ea"/>
                <a:cs typeface="+mn-cs"/>
              </a:rPr>
              <a:t>курение; </a:t>
            </a:r>
          </a:p>
          <a:p>
            <a:pPr lvl="0"/>
            <a:r>
              <a:rPr lang="ru-RU" sz="1200" kern="1200" dirty="0" err="1">
                <a:solidFill>
                  <a:schemeClr val="tx1"/>
                </a:solidFill>
                <a:effectLst/>
                <a:latin typeface="+mn-lt"/>
                <a:ea typeface="+mn-ea"/>
                <a:cs typeface="+mn-cs"/>
              </a:rPr>
              <a:t>иммунодефицитные</a:t>
            </a:r>
            <a:r>
              <a:rPr lang="ru-RU" sz="1200" kern="1200" dirty="0">
                <a:solidFill>
                  <a:schemeClr val="tx1"/>
                </a:solidFill>
                <a:effectLst/>
                <a:latin typeface="+mn-lt"/>
                <a:ea typeface="+mn-ea"/>
                <a:cs typeface="+mn-cs"/>
              </a:rPr>
              <a:t> состояния;</a:t>
            </a:r>
          </a:p>
          <a:p>
            <a:pPr lvl="0"/>
            <a:r>
              <a:rPr lang="ru-RU" sz="1200" kern="1200" dirty="0">
                <a:solidFill>
                  <a:schemeClr val="tx1"/>
                </a:solidFill>
                <a:effectLst/>
                <a:latin typeface="+mn-lt"/>
                <a:ea typeface="+mn-ea"/>
                <a:cs typeface="+mn-cs"/>
              </a:rPr>
              <a:t>генетическая предрасположенность; </a:t>
            </a:r>
          </a:p>
          <a:p>
            <a:pPr lvl="0"/>
            <a:r>
              <a:rPr lang="ru-RU" sz="1200" kern="1200" dirty="0">
                <a:solidFill>
                  <a:schemeClr val="tx1"/>
                </a:solidFill>
                <a:effectLst/>
                <a:latin typeface="+mn-lt"/>
                <a:ea typeface="+mn-ea"/>
                <a:cs typeface="+mn-cs"/>
              </a:rPr>
              <a:t>гормональные факторы.</a:t>
            </a:r>
          </a:p>
          <a:p>
            <a:pPr marL="190500" indent="-190500" eaLnBrk="1" hangingPunct="1">
              <a:lnSpc>
                <a:spcPct val="90000"/>
              </a:lnSpc>
            </a:pPr>
            <a:endParaRPr lang="en-US" altLang="ko-KR" sz="900" dirty="0">
              <a:ea typeface="굴림" pitchFamily="34" charset="-127"/>
              <a:sym typeface="Symbol" pitchFamily="18" charset="2"/>
            </a:endParaRPr>
          </a:p>
          <a:p>
            <a:pPr marL="374650" lvl="1" indent="-190500" eaLnBrk="1" hangingPunct="1">
              <a:lnSpc>
                <a:spcPct val="90000"/>
              </a:lnSpc>
            </a:pPr>
            <a:endParaRPr lang="en-GB" altLang="zh-TW" sz="900" dirty="0">
              <a:sym typeface="Symbol" pitchFamily="18" charset="2"/>
            </a:endParaRPr>
          </a:p>
        </p:txBody>
      </p:sp>
      <p:sp>
        <p:nvSpPr>
          <p:cNvPr id="4" name="Номер слайда 3"/>
          <p:cNvSpPr>
            <a:spLocks noGrp="1"/>
          </p:cNvSpPr>
          <p:nvPr>
            <p:ph type="sldNum" sz="quarter" idx="10"/>
          </p:nvPr>
        </p:nvSpPr>
        <p:spPr/>
        <p:txBody>
          <a:bodyPr/>
          <a:lstStyle/>
          <a:p>
            <a:fld id="{09972B13-5F9D-468B-BCF2-67E93E182ACA}" type="slidenum">
              <a:rPr lang="ru-RU" smtClean="0"/>
              <a:t>9</a:t>
            </a:fld>
            <a:endParaRPr lang="ru-RU"/>
          </a:p>
        </p:txBody>
      </p:sp>
    </p:spTree>
    <p:extLst>
      <p:ext uri="{BB962C8B-B14F-4D97-AF65-F5344CB8AC3E}">
        <p14:creationId xmlns:p14="http://schemas.microsoft.com/office/powerpoint/2010/main" val="154277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FF4A8BA0-4365-450B-AB20-C89E5D074115}"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A992D9-7FD3-46B5-A8A3-A207368C8BCF}" type="slidenum">
              <a:rPr lang="ru-RU" smtClean="0"/>
              <a:t>‹#›</a:t>
            </a:fld>
            <a:endParaRPr lang="ru-RU"/>
          </a:p>
        </p:txBody>
      </p:sp>
    </p:spTree>
    <p:extLst>
      <p:ext uri="{BB962C8B-B14F-4D97-AF65-F5344CB8AC3E}">
        <p14:creationId xmlns:p14="http://schemas.microsoft.com/office/powerpoint/2010/main" val="179852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4A8BA0-4365-450B-AB20-C89E5D074115}"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A992D9-7FD3-46B5-A8A3-A207368C8BCF}" type="slidenum">
              <a:rPr lang="ru-RU" smtClean="0"/>
              <a:t>‹#›</a:t>
            </a:fld>
            <a:endParaRPr lang="ru-RU"/>
          </a:p>
        </p:txBody>
      </p:sp>
    </p:spTree>
    <p:extLst>
      <p:ext uri="{BB962C8B-B14F-4D97-AF65-F5344CB8AC3E}">
        <p14:creationId xmlns:p14="http://schemas.microsoft.com/office/powerpoint/2010/main" val="105662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4A8BA0-4365-450B-AB20-C89E5D074115}"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A992D9-7FD3-46B5-A8A3-A207368C8BCF}" type="slidenum">
              <a:rPr lang="ru-RU" smtClean="0"/>
              <a:t>‹#›</a:t>
            </a:fld>
            <a:endParaRPr lang="ru-RU"/>
          </a:p>
        </p:txBody>
      </p:sp>
    </p:spTree>
    <p:extLst>
      <p:ext uri="{BB962C8B-B14F-4D97-AF65-F5344CB8AC3E}">
        <p14:creationId xmlns:p14="http://schemas.microsoft.com/office/powerpoint/2010/main" val="43241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4A8BA0-4365-450B-AB20-C89E5D074115}"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A992D9-7FD3-46B5-A8A3-A207368C8BCF}" type="slidenum">
              <a:rPr lang="ru-RU" smtClean="0"/>
              <a:t>‹#›</a:t>
            </a:fld>
            <a:endParaRPr lang="ru-RU"/>
          </a:p>
        </p:txBody>
      </p:sp>
    </p:spTree>
    <p:extLst>
      <p:ext uri="{BB962C8B-B14F-4D97-AF65-F5344CB8AC3E}">
        <p14:creationId xmlns:p14="http://schemas.microsoft.com/office/powerpoint/2010/main" val="341497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F4A8BA0-4365-450B-AB20-C89E5D074115}"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A992D9-7FD3-46B5-A8A3-A207368C8BCF}" type="slidenum">
              <a:rPr lang="ru-RU" smtClean="0"/>
              <a:t>‹#›</a:t>
            </a:fld>
            <a:endParaRPr lang="ru-RU"/>
          </a:p>
        </p:txBody>
      </p:sp>
    </p:spTree>
    <p:extLst>
      <p:ext uri="{BB962C8B-B14F-4D97-AF65-F5344CB8AC3E}">
        <p14:creationId xmlns:p14="http://schemas.microsoft.com/office/powerpoint/2010/main" val="338467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F4A8BA0-4365-450B-AB20-C89E5D074115}" type="datetimeFigureOut">
              <a:rPr lang="ru-RU" smtClean="0"/>
              <a:t>31.01.2022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A992D9-7FD3-46B5-A8A3-A207368C8BCF}" type="slidenum">
              <a:rPr lang="ru-RU" smtClean="0"/>
              <a:t>‹#›</a:t>
            </a:fld>
            <a:endParaRPr lang="ru-RU"/>
          </a:p>
        </p:txBody>
      </p:sp>
    </p:spTree>
    <p:extLst>
      <p:ext uri="{BB962C8B-B14F-4D97-AF65-F5344CB8AC3E}">
        <p14:creationId xmlns:p14="http://schemas.microsoft.com/office/powerpoint/2010/main" val="319642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F4A8BA0-4365-450B-AB20-C89E5D074115}" type="datetimeFigureOut">
              <a:rPr lang="ru-RU" smtClean="0"/>
              <a:t>31.01.2022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A992D9-7FD3-46B5-A8A3-A207368C8BCF}" type="slidenum">
              <a:rPr lang="ru-RU" smtClean="0"/>
              <a:t>‹#›</a:t>
            </a:fld>
            <a:endParaRPr lang="ru-RU"/>
          </a:p>
        </p:txBody>
      </p:sp>
    </p:spTree>
    <p:extLst>
      <p:ext uri="{BB962C8B-B14F-4D97-AF65-F5344CB8AC3E}">
        <p14:creationId xmlns:p14="http://schemas.microsoft.com/office/powerpoint/2010/main" val="31115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F4A8BA0-4365-450B-AB20-C89E5D074115}" type="datetimeFigureOut">
              <a:rPr lang="ru-RU" smtClean="0"/>
              <a:t>31.01.2022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A992D9-7FD3-46B5-A8A3-A207368C8BCF}" type="slidenum">
              <a:rPr lang="ru-RU" smtClean="0"/>
              <a:t>‹#›</a:t>
            </a:fld>
            <a:endParaRPr lang="ru-RU"/>
          </a:p>
        </p:txBody>
      </p:sp>
    </p:spTree>
    <p:extLst>
      <p:ext uri="{BB962C8B-B14F-4D97-AF65-F5344CB8AC3E}">
        <p14:creationId xmlns:p14="http://schemas.microsoft.com/office/powerpoint/2010/main" val="237771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4A8BA0-4365-450B-AB20-C89E5D074115}" type="datetimeFigureOut">
              <a:rPr lang="ru-RU" smtClean="0"/>
              <a:t>31.01.2022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A992D9-7FD3-46B5-A8A3-A207368C8BCF}" type="slidenum">
              <a:rPr lang="ru-RU" smtClean="0"/>
              <a:t>‹#›</a:t>
            </a:fld>
            <a:endParaRPr lang="ru-RU"/>
          </a:p>
        </p:txBody>
      </p:sp>
    </p:spTree>
    <p:extLst>
      <p:ext uri="{BB962C8B-B14F-4D97-AF65-F5344CB8AC3E}">
        <p14:creationId xmlns:p14="http://schemas.microsoft.com/office/powerpoint/2010/main" val="357316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F4A8BA0-4365-450B-AB20-C89E5D074115}" type="datetimeFigureOut">
              <a:rPr lang="ru-RU" smtClean="0"/>
              <a:t>31.01.2022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A992D9-7FD3-46B5-A8A3-A207368C8BCF}" type="slidenum">
              <a:rPr lang="ru-RU" smtClean="0"/>
              <a:t>‹#›</a:t>
            </a:fld>
            <a:endParaRPr lang="ru-RU"/>
          </a:p>
        </p:txBody>
      </p:sp>
    </p:spTree>
    <p:extLst>
      <p:ext uri="{BB962C8B-B14F-4D97-AF65-F5344CB8AC3E}">
        <p14:creationId xmlns:p14="http://schemas.microsoft.com/office/powerpoint/2010/main" val="25580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F4A8BA0-4365-450B-AB20-C89E5D074115}" type="datetimeFigureOut">
              <a:rPr lang="ru-RU" smtClean="0"/>
              <a:t>31.01.2022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A992D9-7FD3-46B5-A8A3-A207368C8BCF}" type="slidenum">
              <a:rPr lang="ru-RU" smtClean="0"/>
              <a:t>‹#›</a:t>
            </a:fld>
            <a:endParaRPr lang="ru-RU"/>
          </a:p>
        </p:txBody>
      </p:sp>
    </p:spTree>
    <p:extLst>
      <p:ext uri="{BB962C8B-B14F-4D97-AF65-F5344CB8AC3E}">
        <p14:creationId xmlns:p14="http://schemas.microsoft.com/office/powerpoint/2010/main" val="45140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A8BA0-4365-450B-AB20-C89E5D074115}" type="datetimeFigureOut">
              <a:rPr lang="ru-RU" smtClean="0"/>
              <a:t>31.01.2022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992D9-7FD3-46B5-A8A3-A207368C8BCF}" type="slidenum">
              <a:rPr lang="ru-RU" smtClean="0"/>
              <a:t>‹#›</a:t>
            </a:fld>
            <a:endParaRPr lang="ru-RU"/>
          </a:p>
        </p:txBody>
      </p:sp>
    </p:spTree>
    <p:extLst>
      <p:ext uri="{BB962C8B-B14F-4D97-AF65-F5344CB8AC3E}">
        <p14:creationId xmlns:p14="http://schemas.microsoft.com/office/powerpoint/2010/main" val="47079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2.tiff"/><Relationship Id="rId3" Type="http://schemas.openxmlformats.org/officeDocument/2006/relationships/image" Target="../media/image19.png"/><Relationship Id="rId7" Type="http://schemas.microsoft.com/office/2007/relationships/hdphoto" Target="../media/hdphoto10.wdp"/><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41.tiff"/><Relationship Id="rId4" Type="http://schemas.microsoft.com/office/2007/relationships/hdphoto" Target="../media/hdphoto16.wdp"/><Relationship Id="rId9"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4.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8.svg"/><Relationship Id="rId5" Type="http://schemas.openxmlformats.org/officeDocument/2006/relationships/diagramQuickStyle" Target="../diagrams/quickStyle1.xml"/><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sv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0.tiff"/><Relationship Id="rId3" Type="http://schemas.openxmlformats.org/officeDocument/2006/relationships/image" Target="../media/image17.png"/><Relationship Id="rId7" Type="http://schemas.microsoft.com/office/2007/relationships/hdphoto" Target="../media/hdphoto18.wdp"/><Relationship Id="rId12" Type="http://schemas.microsoft.com/office/2007/relationships/hdphoto" Target="../media/hdphoto22.wdp"/><Relationship Id="rId2" Type="http://schemas.openxmlformats.org/officeDocument/2006/relationships/notesSlide" Target="../notesSlides/notesSlide15.xml"/><Relationship Id="rId16" Type="http://schemas.microsoft.com/office/2007/relationships/hdphoto" Target="../media/hdphoto25.wdp"/><Relationship Id="rId1" Type="http://schemas.openxmlformats.org/officeDocument/2006/relationships/slideLayout" Target="../slideLayouts/slideLayout6.xml"/><Relationship Id="rId6" Type="http://schemas.microsoft.com/office/2007/relationships/hdphoto" Target="../media/hdphoto17.wdp"/><Relationship Id="rId11" Type="http://schemas.microsoft.com/office/2007/relationships/hdphoto" Target="../media/hdphoto21.wdp"/><Relationship Id="rId5" Type="http://schemas.openxmlformats.org/officeDocument/2006/relationships/image" Target="../media/image19.png"/><Relationship Id="rId15" Type="http://schemas.microsoft.com/office/2007/relationships/hdphoto" Target="../media/hdphoto24.wdp"/><Relationship Id="rId10" Type="http://schemas.microsoft.com/office/2007/relationships/hdphoto" Target="../media/hdphoto20.wdp"/><Relationship Id="rId4" Type="http://schemas.openxmlformats.org/officeDocument/2006/relationships/image" Target="../media/image18.svg"/><Relationship Id="rId9" Type="http://schemas.microsoft.com/office/2007/relationships/hdphoto" Target="../media/hdphoto19.wdp"/><Relationship Id="rId14" Type="http://schemas.microsoft.com/office/2007/relationships/hdphoto" Target="../media/hdphoto2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7.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6.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8.sv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6.wdp"/><Relationship Id="rId18" Type="http://schemas.microsoft.com/office/2007/relationships/hdphoto" Target="../media/hdphoto11.wdp"/><Relationship Id="rId3" Type="http://schemas.openxmlformats.org/officeDocument/2006/relationships/image" Target="../media/image19.png"/><Relationship Id="rId21" Type="http://schemas.microsoft.com/office/2007/relationships/hdphoto" Target="../media/hdphoto14.wdp"/><Relationship Id="rId7" Type="http://schemas.microsoft.com/office/2007/relationships/hdphoto" Target="../media/hdphoto4.wdp"/><Relationship Id="rId12" Type="http://schemas.openxmlformats.org/officeDocument/2006/relationships/image" Target="../media/image18.svg"/><Relationship Id="rId17" Type="http://schemas.microsoft.com/office/2007/relationships/hdphoto" Target="../media/hdphoto10.wdp"/><Relationship Id="rId2" Type="http://schemas.openxmlformats.org/officeDocument/2006/relationships/notesSlide" Target="../notesSlides/notesSlide6.xml"/><Relationship Id="rId16" Type="http://schemas.microsoft.com/office/2007/relationships/hdphoto" Target="../media/hdphoto9.wdp"/><Relationship Id="rId20" Type="http://schemas.microsoft.com/office/2007/relationships/hdphoto" Target="../media/hdphoto13.wdp"/><Relationship Id="rId1" Type="http://schemas.openxmlformats.org/officeDocument/2006/relationships/slideLayout" Target="../slideLayouts/slideLayout6.xml"/><Relationship Id="rId6" Type="http://schemas.openxmlformats.org/officeDocument/2006/relationships/image" Target="../media/image20.tiff"/><Relationship Id="rId11" Type="http://schemas.openxmlformats.org/officeDocument/2006/relationships/image" Target="../media/image17.png"/><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22.svg"/><Relationship Id="rId19" Type="http://schemas.microsoft.com/office/2007/relationships/hdphoto" Target="../media/hdphoto12.wdp"/><Relationship Id="rId4" Type="http://schemas.microsoft.com/office/2007/relationships/hdphoto" Target="../media/hdphoto2.wdp"/><Relationship Id="rId9" Type="http://schemas.openxmlformats.org/officeDocument/2006/relationships/image" Target="../media/image21.png"/><Relationship Id="rId14" Type="http://schemas.microsoft.com/office/2007/relationships/hdphoto" Target="../media/hdphoto7.wdp"/><Relationship Id="rId22" Type="http://schemas.microsoft.com/office/2007/relationships/hdphoto" Target="../media/hdphoto15.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1115616" y="2045166"/>
            <a:ext cx="6720109" cy="1815882"/>
          </a:xfrm>
          <a:prstGeom prst="rect">
            <a:avLst/>
          </a:prstGeom>
          <a:noFill/>
        </p:spPr>
        <p:txBody>
          <a:bodyPr wrap="none" rtlCol="0">
            <a:spAutoFit/>
          </a:bodyPr>
          <a:lstStyle/>
          <a:p>
            <a:r>
              <a:rPr lang="ru-RU" sz="3200" b="1" dirty="0">
                <a:solidFill>
                  <a:schemeClr val="tx1">
                    <a:lumMod val="65000"/>
                    <a:lumOff val="35000"/>
                  </a:schemeClr>
                </a:solidFill>
                <a:latin typeface="Arial Narrow" pitchFamily="34" charset="0"/>
              </a:rPr>
              <a:t>ВИРУС ПАПИЛЛОМЫ ЧЕЛОВЕКА</a:t>
            </a:r>
          </a:p>
          <a:p>
            <a:r>
              <a:rPr lang="ru-RU" sz="4000" b="1" dirty="0">
                <a:solidFill>
                  <a:schemeClr val="accent5">
                    <a:lumMod val="50000"/>
                  </a:schemeClr>
                </a:solidFill>
                <a:latin typeface="Arial Narrow" pitchFamily="34" charset="0"/>
              </a:rPr>
              <a:t>НЕОБЪЯВЛЕННАЯ ПАНДЕМИЯ</a:t>
            </a:r>
          </a:p>
          <a:p>
            <a:endParaRPr lang="ru-RU" sz="4000" dirty="0">
              <a:latin typeface="Arial Narrow" pitchFamily="34" charset="0"/>
            </a:endParaRPr>
          </a:p>
        </p:txBody>
      </p:sp>
      <p:cxnSp>
        <p:nvCxnSpPr>
          <p:cNvPr id="3" name="Прямая соединительная линия 2"/>
          <p:cNvCxnSpPr/>
          <p:nvPr/>
        </p:nvCxnSpPr>
        <p:spPr>
          <a:xfrm>
            <a:off x="1115616" y="2621230"/>
            <a:ext cx="6552728"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65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7"/>
            <a:ext cx="8229600" cy="1143000"/>
          </a:xfrm>
        </p:spPr>
        <p:txBody>
          <a:bodyPr>
            <a:noAutofit/>
          </a:bodyPr>
          <a:lstStyle/>
          <a:p>
            <a:r>
              <a:rPr lang="ru-RU" sz="2800" b="1" dirty="0">
                <a:solidFill>
                  <a:schemeClr val="accent5">
                    <a:lumMod val="50000"/>
                  </a:schemeClr>
                </a:solidFill>
                <a:latin typeface="Arial Narrow" pitchFamily="34" charset="0"/>
              </a:rPr>
              <a:t>ПРОЯВЛЕНИЯ ПАПИЛЛОМАВИРУСНОЙ ИНФЕКЦИИ</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179" y="1429245"/>
            <a:ext cx="1726797" cy="1551239"/>
          </a:xfrm>
          <a:prstGeom prst="ellipse">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849" y="1357455"/>
            <a:ext cx="1726797" cy="1694819"/>
          </a:xfrm>
          <a:prstGeom prst="ellipse">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8929" y="4152956"/>
            <a:ext cx="1811702" cy="1728192"/>
          </a:xfrm>
          <a:prstGeom prst="ellipse">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9579" y="4182236"/>
            <a:ext cx="1755547" cy="1698912"/>
          </a:xfrm>
          <a:prstGeom prst="ellipse">
            <a:avLst/>
          </a:prstGeom>
        </p:spPr>
      </p:pic>
      <p:sp>
        <p:nvSpPr>
          <p:cNvPr id="11" name="Прямоугольник 10"/>
          <p:cNvSpPr/>
          <p:nvPr/>
        </p:nvSpPr>
        <p:spPr>
          <a:xfrm>
            <a:off x="286054" y="3213556"/>
            <a:ext cx="1988045" cy="400110"/>
          </a:xfrm>
          <a:prstGeom prst="rect">
            <a:avLst/>
          </a:prstGeom>
        </p:spPr>
        <p:txBody>
          <a:bodyPr wrap="none">
            <a:spAutoFit/>
          </a:bodyPr>
          <a:lstStyle/>
          <a:p>
            <a:r>
              <a:rPr lang="ru-RU" sz="2000" b="1" dirty="0">
                <a:latin typeface="Arial Narrow" pitchFamily="34" charset="0"/>
              </a:rPr>
              <a:t>Рак шейки матки </a:t>
            </a:r>
          </a:p>
        </p:txBody>
      </p:sp>
      <p:pic>
        <p:nvPicPr>
          <p:cNvPr id="13" name="Рисунок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939" y="1373108"/>
            <a:ext cx="1726797" cy="1663511"/>
          </a:xfrm>
          <a:prstGeom prst="ellipse">
            <a:avLst/>
          </a:prstGeom>
        </p:spPr>
      </p:pic>
      <p:sp>
        <p:nvSpPr>
          <p:cNvPr id="14" name="Прямоугольник 13"/>
          <p:cNvSpPr/>
          <p:nvPr/>
        </p:nvSpPr>
        <p:spPr>
          <a:xfrm>
            <a:off x="2629179" y="3244334"/>
            <a:ext cx="1694695" cy="400110"/>
          </a:xfrm>
          <a:prstGeom prst="rect">
            <a:avLst/>
          </a:prstGeom>
        </p:spPr>
        <p:txBody>
          <a:bodyPr wrap="none">
            <a:spAutoFit/>
          </a:bodyPr>
          <a:lstStyle/>
          <a:p>
            <a:r>
              <a:rPr lang="ru-RU" sz="2000" b="1" dirty="0">
                <a:latin typeface="Arial Narrow" pitchFamily="34" charset="0"/>
              </a:rPr>
              <a:t>Анальный рак</a:t>
            </a:r>
          </a:p>
        </p:txBody>
      </p:sp>
      <p:sp>
        <p:nvSpPr>
          <p:cNvPr id="16" name="Прямоугольник 15"/>
          <p:cNvSpPr/>
          <p:nvPr/>
        </p:nvSpPr>
        <p:spPr>
          <a:xfrm>
            <a:off x="4902849" y="3213556"/>
            <a:ext cx="1515158" cy="707886"/>
          </a:xfrm>
          <a:prstGeom prst="rect">
            <a:avLst/>
          </a:prstGeom>
        </p:spPr>
        <p:txBody>
          <a:bodyPr wrap="none">
            <a:spAutoFit/>
          </a:bodyPr>
          <a:lstStyle/>
          <a:p>
            <a:pPr algn="ctr"/>
            <a:r>
              <a:rPr lang="ru-RU" sz="2000" b="1" dirty="0">
                <a:latin typeface="Arial Narrow" pitchFamily="34" charset="0"/>
              </a:rPr>
              <a:t>Рак вульвы </a:t>
            </a:r>
          </a:p>
          <a:p>
            <a:pPr algn="ctr"/>
            <a:r>
              <a:rPr lang="ru-RU" sz="2000" b="1" dirty="0">
                <a:latin typeface="Arial Narrow" pitchFamily="34" charset="0"/>
              </a:rPr>
              <a:t>и влагалища</a:t>
            </a:r>
          </a:p>
        </p:txBody>
      </p:sp>
      <p:pic>
        <p:nvPicPr>
          <p:cNvPr id="18" name="Рисунок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3842" y="1357454"/>
            <a:ext cx="1502569" cy="1623029"/>
          </a:xfrm>
          <a:prstGeom prst="ellipse">
            <a:avLst/>
          </a:prstGeom>
        </p:spPr>
      </p:pic>
      <p:sp>
        <p:nvSpPr>
          <p:cNvPr id="19" name="Прямоугольник 18"/>
          <p:cNvSpPr/>
          <p:nvPr/>
        </p:nvSpPr>
        <p:spPr>
          <a:xfrm>
            <a:off x="6693631" y="3275112"/>
            <a:ext cx="2270173" cy="400110"/>
          </a:xfrm>
          <a:prstGeom prst="rect">
            <a:avLst/>
          </a:prstGeom>
        </p:spPr>
        <p:txBody>
          <a:bodyPr wrap="none">
            <a:spAutoFit/>
          </a:bodyPr>
          <a:lstStyle/>
          <a:p>
            <a:pPr algn="ctr"/>
            <a:r>
              <a:rPr lang="ru-RU" sz="2000" b="1" dirty="0">
                <a:latin typeface="Arial Narrow" pitchFamily="34" charset="0"/>
              </a:rPr>
              <a:t>Рак полового члена</a:t>
            </a:r>
          </a:p>
        </p:txBody>
      </p:sp>
      <p:pic>
        <p:nvPicPr>
          <p:cNvPr id="20" name="Рисунок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0548" y="4182235"/>
            <a:ext cx="1726797" cy="1623029"/>
          </a:xfrm>
          <a:prstGeom prst="ellipse">
            <a:avLst/>
          </a:prstGeom>
        </p:spPr>
      </p:pic>
      <p:sp>
        <p:nvSpPr>
          <p:cNvPr id="21" name="Прямоугольник 20"/>
          <p:cNvSpPr/>
          <p:nvPr/>
        </p:nvSpPr>
        <p:spPr>
          <a:xfrm>
            <a:off x="539552" y="6021288"/>
            <a:ext cx="2375971" cy="707886"/>
          </a:xfrm>
          <a:prstGeom prst="rect">
            <a:avLst/>
          </a:prstGeom>
        </p:spPr>
        <p:txBody>
          <a:bodyPr wrap="none">
            <a:spAutoFit/>
          </a:bodyPr>
          <a:lstStyle/>
          <a:p>
            <a:pPr algn="ctr"/>
            <a:r>
              <a:rPr lang="ru-RU" sz="2000" b="1" dirty="0" err="1">
                <a:latin typeface="Arial Narrow" pitchFamily="34" charset="0"/>
              </a:rPr>
              <a:t>Орофарингеальный</a:t>
            </a:r>
            <a:r>
              <a:rPr lang="ru-RU" sz="2000" b="1" dirty="0">
                <a:latin typeface="Arial Narrow" pitchFamily="34" charset="0"/>
              </a:rPr>
              <a:t> </a:t>
            </a:r>
          </a:p>
          <a:p>
            <a:pPr algn="ctr"/>
            <a:r>
              <a:rPr lang="ru-RU" sz="2000" b="1" dirty="0">
                <a:latin typeface="Arial Narrow" pitchFamily="34" charset="0"/>
              </a:rPr>
              <a:t>рак</a:t>
            </a:r>
          </a:p>
        </p:txBody>
      </p:sp>
      <p:sp>
        <p:nvSpPr>
          <p:cNvPr id="23" name="Прямоугольник 22"/>
          <p:cNvSpPr/>
          <p:nvPr/>
        </p:nvSpPr>
        <p:spPr>
          <a:xfrm>
            <a:off x="3419872" y="6021288"/>
            <a:ext cx="2024913" cy="707886"/>
          </a:xfrm>
          <a:prstGeom prst="rect">
            <a:avLst/>
          </a:prstGeom>
        </p:spPr>
        <p:txBody>
          <a:bodyPr wrap="none">
            <a:spAutoFit/>
          </a:bodyPr>
          <a:lstStyle/>
          <a:p>
            <a:pPr algn="ctr"/>
            <a:r>
              <a:rPr lang="ru-RU" sz="2000" b="1" dirty="0" err="1">
                <a:latin typeface="Arial Narrow" pitchFamily="34" charset="0"/>
              </a:rPr>
              <a:t>Аногенитальные</a:t>
            </a:r>
            <a:r>
              <a:rPr lang="ru-RU" sz="2000" b="1" dirty="0">
                <a:latin typeface="Arial Narrow" pitchFamily="34" charset="0"/>
              </a:rPr>
              <a:t> </a:t>
            </a:r>
          </a:p>
          <a:p>
            <a:pPr algn="ctr"/>
            <a:r>
              <a:rPr lang="ru-RU" sz="2000" b="1" dirty="0">
                <a:latin typeface="Arial Narrow" pitchFamily="34" charset="0"/>
              </a:rPr>
              <a:t>бородавки </a:t>
            </a:r>
          </a:p>
        </p:txBody>
      </p:sp>
      <p:sp>
        <p:nvSpPr>
          <p:cNvPr id="24" name="Прямоугольник 23"/>
          <p:cNvSpPr/>
          <p:nvPr/>
        </p:nvSpPr>
        <p:spPr>
          <a:xfrm>
            <a:off x="5220072" y="6023658"/>
            <a:ext cx="3923928" cy="707886"/>
          </a:xfrm>
          <a:prstGeom prst="rect">
            <a:avLst/>
          </a:prstGeom>
        </p:spPr>
        <p:txBody>
          <a:bodyPr wrap="square">
            <a:spAutoFit/>
          </a:bodyPr>
          <a:lstStyle/>
          <a:p>
            <a:pPr algn="ctr"/>
            <a:r>
              <a:rPr lang="ru-RU" sz="2000" b="1" dirty="0" err="1">
                <a:latin typeface="Arial Narrow" pitchFamily="34" charset="0"/>
              </a:rPr>
              <a:t>Рецедивирующий</a:t>
            </a:r>
            <a:r>
              <a:rPr lang="ru-RU" sz="2000" b="1" dirty="0">
                <a:latin typeface="Arial Narrow" pitchFamily="34" charset="0"/>
              </a:rPr>
              <a:t>  </a:t>
            </a:r>
          </a:p>
          <a:p>
            <a:pPr algn="ctr"/>
            <a:r>
              <a:rPr lang="ru-RU" sz="2000" b="1" dirty="0">
                <a:latin typeface="Arial Narrow" pitchFamily="34" charset="0"/>
              </a:rPr>
              <a:t>респираторный </a:t>
            </a:r>
            <a:r>
              <a:rPr lang="ru-RU" sz="2000" b="1" dirty="0" err="1">
                <a:latin typeface="Arial Narrow" pitchFamily="34" charset="0"/>
              </a:rPr>
              <a:t>папилломатоз</a:t>
            </a:r>
            <a:r>
              <a:rPr lang="ru-RU" sz="2000" b="1" dirty="0">
                <a:latin typeface="Arial Narrow" pitchFamily="34" charset="0"/>
              </a:rPr>
              <a:t> </a:t>
            </a:r>
          </a:p>
        </p:txBody>
      </p:sp>
    </p:spTree>
    <p:extLst>
      <p:ext uri="{BB962C8B-B14F-4D97-AF65-F5344CB8AC3E}">
        <p14:creationId xmlns:p14="http://schemas.microsoft.com/office/powerpoint/2010/main" val="407837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51920" y="2470460"/>
            <a:ext cx="8568952" cy="400110"/>
          </a:xfrm>
          <a:prstGeom prst="rect">
            <a:avLst/>
          </a:prstGeom>
        </p:spPr>
        <p:txBody>
          <a:bodyPr wrap="square">
            <a:spAutoFit/>
          </a:bodyPr>
          <a:lstStyle/>
          <a:p>
            <a:r>
              <a:rPr lang="ru-RU" sz="2000" b="1" dirty="0">
                <a:solidFill>
                  <a:schemeClr val="accent5">
                    <a:lumMod val="50000"/>
                  </a:schemeClr>
                </a:solidFill>
                <a:latin typeface="Arial Narrow" pitchFamily="34" charset="0"/>
              </a:rPr>
              <a:t>ГАРДАСИЛ</a:t>
            </a:r>
          </a:p>
        </p:txBody>
      </p:sp>
      <p:sp>
        <p:nvSpPr>
          <p:cNvPr id="6" name="Прямоугольник 5"/>
          <p:cNvSpPr/>
          <p:nvPr/>
        </p:nvSpPr>
        <p:spPr>
          <a:xfrm>
            <a:off x="3851920" y="2931379"/>
            <a:ext cx="4855756" cy="2800767"/>
          </a:xfrm>
          <a:prstGeom prst="rect">
            <a:avLst/>
          </a:prstGeom>
        </p:spPr>
        <p:txBody>
          <a:bodyPr wrap="square">
            <a:spAutoFit/>
          </a:bodyPr>
          <a:lstStyle/>
          <a:p>
            <a:r>
              <a:rPr lang="ru-RU" sz="2000" b="1" dirty="0">
                <a:latin typeface="Arial Narrow" pitchFamily="34" charset="0"/>
              </a:rPr>
              <a:t>Состав: </a:t>
            </a:r>
            <a:r>
              <a:rPr lang="ru-RU" sz="2000" dirty="0">
                <a:latin typeface="Arial Narrow" pitchFamily="34" charset="0"/>
              </a:rPr>
              <a:t>содержит белок L1 типов ВПЧ 6 (20 мкг), 11 (40 мкг), 16 (40 </a:t>
            </a:r>
            <a:r>
              <a:rPr lang="ru-RU" sz="2000" dirty="0" err="1">
                <a:latin typeface="Arial Narrow" pitchFamily="34" charset="0"/>
              </a:rPr>
              <a:t>мкr</a:t>
            </a:r>
            <a:r>
              <a:rPr lang="ru-RU" sz="2000" dirty="0">
                <a:latin typeface="Arial Narrow" pitchFamily="34" charset="0"/>
              </a:rPr>
              <a:t>) и 18 (20 </a:t>
            </a:r>
            <a:r>
              <a:rPr lang="ru-RU" sz="2000" dirty="0" err="1">
                <a:latin typeface="Arial Narrow" pitchFamily="34" charset="0"/>
              </a:rPr>
              <a:t>мкт</a:t>
            </a:r>
            <a:r>
              <a:rPr lang="ru-RU" sz="2000" dirty="0">
                <a:latin typeface="Arial Narrow" pitchFamily="34" charset="0"/>
              </a:rPr>
              <a:t>); адъювант-аморфный алюминия </a:t>
            </a:r>
            <a:r>
              <a:rPr lang="ru-RU" sz="2000" dirty="0" err="1">
                <a:latin typeface="Arial Narrow" pitchFamily="34" charset="0"/>
              </a:rPr>
              <a:t>гидроксифосфата</a:t>
            </a:r>
            <a:r>
              <a:rPr lang="ru-RU" sz="2000" dirty="0">
                <a:latin typeface="Arial Narrow" pitchFamily="34" charset="0"/>
              </a:rPr>
              <a:t> сульфат. Вспомогательные вещества: натрия хлорид, L-гистидин, </a:t>
            </a:r>
            <a:r>
              <a:rPr lang="ru-RU" sz="2000" dirty="0" err="1">
                <a:latin typeface="Arial Narrow" pitchFamily="34" charset="0"/>
              </a:rPr>
              <a:t>полисорбат</a:t>
            </a:r>
            <a:r>
              <a:rPr lang="ru-RU" sz="2000" dirty="0">
                <a:latin typeface="Arial Narrow" pitchFamily="34" charset="0"/>
              </a:rPr>
              <a:t>, натрия борат. Вакцина не </a:t>
            </a:r>
            <a:r>
              <a:rPr lang="ru-RU" sz="2000" dirty="0" err="1">
                <a:latin typeface="Arial Narrow" pitchFamily="34" charset="0"/>
              </a:rPr>
              <a:t>содержuт</a:t>
            </a:r>
            <a:r>
              <a:rPr lang="ru-RU" sz="2000" dirty="0">
                <a:latin typeface="Arial Narrow" pitchFamily="34" charset="0"/>
              </a:rPr>
              <a:t> </a:t>
            </a:r>
            <a:r>
              <a:rPr lang="ru-RU" sz="2000" dirty="0" err="1">
                <a:latin typeface="Arial Narrow" pitchFamily="34" charset="0"/>
              </a:rPr>
              <a:t>антuбuотuков</a:t>
            </a:r>
            <a:r>
              <a:rPr lang="ru-RU" sz="2000" dirty="0">
                <a:latin typeface="Arial Narrow" pitchFamily="34" charset="0"/>
              </a:rPr>
              <a:t> u концентратов.</a:t>
            </a:r>
          </a:p>
          <a:p>
            <a:endParaRPr lang="ru-RU" dirty="0">
              <a:latin typeface="Arial Narrow" pitchFamily="34" charset="0"/>
            </a:endParaRPr>
          </a:p>
          <a:p>
            <a:r>
              <a:rPr lang="ru-RU" dirty="0">
                <a:latin typeface="Arial Narrow" pitchFamily="34" charset="0"/>
              </a:rPr>
              <a:t>.</a:t>
            </a:r>
          </a:p>
        </p:txBody>
      </p:sp>
      <p:sp>
        <p:nvSpPr>
          <p:cNvPr id="8" name="Прямоугольник 7"/>
          <p:cNvSpPr/>
          <p:nvPr/>
        </p:nvSpPr>
        <p:spPr>
          <a:xfrm>
            <a:off x="3851920" y="5241974"/>
            <a:ext cx="4572000" cy="923330"/>
          </a:xfrm>
          <a:prstGeom prst="rect">
            <a:avLst/>
          </a:prstGeom>
        </p:spPr>
        <p:txBody>
          <a:bodyPr>
            <a:spAutoFit/>
          </a:bodyPr>
          <a:lstStyle/>
          <a:p>
            <a:r>
              <a:rPr lang="ru-RU" b="1" dirty="0">
                <a:latin typeface="Arial Narrow" pitchFamily="34" charset="0"/>
              </a:rPr>
              <a:t>Возраст:</a:t>
            </a:r>
            <a:endParaRPr lang="ru-RU" dirty="0">
              <a:latin typeface="Arial Narrow" pitchFamily="34" charset="0"/>
            </a:endParaRPr>
          </a:p>
          <a:p>
            <a:r>
              <a:rPr lang="ru-RU" dirty="0">
                <a:latin typeface="Arial Narrow" pitchFamily="34" charset="0"/>
              </a:rPr>
              <a:t>девочки и женщины от 9 до 45 лет</a:t>
            </a:r>
          </a:p>
          <a:p>
            <a:r>
              <a:rPr lang="ru-RU" dirty="0">
                <a:latin typeface="Arial Narrow" pitchFamily="34" charset="0"/>
              </a:rPr>
              <a:t>мальчики и мужчины от 9 до 26 лет.</a:t>
            </a:r>
            <a:endParaRPr lang="ru-RU" dirty="0"/>
          </a:p>
        </p:txBody>
      </p:sp>
      <p:sp>
        <p:nvSpPr>
          <p:cNvPr id="10" name="Заголовок 1"/>
          <p:cNvSpPr>
            <a:spLocks noGrp="1"/>
          </p:cNvSpPr>
          <p:nvPr>
            <p:ph type="title"/>
          </p:nvPr>
        </p:nvSpPr>
        <p:spPr>
          <a:xfrm>
            <a:off x="457200" y="260648"/>
            <a:ext cx="8229600" cy="1143000"/>
          </a:xfrm>
        </p:spPr>
        <p:txBody>
          <a:bodyPr>
            <a:normAutofit/>
          </a:bodyPr>
          <a:lstStyle/>
          <a:p>
            <a:pPr algn="l"/>
            <a:r>
              <a:rPr lang="ru-RU" sz="3200" b="1" dirty="0">
                <a:solidFill>
                  <a:schemeClr val="accent5">
                    <a:lumMod val="50000"/>
                  </a:schemeClr>
                </a:solidFill>
                <a:latin typeface="Arial Narrow" pitchFamily="34" charset="0"/>
              </a:rPr>
              <a:t>ПРОФИЛАКТИКА</a:t>
            </a:r>
          </a:p>
        </p:txBody>
      </p:sp>
      <p:sp>
        <p:nvSpPr>
          <p:cNvPr id="11" name="Прямоугольник 10"/>
          <p:cNvSpPr/>
          <p:nvPr/>
        </p:nvSpPr>
        <p:spPr>
          <a:xfrm>
            <a:off x="561061" y="1182176"/>
            <a:ext cx="8509988" cy="1077218"/>
          </a:xfrm>
          <a:prstGeom prst="rect">
            <a:avLst/>
          </a:prstGeom>
        </p:spPr>
        <p:txBody>
          <a:bodyPr wrap="square">
            <a:spAutoFit/>
          </a:bodyPr>
          <a:lstStyle/>
          <a:p>
            <a:r>
              <a:rPr lang="ru-RU" sz="2400" b="1" dirty="0">
                <a:solidFill>
                  <a:schemeClr val="accent5">
                    <a:lumMod val="50000"/>
                  </a:schemeClr>
                </a:solidFill>
                <a:latin typeface="Arial Narrow" pitchFamily="34" charset="0"/>
              </a:rPr>
              <a:t>В России сертифицированы 2 вакцины</a:t>
            </a:r>
            <a:r>
              <a:rPr lang="ru-RU" sz="2000" dirty="0">
                <a:latin typeface="Arial Narrow" pitchFamily="34" charset="0"/>
              </a:rPr>
              <a:t>:</a:t>
            </a:r>
          </a:p>
          <a:p>
            <a:pPr marL="285750" indent="-285750">
              <a:buFont typeface="Arial" pitchFamily="34" charset="0"/>
              <a:buChar char="•"/>
            </a:pPr>
            <a:r>
              <a:rPr lang="ru-RU" sz="2000" dirty="0">
                <a:latin typeface="Arial Narrow" pitchFamily="34" charset="0"/>
              </a:rPr>
              <a:t>двухвалентная (</a:t>
            </a:r>
            <a:r>
              <a:rPr lang="ru-RU" sz="2000" dirty="0" err="1">
                <a:latin typeface="Arial Narrow" pitchFamily="34" charset="0"/>
              </a:rPr>
              <a:t>Церварикс</a:t>
            </a:r>
            <a:r>
              <a:rPr lang="ru-RU" sz="2000" dirty="0">
                <a:latin typeface="Arial Narrow" pitchFamily="34" charset="0"/>
              </a:rPr>
              <a:t>);</a:t>
            </a:r>
          </a:p>
          <a:p>
            <a:pPr marL="285750" indent="-285750">
              <a:buFont typeface="Arial" pitchFamily="34" charset="0"/>
              <a:buChar char="•"/>
            </a:pPr>
            <a:r>
              <a:rPr lang="ru-RU" sz="2000" dirty="0">
                <a:latin typeface="Arial Narrow" pitchFamily="34" charset="0"/>
              </a:rPr>
              <a:t>четырехвалентная (</a:t>
            </a:r>
            <a:r>
              <a:rPr lang="ru-RU" sz="2000" dirty="0" err="1">
                <a:latin typeface="Arial Narrow" pitchFamily="34" charset="0"/>
              </a:rPr>
              <a:t>Гардасил</a:t>
            </a:r>
            <a:r>
              <a:rPr lang="ru-RU" sz="2000" dirty="0">
                <a:latin typeface="Arial Narrow" pitchFamily="34" charset="0"/>
              </a:rPr>
              <a:t>) </a:t>
            </a:r>
          </a:p>
        </p:txBody>
      </p:sp>
      <p:pic>
        <p:nvPicPr>
          <p:cNvPr id="12" name="Picture 2" descr="Беременность и вакцинация от гриппа: что говорят врач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684" y="2841047"/>
            <a:ext cx="3288585" cy="329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4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Стрелка вправо 77">
            <a:extLst>
              <a:ext uri="{FF2B5EF4-FFF2-40B4-BE49-F238E27FC236}">
                <a16:creationId xmlns:a16="http://schemas.microsoft.com/office/drawing/2014/main" id="{386CAD34-99A3-7A48-8A99-47A512A2B8A8}"/>
              </a:ext>
            </a:extLst>
          </p:cNvPr>
          <p:cNvSpPr/>
          <p:nvPr/>
        </p:nvSpPr>
        <p:spPr>
          <a:xfrm>
            <a:off x="7056022" y="3335367"/>
            <a:ext cx="612322" cy="53190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a:extLst>
              <a:ext uri="{FF2B5EF4-FFF2-40B4-BE49-F238E27FC236}">
                <a16:creationId xmlns:a16="http://schemas.microsoft.com/office/drawing/2014/main" id="{F956C5BF-AC0F-A44C-824D-52AFD15ADAF7}"/>
              </a:ext>
            </a:extLst>
          </p:cNvPr>
          <p:cNvSpPr/>
          <p:nvPr/>
        </p:nvSpPr>
        <p:spPr>
          <a:xfrm>
            <a:off x="4974031" y="3385697"/>
            <a:ext cx="612322" cy="53190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5A37C90-4F3E-BA4F-9D93-19D9D94D71C8}"/>
              </a:ext>
            </a:extLst>
          </p:cNvPr>
          <p:cNvSpPr>
            <a:spLocks noGrp="1"/>
          </p:cNvSpPr>
          <p:nvPr>
            <p:ph type="title"/>
          </p:nvPr>
        </p:nvSpPr>
        <p:spPr>
          <a:xfrm>
            <a:off x="188843" y="20016"/>
            <a:ext cx="8955157" cy="1325563"/>
          </a:xfrm>
        </p:spPr>
        <p:txBody>
          <a:bodyPr>
            <a:normAutofit/>
          </a:bodyPr>
          <a:lstStyle/>
          <a:p>
            <a:r>
              <a:rPr lang="ru-RU" sz="2800" b="1" dirty="0">
                <a:solidFill>
                  <a:schemeClr val="accent5">
                    <a:lumMod val="50000"/>
                  </a:schemeClr>
                </a:solidFill>
                <a:latin typeface="Arial Narrow" pitchFamily="34" charset="0"/>
              </a:rPr>
              <a:t>ВАКЦИНА ПРОТИВ ВИРУСА ПАПИЛЛОМЫ ЧЕЛОВЕКА</a:t>
            </a:r>
          </a:p>
        </p:txBody>
      </p:sp>
      <p:pic>
        <p:nvPicPr>
          <p:cNvPr id="27" name="Рисунок 26">
            <a:extLst>
              <a:ext uri="{FF2B5EF4-FFF2-40B4-BE49-F238E27FC236}">
                <a16:creationId xmlns:a16="http://schemas.microsoft.com/office/drawing/2014/main" id="{F5AD967F-7251-F743-A88D-C123FB27794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Texturizer trans="44000"/>
                    </a14:imgEffect>
                    <a14:imgEffect>
                      <a14:colorTemperature colorTemp="9630"/>
                    </a14:imgEffect>
                  </a14:imgLayer>
                </a14:imgProps>
              </a:ext>
            </a:extLst>
          </a:blip>
          <a:stretch>
            <a:fillRect/>
          </a:stretch>
        </p:blipFill>
        <p:spPr>
          <a:xfrm>
            <a:off x="683568" y="1124744"/>
            <a:ext cx="724204" cy="595662"/>
          </a:xfrm>
          <a:prstGeom prst="rect">
            <a:avLst/>
          </a:prstGeom>
        </p:spPr>
      </p:pic>
      <p:pic>
        <p:nvPicPr>
          <p:cNvPr id="28" name="Рисунок 27">
            <a:extLst>
              <a:ext uri="{FF2B5EF4-FFF2-40B4-BE49-F238E27FC236}">
                <a16:creationId xmlns:a16="http://schemas.microsoft.com/office/drawing/2014/main" id="{6C9C626E-F905-7F4C-8216-9CED8A6CB887}"/>
              </a:ext>
            </a:extLst>
          </p:cNvPr>
          <p:cNvPicPr>
            <a:picLocks noChangeAspect="1"/>
          </p:cNvPicPr>
          <p:nvPr/>
        </p:nvPicPr>
        <p:blipFill>
          <a:blip r:embed="rId5"/>
          <a:stretch>
            <a:fillRect/>
          </a:stretch>
        </p:blipFill>
        <p:spPr>
          <a:xfrm>
            <a:off x="667435" y="2459513"/>
            <a:ext cx="756291" cy="620154"/>
          </a:xfrm>
          <a:prstGeom prst="rect">
            <a:avLst/>
          </a:prstGeom>
        </p:spPr>
      </p:pic>
      <p:sp>
        <p:nvSpPr>
          <p:cNvPr id="29" name="TextBox 28">
            <a:extLst>
              <a:ext uri="{FF2B5EF4-FFF2-40B4-BE49-F238E27FC236}">
                <a16:creationId xmlns:a16="http://schemas.microsoft.com/office/drawing/2014/main" id="{B2DF6EF2-5A6A-1845-95CD-52B8939D4817}"/>
              </a:ext>
            </a:extLst>
          </p:cNvPr>
          <p:cNvSpPr txBox="1"/>
          <p:nvPr/>
        </p:nvSpPr>
        <p:spPr>
          <a:xfrm>
            <a:off x="667435" y="1761163"/>
            <a:ext cx="717569" cy="307777"/>
          </a:xfrm>
          <a:prstGeom prst="rect">
            <a:avLst/>
          </a:prstGeom>
          <a:solidFill>
            <a:srgbClr val="C00000"/>
          </a:solidFill>
          <a:ln>
            <a:solidFill>
              <a:schemeClr val="tx1"/>
            </a:solidFill>
          </a:ln>
        </p:spPr>
        <p:txBody>
          <a:bodyPr wrap="none" rtlCol="0">
            <a:spAutoFit/>
          </a:bodyPr>
          <a:lstStyle/>
          <a:p>
            <a:r>
              <a:rPr lang="en-US" sz="1400" dirty="0">
                <a:solidFill>
                  <a:schemeClr val="bg1"/>
                </a:solidFill>
              </a:rPr>
              <a:t>HPV - 6</a:t>
            </a:r>
            <a:endParaRPr lang="ru-RU" sz="1400" dirty="0">
              <a:solidFill>
                <a:schemeClr val="bg1"/>
              </a:solidFill>
            </a:endParaRPr>
          </a:p>
        </p:txBody>
      </p:sp>
      <p:sp>
        <p:nvSpPr>
          <p:cNvPr id="30" name="TextBox 29">
            <a:extLst>
              <a:ext uri="{FF2B5EF4-FFF2-40B4-BE49-F238E27FC236}">
                <a16:creationId xmlns:a16="http://schemas.microsoft.com/office/drawing/2014/main" id="{7DAE06A2-878E-C543-9AAF-322F024A6BF7}"/>
              </a:ext>
            </a:extLst>
          </p:cNvPr>
          <p:cNvSpPr txBox="1"/>
          <p:nvPr/>
        </p:nvSpPr>
        <p:spPr>
          <a:xfrm>
            <a:off x="683568" y="3307581"/>
            <a:ext cx="808939" cy="307777"/>
          </a:xfrm>
          <a:prstGeom prst="rect">
            <a:avLst/>
          </a:prstGeom>
          <a:solidFill>
            <a:srgbClr val="C00000"/>
          </a:solidFill>
          <a:ln>
            <a:solidFill>
              <a:schemeClr val="tx1"/>
            </a:solidFill>
          </a:ln>
        </p:spPr>
        <p:txBody>
          <a:bodyPr wrap="none" rtlCol="0">
            <a:spAutoFit/>
          </a:bodyPr>
          <a:lstStyle/>
          <a:p>
            <a:r>
              <a:rPr lang="en-US" sz="1400" dirty="0">
                <a:solidFill>
                  <a:schemeClr val="bg1"/>
                </a:solidFill>
              </a:rPr>
              <a:t>HPV - 11</a:t>
            </a:r>
            <a:endParaRPr lang="ru-RU" sz="1400" dirty="0">
              <a:solidFill>
                <a:schemeClr val="bg1"/>
              </a:solidFill>
            </a:endParaRPr>
          </a:p>
        </p:txBody>
      </p:sp>
      <p:pic>
        <p:nvPicPr>
          <p:cNvPr id="31" name="Рисунок 30">
            <a:extLst>
              <a:ext uri="{FF2B5EF4-FFF2-40B4-BE49-F238E27FC236}">
                <a16:creationId xmlns:a16="http://schemas.microsoft.com/office/drawing/2014/main" id="{6C0F7DD6-6C52-F24E-9A55-8E944FB50D4D}"/>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6">
                    <a14:imgEffect>
                      <a14:artisticTexturizer trans="44000"/>
                    </a14:imgEffect>
                    <a14:imgEffect>
                      <a14:colorTemperature colorTemp="9630"/>
                    </a14:imgEffect>
                  </a14:imgLayer>
                </a14:imgProps>
              </a:ext>
            </a:extLst>
          </a:blip>
          <a:stretch>
            <a:fillRect/>
          </a:stretch>
        </p:blipFill>
        <p:spPr>
          <a:xfrm>
            <a:off x="658635" y="3862469"/>
            <a:ext cx="826820" cy="714751"/>
          </a:xfrm>
          <a:prstGeom prst="rect">
            <a:avLst/>
          </a:prstGeom>
        </p:spPr>
      </p:pic>
      <p:pic>
        <p:nvPicPr>
          <p:cNvPr id="32" name="Рисунок 31">
            <a:extLst>
              <a:ext uri="{FF2B5EF4-FFF2-40B4-BE49-F238E27FC236}">
                <a16:creationId xmlns:a16="http://schemas.microsoft.com/office/drawing/2014/main" id="{3C5A1715-D2E2-7F48-9D36-F43C0B1BA3FE}"/>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7">
                    <a14:imgEffect>
                      <a14:artisticTexturizer trans="44000"/>
                    </a14:imgEffect>
                    <a14:imgEffect>
                      <a14:colorTemperature colorTemp="9630"/>
                    </a14:imgEffect>
                  </a14:imgLayer>
                </a14:imgProps>
              </a:ext>
            </a:extLst>
          </a:blip>
          <a:stretch>
            <a:fillRect/>
          </a:stretch>
        </p:blipFill>
        <p:spPr>
          <a:xfrm>
            <a:off x="658635" y="5173539"/>
            <a:ext cx="833872" cy="678509"/>
          </a:xfrm>
          <a:prstGeom prst="rect">
            <a:avLst/>
          </a:prstGeom>
        </p:spPr>
      </p:pic>
      <p:sp>
        <p:nvSpPr>
          <p:cNvPr id="33" name="TextBox 32">
            <a:extLst>
              <a:ext uri="{FF2B5EF4-FFF2-40B4-BE49-F238E27FC236}">
                <a16:creationId xmlns:a16="http://schemas.microsoft.com/office/drawing/2014/main" id="{D5AA8904-C5AF-AD4E-BDFA-9CDF33135F1C}"/>
              </a:ext>
            </a:extLst>
          </p:cNvPr>
          <p:cNvSpPr txBox="1"/>
          <p:nvPr/>
        </p:nvSpPr>
        <p:spPr>
          <a:xfrm>
            <a:off x="676516" y="4632352"/>
            <a:ext cx="808939" cy="307777"/>
          </a:xfrm>
          <a:prstGeom prst="rect">
            <a:avLst/>
          </a:prstGeom>
          <a:solidFill>
            <a:srgbClr val="C00000"/>
          </a:solidFill>
          <a:ln>
            <a:solidFill>
              <a:schemeClr val="tx1"/>
            </a:solidFill>
          </a:ln>
        </p:spPr>
        <p:txBody>
          <a:bodyPr wrap="none" rtlCol="0">
            <a:spAutoFit/>
          </a:bodyPr>
          <a:lstStyle/>
          <a:p>
            <a:r>
              <a:rPr lang="en-US" sz="1400" dirty="0">
                <a:solidFill>
                  <a:schemeClr val="bg1"/>
                </a:solidFill>
              </a:rPr>
              <a:t>HPV - 16</a:t>
            </a:r>
            <a:endParaRPr lang="ru-RU" sz="1400" dirty="0">
              <a:solidFill>
                <a:schemeClr val="bg1"/>
              </a:solidFill>
            </a:endParaRPr>
          </a:p>
        </p:txBody>
      </p:sp>
      <p:sp>
        <p:nvSpPr>
          <p:cNvPr id="34" name="TextBox 33">
            <a:extLst>
              <a:ext uri="{FF2B5EF4-FFF2-40B4-BE49-F238E27FC236}">
                <a16:creationId xmlns:a16="http://schemas.microsoft.com/office/drawing/2014/main" id="{765F560E-842F-8740-AD9F-28A7092E94AC}"/>
              </a:ext>
            </a:extLst>
          </p:cNvPr>
          <p:cNvSpPr txBox="1"/>
          <p:nvPr/>
        </p:nvSpPr>
        <p:spPr>
          <a:xfrm>
            <a:off x="682312" y="5917034"/>
            <a:ext cx="808939" cy="307777"/>
          </a:xfrm>
          <a:prstGeom prst="rect">
            <a:avLst/>
          </a:prstGeom>
          <a:solidFill>
            <a:srgbClr val="C00000"/>
          </a:solidFill>
          <a:ln>
            <a:solidFill>
              <a:schemeClr val="tx1"/>
            </a:solidFill>
          </a:ln>
        </p:spPr>
        <p:txBody>
          <a:bodyPr wrap="none" rtlCol="0">
            <a:spAutoFit/>
          </a:bodyPr>
          <a:lstStyle/>
          <a:p>
            <a:r>
              <a:rPr lang="en-US" sz="1400" dirty="0">
                <a:solidFill>
                  <a:schemeClr val="bg1"/>
                </a:solidFill>
              </a:rPr>
              <a:t>HPV - 18</a:t>
            </a:r>
            <a:endParaRPr lang="ru-RU" sz="1400" dirty="0">
              <a:solidFill>
                <a:schemeClr val="bg1"/>
              </a:solidFill>
            </a:endParaRPr>
          </a:p>
        </p:txBody>
      </p:sp>
      <p:sp>
        <p:nvSpPr>
          <p:cNvPr id="35" name="TextBox 34">
            <a:extLst>
              <a:ext uri="{FF2B5EF4-FFF2-40B4-BE49-F238E27FC236}">
                <a16:creationId xmlns:a16="http://schemas.microsoft.com/office/drawing/2014/main" id="{F2AA5476-8E7F-5E46-857D-DDD317046040}"/>
              </a:ext>
            </a:extLst>
          </p:cNvPr>
          <p:cNvSpPr txBox="1"/>
          <p:nvPr/>
        </p:nvSpPr>
        <p:spPr>
          <a:xfrm>
            <a:off x="1407772" y="2577179"/>
            <a:ext cx="937885" cy="338554"/>
          </a:xfrm>
          <a:prstGeom prst="rect">
            <a:avLst/>
          </a:prstGeom>
          <a:solidFill>
            <a:schemeClr val="accent1">
              <a:lumMod val="60000"/>
              <a:lumOff val="40000"/>
            </a:schemeClr>
          </a:solidFill>
        </p:spPr>
        <p:txBody>
          <a:bodyPr wrap="none" rtlCol="0">
            <a:spAutoFit/>
          </a:bodyPr>
          <a:lstStyle/>
          <a:p>
            <a:r>
              <a:rPr lang="ru-RU" sz="1600" dirty="0"/>
              <a:t>белок </a:t>
            </a:r>
            <a:r>
              <a:rPr lang="en-US" sz="1600" dirty="0"/>
              <a:t>L1</a:t>
            </a:r>
            <a:endParaRPr lang="ru-RU" sz="1600" dirty="0"/>
          </a:p>
        </p:txBody>
      </p:sp>
      <p:sp>
        <p:nvSpPr>
          <p:cNvPr id="36" name="TextBox 35">
            <a:extLst>
              <a:ext uri="{FF2B5EF4-FFF2-40B4-BE49-F238E27FC236}">
                <a16:creationId xmlns:a16="http://schemas.microsoft.com/office/drawing/2014/main" id="{6C328197-24C5-4845-906B-A36B9DDD9BB2}"/>
              </a:ext>
            </a:extLst>
          </p:cNvPr>
          <p:cNvSpPr txBox="1"/>
          <p:nvPr/>
        </p:nvSpPr>
        <p:spPr>
          <a:xfrm>
            <a:off x="1423726" y="4062916"/>
            <a:ext cx="937885" cy="338554"/>
          </a:xfrm>
          <a:prstGeom prst="rect">
            <a:avLst/>
          </a:prstGeom>
          <a:solidFill>
            <a:schemeClr val="accent4">
              <a:lumMod val="60000"/>
              <a:lumOff val="40000"/>
            </a:schemeClr>
          </a:solidFill>
        </p:spPr>
        <p:txBody>
          <a:bodyPr wrap="none" rtlCol="0">
            <a:spAutoFit/>
          </a:bodyPr>
          <a:lstStyle/>
          <a:p>
            <a:r>
              <a:rPr lang="ru-RU" sz="1600" dirty="0"/>
              <a:t>белок </a:t>
            </a:r>
            <a:r>
              <a:rPr lang="en-US" sz="1600" dirty="0"/>
              <a:t>L1</a:t>
            </a:r>
            <a:endParaRPr lang="ru-RU" sz="1600" dirty="0"/>
          </a:p>
        </p:txBody>
      </p:sp>
      <p:sp>
        <p:nvSpPr>
          <p:cNvPr id="37" name="TextBox 36">
            <a:extLst>
              <a:ext uri="{FF2B5EF4-FFF2-40B4-BE49-F238E27FC236}">
                <a16:creationId xmlns:a16="http://schemas.microsoft.com/office/drawing/2014/main" id="{EF916FAD-9AE7-AC4D-B82F-C01EE6E0DA46}"/>
              </a:ext>
            </a:extLst>
          </p:cNvPr>
          <p:cNvSpPr txBox="1"/>
          <p:nvPr/>
        </p:nvSpPr>
        <p:spPr>
          <a:xfrm>
            <a:off x="1343299" y="1247145"/>
            <a:ext cx="937885" cy="338554"/>
          </a:xfrm>
          <a:prstGeom prst="rect">
            <a:avLst/>
          </a:prstGeom>
          <a:solidFill>
            <a:schemeClr val="accent2">
              <a:lumMod val="40000"/>
              <a:lumOff val="60000"/>
            </a:schemeClr>
          </a:solidFill>
        </p:spPr>
        <p:txBody>
          <a:bodyPr wrap="none" rtlCol="0">
            <a:spAutoFit/>
          </a:bodyPr>
          <a:lstStyle/>
          <a:p>
            <a:r>
              <a:rPr lang="ru-RU" sz="1600" dirty="0"/>
              <a:t>белок </a:t>
            </a:r>
            <a:r>
              <a:rPr lang="en-US" sz="1600" dirty="0"/>
              <a:t>L1</a:t>
            </a:r>
            <a:endParaRPr lang="ru-RU" sz="1600" dirty="0"/>
          </a:p>
        </p:txBody>
      </p:sp>
      <p:sp>
        <p:nvSpPr>
          <p:cNvPr id="38" name="TextBox 37">
            <a:extLst>
              <a:ext uri="{FF2B5EF4-FFF2-40B4-BE49-F238E27FC236}">
                <a16:creationId xmlns:a16="http://schemas.microsoft.com/office/drawing/2014/main" id="{BCF96A74-24E5-8F4C-BFE2-40DED4085792}"/>
              </a:ext>
            </a:extLst>
          </p:cNvPr>
          <p:cNvSpPr txBox="1"/>
          <p:nvPr/>
        </p:nvSpPr>
        <p:spPr>
          <a:xfrm>
            <a:off x="1435907" y="5343516"/>
            <a:ext cx="937885" cy="338554"/>
          </a:xfrm>
          <a:prstGeom prst="rect">
            <a:avLst/>
          </a:prstGeom>
          <a:solidFill>
            <a:schemeClr val="accent6">
              <a:lumMod val="40000"/>
              <a:lumOff val="60000"/>
            </a:schemeClr>
          </a:solidFill>
        </p:spPr>
        <p:txBody>
          <a:bodyPr wrap="none" rtlCol="0">
            <a:spAutoFit/>
          </a:bodyPr>
          <a:lstStyle/>
          <a:p>
            <a:r>
              <a:rPr lang="ru-RU" sz="1600" dirty="0"/>
              <a:t>белок </a:t>
            </a:r>
            <a:r>
              <a:rPr lang="en-US" sz="1600" dirty="0"/>
              <a:t>L1</a:t>
            </a:r>
            <a:endParaRPr lang="ru-RU" sz="1600" dirty="0"/>
          </a:p>
        </p:txBody>
      </p:sp>
      <p:cxnSp>
        <p:nvCxnSpPr>
          <p:cNvPr id="40" name="Соединительная линия уступом 39">
            <a:extLst>
              <a:ext uri="{FF2B5EF4-FFF2-40B4-BE49-F238E27FC236}">
                <a16:creationId xmlns:a16="http://schemas.microsoft.com/office/drawing/2014/main" id="{8F8CF314-BC4F-1F42-B137-E785815E0A9C}"/>
              </a:ext>
            </a:extLst>
          </p:cNvPr>
          <p:cNvCxnSpPr>
            <a:cxnSpLocks/>
          </p:cNvCxnSpPr>
          <p:nvPr/>
        </p:nvCxnSpPr>
        <p:spPr>
          <a:xfrm>
            <a:off x="2245253" y="1461030"/>
            <a:ext cx="1557640" cy="193912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9" name="Соединительная линия уступом 48">
            <a:extLst>
              <a:ext uri="{FF2B5EF4-FFF2-40B4-BE49-F238E27FC236}">
                <a16:creationId xmlns:a16="http://schemas.microsoft.com/office/drawing/2014/main" id="{228B0DED-77EB-7C48-99F4-54C1EC35E6D3}"/>
              </a:ext>
            </a:extLst>
          </p:cNvPr>
          <p:cNvCxnSpPr>
            <a:cxnSpLocks/>
          </p:cNvCxnSpPr>
          <p:nvPr/>
        </p:nvCxnSpPr>
        <p:spPr>
          <a:xfrm flipV="1">
            <a:off x="2310265" y="3701683"/>
            <a:ext cx="1569627" cy="186133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1" name="Соединительная линия уступом 50">
            <a:extLst>
              <a:ext uri="{FF2B5EF4-FFF2-40B4-BE49-F238E27FC236}">
                <a16:creationId xmlns:a16="http://schemas.microsoft.com/office/drawing/2014/main" id="{A736270B-BDD8-B84C-99EA-7B6C8250220D}"/>
              </a:ext>
            </a:extLst>
          </p:cNvPr>
          <p:cNvCxnSpPr>
            <a:cxnSpLocks/>
          </p:cNvCxnSpPr>
          <p:nvPr/>
        </p:nvCxnSpPr>
        <p:spPr>
          <a:xfrm>
            <a:off x="2330319" y="2778158"/>
            <a:ext cx="1564826" cy="699625"/>
          </a:xfrm>
          <a:prstGeom prst="bentConnector3">
            <a:avLst>
              <a:gd name="adj1" fmla="val 31739"/>
            </a:avLst>
          </a:prstGeom>
        </p:spPr>
        <p:style>
          <a:lnRef idx="1">
            <a:schemeClr val="accent1"/>
          </a:lnRef>
          <a:fillRef idx="0">
            <a:schemeClr val="accent1"/>
          </a:fillRef>
          <a:effectRef idx="0">
            <a:schemeClr val="accent1"/>
          </a:effectRef>
          <a:fontRef idx="minor">
            <a:schemeClr val="tx1"/>
          </a:fontRef>
        </p:style>
      </p:cxnSp>
      <p:cxnSp>
        <p:nvCxnSpPr>
          <p:cNvPr id="56" name="Соединительная линия уступом 55">
            <a:extLst>
              <a:ext uri="{FF2B5EF4-FFF2-40B4-BE49-F238E27FC236}">
                <a16:creationId xmlns:a16="http://schemas.microsoft.com/office/drawing/2014/main" id="{175899D7-8A15-134F-A648-48C3DCC9FC97}"/>
              </a:ext>
            </a:extLst>
          </p:cNvPr>
          <p:cNvCxnSpPr>
            <a:cxnSpLocks/>
          </p:cNvCxnSpPr>
          <p:nvPr/>
        </p:nvCxnSpPr>
        <p:spPr>
          <a:xfrm flipV="1">
            <a:off x="2338854" y="3615357"/>
            <a:ext cx="1539962" cy="604488"/>
          </a:xfrm>
          <a:prstGeom prst="bentConnector3">
            <a:avLst>
              <a:gd name="adj1" fmla="val 31975"/>
            </a:avLst>
          </a:prstGeom>
        </p:spPr>
        <p:style>
          <a:lnRef idx="1">
            <a:schemeClr val="accent1"/>
          </a:lnRef>
          <a:fillRef idx="0">
            <a:schemeClr val="accent1"/>
          </a:fillRef>
          <a:effectRef idx="0">
            <a:schemeClr val="accent1"/>
          </a:effectRef>
          <a:fontRef idx="minor">
            <a:schemeClr val="tx1"/>
          </a:fontRef>
        </p:style>
      </p:cxnSp>
      <p:sp>
        <p:nvSpPr>
          <p:cNvPr id="67" name="Овал 66">
            <a:extLst>
              <a:ext uri="{FF2B5EF4-FFF2-40B4-BE49-F238E27FC236}">
                <a16:creationId xmlns:a16="http://schemas.microsoft.com/office/drawing/2014/main" id="{3E2960F8-4825-6947-8E15-E04F995C0C26}"/>
              </a:ext>
            </a:extLst>
          </p:cNvPr>
          <p:cNvSpPr/>
          <p:nvPr/>
        </p:nvSpPr>
        <p:spPr>
          <a:xfrm>
            <a:off x="3368606" y="2778158"/>
            <a:ext cx="1779458" cy="1646323"/>
          </a:xfrm>
          <a:prstGeom prst="ellipse">
            <a:avLst/>
          </a:prstGeom>
          <a:blipFill rotWithShape="1">
            <a:blip r:embed="rId8"/>
            <a:srcRect/>
            <a:stretch>
              <a:fillRect l="-42000" r="-42000"/>
            </a:stretch>
          </a:blipFill>
          <a:ln w="28575">
            <a:solidFill>
              <a:schemeClr val="accent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8" name="TextBox 67">
            <a:extLst>
              <a:ext uri="{FF2B5EF4-FFF2-40B4-BE49-F238E27FC236}">
                <a16:creationId xmlns:a16="http://schemas.microsoft.com/office/drawing/2014/main" id="{E8A4C4C6-526C-DF47-9E7D-401E7CB5DE12}"/>
              </a:ext>
            </a:extLst>
          </p:cNvPr>
          <p:cNvSpPr txBox="1"/>
          <p:nvPr/>
        </p:nvSpPr>
        <p:spPr>
          <a:xfrm>
            <a:off x="3215875" y="4481042"/>
            <a:ext cx="2028295" cy="1169551"/>
          </a:xfrm>
          <a:prstGeom prst="rect">
            <a:avLst/>
          </a:prstGeom>
          <a:noFill/>
        </p:spPr>
        <p:txBody>
          <a:bodyPr wrap="square" rtlCol="0">
            <a:spAutoFit/>
          </a:bodyPr>
          <a:lstStyle/>
          <a:p>
            <a:pPr algn="ctr"/>
            <a:r>
              <a:rPr lang="ru-RU" sz="1400" dirty="0">
                <a:latin typeface="Arial Narrow" pitchFamily="34" charset="0"/>
              </a:rPr>
              <a:t>Внедрение белков (не вирусов) в культуру дрожжей </a:t>
            </a:r>
            <a:r>
              <a:rPr lang="en-US" sz="1400" dirty="0">
                <a:latin typeface="Arial Narrow" pitchFamily="34" charset="0"/>
              </a:rPr>
              <a:t>Saccharomyces cerevisiae – </a:t>
            </a:r>
            <a:r>
              <a:rPr lang="ru-RU" sz="1400" dirty="0">
                <a:latin typeface="Arial Narrow" pitchFamily="34" charset="0"/>
              </a:rPr>
              <a:t>Пекарские дрожжи</a:t>
            </a:r>
          </a:p>
        </p:txBody>
      </p:sp>
      <p:graphicFrame>
        <p:nvGraphicFramePr>
          <p:cNvPr id="71" name="Диаграмма 70">
            <a:extLst>
              <a:ext uri="{FF2B5EF4-FFF2-40B4-BE49-F238E27FC236}">
                <a16:creationId xmlns:a16="http://schemas.microsoft.com/office/drawing/2014/main" id="{18BA762D-40B9-1843-B82A-8EEABA1A4107}"/>
              </a:ext>
            </a:extLst>
          </p:cNvPr>
          <p:cNvGraphicFramePr/>
          <p:nvPr>
            <p:extLst>
              <p:ext uri="{D42A27DB-BD31-4B8C-83A1-F6EECF244321}">
                <p14:modId xmlns:p14="http://schemas.microsoft.com/office/powerpoint/2010/main" val="2461191943"/>
              </p:ext>
            </p:extLst>
          </p:nvPr>
        </p:nvGraphicFramePr>
        <p:xfrm>
          <a:off x="7440923" y="2430594"/>
          <a:ext cx="1492255" cy="2284124"/>
        </p:xfrm>
        <a:graphic>
          <a:graphicData uri="http://schemas.openxmlformats.org/drawingml/2006/chart">
            <c:chart xmlns:c="http://schemas.openxmlformats.org/drawingml/2006/chart" xmlns:r="http://schemas.openxmlformats.org/officeDocument/2006/relationships" r:id="rId9"/>
          </a:graphicData>
        </a:graphic>
      </p:graphicFrame>
      <p:sp>
        <p:nvSpPr>
          <p:cNvPr id="76" name="TextBox 75">
            <a:extLst>
              <a:ext uri="{FF2B5EF4-FFF2-40B4-BE49-F238E27FC236}">
                <a16:creationId xmlns:a16="http://schemas.microsoft.com/office/drawing/2014/main" id="{8F79DC51-DFA2-8347-9237-0B0909B4AC59}"/>
              </a:ext>
            </a:extLst>
          </p:cNvPr>
          <p:cNvSpPr txBox="1"/>
          <p:nvPr/>
        </p:nvSpPr>
        <p:spPr>
          <a:xfrm>
            <a:off x="7056023" y="4481041"/>
            <a:ext cx="2097668" cy="954107"/>
          </a:xfrm>
          <a:prstGeom prst="rect">
            <a:avLst/>
          </a:prstGeom>
          <a:noFill/>
        </p:spPr>
        <p:txBody>
          <a:bodyPr wrap="square" rtlCol="0">
            <a:spAutoFit/>
          </a:bodyPr>
          <a:lstStyle/>
          <a:p>
            <a:pPr algn="ctr"/>
            <a:r>
              <a:rPr lang="ru-RU" sz="1400" dirty="0">
                <a:latin typeface="Arial Narrow" pitchFamily="34" charset="0"/>
              </a:rPr>
              <a:t>Вирусоподобные частицы, содержащие белки, специфичные для 6, 11, 16 и 18 типов вируса. </a:t>
            </a:r>
          </a:p>
        </p:txBody>
      </p:sp>
      <p:sp>
        <p:nvSpPr>
          <p:cNvPr id="3" name="Скругленный прямоугольник 2">
            <a:extLst>
              <a:ext uri="{FF2B5EF4-FFF2-40B4-BE49-F238E27FC236}">
                <a16:creationId xmlns:a16="http://schemas.microsoft.com/office/drawing/2014/main" id="{E5A29E32-1294-DC4F-9C75-1F1D8A46BADB}"/>
              </a:ext>
            </a:extLst>
          </p:cNvPr>
          <p:cNvSpPr/>
          <p:nvPr/>
        </p:nvSpPr>
        <p:spPr>
          <a:xfrm>
            <a:off x="5573069" y="2898041"/>
            <a:ext cx="1647344" cy="1321803"/>
          </a:xfrm>
          <a:prstGeom prst="roundRect">
            <a:avLst/>
          </a:prstGeom>
          <a:solidFill>
            <a:schemeClr val="accent5">
              <a:lumMod val="75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chemeClr val="bg1"/>
                </a:solidFill>
                <a:latin typeface="Arial Narrow" pitchFamily="34" charset="0"/>
              </a:rPr>
              <a:t>Суперочистка</a:t>
            </a:r>
            <a:r>
              <a:rPr lang="ru-RU" b="1" dirty="0">
                <a:solidFill>
                  <a:schemeClr val="bg1"/>
                </a:solidFill>
                <a:latin typeface="Arial Narrow" pitchFamily="34" charset="0"/>
              </a:rPr>
              <a:t> белков от дрожжевой культуры</a:t>
            </a:r>
          </a:p>
        </p:txBody>
      </p:sp>
      <p:sp>
        <p:nvSpPr>
          <p:cNvPr id="4" name="Прямоугольник 3"/>
          <p:cNvSpPr/>
          <p:nvPr/>
        </p:nvSpPr>
        <p:spPr>
          <a:xfrm>
            <a:off x="6497122" y="5482716"/>
            <a:ext cx="2646878" cy="369332"/>
          </a:xfrm>
          <a:prstGeom prst="rect">
            <a:avLst/>
          </a:prstGeom>
        </p:spPr>
        <p:txBody>
          <a:bodyPr wrap="none">
            <a:spAutoFit/>
          </a:bodyPr>
          <a:lstStyle/>
          <a:p>
            <a:r>
              <a:rPr lang="ru-RU" b="1" dirty="0">
                <a:solidFill>
                  <a:srgbClr val="C00000"/>
                </a:solidFill>
                <a:latin typeface="Arial Narrow" pitchFamily="34" charset="0"/>
              </a:rPr>
              <a:t>НЕ СОДЕРЖАТ ВИРУСОВ!</a:t>
            </a:r>
          </a:p>
        </p:txBody>
      </p:sp>
    </p:spTree>
    <p:extLst>
      <p:ext uri="{BB962C8B-B14F-4D97-AF65-F5344CB8AC3E}">
        <p14:creationId xmlns:p14="http://schemas.microsoft.com/office/powerpoint/2010/main" val="213725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Арка 7">
            <a:extLst>
              <a:ext uri="{FF2B5EF4-FFF2-40B4-BE49-F238E27FC236}">
                <a16:creationId xmlns:a16="http://schemas.microsoft.com/office/drawing/2014/main" id="{4FF101E6-86B8-6343-839E-0592E71907B1}"/>
              </a:ext>
            </a:extLst>
          </p:cNvPr>
          <p:cNvSpPr/>
          <p:nvPr/>
        </p:nvSpPr>
        <p:spPr>
          <a:xfrm>
            <a:off x="-2122443" y="1186610"/>
            <a:ext cx="4696913" cy="6262551"/>
          </a:xfrm>
          <a:prstGeom prst="blockArc">
            <a:avLst>
              <a:gd name="adj1" fmla="val 18900000"/>
              <a:gd name="adj2" fmla="val 2700000"/>
              <a:gd name="adj3" fmla="val 345"/>
            </a:avLst>
          </a:prstGeom>
          <a:solidFill>
            <a:schemeClr val="accent6">
              <a:lumMod val="75000"/>
            </a:schemeClr>
          </a:solidFill>
          <a:ln>
            <a:solidFill>
              <a:schemeClr val="accent5">
                <a:lumMod val="75000"/>
              </a:schemeClr>
            </a:solidFill>
          </a:ln>
        </p:spPr>
        <p:style>
          <a:lnRef idx="2">
            <a:schemeClr val="accent3">
              <a:shade val="60000"/>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 name="Заголовок 1">
            <a:extLst>
              <a:ext uri="{FF2B5EF4-FFF2-40B4-BE49-F238E27FC236}">
                <a16:creationId xmlns:a16="http://schemas.microsoft.com/office/drawing/2014/main" id="{815BBF14-245B-3344-BE71-521B44C5E30C}"/>
              </a:ext>
            </a:extLst>
          </p:cNvPr>
          <p:cNvSpPr>
            <a:spLocks noGrp="1"/>
          </p:cNvSpPr>
          <p:nvPr>
            <p:ph type="title"/>
          </p:nvPr>
        </p:nvSpPr>
        <p:spPr>
          <a:xfrm>
            <a:off x="-243876" y="69109"/>
            <a:ext cx="9634112" cy="1325563"/>
          </a:xfrm>
        </p:spPr>
        <p:txBody>
          <a:bodyPr>
            <a:normAutofit/>
          </a:bodyPr>
          <a:lstStyle/>
          <a:p>
            <a:r>
              <a:rPr lang="ru-RU" sz="2400" b="1" dirty="0">
                <a:solidFill>
                  <a:schemeClr val="accent5">
                    <a:lumMod val="50000"/>
                  </a:schemeClr>
                </a:solidFill>
                <a:latin typeface="Arial Narrow" pitchFamily="34" charset="0"/>
              </a:rPr>
              <a:t>ЧТО ДАЕТ ВАКЦИНАЦИЯ ПРОТИВ ВИРУСА ПАПИЛЛОМЫ ЧЕЛОВЕКА?</a:t>
            </a:r>
          </a:p>
        </p:txBody>
      </p:sp>
      <p:graphicFrame>
        <p:nvGraphicFramePr>
          <p:cNvPr id="4" name="Схема 3">
            <a:extLst>
              <a:ext uri="{FF2B5EF4-FFF2-40B4-BE49-F238E27FC236}">
                <a16:creationId xmlns:a16="http://schemas.microsoft.com/office/drawing/2014/main" id="{E499F585-81E1-EF4E-8125-887AEDE8ED88}"/>
              </a:ext>
            </a:extLst>
          </p:cNvPr>
          <p:cNvGraphicFramePr/>
          <p:nvPr>
            <p:extLst>
              <p:ext uri="{D42A27DB-BD31-4B8C-83A1-F6EECF244321}">
                <p14:modId xmlns:p14="http://schemas.microsoft.com/office/powerpoint/2010/main" val="3525183427"/>
              </p:ext>
            </p:extLst>
          </p:nvPr>
        </p:nvGraphicFramePr>
        <p:xfrm>
          <a:off x="2424794" y="1992086"/>
          <a:ext cx="5374820" cy="465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Мужчина">
            <a:extLst>
              <a:ext uri="{FF2B5EF4-FFF2-40B4-BE49-F238E27FC236}">
                <a16:creationId xmlns:a16="http://schemas.microsoft.com/office/drawing/2014/main" id="{0DA0E5A9-A896-3A47-BD53-D9717E617F43}"/>
              </a:ext>
            </a:extLst>
          </p:cNvPr>
          <p:cNvPicPr>
            <a:picLocks noChangeAspect="1"/>
          </p:cNvPicPr>
          <p:nvPr/>
        </p:nvPicPr>
        <p:blipFill>
          <a:blip r:embed="rId8">
            <a:duotone>
              <a:prstClr val="black"/>
              <a:schemeClr val="accent1">
                <a:tint val="45000"/>
                <a:satMod val="400000"/>
              </a:schemeClr>
            </a:duotone>
            <a:extLst>
              <a:ext uri="{96DAC541-7B7A-43D3-8B79-37D633B846F1}">
                <asvg:svgBlip xmlns:asvg="http://schemas.microsoft.com/office/drawing/2016/SVG/main" r:embed="rId9"/>
              </a:ext>
            </a:extLst>
          </a:blip>
          <a:stretch>
            <a:fillRect/>
          </a:stretch>
        </p:blipFill>
        <p:spPr>
          <a:xfrm>
            <a:off x="1299681" y="3570514"/>
            <a:ext cx="1073408" cy="1431211"/>
          </a:xfrm>
          <a:prstGeom prst="rect">
            <a:avLst/>
          </a:prstGeom>
        </p:spPr>
      </p:pic>
      <p:pic>
        <p:nvPicPr>
          <p:cNvPr id="6" name="Рисунок 5" descr="Женщина">
            <a:extLst>
              <a:ext uri="{FF2B5EF4-FFF2-40B4-BE49-F238E27FC236}">
                <a16:creationId xmlns:a16="http://schemas.microsoft.com/office/drawing/2014/main" id="{4CA34CA6-00B0-254F-A27B-83569D013BB2}"/>
              </a:ext>
            </a:extLst>
          </p:cNvPr>
          <p:cNvPicPr>
            <a:picLocks noChangeAspect="1"/>
          </p:cNvPicPr>
          <p:nvPr/>
        </p:nvPicPr>
        <p:blipFill>
          <a:blip r:embed="rId10">
            <a:duotone>
              <a:prstClr val="black"/>
              <a:schemeClr val="accent1">
                <a:tint val="45000"/>
                <a:satMod val="400000"/>
              </a:schemeClr>
            </a:duotone>
            <a:extLst>
              <a:ext uri="{96DAC541-7B7A-43D3-8B79-37D633B846F1}">
                <asvg:svgBlip xmlns:asvg="http://schemas.microsoft.com/office/drawing/2016/SVG/main" r:embed="rId11"/>
              </a:ext>
            </a:extLst>
          </a:blip>
          <a:stretch>
            <a:fillRect/>
          </a:stretch>
        </p:blipFill>
        <p:spPr>
          <a:xfrm>
            <a:off x="702129" y="3570514"/>
            <a:ext cx="1073408" cy="1431211"/>
          </a:xfrm>
          <a:prstGeom prst="rect">
            <a:avLst/>
          </a:prstGeom>
        </p:spPr>
      </p:pic>
      <p:grpSp>
        <p:nvGrpSpPr>
          <p:cNvPr id="13" name="Группа 12">
            <a:extLst>
              <a:ext uri="{FF2B5EF4-FFF2-40B4-BE49-F238E27FC236}">
                <a16:creationId xmlns:a16="http://schemas.microsoft.com/office/drawing/2014/main" id="{5F2773A1-83FD-CB46-BBB2-071E511B8C16}"/>
              </a:ext>
            </a:extLst>
          </p:cNvPr>
          <p:cNvGrpSpPr/>
          <p:nvPr/>
        </p:nvGrpSpPr>
        <p:grpSpPr>
          <a:xfrm>
            <a:off x="2627784" y="5691291"/>
            <a:ext cx="626007" cy="546021"/>
            <a:chOff x="11028231" y="1489675"/>
            <a:chExt cx="834676" cy="546021"/>
          </a:xfrm>
        </p:grpSpPr>
        <p:pic>
          <p:nvPicPr>
            <p:cNvPr id="11" name="Рисунок 10" descr="Мужчина">
              <a:extLst>
                <a:ext uri="{FF2B5EF4-FFF2-40B4-BE49-F238E27FC236}">
                  <a16:creationId xmlns:a16="http://schemas.microsoft.com/office/drawing/2014/main" id="{9A928B70-8225-8342-8AB0-FF021001620B}"/>
                </a:ext>
              </a:extLst>
            </p:cNvPr>
            <p:cNvPicPr>
              <a:picLocks noChangeAspect="1"/>
            </p:cNvPicPr>
            <p:nvPr/>
          </p:nvPicPr>
          <p:blipFill>
            <a:blip r:embed="rId12">
              <a:duotone>
                <a:schemeClr val="bg2">
                  <a:shade val="45000"/>
                  <a:satMod val="135000"/>
                </a:schemeClr>
                <a:prstClr val="white"/>
              </a:duotone>
              <a:extLst>
                <a:ext uri="{96DAC541-7B7A-43D3-8B79-37D633B846F1}">
                  <asvg:svgBlip xmlns:asvg="http://schemas.microsoft.com/office/drawing/2016/SVG/main" r:embed="rId13"/>
                </a:ext>
              </a:extLst>
            </a:blip>
            <a:stretch>
              <a:fillRect/>
            </a:stretch>
          </p:blipFill>
          <p:spPr>
            <a:xfrm>
              <a:off x="11028231" y="1491343"/>
              <a:ext cx="544353" cy="544353"/>
            </a:xfrm>
            <a:prstGeom prst="rect">
              <a:avLst/>
            </a:prstGeom>
          </p:spPr>
        </p:pic>
        <p:pic>
          <p:nvPicPr>
            <p:cNvPr id="12" name="Рисунок 11" descr="Женщина">
              <a:extLst>
                <a:ext uri="{FF2B5EF4-FFF2-40B4-BE49-F238E27FC236}">
                  <a16:creationId xmlns:a16="http://schemas.microsoft.com/office/drawing/2014/main" id="{EB7F70E6-43A3-8649-98A5-21F217528C8F}"/>
                </a:ext>
              </a:extLst>
            </p:cNvPr>
            <p:cNvPicPr>
              <a:picLocks noChangeAspect="1"/>
            </p:cNvPicPr>
            <p:nvPr/>
          </p:nvPicPr>
          <p:blipFill>
            <a:blip r:embed="rId14">
              <a:duotone>
                <a:schemeClr val="bg2">
                  <a:shade val="45000"/>
                  <a:satMod val="135000"/>
                </a:schemeClr>
                <a:prstClr val="white"/>
              </a:duotone>
              <a:extLst>
                <a:ext uri="{96DAC541-7B7A-43D3-8B79-37D633B846F1}">
                  <asvg:svgBlip xmlns:asvg="http://schemas.microsoft.com/office/drawing/2016/SVG/main" r:embed="rId15"/>
                </a:ext>
              </a:extLst>
            </a:blip>
            <a:stretch>
              <a:fillRect/>
            </a:stretch>
          </p:blipFill>
          <p:spPr>
            <a:xfrm>
              <a:off x="11318554" y="1489675"/>
              <a:ext cx="544353" cy="544353"/>
            </a:xfrm>
            <a:prstGeom prst="rect">
              <a:avLst/>
            </a:prstGeom>
          </p:spPr>
        </p:pic>
      </p:grpSp>
      <p:pic>
        <p:nvPicPr>
          <p:cNvPr id="14" name="Рисунок 13" descr="Женщина">
            <a:extLst>
              <a:ext uri="{FF2B5EF4-FFF2-40B4-BE49-F238E27FC236}">
                <a16:creationId xmlns:a16="http://schemas.microsoft.com/office/drawing/2014/main" id="{73B2FAAA-E4B2-064A-A19E-7416F5C58B96}"/>
              </a:ext>
            </a:extLst>
          </p:cNvPr>
          <p:cNvPicPr>
            <a:picLocks noChangeAspect="1"/>
          </p:cNvPicPr>
          <p:nvPr/>
        </p:nvPicPr>
        <p:blipFill>
          <a:blip r:embed="rId14">
            <a:duotone>
              <a:schemeClr val="bg2">
                <a:shade val="45000"/>
                <a:satMod val="135000"/>
              </a:schemeClr>
              <a:prstClr val="white"/>
            </a:duotone>
            <a:extLst>
              <a:ext uri="{96DAC541-7B7A-43D3-8B79-37D633B846F1}">
                <asvg:svgBlip xmlns:asvg="http://schemas.microsoft.com/office/drawing/2016/SVG/main" r:embed="rId15"/>
              </a:ext>
            </a:extLst>
          </a:blip>
          <a:stretch>
            <a:fillRect/>
          </a:stretch>
        </p:blipFill>
        <p:spPr>
          <a:xfrm>
            <a:off x="2699792" y="2351299"/>
            <a:ext cx="538868" cy="718491"/>
          </a:xfrm>
          <a:prstGeom prst="rect">
            <a:avLst/>
          </a:prstGeom>
        </p:spPr>
      </p:pic>
      <p:pic>
        <p:nvPicPr>
          <p:cNvPr id="15" name="Рисунок 14" descr="Женщина">
            <a:extLst>
              <a:ext uri="{FF2B5EF4-FFF2-40B4-BE49-F238E27FC236}">
                <a16:creationId xmlns:a16="http://schemas.microsoft.com/office/drawing/2014/main" id="{304C505E-18F6-6B42-BE14-AB803BEEDC60}"/>
              </a:ext>
            </a:extLst>
          </p:cNvPr>
          <p:cNvPicPr>
            <a:picLocks noChangeAspect="1"/>
          </p:cNvPicPr>
          <p:nvPr/>
        </p:nvPicPr>
        <p:blipFill>
          <a:blip r:embed="rId14">
            <a:duotone>
              <a:schemeClr val="bg2">
                <a:shade val="45000"/>
                <a:satMod val="135000"/>
              </a:schemeClr>
              <a:prstClr val="white"/>
            </a:duotone>
            <a:extLst>
              <a:ext uri="{96DAC541-7B7A-43D3-8B79-37D633B846F1}">
                <asvg:svgBlip xmlns:asvg="http://schemas.microsoft.com/office/drawing/2016/SVG/main" r:embed="rId15"/>
              </a:ext>
            </a:extLst>
          </a:blip>
          <a:stretch>
            <a:fillRect/>
          </a:stretch>
        </p:blipFill>
        <p:spPr>
          <a:xfrm>
            <a:off x="3097028" y="3429001"/>
            <a:ext cx="538868" cy="718491"/>
          </a:xfrm>
          <a:prstGeom prst="rect">
            <a:avLst/>
          </a:prstGeom>
        </p:spPr>
      </p:pic>
      <p:grpSp>
        <p:nvGrpSpPr>
          <p:cNvPr id="16" name="Группа 15">
            <a:extLst>
              <a:ext uri="{FF2B5EF4-FFF2-40B4-BE49-F238E27FC236}">
                <a16:creationId xmlns:a16="http://schemas.microsoft.com/office/drawing/2014/main" id="{4398DE15-5F01-904D-B1A9-5D20E5EF8C31}"/>
              </a:ext>
            </a:extLst>
          </p:cNvPr>
          <p:cNvGrpSpPr/>
          <p:nvPr/>
        </p:nvGrpSpPr>
        <p:grpSpPr>
          <a:xfrm>
            <a:off x="3059832" y="4583728"/>
            <a:ext cx="626007" cy="546021"/>
            <a:chOff x="11028231" y="1489675"/>
            <a:chExt cx="834676" cy="546021"/>
          </a:xfrm>
        </p:grpSpPr>
        <p:pic>
          <p:nvPicPr>
            <p:cNvPr id="17" name="Рисунок 16" descr="Мужчина">
              <a:extLst>
                <a:ext uri="{FF2B5EF4-FFF2-40B4-BE49-F238E27FC236}">
                  <a16:creationId xmlns:a16="http://schemas.microsoft.com/office/drawing/2014/main" id="{AEC97217-7871-374D-9DB5-DD208AE243A8}"/>
                </a:ext>
              </a:extLst>
            </p:cNvPr>
            <p:cNvPicPr>
              <a:picLocks noChangeAspect="1"/>
            </p:cNvPicPr>
            <p:nvPr/>
          </p:nvPicPr>
          <p:blipFill>
            <a:blip r:embed="rId12">
              <a:duotone>
                <a:schemeClr val="bg2">
                  <a:shade val="45000"/>
                  <a:satMod val="135000"/>
                </a:schemeClr>
                <a:prstClr val="white"/>
              </a:duotone>
              <a:extLst>
                <a:ext uri="{96DAC541-7B7A-43D3-8B79-37D633B846F1}">
                  <asvg:svgBlip xmlns:asvg="http://schemas.microsoft.com/office/drawing/2016/SVG/main" r:embed="rId13"/>
                </a:ext>
              </a:extLst>
            </a:blip>
            <a:stretch>
              <a:fillRect/>
            </a:stretch>
          </p:blipFill>
          <p:spPr>
            <a:xfrm>
              <a:off x="11028231" y="1491343"/>
              <a:ext cx="544353" cy="544353"/>
            </a:xfrm>
            <a:prstGeom prst="rect">
              <a:avLst/>
            </a:prstGeom>
          </p:spPr>
        </p:pic>
        <p:pic>
          <p:nvPicPr>
            <p:cNvPr id="18" name="Рисунок 17" descr="Женщина">
              <a:extLst>
                <a:ext uri="{FF2B5EF4-FFF2-40B4-BE49-F238E27FC236}">
                  <a16:creationId xmlns:a16="http://schemas.microsoft.com/office/drawing/2014/main" id="{364DD802-61A3-8944-B580-268DE31268E7}"/>
                </a:ext>
              </a:extLst>
            </p:cNvPr>
            <p:cNvPicPr>
              <a:picLocks noChangeAspect="1"/>
            </p:cNvPicPr>
            <p:nvPr/>
          </p:nvPicPr>
          <p:blipFill>
            <a:blip r:embed="rId14">
              <a:duotone>
                <a:schemeClr val="bg2">
                  <a:shade val="45000"/>
                  <a:satMod val="135000"/>
                </a:schemeClr>
                <a:prstClr val="white"/>
              </a:duotone>
              <a:extLst>
                <a:ext uri="{96DAC541-7B7A-43D3-8B79-37D633B846F1}">
                  <asvg:svgBlip xmlns:asvg="http://schemas.microsoft.com/office/drawing/2016/SVG/main" r:embed="rId15"/>
                </a:ext>
              </a:extLst>
            </a:blip>
            <a:stretch>
              <a:fillRect/>
            </a:stretch>
          </p:blipFill>
          <p:spPr>
            <a:xfrm>
              <a:off x="11318554" y="1489675"/>
              <a:ext cx="544353" cy="544353"/>
            </a:xfrm>
            <a:prstGeom prst="rect">
              <a:avLst/>
            </a:prstGeom>
          </p:spPr>
        </p:pic>
      </p:grpSp>
      <p:sp>
        <p:nvSpPr>
          <p:cNvPr id="19" name="TextBox 18">
            <a:extLst>
              <a:ext uri="{FF2B5EF4-FFF2-40B4-BE49-F238E27FC236}">
                <a16:creationId xmlns:a16="http://schemas.microsoft.com/office/drawing/2014/main" id="{58EB2163-F01F-E54E-AC9E-F51358123FF5}"/>
              </a:ext>
            </a:extLst>
          </p:cNvPr>
          <p:cNvSpPr txBox="1"/>
          <p:nvPr/>
        </p:nvSpPr>
        <p:spPr>
          <a:xfrm>
            <a:off x="483789" y="1152518"/>
            <a:ext cx="8246290" cy="707886"/>
          </a:xfrm>
          <a:prstGeom prst="rect">
            <a:avLst/>
          </a:prstGeom>
          <a:noFill/>
        </p:spPr>
        <p:txBody>
          <a:bodyPr wrap="square" rtlCol="0">
            <a:spAutoFit/>
          </a:bodyPr>
          <a:lstStyle/>
          <a:p>
            <a:pPr algn="ctr"/>
            <a:r>
              <a:rPr lang="ru-RU" sz="2000" dirty="0">
                <a:latin typeface="Arial Narrow" pitchFamily="34" charset="0"/>
              </a:rPr>
              <a:t>Вакцинация (активная первичная профилактика) способна практически на 100% защитить будущее поколение от ВПЧ-ассоциированных заболеваний</a:t>
            </a:r>
          </a:p>
        </p:txBody>
      </p:sp>
    </p:spTree>
    <p:extLst>
      <p:ext uri="{BB962C8B-B14F-4D97-AF65-F5344CB8AC3E}">
        <p14:creationId xmlns:p14="http://schemas.microsoft.com/office/powerpoint/2010/main" val="394459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a:stCxn id="5" idx="6"/>
          </p:cNvCxnSpPr>
          <p:nvPr/>
        </p:nvCxnSpPr>
        <p:spPr>
          <a:xfrm>
            <a:off x="1360881" y="6090592"/>
            <a:ext cx="231866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28BCCCE2-4A18-1040-8874-EE9F09C3FDA9}"/>
              </a:ext>
            </a:extLst>
          </p:cNvPr>
          <p:cNvSpPr>
            <a:spLocks noGrp="1"/>
          </p:cNvSpPr>
          <p:nvPr>
            <p:ph type="title"/>
          </p:nvPr>
        </p:nvSpPr>
        <p:spPr>
          <a:xfrm>
            <a:off x="457200" y="274638"/>
            <a:ext cx="8229600" cy="706090"/>
          </a:xfrm>
        </p:spPr>
        <p:txBody>
          <a:bodyPr>
            <a:noAutofit/>
          </a:bodyPr>
          <a:lstStyle/>
          <a:p>
            <a:r>
              <a:rPr lang="ru-RU" sz="2400" b="1" dirty="0">
                <a:latin typeface="Arial Narrow" pitchFamily="34" charset="0"/>
              </a:rPr>
              <a:t>КОМУ И КАК ПРОВОДИТСЯ ВАКЦИНАЦИЯ 4-Х ВАЛЕНТНОЙ ВАКЦИНОЙ ПРОТИВ ВИРУСА ПАПИЛЛОМЫ ЧЕЛОВЕКА?</a:t>
            </a:r>
          </a:p>
        </p:txBody>
      </p:sp>
      <p:pic>
        <p:nvPicPr>
          <p:cNvPr id="3" name="Рисунок 2" descr="Мужчина">
            <a:extLst>
              <a:ext uri="{FF2B5EF4-FFF2-40B4-BE49-F238E27FC236}">
                <a16:creationId xmlns:a16="http://schemas.microsoft.com/office/drawing/2014/main" id="{804F7D38-CFD0-6D4E-AFFE-A5C92C83B9AB}"/>
              </a:ext>
            </a:extLst>
          </p:cNvPr>
          <p:cNvPicPr>
            <a:picLocks noChangeAspect="1"/>
          </p:cNvPicPr>
          <p:nvPr/>
        </p:nvPicPr>
        <p:blipFill>
          <a:blip r:embed="rId3">
            <a:duotone>
              <a:prstClr val="black"/>
              <a:srgbClr val="D9C3A5">
                <a:tint val="50000"/>
                <a:satMod val="180000"/>
              </a:srgbClr>
            </a:duotone>
            <a:extLst>
              <a:ext uri="{96DAC541-7B7A-43D3-8B79-37D633B846F1}">
                <asvg:svgBlip xmlns:asvg="http://schemas.microsoft.com/office/drawing/2016/SVG/main" r:embed="rId4"/>
              </a:ext>
            </a:extLst>
          </a:blip>
          <a:stretch>
            <a:fillRect/>
          </a:stretch>
        </p:blipFill>
        <p:spPr>
          <a:xfrm>
            <a:off x="2269998" y="1628800"/>
            <a:ext cx="1073408" cy="1431211"/>
          </a:xfrm>
          <a:prstGeom prst="rect">
            <a:avLst/>
          </a:prstGeom>
        </p:spPr>
      </p:pic>
      <p:pic>
        <p:nvPicPr>
          <p:cNvPr id="4" name="Рисунок 3" descr="Женщина">
            <a:extLst>
              <a:ext uri="{FF2B5EF4-FFF2-40B4-BE49-F238E27FC236}">
                <a16:creationId xmlns:a16="http://schemas.microsoft.com/office/drawing/2014/main" id="{D5435F99-F946-144D-8D73-A601102D9831}"/>
              </a:ext>
            </a:extLst>
          </p:cNvPr>
          <p:cNvPicPr>
            <a:picLocks noChangeAspect="1"/>
          </p:cNvPicPr>
          <p:nvPr/>
        </p:nvPicPr>
        <p:blipFill>
          <a:blip r:embed="rId5">
            <a:duotone>
              <a:prstClr val="black"/>
              <a:srgbClr val="D9C3A5">
                <a:tint val="50000"/>
                <a:satMod val="180000"/>
              </a:srgbClr>
            </a:duotone>
            <a:extLst>
              <a:ext uri="{96DAC541-7B7A-43D3-8B79-37D633B846F1}">
                <asvg:svgBlip xmlns:asvg="http://schemas.microsoft.com/office/drawing/2016/SVG/main" r:embed="rId6"/>
              </a:ext>
            </a:extLst>
          </a:blip>
          <a:stretch>
            <a:fillRect/>
          </a:stretch>
        </p:blipFill>
        <p:spPr>
          <a:xfrm>
            <a:off x="1024744" y="1628800"/>
            <a:ext cx="1073408" cy="1431211"/>
          </a:xfrm>
          <a:prstGeom prst="rect">
            <a:avLst/>
          </a:prstGeom>
        </p:spPr>
      </p:pic>
      <p:sp>
        <p:nvSpPr>
          <p:cNvPr id="8" name="TextBox 7">
            <a:extLst>
              <a:ext uri="{FF2B5EF4-FFF2-40B4-BE49-F238E27FC236}">
                <a16:creationId xmlns:a16="http://schemas.microsoft.com/office/drawing/2014/main" id="{EF5F4B6C-E4B7-594D-9FD7-03E9C9C0BAA7}"/>
              </a:ext>
            </a:extLst>
          </p:cNvPr>
          <p:cNvSpPr txBox="1"/>
          <p:nvPr/>
        </p:nvSpPr>
        <p:spPr>
          <a:xfrm>
            <a:off x="6328466" y="1617062"/>
            <a:ext cx="2047874" cy="1477328"/>
          </a:xfrm>
          <a:prstGeom prst="rect">
            <a:avLst/>
          </a:prstGeom>
          <a:noFill/>
        </p:spPr>
        <p:txBody>
          <a:bodyPr wrap="square" rtlCol="0">
            <a:spAutoFit/>
          </a:bodyPr>
          <a:lstStyle/>
          <a:p>
            <a:r>
              <a:rPr lang="ru-RU" dirty="0"/>
              <a:t>0,5 мл. вакцины вводится внутримышечно</a:t>
            </a:r>
          </a:p>
          <a:p>
            <a:r>
              <a:rPr lang="ru-RU" dirty="0"/>
              <a:t>в дельтовидную мышцу</a:t>
            </a:r>
          </a:p>
        </p:txBody>
      </p:sp>
      <p:sp>
        <p:nvSpPr>
          <p:cNvPr id="9" name="Прямоугольник 8">
            <a:extLst>
              <a:ext uri="{FF2B5EF4-FFF2-40B4-BE49-F238E27FC236}">
                <a16:creationId xmlns:a16="http://schemas.microsoft.com/office/drawing/2014/main" id="{9F5B3477-00C3-C948-99C1-B4CA8461D2DF}"/>
              </a:ext>
            </a:extLst>
          </p:cNvPr>
          <p:cNvSpPr/>
          <p:nvPr/>
        </p:nvSpPr>
        <p:spPr>
          <a:xfrm>
            <a:off x="268448" y="3601360"/>
            <a:ext cx="4303552" cy="1754326"/>
          </a:xfrm>
          <a:prstGeom prst="rect">
            <a:avLst/>
          </a:prstGeom>
        </p:spPr>
        <p:txBody>
          <a:bodyPr wrap="square">
            <a:spAutoFit/>
          </a:bodyPr>
          <a:lstStyle/>
          <a:p>
            <a:r>
              <a:rPr lang="ru-RU" b="1" dirty="0">
                <a:solidFill>
                  <a:srgbClr val="333333"/>
                </a:solidFill>
              </a:rPr>
              <a:t>Рекомендуемый курс вакцинации </a:t>
            </a:r>
            <a:r>
              <a:rPr lang="ru-RU" dirty="0">
                <a:solidFill>
                  <a:srgbClr val="333333"/>
                </a:solidFill>
              </a:rPr>
              <a:t>состоит из 3 доз и проводится по схеме (0-2-6 мес.): первая доза – в назначенный день; вторая доза – через 2 мес. после первой; третья доза – через 6 мес. после первой.</a:t>
            </a:r>
            <a:endParaRPr lang="ru-RU" dirty="0"/>
          </a:p>
        </p:txBody>
      </p:sp>
      <p:sp>
        <p:nvSpPr>
          <p:cNvPr id="29" name="TextBox 28">
            <a:extLst>
              <a:ext uri="{FF2B5EF4-FFF2-40B4-BE49-F238E27FC236}">
                <a16:creationId xmlns:a16="http://schemas.microsoft.com/office/drawing/2014/main" id="{537B5117-D642-2542-8E64-42C7C3A621B0}"/>
              </a:ext>
            </a:extLst>
          </p:cNvPr>
          <p:cNvSpPr txBox="1"/>
          <p:nvPr/>
        </p:nvSpPr>
        <p:spPr>
          <a:xfrm>
            <a:off x="1598884" y="1247730"/>
            <a:ext cx="1057725" cy="369332"/>
          </a:xfrm>
          <a:prstGeom prst="rect">
            <a:avLst/>
          </a:prstGeom>
          <a:noFill/>
        </p:spPr>
        <p:txBody>
          <a:bodyPr wrap="none" rtlCol="0">
            <a:spAutoFit/>
          </a:bodyPr>
          <a:lstStyle/>
          <a:p>
            <a:pPr algn="ctr"/>
            <a:r>
              <a:rPr lang="ru-RU" b="1" dirty="0"/>
              <a:t>ВОЗРАСТ</a:t>
            </a:r>
          </a:p>
        </p:txBody>
      </p:sp>
      <p:sp>
        <p:nvSpPr>
          <p:cNvPr id="30" name="TextBox 29">
            <a:extLst>
              <a:ext uri="{FF2B5EF4-FFF2-40B4-BE49-F238E27FC236}">
                <a16:creationId xmlns:a16="http://schemas.microsoft.com/office/drawing/2014/main" id="{D09A9632-041C-7D4D-8401-EA14808650EB}"/>
              </a:ext>
            </a:extLst>
          </p:cNvPr>
          <p:cNvSpPr txBox="1"/>
          <p:nvPr/>
        </p:nvSpPr>
        <p:spPr>
          <a:xfrm>
            <a:off x="1092378" y="3043906"/>
            <a:ext cx="1026243" cy="369332"/>
          </a:xfrm>
          <a:prstGeom prst="rect">
            <a:avLst/>
          </a:prstGeom>
          <a:noFill/>
        </p:spPr>
        <p:txBody>
          <a:bodyPr wrap="none" rtlCol="0">
            <a:spAutoFit/>
          </a:bodyPr>
          <a:lstStyle/>
          <a:p>
            <a:pPr algn="ctr"/>
            <a:r>
              <a:rPr lang="ru-RU" dirty="0">
                <a:latin typeface="Arial Narrow" pitchFamily="34" charset="0"/>
              </a:rPr>
              <a:t>9 - 45 лет</a:t>
            </a:r>
          </a:p>
        </p:txBody>
      </p:sp>
      <p:sp>
        <p:nvSpPr>
          <p:cNvPr id="31" name="TextBox 30">
            <a:extLst>
              <a:ext uri="{FF2B5EF4-FFF2-40B4-BE49-F238E27FC236}">
                <a16:creationId xmlns:a16="http://schemas.microsoft.com/office/drawing/2014/main" id="{F154096A-B81A-6B42-8A40-C7FFA6FFE156}"/>
              </a:ext>
            </a:extLst>
          </p:cNvPr>
          <p:cNvSpPr txBox="1"/>
          <p:nvPr/>
        </p:nvSpPr>
        <p:spPr>
          <a:xfrm>
            <a:off x="2293579" y="3043906"/>
            <a:ext cx="1026243" cy="369332"/>
          </a:xfrm>
          <a:prstGeom prst="rect">
            <a:avLst/>
          </a:prstGeom>
          <a:noFill/>
        </p:spPr>
        <p:txBody>
          <a:bodyPr wrap="none" rtlCol="0">
            <a:spAutoFit/>
          </a:bodyPr>
          <a:lstStyle/>
          <a:p>
            <a:pPr algn="ctr"/>
            <a:r>
              <a:rPr lang="ru-RU" dirty="0">
                <a:latin typeface="Arial Narrow" pitchFamily="34" charset="0"/>
              </a:rPr>
              <a:t>9 - 26 лет</a:t>
            </a:r>
          </a:p>
        </p:txBody>
      </p:sp>
      <p:sp>
        <p:nvSpPr>
          <p:cNvPr id="32" name="Прямоугольник 31">
            <a:extLst>
              <a:ext uri="{FF2B5EF4-FFF2-40B4-BE49-F238E27FC236}">
                <a16:creationId xmlns:a16="http://schemas.microsoft.com/office/drawing/2014/main" id="{A95B4E3D-8E42-BE40-975A-5E45431306AB}"/>
              </a:ext>
            </a:extLst>
          </p:cNvPr>
          <p:cNvSpPr/>
          <p:nvPr/>
        </p:nvSpPr>
        <p:spPr>
          <a:xfrm>
            <a:off x="4723655" y="3503836"/>
            <a:ext cx="4021157" cy="1754326"/>
          </a:xfrm>
          <a:prstGeom prst="rect">
            <a:avLst/>
          </a:prstGeom>
        </p:spPr>
        <p:txBody>
          <a:bodyPr wrap="square">
            <a:spAutoFit/>
          </a:bodyPr>
          <a:lstStyle/>
          <a:p>
            <a:r>
              <a:rPr lang="ru-RU" b="1" dirty="0">
                <a:solidFill>
                  <a:srgbClr val="333333"/>
                </a:solidFill>
              </a:rPr>
              <a:t>Альтернативный курс вакцинации для детей в возрасте от 9 до 14 лет </a:t>
            </a:r>
            <a:r>
              <a:rPr lang="ru-RU" dirty="0">
                <a:solidFill>
                  <a:srgbClr val="333333"/>
                </a:solidFill>
              </a:rPr>
              <a:t>состоит из 2 доз и проводится по схеме (0-6 мес.): первая доза – в назначенный день; вторая доза – через 6 мес. после первой.</a:t>
            </a:r>
            <a:endParaRPr lang="ru-RU" dirty="0"/>
          </a:p>
        </p:txBody>
      </p:sp>
      <p:pic>
        <p:nvPicPr>
          <p:cNvPr id="41" name="Picture 2" descr="https://www.tiensmed.ru/news/uimg/06/cortexin-ab6.jpg">
            <a:extLst>
              <a:ext uri="{FF2B5EF4-FFF2-40B4-BE49-F238E27FC236}">
                <a16:creationId xmlns:a16="http://schemas.microsoft.com/office/drawing/2014/main" id="{AE15F9DA-FB8D-F747-B407-B078A9B0C8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586" y="1545008"/>
            <a:ext cx="1115895" cy="1487860"/>
          </a:xfrm>
          <a:prstGeom prst="rect">
            <a:avLst/>
          </a:prstGeom>
          <a:noFill/>
          <a:extLst>
            <a:ext uri="{909E8E84-426E-40DD-AFC4-6F175D3DCCD1}">
              <a14:hiddenFill xmlns:a14="http://schemas.microsoft.com/office/drawing/2010/main">
                <a:solidFill>
                  <a:srgbClr val="FFFFFF"/>
                </a:solidFill>
              </a14:hiddenFill>
            </a:ext>
          </a:extLst>
        </p:spPr>
      </p:pic>
      <p:sp>
        <p:nvSpPr>
          <p:cNvPr id="5" name="Овал 4"/>
          <p:cNvSpPr/>
          <p:nvPr/>
        </p:nvSpPr>
        <p:spPr>
          <a:xfrm>
            <a:off x="688606" y="5730552"/>
            <a:ext cx="672275" cy="72008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Narrow" pitchFamily="34" charset="0"/>
              </a:rPr>
              <a:t>1</a:t>
            </a:r>
          </a:p>
        </p:txBody>
      </p:sp>
      <p:sp>
        <p:nvSpPr>
          <p:cNvPr id="43" name="Овал 42"/>
          <p:cNvSpPr/>
          <p:nvPr/>
        </p:nvSpPr>
        <p:spPr>
          <a:xfrm>
            <a:off x="1984334" y="5698468"/>
            <a:ext cx="672275" cy="72008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343406" y="5698468"/>
            <a:ext cx="672275" cy="7200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361250" y="5698468"/>
            <a:ext cx="681597" cy="313932"/>
          </a:xfrm>
          <a:prstGeom prst="rect">
            <a:avLst/>
          </a:prstGeom>
        </p:spPr>
        <p:txBody>
          <a:bodyPr wrap="none">
            <a:spAutoFit/>
          </a:bodyPr>
          <a:lstStyle/>
          <a:p>
            <a:pPr lvl="0" algn="ctr" defTabSz="533400">
              <a:lnSpc>
                <a:spcPct val="90000"/>
              </a:lnSpc>
              <a:spcBef>
                <a:spcPct val="0"/>
              </a:spcBef>
              <a:spcAft>
                <a:spcPct val="35000"/>
              </a:spcAft>
            </a:pPr>
            <a:r>
              <a:rPr lang="ru-RU" sz="1600" b="1" dirty="0">
                <a:latin typeface="Arial Narrow" pitchFamily="34" charset="0"/>
              </a:rPr>
              <a:t>2 мес.</a:t>
            </a:r>
          </a:p>
        </p:txBody>
      </p:sp>
      <p:sp>
        <p:nvSpPr>
          <p:cNvPr id="27" name="Прямоугольник 26"/>
          <p:cNvSpPr/>
          <p:nvPr/>
        </p:nvSpPr>
        <p:spPr>
          <a:xfrm>
            <a:off x="2648985" y="5643068"/>
            <a:ext cx="747320" cy="369332"/>
          </a:xfrm>
          <a:prstGeom prst="rect">
            <a:avLst/>
          </a:prstGeom>
        </p:spPr>
        <p:txBody>
          <a:bodyPr wrap="none">
            <a:spAutoFit/>
          </a:bodyPr>
          <a:lstStyle/>
          <a:p>
            <a:r>
              <a:rPr lang="ru-RU" b="1" dirty="0">
                <a:latin typeface="Arial Narrow" pitchFamily="34" charset="0"/>
              </a:rPr>
              <a:t>6 мес.</a:t>
            </a:r>
            <a:endParaRPr lang="ru-RU" dirty="0"/>
          </a:p>
        </p:txBody>
      </p:sp>
      <p:sp>
        <p:nvSpPr>
          <p:cNvPr id="28" name="Прямоугольник 27"/>
          <p:cNvSpPr/>
          <p:nvPr/>
        </p:nvSpPr>
        <p:spPr>
          <a:xfrm>
            <a:off x="2152769" y="5796898"/>
            <a:ext cx="348172" cy="523220"/>
          </a:xfrm>
          <a:prstGeom prst="rect">
            <a:avLst/>
          </a:prstGeom>
        </p:spPr>
        <p:txBody>
          <a:bodyPr wrap="none">
            <a:spAutoFit/>
          </a:bodyPr>
          <a:lstStyle/>
          <a:p>
            <a:pPr algn="ctr"/>
            <a:r>
              <a:rPr lang="ru-RU" sz="2800" b="1" dirty="0">
                <a:solidFill>
                  <a:schemeClr val="bg1"/>
                </a:solidFill>
                <a:latin typeface="Arial Narrow" pitchFamily="34" charset="0"/>
              </a:rPr>
              <a:t>2</a:t>
            </a:r>
          </a:p>
        </p:txBody>
      </p:sp>
      <p:sp>
        <p:nvSpPr>
          <p:cNvPr id="36" name="Прямоугольник 35"/>
          <p:cNvSpPr/>
          <p:nvPr/>
        </p:nvSpPr>
        <p:spPr>
          <a:xfrm>
            <a:off x="3505458" y="5786100"/>
            <a:ext cx="348172" cy="523220"/>
          </a:xfrm>
          <a:prstGeom prst="rect">
            <a:avLst/>
          </a:prstGeom>
        </p:spPr>
        <p:txBody>
          <a:bodyPr wrap="none">
            <a:spAutoFit/>
          </a:bodyPr>
          <a:lstStyle/>
          <a:p>
            <a:pPr algn="ctr"/>
            <a:r>
              <a:rPr lang="ru-RU" sz="2800" b="1" dirty="0">
                <a:solidFill>
                  <a:schemeClr val="bg1"/>
                </a:solidFill>
                <a:latin typeface="Arial Narrow" pitchFamily="34" charset="0"/>
              </a:rPr>
              <a:t>3</a:t>
            </a:r>
          </a:p>
        </p:txBody>
      </p:sp>
      <p:cxnSp>
        <p:nvCxnSpPr>
          <p:cNvPr id="49" name="Прямая соединительная линия 48"/>
          <p:cNvCxnSpPr>
            <a:stCxn id="50" idx="6"/>
            <a:endCxn id="51" idx="6"/>
          </p:cNvCxnSpPr>
          <p:nvPr/>
        </p:nvCxnSpPr>
        <p:spPr>
          <a:xfrm>
            <a:off x="6228600" y="6093296"/>
            <a:ext cx="129572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Овал 49"/>
          <p:cNvSpPr/>
          <p:nvPr/>
        </p:nvSpPr>
        <p:spPr>
          <a:xfrm>
            <a:off x="5556325" y="5733256"/>
            <a:ext cx="672275" cy="72008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Narrow" pitchFamily="34" charset="0"/>
              </a:rPr>
              <a:t>1</a:t>
            </a:r>
          </a:p>
        </p:txBody>
      </p:sp>
      <p:sp>
        <p:nvSpPr>
          <p:cNvPr id="51" name="Овал 50"/>
          <p:cNvSpPr/>
          <p:nvPr/>
        </p:nvSpPr>
        <p:spPr>
          <a:xfrm>
            <a:off x="6852053" y="5733256"/>
            <a:ext cx="672275" cy="72008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6228969" y="5701172"/>
            <a:ext cx="681597" cy="313932"/>
          </a:xfrm>
          <a:prstGeom prst="rect">
            <a:avLst/>
          </a:prstGeom>
        </p:spPr>
        <p:txBody>
          <a:bodyPr wrap="none">
            <a:spAutoFit/>
          </a:bodyPr>
          <a:lstStyle/>
          <a:p>
            <a:pPr lvl="0" algn="ctr" defTabSz="533400">
              <a:lnSpc>
                <a:spcPct val="90000"/>
              </a:lnSpc>
              <a:spcBef>
                <a:spcPct val="0"/>
              </a:spcBef>
              <a:spcAft>
                <a:spcPct val="35000"/>
              </a:spcAft>
            </a:pPr>
            <a:r>
              <a:rPr lang="ru-RU" sz="1600" b="1" dirty="0">
                <a:latin typeface="Arial Narrow" pitchFamily="34" charset="0"/>
              </a:rPr>
              <a:t>2 мес.</a:t>
            </a:r>
          </a:p>
        </p:txBody>
      </p:sp>
      <p:sp>
        <p:nvSpPr>
          <p:cNvPr id="53" name="Прямоугольник 52"/>
          <p:cNvSpPr/>
          <p:nvPr/>
        </p:nvSpPr>
        <p:spPr>
          <a:xfrm>
            <a:off x="7014104" y="5831686"/>
            <a:ext cx="348172" cy="523220"/>
          </a:xfrm>
          <a:prstGeom prst="rect">
            <a:avLst/>
          </a:prstGeom>
        </p:spPr>
        <p:txBody>
          <a:bodyPr wrap="none">
            <a:spAutoFit/>
          </a:bodyPr>
          <a:lstStyle/>
          <a:p>
            <a:pPr algn="ctr"/>
            <a:r>
              <a:rPr lang="ru-RU" sz="2800" b="1" dirty="0">
                <a:solidFill>
                  <a:schemeClr val="bg1"/>
                </a:solidFill>
                <a:latin typeface="Arial Narrow" pitchFamily="34" charset="0"/>
              </a:rPr>
              <a:t>2</a:t>
            </a:r>
          </a:p>
        </p:txBody>
      </p:sp>
    </p:spTree>
    <p:extLst>
      <p:ext uri="{BB962C8B-B14F-4D97-AF65-F5344CB8AC3E}">
        <p14:creationId xmlns:p14="http://schemas.microsoft.com/office/powerpoint/2010/main" val="397738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a:extLst>
              <a:ext uri="{FF2B5EF4-FFF2-40B4-BE49-F238E27FC236}">
                <a16:creationId xmlns:a16="http://schemas.microsoft.com/office/drawing/2014/main" id="{6A336E2F-060F-2641-B119-4A07A8256134}"/>
              </a:ext>
            </a:extLst>
          </p:cNvPr>
          <p:cNvSpPr txBox="1"/>
          <p:nvPr/>
        </p:nvSpPr>
        <p:spPr>
          <a:xfrm>
            <a:off x="1032581" y="2536241"/>
            <a:ext cx="6965368" cy="461665"/>
          </a:xfrm>
          <a:prstGeom prst="rect">
            <a:avLst/>
          </a:prstGeom>
          <a:noFill/>
        </p:spPr>
        <p:txBody>
          <a:bodyPr wrap="none" rtlCol="0">
            <a:spAutoFit/>
          </a:bodyPr>
          <a:lstStyle/>
          <a:p>
            <a:r>
              <a:rPr lang="ru-RU" sz="2400" dirty="0">
                <a:latin typeface="Arial Narrow" pitchFamily="34" charset="0"/>
              </a:rPr>
              <a:t>Сценарий 3: Вакцинированный человек побеждает вирус</a:t>
            </a:r>
          </a:p>
        </p:txBody>
      </p:sp>
      <p:pic>
        <p:nvPicPr>
          <p:cNvPr id="86" name="Рисунок 85" descr="Женщина">
            <a:extLst>
              <a:ext uri="{FF2B5EF4-FFF2-40B4-BE49-F238E27FC236}">
                <a16:creationId xmlns:a16="http://schemas.microsoft.com/office/drawing/2014/main" id="{7C4C5E7A-D8B6-3B41-B4E5-0B6C4C561E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966" y="3923255"/>
            <a:ext cx="685800" cy="914400"/>
          </a:xfrm>
          <a:prstGeom prst="rect">
            <a:avLst/>
          </a:prstGeom>
        </p:spPr>
      </p:pic>
      <p:sp>
        <p:nvSpPr>
          <p:cNvPr id="96" name="TextBox 95">
            <a:extLst>
              <a:ext uri="{FF2B5EF4-FFF2-40B4-BE49-F238E27FC236}">
                <a16:creationId xmlns:a16="http://schemas.microsoft.com/office/drawing/2014/main" id="{BF001003-E577-4346-8BFE-0977CB19A461}"/>
              </a:ext>
            </a:extLst>
          </p:cNvPr>
          <p:cNvSpPr txBox="1"/>
          <p:nvPr/>
        </p:nvSpPr>
        <p:spPr>
          <a:xfrm>
            <a:off x="518308" y="4983072"/>
            <a:ext cx="1741202" cy="430887"/>
          </a:xfrm>
          <a:prstGeom prst="rect">
            <a:avLst/>
          </a:prstGeom>
          <a:noFill/>
        </p:spPr>
        <p:txBody>
          <a:bodyPr wrap="square" rtlCol="0">
            <a:spAutoFit/>
          </a:bodyPr>
          <a:lstStyle/>
          <a:p>
            <a:r>
              <a:rPr lang="ru-RU" sz="1100" dirty="0">
                <a:latin typeface="Arial Narrow" pitchFamily="34" charset="0"/>
              </a:rPr>
              <a:t>Контакт с вирусом папилломы человека</a:t>
            </a:r>
          </a:p>
        </p:txBody>
      </p:sp>
      <p:grpSp>
        <p:nvGrpSpPr>
          <p:cNvPr id="191" name="Группа 190">
            <a:extLst>
              <a:ext uri="{FF2B5EF4-FFF2-40B4-BE49-F238E27FC236}">
                <a16:creationId xmlns:a16="http://schemas.microsoft.com/office/drawing/2014/main" id="{41D87AD1-30C9-1345-B441-4282D87767A7}"/>
              </a:ext>
            </a:extLst>
          </p:cNvPr>
          <p:cNvGrpSpPr/>
          <p:nvPr/>
        </p:nvGrpSpPr>
        <p:grpSpPr>
          <a:xfrm>
            <a:off x="995068" y="3661649"/>
            <a:ext cx="1415288" cy="1267845"/>
            <a:chOff x="1220783" y="4724623"/>
            <a:chExt cx="1887051" cy="1267845"/>
          </a:xfrm>
        </p:grpSpPr>
        <p:pic>
          <p:nvPicPr>
            <p:cNvPr id="87" name="Рисунок 86">
              <a:extLst>
                <a:ext uri="{FF2B5EF4-FFF2-40B4-BE49-F238E27FC236}">
                  <a16:creationId xmlns:a16="http://schemas.microsoft.com/office/drawing/2014/main" id="{3A5F6C81-9637-5A4D-B9C3-DCDDA46FA08C}"/>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artisticTexturizer trans="44000"/>
                      </a14:imgEffect>
                      <a14:imgEffect>
                        <a14:colorTemperature colorTemp="9630"/>
                      </a14:imgEffect>
                    </a14:imgLayer>
                  </a14:imgProps>
                </a:ext>
              </a:extLst>
            </a:blip>
            <a:stretch>
              <a:fillRect/>
            </a:stretch>
          </p:blipFill>
          <p:spPr>
            <a:xfrm>
              <a:off x="2162536" y="4889400"/>
              <a:ext cx="461664" cy="369332"/>
            </a:xfrm>
            <a:prstGeom prst="rect">
              <a:avLst/>
            </a:prstGeom>
          </p:spPr>
        </p:pic>
        <p:pic>
          <p:nvPicPr>
            <p:cNvPr id="88" name="Рисунок 87">
              <a:extLst>
                <a:ext uri="{FF2B5EF4-FFF2-40B4-BE49-F238E27FC236}">
                  <a16:creationId xmlns:a16="http://schemas.microsoft.com/office/drawing/2014/main" id="{E384C78C-BC1A-9D49-96FB-D02D1C96293F}"/>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7">
                      <a14:imgEffect>
                        <a14:artisticTexturizer trans="44000"/>
                      </a14:imgEffect>
                      <a14:imgEffect>
                        <a14:colorTemperature colorTemp="9630"/>
                      </a14:imgEffect>
                    </a14:imgLayer>
                  </a14:imgProps>
                </a:ext>
              </a:extLst>
            </a:blip>
            <a:stretch>
              <a:fillRect/>
            </a:stretch>
          </p:blipFill>
          <p:spPr>
            <a:xfrm>
              <a:off x="2255728" y="5518595"/>
              <a:ext cx="461664" cy="369332"/>
            </a:xfrm>
            <a:prstGeom prst="rect">
              <a:avLst/>
            </a:prstGeom>
          </p:spPr>
        </p:pic>
        <p:pic>
          <p:nvPicPr>
            <p:cNvPr id="89" name="Рисунок 88">
              <a:extLst>
                <a:ext uri="{FF2B5EF4-FFF2-40B4-BE49-F238E27FC236}">
                  <a16:creationId xmlns:a16="http://schemas.microsoft.com/office/drawing/2014/main" id="{CE20EFC7-93D0-2548-8FBB-F6D92610DBD2}"/>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8">
                      <a14:imgEffect>
                        <a14:artisticTexturizer trans="44000"/>
                      </a14:imgEffect>
                      <a14:imgEffect>
                        <a14:colorTemperature colorTemp="9630"/>
                      </a14:imgEffect>
                    </a14:imgLayer>
                  </a14:imgProps>
                </a:ext>
              </a:extLst>
            </a:blip>
            <a:stretch>
              <a:fillRect/>
            </a:stretch>
          </p:blipFill>
          <p:spPr>
            <a:xfrm>
              <a:off x="1220783" y="5127644"/>
              <a:ext cx="461664" cy="369332"/>
            </a:xfrm>
            <a:prstGeom prst="rect">
              <a:avLst/>
            </a:prstGeom>
          </p:spPr>
        </p:pic>
        <p:pic>
          <p:nvPicPr>
            <p:cNvPr id="90" name="Рисунок 89">
              <a:extLst>
                <a:ext uri="{FF2B5EF4-FFF2-40B4-BE49-F238E27FC236}">
                  <a16:creationId xmlns:a16="http://schemas.microsoft.com/office/drawing/2014/main" id="{934F4E32-E5BB-E548-84CE-82214EDB216F}"/>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9">
                      <a14:imgEffect>
                        <a14:artisticTexturizer trans="44000"/>
                      </a14:imgEffect>
                      <a14:imgEffect>
                        <a14:colorTemperature colorTemp="9630"/>
                      </a14:imgEffect>
                    </a14:imgLayer>
                  </a14:imgProps>
                </a:ext>
              </a:extLst>
            </a:blip>
            <a:stretch>
              <a:fillRect/>
            </a:stretch>
          </p:blipFill>
          <p:spPr>
            <a:xfrm>
              <a:off x="1357305" y="5623136"/>
              <a:ext cx="461664" cy="369332"/>
            </a:xfrm>
            <a:prstGeom prst="rect">
              <a:avLst/>
            </a:prstGeom>
          </p:spPr>
        </p:pic>
        <p:pic>
          <p:nvPicPr>
            <p:cNvPr id="91" name="Рисунок 90">
              <a:extLst>
                <a:ext uri="{FF2B5EF4-FFF2-40B4-BE49-F238E27FC236}">
                  <a16:creationId xmlns:a16="http://schemas.microsoft.com/office/drawing/2014/main" id="{05E4EA4B-65CA-CF46-8927-E5BA91EE9971}"/>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8">
                      <a14:imgEffect>
                        <a14:artisticTexturizer trans="44000"/>
                      </a14:imgEffect>
                      <a14:imgEffect>
                        <a14:colorTemperature colorTemp="9630"/>
                      </a14:imgEffect>
                    </a14:imgLayer>
                  </a14:imgProps>
                </a:ext>
              </a:extLst>
            </a:blip>
            <a:stretch>
              <a:fillRect/>
            </a:stretch>
          </p:blipFill>
          <p:spPr>
            <a:xfrm>
              <a:off x="1515073" y="4724623"/>
              <a:ext cx="461664" cy="369332"/>
            </a:xfrm>
            <a:prstGeom prst="rect">
              <a:avLst/>
            </a:prstGeom>
          </p:spPr>
        </p:pic>
        <p:pic>
          <p:nvPicPr>
            <p:cNvPr id="92" name="Рисунок 91">
              <a:extLst>
                <a:ext uri="{FF2B5EF4-FFF2-40B4-BE49-F238E27FC236}">
                  <a16:creationId xmlns:a16="http://schemas.microsoft.com/office/drawing/2014/main" id="{6172F910-D290-114C-BAE9-C7B4A2BBB29B}"/>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10">
                      <a14:imgEffect>
                        <a14:artisticTexturizer trans="44000"/>
                      </a14:imgEffect>
                      <a14:imgEffect>
                        <a14:colorTemperature colorTemp="9630"/>
                      </a14:imgEffect>
                    </a14:imgLayer>
                  </a14:imgProps>
                </a:ext>
              </a:extLst>
            </a:blip>
            <a:stretch>
              <a:fillRect/>
            </a:stretch>
          </p:blipFill>
          <p:spPr>
            <a:xfrm>
              <a:off x="1803355" y="5350920"/>
              <a:ext cx="461664" cy="369332"/>
            </a:xfrm>
            <a:prstGeom prst="rect">
              <a:avLst/>
            </a:prstGeom>
          </p:spPr>
        </p:pic>
        <p:cxnSp>
          <p:nvCxnSpPr>
            <p:cNvPr id="106" name="Прямая соединительная линия 105">
              <a:extLst>
                <a:ext uri="{FF2B5EF4-FFF2-40B4-BE49-F238E27FC236}">
                  <a16:creationId xmlns:a16="http://schemas.microsoft.com/office/drawing/2014/main" id="{717DE9E0-AFE5-134B-9284-BFD54E32291C}"/>
                </a:ext>
              </a:extLst>
            </p:cNvPr>
            <p:cNvCxnSpPr/>
            <p:nvPr/>
          </p:nvCxnSpPr>
          <p:spPr>
            <a:xfrm>
              <a:off x="3107833" y="4771071"/>
              <a:ext cx="1" cy="1183164"/>
            </a:xfrm>
            <a:prstGeom prst="line">
              <a:avLst/>
            </a:prstGeom>
            <a:ln w="381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89" name="Группа 188">
            <a:extLst>
              <a:ext uri="{FF2B5EF4-FFF2-40B4-BE49-F238E27FC236}">
                <a16:creationId xmlns:a16="http://schemas.microsoft.com/office/drawing/2014/main" id="{B8899911-ED9C-3648-973D-0F55F9674EC4}"/>
              </a:ext>
            </a:extLst>
          </p:cNvPr>
          <p:cNvGrpSpPr/>
          <p:nvPr/>
        </p:nvGrpSpPr>
        <p:grpSpPr>
          <a:xfrm>
            <a:off x="4481096" y="3803718"/>
            <a:ext cx="1455938" cy="1105294"/>
            <a:chOff x="5868821" y="4866693"/>
            <a:chExt cx="1941250" cy="1105294"/>
          </a:xfrm>
        </p:grpSpPr>
        <p:grpSp>
          <p:nvGrpSpPr>
            <p:cNvPr id="97" name="Группа 96">
              <a:extLst>
                <a:ext uri="{FF2B5EF4-FFF2-40B4-BE49-F238E27FC236}">
                  <a16:creationId xmlns:a16="http://schemas.microsoft.com/office/drawing/2014/main" id="{F6AD9566-7B9A-F44F-8395-D95DBE94ED6D}"/>
                </a:ext>
              </a:extLst>
            </p:cNvPr>
            <p:cNvGrpSpPr/>
            <p:nvPr/>
          </p:nvGrpSpPr>
          <p:grpSpPr>
            <a:xfrm>
              <a:off x="6773414" y="4899153"/>
              <a:ext cx="622243" cy="434713"/>
              <a:chOff x="3119803" y="3735834"/>
              <a:chExt cx="1134145" cy="901322"/>
            </a:xfrm>
          </p:grpSpPr>
          <p:sp>
            <p:nvSpPr>
              <p:cNvPr id="98" name="Овал 97">
                <a:extLst>
                  <a:ext uri="{FF2B5EF4-FFF2-40B4-BE49-F238E27FC236}">
                    <a16:creationId xmlns:a16="http://schemas.microsoft.com/office/drawing/2014/main" id="{00370F5A-3320-E349-B27E-625E76D45AB4}"/>
                  </a:ext>
                </a:extLst>
              </p:cNvPr>
              <p:cNvSpPr/>
              <p:nvPr/>
            </p:nvSpPr>
            <p:spPr>
              <a:xfrm>
                <a:off x="3119803" y="3735834"/>
                <a:ext cx="1134145" cy="901322"/>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a:extLst>
                  <a:ext uri="{FF2B5EF4-FFF2-40B4-BE49-F238E27FC236}">
                    <a16:creationId xmlns:a16="http://schemas.microsoft.com/office/drawing/2014/main" id="{82B36DC3-62D4-1548-8818-FAE105E12592}"/>
                  </a:ext>
                </a:extLst>
              </p:cNvPr>
              <p:cNvSpPr/>
              <p:nvPr/>
            </p:nvSpPr>
            <p:spPr>
              <a:xfrm>
                <a:off x="3724341" y="3929935"/>
                <a:ext cx="278296" cy="265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3" name="Группа 102">
              <a:extLst>
                <a:ext uri="{FF2B5EF4-FFF2-40B4-BE49-F238E27FC236}">
                  <a16:creationId xmlns:a16="http://schemas.microsoft.com/office/drawing/2014/main" id="{E14200AF-60B9-414E-B15E-2B36A83BAC3F}"/>
                </a:ext>
              </a:extLst>
            </p:cNvPr>
            <p:cNvGrpSpPr/>
            <p:nvPr/>
          </p:nvGrpSpPr>
          <p:grpSpPr>
            <a:xfrm>
              <a:off x="5868821" y="5388669"/>
              <a:ext cx="622243" cy="434713"/>
              <a:chOff x="3119803" y="3735834"/>
              <a:chExt cx="1134145" cy="901322"/>
            </a:xfrm>
          </p:grpSpPr>
          <p:sp>
            <p:nvSpPr>
              <p:cNvPr id="104" name="Овал 103">
                <a:extLst>
                  <a:ext uri="{FF2B5EF4-FFF2-40B4-BE49-F238E27FC236}">
                    <a16:creationId xmlns:a16="http://schemas.microsoft.com/office/drawing/2014/main" id="{6E0A5B8C-D972-6C4C-9E28-E9EF1677EE5D}"/>
                  </a:ext>
                </a:extLst>
              </p:cNvPr>
              <p:cNvSpPr/>
              <p:nvPr/>
            </p:nvSpPr>
            <p:spPr>
              <a:xfrm>
                <a:off x="3119803" y="3735834"/>
                <a:ext cx="1134145" cy="901322"/>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a:extLst>
                  <a:ext uri="{FF2B5EF4-FFF2-40B4-BE49-F238E27FC236}">
                    <a16:creationId xmlns:a16="http://schemas.microsoft.com/office/drawing/2014/main" id="{0D4515CF-3293-8D47-B4D3-0FAEEDE8E239}"/>
                  </a:ext>
                </a:extLst>
              </p:cNvPr>
              <p:cNvSpPr/>
              <p:nvPr/>
            </p:nvSpPr>
            <p:spPr>
              <a:xfrm>
                <a:off x="3724341" y="3929935"/>
                <a:ext cx="278296" cy="265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07" name="Рисунок 106">
              <a:extLst>
                <a:ext uri="{FF2B5EF4-FFF2-40B4-BE49-F238E27FC236}">
                  <a16:creationId xmlns:a16="http://schemas.microsoft.com/office/drawing/2014/main" id="{EB02B15E-B341-A84A-8E1D-FD6D72B962DD}"/>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11">
                      <a14:imgEffect>
                        <a14:artisticTexturizer trans="44000"/>
                      </a14:imgEffect>
                      <a14:imgEffect>
                        <a14:colorTemperature colorTemp="9630"/>
                      </a14:imgEffect>
                    </a14:imgLayer>
                  </a14:imgProps>
                </a:ext>
              </a:extLst>
            </a:blip>
            <a:stretch>
              <a:fillRect/>
            </a:stretch>
          </p:blipFill>
          <p:spPr>
            <a:xfrm>
              <a:off x="7348407" y="4866693"/>
              <a:ext cx="461664" cy="369332"/>
            </a:xfrm>
            <a:prstGeom prst="rect">
              <a:avLst/>
            </a:prstGeom>
          </p:spPr>
        </p:pic>
        <p:pic>
          <p:nvPicPr>
            <p:cNvPr id="109" name="Рисунок 108">
              <a:extLst>
                <a:ext uri="{FF2B5EF4-FFF2-40B4-BE49-F238E27FC236}">
                  <a16:creationId xmlns:a16="http://schemas.microsoft.com/office/drawing/2014/main" id="{9A760D89-0E49-3F40-9289-5A56FAFEF34B}"/>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12">
                      <a14:imgEffect>
                        <a14:artisticTexturizer trans="44000"/>
                      </a14:imgEffect>
                      <a14:imgEffect>
                        <a14:colorTemperature colorTemp="9630"/>
                      </a14:imgEffect>
                    </a14:imgLayer>
                  </a14:imgProps>
                </a:ext>
              </a:extLst>
            </a:blip>
            <a:stretch>
              <a:fillRect/>
            </a:stretch>
          </p:blipFill>
          <p:spPr>
            <a:xfrm>
              <a:off x="6375602" y="5602655"/>
              <a:ext cx="461664" cy="369332"/>
            </a:xfrm>
            <a:prstGeom prst="rect">
              <a:avLst/>
            </a:prstGeom>
          </p:spPr>
        </p:pic>
      </p:grpSp>
      <p:sp>
        <p:nvSpPr>
          <p:cNvPr id="110" name="TextBox 109">
            <a:extLst>
              <a:ext uri="{FF2B5EF4-FFF2-40B4-BE49-F238E27FC236}">
                <a16:creationId xmlns:a16="http://schemas.microsoft.com/office/drawing/2014/main" id="{B6BB5EEC-7C26-D044-8FAF-6CA4E4C2F991}"/>
              </a:ext>
            </a:extLst>
          </p:cNvPr>
          <p:cNvSpPr txBox="1"/>
          <p:nvPr/>
        </p:nvSpPr>
        <p:spPr>
          <a:xfrm>
            <a:off x="4196794" y="4963815"/>
            <a:ext cx="2022214" cy="769441"/>
          </a:xfrm>
          <a:prstGeom prst="rect">
            <a:avLst/>
          </a:prstGeom>
          <a:noFill/>
        </p:spPr>
        <p:txBody>
          <a:bodyPr wrap="square" rtlCol="0">
            <a:spAutoFit/>
          </a:bodyPr>
          <a:lstStyle/>
          <a:p>
            <a:r>
              <a:rPr lang="ru-RU" sz="1100" dirty="0">
                <a:latin typeface="Arial Narrow" pitchFamily="34" charset="0"/>
              </a:rPr>
              <a:t>Специальные клетки иммунной системы «узнают» белки на поверхности оставшихся вирусов папилломы человека</a:t>
            </a:r>
          </a:p>
        </p:txBody>
      </p:sp>
      <p:cxnSp>
        <p:nvCxnSpPr>
          <p:cNvPr id="111" name="Прямая соединительная линия 110">
            <a:extLst>
              <a:ext uri="{FF2B5EF4-FFF2-40B4-BE49-F238E27FC236}">
                <a16:creationId xmlns:a16="http://schemas.microsoft.com/office/drawing/2014/main" id="{B5850C69-D6AD-F249-B46F-141C42967E51}"/>
              </a:ext>
            </a:extLst>
          </p:cNvPr>
          <p:cNvCxnSpPr/>
          <p:nvPr/>
        </p:nvCxnSpPr>
        <p:spPr>
          <a:xfrm>
            <a:off x="6165073" y="3709065"/>
            <a:ext cx="1" cy="1183164"/>
          </a:xfrm>
          <a:prstGeom prst="line">
            <a:avLst/>
          </a:prstGeom>
          <a:ln w="381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9C9D84E6-816E-314E-B7E2-69C5ADF205B1}"/>
              </a:ext>
            </a:extLst>
          </p:cNvPr>
          <p:cNvSpPr txBox="1"/>
          <p:nvPr/>
        </p:nvSpPr>
        <p:spPr>
          <a:xfrm>
            <a:off x="6265600" y="4963815"/>
            <a:ext cx="1852736" cy="769441"/>
          </a:xfrm>
          <a:prstGeom prst="rect">
            <a:avLst/>
          </a:prstGeom>
          <a:noFill/>
        </p:spPr>
        <p:txBody>
          <a:bodyPr wrap="square" rtlCol="0">
            <a:spAutoFit/>
          </a:bodyPr>
          <a:lstStyle/>
          <a:p>
            <a:r>
              <a:rPr lang="ru-RU" sz="1100" dirty="0">
                <a:latin typeface="Arial Narrow" pitchFamily="34" charset="0"/>
              </a:rPr>
              <a:t>Запускается программа форсированной выработки защитных антител - «бустер-реакция»</a:t>
            </a:r>
          </a:p>
        </p:txBody>
      </p:sp>
      <p:cxnSp>
        <p:nvCxnSpPr>
          <p:cNvPr id="113" name="Прямая соединительная линия 112">
            <a:extLst>
              <a:ext uri="{FF2B5EF4-FFF2-40B4-BE49-F238E27FC236}">
                <a16:creationId xmlns:a16="http://schemas.microsoft.com/office/drawing/2014/main" id="{A536147F-2391-B24F-85BE-4A7D6E01A26F}"/>
              </a:ext>
            </a:extLst>
          </p:cNvPr>
          <p:cNvCxnSpPr/>
          <p:nvPr/>
        </p:nvCxnSpPr>
        <p:spPr>
          <a:xfrm>
            <a:off x="8123021" y="3701144"/>
            <a:ext cx="1" cy="1183164"/>
          </a:xfrm>
          <a:prstGeom prst="line">
            <a:avLst/>
          </a:prstGeom>
          <a:ln w="381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id="{CB48A7F2-DD7F-BF4E-B394-3F02E66B9D2C}"/>
              </a:ext>
            </a:extLst>
          </p:cNvPr>
          <p:cNvCxnSpPr/>
          <p:nvPr/>
        </p:nvCxnSpPr>
        <p:spPr>
          <a:xfrm>
            <a:off x="4241265" y="3709065"/>
            <a:ext cx="1" cy="1183164"/>
          </a:xfrm>
          <a:prstGeom prst="line">
            <a:avLst/>
          </a:prstGeom>
          <a:ln w="381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996F4A8A-0329-4044-8134-2493AB23E749}"/>
              </a:ext>
            </a:extLst>
          </p:cNvPr>
          <p:cNvSpPr txBox="1"/>
          <p:nvPr/>
        </p:nvSpPr>
        <p:spPr>
          <a:xfrm>
            <a:off x="2371306" y="4958001"/>
            <a:ext cx="1909199" cy="769441"/>
          </a:xfrm>
          <a:prstGeom prst="rect">
            <a:avLst/>
          </a:prstGeom>
          <a:noFill/>
        </p:spPr>
        <p:txBody>
          <a:bodyPr wrap="square" rtlCol="0">
            <a:spAutoFit/>
          </a:bodyPr>
          <a:lstStyle/>
          <a:p>
            <a:r>
              <a:rPr lang="ru-RU" sz="1100" dirty="0">
                <a:latin typeface="Arial Narrow" pitchFamily="34" charset="0"/>
              </a:rPr>
              <a:t>Антитела, выработанные организмом на вирусоподобные частицы вакцины, мгновенно атакуют вирусы</a:t>
            </a:r>
          </a:p>
        </p:txBody>
      </p:sp>
      <p:grpSp>
        <p:nvGrpSpPr>
          <p:cNvPr id="190" name="Группа 189">
            <a:extLst>
              <a:ext uri="{FF2B5EF4-FFF2-40B4-BE49-F238E27FC236}">
                <a16:creationId xmlns:a16="http://schemas.microsoft.com/office/drawing/2014/main" id="{06EE37A7-3419-1E4C-A265-728772D6C249}"/>
              </a:ext>
            </a:extLst>
          </p:cNvPr>
          <p:cNvGrpSpPr/>
          <p:nvPr/>
        </p:nvGrpSpPr>
        <p:grpSpPr>
          <a:xfrm>
            <a:off x="2595011" y="3616361"/>
            <a:ext cx="1404201" cy="1366711"/>
            <a:chOff x="3354041" y="4679335"/>
            <a:chExt cx="1872268" cy="1366711"/>
          </a:xfrm>
        </p:grpSpPr>
        <p:pic>
          <p:nvPicPr>
            <p:cNvPr id="151" name="Рисунок 150">
              <a:extLst>
                <a:ext uri="{FF2B5EF4-FFF2-40B4-BE49-F238E27FC236}">
                  <a16:creationId xmlns:a16="http://schemas.microsoft.com/office/drawing/2014/main" id="{0425E5F2-1E1B-E045-9F70-70B64B8AB1BD}"/>
                </a:ext>
              </a:extLst>
            </p:cNvPr>
            <p:cNvPicPr>
              <a:picLocks noChangeAspect="1"/>
            </p:cNvPicPr>
            <p:nvPr/>
          </p:nvPicPr>
          <p:blipFill>
            <a:blip r:embed="rId13"/>
            <a:stretch>
              <a:fillRect/>
            </a:stretch>
          </p:blipFill>
          <p:spPr>
            <a:xfrm rot="5400000">
              <a:off x="3740164" y="4884620"/>
              <a:ext cx="122136" cy="122136"/>
            </a:xfrm>
            <a:prstGeom prst="rect">
              <a:avLst/>
            </a:prstGeom>
          </p:spPr>
        </p:pic>
        <p:pic>
          <p:nvPicPr>
            <p:cNvPr id="152" name="Рисунок 151">
              <a:extLst>
                <a:ext uri="{FF2B5EF4-FFF2-40B4-BE49-F238E27FC236}">
                  <a16:creationId xmlns:a16="http://schemas.microsoft.com/office/drawing/2014/main" id="{1263E6FB-5E1A-8D45-ABF8-92A7F64955D6}"/>
                </a:ext>
              </a:extLst>
            </p:cNvPr>
            <p:cNvPicPr>
              <a:picLocks noChangeAspect="1"/>
            </p:cNvPicPr>
            <p:nvPr/>
          </p:nvPicPr>
          <p:blipFill>
            <a:blip r:embed="rId13"/>
            <a:stretch>
              <a:fillRect/>
            </a:stretch>
          </p:blipFill>
          <p:spPr>
            <a:xfrm rot="10800000">
              <a:off x="3948677" y="4679335"/>
              <a:ext cx="122136" cy="122136"/>
            </a:xfrm>
            <a:prstGeom prst="rect">
              <a:avLst/>
            </a:prstGeom>
          </p:spPr>
        </p:pic>
        <p:pic>
          <p:nvPicPr>
            <p:cNvPr id="133" name="Рисунок 132">
              <a:extLst>
                <a:ext uri="{FF2B5EF4-FFF2-40B4-BE49-F238E27FC236}">
                  <a16:creationId xmlns:a16="http://schemas.microsoft.com/office/drawing/2014/main" id="{D45F624D-9AF4-4B4F-B06F-67B735B411DF}"/>
                </a:ext>
              </a:extLst>
            </p:cNvPr>
            <p:cNvPicPr>
              <a:picLocks noChangeAspect="1"/>
            </p:cNvPicPr>
            <p:nvPr/>
          </p:nvPicPr>
          <p:blipFill>
            <a:blip r:embed="rId13"/>
            <a:stretch>
              <a:fillRect/>
            </a:stretch>
          </p:blipFill>
          <p:spPr>
            <a:xfrm rot="21443962" flipH="1">
              <a:off x="3958403" y="5104389"/>
              <a:ext cx="124882" cy="124882"/>
            </a:xfrm>
            <a:prstGeom prst="rect">
              <a:avLst/>
            </a:prstGeom>
          </p:spPr>
        </p:pic>
        <p:pic>
          <p:nvPicPr>
            <p:cNvPr id="134" name="Рисунок 133">
              <a:extLst>
                <a:ext uri="{FF2B5EF4-FFF2-40B4-BE49-F238E27FC236}">
                  <a16:creationId xmlns:a16="http://schemas.microsoft.com/office/drawing/2014/main" id="{9D354D6A-90EB-D44F-8B4D-C212C76CBA21}"/>
                </a:ext>
              </a:extLst>
            </p:cNvPr>
            <p:cNvPicPr>
              <a:picLocks noChangeAspect="1"/>
            </p:cNvPicPr>
            <p:nvPr/>
          </p:nvPicPr>
          <p:blipFill>
            <a:blip r:embed="rId13"/>
            <a:stretch>
              <a:fillRect/>
            </a:stretch>
          </p:blipFill>
          <p:spPr>
            <a:xfrm rot="21443962">
              <a:off x="4604378" y="5266937"/>
              <a:ext cx="122136" cy="122136"/>
            </a:xfrm>
            <a:prstGeom prst="rect">
              <a:avLst/>
            </a:prstGeom>
          </p:spPr>
        </p:pic>
        <p:pic>
          <p:nvPicPr>
            <p:cNvPr id="135" name="Рисунок 134">
              <a:extLst>
                <a:ext uri="{FF2B5EF4-FFF2-40B4-BE49-F238E27FC236}">
                  <a16:creationId xmlns:a16="http://schemas.microsoft.com/office/drawing/2014/main" id="{1AACD24A-D4C7-B544-9DF3-A628060BE4B8}"/>
                </a:ext>
              </a:extLst>
            </p:cNvPr>
            <p:cNvPicPr>
              <a:picLocks noChangeAspect="1"/>
            </p:cNvPicPr>
            <p:nvPr/>
          </p:nvPicPr>
          <p:blipFill>
            <a:blip r:embed="rId13"/>
            <a:stretch>
              <a:fillRect/>
            </a:stretch>
          </p:blipFill>
          <p:spPr>
            <a:xfrm rot="21443962">
              <a:off x="4236533" y="5725993"/>
              <a:ext cx="122136" cy="122136"/>
            </a:xfrm>
            <a:prstGeom prst="rect">
              <a:avLst/>
            </a:prstGeom>
          </p:spPr>
        </p:pic>
        <p:pic>
          <p:nvPicPr>
            <p:cNvPr id="136" name="Рисунок 135">
              <a:extLst>
                <a:ext uri="{FF2B5EF4-FFF2-40B4-BE49-F238E27FC236}">
                  <a16:creationId xmlns:a16="http://schemas.microsoft.com/office/drawing/2014/main" id="{1DF7A3D6-B12E-6C4D-A33C-D85FECA4F1CB}"/>
                </a:ext>
              </a:extLst>
            </p:cNvPr>
            <p:cNvPicPr>
              <a:picLocks noChangeAspect="1"/>
            </p:cNvPicPr>
            <p:nvPr/>
          </p:nvPicPr>
          <p:blipFill>
            <a:blip r:embed="rId13"/>
            <a:stretch>
              <a:fillRect/>
            </a:stretch>
          </p:blipFill>
          <p:spPr>
            <a:xfrm rot="21443962">
              <a:off x="3643997" y="5512135"/>
              <a:ext cx="122136" cy="122136"/>
            </a:xfrm>
            <a:prstGeom prst="rect">
              <a:avLst/>
            </a:prstGeom>
          </p:spPr>
        </p:pic>
        <p:pic>
          <p:nvPicPr>
            <p:cNvPr id="137" name="Рисунок 136">
              <a:extLst>
                <a:ext uri="{FF2B5EF4-FFF2-40B4-BE49-F238E27FC236}">
                  <a16:creationId xmlns:a16="http://schemas.microsoft.com/office/drawing/2014/main" id="{6A9991F5-9BA7-1143-BED7-327A9AF64A82}"/>
                </a:ext>
              </a:extLst>
            </p:cNvPr>
            <p:cNvPicPr>
              <a:picLocks noChangeAspect="1"/>
            </p:cNvPicPr>
            <p:nvPr/>
          </p:nvPicPr>
          <p:blipFill>
            <a:blip r:embed="rId13"/>
            <a:stretch>
              <a:fillRect/>
            </a:stretch>
          </p:blipFill>
          <p:spPr>
            <a:xfrm rot="21443962">
              <a:off x="4710607" y="5903338"/>
              <a:ext cx="122136" cy="122136"/>
            </a:xfrm>
            <a:prstGeom prst="rect">
              <a:avLst/>
            </a:prstGeom>
          </p:spPr>
        </p:pic>
        <p:pic>
          <p:nvPicPr>
            <p:cNvPr id="138" name="Рисунок 137">
              <a:extLst>
                <a:ext uri="{FF2B5EF4-FFF2-40B4-BE49-F238E27FC236}">
                  <a16:creationId xmlns:a16="http://schemas.microsoft.com/office/drawing/2014/main" id="{033B6293-E4C0-C94C-860D-B7BC6B1E901A}"/>
                </a:ext>
              </a:extLst>
            </p:cNvPr>
            <p:cNvPicPr>
              <a:picLocks noChangeAspect="1"/>
            </p:cNvPicPr>
            <p:nvPr/>
          </p:nvPicPr>
          <p:blipFill>
            <a:blip r:embed="rId13"/>
            <a:stretch>
              <a:fillRect/>
            </a:stretch>
          </p:blipFill>
          <p:spPr>
            <a:xfrm rot="5400000">
              <a:off x="3563032" y="5789770"/>
              <a:ext cx="122136" cy="122136"/>
            </a:xfrm>
            <a:prstGeom prst="rect">
              <a:avLst/>
            </a:prstGeom>
          </p:spPr>
        </p:pic>
        <p:pic>
          <p:nvPicPr>
            <p:cNvPr id="139" name="Рисунок 138">
              <a:extLst>
                <a:ext uri="{FF2B5EF4-FFF2-40B4-BE49-F238E27FC236}">
                  <a16:creationId xmlns:a16="http://schemas.microsoft.com/office/drawing/2014/main" id="{E40BF547-2D39-6846-ACDA-2D9CCA07E0C9}"/>
                </a:ext>
              </a:extLst>
            </p:cNvPr>
            <p:cNvPicPr>
              <a:picLocks noChangeAspect="1"/>
            </p:cNvPicPr>
            <p:nvPr/>
          </p:nvPicPr>
          <p:blipFill>
            <a:blip r:embed="rId13"/>
            <a:stretch>
              <a:fillRect/>
            </a:stretch>
          </p:blipFill>
          <p:spPr>
            <a:xfrm rot="10631328">
              <a:off x="4678004" y="5485369"/>
              <a:ext cx="122136" cy="122136"/>
            </a:xfrm>
            <a:prstGeom prst="rect">
              <a:avLst/>
            </a:prstGeom>
          </p:spPr>
        </p:pic>
        <p:pic>
          <p:nvPicPr>
            <p:cNvPr id="140" name="Рисунок 139">
              <a:extLst>
                <a:ext uri="{FF2B5EF4-FFF2-40B4-BE49-F238E27FC236}">
                  <a16:creationId xmlns:a16="http://schemas.microsoft.com/office/drawing/2014/main" id="{3D17C8CB-B5A5-CC42-AB14-0016B6257DE8}"/>
                </a:ext>
              </a:extLst>
            </p:cNvPr>
            <p:cNvPicPr>
              <a:picLocks noChangeAspect="1"/>
            </p:cNvPicPr>
            <p:nvPr/>
          </p:nvPicPr>
          <p:blipFill>
            <a:blip r:embed="rId13"/>
            <a:stretch>
              <a:fillRect/>
            </a:stretch>
          </p:blipFill>
          <p:spPr>
            <a:xfrm rot="10532714">
              <a:off x="3621758" y="5088357"/>
              <a:ext cx="122136" cy="122136"/>
            </a:xfrm>
            <a:prstGeom prst="rect">
              <a:avLst/>
            </a:prstGeom>
          </p:spPr>
        </p:pic>
        <p:pic>
          <p:nvPicPr>
            <p:cNvPr id="141" name="Рисунок 140">
              <a:extLst>
                <a:ext uri="{FF2B5EF4-FFF2-40B4-BE49-F238E27FC236}">
                  <a16:creationId xmlns:a16="http://schemas.microsoft.com/office/drawing/2014/main" id="{BA6A577F-C748-414B-A9D3-6E875B3E9AA2}"/>
                </a:ext>
              </a:extLst>
            </p:cNvPr>
            <p:cNvPicPr>
              <a:picLocks noChangeAspect="1"/>
            </p:cNvPicPr>
            <p:nvPr/>
          </p:nvPicPr>
          <p:blipFill>
            <a:blip r:embed="rId13"/>
            <a:stretch>
              <a:fillRect/>
            </a:stretch>
          </p:blipFill>
          <p:spPr>
            <a:xfrm rot="5400000">
              <a:off x="3445940" y="5283303"/>
              <a:ext cx="122136" cy="122136"/>
            </a:xfrm>
            <a:prstGeom prst="rect">
              <a:avLst/>
            </a:prstGeom>
          </p:spPr>
        </p:pic>
        <p:pic>
          <p:nvPicPr>
            <p:cNvPr id="142" name="Рисунок 141">
              <a:extLst>
                <a:ext uri="{FF2B5EF4-FFF2-40B4-BE49-F238E27FC236}">
                  <a16:creationId xmlns:a16="http://schemas.microsoft.com/office/drawing/2014/main" id="{2801F77F-49CE-9E4F-831C-F24E29CD5530}"/>
                </a:ext>
              </a:extLst>
            </p:cNvPr>
            <p:cNvPicPr>
              <a:picLocks noChangeAspect="1"/>
            </p:cNvPicPr>
            <p:nvPr/>
          </p:nvPicPr>
          <p:blipFill>
            <a:blip r:embed="rId13"/>
            <a:stretch>
              <a:fillRect/>
            </a:stretch>
          </p:blipFill>
          <p:spPr>
            <a:xfrm rot="5400000">
              <a:off x="4385072" y="5059086"/>
              <a:ext cx="122136" cy="122136"/>
            </a:xfrm>
            <a:prstGeom prst="rect">
              <a:avLst/>
            </a:prstGeom>
          </p:spPr>
        </p:pic>
        <p:pic>
          <p:nvPicPr>
            <p:cNvPr id="143" name="Рисунок 142">
              <a:extLst>
                <a:ext uri="{FF2B5EF4-FFF2-40B4-BE49-F238E27FC236}">
                  <a16:creationId xmlns:a16="http://schemas.microsoft.com/office/drawing/2014/main" id="{03239B38-3D4A-B94C-98F6-6818C5B1C474}"/>
                </a:ext>
              </a:extLst>
            </p:cNvPr>
            <p:cNvPicPr>
              <a:picLocks noChangeAspect="1"/>
            </p:cNvPicPr>
            <p:nvPr/>
          </p:nvPicPr>
          <p:blipFill>
            <a:blip r:embed="rId13"/>
            <a:stretch>
              <a:fillRect/>
            </a:stretch>
          </p:blipFill>
          <p:spPr>
            <a:xfrm rot="5400000">
              <a:off x="4453675" y="5691430"/>
              <a:ext cx="122136" cy="122136"/>
            </a:xfrm>
            <a:prstGeom prst="rect">
              <a:avLst/>
            </a:prstGeom>
          </p:spPr>
        </p:pic>
        <p:pic>
          <p:nvPicPr>
            <p:cNvPr id="144" name="Рисунок 143">
              <a:extLst>
                <a:ext uri="{FF2B5EF4-FFF2-40B4-BE49-F238E27FC236}">
                  <a16:creationId xmlns:a16="http://schemas.microsoft.com/office/drawing/2014/main" id="{9238B5E9-9DC9-8849-8D00-EA56A8DB7F4A}"/>
                </a:ext>
              </a:extLst>
            </p:cNvPr>
            <p:cNvPicPr>
              <a:picLocks noChangeAspect="1"/>
            </p:cNvPicPr>
            <p:nvPr/>
          </p:nvPicPr>
          <p:blipFill>
            <a:blip r:embed="rId13"/>
            <a:stretch>
              <a:fillRect/>
            </a:stretch>
          </p:blipFill>
          <p:spPr>
            <a:xfrm rot="16200000">
              <a:off x="4907488" y="5685043"/>
              <a:ext cx="122136" cy="122136"/>
            </a:xfrm>
            <a:prstGeom prst="rect">
              <a:avLst/>
            </a:prstGeom>
          </p:spPr>
        </p:pic>
        <p:pic>
          <p:nvPicPr>
            <p:cNvPr id="145" name="Рисунок 144">
              <a:extLst>
                <a:ext uri="{FF2B5EF4-FFF2-40B4-BE49-F238E27FC236}">
                  <a16:creationId xmlns:a16="http://schemas.microsoft.com/office/drawing/2014/main" id="{02F877F1-7813-4C47-925F-E857FA1DBD78}"/>
                </a:ext>
              </a:extLst>
            </p:cNvPr>
            <p:cNvPicPr>
              <a:picLocks noChangeAspect="1"/>
            </p:cNvPicPr>
            <p:nvPr/>
          </p:nvPicPr>
          <p:blipFill>
            <a:blip r:embed="rId13"/>
            <a:stretch>
              <a:fillRect/>
            </a:stretch>
          </p:blipFill>
          <p:spPr>
            <a:xfrm rot="16200000">
              <a:off x="3854392" y="5295346"/>
              <a:ext cx="122136" cy="122136"/>
            </a:xfrm>
            <a:prstGeom prst="rect">
              <a:avLst/>
            </a:prstGeom>
          </p:spPr>
        </p:pic>
        <p:pic>
          <p:nvPicPr>
            <p:cNvPr id="146" name="Рисунок 145">
              <a:extLst>
                <a:ext uri="{FF2B5EF4-FFF2-40B4-BE49-F238E27FC236}">
                  <a16:creationId xmlns:a16="http://schemas.microsoft.com/office/drawing/2014/main" id="{2E913A59-DE14-0648-B8AE-0041BF7AE70A}"/>
                </a:ext>
              </a:extLst>
            </p:cNvPr>
            <p:cNvPicPr>
              <a:picLocks noChangeAspect="1"/>
            </p:cNvPicPr>
            <p:nvPr/>
          </p:nvPicPr>
          <p:blipFill>
            <a:blip r:embed="rId13"/>
            <a:stretch>
              <a:fillRect/>
            </a:stretch>
          </p:blipFill>
          <p:spPr>
            <a:xfrm rot="16200000">
              <a:off x="4161849" y="4892139"/>
              <a:ext cx="122136" cy="122136"/>
            </a:xfrm>
            <a:prstGeom prst="rect">
              <a:avLst/>
            </a:prstGeom>
          </p:spPr>
        </p:pic>
        <p:pic>
          <p:nvPicPr>
            <p:cNvPr id="147" name="Рисунок 146">
              <a:extLst>
                <a:ext uri="{FF2B5EF4-FFF2-40B4-BE49-F238E27FC236}">
                  <a16:creationId xmlns:a16="http://schemas.microsoft.com/office/drawing/2014/main" id="{14E9C9B4-E8AA-B34A-9571-366349354625}"/>
                </a:ext>
              </a:extLst>
            </p:cNvPr>
            <p:cNvPicPr>
              <a:picLocks noChangeAspect="1"/>
            </p:cNvPicPr>
            <p:nvPr/>
          </p:nvPicPr>
          <p:blipFill>
            <a:blip r:embed="rId13"/>
            <a:stretch>
              <a:fillRect/>
            </a:stretch>
          </p:blipFill>
          <p:spPr>
            <a:xfrm rot="16200000">
              <a:off x="4813015" y="5044694"/>
              <a:ext cx="122136" cy="122136"/>
            </a:xfrm>
            <a:prstGeom prst="rect">
              <a:avLst/>
            </a:prstGeom>
          </p:spPr>
        </p:pic>
        <p:pic>
          <p:nvPicPr>
            <p:cNvPr id="148" name="Рисунок 147">
              <a:extLst>
                <a:ext uri="{FF2B5EF4-FFF2-40B4-BE49-F238E27FC236}">
                  <a16:creationId xmlns:a16="http://schemas.microsoft.com/office/drawing/2014/main" id="{484D2D91-3A96-0649-A0B4-AFF55E47BD91}"/>
                </a:ext>
              </a:extLst>
            </p:cNvPr>
            <p:cNvPicPr>
              <a:picLocks noChangeAspect="1"/>
            </p:cNvPicPr>
            <p:nvPr/>
          </p:nvPicPr>
          <p:blipFill>
            <a:blip r:embed="rId13"/>
            <a:stretch>
              <a:fillRect/>
            </a:stretch>
          </p:blipFill>
          <p:spPr>
            <a:xfrm rot="10800000">
              <a:off x="4583498" y="4848221"/>
              <a:ext cx="122136" cy="122136"/>
            </a:xfrm>
            <a:prstGeom prst="rect">
              <a:avLst/>
            </a:prstGeom>
          </p:spPr>
        </p:pic>
        <p:pic>
          <p:nvPicPr>
            <p:cNvPr id="127" name="Рисунок 126">
              <a:extLst>
                <a:ext uri="{FF2B5EF4-FFF2-40B4-BE49-F238E27FC236}">
                  <a16:creationId xmlns:a16="http://schemas.microsoft.com/office/drawing/2014/main" id="{3BA886E8-2463-3F46-8EF9-01CCEE69E736}"/>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14">
                      <a14:imgEffect>
                        <a14:artisticTexturizer trans="44000"/>
                      </a14:imgEffect>
                      <a14:imgEffect>
                        <a14:colorTemperature colorTemp="9630"/>
                      </a14:imgEffect>
                    </a14:imgLayer>
                  </a14:imgProps>
                </a:ext>
              </a:extLst>
            </a:blip>
            <a:stretch>
              <a:fillRect/>
            </a:stretch>
          </p:blipFill>
          <p:spPr>
            <a:xfrm>
              <a:off x="4426376" y="4942978"/>
              <a:ext cx="461664" cy="369332"/>
            </a:xfrm>
            <a:prstGeom prst="rect">
              <a:avLst/>
            </a:prstGeom>
          </p:spPr>
        </p:pic>
        <p:pic>
          <p:nvPicPr>
            <p:cNvPr id="128" name="Рисунок 127">
              <a:extLst>
                <a:ext uri="{FF2B5EF4-FFF2-40B4-BE49-F238E27FC236}">
                  <a16:creationId xmlns:a16="http://schemas.microsoft.com/office/drawing/2014/main" id="{C80EB646-1116-FD48-BBA9-A166C4ED5E02}"/>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8">
                      <a14:imgEffect>
                        <a14:artisticTexturizer trans="44000"/>
                      </a14:imgEffect>
                      <a14:imgEffect>
                        <a14:colorTemperature colorTemp="9630"/>
                      </a14:imgEffect>
                    </a14:imgLayer>
                  </a14:imgProps>
                </a:ext>
              </a:extLst>
            </a:blip>
            <a:stretch>
              <a:fillRect/>
            </a:stretch>
          </p:blipFill>
          <p:spPr>
            <a:xfrm>
              <a:off x="4519568" y="5572173"/>
              <a:ext cx="461664" cy="369332"/>
            </a:xfrm>
            <a:prstGeom prst="rect">
              <a:avLst/>
            </a:prstGeom>
          </p:spPr>
        </p:pic>
        <p:pic>
          <p:nvPicPr>
            <p:cNvPr id="129" name="Рисунок 128">
              <a:extLst>
                <a:ext uri="{FF2B5EF4-FFF2-40B4-BE49-F238E27FC236}">
                  <a16:creationId xmlns:a16="http://schemas.microsoft.com/office/drawing/2014/main" id="{A78E6E4D-44A3-D140-ADC0-B05B10FD0138}"/>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8">
                      <a14:imgEffect>
                        <a14:artisticTexturizer trans="44000"/>
                      </a14:imgEffect>
                      <a14:imgEffect>
                        <a14:colorTemperature colorTemp="9630"/>
                      </a14:imgEffect>
                    </a14:imgLayer>
                  </a14:imgProps>
                </a:ext>
              </a:extLst>
            </a:blip>
            <a:stretch>
              <a:fillRect/>
            </a:stretch>
          </p:blipFill>
          <p:spPr>
            <a:xfrm>
              <a:off x="3484623" y="5181222"/>
              <a:ext cx="461664" cy="369332"/>
            </a:xfrm>
            <a:prstGeom prst="rect">
              <a:avLst/>
            </a:prstGeom>
          </p:spPr>
        </p:pic>
        <p:pic>
          <p:nvPicPr>
            <p:cNvPr id="130" name="Рисунок 129">
              <a:extLst>
                <a:ext uri="{FF2B5EF4-FFF2-40B4-BE49-F238E27FC236}">
                  <a16:creationId xmlns:a16="http://schemas.microsoft.com/office/drawing/2014/main" id="{0F52FB55-7052-BB4E-88F4-2D277D37AAA4}"/>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15">
                      <a14:imgEffect>
                        <a14:artisticTexturizer trans="44000"/>
                      </a14:imgEffect>
                      <a14:imgEffect>
                        <a14:colorTemperature colorTemp="9630"/>
                      </a14:imgEffect>
                    </a14:imgLayer>
                  </a14:imgProps>
                </a:ext>
              </a:extLst>
            </a:blip>
            <a:stretch>
              <a:fillRect/>
            </a:stretch>
          </p:blipFill>
          <p:spPr>
            <a:xfrm>
              <a:off x="3621145" y="5676714"/>
              <a:ext cx="461664" cy="369332"/>
            </a:xfrm>
            <a:prstGeom prst="rect">
              <a:avLst/>
            </a:prstGeom>
          </p:spPr>
        </p:pic>
        <p:pic>
          <p:nvPicPr>
            <p:cNvPr id="131" name="Рисунок 130">
              <a:extLst>
                <a:ext uri="{FF2B5EF4-FFF2-40B4-BE49-F238E27FC236}">
                  <a16:creationId xmlns:a16="http://schemas.microsoft.com/office/drawing/2014/main" id="{A3D6DAB4-ABD5-E443-B17B-75D3A0CEB917}"/>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8">
                      <a14:imgEffect>
                        <a14:artisticTexturizer trans="44000"/>
                      </a14:imgEffect>
                      <a14:imgEffect>
                        <a14:colorTemperature colorTemp="9630"/>
                      </a14:imgEffect>
                    </a14:imgLayer>
                  </a14:imgProps>
                </a:ext>
              </a:extLst>
            </a:blip>
            <a:stretch>
              <a:fillRect/>
            </a:stretch>
          </p:blipFill>
          <p:spPr>
            <a:xfrm>
              <a:off x="3778913" y="4778201"/>
              <a:ext cx="461664" cy="369332"/>
            </a:xfrm>
            <a:prstGeom prst="rect">
              <a:avLst/>
            </a:prstGeom>
          </p:spPr>
        </p:pic>
        <p:pic>
          <p:nvPicPr>
            <p:cNvPr id="132" name="Рисунок 131">
              <a:extLst>
                <a:ext uri="{FF2B5EF4-FFF2-40B4-BE49-F238E27FC236}">
                  <a16:creationId xmlns:a16="http://schemas.microsoft.com/office/drawing/2014/main" id="{0B8D6200-59C0-A54C-A3D4-9DF854CFDEC5}"/>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8">
                      <a14:imgEffect>
                        <a14:artisticTexturizer trans="44000"/>
                      </a14:imgEffect>
                      <a14:imgEffect>
                        <a14:colorTemperature colorTemp="9630"/>
                      </a14:imgEffect>
                    </a14:imgLayer>
                  </a14:imgProps>
                </a:ext>
              </a:extLst>
            </a:blip>
            <a:stretch>
              <a:fillRect/>
            </a:stretch>
          </p:blipFill>
          <p:spPr>
            <a:xfrm>
              <a:off x="4067195" y="5404498"/>
              <a:ext cx="461664" cy="369332"/>
            </a:xfrm>
            <a:prstGeom prst="rect">
              <a:avLst/>
            </a:prstGeom>
          </p:spPr>
        </p:pic>
        <p:pic>
          <p:nvPicPr>
            <p:cNvPr id="149" name="Рисунок 148">
              <a:extLst>
                <a:ext uri="{FF2B5EF4-FFF2-40B4-BE49-F238E27FC236}">
                  <a16:creationId xmlns:a16="http://schemas.microsoft.com/office/drawing/2014/main" id="{4C25F1B3-3A5C-A942-AC52-6EF597744088}"/>
                </a:ext>
              </a:extLst>
            </p:cNvPr>
            <p:cNvPicPr>
              <a:picLocks noChangeAspect="1"/>
            </p:cNvPicPr>
            <p:nvPr/>
          </p:nvPicPr>
          <p:blipFill>
            <a:blip r:embed="rId13"/>
            <a:stretch>
              <a:fillRect/>
            </a:stretch>
          </p:blipFill>
          <p:spPr>
            <a:xfrm rot="18839530">
              <a:off x="4965415" y="5197094"/>
              <a:ext cx="122136" cy="122136"/>
            </a:xfrm>
            <a:prstGeom prst="rect">
              <a:avLst/>
            </a:prstGeom>
          </p:spPr>
        </p:pic>
        <p:pic>
          <p:nvPicPr>
            <p:cNvPr id="150" name="Рисунок 149">
              <a:extLst>
                <a:ext uri="{FF2B5EF4-FFF2-40B4-BE49-F238E27FC236}">
                  <a16:creationId xmlns:a16="http://schemas.microsoft.com/office/drawing/2014/main" id="{D4E3F268-6C17-054D-AD48-C26A255964A2}"/>
                </a:ext>
              </a:extLst>
            </p:cNvPr>
            <p:cNvPicPr>
              <a:picLocks noChangeAspect="1"/>
            </p:cNvPicPr>
            <p:nvPr/>
          </p:nvPicPr>
          <p:blipFill>
            <a:blip r:embed="rId13"/>
            <a:stretch>
              <a:fillRect/>
            </a:stretch>
          </p:blipFill>
          <p:spPr>
            <a:xfrm rot="13572570">
              <a:off x="5104173" y="5497241"/>
              <a:ext cx="122136" cy="122136"/>
            </a:xfrm>
            <a:prstGeom prst="rect">
              <a:avLst/>
            </a:prstGeom>
          </p:spPr>
        </p:pic>
        <p:pic>
          <p:nvPicPr>
            <p:cNvPr id="153" name="Рисунок 152">
              <a:extLst>
                <a:ext uri="{FF2B5EF4-FFF2-40B4-BE49-F238E27FC236}">
                  <a16:creationId xmlns:a16="http://schemas.microsoft.com/office/drawing/2014/main" id="{3406F39B-93BB-C145-989D-56CDBD002764}"/>
                </a:ext>
              </a:extLst>
            </p:cNvPr>
            <p:cNvPicPr>
              <a:picLocks noChangeAspect="1"/>
            </p:cNvPicPr>
            <p:nvPr/>
          </p:nvPicPr>
          <p:blipFill>
            <a:blip r:embed="rId13"/>
            <a:stretch>
              <a:fillRect/>
            </a:stretch>
          </p:blipFill>
          <p:spPr>
            <a:xfrm rot="13709292">
              <a:off x="3354041" y="5594974"/>
              <a:ext cx="122136" cy="122136"/>
            </a:xfrm>
            <a:prstGeom prst="rect">
              <a:avLst/>
            </a:prstGeom>
          </p:spPr>
        </p:pic>
        <p:pic>
          <p:nvPicPr>
            <p:cNvPr id="154" name="Рисунок 153">
              <a:extLst>
                <a:ext uri="{FF2B5EF4-FFF2-40B4-BE49-F238E27FC236}">
                  <a16:creationId xmlns:a16="http://schemas.microsoft.com/office/drawing/2014/main" id="{24C055E6-A7D2-D946-ACBF-FF11AEEE7162}"/>
                </a:ext>
              </a:extLst>
            </p:cNvPr>
            <p:cNvPicPr>
              <a:picLocks noChangeAspect="1"/>
            </p:cNvPicPr>
            <p:nvPr/>
          </p:nvPicPr>
          <p:blipFill>
            <a:blip r:embed="rId13"/>
            <a:stretch>
              <a:fillRect/>
            </a:stretch>
          </p:blipFill>
          <p:spPr>
            <a:xfrm rot="3110108">
              <a:off x="4162749" y="5255506"/>
              <a:ext cx="122136" cy="122136"/>
            </a:xfrm>
            <a:prstGeom prst="rect">
              <a:avLst/>
            </a:prstGeom>
          </p:spPr>
        </p:pic>
        <p:sp>
          <p:nvSpPr>
            <p:cNvPr id="155" name="Умножение 154">
              <a:extLst>
                <a:ext uri="{FF2B5EF4-FFF2-40B4-BE49-F238E27FC236}">
                  <a16:creationId xmlns:a16="http://schemas.microsoft.com/office/drawing/2014/main" id="{AF914760-1897-AD4E-81CC-FB789A9028B4}"/>
                </a:ext>
              </a:extLst>
            </p:cNvPr>
            <p:cNvSpPr/>
            <p:nvPr/>
          </p:nvSpPr>
          <p:spPr>
            <a:xfrm>
              <a:off x="3511621" y="5200451"/>
              <a:ext cx="394007" cy="384048"/>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Умножение 155">
              <a:extLst>
                <a:ext uri="{FF2B5EF4-FFF2-40B4-BE49-F238E27FC236}">
                  <a16:creationId xmlns:a16="http://schemas.microsoft.com/office/drawing/2014/main" id="{9FB494A0-E6C3-9745-846A-6502274EABEB}"/>
                </a:ext>
              </a:extLst>
            </p:cNvPr>
            <p:cNvSpPr/>
            <p:nvPr/>
          </p:nvSpPr>
          <p:spPr>
            <a:xfrm>
              <a:off x="4541367" y="5572911"/>
              <a:ext cx="394007" cy="384048"/>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7" name="Умножение 156">
              <a:extLst>
                <a:ext uri="{FF2B5EF4-FFF2-40B4-BE49-F238E27FC236}">
                  <a16:creationId xmlns:a16="http://schemas.microsoft.com/office/drawing/2014/main" id="{39CDED8D-1C84-9D46-B65A-8CA071A59562}"/>
                </a:ext>
              </a:extLst>
            </p:cNvPr>
            <p:cNvSpPr/>
            <p:nvPr/>
          </p:nvSpPr>
          <p:spPr>
            <a:xfrm>
              <a:off x="4460858" y="4948471"/>
              <a:ext cx="394007" cy="384048"/>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8" name="Умножение 157">
              <a:extLst>
                <a:ext uri="{FF2B5EF4-FFF2-40B4-BE49-F238E27FC236}">
                  <a16:creationId xmlns:a16="http://schemas.microsoft.com/office/drawing/2014/main" id="{47A748DC-F2B8-1D47-85DF-DFFF54D90602}"/>
                </a:ext>
              </a:extLst>
            </p:cNvPr>
            <p:cNvSpPr/>
            <p:nvPr/>
          </p:nvSpPr>
          <p:spPr>
            <a:xfrm>
              <a:off x="3811090" y="4778550"/>
              <a:ext cx="394007" cy="384048"/>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59" name="Рисунок 158" descr="Женщина">
            <a:extLst>
              <a:ext uri="{FF2B5EF4-FFF2-40B4-BE49-F238E27FC236}">
                <a16:creationId xmlns:a16="http://schemas.microsoft.com/office/drawing/2014/main" id="{345D8F7E-EF46-5240-A669-99CADFDB7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1984" y="3933954"/>
            <a:ext cx="685800" cy="914400"/>
          </a:xfrm>
          <a:prstGeom prst="rect">
            <a:avLst/>
          </a:prstGeom>
        </p:spPr>
      </p:pic>
      <p:grpSp>
        <p:nvGrpSpPr>
          <p:cNvPr id="188" name="Группа 187">
            <a:extLst>
              <a:ext uri="{FF2B5EF4-FFF2-40B4-BE49-F238E27FC236}">
                <a16:creationId xmlns:a16="http://schemas.microsoft.com/office/drawing/2014/main" id="{8DC419F7-68F0-A84F-9D88-62AFAD448EDA}"/>
              </a:ext>
            </a:extLst>
          </p:cNvPr>
          <p:cNvGrpSpPr/>
          <p:nvPr/>
        </p:nvGrpSpPr>
        <p:grpSpPr>
          <a:xfrm>
            <a:off x="6280883" y="3649725"/>
            <a:ext cx="1699170" cy="1064090"/>
            <a:chOff x="8219007" y="4759977"/>
            <a:chExt cx="2265560" cy="1064090"/>
          </a:xfrm>
        </p:grpSpPr>
        <p:pic>
          <p:nvPicPr>
            <p:cNvPr id="162" name="Рисунок 161">
              <a:extLst>
                <a:ext uri="{FF2B5EF4-FFF2-40B4-BE49-F238E27FC236}">
                  <a16:creationId xmlns:a16="http://schemas.microsoft.com/office/drawing/2014/main" id="{98FA9D35-4059-B34D-99B1-061F4CD5D1FC}"/>
                </a:ext>
              </a:extLst>
            </p:cNvPr>
            <p:cNvPicPr>
              <a:picLocks noChangeAspect="1"/>
            </p:cNvPicPr>
            <p:nvPr/>
          </p:nvPicPr>
          <p:blipFill>
            <a:blip r:embed="rId13"/>
            <a:stretch>
              <a:fillRect/>
            </a:stretch>
          </p:blipFill>
          <p:spPr>
            <a:xfrm rot="18839530">
              <a:off x="9643827" y="5167069"/>
              <a:ext cx="122136" cy="122136"/>
            </a:xfrm>
            <a:prstGeom prst="rect">
              <a:avLst/>
            </a:prstGeom>
          </p:spPr>
        </p:pic>
        <p:pic>
          <p:nvPicPr>
            <p:cNvPr id="163" name="Рисунок 162">
              <a:extLst>
                <a:ext uri="{FF2B5EF4-FFF2-40B4-BE49-F238E27FC236}">
                  <a16:creationId xmlns:a16="http://schemas.microsoft.com/office/drawing/2014/main" id="{93869460-9396-484B-814B-73CCD632C231}"/>
                </a:ext>
              </a:extLst>
            </p:cNvPr>
            <p:cNvPicPr>
              <a:picLocks noChangeAspect="1"/>
            </p:cNvPicPr>
            <p:nvPr/>
          </p:nvPicPr>
          <p:blipFill>
            <a:blip r:embed="rId13"/>
            <a:stretch>
              <a:fillRect/>
            </a:stretch>
          </p:blipFill>
          <p:spPr>
            <a:xfrm rot="13572570">
              <a:off x="9652781" y="4867573"/>
              <a:ext cx="122136" cy="122136"/>
            </a:xfrm>
            <a:prstGeom prst="rect">
              <a:avLst/>
            </a:prstGeom>
          </p:spPr>
        </p:pic>
        <p:pic>
          <p:nvPicPr>
            <p:cNvPr id="169" name="Рисунок 168">
              <a:extLst>
                <a:ext uri="{FF2B5EF4-FFF2-40B4-BE49-F238E27FC236}">
                  <a16:creationId xmlns:a16="http://schemas.microsoft.com/office/drawing/2014/main" id="{01C1CA87-3520-A543-968A-1D55F2B97D4C}"/>
                </a:ext>
              </a:extLst>
            </p:cNvPr>
            <p:cNvPicPr>
              <a:picLocks noChangeAspect="1"/>
            </p:cNvPicPr>
            <p:nvPr/>
          </p:nvPicPr>
          <p:blipFill>
            <a:blip r:embed="rId13"/>
            <a:stretch>
              <a:fillRect/>
            </a:stretch>
          </p:blipFill>
          <p:spPr>
            <a:xfrm rot="3110108">
              <a:off x="8503996" y="5635109"/>
              <a:ext cx="122136" cy="122136"/>
            </a:xfrm>
            <a:prstGeom prst="rect">
              <a:avLst/>
            </a:prstGeom>
          </p:spPr>
        </p:pic>
        <p:pic>
          <p:nvPicPr>
            <p:cNvPr id="172" name="Рисунок 171">
              <a:extLst>
                <a:ext uri="{FF2B5EF4-FFF2-40B4-BE49-F238E27FC236}">
                  <a16:creationId xmlns:a16="http://schemas.microsoft.com/office/drawing/2014/main" id="{C6CA7F6A-9725-674B-BBC3-235DCA794A12}"/>
                </a:ext>
              </a:extLst>
            </p:cNvPr>
            <p:cNvPicPr>
              <a:picLocks noChangeAspect="1"/>
            </p:cNvPicPr>
            <p:nvPr/>
          </p:nvPicPr>
          <p:blipFill>
            <a:blip r:embed="rId13"/>
            <a:stretch>
              <a:fillRect/>
            </a:stretch>
          </p:blipFill>
          <p:spPr>
            <a:xfrm rot="13709292">
              <a:off x="8828607" y="5357840"/>
              <a:ext cx="122136" cy="122136"/>
            </a:xfrm>
            <a:prstGeom prst="rect">
              <a:avLst/>
            </a:prstGeom>
          </p:spPr>
        </p:pic>
        <p:pic>
          <p:nvPicPr>
            <p:cNvPr id="173" name="Рисунок 172">
              <a:extLst>
                <a:ext uri="{FF2B5EF4-FFF2-40B4-BE49-F238E27FC236}">
                  <a16:creationId xmlns:a16="http://schemas.microsoft.com/office/drawing/2014/main" id="{4D6062F0-292B-114F-958C-EBA83CDACA1E}"/>
                </a:ext>
              </a:extLst>
            </p:cNvPr>
            <p:cNvPicPr>
              <a:picLocks noChangeAspect="1"/>
            </p:cNvPicPr>
            <p:nvPr/>
          </p:nvPicPr>
          <p:blipFill>
            <a:blip r:embed="rId13"/>
            <a:stretch>
              <a:fillRect/>
            </a:stretch>
          </p:blipFill>
          <p:spPr>
            <a:xfrm rot="3110108">
              <a:off x="9326587" y="5155604"/>
              <a:ext cx="122136" cy="122136"/>
            </a:xfrm>
            <a:prstGeom prst="rect">
              <a:avLst/>
            </a:prstGeom>
          </p:spPr>
        </p:pic>
        <p:pic>
          <p:nvPicPr>
            <p:cNvPr id="174" name="Рисунок 173">
              <a:extLst>
                <a:ext uri="{FF2B5EF4-FFF2-40B4-BE49-F238E27FC236}">
                  <a16:creationId xmlns:a16="http://schemas.microsoft.com/office/drawing/2014/main" id="{63BC480E-8B10-C54E-80BE-C13339031B88}"/>
                </a:ext>
              </a:extLst>
            </p:cNvPr>
            <p:cNvPicPr>
              <a:picLocks noChangeAspect="1"/>
            </p:cNvPicPr>
            <p:nvPr/>
          </p:nvPicPr>
          <p:blipFill>
            <a:blip r:embed="rId13"/>
            <a:stretch>
              <a:fillRect/>
            </a:stretch>
          </p:blipFill>
          <p:spPr>
            <a:xfrm rot="8314600">
              <a:off x="9361039" y="4872821"/>
              <a:ext cx="122136" cy="122136"/>
            </a:xfrm>
            <a:prstGeom prst="rect">
              <a:avLst/>
            </a:prstGeom>
          </p:spPr>
        </p:pic>
        <p:pic>
          <p:nvPicPr>
            <p:cNvPr id="183" name="Рисунок 182">
              <a:extLst>
                <a:ext uri="{FF2B5EF4-FFF2-40B4-BE49-F238E27FC236}">
                  <a16:creationId xmlns:a16="http://schemas.microsoft.com/office/drawing/2014/main" id="{8D7CA064-E880-A94C-887F-20AE9CAF2B53}"/>
                </a:ext>
              </a:extLst>
            </p:cNvPr>
            <p:cNvPicPr>
              <a:picLocks noChangeAspect="1"/>
            </p:cNvPicPr>
            <p:nvPr/>
          </p:nvPicPr>
          <p:blipFill>
            <a:blip r:embed="rId13"/>
            <a:stretch>
              <a:fillRect/>
            </a:stretch>
          </p:blipFill>
          <p:spPr>
            <a:xfrm rot="8091932">
              <a:off x="8504609" y="5341868"/>
              <a:ext cx="122136" cy="122136"/>
            </a:xfrm>
            <a:prstGeom prst="rect">
              <a:avLst/>
            </a:prstGeom>
          </p:spPr>
        </p:pic>
        <p:pic>
          <p:nvPicPr>
            <p:cNvPr id="184" name="Рисунок 183">
              <a:extLst>
                <a:ext uri="{FF2B5EF4-FFF2-40B4-BE49-F238E27FC236}">
                  <a16:creationId xmlns:a16="http://schemas.microsoft.com/office/drawing/2014/main" id="{95C8661D-A90B-1B44-A0D2-8F4CFCB19E90}"/>
                </a:ext>
              </a:extLst>
            </p:cNvPr>
            <p:cNvPicPr>
              <a:picLocks noChangeAspect="1"/>
            </p:cNvPicPr>
            <p:nvPr/>
          </p:nvPicPr>
          <p:blipFill>
            <a:blip r:embed="rId13"/>
            <a:stretch>
              <a:fillRect/>
            </a:stretch>
          </p:blipFill>
          <p:spPr>
            <a:xfrm rot="19125273">
              <a:off x="8808275" y="5655590"/>
              <a:ext cx="122136" cy="122136"/>
            </a:xfrm>
            <a:prstGeom prst="rect">
              <a:avLst/>
            </a:prstGeom>
          </p:spPr>
        </p:pic>
        <p:pic>
          <p:nvPicPr>
            <p:cNvPr id="160" name="Рисунок 159">
              <a:extLst>
                <a:ext uri="{FF2B5EF4-FFF2-40B4-BE49-F238E27FC236}">
                  <a16:creationId xmlns:a16="http://schemas.microsoft.com/office/drawing/2014/main" id="{992E871C-648C-F745-B3B3-78935D49831F}"/>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10">
                      <a14:imgEffect>
                        <a14:artisticTexturizer trans="44000"/>
                      </a14:imgEffect>
                      <a14:imgEffect>
                        <a14:colorTemperature colorTemp="9630"/>
                      </a14:imgEffect>
                    </a14:imgLayer>
                  </a14:imgProps>
                </a:ext>
              </a:extLst>
            </a:blip>
            <a:stretch>
              <a:fillRect/>
            </a:stretch>
          </p:blipFill>
          <p:spPr>
            <a:xfrm>
              <a:off x="9332812" y="4894080"/>
              <a:ext cx="461664" cy="369332"/>
            </a:xfrm>
            <a:prstGeom prst="rect">
              <a:avLst/>
            </a:prstGeom>
          </p:spPr>
        </p:pic>
        <p:pic>
          <p:nvPicPr>
            <p:cNvPr id="161" name="Рисунок 160">
              <a:extLst>
                <a:ext uri="{FF2B5EF4-FFF2-40B4-BE49-F238E27FC236}">
                  <a16:creationId xmlns:a16="http://schemas.microsoft.com/office/drawing/2014/main" id="{53D94A34-1F5B-1142-9907-2197C2D6D559}"/>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16">
                      <a14:imgEffect>
                        <a14:artisticTexturizer trans="44000"/>
                      </a14:imgEffect>
                      <a14:imgEffect>
                        <a14:colorTemperature colorTemp="9630"/>
                      </a14:imgEffect>
                    </a14:imgLayer>
                  </a14:imgProps>
                </a:ext>
              </a:extLst>
            </a:blip>
            <a:stretch>
              <a:fillRect/>
            </a:stretch>
          </p:blipFill>
          <p:spPr>
            <a:xfrm>
              <a:off x="8495554" y="5371225"/>
              <a:ext cx="461664" cy="369332"/>
            </a:xfrm>
            <a:prstGeom prst="rect">
              <a:avLst/>
            </a:prstGeom>
          </p:spPr>
        </p:pic>
        <p:pic>
          <p:nvPicPr>
            <p:cNvPr id="164" name="Рисунок 163">
              <a:extLst>
                <a:ext uri="{FF2B5EF4-FFF2-40B4-BE49-F238E27FC236}">
                  <a16:creationId xmlns:a16="http://schemas.microsoft.com/office/drawing/2014/main" id="{1F3D822D-6F7D-C745-BB2F-A12FFBD62620}"/>
                </a:ext>
              </a:extLst>
            </p:cNvPr>
            <p:cNvPicPr>
              <a:picLocks noChangeAspect="1"/>
            </p:cNvPicPr>
            <p:nvPr/>
          </p:nvPicPr>
          <p:blipFill>
            <a:blip r:embed="rId13"/>
            <a:stretch>
              <a:fillRect/>
            </a:stretch>
          </p:blipFill>
          <p:spPr>
            <a:xfrm rot="11618974">
              <a:off x="8219007" y="5303032"/>
              <a:ext cx="122136" cy="122136"/>
            </a:xfrm>
            <a:prstGeom prst="rect">
              <a:avLst/>
            </a:prstGeom>
          </p:spPr>
        </p:pic>
        <p:pic>
          <p:nvPicPr>
            <p:cNvPr id="165" name="Рисунок 164">
              <a:extLst>
                <a:ext uri="{FF2B5EF4-FFF2-40B4-BE49-F238E27FC236}">
                  <a16:creationId xmlns:a16="http://schemas.microsoft.com/office/drawing/2014/main" id="{B071CF42-266A-8A43-8335-5C377F1C2159}"/>
                </a:ext>
              </a:extLst>
            </p:cNvPr>
            <p:cNvPicPr>
              <a:picLocks noChangeAspect="1"/>
            </p:cNvPicPr>
            <p:nvPr/>
          </p:nvPicPr>
          <p:blipFill>
            <a:blip r:embed="rId13"/>
            <a:stretch>
              <a:fillRect/>
            </a:stretch>
          </p:blipFill>
          <p:spPr>
            <a:xfrm rot="3110108">
              <a:off x="9027715" y="4963564"/>
              <a:ext cx="122136" cy="122136"/>
            </a:xfrm>
            <a:prstGeom prst="rect">
              <a:avLst/>
            </a:prstGeom>
          </p:spPr>
        </p:pic>
        <p:pic>
          <p:nvPicPr>
            <p:cNvPr id="166" name="Рисунок 165">
              <a:extLst>
                <a:ext uri="{FF2B5EF4-FFF2-40B4-BE49-F238E27FC236}">
                  <a16:creationId xmlns:a16="http://schemas.microsoft.com/office/drawing/2014/main" id="{B0EA017A-1B55-2C4D-BD2E-C27A91298B92}"/>
                </a:ext>
              </a:extLst>
            </p:cNvPr>
            <p:cNvPicPr>
              <a:picLocks noChangeAspect="1"/>
            </p:cNvPicPr>
            <p:nvPr/>
          </p:nvPicPr>
          <p:blipFill>
            <a:blip r:embed="rId13"/>
            <a:stretch>
              <a:fillRect/>
            </a:stretch>
          </p:blipFill>
          <p:spPr>
            <a:xfrm rot="16666862">
              <a:off x="9982781" y="5057552"/>
              <a:ext cx="122136" cy="122136"/>
            </a:xfrm>
            <a:prstGeom prst="rect">
              <a:avLst/>
            </a:prstGeom>
          </p:spPr>
        </p:pic>
        <p:pic>
          <p:nvPicPr>
            <p:cNvPr id="167" name="Рисунок 166">
              <a:extLst>
                <a:ext uri="{FF2B5EF4-FFF2-40B4-BE49-F238E27FC236}">
                  <a16:creationId xmlns:a16="http://schemas.microsoft.com/office/drawing/2014/main" id="{CB7D44FB-73E4-FA4A-90FF-2971F0778385}"/>
                </a:ext>
              </a:extLst>
            </p:cNvPr>
            <p:cNvPicPr>
              <a:picLocks noChangeAspect="1"/>
            </p:cNvPicPr>
            <p:nvPr/>
          </p:nvPicPr>
          <p:blipFill>
            <a:blip r:embed="rId13"/>
            <a:stretch>
              <a:fillRect/>
            </a:stretch>
          </p:blipFill>
          <p:spPr>
            <a:xfrm rot="13572570">
              <a:off x="10067749" y="5593145"/>
              <a:ext cx="122136" cy="122136"/>
            </a:xfrm>
            <a:prstGeom prst="rect">
              <a:avLst/>
            </a:prstGeom>
          </p:spPr>
        </p:pic>
        <p:pic>
          <p:nvPicPr>
            <p:cNvPr id="168" name="Рисунок 167">
              <a:extLst>
                <a:ext uri="{FF2B5EF4-FFF2-40B4-BE49-F238E27FC236}">
                  <a16:creationId xmlns:a16="http://schemas.microsoft.com/office/drawing/2014/main" id="{9AFCB5AA-EDBE-C640-B052-252F747889EB}"/>
                </a:ext>
              </a:extLst>
            </p:cNvPr>
            <p:cNvPicPr>
              <a:picLocks noChangeAspect="1"/>
            </p:cNvPicPr>
            <p:nvPr/>
          </p:nvPicPr>
          <p:blipFill>
            <a:blip r:embed="rId13"/>
            <a:stretch>
              <a:fillRect/>
            </a:stretch>
          </p:blipFill>
          <p:spPr>
            <a:xfrm rot="2206638">
              <a:off x="8269474" y="5639814"/>
              <a:ext cx="122136" cy="122136"/>
            </a:xfrm>
            <a:prstGeom prst="rect">
              <a:avLst/>
            </a:prstGeom>
          </p:spPr>
        </p:pic>
        <p:pic>
          <p:nvPicPr>
            <p:cNvPr id="170" name="Рисунок 169">
              <a:extLst>
                <a:ext uri="{FF2B5EF4-FFF2-40B4-BE49-F238E27FC236}">
                  <a16:creationId xmlns:a16="http://schemas.microsoft.com/office/drawing/2014/main" id="{E105D37E-024A-2F41-A142-AA9209A10383}"/>
                </a:ext>
              </a:extLst>
            </p:cNvPr>
            <p:cNvPicPr>
              <a:picLocks noChangeAspect="1"/>
            </p:cNvPicPr>
            <p:nvPr/>
          </p:nvPicPr>
          <p:blipFill>
            <a:blip r:embed="rId13"/>
            <a:stretch>
              <a:fillRect/>
            </a:stretch>
          </p:blipFill>
          <p:spPr>
            <a:xfrm rot="19788790">
              <a:off x="10353631" y="5115671"/>
              <a:ext cx="122136" cy="122136"/>
            </a:xfrm>
            <a:prstGeom prst="rect">
              <a:avLst/>
            </a:prstGeom>
          </p:spPr>
        </p:pic>
        <p:pic>
          <p:nvPicPr>
            <p:cNvPr id="171" name="Рисунок 170">
              <a:extLst>
                <a:ext uri="{FF2B5EF4-FFF2-40B4-BE49-F238E27FC236}">
                  <a16:creationId xmlns:a16="http://schemas.microsoft.com/office/drawing/2014/main" id="{C5C5348A-326A-A942-8B11-6B27B6CD4363}"/>
                </a:ext>
              </a:extLst>
            </p:cNvPr>
            <p:cNvPicPr>
              <a:picLocks noChangeAspect="1"/>
            </p:cNvPicPr>
            <p:nvPr/>
          </p:nvPicPr>
          <p:blipFill>
            <a:blip r:embed="rId13"/>
            <a:stretch>
              <a:fillRect/>
            </a:stretch>
          </p:blipFill>
          <p:spPr>
            <a:xfrm rot="17062487">
              <a:off x="10273301" y="5341256"/>
              <a:ext cx="122136" cy="122136"/>
            </a:xfrm>
            <a:prstGeom prst="rect">
              <a:avLst/>
            </a:prstGeom>
          </p:spPr>
        </p:pic>
        <p:pic>
          <p:nvPicPr>
            <p:cNvPr id="175" name="Рисунок 174">
              <a:extLst>
                <a:ext uri="{FF2B5EF4-FFF2-40B4-BE49-F238E27FC236}">
                  <a16:creationId xmlns:a16="http://schemas.microsoft.com/office/drawing/2014/main" id="{CE002DE5-B575-A443-8F7E-11A74AB53FFE}"/>
                </a:ext>
              </a:extLst>
            </p:cNvPr>
            <p:cNvPicPr>
              <a:picLocks noChangeAspect="1"/>
            </p:cNvPicPr>
            <p:nvPr/>
          </p:nvPicPr>
          <p:blipFill>
            <a:blip r:embed="rId13"/>
            <a:stretch>
              <a:fillRect/>
            </a:stretch>
          </p:blipFill>
          <p:spPr>
            <a:xfrm rot="18570471">
              <a:off x="8813479" y="4805794"/>
              <a:ext cx="122136" cy="122136"/>
            </a:xfrm>
            <a:prstGeom prst="rect">
              <a:avLst/>
            </a:prstGeom>
          </p:spPr>
        </p:pic>
        <p:pic>
          <p:nvPicPr>
            <p:cNvPr id="176" name="Рисунок 175">
              <a:extLst>
                <a:ext uri="{FF2B5EF4-FFF2-40B4-BE49-F238E27FC236}">
                  <a16:creationId xmlns:a16="http://schemas.microsoft.com/office/drawing/2014/main" id="{B34ED44B-727A-A047-A30A-ECCD547664E0}"/>
                </a:ext>
              </a:extLst>
            </p:cNvPr>
            <p:cNvPicPr>
              <a:picLocks noChangeAspect="1"/>
            </p:cNvPicPr>
            <p:nvPr/>
          </p:nvPicPr>
          <p:blipFill>
            <a:blip r:embed="rId13"/>
            <a:stretch>
              <a:fillRect/>
            </a:stretch>
          </p:blipFill>
          <p:spPr>
            <a:xfrm rot="13709292">
              <a:off x="8745725" y="5049317"/>
              <a:ext cx="122136" cy="122136"/>
            </a:xfrm>
            <a:prstGeom prst="rect">
              <a:avLst/>
            </a:prstGeom>
          </p:spPr>
        </p:pic>
        <p:pic>
          <p:nvPicPr>
            <p:cNvPr id="177" name="Рисунок 176">
              <a:extLst>
                <a:ext uri="{FF2B5EF4-FFF2-40B4-BE49-F238E27FC236}">
                  <a16:creationId xmlns:a16="http://schemas.microsoft.com/office/drawing/2014/main" id="{ACD7587A-2003-234F-B313-0E78713FCCE5}"/>
                </a:ext>
              </a:extLst>
            </p:cNvPr>
            <p:cNvPicPr>
              <a:picLocks noChangeAspect="1"/>
            </p:cNvPicPr>
            <p:nvPr/>
          </p:nvPicPr>
          <p:blipFill>
            <a:blip r:embed="rId13"/>
            <a:stretch>
              <a:fillRect/>
            </a:stretch>
          </p:blipFill>
          <p:spPr>
            <a:xfrm rot="3110108">
              <a:off x="10122134" y="4759977"/>
              <a:ext cx="122136" cy="122136"/>
            </a:xfrm>
            <a:prstGeom prst="rect">
              <a:avLst/>
            </a:prstGeom>
          </p:spPr>
        </p:pic>
        <p:pic>
          <p:nvPicPr>
            <p:cNvPr id="178" name="Рисунок 177">
              <a:extLst>
                <a:ext uri="{FF2B5EF4-FFF2-40B4-BE49-F238E27FC236}">
                  <a16:creationId xmlns:a16="http://schemas.microsoft.com/office/drawing/2014/main" id="{F84EE662-D6CA-1141-8731-685FD20FEBBB}"/>
                </a:ext>
              </a:extLst>
            </p:cNvPr>
            <p:cNvPicPr>
              <a:picLocks noChangeAspect="1"/>
            </p:cNvPicPr>
            <p:nvPr/>
          </p:nvPicPr>
          <p:blipFill>
            <a:blip r:embed="rId13"/>
            <a:stretch>
              <a:fillRect/>
            </a:stretch>
          </p:blipFill>
          <p:spPr>
            <a:xfrm rot="18839530">
              <a:off x="9135552" y="5310157"/>
              <a:ext cx="122136" cy="122136"/>
            </a:xfrm>
            <a:prstGeom prst="rect">
              <a:avLst/>
            </a:prstGeom>
          </p:spPr>
        </p:pic>
        <p:pic>
          <p:nvPicPr>
            <p:cNvPr id="179" name="Рисунок 178">
              <a:extLst>
                <a:ext uri="{FF2B5EF4-FFF2-40B4-BE49-F238E27FC236}">
                  <a16:creationId xmlns:a16="http://schemas.microsoft.com/office/drawing/2014/main" id="{2BF13753-C8E2-064A-8712-A7CD4B4432C5}"/>
                </a:ext>
              </a:extLst>
            </p:cNvPr>
            <p:cNvPicPr>
              <a:picLocks noChangeAspect="1"/>
            </p:cNvPicPr>
            <p:nvPr/>
          </p:nvPicPr>
          <p:blipFill>
            <a:blip r:embed="rId13"/>
            <a:stretch>
              <a:fillRect/>
            </a:stretch>
          </p:blipFill>
          <p:spPr>
            <a:xfrm rot="10800000">
              <a:off x="8438461" y="4876630"/>
              <a:ext cx="122136" cy="122136"/>
            </a:xfrm>
            <a:prstGeom prst="rect">
              <a:avLst/>
            </a:prstGeom>
          </p:spPr>
        </p:pic>
        <p:pic>
          <p:nvPicPr>
            <p:cNvPr id="180" name="Рисунок 179">
              <a:extLst>
                <a:ext uri="{FF2B5EF4-FFF2-40B4-BE49-F238E27FC236}">
                  <a16:creationId xmlns:a16="http://schemas.microsoft.com/office/drawing/2014/main" id="{ED002D3E-6ED6-E243-AEDB-64779A963A28}"/>
                </a:ext>
              </a:extLst>
            </p:cNvPr>
            <p:cNvPicPr>
              <a:picLocks noChangeAspect="1"/>
            </p:cNvPicPr>
            <p:nvPr/>
          </p:nvPicPr>
          <p:blipFill>
            <a:blip r:embed="rId13"/>
            <a:stretch>
              <a:fillRect/>
            </a:stretch>
          </p:blipFill>
          <p:spPr>
            <a:xfrm rot="10800000">
              <a:off x="9270730" y="5517334"/>
              <a:ext cx="122136" cy="122136"/>
            </a:xfrm>
            <a:prstGeom prst="rect">
              <a:avLst/>
            </a:prstGeom>
          </p:spPr>
        </p:pic>
        <p:pic>
          <p:nvPicPr>
            <p:cNvPr id="181" name="Рисунок 180">
              <a:extLst>
                <a:ext uri="{FF2B5EF4-FFF2-40B4-BE49-F238E27FC236}">
                  <a16:creationId xmlns:a16="http://schemas.microsoft.com/office/drawing/2014/main" id="{16A51A3F-B3AE-2E48-9326-17E13EA1E30A}"/>
                </a:ext>
              </a:extLst>
            </p:cNvPr>
            <p:cNvPicPr>
              <a:picLocks noChangeAspect="1"/>
            </p:cNvPicPr>
            <p:nvPr/>
          </p:nvPicPr>
          <p:blipFill>
            <a:blip r:embed="rId13"/>
            <a:stretch>
              <a:fillRect/>
            </a:stretch>
          </p:blipFill>
          <p:spPr>
            <a:xfrm rot="3110108">
              <a:off x="9820678" y="5444043"/>
              <a:ext cx="122136" cy="122136"/>
            </a:xfrm>
            <a:prstGeom prst="rect">
              <a:avLst/>
            </a:prstGeom>
          </p:spPr>
        </p:pic>
        <p:pic>
          <p:nvPicPr>
            <p:cNvPr id="182" name="Рисунок 181">
              <a:extLst>
                <a:ext uri="{FF2B5EF4-FFF2-40B4-BE49-F238E27FC236}">
                  <a16:creationId xmlns:a16="http://schemas.microsoft.com/office/drawing/2014/main" id="{E91A228A-64E6-CC4A-B2AB-E43385C8C235}"/>
                </a:ext>
              </a:extLst>
            </p:cNvPr>
            <p:cNvPicPr>
              <a:picLocks noChangeAspect="1"/>
            </p:cNvPicPr>
            <p:nvPr/>
          </p:nvPicPr>
          <p:blipFill>
            <a:blip r:embed="rId13"/>
            <a:stretch>
              <a:fillRect/>
            </a:stretch>
          </p:blipFill>
          <p:spPr>
            <a:xfrm rot="408107">
              <a:off x="10362431" y="5701931"/>
              <a:ext cx="122136" cy="122136"/>
            </a:xfrm>
            <a:prstGeom prst="rect">
              <a:avLst/>
            </a:prstGeom>
          </p:spPr>
        </p:pic>
        <p:pic>
          <p:nvPicPr>
            <p:cNvPr id="185" name="Рисунок 184">
              <a:extLst>
                <a:ext uri="{FF2B5EF4-FFF2-40B4-BE49-F238E27FC236}">
                  <a16:creationId xmlns:a16="http://schemas.microsoft.com/office/drawing/2014/main" id="{54AA6F9D-12D7-AE4C-9DEE-504BC7CCB052}"/>
                </a:ext>
              </a:extLst>
            </p:cNvPr>
            <p:cNvPicPr>
              <a:picLocks noChangeAspect="1"/>
            </p:cNvPicPr>
            <p:nvPr/>
          </p:nvPicPr>
          <p:blipFill>
            <a:blip r:embed="rId13"/>
            <a:stretch>
              <a:fillRect/>
            </a:stretch>
          </p:blipFill>
          <p:spPr>
            <a:xfrm rot="3110108">
              <a:off x="9507903" y="5635110"/>
              <a:ext cx="122136" cy="122136"/>
            </a:xfrm>
            <a:prstGeom prst="rect">
              <a:avLst/>
            </a:prstGeom>
          </p:spPr>
        </p:pic>
        <p:sp>
          <p:nvSpPr>
            <p:cNvPr id="186" name="Умножение 185">
              <a:extLst>
                <a:ext uri="{FF2B5EF4-FFF2-40B4-BE49-F238E27FC236}">
                  <a16:creationId xmlns:a16="http://schemas.microsoft.com/office/drawing/2014/main" id="{8F19F9F0-CC2C-EE49-A1D7-03042972DA0D}"/>
                </a:ext>
              </a:extLst>
            </p:cNvPr>
            <p:cNvSpPr/>
            <p:nvPr/>
          </p:nvSpPr>
          <p:spPr>
            <a:xfrm>
              <a:off x="9356531" y="4907567"/>
              <a:ext cx="394007" cy="384048"/>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7" name="Умножение 186">
              <a:extLst>
                <a:ext uri="{FF2B5EF4-FFF2-40B4-BE49-F238E27FC236}">
                  <a16:creationId xmlns:a16="http://schemas.microsoft.com/office/drawing/2014/main" id="{EA07AA38-9AED-204E-9799-C6BC3EF61CBC}"/>
                </a:ext>
              </a:extLst>
            </p:cNvPr>
            <p:cNvSpPr/>
            <p:nvPr/>
          </p:nvSpPr>
          <p:spPr>
            <a:xfrm>
              <a:off x="8536234" y="5380887"/>
              <a:ext cx="394007" cy="384048"/>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93" name="Рисунок 192">
            <a:extLst>
              <a:ext uri="{FF2B5EF4-FFF2-40B4-BE49-F238E27FC236}">
                <a16:creationId xmlns:a16="http://schemas.microsoft.com/office/drawing/2014/main" id="{5819743B-E6A1-EA4D-A731-F7F5CC2B09AF}"/>
              </a:ext>
            </a:extLst>
          </p:cNvPr>
          <p:cNvPicPr>
            <a:picLocks noChangeAspect="1"/>
          </p:cNvPicPr>
          <p:nvPr/>
        </p:nvPicPr>
        <p:blipFill>
          <a:blip r:embed="rId13"/>
          <a:stretch>
            <a:fillRect/>
          </a:stretch>
        </p:blipFill>
        <p:spPr>
          <a:xfrm rot="20258900">
            <a:off x="6984712" y="3673052"/>
            <a:ext cx="91602" cy="122136"/>
          </a:xfrm>
          <a:prstGeom prst="rect">
            <a:avLst/>
          </a:prstGeom>
        </p:spPr>
      </p:pic>
      <p:pic>
        <p:nvPicPr>
          <p:cNvPr id="194" name="Рисунок 193">
            <a:extLst>
              <a:ext uri="{FF2B5EF4-FFF2-40B4-BE49-F238E27FC236}">
                <a16:creationId xmlns:a16="http://schemas.microsoft.com/office/drawing/2014/main" id="{C4BEE5CC-403D-A84A-B9F7-5372CB5881B2}"/>
              </a:ext>
            </a:extLst>
          </p:cNvPr>
          <p:cNvPicPr>
            <a:picLocks noChangeAspect="1"/>
          </p:cNvPicPr>
          <p:nvPr/>
        </p:nvPicPr>
        <p:blipFill>
          <a:blip r:embed="rId13"/>
          <a:stretch>
            <a:fillRect/>
          </a:stretch>
        </p:blipFill>
        <p:spPr>
          <a:xfrm rot="21443962">
            <a:off x="7199124" y="3661717"/>
            <a:ext cx="91602" cy="122136"/>
          </a:xfrm>
          <a:prstGeom prst="rect">
            <a:avLst/>
          </a:prstGeom>
        </p:spPr>
      </p:pic>
      <p:pic>
        <p:nvPicPr>
          <p:cNvPr id="195" name="Рисунок 194">
            <a:extLst>
              <a:ext uri="{FF2B5EF4-FFF2-40B4-BE49-F238E27FC236}">
                <a16:creationId xmlns:a16="http://schemas.microsoft.com/office/drawing/2014/main" id="{A4019ECB-D4A8-5B41-92E4-510DF03ED7E2}"/>
              </a:ext>
            </a:extLst>
          </p:cNvPr>
          <p:cNvPicPr>
            <a:picLocks noChangeAspect="1"/>
          </p:cNvPicPr>
          <p:nvPr/>
        </p:nvPicPr>
        <p:blipFill>
          <a:blip r:embed="rId13"/>
          <a:stretch>
            <a:fillRect/>
          </a:stretch>
        </p:blipFill>
        <p:spPr>
          <a:xfrm rot="21443962">
            <a:off x="6836958" y="4594266"/>
            <a:ext cx="91602" cy="122136"/>
          </a:xfrm>
          <a:prstGeom prst="rect">
            <a:avLst/>
          </a:prstGeom>
        </p:spPr>
      </p:pic>
      <p:pic>
        <p:nvPicPr>
          <p:cNvPr id="196" name="Рисунок 195">
            <a:extLst>
              <a:ext uri="{FF2B5EF4-FFF2-40B4-BE49-F238E27FC236}">
                <a16:creationId xmlns:a16="http://schemas.microsoft.com/office/drawing/2014/main" id="{9EB5A340-030C-6A48-8195-797085CF7A6E}"/>
              </a:ext>
            </a:extLst>
          </p:cNvPr>
          <p:cNvPicPr>
            <a:picLocks noChangeAspect="1"/>
          </p:cNvPicPr>
          <p:nvPr/>
        </p:nvPicPr>
        <p:blipFill>
          <a:blip r:embed="rId13"/>
          <a:stretch>
            <a:fillRect/>
          </a:stretch>
        </p:blipFill>
        <p:spPr>
          <a:xfrm rot="21443962">
            <a:off x="7481006" y="4087580"/>
            <a:ext cx="91602" cy="122136"/>
          </a:xfrm>
          <a:prstGeom prst="rect">
            <a:avLst/>
          </a:prstGeom>
        </p:spPr>
      </p:pic>
      <p:pic>
        <p:nvPicPr>
          <p:cNvPr id="197" name="Рисунок 196">
            <a:extLst>
              <a:ext uri="{FF2B5EF4-FFF2-40B4-BE49-F238E27FC236}">
                <a16:creationId xmlns:a16="http://schemas.microsoft.com/office/drawing/2014/main" id="{248241DB-BA9E-B645-916E-0ADE7E301AD5}"/>
              </a:ext>
            </a:extLst>
          </p:cNvPr>
          <p:cNvPicPr>
            <a:picLocks noChangeAspect="1"/>
          </p:cNvPicPr>
          <p:nvPr/>
        </p:nvPicPr>
        <p:blipFill>
          <a:blip r:embed="rId13"/>
          <a:stretch>
            <a:fillRect/>
          </a:stretch>
        </p:blipFill>
        <p:spPr>
          <a:xfrm rot="9684637">
            <a:off x="7445410" y="3685649"/>
            <a:ext cx="91602" cy="122136"/>
          </a:xfrm>
          <a:prstGeom prst="rect">
            <a:avLst/>
          </a:prstGeom>
        </p:spPr>
      </p:pic>
      <p:pic>
        <p:nvPicPr>
          <p:cNvPr id="198" name="Рисунок 197">
            <a:extLst>
              <a:ext uri="{FF2B5EF4-FFF2-40B4-BE49-F238E27FC236}">
                <a16:creationId xmlns:a16="http://schemas.microsoft.com/office/drawing/2014/main" id="{10D86720-EE8D-3144-99F6-336518CF49FA}"/>
              </a:ext>
            </a:extLst>
          </p:cNvPr>
          <p:cNvPicPr>
            <a:picLocks noChangeAspect="1"/>
          </p:cNvPicPr>
          <p:nvPr/>
        </p:nvPicPr>
        <p:blipFill>
          <a:blip r:embed="rId13"/>
          <a:stretch>
            <a:fillRect/>
          </a:stretch>
        </p:blipFill>
        <p:spPr>
          <a:xfrm rot="21443962">
            <a:off x="7246955" y="4338969"/>
            <a:ext cx="91602" cy="122136"/>
          </a:xfrm>
          <a:prstGeom prst="rect">
            <a:avLst/>
          </a:prstGeom>
        </p:spPr>
      </p:pic>
      <p:pic>
        <p:nvPicPr>
          <p:cNvPr id="199" name="Рисунок 198">
            <a:extLst>
              <a:ext uri="{FF2B5EF4-FFF2-40B4-BE49-F238E27FC236}">
                <a16:creationId xmlns:a16="http://schemas.microsoft.com/office/drawing/2014/main" id="{48F96F11-941A-7E48-A1B4-EBA1B49BC58F}"/>
              </a:ext>
            </a:extLst>
          </p:cNvPr>
          <p:cNvPicPr>
            <a:picLocks noChangeAspect="1"/>
          </p:cNvPicPr>
          <p:nvPr/>
        </p:nvPicPr>
        <p:blipFill>
          <a:blip r:embed="rId13"/>
          <a:stretch>
            <a:fillRect/>
          </a:stretch>
        </p:blipFill>
        <p:spPr>
          <a:xfrm rot="21443962">
            <a:off x="7445411" y="4671858"/>
            <a:ext cx="91602" cy="122136"/>
          </a:xfrm>
          <a:prstGeom prst="rect">
            <a:avLst/>
          </a:prstGeom>
        </p:spPr>
      </p:pic>
      <p:pic>
        <p:nvPicPr>
          <p:cNvPr id="200" name="Рисунок 199">
            <a:extLst>
              <a:ext uri="{FF2B5EF4-FFF2-40B4-BE49-F238E27FC236}">
                <a16:creationId xmlns:a16="http://schemas.microsoft.com/office/drawing/2014/main" id="{219301E3-3270-474B-8856-555676D95E40}"/>
              </a:ext>
            </a:extLst>
          </p:cNvPr>
          <p:cNvPicPr>
            <a:picLocks noChangeAspect="1"/>
          </p:cNvPicPr>
          <p:nvPr/>
        </p:nvPicPr>
        <p:blipFill>
          <a:blip r:embed="rId13"/>
          <a:stretch>
            <a:fillRect/>
          </a:stretch>
        </p:blipFill>
        <p:spPr>
          <a:xfrm rot="21443962">
            <a:off x="6368353" y="4000011"/>
            <a:ext cx="91602" cy="122136"/>
          </a:xfrm>
          <a:prstGeom prst="rect">
            <a:avLst/>
          </a:prstGeom>
        </p:spPr>
      </p:pic>
      <p:pic>
        <p:nvPicPr>
          <p:cNvPr id="201" name="Рисунок 200">
            <a:extLst>
              <a:ext uri="{FF2B5EF4-FFF2-40B4-BE49-F238E27FC236}">
                <a16:creationId xmlns:a16="http://schemas.microsoft.com/office/drawing/2014/main" id="{33D13D55-3A87-9344-8525-EFD653E6F6C4}"/>
              </a:ext>
            </a:extLst>
          </p:cNvPr>
          <p:cNvPicPr>
            <a:picLocks noChangeAspect="1"/>
          </p:cNvPicPr>
          <p:nvPr/>
        </p:nvPicPr>
        <p:blipFill>
          <a:blip r:embed="rId13"/>
          <a:stretch>
            <a:fillRect/>
          </a:stretch>
        </p:blipFill>
        <p:spPr>
          <a:xfrm rot="15887144">
            <a:off x="6506837" y="4673309"/>
            <a:ext cx="122136" cy="91602"/>
          </a:xfrm>
          <a:prstGeom prst="rect">
            <a:avLst/>
          </a:prstGeom>
        </p:spPr>
      </p:pic>
      <p:pic>
        <p:nvPicPr>
          <p:cNvPr id="202" name="Рисунок 201">
            <a:extLst>
              <a:ext uri="{FF2B5EF4-FFF2-40B4-BE49-F238E27FC236}">
                <a16:creationId xmlns:a16="http://schemas.microsoft.com/office/drawing/2014/main" id="{0BFDC1E2-842C-9940-B307-F9284F6B6E4B}"/>
              </a:ext>
            </a:extLst>
          </p:cNvPr>
          <p:cNvPicPr>
            <a:picLocks noChangeAspect="1"/>
          </p:cNvPicPr>
          <p:nvPr/>
        </p:nvPicPr>
        <p:blipFill>
          <a:blip r:embed="rId13"/>
          <a:stretch>
            <a:fillRect/>
          </a:stretch>
        </p:blipFill>
        <p:spPr>
          <a:xfrm rot="3466852">
            <a:off x="7648718" y="4317518"/>
            <a:ext cx="122136" cy="91602"/>
          </a:xfrm>
          <a:prstGeom prst="rect">
            <a:avLst/>
          </a:prstGeom>
        </p:spPr>
      </p:pic>
      <p:sp>
        <p:nvSpPr>
          <p:cNvPr id="203" name="TextBox 202">
            <a:extLst>
              <a:ext uri="{FF2B5EF4-FFF2-40B4-BE49-F238E27FC236}">
                <a16:creationId xmlns:a16="http://schemas.microsoft.com/office/drawing/2014/main" id="{52FE5D1E-578C-AD4D-BEF2-72A6C2BF7399}"/>
              </a:ext>
            </a:extLst>
          </p:cNvPr>
          <p:cNvSpPr txBox="1"/>
          <p:nvPr/>
        </p:nvSpPr>
        <p:spPr>
          <a:xfrm>
            <a:off x="429433" y="880057"/>
            <a:ext cx="8103325" cy="1200329"/>
          </a:xfrm>
          <a:prstGeom prst="rect">
            <a:avLst/>
          </a:prstGeom>
          <a:noFill/>
        </p:spPr>
        <p:txBody>
          <a:bodyPr wrap="square" rtlCol="0">
            <a:spAutoFit/>
          </a:bodyPr>
          <a:lstStyle/>
          <a:p>
            <a:pPr algn="ctr"/>
            <a:r>
              <a:rPr lang="ru-RU" sz="2400" dirty="0">
                <a:latin typeface="Arial Narrow" pitchFamily="34" charset="0"/>
              </a:rPr>
              <a:t>Проведение полного курса вакцинации приводит к образованию специфических антител к четырем типам вирусов папилломы человека: 6, 11, 16, 18 более, чем у                   вакцинируемых</a:t>
            </a:r>
            <a:endParaRPr lang="ru-RU" sz="2400" baseline="30000" dirty="0">
              <a:latin typeface="Arial Narrow" pitchFamily="34" charset="0"/>
            </a:endParaRPr>
          </a:p>
        </p:txBody>
      </p:sp>
      <p:sp>
        <p:nvSpPr>
          <p:cNvPr id="204" name="Прямоугольник 203">
            <a:extLst>
              <a:ext uri="{FF2B5EF4-FFF2-40B4-BE49-F238E27FC236}">
                <a16:creationId xmlns:a16="http://schemas.microsoft.com/office/drawing/2014/main" id="{44CFED58-3390-6C46-B49D-383B1F00410F}"/>
              </a:ext>
            </a:extLst>
          </p:cNvPr>
          <p:cNvSpPr/>
          <p:nvPr/>
        </p:nvSpPr>
        <p:spPr>
          <a:xfrm>
            <a:off x="5052268" y="1527603"/>
            <a:ext cx="1112805"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4400" b="1" dirty="0">
                <a:ln/>
                <a:solidFill>
                  <a:schemeClr val="accent2">
                    <a:lumMod val="75000"/>
                  </a:schemeClr>
                </a:solidFill>
                <a:latin typeface="Arial Narrow" pitchFamily="34" charset="0"/>
              </a:rPr>
              <a:t>98</a:t>
            </a:r>
            <a:r>
              <a:rPr lang="en-US" sz="4400" b="1" dirty="0">
                <a:ln/>
                <a:solidFill>
                  <a:schemeClr val="accent2">
                    <a:lumMod val="75000"/>
                  </a:schemeClr>
                </a:solidFill>
                <a:latin typeface="Arial Narrow" pitchFamily="34" charset="0"/>
              </a:rPr>
              <a:t>%</a:t>
            </a:r>
            <a:endParaRPr lang="ru-RU" sz="4400" b="1" cap="none" spc="0" dirty="0">
              <a:ln/>
              <a:solidFill>
                <a:schemeClr val="accent2">
                  <a:lumMod val="75000"/>
                </a:schemeClr>
              </a:solidFill>
              <a:effectLst/>
              <a:latin typeface="Arial Narrow" pitchFamily="34" charset="0"/>
            </a:endParaRPr>
          </a:p>
        </p:txBody>
      </p:sp>
    </p:spTree>
    <p:extLst>
      <p:ext uri="{BB962C8B-B14F-4D97-AF65-F5344CB8AC3E}">
        <p14:creationId xmlns:p14="http://schemas.microsoft.com/office/powerpoint/2010/main" val="175609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380" y="332656"/>
            <a:ext cx="8229600" cy="1143000"/>
          </a:xfrm>
        </p:spPr>
        <p:txBody>
          <a:bodyPr>
            <a:normAutofit/>
          </a:bodyPr>
          <a:lstStyle/>
          <a:p>
            <a:r>
              <a:rPr lang="ru-RU" sz="3200" b="1" dirty="0">
                <a:solidFill>
                  <a:schemeClr val="accent2">
                    <a:lumMod val="75000"/>
                  </a:schemeClr>
                </a:solidFill>
                <a:latin typeface="Arial Narrow" pitchFamily="34" charset="0"/>
              </a:rPr>
              <a:t>Противопоказания к вакцинации</a:t>
            </a:r>
          </a:p>
        </p:txBody>
      </p:sp>
      <p:sp>
        <p:nvSpPr>
          <p:cNvPr id="4" name="Прямоугольник 3"/>
          <p:cNvSpPr/>
          <p:nvPr/>
        </p:nvSpPr>
        <p:spPr>
          <a:xfrm>
            <a:off x="395536" y="1268760"/>
            <a:ext cx="8208912" cy="4401205"/>
          </a:xfrm>
          <a:prstGeom prst="rect">
            <a:avLst/>
          </a:prstGeom>
        </p:spPr>
        <p:txBody>
          <a:bodyPr wrap="square">
            <a:spAutoFit/>
          </a:bodyPr>
          <a:lstStyle/>
          <a:p>
            <a:pPr marL="285750" indent="-285750">
              <a:buFont typeface="Arial" pitchFamily="34" charset="0"/>
              <a:buChar char="•"/>
            </a:pPr>
            <a:r>
              <a:rPr lang="ru-RU" sz="2000" dirty="0">
                <a:latin typeface="Arial Narrow" pitchFamily="34" charset="0"/>
              </a:rPr>
              <a:t>Повышенная чувствительность к компонентам вакцины</a:t>
            </a:r>
          </a:p>
          <a:p>
            <a:pPr marL="285750" indent="-285750">
              <a:buFont typeface="Arial" pitchFamily="34" charset="0"/>
              <a:buChar char="•"/>
            </a:pPr>
            <a:r>
              <a:rPr lang="ru-RU" sz="2000" dirty="0">
                <a:latin typeface="Arial Narrow" pitchFamily="34" charset="0"/>
              </a:rPr>
              <a:t>Острые инфекционные и неинфекционные заболевания, а также обострения хронических заболеваний являются временными противопоказаниями, иммунизация проводится через  1-2 недели после выздоровления, или в период  ремиссии. (При легких формах респираторных, кишечных и других инфекций прививки можно проводить после нормализации температуры)</a:t>
            </a:r>
          </a:p>
          <a:p>
            <a:pPr marL="285750" indent="-285750">
              <a:buFont typeface="Arial" pitchFamily="34" charset="0"/>
              <a:buChar char="•"/>
            </a:pPr>
            <a:r>
              <a:rPr lang="ru-RU" sz="2000" dirty="0">
                <a:latin typeface="Arial Narrow" pitchFamily="34" charset="0"/>
              </a:rPr>
              <a:t>Женщинам, планирующим беременность, следует отложить вакцинацию до ее завершения. Если молодая женщина забеременела после начала серии вакцинации, введение оставшейся дозы должно быть отложено до окончания беременности.</a:t>
            </a:r>
          </a:p>
          <a:p>
            <a:pPr marL="285750" indent="-285750">
              <a:buFont typeface="Arial" pitchFamily="34" charset="0"/>
              <a:buChar char="•"/>
            </a:pPr>
            <a:r>
              <a:rPr lang="ru-RU" sz="2000" dirty="0">
                <a:latin typeface="Arial Narrow" pitchFamily="34" charset="0"/>
              </a:rPr>
              <a:t>Грудное вскармливание не является противопоказанием для вакцинации четырехвалентной вакциной против ВПЧ.</a:t>
            </a:r>
          </a:p>
          <a:p>
            <a:pPr marL="285750" indent="-285750">
              <a:buFont typeface="Arial" pitchFamily="34" charset="0"/>
              <a:buChar char="•"/>
            </a:pPr>
            <a:r>
              <a:rPr lang="ru-RU" sz="2000" dirty="0">
                <a:latin typeface="Arial Narrow" pitchFamily="34" charset="0"/>
              </a:rPr>
              <a:t>Девочкам-подросткам перед выполнением вакцинации нет необходимости в проведении специального гинекологического осмотра</a:t>
            </a:r>
          </a:p>
        </p:txBody>
      </p:sp>
    </p:spTree>
    <p:extLst>
      <p:ext uri="{BB962C8B-B14F-4D97-AF65-F5344CB8AC3E}">
        <p14:creationId xmlns:p14="http://schemas.microsoft.com/office/powerpoint/2010/main" val="203906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9" name="Object 4"/>
          <p:cNvGraphicFramePr>
            <a:graphicFrameLocks noGrp="1" noChangeAspect="1"/>
          </p:cNvGraphicFramePr>
          <p:nvPr>
            <p:ph sz="half" idx="2"/>
            <p:extLst>
              <p:ext uri="{D42A27DB-BD31-4B8C-83A1-F6EECF244321}">
                <p14:modId xmlns:p14="http://schemas.microsoft.com/office/powerpoint/2010/main" val="3017029126"/>
              </p:ext>
            </p:extLst>
          </p:nvPr>
        </p:nvGraphicFramePr>
        <p:xfrm>
          <a:off x="4545013" y="1772816"/>
          <a:ext cx="4413250" cy="3532188"/>
        </p:xfrm>
        <a:graphic>
          <a:graphicData uri="http://schemas.openxmlformats.org/presentationml/2006/ole">
            <mc:AlternateContent xmlns:mc="http://schemas.openxmlformats.org/markup-compatibility/2006">
              <mc:Choice xmlns:v="urn:schemas-microsoft-com:vml" Requires="v">
                <p:oleObj spid="_x0000_s2086" name="Worksheet" r:id="rId4" imgW="4705339" imgH="3733721" progId="">
                  <p:embed/>
                </p:oleObj>
              </mc:Choice>
              <mc:Fallback>
                <p:oleObj name="Worksheet" r:id="rId4" imgW="4705339" imgH="3733721"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013" y="1772816"/>
                        <a:ext cx="4413250" cy="353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35495" y="260648"/>
            <a:ext cx="8928993" cy="990600"/>
          </a:xfrm>
        </p:spPr>
        <p:txBody>
          <a:bodyPr vert="horz" lIns="91440" tIns="45720" rIns="91440" bIns="45720" rtlCol="0" anchor="t" anchorCtr="0">
            <a:noAutofit/>
          </a:bodyPr>
          <a:lstStyle/>
          <a:p>
            <a:pPr defTabSz="914400"/>
            <a:r>
              <a:rPr lang="ru-RU" sz="3200" b="1" dirty="0">
                <a:solidFill>
                  <a:schemeClr val="accent5">
                    <a:lumMod val="50000"/>
                  </a:schemeClr>
                </a:solidFill>
                <a:latin typeface="Arial Narrow" pitchFamily="34" charset="0"/>
              </a:rPr>
              <a:t>Нежелательные явления, связанные с 4ВПЧ</a:t>
            </a:r>
            <a:br>
              <a:rPr lang="en-US" sz="3200" b="1" dirty="0">
                <a:latin typeface="Arial Narrow" pitchFamily="34" charset="0"/>
              </a:rPr>
            </a:br>
            <a:r>
              <a:rPr lang="ru-RU" sz="2000" dirty="0">
                <a:latin typeface="Arial Narrow" pitchFamily="34" charset="0"/>
              </a:rPr>
              <a:t>Данные клинических исследований (женщины, 9-45 лет)</a:t>
            </a:r>
            <a:endParaRPr lang="en-US" sz="2000" dirty="0">
              <a:latin typeface="Arial Narrow" pitchFamily="34" charset="0"/>
            </a:endParaRPr>
          </a:p>
        </p:txBody>
      </p:sp>
      <p:graphicFrame>
        <p:nvGraphicFramePr>
          <p:cNvPr id="91138" name="Object 3"/>
          <p:cNvGraphicFramePr>
            <a:graphicFrameLocks noGrp="1" noChangeAspect="1"/>
          </p:cNvGraphicFramePr>
          <p:nvPr>
            <p:ph sz="half" idx="1"/>
            <p:extLst>
              <p:ext uri="{D42A27DB-BD31-4B8C-83A1-F6EECF244321}">
                <p14:modId xmlns:p14="http://schemas.microsoft.com/office/powerpoint/2010/main" val="2170419204"/>
              </p:ext>
            </p:extLst>
          </p:nvPr>
        </p:nvGraphicFramePr>
        <p:xfrm>
          <a:off x="396588" y="2403054"/>
          <a:ext cx="4289425" cy="2838450"/>
        </p:xfrm>
        <a:graphic>
          <a:graphicData uri="http://schemas.openxmlformats.org/presentationml/2006/ole">
            <mc:AlternateContent xmlns:mc="http://schemas.openxmlformats.org/markup-compatibility/2006">
              <mc:Choice xmlns:v="urn:schemas-microsoft-com:vml" Requires="v">
                <p:oleObj spid="_x0000_s2087" name="Worksheet" r:id="rId6" imgW="4171936" imgH="2762230" progId="">
                  <p:embed/>
                </p:oleObj>
              </mc:Choice>
              <mc:Fallback>
                <p:oleObj name="Worksheet" r:id="rId6" imgW="4171936" imgH="2762230" progId="">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588" y="2403054"/>
                        <a:ext cx="4289425" cy="283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5"/>
          <p:cNvSpPr txBox="1">
            <a:spLocks noChangeArrowheads="1"/>
          </p:cNvSpPr>
          <p:nvPr/>
        </p:nvSpPr>
        <p:spPr bwMode="auto">
          <a:xfrm>
            <a:off x="773896" y="2132856"/>
            <a:ext cx="4235399" cy="803297"/>
          </a:xfrm>
          <a:prstGeom prst="rect">
            <a:avLst/>
          </a:prstGeom>
          <a:noFill/>
          <a:ln w="3175">
            <a:noFill/>
            <a:miter lim="800000"/>
            <a:headEnd/>
            <a:tailEnd/>
          </a:ln>
        </p:spPr>
        <p:txBody>
          <a:bodyPr wrap="square">
            <a:spAutoFit/>
          </a:bodyPr>
          <a:lstStyle/>
          <a:p>
            <a:pPr algn="ctr">
              <a:lnSpc>
                <a:spcPct val="110000"/>
              </a:lnSpc>
              <a:spcBef>
                <a:spcPct val="20000"/>
              </a:spcBef>
              <a:buClr>
                <a:srgbClr val="FF6600"/>
              </a:buClr>
            </a:pPr>
            <a:r>
              <a:rPr lang="ru-RU" sz="1400" b="1" dirty="0">
                <a:latin typeface="Arial Narrow" pitchFamily="34" charset="0"/>
                <a:cs typeface="Arial" panose="020B0604020202020204" pitchFamily="34" charset="0"/>
              </a:rPr>
              <a:t>НЯ в месте введения вакцины, </a:t>
            </a:r>
            <a:br>
              <a:rPr lang="ru-RU" sz="1400" b="1" dirty="0">
                <a:latin typeface="Arial Narrow" pitchFamily="34" charset="0"/>
                <a:cs typeface="Arial" panose="020B0604020202020204" pitchFamily="34" charset="0"/>
              </a:rPr>
            </a:br>
            <a:r>
              <a:rPr lang="ru-RU" sz="1400" b="1" dirty="0">
                <a:latin typeface="Arial Narrow" pitchFamily="34" charset="0"/>
                <a:cs typeface="Arial" panose="020B0604020202020204" pitchFamily="34" charset="0"/>
              </a:rPr>
              <a:t>связанные с вакциной</a:t>
            </a:r>
            <a:br>
              <a:rPr lang="ru-RU" sz="1400" b="1" dirty="0">
                <a:latin typeface="Arial Narrow" pitchFamily="34" charset="0"/>
                <a:cs typeface="Arial" panose="020B0604020202020204" pitchFamily="34" charset="0"/>
              </a:rPr>
            </a:br>
            <a:r>
              <a:rPr lang="en-US" sz="1400" dirty="0">
                <a:latin typeface="Arial Narrow" pitchFamily="34" charset="0"/>
                <a:cs typeface="Arial" panose="020B0604020202020204" pitchFamily="34" charset="0"/>
              </a:rPr>
              <a:t>(1</a:t>
            </a:r>
            <a:r>
              <a:rPr lang="ru-RU" sz="1400" dirty="0">
                <a:latin typeface="Arial Narrow" pitchFamily="34" charset="0"/>
                <a:cs typeface="Arial" panose="020B0604020202020204" pitchFamily="34" charset="0"/>
              </a:rPr>
              <a:t>-</a:t>
            </a:r>
            <a:r>
              <a:rPr lang="en-US" sz="1400" dirty="0">
                <a:latin typeface="Arial Narrow" pitchFamily="34" charset="0"/>
                <a:cs typeface="Arial" panose="020B0604020202020204" pitchFamily="34" charset="0"/>
              </a:rPr>
              <a:t>5 </a:t>
            </a:r>
            <a:r>
              <a:rPr lang="ru-RU" sz="1400" dirty="0">
                <a:latin typeface="Arial Narrow" pitchFamily="34" charset="0"/>
                <a:cs typeface="Arial" panose="020B0604020202020204" pitchFamily="34" charset="0"/>
              </a:rPr>
              <a:t>дней после введения 4ВПЧ</a:t>
            </a:r>
            <a:r>
              <a:rPr lang="en-US" sz="1400" dirty="0">
                <a:latin typeface="Arial Narrow" pitchFamily="34" charset="0"/>
                <a:cs typeface="Arial" panose="020B0604020202020204" pitchFamily="34" charset="0"/>
              </a:rPr>
              <a:t>)</a:t>
            </a:r>
            <a:r>
              <a:rPr lang="en-US" sz="1400" b="1" dirty="0">
                <a:latin typeface="Arial Narrow" pitchFamily="34" charset="0"/>
                <a:cs typeface="Arial" panose="020B0604020202020204" pitchFamily="34" charset="0"/>
              </a:rPr>
              <a:t> </a:t>
            </a:r>
            <a:endParaRPr lang="en-US" sz="1400" dirty="0">
              <a:latin typeface="Arial Narrow" pitchFamily="34" charset="0"/>
              <a:cs typeface="Arial" panose="020B0604020202020204" pitchFamily="34" charset="0"/>
            </a:endParaRPr>
          </a:p>
        </p:txBody>
      </p:sp>
      <p:sp>
        <p:nvSpPr>
          <p:cNvPr id="26" name="Text Box 6"/>
          <p:cNvSpPr txBox="1">
            <a:spLocks noChangeArrowheads="1"/>
          </p:cNvSpPr>
          <p:nvPr/>
        </p:nvSpPr>
        <p:spPr bwMode="auto">
          <a:xfrm>
            <a:off x="5500782" y="2132856"/>
            <a:ext cx="3065263" cy="609398"/>
          </a:xfrm>
          <a:prstGeom prst="rect">
            <a:avLst/>
          </a:prstGeom>
          <a:noFill/>
          <a:ln w="3175">
            <a:noFill/>
            <a:miter lim="800000"/>
            <a:headEnd/>
            <a:tailEnd/>
          </a:ln>
        </p:spPr>
        <p:txBody>
          <a:bodyPr wrap="none">
            <a:spAutoFit/>
          </a:bodyPr>
          <a:lstStyle/>
          <a:p>
            <a:pPr algn="ctr">
              <a:lnSpc>
                <a:spcPct val="110000"/>
              </a:lnSpc>
              <a:spcBef>
                <a:spcPct val="20000"/>
              </a:spcBef>
              <a:buClr>
                <a:srgbClr val="FF6600"/>
              </a:buClr>
            </a:pPr>
            <a:r>
              <a:rPr lang="ru-RU" sz="1400" b="1" dirty="0">
                <a:latin typeface="Arial Narrow" pitchFamily="34" charset="0"/>
                <a:cs typeface="Arial" panose="020B0604020202020204" pitchFamily="34" charset="0"/>
              </a:rPr>
              <a:t>Системные НЯ, связанные с вакциной</a:t>
            </a:r>
            <a:r>
              <a:rPr lang="en-US" sz="1400" b="1" dirty="0">
                <a:latin typeface="Arial Narrow" pitchFamily="34" charset="0"/>
                <a:cs typeface="Arial" panose="020B0604020202020204" pitchFamily="34" charset="0"/>
              </a:rPr>
              <a:t> </a:t>
            </a:r>
            <a:endParaRPr lang="ru-RU" sz="1400" b="1" dirty="0">
              <a:latin typeface="Arial Narrow" pitchFamily="34" charset="0"/>
              <a:cs typeface="Arial" panose="020B0604020202020204" pitchFamily="34" charset="0"/>
            </a:endParaRPr>
          </a:p>
          <a:p>
            <a:pPr algn="ctr">
              <a:lnSpc>
                <a:spcPct val="110000"/>
              </a:lnSpc>
              <a:spcBef>
                <a:spcPct val="20000"/>
              </a:spcBef>
              <a:buClr>
                <a:srgbClr val="FF6600"/>
              </a:buClr>
            </a:pPr>
            <a:r>
              <a:rPr lang="en-US" sz="1400" dirty="0">
                <a:latin typeface="Arial Narrow" pitchFamily="34" charset="0"/>
                <a:cs typeface="Arial" panose="020B0604020202020204" pitchFamily="34" charset="0"/>
              </a:rPr>
              <a:t>(1</a:t>
            </a:r>
            <a:r>
              <a:rPr lang="ru-RU" sz="1400" dirty="0">
                <a:latin typeface="Arial Narrow" pitchFamily="34" charset="0"/>
                <a:cs typeface="Arial" panose="020B0604020202020204" pitchFamily="34" charset="0"/>
              </a:rPr>
              <a:t>-</a:t>
            </a:r>
            <a:r>
              <a:rPr lang="en-US" sz="1400" dirty="0">
                <a:latin typeface="Arial Narrow" pitchFamily="34" charset="0"/>
                <a:cs typeface="Arial" panose="020B0604020202020204" pitchFamily="34" charset="0"/>
              </a:rPr>
              <a:t>15</a:t>
            </a:r>
            <a:r>
              <a:rPr lang="ru-RU" sz="1400" dirty="0">
                <a:latin typeface="Arial Narrow" pitchFamily="34" charset="0"/>
                <a:cs typeface="Arial" panose="020B0604020202020204" pitchFamily="34" charset="0"/>
              </a:rPr>
              <a:t> дней после введения 4ВПЧ</a:t>
            </a:r>
            <a:endParaRPr lang="en-US" sz="1400" dirty="0">
              <a:latin typeface="Arial Narrow" pitchFamily="34" charset="0"/>
              <a:cs typeface="Arial" panose="020B0604020202020204" pitchFamily="34" charset="0"/>
            </a:endParaRPr>
          </a:p>
        </p:txBody>
      </p:sp>
      <p:sp>
        <p:nvSpPr>
          <p:cNvPr id="29" name="TextBox 28"/>
          <p:cNvSpPr txBox="1"/>
          <p:nvPr/>
        </p:nvSpPr>
        <p:spPr>
          <a:xfrm>
            <a:off x="471997" y="1340768"/>
            <a:ext cx="8189910" cy="646331"/>
          </a:xfrm>
          <a:prstGeom prst="rect">
            <a:avLst/>
          </a:prstGeom>
          <a:noFill/>
        </p:spPr>
        <p:txBody>
          <a:bodyPr wrap="square" rtlCol="0">
            <a:spAutoFit/>
          </a:bodyPr>
          <a:lstStyle/>
          <a:p>
            <a:pPr marL="342900" indent="-342900">
              <a:buFont typeface="Arial" panose="020B0604020202020204" pitchFamily="34" charset="0"/>
              <a:buChar char="•"/>
            </a:pPr>
            <a:r>
              <a:rPr lang="en-US" sz="1800" dirty="0">
                <a:latin typeface="Arial Narrow" pitchFamily="34" charset="0"/>
                <a:cs typeface="Arial" panose="020B0604020202020204" pitchFamily="34" charset="0"/>
              </a:rPr>
              <a:t>94% </a:t>
            </a:r>
            <a:r>
              <a:rPr lang="ru-RU" sz="1800" dirty="0">
                <a:latin typeface="Arial Narrow" pitchFamily="34" charset="0"/>
                <a:cs typeface="Arial" panose="020B0604020202020204" pitchFamily="34" charset="0"/>
              </a:rPr>
              <a:t>реакций в месте введения препарата были легкой или средней степени выраженности</a:t>
            </a:r>
            <a:endParaRPr lang="en-US" sz="1800" dirty="0">
              <a:latin typeface="Arial Narrow" pitchFamily="34" charset="0"/>
              <a:cs typeface="Arial" panose="020B0604020202020204" pitchFamily="34" charset="0"/>
            </a:endParaRPr>
          </a:p>
        </p:txBody>
      </p:sp>
      <p:sp>
        <p:nvSpPr>
          <p:cNvPr id="6" name="TextBox 5"/>
          <p:cNvSpPr txBox="1"/>
          <p:nvPr/>
        </p:nvSpPr>
        <p:spPr>
          <a:xfrm rot="16200000">
            <a:off x="416785" y="4317792"/>
            <a:ext cx="364202" cy="276999"/>
          </a:xfrm>
          <a:prstGeom prst="rect">
            <a:avLst/>
          </a:prstGeom>
          <a:noFill/>
        </p:spPr>
        <p:txBody>
          <a:bodyPr wrap="none" rtlCol="0">
            <a:spAutoFit/>
          </a:bodyPr>
          <a:lstStyle/>
          <a:p>
            <a:r>
              <a:rPr lang="en-US" sz="1200" b="1" dirty="0">
                <a:solidFill>
                  <a:srgbClr val="522D24"/>
                </a:solidFill>
                <a:latin typeface="+mj-lt"/>
                <a:cs typeface="Arial" panose="020B0604020202020204" pitchFamily="34" charset="0"/>
              </a:rPr>
              <a:t>% </a:t>
            </a:r>
          </a:p>
        </p:txBody>
      </p:sp>
      <p:sp>
        <p:nvSpPr>
          <p:cNvPr id="31" name="TextBox 30"/>
          <p:cNvSpPr txBox="1"/>
          <p:nvPr/>
        </p:nvSpPr>
        <p:spPr>
          <a:xfrm rot="16200000">
            <a:off x="3975070" y="4208881"/>
            <a:ext cx="1404711" cy="276999"/>
          </a:xfrm>
          <a:prstGeom prst="rect">
            <a:avLst/>
          </a:prstGeom>
          <a:noFill/>
        </p:spPr>
        <p:txBody>
          <a:bodyPr wrap="square" rtlCol="0">
            <a:spAutoFit/>
          </a:bodyPr>
          <a:lstStyle/>
          <a:p>
            <a:pPr algn="ctr"/>
            <a:r>
              <a:rPr lang="en-US" sz="1200" b="1" dirty="0">
                <a:solidFill>
                  <a:srgbClr val="522D24"/>
                </a:solidFill>
                <a:latin typeface="+mn-lt"/>
                <a:cs typeface="Arial" panose="020B0604020202020204" pitchFamily="34" charset="0"/>
              </a:rPr>
              <a:t>% </a:t>
            </a:r>
          </a:p>
        </p:txBody>
      </p:sp>
      <p:sp>
        <p:nvSpPr>
          <p:cNvPr id="12" name="Rectangle 11"/>
          <p:cNvSpPr/>
          <p:nvPr/>
        </p:nvSpPr>
        <p:spPr>
          <a:xfrm>
            <a:off x="971600" y="4869160"/>
            <a:ext cx="72008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itchFamily="34" charset="0"/>
              </a:rPr>
              <a:t>Боль</a:t>
            </a:r>
          </a:p>
        </p:txBody>
      </p:sp>
      <p:sp>
        <p:nvSpPr>
          <p:cNvPr id="30" name="Rectangle 29"/>
          <p:cNvSpPr/>
          <p:nvPr/>
        </p:nvSpPr>
        <p:spPr>
          <a:xfrm>
            <a:off x="1547664" y="4869160"/>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itchFamily="34" charset="0"/>
              </a:rPr>
              <a:t>Отечность</a:t>
            </a:r>
          </a:p>
        </p:txBody>
      </p:sp>
      <p:sp>
        <p:nvSpPr>
          <p:cNvPr id="33" name="Rectangle 32"/>
          <p:cNvSpPr/>
          <p:nvPr/>
        </p:nvSpPr>
        <p:spPr>
          <a:xfrm>
            <a:off x="3131840" y="4869160"/>
            <a:ext cx="72008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itchFamily="34" charset="0"/>
              </a:rPr>
              <a:t>Зуд</a:t>
            </a:r>
          </a:p>
        </p:txBody>
      </p:sp>
      <p:sp>
        <p:nvSpPr>
          <p:cNvPr id="32" name="Rectangle 31"/>
          <p:cNvSpPr/>
          <p:nvPr/>
        </p:nvSpPr>
        <p:spPr>
          <a:xfrm>
            <a:off x="2421530" y="4869160"/>
            <a:ext cx="92633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itchFamily="34" charset="0"/>
              </a:rPr>
              <a:t>Эритема</a:t>
            </a:r>
          </a:p>
        </p:txBody>
      </p:sp>
      <p:sp>
        <p:nvSpPr>
          <p:cNvPr id="34" name="Rectangle 33"/>
          <p:cNvSpPr/>
          <p:nvPr/>
        </p:nvSpPr>
        <p:spPr>
          <a:xfrm>
            <a:off x="3707904" y="4869160"/>
            <a:ext cx="96400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itchFamily="34" charset="0"/>
              </a:rPr>
              <a:t>Гематома</a:t>
            </a:r>
          </a:p>
        </p:txBody>
      </p:sp>
      <p:sp>
        <p:nvSpPr>
          <p:cNvPr id="35" name="Rectangle 34"/>
          <p:cNvSpPr/>
          <p:nvPr/>
        </p:nvSpPr>
        <p:spPr>
          <a:xfrm>
            <a:off x="4932040" y="4869160"/>
            <a:ext cx="96400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itchFamily="34" charset="0"/>
              </a:rPr>
              <a:t>Головная боль</a:t>
            </a:r>
          </a:p>
        </p:txBody>
      </p:sp>
      <p:sp>
        <p:nvSpPr>
          <p:cNvPr id="36" name="Rectangle 35"/>
          <p:cNvSpPr/>
          <p:nvPr/>
        </p:nvSpPr>
        <p:spPr>
          <a:xfrm>
            <a:off x="5724128" y="4869160"/>
            <a:ext cx="96400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itchFamily="34" charset="0"/>
              </a:rPr>
              <a:t>Лихорадка</a:t>
            </a:r>
          </a:p>
        </p:txBody>
      </p:sp>
      <p:sp>
        <p:nvSpPr>
          <p:cNvPr id="38" name="Rectangle 37"/>
          <p:cNvSpPr/>
          <p:nvPr/>
        </p:nvSpPr>
        <p:spPr>
          <a:xfrm>
            <a:off x="7380312" y="4869160"/>
            <a:ext cx="10801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err="1">
                <a:solidFill>
                  <a:schemeClr val="tx1"/>
                </a:solidFill>
                <a:latin typeface="Arial Narrow" pitchFamily="34" charset="0"/>
              </a:rPr>
              <a:t>Голово</a:t>
            </a:r>
            <a:r>
              <a:rPr lang="ru-RU" sz="1200" dirty="0">
                <a:solidFill>
                  <a:schemeClr val="tx1"/>
                </a:solidFill>
                <a:latin typeface="Arial Narrow" pitchFamily="34" charset="0"/>
              </a:rPr>
              <a:t>-</a:t>
            </a:r>
            <a:br>
              <a:rPr lang="ru-RU" sz="1200" dirty="0">
                <a:solidFill>
                  <a:schemeClr val="tx1"/>
                </a:solidFill>
                <a:latin typeface="Arial Narrow" pitchFamily="34" charset="0"/>
              </a:rPr>
            </a:br>
            <a:r>
              <a:rPr lang="ru-RU" sz="1200" dirty="0">
                <a:solidFill>
                  <a:schemeClr val="tx1"/>
                </a:solidFill>
                <a:latin typeface="Arial Narrow" pitchFamily="34" charset="0"/>
              </a:rPr>
              <a:t>кружение</a:t>
            </a:r>
          </a:p>
        </p:txBody>
      </p:sp>
      <p:sp>
        <p:nvSpPr>
          <p:cNvPr id="37" name="Rectangle 36"/>
          <p:cNvSpPr/>
          <p:nvPr/>
        </p:nvSpPr>
        <p:spPr>
          <a:xfrm>
            <a:off x="6588224" y="4869160"/>
            <a:ext cx="83619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1"/>
                </a:solidFill>
                <a:latin typeface="Arial Narrow" pitchFamily="34" charset="0"/>
              </a:rPr>
              <a:t>Тошнота</a:t>
            </a:r>
          </a:p>
        </p:txBody>
      </p:sp>
      <p:sp>
        <p:nvSpPr>
          <p:cNvPr id="39" name="Rectangle 38"/>
          <p:cNvSpPr/>
          <p:nvPr/>
        </p:nvSpPr>
        <p:spPr>
          <a:xfrm>
            <a:off x="8172401" y="4869160"/>
            <a:ext cx="97160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1"/>
                </a:solidFill>
                <a:latin typeface="Arial Narrow" pitchFamily="34" charset="0"/>
              </a:rPr>
              <a:t>Боль в конечностях</a:t>
            </a:r>
          </a:p>
        </p:txBody>
      </p:sp>
      <p:sp>
        <p:nvSpPr>
          <p:cNvPr id="2" name="Прямоугольник 1"/>
          <p:cNvSpPr/>
          <p:nvPr/>
        </p:nvSpPr>
        <p:spPr>
          <a:xfrm>
            <a:off x="682014" y="5445224"/>
            <a:ext cx="8138458" cy="869469"/>
          </a:xfrm>
          <a:prstGeom prst="rect">
            <a:avLst/>
          </a:prstGeom>
        </p:spPr>
        <p:txBody>
          <a:bodyPr wrap="square">
            <a:spAutoFit/>
          </a:bodyPr>
          <a:lstStyle/>
          <a:p>
            <a:pPr>
              <a:defRPr/>
            </a:pPr>
            <a:endParaRPr lang="ru-RU" sz="1050" dirty="0"/>
          </a:p>
          <a:p>
            <a:pPr algn="ctr">
              <a:defRPr/>
            </a:pPr>
            <a:r>
              <a:rPr lang="ru-RU" sz="2000" i="1" dirty="0">
                <a:latin typeface="Arial Narrow" pitchFamily="34" charset="0"/>
              </a:rPr>
              <a:t>Преимущества вакцинации против ВПЧ значительно перевешивают любой потенциальный риск побочных эффектов. </a:t>
            </a:r>
          </a:p>
        </p:txBody>
      </p:sp>
    </p:spTree>
    <p:extLst>
      <p:ext uri="{BB962C8B-B14F-4D97-AF65-F5344CB8AC3E}">
        <p14:creationId xmlns:p14="http://schemas.microsoft.com/office/powerpoint/2010/main" val="348666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8504" y="332656"/>
            <a:ext cx="9129192" cy="9906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ru-RU" sz="2800" b="1" dirty="0">
                <a:solidFill>
                  <a:schemeClr val="accent5">
                    <a:lumMod val="50000"/>
                  </a:schemeClr>
                </a:solidFill>
                <a:latin typeface="Arial Narrow" pitchFamily="34" charset="0"/>
              </a:rPr>
              <a:t>Гендерно</a:t>
            </a:r>
            <a:r>
              <a:rPr lang="en-US" sz="2800" b="1" dirty="0">
                <a:solidFill>
                  <a:schemeClr val="accent5">
                    <a:lumMod val="50000"/>
                  </a:schemeClr>
                </a:solidFill>
                <a:latin typeface="Arial Narrow" pitchFamily="34" charset="0"/>
              </a:rPr>
              <a:t> </a:t>
            </a:r>
            <a:r>
              <a:rPr lang="ru-RU" sz="2800" b="1" dirty="0">
                <a:solidFill>
                  <a:schemeClr val="accent5">
                    <a:lumMod val="50000"/>
                  </a:schemeClr>
                </a:solidFill>
                <a:latin typeface="Arial Narrow" pitchFamily="34" charset="0"/>
              </a:rPr>
              <a:t>нейтральная вакцинация – необходимо ли вакцинировать мальчиков?</a:t>
            </a:r>
          </a:p>
        </p:txBody>
      </p:sp>
      <p:sp>
        <p:nvSpPr>
          <p:cNvPr id="6" name="Rectangle 5"/>
          <p:cNvSpPr/>
          <p:nvPr/>
        </p:nvSpPr>
        <p:spPr>
          <a:xfrm>
            <a:off x="3533138" y="1359568"/>
            <a:ext cx="5303567" cy="5016758"/>
          </a:xfrm>
          <a:prstGeom prst="rect">
            <a:avLst/>
          </a:prstGeom>
        </p:spPr>
        <p:txBody>
          <a:bodyPr wrap="square">
            <a:spAutoFit/>
          </a:bodyPr>
          <a:lstStyle/>
          <a:p>
            <a:pPr marL="342892" indent="-342892">
              <a:buFont typeface="Arial" panose="020B0604020202020204" pitchFamily="34" charset="0"/>
              <a:buChar char="•"/>
            </a:pPr>
            <a:r>
              <a:rPr lang="ru-RU" sz="2000" dirty="0">
                <a:latin typeface="Arial Narrow" pitchFamily="34" charset="0"/>
              </a:rPr>
              <a:t>Во многих развивающихся странах бремя ВПЧ-ассоциированных раков у мужчин практически сходно с таковыми у женщин;</a:t>
            </a:r>
          </a:p>
          <a:p>
            <a:endParaRPr lang="ru-RU" sz="2000" dirty="0">
              <a:latin typeface="Arial Narrow" pitchFamily="34" charset="0"/>
            </a:endParaRPr>
          </a:p>
          <a:p>
            <a:pPr marL="342892" indent="-342892">
              <a:buFont typeface="Arial" panose="020B0604020202020204" pitchFamily="34" charset="0"/>
              <a:buChar char="•"/>
            </a:pPr>
            <a:r>
              <a:rPr lang="ru-RU" sz="2000" dirty="0">
                <a:latin typeface="Arial Narrow" pitchFamily="34" charset="0"/>
              </a:rPr>
              <a:t>Вакцинация мужской популяции позволит дополнительно защитить женскую популяцию, а также мужчин нетрадиционной сексуальной ориентации;</a:t>
            </a:r>
          </a:p>
          <a:p>
            <a:endParaRPr lang="ru-RU" sz="2000" dirty="0">
              <a:latin typeface="Arial Narrow" pitchFamily="34" charset="0"/>
            </a:endParaRPr>
          </a:p>
          <a:p>
            <a:pPr marL="342892" indent="-342892">
              <a:buFont typeface="Arial" panose="020B0604020202020204" pitchFamily="34" charset="0"/>
              <a:buChar char="•"/>
            </a:pPr>
            <a:r>
              <a:rPr lang="ru-RU" sz="2000" dirty="0">
                <a:latin typeface="Arial Narrow" pitchFamily="34" charset="0"/>
              </a:rPr>
              <a:t>Нельзя полагаться только на популяционный иммунитет от вакцинации женской популяции;</a:t>
            </a:r>
          </a:p>
          <a:p>
            <a:endParaRPr lang="ru-RU" sz="2000" dirty="0">
              <a:latin typeface="Arial Narrow" pitchFamily="34" charset="0"/>
            </a:endParaRPr>
          </a:p>
          <a:p>
            <a:pPr marL="342892" indent="-342892">
              <a:buFont typeface="Arial" panose="020B0604020202020204" pitchFamily="34" charset="0"/>
              <a:buChar char="•"/>
            </a:pPr>
            <a:r>
              <a:rPr lang="ru-RU" sz="2000" dirty="0">
                <a:latin typeface="Arial Narrow" pitchFamily="34" charset="0"/>
              </a:rPr>
              <a:t>Все мужчины, независимо от сексуальной ориентации, имеют полное право быть защищенными от ВПЧ-ассоциированных заболеваний.</a:t>
            </a:r>
          </a:p>
        </p:txBody>
      </p:sp>
      <p:sp>
        <p:nvSpPr>
          <p:cNvPr id="8" name="Rectangle 7"/>
          <p:cNvSpPr/>
          <p:nvPr/>
        </p:nvSpPr>
        <p:spPr>
          <a:xfrm rot="16200000">
            <a:off x="8908670" y="3505706"/>
            <a:ext cx="221536" cy="253916"/>
          </a:xfrm>
          <a:prstGeom prst="rect">
            <a:avLst/>
          </a:prstGeom>
        </p:spPr>
        <p:txBody>
          <a:bodyPr wrap="none">
            <a:spAutoFit/>
          </a:bodyPr>
          <a:lstStyle/>
          <a:p>
            <a:r>
              <a:rPr lang="en-US" sz="1050" dirty="0"/>
              <a:t> </a:t>
            </a:r>
            <a:endParaRPr lang="ru-RU" sz="1050" dirty="0"/>
          </a:p>
        </p:txBody>
      </p:sp>
      <p:pic>
        <p:nvPicPr>
          <p:cNvPr id="7170" name="Picture 2" descr="Новозеландский врач сорвал показ антипрививочного фильм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38345"/>
            <a:ext cx="2993587" cy="385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5FA46C-82A3-8F46-A598-E5A3C6C3B14E}"/>
              </a:ext>
            </a:extLst>
          </p:cNvPr>
          <p:cNvSpPr>
            <a:spLocks noGrp="1"/>
          </p:cNvSpPr>
          <p:nvPr>
            <p:ph type="title"/>
          </p:nvPr>
        </p:nvSpPr>
        <p:spPr>
          <a:xfrm>
            <a:off x="628650" y="-11547"/>
            <a:ext cx="7886700" cy="1325563"/>
          </a:xfrm>
        </p:spPr>
        <p:txBody>
          <a:bodyPr>
            <a:normAutofit/>
          </a:bodyPr>
          <a:lstStyle/>
          <a:p>
            <a:r>
              <a:rPr lang="ru-RU" sz="2400" b="1" dirty="0">
                <a:solidFill>
                  <a:schemeClr val="accent5">
                    <a:lumMod val="50000"/>
                  </a:schemeClr>
                </a:solidFill>
                <a:latin typeface="Arial Narrow" pitchFamily="34" charset="0"/>
              </a:rPr>
              <a:t>БЕЗОПАСНО ДЛЯ ЗДОРОВЬЯ!</a:t>
            </a:r>
          </a:p>
        </p:txBody>
      </p:sp>
      <p:sp>
        <p:nvSpPr>
          <p:cNvPr id="5" name="Прямоугольник 4">
            <a:extLst>
              <a:ext uri="{FF2B5EF4-FFF2-40B4-BE49-F238E27FC236}">
                <a16:creationId xmlns:a16="http://schemas.microsoft.com/office/drawing/2014/main" id="{B84F7071-CDB0-9D49-A458-175F3F795717}"/>
              </a:ext>
            </a:extLst>
          </p:cNvPr>
          <p:cNvSpPr/>
          <p:nvPr/>
        </p:nvSpPr>
        <p:spPr>
          <a:xfrm>
            <a:off x="155575" y="5949280"/>
            <a:ext cx="8841868" cy="646331"/>
          </a:xfrm>
          <a:prstGeom prst="rect">
            <a:avLst/>
          </a:prstGeom>
        </p:spPr>
        <p:txBody>
          <a:bodyPr wrap="square">
            <a:spAutoFit/>
          </a:bodyPr>
          <a:lstStyle/>
          <a:p>
            <a:pPr algn="just"/>
            <a:r>
              <a:rPr lang="ru-RU" dirty="0">
                <a:latin typeface="Arial Narrow" pitchFamily="34" charset="0"/>
              </a:rPr>
              <a:t>Связи вакцинации против вируса папилломы человека с влиянием на фертильность, </a:t>
            </a:r>
            <a:r>
              <a:rPr lang="en-US" dirty="0">
                <a:latin typeface="Arial Narrow" pitchFamily="34" charset="0"/>
              </a:rPr>
              <a:t>c </a:t>
            </a:r>
            <a:r>
              <a:rPr lang="ru-RU" dirty="0">
                <a:latin typeface="Arial Narrow" pitchFamily="34" charset="0"/>
              </a:rPr>
              <a:t>развитием аутоиммунных заболеваний или смерти </a:t>
            </a:r>
            <a:r>
              <a:rPr lang="ru-RU" b="1" dirty="0">
                <a:solidFill>
                  <a:schemeClr val="accent2">
                    <a:lumMod val="75000"/>
                  </a:schemeClr>
                </a:solidFill>
                <a:latin typeface="Arial Narrow" pitchFamily="34" charset="0"/>
              </a:rPr>
              <a:t>НЕ УСТАНОВЛЕНО</a:t>
            </a:r>
            <a:r>
              <a:rPr lang="ru-RU" dirty="0">
                <a:latin typeface="Arial Narrow" pitchFamily="34" charset="0"/>
              </a:rPr>
              <a:t>..</a:t>
            </a:r>
            <a:endParaRPr lang="ru-RU" dirty="0">
              <a:effectLst/>
              <a:latin typeface="Arial Narrow" pitchFamily="34" charset="0"/>
            </a:endParaRPr>
          </a:p>
        </p:txBody>
      </p:sp>
      <p:sp>
        <p:nvSpPr>
          <p:cNvPr id="18" name="Название 1">
            <a:extLst>
              <a:ext uri="{FF2B5EF4-FFF2-40B4-BE49-F238E27FC236}">
                <a16:creationId xmlns:a16="http://schemas.microsoft.com/office/drawing/2014/main" id="{FF53957F-30CD-A948-B405-0B1CD122AE85}"/>
              </a:ext>
            </a:extLst>
          </p:cNvPr>
          <p:cNvSpPr txBox="1">
            <a:spLocks/>
          </p:cNvSpPr>
          <p:nvPr/>
        </p:nvSpPr>
        <p:spPr>
          <a:xfrm>
            <a:off x="323528" y="1095358"/>
            <a:ext cx="8352928" cy="9398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ru-RU" altLang="ru-RU" sz="2000" dirty="0">
                <a:solidFill>
                  <a:schemeClr val="tx1"/>
                </a:solidFill>
                <a:latin typeface="Arial Narrow" pitchFamily="34" charset="0"/>
                <a:ea typeface="+mn-ea"/>
                <a:cs typeface="+mn-cs"/>
              </a:rPr>
              <a:t>Позиции регуляторных и рекомендующих организаций по безопасности вакцинации против ВПЧ остаются неизменными </a:t>
            </a:r>
          </a:p>
        </p:txBody>
      </p:sp>
      <p:pic>
        <p:nvPicPr>
          <p:cNvPr id="5124" name="Picture 4" descr="ВОЗ отреагировала на сообщения о появлении неизвестной болезни в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606" y="2060847"/>
            <a:ext cx="896384" cy="98154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051720" y="2068538"/>
            <a:ext cx="4572000" cy="1015663"/>
          </a:xfrm>
          <a:prstGeom prst="rect">
            <a:avLst/>
          </a:prstGeom>
        </p:spPr>
        <p:txBody>
          <a:bodyPr>
            <a:spAutoFit/>
          </a:bodyPr>
          <a:lstStyle/>
          <a:p>
            <a:pPr lvl="0"/>
            <a:r>
              <a:rPr lang="ru-RU" sz="2000" b="1" dirty="0">
                <a:latin typeface="Arial Narrow" pitchFamily="34" charset="0"/>
              </a:rPr>
              <a:t>ВОЗ (июль 201</a:t>
            </a:r>
            <a:r>
              <a:rPr lang="en-US" sz="2000" b="1" dirty="0">
                <a:latin typeface="Arial Narrow" pitchFamily="34" charset="0"/>
              </a:rPr>
              <a:t>7</a:t>
            </a:r>
            <a:r>
              <a:rPr lang="ru-RU" sz="2000" b="1" dirty="0">
                <a:latin typeface="Arial Narrow" pitchFamily="34" charset="0"/>
              </a:rPr>
              <a:t>)</a:t>
            </a:r>
            <a:endParaRPr lang="ru-RU" sz="2000" dirty="0">
              <a:latin typeface="Arial Narrow" pitchFamily="34" charset="0"/>
            </a:endParaRPr>
          </a:p>
          <a:p>
            <a:pPr lvl="0"/>
            <a:r>
              <a:rPr lang="ru-RU" sz="2000" dirty="0">
                <a:latin typeface="Arial Narrow" pitchFamily="34" charset="0"/>
              </a:rPr>
              <a:t>«…обладает превосходным профилем безопасности и эффективности…»</a:t>
            </a:r>
          </a:p>
        </p:txBody>
      </p:sp>
      <p:sp>
        <p:nvSpPr>
          <p:cNvPr id="8" name="AutoShape 6" descr="РАРЧ 20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РАРЧ 20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Овал 22">
            <a:extLst>
              <a:ext uri="{FF2B5EF4-FFF2-40B4-BE49-F238E27FC236}">
                <a16:creationId xmlns:a16="http://schemas.microsoft.com/office/drawing/2014/main" id="{1CF702E0-20E3-2B40-994A-D03725224BD2}"/>
              </a:ext>
            </a:extLst>
          </p:cNvPr>
          <p:cNvSpPr/>
          <p:nvPr/>
        </p:nvSpPr>
        <p:spPr>
          <a:xfrm>
            <a:off x="307068" y="3207695"/>
            <a:ext cx="1479727" cy="1091009"/>
          </a:xfrm>
          <a:prstGeom prst="ellipse">
            <a:avLst/>
          </a:prstGeom>
          <a:blipFill>
            <a:blip r:embed="rId4" cstate="print">
              <a:extLst>
                <a:ext uri="{28A0092B-C50C-407E-A947-70E740481C1C}">
                  <a14:useLocalDpi xmlns:a14="http://schemas.microsoft.com/office/drawing/2010/main" val="0"/>
                </a:ext>
              </a:extLst>
            </a:blip>
            <a:stretch>
              <a:fillRect l="-2" t="32142" r="-2" b="32142"/>
            </a:stretch>
          </a:blipFill>
          <a:ln>
            <a:noFill/>
          </a:ln>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sp>
      <p:sp>
        <p:nvSpPr>
          <p:cNvPr id="10" name="Прямоугольник 9"/>
          <p:cNvSpPr/>
          <p:nvPr/>
        </p:nvSpPr>
        <p:spPr>
          <a:xfrm>
            <a:off x="2066891" y="3207695"/>
            <a:ext cx="6206915" cy="1261884"/>
          </a:xfrm>
          <a:prstGeom prst="rect">
            <a:avLst/>
          </a:prstGeom>
        </p:spPr>
        <p:txBody>
          <a:bodyPr wrap="square">
            <a:spAutoFit/>
          </a:bodyPr>
          <a:lstStyle/>
          <a:p>
            <a:pPr lvl="0"/>
            <a:r>
              <a:rPr lang="ru-RU" sz="2000" b="1" dirty="0">
                <a:latin typeface="Arial Narrow" pitchFamily="34" charset="0"/>
              </a:rPr>
              <a:t>Международная федерация акушеров-гинекологов</a:t>
            </a:r>
            <a:r>
              <a:rPr lang="en-US" sz="2000" b="1" dirty="0">
                <a:latin typeface="Arial Narrow" pitchFamily="34" charset="0"/>
              </a:rPr>
              <a:t> (</a:t>
            </a:r>
            <a:r>
              <a:rPr lang="ru-RU" sz="2000" b="1" dirty="0">
                <a:latin typeface="Arial Narrow" pitchFamily="34" charset="0"/>
              </a:rPr>
              <a:t>сентябрь 2013</a:t>
            </a:r>
            <a:r>
              <a:rPr lang="en-US" sz="2000" b="1" dirty="0">
                <a:latin typeface="Arial Narrow" pitchFamily="34" charset="0"/>
              </a:rPr>
              <a:t>)</a:t>
            </a:r>
            <a:endParaRPr lang="ru-RU" sz="2000" b="1" dirty="0">
              <a:latin typeface="Arial Narrow" pitchFamily="34" charset="0"/>
            </a:endParaRPr>
          </a:p>
          <a:p>
            <a:pPr lvl="0"/>
            <a:r>
              <a:rPr lang="ru-RU" dirty="0">
                <a:latin typeface="Arial Narrow" pitchFamily="34" charset="0"/>
              </a:rPr>
              <a:t>«…Все клинические исследования </a:t>
            </a:r>
            <a:r>
              <a:rPr lang="ru-RU" dirty="0" err="1">
                <a:latin typeface="Arial Narrow" pitchFamily="34" charset="0"/>
              </a:rPr>
              <a:t>квадривалентной</a:t>
            </a:r>
            <a:r>
              <a:rPr lang="ru-RU" dirty="0">
                <a:latin typeface="Arial Narrow" pitchFamily="34" charset="0"/>
              </a:rPr>
              <a:t> вакцины подтверждают её превосходный профиль безопасности…»</a:t>
            </a:r>
          </a:p>
        </p:txBody>
      </p:sp>
      <p:sp>
        <p:nvSpPr>
          <p:cNvPr id="24" name="Овал 23">
            <a:extLst>
              <a:ext uri="{FF2B5EF4-FFF2-40B4-BE49-F238E27FC236}">
                <a16:creationId xmlns:a16="http://schemas.microsoft.com/office/drawing/2014/main" id="{CC404F4F-DD04-BD4A-8024-107A53140213}"/>
              </a:ext>
            </a:extLst>
          </p:cNvPr>
          <p:cNvSpPr/>
          <p:nvPr/>
        </p:nvSpPr>
        <p:spPr>
          <a:xfrm>
            <a:off x="667023" y="4539277"/>
            <a:ext cx="1220270" cy="764270"/>
          </a:xfrm>
          <a:prstGeom prst="ellipse">
            <a:avLst/>
          </a:prstGeom>
          <a:blipFill dpi="0" rotWithShape="1">
            <a:blip r:embed="rId5">
              <a:extLst>
                <a:ext uri="{28A0092B-C50C-407E-A947-70E740481C1C}">
                  <a14:useLocalDpi xmlns:a14="http://schemas.microsoft.com/office/drawing/2010/main" val="0"/>
                </a:ext>
              </a:extLst>
            </a:blip>
            <a:srcRect/>
            <a:stretch>
              <a:fillRect l="3979" t="28633" r="3979" b="28633"/>
            </a:stretch>
          </a:blipFill>
          <a:ln>
            <a:noFill/>
          </a:ln>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sp>
      <p:sp>
        <p:nvSpPr>
          <p:cNvPr id="11" name="Прямоугольник 10"/>
          <p:cNvSpPr/>
          <p:nvPr/>
        </p:nvSpPr>
        <p:spPr>
          <a:xfrm>
            <a:off x="2066891" y="4594483"/>
            <a:ext cx="6768752" cy="1138773"/>
          </a:xfrm>
          <a:prstGeom prst="rect">
            <a:avLst/>
          </a:prstGeom>
        </p:spPr>
        <p:txBody>
          <a:bodyPr wrap="square">
            <a:spAutoFit/>
          </a:bodyPr>
          <a:lstStyle/>
          <a:p>
            <a:pPr lvl="0"/>
            <a:r>
              <a:rPr lang="ru-RU" b="1" dirty="0">
                <a:latin typeface="Arial Narrow" pitchFamily="34" charset="0"/>
              </a:rPr>
              <a:t>Управление по санитарному надзору за качеством пищевых продуктов и медикаментов</a:t>
            </a:r>
            <a:r>
              <a:rPr lang="en-US" b="1" dirty="0">
                <a:latin typeface="Arial Narrow" pitchFamily="34" charset="0"/>
              </a:rPr>
              <a:t> </a:t>
            </a:r>
            <a:r>
              <a:rPr lang="ru-RU" b="1" dirty="0">
                <a:latin typeface="Arial Narrow" pitchFamily="34" charset="0"/>
              </a:rPr>
              <a:t>США </a:t>
            </a:r>
            <a:r>
              <a:rPr lang="en-US" b="1" dirty="0">
                <a:latin typeface="Arial Narrow" pitchFamily="34" charset="0"/>
              </a:rPr>
              <a:t> (</a:t>
            </a:r>
            <a:r>
              <a:rPr lang="ru-RU" b="1" dirty="0">
                <a:latin typeface="Arial Narrow" pitchFamily="34" charset="0"/>
              </a:rPr>
              <a:t>20 августа, 2009</a:t>
            </a:r>
            <a:r>
              <a:rPr lang="en-US" b="1" dirty="0">
                <a:latin typeface="Arial Narrow" pitchFamily="34" charset="0"/>
              </a:rPr>
              <a:t>)</a:t>
            </a:r>
            <a:r>
              <a:rPr lang="ru-RU" b="1" dirty="0">
                <a:latin typeface="Arial Narrow" pitchFamily="34" charset="0"/>
              </a:rPr>
              <a:t> </a:t>
            </a:r>
            <a:endParaRPr lang="en-US" b="1" dirty="0">
              <a:latin typeface="Arial Narrow" pitchFamily="34" charset="0"/>
            </a:endParaRPr>
          </a:p>
          <a:p>
            <a:pPr lvl="0"/>
            <a:r>
              <a:rPr lang="ru-RU" altLang="ru-RU" sz="1600" dirty="0">
                <a:latin typeface="Arial Narrow" pitchFamily="34" charset="0"/>
              </a:rPr>
              <a:t>«…вакцина </a:t>
            </a:r>
            <a:r>
              <a:rPr lang="ru-RU" altLang="ru-RU" sz="1600" dirty="0" err="1">
                <a:latin typeface="Arial Narrow" pitchFamily="34" charset="0"/>
              </a:rPr>
              <a:t>Гардасил</a:t>
            </a:r>
            <a:r>
              <a:rPr lang="ru-RU" altLang="ru-RU" sz="1600" baseline="30000" dirty="0">
                <a:latin typeface="Arial Narrow" pitchFamily="34" charset="0"/>
              </a:rPr>
              <a:t>®</a:t>
            </a:r>
            <a:r>
              <a:rPr lang="ru-RU" altLang="ru-RU" sz="1600" dirty="0">
                <a:latin typeface="Arial Narrow" pitchFamily="34" charset="0"/>
              </a:rPr>
              <a:t> является безопасной и эффективной, польза от вакцинации превышает возможные риски…»</a:t>
            </a:r>
            <a:endParaRPr lang="ru-RU" sz="1600" dirty="0">
              <a:latin typeface="Arial Narrow" pitchFamily="34" charset="0"/>
            </a:endParaRPr>
          </a:p>
        </p:txBody>
      </p:sp>
    </p:spTree>
    <p:extLst>
      <p:ext uri="{BB962C8B-B14F-4D97-AF65-F5344CB8AC3E}">
        <p14:creationId xmlns:p14="http://schemas.microsoft.com/office/powerpoint/2010/main" val="256468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8136904" cy="1631216"/>
          </a:xfrm>
          <a:prstGeom prst="rect">
            <a:avLst/>
          </a:prstGeom>
          <a:noFill/>
        </p:spPr>
        <p:txBody>
          <a:bodyPr wrap="square" rtlCol="0">
            <a:spAutoFit/>
          </a:bodyPr>
          <a:lstStyle/>
          <a:p>
            <a:pPr algn="just"/>
            <a:r>
              <a:rPr lang="ru-RU" sz="2000" b="1" dirty="0">
                <a:solidFill>
                  <a:schemeClr val="accent5">
                    <a:lumMod val="50000"/>
                  </a:schemeClr>
                </a:solidFill>
                <a:latin typeface="Arial Narrow" pitchFamily="34" charset="0"/>
              </a:rPr>
              <a:t>Вирус папилломы человека – </a:t>
            </a:r>
            <a:r>
              <a:rPr lang="ru-RU" sz="2000" dirty="0">
                <a:latin typeface="Arial Narrow" pitchFamily="34" charset="0"/>
              </a:rPr>
              <a:t>болезнь, которая передается половым и контактным путями, проявляются злокачественными и доброкачественными  новообразованиями в месте контакта. </a:t>
            </a:r>
          </a:p>
          <a:p>
            <a:pPr algn="just"/>
            <a:endParaRPr lang="ru-RU" sz="2000" dirty="0">
              <a:latin typeface="Arial Narrow" pitchFamily="34" charset="0"/>
            </a:endParaRPr>
          </a:p>
          <a:p>
            <a:pPr algn="just"/>
            <a:endParaRPr lang="ru-RU" sz="2000" dirty="0">
              <a:latin typeface="Arial Narrow" pitchFamily="34" charset="0"/>
            </a:endParaRPr>
          </a:p>
        </p:txBody>
      </p:sp>
      <p:pic>
        <p:nvPicPr>
          <p:cNvPr id="6" name="Picture 2" descr="hpv_inner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585" y="1700808"/>
            <a:ext cx="159040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hpv_vir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700808"/>
            <a:ext cx="1716018" cy="184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95140" y="3391164"/>
            <a:ext cx="2651688" cy="369332"/>
          </a:xfrm>
          <a:prstGeom prst="rect">
            <a:avLst/>
          </a:prstGeom>
        </p:spPr>
        <p:txBody>
          <a:bodyPr wrap="none">
            <a:spAutoFit/>
          </a:bodyPr>
          <a:lstStyle/>
          <a:p>
            <a:r>
              <a:rPr lang="ru-RU" dirty="0">
                <a:latin typeface="Arial Narrow" pitchFamily="34" charset="0"/>
              </a:rPr>
              <a:t>Семейство </a:t>
            </a:r>
            <a:r>
              <a:rPr lang="ru-RU" dirty="0" err="1">
                <a:latin typeface="Arial Narrow" pitchFamily="34" charset="0"/>
              </a:rPr>
              <a:t>Рарillоmа</a:t>
            </a:r>
            <a:r>
              <a:rPr lang="en-US" dirty="0" err="1">
                <a:latin typeface="Arial Narrow" pitchFamily="34" charset="0"/>
              </a:rPr>
              <a:t>viri</a:t>
            </a:r>
            <a:r>
              <a:rPr lang="ru-RU" dirty="0" err="1">
                <a:latin typeface="Arial Narrow" pitchFamily="34" charset="0"/>
              </a:rPr>
              <a:t>dае</a:t>
            </a:r>
            <a:r>
              <a:rPr lang="ru-RU" dirty="0">
                <a:latin typeface="Arial Narrow" pitchFamily="34" charset="0"/>
              </a:rPr>
              <a:t>.</a:t>
            </a:r>
          </a:p>
        </p:txBody>
      </p:sp>
      <p:sp>
        <p:nvSpPr>
          <p:cNvPr id="3" name="Прямоугольник 2"/>
          <p:cNvSpPr/>
          <p:nvPr/>
        </p:nvSpPr>
        <p:spPr>
          <a:xfrm>
            <a:off x="4211960" y="1729171"/>
            <a:ext cx="4572000" cy="1754326"/>
          </a:xfrm>
          <a:prstGeom prst="rect">
            <a:avLst/>
          </a:prstGeom>
        </p:spPr>
        <p:txBody>
          <a:bodyPr>
            <a:spAutoFit/>
          </a:bodyPr>
          <a:lstStyle/>
          <a:p>
            <a:r>
              <a:rPr lang="ru-RU" dirty="0">
                <a:latin typeface="Arial Narrow" pitchFamily="34" charset="0"/>
              </a:rPr>
              <a:t>Вирионы не имеют оболочки и содержат </a:t>
            </a:r>
            <a:r>
              <a:rPr lang="ru-RU" dirty="0" err="1">
                <a:latin typeface="Arial Narrow" pitchFamily="34" charset="0"/>
              </a:rPr>
              <a:t>двухнитевую</a:t>
            </a:r>
            <a:r>
              <a:rPr lang="ru-RU" dirty="0">
                <a:latin typeface="Arial Narrow" pitchFamily="34" charset="0"/>
              </a:rPr>
              <a:t> ДНК. </a:t>
            </a:r>
          </a:p>
          <a:p>
            <a:endParaRPr lang="ru-RU" dirty="0">
              <a:latin typeface="Arial Narrow" pitchFamily="34" charset="0"/>
            </a:endParaRPr>
          </a:p>
          <a:p>
            <a:r>
              <a:rPr lang="ru-RU" dirty="0">
                <a:latin typeface="Arial Narrow" pitchFamily="34" charset="0"/>
              </a:rPr>
              <a:t>Геном ВПЧ заключен в белковую оболочку, состоящую из больших (L1) и малых (L2) структурных белков. </a:t>
            </a:r>
          </a:p>
        </p:txBody>
      </p:sp>
      <p:sp>
        <p:nvSpPr>
          <p:cNvPr id="5" name="Прямоугольник 4"/>
          <p:cNvSpPr/>
          <p:nvPr/>
        </p:nvSpPr>
        <p:spPr>
          <a:xfrm>
            <a:off x="700787" y="4077072"/>
            <a:ext cx="7831653" cy="1754326"/>
          </a:xfrm>
          <a:prstGeom prst="rect">
            <a:avLst/>
          </a:prstGeom>
        </p:spPr>
        <p:txBody>
          <a:bodyPr wrap="square">
            <a:spAutoFit/>
          </a:bodyPr>
          <a:lstStyle/>
          <a:p>
            <a:r>
              <a:rPr lang="ru-RU" b="1" dirty="0">
                <a:solidFill>
                  <a:schemeClr val="accent5">
                    <a:lumMod val="50000"/>
                  </a:schemeClr>
                </a:solidFill>
                <a:latin typeface="Arial Narrow" pitchFamily="34" charset="0"/>
              </a:rPr>
              <a:t>ВСЕГО - 190 ТИПОВ ВПЧ</a:t>
            </a:r>
          </a:p>
          <a:p>
            <a:r>
              <a:rPr lang="ru-RU" dirty="0">
                <a:latin typeface="Arial Narrow" pitchFamily="34" charset="0"/>
              </a:rPr>
              <a:t>З0 типов могут инфицировать эпителиальный слой урогенитального тракта.</a:t>
            </a:r>
          </a:p>
          <a:p>
            <a:endParaRPr lang="ru-RU" dirty="0">
              <a:latin typeface="Arial Narrow" pitchFamily="34" charset="0"/>
            </a:endParaRPr>
          </a:p>
          <a:p>
            <a:r>
              <a:rPr lang="ru-RU" dirty="0">
                <a:latin typeface="Arial Narrow" pitchFamily="34" charset="0"/>
              </a:rPr>
              <a:t>В зависимости от онкогенного потенциала выделяют:</a:t>
            </a:r>
          </a:p>
          <a:p>
            <a:pPr marL="285750" indent="-285750">
              <a:buFont typeface="Arial" pitchFamily="34" charset="0"/>
              <a:buChar char="•"/>
            </a:pPr>
            <a:r>
              <a:rPr lang="ru-RU" dirty="0">
                <a:latin typeface="Arial Narrow" pitchFamily="34" charset="0"/>
              </a:rPr>
              <a:t> вирусы высокого (типы 16,18, З1,3З, З5,39, 45,51,52,56,58,59)</a:t>
            </a:r>
          </a:p>
          <a:p>
            <a:pPr marL="285750" indent="-285750">
              <a:buFont typeface="Arial" pitchFamily="34" charset="0"/>
              <a:buChar char="•"/>
            </a:pPr>
            <a:r>
              <a:rPr lang="ru-RU" dirty="0">
                <a:latin typeface="Arial Narrow" pitchFamily="34" charset="0"/>
              </a:rPr>
              <a:t> низкого онкогенного риска (типы 6,11,42,43,44) </a:t>
            </a:r>
          </a:p>
        </p:txBody>
      </p:sp>
    </p:spTree>
    <p:extLst>
      <p:ext uri="{BB962C8B-B14F-4D97-AF65-F5344CB8AC3E}">
        <p14:creationId xmlns:p14="http://schemas.microsoft.com/office/powerpoint/2010/main" val="197772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lobal map showing HPV vaccination experience in Gavi eligible and non-eligible countries. As of 1 January 2015, only three Gavi eligible countries have introduced HPV nationally, Bhutan, Lesotho and Rwanda. The majority of Gavi eligible countries have not had experience with HPV vaccination. Few Gavi eligible countries have had pilots previous to the development of the Gavi HPV demo program and without Gavi support.  "/>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b="21553"/>
          <a:stretch/>
        </p:blipFill>
        <p:spPr bwMode="auto">
          <a:xfrm>
            <a:off x="481311" y="1443234"/>
            <a:ext cx="8096250" cy="416944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2E0E161-4917-A74F-944B-5B757B096549}"/>
              </a:ext>
            </a:extLst>
          </p:cNvPr>
          <p:cNvSpPr>
            <a:spLocks noGrp="1"/>
          </p:cNvSpPr>
          <p:nvPr>
            <p:ph type="title"/>
          </p:nvPr>
        </p:nvSpPr>
        <p:spPr/>
        <p:txBody>
          <a:bodyPr>
            <a:noAutofit/>
          </a:bodyPr>
          <a:lstStyle/>
          <a:p>
            <a:r>
              <a:rPr lang="ru-RU" sz="2400" b="1" dirty="0">
                <a:solidFill>
                  <a:schemeClr val="accent2">
                    <a:lumMod val="50000"/>
                  </a:schemeClr>
                </a:solidFill>
                <a:latin typeface="Arial Narrow" pitchFamily="34" charset="0"/>
              </a:rPr>
              <a:t>НАСКОЛЬКО В МИРЕ РАСПРОСТРАНЕНА ВАКЦИНАЦИЯ ПРОТИВ ВИРУСА ПАПИЛЛОМЫ ЧЕЛОВЕКА?</a:t>
            </a:r>
            <a:endParaRPr lang="ru-RU" sz="2400" dirty="0">
              <a:solidFill>
                <a:schemeClr val="accent2">
                  <a:lumMod val="50000"/>
                </a:schemeClr>
              </a:solidFill>
              <a:latin typeface="Arial Narrow" pitchFamily="34" charset="0"/>
            </a:endParaRPr>
          </a:p>
        </p:txBody>
      </p:sp>
      <p:sp>
        <p:nvSpPr>
          <p:cNvPr id="48" name="Прямоугольник 47">
            <a:extLst>
              <a:ext uri="{FF2B5EF4-FFF2-40B4-BE49-F238E27FC236}">
                <a16:creationId xmlns:a16="http://schemas.microsoft.com/office/drawing/2014/main" id="{0B2FEE32-A9DA-9449-8517-3ED6F0522B9D}"/>
              </a:ext>
            </a:extLst>
          </p:cNvPr>
          <p:cNvSpPr/>
          <p:nvPr/>
        </p:nvSpPr>
        <p:spPr>
          <a:xfrm>
            <a:off x="1246655" y="5499714"/>
            <a:ext cx="1100697"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4400" b="1" dirty="0">
                <a:ln/>
                <a:solidFill>
                  <a:schemeClr val="accent2">
                    <a:lumMod val="75000"/>
                  </a:schemeClr>
                </a:solidFill>
                <a:latin typeface="Arial Narrow" pitchFamily="34" charset="0"/>
              </a:rPr>
              <a:t>10</a:t>
            </a:r>
            <a:r>
              <a:rPr lang="ru-RU" sz="4400" b="1" cap="none" spc="0" dirty="0">
                <a:ln/>
                <a:solidFill>
                  <a:schemeClr val="accent2">
                    <a:lumMod val="75000"/>
                  </a:schemeClr>
                </a:solidFill>
                <a:effectLst/>
                <a:latin typeface="Arial Narrow" pitchFamily="34" charset="0"/>
              </a:rPr>
              <a:t>4</a:t>
            </a:r>
          </a:p>
        </p:txBody>
      </p:sp>
      <p:sp>
        <p:nvSpPr>
          <p:cNvPr id="59" name="Прямоугольник 58">
            <a:extLst>
              <a:ext uri="{FF2B5EF4-FFF2-40B4-BE49-F238E27FC236}">
                <a16:creationId xmlns:a16="http://schemas.microsoft.com/office/drawing/2014/main" id="{4614D96C-9D54-2A4F-8782-178642F8293F}"/>
              </a:ext>
            </a:extLst>
          </p:cNvPr>
          <p:cNvSpPr/>
          <p:nvPr/>
        </p:nvSpPr>
        <p:spPr>
          <a:xfrm>
            <a:off x="4874677" y="5466631"/>
            <a:ext cx="1198117"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4400" b="1" dirty="0">
                <a:ln/>
                <a:solidFill>
                  <a:schemeClr val="accent2">
                    <a:lumMod val="75000"/>
                  </a:schemeClr>
                </a:solidFill>
                <a:latin typeface="Arial Narrow" pitchFamily="34" charset="0"/>
              </a:rPr>
              <a:t>41</a:t>
            </a:r>
            <a:endParaRPr lang="ru-RU" sz="4400" b="1" cap="none" spc="0" dirty="0">
              <a:ln/>
              <a:solidFill>
                <a:schemeClr val="accent2">
                  <a:lumMod val="75000"/>
                </a:schemeClr>
              </a:solidFill>
              <a:effectLst/>
              <a:latin typeface="Arial Narrow" pitchFamily="34" charset="0"/>
            </a:endParaRPr>
          </a:p>
        </p:txBody>
      </p:sp>
      <p:sp>
        <p:nvSpPr>
          <p:cNvPr id="60" name="TextBox 59">
            <a:extLst>
              <a:ext uri="{FF2B5EF4-FFF2-40B4-BE49-F238E27FC236}">
                <a16:creationId xmlns:a16="http://schemas.microsoft.com/office/drawing/2014/main" id="{D8403EA3-9BD8-E242-9AED-F2A0B6E5CFD4}"/>
              </a:ext>
            </a:extLst>
          </p:cNvPr>
          <p:cNvSpPr txBox="1"/>
          <p:nvPr/>
        </p:nvSpPr>
        <p:spPr>
          <a:xfrm>
            <a:off x="5832787" y="5685638"/>
            <a:ext cx="787395" cy="369332"/>
          </a:xfrm>
          <a:prstGeom prst="rect">
            <a:avLst/>
          </a:prstGeom>
          <a:noFill/>
        </p:spPr>
        <p:txBody>
          <a:bodyPr wrap="none" rtlCol="0">
            <a:spAutoFit/>
          </a:bodyPr>
          <a:lstStyle/>
          <a:p>
            <a:r>
              <a:rPr lang="ru-RU" dirty="0">
                <a:latin typeface="Arial Narrow" pitchFamily="34" charset="0"/>
              </a:rPr>
              <a:t>стране</a:t>
            </a:r>
          </a:p>
        </p:txBody>
      </p:sp>
      <p:sp>
        <p:nvSpPr>
          <p:cNvPr id="61" name="TextBox 60">
            <a:extLst>
              <a:ext uri="{FF2B5EF4-FFF2-40B4-BE49-F238E27FC236}">
                <a16:creationId xmlns:a16="http://schemas.microsoft.com/office/drawing/2014/main" id="{7DEAC644-F053-1A42-8CB0-64682EFB47E4}"/>
              </a:ext>
            </a:extLst>
          </p:cNvPr>
          <p:cNvSpPr txBox="1"/>
          <p:nvPr/>
        </p:nvSpPr>
        <p:spPr>
          <a:xfrm>
            <a:off x="4211960" y="5680993"/>
            <a:ext cx="888385" cy="369332"/>
          </a:xfrm>
          <a:prstGeom prst="rect">
            <a:avLst/>
          </a:prstGeom>
          <a:noFill/>
        </p:spPr>
        <p:txBody>
          <a:bodyPr wrap="none" rtlCol="0">
            <a:spAutoFit/>
          </a:bodyPr>
          <a:lstStyle/>
          <a:p>
            <a:r>
              <a:rPr lang="ru-RU" dirty="0">
                <a:latin typeface="Arial Narrow" pitchFamily="34" charset="0"/>
              </a:rPr>
              <a:t>из них в</a:t>
            </a:r>
          </a:p>
        </p:txBody>
      </p:sp>
      <p:pic>
        <p:nvPicPr>
          <p:cNvPr id="62" name="Рисунок 61" descr="Мужчина">
            <a:extLst>
              <a:ext uri="{FF2B5EF4-FFF2-40B4-BE49-F238E27FC236}">
                <a16:creationId xmlns:a16="http://schemas.microsoft.com/office/drawing/2014/main" id="{76B594D3-B1C2-B448-8F26-13B5BFD5D13B}"/>
              </a:ext>
            </a:extLst>
          </p:cNvPr>
          <p:cNvPicPr>
            <a:picLocks noChangeAspect="1"/>
          </p:cNvPicPr>
          <p:nvPr/>
        </p:nvPicPr>
        <p:blipFill>
          <a:blip r:embed="rId4">
            <a:grayscl/>
            <a:extLst>
              <a:ext uri="{96DAC541-7B7A-43D3-8B79-37D633B846F1}">
                <asvg:svgBlip xmlns:asvg="http://schemas.microsoft.com/office/drawing/2016/SVG/main" r:embed="rId5"/>
              </a:ext>
            </a:extLst>
          </a:blip>
          <a:stretch>
            <a:fillRect/>
          </a:stretch>
        </p:blipFill>
        <p:spPr>
          <a:xfrm>
            <a:off x="6532492" y="5373217"/>
            <a:ext cx="676748" cy="902331"/>
          </a:xfrm>
          <a:prstGeom prst="rect">
            <a:avLst/>
          </a:prstGeom>
        </p:spPr>
      </p:pic>
      <p:pic>
        <p:nvPicPr>
          <p:cNvPr id="63" name="Рисунок 62" descr="Женщина">
            <a:extLst>
              <a:ext uri="{FF2B5EF4-FFF2-40B4-BE49-F238E27FC236}">
                <a16:creationId xmlns:a16="http://schemas.microsoft.com/office/drawing/2014/main" id="{7FED324B-1CB8-DB47-AF67-7164A396BE44}"/>
              </a:ext>
            </a:extLst>
          </p:cNvPr>
          <p:cNvPicPr>
            <a:picLocks noChangeAspect="1"/>
          </p:cNvPicPr>
          <p:nvPr/>
        </p:nvPicPr>
        <p:blipFill>
          <a:blip r:embed="rId6">
            <a:grayscl/>
            <a:extLst>
              <a:ext uri="{96DAC541-7B7A-43D3-8B79-37D633B846F1}">
                <asvg:svgBlip xmlns:asvg="http://schemas.microsoft.com/office/drawing/2016/SVG/main" r:embed="rId7"/>
              </a:ext>
            </a:extLst>
          </a:blip>
          <a:stretch>
            <a:fillRect/>
          </a:stretch>
        </p:blipFill>
        <p:spPr>
          <a:xfrm>
            <a:off x="6915224" y="5373216"/>
            <a:ext cx="676748" cy="902331"/>
          </a:xfrm>
          <a:prstGeom prst="rect">
            <a:avLst/>
          </a:prstGeom>
        </p:spPr>
      </p:pic>
      <p:sp>
        <p:nvSpPr>
          <p:cNvPr id="64" name="Прямоугольник 63">
            <a:extLst>
              <a:ext uri="{FF2B5EF4-FFF2-40B4-BE49-F238E27FC236}">
                <a16:creationId xmlns:a16="http://schemas.microsoft.com/office/drawing/2014/main" id="{70AEA8CD-EDCA-5B4C-AA3D-F49F3DB92087}"/>
              </a:ext>
            </a:extLst>
          </p:cNvPr>
          <p:cNvSpPr/>
          <p:nvPr/>
        </p:nvSpPr>
        <p:spPr>
          <a:xfrm>
            <a:off x="8589547" y="6630994"/>
            <a:ext cx="723275" cy="215444"/>
          </a:xfrm>
          <a:prstGeom prst="rect">
            <a:avLst/>
          </a:prstGeom>
        </p:spPr>
        <p:txBody>
          <a:bodyPr wrap="none">
            <a:spAutoFit/>
          </a:bodyPr>
          <a:lstStyle/>
          <a:p>
            <a:r>
              <a:rPr lang="ru-RU" sz="800" dirty="0"/>
              <a:t>Данные ВОЗ</a:t>
            </a:r>
            <a:endParaRPr lang="ru-RU" dirty="0"/>
          </a:p>
        </p:txBody>
      </p:sp>
      <p:sp>
        <p:nvSpPr>
          <p:cNvPr id="32" name="TextBox 31">
            <a:extLst>
              <a:ext uri="{FF2B5EF4-FFF2-40B4-BE49-F238E27FC236}">
                <a16:creationId xmlns:a16="http://schemas.microsoft.com/office/drawing/2014/main" id="{C8497CFA-F92B-6045-A636-8BECAE8F7807}"/>
              </a:ext>
            </a:extLst>
          </p:cNvPr>
          <p:cNvSpPr txBox="1"/>
          <p:nvPr/>
        </p:nvSpPr>
        <p:spPr>
          <a:xfrm>
            <a:off x="2356626" y="5688602"/>
            <a:ext cx="822661" cy="369332"/>
          </a:xfrm>
          <a:prstGeom prst="rect">
            <a:avLst/>
          </a:prstGeom>
          <a:noFill/>
        </p:spPr>
        <p:txBody>
          <a:bodyPr wrap="none" rtlCol="0">
            <a:spAutoFit/>
          </a:bodyPr>
          <a:lstStyle/>
          <a:p>
            <a:r>
              <a:rPr lang="ru-RU" dirty="0">
                <a:latin typeface="Arial Narrow" pitchFamily="34" charset="0"/>
              </a:rPr>
              <a:t>страны</a:t>
            </a:r>
          </a:p>
        </p:txBody>
      </p:sp>
      <p:pic>
        <p:nvPicPr>
          <p:cNvPr id="33" name="Рисунок 32" descr="Женщина">
            <a:extLst>
              <a:ext uri="{FF2B5EF4-FFF2-40B4-BE49-F238E27FC236}">
                <a16:creationId xmlns:a16="http://schemas.microsoft.com/office/drawing/2014/main" id="{C517EE6F-8DAE-3942-ACCE-025618F74E42}"/>
              </a:ext>
            </a:extLst>
          </p:cNvPr>
          <p:cNvPicPr>
            <a:picLocks noChangeAspect="1"/>
          </p:cNvPicPr>
          <p:nvPr/>
        </p:nvPicPr>
        <p:blipFill>
          <a:blip r:embed="rId6">
            <a:grayscl/>
            <a:extLst>
              <a:ext uri="{96DAC541-7B7A-43D3-8B79-37D633B846F1}">
                <asvg:svgBlip xmlns:asvg="http://schemas.microsoft.com/office/drawing/2016/SVG/main" r:embed="rId7"/>
              </a:ext>
            </a:extLst>
          </a:blip>
          <a:stretch>
            <a:fillRect/>
          </a:stretch>
        </p:blipFill>
        <p:spPr>
          <a:xfrm>
            <a:off x="3047740" y="5478997"/>
            <a:ext cx="676748" cy="902331"/>
          </a:xfrm>
          <a:prstGeom prst="rect">
            <a:avLst/>
          </a:prstGeom>
        </p:spPr>
      </p:pic>
    </p:spTree>
    <p:extLst>
      <p:ext uri="{BB962C8B-B14F-4D97-AF65-F5344CB8AC3E}">
        <p14:creationId xmlns:p14="http://schemas.microsoft.com/office/powerpoint/2010/main" val="172197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chemeClr val="accent5">
                    <a:lumMod val="75000"/>
                  </a:schemeClr>
                </a:solidFill>
                <a:latin typeface="Arial Narrow" pitchFamily="34" charset="0"/>
              </a:rPr>
              <a:t>ИССЛЕДОВАНИЯ ЭФФЕКТИВНОСТИ ВАКЦИН</a:t>
            </a:r>
          </a:p>
        </p:txBody>
      </p:sp>
      <p:sp>
        <p:nvSpPr>
          <p:cNvPr id="3" name="Заголовок 1"/>
          <p:cNvSpPr txBox="1">
            <a:spLocks/>
          </p:cNvSpPr>
          <p:nvPr/>
        </p:nvSpPr>
        <p:spPr>
          <a:xfrm>
            <a:off x="281168" y="62010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a:latin typeface="Arial Narrow" pitchFamily="34" charset="0"/>
              </a:rPr>
              <a:t>Мировая практика опыт десятилетней вакцинации</a:t>
            </a:r>
          </a:p>
        </p:txBody>
      </p:sp>
      <p:sp>
        <p:nvSpPr>
          <p:cNvPr id="9" name="Стрелка вниз 8"/>
          <p:cNvSpPr/>
          <p:nvPr/>
        </p:nvSpPr>
        <p:spPr>
          <a:xfrm>
            <a:off x="573596" y="635986"/>
            <a:ext cx="432048" cy="5745342"/>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187624" y="1726285"/>
            <a:ext cx="7323144" cy="923330"/>
          </a:xfrm>
          <a:prstGeom prst="rect">
            <a:avLst/>
          </a:prstGeom>
        </p:spPr>
        <p:txBody>
          <a:bodyPr wrap="square">
            <a:spAutoFit/>
          </a:bodyPr>
          <a:lstStyle/>
          <a:p>
            <a:r>
              <a:rPr lang="ru-RU" dirty="0">
                <a:latin typeface="Arial Narrow" pitchFamily="34" charset="0"/>
              </a:rPr>
              <a:t>У женщин эффективное предотвращение развития рака и предраковых состояний шейки матки, вульвы, влагалища, а также </a:t>
            </a:r>
            <a:r>
              <a:rPr lang="ru-RU" dirty="0" err="1">
                <a:latin typeface="Arial Narrow" pitchFamily="34" charset="0"/>
              </a:rPr>
              <a:t>аногенитальных</a:t>
            </a:r>
            <a:r>
              <a:rPr lang="ru-RU" dirty="0">
                <a:latin typeface="Arial Narrow" pitchFamily="34" charset="0"/>
              </a:rPr>
              <a:t> кондиломы в 98-100% случаев. </a:t>
            </a:r>
          </a:p>
        </p:txBody>
      </p:sp>
      <p:sp>
        <p:nvSpPr>
          <p:cNvPr id="11" name="Прямоугольник 10"/>
          <p:cNvSpPr/>
          <p:nvPr/>
        </p:nvSpPr>
        <p:spPr>
          <a:xfrm>
            <a:off x="1201488" y="2967335"/>
            <a:ext cx="6912768" cy="646331"/>
          </a:xfrm>
          <a:prstGeom prst="rect">
            <a:avLst/>
          </a:prstGeom>
        </p:spPr>
        <p:txBody>
          <a:bodyPr wrap="square">
            <a:spAutoFit/>
          </a:bodyPr>
          <a:lstStyle/>
          <a:p>
            <a:r>
              <a:rPr lang="ru-RU" dirty="0">
                <a:latin typeface="Arial Narrow" pitchFamily="34" charset="0"/>
              </a:rPr>
              <a:t>Снижение риска развития онкологии половых органов распространенными онкогенными типами ВПЧ, </a:t>
            </a:r>
            <a:r>
              <a:rPr lang="ru-RU" dirty="0" err="1">
                <a:latin typeface="Arial Narrow" pitchFamily="34" charset="0"/>
              </a:rPr>
              <a:t>навходящими</a:t>
            </a:r>
            <a:r>
              <a:rPr lang="ru-RU" dirty="0">
                <a:latin typeface="Arial Narrow" pitchFamily="34" charset="0"/>
              </a:rPr>
              <a:t> в состав вакцины</a:t>
            </a:r>
            <a:endParaRPr lang="ru-RU" dirty="0"/>
          </a:p>
        </p:txBody>
      </p:sp>
      <p:sp>
        <p:nvSpPr>
          <p:cNvPr id="12" name="Прямоугольник 11"/>
          <p:cNvSpPr/>
          <p:nvPr/>
        </p:nvSpPr>
        <p:spPr>
          <a:xfrm>
            <a:off x="1231902" y="3862789"/>
            <a:ext cx="6652466" cy="646331"/>
          </a:xfrm>
          <a:prstGeom prst="rect">
            <a:avLst/>
          </a:prstGeom>
        </p:spPr>
        <p:txBody>
          <a:bodyPr wrap="square">
            <a:spAutoFit/>
          </a:bodyPr>
          <a:lstStyle/>
          <a:p>
            <a:r>
              <a:rPr lang="ru-RU" dirty="0">
                <a:latin typeface="Arial Narrow" pitchFamily="34" charset="0"/>
              </a:rPr>
              <a:t>У юношей и мужчин предотвращала </a:t>
            </a:r>
            <a:r>
              <a:rPr lang="ru-RU" dirty="0" err="1">
                <a:latin typeface="Arial Narrow" pitchFamily="34" charset="0"/>
              </a:rPr>
              <a:t>аногенитальные</a:t>
            </a:r>
            <a:r>
              <a:rPr lang="ru-RU" dirty="0">
                <a:latin typeface="Arial Narrow" pitchFamily="34" charset="0"/>
              </a:rPr>
              <a:t> кондиломы и рак половых органов, вызванные ВПЧ 6,11,16,18 типов, в 90,6% случаев. </a:t>
            </a:r>
          </a:p>
        </p:txBody>
      </p:sp>
      <p:sp>
        <p:nvSpPr>
          <p:cNvPr id="13" name="Прямоугольник 12"/>
          <p:cNvSpPr/>
          <p:nvPr/>
        </p:nvSpPr>
        <p:spPr>
          <a:xfrm>
            <a:off x="1231902" y="4825027"/>
            <a:ext cx="6652466" cy="646331"/>
          </a:xfrm>
          <a:prstGeom prst="rect">
            <a:avLst/>
          </a:prstGeom>
        </p:spPr>
        <p:txBody>
          <a:bodyPr wrap="square">
            <a:spAutoFit/>
          </a:bodyPr>
          <a:lstStyle/>
          <a:p>
            <a:r>
              <a:rPr lang="ru-RU" dirty="0">
                <a:latin typeface="Arial Narrow" pitchFamily="34" charset="0"/>
              </a:rPr>
              <a:t>Снизился процент распространения типов ВПЧ, которые входят в состав вакцины</a:t>
            </a:r>
          </a:p>
        </p:txBody>
      </p:sp>
    </p:spTree>
    <p:extLst>
      <p:ext uri="{BB962C8B-B14F-4D97-AF65-F5344CB8AC3E}">
        <p14:creationId xmlns:p14="http://schemas.microsoft.com/office/powerpoint/2010/main" val="18063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6" y="976685"/>
            <a:ext cx="3047766" cy="562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ый прямоугольник 1"/>
          <p:cNvSpPr/>
          <p:nvPr/>
        </p:nvSpPr>
        <p:spPr>
          <a:xfrm>
            <a:off x="3059832" y="764704"/>
            <a:ext cx="1872208" cy="266429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084440" y="764704"/>
            <a:ext cx="1872208" cy="266429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a:latin typeface="Arial Narrow" pitchFamily="34" charset="0"/>
            </a:endParaRPr>
          </a:p>
        </p:txBody>
      </p:sp>
      <p:sp>
        <p:nvSpPr>
          <p:cNvPr id="5" name="Скругленный прямоугольник 4"/>
          <p:cNvSpPr/>
          <p:nvPr/>
        </p:nvSpPr>
        <p:spPr>
          <a:xfrm>
            <a:off x="7164288" y="764704"/>
            <a:ext cx="1872208" cy="266429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b="1" dirty="0">
              <a:latin typeface="Arial Narrow" pitchFamily="34" charset="0"/>
            </a:endParaRPr>
          </a:p>
        </p:txBody>
      </p:sp>
      <p:sp>
        <p:nvSpPr>
          <p:cNvPr id="6" name="Скругленный прямоугольник 5"/>
          <p:cNvSpPr/>
          <p:nvPr/>
        </p:nvSpPr>
        <p:spPr>
          <a:xfrm>
            <a:off x="3059832" y="3839716"/>
            <a:ext cx="1872208" cy="266429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5084440" y="3839716"/>
            <a:ext cx="1872208" cy="266429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7164288" y="3839716"/>
            <a:ext cx="1872208" cy="266429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b="1" dirty="0">
              <a:latin typeface="Arial Narrow" pitchFamily="34" charset="0"/>
            </a:endParaRPr>
          </a:p>
        </p:txBody>
      </p:sp>
      <p:sp>
        <p:nvSpPr>
          <p:cNvPr id="3" name="Прямоугольник 2"/>
          <p:cNvSpPr/>
          <p:nvPr/>
        </p:nvSpPr>
        <p:spPr>
          <a:xfrm>
            <a:off x="5220072" y="850357"/>
            <a:ext cx="1736576" cy="1631216"/>
          </a:xfrm>
          <a:prstGeom prst="rect">
            <a:avLst/>
          </a:prstGeom>
        </p:spPr>
        <p:txBody>
          <a:bodyPr wrap="square">
            <a:spAutoFit/>
          </a:bodyPr>
          <a:lstStyle/>
          <a:p>
            <a:r>
              <a:rPr lang="ru-RU" sz="2000" b="1" dirty="0">
                <a:solidFill>
                  <a:schemeClr val="bg1"/>
                </a:solidFill>
                <a:latin typeface="Arial Narrow" pitchFamily="34" charset="0"/>
              </a:rPr>
              <a:t>ВПЧ</a:t>
            </a:r>
            <a:r>
              <a:rPr lang="ru-RU" sz="1400" b="1" dirty="0">
                <a:solidFill>
                  <a:schemeClr val="bg1"/>
                </a:solidFill>
                <a:latin typeface="Arial Narrow" pitchFamily="34" charset="0"/>
              </a:rPr>
              <a:t> </a:t>
            </a:r>
            <a:r>
              <a:rPr lang="ru-RU" sz="1600" dirty="0">
                <a:solidFill>
                  <a:schemeClr val="bg1"/>
                </a:solidFill>
                <a:latin typeface="Arial Narrow" pitchFamily="34" charset="0"/>
              </a:rPr>
              <a:t>может распространяться посредством сексуальных контактов любого вида.</a:t>
            </a:r>
          </a:p>
        </p:txBody>
      </p:sp>
      <p:sp>
        <p:nvSpPr>
          <p:cNvPr id="10" name="Прямоугольник 9"/>
          <p:cNvSpPr/>
          <p:nvPr/>
        </p:nvSpPr>
        <p:spPr>
          <a:xfrm>
            <a:off x="3061742" y="836712"/>
            <a:ext cx="2022698" cy="2308324"/>
          </a:xfrm>
          <a:prstGeom prst="rect">
            <a:avLst/>
          </a:prstGeom>
        </p:spPr>
        <p:txBody>
          <a:bodyPr wrap="square">
            <a:spAutoFit/>
          </a:bodyPr>
          <a:lstStyle/>
          <a:p>
            <a:r>
              <a:rPr lang="ru-RU" sz="2400" b="1" dirty="0">
                <a:solidFill>
                  <a:schemeClr val="bg1"/>
                </a:solidFill>
                <a:latin typeface="Arial Narrow" pitchFamily="34" charset="0"/>
              </a:rPr>
              <a:t>Более </a:t>
            </a:r>
          </a:p>
          <a:p>
            <a:r>
              <a:rPr lang="ru-RU" sz="7200" b="1" dirty="0">
                <a:solidFill>
                  <a:schemeClr val="bg1"/>
                </a:solidFill>
                <a:latin typeface="Arial Narrow" pitchFamily="34" charset="0"/>
              </a:rPr>
              <a:t>90%</a:t>
            </a:r>
          </a:p>
          <a:p>
            <a:r>
              <a:rPr lang="ru-RU" sz="1600" dirty="0">
                <a:solidFill>
                  <a:schemeClr val="bg1"/>
                </a:solidFill>
                <a:latin typeface="Arial Narrow" pitchFamily="34" charset="0"/>
              </a:rPr>
              <a:t>случаев рака шейки матки ассоциированы </a:t>
            </a:r>
          </a:p>
          <a:p>
            <a:r>
              <a:rPr lang="ru-RU" sz="1600" dirty="0">
                <a:solidFill>
                  <a:schemeClr val="bg1"/>
                </a:solidFill>
                <a:latin typeface="Arial Narrow" pitchFamily="34" charset="0"/>
              </a:rPr>
              <a:t>с  ВПЧ-инфекцией</a:t>
            </a:r>
          </a:p>
        </p:txBody>
      </p:sp>
      <p:sp>
        <p:nvSpPr>
          <p:cNvPr id="11" name="Прямоугольник 10"/>
          <p:cNvSpPr/>
          <p:nvPr/>
        </p:nvSpPr>
        <p:spPr>
          <a:xfrm>
            <a:off x="7238156" y="764704"/>
            <a:ext cx="1618456" cy="2492990"/>
          </a:xfrm>
          <a:prstGeom prst="rect">
            <a:avLst/>
          </a:prstGeom>
        </p:spPr>
        <p:txBody>
          <a:bodyPr wrap="square">
            <a:spAutoFit/>
          </a:bodyPr>
          <a:lstStyle/>
          <a:p>
            <a:r>
              <a:rPr lang="ru-RU" sz="3600" b="1" dirty="0">
                <a:solidFill>
                  <a:schemeClr val="bg1"/>
                </a:solidFill>
                <a:latin typeface="Arial Narrow" pitchFamily="34" charset="0"/>
              </a:rPr>
              <a:t>НОЛЬ</a:t>
            </a:r>
            <a:r>
              <a:rPr lang="ru-RU" sz="1600" b="1" dirty="0">
                <a:solidFill>
                  <a:schemeClr val="bg1"/>
                </a:solidFill>
                <a:latin typeface="Arial Narrow" pitchFamily="34" charset="0"/>
              </a:rPr>
              <a:t> </a:t>
            </a:r>
            <a:r>
              <a:rPr lang="ru-RU" sz="2400" b="1" dirty="0">
                <a:solidFill>
                  <a:schemeClr val="bg1"/>
                </a:solidFill>
                <a:latin typeface="Arial Narrow" pitchFamily="34" charset="0"/>
              </a:rPr>
              <a:t>способов </a:t>
            </a:r>
          </a:p>
          <a:p>
            <a:r>
              <a:rPr lang="ru-RU" sz="1600" dirty="0">
                <a:solidFill>
                  <a:schemeClr val="bg1"/>
                </a:solidFill>
                <a:latin typeface="Arial Narrow" pitchFamily="34" charset="0"/>
              </a:rPr>
              <a:t>Вирус-специфического лечения инфекции, вызванной ВПЧ – не существует</a:t>
            </a:r>
          </a:p>
        </p:txBody>
      </p:sp>
      <p:sp>
        <p:nvSpPr>
          <p:cNvPr id="12" name="Прямоугольник 11"/>
          <p:cNvSpPr/>
          <p:nvPr/>
        </p:nvSpPr>
        <p:spPr>
          <a:xfrm>
            <a:off x="3059832" y="4059942"/>
            <a:ext cx="1975284" cy="954107"/>
          </a:xfrm>
          <a:prstGeom prst="rect">
            <a:avLst/>
          </a:prstGeom>
        </p:spPr>
        <p:txBody>
          <a:bodyPr wrap="square">
            <a:spAutoFit/>
          </a:bodyPr>
          <a:lstStyle/>
          <a:p>
            <a:r>
              <a:rPr lang="ru-RU" sz="1400" dirty="0">
                <a:solidFill>
                  <a:schemeClr val="bg1"/>
                </a:solidFill>
                <a:latin typeface="Arial Narrow" pitchFamily="34" charset="0"/>
              </a:rPr>
              <a:t>Взаимосвязи факта вакцинации против ВПЧ с зачатием и исходами беременной не выявлено</a:t>
            </a:r>
            <a:endParaRPr lang="ru-RU" sz="800" dirty="0">
              <a:solidFill>
                <a:schemeClr val="bg1"/>
              </a:solidFill>
              <a:latin typeface="Arial Narrow" pitchFamily="34" charset="0"/>
            </a:endParaRPr>
          </a:p>
        </p:txBody>
      </p:sp>
      <p:sp>
        <p:nvSpPr>
          <p:cNvPr id="13" name="Прямоугольник 12"/>
          <p:cNvSpPr/>
          <p:nvPr/>
        </p:nvSpPr>
        <p:spPr>
          <a:xfrm>
            <a:off x="5148064" y="3933056"/>
            <a:ext cx="1842610" cy="2492990"/>
          </a:xfrm>
          <a:prstGeom prst="rect">
            <a:avLst/>
          </a:prstGeom>
        </p:spPr>
        <p:txBody>
          <a:bodyPr wrap="square">
            <a:spAutoFit/>
          </a:bodyPr>
          <a:lstStyle/>
          <a:p>
            <a:r>
              <a:rPr lang="ru-RU" sz="2800" b="1" dirty="0">
                <a:solidFill>
                  <a:schemeClr val="bg1"/>
                </a:solidFill>
                <a:latin typeface="Arial Narrow" pitchFamily="34" charset="0"/>
              </a:rPr>
              <a:t>ДО </a:t>
            </a:r>
          </a:p>
          <a:p>
            <a:r>
              <a:rPr lang="ru-RU" sz="7200" b="1" dirty="0">
                <a:solidFill>
                  <a:schemeClr val="bg1"/>
                </a:solidFill>
                <a:latin typeface="Arial Narrow" pitchFamily="34" charset="0"/>
              </a:rPr>
              <a:t>70</a:t>
            </a:r>
            <a:r>
              <a:rPr lang="ru-RU" sz="6000" dirty="0">
                <a:solidFill>
                  <a:schemeClr val="bg1"/>
                </a:solidFill>
                <a:latin typeface="Arial Narrow" pitchFamily="34" charset="0"/>
              </a:rPr>
              <a:t>% </a:t>
            </a:r>
          </a:p>
          <a:p>
            <a:r>
              <a:rPr lang="ru-RU" sz="1400" dirty="0">
                <a:solidFill>
                  <a:schemeClr val="bg1"/>
                </a:solidFill>
                <a:latin typeface="Arial Narrow" pitchFamily="34" charset="0"/>
              </a:rPr>
              <a:t>всех эпизодов рака шейки матки связаны с </a:t>
            </a:r>
            <a:r>
              <a:rPr lang="ru-RU" sz="1400" dirty="0" err="1">
                <a:solidFill>
                  <a:schemeClr val="bg1"/>
                </a:solidFill>
                <a:latin typeface="Arial Narrow" pitchFamily="34" charset="0"/>
              </a:rPr>
              <a:t>высокоонкогенными</a:t>
            </a:r>
            <a:r>
              <a:rPr lang="ru-RU" sz="1400" dirty="0">
                <a:solidFill>
                  <a:schemeClr val="bg1"/>
                </a:solidFill>
                <a:latin typeface="Arial Narrow" pitchFamily="34" charset="0"/>
              </a:rPr>
              <a:t> типами ВПЧ – 16 и 18</a:t>
            </a:r>
            <a:endParaRPr lang="ru-RU" sz="800" dirty="0">
              <a:solidFill>
                <a:schemeClr val="bg1"/>
              </a:solidFill>
              <a:latin typeface="Arial Narrow" pitchFamily="34" charset="0"/>
            </a:endParaRPr>
          </a:p>
        </p:txBody>
      </p:sp>
      <p:sp>
        <p:nvSpPr>
          <p:cNvPr id="14" name="Прямоугольник 13"/>
          <p:cNvSpPr/>
          <p:nvPr/>
        </p:nvSpPr>
        <p:spPr>
          <a:xfrm>
            <a:off x="7258322" y="3943350"/>
            <a:ext cx="1778174" cy="1600438"/>
          </a:xfrm>
          <a:prstGeom prst="rect">
            <a:avLst/>
          </a:prstGeom>
        </p:spPr>
        <p:txBody>
          <a:bodyPr wrap="square">
            <a:spAutoFit/>
          </a:bodyPr>
          <a:lstStyle/>
          <a:p>
            <a:r>
              <a:rPr lang="ru-RU" sz="1400" dirty="0">
                <a:solidFill>
                  <a:schemeClr val="bg1"/>
                </a:solidFill>
                <a:latin typeface="Arial Narrow" pitchFamily="34" charset="0"/>
              </a:rPr>
              <a:t>Вакцинировать  можно как женщин, так и мужчин. Женщины могут быть привиты в возрасте  от 9 до 45 лет, мужчин от  9 до 26 лет</a:t>
            </a:r>
          </a:p>
        </p:txBody>
      </p:sp>
      <p:pic>
        <p:nvPicPr>
          <p:cNvPr id="4100" name="Picture 4" descr="мужчин и женщин, икона - ico,png,icns,Бесплатные иконки скачать"/>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623511" y="2365978"/>
            <a:ext cx="891716" cy="89171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Силуэт Мужчина и женщина держатся за руки – Бесплатные Векторные ..."/>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881056" y="5265452"/>
            <a:ext cx="651384" cy="116059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Статьи"/>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2059" y="5014049"/>
            <a:ext cx="886651" cy="125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78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Мама и ребенок логотип | Премиум векторы"/>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460" t="12961" r="22103" b="14230"/>
          <a:stretch/>
        </p:blipFill>
        <p:spPr bwMode="auto">
          <a:xfrm>
            <a:off x="809648" y="2636912"/>
            <a:ext cx="1143903" cy="155856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idx="1"/>
          </p:nvPr>
        </p:nvSpPr>
        <p:spPr>
          <a:xfrm>
            <a:off x="2195736" y="4509120"/>
            <a:ext cx="6624736" cy="738664"/>
          </a:xfrm>
        </p:spPr>
        <p:txBody>
          <a:bodyPr>
            <a:noAutofit/>
          </a:bodyPr>
          <a:lstStyle/>
          <a:p>
            <a:pPr marL="0" lvl="0" indent="0">
              <a:buNone/>
            </a:pPr>
            <a:endParaRPr lang="ru-RU" sz="1800" dirty="0">
              <a:latin typeface="Arial Narrow" pitchFamily="34" charset="0"/>
            </a:endParaRPr>
          </a:p>
          <a:p>
            <a:pPr marL="0" indent="0">
              <a:buNone/>
            </a:pPr>
            <a:r>
              <a:rPr lang="ru-RU" sz="1800" b="1" dirty="0">
                <a:latin typeface="Arial Narrow" pitchFamily="34" charset="0"/>
              </a:rPr>
              <a:t>Неполовой путь (</a:t>
            </a:r>
            <a:r>
              <a:rPr lang="ru-RU" sz="1800" b="1" dirty="0" err="1">
                <a:latin typeface="Arial Narrow" pitchFamily="34" charset="0"/>
              </a:rPr>
              <a:t>экстрагенитальный</a:t>
            </a:r>
            <a:r>
              <a:rPr lang="ru-RU" sz="1800" b="1" dirty="0">
                <a:latin typeface="Arial Narrow" pitchFamily="34" charset="0"/>
              </a:rPr>
              <a:t>)</a:t>
            </a:r>
          </a:p>
          <a:p>
            <a:pPr marL="0" indent="0">
              <a:buNone/>
            </a:pPr>
            <a:r>
              <a:rPr lang="ru-RU" sz="1600" dirty="0">
                <a:latin typeface="Arial Narrow" pitchFamily="34" charset="0"/>
              </a:rPr>
              <a:t>контакт с предметами/поверхностями, через которые возможна передача инфекции</a:t>
            </a:r>
          </a:p>
        </p:txBody>
      </p:sp>
      <p:sp>
        <p:nvSpPr>
          <p:cNvPr id="6" name="Title 1"/>
          <p:cNvSpPr txBox="1">
            <a:spLocks/>
          </p:cNvSpPr>
          <p:nvPr/>
        </p:nvSpPr>
        <p:spPr>
          <a:xfrm>
            <a:off x="395536" y="286916"/>
            <a:ext cx="9129192" cy="990600"/>
          </a:xfrm>
          <a:prstGeom prst="rect">
            <a:avLst/>
          </a:prstGeom>
        </p:spPr>
        <p:txBody>
          <a:bodyPr vert="horz" lIns="91440" tIns="45720" rIns="91440" bIns="45720" rtlCol="0" anchor="t" anchorCtr="0">
            <a:noAutofit/>
          </a:bodyPr>
          <a:lstStyle>
            <a:defPPr>
              <a:defRPr lang="ru-RU"/>
            </a:defPPr>
            <a:lvl1pPr>
              <a:spcBef>
                <a:spcPct val="0"/>
              </a:spcBef>
              <a:buNone/>
              <a:defRPr sz="3600" b="1" spc="-100" baseline="0">
                <a:solidFill>
                  <a:schemeClr val="tx2"/>
                </a:solidFill>
                <a:latin typeface="+mj-lt"/>
                <a:ea typeface="+mj-ea"/>
                <a:cs typeface="+mj-cs"/>
              </a:defRPr>
            </a:lvl1pPr>
          </a:lstStyle>
          <a:p>
            <a:r>
              <a:rPr lang="ru-RU" sz="2800" dirty="0">
                <a:solidFill>
                  <a:schemeClr val="accent5">
                    <a:lumMod val="50000"/>
                  </a:schemeClr>
                </a:solidFill>
                <a:latin typeface="Arial Narrow" pitchFamily="34" charset="0"/>
              </a:rPr>
              <a:t>ОСНОВНЫЕ ПУТИ ПЕРЕДАЧИ</a:t>
            </a:r>
          </a:p>
        </p:txBody>
      </p:sp>
      <p:sp>
        <p:nvSpPr>
          <p:cNvPr id="5" name="Rectangle 4"/>
          <p:cNvSpPr/>
          <p:nvPr/>
        </p:nvSpPr>
        <p:spPr>
          <a:xfrm rot="16200000">
            <a:off x="8908670" y="3505706"/>
            <a:ext cx="221536" cy="253916"/>
          </a:xfrm>
          <a:prstGeom prst="rect">
            <a:avLst/>
          </a:prstGeom>
        </p:spPr>
        <p:txBody>
          <a:bodyPr wrap="none">
            <a:spAutoFit/>
          </a:bodyPr>
          <a:lstStyle/>
          <a:p>
            <a:r>
              <a:rPr lang="en-US" sz="1050" dirty="0"/>
              <a:t> </a:t>
            </a:r>
            <a:endParaRPr lang="ru-RU" sz="1050" dirty="0"/>
          </a:p>
        </p:txBody>
      </p:sp>
      <p:sp>
        <p:nvSpPr>
          <p:cNvPr id="3" name="Прямоугольник 2"/>
          <p:cNvSpPr/>
          <p:nvPr/>
        </p:nvSpPr>
        <p:spPr>
          <a:xfrm>
            <a:off x="2123728" y="1024781"/>
            <a:ext cx="4572000" cy="1138773"/>
          </a:xfrm>
          <a:prstGeom prst="rect">
            <a:avLst/>
          </a:prstGeom>
        </p:spPr>
        <p:txBody>
          <a:bodyPr>
            <a:spAutoFit/>
          </a:bodyPr>
          <a:lstStyle/>
          <a:p>
            <a:r>
              <a:rPr lang="ru-RU" b="1" dirty="0">
                <a:latin typeface="Arial Narrow" pitchFamily="34" charset="0"/>
              </a:rPr>
              <a:t>Половой путь</a:t>
            </a:r>
          </a:p>
          <a:p>
            <a:pPr lvl="0"/>
            <a:r>
              <a:rPr lang="ru-RU" sz="1600" dirty="0">
                <a:latin typeface="Arial Narrow" pitchFamily="34" charset="0"/>
              </a:rPr>
              <a:t>генитально-генитальный контакт</a:t>
            </a:r>
          </a:p>
          <a:p>
            <a:pPr lvl="0"/>
            <a:r>
              <a:rPr lang="ru-RU" sz="1600" dirty="0">
                <a:latin typeface="Arial Narrow" pitchFamily="34" charset="0"/>
              </a:rPr>
              <a:t>мануально-генитальный контакт</a:t>
            </a:r>
          </a:p>
          <a:p>
            <a:pPr lvl="0"/>
            <a:r>
              <a:rPr lang="ru-RU" sz="1600" dirty="0">
                <a:latin typeface="Arial Narrow" pitchFamily="34" charset="0"/>
              </a:rPr>
              <a:t>орально-генитальный контакт и др.</a:t>
            </a:r>
          </a:p>
        </p:txBody>
      </p:sp>
      <p:pic>
        <p:nvPicPr>
          <p:cNvPr id="4098" name="Picture 2" descr="Честный разговор про ВИЧ - РИА Новости, 16.08.20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648" y="980728"/>
            <a:ext cx="1027156" cy="122688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2257127"/>
            <a:ext cx="9287924" cy="307777"/>
          </a:xfrm>
          <a:prstGeom prst="rect">
            <a:avLst/>
          </a:prstGeom>
        </p:spPr>
        <p:txBody>
          <a:bodyPr wrap="square">
            <a:spAutoFit/>
          </a:bodyPr>
          <a:lstStyle/>
          <a:p>
            <a:r>
              <a:rPr lang="ru-RU" sz="1400" i="1" dirty="0">
                <a:latin typeface="Arial Narrow" pitchFamily="34" charset="0"/>
              </a:rPr>
              <a:t>Риск передачи при однократном половом контакте равен 80%, особенно у девушек, не достигших половой зрелости</a:t>
            </a:r>
          </a:p>
        </p:txBody>
      </p:sp>
      <p:sp>
        <p:nvSpPr>
          <p:cNvPr id="7" name="Прямоугольник 6"/>
          <p:cNvSpPr/>
          <p:nvPr/>
        </p:nvSpPr>
        <p:spPr>
          <a:xfrm>
            <a:off x="2150614" y="2829394"/>
            <a:ext cx="5797244" cy="1107996"/>
          </a:xfrm>
          <a:prstGeom prst="rect">
            <a:avLst/>
          </a:prstGeom>
        </p:spPr>
        <p:txBody>
          <a:bodyPr wrap="square">
            <a:spAutoFit/>
          </a:bodyPr>
          <a:lstStyle/>
          <a:p>
            <a:r>
              <a:rPr lang="ru-RU" b="1" dirty="0">
                <a:latin typeface="Arial Narrow" pitchFamily="34" charset="0"/>
              </a:rPr>
              <a:t>Вертикальная передача (от матери к новорожденному)</a:t>
            </a:r>
          </a:p>
          <a:p>
            <a:pPr lvl="0"/>
            <a:r>
              <a:rPr lang="ru-RU" sz="1600" dirty="0">
                <a:latin typeface="Arial Narrow" pitchFamily="34" charset="0"/>
              </a:rPr>
              <a:t>через кровь до рождения</a:t>
            </a:r>
          </a:p>
          <a:p>
            <a:pPr lvl="0"/>
            <a:r>
              <a:rPr lang="ru-RU" sz="1600" dirty="0">
                <a:latin typeface="Arial Narrow" pitchFamily="34" charset="0"/>
              </a:rPr>
              <a:t>во время прохождения ч/з родовые пути</a:t>
            </a:r>
          </a:p>
          <a:p>
            <a:pPr lvl="0"/>
            <a:r>
              <a:rPr lang="ru-RU" sz="1600" dirty="0">
                <a:latin typeface="Arial Narrow" pitchFamily="34" charset="0"/>
              </a:rPr>
              <a:t>во время кесарева сечения с/без раннего повреждения оболочек</a:t>
            </a:r>
          </a:p>
        </p:txBody>
      </p:sp>
      <p:sp>
        <p:nvSpPr>
          <p:cNvPr id="8" name="Прямоугольник 7"/>
          <p:cNvSpPr/>
          <p:nvPr/>
        </p:nvSpPr>
        <p:spPr>
          <a:xfrm>
            <a:off x="370364" y="4114240"/>
            <a:ext cx="7830616" cy="307777"/>
          </a:xfrm>
          <a:prstGeom prst="rect">
            <a:avLst/>
          </a:prstGeom>
        </p:spPr>
        <p:txBody>
          <a:bodyPr wrap="square">
            <a:spAutoFit/>
          </a:bodyPr>
          <a:lstStyle/>
          <a:p>
            <a:r>
              <a:rPr lang="ru-RU" sz="1400" i="1" dirty="0">
                <a:latin typeface="Arial Narrow" pitchFamily="34" charset="0"/>
              </a:rPr>
              <a:t>При родах возможно заражение новорожденного от инфицированной матери </a:t>
            </a:r>
          </a:p>
        </p:txBody>
      </p:sp>
      <p:sp>
        <p:nvSpPr>
          <p:cNvPr id="11" name="Прямоугольник 10"/>
          <p:cNvSpPr/>
          <p:nvPr/>
        </p:nvSpPr>
        <p:spPr>
          <a:xfrm>
            <a:off x="395536" y="5805264"/>
            <a:ext cx="8508380" cy="307777"/>
          </a:xfrm>
          <a:prstGeom prst="rect">
            <a:avLst/>
          </a:prstGeom>
        </p:spPr>
        <p:txBody>
          <a:bodyPr wrap="square">
            <a:spAutoFit/>
          </a:bodyPr>
          <a:lstStyle/>
          <a:p>
            <a:r>
              <a:rPr lang="ru-RU" sz="1400" i="1" dirty="0">
                <a:latin typeface="Arial Narrow" pitchFamily="34" charset="0"/>
              </a:rPr>
              <a:t>Путь передачи через предметы требует дополнительного изучения </a:t>
            </a:r>
          </a:p>
        </p:txBody>
      </p:sp>
      <p:pic>
        <p:nvPicPr>
          <p:cNvPr id="4102" name="Picture 6" descr="Bubbles Иконки Руки"/>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77195" y="4581128"/>
            <a:ext cx="1274525" cy="127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1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345ADF-96F3-1C46-A435-D1FB664AE02A}"/>
              </a:ext>
            </a:extLst>
          </p:cNvPr>
          <p:cNvSpPr>
            <a:spLocks noGrp="1"/>
          </p:cNvSpPr>
          <p:nvPr>
            <p:ph type="title"/>
          </p:nvPr>
        </p:nvSpPr>
        <p:spPr>
          <a:xfrm>
            <a:off x="628650" y="176284"/>
            <a:ext cx="7886700" cy="1325563"/>
          </a:xfrm>
        </p:spPr>
        <p:txBody>
          <a:bodyPr/>
          <a:lstStyle/>
          <a:p>
            <a:r>
              <a:rPr lang="ru-RU" sz="3200" b="1" dirty="0">
                <a:solidFill>
                  <a:schemeClr val="accent5">
                    <a:lumMod val="50000"/>
                  </a:schemeClr>
                </a:solidFill>
                <a:latin typeface="Arial Narrow" pitchFamily="34" charset="0"/>
              </a:rPr>
              <a:t>«От любви до рака  - один шаг»</a:t>
            </a:r>
          </a:p>
        </p:txBody>
      </p:sp>
      <p:pic>
        <p:nvPicPr>
          <p:cNvPr id="4" name="Рисунок 3" descr="Мужчина">
            <a:extLst>
              <a:ext uri="{FF2B5EF4-FFF2-40B4-BE49-F238E27FC236}">
                <a16:creationId xmlns:a16="http://schemas.microsoft.com/office/drawing/2014/main" id="{CCCC74F2-A297-D345-A054-0AC6998283E1}"/>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3886200" y="1941446"/>
            <a:ext cx="685800" cy="914400"/>
          </a:xfrm>
          <a:prstGeom prst="rect">
            <a:avLst/>
          </a:prstGeom>
        </p:spPr>
      </p:pic>
      <p:pic>
        <p:nvPicPr>
          <p:cNvPr id="6" name="Рисунок 5" descr="Женщина">
            <a:extLst>
              <a:ext uri="{FF2B5EF4-FFF2-40B4-BE49-F238E27FC236}">
                <a16:creationId xmlns:a16="http://schemas.microsoft.com/office/drawing/2014/main" id="{CE3AB305-43A9-8C4A-8577-6AC615C2B4B5}"/>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tretch>
            <a:fillRect/>
          </a:stretch>
        </p:blipFill>
        <p:spPr>
          <a:xfrm>
            <a:off x="4572000" y="1941446"/>
            <a:ext cx="685800" cy="914400"/>
          </a:xfrm>
          <a:prstGeom prst="rect">
            <a:avLst/>
          </a:prstGeom>
        </p:spPr>
      </p:pic>
      <p:pic>
        <p:nvPicPr>
          <p:cNvPr id="7" name="Рисунок 6" descr="Мужчина">
            <a:extLst>
              <a:ext uri="{FF2B5EF4-FFF2-40B4-BE49-F238E27FC236}">
                <a16:creationId xmlns:a16="http://schemas.microsoft.com/office/drawing/2014/main" id="{7B936723-CEDF-DD42-BD31-464AC367D61E}"/>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5257800" y="1941446"/>
            <a:ext cx="685800" cy="914400"/>
          </a:xfrm>
          <a:prstGeom prst="rect">
            <a:avLst/>
          </a:prstGeom>
        </p:spPr>
      </p:pic>
      <p:pic>
        <p:nvPicPr>
          <p:cNvPr id="8" name="Рисунок 7" descr="Женщина">
            <a:extLst>
              <a:ext uri="{FF2B5EF4-FFF2-40B4-BE49-F238E27FC236}">
                <a16:creationId xmlns:a16="http://schemas.microsoft.com/office/drawing/2014/main" id="{6A58DFE1-71B5-CF43-806B-9FF0347F6B27}"/>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tretch>
            <a:fillRect/>
          </a:stretch>
        </p:blipFill>
        <p:spPr>
          <a:xfrm>
            <a:off x="5943600" y="1941446"/>
            <a:ext cx="685800" cy="914400"/>
          </a:xfrm>
          <a:prstGeom prst="rect">
            <a:avLst/>
          </a:prstGeom>
        </p:spPr>
      </p:pic>
      <p:pic>
        <p:nvPicPr>
          <p:cNvPr id="9" name="Рисунок 8" descr="Мужчина">
            <a:extLst>
              <a:ext uri="{FF2B5EF4-FFF2-40B4-BE49-F238E27FC236}">
                <a16:creationId xmlns:a16="http://schemas.microsoft.com/office/drawing/2014/main" id="{25DE01C1-9DBF-D642-9B15-0B3BD1A44615}"/>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2514600" y="1941446"/>
            <a:ext cx="685800" cy="914400"/>
          </a:xfrm>
          <a:prstGeom prst="rect">
            <a:avLst/>
          </a:prstGeom>
        </p:spPr>
      </p:pic>
      <p:pic>
        <p:nvPicPr>
          <p:cNvPr id="10" name="Рисунок 9" descr="Женщина">
            <a:extLst>
              <a:ext uri="{FF2B5EF4-FFF2-40B4-BE49-F238E27FC236}">
                <a16:creationId xmlns:a16="http://schemas.microsoft.com/office/drawing/2014/main" id="{3020DB10-FB13-5745-A2BD-530E4E2CDDE7}"/>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tretch>
            <a:fillRect/>
          </a:stretch>
        </p:blipFill>
        <p:spPr>
          <a:xfrm>
            <a:off x="3200400" y="1941446"/>
            <a:ext cx="685800" cy="914400"/>
          </a:xfrm>
          <a:prstGeom prst="rect">
            <a:avLst/>
          </a:prstGeom>
        </p:spPr>
      </p:pic>
      <p:pic>
        <p:nvPicPr>
          <p:cNvPr id="11" name="Рисунок 10" descr="Мужчина">
            <a:extLst>
              <a:ext uri="{FF2B5EF4-FFF2-40B4-BE49-F238E27FC236}">
                <a16:creationId xmlns:a16="http://schemas.microsoft.com/office/drawing/2014/main" id="{ACEE49A4-D128-1B46-84EE-1F3121F9A600}"/>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1143000" y="1941446"/>
            <a:ext cx="685800" cy="914400"/>
          </a:xfrm>
          <a:prstGeom prst="rect">
            <a:avLst/>
          </a:prstGeom>
        </p:spPr>
      </p:pic>
      <p:pic>
        <p:nvPicPr>
          <p:cNvPr id="12" name="Рисунок 11" descr="Женщина">
            <a:extLst>
              <a:ext uri="{FF2B5EF4-FFF2-40B4-BE49-F238E27FC236}">
                <a16:creationId xmlns:a16="http://schemas.microsoft.com/office/drawing/2014/main" id="{69E8E1BD-1275-6E4C-ADF7-130817B8CCF3}"/>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tretch>
            <a:fillRect/>
          </a:stretch>
        </p:blipFill>
        <p:spPr>
          <a:xfrm>
            <a:off x="1828800" y="1941446"/>
            <a:ext cx="685800" cy="914400"/>
          </a:xfrm>
          <a:prstGeom prst="rect">
            <a:avLst/>
          </a:prstGeom>
        </p:spPr>
      </p:pic>
      <p:pic>
        <p:nvPicPr>
          <p:cNvPr id="13" name="Рисунок 12" descr="Мужчина">
            <a:extLst>
              <a:ext uri="{FF2B5EF4-FFF2-40B4-BE49-F238E27FC236}">
                <a16:creationId xmlns:a16="http://schemas.microsoft.com/office/drawing/2014/main" id="{18330E6F-2280-CD49-8D05-1E699FBF6FB7}"/>
              </a:ext>
            </a:extLst>
          </p:cNvPr>
          <p:cNvPicPr>
            <a:picLocks noChangeAspect="1"/>
          </p:cNvPicPr>
          <p:nvPr/>
        </p:nvPicPr>
        <p:blipFill>
          <a:blip r:embed="rId7">
            <a:duotone>
              <a:prstClr val="black"/>
              <a:schemeClr val="accent5">
                <a:tint val="45000"/>
                <a:satMod val="400000"/>
              </a:schemeClr>
            </a:duotone>
            <a:extLst>
              <a:ext uri="{96DAC541-7B7A-43D3-8B79-37D633B846F1}">
                <asvg:svgBlip xmlns:asvg="http://schemas.microsoft.com/office/drawing/2016/SVG/main" r:embed="rId8"/>
              </a:ext>
            </a:extLst>
          </a:blip>
          <a:stretch>
            <a:fillRect/>
          </a:stretch>
        </p:blipFill>
        <p:spPr>
          <a:xfrm>
            <a:off x="6629400" y="1941446"/>
            <a:ext cx="685800" cy="914400"/>
          </a:xfrm>
          <a:prstGeom prst="rect">
            <a:avLst/>
          </a:prstGeom>
        </p:spPr>
      </p:pic>
      <p:pic>
        <p:nvPicPr>
          <p:cNvPr id="14" name="Рисунок 13" descr="Женщина">
            <a:extLst>
              <a:ext uri="{FF2B5EF4-FFF2-40B4-BE49-F238E27FC236}">
                <a16:creationId xmlns:a16="http://schemas.microsoft.com/office/drawing/2014/main" id="{CDC28DB2-3B51-4848-B875-3A7C4506E9E4}"/>
              </a:ext>
            </a:extLst>
          </p:cNvPr>
          <p:cNvPicPr>
            <a:picLocks noChangeAspect="1"/>
          </p:cNvPicPr>
          <p:nvPr/>
        </p:nvPicPr>
        <p:blipFill>
          <a:blip r:embed="rId9">
            <a:duotone>
              <a:prstClr val="black"/>
              <a:schemeClr val="accent5">
                <a:tint val="45000"/>
                <a:satMod val="400000"/>
              </a:schemeClr>
            </a:duotone>
            <a:extLst>
              <a:ext uri="{96DAC541-7B7A-43D3-8B79-37D633B846F1}">
                <asvg:svgBlip xmlns:asvg="http://schemas.microsoft.com/office/drawing/2016/SVG/main" r:embed="rId10"/>
              </a:ext>
            </a:extLst>
          </a:blip>
          <a:stretch>
            <a:fillRect/>
          </a:stretch>
        </p:blipFill>
        <p:spPr>
          <a:xfrm>
            <a:off x="7315200" y="1941446"/>
            <a:ext cx="685800" cy="914400"/>
          </a:xfrm>
          <a:prstGeom prst="rect">
            <a:avLst/>
          </a:prstGeom>
        </p:spPr>
      </p:pic>
      <p:sp>
        <p:nvSpPr>
          <p:cNvPr id="16" name="TextBox 15">
            <a:extLst>
              <a:ext uri="{FF2B5EF4-FFF2-40B4-BE49-F238E27FC236}">
                <a16:creationId xmlns:a16="http://schemas.microsoft.com/office/drawing/2014/main" id="{3206CDFC-A409-3542-84DD-090D43E5F6FA}"/>
              </a:ext>
            </a:extLst>
          </p:cNvPr>
          <p:cNvSpPr txBox="1"/>
          <p:nvPr/>
        </p:nvSpPr>
        <p:spPr>
          <a:xfrm>
            <a:off x="2111307" y="3228945"/>
            <a:ext cx="7032694" cy="400110"/>
          </a:xfrm>
          <a:prstGeom prst="rect">
            <a:avLst/>
          </a:prstGeom>
          <a:noFill/>
        </p:spPr>
        <p:txBody>
          <a:bodyPr wrap="none" rtlCol="0">
            <a:spAutoFit/>
          </a:bodyPr>
          <a:lstStyle/>
          <a:p>
            <a:r>
              <a:rPr lang="ru-RU" sz="2000" dirty="0">
                <a:latin typeface="Arial Narrow" pitchFamily="34" charset="0"/>
              </a:rPr>
              <a:t>сексуально активного населения инфицируется ВПЧ в течение жизни</a:t>
            </a:r>
          </a:p>
        </p:txBody>
      </p:sp>
      <p:pic>
        <p:nvPicPr>
          <p:cNvPr id="17" name="Рисунок 16" descr="Мужчина">
            <a:extLst>
              <a:ext uri="{FF2B5EF4-FFF2-40B4-BE49-F238E27FC236}">
                <a16:creationId xmlns:a16="http://schemas.microsoft.com/office/drawing/2014/main" id="{4A257AE5-4BC3-774C-92B5-8CD2914585FE}"/>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2838450" y="4941958"/>
            <a:ext cx="685800" cy="914400"/>
          </a:xfrm>
          <a:prstGeom prst="rect">
            <a:avLst/>
          </a:prstGeom>
        </p:spPr>
      </p:pic>
      <p:pic>
        <p:nvPicPr>
          <p:cNvPr id="18" name="Рисунок 17" descr="Женщина">
            <a:extLst>
              <a:ext uri="{FF2B5EF4-FFF2-40B4-BE49-F238E27FC236}">
                <a16:creationId xmlns:a16="http://schemas.microsoft.com/office/drawing/2014/main" id="{3A905A48-A38C-784D-9B5D-89D9E62D2B58}"/>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tretch>
            <a:fillRect/>
          </a:stretch>
        </p:blipFill>
        <p:spPr>
          <a:xfrm>
            <a:off x="2838450" y="3772526"/>
            <a:ext cx="685800" cy="914400"/>
          </a:xfrm>
          <a:prstGeom prst="rect">
            <a:avLst/>
          </a:prstGeom>
        </p:spPr>
      </p:pic>
      <p:pic>
        <p:nvPicPr>
          <p:cNvPr id="20" name="Рисунок 19" descr="Мужчина">
            <a:extLst>
              <a:ext uri="{FF2B5EF4-FFF2-40B4-BE49-F238E27FC236}">
                <a16:creationId xmlns:a16="http://schemas.microsoft.com/office/drawing/2014/main" id="{8426ED70-7342-8146-A46C-5C5AA32FC124}"/>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5238750" y="3772526"/>
            <a:ext cx="685800" cy="914400"/>
          </a:xfrm>
          <a:prstGeom prst="rect">
            <a:avLst/>
          </a:prstGeom>
        </p:spPr>
      </p:pic>
      <p:pic>
        <p:nvPicPr>
          <p:cNvPr id="21" name="Рисунок 20" descr="Женщина">
            <a:extLst>
              <a:ext uri="{FF2B5EF4-FFF2-40B4-BE49-F238E27FC236}">
                <a16:creationId xmlns:a16="http://schemas.microsoft.com/office/drawing/2014/main" id="{B17F2978-0B64-D143-BB63-3A8170679778}"/>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tretch>
            <a:fillRect/>
          </a:stretch>
        </p:blipFill>
        <p:spPr>
          <a:xfrm>
            <a:off x="5238750" y="4941958"/>
            <a:ext cx="685800" cy="914400"/>
          </a:xfrm>
          <a:prstGeom prst="rect">
            <a:avLst/>
          </a:prstGeom>
        </p:spPr>
      </p:pic>
      <p:pic>
        <p:nvPicPr>
          <p:cNvPr id="22" name="Рисунок 21" descr="Мужчина">
            <a:extLst>
              <a:ext uri="{FF2B5EF4-FFF2-40B4-BE49-F238E27FC236}">
                <a16:creationId xmlns:a16="http://schemas.microsoft.com/office/drawing/2014/main" id="{31132338-1793-9346-8563-900E82F68E27}"/>
              </a:ext>
            </a:extLst>
          </p:cNvPr>
          <p:cNvPicPr>
            <a:picLocks noChangeAspect="1"/>
          </p:cNvPicPr>
          <p:nvPr/>
        </p:nvPicPr>
        <p:blipFill>
          <a:blip r:embed="rId7">
            <a:duotone>
              <a:prstClr val="black"/>
              <a:schemeClr val="accent5">
                <a:tint val="45000"/>
                <a:satMod val="400000"/>
              </a:schemeClr>
            </a:duotone>
            <a:extLst>
              <a:ext uri="{96DAC541-7B7A-43D3-8B79-37D633B846F1}">
                <asvg:svgBlip xmlns:asvg="http://schemas.microsoft.com/office/drawing/2016/SVG/main" r:embed="rId8"/>
              </a:ext>
            </a:extLst>
          </a:blip>
          <a:stretch>
            <a:fillRect/>
          </a:stretch>
        </p:blipFill>
        <p:spPr>
          <a:xfrm>
            <a:off x="3724275" y="3772526"/>
            <a:ext cx="685800" cy="914400"/>
          </a:xfrm>
          <a:prstGeom prst="rect">
            <a:avLst/>
          </a:prstGeom>
        </p:spPr>
      </p:pic>
      <p:pic>
        <p:nvPicPr>
          <p:cNvPr id="23" name="Рисунок 22" descr="Женщина">
            <a:extLst>
              <a:ext uri="{FF2B5EF4-FFF2-40B4-BE49-F238E27FC236}">
                <a16:creationId xmlns:a16="http://schemas.microsoft.com/office/drawing/2014/main" id="{980782C7-AED9-3B49-B93B-7D1224A70595}"/>
              </a:ext>
            </a:extLst>
          </p:cNvPr>
          <p:cNvPicPr>
            <a:picLocks noChangeAspect="1"/>
          </p:cNvPicPr>
          <p:nvPr/>
        </p:nvPicPr>
        <p:blipFill>
          <a:blip r:embed="rId9">
            <a:duotone>
              <a:prstClr val="black"/>
              <a:schemeClr val="accent5">
                <a:tint val="45000"/>
                <a:satMod val="400000"/>
              </a:schemeClr>
            </a:duotone>
            <a:extLst>
              <a:ext uri="{96DAC541-7B7A-43D3-8B79-37D633B846F1}">
                <asvg:svgBlip xmlns:asvg="http://schemas.microsoft.com/office/drawing/2016/SVG/main" r:embed="rId10"/>
              </a:ext>
            </a:extLst>
          </a:blip>
          <a:stretch>
            <a:fillRect/>
          </a:stretch>
        </p:blipFill>
        <p:spPr>
          <a:xfrm>
            <a:off x="3724275" y="4941958"/>
            <a:ext cx="685800" cy="914400"/>
          </a:xfrm>
          <a:prstGeom prst="rect">
            <a:avLst/>
          </a:prstGeom>
        </p:spPr>
      </p:pic>
      <p:pic>
        <p:nvPicPr>
          <p:cNvPr id="24" name="Рисунок 23" descr="Мужчина">
            <a:extLst>
              <a:ext uri="{FF2B5EF4-FFF2-40B4-BE49-F238E27FC236}">
                <a16:creationId xmlns:a16="http://schemas.microsoft.com/office/drawing/2014/main" id="{B9286B60-861B-FE4F-8874-39BF7218CBC2}"/>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4705350" y="4941958"/>
            <a:ext cx="685800" cy="914400"/>
          </a:xfrm>
          <a:prstGeom prst="rect">
            <a:avLst/>
          </a:prstGeom>
        </p:spPr>
      </p:pic>
      <p:pic>
        <p:nvPicPr>
          <p:cNvPr id="25" name="Рисунок 24" descr="Женщина">
            <a:extLst>
              <a:ext uri="{FF2B5EF4-FFF2-40B4-BE49-F238E27FC236}">
                <a16:creationId xmlns:a16="http://schemas.microsoft.com/office/drawing/2014/main" id="{2574D710-7EFE-9C4E-AED6-A93A5666DBFD}"/>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tretch>
            <a:fillRect/>
          </a:stretch>
        </p:blipFill>
        <p:spPr>
          <a:xfrm>
            <a:off x="4705350" y="3772526"/>
            <a:ext cx="685800" cy="914400"/>
          </a:xfrm>
          <a:prstGeom prst="rect">
            <a:avLst/>
          </a:prstGeom>
        </p:spPr>
      </p:pic>
      <p:pic>
        <p:nvPicPr>
          <p:cNvPr id="26" name="Рисунок 25" descr="Мужчина">
            <a:extLst>
              <a:ext uri="{FF2B5EF4-FFF2-40B4-BE49-F238E27FC236}">
                <a16:creationId xmlns:a16="http://schemas.microsoft.com/office/drawing/2014/main" id="{3D69AC2C-415E-4D4E-80D1-3280FF0BFBE6}"/>
              </a:ext>
            </a:extLst>
          </p:cNvPr>
          <p:cNvPicPr>
            <a:picLocks noChangeAspect="1"/>
          </p:cNvPicPr>
          <p:nvPr/>
        </p:nvPicPr>
        <p:blipFill rotWithShape="1">
          <a:blip r:embed="rId7">
            <a:duotone>
              <a:prstClr val="black"/>
              <a:schemeClr val="accent5">
                <a:tint val="45000"/>
                <a:satMod val="400000"/>
              </a:schemeClr>
            </a:duotone>
            <a:extLst>
              <a:ext uri="{96DAC541-7B7A-43D3-8B79-37D633B846F1}">
                <asvg:svgBlip xmlns:asvg="http://schemas.microsoft.com/office/drawing/2016/SVG/main" r:embed="rId8"/>
              </a:ext>
            </a:extLst>
          </a:blip>
          <a:srcRect b="69332"/>
          <a:stretch/>
        </p:blipFill>
        <p:spPr>
          <a:xfrm>
            <a:off x="5238750" y="3772526"/>
            <a:ext cx="685800" cy="280432"/>
          </a:xfrm>
          <a:prstGeom prst="rect">
            <a:avLst/>
          </a:prstGeom>
        </p:spPr>
      </p:pic>
      <p:pic>
        <p:nvPicPr>
          <p:cNvPr id="27" name="Рисунок 26" descr="Женщина">
            <a:extLst>
              <a:ext uri="{FF2B5EF4-FFF2-40B4-BE49-F238E27FC236}">
                <a16:creationId xmlns:a16="http://schemas.microsoft.com/office/drawing/2014/main" id="{966011ED-F541-A043-8E32-E0FE4E30997A}"/>
              </a:ext>
            </a:extLst>
          </p:cNvPr>
          <p:cNvPicPr>
            <a:picLocks noChangeAspect="1"/>
          </p:cNvPicPr>
          <p:nvPr/>
        </p:nvPicPr>
        <p:blipFill rotWithShape="1">
          <a:blip r:embed="rId9">
            <a:duotone>
              <a:prstClr val="black"/>
              <a:schemeClr val="accent5">
                <a:tint val="45000"/>
                <a:satMod val="400000"/>
              </a:schemeClr>
            </a:duotone>
            <a:extLst>
              <a:ext uri="{96DAC541-7B7A-43D3-8B79-37D633B846F1}">
                <asvg:svgBlip xmlns:asvg="http://schemas.microsoft.com/office/drawing/2016/SVG/main" r:embed="rId10"/>
              </a:ext>
            </a:extLst>
          </a:blip>
          <a:srcRect b="72109"/>
          <a:stretch/>
        </p:blipFill>
        <p:spPr>
          <a:xfrm>
            <a:off x="5238750" y="4941958"/>
            <a:ext cx="685800" cy="255032"/>
          </a:xfrm>
          <a:prstGeom prst="rect">
            <a:avLst/>
          </a:prstGeom>
        </p:spPr>
      </p:pic>
      <p:sp>
        <p:nvSpPr>
          <p:cNvPr id="28" name="Плюс 27">
            <a:extLst>
              <a:ext uri="{FF2B5EF4-FFF2-40B4-BE49-F238E27FC236}">
                <a16:creationId xmlns:a16="http://schemas.microsoft.com/office/drawing/2014/main" id="{8B2C13CE-B535-9B4F-BD9E-21FCEB120763}"/>
              </a:ext>
            </a:extLst>
          </p:cNvPr>
          <p:cNvSpPr/>
          <p:nvPr/>
        </p:nvSpPr>
        <p:spPr>
          <a:xfrm>
            <a:off x="3487103" y="4030626"/>
            <a:ext cx="274320" cy="356616"/>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люс 28">
            <a:extLst>
              <a:ext uri="{FF2B5EF4-FFF2-40B4-BE49-F238E27FC236}">
                <a16:creationId xmlns:a16="http://schemas.microsoft.com/office/drawing/2014/main" id="{C12D4B66-0CD3-4C4C-B08F-845E7D17FB24}"/>
              </a:ext>
            </a:extLst>
          </p:cNvPr>
          <p:cNvSpPr/>
          <p:nvPr/>
        </p:nvSpPr>
        <p:spPr>
          <a:xfrm>
            <a:off x="3487103" y="5172594"/>
            <a:ext cx="274320" cy="356616"/>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Равно 29">
            <a:extLst>
              <a:ext uri="{FF2B5EF4-FFF2-40B4-BE49-F238E27FC236}">
                <a16:creationId xmlns:a16="http://schemas.microsoft.com/office/drawing/2014/main" id="{96CBD852-D68A-5441-BE2F-35E9033FC29B}"/>
              </a:ext>
            </a:extLst>
          </p:cNvPr>
          <p:cNvSpPr/>
          <p:nvPr/>
        </p:nvSpPr>
        <p:spPr>
          <a:xfrm>
            <a:off x="4410075" y="4066190"/>
            <a:ext cx="294894" cy="285488"/>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1" name="Равно 30">
            <a:extLst>
              <a:ext uri="{FF2B5EF4-FFF2-40B4-BE49-F238E27FC236}">
                <a16:creationId xmlns:a16="http://schemas.microsoft.com/office/drawing/2014/main" id="{5CF170D7-D490-7C4B-A7CB-81259E658F45}"/>
              </a:ext>
            </a:extLst>
          </p:cNvPr>
          <p:cNvSpPr/>
          <p:nvPr/>
        </p:nvSpPr>
        <p:spPr>
          <a:xfrm>
            <a:off x="4410075" y="5208158"/>
            <a:ext cx="294894" cy="285488"/>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2" name="TextBox 31">
            <a:extLst>
              <a:ext uri="{FF2B5EF4-FFF2-40B4-BE49-F238E27FC236}">
                <a16:creationId xmlns:a16="http://schemas.microsoft.com/office/drawing/2014/main" id="{8D5F2757-30E0-E74B-882B-2299AB25127E}"/>
              </a:ext>
            </a:extLst>
          </p:cNvPr>
          <p:cNvSpPr txBox="1"/>
          <p:nvPr/>
        </p:nvSpPr>
        <p:spPr>
          <a:xfrm>
            <a:off x="3200400" y="1262191"/>
            <a:ext cx="3289683" cy="369332"/>
          </a:xfrm>
          <a:prstGeom prst="rect">
            <a:avLst/>
          </a:prstGeom>
          <a:noFill/>
        </p:spPr>
        <p:txBody>
          <a:bodyPr wrap="none" rtlCol="0">
            <a:spAutoFit/>
          </a:bodyPr>
          <a:lstStyle/>
          <a:p>
            <a:r>
              <a:rPr lang="ru-RU" dirty="0">
                <a:latin typeface="Arial Narrow" pitchFamily="34" charset="0"/>
              </a:rPr>
              <a:t>Основной путь передачи - половой</a:t>
            </a:r>
          </a:p>
        </p:txBody>
      </p:sp>
      <p:sp>
        <p:nvSpPr>
          <p:cNvPr id="33" name="TextBox 32">
            <a:extLst>
              <a:ext uri="{FF2B5EF4-FFF2-40B4-BE49-F238E27FC236}">
                <a16:creationId xmlns:a16="http://schemas.microsoft.com/office/drawing/2014/main" id="{F32629EE-C9D3-C943-9BA6-F660A2A6B6D7}"/>
              </a:ext>
            </a:extLst>
          </p:cNvPr>
          <p:cNvSpPr txBox="1"/>
          <p:nvPr/>
        </p:nvSpPr>
        <p:spPr>
          <a:xfrm>
            <a:off x="1177782" y="5980794"/>
            <a:ext cx="5274201" cy="369332"/>
          </a:xfrm>
          <a:prstGeom prst="rect">
            <a:avLst/>
          </a:prstGeom>
          <a:noFill/>
        </p:spPr>
        <p:txBody>
          <a:bodyPr wrap="none" rtlCol="0">
            <a:spAutoFit/>
          </a:bodyPr>
          <a:lstStyle/>
          <a:p>
            <a:r>
              <a:rPr lang="ru-RU" dirty="0">
                <a:latin typeface="Arial Narrow" pitchFamily="34" charset="0"/>
              </a:rPr>
              <a:t>При однократном половом контакте риск передачи равен</a:t>
            </a:r>
          </a:p>
        </p:txBody>
      </p:sp>
      <p:sp>
        <p:nvSpPr>
          <p:cNvPr id="34" name="Прямоугольник 33">
            <a:extLst>
              <a:ext uri="{FF2B5EF4-FFF2-40B4-BE49-F238E27FC236}">
                <a16:creationId xmlns:a16="http://schemas.microsoft.com/office/drawing/2014/main" id="{8F66433C-7C00-C142-92A1-32DCCBD32642}"/>
              </a:ext>
            </a:extLst>
          </p:cNvPr>
          <p:cNvSpPr/>
          <p:nvPr/>
        </p:nvSpPr>
        <p:spPr>
          <a:xfrm>
            <a:off x="659146" y="2948917"/>
            <a:ext cx="1511952"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chemeClr val="accent5">
                    <a:lumMod val="50000"/>
                  </a:schemeClr>
                </a:solidFill>
                <a:latin typeface="Arial Narrow" pitchFamily="34" charset="0"/>
              </a:rPr>
              <a:t>~ 80%</a:t>
            </a:r>
            <a:endParaRPr lang="ru-RU" sz="4400" b="1" cap="none" spc="0" dirty="0">
              <a:ln/>
              <a:solidFill>
                <a:schemeClr val="accent5">
                  <a:lumMod val="50000"/>
                </a:schemeClr>
              </a:solidFill>
              <a:effectLst/>
              <a:latin typeface="Arial Narrow" pitchFamily="34" charset="0"/>
            </a:endParaRPr>
          </a:p>
        </p:txBody>
      </p:sp>
      <p:sp>
        <p:nvSpPr>
          <p:cNvPr id="35" name="Прямоугольник 34">
            <a:extLst>
              <a:ext uri="{FF2B5EF4-FFF2-40B4-BE49-F238E27FC236}">
                <a16:creationId xmlns:a16="http://schemas.microsoft.com/office/drawing/2014/main" id="{AD8655F2-BA63-B749-B91E-33EB70EBE514}"/>
              </a:ext>
            </a:extLst>
          </p:cNvPr>
          <p:cNvSpPr/>
          <p:nvPr/>
        </p:nvSpPr>
        <p:spPr>
          <a:xfrm>
            <a:off x="6396379" y="5780740"/>
            <a:ext cx="1112805"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chemeClr val="accent5">
                    <a:lumMod val="50000"/>
                  </a:schemeClr>
                </a:solidFill>
                <a:latin typeface="Arial Narrow" pitchFamily="34" charset="0"/>
              </a:rPr>
              <a:t>80%</a:t>
            </a:r>
            <a:endParaRPr lang="ru-RU" sz="4400" b="1" cap="none" spc="0" dirty="0">
              <a:ln/>
              <a:solidFill>
                <a:schemeClr val="accent5">
                  <a:lumMod val="50000"/>
                </a:schemeClr>
              </a:solidFill>
              <a:effectLst/>
              <a:latin typeface="Arial Narrow" pitchFamily="34" charset="0"/>
            </a:endParaRPr>
          </a:p>
        </p:txBody>
      </p:sp>
    </p:spTree>
    <p:extLst>
      <p:ext uri="{BB962C8B-B14F-4D97-AF65-F5344CB8AC3E}">
        <p14:creationId xmlns:p14="http://schemas.microsoft.com/office/powerpoint/2010/main" val="84318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A37C90-4F3E-BA4F-9D93-19D9D94D71C8}"/>
              </a:ext>
            </a:extLst>
          </p:cNvPr>
          <p:cNvSpPr>
            <a:spLocks noGrp="1"/>
          </p:cNvSpPr>
          <p:nvPr>
            <p:ph type="title"/>
          </p:nvPr>
        </p:nvSpPr>
        <p:spPr>
          <a:xfrm>
            <a:off x="-494742" y="105001"/>
            <a:ext cx="10404648" cy="1325563"/>
          </a:xfrm>
        </p:spPr>
        <p:txBody>
          <a:bodyPr>
            <a:normAutofit/>
          </a:bodyPr>
          <a:lstStyle/>
          <a:p>
            <a:r>
              <a:rPr lang="ru-RU" sz="2400" b="1" dirty="0">
                <a:latin typeface="Arial Narrow" pitchFamily="34" charset="0"/>
              </a:rPr>
              <a:t>КАК ОРГАНИЗМ ЗАЩИЩАЕТСЯ ОТ ВПЧ?</a:t>
            </a:r>
          </a:p>
        </p:txBody>
      </p:sp>
      <p:grpSp>
        <p:nvGrpSpPr>
          <p:cNvPr id="48" name="Группа 47">
            <a:extLst>
              <a:ext uri="{FF2B5EF4-FFF2-40B4-BE49-F238E27FC236}">
                <a16:creationId xmlns:a16="http://schemas.microsoft.com/office/drawing/2014/main" id="{6220EE65-BFE7-0748-85B5-F6B41D419A2B}"/>
              </a:ext>
            </a:extLst>
          </p:cNvPr>
          <p:cNvGrpSpPr/>
          <p:nvPr/>
        </p:nvGrpSpPr>
        <p:grpSpPr>
          <a:xfrm>
            <a:off x="206018" y="1302439"/>
            <a:ext cx="3826031" cy="5215372"/>
            <a:chOff x="1778300" y="1536953"/>
            <a:chExt cx="5101374" cy="5215372"/>
          </a:xfrm>
        </p:grpSpPr>
        <p:pic>
          <p:nvPicPr>
            <p:cNvPr id="20" name="Рисунок 19">
              <a:extLst>
                <a:ext uri="{FF2B5EF4-FFF2-40B4-BE49-F238E27FC236}">
                  <a16:creationId xmlns:a16="http://schemas.microsoft.com/office/drawing/2014/main" id="{4E376AFC-90BC-3B42-90C6-5993A760C4C7}"/>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Texturizer trans="44000"/>
                      </a14:imgEffect>
                      <a14:imgEffect>
                        <a14:colorTemperature colorTemp="9630"/>
                      </a14:imgEffect>
                    </a14:imgLayer>
                  </a14:imgProps>
                </a:ext>
              </a:extLst>
            </a:blip>
            <a:stretch>
              <a:fillRect/>
            </a:stretch>
          </p:blipFill>
          <p:spPr>
            <a:xfrm>
              <a:off x="2483679" y="5867140"/>
              <a:ext cx="939315" cy="633601"/>
            </a:xfrm>
            <a:prstGeom prst="rect">
              <a:avLst/>
            </a:prstGeom>
          </p:spPr>
        </p:pic>
        <p:pic>
          <p:nvPicPr>
            <p:cNvPr id="3" name="Рисунок 2">
              <a:extLst>
                <a:ext uri="{FF2B5EF4-FFF2-40B4-BE49-F238E27FC236}">
                  <a16:creationId xmlns:a16="http://schemas.microsoft.com/office/drawing/2014/main" id="{7D7841B8-84A8-E94C-ADC9-D731C6E3766F}"/>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5">
                      <a14:imgEffect>
                        <a14:artisticTexturizer trans="44000"/>
                      </a14:imgEffect>
                      <a14:imgEffect>
                        <a14:colorTemperature colorTemp="9630"/>
                      </a14:imgEffect>
                    </a14:imgLayer>
                  </a14:imgProps>
                </a:ext>
              </a:extLst>
            </a:blip>
            <a:stretch>
              <a:fillRect/>
            </a:stretch>
          </p:blipFill>
          <p:spPr>
            <a:xfrm>
              <a:off x="3507250" y="1852420"/>
              <a:ext cx="1049091" cy="633601"/>
            </a:xfrm>
            <a:prstGeom prst="rect">
              <a:avLst/>
            </a:prstGeom>
          </p:spPr>
        </p:pic>
        <p:sp>
          <p:nvSpPr>
            <p:cNvPr id="6" name="TextBox 5">
              <a:extLst>
                <a:ext uri="{FF2B5EF4-FFF2-40B4-BE49-F238E27FC236}">
                  <a16:creationId xmlns:a16="http://schemas.microsoft.com/office/drawing/2014/main" id="{82F17697-C909-AF4E-8A2A-F63930A00B7D}"/>
                </a:ext>
              </a:extLst>
            </p:cNvPr>
            <p:cNvSpPr txBox="1"/>
            <p:nvPr/>
          </p:nvSpPr>
          <p:spPr>
            <a:xfrm>
              <a:off x="1799711" y="1536953"/>
              <a:ext cx="3659549" cy="307777"/>
            </a:xfrm>
            <a:prstGeom prst="rect">
              <a:avLst/>
            </a:prstGeom>
            <a:noFill/>
          </p:spPr>
          <p:txBody>
            <a:bodyPr wrap="none" rtlCol="0">
              <a:spAutoFit/>
            </a:bodyPr>
            <a:lstStyle/>
            <a:p>
              <a:r>
                <a:rPr lang="ru-RU" sz="1400" dirty="0">
                  <a:latin typeface="Arial Narrow" pitchFamily="34" charset="0"/>
                </a:rPr>
                <a:t>Вирус попадает в организм человека</a:t>
              </a:r>
            </a:p>
          </p:txBody>
        </p:sp>
        <p:sp>
          <p:nvSpPr>
            <p:cNvPr id="8" name="TextBox 7">
              <a:extLst>
                <a:ext uri="{FF2B5EF4-FFF2-40B4-BE49-F238E27FC236}">
                  <a16:creationId xmlns:a16="http://schemas.microsoft.com/office/drawing/2014/main" id="{542896D9-5E9D-CA4C-9C85-42D4752C0CFF}"/>
                </a:ext>
              </a:extLst>
            </p:cNvPr>
            <p:cNvSpPr txBox="1"/>
            <p:nvPr/>
          </p:nvSpPr>
          <p:spPr>
            <a:xfrm>
              <a:off x="1825168" y="2527902"/>
              <a:ext cx="3558209" cy="523220"/>
            </a:xfrm>
            <a:prstGeom prst="rect">
              <a:avLst/>
            </a:prstGeom>
            <a:noFill/>
          </p:spPr>
          <p:txBody>
            <a:bodyPr wrap="square" rtlCol="0">
              <a:spAutoFit/>
            </a:bodyPr>
            <a:lstStyle/>
            <a:p>
              <a:r>
                <a:rPr lang="ru-RU" sz="1400" dirty="0">
                  <a:latin typeface="Arial Narrow" pitchFamily="34" charset="0"/>
                </a:rPr>
                <a:t>Специальные клетки иммунной системы «знакомятся» с вирусом</a:t>
              </a:r>
            </a:p>
          </p:txBody>
        </p:sp>
        <p:pic>
          <p:nvPicPr>
            <p:cNvPr id="10" name="Рисунок 9">
              <a:extLst>
                <a:ext uri="{FF2B5EF4-FFF2-40B4-BE49-F238E27FC236}">
                  <a16:creationId xmlns:a16="http://schemas.microsoft.com/office/drawing/2014/main" id="{1945D691-2988-8842-9688-1FD1E1BD5B47}"/>
                </a:ext>
              </a:extLst>
            </p:cNvPr>
            <p:cNvPicPr>
              <a:picLocks noChangeAspect="1"/>
            </p:cNvPicPr>
            <p:nvPr/>
          </p:nvPicPr>
          <p:blipFill>
            <a:blip r:embed="rId6"/>
            <a:stretch>
              <a:fillRect/>
            </a:stretch>
          </p:blipFill>
          <p:spPr>
            <a:xfrm>
              <a:off x="2816623" y="4944884"/>
              <a:ext cx="294627" cy="294627"/>
            </a:xfrm>
            <a:prstGeom prst="rect">
              <a:avLst/>
            </a:prstGeom>
          </p:spPr>
        </p:pic>
        <p:pic>
          <p:nvPicPr>
            <p:cNvPr id="11" name="Рисунок 10">
              <a:extLst>
                <a:ext uri="{FF2B5EF4-FFF2-40B4-BE49-F238E27FC236}">
                  <a16:creationId xmlns:a16="http://schemas.microsoft.com/office/drawing/2014/main" id="{D2844E0A-96D2-0F43-8417-D8E06A330CCA}"/>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7">
                      <a14:imgEffect>
                        <a14:artisticTexturizer trans="44000"/>
                      </a14:imgEffect>
                      <a14:imgEffect>
                        <a14:colorTemperature colorTemp="9630"/>
                      </a14:imgEffect>
                    </a14:imgLayer>
                  </a14:imgProps>
                </a:ext>
              </a:extLst>
            </a:blip>
            <a:stretch>
              <a:fillRect/>
            </a:stretch>
          </p:blipFill>
          <p:spPr>
            <a:xfrm>
              <a:off x="2917684" y="3157172"/>
              <a:ext cx="985567" cy="633601"/>
            </a:xfrm>
            <a:prstGeom prst="rect">
              <a:avLst/>
            </a:prstGeom>
          </p:spPr>
        </p:pic>
        <p:grpSp>
          <p:nvGrpSpPr>
            <p:cNvPr id="14" name="Группа 13">
              <a:extLst>
                <a:ext uri="{FF2B5EF4-FFF2-40B4-BE49-F238E27FC236}">
                  <a16:creationId xmlns:a16="http://schemas.microsoft.com/office/drawing/2014/main" id="{C7622D42-A29F-BB41-A701-B81E62AE5EB1}"/>
                </a:ext>
              </a:extLst>
            </p:cNvPr>
            <p:cNvGrpSpPr/>
            <p:nvPr/>
          </p:nvGrpSpPr>
          <p:grpSpPr>
            <a:xfrm>
              <a:off x="3812654" y="3023311"/>
              <a:ext cx="1134145" cy="901322"/>
              <a:chOff x="3119803" y="3735834"/>
              <a:chExt cx="1134145" cy="901322"/>
            </a:xfrm>
          </p:grpSpPr>
          <p:sp>
            <p:nvSpPr>
              <p:cNvPr id="12" name="Овал 11">
                <a:extLst>
                  <a:ext uri="{FF2B5EF4-FFF2-40B4-BE49-F238E27FC236}">
                    <a16:creationId xmlns:a16="http://schemas.microsoft.com/office/drawing/2014/main" id="{02563482-18D5-214F-A4E4-A7955CB22079}"/>
                  </a:ext>
                </a:extLst>
              </p:cNvPr>
              <p:cNvSpPr/>
              <p:nvPr/>
            </p:nvSpPr>
            <p:spPr>
              <a:xfrm>
                <a:off x="3119803" y="3735834"/>
                <a:ext cx="1134145" cy="901322"/>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itchFamily="34" charset="0"/>
                </a:endParaRPr>
              </a:p>
            </p:txBody>
          </p:sp>
          <p:sp>
            <p:nvSpPr>
              <p:cNvPr id="13" name="Овал 12">
                <a:extLst>
                  <a:ext uri="{FF2B5EF4-FFF2-40B4-BE49-F238E27FC236}">
                    <a16:creationId xmlns:a16="http://schemas.microsoft.com/office/drawing/2014/main" id="{2944E457-FF2F-BD4A-BBED-AF0B7813997B}"/>
                  </a:ext>
                </a:extLst>
              </p:cNvPr>
              <p:cNvSpPr/>
              <p:nvPr/>
            </p:nvSpPr>
            <p:spPr>
              <a:xfrm>
                <a:off x="3724341" y="3929935"/>
                <a:ext cx="278296" cy="265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itchFamily="34" charset="0"/>
                </a:endParaRPr>
              </a:p>
            </p:txBody>
          </p:sp>
        </p:grpSp>
        <p:sp>
          <p:nvSpPr>
            <p:cNvPr id="16" name="TextBox 15">
              <a:extLst>
                <a:ext uri="{FF2B5EF4-FFF2-40B4-BE49-F238E27FC236}">
                  <a16:creationId xmlns:a16="http://schemas.microsoft.com/office/drawing/2014/main" id="{941886FC-BC9F-7240-AAFF-134AAB9AB04B}"/>
                </a:ext>
              </a:extLst>
            </p:cNvPr>
            <p:cNvSpPr txBox="1"/>
            <p:nvPr/>
          </p:nvSpPr>
          <p:spPr>
            <a:xfrm>
              <a:off x="1837903" y="3990121"/>
              <a:ext cx="5041771" cy="954107"/>
            </a:xfrm>
            <a:prstGeom prst="rect">
              <a:avLst/>
            </a:prstGeom>
            <a:noFill/>
          </p:spPr>
          <p:txBody>
            <a:bodyPr wrap="square" rtlCol="0">
              <a:spAutoFit/>
            </a:bodyPr>
            <a:lstStyle/>
            <a:p>
              <a:r>
                <a:rPr lang="ru-RU" sz="1400" dirty="0">
                  <a:latin typeface="Arial Narrow" pitchFamily="34" charset="0"/>
                </a:rPr>
                <a:t>Специальные клетки иммунной системы распознают на поверхности вируса чужеродные для организма белки </a:t>
              </a:r>
              <a:r>
                <a:rPr lang="en-US" sz="1400" dirty="0">
                  <a:latin typeface="Arial Narrow" pitchFamily="34" charset="0"/>
                </a:rPr>
                <a:t>L1</a:t>
              </a:r>
              <a:r>
                <a:rPr lang="ru-RU" sz="1400" dirty="0">
                  <a:latin typeface="Arial Narrow" pitchFamily="34" charset="0"/>
                </a:rPr>
                <a:t> и вырабатывают к ним защитные антитела</a:t>
              </a:r>
            </a:p>
          </p:txBody>
        </p:sp>
        <p:pic>
          <p:nvPicPr>
            <p:cNvPr id="17" name="Рисунок 16">
              <a:extLst>
                <a:ext uri="{FF2B5EF4-FFF2-40B4-BE49-F238E27FC236}">
                  <a16:creationId xmlns:a16="http://schemas.microsoft.com/office/drawing/2014/main" id="{C4FF2EBE-69DD-0A4C-9F71-24EC1A1B3919}"/>
                </a:ext>
              </a:extLst>
            </p:cNvPr>
            <p:cNvPicPr>
              <a:picLocks noChangeAspect="1"/>
            </p:cNvPicPr>
            <p:nvPr/>
          </p:nvPicPr>
          <p:blipFill>
            <a:blip r:embed="rId6"/>
            <a:stretch>
              <a:fillRect/>
            </a:stretch>
          </p:blipFill>
          <p:spPr>
            <a:xfrm>
              <a:off x="3426866" y="4944884"/>
              <a:ext cx="294627" cy="294627"/>
            </a:xfrm>
            <a:prstGeom prst="rect">
              <a:avLst/>
            </a:prstGeom>
          </p:spPr>
        </p:pic>
        <p:pic>
          <p:nvPicPr>
            <p:cNvPr id="18" name="Рисунок 17">
              <a:extLst>
                <a:ext uri="{FF2B5EF4-FFF2-40B4-BE49-F238E27FC236}">
                  <a16:creationId xmlns:a16="http://schemas.microsoft.com/office/drawing/2014/main" id="{E169E123-63F2-9447-A0B5-B07DB669D235}"/>
                </a:ext>
              </a:extLst>
            </p:cNvPr>
            <p:cNvPicPr>
              <a:picLocks noChangeAspect="1"/>
            </p:cNvPicPr>
            <p:nvPr/>
          </p:nvPicPr>
          <p:blipFill>
            <a:blip r:embed="rId6"/>
            <a:stretch>
              <a:fillRect/>
            </a:stretch>
          </p:blipFill>
          <p:spPr>
            <a:xfrm>
              <a:off x="3990939" y="4938727"/>
              <a:ext cx="294627" cy="294627"/>
            </a:xfrm>
            <a:prstGeom prst="rect">
              <a:avLst/>
            </a:prstGeom>
          </p:spPr>
        </p:pic>
        <p:pic>
          <p:nvPicPr>
            <p:cNvPr id="19" name="Рисунок 18">
              <a:extLst>
                <a:ext uri="{FF2B5EF4-FFF2-40B4-BE49-F238E27FC236}">
                  <a16:creationId xmlns:a16="http://schemas.microsoft.com/office/drawing/2014/main" id="{202AF58E-A4B8-5F41-A22C-8F3E211AF157}"/>
                </a:ext>
              </a:extLst>
            </p:cNvPr>
            <p:cNvPicPr>
              <a:picLocks noChangeAspect="1"/>
            </p:cNvPicPr>
            <p:nvPr/>
          </p:nvPicPr>
          <p:blipFill>
            <a:blip r:embed="rId6"/>
            <a:stretch>
              <a:fillRect/>
            </a:stretch>
          </p:blipFill>
          <p:spPr>
            <a:xfrm>
              <a:off x="4601182" y="4938727"/>
              <a:ext cx="294627" cy="294627"/>
            </a:xfrm>
            <a:prstGeom prst="rect">
              <a:avLst/>
            </a:prstGeom>
          </p:spPr>
        </p:pic>
        <p:pic>
          <p:nvPicPr>
            <p:cNvPr id="25" name="Рисунок 24">
              <a:extLst>
                <a:ext uri="{FF2B5EF4-FFF2-40B4-BE49-F238E27FC236}">
                  <a16:creationId xmlns:a16="http://schemas.microsoft.com/office/drawing/2014/main" id="{F6BFB3D7-76FE-FF45-B3DB-07892ADACAFC}"/>
                </a:ext>
              </a:extLst>
            </p:cNvPr>
            <p:cNvPicPr>
              <a:picLocks noChangeAspect="1"/>
            </p:cNvPicPr>
            <p:nvPr/>
          </p:nvPicPr>
          <p:blipFill>
            <a:blip r:embed="rId6"/>
            <a:stretch>
              <a:fillRect/>
            </a:stretch>
          </p:blipFill>
          <p:spPr>
            <a:xfrm rot="10800000">
              <a:off x="2770371" y="5699324"/>
              <a:ext cx="294627" cy="294627"/>
            </a:xfrm>
            <a:prstGeom prst="rect">
              <a:avLst/>
            </a:prstGeom>
            <a:noFill/>
          </p:spPr>
        </p:pic>
        <p:pic>
          <p:nvPicPr>
            <p:cNvPr id="24" name="Рисунок 23">
              <a:extLst>
                <a:ext uri="{FF2B5EF4-FFF2-40B4-BE49-F238E27FC236}">
                  <a16:creationId xmlns:a16="http://schemas.microsoft.com/office/drawing/2014/main" id="{49E6D91F-6803-A04D-99E8-B9256EDD8C54}"/>
                </a:ext>
              </a:extLst>
            </p:cNvPr>
            <p:cNvPicPr>
              <a:picLocks noChangeAspect="1"/>
            </p:cNvPicPr>
            <p:nvPr/>
          </p:nvPicPr>
          <p:blipFill>
            <a:blip r:embed="rId6"/>
            <a:stretch>
              <a:fillRect/>
            </a:stretch>
          </p:blipFill>
          <p:spPr>
            <a:xfrm>
              <a:off x="2770371" y="6457698"/>
              <a:ext cx="294627" cy="294627"/>
            </a:xfrm>
            <a:prstGeom prst="rect">
              <a:avLst/>
            </a:prstGeom>
            <a:noFill/>
          </p:spPr>
        </p:pic>
        <p:pic>
          <p:nvPicPr>
            <p:cNvPr id="23" name="Рисунок 22">
              <a:extLst>
                <a:ext uri="{FF2B5EF4-FFF2-40B4-BE49-F238E27FC236}">
                  <a16:creationId xmlns:a16="http://schemas.microsoft.com/office/drawing/2014/main" id="{0B6157C0-06E7-1B4A-97CB-94DA4F28FC83}"/>
                </a:ext>
              </a:extLst>
            </p:cNvPr>
            <p:cNvPicPr>
              <a:picLocks noChangeAspect="1"/>
            </p:cNvPicPr>
            <p:nvPr/>
          </p:nvPicPr>
          <p:blipFill>
            <a:blip r:embed="rId6"/>
            <a:stretch>
              <a:fillRect/>
            </a:stretch>
          </p:blipFill>
          <p:spPr>
            <a:xfrm rot="16200000">
              <a:off x="3171280" y="6053695"/>
              <a:ext cx="294627" cy="294627"/>
            </a:xfrm>
            <a:prstGeom prst="rect">
              <a:avLst/>
            </a:prstGeom>
            <a:noFill/>
          </p:spPr>
        </p:pic>
        <p:pic>
          <p:nvPicPr>
            <p:cNvPr id="26" name="Рисунок 25">
              <a:extLst>
                <a:ext uri="{FF2B5EF4-FFF2-40B4-BE49-F238E27FC236}">
                  <a16:creationId xmlns:a16="http://schemas.microsoft.com/office/drawing/2014/main" id="{8CF9B2E6-32FE-A048-B4F7-C71F2263ADDB}"/>
                </a:ext>
              </a:extLst>
            </p:cNvPr>
            <p:cNvPicPr>
              <a:picLocks noChangeAspect="1"/>
            </p:cNvPicPr>
            <p:nvPr/>
          </p:nvPicPr>
          <p:blipFill>
            <a:blip r:embed="rId6"/>
            <a:stretch>
              <a:fillRect/>
            </a:stretch>
          </p:blipFill>
          <p:spPr>
            <a:xfrm rot="5400000">
              <a:off x="2379279" y="6053695"/>
              <a:ext cx="294627" cy="294627"/>
            </a:xfrm>
            <a:prstGeom prst="rect">
              <a:avLst/>
            </a:prstGeom>
            <a:noFill/>
          </p:spPr>
        </p:pic>
        <p:sp>
          <p:nvSpPr>
            <p:cNvPr id="22" name="TextBox 21">
              <a:extLst>
                <a:ext uri="{FF2B5EF4-FFF2-40B4-BE49-F238E27FC236}">
                  <a16:creationId xmlns:a16="http://schemas.microsoft.com/office/drawing/2014/main" id="{1258C3B4-F9B4-434C-996A-F0BFD11348A7}"/>
                </a:ext>
              </a:extLst>
            </p:cNvPr>
            <p:cNvSpPr txBox="1"/>
            <p:nvPr/>
          </p:nvSpPr>
          <p:spPr>
            <a:xfrm>
              <a:off x="1778300" y="5343458"/>
              <a:ext cx="3804887" cy="307777"/>
            </a:xfrm>
            <a:prstGeom prst="rect">
              <a:avLst/>
            </a:prstGeom>
            <a:noFill/>
          </p:spPr>
          <p:txBody>
            <a:bodyPr wrap="none" rtlCol="0">
              <a:spAutoFit/>
            </a:bodyPr>
            <a:lstStyle/>
            <a:p>
              <a:r>
                <a:rPr lang="ru-RU" sz="1400" dirty="0">
                  <a:latin typeface="Arial Narrow" pitchFamily="34" charset="0"/>
                </a:rPr>
                <a:t>Антитела атакуют вирус и убивают его</a:t>
              </a:r>
            </a:p>
          </p:txBody>
        </p:sp>
        <p:cxnSp>
          <p:nvCxnSpPr>
            <p:cNvPr id="28" name="Прямая со стрелкой 27">
              <a:extLst>
                <a:ext uri="{FF2B5EF4-FFF2-40B4-BE49-F238E27FC236}">
                  <a16:creationId xmlns:a16="http://schemas.microsoft.com/office/drawing/2014/main" id="{2C75E16A-0A8F-4F43-8393-6F15086EEA75}"/>
                </a:ext>
              </a:extLst>
            </p:cNvPr>
            <p:cNvCxnSpPr>
              <a:cxnSpLocks/>
            </p:cNvCxnSpPr>
            <p:nvPr/>
          </p:nvCxnSpPr>
          <p:spPr>
            <a:xfrm>
              <a:off x="2935146" y="3430903"/>
              <a:ext cx="2946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A9D411-A7EE-A84B-8D1A-F9B22C052328}"/>
                </a:ext>
              </a:extLst>
            </p:cNvPr>
            <p:cNvSpPr txBox="1"/>
            <p:nvPr/>
          </p:nvSpPr>
          <p:spPr>
            <a:xfrm>
              <a:off x="2070656" y="3259723"/>
              <a:ext cx="1161001" cy="338554"/>
            </a:xfrm>
            <a:prstGeom prst="rect">
              <a:avLst/>
            </a:prstGeom>
            <a:solidFill>
              <a:schemeClr val="accent4">
                <a:lumMod val="60000"/>
                <a:lumOff val="40000"/>
              </a:schemeClr>
            </a:solidFill>
          </p:spPr>
          <p:txBody>
            <a:bodyPr wrap="none" rtlCol="0">
              <a:spAutoFit/>
            </a:bodyPr>
            <a:lstStyle/>
            <a:p>
              <a:r>
                <a:rPr lang="ru-RU" sz="1600" dirty="0">
                  <a:latin typeface="Arial Narrow" pitchFamily="34" charset="0"/>
                </a:rPr>
                <a:t>белок </a:t>
              </a:r>
              <a:r>
                <a:rPr lang="en-US" sz="1600" dirty="0">
                  <a:latin typeface="Arial Narrow" pitchFamily="34" charset="0"/>
                </a:rPr>
                <a:t>L1</a:t>
              </a:r>
              <a:endParaRPr lang="ru-RU" sz="1600" dirty="0">
                <a:latin typeface="Arial Narrow" pitchFamily="34" charset="0"/>
              </a:endParaRPr>
            </a:p>
          </p:txBody>
        </p:sp>
        <p:sp>
          <p:nvSpPr>
            <p:cNvPr id="31" name="Стрелка вправо 30">
              <a:extLst>
                <a:ext uri="{FF2B5EF4-FFF2-40B4-BE49-F238E27FC236}">
                  <a16:creationId xmlns:a16="http://schemas.microsoft.com/office/drawing/2014/main" id="{B7C9C91E-78DE-994D-983B-6317C511887E}"/>
                </a:ext>
              </a:extLst>
            </p:cNvPr>
            <p:cNvSpPr/>
            <p:nvPr/>
          </p:nvSpPr>
          <p:spPr>
            <a:xfrm>
              <a:off x="3604274" y="6053694"/>
              <a:ext cx="416759" cy="29462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itchFamily="34" charset="0"/>
              </a:endParaRPr>
            </a:p>
          </p:txBody>
        </p:sp>
        <p:pic>
          <p:nvPicPr>
            <p:cNvPr id="32" name="Рисунок 31">
              <a:extLst>
                <a:ext uri="{FF2B5EF4-FFF2-40B4-BE49-F238E27FC236}">
                  <a16:creationId xmlns:a16="http://schemas.microsoft.com/office/drawing/2014/main" id="{92C5DE57-997C-4F4B-ADE8-750A02EB3F0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8">
                      <a14:imgEffect>
                        <a14:artisticTexturizer trans="44000"/>
                      </a14:imgEffect>
                      <a14:imgEffect>
                        <a14:colorTemperature colorTemp="9630"/>
                      </a14:imgEffect>
                    </a14:imgLayer>
                  </a14:imgProps>
                </a:ext>
              </a:extLst>
            </a:blip>
            <a:stretch>
              <a:fillRect/>
            </a:stretch>
          </p:blipFill>
          <p:spPr>
            <a:xfrm>
              <a:off x="4165024" y="5846637"/>
              <a:ext cx="792000" cy="633601"/>
            </a:xfrm>
            <a:prstGeom prst="rect">
              <a:avLst/>
            </a:prstGeom>
          </p:spPr>
        </p:pic>
        <p:sp>
          <p:nvSpPr>
            <p:cNvPr id="33" name="Умножение 32">
              <a:extLst>
                <a:ext uri="{FF2B5EF4-FFF2-40B4-BE49-F238E27FC236}">
                  <a16:creationId xmlns:a16="http://schemas.microsoft.com/office/drawing/2014/main" id="{42648C16-3E6E-6844-8530-CFF635F73682}"/>
                </a:ext>
              </a:extLst>
            </p:cNvPr>
            <p:cNvSpPr/>
            <p:nvPr/>
          </p:nvSpPr>
          <p:spPr>
            <a:xfrm>
              <a:off x="4214749" y="5803803"/>
              <a:ext cx="702366" cy="72849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itchFamily="34" charset="0"/>
              </a:endParaRPr>
            </a:p>
          </p:txBody>
        </p:sp>
      </p:grpSp>
      <p:sp>
        <p:nvSpPr>
          <p:cNvPr id="35" name="TextBox 34">
            <a:extLst>
              <a:ext uri="{FF2B5EF4-FFF2-40B4-BE49-F238E27FC236}">
                <a16:creationId xmlns:a16="http://schemas.microsoft.com/office/drawing/2014/main" id="{AAADF4AD-0F31-FA4F-A85E-0DCD72A856E4}"/>
              </a:ext>
            </a:extLst>
          </p:cNvPr>
          <p:cNvSpPr txBox="1"/>
          <p:nvPr/>
        </p:nvSpPr>
        <p:spPr>
          <a:xfrm>
            <a:off x="4391332" y="1241561"/>
            <a:ext cx="4190571" cy="369332"/>
          </a:xfrm>
          <a:prstGeom prst="rect">
            <a:avLst/>
          </a:prstGeom>
          <a:noFill/>
        </p:spPr>
        <p:txBody>
          <a:bodyPr wrap="none" rtlCol="0">
            <a:spAutoFit/>
          </a:bodyPr>
          <a:lstStyle/>
          <a:p>
            <a:r>
              <a:rPr lang="ru-RU" dirty="0">
                <a:latin typeface="Arial Narrow" pitchFamily="34" charset="0"/>
              </a:rPr>
              <a:t>Сценарий 1: Человек побеждает вирус (90%)</a:t>
            </a:r>
          </a:p>
        </p:txBody>
      </p:sp>
      <p:sp>
        <p:nvSpPr>
          <p:cNvPr id="36" name="TextBox 35">
            <a:extLst>
              <a:ext uri="{FF2B5EF4-FFF2-40B4-BE49-F238E27FC236}">
                <a16:creationId xmlns:a16="http://schemas.microsoft.com/office/drawing/2014/main" id="{CDBA2D2E-8DF1-F44D-84FF-CD44F519344E}"/>
              </a:ext>
            </a:extLst>
          </p:cNvPr>
          <p:cNvSpPr txBox="1"/>
          <p:nvPr/>
        </p:nvSpPr>
        <p:spPr>
          <a:xfrm>
            <a:off x="4391331" y="3821061"/>
            <a:ext cx="4294765" cy="369332"/>
          </a:xfrm>
          <a:prstGeom prst="rect">
            <a:avLst/>
          </a:prstGeom>
          <a:noFill/>
        </p:spPr>
        <p:txBody>
          <a:bodyPr wrap="none" rtlCol="0">
            <a:spAutoFit/>
          </a:bodyPr>
          <a:lstStyle/>
          <a:p>
            <a:r>
              <a:rPr lang="ru-RU" dirty="0">
                <a:latin typeface="Arial Narrow" pitchFamily="34" charset="0"/>
              </a:rPr>
              <a:t>Сценарий 2: Вирус побеждает человека (10%)</a:t>
            </a:r>
          </a:p>
        </p:txBody>
      </p:sp>
      <p:pic>
        <p:nvPicPr>
          <p:cNvPr id="38" name="Рисунок 37" descr="Женщина">
            <a:extLst>
              <a:ext uri="{FF2B5EF4-FFF2-40B4-BE49-F238E27FC236}">
                <a16:creationId xmlns:a16="http://schemas.microsoft.com/office/drawing/2014/main" id="{CE496302-B30B-4043-8E47-0F4B2AFDAEBE}"/>
              </a:ext>
            </a:extLst>
          </p:cNvPr>
          <p:cNvPicPr>
            <a:picLocks noChangeAspect="1"/>
          </p:cNvPicPr>
          <p:nvPr/>
        </p:nvPicPr>
        <p:blipFill>
          <a:blip r:embed="rId9">
            <a:duotone>
              <a:schemeClr val="accent2">
                <a:shade val="45000"/>
                <a:satMod val="135000"/>
              </a:schemeClr>
              <a:prstClr val="white"/>
            </a:duotone>
            <a:extLst>
              <a:ext uri="{96DAC541-7B7A-43D3-8B79-37D633B846F1}">
                <asvg:svgBlip xmlns:asvg="http://schemas.microsoft.com/office/drawing/2016/SVG/main" r:embed="rId10"/>
              </a:ext>
            </a:extLst>
          </a:blip>
          <a:stretch>
            <a:fillRect/>
          </a:stretch>
        </p:blipFill>
        <p:spPr>
          <a:xfrm>
            <a:off x="6571868" y="4396930"/>
            <a:ext cx="685800" cy="914400"/>
          </a:xfrm>
          <a:prstGeom prst="rect">
            <a:avLst/>
          </a:prstGeom>
        </p:spPr>
      </p:pic>
      <p:pic>
        <p:nvPicPr>
          <p:cNvPr id="39" name="Рисунок 38" descr="Женщина">
            <a:extLst>
              <a:ext uri="{FF2B5EF4-FFF2-40B4-BE49-F238E27FC236}">
                <a16:creationId xmlns:a16="http://schemas.microsoft.com/office/drawing/2014/main" id="{88565CF6-2D39-7348-BB32-AAC66F7DAC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32049" y="4411669"/>
            <a:ext cx="685800" cy="914400"/>
          </a:xfrm>
          <a:prstGeom prst="rect">
            <a:avLst/>
          </a:prstGeom>
        </p:spPr>
      </p:pic>
      <p:pic>
        <p:nvPicPr>
          <p:cNvPr id="40" name="Рисунок 39" descr="Женщина">
            <a:extLst>
              <a:ext uri="{FF2B5EF4-FFF2-40B4-BE49-F238E27FC236}">
                <a16:creationId xmlns:a16="http://schemas.microsoft.com/office/drawing/2014/main" id="{52CC67CC-74C8-284B-B602-19CD99FDBE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71868" y="1916994"/>
            <a:ext cx="685800" cy="914400"/>
          </a:xfrm>
          <a:prstGeom prst="rect">
            <a:avLst/>
          </a:prstGeom>
        </p:spPr>
      </p:pic>
      <p:pic>
        <p:nvPicPr>
          <p:cNvPr id="41" name="Рисунок 40" descr="Женщина">
            <a:extLst>
              <a:ext uri="{FF2B5EF4-FFF2-40B4-BE49-F238E27FC236}">
                <a16:creationId xmlns:a16="http://schemas.microsoft.com/office/drawing/2014/main" id="{6429920F-942B-624F-B1DC-B41BB43CB3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32049" y="1931733"/>
            <a:ext cx="685800" cy="914400"/>
          </a:xfrm>
          <a:prstGeom prst="rect">
            <a:avLst/>
          </a:prstGeom>
        </p:spPr>
      </p:pic>
      <p:grpSp>
        <p:nvGrpSpPr>
          <p:cNvPr id="91" name="Группа 90">
            <a:extLst>
              <a:ext uri="{FF2B5EF4-FFF2-40B4-BE49-F238E27FC236}">
                <a16:creationId xmlns:a16="http://schemas.microsoft.com/office/drawing/2014/main" id="{4A55FD4B-07B6-7449-BBDE-9F1B11DDEB6A}"/>
              </a:ext>
            </a:extLst>
          </p:cNvPr>
          <p:cNvGrpSpPr/>
          <p:nvPr/>
        </p:nvGrpSpPr>
        <p:grpSpPr>
          <a:xfrm>
            <a:off x="4633959" y="1850136"/>
            <a:ext cx="950360" cy="1053878"/>
            <a:chOff x="8232956" y="2118759"/>
            <a:chExt cx="1267147" cy="1053878"/>
          </a:xfrm>
        </p:grpSpPr>
        <p:pic>
          <p:nvPicPr>
            <p:cNvPr id="47" name="Рисунок 46">
              <a:extLst>
                <a:ext uri="{FF2B5EF4-FFF2-40B4-BE49-F238E27FC236}">
                  <a16:creationId xmlns:a16="http://schemas.microsoft.com/office/drawing/2014/main" id="{B6EDC6BE-1490-794B-95D5-BD1823174F37}"/>
                </a:ext>
              </a:extLst>
            </p:cNvPr>
            <p:cNvPicPr>
              <a:picLocks noChangeAspect="1"/>
            </p:cNvPicPr>
            <p:nvPr/>
          </p:nvPicPr>
          <p:blipFill>
            <a:blip r:embed="rId6"/>
            <a:stretch>
              <a:fillRect/>
            </a:stretch>
          </p:blipFill>
          <p:spPr>
            <a:xfrm rot="21443962">
              <a:off x="8839505" y="3050501"/>
              <a:ext cx="122136" cy="122136"/>
            </a:xfrm>
            <a:prstGeom prst="rect">
              <a:avLst/>
            </a:prstGeom>
          </p:spPr>
        </p:pic>
        <p:pic>
          <p:nvPicPr>
            <p:cNvPr id="49" name="Рисунок 48">
              <a:extLst>
                <a:ext uri="{FF2B5EF4-FFF2-40B4-BE49-F238E27FC236}">
                  <a16:creationId xmlns:a16="http://schemas.microsoft.com/office/drawing/2014/main" id="{B29B4A79-94D2-A24F-92DC-82BCF9BEBC17}"/>
                </a:ext>
              </a:extLst>
            </p:cNvPr>
            <p:cNvPicPr>
              <a:picLocks noChangeAspect="1"/>
            </p:cNvPicPr>
            <p:nvPr/>
          </p:nvPicPr>
          <p:blipFill>
            <a:blip r:embed="rId6"/>
            <a:stretch>
              <a:fillRect/>
            </a:stretch>
          </p:blipFill>
          <p:spPr>
            <a:xfrm>
              <a:off x="9180651" y="2603761"/>
              <a:ext cx="122136" cy="122136"/>
            </a:xfrm>
            <a:prstGeom prst="rect">
              <a:avLst/>
            </a:prstGeom>
          </p:spPr>
        </p:pic>
        <p:pic>
          <p:nvPicPr>
            <p:cNvPr id="50" name="Рисунок 49">
              <a:extLst>
                <a:ext uri="{FF2B5EF4-FFF2-40B4-BE49-F238E27FC236}">
                  <a16:creationId xmlns:a16="http://schemas.microsoft.com/office/drawing/2014/main" id="{BAF78C7A-541D-A149-9298-E53E69574875}"/>
                </a:ext>
              </a:extLst>
            </p:cNvPr>
            <p:cNvPicPr>
              <a:picLocks noChangeAspect="1"/>
            </p:cNvPicPr>
            <p:nvPr/>
          </p:nvPicPr>
          <p:blipFill>
            <a:blip r:embed="rId6"/>
            <a:stretch>
              <a:fillRect/>
            </a:stretch>
          </p:blipFill>
          <p:spPr>
            <a:xfrm>
              <a:off x="8425488" y="2533066"/>
              <a:ext cx="122136" cy="122136"/>
            </a:xfrm>
            <a:prstGeom prst="rect">
              <a:avLst/>
            </a:prstGeom>
          </p:spPr>
        </p:pic>
        <p:pic>
          <p:nvPicPr>
            <p:cNvPr id="51" name="Рисунок 50">
              <a:extLst>
                <a:ext uri="{FF2B5EF4-FFF2-40B4-BE49-F238E27FC236}">
                  <a16:creationId xmlns:a16="http://schemas.microsoft.com/office/drawing/2014/main" id="{679E06D6-F00D-8446-9157-4ABB6E32D54D}"/>
                </a:ext>
              </a:extLst>
            </p:cNvPr>
            <p:cNvPicPr>
              <a:picLocks noChangeAspect="1"/>
            </p:cNvPicPr>
            <p:nvPr/>
          </p:nvPicPr>
          <p:blipFill>
            <a:blip r:embed="rId6"/>
            <a:stretch>
              <a:fillRect/>
            </a:stretch>
          </p:blipFill>
          <p:spPr>
            <a:xfrm rot="10800000">
              <a:off x="9191306" y="2222601"/>
              <a:ext cx="122136" cy="122136"/>
            </a:xfrm>
            <a:prstGeom prst="rect">
              <a:avLst/>
            </a:prstGeom>
          </p:spPr>
        </p:pic>
        <p:pic>
          <p:nvPicPr>
            <p:cNvPr id="57" name="Рисунок 56">
              <a:extLst>
                <a:ext uri="{FF2B5EF4-FFF2-40B4-BE49-F238E27FC236}">
                  <a16:creationId xmlns:a16="http://schemas.microsoft.com/office/drawing/2014/main" id="{164DB50C-5E09-9641-AB1A-D16E5C2731E4}"/>
                </a:ext>
              </a:extLst>
            </p:cNvPr>
            <p:cNvPicPr>
              <a:picLocks noChangeAspect="1"/>
            </p:cNvPicPr>
            <p:nvPr/>
          </p:nvPicPr>
          <p:blipFill>
            <a:blip r:embed="rId6"/>
            <a:stretch>
              <a:fillRect/>
            </a:stretch>
          </p:blipFill>
          <p:spPr>
            <a:xfrm rot="10800000">
              <a:off x="8439020" y="2118759"/>
              <a:ext cx="122136" cy="122136"/>
            </a:xfrm>
            <a:prstGeom prst="rect">
              <a:avLst/>
            </a:prstGeom>
          </p:spPr>
        </p:pic>
        <p:pic>
          <p:nvPicPr>
            <p:cNvPr id="58" name="Рисунок 57">
              <a:extLst>
                <a:ext uri="{FF2B5EF4-FFF2-40B4-BE49-F238E27FC236}">
                  <a16:creationId xmlns:a16="http://schemas.microsoft.com/office/drawing/2014/main" id="{386EBB6E-3AED-924A-A945-C2CBE11C0E99}"/>
                </a:ext>
              </a:extLst>
            </p:cNvPr>
            <p:cNvPicPr>
              <a:picLocks noChangeAspect="1"/>
            </p:cNvPicPr>
            <p:nvPr/>
          </p:nvPicPr>
          <p:blipFill>
            <a:blip r:embed="rId6"/>
            <a:stretch>
              <a:fillRect/>
            </a:stretch>
          </p:blipFill>
          <p:spPr>
            <a:xfrm rot="10800000">
              <a:off x="8836796" y="2664829"/>
              <a:ext cx="122136" cy="122136"/>
            </a:xfrm>
            <a:prstGeom prst="rect">
              <a:avLst/>
            </a:prstGeom>
          </p:spPr>
        </p:pic>
        <p:pic>
          <p:nvPicPr>
            <p:cNvPr id="59" name="Рисунок 58">
              <a:extLst>
                <a:ext uri="{FF2B5EF4-FFF2-40B4-BE49-F238E27FC236}">
                  <a16:creationId xmlns:a16="http://schemas.microsoft.com/office/drawing/2014/main" id="{60B1766E-B3AE-9746-862C-951BEEA4942E}"/>
                </a:ext>
              </a:extLst>
            </p:cNvPr>
            <p:cNvPicPr>
              <a:picLocks noChangeAspect="1"/>
            </p:cNvPicPr>
            <p:nvPr/>
          </p:nvPicPr>
          <p:blipFill>
            <a:blip r:embed="rId6"/>
            <a:stretch>
              <a:fillRect/>
            </a:stretch>
          </p:blipFill>
          <p:spPr>
            <a:xfrm rot="16200000">
              <a:off x="9028789" y="2857742"/>
              <a:ext cx="122136" cy="122136"/>
            </a:xfrm>
            <a:prstGeom prst="rect">
              <a:avLst/>
            </a:prstGeom>
          </p:spPr>
        </p:pic>
        <p:pic>
          <p:nvPicPr>
            <p:cNvPr id="60" name="Рисунок 59">
              <a:extLst>
                <a:ext uri="{FF2B5EF4-FFF2-40B4-BE49-F238E27FC236}">
                  <a16:creationId xmlns:a16="http://schemas.microsoft.com/office/drawing/2014/main" id="{54550AF8-5F59-7241-9A7B-FED94DA9E02C}"/>
                </a:ext>
              </a:extLst>
            </p:cNvPr>
            <p:cNvPicPr>
              <a:picLocks noChangeAspect="1"/>
            </p:cNvPicPr>
            <p:nvPr/>
          </p:nvPicPr>
          <p:blipFill>
            <a:blip r:embed="rId6"/>
            <a:stretch>
              <a:fillRect/>
            </a:stretch>
          </p:blipFill>
          <p:spPr>
            <a:xfrm rot="5400000">
              <a:off x="8650223" y="2850303"/>
              <a:ext cx="122136" cy="122136"/>
            </a:xfrm>
            <a:prstGeom prst="rect">
              <a:avLst/>
            </a:prstGeom>
          </p:spPr>
        </p:pic>
        <p:pic>
          <p:nvPicPr>
            <p:cNvPr id="61" name="Рисунок 60">
              <a:extLst>
                <a:ext uri="{FF2B5EF4-FFF2-40B4-BE49-F238E27FC236}">
                  <a16:creationId xmlns:a16="http://schemas.microsoft.com/office/drawing/2014/main" id="{3AEE256B-659A-544D-B694-11F5434B8372}"/>
                </a:ext>
              </a:extLst>
            </p:cNvPr>
            <p:cNvPicPr>
              <a:picLocks noChangeAspect="1"/>
            </p:cNvPicPr>
            <p:nvPr/>
          </p:nvPicPr>
          <p:blipFill>
            <a:blip r:embed="rId6"/>
            <a:stretch>
              <a:fillRect/>
            </a:stretch>
          </p:blipFill>
          <p:spPr>
            <a:xfrm rot="16200000">
              <a:off x="9377967" y="2414457"/>
              <a:ext cx="122136" cy="122136"/>
            </a:xfrm>
            <a:prstGeom prst="rect">
              <a:avLst/>
            </a:prstGeom>
          </p:spPr>
        </p:pic>
        <p:pic>
          <p:nvPicPr>
            <p:cNvPr id="62" name="Рисунок 61">
              <a:extLst>
                <a:ext uri="{FF2B5EF4-FFF2-40B4-BE49-F238E27FC236}">
                  <a16:creationId xmlns:a16="http://schemas.microsoft.com/office/drawing/2014/main" id="{B44E56CC-CE68-7541-9851-15C15041BB9F}"/>
                </a:ext>
              </a:extLst>
            </p:cNvPr>
            <p:cNvPicPr>
              <a:picLocks noChangeAspect="1"/>
            </p:cNvPicPr>
            <p:nvPr/>
          </p:nvPicPr>
          <p:blipFill>
            <a:blip r:embed="rId6"/>
            <a:stretch>
              <a:fillRect/>
            </a:stretch>
          </p:blipFill>
          <p:spPr>
            <a:xfrm rot="16200000">
              <a:off x="8650223" y="2318146"/>
              <a:ext cx="122136" cy="122136"/>
            </a:xfrm>
            <a:prstGeom prst="rect">
              <a:avLst/>
            </a:prstGeom>
          </p:spPr>
        </p:pic>
        <p:pic>
          <p:nvPicPr>
            <p:cNvPr id="63" name="Рисунок 62">
              <a:extLst>
                <a:ext uri="{FF2B5EF4-FFF2-40B4-BE49-F238E27FC236}">
                  <a16:creationId xmlns:a16="http://schemas.microsoft.com/office/drawing/2014/main" id="{DAA2427D-CB64-154B-8745-54923C960D2C}"/>
                </a:ext>
              </a:extLst>
            </p:cNvPr>
            <p:cNvPicPr>
              <a:picLocks noChangeAspect="1"/>
            </p:cNvPicPr>
            <p:nvPr/>
          </p:nvPicPr>
          <p:blipFill>
            <a:blip r:embed="rId6"/>
            <a:stretch>
              <a:fillRect/>
            </a:stretch>
          </p:blipFill>
          <p:spPr>
            <a:xfrm rot="5400000">
              <a:off x="8232956" y="2319024"/>
              <a:ext cx="122136" cy="122136"/>
            </a:xfrm>
            <a:prstGeom prst="rect">
              <a:avLst/>
            </a:prstGeom>
          </p:spPr>
        </p:pic>
        <p:pic>
          <p:nvPicPr>
            <p:cNvPr id="64" name="Рисунок 63">
              <a:extLst>
                <a:ext uri="{FF2B5EF4-FFF2-40B4-BE49-F238E27FC236}">
                  <a16:creationId xmlns:a16="http://schemas.microsoft.com/office/drawing/2014/main" id="{7DA33FE6-D663-2C47-9062-E786BCF34A30}"/>
                </a:ext>
              </a:extLst>
            </p:cNvPr>
            <p:cNvPicPr>
              <a:picLocks noChangeAspect="1"/>
            </p:cNvPicPr>
            <p:nvPr/>
          </p:nvPicPr>
          <p:blipFill>
            <a:blip r:embed="rId6"/>
            <a:stretch>
              <a:fillRect/>
            </a:stretch>
          </p:blipFill>
          <p:spPr>
            <a:xfrm rot="5400000">
              <a:off x="8983335" y="2424298"/>
              <a:ext cx="122136" cy="122136"/>
            </a:xfrm>
            <a:prstGeom prst="rect">
              <a:avLst/>
            </a:prstGeom>
          </p:spPr>
        </p:pic>
        <p:pic>
          <p:nvPicPr>
            <p:cNvPr id="42" name="Рисунок 41">
              <a:extLst>
                <a:ext uri="{FF2B5EF4-FFF2-40B4-BE49-F238E27FC236}">
                  <a16:creationId xmlns:a16="http://schemas.microsoft.com/office/drawing/2014/main" id="{42F2CFE7-366A-F440-9BAE-85344032762E}"/>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13">
                      <a14:imgEffect>
                        <a14:artisticTexturizer trans="44000"/>
                      </a14:imgEffect>
                      <a14:imgEffect>
                        <a14:colorTemperature colorTemp="9630"/>
                      </a14:imgEffect>
                    </a14:imgLayer>
                  </a14:imgProps>
                </a:ext>
              </a:extLst>
            </a:blip>
            <a:stretch>
              <a:fillRect/>
            </a:stretch>
          </p:blipFill>
          <p:spPr>
            <a:xfrm>
              <a:off x="8270052" y="2191878"/>
              <a:ext cx="461664" cy="369332"/>
            </a:xfrm>
            <a:prstGeom prst="rect">
              <a:avLst/>
            </a:prstGeom>
          </p:spPr>
        </p:pic>
        <p:pic>
          <p:nvPicPr>
            <p:cNvPr id="45" name="Рисунок 44">
              <a:extLst>
                <a:ext uri="{FF2B5EF4-FFF2-40B4-BE49-F238E27FC236}">
                  <a16:creationId xmlns:a16="http://schemas.microsoft.com/office/drawing/2014/main" id="{1E40C1CD-D0ED-0F49-8C2D-199044B7C58A}"/>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Texturizer trans="44000"/>
                      </a14:imgEffect>
                      <a14:imgEffect>
                        <a14:colorTemperature colorTemp="9630"/>
                      </a14:imgEffect>
                    </a14:imgLayer>
                  </a14:imgProps>
                </a:ext>
              </a:extLst>
            </a:blip>
            <a:stretch>
              <a:fillRect/>
            </a:stretch>
          </p:blipFill>
          <p:spPr>
            <a:xfrm>
              <a:off x="8669742" y="2728836"/>
              <a:ext cx="461664" cy="369332"/>
            </a:xfrm>
            <a:prstGeom prst="rect">
              <a:avLst/>
            </a:prstGeom>
          </p:spPr>
        </p:pic>
        <p:pic>
          <p:nvPicPr>
            <p:cNvPr id="46" name="Рисунок 45">
              <a:extLst>
                <a:ext uri="{FF2B5EF4-FFF2-40B4-BE49-F238E27FC236}">
                  <a16:creationId xmlns:a16="http://schemas.microsoft.com/office/drawing/2014/main" id="{7F9C5AFC-F073-9A4F-8159-4864C194DBC1}"/>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14">
                      <a14:imgEffect>
                        <a14:artisticTexturizer trans="44000"/>
                      </a14:imgEffect>
                      <a14:imgEffect>
                        <a14:colorTemperature colorTemp="9630"/>
                      </a14:imgEffect>
                    </a14:imgLayer>
                  </a14:imgProps>
                </a:ext>
              </a:extLst>
            </a:blip>
            <a:stretch>
              <a:fillRect/>
            </a:stretch>
          </p:blipFill>
          <p:spPr>
            <a:xfrm>
              <a:off x="9010887" y="2295497"/>
              <a:ext cx="461664" cy="369332"/>
            </a:xfrm>
            <a:prstGeom prst="rect">
              <a:avLst/>
            </a:prstGeom>
          </p:spPr>
        </p:pic>
      </p:grpSp>
      <p:sp>
        <p:nvSpPr>
          <p:cNvPr id="65" name="TextBox 64">
            <a:extLst>
              <a:ext uri="{FF2B5EF4-FFF2-40B4-BE49-F238E27FC236}">
                <a16:creationId xmlns:a16="http://schemas.microsoft.com/office/drawing/2014/main" id="{4E978866-885A-944D-946A-ED762F9DCA45}"/>
              </a:ext>
            </a:extLst>
          </p:cNvPr>
          <p:cNvSpPr txBox="1"/>
          <p:nvPr/>
        </p:nvSpPr>
        <p:spPr>
          <a:xfrm>
            <a:off x="4329184" y="3121804"/>
            <a:ext cx="4491288" cy="523220"/>
          </a:xfrm>
          <a:prstGeom prst="rect">
            <a:avLst/>
          </a:prstGeom>
          <a:noFill/>
        </p:spPr>
        <p:txBody>
          <a:bodyPr wrap="square" rtlCol="0">
            <a:spAutoFit/>
          </a:bodyPr>
          <a:lstStyle/>
          <a:p>
            <a:r>
              <a:rPr lang="ru-RU" sz="1400" dirty="0">
                <a:latin typeface="Arial Narrow" pitchFamily="34" charset="0"/>
              </a:rPr>
              <a:t>Организм вырабатывает антитела против вирусов в достаточном количестве для уничтожения всех вирусов </a:t>
            </a:r>
          </a:p>
        </p:txBody>
      </p:sp>
      <p:sp>
        <p:nvSpPr>
          <p:cNvPr id="67" name="TextBox 66">
            <a:extLst>
              <a:ext uri="{FF2B5EF4-FFF2-40B4-BE49-F238E27FC236}">
                <a16:creationId xmlns:a16="http://schemas.microsoft.com/office/drawing/2014/main" id="{12B68AED-504F-DA4F-8BA2-8B4C269819C6}"/>
              </a:ext>
            </a:extLst>
          </p:cNvPr>
          <p:cNvSpPr txBox="1"/>
          <p:nvPr/>
        </p:nvSpPr>
        <p:spPr>
          <a:xfrm>
            <a:off x="4328170" y="5580095"/>
            <a:ext cx="4348286" cy="738664"/>
          </a:xfrm>
          <a:prstGeom prst="rect">
            <a:avLst/>
          </a:prstGeom>
          <a:noFill/>
        </p:spPr>
        <p:txBody>
          <a:bodyPr wrap="square" rtlCol="0">
            <a:spAutoFit/>
          </a:bodyPr>
          <a:lstStyle/>
          <a:p>
            <a:r>
              <a:rPr lang="ru-RU" sz="1400" dirty="0">
                <a:latin typeface="Arial Narrow" pitchFamily="34" charset="0"/>
              </a:rPr>
              <a:t>Организм вырабатывает антитела медленнее, чем размножаются вирусы, или антител недостаточно для уничтожения всех вирусов </a:t>
            </a:r>
          </a:p>
        </p:txBody>
      </p:sp>
      <p:grpSp>
        <p:nvGrpSpPr>
          <p:cNvPr id="93" name="Группа 92">
            <a:extLst>
              <a:ext uri="{FF2B5EF4-FFF2-40B4-BE49-F238E27FC236}">
                <a16:creationId xmlns:a16="http://schemas.microsoft.com/office/drawing/2014/main" id="{D1C04828-8FBD-394C-AA28-030FEDDB0BFA}"/>
              </a:ext>
            </a:extLst>
          </p:cNvPr>
          <p:cNvGrpSpPr/>
          <p:nvPr/>
        </p:nvGrpSpPr>
        <p:grpSpPr>
          <a:xfrm>
            <a:off x="4679760" y="4448105"/>
            <a:ext cx="404552" cy="535945"/>
            <a:chOff x="7743289" y="4682619"/>
            <a:chExt cx="539403" cy="535945"/>
          </a:xfrm>
        </p:grpSpPr>
        <p:pic>
          <p:nvPicPr>
            <p:cNvPr id="90" name="Рисунок 89">
              <a:extLst>
                <a:ext uri="{FF2B5EF4-FFF2-40B4-BE49-F238E27FC236}">
                  <a16:creationId xmlns:a16="http://schemas.microsoft.com/office/drawing/2014/main" id="{D912AF22-3E97-7848-9ECD-75B224E09C5B}"/>
                </a:ext>
              </a:extLst>
            </p:cNvPr>
            <p:cNvPicPr>
              <a:picLocks noChangeAspect="1"/>
            </p:cNvPicPr>
            <p:nvPr/>
          </p:nvPicPr>
          <p:blipFill>
            <a:blip r:embed="rId6"/>
            <a:stretch>
              <a:fillRect/>
            </a:stretch>
          </p:blipFill>
          <p:spPr>
            <a:xfrm rot="21443962">
              <a:off x="7944271" y="5096428"/>
              <a:ext cx="122136" cy="122136"/>
            </a:xfrm>
            <a:prstGeom prst="rect">
              <a:avLst/>
            </a:prstGeom>
          </p:spPr>
        </p:pic>
        <p:pic>
          <p:nvPicPr>
            <p:cNvPr id="74" name="Рисунок 73">
              <a:extLst>
                <a:ext uri="{FF2B5EF4-FFF2-40B4-BE49-F238E27FC236}">
                  <a16:creationId xmlns:a16="http://schemas.microsoft.com/office/drawing/2014/main" id="{E23BEBBD-439E-F949-B86D-EFC8BAC01C7F}"/>
                </a:ext>
              </a:extLst>
            </p:cNvPr>
            <p:cNvPicPr>
              <a:picLocks noChangeAspect="1"/>
            </p:cNvPicPr>
            <p:nvPr/>
          </p:nvPicPr>
          <p:blipFill>
            <a:blip r:embed="rId6"/>
            <a:stretch>
              <a:fillRect/>
            </a:stretch>
          </p:blipFill>
          <p:spPr>
            <a:xfrm rot="10800000">
              <a:off x="7949353" y="4682619"/>
              <a:ext cx="122136" cy="122136"/>
            </a:xfrm>
            <a:prstGeom prst="rect">
              <a:avLst/>
            </a:prstGeom>
          </p:spPr>
        </p:pic>
        <p:pic>
          <p:nvPicPr>
            <p:cNvPr id="79" name="Рисунок 78">
              <a:extLst>
                <a:ext uri="{FF2B5EF4-FFF2-40B4-BE49-F238E27FC236}">
                  <a16:creationId xmlns:a16="http://schemas.microsoft.com/office/drawing/2014/main" id="{C0A82938-B0A3-F341-947A-02D4E7F38B0F}"/>
                </a:ext>
              </a:extLst>
            </p:cNvPr>
            <p:cNvPicPr>
              <a:picLocks noChangeAspect="1"/>
            </p:cNvPicPr>
            <p:nvPr/>
          </p:nvPicPr>
          <p:blipFill>
            <a:blip r:embed="rId6"/>
            <a:stretch>
              <a:fillRect/>
            </a:stretch>
          </p:blipFill>
          <p:spPr>
            <a:xfrm rot="16200000">
              <a:off x="8160556" y="4882006"/>
              <a:ext cx="122136" cy="122136"/>
            </a:xfrm>
            <a:prstGeom prst="rect">
              <a:avLst/>
            </a:prstGeom>
          </p:spPr>
        </p:pic>
        <p:pic>
          <p:nvPicPr>
            <p:cNvPr id="80" name="Рисунок 79">
              <a:extLst>
                <a:ext uri="{FF2B5EF4-FFF2-40B4-BE49-F238E27FC236}">
                  <a16:creationId xmlns:a16="http://schemas.microsoft.com/office/drawing/2014/main" id="{FF6F48CE-7AD0-BB41-9CC2-3B530A46B116}"/>
                </a:ext>
              </a:extLst>
            </p:cNvPr>
            <p:cNvPicPr>
              <a:picLocks noChangeAspect="1"/>
            </p:cNvPicPr>
            <p:nvPr/>
          </p:nvPicPr>
          <p:blipFill>
            <a:blip r:embed="rId6"/>
            <a:stretch>
              <a:fillRect/>
            </a:stretch>
          </p:blipFill>
          <p:spPr>
            <a:xfrm rot="5400000">
              <a:off x="7743289" y="4882884"/>
              <a:ext cx="122136" cy="122136"/>
            </a:xfrm>
            <a:prstGeom prst="rect">
              <a:avLst/>
            </a:prstGeom>
          </p:spPr>
        </p:pic>
        <p:pic>
          <p:nvPicPr>
            <p:cNvPr id="82" name="Рисунок 81">
              <a:extLst>
                <a:ext uri="{FF2B5EF4-FFF2-40B4-BE49-F238E27FC236}">
                  <a16:creationId xmlns:a16="http://schemas.microsoft.com/office/drawing/2014/main" id="{0268F77C-3C52-3C43-BD78-5060984FDDC7}"/>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15">
                      <a14:imgEffect>
                        <a14:artisticTexturizer trans="44000"/>
                      </a14:imgEffect>
                      <a14:imgEffect>
                        <a14:colorTemperature colorTemp="9630"/>
                      </a14:imgEffect>
                    </a14:imgLayer>
                  </a14:imgProps>
                </a:ext>
              </a:extLst>
            </a:blip>
            <a:stretch>
              <a:fillRect/>
            </a:stretch>
          </p:blipFill>
          <p:spPr>
            <a:xfrm>
              <a:off x="7780385" y="4755738"/>
              <a:ext cx="461664" cy="369332"/>
            </a:xfrm>
            <a:prstGeom prst="rect">
              <a:avLst/>
            </a:prstGeom>
          </p:spPr>
        </p:pic>
      </p:grpSp>
      <p:pic>
        <p:nvPicPr>
          <p:cNvPr id="84" name="Рисунок 83">
            <a:extLst>
              <a:ext uri="{FF2B5EF4-FFF2-40B4-BE49-F238E27FC236}">
                <a16:creationId xmlns:a16="http://schemas.microsoft.com/office/drawing/2014/main" id="{1330D471-F337-E441-B192-77EA920952D5}"/>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16">
                    <a14:imgEffect>
                      <a14:artisticTexturizer trans="44000"/>
                    </a14:imgEffect>
                    <a14:imgEffect>
                      <a14:colorTemperature colorTemp="9630"/>
                    </a14:imgEffect>
                  </a14:imgLayer>
                </a14:imgProps>
              </a:ext>
            </a:extLst>
          </a:blip>
          <a:stretch>
            <a:fillRect/>
          </a:stretch>
        </p:blipFill>
        <p:spPr>
          <a:xfrm>
            <a:off x="5263208" y="4624842"/>
            <a:ext cx="346248" cy="369332"/>
          </a:xfrm>
          <a:prstGeom prst="rect">
            <a:avLst/>
          </a:prstGeom>
        </p:spPr>
      </p:pic>
      <p:pic>
        <p:nvPicPr>
          <p:cNvPr id="86" name="Рисунок 85">
            <a:extLst>
              <a:ext uri="{FF2B5EF4-FFF2-40B4-BE49-F238E27FC236}">
                <a16:creationId xmlns:a16="http://schemas.microsoft.com/office/drawing/2014/main" id="{3B431C26-6065-D34F-9D85-F9D73C7DB76D}"/>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16">
                    <a14:imgEffect>
                      <a14:artisticTexturizer trans="44000"/>
                    </a14:imgEffect>
                    <a14:imgEffect>
                      <a14:colorTemperature colorTemp="9630"/>
                    </a14:imgEffect>
                  </a14:imgLayer>
                </a14:imgProps>
              </a:ext>
            </a:extLst>
          </a:blip>
          <a:stretch>
            <a:fillRect/>
          </a:stretch>
        </p:blipFill>
        <p:spPr>
          <a:xfrm>
            <a:off x="6407211" y="4373710"/>
            <a:ext cx="346248" cy="369332"/>
          </a:xfrm>
          <a:prstGeom prst="rect">
            <a:avLst/>
          </a:prstGeom>
        </p:spPr>
      </p:pic>
      <p:pic>
        <p:nvPicPr>
          <p:cNvPr id="88" name="Рисунок 87">
            <a:extLst>
              <a:ext uri="{FF2B5EF4-FFF2-40B4-BE49-F238E27FC236}">
                <a16:creationId xmlns:a16="http://schemas.microsoft.com/office/drawing/2014/main" id="{ADCCD9F7-5745-B243-871D-578F35DA4DF1}"/>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16">
                    <a14:imgEffect>
                      <a14:artisticTexturizer trans="44000"/>
                    </a14:imgEffect>
                    <a14:imgEffect>
                      <a14:colorTemperature colorTemp="9630"/>
                    </a14:imgEffect>
                  </a14:imgLayer>
                </a14:imgProps>
              </a:ext>
            </a:extLst>
          </a:blip>
          <a:stretch>
            <a:fillRect/>
          </a:stretch>
        </p:blipFill>
        <p:spPr>
          <a:xfrm>
            <a:off x="6464608" y="4931645"/>
            <a:ext cx="346248" cy="369332"/>
          </a:xfrm>
          <a:prstGeom prst="rect">
            <a:avLst/>
          </a:prstGeom>
        </p:spPr>
      </p:pic>
      <p:grpSp>
        <p:nvGrpSpPr>
          <p:cNvPr id="95" name="Группа 94">
            <a:extLst>
              <a:ext uri="{FF2B5EF4-FFF2-40B4-BE49-F238E27FC236}">
                <a16:creationId xmlns:a16="http://schemas.microsoft.com/office/drawing/2014/main" id="{16713AD8-3971-8F40-B4FA-24F97E0C9A0D}"/>
              </a:ext>
            </a:extLst>
          </p:cNvPr>
          <p:cNvGrpSpPr/>
          <p:nvPr/>
        </p:nvGrpSpPr>
        <p:grpSpPr>
          <a:xfrm>
            <a:off x="5680097" y="4436240"/>
            <a:ext cx="404552" cy="535945"/>
            <a:chOff x="7743289" y="4682619"/>
            <a:chExt cx="539403" cy="535945"/>
          </a:xfrm>
        </p:grpSpPr>
        <p:pic>
          <p:nvPicPr>
            <p:cNvPr id="96" name="Рисунок 95">
              <a:extLst>
                <a:ext uri="{FF2B5EF4-FFF2-40B4-BE49-F238E27FC236}">
                  <a16:creationId xmlns:a16="http://schemas.microsoft.com/office/drawing/2014/main" id="{84BA32C2-2FFB-044E-973B-86CFE6B1DEF8}"/>
                </a:ext>
              </a:extLst>
            </p:cNvPr>
            <p:cNvPicPr>
              <a:picLocks noChangeAspect="1"/>
            </p:cNvPicPr>
            <p:nvPr/>
          </p:nvPicPr>
          <p:blipFill>
            <a:blip r:embed="rId6"/>
            <a:stretch>
              <a:fillRect/>
            </a:stretch>
          </p:blipFill>
          <p:spPr>
            <a:xfrm rot="21443962">
              <a:off x="7944271" y="5096428"/>
              <a:ext cx="122136" cy="122136"/>
            </a:xfrm>
            <a:prstGeom prst="rect">
              <a:avLst/>
            </a:prstGeom>
          </p:spPr>
        </p:pic>
        <p:pic>
          <p:nvPicPr>
            <p:cNvPr id="97" name="Рисунок 96">
              <a:extLst>
                <a:ext uri="{FF2B5EF4-FFF2-40B4-BE49-F238E27FC236}">
                  <a16:creationId xmlns:a16="http://schemas.microsoft.com/office/drawing/2014/main" id="{C68FB6BA-5DDF-7041-9B15-EF5221276CBF}"/>
                </a:ext>
              </a:extLst>
            </p:cNvPr>
            <p:cNvPicPr>
              <a:picLocks noChangeAspect="1"/>
            </p:cNvPicPr>
            <p:nvPr/>
          </p:nvPicPr>
          <p:blipFill>
            <a:blip r:embed="rId6"/>
            <a:stretch>
              <a:fillRect/>
            </a:stretch>
          </p:blipFill>
          <p:spPr>
            <a:xfrm rot="10800000">
              <a:off x="7949353" y="4682619"/>
              <a:ext cx="122136" cy="122136"/>
            </a:xfrm>
            <a:prstGeom prst="rect">
              <a:avLst/>
            </a:prstGeom>
          </p:spPr>
        </p:pic>
        <p:pic>
          <p:nvPicPr>
            <p:cNvPr id="98" name="Рисунок 97">
              <a:extLst>
                <a:ext uri="{FF2B5EF4-FFF2-40B4-BE49-F238E27FC236}">
                  <a16:creationId xmlns:a16="http://schemas.microsoft.com/office/drawing/2014/main" id="{29241E63-956F-4644-8FEB-E925588182C4}"/>
                </a:ext>
              </a:extLst>
            </p:cNvPr>
            <p:cNvPicPr>
              <a:picLocks noChangeAspect="1"/>
            </p:cNvPicPr>
            <p:nvPr/>
          </p:nvPicPr>
          <p:blipFill>
            <a:blip r:embed="rId6"/>
            <a:stretch>
              <a:fillRect/>
            </a:stretch>
          </p:blipFill>
          <p:spPr>
            <a:xfrm rot="16200000">
              <a:off x="8160556" y="4882006"/>
              <a:ext cx="122136" cy="122136"/>
            </a:xfrm>
            <a:prstGeom prst="rect">
              <a:avLst/>
            </a:prstGeom>
          </p:spPr>
        </p:pic>
        <p:pic>
          <p:nvPicPr>
            <p:cNvPr id="99" name="Рисунок 98">
              <a:extLst>
                <a:ext uri="{FF2B5EF4-FFF2-40B4-BE49-F238E27FC236}">
                  <a16:creationId xmlns:a16="http://schemas.microsoft.com/office/drawing/2014/main" id="{E84127EF-3497-F74A-84C8-E06883D3B75E}"/>
                </a:ext>
              </a:extLst>
            </p:cNvPr>
            <p:cNvPicPr>
              <a:picLocks noChangeAspect="1"/>
            </p:cNvPicPr>
            <p:nvPr/>
          </p:nvPicPr>
          <p:blipFill>
            <a:blip r:embed="rId6"/>
            <a:stretch>
              <a:fillRect/>
            </a:stretch>
          </p:blipFill>
          <p:spPr>
            <a:xfrm rot="5400000">
              <a:off x="7743289" y="4882884"/>
              <a:ext cx="122136" cy="122136"/>
            </a:xfrm>
            <a:prstGeom prst="rect">
              <a:avLst/>
            </a:prstGeom>
          </p:spPr>
        </p:pic>
        <p:pic>
          <p:nvPicPr>
            <p:cNvPr id="100" name="Рисунок 99">
              <a:extLst>
                <a:ext uri="{FF2B5EF4-FFF2-40B4-BE49-F238E27FC236}">
                  <a16:creationId xmlns:a16="http://schemas.microsoft.com/office/drawing/2014/main" id="{78B81309-88B3-7F4F-B6C1-2435396202B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17">
                      <a14:imgEffect>
                        <a14:artisticTexturizer trans="44000"/>
                      </a14:imgEffect>
                      <a14:imgEffect>
                        <a14:colorTemperature colorTemp="9630"/>
                      </a14:imgEffect>
                    </a14:imgLayer>
                  </a14:imgProps>
                </a:ext>
              </a:extLst>
            </a:blip>
            <a:stretch>
              <a:fillRect/>
            </a:stretch>
          </p:blipFill>
          <p:spPr>
            <a:xfrm>
              <a:off x="7780385" y="4755738"/>
              <a:ext cx="461664" cy="369332"/>
            </a:xfrm>
            <a:prstGeom prst="rect">
              <a:avLst/>
            </a:prstGeom>
          </p:spPr>
        </p:pic>
      </p:grpSp>
      <p:pic>
        <p:nvPicPr>
          <p:cNvPr id="105" name="Рисунок 104">
            <a:extLst>
              <a:ext uri="{FF2B5EF4-FFF2-40B4-BE49-F238E27FC236}">
                <a16:creationId xmlns:a16="http://schemas.microsoft.com/office/drawing/2014/main" id="{198D071D-A3C1-3943-B284-1A2A22821B31}"/>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18">
                    <a14:imgEffect>
                      <a14:artisticTexturizer trans="44000"/>
                    </a14:imgEffect>
                    <a14:imgEffect>
                      <a14:colorTemperature colorTemp="9630"/>
                    </a14:imgEffect>
                  </a14:imgLayer>
                </a14:imgProps>
              </a:ext>
            </a:extLst>
          </a:blip>
          <a:stretch>
            <a:fillRect/>
          </a:stretch>
        </p:blipFill>
        <p:spPr>
          <a:xfrm>
            <a:off x="6263544" y="4612977"/>
            <a:ext cx="346248" cy="369332"/>
          </a:xfrm>
          <a:prstGeom prst="rect">
            <a:avLst/>
          </a:prstGeom>
        </p:spPr>
      </p:pic>
      <p:cxnSp>
        <p:nvCxnSpPr>
          <p:cNvPr id="107" name="Прямая соединительная линия 106">
            <a:extLst>
              <a:ext uri="{FF2B5EF4-FFF2-40B4-BE49-F238E27FC236}">
                <a16:creationId xmlns:a16="http://schemas.microsoft.com/office/drawing/2014/main" id="{70CD8387-6A1B-0743-8433-55F77DCF8161}"/>
              </a:ext>
            </a:extLst>
          </p:cNvPr>
          <p:cNvCxnSpPr>
            <a:endCxn id="67" idx="0"/>
          </p:cNvCxnSpPr>
          <p:nvPr/>
        </p:nvCxnSpPr>
        <p:spPr>
          <a:xfrm>
            <a:off x="5630457" y="4396930"/>
            <a:ext cx="871856" cy="1183165"/>
          </a:xfrm>
          <a:prstGeom prst="line">
            <a:avLst/>
          </a:prstGeom>
          <a:ln w="381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1436EB9-DF6A-D044-B967-3FE3100DF9D4}"/>
              </a:ext>
            </a:extLst>
          </p:cNvPr>
          <p:cNvSpPr txBox="1"/>
          <p:nvPr/>
        </p:nvSpPr>
        <p:spPr>
          <a:xfrm>
            <a:off x="4733611" y="4081067"/>
            <a:ext cx="258404" cy="276999"/>
          </a:xfrm>
          <a:prstGeom prst="rect">
            <a:avLst/>
          </a:prstGeom>
          <a:noFill/>
        </p:spPr>
        <p:txBody>
          <a:bodyPr wrap="none" rtlCol="0">
            <a:spAutoFit/>
          </a:bodyPr>
          <a:lstStyle/>
          <a:p>
            <a:r>
              <a:rPr lang="ru-RU" sz="1200" dirty="0"/>
              <a:t>а</a:t>
            </a:r>
          </a:p>
        </p:txBody>
      </p:sp>
      <p:sp>
        <p:nvSpPr>
          <p:cNvPr id="109" name="TextBox 108">
            <a:extLst>
              <a:ext uri="{FF2B5EF4-FFF2-40B4-BE49-F238E27FC236}">
                <a16:creationId xmlns:a16="http://schemas.microsoft.com/office/drawing/2014/main" id="{70F2EC49-7F1D-7F48-B0EC-39D7F712FADE}"/>
              </a:ext>
            </a:extLst>
          </p:cNvPr>
          <p:cNvSpPr txBox="1"/>
          <p:nvPr/>
        </p:nvSpPr>
        <p:spPr>
          <a:xfrm>
            <a:off x="6464608" y="4084265"/>
            <a:ext cx="266420" cy="276999"/>
          </a:xfrm>
          <a:prstGeom prst="rect">
            <a:avLst/>
          </a:prstGeom>
          <a:noFill/>
        </p:spPr>
        <p:txBody>
          <a:bodyPr wrap="none" rtlCol="0">
            <a:spAutoFit/>
          </a:bodyPr>
          <a:lstStyle/>
          <a:p>
            <a:r>
              <a:rPr lang="ru-RU" sz="1200" dirty="0"/>
              <a:t>б</a:t>
            </a:r>
          </a:p>
        </p:txBody>
      </p:sp>
      <p:sp>
        <p:nvSpPr>
          <p:cNvPr id="110" name="TextBox 109">
            <a:extLst>
              <a:ext uri="{FF2B5EF4-FFF2-40B4-BE49-F238E27FC236}">
                <a16:creationId xmlns:a16="http://schemas.microsoft.com/office/drawing/2014/main" id="{CA1375DE-0E39-D243-BC64-34CDF34B2C9E}"/>
              </a:ext>
            </a:extLst>
          </p:cNvPr>
          <p:cNvSpPr txBox="1"/>
          <p:nvPr/>
        </p:nvSpPr>
        <p:spPr>
          <a:xfrm>
            <a:off x="4735689" y="1562308"/>
            <a:ext cx="258404" cy="276999"/>
          </a:xfrm>
          <a:prstGeom prst="rect">
            <a:avLst/>
          </a:prstGeom>
          <a:noFill/>
        </p:spPr>
        <p:txBody>
          <a:bodyPr wrap="none" rtlCol="0">
            <a:spAutoFit/>
          </a:bodyPr>
          <a:lstStyle/>
          <a:p>
            <a:r>
              <a:rPr lang="ru-RU" sz="1200" dirty="0"/>
              <a:t>а</a:t>
            </a:r>
          </a:p>
        </p:txBody>
      </p:sp>
      <p:sp>
        <p:nvSpPr>
          <p:cNvPr id="111" name="TextBox 110">
            <a:extLst>
              <a:ext uri="{FF2B5EF4-FFF2-40B4-BE49-F238E27FC236}">
                <a16:creationId xmlns:a16="http://schemas.microsoft.com/office/drawing/2014/main" id="{0E9CA22B-8994-4143-B58F-C4EA654DD6AE}"/>
              </a:ext>
            </a:extLst>
          </p:cNvPr>
          <p:cNvSpPr txBox="1"/>
          <p:nvPr/>
        </p:nvSpPr>
        <p:spPr>
          <a:xfrm>
            <a:off x="6466685" y="1559965"/>
            <a:ext cx="266420" cy="276999"/>
          </a:xfrm>
          <a:prstGeom prst="rect">
            <a:avLst/>
          </a:prstGeom>
          <a:noFill/>
        </p:spPr>
        <p:txBody>
          <a:bodyPr wrap="none" rtlCol="0">
            <a:spAutoFit/>
          </a:bodyPr>
          <a:lstStyle/>
          <a:p>
            <a:r>
              <a:rPr lang="ru-RU" sz="1200" dirty="0"/>
              <a:t>б</a:t>
            </a:r>
          </a:p>
        </p:txBody>
      </p:sp>
      <p:grpSp>
        <p:nvGrpSpPr>
          <p:cNvPr id="112" name="Группа 111">
            <a:extLst>
              <a:ext uri="{FF2B5EF4-FFF2-40B4-BE49-F238E27FC236}">
                <a16:creationId xmlns:a16="http://schemas.microsoft.com/office/drawing/2014/main" id="{8C6FFAF3-CF92-8E45-9834-E8157001D428}"/>
              </a:ext>
            </a:extLst>
          </p:cNvPr>
          <p:cNvGrpSpPr/>
          <p:nvPr/>
        </p:nvGrpSpPr>
        <p:grpSpPr>
          <a:xfrm>
            <a:off x="5698970" y="1945567"/>
            <a:ext cx="950360" cy="1053878"/>
            <a:chOff x="8232956" y="2118759"/>
            <a:chExt cx="1267147" cy="1053878"/>
          </a:xfrm>
        </p:grpSpPr>
        <p:pic>
          <p:nvPicPr>
            <p:cNvPr id="113" name="Рисунок 112">
              <a:extLst>
                <a:ext uri="{FF2B5EF4-FFF2-40B4-BE49-F238E27FC236}">
                  <a16:creationId xmlns:a16="http://schemas.microsoft.com/office/drawing/2014/main" id="{AE11ABC5-59ED-8846-BF57-6AEAF111094A}"/>
                </a:ext>
              </a:extLst>
            </p:cNvPr>
            <p:cNvPicPr>
              <a:picLocks noChangeAspect="1"/>
            </p:cNvPicPr>
            <p:nvPr/>
          </p:nvPicPr>
          <p:blipFill>
            <a:blip r:embed="rId6"/>
            <a:stretch>
              <a:fillRect/>
            </a:stretch>
          </p:blipFill>
          <p:spPr>
            <a:xfrm rot="21443962">
              <a:off x="8839505" y="3050501"/>
              <a:ext cx="122136" cy="122136"/>
            </a:xfrm>
            <a:prstGeom prst="rect">
              <a:avLst/>
            </a:prstGeom>
          </p:spPr>
        </p:pic>
        <p:pic>
          <p:nvPicPr>
            <p:cNvPr id="114" name="Рисунок 113">
              <a:extLst>
                <a:ext uri="{FF2B5EF4-FFF2-40B4-BE49-F238E27FC236}">
                  <a16:creationId xmlns:a16="http://schemas.microsoft.com/office/drawing/2014/main" id="{E310BB99-CACA-2048-97CB-B87EF6F9DED8}"/>
                </a:ext>
              </a:extLst>
            </p:cNvPr>
            <p:cNvPicPr>
              <a:picLocks noChangeAspect="1"/>
            </p:cNvPicPr>
            <p:nvPr/>
          </p:nvPicPr>
          <p:blipFill>
            <a:blip r:embed="rId6"/>
            <a:stretch>
              <a:fillRect/>
            </a:stretch>
          </p:blipFill>
          <p:spPr>
            <a:xfrm>
              <a:off x="9180651" y="2603761"/>
              <a:ext cx="122136" cy="122136"/>
            </a:xfrm>
            <a:prstGeom prst="rect">
              <a:avLst/>
            </a:prstGeom>
          </p:spPr>
        </p:pic>
        <p:pic>
          <p:nvPicPr>
            <p:cNvPr id="115" name="Рисунок 114">
              <a:extLst>
                <a:ext uri="{FF2B5EF4-FFF2-40B4-BE49-F238E27FC236}">
                  <a16:creationId xmlns:a16="http://schemas.microsoft.com/office/drawing/2014/main" id="{25BF2E25-69F1-614E-8C8C-799BF4E44205}"/>
                </a:ext>
              </a:extLst>
            </p:cNvPr>
            <p:cNvPicPr>
              <a:picLocks noChangeAspect="1"/>
            </p:cNvPicPr>
            <p:nvPr/>
          </p:nvPicPr>
          <p:blipFill>
            <a:blip r:embed="rId6"/>
            <a:stretch>
              <a:fillRect/>
            </a:stretch>
          </p:blipFill>
          <p:spPr>
            <a:xfrm>
              <a:off x="8425488" y="2533066"/>
              <a:ext cx="122136" cy="122136"/>
            </a:xfrm>
            <a:prstGeom prst="rect">
              <a:avLst/>
            </a:prstGeom>
          </p:spPr>
        </p:pic>
        <p:pic>
          <p:nvPicPr>
            <p:cNvPr id="116" name="Рисунок 115">
              <a:extLst>
                <a:ext uri="{FF2B5EF4-FFF2-40B4-BE49-F238E27FC236}">
                  <a16:creationId xmlns:a16="http://schemas.microsoft.com/office/drawing/2014/main" id="{081542EE-197C-2D4D-8328-03D7D746977C}"/>
                </a:ext>
              </a:extLst>
            </p:cNvPr>
            <p:cNvPicPr>
              <a:picLocks noChangeAspect="1"/>
            </p:cNvPicPr>
            <p:nvPr/>
          </p:nvPicPr>
          <p:blipFill>
            <a:blip r:embed="rId6"/>
            <a:stretch>
              <a:fillRect/>
            </a:stretch>
          </p:blipFill>
          <p:spPr>
            <a:xfrm rot="10800000">
              <a:off x="9191306" y="2222601"/>
              <a:ext cx="122136" cy="122136"/>
            </a:xfrm>
            <a:prstGeom prst="rect">
              <a:avLst/>
            </a:prstGeom>
          </p:spPr>
        </p:pic>
        <p:pic>
          <p:nvPicPr>
            <p:cNvPr id="117" name="Рисунок 116">
              <a:extLst>
                <a:ext uri="{FF2B5EF4-FFF2-40B4-BE49-F238E27FC236}">
                  <a16:creationId xmlns:a16="http://schemas.microsoft.com/office/drawing/2014/main" id="{3B10AD3A-D8AE-5D41-AE52-7D7B9E6FDAEF}"/>
                </a:ext>
              </a:extLst>
            </p:cNvPr>
            <p:cNvPicPr>
              <a:picLocks noChangeAspect="1"/>
            </p:cNvPicPr>
            <p:nvPr/>
          </p:nvPicPr>
          <p:blipFill>
            <a:blip r:embed="rId6"/>
            <a:stretch>
              <a:fillRect/>
            </a:stretch>
          </p:blipFill>
          <p:spPr>
            <a:xfrm rot="10800000">
              <a:off x="8439020" y="2118759"/>
              <a:ext cx="122136" cy="122136"/>
            </a:xfrm>
            <a:prstGeom prst="rect">
              <a:avLst/>
            </a:prstGeom>
          </p:spPr>
        </p:pic>
        <p:pic>
          <p:nvPicPr>
            <p:cNvPr id="118" name="Рисунок 117">
              <a:extLst>
                <a:ext uri="{FF2B5EF4-FFF2-40B4-BE49-F238E27FC236}">
                  <a16:creationId xmlns:a16="http://schemas.microsoft.com/office/drawing/2014/main" id="{3F509999-6E07-6C44-8AD4-1C619B11EFAB}"/>
                </a:ext>
              </a:extLst>
            </p:cNvPr>
            <p:cNvPicPr>
              <a:picLocks noChangeAspect="1"/>
            </p:cNvPicPr>
            <p:nvPr/>
          </p:nvPicPr>
          <p:blipFill>
            <a:blip r:embed="rId6"/>
            <a:stretch>
              <a:fillRect/>
            </a:stretch>
          </p:blipFill>
          <p:spPr>
            <a:xfrm rot="10800000">
              <a:off x="8836796" y="2664829"/>
              <a:ext cx="122136" cy="122136"/>
            </a:xfrm>
            <a:prstGeom prst="rect">
              <a:avLst/>
            </a:prstGeom>
          </p:spPr>
        </p:pic>
        <p:pic>
          <p:nvPicPr>
            <p:cNvPr id="119" name="Рисунок 118">
              <a:extLst>
                <a:ext uri="{FF2B5EF4-FFF2-40B4-BE49-F238E27FC236}">
                  <a16:creationId xmlns:a16="http://schemas.microsoft.com/office/drawing/2014/main" id="{2BED959E-73B7-254E-877C-DB930DF05EBE}"/>
                </a:ext>
              </a:extLst>
            </p:cNvPr>
            <p:cNvPicPr>
              <a:picLocks noChangeAspect="1"/>
            </p:cNvPicPr>
            <p:nvPr/>
          </p:nvPicPr>
          <p:blipFill>
            <a:blip r:embed="rId6"/>
            <a:stretch>
              <a:fillRect/>
            </a:stretch>
          </p:blipFill>
          <p:spPr>
            <a:xfrm rot="16200000">
              <a:off x="9028789" y="2857742"/>
              <a:ext cx="122136" cy="122136"/>
            </a:xfrm>
            <a:prstGeom prst="rect">
              <a:avLst/>
            </a:prstGeom>
          </p:spPr>
        </p:pic>
        <p:pic>
          <p:nvPicPr>
            <p:cNvPr id="120" name="Рисунок 119">
              <a:extLst>
                <a:ext uri="{FF2B5EF4-FFF2-40B4-BE49-F238E27FC236}">
                  <a16:creationId xmlns:a16="http://schemas.microsoft.com/office/drawing/2014/main" id="{6BDBF980-ABC9-2E4D-B71A-EC647742A1A0}"/>
                </a:ext>
              </a:extLst>
            </p:cNvPr>
            <p:cNvPicPr>
              <a:picLocks noChangeAspect="1"/>
            </p:cNvPicPr>
            <p:nvPr/>
          </p:nvPicPr>
          <p:blipFill>
            <a:blip r:embed="rId6"/>
            <a:stretch>
              <a:fillRect/>
            </a:stretch>
          </p:blipFill>
          <p:spPr>
            <a:xfrm rot="5400000">
              <a:off x="8650223" y="2850303"/>
              <a:ext cx="122136" cy="122136"/>
            </a:xfrm>
            <a:prstGeom prst="rect">
              <a:avLst/>
            </a:prstGeom>
          </p:spPr>
        </p:pic>
        <p:pic>
          <p:nvPicPr>
            <p:cNvPr id="121" name="Рисунок 120">
              <a:extLst>
                <a:ext uri="{FF2B5EF4-FFF2-40B4-BE49-F238E27FC236}">
                  <a16:creationId xmlns:a16="http://schemas.microsoft.com/office/drawing/2014/main" id="{2FD83B83-5C4B-2B4B-BA62-600EB8CEE579}"/>
                </a:ext>
              </a:extLst>
            </p:cNvPr>
            <p:cNvPicPr>
              <a:picLocks noChangeAspect="1"/>
            </p:cNvPicPr>
            <p:nvPr/>
          </p:nvPicPr>
          <p:blipFill>
            <a:blip r:embed="rId6"/>
            <a:stretch>
              <a:fillRect/>
            </a:stretch>
          </p:blipFill>
          <p:spPr>
            <a:xfrm rot="16200000">
              <a:off x="9377967" y="2414457"/>
              <a:ext cx="122136" cy="122136"/>
            </a:xfrm>
            <a:prstGeom prst="rect">
              <a:avLst/>
            </a:prstGeom>
          </p:spPr>
        </p:pic>
        <p:pic>
          <p:nvPicPr>
            <p:cNvPr id="122" name="Рисунок 121">
              <a:extLst>
                <a:ext uri="{FF2B5EF4-FFF2-40B4-BE49-F238E27FC236}">
                  <a16:creationId xmlns:a16="http://schemas.microsoft.com/office/drawing/2014/main" id="{913CC4A1-BF25-BE43-8544-A9471AC8E8BA}"/>
                </a:ext>
              </a:extLst>
            </p:cNvPr>
            <p:cNvPicPr>
              <a:picLocks noChangeAspect="1"/>
            </p:cNvPicPr>
            <p:nvPr/>
          </p:nvPicPr>
          <p:blipFill>
            <a:blip r:embed="rId6"/>
            <a:stretch>
              <a:fillRect/>
            </a:stretch>
          </p:blipFill>
          <p:spPr>
            <a:xfrm rot="16200000">
              <a:off x="8650223" y="2318146"/>
              <a:ext cx="122136" cy="122136"/>
            </a:xfrm>
            <a:prstGeom prst="rect">
              <a:avLst/>
            </a:prstGeom>
          </p:spPr>
        </p:pic>
        <p:pic>
          <p:nvPicPr>
            <p:cNvPr id="123" name="Рисунок 122">
              <a:extLst>
                <a:ext uri="{FF2B5EF4-FFF2-40B4-BE49-F238E27FC236}">
                  <a16:creationId xmlns:a16="http://schemas.microsoft.com/office/drawing/2014/main" id="{737252FF-D678-2D4D-BE7A-9E61CDB7782E}"/>
                </a:ext>
              </a:extLst>
            </p:cNvPr>
            <p:cNvPicPr>
              <a:picLocks noChangeAspect="1"/>
            </p:cNvPicPr>
            <p:nvPr/>
          </p:nvPicPr>
          <p:blipFill>
            <a:blip r:embed="rId6"/>
            <a:stretch>
              <a:fillRect/>
            </a:stretch>
          </p:blipFill>
          <p:spPr>
            <a:xfrm rot="5400000">
              <a:off x="8232956" y="2319024"/>
              <a:ext cx="122136" cy="122136"/>
            </a:xfrm>
            <a:prstGeom prst="rect">
              <a:avLst/>
            </a:prstGeom>
          </p:spPr>
        </p:pic>
        <p:pic>
          <p:nvPicPr>
            <p:cNvPr id="124" name="Рисунок 123">
              <a:extLst>
                <a:ext uri="{FF2B5EF4-FFF2-40B4-BE49-F238E27FC236}">
                  <a16:creationId xmlns:a16="http://schemas.microsoft.com/office/drawing/2014/main" id="{6A3317C6-8255-BE47-A7B7-98316B83B7CD}"/>
                </a:ext>
              </a:extLst>
            </p:cNvPr>
            <p:cNvPicPr>
              <a:picLocks noChangeAspect="1"/>
            </p:cNvPicPr>
            <p:nvPr/>
          </p:nvPicPr>
          <p:blipFill>
            <a:blip r:embed="rId6"/>
            <a:stretch>
              <a:fillRect/>
            </a:stretch>
          </p:blipFill>
          <p:spPr>
            <a:xfrm rot="5400000">
              <a:off x="8983335" y="2424298"/>
              <a:ext cx="122136" cy="122136"/>
            </a:xfrm>
            <a:prstGeom prst="rect">
              <a:avLst/>
            </a:prstGeom>
          </p:spPr>
        </p:pic>
        <p:pic>
          <p:nvPicPr>
            <p:cNvPr id="125" name="Рисунок 124">
              <a:extLst>
                <a:ext uri="{FF2B5EF4-FFF2-40B4-BE49-F238E27FC236}">
                  <a16:creationId xmlns:a16="http://schemas.microsoft.com/office/drawing/2014/main" id="{AEC226D4-0D7B-1A4B-BAFE-3C4D5D6B0C1F}"/>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19">
                      <a14:imgEffect>
                        <a14:artisticTexturizer trans="44000"/>
                      </a14:imgEffect>
                      <a14:imgEffect>
                        <a14:colorTemperature colorTemp="9630"/>
                      </a14:imgEffect>
                    </a14:imgLayer>
                  </a14:imgProps>
                </a:ext>
              </a:extLst>
            </a:blip>
            <a:stretch>
              <a:fillRect/>
            </a:stretch>
          </p:blipFill>
          <p:spPr>
            <a:xfrm>
              <a:off x="8270052" y="2191878"/>
              <a:ext cx="461664" cy="369332"/>
            </a:xfrm>
            <a:prstGeom prst="rect">
              <a:avLst/>
            </a:prstGeom>
          </p:spPr>
        </p:pic>
        <p:pic>
          <p:nvPicPr>
            <p:cNvPr id="126" name="Рисунок 125">
              <a:extLst>
                <a:ext uri="{FF2B5EF4-FFF2-40B4-BE49-F238E27FC236}">
                  <a16:creationId xmlns:a16="http://schemas.microsoft.com/office/drawing/2014/main" id="{74CC6A4B-1816-7540-B98B-CDF0615EA296}"/>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20">
                      <a14:imgEffect>
                        <a14:artisticTexturizer trans="44000"/>
                      </a14:imgEffect>
                      <a14:imgEffect>
                        <a14:colorTemperature colorTemp="9630"/>
                      </a14:imgEffect>
                    </a14:imgLayer>
                  </a14:imgProps>
                </a:ext>
              </a:extLst>
            </a:blip>
            <a:stretch>
              <a:fillRect/>
            </a:stretch>
          </p:blipFill>
          <p:spPr>
            <a:xfrm>
              <a:off x="8669742" y="2728836"/>
              <a:ext cx="461664" cy="369332"/>
            </a:xfrm>
            <a:prstGeom prst="rect">
              <a:avLst/>
            </a:prstGeom>
          </p:spPr>
        </p:pic>
        <p:pic>
          <p:nvPicPr>
            <p:cNvPr id="127" name="Рисунок 126">
              <a:extLst>
                <a:ext uri="{FF2B5EF4-FFF2-40B4-BE49-F238E27FC236}">
                  <a16:creationId xmlns:a16="http://schemas.microsoft.com/office/drawing/2014/main" id="{99381FD7-E70C-4E4D-91AF-5D9D1FFBB4B1}"/>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21">
                      <a14:imgEffect>
                        <a14:artisticTexturizer trans="44000"/>
                      </a14:imgEffect>
                      <a14:imgEffect>
                        <a14:colorTemperature colorTemp="9630"/>
                      </a14:imgEffect>
                    </a14:imgLayer>
                  </a14:imgProps>
                </a:ext>
              </a:extLst>
            </a:blip>
            <a:stretch>
              <a:fillRect/>
            </a:stretch>
          </p:blipFill>
          <p:spPr>
            <a:xfrm>
              <a:off x="9010887" y="2295497"/>
              <a:ext cx="461664" cy="369332"/>
            </a:xfrm>
            <a:prstGeom prst="rect">
              <a:avLst/>
            </a:prstGeom>
          </p:spPr>
        </p:pic>
      </p:grpSp>
      <p:sp>
        <p:nvSpPr>
          <p:cNvPr id="129" name="Умножение 128">
            <a:extLst>
              <a:ext uri="{FF2B5EF4-FFF2-40B4-BE49-F238E27FC236}">
                <a16:creationId xmlns:a16="http://schemas.microsoft.com/office/drawing/2014/main" id="{9ACF9794-2F4D-A545-BF4A-55F8F8706608}"/>
              </a:ext>
            </a:extLst>
          </p:cNvPr>
          <p:cNvSpPr/>
          <p:nvPr/>
        </p:nvSpPr>
        <p:spPr>
          <a:xfrm>
            <a:off x="6054167" y="2556097"/>
            <a:ext cx="295505" cy="384048"/>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Умножение 129">
            <a:extLst>
              <a:ext uri="{FF2B5EF4-FFF2-40B4-BE49-F238E27FC236}">
                <a16:creationId xmlns:a16="http://schemas.microsoft.com/office/drawing/2014/main" id="{DD85D84E-4BB9-1247-82A4-6888597641E5}"/>
              </a:ext>
            </a:extLst>
          </p:cNvPr>
          <p:cNvSpPr/>
          <p:nvPr/>
        </p:nvSpPr>
        <p:spPr>
          <a:xfrm>
            <a:off x="5747846" y="2014442"/>
            <a:ext cx="295505" cy="384048"/>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Умножение 130">
            <a:extLst>
              <a:ext uri="{FF2B5EF4-FFF2-40B4-BE49-F238E27FC236}">
                <a16:creationId xmlns:a16="http://schemas.microsoft.com/office/drawing/2014/main" id="{F299B48B-4743-EE4E-8381-E137A83C6028}"/>
              </a:ext>
            </a:extLst>
          </p:cNvPr>
          <p:cNvSpPr/>
          <p:nvPr/>
        </p:nvSpPr>
        <p:spPr>
          <a:xfrm>
            <a:off x="5728298" y="4518933"/>
            <a:ext cx="295505" cy="384048"/>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Умножение 131">
            <a:extLst>
              <a:ext uri="{FF2B5EF4-FFF2-40B4-BE49-F238E27FC236}">
                <a16:creationId xmlns:a16="http://schemas.microsoft.com/office/drawing/2014/main" id="{AC306FBB-BD25-2C4D-B892-1ECF391FA582}"/>
              </a:ext>
            </a:extLst>
          </p:cNvPr>
          <p:cNvSpPr/>
          <p:nvPr/>
        </p:nvSpPr>
        <p:spPr>
          <a:xfrm>
            <a:off x="6317765" y="2113199"/>
            <a:ext cx="295505" cy="384048"/>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3" name="Группа 132">
            <a:extLst>
              <a:ext uri="{FF2B5EF4-FFF2-40B4-BE49-F238E27FC236}">
                <a16:creationId xmlns:a16="http://schemas.microsoft.com/office/drawing/2014/main" id="{6A869D64-A641-6743-BFF5-1D89F41C75FC}"/>
              </a:ext>
            </a:extLst>
          </p:cNvPr>
          <p:cNvGrpSpPr/>
          <p:nvPr/>
        </p:nvGrpSpPr>
        <p:grpSpPr>
          <a:xfrm>
            <a:off x="4965917" y="4984019"/>
            <a:ext cx="404552" cy="535945"/>
            <a:chOff x="7743289" y="4682619"/>
            <a:chExt cx="539403" cy="535945"/>
          </a:xfrm>
        </p:grpSpPr>
        <p:pic>
          <p:nvPicPr>
            <p:cNvPr id="134" name="Рисунок 133">
              <a:extLst>
                <a:ext uri="{FF2B5EF4-FFF2-40B4-BE49-F238E27FC236}">
                  <a16:creationId xmlns:a16="http://schemas.microsoft.com/office/drawing/2014/main" id="{FAF795AD-3EDC-C34C-BF0A-5D89DFDE2469}"/>
                </a:ext>
              </a:extLst>
            </p:cNvPr>
            <p:cNvPicPr>
              <a:picLocks noChangeAspect="1"/>
            </p:cNvPicPr>
            <p:nvPr/>
          </p:nvPicPr>
          <p:blipFill>
            <a:blip r:embed="rId6"/>
            <a:stretch>
              <a:fillRect/>
            </a:stretch>
          </p:blipFill>
          <p:spPr>
            <a:xfrm rot="21443962">
              <a:off x="7944271" y="5096428"/>
              <a:ext cx="122136" cy="122136"/>
            </a:xfrm>
            <a:prstGeom prst="rect">
              <a:avLst/>
            </a:prstGeom>
          </p:spPr>
        </p:pic>
        <p:pic>
          <p:nvPicPr>
            <p:cNvPr id="135" name="Рисунок 134">
              <a:extLst>
                <a:ext uri="{FF2B5EF4-FFF2-40B4-BE49-F238E27FC236}">
                  <a16:creationId xmlns:a16="http://schemas.microsoft.com/office/drawing/2014/main" id="{98B5D392-29D2-D646-A7FF-A75E85F27625}"/>
                </a:ext>
              </a:extLst>
            </p:cNvPr>
            <p:cNvPicPr>
              <a:picLocks noChangeAspect="1"/>
            </p:cNvPicPr>
            <p:nvPr/>
          </p:nvPicPr>
          <p:blipFill>
            <a:blip r:embed="rId6"/>
            <a:stretch>
              <a:fillRect/>
            </a:stretch>
          </p:blipFill>
          <p:spPr>
            <a:xfrm rot="10800000">
              <a:off x="7949353" y="4682619"/>
              <a:ext cx="122136" cy="122136"/>
            </a:xfrm>
            <a:prstGeom prst="rect">
              <a:avLst/>
            </a:prstGeom>
          </p:spPr>
        </p:pic>
        <p:pic>
          <p:nvPicPr>
            <p:cNvPr id="136" name="Рисунок 135">
              <a:extLst>
                <a:ext uri="{FF2B5EF4-FFF2-40B4-BE49-F238E27FC236}">
                  <a16:creationId xmlns:a16="http://schemas.microsoft.com/office/drawing/2014/main" id="{A6C5B871-F0F9-BF4C-923D-4D69CFBDA3F1}"/>
                </a:ext>
              </a:extLst>
            </p:cNvPr>
            <p:cNvPicPr>
              <a:picLocks noChangeAspect="1"/>
            </p:cNvPicPr>
            <p:nvPr/>
          </p:nvPicPr>
          <p:blipFill>
            <a:blip r:embed="rId6"/>
            <a:stretch>
              <a:fillRect/>
            </a:stretch>
          </p:blipFill>
          <p:spPr>
            <a:xfrm rot="16200000">
              <a:off x="8160556" y="4882006"/>
              <a:ext cx="122136" cy="122136"/>
            </a:xfrm>
            <a:prstGeom prst="rect">
              <a:avLst/>
            </a:prstGeom>
          </p:spPr>
        </p:pic>
        <p:pic>
          <p:nvPicPr>
            <p:cNvPr id="137" name="Рисунок 136">
              <a:extLst>
                <a:ext uri="{FF2B5EF4-FFF2-40B4-BE49-F238E27FC236}">
                  <a16:creationId xmlns:a16="http://schemas.microsoft.com/office/drawing/2014/main" id="{59AD5569-D2B3-8C4F-A38A-51F73BC289F4}"/>
                </a:ext>
              </a:extLst>
            </p:cNvPr>
            <p:cNvPicPr>
              <a:picLocks noChangeAspect="1"/>
            </p:cNvPicPr>
            <p:nvPr/>
          </p:nvPicPr>
          <p:blipFill>
            <a:blip r:embed="rId6"/>
            <a:stretch>
              <a:fillRect/>
            </a:stretch>
          </p:blipFill>
          <p:spPr>
            <a:xfrm rot="5400000">
              <a:off x="7743289" y="4882884"/>
              <a:ext cx="122136" cy="122136"/>
            </a:xfrm>
            <a:prstGeom prst="rect">
              <a:avLst/>
            </a:prstGeom>
          </p:spPr>
        </p:pic>
        <p:pic>
          <p:nvPicPr>
            <p:cNvPr id="138" name="Рисунок 137">
              <a:extLst>
                <a:ext uri="{FF2B5EF4-FFF2-40B4-BE49-F238E27FC236}">
                  <a16:creationId xmlns:a16="http://schemas.microsoft.com/office/drawing/2014/main" id="{3F2D8F84-F3B8-4B41-A1C1-9D6BF9998565}"/>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15">
                      <a14:imgEffect>
                        <a14:artisticTexturizer trans="44000"/>
                      </a14:imgEffect>
                      <a14:imgEffect>
                        <a14:colorTemperature colorTemp="9630"/>
                      </a14:imgEffect>
                    </a14:imgLayer>
                  </a14:imgProps>
                </a:ext>
              </a:extLst>
            </a:blip>
            <a:stretch>
              <a:fillRect/>
            </a:stretch>
          </p:blipFill>
          <p:spPr>
            <a:xfrm>
              <a:off x="7780385" y="4755738"/>
              <a:ext cx="461664" cy="369332"/>
            </a:xfrm>
            <a:prstGeom prst="rect">
              <a:avLst/>
            </a:prstGeom>
          </p:spPr>
        </p:pic>
      </p:grpSp>
      <p:grpSp>
        <p:nvGrpSpPr>
          <p:cNvPr id="139" name="Группа 138">
            <a:extLst>
              <a:ext uri="{FF2B5EF4-FFF2-40B4-BE49-F238E27FC236}">
                <a16:creationId xmlns:a16="http://schemas.microsoft.com/office/drawing/2014/main" id="{CE24D060-D9DE-0541-B795-726957326894}"/>
              </a:ext>
            </a:extLst>
          </p:cNvPr>
          <p:cNvGrpSpPr/>
          <p:nvPr/>
        </p:nvGrpSpPr>
        <p:grpSpPr>
          <a:xfrm>
            <a:off x="5911973" y="5013033"/>
            <a:ext cx="404552" cy="535945"/>
            <a:chOff x="7743289" y="4682619"/>
            <a:chExt cx="539403" cy="535945"/>
          </a:xfrm>
        </p:grpSpPr>
        <p:pic>
          <p:nvPicPr>
            <p:cNvPr id="140" name="Рисунок 139">
              <a:extLst>
                <a:ext uri="{FF2B5EF4-FFF2-40B4-BE49-F238E27FC236}">
                  <a16:creationId xmlns:a16="http://schemas.microsoft.com/office/drawing/2014/main" id="{93F08384-B4FC-AB42-8ADB-27B77DDF6A20}"/>
                </a:ext>
              </a:extLst>
            </p:cNvPr>
            <p:cNvPicPr>
              <a:picLocks noChangeAspect="1"/>
            </p:cNvPicPr>
            <p:nvPr/>
          </p:nvPicPr>
          <p:blipFill>
            <a:blip r:embed="rId6"/>
            <a:stretch>
              <a:fillRect/>
            </a:stretch>
          </p:blipFill>
          <p:spPr>
            <a:xfrm rot="21443962">
              <a:off x="7944271" y="5096428"/>
              <a:ext cx="122136" cy="122136"/>
            </a:xfrm>
            <a:prstGeom prst="rect">
              <a:avLst/>
            </a:prstGeom>
          </p:spPr>
        </p:pic>
        <p:pic>
          <p:nvPicPr>
            <p:cNvPr id="141" name="Рисунок 140">
              <a:extLst>
                <a:ext uri="{FF2B5EF4-FFF2-40B4-BE49-F238E27FC236}">
                  <a16:creationId xmlns:a16="http://schemas.microsoft.com/office/drawing/2014/main" id="{AF1ACC52-2774-C744-9BE6-4F6AE9BDFD5A}"/>
                </a:ext>
              </a:extLst>
            </p:cNvPr>
            <p:cNvPicPr>
              <a:picLocks noChangeAspect="1"/>
            </p:cNvPicPr>
            <p:nvPr/>
          </p:nvPicPr>
          <p:blipFill>
            <a:blip r:embed="rId6"/>
            <a:stretch>
              <a:fillRect/>
            </a:stretch>
          </p:blipFill>
          <p:spPr>
            <a:xfrm rot="10800000">
              <a:off x="7949353" y="4682619"/>
              <a:ext cx="122136" cy="122136"/>
            </a:xfrm>
            <a:prstGeom prst="rect">
              <a:avLst/>
            </a:prstGeom>
          </p:spPr>
        </p:pic>
        <p:pic>
          <p:nvPicPr>
            <p:cNvPr id="142" name="Рисунок 141">
              <a:extLst>
                <a:ext uri="{FF2B5EF4-FFF2-40B4-BE49-F238E27FC236}">
                  <a16:creationId xmlns:a16="http://schemas.microsoft.com/office/drawing/2014/main" id="{9389D8FC-3BBD-7C41-95F7-82A64146C00F}"/>
                </a:ext>
              </a:extLst>
            </p:cNvPr>
            <p:cNvPicPr>
              <a:picLocks noChangeAspect="1"/>
            </p:cNvPicPr>
            <p:nvPr/>
          </p:nvPicPr>
          <p:blipFill>
            <a:blip r:embed="rId6"/>
            <a:stretch>
              <a:fillRect/>
            </a:stretch>
          </p:blipFill>
          <p:spPr>
            <a:xfrm rot="16200000">
              <a:off x="8160556" y="4882006"/>
              <a:ext cx="122136" cy="122136"/>
            </a:xfrm>
            <a:prstGeom prst="rect">
              <a:avLst/>
            </a:prstGeom>
          </p:spPr>
        </p:pic>
        <p:pic>
          <p:nvPicPr>
            <p:cNvPr id="143" name="Рисунок 142">
              <a:extLst>
                <a:ext uri="{FF2B5EF4-FFF2-40B4-BE49-F238E27FC236}">
                  <a16:creationId xmlns:a16="http://schemas.microsoft.com/office/drawing/2014/main" id="{2EDDFB60-0228-A448-8660-75257A775114}"/>
                </a:ext>
              </a:extLst>
            </p:cNvPr>
            <p:cNvPicPr>
              <a:picLocks noChangeAspect="1"/>
            </p:cNvPicPr>
            <p:nvPr/>
          </p:nvPicPr>
          <p:blipFill>
            <a:blip r:embed="rId6"/>
            <a:stretch>
              <a:fillRect/>
            </a:stretch>
          </p:blipFill>
          <p:spPr>
            <a:xfrm rot="5400000">
              <a:off x="7743289" y="4882884"/>
              <a:ext cx="122136" cy="122136"/>
            </a:xfrm>
            <a:prstGeom prst="rect">
              <a:avLst/>
            </a:prstGeom>
          </p:spPr>
        </p:pic>
        <p:pic>
          <p:nvPicPr>
            <p:cNvPr id="144" name="Рисунок 143">
              <a:extLst>
                <a:ext uri="{FF2B5EF4-FFF2-40B4-BE49-F238E27FC236}">
                  <a16:creationId xmlns:a16="http://schemas.microsoft.com/office/drawing/2014/main" id="{1310B2F6-54B3-AC40-8582-B33C4D815C5F}"/>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22">
                      <a14:imgEffect>
                        <a14:artisticTexturizer trans="44000"/>
                      </a14:imgEffect>
                      <a14:imgEffect>
                        <a14:colorTemperature colorTemp="9630"/>
                      </a14:imgEffect>
                    </a14:imgLayer>
                  </a14:imgProps>
                </a:ext>
              </a:extLst>
            </a:blip>
            <a:stretch>
              <a:fillRect/>
            </a:stretch>
          </p:blipFill>
          <p:spPr>
            <a:xfrm>
              <a:off x="7780385" y="4755738"/>
              <a:ext cx="461664" cy="369332"/>
            </a:xfrm>
            <a:prstGeom prst="rect">
              <a:avLst/>
            </a:prstGeom>
          </p:spPr>
        </p:pic>
      </p:grpSp>
      <p:sp>
        <p:nvSpPr>
          <p:cNvPr id="128" name="Умножение 127">
            <a:extLst>
              <a:ext uri="{FF2B5EF4-FFF2-40B4-BE49-F238E27FC236}">
                <a16:creationId xmlns:a16="http://schemas.microsoft.com/office/drawing/2014/main" id="{1C17AC39-CB8B-2247-8686-C16E0AC67B39}"/>
              </a:ext>
            </a:extLst>
          </p:cNvPr>
          <p:cNvSpPr/>
          <p:nvPr/>
        </p:nvSpPr>
        <p:spPr>
          <a:xfrm>
            <a:off x="5970457" y="5090546"/>
            <a:ext cx="295505" cy="384048"/>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5" name="Прямая соединительная линия 144">
            <a:extLst>
              <a:ext uri="{FF2B5EF4-FFF2-40B4-BE49-F238E27FC236}">
                <a16:creationId xmlns:a16="http://schemas.microsoft.com/office/drawing/2014/main" id="{D710D131-1122-EC4D-8A9A-5BC5CA4205DE}"/>
              </a:ext>
            </a:extLst>
          </p:cNvPr>
          <p:cNvCxnSpPr/>
          <p:nvPr/>
        </p:nvCxnSpPr>
        <p:spPr>
          <a:xfrm>
            <a:off x="5639975" y="1835397"/>
            <a:ext cx="1" cy="1183164"/>
          </a:xfrm>
          <a:prstGeom prst="line">
            <a:avLst/>
          </a:prstGeom>
          <a:ln w="381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96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6949" y="55493"/>
            <a:ext cx="8229600" cy="1143000"/>
          </a:xfrm>
        </p:spPr>
        <p:txBody>
          <a:bodyPr>
            <a:normAutofit/>
          </a:bodyPr>
          <a:lstStyle/>
          <a:p>
            <a:pPr algn="l"/>
            <a:r>
              <a:rPr lang="ru-RU" sz="3600" b="1" dirty="0">
                <a:solidFill>
                  <a:schemeClr val="accent2">
                    <a:lumMod val="75000"/>
                  </a:schemeClr>
                </a:solidFill>
                <a:latin typeface="Arial Narrow" pitchFamily="34" charset="0"/>
              </a:rPr>
              <a:t>ВПЧ: </a:t>
            </a:r>
            <a:r>
              <a:rPr lang="ru-RU" sz="3600" b="1" dirty="0">
                <a:solidFill>
                  <a:schemeClr val="accent5">
                    <a:lumMod val="50000"/>
                  </a:schemeClr>
                </a:solidFill>
                <a:latin typeface="Arial Narrow" pitchFamily="34" charset="0"/>
              </a:rPr>
              <a:t>в мире и в России</a:t>
            </a:r>
          </a:p>
        </p:txBody>
      </p:sp>
      <p:sp>
        <p:nvSpPr>
          <p:cNvPr id="3" name="Прямоугольник 2"/>
          <p:cNvSpPr/>
          <p:nvPr/>
        </p:nvSpPr>
        <p:spPr>
          <a:xfrm>
            <a:off x="361157" y="5805264"/>
            <a:ext cx="8820472" cy="923330"/>
          </a:xfrm>
          <a:prstGeom prst="rect">
            <a:avLst/>
          </a:prstGeom>
        </p:spPr>
        <p:txBody>
          <a:bodyPr wrap="square">
            <a:spAutoFit/>
          </a:bodyPr>
          <a:lstStyle/>
          <a:p>
            <a:r>
              <a:rPr lang="ru-RU" i="1" dirty="0">
                <a:latin typeface="Arial Narrow" pitchFamily="34" charset="0"/>
              </a:rPr>
              <a:t>Заболеваемость РШМ колеблется от 1 до 50 случаев на 100 тыс. женщин, большинство из них выявляется среди женщин в возрасте старше 40 лет.</a:t>
            </a:r>
          </a:p>
          <a:p>
            <a:r>
              <a:rPr lang="ru-RU" i="1" dirty="0">
                <a:latin typeface="Arial Narrow" pitchFamily="34" charset="0"/>
              </a:rPr>
              <a:t> </a:t>
            </a:r>
          </a:p>
        </p:txBody>
      </p:sp>
      <p:sp>
        <p:nvSpPr>
          <p:cNvPr id="6" name="Прямоугольник 5"/>
          <p:cNvSpPr/>
          <p:nvPr/>
        </p:nvSpPr>
        <p:spPr>
          <a:xfrm>
            <a:off x="-612576" y="3095484"/>
            <a:ext cx="2461883" cy="500137"/>
          </a:xfrm>
          <a:prstGeom prst="rect">
            <a:avLst/>
          </a:prstGeom>
        </p:spPr>
        <p:txBody>
          <a:bodyPr wrap="square" lIns="68580" tIns="34290" rIns="68580" bIns="34290">
            <a:spAutoFit/>
          </a:bodyPr>
          <a:lstStyle/>
          <a:p>
            <a:pPr algn="r"/>
            <a:r>
              <a:rPr lang="ru-RU" sz="2800" b="1" dirty="0">
                <a:solidFill>
                  <a:srgbClr val="1F4E79"/>
                </a:solidFill>
                <a:latin typeface="Arial Narrow" pitchFamily="34" charset="0"/>
              </a:rPr>
              <a:t>70- 80%</a:t>
            </a:r>
          </a:p>
        </p:txBody>
      </p:sp>
      <p:grpSp>
        <p:nvGrpSpPr>
          <p:cNvPr id="7" name="Группа 6"/>
          <p:cNvGrpSpPr/>
          <p:nvPr/>
        </p:nvGrpSpPr>
        <p:grpSpPr>
          <a:xfrm>
            <a:off x="1911285" y="2877282"/>
            <a:ext cx="2911904" cy="1006371"/>
            <a:chOff x="6458201" y="1335426"/>
            <a:chExt cx="2965107" cy="1341831"/>
          </a:xfrm>
        </p:grpSpPr>
        <p:cxnSp>
          <p:nvCxnSpPr>
            <p:cNvPr id="8" name="Прямая соединительная линия 7"/>
            <p:cNvCxnSpPr/>
            <p:nvPr/>
          </p:nvCxnSpPr>
          <p:spPr>
            <a:xfrm>
              <a:off x="6458201" y="1335426"/>
              <a:ext cx="0" cy="1341831"/>
            </a:xfrm>
            <a:prstGeom prst="line">
              <a:avLst/>
            </a:prstGeom>
            <a:ln w="28575">
              <a:solidFill>
                <a:schemeClr val="accent5">
                  <a:lumMod val="75000"/>
                </a:schemeClr>
              </a:solidFill>
            </a:ln>
            <a:effectLst>
              <a:outerShdw blurRad="50800" dist="38100" sx="54000" sy="54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6516821" y="1335426"/>
              <a:ext cx="2906487" cy="861776"/>
            </a:xfrm>
            <a:prstGeom prst="rect">
              <a:avLst/>
            </a:prstGeom>
          </p:spPr>
          <p:txBody>
            <a:bodyPr wrap="square">
              <a:spAutoFit/>
            </a:bodyPr>
            <a:lstStyle/>
            <a:p>
              <a:r>
                <a:rPr lang="ru-RU" dirty="0">
                  <a:latin typeface="Arial Narrow" pitchFamily="34" charset="0"/>
                </a:rPr>
                <a:t>сексуально активного населения инфицируется ВПЧ в течение жизни</a:t>
              </a:r>
            </a:p>
          </p:txBody>
        </p:sp>
      </p:grpSp>
      <p:cxnSp>
        <p:nvCxnSpPr>
          <p:cNvPr id="12" name="Прямая соединительная линия 11"/>
          <p:cNvCxnSpPr/>
          <p:nvPr/>
        </p:nvCxnSpPr>
        <p:spPr>
          <a:xfrm flipV="1">
            <a:off x="5472120" y="3709886"/>
            <a:ext cx="61" cy="1"/>
          </a:xfrm>
          <a:prstGeom prst="line">
            <a:avLst/>
          </a:prstGeom>
          <a:ln w="28575">
            <a:solidFill>
              <a:schemeClr val="accent5">
                <a:lumMod val="75000"/>
              </a:schemeClr>
            </a:solidFill>
          </a:ln>
          <a:effectLst>
            <a:outerShdw blurRad="50800" dist="38100" sx="54000" sy="54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3723704" y="3113414"/>
            <a:ext cx="2461883" cy="500137"/>
          </a:xfrm>
          <a:prstGeom prst="rect">
            <a:avLst/>
          </a:prstGeom>
        </p:spPr>
        <p:txBody>
          <a:bodyPr wrap="square" lIns="68580" tIns="34290" rIns="68580" bIns="34290">
            <a:spAutoFit/>
          </a:bodyPr>
          <a:lstStyle/>
          <a:p>
            <a:pPr algn="r"/>
            <a:r>
              <a:rPr lang="ru-RU" sz="2800" b="1" dirty="0">
                <a:solidFill>
                  <a:srgbClr val="1F4E79"/>
                </a:solidFill>
                <a:latin typeface="Arial Narrow" pitchFamily="34" charset="0"/>
              </a:rPr>
              <a:t>6 млн.</a:t>
            </a:r>
          </a:p>
        </p:txBody>
      </p:sp>
      <p:grpSp>
        <p:nvGrpSpPr>
          <p:cNvPr id="26" name="Группа 25"/>
          <p:cNvGrpSpPr/>
          <p:nvPr/>
        </p:nvGrpSpPr>
        <p:grpSpPr>
          <a:xfrm>
            <a:off x="6247564" y="2895212"/>
            <a:ext cx="2716923" cy="895640"/>
            <a:chOff x="6458201" y="1335426"/>
            <a:chExt cx="2965107" cy="1194189"/>
          </a:xfrm>
        </p:grpSpPr>
        <p:cxnSp>
          <p:nvCxnSpPr>
            <p:cNvPr id="27" name="Прямая соединительная линия 26"/>
            <p:cNvCxnSpPr/>
            <p:nvPr/>
          </p:nvCxnSpPr>
          <p:spPr>
            <a:xfrm>
              <a:off x="6458201" y="1335426"/>
              <a:ext cx="0" cy="1194189"/>
            </a:xfrm>
            <a:prstGeom prst="line">
              <a:avLst/>
            </a:prstGeom>
            <a:ln w="28575">
              <a:solidFill>
                <a:schemeClr val="accent5">
                  <a:lumMod val="75000"/>
                </a:schemeClr>
              </a:solidFill>
            </a:ln>
            <a:effectLst>
              <a:outerShdw blurRad="50800" dist="38100" sx="54000" sy="54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6516821" y="1503541"/>
              <a:ext cx="2906487" cy="861776"/>
            </a:xfrm>
            <a:prstGeom prst="rect">
              <a:avLst/>
            </a:prstGeom>
          </p:spPr>
          <p:txBody>
            <a:bodyPr wrap="square">
              <a:spAutoFit/>
            </a:bodyPr>
            <a:lstStyle/>
            <a:p>
              <a:r>
                <a:rPr lang="ru-RU" dirty="0">
                  <a:latin typeface="Arial Narrow" pitchFamily="34" charset="0"/>
                </a:rPr>
                <a:t>случаев инфицирования ВПЧ ежегодно</a:t>
              </a:r>
            </a:p>
          </p:txBody>
        </p:sp>
      </p:grpSp>
      <p:sp>
        <p:nvSpPr>
          <p:cNvPr id="24" name="Прямоугольник 23"/>
          <p:cNvSpPr/>
          <p:nvPr/>
        </p:nvSpPr>
        <p:spPr>
          <a:xfrm>
            <a:off x="2233982" y="4020524"/>
            <a:ext cx="4572000" cy="461665"/>
          </a:xfrm>
          <a:prstGeom prst="rect">
            <a:avLst/>
          </a:prstGeom>
        </p:spPr>
        <p:txBody>
          <a:bodyPr>
            <a:spAutoFit/>
          </a:bodyPr>
          <a:lstStyle/>
          <a:p>
            <a:pPr algn="ctr"/>
            <a:r>
              <a:rPr lang="ru-RU" sz="2400" b="1" dirty="0">
                <a:solidFill>
                  <a:schemeClr val="accent5">
                    <a:lumMod val="50000"/>
                  </a:schemeClr>
                </a:solidFill>
                <a:latin typeface="Arial Narrow" pitchFamily="34" charset="0"/>
              </a:rPr>
              <a:t>ПИК ИНФИЦИРОВАНИЯ ВПЧ</a:t>
            </a:r>
          </a:p>
        </p:txBody>
      </p:sp>
      <p:sp>
        <p:nvSpPr>
          <p:cNvPr id="32" name="Прямоугольник 31"/>
          <p:cNvSpPr/>
          <p:nvPr/>
        </p:nvSpPr>
        <p:spPr>
          <a:xfrm>
            <a:off x="-612576" y="1727332"/>
            <a:ext cx="2461883" cy="500137"/>
          </a:xfrm>
          <a:prstGeom prst="rect">
            <a:avLst/>
          </a:prstGeom>
        </p:spPr>
        <p:txBody>
          <a:bodyPr wrap="square" lIns="68580" tIns="34290" rIns="68580" bIns="34290">
            <a:spAutoFit/>
          </a:bodyPr>
          <a:lstStyle/>
          <a:p>
            <a:pPr algn="r"/>
            <a:r>
              <a:rPr lang="ru-RU" sz="2800" b="1" dirty="0">
                <a:solidFill>
                  <a:srgbClr val="1F4E79"/>
                </a:solidFill>
                <a:latin typeface="Arial Narrow" pitchFamily="34" charset="0"/>
              </a:rPr>
              <a:t>1 МЕСТО </a:t>
            </a:r>
          </a:p>
        </p:txBody>
      </p:sp>
      <p:grpSp>
        <p:nvGrpSpPr>
          <p:cNvPr id="33" name="Группа 32"/>
          <p:cNvGrpSpPr/>
          <p:nvPr/>
        </p:nvGrpSpPr>
        <p:grpSpPr>
          <a:xfrm>
            <a:off x="1911285" y="1509130"/>
            <a:ext cx="10910279" cy="1006371"/>
            <a:chOff x="6458201" y="1335426"/>
            <a:chExt cx="2965107" cy="1341831"/>
          </a:xfrm>
        </p:grpSpPr>
        <p:cxnSp>
          <p:nvCxnSpPr>
            <p:cNvPr id="34" name="Прямая соединительная линия 33"/>
            <p:cNvCxnSpPr/>
            <p:nvPr/>
          </p:nvCxnSpPr>
          <p:spPr>
            <a:xfrm>
              <a:off x="6458201" y="1335426"/>
              <a:ext cx="0" cy="1341831"/>
            </a:xfrm>
            <a:prstGeom prst="line">
              <a:avLst/>
            </a:prstGeom>
            <a:ln w="28575">
              <a:solidFill>
                <a:schemeClr val="accent5">
                  <a:lumMod val="75000"/>
                </a:schemeClr>
              </a:solidFill>
            </a:ln>
            <a:effectLst>
              <a:outerShdw blurRad="50800" dist="38100" sx="54000" sy="54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6516821" y="1626363"/>
              <a:ext cx="2906487" cy="615555"/>
            </a:xfrm>
            <a:prstGeom prst="rect">
              <a:avLst/>
            </a:prstGeom>
          </p:spPr>
          <p:txBody>
            <a:bodyPr wrap="square">
              <a:spAutoFit/>
            </a:bodyPr>
            <a:lstStyle/>
            <a:p>
              <a:r>
                <a:rPr lang="ru-RU" sz="2400" dirty="0">
                  <a:latin typeface="Arial Narrow" pitchFamily="34" charset="0"/>
                </a:rPr>
                <a:t> в мире среди инфекций, передаваемых половым путем</a:t>
              </a:r>
            </a:p>
          </p:txBody>
        </p:sp>
      </p:grpSp>
      <p:cxnSp>
        <p:nvCxnSpPr>
          <p:cNvPr id="31" name="Прямая соединительная линия 30"/>
          <p:cNvCxnSpPr/>
          <p:nvPr/>
        </p:nvCxnSpPr>
        <p:spPr>
          <a:xfrm>
            <a:off x="2233982" y="2188997"/>
            <a:ext cx="6678487" cy="0"/>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126" name="Picture 6" descr="women-icon-61339 — МБДОУ &quot;ДС №267 г.Челябинска&quot;"/>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2725" y="4663008"/>
            <a:ext cx="854224" cy="85422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мужчина 2 значок - ico,png,icns,Бесплатные иконки скачать"/>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52234" y="4663008"/>
            <a:ext cx="804821" cy="804821"/>
          </a:xfrm>
          <a:prstGeom prst="rect">
            <a:avLst/>
          </a:prstGeom>
          <a:noFill/>
          <a:extLst>
            <a:ext uri="{909E8E84-426E-40DD-AFC4-6F175D3DCCD1}">
              <a14:hiddenFill xmlns:a14="http://schemas.microsoft.com/office/drawing/2010/main">
                <a:solidFill>
                  <a:srgbClr val="FFFFFF"/>
                </a:solidFill>
              </a14:hiddenFill>
            </a:ext>
          </a:extLst>
        </p:spPr>
      </p:pic>
      <p:sp>
        <p:nvSpPr>
          <p:cNvPr id="36" name="Прямоугольник 35"/>
          <p:cNvSpPr/>
          <p:nvPr/>
        </p:nvSpPr>
        <p:spPr>
          <a:xfrm>
            <a:off x="1911285" y="4809346"/>
            <a:ext cx="2608697" cy="707886"/>
          </a:xfrm>
          <a:prstGeom prst="rect">
            <a:avLst/>
          </a:prstGeom>
        </p:spPr>
        <p:txBody>
          <a:bodyPr wrap="square">
            <a:spAutoFit/>
          </a:bodyPr>
          <a:lstStyle/>
          <a:p>
            <a:r>
              <a:rPr lang="ru-RU" sz="2000" dirty="0">
                <a:latin typeface="Arial Narrow" pitchFamily="34" charset="0"/>
              </a:rPr>
              <a:t>16 </a:t>
            </a:r>
            <a:r>
              <a:rPr lang="en-US" sz="2000" dirty="0">
                <a:latin typeface="Arial Narrow" pitchFamily="34" charset="0"/>
              </a:rPr>
              <a:t>- </a:t>
            </a:r>
            <a:r>
              <a:rPr lang="ru-RU" sz="2000" dirty="0">
                <a:latin typeface="Arial Narrow" pitchFamily="34" charset="0"/>
              </a:rPr>
              <a:t>25 лет, снижается с возрастом</a:t>
            </a:r>
          </a:p>
        </p:txBody>
      </p:sp>
      <p:sp>
        <p:nvSpPr>
          <p:cNvPr id="37" name="Прямоугольник 36"/>
          <p:cNvSpPr/>
          <p:nvPr/>
        </p:nvSpPr>
        <p:spPr>
          <a:xfrm>
            <a:off x="5472181" y="4809346"/>
            <a:ext cx="3198347" cy="646331"/>
          </a:xfrm>
          <a:prstGeom prst="rect">
            <a:avLst/>
          </a:prstGeom>
        </p:spPr>
        <p:txBody>
          <a:bodyPr wrap="square">
            <a:spAutoFit/>
          </a:bodyPr>
          <a:lstStyle/>
          <a:p>
            <a:r>
              <a:rPr lang="ru-RU" dirty="0">
                <a:latin typeface="Arial Narrow" pitchFamily="34" charset="0"/>
              </a:rPr>
              <a:t>старше 25-30 лет, остается постоянным </a:t>
            </a:r>
          </a:p>
        </p:txBody>
      </p:sp>
      <p:pic>
        <p:nvPicPr>
          <p:cNvPr id="42" name="Picture 3" descr="hpv_vir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365" y="103133"/>
            <a:ext cx="1015536" cy="109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01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6"/>
          <p:cNvSpPr>
            <a:spLocks noChangeArrowheads="1"/>
          </p:cNvSpPr>
          <p:nvPr/>
        </p:nvSpPr>
        <p:spPr bwMode="auto">
          <a:xfrm>
            <a:off x="0" y="1133475"/>
            <a:ext cx="91440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p>
        </p:txBody>
      </p:sp>
      <p:sp>
        <p:nvSpPr>
          <p:cNvPr id="15365" name="AutoShape 7"/>
          <p:cNvSpPr>
            <a:spLocks noChangeArrowheads="1"/>
          </p:cNvSpPr>
          <p:nvPr/>
        </p:nvSpPr>
        <p:spPr bwMode="auto">
          <a:xfrm>
            <a:off x="7812088" y="4340730"/>
            <a:ext cx="1258887" cy="212725"/>
          </a:xfrm>
          <a:prstGeom prst="roundRect">
            <a:avLst>
              <a:gd name="adj" fmla="val 16667"/>
            </a:avLst>
          </a:prstGeom>
          <a:solidFill>
            <a:srgbClr val="808080"/>
          </a:solidFill>
          <a:ln w="3175" algn="ctr">
            <a:solidFill>
              <a:srgbClr val="808080"/>
            </a:solidFill>
            <a:round/>
            <a:headEnd/>
            <a:tailEnd/>
          </a:ln>
        </p:spPr>
        <p:txBody>
          <a:bodyPr wrap="none" anchor="ctr"/>
          <a:lstStyle/>
          <a:p>
            <a:endParaRPr lang="ru-RU"/>
          </a:p>
        </p:txBody>
      </p:sp>
      <p:grpSp>
        <p:nvGrpSpPr>
          <p:cNvPr id="15366" name="Group 8"/>
          <p:cNvGrpSpPr>
            <a:grpSpLocks/>
          </p:cNvGrpSpPr>
          <p:nvPr/>
        </p:nvGrpSpPr>
        <p:grpSpPr bwMode="auto">
          <a:xfrm>
            <a:off x="7788275" y="2430968"/>
            <a:ext cx="1262063" cy="2327275"/>
            <a:chOff x="4867" y="1023"/>
            <a:chExt cx="795" cy="1466"/>
          </a:xfrm>
        </p:grpSpPr>
        <p:sp>
          <p:nvSpPr>
            <p:cNvPr id="16020" name="Freeform 9"/>
            <p:cNvSpPr>
              <a:spLocks/>
            </p:cNvSpPr>
            <p:nvPr/>
          </p:nvSpPr>
          <p:spPr bwMode="auto">
            <a:xfrm>
              <a:off x="4890" y="1848"/>
              <a:ext cx="105" cy="222"/>
            </a:xfrm>
            <a:custGeom>
              <a:avLst/>
              <a:gdLst>
                <a:gd name="T0" fmla="*/ 21 w 105"/>
                <a:gd name="T1" fmla="*/ 0 h 222"/>
                <a:gd name="T2" fmla="*/ 84 w 105"/>
                <a:gd name="T3" fmla="*/ 0 h 222"/>
                <a:gd name="T4" fmla="*/ 88 w 105"/>
                <a:gd name="T5" fmla="*/ 1 h 222"/>
                <a:gd name="T6" fmla="*/ 91 w 105"/>
                <a:gd name="T7" fmla="*/ 5 h 222"/>
                <a:gd name="T8" fmla="*/ 95 w 105"/>
                <a:gd name="T9" fmla="*/ 11 h 222"/>
                <a:gd name="T10" fmla="*/ 99 w 105"/>
                <a:gd name="T11" fmla="*/ 18 h 222"/>
                <a:gd name="T12" fmla="*/ 101 w 105"/>
                <a:gd name="T13" fmla="*/ 29 h 222"/>
                <a:gd name="T14" fmla="*/ 103 w 105"/>
                <a:gd name="T15" fmla="*/ 39 h 222"/>
                <a:gd name="T16" fmla="*/ 104 w 105"/>
                <a:gd name="T17" fmla="*/ 51 h 222"/>
                <a:gd name="T18" fmla="*/ 105 w 105"/>
                <a:gd name="T19" fmla="*/ 65 h 222"/>
                <a:gd name="T20" fmla="*/ 105 w 105"/>
                <a:gd name="T21" fmla="*/ 158 h 222"/>
                <a:gd name="T22" fmla="*/ 104 w 105"/>
                <a:gd name="T23" fmla="*/ 171 h 222"/>
                <a:gd name="T24" fmla="*/ 103 w 105"/>
                <a:gd name="T25" fmla="*/ 182 h 222"/>
                <a:gd name="T26" fmla="*/ 101 w 105"/>
                <a:gd name="T27" fmla="*/ 193 h 222"/>
                <a:gd name="T28" fmla="*/ 99 w 105"/>
                <a:gd name="T29" fmla="*/ 203 h 222"/>
                <a:gd name="T30" fmla="*/ 95 w 105"/>
                <a:gd name="T31" fmla="*/ 210 h 222"/>
                <a:gd name="T32" fmla="*/ 91 w 105"/>
                <a:gd name="T33" fmla="*/ 217 h 222"/>
                <a:gd name="T34" fmla="*/ 88 w 105"/>
                <a:gd name="T35" fmla="*/ 221 h 222"/>
                <a:gd name="T36" fmla="*/ 84 w 105"/>
                <a:gd name="T37" fmla="*/ 222 h 222"/>
                <a:gd name="T38" fmla="*/ 21 w 105"/>
                <a:gd name="T39" fmla="*/ 222 h 222"/>
                <a:gd name="T40" fmla="*/ 17 w 105"/>
                <a:gd name="T41" fmla="*/ 221 h 222"/>
                <a:gd name="T42" fmla="*/ 13 w 105"/>
                <a:gd name="T43" fmla="*/ 217 h 222"/>
                <a:gd name="T44" fmla="*/ 10 w 105"/>
                <a:gd name="T45" fmla="*/ 210 h 222"/>
                <a:gd name="T46" fmla="*/ 6 w 105"/>
                <a:gd name="T47" fmla="*/ 203 h 222"/>
                <a:gd name="T48" fmla="*/ 4 w 105"/>
                <a:gd name="T49" fmla="*/ 193 h 222"/>
                <a:gd name="T50" fmla="*/ 2 w 105"/>
                <a:gd name="T51" fmla="*/ 182 h 222"/>
                <a:gd name="T52" fmla="*/ 1 w 105"/>
                <a:gd name="T53" fmla="*/ 171 h 222"/>
                <a:gd name="T54" fmla="*/ 0 w 105"/>
                <a:gd name="T55" fmla="*/ 158 h 222"/>
                <a:gd name="T56" fmla="*/ 0 w 105"/>
                <a:gd name="T57" fmla="*/ 65 h 222"/>
                <a:gd name="T58" fmla="*/ 1 w 105"/>
                <a:gd name="T59" fmla="*/ 51 h 222"/>
                <a:gd name="T60" fmla="*/ 2 w 105"/>
                <a:gd name="T61" fmla="*/ 39 h 222"/>
                <a:gd name="T62" fmla="*/ 4 w 105"/>
                <a:gd name="T63" fmla="*/ 29 h 222"/>
                <a:gd name="T64" fmla="*/ 6 w 105"/>
                <a:gd name="T65" fmla="*/ 18 h 222"/>
                <a:gd name="T66" fmla="*/ 10 w 105"/>
                <a:gd name="T67" fmla="*/ 11 h 222"/>
                <a:gd name="T68" fmla="*/ 13 w 105"/>
                <a:gd name="T69" fmla="*/ 5 h 222"/>
                <a:gd name="T70" fmla="*/ 17 w 105"/>
                <a:gd name="T71" fmla="*/ 1 h 222"/>
                <a:gd name="T72" fmla="*/ 21 w 105"/>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2"/>
                <a:gd name="T113" fmla="*/ 105 w 105"/>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2">
                  <a:moveTo>
                    <a:pt x="21" y="0"/>
                  </a:moveTo>
                  <a:lnTo>
                    <a:pt x="84" y="0"/>
                  </a:lnTo>
                  <a:lnTo>
                    <a:pt x="88" y="1"/>
                  </a:lnTo>
                  <a:lnTo>
                    <a:pt x="91" y="5"/>
                  </a:lnTo>
                  <a:lnTo>
                    <a:pt x="95" y="11"/>
                  </a:lnTo>
                  <a:lnTo>
                    <a:pt x="99" y="18"/>
                  </a:lnTo>
                  <a:lnTo>
                    <a:pt x="101" y="29"/>
                  </a:lnTo>
                  <a:lnTo>
                    <a:pt x="103" y="39"/>
                  </a:lnTo>
                  <a:lnTo>
                    <a:pt x="104" y="51"/>
                  </a:lnTo>
                  <a:lnTo>
                    <a:pt x="105" y="65"/>
                  </a:lnTo>
                  <a:lnTo>
                    <a:pt x="105" y="158"/>
                  </a:lnTo>
                  <a:lnTo>
                    <a:pt x="104" y="171"/>
                  </a:lnTo>
                  <a:lnTo>
                    <a:pt x="103" y="182"/>
                  </a:lnTo>
                  <a:lnTo>
                    <a:pt x="101" y="193"/>
                  </a:lnTo>
                  <a:lnTo>
                    <a:pt x="99" y="203"/>
                  </a:lnTo>
                  <a:lnTo>
                    <a:pt x="95" y="210"/>
                  </a:lnTo>
                  <a:lnTo>
                    <a:pt x="91" y="217"/>
                  </a:lnTo>
                  <a:lnTo>
                    <a:pt x="88" y="221"/>
                  </a:lnTo>
                  <a:lnTo>
                    <a:pt x="84" y="222"/>
                  </a:lnTo>
                  <a:lnTo>
                    <a:pt x="21" y="222"/>
                  </a:lnTo>
                  <a:lnTo>
                    <a:pt x="17" y="221"/>
                  </a:lnTo>
                  <a:lnTo>
                    <a:pt x="13" y="217"/>
                  </a:lnTo>
                  <a:lnTo>
                    <a:pt x="10" y="210"/>
                  </a:lnTo>
                  <a:lnTo>
                    <a:pt x="6" y="203"/>
                  </a:lnTo>
                  <a:lnTo>
                    <a:pt x="4" y="193"/>
                  </a:lnTo>
                  <a:lnTo>
                    <a:pt x="2" y="182"/>
                  </a:lnTo>
                  <a:lnTo>
                    <a:pt x="1" y="171"/>
                  </a:lnTo>
                  <a:lnTo>
                    <a:pt x="0" y="158"/>
                  </a:lnTo>
                  <a:lnTo>
                    <a:pt x="0" y="65"/>
                  </a:lnTo>
                  <a:lnTo>
                    <a:pt x="1" y="51"/>
                  </a:lnTo>
                  <a:lnTo>
                    <a:pt x="2" y="39"/>
                  </a:lnTo>
                  <a:lnTo>
                    <a:pt x="4" y="29"/>
                  </a:lnTo>
                  <a:lnTo>
                    <a:pt x="6" y="18"/>
                  </a:lnTo>
                  <a:lnTo>
                    <a:pt x="10" y="11"/>
                  </a:lnTo>
                  <a:lnTo>
                    <a:pt x="13" y="5"/>
                  </a:lnTo>
                  <a:lnTo>
                    <a:pt x="17"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21" name="Freeform 10"/>
            <p:cNvSpPr>
              <a:spLocks/>
            </p:cNvSpPr>
            <p:nvPr/>
          </p:nvSpPr>
          <p:spPr bwMode="auto">
            <a:xfrm>
              <a:off x="4890" y="1848"/>
              <a:ext cx="105" cy="222"/>
            </a:xfrm>
            <a:custGeom>
              <a:avLst/>
              <a:gdLst>
                <a:gd name="T0" fmla="*/ 21 w 105"/>
                <a:gd name="T1" fmla="*/ 0 h 222"/>
                <a:gd name="T2" fmla="*/ 84 w 105"/>
                <a:gd name="T3" fmla="*/ 0 h 222"/>
                <a:gd name="T4" fmla="*/ 88 w 105"/>
                <a:gd name="T5" fmla="*/ 1 h 222"/>
                <a:gd name="T6" fmla="*/ 91 w 105"/>
                <a:gd name="T7" fmla="*/ 5 h 222"/>
                <a:gd name="T8" fmla="*/ 95 w 105"/>
                <a:gd name="T9" fmla="*/ 11 h 222"/>
                <a:gd name="T10" fmla="*/ 99 w 105"/>
                <a:gd name="T11" fmla="*/ 18 h 222"/>
                <a:gd name="T12" fmla="*/ 101 w 105"/>
                <a:gd name="T13" fmla="*/ 29 h 222"/>
                <a:gd name="T14" fmla="*/ 103 w 105"/>
                <a:gd name="T15" fmla="*/ 39 h 222"/>
                <a:gd name="T16" fmla="*/ 104 w 105"/>
                <a:gd name="T17" fmla="*/ 51 h 222"/>
                <a:gd name="T18" fmla="*/ 105 w 105"/>
                <a:gd name="T19" fmla="*/ 65 h 222"/>
                <a:gd name="T20" fmla="*/ 105 w 105"/>
                <a:gd name="T21" fmla="*/ 158 h 222"/>
                <a:gd name="T22" fmla="*/ 104 w 105"/>
                <a:gd name="T23" fmla="*/ 171 h 222"/>
                <a:gd name="T24" fmla="*/ 103 w 105"/>
                <a:gd name="T25" fmla="*/ 182 h 222"/>
                <a:gd name="T26" fmla="*/ 101 w 105"/>
                <a:gd name="T27" fmla="*/ 193 h 222"/>
                <a:gd name="T28" fmla="*/ 99 w 105"/>
                <a:gd name="T29" fmla="*/ 203 h 222"/>
                <a:gd name="T30" fmla="*/ 95 w 105"/>
                <a:gd name="T31" fmla="*/ 210 h 222"/>
                <a:gd name="T32" fmla="*/ 91 w 105"/>
                <a:gd name="T33" fmla="*/ 217 h 222"/>
                <a:gd name="T34" fmla="*/ 88 w 105"/>
                <a:gd name="T35" fmla="*/ 221 h 222"/>
                <a:gd name="T36" fmla="*/ 84 w 105"/>
                <a:gd name="T37" fmla="*/ 222 h 222"/>
                <a:gd name="T38" fmla="*/ 21 w 105"/>
                <a:gd name="T39" fmla="*/ 222 h 222"/>
                <a:gd name="T40" fmla="*/ 17 w 105"/>
                <a:gd name="T41" fmla="*/ 221 h 222"/>
                <a:gd name="T42" fmla="*/ 13 w 105"/>
                <a:gd name="T43" fmla="*/ 217 h 222"/>
                <a:gd name="T44" fmla="*/ 10 w 105"/>
                <a:gd name="T45" fmla="*/ 210 h 222"/>
                <a:gd name="T46" fmla="*/ 6 w 105"/>
                <a:gd name="T47" fmla="*/ 203 h 222"/>
                <a:gd name="T48" fmla="*/ 4 w 105"/>
                <a:gd name="T49" fmla="*/ 193 h 222"/>
                <a:gd name="T50" fmla="*/ 2 w 105"/>
                <a:gd name="T51" fmla="*/ 182 h 222"/>
                <a:gd name="T52" fmla="*/ 1 w 105"/>
                <a:gd name="T53" fmla="*/ 171 h 222"/>
                <a:gd name="T54" fmla="*/ 0 w 105"/>
                <a:gd name="T55" fmla="*/ 158 h 222"/>
                <a:gd name="T56" fmla="*/ 0 w 105"/>
                <a:gd name="T57" fmla="*/ 65 h 222"/>
                <a:gd name="T58" fmla="*/ 1 w 105"/>
                <a:gd name="T59" fmla="*/ 51 h 222"/>
                <a:gd name="T60" fmla="*/ 2 w 105"/>
                <a:gd name="T61" fmla="*/ 39 h 222"/>
                <a:gd name="T62" fmla="*/ 4 w 105"/>
                <a:gd name="T63" fmla="*/ 29 h 222"/>
                <a:gd name="T64" fmla="*/ 6 w 105"/>
                <a:gd name="T65" fmla="*/ 18 h 222"/>
                <a:gd name="T66" fmla="*/ 10 w 105"/>
                <a:gd name="T67" fmla="*/ 11 h 222"/>
                <a:gd name="T68" fmla="*/ 13 w 105"/>
                <a:gd name="T69" fmla="*/ 5 h 222"/>
                <a:gd name="T70" fmla="*/ 17 w 105"/>
                <a:gd name="T71" fmla="*/ 1 h 222"/>
                <a:gd name="T72" fmla="*/ 21 w 105"/>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2"/>
                <a:gd name="T113" fmla="*/ 105 w 105"/>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2">
                  <a:moveTo>
                    <a:pt x="21" y="0"/>
                  </a:moveTo>
                  <a:lnTo>
                    <a:pt x="84" y="0"/>
                  </a:lnTo>
                  <a:lnTo>
                    <a:pt x="88" y="1"/>
                  </a:lnTo>
                  <a:lnTo>
                    <a:pt x="91" y="5"/>
                  </a:lnTo>
                  <a:lnTo>
                    <a:pt x="95" y="11"/>
                  </a:lnTo>
                  <a:lnTo>
                    <a:pt x="99" y="18"/>
                  </a:lnTo>
                  <a:lnTo>
                    <a:pt x="101" y="29"/>
                  </a:lnTo>
                  <a:lnTo>
                    <a:pt x="103" y="39"/>
                  </a:lnTo>
                  <a:lnTo>
                    <a:pt x="104" y="51"/>
                  </a:lnTo>
                  <a:lnTo>
                    <a:pt x="105" y="65"/>
                  </a:lnTo>
                  <a:lnTo>
                    <a:pt x="105" y="158"/>
                  </a:lnTo>
                  <a:lnTo>
                    <a:pt x="104" y="171"/>
                  </a:lnTo>
                  <a:lnTo>
                    <a:pt x="103" y="182"/>
                  </a:lnTo>
                  <a:lnTo>
                    <a:pt x="101" y="193"/>
                  </a:lnTo>
                  <a:lnTo>
                    <a:pt x="99" y="203"/>
                  </a:lnTo>
                  <a:lnTo>
                    <a:pt x="95" y="210"/>
                  </a:lnTo>
                  <a:lnTo>
                    <a:pt x="91" y="217"/>
                  </a:lnTo>
                  <a:lnTo>
                    <a:pt x="88" y="221"/>
                  </a:lnTo>
                  <a:lnTo>
                    <a:pt x="84" y="222"/>
                  </a:lnTo>
                  <a:lnTo>
                    <a:pt x="21" y="222"/>
                  </a:lnTo>
                  <a:lnTo>
                    <a:pt x="17" y="221"/>
                  </a:lnTo>
                  <a:lnTo>
                    <a:pt x="13" y="217"/>
                  </a:lnTo>
                  <a:lnTo>
                    <a:pt x="10" y="210"/>
                  </a:lnTo>
                  <a:lnTo>
                    <a:pt x="6" y="203"/>
                  </a:lnTo>
                  <a:lnTo>
                    <a:pt x="4" y="193"/>
                  </a:lnTo>
                  <a:lnTo>
                    <a:pt x="2" y="182"/>
                  </a:lnTo>
                  <a:lnTo>
                    <a:pt x="1" y="171"/>
                  </a:lnTo>
                  <a:lnTo>
                    <a:pt x="0" y="158"/>
                  </a:lnTo>
                  <a:lnTo>
                    <a:pt x="0" y="65"/>
                  </a:lnTo>
                  <a:lnTo>
                    <a:pt x="1" y="51"/>
                  </a:lnTo>
                  <a:lnTo>
                    <a:pt x="2" y="39"/>
                  </a:lnTo>
                  <a:lnTo>
                    <a:pt x="4" y="29"/>
                  </a:lnTo>
                  <a:lnTo>
                    <a:pt x="6" y="18"/>
                  </a:lnTo>
                  <a:lnTo>
                    <a:pt x="10" y="11"/>
                  </a:lnTo>
                  <a:lnTo>
                    <a:pt x="13" y="5"/>
                  </a:lnTo>
                  <a:lnTo>
                    <a:pt x="17"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022" name="Freeform 11"/>
            <p:cNvSpPr>
              <a:spLocks/>
            </p:cNvSpPr>
            <p:nvPr/>
          </p:nvSpPr>
          <p:spPr bwMode="auto">
            <a:xfrm>
              <a:off x="4907" y="1905"/>
              <a:ext cx="64" cy="127"/>
            </a:xfrm>
            <a:custGeom>
              <a:avLst/>
              <a:gdLst>
                <a:gd name="T0" fmla="*/ 32 w 64"/>
                <a:gd name="T1" fmla="*/ 0 h 127"/>
                <a:gd name="T2" fmla="*/ 36 w 64"/>
                <a:gd name="T3" fmla="*/ 0 h 127"/>
                <a:gd name="T4" fmla="*/ 39 w 64"/>
                <a:gd name="T5" fmla="*/ 1 h 127"/>
                <a:gd name="T6" fmla="*/ 42 w 64"/>
                <a:gd name="T7" fmla="*/ 2 h 127"/>
                <a:gd name="T8" fmla="*/ 45 w 64"/>
                <a:gd name="T9" fmla="*/ 4 h 127"/>
                <a:gd name="T10" fmla="*/ 50 w 64"/>
                <a:gd name="T11" fmla="*/ 10 h 127"/>
                <a:gd name="T12" fmla="*/ 55 w 64"/>
                <a:gd name="T13" fmla="*/ 18 h 127"/>
                <a:gd name="T14" fmla="*/ 59 w 64"/>
                <a:gd name="T15" fmla="*/ 28 h 127"/>
                <a:gd name="T16" fmla="*/ 62 w 64"/>
                <a:gd name="T17" fmla="*/ 38 h 127"/>
                <a:gd name="T18" fmla="*/ 64 w 64"/>
                <a:gd name="T19" fmla="*/ 51 h 127"/>
                <a:gd name="T20" fmla="*/ 64 w 64"/>
                <a:gd name="T21" fmla="*/ 64 h 127"/>
                <a:gd name="T22" fmla="*/ 64 w 64"/>
                <a:gd name="T23" fmla="*/ 76 h 127"/>
                <a:gd name="T24" fmla="*/ 62 w 64"/>
                <a:gd name="T25" fmla="*/ 88 h 127"/>
                <a:gd name="T26" fmla="*/ 59 w 64"/>
                <a:gd name="T27" fmla="*/ 99 h 127"/>
                <a:gd name="T28" fmla="*/ 55 w 64"/>
                <a:gd name="T29" fmla="*/ 108 h 127"/>
                <a:gd name="T30" fmla="*/ 50 w 64"/>
                <a:gd name="T31" fmla="*/ 116 h 127"/>
                <a:gd name="T32" fmla="*/ 45 w 64"/>
                <a:gd name="T33" fmla="*/ 122 h 127"/>
                <a:gd name="T34" fmla="*/ 42 w 64"/>
                <a:gd name="T35" fmla="*/ 124 h 127"/>
                <a:gd name="T36" fmla="*/ 39 w 64"/>
                <a:gd name="T37" fmla="*/ 125 h 127"/>
                <a:gd name="T38" fmla="*/ 36 w 64"/>
                <a:gd name="T39" fmla="*/ 127 h 127"/>
                <a:gd name="T40" fmla="*/ 32 w 64"/>
                <a:gd name="T41" fmla="*/ 127 h 127"/>
                <a:gd name="T42" fmla="*/ 29 w 64"/>
                <a:gd name="T43" fmla="*/ 127 h 127"/>
                <a:gd name="T44" fmla="*/ 26 w 64"/>
                <a:gd name="T45" fmla="*/ 125 h 127"/>
                <a:gd name="T46" fmla="*/ 23 w 64"/>
                <a:gd name="T47" fmla="*/ 124 h 127"/>
                <a:gd name="T48" fmla="*/ 20 w 64"/>
                <a:gd name="T49" fmla="*/ 122 h 127"/>
                <a:gd name="T50" fmla="*/ 15 w 64"/>
                <a:gd name="T51" fmla="*/ 116 h 127"/>
                <a:gd name="T52" fmla="*/ 10 w 64"/>
                <a:gd name="T53" fmla="*/ 108 h 127"/>
                <a:gd name="T54" fmla="*/ 6 w 64"/>
                <a:gd name="T55" fmla="*/ 99 h 127"/>
                <a:gd name="T56" fmla="*/ 3 w 64"/>
                <a:gd name="T57" fmla="*/ 88 h 127"/>
                <a:gd name="T58" fmla="*/ 1 w 64"/>
                <a:gd name="T59" fmla="*/ 76 h 127"/>
                <a:gd name="T60" fmla="*/ 0 w 64"/>
                <a:gd name="T61" fmla="*/ 64 h 127"/>
                <a:gd name="T62" fmla="*/ 1 w 64"/>
                <a:gd name="T63" fmla="*/ 51 h 127"/>
                <a:gd name="T64" fmla="*/ 3 w 64"/>
                <a:gd name="T65" fmla="*/ 38 h 127"/>
                <a:gd name="T66" fmla="*/ 6 w 64"/>
                <a:gd name="T67" fmla="*/ 28 h 127"/>
                <a:gd name="T68" fmla="*/ 10 w 64"/>
                <a:gd name="T69" fmla="*/ 18 h 127"/>
                <a:gd name="T70" fmla="*/ 15 w 64"/>
                <a:gd name="T71" fmla="*/ 10 h 127"/>
                <a:gd name="T72" fmla="*/ 20 w 64"/>
                <a:gd name="T73" fmla="*/ 4 h 127"/>
                <a:gd name="T74" fmla="*/ 23 w 64"/>
                <a:gd name="T75" fmla="*/ 2 h 127"/>
                <a:gd name="T76" fmla="*/ 26 w 64"/>
                <a:gd name="T77" fmla="*/ 1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6" y="0"/>
                  </a:lnTo>
                  <a:lnTo>
                    <a:pt x="39" y="1"/>
                  </a:lnTo>
                  <a:lnTo>
                    <a:pt x="42" y="2"/>
                  </a:lnTo>
                  <a:lnTo>
                    <a:pt x="45" y="4"/>
                  </a:lnTo>
                  <a:lnTo>
                    <a:pt x="50" y="10"/>
                  </a:lnTo>
                  <a:lnTo>
                    <a:pt x="55" y="18"/>
                  </a:lnTo>
                  <a:lnTo>
                    <a:pt x="59" y="28"/>
                  </a:lnTo>
                  <a:lnTo>
                    <a:pt x="62" y="38"/>
                  </a:lnTo>
                  <a:lnTo>
                    <a:pt x="64" y="51"/>
                  </a:lnTo>
                  <a:lnTo>
                    <a:pt x="64" y="64"/>
                  </a:lnTo>
                  <a:lnTo>
                    <a:pt x="64" y="76"/>
                  </a:lnTo>
                  <a:lnTo>
                    <a:pt x="62" y="88"/>
                  </a:lnTo>
                  <a:lnTo>
                    <a:pt x="59" y="99"/>
                  </a:lnTo>
                  <a:lnTo>
                    <a:pt x="55" y="108"/>
                  </a:lnTo>
                  <a:lnTo>
                    <a:pt x="50" y="116"/>
                  </a:lnTo>
                  <a:lnTo>
                    <a:pt x="45" y="122"/>
                  </a:lnTo>
                  <a:lnTo>
                    <a:pt x="42" y="124"/>
                  </a:lnTo>
                  <a:lnTo>
                    <a:pt x="39" y="125"/>
                  </a:lnTo>
                  <a:lnTo>
                    <a:pt x="36" y="127"/>
                  </a:lnTo>
                  <a:lnTo>
                    <a:pt x="32" y="127"/>
                  </a:lnTo>
                  <a:lnTo>
                    <a:pt x="29" y="127"/>
                  </a:lnTo>
                  <a:lnTo>
                    <a:pt x="26" y="125"/>
                  </a:lnTo>
                  <a:lnTo>
                    <a:pt x="23" y="124"/>
                  </a:lnTo>
                  <a:lnTo>
                    <a:pt x="20" y="122"/>
                  </a:lnTo>
                  <a:lnTo>
                    <a:pt x="15" y="116"/>
                  </a:lnTo>
                  <a:lnTo>
                    <a:pt x="10" y="108"/>
                  </a:lnTo>
                  <a:lnTo>
                    <a:pt x="6" y="99"/>
                  </a:lnTo>
                  <a:lnTo>
                    <a:pt x="3" y="88"/>
                  </a:lnTo>
                  <a:lnTo>
                    <a:pt x="1" y="76"/>
                  </a:lnTo>
                  <a:lnTo>
                    <a:pt x="0" y="64"/>
                  </a:lnTo>
                  <a:lnTo>
                    <a:pt x="1" y="51"/>
                  </a:lnTo>
                  <a:lnTo>
                    <a:pt x="3" y="38"/>
                  </a:lnTo>
                  <a:lnTo>
                    <a:pt x="6" y="28"/>
                  </a:lnTo>
                  <a:lnTo>
                    <a:pt x="10" y="18"/>
                  </a:lnTo>
                  <a:lnTo>
                    <a:pt x="15"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23" name="Freeform 12"/>
            <p:cNvSpPr>
              <a:spLocks/>
            </p:cNvSpPr>
            <p:nvPr/>
          </p:nvSpPr>
          <p:spPr bwMode="auto">
            <a:xfrm>
              <a:off x="4907" y="1905"/>
              <a:ext cx="64" cy="127"/>
            </a:xfrm>
            <a:custGeom>
              <a:avLst/>
              <a:gdLst>
                <a:gd name="T0" fmla="*/ 32 w 64"/>
                <a:gd name="T1" fmla="*/ 0 h 127"/>
                <a:gd name="T2" fmla="*/ 36 w 64"/>
                <a:gd name="T3" fmla="*/ 0 h 127"/>
                <a:gd name="T4" fmla="*/ 39 w 64"/>
                <a:gd name="T5" fmla="*/ 1 h 127"/>
                <a:gd name="T6" fmla="*/ 42 w 64"/>
                <a:gd name="T7" fmla="*/ 2 h 127"/>
                <a:gd name="T8" fmla="*/ 45 w 64"/>
                <a:gd name="T9" fmla="*/ 4 h 127"/>
                <a:gd name="T10" fmla="*/ 50 w 64"/>
                <a:gd name="T11" fmla="*/ 10 h 127"/>
                <a:gd name="T12" fmla="*/ 55 w 64"/>
                <a:gd name="T13" fmla="*/ 18 h 127"/>
                <a:gd name="T14" fmla="*/ 59 w 64"/>
                <a:gd name="T15" fmla="*/ 28 h 127"/>
                <a:gd name="T16" fmla="*/ 62 w 64"/>
                <a:gd name="T17" fmla="*/ 38 h 127"/>
                <a:gd name="T18" fmla="*/ 64 w 64"/>
                <a:gd name="T19" fmla="*/ 51 h 127"/>
                <a:gd name="T20" fmla="*/ 64 w 64"/>
                <a:gd name="T21" fmla="*/ 64 h 127"/>
                <a:gd name="T22" fmla="*/ 64 w 64"/>
                <a:gd name="T23" fmla="*/ 76 h 127"/>
                <a:gd name="T24" fmla="*/ 62 w 64"/>
                <a:gd name="T25" fmla="*/ 88 h 127"/>
                <a:gd name="T26" fmla="*/ 59 w 64"/>
                <a:gd name="T27" fmla="*/ 99 h 127"/>
                <a:gd name="T28" fmla="*/ 55 w 64"/>
                <a:gd name="T29" fmla="*/ 108 h 127"/>
                <a:gd name="T30" fmla="*/ 50 w 64"/>
                <a:gd name="T31" fmla="*/ 116 h 127"/>
                <a:gd name="T32" fmla="*/ 45 w 64"/>
                <a:gd name="T33" fmla="*/ 122 h 127"/>
                <a:gd name="T34" fmla="*/ 42 w 64"/>
                <a:gd name="T35" fmla="*/ 124 h 127"/>
                <a:gd name="T36" fmla="*/ 39 w 64"/>
                <a:gd name="T37" fmla="*/ 125 h 127"/>
                <a:gd name="T38" fmla="*/ 36 w 64"/>
                <a:gd name="T39" fmla="*/ 127 h 127"/>
                <a:gd name="T40" fmla="*/ 32 w 64"/>
                <a:gd name="T41" fmla="*/ 127 h 127"/>
                <a:gd name="T42" fmla="*/ 29 w 64"/>
                <a:gd name="T43" fmla="*/ 127 h 127"/>
                <a:gd name="T44" fmla="*/ 26 w 64"/>
                <a:gd name="T45" fmla="*/ 125 h 127"/>
                <a:gd name="T46" fmla="*/ 23 w 64"/>
                <a:gd name="T47" fmla="*/ 124 h 127"/>
                <a:gd name="T48" fmla="*/ 20 w 64"/>
                <a:gd name="T49" fmla="*/ 122 h 127"/>
                <a:gd name="T50" fmla="*/ 15 w 64"/>
                <a:gd name="T51" fmla="*/ 116 h 127"/>
                <a:gd name="T52" fmla="*/ 10 w 64"/>
                <a:gd name="T53" fmla="*/ 108 h 127"/>
                <a:gd name="T54" fmla="*/ 6 w 64"/>
                <a:gd name="T55" fmla="*/ 99 h 127"/>
                <a:gd name="T56" fmla="*/ 3 w 64"/>
                <a:gd name="T57" fmla="*/ 88 h 127"/>
                <a:gd name="T58" fmla="*/ 1 w 64"/>
                <a:gd name="T59" fmla="*/ 76 h 127"/>
                <a:gd name="T60" fmla="*/ 0 w 64"/>
                <a:gd name="T61" fmla="*/ 64 h 127"/>
                <a:gd name="T62" fmla="*/ 1 w 64"/>
                <a:gd name="T63" fmla="*/ 51 h 127"/>
                <a:gd name="T64" fmla="*/ 3 w 64"/>
                <a:gd name="T65" fmla="*/ 38 h 127"/>
                <a:gd name="T66" fmla="*/ 6 w 64"/>
                <a:gd name="T67" fmla="*/ 28 h 127"/>
                <a:gd name="T68" fmla="*/ 10 w 64"/>
                <a:gd name="T69" fmla="*/ 18 h 127"/>
                <a:gd name="T70" fmla="*/ 15 w 64"/>
                <a:gd name="T71" fmla="*/ 10 h 127"/>
                <a:gd name="T72" fmla="*/ 20 w 64"/>
                <a:gd name="T73" fmla="*/ 4 h 127"/>
                <a:gd name="T74" fmla="*/ 23 w 64"/>
                <a:gd name="T75" fmla="*/ 2 h 127"/>
                <a:gd name="T76" fmla="*/ 26 w 64"/>
                <a:gd name="T77" fmla="*/ 1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6" y="0"/>
                  </a:lnTo>
                  <a:lnTo>
                    <a:pt x="39" y="1"/>
                  </a:lnTo>
                  <a:lnTo>
                    <a:pt x="42" y="2"/>
                  </a:lnTo>
                  <a:lnTo>
                    <a:pt x="45" y="4"/>
                  </a:lnTo>
                  <a:lnTo>
                    <a:pt x="50" y="10"/>
                  </a:lnTo>
                  <a:lnTo>
                    <a:pt x="55" y="18"/>
                  </a:lnTo>
                  <a:lnTo>
                    <a:pt x="59" y="28"/>
                  </a:lnTo>
                  <a:lnTo>
                    <a:pt x="62" y="38"/>
                  </a:lnTo>
                  <a:lnTo>
                    <a:pt x="64" y="51"/>
                  </a:lnTo>
                  <a:lnTo>
                    <a:pt x="64" y="64"/>
                  </a:lnTo>
                  <a:lnTo>
                    <a:pt x="64" y="76"/>
                  </a:lnTo>
                  <a:lnTo>
                    <a:pt x="62" y="88"/>
                  </a:lnTo>
                  <a:lnTo>
                    <a:pt x="59" y="99"/>
                  </a:lnTo>
                  <a:lnTo>
                    <a:pt x="55" y="108"/>
                  </a:lnTo>
                  <a:lnTo>
                    <a:pt x="50" y="116"/>
                  </a:lnTo>
                  <a:lnTo>
                    <a:pt x="45" y="122"/>
                  </a:lnTo>
                  <a:lnTo>
                    <a:pt x="42" y="124"/>
                  </a:lnTo>
                  <a:lnTo>
                    <a:pt x="39" y="125"/>
                  </a:lnTo>
                  <a:lnTo>
                    <a:pt x="36" y="127"/>
                  </a:lnTo>
                  <a:lnTo>
                    <a:pt x="32" y="127"/>
                  </a:lnTo>
                  <a:lnTo>
                    <a:pt x="29" y="127"/>
                  </a:lnTo>
                  <a:lnTo>
                    <a:pt x="26" y="125"/>
                  </a:lnTo>
                  <a:lnTo>
                    <a:pt x="23" y="124"/>
                  </a:lnTo>
                  <a:lnTo>
                    <a:pt x="20" y="122"/>
                  </a:lnTo>
                  <a:lnTo>
                    <a:pt x="15" y="116"/>
                  </a:lnTo>
                  <a:lnTo>
                    <a:pt x="10" y="108"/>
                  </a:lnTo>
                  <a:lnTo>
                    <a:pt x="6" y="99"/>
                  </a:lnTo>
                  <a:lnTo>
                    <a:pt x="3" y="88"/>
                  </a:lnTo>
                  <a:lnTo>
                    <a:pt x="1" y="76"/>
                  </a:lnTo>
                  <a:lnTo>
                    <a:pt x="0" y="64"/>
                  </a:lnTo>
                  <a:lnTo>
                    <a:pt x="1" y="51"/>
                  </a:lnTo>
                  <a:lnTo>
                    <a:pt x="3" y="38"/>
                  </a:lnTo>
                  <a:lnTo>
                    <a:pt x="6" y="28"/>
                  </a:lnTo>
                  <a:lnTo>
                    <a:pt x="10" y="18"/>
                  </a:lnTo>
                  <a:lnTo>
                    <a:pt x="15"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024" name="Freeform 13"/>
            <p:cNvSpPr>
              <a:spLocks/>
            </p:cNvSpPr>
            <p:nvPr/>
          </p:nvSpPr>
          <p:spPr bwMode="auto">
            <a:xfrm>
              <a:off x="4997" y="1848"/>
              <a:ext cx="104" cy="222"/>
            </a:xfrm>
            <a:custGeom>
              <a:avLst/>
              <a:gdLst>
                <a:gd name="T0" fmla="*/ 20 w 104"/>
                <a:gd name="T1" fmla="*/ 0 h 222"/>
                <a:gd name="T2" fmla="*/ 84 w 104"/>
                <a:gd name="T3" fmla="*/ 0 h 222"/>
                <a:gd name="T4" fmla="*/ 88 w 104"/>
                <a:gd name="T5" fmla="*/ 1 h 222"/>
                <a:gd name="T6" fmla="*/ 91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1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1"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1"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25" name="Freeform 14"/>
            <p:cNvSpPr>
              <a:spLocks/>
            </p:cNvSpPr>
            <p:nvPr/>
          </p:nvSpPr>
          <p:spPr bwMode="auto">
            <a:xfrm>
              <a:off x="4997" y="1848"/>
              <a:ext cx="104" cy="222"/>
            </a:xfrm>
            <a:custGeom>
              <a:avLst/>
              <a:gdLst>
                <a:gd name="T0" fmla="*/ 20 w 104"/>
                <a:gd name="T1" fmla="*/ 0 h 222"/>
                <a:gd name="T2" fmla="*/ 84 w 104"/>
                <a:gd name="T3" fmla="*/ 0 h 222"/>
                <a:gd name="T4" fmla="*/ 88 w 104"/>
                <a:gd name="T5" fmla="*/ 1 h 222"/>
                <a:gd name="T6" fmla="*/ 91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1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1"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1"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026" name="Freeform 15"/>
            <p:cNvSpPr>
              <a:spLocks/>
            </p:cNvSpPr>
            <p:nvPr/>
          </p:nvSpPr>
          <p:spPr bwMode="auto">
            <a:xfrm>
              <a:off x="5013" y="1905"/>
              <a:ext cx="66" cy="127"/>
            </a:xfrm>
            <a:custGeom>
              <a:avLst/>
              <a:gdLst>
                <a:gd name="T0" fmla="*/ 33 w 66"/>
                <a:gd name="T1" fmla="*/ 0 h 127"/>
                <a:gd name="T2" fmla="*/ 36 w 66"/>
                <a:gd name="T3" fmla="*/ 0 h 127"/>
                <a:gd name="T4" fmla="*/ 39 w 66"/>
                <a:gd name="T5" fmla="*/ 1 h 127"/>
                <a:gd name="T6" fmla="*/ 42 w 66"/>
                <a:gd name="T7" fmla="*/ 2 h 127"/>
                <a:gd name="T8" fmla="*/ 45 w 66"/>
                <a:gd name="T9" fmla="*/ 4 h 127"/>
                <a:gd name="T10" fmla="*/ 50 w 66"/>
                <a:gd name="T11" fmla="*/ 10 h 127"/>
                <a:gd name="T12" fmla="*/ 55 w 66"/>
                <a:gd name="T13" fmla="*/ 18 h 127"/>
                <a:gd name="T14" fmla="*/ 59 w 66"/>
                <a:gd name="T15" fmla="*/ 28 h 127"/>
                <a:gd name="T16" fmla="*/ 62 w 66"/>
                <a:gd name="T17" fmla="*/ 38 h 127"/>
                <a:gd name="T18" fmla="*/ 64 w 66"/>
                <a:gd name="T19" fmla="*/ 51 h 127"/>
                <a:gd name="T20" fmla="*/ 66 w 66"/>
                <a:gd name="T21" fmla="*/ 64 h 127"/>
                <a:gd name="T22" fmla="*/ 64 w 66"/>
                <a:gd name="T23" fmla="*/ 76 h 127"/>
                <a:gd name="T24" fmla="*/ 62 w 66"/>
                <a:gd name="T25" fmla="*/ 88 h 127"/>
                <a:gd name="T26" fmla="*/ 59 w 66"/>
                <a:gd name="T27" fmla="*/ 99 h 127"/>
                <a:gd name="T28" fmla="*/ 55 w 66"/>
                <a:gd name="T29" fmla="*/ 108 h 127"/>
                <a:gd name="T30" fmla="*/ 50 w 66"/>
                <a:gd name="T31" fmla="*/ 116 h 127"/>
                <a:gd name="T32" fmla="*/ 45 w 66"/>
                <a:gd name="T33" fmla="*/ 122 h 127"/>
                <a:gd name="T34" fmla="*/ 42 w 66"/>
                <a:gd name="T35" fmla="*/ 124 h 127"/>
                <a:gd name="T36" fmla="*/ 39 w 66"/>
                <a:gd name="T37" fmla="*/ 125 h 127"/>
                <a:gd name="T38" fmla="*/ 36 w 66"/>
                <a:gd name="T39" fmla="*/ 127 h 127"/>
                <a:gd name="T40" fmla="*/ 33 w 66"/>
                <a:gd name="T41" fmla="*/ 127 h 127"/>
                <a:gd name="T42" fmla="*/ 29 w 66"/>
                <a:gd name="T43" fmla="*/ 127 h 127"/>
                <a:gd name="T44" fmla="*/ 26 w 66"/>
                <a:gd name="T45" fmla="*/ 125 h 127"/>
                <a:gd name="T46" fmla="*/ 23 w 66"/>
                <a:gd name="T47" fmla="*/ 124 h 127"/>
                <a:gd name="T48" fmla="*/ 20 w 66"/>
                <a:gd name="T49" fmla="*/ 122 h 127"/>
                <a:gd name="T50" fmla="*/ 15 w 66"/>
                <a:gd name="T51" fmla="*/ 116 h 127"/>
                <a:gd name="T52" fmla="*/ 10 w 66"/>
                <a:gd name="T53" fmla="*/ 108 h 127"/>
                <a:gd name="T54" fmla="*/ 6 w 66"/>
                <a:gd name="T55" fmla="*/ 99 h 127"/>
                <a:gd name="T56" fmla="*/ 3 w 66"/>
                <a:gd name="T57" fmla="*/ 88 h 127"/>
                <a:gd name="T58" fmla="*/ 1 w 66"/>
                <a:gd name="T59" fmla="*/ 76 h 127"/>
                <a:gd name="T60" fmla="*/ 0 w 66"/>
                <a:gd name="T61" fmla="*/ 64 h 127"/>
                <a:gd name="T62" fmla="*/ 1 w 66"/>
                <a:gd name="T63" fmla="*/ 51 h 127"/>
                <a:gd name="T64" fmla="*/ 3 w 66"/>
                <a:gd name="T65" fmla="*/ 38 h 127"/>
                <a:gd name="T66" fmla="*/ 6 w 66"/>
                <a:gd name="T67" fmla="*/ 28 h 127"/>
                <a:gd name="T68" fmla="*/ 10 w 66"/>
                <a:gd name="T69" fmla="*/ 18 h 127"/>
                <a:gd name="T70" fmla="*/ 15 w 66"/>
                <a:gd name="T71" fmla="*/ 10 h 127"/>
                <a:gd name="T72" fmla="*/ 20 w 66"/>
                <a:gd name="T73" fmla="*/ 4 h 127"/>
                <a:gd name="T74" fmla="*/ 23 w 66"/>
                <a:gd name="T75" fmla="*/ 2 h 127"/>
                <a:gd name="T76" fmla="*/ 26 w 66"/>
                <a:gd name="T77" fmla="*/ 1 h 127"/>
                <a:gd name="T78" fmla="*/ 29 w 66"/>
                <a:gd name="T79" fmla="*/ 0 h 127"/>
                <a:gd name="T80" fmla="*/ 33 w 66"/>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7"/>
                <a:gd name="T125" fmla="*/ 66 w 66"/>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7">
                  <a:moveTo>
                    <a:pt x="33" y="0"/>
                  </a:moveTo>
                  <a:lnTo>
                    <a:pt x="36" y="0"/>
                  </a:lnTo>
                  <a:lnTo>
                    <a:pt x="39" y="1"/>
                  </a:lnTo>
                  <a:lnTo>
                    <a:pt x="42" y="2"/>
                  </a:lnTo>
                  <a:lnTo>
                    <a:pt x="45" y="4"/>
                  </a:lnTo>
                  <a:lnTo>
                    <a:pt x="50" y="10"/>
                  </a:lnTo>
                  <a:lnTo>
                    <a:pt x="55" y="18"/>
                  </a:lnTo>
                  <a:lnTo>
                    <a:pt x="59" y="28"/>
                  </a:lnTo>
                  <a:lnTo>
                    <a:pt x="62" y="38"/>
                  </a:lnTo>
                  <a:lnTo>
                    <a:pt x="64" y="51"/>
                  </a:lnTo>
                  <a:lnTo>
                    <a:pt x="66" y="64"/>
                  </a:lnTo>
                  <a:lnTo>
                    <a:pt x="64" y="76"/>
                  </a:lnTo>
                  <a:lnTo>
                    <a:pt x="62" y="88"/>
                  </a:lnTo>
                  <a:lnTo>
                    <a:pt x="59" y="99"/>
                  </a:lnTo>
                  <a:lnTo>
                    <a:pt x="55" y="108"/>
                  </a:lnTo>
                  <a:lnTo>
                    <a:pt x="50" y="116"/>
                  </a:lnTo>
                  <a:lnTo>
                    <a:pt x="45" y="122"/>
                  </a:lnTo>
                  <a:lnTo>
                    <a:pt x="42" y="124"/>
                  </a:lnTo>
                  <a:lnTo>
                    <a:pt x="39" y="125"/>
                  </a:lnTo>
                  <a:lnTo>
                    <a:pt x="36" y="127"/>
                  </a:lnTo>
                  <a:lnTo>
                    <a:pt x="33" y="127"/>
                  </a:lnTo>
                  <a:lnTo>
                    <a:pt x="29" y="127"/>
                  </a:lnTo>
                  <a:lnTo>
                    <a:pt x="26" y="125"/>
                  </a:lnTo>
                  <a:lnTo>
                    <a:pt x="23" y="124"/>
                  </a:lnTo>
                  <a:lnTo>
                    <a:pt x="20" y="122"/>
                  </a:lnTo>
                  <a:lnTo>
                    <a:pt x="15" y="116"/>
                  </a:lnTo>
                  <a:lnTo>
                    <a:pt x="10" y="108"/>
                  </a:lnTo>
                  <a:lnTo>
                    <a:pt x="6" y="99"/>
                  </a:lnTo>
                  <a:lnTo>
                    <a:pt x="3" y="88"/>
                  </a:lnTo>
                  <a:lnTo>
                    <a:pt x="1" y="76"/>
                  </a:lnTo>
                  <a:lnTo>
                    <a:pt x="0" y="64"/>
                  </a:lnTo>
                  <a:lnTo>
                    <a:pt x="1" y="51"/>
                  </a:lnTo>
                  <a:lnTo>
                    <a:pt x="3" y="38"/>
                  </a:lnTo>
                  <a:lnTo>
                    <a:pt x="6" y="28"/>
                  </a:lnTo>
                  <a:lnTo>
                    <a:pt x="10" y="18"/>
                  </a:lnTo>
                  <a:lnTo>
                    <a:pt x="15" y="10"/>
                  </a:lnTo>
                  <a:lnTo>
                    <a:pt x="20" y="4"/>
                  </a:lnTo>
                  <a:lnTo>
                    <a:pt x="23" y="2"/>
                  </a:lnTo>
                  <a:lnTo>
                    <a:pt x="26" y="1"/>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27" name="Freeform 16"/>
            <p:cNvSpPr>
              <a:spLocks/>
            </p:cNvSpPr>
            <p:nvPr/>
          </p:nvSpPr>
          <p:spPr bwMode="auto">
            <a:xfrm>
              <a:off x="5013" y="1905"/>
              <a:ext cx="66" cy="127"/>
            </a:xfrm>
            <a:custGeom>
              <a:avLst/>
              <a:gdLst>
                <a:gd name="T0" fmla="*/ 33 w 66"/>
                <a:gd name="T1" fmla="*/ 0 h 127"/>
                <a:gd name="T2" fmla="*/ 36 w 66"/>
                <a:gd name="T3" fmla="*/ 0 h 127"/>
                <a:gd name="T4" fmla="*/ 39 w 66"/>
                <a:gd name="T5" fmla="*/ 1 h 127"/>
                <a:gd name="T6" fmla="*/ 42 w 66"/>
                <a:gd name="T7" fmla="*/ 2 h 127"/>
                <a:gd name="T8" fmla="*/ 45 w 66"/>
                <a:gd name="T9" fmla="*/ 4 h 127"/>
                <a:gd name="T10" fmla="*/ 50 w 66"/>
                <a:gd name="T11" fmla="*/ 10 h 127"/>
                <a:gd name="T12" fmla="*/ 55 w 66"/>
                <a:gd name="T13" fmla="*/ 18 h 127"/>
                <a:gd name="T14" fmla="*/ 59 w 66"/>
                <a:gd name="T15" fmla="*/ 28 h 127"/>
                <a:gd name="T16" fmla="*/ 62 w 66"/>
                <a:gd name="T17" fmla="*/ 38 h 127"/>
                <a:gd name="T18" fmla="*/ 64 w 66"/>
                <a:gd name="T19" fmla="*/ 51 h 127"/>
                <a:gd name="T20" fmla="*/ 66 w 66"/>
                <a:gd name="T21" fmla="*/ 64 h 127"/>
                <a:gd name="T22" fmla="*/ 64 w 66"/>
                <a:gd name="T23" fmla="*/ 76 h 127"/>
                <a:gd name="T24" fmla="*/ 62 w 66"/>
                <a:gd name="T25" fmla="*/ 88 h 127"/>
                <a:gd name="T26" fmla="*/ 59 w 66"/>
                <a:gd name="T27" fmla="*/ 99 h 127"/>
                <a:gd name="T28" fmla="*/ 55 w 66"/>
                <a:gd name="T29" fmla="*/ 108 h 127"/>
                <a:gd name="T30" fmla="*/ 50 w 66"/>
                <a:gd name="T31" fmla="*/ 116 h 127"/>
                <a:gd name="T32" fmla="*/ 45 w 66"/>
                <a:gd name="T33" fmla="*/ 122 h 127"/>
                <a:gd name="T34" fmla="*/ 42 w 66"/>
                <a:gd name="T35" fmla="*/ 124 h 127"/>
                <a:gd name="T36" fmla="*/ 39 w 66"/>
                <a:gd name="T37" fmla="*/ 125 h 127"/>
                <a:gd name="T38" fmla="*/ 36 w 66"/>
                <a:gd name="T39" fmla="*/ 127 h 127"/>
                <a:gd name="T40" fmla="*/ 33 w 66"/>
                <a:gd name="T41" fmla="*/ 127 h 127"/>
                <a:gd name="T42" fmla="*/ 29 w 66"/>
                <a:gd name="T43" fmla="*/ 127 h 127"/>
                <a:gd name="T44" fmla="*/ 26 w 66"/>
                <a:gd name="T45" fmla="*/ 125 h 127"/>
                <a:gd name="T46" fmla="*/ 23 w 66"/>
                <a:gd name="T47" fmla="*/ 124 h 127"/>
                <a:gd name="T48" fmla="*/ 20 w 66"/>
                <a:gd name="T49" fmla="*/ 122 h 127"/>
                <a:gd name="T50" fmla="*/ 15 w 66"/>
                <a:gd name="T51" fmla="*/ 116 h 127"/>
                <a:gd name="T52" fmla="*/ 10 w 66"/>
                <a:gd name="T53" fmla="*/ 108 h 127"/>
                <a:gd name="T54" fmla="*/ 6 w 66"/>
                <a:gd name="T55" fmla="*/ 99 h 127"/>
                <a:gd name="T56" fmla="*/ 3 w 66"/>
                <a:gd name="T57" fmla="*/ 88 h 127"/>
                <a:gd name="T58" fmla="*/ 1 w 66"/>
                <a:gd name="T59" fmla="*/ 76 h 127"/>
                <a:gd name="T60" fmla="*/ 0 w 66"/>
                <a:gd name="T61" fmla="*/ 64 h 127"/>
                <a:gd name="T62" fmla="*/ 1 w 66"/>
                <a:gd name="T63" fmla="*/ 51 h 127"/>
                <a:gd name="T64" fmla="*/ 3 w 66"/>
                <a:gd name="T65" fmla="*/ 38 h 127"/>
                <a:gd name="T66" fmla="*/ 6 w 66"/>
                <a:gd name="T67" fmla="*/ 28 h 127"/>
                <a:gd name="T68" fmla="*/ 10 w 66"/>
                <a:gd name="T69" fmla="*/ 18 h 127"/>
                <a:gd name="T70" fmla="*/ 15 w 66"/>
                <a:gd name="T71" fmla="*/ 10 h 127"/>
                <a:gd name="T72" fmla="*/ 20 w 66"/>
                <a:gd name="T73" fmla="*/ 4 h 127"/>
                <a:gd name="T74" fmla="*/ 23 w 66"/>
                <a:gd name="T75" fmla="*/ 2 h 127"/>
                <a:gd name="T76" fmla="*/ 26 w 66"/>
                <a:gd name="T77" fmla="*/ 1 h 127"/>
                <a:gd name="T78" fmla="*/ 29 w 66"/>
                <a:gd name="T79" fmla="*/ 0 h 127"/>
                <a:gd name="T80" fmla="*/ 33 w 66"/>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7"/>
                <a:gd name="T125" fmla="*/ 66 w 66"/>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7">
                  <a:moveTo>
                    <a:pt x="33" y="0"/>
                  </a:moveTo>
                  <a:lnTo>
                    <a:pt x="36" y="0"/>
                  </a:lnTo>
                  <a:lnTo>
                    <a:pt x="39" y="1"/>
                  </a:lnTo>
                  <a:lnTo>
                    <a:pt x="42" y="2"/>
                  </a:lnTo>
                  <a:lnTo>
                    <a:pt x="45" y="4"/>
                  </a:lnTo>
                  <a:lnTo>
                    <a:pt x="50" y="10"/>
                  </a:lnTo>
                  <a:lnTo>
                    <a:pt x="55" y="18"/>
                  </a:lnTo>
                  <a:lnTo>
                    <a:pt x="59" y="28"/>
                  </a:lnTo>
                  <a:lnTo>
                    <a:pt x="62" y="38"/>
                  </a:lnTo>
                  <a:lnTo>
                    <a:pt x="64" y="51"/>
                  </a:lnTo>
                  <a:lnTo>
                    <a:pt x="66" y="64"/>
                  </a:lnTo>
                  <a:lnTo>
                    <a:pt x="64" y="76"/>
                  </a:lnTo>
                  <a:lnTo>
                    <a:pt x="62" y="88"/>
                  </a:lnTo>
                  <a:lnTo>
                    <a:pt x="59" y="99"/>
                  </a:lnTo>
                  <a:lnTo>
                    <a:pt x="55" y="108"/>
                  </a:lnTo>
                  <a:lnTo>
                    <a:pt x="50" y="116"/>
                  </a:lnTo>
                  <a:lnTo>
                    <a:pt x="45" y="122"/>
                  </a:lnTo>
                  <a:lnTo>
                    <a:pt x="42" y="124"/>
                  </a:lnTo>
                  <a:lnTo>
                    <a:pt x="39" y="125"/>
                  </a:lnTo>
                  <a:lnTo>
                    <a:pt x="36" y="127"/>
                  </a:lnTo>
                  <a:lnTo>
                    <a:pt x="33" y="127"/>
                  </a:lnTo>
                  <a:lnTo>
                    <a:pt x="29" y="127"/>
                  </a:lnTo>
                  <a:lnTo>
                    <a:pt x="26" y="125"/>
                  </a:lnTo>
                  <a:lnTo>
                    <a:pt x="23" y="124"/>
                  </a:lnTo>
                  <a:lnTo>
                    <a:pt x="20" y="122"/>
                  </a:lnTo>
                  <a:lnTo>
                    <a:pt x="15" y="116"/>
                  </a:lnTo>
                  <a:lnTo>
                    <a:pt x="10" y="108"/>
                  </a:lnTo>
                  <a:lnTo>
                    <a:pt x="6" y="99"/>
                  </a:lnTo>
                  <a:lnTo>
                    <a:pt x="3" y="88"/>
                  </a:lnTo>
                  <a:lnTo>
                    <a:pt x="1" y="76"/>
                  </a:lnTo>
                  <a:lnTo>
                    <a:pt x="0" y="64"/>
                  </a:lnTo>
                  <a:lnTo>
                    <a:pt x="1" y="51"/>
                  </a:lnTo>
                  <a:lnTo>
                    <a:pt x="3" y="38"/>
                  </a:lnTo>
                  <a:lnTo>
                    <a:pt x="6" y="28"/>
                  </a:lnTo>
                  <a:lnTo>
                    <a:pt x="10" y="18"/>
                  </a:lnTo>
                  <a:lnTo>
                    <a:pt x="15" y="10"/>
                  </a:lnTo>
                  <a:lnTo>
                    <a:pt x="20" y="4"/>
                  </a:lnTo>
                  <a:lnTo>
                    <a:pt x="23" y="2"/>
                  </a:lnTo>
                  <a:lnTo>
                    <a:pt x="26"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028" name="Freeform 17"/>
            <p:cNvSpPr>
              <a:spLocks/>
            </p:cNvSpPr>
            <p:nvPr/>
          </p:nvSpPr>
          <p:spPr bwMode="auto">
            <a:xfrm>
              <a:off x="5103" y="1848"/>
              <a:ext cx="104" cy="222"/>
            </a:xfrm>
            <a:custGeom>
              <a:avLst/>
              <a:gdLst>
                <a:gd name="T0" fmla="*/ 20 w 104"/>
                <a:gd name="T1" fmla="*/ 0 h 222"/>
                <a:gd name="T2" fmla="*/ 84 w 104"/>
                <a:gd name="T3" fmla="*/ 0 h 222"/>
                <a:gd name="T4" fmla="*/ 88 w 104"/>
                <a:gd name="T5" fmla="*/ 1 h 222"/>
                <a:gd name="T6" fmla="*/ 91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1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1"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1"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29" name="Freeform 18"/>
            <p:cNvSpPr>
              <a:spLocks/>
            </p:cNvSpPr>
            <p:nvPr/>
          </p:nvSpPr>
          <p:spPr bwMode="auto">
            <a:xfrm>
              <a:off x="5103" y="1848"/>
              <a:ext cx="104" cy="222"/>
            </a:xfrm>
            <a:custGeom>
              <a:avLst/>
              <a:gdLst>
                <a:gd name="T0" fmla="*/ 20 w 104"/>
                <a:gd name="T1" fmla="*/ 0 h 222"/>
                <a:gd name="T2" fmla="*/ 84 w 104"/>
                <a:gd name="T3" fmla="*/ 0 h 222"/>
                <a:gd name="T4" fmla="*/ 88 w 104"/>
                <a:gd name="T5" fmla="*/ 1 h 222"/>
                <a:gd name="T6" fmla="*/ 91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1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1"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1"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030" name="Freeform 19"/>
            <p:cNvSpPr>
              <a:spLocks/>
            </p:cNvSpPr>
            <p:nvPr/>
          </p:nvSpPr>
          <p:spPr bwMode="auto">
            <a:xfrm>
              <a:off x="5120" y="1905"/>
              <a:ext cx="65" cy="127"/>
            </a:xfrm>
            <a:custGeom>
              <a:avLst/>
              <a:gdLst>
                <a:gd name="T0" fmla="*/ 32 w 65"/>
                <a:gd name="T1" fmla="*/ 0 h 127"/>
                <a:gd name="T2" fmla="*/ 35 w 65"/>
                <a:gd name="T3" fmla="*/ 0 h 127"/>
                <a:gd name="T4" fmla="*/ 38 w 65"/>
                <a:gd name="T5" fmla="*/ 1 h 127"/>
                <a:gd name="T6" fmla="*/ 41 w 65"/>
                <a:gd name="T7" fmla="*/ 2 h 127"/>
                <a:gd name="T8" fmla="*/ 44 w 65"/>
                <a:gd name="T9" fmla="*/ 4 h 127"/>
                <a:gd name="T10" fmla="*/ 50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0 w 65"/>
                <a:gd name="T31" fmla="*/ 116 h 127"/>
                <a:gd name="T32" fmla="*/ 44 w 65"/>
                <a:gd name="T33" fmla="*/ 122 h 127"/>
                <a:gd name="T34" fmla="*/ 41 w 65"/>
                <a:gd name="T35" fmla="*/ 124 h 127"/>
                <a:gd name="T36" fmla="*/ 38 w 65"/>
                <a:gd name="T37" fmla="*/ 125 h 127"/>
                <a:gd name="T38" fmla="*/ 35 w 65"/>
                <a:gd name="T39" fmla="*/ 127 h 127"/>
                <a:gd name="T40" fmla="*/ 32 w 65"/>
                <a:gd name="T41" fmla="*/ 127 h 127"/>
                <a:gd name="T42" fmla="*/ 28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1"/>
                  </a:lnTo>
                  <a:lnTo>
                    <a:pt x="41" y="2"/>
                  </a:lnTo>
                  <a:lnTo>
                    <a:pt x="44" y="4"/>
                  </a:lnTo>
                  <a:lnTo>
                    <a:pt x="50" y="10"/>
                  </a:lnTo>
                  <a:lnTo>
                    <a:pt x="55" y="18"/>
                  </a:lnTo>
                  <a:lnTo>
                    <a:pt x="59" y="28"/>
                  </a:lnTo>
                  <a:lnTo>
                    <a:pt x="62" y="38"/>
                  </a:lnTo>
                  <a:lnTo>
                    <a:pt x="64" y="51"/>
                  </a:lnTo>
                  <a:lnTo>
                    <a:pt x="65" y="64"/>
                  </a:lnTo>
                  <a:lnTo>
                    <a:pt x="64" y="76"/>
                  </a:lnTo>
                  <a:lnTo>
                    <a:pt x="62" y="88"/>
                  </a:lnTo>
                  <a:lnTo>
                    <a:pt x="59" y="99"/>
                  </a:lnTo>
                  <a:lnTo>
                    <a:pt x="55" y="108"/>
                  </a:lnTo>
                  <a:lnTo>
                    <a:pt x="50" y="116"/>
                  </a:lnTo>
                  <a:lnTo>
                    <a:pt x="44" y="122"/>
                  </a:lnTo>
                  <a:lnTo>
                    <a:pt x="41" y="124"/>
                  </a:lnTo>
                  <a:lnTo>
                    <a:pt x="38" y="125"/>
                  </a:lnTo>
                  <a:lnTo>
                    <a:pt x="35" y="127"/>
                  </a:lnTo>
                  <a:lnTo>
                    <a:pt x="32" y="127"/>
                  </a:lnTo>
                  <a:lnTo>
                    <a:pt x="28"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8"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31" name="Freeform 20"/>
            <p:cNvSpPr>
              <a:spLocks/>
            </p:cNvSpPr>
            <p:nvPr/>
          </p:nvSpPr>
          <p:spPr bwMode="auto">
            <a:xfrm>
              <a:off x="5120" y="1905"/>
              <a:ext cx="65" cy="127"/>
            </a:xfrm>
            <a:custGeom>
              <a:avLst/>
              <a:gdLst>
                <a:gd name="T0" fmla="*/ 32 w 65"/>
                <a:gd name="T1" fmla="*/ 0 h 127"/>
                <a:gd name="T2" fmla="*/ 35 w 65"/>
                <a:gd name="T3" fmla="*/ 0 h 127"/>
                <a:gd name="T4" fmla="*/ 38 w 65"/>
                <a:gd name="T5" fmla="*/ 1 h 127"/>
                <a:gd name="T6" fmla="*/ 41 w 65"/>
                <a:gd name="T7" fmla="*/ 2 h 127"/>
                <a:gd name="T8" fmla="*/ 44 w 65"/>
                <a:gd name="T9" fmla="*/ 4 h 127"/>
                <a:gd name="T10" fmla="*/ 50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0 w 65"/>
                <a:gd name="T31" fmla="*/ 116 h 127"/>
                <a:gd name="T32" fmla="*/ 44 w 65"/>
                <a:gd name="T33" fmla="*/ 122 h 127"/>
                <a:gd name="T34" fmla="*/ 41 w 65"/>
                <a:gd name="T35" fmla="*/ 124 h 127"/>
                <a:gd name="T36" fmla="*/ 38 w 65"/>
                <a:gd name="T37" fmla="*/ 125 h 127"/>
                <a:gd name="T38" fmla="*/ 35 w 65"/>
                <a:gd name="T39" fmla="*/ 127 h 127"/>
                <a:gd name="T40" fmla="*/ 32 w 65"/>
                <a:gd name="T41" fmla="*/ 127 h 127"/>
                <a:gd name="T42" fmla="*/ 28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1"/>
                  </a:lnTo>
                  <a:lnTo>
                    <a:pt x="41" y="2"/>
                  </a:lnTo>
                  <a:lnTo>
                    <a:pt x="44" y="4"/>
                  </a:lnTo>
                  <a:lnTo>
                    <a:pt x="50" y="10"/>
                  </a:lnTo>
                  <a:lnTo>
                    <a:pt x="55" y="18"/>
                  </a:lnTo>
                  <a:lnTo>
                    <a:pt x="59" y="28"/>
                  </a:lnTo>
                  <a:lnTo>
                    <a:pt x="62" y="38"/>
                  </a:lnTo>
                  <a:lnTo>
                    <a:pt x="64" y="51"/>
                  </a:lnTo>
                  <a:lnTo>
                    <a:pt x="65" y="64"/>
                  </a:lnTo>
                  <a:lnTo>
                    <a:pt x="64" y="76"/>
                  </a:lnTo>
                  <a:lnTo>
                    <a:pt x="62" y="88"/>
                  </a:lnTo>
                  <a:lnTo>
                    <a:pt x="59" y="99"/>
                  </a:lnTo>
                  <a:lnTo>
                    <a:pt x="55" y="108"/>
                  </a:lnTo>
                  <a:lnTo>
                    <a:pt x="50" y="116"/>
                  </a:lnTo>
                  <a:lnTo>
                    <a:pt x="44" y="122"/>
                  </a:lnTo>
                  <a:lnTo>
                    <a:pt x="41" y="124"/>
                  </a:lnTo>
                  <a:lnTo>
                    <a:pt x="38" y="125"/>
                  </a:lnTo>
                  <a:lnTo>
                    <a:pt x="35" y="127"/>
                  </a:lnTo>
                  <a:lnTo>
                    <a:pt x="32" y="127"/>
                  </a:lnTo>
                  <a:lnTo>
                    <a:pt x="28"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8"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032" name="Freeform 21"/>
            <p:cNvSpPr>
              <a:spLocks/>
            </p:cNvSpPr>
            <p:nvPr/>
          </p:nvSpPr>
          <p:spPr bwMode="auto">
            <a:xfrm>
              <a:off x="5209" y="1848"/>
              <a:ext cx="104" cy="222"/>
            </a:xfrm>
            <a:custGeom>
              <a:avLst/>
              <a:gdLst>
                <a:gd name="T0" fmla="*/ 20 w 104"/>
                <a:gd name="T1" fmla="*/ 0 h 222"/>
                <a:gd name="T2" fmla="*/ 84 w 104"/>
                <a:gd name="T3" fmla="*/ 0 h 222"/>
                <a:gd name="T4" fmla="*/ 88 w 104"/>
                <a:gd name="T5" fmla="*/ 1 h 222"/>
                <a:gd name="T6" fmla="*/ 92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2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2"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2"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33" name="Freeform 22"/>
            <p:cNvSpPr>
              <a:spLocks/>
            </p:cNvSpPr>
            <p:nvPr/>
          </p:nvSpPr>
          <p:spPr bwMode="auto">
            <a:xfrm>
              <a:off x="5209" y="1848"/>
              <a:ext cx="104" cy="222"/>
            </a:xfrm>
            <a:custGeom>
              <a:avLst/>
              <a:gdLst>
                <a:gd name="T0" fmla="*/ 20 w 104"/>
                <a:gd name="T1" fmla="*/ 0 h 222"/>
                <a:gd name="T2" fmla="*/ 84 w 104"/>
                <a:gd name="T3" fmla="*/ 0 h 222"/>
                <a:gd name="T4" fmla="*/ 88 w 104"/>
                <a:gd name="T5" fmla="*/ 1 h 222"/>
                <a:gd name="T6" fmla="*/ 92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2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2"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2"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034" name="Freeform 23"/>
            <p:cNvSpPr>
              <a:spLocks/>
            </p:cNvSpPr>
            <p:nvPr/>
          </p:nvSpPr>
          <p:spPr bwMode="auto">
            <a:xfrm>
              <a:off x="5226" y="1905"/>
              <a:ext cx="65" cy="127"/>
            </a:xfrm>
            <a:custGeom>
              <a:avLst/>
              <a:gdLst>
                <a:gd name="T0" fmla="*/ 32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2 w 65"/>
                <a:gd name="T41" fmla="*/ 127 h 127"/>
                <a:gd name="T42" fmla="*/ 28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6" y="0"/>
                  </a:lnTo>
                  <a:lnTo>
                    <a:pt x="39" y="1"/>
                  </a:lnTo>
                  <a:lnTo>
                    <a:pt x="42" y="2"/>
                  </a:lnTo>
                  <a:lnTo>
                    <a:pt x="45"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5" y="122"/>
                  </a:lnTo>
                  <a:lnTo>
                    <a:pt x="42" y="124"/>
                  </a:lnTo>
                  <a:lnTo>
                    <a:pt x="39" y="125"/>
                  </a:lnTo>
                  <a:lnTo>
                    <a:pt x="36" y="127"/>
                  </a:lnTo>
                  <a:lnTo>
                    <a:pt x="32" y="127"/>
                  </a:lnTo>
                  <a:lnTo>
                    <a:pt x="28"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8"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35" name="Freeform 24"/>
            <p:cNvSpPr>
              <a:spLocks/>
            </p:cNvSpPr>
            <p:nvPr/>
          </p:nvSpPr>
          <p:spPr bwMode="auto">
            <a:xfrm>
              <a:off x="5226" y="1905"/>
              <a:ext cx="65" cy="127"/>
            </a:xfrm>
            <a:custGeom>
              <a:avLst/>
              <a:gdLst>
                <a:gd name="T0" fmla="*/ 32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2 w 65"/>
                <a:gd name="T41" fmla="*/ 127 h 127"/>
                <a:gd name="T42" fmla="*/ 28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6" y="0"/>
                  </a:lnTo>
                  <a:lnTo>
                    <a:pt x="39" y="1"/>
                  </a:lnTo>
                  <a:lnTo>
                    <a:pt x="42" y="2"/>
                  </a:lnTo>
                  <a:lnTo>
                    <a:pt x="45"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5" y="122"/>
                  </a:lnTo>
                  <a:lnTo>
                    <a:pt x="42" y="124"/>
                  </a:lnTo>
                  <a:lnTo>
                    <a:pt x="39" y="125"/>
                  </a:lnTo>
                  <a:lnTo>
                    <a:pt x="36" y="127"/>
                  </a:lnTo>
                  <a:lnTo>
                    <a:pt x="32" y="127"/>
                  </a:lnTo>
                  <a:lnTo>
                    <a:pt x="28"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8"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036" name="Freeform 25"/>
            <p:cNvSpPr>
              <a:spLocks/>
            </p:cNvSpPr>
            <p:nvPr/>
          </p:nvSpPr>
          <p:spPr bwMode="auto">
            <a:xfrm>
              <a:off x="4867" y="2070"/>
              <a:ext cx="203" cy="157"/>
            </a:xfrm>
            <a:custGeom>
              <a:avLst/>
              <a:gdLst>
                <a:gd name="T0" fmla="*/ 40 w 203"/>
                <a:gd name="T1" fmla="*/ 0 h 157"/>
                <a:gd name="T2" fmla="*/ 163 w 203"/>
                <a:gd name="T3" fmla="*/ 0 h 157"/>
                <a:gd name="T4" fmla="*/ 171 w 203"/>
                <a:gd name="T5" fmla="*/ 0 h 157"/>
                <a:gd name="T6" fmla="*/ 179 w 203"/>
                <a:gd name="T7" fmla="*/ 3 h 157"/>
                <a:gd name="T8" fmla="*/ 185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5 w 203"/>
                <a:gd name="T31" fmla="*/ 149 h 157"/>
                <a:gd name="T32" fmla="*/ 179 w 203"/>
                <a:gd name="T33" fmla="*/ 154 h 157"/>
                <a:gd name="T34" fmla="*/ 171 w 203"/>
                <a:gd name="T35" fmla="*/ 156 h 157"/>
                <a:gd name="T36" fmla="*/ 163 w 203"/>
                <a:gd name="T37" fmla="*/ 157 h 157"/>
                <a:gd name="T38" fmla="*/ 40 w 203"/>
                <a:gd name="T39" fmla="*/ 157 h 157"/>
                <a:gd name="T40" fmla="*/ 33 w 203"/>
                <a:gd name="T41" fmla="*/ 156 h 157"/>
                <a:gd name="T42" fmla="*/ 24 w 203"/>
                <a:gd name="T43" fmla="*/ 154 h 157"/>
                <a:gd name="T44" fmla="*/ 18 w 203"/>
                <a:gd name="T45" fmla="*/ 149 h 157"/>
                <a:gd name="T46" fmla="*/ 12 w 203"/>
                <a:gd name="T47" fmla="*/ 143 h 157"/>
                <a:gd name="T48" fmla="*/ 7 w 203"/>
                <a:gd name="T49" fmla="*/ 137 h 157"/>
                <a:gd name="T50" fmla="*/ 3 w 203"/>
                <a:gd name="T51" fmla="*/ 129 h 157"/>
                <a:gd name="T52" fmla="*/ 1 w 203"/>
                <a:gd name="T53" fmla="*/ 121 h 157"/>
                <a:gd name="T54" fmla="*/ 0 w 203"/>
                <a:gd name="T55" fmla="*/ 112 h 157"/>
                <a:gd name="T56" fmla="*/ 0 w 203"/>
                <a:gd name="T57" fmla="*/ 45 h 157"/>
                <a:gd name="T58" fmla="*/ 1 w 203"/>
                <a:gd name="T59" fmla="*/ 36 h 157"/>
                <a:gd name="T60" fmla="*/ 3 w 203"/>
                <a:gd name="T61" fmla="*/ 28 h 157"/>
                <a:gd name="T62" fmla="*/ 7 w 203"/>
                <a:gd name="T63" fmla="*/ 20 h 157"/>
                <a:gd name="T64" fmla="*/ 12 w 203"/>
                <a:gd name="T65" fmla="*/ 13 h 157"/>
                <a:gd name="T66" fmla="*/ 18 w 203"/>
                <a:gd name="T67" fmla="*/ 7 h 157"/>
                <a:gd name="T68" fmla="*/ 24 w 203"/>
                <a:gd name="T69" fmla="*/ 3 h 157"/>
                <a:gd name="T70" fmla="*/ 33 w 203"/>
                <a:gd name="T71" fmla="*/ 0 h 157"/>
                <a:gd name="T72" fmla="*/ 40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9"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9" y="154"/>
                  </a:lnTo>
                  <a:lnTo>
                    <a:pt x="171" y="156"/>
                  </a:lnTo>
                  <a:lnTo>
                    <a:pt x="163" y="157"/>
                  </a:lnTo>
                  <a:lnTo>
                    <a:pt x="40" y="157"/>
                  </a:lnTo>
                  <a:lnTo>
                    <a:pt x="33" y="156"/>
                  </a:lnTo>
                  <a:lnTo>
                    <a:pt x="24" y="154"/>
                  </a:lnTo>
                  <a:lnTo>
                    <a:pt x="18" y="149"/>
                  </a:lnTo>
                  <a:lnTo>
                    <a:pt x="12" y="143"/>
                  </a:lnTo>
                  <a:lnTo>
                    <a:pt x="7" y="137"/>
                  </a:lnTo>
                  <a:lnTo>
                    <a:pt x="3" y="129"/>
                  </a:lnTo>
                  <a:lnTo>
                    <a:pt x="1" y="121"/>
                  </a:lnTo>
                  <a:lnTo>
                    <a:pt x="0" y="112"/>
                  </a:lnTo>
                  <a:lnTo>
                    <a:pt x="0" y="45"/>
                  </a:lnTo>
                  <a:lnTo>
                    <a:pt x="1" y="36"/>
                  </a:lnTo>
                  <a:lnTo>
                    <a:pt x="3" y="28"/>
                  </a:lnTo>
                  <a:lnTo>
                    <a:pt x="7" y="20"/>
                  </a:lnTo>
                  <a:lnTo>
                    <a:pt x="12" y="13"/>
                  </a:lnTo>
                  <a:lnTo>
                    <a:pt x="18" y="7"/>
                  </a:lnTo>
                  <a:lnTo>
                    <a:pt x="24" y="3"/>
                  </a:lnTo>
                  <a:lnTo>
                    <a:pt x="33" y="0"/>
                  </a:lnTo>
                  <a:lnTo>
                    <a:pt x="4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37" name="Freeform 26"/>
            <p:cNvSpPr>
              <a:spLocks/>
            </p:cNvSpPr>
            <p:nvPr/>
          </p:nvSpPr>
          <p:spPr bwMode="auto">
            <a:xfrm>
              <a:off x="4867" y="2070"/>
              <a:ext cx="203" cy="157"/>
            </a:xfrm>
            <a:custGeom>
              <a:avLst/>
              <a:gdLst>
                <a:gd name="T0" fmla="*/ 40 w 203"/>
                <a:gd name="T1" fmla="*/ 0 h 157"/>
                <a:gd name="T2" fmla="*/ 163 w 203"/>
                <a:gd name="T3" fmla="*/ 0 h 157"/>
                <a:gd name="T4" fmla="*/ 171 w 203"/>
                <a:gd name="T5" fmla="*/ 0 h 157"/>
                <a:gd name="T6" fmla="*/ 179 w 203"/>
                <a:gd name="T7" fmla="*/ 3 h 157"/>
                <a:gd name="T8" fmla="*/ 185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5 w 203"/>
                <a:gd name="T31" fmla="*/ 149 h 157"/>
                <a:gd name="T32" fmla="*/ 179 w 203"/>
                <a:gd name="T33" fmla="*/ 154 h 157"/>
                <a:gd name="T34" fmla="*/ 171 w 203"/>
                <a:gd name="T35" fmla="*/ 156 h 157"/>
                <a:gd name="T36" fmla="*/ 163 w 203"/>
                <a:gd name="T37" fmla="*/ 157 h 157"/>
                <a:gd name="T38" fmla="*/ 40 w 203"/>
                <a:gd name="T39" fmla="*/ 157 h 157"/>
                <a:gd name="T40" fmla="*/ 33 w 203"/>
                <a:gd name="T41" fmla="*/ 156 h 157"/>
                <a:gd name="T42" fmla="*/ 24 w 203"/>
                <a:gd name="T43" fmla="*/ 154 h 157"/>
                <a:gd name="T44" fmla="*/ 18 w 203"/>
                <a:gd name="T45" fmla="*/ 149 h 157"/>
                <a:gd name="T46" fmla="*/ 12 w 203"/>
                <a:gd name="T47" fmla="*/ 143 h 157"/>
                <a:gd name="T48" fmla="*/ 7 w 203"/>
                <a:gd name="T49" fmla="*/ 137 h 157"/>
                <a:gd name="T50" fmla="*/ 3 w 203"/>
                <a:gd name="T51" fmla="*/ 129 h 157"/>
                <a:gd name="T52" fmla="*/ 1 w 203"/>
                <a:gd name="T53" fmla="*/ 121 h 157"/>
                <a:gd name="T54" fmla="*/ 0 w 203"/>
                <a:gd name="T55" fmla="*/ 112 h 157"/>
                <a:gd name="T56" fmla="*/ 0 w 203"/>
                <a:gd name="T57" fmla="*/ 45 h 157"/>
                <a:gd name="T58" fmla="*/ 1 w 203"/>
                <a:gd name="T59" fmla="*/ 36 h 157"/>
                <a:gd name="T60" fmla="*/ 3 w 203"/>
                <a:gd name="T61" fmla="*/ 28 h 157"/>
                <a:gd name="T62" fmla="*/ 7 w 203"/>
                <a:gd name="T63" fmla="*/ 20 h 157"/>
                <a:gd name="T64" fmla="*/ 12 w 203"/>
                <a:gd name="T65" fmla="*/ 13 h 157"/>
                <a:gd name="T66" fmla="*/ 18 w 203"/>
                <a:gd name="T67" fmla="*/ 7 h 157"/>
                <a:gd name="T68" fmla="*/ 24 w 203"/>
                <a:gd name="T69" fmla="*/ 3 h 157"/>
                <a:gd name="T70" fmla="*/ 33 w 203"/>
                <a:gd name="T71" fmla="*/ 0 h 157"/>
                <a:gd name="T72" fmla="*/ 40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9"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9" y="154"/>
                  </a:lnTo>
                  <a:lnTo>
                    <a:pt x="171" y="156"/>
                  </a:lnTo>
                  <a:lnTo>
                    <a:pt x="163" y="157"/>
                  </a:lnTo>
                  <a:lnTo>
                    <a:pt x="40" y="157"/>
                  </a:lnTo>
                  <a:lnTo>
                    <a:pt x="33" y="156"/>
                  </a:lnTo>
                  <a:lnTo>
                    <a:pt x="24" y="154"/>
                  </a:lnTo>
                  <a:lnTo>
                    <a:pt x="18" y="149"/>
                  </a:lnTo>
                  <a:lnTo>
                    <a:pt x="12" y="143"/>
                  </a:lnTo>
                  <a:lnTo>
                    <a:pt x="7" y="137"/>
                  </a:lnTo>
                  <a:lnTo>
                    <a:pt x="3" y="129"/>
                  </a:lnTo>
                  <a:lnTo>
                    <a:pt x="1" y="121"/>
                  </a:lnTo>
                  <a:lnTo>
                    <a:pt x="0" y="112"/>
                  </a:lnTo>
                  <a:lnTo>
                    <a:pt x="0" y="45"/>
                  </a:lnTo>
                  <a:lnTo>
                    <a:pt x="1" y="36"/>
                  </a:lnTo>
                  <a:lnTo>
                    <a:pt x="3" y="28"/>
                  </a:lnTo>
                  <a:lnTo>
                    <a:pt x="7" y="20"/>
                  </a:lnTo>
                  <a:lnTo>
                    <a:pt x="12" y="13"/>
                  </a:lnTo>
                  <a:lnTo>
                    <a:pt x="18" y="7"/>
                  </a:lnTo>
                  <a:lnTo>
                    <a:pt x="24" y="3"/>
                  </a:lnTo>
                  <a:lnTo>
                    <a:pt x="33" y="0"/>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38" name="Freeform 27"/>
            <p:cNvSpPr>
              <a:spLocks/>
            </p:cNvSpPr>
            <p:nvPr/>
          </p:nvSpPr>
          <p:spPr bwMode="auto">
            <a:xfrm>
              <a:off x="4939" y="2133"/>
              <a:ext cx="87" cy="56"/>
            </a:xfrm>
            <a:custGeom>
              <a:avLst/>
              <a:gdLst>
                <a:gd name="T0" fmla="*/ 43 w 87"/>
                <a:gd name="T1" fmla="*/ 0 h 56"/>
                <a:gd name="T2" fmla="*/ 53 w 87"/>
                <a:gd name="T3" fmla="*/ 0 h 56"/>
                <a:gd name="T4" fmla="*/ 61 w 87"/>
                <a:gd name="T5" fmla="*/ 2 h 56"/>
                <a:gd name="T6" fmla="*/ 68 w 87"/>
                <a:gd name="T7" fmla="*/ 4 h 56"/>
                <a:gd name="T8" fmla="*/ 75 w 87"/>
                <a:gd name="T9" fmla="*/ 8 h 56"/>
                <a:gd name="T10" fmla="*/ 80 w 87"/>
                <a:gd name="T11" fmla="*/ 11 h 56"/>
                <a:gd name="T12" fmla="*/ 84 w 87"/>
                <a:gd name="T13" fmla="*/ 17 h 56"/>
                <a:gd name="T14" fmla="*/ 86 w 87"/>
                <a:gd name="T15" fmla="*/ 22 h 56"/>
                <a:gd name="T16" fmla="*/ 87 w 87"/>
                <a:gd name="T17" fmla="*/ 28 h 56"/>
                <a:gd name="T18" fmla="*/ 86 w 87"/>
                <a:gd name="T19" fmla="*/ 34 h 56"/>
                <a:gd name="T20" fmla="*/ 84 w 87"/>
                <a:gd name="T21" fmla="*/ 39 h 56"/>
                <a:gd name="T22" fmla="*/ 80 w 87"/>
                <a:gd name="T23" fmla="*/ 44 h 56"/>
                <a:gd name="T24" fmla="*/ 75 w 87"/>
                <a:gd name="T25" fmla="*/ 48 h 56"/>
                <a:gd name="T26" fmla="*/ 68 w 87"/>
                <a:gd name="T27" fmla="*/ 51 h 56"/>
                <a:gd name="T28" fmla="*/ 61 w 87"/>
                <a:gd name="T29" fmla="*/ 55 h 56"/>
                <a:gd name="T30" fmla="*/ 53 w 87"/>
                <a:gd name="T31" fmla="*/ 56 h 56"/>
                <a:gd name="T32" fmla="*/ 43 w 87"/>
                <a:gd name="T33" fmla="*/ 56 h 56"/>
                <a:gd name="T34" fmla="*/ 34 w 87"/>
                <a:gd name="T35" fmla="*/ 56 h 56"/>
                <a:gd name="T36" fmla="*/ 26 w 87"/>
                <a:gd name="T37" fmla="*/ 55 h 56"/>
                <a:gd name="T38" fmla="*/ 19 w 87"/>
                <a:gd name="T39" fmla="*/ 51 h 56"/>
                <a:gd name="T40" fmla="*/ 12 w 87"/>
                <a:gd name="T41" fmla="*/ 48 h 56"/>
                <a:gd name="T42" fmla="*/ 7 w 87"/>
                <a:gd name="T43" fmla="*/ 44 h 56"/>
                <a:gd name="T44" fmla="*/ 3 w 87"/>
                <a:gd name="T45" fmla="*/ 39 h 56"/>
                <a:gd name="T46" fmla="*/ 0 w 87"/>
                <a:gd name="T47" fmla="*/ 34 h 56"/>
                <a:gd name="T48" fmla="*/ 0 w 87"/>
                <a:gd name="T49" fmla="*/ 28 h 56"/>
                <a:gd name="T50" fmla="*/ 0 w 87"/>
                <a:gd name="T51" fmla="*/ 22 h 56"/>
                <a:gd name="T52" fmla="*/ 3 w 87"/>
                <a:gd name="T53" fmla="*/ 17 h 56"/>
                <a:gd name="T54" fmla="*/ 7 w 87"/>
                <a:gd name="T55" fmla="*/ 11 h 56"/>
                <a:gd name="T56" fmla="*/ 12 w 87"/>
                <a:gd name="T57" fmla="*/ 8 h 56"/>
                <a:gd name="T58" fmla="*/ 19 w 87"/>
                <a:gd name="T59" fmla="*/ 4 h 56"/>
                <a:gd name="T60" fmla="*/ 26 w 87"/>
                <a:gd name="T61" fmla="*/ 2 h 56"/>
                <a:gd name="T62" fmla="*/ 34 w 87"/>
                <a:gd name="T63" fmla="*/ 0 h 56"/>
                <a:gd name="T64" fmla="*/ 43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3" y="0"/>
                  </a:moveTo>
                  <a:lnTo>
                    <a:pt x="53" y="0"/>
                  </a:lnTo>
                  <a:lnTo>
                    <a:pt x="61" y="2"/>
                  </a:lnTo>
                  <a:lnTo>
                    <a:pt x="68" y="4"/>
                  </a:lnTo>
                  <a:lnTo>
                    <a:pt x="75" y="8"/>
                  </a:lnTo>
                  <a:lnTo>
                    <a:pt x="80" y="11"/>
                  </a:lnTo>
                  <a:lnTo>
                    <a:pt x="84" y="17"/>
                  </a:lnTo>
                  <a:lnTo>
                    <a:pt x="86" y="22"/>
                  </a:lnTo>
                  <a:lnTo>
                    <a:pt x="87" y="28"/>
                  </a:lnTo>
                  <a:lnTo>
                    <a:pt x="86" y="34"/>
                  </a:lnTo>
                  <a:lnTo>
                    <a:pt x="84" y="39"/>
                  </a:lnTo>
                  <a:lnTo>
                    <a:pt x="80" y="44"/>
                  </a:lnTo>
                  <a:lnTo>
                    <a:pt x="75" y="48"/>
                  </a:lnTo>
                  <a:lnTo>
                    <a:pt x="68" y="51"/>
                  </a:lnTo>
                  <a:lnTo>
                    <a:pt x="61" y="55"/>
                  </a:lnTo>
                  <a:lnTo>
                    <a:pt x="53" y="56"/>
                  </a:lnTo>
                  <a:lnTo>
                    <a:pt x="43" y="56"/>
                  </a:lnTo>
                  <a:lnTo>
                    <a:pt x="34" y="56"/>
                  </a:lnTo>
                  <a:lnTo>
                    <a:pt x="26" y="55"/>
                  </a:lnTo>
                  <a:lnTo>
                    <a:pt x="19" y="51"/>
                  </a:lnTo>
                  <a:lnTo>
                    <a:pt x="12" y="48"/>
                  </a:lnTo>
                  <a:lnTo>
                    <a:pt x="7" y="44"/>
                  </a:lnTo>
                  <a:lnTo>
                    <a:pt x="3" y="39"/>
                  </a:lnTo>
                  <a:lnTo>
                    <a:pt x="0" y="34"/>
                  </a:lnTo>
                  <a:lnTo>
                    <a:pt x="0" y="28"/>
                  </a:lnTo>
                  <a:lnTo>
                    <a:pt x="0" y="22"/>
                  </a:lnTo>
                  <a:lnTo>
                    <a:pt x="3" y="17"/>
                  </a:lnTo>
                  <a:lnTo>
                    <a:pt x="7" y="11"/>
                  </a:lnTo>
                  <a:lnTo>
                    <a:pt x="12" y="8"/>
                  </a:lnTo>
                  <a:lnTo>
                    <a:pt x="19" y="4"/>
                  </a:lnTo>
                  <a:lnTo>
                    <a:pt x="26" y="2"/>
                  </a:lnTo>
                  <a:lnTo>
                    <a:pt x="34" y="0"/>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39" name="Freeform 28"/>
            <p:cNvSpPr>
              <a:spLocks/>
            </p:cNvSpPr>
            <p:nvPr/>
          </p:nvSpPr>
          <p:spPr bwMode="auto">
            <a:xfrm>
              <a:off x="4939" y="2133"/>
              <a:ext cx="87" cy="56"/>
            </a:xfrm>
            <a:custGeom>
              <a:avLst/>
              <a:gdLst>
                <a:gd name="T0" fmla="*/ 43 w 87"/>
                <a:gd name="T1" fmla="*/ 0 h 56"/>
                <a:gd name="T2" fmla="*/ 53 w 87"/>
                <a:gd name="T3" fmla="*/ 0 h 56"/>
                <a:gd name="T4" fmla="*/ 61 w 87"/>
                <a:gd name="T5" fmla="*/ 2 h 56"/>
                <a:gd name="T6" fmla="*/ 68 w 87"/>
                <a:gd name="T7" fmla="*/ 4 h 56"/>
                <a:gd name="T8" fmla="*/ 75 w 87"/>
                <a:gd name="T9" fmla="*/ 8 h 56"/>
                <a:gd name="T10" fmla="*/ 80 w 87"/>
                <a:gd name="T11" fmla="*/ 11 h 56"/>
                <a:gd name="T12" fmla="*/ 84 w 87"/>
                <a:gd name="T13" fmla="*/ 17 h 56"/>
                <a:gd name="T14" fmla="*/ 86 w 87"/>
                <a:gd name="T15" fmla="*/ 22 h 56"/>
                <a:gd name="T16" fmla="*/ 87 w 87"/>
                <a:gd name="T17" fmla="*/ 28 h 56"/>
                <a:gd name="T18" fmla="*/ 86 w 87"/>
                <a:gd name="T19" fmla="*/ 34 h 56"/>
                <a:gd name="T20" fmla="*/ 84 w 87"/>
                <a:gd name="T21" fmla="*/ 39 h 56"/>
                <a:gd name="T22" fmla="*/ 80 w 87"/>
                <a:gd name="T23" fmla="*/ 44 h 56"/>
                <a:gd name="T24" fmla="*/ 75 w 87"/>
                <a:gd name="T25" fmla="*/ 48 h 56"/>
                <a:gd name="T26" fmla="*/ 68 w 87"/>
                <a:gd name="T27" fmla="*/ 51 h 56"/>
                <a:gd name="T28" fmla="*/ 61 w 87"/>
                <a:gd name="T29" fmla="*/ 55 h 56"/>
                <a:gd name="T30" fmla="*/ 53 w 87"/>
                <a:gd name="T31" fmla="*/ 56 h 56"/>
                <a:gd name="T32" fmla="*/ 43 w 87"/>
                <a:gd name="T33" fmla="*/ 56 h 56"/>
                <a:gd name="T34" fmla="*/ 34 w 87"/>
                <a:gd name="T35" fmla="*/ 56 h 56"/>
                <a:gd name="T36" fmla="*/ 26 w 87"/>
                <a:gd name="T37" fmla="*/ 55 h 56"/>
                <a:gd name="T38" fmla="*/ 19 w 87"/>
                <a:gd name="T39" fmla="*/ 51 h 56"/>
                <a:gd name="T40" fmla="*/ 12 w 87"/>
                <a:gd name="T41" fmla="*/ 48 h 56"/>
                <a:gd name="T42" fmla="*/ 7 w 87"/>
                <a:gd name="T43" fmla="*/ 44 h 56"/>
                <a:gd name="T44" fmla="*/ 3 w 87"/>
                <a:gd name="T45" fmla="*/ 39 h 56"/>
                <a:gd name="T46" fmla="*/ 0 w 87"/>
                <a:gd name="T47" fmla="*/ 34 h 56"/>
                <a:gd name="T48" fmla="*/ 0 w 87"/>
                <a:gd name="T49" fmla="*/ 28 h 56"/>
                <a:gd name="T50" fmla="*/ 0 w 87"/>
                <a:gd name="T51" fmla="*/ 22 h 56"/>
                <a:gd name="T52" fmla="*/ 3 w 87"/>
                <a:gd name="T53" fmla="*/ 17 h 56"/>
                <a:gd name="T54" fmla="*/ 7 w 87"/>
                <a:gd name="T55" fmla="*/ 11 h 56"/>
                <a:gd name="T56" fmla="*/ 12 w 87"/>
                <a:gd name="T57" fmla="*/ 8 h 56"/>
                <a:gd name="T58" fmla="*/ 19 w 87"/>
                <a:gd name="T59" fmla="*/ 4 h 56"/>
                <a:gd name="T60" fmla="*/ 26 w 87"/>
                <a:gd name="T61" fmla="*/ 2 h 56"/>
                <a:gd name="T62" fmla="*/ 34 w 87"/>
                <a:gd name="T63" fmla="*/ 0 h 56"/>
                <a:gd name="T64" fmla="*/ 43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3" y="0"/>
                  </a:moveTo>
                  <a:lnTo>
                    <a:pt x="53" y="0"/>
                  </a:lnTo>
                  <a:lnTo>
                    <a:pt x="61" y="2"/>
                  </a:lnTo>
                  <a:lnTo>
                    <a:pt x="68" y="4"/>
                  </a:lnTo>
                  <a:lnTo>
                    <a:pt x="75" y="8"/>
                  </a:lnTo>
                  <a:lnTo>
                    <a:pt x="80" y="11"/>
                  </a:lnTo>
                  <a:lnTo>
                    <a:pt x="84" y="17"/>
                  </a:lnTo>
                  <a:lnTo>
                    <a:pt x="86" y="22"/>
                  </a:lnTo>
                  <a:lnTo>
                    <a:pt x="87" y="28"/>
                  </a:lnTo>
                  <a:lnTo>
                    <a:pt x="86" y="34"/>
                  </a:lnTo>
                  <a:lnTo>
                    <a:pt x="84" y="39"/>
                  </a:lnTo>
                  <a:lnTo>
                    <a:pt x="80" y="44"/>
                  </a:lnTo>
                  <a:lnTo>
                    <a:pt x="75" y="48"/>
                  </a:lnTo>
                  <a:lnTo>
                    <a:pt x="68" y="51"/>
                  </a:lnTo>
                  <a:lnTo>
                    <a:pt x="61" y="55"/>
                  </a:lnTo>
                  <a:lnTo>
                    <a:pt x="53" y="56"/>
                  </a:lnTo>
                  <a:lnTo>
                    <a:pt x="43" y="56"/>
                  </a:lnTo>
                  <a:lnTo>
                    <a:pt x="34" y="56"/>
                  </a:lnTo>
                  <a:lnTo>
                    <a:pt x="26" y="55"/>
                  </a:lnTo>
                  <a:lnTo>
                    <a:pt x="19" y="51"/>
                  </a:lnTo>
                  <a:lnTo>
                    <a:pt x="12" y="48"/>
                  </a:lnTo>
                  <a:lnTo>
                    <a:pt x="7" y="44"/>
                  </a:lnTo>
                  <a:lnTo>
                    <a:pt x="3" y="39"/>
                  </a:lnTo>
                  <a:lnTo>
                    <a:pt x="0" y="34"/>
                  </a:lnTo>
                  <a:lnTo>
                    <a:pt x="0" y="28"/>
                  </a:lnTo>
                  <a:lnTo>
                    <a:pt x="0" y="22"/>
                  </a:lnTo>
                  <a:lnTo>
                    <a:pt x="3" y="17"/>
                  </a:lnTo>
                  <a:lnTo>
                    <a:pt x="7" y="11"/>
                  </a:lnTo>
                  <a:lnTo>
                    <a:pt x="12" y="8"/>
                  </a:lnTo>
                  <a:lnTo>
                    <a:pt x="19" y="4"/>
                  </a:lnTo>
                  <a:lnTo>
                    <a:pt x="26" y="2"/>
                  </a:lnTo>
                  <a:lnTo>
                    <a:pt x="34" y="0"/>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40" name="Freeform 29"/>
            <p:cNvSpPr>
              <a:spLocks/>
            </p:cNvSpPr>
            <p:nvPr/>
          </p:nvSpPr>
          <p:spPr bwMode="auto">
            <a:xfrm>
              <a:off x="5262" y="2070"/>
              <a:ext cx="203" cy="157"/>
            </a:xfrm>
            <a:custGeom>
              <a:avLst/>
              <a:gdLst>
                <a:gd name="T0" fmla="*/ 40 w 203"/>
                <a:gd name="T1" fmla="*/ 0 h 157"/>
                <a:gd name="T2" fmla="*/ 163 w 203"/>
                <a:gd name="T3" fmla="*/ 0 h 157"/>
                <a:gd name="T4" fmla="*/ 171 w 203"/>
                <a:gd name="T5" fmla="*/ 0 h 157"/>
                <a:gd name="T6" fmla="*/ 178 w 203"/>
                <a:gd name="T7" fmla="*/ 3 h 157"/>
                <a:gd name="T8" fmla="*/ 186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6 w 203"/>
                <a:gd name="T31" fmla="*/ 149 h 157"/>
                <a:gd name="T32" fmla="*/ 178 w 203"/>
                <a:gd name="T33" fmla="*/ 154 h 157"/>
                <a:gd name="T34" fmla="*/ 171 w 203"/>
                <a:gd name="T35" fmla="*/ 156 h 157"/>
                <a:gd name="T36" fmla="*/ 163 w 203"/>
                <a:gd name="T37" fmla="*/ 157 h 157"/>
                <a:gd name="T38" fmla="*/ 40 w 203"/>
                <a:gd name="T39" fmla="*/ 157 h 157"/>
                <a:gd name="T40" fmla="*/ 32 w 203"/>
                <a:gd name="T41" fmla="*/ 156 h 157"/>
                <a:gd name="T42" fmla="*/ 24 w 203"/>
                <a:gd name="T43" fmla="*/ 154 h 157"/>
                <a:gd name="T44" fmla="*/ 18 w 203"/>
                <a:gd name="T45" fmla="*/ 149 h 157"/>
                <a:gd name="T46" fmla="*/ 12 w 203"/>
                <a:gd name="T47" fmla="*/ 143 h 157"/>
                <a:gd name="T48" fmla="*/ 7 w 203"/>
                <a:gd name="T49" fmla="*/ 137 h 157"/>
                <a:gd name="T50" fmla="*/ 4 w 203"/>
                <a:gd name="T51" fmla="*/ 129 h 157"/>
                <a:gd name="T52" fmla="*/ 1 w 203"/>
                <a:gd name="T53" fmla="*/ 121 h 157"/>
                <a:gd name="T54" fmla="*/ 0 w 203"/>
                <a:gd name="T55" fmla="*/ 112 h 157"/>
                <a:gd name="T56" fmla="*/ 0 w 203"/>
                <a:gd name="T57" fmla="*/ 45 h 157"/>
                <a:gd name="T58" fmla="*/ 1 w 203"/>
                <a:gd name="T59" fmla="*/ 36 h 157"/>
                <a:gd name="T60" fmla="*/ 4 w 203"/>
                <a:gd name="T61" fmla="*/ 28 h 157"/>
                <a:gd name="T62" fmla="*/ 7 w 203"/>
                <a:gd name="T63" fmla="*/ 20 h 157"/>
                <a:gd name="T64" fmla="*/ 12 w 203"/>
                <a:gd name="T65" fmla="*/ 13 h 157"/>
                <a:gd name="T66" fmla="*/ 18 w 203"/>
                <a:gd name="T67" fmla="*/ 7 h 157"/>
                <a:gd name="T68" fmla="*/ 24 w 203"/>
                <a:gd name="T69" fmla="*/ 3 h 157"/>
                <a:gd name="T70" fmla="*/ 32 w 203"/>
                <a:gd name="T71" fmla="*/ 0 h 157"/>
                <a:gd name="T72" fmla="*/ 40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8" y="3"/>
                  </a:lnTo>
                  <a:lnTo>
                    <a:pt x="186" y="7"/>
                  </a:lnTo>
                  <a:lnTo>
                    <a:pt x="191" y="13"/>
                  </a:lnTo>
                  <a:lnTo>
                    <a:pt x="196" y="20"/>
                  </a:lnTo>
                  <a:lnTo>
                    <a:pt x="200" y="28"/>
                  </a:lnTo>
                  <a:lnTo>
                    <a:pt x="202" y="36"/>
                  </a:lnTo>
                  <a:lnTo>
                    <a:pt x="203" y="45"/>
                  </a:lnTo>
                  <a:lnTo>
                    <a:pt x="203" y="112"/>
                  </a:lnTo>
                  <a:lnTo>
                    <a:pt x="202" y="121"/>
                  </a:lnTo>
                  <a:lnTo>
                    <a:pt x="200" y="129"/>
                  </a:lnTo>
                  <a:lnTo>
                    <a:pt x="196" y="137"/>
                  </a:lnTo>
                  <a:lnTo>
                    <a:pt x="191" y="143"/>
                  </a:lnTo>
                  <a:lnTo>
                    <a:pt x="186" y="149"/>
                  </a:lnTo>
                  <a:lnTo>
                    <a:pt x="178" y="154"/>
                  </a:lnTo>
                  <a:lnTo>
                    <a:pt x="171" y="156"/>
                  </a:lnTo>
                  <a:lnTo>
                    <a:pt x="163" y="157"/>
                  </a:lnTo>
                  <a:lnTo>
                    <a:pt x="40" y="157"/>
                  </a:lnTo>
                  <a:lnTo>
                    <a:pt x="32" y="156"/>
                  </a:lnTo>
                  <a:lnTo>
                    <a:pt x="24" y="154"/>
                  </a:lnTo>
                  <a:lnTo>
                    <a:pt x="18" y="149"/>
                  </a:lnTo>
                  <a:lnTo>
                    <a:pt x="12" y="143"/>
                  </a:lnTo>
                  <a:lnTo>
                    <a:pt x="7" y="137"/>
                  </a:lnTo>
                  <a:lnTo>
                    <a:pt x="4" y="129"/>
                  </a:lnTo>
                  <a:lnTo>
                    <a:pt x="1" y="121"/>
                  </a:lnTo>
                  <a:lnTo>
                    <a:pt x="0" y="112"/>
                  </a:lnTo>
                  <a:lnTo>
                    <a:pt x="0" y="45"/>
                  </a:lnTo>
                  <a:lnTo>
                    <a:pt x="1" y="36"/>
                  </a:lnTo>
                  <a:lnTo>
                    <a:pt x="4" y="28"/>
                  </a:lnTo>
                  <a:lnTo>
                    <a:pt x="7" y="20"/>
                  </a:lnTo>
                  <a:lnTo>
                    <a:pt x="12" y="13"/>
                  </a:lnTo>
                  <a:lnTo>
                    <a:pt x="18" y="7"/>
                  </a:lnTo>
                  <a:lnTo>
                    <a:pt x="24" y="3"/>
                  </a:lnTo>
                  <a:lnTo>
                    <a:pt x="32" y="0"/>
                  </a:lnTo>
                  <a:lnTo>
                    <a:pt x="4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41" name="Freeform 30"/>
            <p:cNvSpPr>
              <a:spLocks/>
            </p:cNvSpPr>
            <p:nvPr/>
          </p:nvSpPr>
          <p:spPr bwMode="auto">
            <a:xfrm>
              <a:off x="5262" y="2070"/>
              <a:ext cx="203" cy="157"/>
            </a:xfrm>
            <a:custGeom>
              <a:avLst/>
              <a:gdLst>
                <a:gd name="T0" fmla="*/ 40 w 203"/>
                <a:gd name="T1" fmla="*/ 0 h 157"/>
                <a:gd name="T2" fmla="*/ 163 w 203"/>
                <a:gd name="T3" fmla="*/ 0 h 157"/>
                <a:gd name="T4" fmla="*/ 171 w 203"/>
                <a:gd name="T5" fmla="*/ 0 h 157"/>
                <a:gd name="T6" fmla="*/ 178 w 203"/>
                <a:gd name="T7" fmla="*/ 3 h 157"/>
                <a:gd name="T8" fmla="*/ 186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6 w 203"/>
                <a:gd name="T31" fmla="*/ 149 h 157"/>
                <a:gd name="T32" fmla="*/ 178 w 203"/>
                <a:gd name="T33" fmla="*/ 154 h 157"/>
                <a:gd name="T34" fmla="*/ 171 w 203"/>
                <a:gd name="T35" fmla="*/ 156 h 157"/>
                <a:gd name="T36" fmla="*/ 163 w 203"/>
                <a:gd name="T37" fmla="*/ 157 h 157"/>
                <a:gd name="T38" fmla="*/ 40 w 203"/>
                <a:gd name="T39" fmla="*/ 157 h 157"/>
                <a:gd name="T40" fmla="*/ 32 w 203"/>
                <a:gd name="T41" fmla="*/ 156 h 157"/>
                <a:gd name="T42" fmla="*/ 24 w 203"/>
                <a:gd name="T43" fmla="*/ 154 h 157"/>
                <a:gd name="T44" fmla="*/ 18 w 203"/>
                <a:gd name="T45" fmla="*/ 149 h 157"/>
                <a:gd name="T46" fmla="*/ 12 w 203"/>
                <a:gd name="T47" fmla="*/ 143 h 157"/>
                <a:gd name="T48" fmla="*/ 7 w 203"/>
                <a:gd name="T49" fmla="*/ 137 h 157"/>
                <a:gd name="T50" fmla="*/ 4 w 203"/>
                <a:gd name="T51" fmla="*/ 129 h 157"/>
                <a:gd name="T52" fmla="*/ 1 w 203"/>
                <a:gd name="T53" fmla="*/ 121 h 157"/>
                <a:gd name="T54" fmla="*/ 0 w 203"/>
                <a:gd name="T55" fmla="*/ 112 h 157"/>
                <a:gd name="T56" fmla="*/ 0 w 203"/>
                <a:gd name="T57" fmla="*/ 45 h 157"/>
                <a:gd name="T58" fmla="*/ 1 w 203"/>
                <a:gd name="T59" fmla="*/ 36 h 157"/>
                <a:gd name="T60" fmla="*/ 4 w 203"/>
                <a:gd name="T61" fmla="*/ 28 h 157"/>
                <a:gd name="T62" fmla="*/ 7 w 203"/>
                <a:gd name="T63" fmla="*/ 20 h 157"/>
                <a:gd name="T64" fmla="*/ 12 w 203"/>
                <a:gd name="T65" fmla="*/ 13 h 157"/>
                <a:gd name="T66" fmla="*/ 18 w 203"/>
                <a:gd name="T67" fmla="*/ 7 h 157"/>
                <a:gd name="T68" fmla="*/ 24 w 203"/>
                <a:gd name="T69" fmla="*/ 3 h 157"/>
                <a:gd name="T70" fmla="*/ 32 w 203"/>
                <a:gd name="T71" fmla="*/ 0 h 157"/>
                <a:gd name="T72" fmla="*/ 40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8" y="3"/>
                  </a:lnTo>
                  <a:lnTo>
                    <a:pt x="186" y="7"/>
                  </a:lnTo>
                  <a:lnTo>
                    <a:pt x="191" y="13"/>
                  </a:lnTo>
                  <a:lnTo>
                    <a:pt x="196" y="20"/>
                  </a:lnTo>
                  <a:lnTo>
                    <a:pt x="200" y="28"/>
                  </a:lnTo>
                  <a:lnTo>
                    <a:pt x="202" y="36"/>
                  </a:lnTo>
                  <a:lnTo>
                    <a:pt x="203" y="45"/>
                  </a:lnTo>
                  <a:lnTo>
                    <a:pt x="203" y="112"/>
                  </a:lnTo>
                  <a:lnTo>
                    <a:pt x="202" y="121"/>
                  </a:lnTo>
                  <a:lnTo>
                    <a:pt x="200" y="129"/>
                  </a:lnTo>
                  <a:lnTo>
                    <a:pt x="196" y="137"/>
                  </a:lnTo>
                  <a:lnTo>
                    <a:pt x="191" y="143"/>
                  </a:lnTo>
                  <a:lnTo>
                    <a:pt x="186" y="149"/>
                  </a:lnTo>
                  <a:lnTo>
                    <a:pt x="178" y="154"/>
                  </a:lnTo>
                  <a:lnTo>
                    <a:pt x="171" y="156"/>
                  </a:lnTo>
                  <a:lnTo>
                    <a:pt x="163" y="157"/>
                  </a:lnTo>
                  <a:lnTo>
                    <a:pt x="40" y="157"/>
                  </a:lnTo>
                  <a:lnTo>
                    <a:pt x="32" y="156"/>
                  </a:lnTo>
                  <a:lnTo>
                    <a:pt x="24" y="154"/>
                  </a:lnTo>
                  <a:lnTo>
                    <a:pt x="18" y="149"/>
                  </a:lnTo>
                  <a:lnTo>
                    <a:pt x="12" y="143"/>
                  </a:lnTo>
                  <a:lnTo>
                    <a:pt x="7" y="137"/>
                  </a:lnTo>
                  <a:lnTo>
                    <a:pt x="4" y="129"/>
                  </a:lnTo>
                  <a:lnTo>
                    <a:pt x="1" y="121"/>
                  </a:lnTo>
                  <a:lnTo>
                    <a:pt x="0" y="112"/>
                  </a:lnTo>
                  <a:lnTo>
                    <a:pt x="0" y="45"/>
                  </a:lnTo>
                  <a:lnTo>
                    <a:pt x="1" y="36"/>
                  </a:lnTo>
                  <a:lnTo>
                    <a:pt x="4" y="28"/>
                  </a:lnTo>
                  <a:lnTo>
                    <a:pt x="7" y="20"/>
                  </a:lnTo>
                  <a:lnTo>
                    <a:pt x="12" y="13"/>
                  </a:lnTo>
                  <a:lnTo>
                    <a:pt x="18" y="7"/>
                  </a:lnTo>
                  <a:lnTo>
                    <a:pt x="24" y="3"/>
                  </a:lnTo>
                  <a:lnTo>
                    <a:pt x="32" y="0"/>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42" name="Freeform 31"/>
            <p:cNvSpPr>
              <a:spLocks/>
            </p:cNvSpPr>
            <p:nvPr/>
          </p:nvSpPr>
          <p:spPr bwMode="auto">
            <a:xfrm>
              <a:off x="5333" y="2133"/>
              <a:ext cx="88" cy="56"/>
            </a:xfrm>
            <a:custGeom>
              <a:avLst/>
              <a:gdLst>
                <a:gd name="T0" fmla="*/ 44 w 88"/>
                <a:gd name="T1" fmla="*/ 0 h 56"/>
                <a:gd name="T2" fmla="*/ 53 w 88"/>
                <a:gd name="T3" fmla="*/ 0 h 56"/>
                <a:gd name="T4" fmla="*/ 61 w 88"/>
                <a:gd name="T5" fmla="*/ 2 h 56"/>
                <a:gd name="T6" fmla="*/ 68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8 w 88"/>
                <a:gd name="T27" fmla="*/ 51 h 56"/>
                <a:gd name="T28" fmla="*/ 61 w 88"/>
                <a:gd name="T29" fmla="*/ 55 h 56"/>
                <a:gd name="T30" fmla="*/ 53 w 88"/>
                <a:gd name="T31" fmla="*/ 56 h 56"/>
                <a:gd name="T32" fmla="*/ 44 w 88"/>
                <a:gd name="T33" fmla="*/ 56 h 56"/>
                <a:gd name="T34" fmla="*/ 35 w 88"/>
                <a:gd name="T35" fmla="*/ 56 h 56"/>
                <a:gd name="T36" fmla="*/ 27 w 88"/>
                <a:gd name="T37" fmla="*/ 55 h 56"/>
                <a:gd name="T38" fmla="*/ 20 w 88"/>
                <a:gd name="T39" fmla="*/ 51 h 56"/>
                <a:gd name="T40" fmla="*/ 13 w 88"/>
                <a:gd name="T41" fmla="*/ 48 h 56"/>
                <a:gd name="T42" fmla="*/ 7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1 h 56"/>
                <a:gd name="T56" fmla="*/ 13 w 88"/>
                <a:gd name="T57" fmla="*/ 8 h 56"/>
                <a:gd name="T58" fmla="*/ 20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8" y="4"/>
                  </a:lnTo>
                  <a:lnTo>
                    <a:pt x="75" y="8"/>
                  </a:lnTo>
                  <a:lnTo>
                    <a:pt x="80" y="11"/>
                  </a:lnTo>
                  <a:lnTo>
                    <a:pt x="84" y="17"/>
                  </a:lnTo>
                  <a:lnTo>
                    <a:pt x="87" y="22"/>
                  </a:lnTo>
                  <a:lnTo>
                    <a:pt x="88" y="28"/>
                  </a:lnTo>
                  <a:lnTo>
                    <a:pt x="87" y="34"/>
                  </a:lnTo>
                  <a:lnTo>
                    <a:pt x="84" y="39"/>
                  </a:lnTo>
                  <a:lnTo>
                    <a:pt x="80" y="44"/>
                  </a:lnTo>
                  <a:lnTo>
                    <a:pt x="75" y="48"/>
                  </a:lnTo>
                  <a:lnTo>
                    <a:pt x="68" y="51"/>
                  </a:lnTo>
                  <a:lnTo>
                    <a:pt x="61" y="55"/>
                  </a:lnTo>
                  <a:lnTo>
                    <a:pt x="53" y="56"/>
                  </a:lnTo>
                  <a:lnTo>
                    <a:pt x="44" y="56"/>
                  </a:lnTo>
                  <a:lnTo>
                    <a:pt x="35" y="56"/>
                  </a:lnTo>
                  <a:lnTo>
                    <a:pt x="27" y="55"/>
                  </a:lnTo>
                  <a:lnTo>
                    <a:pt x="20" y="51"/>
                  </a:lnTo>
                  <a:lnTo>
                    <a:pt x="13" y="48"/>
                  </a:lnTo>
                  <a:lnTo>
                    <a:pt x="7" y="44"/>
                  </a:lnTo>
                  <a:lnTo>
                    <a:pt x="3" y="39"/>
                  </a:lnTo>
                  <a:lnTo>
                    <a:pt x="1" y="34"/>
                  </a:lnTo>
                  <a:lnTo>
                    <a:pt x="0" y="28"/>
                  </a:lnTo>
                  <a:lnTo>
                    <a:pt x="1" y="22"/>
                  </a:lnTo>
                  <a:lnTo>
                    <a:pt x="3" y="17"/>
                  </a:lnTo>
                  <a:lnTo>
                    <a:pt x="7" y="11"/>
                  </a:lnTo>
                  <a:lnTo>
                    <a:pt x="13" y="8"/>
                  </a:lnTo>
                  <a:lnTo>
                    <a:pt x="20"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43" name="Freeform 32"/>
            <p:cNvSpPr>
              <a:spLocks/>
            </p:cNvSpPr>
            <p:nvPr/>
          </p:nvSpPr>
          <p:spPr bwMode="auto">
            <a:xfrm>
              <a:off x="5333" y="2133"/>
              <a:ext cx="88" cy="56"/>
            </a:xfrm>
            <a:custGeom>
              <a:avLst/>
              <a:gdLst>
                <a:gd name="T0" fmla="*/ 44 w 88"/>
                <a:gd name="T1" fmla="*/ 0 h 56"/>
                <a:gd name="T2" fmla="*/ 53 w 88"/>
                <a:gd name="T3" fmla="*/ 0 h 56"/>
                <a:gd name="T4" fmla="*/ 61 w 88"/>
                <a:gd name="T5" fmla="*/ 2 h 56"/>
                <a:gd name="T6" fmla="*/ 68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8 w 88"/>
                <a:gd name="T27" fmla="*/ 51 h 56"/>
                <a:gd name="T28" fmla="*/ 61 w 88"/>
                <a:gd name="T29" fmla="*/ 55 h 56"/>
                <a:gd name="T30" fmla="*/ 53 w 88"/>
                <a:gd name="T31" fmla="*/ 56 h 56"/>
                <a:gd name="T32" fmla="*/ 44 w 88"/>
                <a:gd name="T33" fmla="*/ 56 h 56"/>
                <a:gd name="T34" fmla="*/ 35 w 88"/>
                <a:gd name="T35" fmla="*/ 56 h 56"/>
                <a:gd name="T36" fmla="*/ 27 w 88"/>
                <a:gd name="T37" fmla="*/ 55 h 56"/>
                <a:gd name="T38" fmla="*/ 20 w 88"/>
                <a:gd name="T39" fmla="*/ 51 h 56"/>
                <a:gd name="T40" fmla="*/ 13 w 88"/>
                <a:gd name="T41" fmla="*/ 48 h 56"/>
                <a:gd name="T42" fmla="*/ 7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1 h 56"/>
                <a:gd name="T56" fmla="*/ 13 w 88"/>
                <a:gd name="T57" fmla="*/ 8 h 56"/>
                <a:gd name="T58" fmla="*/ 20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8" y="4"/>
                  </a:lnTo>
                  <a:lnTo>
                    <a:pt x="75" y="8"/>
                  </a:lnTo>
                  <a:lnTo>
                    <a:pt x="80" y="11"/>
                  </a:lnTo>
                  <a:lnTo>
                    <a:pt x="84" y="17"/>
                  </a:lnTo>
                  <a:lnTo>
                    <a:pt x="87" y="22"/>
                  </a:lnTo>
                  <a:lnTo>
                    <a:pt x="88" y="28"/>
                  </a:lnTo>
                  <a:lnTo>
                    <a:pt x="87" y="34"/>
                  </a:lnTo>
                  <a:lnTo>
                    <a:pt x="84" y="39"/>
                  </a:lnTo>
                  <a:lnTo>
                    <a:pt x="80" y="44"/>
                  </a:lnTo>
                  <a:lnTo>
                    <a:pt x="75" y="48"/>
                  </a:lnTo>
                  <a:lnTo>
                    <a:pt x="68" y="51"/>
                  </a:lnTo>
                  <a:lnTo>
                    <a:pt x="61" y="55"/>
                  </a:lnTo>
                  <a:lnTo>
                    <a:pt x="53" y="56"/>
                  </a:lnTo>
                  <a:lnTo>
                    <a:pt x="44" y="56"/>
                  </a:lnTo>
                  <a:lnTo>
                    <a:pt x="35" y="56"/>
                  </a:lnTo>
                  <a:lnTo>
                    <a:pt x="27" y="55"/>
                  </a:lnTo>
                  <a:lnTo>
                    <a:pt x="20" y="51"/>
                  </a:lnTo>
                  <a:lnTo>
                    <a:pt x="13" y="48"/>
                  </a:lnTo>
                  <a:lnTo>
                    <a:pt x="7" y="44"/>
                  </a:lnTo>
                  <a:lnTo>
                    <a:pt x="3" y="39"/>
                  </a:lnTo>
                  <a:lnTo>
                    <a:pt x="1" y="34"/>
                  </a:lnTo>
                  <a:lnTo>
                    <a:pt x="0" y="28"/>
                  </a:lnTo>
                  <a:lnTo>
                    <a:pt x="1" y="22"/>
                  </a:lnTo>
                  <a:lnTo>
                    <a:pt x="3" y="17"/>
                  </a:lnTo>
                  <a:lnTo>
                    <a:pt x="7" y="11"/>
                  </a:lnTo>
                  <a:lnTo>
                    <a:pt x="13" y="8"/>
                  </a:lnTo>
                  <a:lnTo>
                    <a:pt x="20"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44" name="Freeform 33"/>
            <p:cNvSpPr>
              <a:spLocks/>
            </p:cNvSpPr>
            <p:nvPr/>
          </p:nvSpPr>
          <p:spPr bwMode="auto">
            <a:xfrm>
              <a:off x="5460" y="2070"/>
              <a:ext cx="202" cy="157"/>
            </a:xfrm>
            <a:custGeom>
              <a:avLst/>
              <a:gdLst>
                <a:gd name="T0" fmla="*/ 39 w 202"/>
                <a:gd name="T1" fmla="*/ 0 h 157"/>
                <a:gd name="T2" fmla="*/ 163 w 202"/>
                <a:gd name="T3" fmla="*/ 0 h 157"/>
                <a:gd name="T4" fmla="*/ 171 w 202"/>
                <a:gd name="T5" fmla="*/ 0 h 157"/>
                <a:gd name="T6" fmla="*/ 178 w 202"/>
                <a:gd name="T7" fmla="*/ 3 h 157"/>
                <a:gd name="T8" fmla="*/ 185 w 202"/>
                <a:gd name="T9" fmla="*/ 7 h 157"/>
                <a:gd name="T10" fmla="*/ 191 w 202"/>
                <a:gd name="T11" fmla="*/ 13 h 157"/>
                <a:gd name="T12" fmla="*/ 195 w 202"/>
                <a:gd name="T13" fmla="*/ 20 h 157"/>
                <a:gd name="T14" fmla="*/ 199 w 202"/>
                <a:gd name="T15" fmla="*/ 28 h 157"/>
                <a:gd name="T16" fmla="*/ 201 w 202"/>
                <a:gd name="T17" fmla="*/ 36 h 157"/>
                <a:gd name="T18" fmla="*/ 202 w 202"/>
                <a:gd name="T19" fmla="*/ 45 h 157"/>
                <a:gd name="T20" fmla="*/ 202 w 202"/>
                <a:gd name="T21" fmla="*/ 112 h 157"/>
                <a:gd name="T22" fmla="*/ 201 w 202"/>
                <a:gd name="T23" fmla="*/ 121 h 157"/>
                <a:gd name="T24" fmla="*/ 199 w 202"/>
                <a:gd name="T25" fmla="*/ 129 h 157"/>
                <a:gd name="T26" fmla="*/ 195 w 202"/>
                <a:gd name="T27" fmla="*/ 137 h 157"/>
                <a:gd name="T28" fmla="*/ 191 w 202"/>
                <a:gd name="T29" fmla="*/ 143 h 157"/>
                <a:gd name="T30" fmla="*/ 185 w 202"/>
                <a:gd name="T31" fmla="*/ 149 h 157"/>
                <a:gd name="T32" fmla="*/ 178 w 202"/>
                <a:gd name="T33" fmla="*/ 154 h 157"/>
                <a:gd name="T34" fmla="*/ 171 w 202"/>
                <a:gd name="T35" fmla="*/ 156 h 157"/>
                <a:gd name="T36" fmla="*/ 163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6 w 202"/>
                <a:gd name="T49" fmla="*/ 137 h 157"/>
                <a:gd name="T50" fmla="*/ 3 w 202"/>
                <a:gd name="T51" fmla="*/ 129 h 157"/>
                <a:gd name="T52" fmla="*/ 0 w 202"/>
                <a:gd name="T53" fmla="*/ 121 h 157"/>
                <a:gd name="T54" fmla="*/ 0 w 202"/>
                <a:gd name="T55" fmla="*/ 112 h 157"/>
                <a:gd name="T56" fmla="*/ 0 w 202"/>
                <a:gd name="T57" fmla="*/ 45 h 157"/>
                <a:gd name="T58" fmla="*/ 0 w 202"/>
                <a:gd name="T59" fmla="*/ 36 h 157"/>
                <a:gd name="T60" fmla="*/ 3 w 202"/>
                <a:gd name="T61" fmla="*/ 28 h 157"/>
                <a:gd name="T62" fmla="*/ 6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5" y="20"/>
                  </a:lnTo>
                  <a:lnTo>
                    <a:pt x="199" y="28"/>
                  </a:lnTo>
                  <a:lnTo>
                    <a:pt x="201" y="36"/>
                  </a:lnTo>
                  <a:lnTo>
                    <a:pt x="202" y="45"/>
                  </a:lnTo>
                  <a:lnTo>
                    <a:pt x="202" y="112"/>
                  </a:lnTo>
                  <a:lnTo>
                    <a:pt x="201" y="121"/>
                  </a:lnTo>
                  <a:lnTo>
                    <a:pt x="199" y="129"/>
                  </a:lnTo>
                  <a:lnTo>
                    <a:pt x="195" y="137"/>
                  </a:lnTo>
                  <a:lnTo>
                    <a:pt x="191" y="143"/>
                  </a:lnTo>
                  <a:lnTo>
                    <a:pt x="185" y="149"/>
                  </a:lnTo>
                  <a:lnTo>
                    <a:pt x="178" y="154"/>
                  </a:lnTo>
                  <a:lnTo>
                    <a:pt x="171" y="156"/>
                  </a:lnTo>
                  <a:lnTo>
                    <a:pt x="163" y="157"/>
                  </a:lnTo>
                  <a:lnTo>
                    <a:pt x="39" y="157"/>
                  </a:lnTo>
                  <a:lnTo>
                    <a:pt x="31" y="156"/>
                  </a:lnTo>
                  <a:lnTo>
                    <a:pt x="24" y="154"/>
                  </a:lnTo>
                  <a:lnTo>
                    <a:pt x="17" y="149"/>
                  </a:lnTo>
                  <a:lnTo>
                    <a:pt x="11" y="143"/>
                  </a:lnTo>
                  <a:lnTo>
                    <a:pt x="6" y="137"/>
                  </a:lnTo>
                  <a:lnTo>
                    <a:pt x="3" y="129"/>
                  </a:lnTo>
                  <a:lnTo>
                    <a:pt x="0" y="121"/>
                  </a:lnTo>
                  <a:lnTo>
                    <a:pt x="0" y="112"/>
                  </a:lnTo>
                  <a:lnTo>
                    <a:pt x="0" y="45"/>
                  </a:lnTo>
                  <a:lnTo>
                    <a:pt x="0" y="36"/>
                  </a:lnTo>
                  <a:lnTo>
                    <a:pt x="3" y="28"/>
                  </a:lnTo>
                  <a:lnTo>
                    <a:pt x="6" y="20"/>
                  </a:lnTo>
                  <a:lnTo>
                    <a:pt x="11" y="13"/>
                  </a:lnTo>
                  <a:lnTo>
                    <a:pt x="17" y="7"/>
                  </a:lnTo>
                  <a:lnTo>
                    <a:pt x="24" y="3"/>
                  </a:lnTo>
                  <a:lnTo>
                    <a:pt x="31" y="0"/>
                  </a:lnTo>
                  <a:lnTo>
                    <a:pt x="39"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45" name="Freeform 34"/>
            <p:cNvSpPr>
              <a:spLocks/>
            </p:cNvSpPr>
            <p:nvPr/>
          </p:nvSpPr>
          <p:spPr bwMode="auto">
            <a:xfrm>
              <a:off x="5460" y="2070"/>
              <a:ext cx="202" cy="157"/>
            </a:xfrm>
            <a:custGeom>
              <a:avLst/>
              <a:gdLst>
                <a:gd name="T0" fmla="*/ 39 w 202"/>
                <a:gd name="T1" fmla="*/ 0 h 157"/>
                <a:gd name="T2" fmla="*/ 163 w 202"/>
                <a:gd name="T3" fmla="*/ 0 h 157"/>
                <a:gd name="T4" fmla="*/ 171 w 202"/>
                <a:gd name="T5" fmla="*/ 0 h 157"/>
                <a:gd name="T6" fmla="*/ 178 w 202"/>
                <a:gd name="T7" fmla="*/ 3 h 157"/>
                <a:gd name="T8" fmla="*/ 185 w 202"/>
                <a:gd name="T9" fmla="*/ 7 h 157"/>
                <a:gd name="T10" fmla="*/ 191 w 202"/>
                <a:gd name="T11" fmla="*/ 13 h 157"/>
                <a:gd name="T12" fmla="*/ 195 w 202"/>
                <a:gd name="T13" fmla="*/ 20 h 157"/>
                <a:gd name="T14" fmla="*/ 199 w 202"/>
                <a:gd name="T15" fmla="*/ 28 h 157"/>
                <a:gd name="T16" fmla="*/ 201 w 202"/>
                <a:gd name="T17" fmla="*/ 36 h 157"/>
                <a:gd name="T18" fmla="*/ 202 w 202"/>
                <a:gd name="T19" fmla="*/ 45 h 157"/>
                <a:gd name="T20" fmla="*/ 202 w 202"/>
                <a:gd name="T21" fmla="*/ 112 h 157"/>
                <a:gd name="T22" fmla="*/ 201 w 202"/>
                <a:gd name="T23" fmla="*/ 121 h 157"/>
                <a:gd name="T24" fmla="*/ 199 w 202"/>
                <a:gd name="T25" fmla="*/ 129 h 157"/>
                <a:gd name="T26" fmla="*/ 195 w 202"/>
                <a:gd name="T27" fmla="*/ 137 h 157"/>
                <a:gd name="T28" fmla="*/ 191 w 202"/>
                <a:gd name="T29" fmla="*/ 143 h 157"/>
                <a:gd name="T30" fmla="*/ 185 w 202"/>
                <a:gd name="T31" fmla="*/ 149 h 157"/>
                <a:gd name="T32" fmla="*/ 178 w 202"/>
                <a:gd name="T33" fmla="*/ 154 h 157"/>
                <a:gd name="T34" fmla="*/ 171 w 202"/>
                <a:gd name="T35" fmla="*/ 156 h 157"/>
                <a:gd name="T36" fmla="*/ 163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6 w 202"/>
                <a:gd name="T49" fmla="*/ 137 h 157"/>
                <a:gd name="T50" fmla="*/ 3 w 202"/>
                <a:gd name="T51" fmla="*/ 129 h 157"/>
                <a:gd name="T52" fmla="*/ 0 w 202"/>
                <a:gd name="T53" fmla="*/ 121 h 157"/>
                <a:gd name="T54" fmla="*/ 0 w 202"/>
                <a:gd name="T55" fmla="*/ 112 h 157"/>
                <a:gd name="T56" fmla="*/ 0 w 202"/>
                <a:gd name="T57" fmla="*/ 45 h 157"/>
                <a:gd name="T58" fmla="*/ 0 w 202"/>
                <a:gd name="T59" fmla="*/ 36 h 157"/>
                <a:gd name="T60" fmla="*/ 3 w 202"/>
                <a:gd name="T61" fmla="*/ 28 h 157"/>
                <a:gd name="T62" fmla="*/ 6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5" y="20"/>
                  </a:lnTo>
                  <a:lnTo>
                    <a:pt x="199" y="28"/>
                  </a:lnTo>
                  <a:lnTo>
                    <a:pt x="201" y="36"/>
                  </a:lnTo>
                  <a:lnTo>
                    <a:pt x="202" y="45"/>
                  </a:lnTo>
                  <a:lnTo>
                    <a:pt x="202" y="112"/>
                  </a:lnTo>
                  <a:lnTo>
                    <a:pt x="201" y="121"/>
                  </a:lnTo>
                  <a:lnTo>
                    <a:pt x="199" y="129"/>
                  </a:lnTo>
                  <a:lnTo>
                    <a:pt x="195" y="137"/>
                  </a:lnTo>
                  <a:lnTo>
                    <a:pt x="191" y="143"/>
                  </a:lnTo>
                  <a:lnTo>
                    <a:pt x="185" y="149"/>
                  </a:lnTo>
                  <a:lnTo>
                    <a:pt x="178" y="154"/>
                  </a:lnTo>
                  <a:lnTo>
                    <a:pt x="171" y="156"/>
                  </a:lnTo>
                  <a:lnTo>
                    <a:pt x="163" y="157"/>
                  </a:lnTo>
                  <a:lnTo>
                    <a:pt x="39" y="157"/>
                  </a:lnTo>
                  <a:lnTo>
                    <a:pt x="31" y="156"/>
                  </a:lnTo>
                  <a:lnTo>
                    <a:pt x="24" y="154"/>
                  </a:lnTo>
                  <a:lnTo>
                    <a:pt x="17" y="149"/>
                  </a:lnTo>
                  <a:lnTo>
                    <a:pt x="11" y="143"/>
                  </a:lnTo>
                  <a:lnTo>
                    <a:pt x="6" y="137"/>
                  </a:lnTo>
                  <a:lnTo>
                    <a:pt x="3" y="129"/>
                  </a:lnTo>
                  <a:lnTo>
                    <a:pt x="0" y="121"/>
                  </a:lnTo>
                  <a:lnTo>
                    <a:pt x="0" y="112"/>
                  </a:lnTo>
                  <a:lnTo>
                    <a:pt x="0" y="45"/>
                  </a:lnTo>
                  <a:lnTo>
                    <a:pt x="0" y="36"/>
                  </a:lnTo>
                  <a:lnTo>
                    <a:pt x="3" y="28"/>
                  </a:lnTo>
                  <a:lnTo>
                    <a:pt x="6" y="20"/>
                  </a:lnTo>
                  <a:lnTo>
                    <a:pt x="11" y="13"/>
                  </a:lnTo>
                  <a:lnTo>
                    <a:pt x="17" y="7"/>
                  </a:lnTo>
                  <a:lnTo>
                    <a:pt x="24" y="3"/>
                  </a:lnTo>
                  <a:lnTo>
                    <a:pt x="31" y="0"/>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46" name="Freeform 35"/>
            <p:cNvSpPr>
              <a:spLocks/>
            </p:cNvSpPr>
            <p:nvPr/>
          </p:nvSpPr>
          <p:spPr bwMode="auto">
            <a:xfrm>
              <a:off x="5530" y="2133"/>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5 h 56"/>
                <a:gd name="T30" fmla="*/ 53 w 88"/>
                <a:gd name="T31" fmla="*/ 56 h 56"/>
                <a:gd name="T32" fmla="*/ 44 w 88"/>
                <a:gd name="T33" fmla="*/ 56 h 56"/>
                <a:gd name="T34" fmla="*/ 36 w 88"/>
                <a:gd name="T35" fmla="*/ 56 h 56"/>
                <a:gd name="T36" fmla="*/ 27 w 88"/>
                <a:gd name="T37" fmla="*/ 55 h 56"/>
                <a:gd name="T38" fmla="*/ 20 w 88"/>
                <a:gd name="T39" fmla="*/ 51 h 56"/>
                <a:gd name="T40" fmla="*/ 14 w 88"/>
                <a:gd name="T41" fmla="*/ 48 h 56"/>
                <a:gd name="T42" fmla="*/ 8 w 88"/>
                <a:gd name="T43" fmla="*/ 44 h 56"/>
                <a:gd name="T44" fmla="*/ 4 w 88"/>
                <a:gd name="T45" fmla="*/ 39 h 56"/>
                <a:gd name="T46" fmla="*/ 2 w 88"/>
                <a:gd name="T47" fmla="*/ 34 h 56"/>
                <a:gd name="T48" fmla="*/ 0 w 88"/>
                <a:gd name="T49" fmla="*/ 28 h 56"/>
                <a:gd name="T50" fmla="*/ 2 w 88"/>
                <a:gd name="T51" fmla="*/ 22 h 56"/>
                <a:gd name="T52" fmla="*/ 4 w 88"/>
                <a:gd name="T53" fmla="*/ 17 h 56"/>
                <a:gd name="T54" fmla="*/ 8 w 88"/>
                <a:gd name="T55" fmla="*/ 11 h 56"/>
                <a:gd name="T56" fmla="*/ 14 w 88"/>
                <a:gd name="T57" fmla="*/ 8 h 56"/>
                <a:gd name="T58" fmla="*/ 20 w 88"/>
                <a:gd name="T59" fmla="*/ 4 h 56"/>
                <a:gd name="T60" fmla="*/ 27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4"/>
                  </a:lnTo>
                  <a:lnTo>
                    <a:pt x="84" y="39"/>
                  </a:lnTo>
                  <a:lnTo>
                    <a:pt x="80" y="44"/>
                  </a:lnTo>
                  <a:lnTo>
                    <a:pt x="75" y="48"/>
                  </a:lnTo>
                  <a:lnTo>
                    <a:pt x="69" y="51"/>
                  </a:lnTo>
                  <a:lnTo>
                    <a:pt x="61" y="55"/>
                  </a:lnTo>
                  <a:lnTo>
                    <a:pt x="53" y="56"/>
                  </a:lnTo>
                  <a:lnTo>
                    <a:pt x="44" y="56"/>
                  </a:lnTo>
                  <a:lnTo>
                    <a:pt x="36" y="56"/>
                  </a:lnTo>
                  <a:lnTo>
                    <a:pt x="27" y="55"/>
                  </a:lnTo>
                  <a:lnTo>
                    <a:pt x="20" y="51"/>
                  </a:lnTo>
                  <a:lnTo>
                    <a:pt x="14" y="48"/>
                  </a:lnTo>
                  <a:lnTo>
                    <a:pt x="8" y="44"/>
                  </a:lnTo>
                  <a:lnTo>
                    <a:pt x="4" y="39"/>
                  </a:lnTo>
                  <a:lnTo>
                    <a:pt x="2" y="34"/>
                  </a:lnTo>
                  <a:lnTo>
                    <a:pt x="0" y="28"/>
                  </a:lnTo>
                  <a:lnTo>
                    <a:pt x="2" y="22"/>
                  </a:lnTo>
                  <a:lnTo>
                    <a:pt x="4" y="17"/>
                  </a:lnTo>
                  <a:lnTo>
                    <a:pt x="8" y="11"/>
                  </a:lnTo>
                  <a:lnTo>
                    <a:pt x="14" y="8"/>
                  </a:lnTo>
                  <a:lnTo>
                    <a:pt x="20" y="4"/>
                  </a:lnTo>
                  <a:lnTo>
                    <a:pt x="27" y="2"/>
                  </a:lnTo>
                  <a:lnTo>
                    <a:pt x="36"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47" name="Freeform 36"/>
            <p:cNvSpPr>
              <a:spLocks/>
            </p:cNvSpPr>
            <p:nvPr/>
          </p:nvSpPr>
          <p:spPr bwMode="auto">
            <a:xfrm>
              <a:off x="5530" y="2133"/>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5 h 56"/>
                <a:gd name="T30" fmla="*/ 53 w 88"/>
                <a:gd name="T31" fmla="*/ 56 h 56"/>
                <a:gd name="T32" fmla="*/ 44 w 88"/>
                <a:gd name="T33" fmla="*/ 56 h 56"/>
                <a:gd name="T34" fmla="*/ 36 w 88"/>
                <a:gd name="T35" fmla="*/ 56 h 56"/>
                <a:gd name="T36" fmla="*/ 27 w 88"/>
                <a:gd name="T37" fmla="*/ 55 h 56"/>
                <a:gd name="T38" fmla="*/ 20 w 88"/>
                <a:gd name="T39" fmla="*/ 51 h 56"/>
                <a:gd name="T40" fmla="*/ 14 w 88"/>
                <a:gd name="T41" fmla="*/ 48 h 56"/>
                <a:gd name="T42" fmla="*/ 8 w 88"/>
                <a:gd name="T43" fmla="*/ 44 h 56"/>
                <a:gd name="T44" fmla="*/ 4 w 88"/>
                <a:gd name="T45" fmla="*/ 39 h 56"/>
                <a:gd name="T46" fmla="*/ 2 w 88"/>
                <a:gd name="T47" fmla="*/ 34 h 56"/>
                <a:gd name="T48" fmla="*/ 0 w 88"/>
                <a:gd name="T49" fmla="*/ 28 h 56"/>
                <a:gd name="T50" fmla="*/ 2 w 88"/>
                <a:gd name="T51" fmla="*/ 22 h 56"/>
                <a:gd name="T52" fmla="*/ 4 w 88"/>
                <a:gd name="T53" fmla="*/ 17 h 56"/>
                <a:gd name="T54" fmla="*/ 8 w 88"/>
                <a:gd name="T55" fmla="*/ 11 h 56"/>
                <a:gd name="T56" fmla="*/ 14 w 88"/>
                <a:gd name="T57" fmla="*/ 8 h 56"/>
                <a:gd name="T58" fmla="*/ 20 w 88"/>
                <a:gd name="T59" fmla="*/ 4 h 56"/>
                <a:gd name="T60" fmla="*/ 27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4"/>
                  </a:lnTo>
                  <a:lnTo>
                    <a:pt x="84" y="39"/>
                  </a:lnTo>
                  <a:lnTo>
                    <a:pt x="80" y="44"/>
                  </a:lnTo>
                  <a:lnTo>
                    <a:pt x="75" y="48"/>
                  </a:lnTo>
                  <a:lnTo>
                    <a:pt x="69" y="51"/>
                  </a:lnTo>
                  <a:lnTo>
                    <a:pt x="61" y="55"/>
                  </a:lnTo>
                  <a:lnTo>
                    <a:pt x="53" y="56"/>
                  </a:lnTo>
                  <a:lnTo>
                    <a:pt x="44" y="56"/>
                  </a:lnTo>
                  <a:lnTo>
                    <a:pt x="36" y="56"/>
                  </a:lnTo>
                  <a:lnTo>
                    <a:pt x="27" y="55"/>
                  </a:lnTo>
                  <a:lnTo>
                    <a:pt x="20" y="51"/>
                  </a:lnTo>
                  <a:lnTo>
                    <a:pt x="14" y="48"/>
                  </a:lnTo>
                  <a:lnTo>
                    <a:pt x="8" y="44"/>
                  </a:lnTo>
                  <a:lnTo>
                    <a:pt x="4" y="39"/>
                  </a:lnTo>
                  <a:lnTo>
                    <a:pt x="2" y="34"/>
                  </a:lnTo>
                  <a:lnTo>
                    <a:pt x="0" y="28"/>
                  </a:lnTo>
                  <a:lnTo>
                    <a:pt x="2" y="22"/>
                  </a:lnTo>
                  <a:lnTo>
                    <a:pt x="4" y="17"/>
                  </a:lnTo>
                  <a:lnTo>
                    <a:pt x="8" y="11"/>
                  </a:lnTo>
                  <a:lnTo>
                    <a:pt x="14" y="8"/>
                  </a:lnTo>
                  <a:lnTo>
                    <a:pt x="20" y="4"/>
                  </a:lnTo>
                  <a:lnTo>
                    <a:pt x="27" y="2"/>
                  </a:lnTo>
                  <a:lnTo>
                    <a:pt x="36"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48" name="Freeform 37"/>
            <p:cNvSpPr>
              <a:spLocks/>
            </p:cNvSpPr>
            <p:nvPr/>
          </p:nvSpPr>
          <p:spPr bwMode="auto">
            <a:xfrm>
              <a:off x="5315" y="1848"/>
              <a:ext cx="104" cy="222"/>
            </a:xfrm>
            <a:custGeom>
              <a:avLst/>
              <a:gdLst>
                <a:gd name="T0" fmla="*/ 21 w 104"/>
                <a:gd name="T1" fmla="*/ 0 h 222"/>
                <a:gd name="T2" fmla="*/ 84 w 104"/>
                <a:gd name="T3" fmla="*/ 0 h 222"/>
                <a:gd name="T4" fmla="*/ 88 w 104"/>
                <a:gd name="T5" fmla="*/ 1 h 222"/>
                <a:gd name="T6" fmla="*/ 92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2 w 104"/>
                <a:gd name="T33" fmla="*/ 217 h 222"/>
                <a:gd name="T34" fmla="*/ 88 w 104"/>
                <a:gd name="T35" fmla="*/ 221 h 222"/>
                <a:gd name="T36" fmla="*/ 84 w 104"/>
                <a:gd name="T37" fmla="*/ 222 h 222"/>
                <a:gd name="T38" fmla="*/ 21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1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1" y="0"/>
                  </a:moveTo>
                  <a:lnTo>
                    <a:pt x="84" y="0"/>
                  </a:lnTo>
                  <a:lnTo>
                    <a:pt x="88" y="1"/>
                  </a:lnTo>
                  <a:lnTo>
                    <a:pt x="92"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2" y="217"/>
                  </a:lnTo>
                  <a:lnTo>
                    <a:pt x="88" y="221"/>
                  </a:lnTo>
                  <a:lnTo>
                    <a:pt x="84" y="222"/>
                  </a:lnTo>
                  <a:lnTo>
                    <a:pt x="21"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49" name="Freeform 38"/>
            <p:cNvSpPr>
              <a:spLocks/>
            </p:cNvSpPr>
            <p:nvPr/>
          </p:nvSpPr>
          <p:spPr bwMode="auto">
            <a:xfrm>
              <a:off x="5315" y="1848"/>
              <a:ext cx="104" cy="222"/>
            </a:xfrm>
            <a:custGeom>
              <a:avLst/>
              <a:gdLst>
                <a:gd name="T0" fmla="*/ 21 w 104"/>
                <a:gd name="T1" fmla="*/ 0 h 222"/>
                <a:gd name="T2" fmla="*/ 84 w 104"/>
                <a:gd name="T3" fmla="*/ 0 h 222"/>
                <a:gd name="T4" fmla="*/ 88 w 104"/>
                <a:gd name="T5" fmla="*/ 1 h 222"/>
                <a:gd name="T6" fmla="*/ 92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2 w 104"/>
                <a:gd name="T33" fmla="*/ 217 h 222"/>
                <a:gd name="T34" fmla="*/ 88 w 104"/>
                <a:gd name="T35" fmla="*/ 221 h 222"/>
                <a:gd name="T36" fmla="*/ 84 w 104"/>
                <a:gd name="T37" fmla="*/ 222 h 222"/>
                <a:gd name="T38" fmla="*/ 21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1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1" y="0"/>
                  </a:moveTo>
                  <a:lnTo>
                    <a:pt x="84" y="0"/>
                  </a:lnTo>
                  <a:lnTo>
                    <a:pt x="88" y="1"/>
                  </a:lnTo>
                  <a:lnTo>
                    <a:pt x="92"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2" y="217"/>
                  </a:lnTo>
                  <a:lnTo>
                    <a:pt x="88" y="221"/>
                  </a:lnTo>
                  <a:lnTo>
                    <a:pt x="84" y="222"/>
                  </a:lnTo>
                  <a:lnTo>
                    <a:pt x="21"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050" name="Freeform 39"/>
            <p:cNvSpPr>
              <a:spLocks/>
            </p:cNvSpPr>
            <p:nvPr/>
          </p:nvSpPr>
          <p:spPr bwMode="auto">
            <a:xfrm>
              <a:off x="5332" y="1905"/>
              <a:ext cx="65" cy="127"/>
            </a:xfrm>
            <a:custGeom>
              <a:avLst/>
              <a:gdLst>
                <a:gd name="T0" fmla="*/ 33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3 w 65"/>
                <a:gd name="T41" fmla="*/ 127 h 127"/>
                <a:gd name="T42" fmla="*/ 29 w 65"/>
                <a:gd name="T43" fmla="*/ 127 h 127"/>
                <a:gd name="T44" fmla="*/ 26 w 65"/>
                <a:gd name="T45" fmla="*/ 125 h 127"/>
                <a:gd name="T46" fmla="*/ 23 w 65"/>
                <a:gd name="T47" fmla="*/ 124 h 127"/>
                <a:gd name="T48" fmla="*/ 20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20 w 65"/>
                <a:gd name="T73" fmla="*/ 4 h 127"/>
                <a:gd name="T74" fmla="*/ 23 w 65"/>
                <a:gd name="T75" fmla="*/ 2 h 127"/>
                <a:gd name="T76" fmla="*/ 26 w 65"/>
                <a:gd name="T77" fmla="*/ 1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2"/>
                  </a:lnTo>
                  <a:lnTo>
                    <a:pt x="45"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5" y="122"/>
                  </a:lnTo>
                  <a:lnTo>
                    <a:pt x="42" y="124"/>
                  </a:lnTo>
                  <a:lnTo>
                    <a:pt x="39" y="125"/>
                  </a:lnTo>
                  <a:lnTo>
                    <a:pt x="36" y="127"/>
                  </a:lnTo>
                  <a:lnTo>
                    <a:pt x="33" y="127"/>
                  </a:lnTo>
                  <a:lnTo>
                    <a:pt x="29" y="127"/>
                  </a:lnTo>
                  <a:lnTo>
                    <a:pt x="26" y="125"/>
                  </a:lnTo>
                  <a:lnTo>
                    <a:pt x="23" y="124"/>
                  </a:lnTo>
                  <a:lnTo>
                    <a:pt x="20"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20" y="4"/>
                  </a:lnTo>
                  <a:lnTo>
                    <a:pt x="23" y="2"/>
                  </a:lnTo>
                  <a:lnTo>
                    <a:pt x="26" y="1"/>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51" name="Freeform 40"/>
            <p:cNvSpPr>
              <a:spLocks/>
            </p:cNvSpPr>
            <p:nvPr/>
          </p:nvSpPr>
          <p:spPr bwMode="auto">
            <a:xfrm>
              <a:off x="5332" y="1905"/>
              <a:ext cx="65" cy="127"/>
            </a:xfrm>
            <a:custGeom>
              <a:avLst/>
              <a:gdLst>
                <a:gd name="T0" fmla="*/ 33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3 w 65"/>
                <a:gd name="T41" fmla="*/ 127 h 127"/>
                <a:gd name="T42" fmla="*/ 29 w 65"/>
                <a:gd name="T43" fmla="*/ 127 h 127"/>
                <a:gd name="T44" fmla="*/ 26 w 65"/>
                <a:gd name="T45" fmla="*/ 125 h 127"/>
                <a:gd name="T46" fmla="*/ 23 w 65"/>
                <a:gd name="T47" fmla="*/ 124 h 127"/>
                <a:gd name="T48" fmla="*/ 20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20 w 65"/>
                <a:gd name="T73" fmla="*/ 4 h 127"/>
                <a:gd name="T74" fmla="*/ 23 w 65"/>
                <a:gd name="T75" fmla="*/ 2 h 127"/>
                <a:gd name="T76" fmla="*/ 26 w 65"/>
                <a:gd name="T77" fmla="*/ 1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2"/>
                  </a:lnTo>
                  <a:lnTo>
                    <a:pt x="45"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5" y="122"/>
                  </a:lnTo>
                  <a:lnTo>
                    <a:pt x="42" y="124"/>
                  </a:lnTo>
                  <a:lnTo>
                    <a:pt x="39" y="125"/>
                  </a:lnTo>
                  <a:lnTo>
                    <a:pt x="36" y="127"/>
                  </a:lnTo>
                  <a:lnTo>
                    <a:pt x="33" y="127"/>
                  </a:lnTo>
                  <a:lnTo>
                    <a:pt x="29" y="127"/>
                  </a:lnTo>
                  <a:lnTo>
                    <a:pt x="26" y="125"/>
                  </a:lnTo>
                  <a:lnTo>
                    <a:pt x="23" y="124"/>
                  </a:lnTo>
                  <a:lnTo>
                    <a:pt x="20"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20" y="4"/>
                  </a:lnTo>
                  <a:lnTo>
                    <a:pt x="23" y="2"/>
                  </a:lnTo>
                  <a:lnTo>
                    <a:pt x="26"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052" name="Freeform 41"/>
            <p:cNvSpPr>
              <a:spLocks/>
            </p:cNvSpPr>
            <p:nvPr/>
          </p:nvSpPr>
          <p:spPr bwMode="auto">
            <a:xfrm>
              <a:off x="5422" y="1848"/>
              <a:ext cx="103" cy="222"/>
            </a:xfrm>
            <a:custGeom>
              <a:avLst/>
              <a:gdLst>
                <a:gd name="T0" fmla="*/ 21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1 w 103"/>
                <a:gd name="T15" fmla="*/ 39 h 222"/>
                <a:gd name="T16" fmla="*/ 103 w 103"/>
                <a:gd name="T17" fmla="*/ 51 h 222"/>
                <a:gd name="T18" fmla="*/ 103 w 103"/>
                <a:gd name="T19" fmla="*/ 65 h 222"/>
                <a:gd name="T20" fmla="*/ 103 w 103"/>
                <a:gd name="T21" fmla="*/ 158 h 222"/>
                <a:gd name="T22" fmla="*/ 103 w 103"/>
                <a:gd name="T23" fmla="*/ 171 h 222"/>
                <a:gd name="T24" fmla="*/ 101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1 w 103"/>
                <a:gd name="T39" fmla="*/ 222 h 222"/>
                <a:gd name="T40" fmla="*/ 16 w 103"/>
                <a:gd name="T41" fmla="*/ 221 h 222"/>
                <a:gd name="T42" fmla="*/ 12 w 103"/>
                <a:gd name="T43" fmla="*/ 217 h 222"/>
                <a:gd name="T44" fmla="*/ 8 w 103"/>
                <a:gd name="T45" fmla="*/ 210 h 222"/>
                <a:gd name="T46" fmla="*/ 5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5 w 103"/>
                <a:gd name="T65" fmla="*/ 18 h 222"/>
                <a:gd name="T66" fmla="*/ 8 w 103"/>
                <a:gd name="T67" fmla="*/ 11 h 222"/>
                <a:gd name="T68" fmla="*/ 12 w 103"/>
                <a:gd name="T69" fmla="*/ 5 h 222"/>
                <a:gd name="T70" fmla="*/ 16 w 103"/>
                <a:gd name="T71" fmla="*/ 1 h 222"/>
                <a:gd name="T72" fmla="*/ 21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1" y="0"/>
                  </a:moveTo>
                  <a:lnTo>
                    <a:pt x="83" y="0"/>
                  </a:lnTo>
                  <a:lnTo>
                    <a:pt x="87" y="1"/>
                  </a:lnTo>
                  <a:lnTo>
                    <a:pt x="91" y="5"/>
                  </a:lnTo>
                  <a:lnTo>
                    <a:pt x="94" y="11"/>
                  </a:lnTo>
                  <a:lnTo>
                    <a:pt x="97" y="18"/>
                  </a:lnTo>
                  <a:lnTo>
                    <a:pt x="100" y="29"/>
                  </a:lnTo>
                  <a:lnTo>
                    <a:pt x="101" y="39"/>
                  </a:lnTo>
                  <a:lnTo>
                    <a:pt x="103" y="51"/>
                  </a:lnTo>
                  <a:lnTo>
                    <a:pt x="103" y="65"/>
                  </a:lnTo>
                  <a:lnTo>
                    <a:pt x="103" y="158"/>
                  </a:lnTo>
                  <a:lnTo>
                    <a:pt x="103" y="171"/>
                  </a:lnTo>
                  <a:lnTo>
                    <a:pt x="101" y="182"/>
                  </a:lnTo>
                  <a:lnTo>
                    <a:pt x="100" y="193"/>
                  </a:lnTo>
                  <a:lnTo>
                    <a:pt x="97" y="203"/>
                  </a:lnTo>
                  <a:lnTo>
                    <a:pt x="94" y="210"/>
                  </a:lnTo>
                  <a:lnTo>
                    <a:pt x="91" y="217"/>
                  </a:lnTo>
                  <a:lnTo>
                    <a:pt x="87" y="221"/>
                  </a:lnTo>
                  <a:lnTo>
                    <a:pt x="83" y="222"/>
                  </a:lnTo>
                  <a:lnTo>
                    <a:pt x="21" y="222"/>
                  </a:lnTo>
                  <a:lnTo>
                    <a:pt x="16" y="221"/>
                  </a:lnTo>
                  <a:lnTo>
                    <a:pt x="12" y="217"/>
                  </a:lnTo>
                  <a:lnTo>
                    <a:pt x="8" y="210"/>
                  </a:lnTo>
                  <a:lnTo>
                    <a:pt x="5" y="203"/>
                  </a:lnTo>
                  <a:lnTo>
                    <a:pt x="3" y="193"/>
                  </a:lnTo>
                  <a:lnTo>
                    <a:pt x="1" y="182"/>
                  </a:lnTo>
                  <a:lnTo>
                    <a:pt x="0" y="171"/>
                  </a:lnTo>
                  <a:lnTo>
                    <a:pt x="0" y="158"/>
                  </a:lnTo>
                  <a:lnTo>
                    <a:pt x="0" y="65"/>
                  </a:lnTo>
                  <a:lnTo>
                    <a:pt x="0" y="51"/>
                  </a:lnTo>
                  <a:lnTo>
                    <a:pt x="1" y="39"/>
                  </a:lnTo>
                  <a:lnTo>
                    <a:pt x="3" y="29"/>
                  </a:lnTo>
                  <a:lnTo>
                    <a:pt x="5" y="18"/>
                  </a:lnTo>
                  <a:lnTo>
                    <a:pt x="8" y="11"/>
                  </a:lnTo>
                  <a:lnTo>
                    <a:pt x="12" y="5"/>
                  </a:lnTo>
                  <a:lnTo>
                    <a:pt x="16"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53" name="Freeform 42"/>
            <p:cNvSpPr>
              <a:spLocks/>
            </p:cNvSpPr>
            <p:nvPr/>
          </p:nvSpPr>
          <p:spPr bwMode="auto">
            <a:xfrm>
              <a:off x="5422" y="1848"/>
              <a:ext cx="103" cy="222"/>
            </a:xfrm>
            <a:custGeom>
              <a:avLst/>
              <a:gdLst>
                <a:gd name="T0" fmla="*/ 21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1 w 103"/>
                <a:gd name="T15" fmla="*/ 39 h 222"/>
                <a:gd name="T16" fmla="*/ 103 w 103"/>
                <a:gd name="T17" fmla="*/ 51 h 222"/>
                <a:gd name="T18" fmla="*/ 103 w 103"/>
                <a:gd name="T19" fmla="*/ 65 h 222"/>
                <a:gd name="T20" fmla="*/ 103 w 103"/>
                <a:gd name="T21" fmla="*/ 158 h 222"/>
                <a:gd name="T22" fmla="*/ 103 w 103"/>
                <a:gd name="T23" fmla="*/ 171 h 222"/>
                <a:gd name="T24" fmla="*/ 101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1 w 103"/>
                <a:gd name="T39" fmla="*/ 222 h 222"/>
                <a:gd name="T40" fmla="*/ 16 w 103"/>
                <a:gd name="T41" fmla="*/ 221 h 222"/>
                <a:gd name="T42" fmla="*/ 12 w 103"/>
                <a:gd name="T43" fmla="*/ 217 h 222"/>
                <a:gd name="T44" fmla="*/ 8 w 103"/>
                <a:gd name="T45" fmla="*/ 210 h 222"/>
                <a:gd name="T46" fmla="*/ 5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5 w 103"/>
                <a:gd name="T65" fmla="*/ 18 h 222"/>
                <a:gd name="T66" fmla="*/ 8 w 103"/>
                <a:gd name="T67" fmla="*/ 11 h 222"/>
                <a:gd name="T68" fmla="*/ 12 w 103"/>
                <a:gd name="T69" fmla="*/ 5 h 222"/>
                <a:gd name="T70" fmla="*/ 16 w 103"/>
                <a:gd name="T71" fmla="*/ 1 h 222"/>
                <a:gd name="T72" fmla="*/ 21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1" y="0"/>
                  </a:moveTo>
                  <a:lnTo>
                    <a:pt x="83" y="0"/>
                  </a:lnTo>
                  <a:lnTo>
                    <a:pt x="87" y="1"/>
                  </a:lnTo>
                  <a:lnTo>
                    <a:pt x="91" y="5"/>
                  </a:lnTo>
                  <a:lnTo>
                    <a:pt x="94" y="11"/>
                  </a:lnTo>
                  <a:lnTo>
                    <a:pt x="97" y="18"/>
                  </a:lnTo>
                  <a:lnTo>
                    <a:pt x="100" y="29"/>
                  </a:lnTo>
                  <a:lnTo>
                    <a:pt x="101" y="39"/>
                  </a:lnTo>
                  <a:lnTo>
                    <a:pt x="103" y="51"/>
                  </a:lnTo>
                  <a:lnTo>
                    <a:pt x="103" y="65"/>
                  </a:lnTo>
                  <a:lnTo>
                    <a:pt x="103" y="158"/>
                  </a:lnTo>
                  <a:lnTo>
                    <a:pt x="103" y="171"/>
                  </a:lnTo>
                  <a:lnTo>
                    <a:pt x="101" y="182"/>
                  </a:lnTo>
                  <a:lnTo>
                    <a:pt x="100" y="193"/>
                  </a:lnTo>
                  <a:lnTo>
                    <a:pt x="97" y="203"/>
                  </a:lnTo>
                  <a:lnTo>
                    <a:pt x="94" y="210"/>
                  </a:lnTo>
                  <a:lnTo>
                    <a:pt x="91" y="217"/>
                  </a:lnTo>
                  <a:lnTo>
                    <a:pt x="87" y="221"/>
                  </a:lnTo>
                  <a:lnTo>
                    <a:pt x="83" y="222"/>
                  </a:lnTo>
                  <a:lnTo>
                    <a:pt x="21" y="222"/>
                  </a:lnTo>
                  <a:lnTo>
                    <a:pt x="16" y="221"/>
                  </a:lnTo>
                  <a:lnTo>
                    <a:pt x="12" y="217"/>
                  </a:lnTo>
                  <a:lnTo>
                    <a:pt x="8" y="210"/>
                  </a:lnTo>
                  <a:lnTo>
                    <a:pt x="5" y="203"/>
                  </a:lnTo>
                  <a:lnTo>
                    <a:pt x="3" y="193"/>
                  </a:lnTo>
                  <a:lnTo>
                    <a:pt x="1" y="182"/>
                  </a:lnTo>
                  <a:lnTo>
                    <a:pt x="0" y="171"/>
                  </a:lnTo>
                  <a:lnTo>
                    <a:pt x="0" y="158"/>
                  </a:lnTo>
                  <a:lnTo>
                    <a:pt x="0" y="65"/>
                  </a:lnTo>
                  <a:lnTo>
                    <a:pt x="0" y="51"/>
                  </a:lnTo>
                  <a:lnTo>
                    <a:pt x="1" y="39"/>
                  </a:lnTo>
                  <a:lnTo>
                    <a:pt x="3" y="29"/>
                  </a:lnTo>
                  <a:lnTo>
                    <a:pt x="5" y="18"/>
                  </a:lnTo>
                  <a:lnTo>
                    <a:pt x="8" y="11"/>
                  </a:lnTo>
                  <a:lnTo>
                    <a:pt x="12" y="5"/>
                  </a:lnTo>
                  <a:lnTo>
                    <a:pt x="16"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054" name="Freeform 43"/>
            <p:cNvSpPr>
              <a:spLocks/>
            </p:cNvSpPr>
            <p:nvPr/>
          </p:nvSpPr>
          <p:spPr bwMode="auto">
            <a:xfrm>
              <a:off x="5438" y="1905"/>
              <a:ext cx="65" cy="127"/>
            </a:xfrm>
            <a:custGeom>
              <a:avLst/>
              <a:gdLst>
                <a:gd name="T0" fmla="*/ 33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3 w 65"/>
                <a:gd name="T41" fmla="*/ 127 h 127"/>
                <a:gd name="T42" fmla="*/ 30 w 65"/>
                <a:gd name="T43" fmla="*/ 127 h 127"/>
                <a:gd name="T44" fmla="*/ 26 w 65"/>
                <a:gd name="T45" fmla="*/ 125 h 127"/>
                <a:gd name="T46" fmla="*/ 23 w 65"/>
                <a:gd name="T47" fmla="*/ 124 h 127"/>
                <a:gd name="T48" fmla="*/ 20 w 65"/>
                <a:gd name="T49" fmla="*/ 122 h 127"/>
                <a:gd name="T50" fmla="*/ 15 w 65"/>
                <a:gd name="T51" fmla="*/ 116 h 127"/>
                <a:gd name="T52" fmla="*/ 10 w 65"/>
                <a:gd name="T53" fmla="*/ 108 h 127"/>
                <a:gd name="T54" fmla="*/ 6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6 w 65"/>
                <a:gd name="T67" fmla="*/ 28 h 127"/>
                <a:gd name="T68" fmla="*/ 10 w 65"/>
                <a:gd name="T69" fmla="*/ 18 h 127"/>
                <a:gd name="T70" fmla="*/ 15 w 65"/>
                <a:gd name="T71" fmla="*/ 10 h 127"/>
                <a:gd name="T72" fmla="*/ 20 w 65"/>
                <a:gd name="T73" fmla="*/ 4 h 127"/>
                <a:gd name="T74" fmla="*/ 23 w 65"/>
                <a:gd name="T75" fmla="*/ 2 h 127"/>
                <a:gd name="T76" fmla="*/ 26 w 65"/>
                <a:gd name="T77" fmla="*/ 1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2"/>
                  </a:lnTo>
                  <a:lnTo>
                    <a:pt x="45"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5" y="122"/>
                  </a:lnTo>
                  <a:lnTo>
                    <a:pt x="42" y="124"/>
                  </a:lnTo>
                  <a:lnTo>
                    <a:pt x="39" y="125"/>
                  </a:lnTo>
                  <a:lnTo>
                    <a:pt x="36" y="127"/>
                  </a:lnTo>
                  <a:lnTo>
                    <a:pt x="33" y="127"/>
                  </a:lnTo>
                  <a:lnTo>
                    <a:pt x="30" y="127"/>
                  </a:lnTo>
                  <a:lnTo>
                    <a:pt x="26" y="125"/>
                  </a:lnTo>
                  <a:lnTo>
                    <a:pt x="23" y="124"/>
                  </a:lnTo>
                  <a:lnTo>
                    <a:pt x="20" y="122"/>
                  </a:lnTo>
                  <a:lnTo>
                    <a:pt x="15" y="116"/>
                  </a:lnTo>
                  <a:lnTo>
                    <a:pt x="10" y="108"/>
                  </a:lnTo>
                  <a:lnTo>
                    <a:pt x="6" y="99"/>
                  </a:lnTo>
                  <a:lnTo>
                    <a:pt x="2" y="88"/>
                  </a:lnTo>
                  <a:lnTo>
                    <a:pt x="0" y="76"/>
                  </a:lnTo>
                  <a:lnTo>
                    <a:pt x="0" y="64"/>
                  </a:lnTo>
                  <a:lnTo>
                    <a:pt x="0" y="51"/>
                  </a:lnTo>
                  <a:lnTo>
                    <a:pt x="2" y="38"/>
                  </a:lnTo>
                  <a:lnTo>
                    <a:pt x="6" y="28"/>
                  </a:lnTo>
                  <a:lnTo>
                    <a:pt x="10" y="18"/>
                  </a:lnTo>
                  <a:lnTo>
                    <a:pt x="15" y="10"/>
                  </a:lnTo>
                  <a:lnTo>
                    <a:pt x="20" y="4"/>
                  </a:lnTo>
                  <a:lnTo>
                    <a:pt x="23" y="2"/>
                  </a:lnTo>
                  <a:lnTo>
                    <a:pt x="26" y="1"/>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55" name="Freeform 44"/>
            <p:cNvSpPr>
              <a:spLocks/>
            </p:cNvSpPr>
            <p:nvPr/>
          </p:nvSpPr>
          <p:spPr bwMode="auto">
            <a:xfrm>
              <a:off x="5438" y="1905"/>
              <a:ext cx="65" cy="127"/>
            </a:xfrm>
            <a:custGeom>
              <a:avLst/>
              <a:gdLst>
                <a:gd name="T0" fmla="*/ 33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3 w 65"/>
                <a:gd name="T41" fmla="*/ 127 h 127"/>
                <a:gd name="T42" fmla="*/ 30 w 65"/>
                <a:gd name="T43" fmla="*/ 127 h 127"/>
                <a:gd name="T44" fmla="*/ 26 w 65"/>
                <a:gd name="T45" fmla="*/ 125 h 127"/>
                <a:gd name="T46" fmla="*/ 23 w 65"/>
                <a:gd name="T47" fmla="*/ 124 h 127"/>
                <a:gd name="T48" fmla="*/ 20 w 65"/>
                <a:gd name="T49" fmla="*/ 122 h 127"/>
                <a:gd name="T50" fmla="*/ 15 w 65"/>
                <a:gd name="T51" fmla="*/ 116 h 127"/>
                <a:gd name="T52" fmla="*/ 10 w 65"/>
                <a:gd name="T53" fmla="*/ 108 h 127"/>
                <a:gd name="T54" fmla="*/ 6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6 w 65"/>
                <a:gd name="T67" fmla="*/ 28 h 127"/>
                <a:gd name="T68" fmla="*/ 10 w 65"/>
                <a:gd name="T69" fmla="*/ 18 h 127"/>
                <a:gd name="T70" fmla="*/ 15 w 65"/>
                <a:gd name="T71" fmla="*/ 10 h 127"/>
                <a:gd name="T72" fmla="*/ 20 w 65"/>
                <a:gd name="T73" fmla="*/ 4 h 127"/>
                <a:gd name="T74" fmla="*/ 23 w 65"/>
                <a:gd name="T75" fmla="*/ 2 h 127"/>
                <a:gd name="T76" fmla="*/ 26 w 65"/>
                <a:gd name="T77" fmla="*/ 1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2"/>
                  </a:lnTo>
                  <a:lnTo>
                    <a:pt x="45"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5" y="122"/>
                  </a:lnTo>
                  <a:lnTo>
                    <a:pt x="42" y="124"/>
                  </a:lnTo>
                  <a:lnTo>
                    <a:pt x="39" y="125"/>
                  </a:lnTo>
                  <a:lnTo>
                    <a:pt x="36" y="127"/>
                  </a:lnTo>
                  <a:lnTo>
                    <a:pt x="33" y="127"/>
                  </a:lnTo>
                  <a:lnTo>
                    <a:pt x="30" y="127"/>
                  </a:lnTo>
                  <a:lnTo>
                    <a:pt x="26" y="125"/>
                  </a:lnTo>
                  <a:lnTo>
                    <a:pt x="23" y="124"/>
                  </a:lnTo>
                  <a:lnTo>
                    <a:pt x="20" y="122"/>
                  </a:lnTo>
                  <a:lnTo>
                    <a:pt x="15" y="116"/>
                  </a:lnTo>
                  <a:lnTo>
                    <a:pt x="10" y="108"/>
                  </a:lnTo>
                  <a:lnTo>
                    <a:pt x="6" y="99"/>
                  </a:lnTo>
                  <a:lnTo>
                    <a:pt x="2" y="88"/>
                  </a:lnTo>
                  <a:lnTo>
                    <a:pt x="0" y="76"/>
                  </a:lnTo>
                  <a:lnTo>
                    <a:pt x="0" y="64"/>
                  </a:lnTo>
                  <a:lnTo>
                    <a:pt x="0" y="51"/>
                  </a:lnTo>
                  <a:lnTo>
                    <a:pt x="2" y="38"/>
                  </a:lnTo>
                  <a:lnTo>
                    <a:pt x="6" y="28"/>
                  </a:lnTo>
                  <a:lnTo>
                    <a:pt x="10" y="18"/>
                  </a:lnTo>
                  <a:lnTo>
                    <a:pt x="15" y="10"/>
                  </a:lnTo>
                  <a:lnTo>
                    <a:pt x="20" y="4"/>
                  </a:lnTo>
                  <a:lnTo>
                    <a:pt x="23" y="2"/>
                  </a:lnTo>
                  <a:lnTo>
                    <a:pt x="26" y="1"/>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056" name="Freeform 45"/>
            <p:cNvSpPr>
              <a:spLocks/>
            </p:cNvSpPr>
            <p:nvPr/>
          </p:nvSpPr>
          <p:spPr bwMode="auto">
            <a:xfrm>
              <a:off x="4890" y="1620"/>
              <a:ext cx="105" cy="223"/>
            </a:xfrm>
            <a:custGeom>
              <a:avLst/>
              <a:gdLst>
                <a:gd name="T0" fmla="*/ 21 w 105"/>
                <a:gd name="T1" fmla="*/ 0 h 223"/>
                <a:gd name="T2" fmla="*/ 84 w 105"/>
                <a:gd name="T3" fmla="*/ 0 h 223"/>
                <a:gd name="T4" fmla="*/ 88 w 105"/>
                <a:gd name="T5" fmla="*/ 2 h 223"/>
                <a:gd name="T6" fmla="*/ 91 w 105"/>
                <a:gd name="T7" fmla="*/ 6 h 223"/>
                <a:gd name="T8" fmla="*/ 95 w 105"/>
                <a:gd name="T9" fmla="*/ 12 h 223"/>
                <a:gd name="T10" fmla="*/ 99 w 105"/>
                <a:gd name="T11" fmla="*/ 19 h 223"/>
                <a:gd name="T12" fmla="*/ 101 w 105"/>
                <a:gd name="T13" fmla="*/ 30 h 223"/>
                <a:gd name="T14" fmla="*/ 103 w 105"/>
                <a:gd name="T15" fmla="*/ 40 h 223"/>
                <a:gd name="T16" fmla="*/ 104 w 105"/>
                <a:gd name="T17" fmla="*/ 52 h 223"/>
                <a:gd name="T18" fmla="*/ 105 w 105"/>
                <a:gd name="T19" fmla="*/ 64 h 223"/>
                <a:gd name="T20" fmla="*/ 105 w 105"/>
                <a:gd name="T21" fmla="*/ 159 h 223"/>
                <a:gd name="T22" fmla="*/ 104 w 105"/>
                <a:gd name="T23" fmla="*/ 172 h 223"/>
                <a:gd name="T24" fmla="*/ 103 w 105"/>
                <a:gd name="T25" fmla="*/ 183 h 223"/>
                <a:gd name="T26" fmla="*/ 101 w 105"/>
                <a:gd name="T27" fmla="*/ 194 h 223"/>
                <a:gd name="T28" fmla="*/ 99 w 105"/>
                <a:gd name="T29" fmla="*/ 204 h 223"/>
                <a:gd name="T30" fmla="*/ 95 w 105"/>
                <a:gd name="T31" fmla="*/ 211 h 223"/>
                <a:gd name="T32" fmla="*/ 91 w 105"/>
                <a:gd name="T33" fmla="*/ 217 h 223"/>
                <a:gd name="T34" fmla="*/ 88 w 105"/>
                <a:gd name="T35" fmla="*/ 222 h 223"/>
                <a:gd name="T36" fmla="*/ 84 w 105"/>
                <a:gd name="T37" fmla="*/ 223 h 223"/>
                <a:gd name="T38" fmla="*/ 21 w 105"/>
                <a:gd name="T39" fmla="*/ 223 h 223"/>
                <a:gd name="T40" fmla="*/ 17 w 105"/>
                <a:gd name="T41" fmla="*/ 222 h 223"/>
                <a:gd name="T42" fmla="*/ 13 w 105"/>
                <a:gd name="T43" fmla="*/ 217 h 223"/>
                <a:gd name="T44" fmla="*/ 10 w 105"/>
                <a:gd name="T45" fmla="*/ 211 h 223"/>
                <a:gd name="T46" fmla="*/ 6 w 105"/>
                <a:gd name="T47" fmla="*/ 204 h 223"/>
                <a:gd name="T48" fmla="*/ 4 w 105"/>
                <a:gd name="T49" fmla="*/ 194 h 223"/>
                <a:gd name="T50" fmla="*/ 2 w 105"/>
                <a:gd name="T51" fmla="*/ 183 h 223"/>
                <a:gd name="T52" fmla="*/ 1 w 105"/>
                <a:gd name="T53" fmla="*/ 172 h 223"/>
                <a:gd name="T54" fmla="*/ 0 w 105"/>
                <a:gd name="T55" fmla="*/ 159 h 223"/>
                <a:gd name="T56" fmla="*/ 0 w 105"/>
                <a:gd name="T57" fmla="*/ 64 h 223"/>
                <a:gd name="T58" fmla="*/ 1 w 105"/>
                <a:gd name="T59" fmla="*/ 52 h 223"/>
                <a:gd name="T60" fmla="*/ 2 w 105"/>
                <a:gd name="T61" fmla="*/ 40 h 223"/>
                <a:gd name="T62" fmla="*/ 4 w 105"/>
                <a:gd name="T63" fmla="*/ 30 h 223"/>
                <a:gd name="T64" fmla="*/ 6 w 105"/>
                <a:gd name="T65" fmla="*/ 19 h 223"/>
                <a:gd name="T66" fmla="*/ 10 w 105"/>
                <a:gd name="T67" fmla="*/ 12 h 223"/>
                <a:gd name="T68" fmla="*/ 13 w 105"/>
                <a:gd name="T69" fmla="*/ 6 h 223"/>
                <a:gd name="T70" fmla="*/ 17 w 105"/>
                <a:gd name="T71" fmla="*/ 2 h 223"/>
                <a:gd name="T72" fmla="*/ 21 w 105"/>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3"/>
                <a:gd name="T113" fmla="*/ 105 w 105"/>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3">
                  <a:moveTo>
                    <a:pt x="21" y="0"/>
                  </a:moveTo>
                  <a:lnTo>
                    <a:pt x="84" y="0"/>
                  </a:lnTo>
                  <a:lnTo>
                    <a:pt x="88" y="2"/>
                  </a:lnTo>
                  <a:lnTo>
                    <a:pt x="91" y="6"/>
                  </a:lnTo>
                  <a:lnTo>
                    <a:pt x="95" y="12"/>
                  </a:lnTo>
                  <a:lnTo>
                    <a:pt x="99" y="19"/>
                  </a:lnTo>
                  <a:lnTo>
                    <a:pt x="101" y="30"/>
                  </a:lnTo>
                  <a:lnTo>
                    <a:pt x="103" y="40"/>
                  </a:lnTo>
                  <a:lnTo>
                    <a:pt x="104" y="52"/>
                  </a:lnTo>
                  <a:lnTo>
                    <a:pt x="105" y="64"/>
                  </a:lnTo>
                  <a:lnTo>
                    <a:pt x="105" y="159"/>
                  </a:lnTo>
                  <a:lnTo>
                    <a:pt x="104" y="172"/>
                  </a:lnTo>
                  <a:lnTo>
                    <a:pt x="103" y="183"/>
                  </a:lnTo>
                  <a:lnTo>
                    <a:pt x="101" y="194"/>
                  </a:lnTo>
                  <a:lnTo>
                    <a:pt x="99" y="204"/>
                  </a:lnTo>
                  <a:lnTo>
                    <a:pt x="95" y="211"/>
                  </a:lnTo>
                  <a:lnTo>
                    <a:pt x="91" y="217"/>
                  </a:lnTo>
                  <a:lnTo>
                    <a:pt x="88" y="222"/>
                  </a:lnTo>
                  <a:lnTo>
                    <a:pt x="84" y="223"/>
                  </a:lnTo>
                  <a:lnTo>
                    <a:pt x="21" y="223"/>
                  </a:lnTo>
                  <a:lnTo>
                    <a:pt x="17" y="222"/>
                  </a:lnTo>
                  <a:lnTo>
                    <a:pt x="13" y="217"/>
                  </a:lnTo>
                  <a:lnTo>
                    <a:pt x="10" y="211"/>
                  </a:lnTo>
                  <a:lnTo>
                    <a:pt x="6" y="204"/>
                  </a:lnTo>
                  <a:lnTo>
                    <a:pt x="4" y="194"/>
                  </a:lnTo>
                  <a:lnTo>
                    <a:pt x="2" y="183"/>
                  </a:lnTo>
                  <a:lnTo>
                    <a:pt x="1" y="172"/>
                  </a:lnTo>
                  <a:lnTo>
                    <a:pt x="0" y="159"/>
                  </a:lnTo>
                  <a:lnTo>
                    <a:pt x="0" y="64"/>
                  </a:lnTo>
                  <a:lnTo>
                    <a:pt x="1" y="52"/>
                  </a:lnTo>
                  <a:lnTo>
                    <a:pt x="2" y="40"/>
                  </a:lnTo>
                  <a:lnTo>
                    <a:pt x="4" y="30"/>
                  </a:lnTo>
                  <a:lnTo>
                    <a:pt x="6" y="19"/>
                  </a:lnTo>
                  <a:lnTo>
                    <a:pt x="10" y="12"/>
                  </a:lnTo>
                  <a:lnTo>
                    <a:pt x="13" y="6"/>
                  </a:lnTo>
                  <a:lnTo>
                    <a:pt x="17" y="2"/>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57" name="Freeform 46"/>
            <p:cNvSpPr>
              <a:spLocks/>
            </p:cNvSpPr>
            <p:nvPr/>
          </p:nvSpPr>
          <p:spPr bwMode="auto">
            <a:xfrm>
              <a:off x="4890" y="1620"/>
              <a:ext cx="105" cy="223"/>
            </a:xfrm>
            <a:custGeom>
              <a:avLst/>
              <a:gdLst>
                <a:gd name="T0" fmla="*/ 21 w 105"/>
                <a:gd name="T1" fmla="*/ 0 h 223"/>
                <a:gd name="T2" fmla="*/ 84 w 105"/>
                <a:gd name="T3" fmla="*/ 0 h 223"/>
                <a:gd name="T4" fmla="*/ 88 w 105"/>
                <a:gd name="T5" fmla="*/ 2 h 223"/>
                <a:gd name="T6" fmla="*/ 91 w 105"/>
                <a:gd name="T7" fmla="*/ 6 h 223"/>
                <a:gd name="T8" fmla="*/ 95 w 105"/>
                <a:gd name="T9" fmla="*/ 12 h 223"/>
                <a:gd name="T10" fmla="*/ 99 w 105"/>
                <a:gd name="T11" fmla="*/ 19 h 223"/>
                <a:gd name="T12" fmla="*/ 101 w 105"/>
                <a:gd name="T13" fmla="*/ 30 h 223"/>
                <a:gd name="T14" fmla="*/ 103 w 105"/>
                <a:gd name="T15" fmla="*/ 40 h 223"/>
                <a:gd name="T16" fmla="*/ 104 w 105"/>
                <a:gd name="T17" fmla="*/ 52 h 223"/>
                <a:gd name="T18" fmla="*/ 105 w 105"/>
                <a:gd name="T19" fmla="*/ 64 h 223"/>
                <a:gd name="T20" fmla="*/ 105 w 105"/>
                <a:gd name="T21" fmla="*/ 159 h 223"/>
                <a:gd name="T22" fmla="*/ 104 w 105"/>
                <a:gd name="T23" fmla="*/ 172 h 223"/>
                <a:gd name="T24" fmla="*/ 103 w 105"/>
                <a:gd name="T25" fmla="*/ 183 h 223"/>
                <a:gd name="T26" fmla="*/ 101 w 105"/>
                <a:gd name="T27" fmla="*/ 194 h 223"/>
                <a:gd name="T28" fmla="*/ 99 w 105"/>
                <a:gd name="T29" fmla="*/ 204 h 223"/>
                <a:gd name="T30" fmla="*/ 95 w 105"/>
                <a:gd name="T31" fmla="*/ 211 h 223"/>
                <a:gd name="T32" fmla="*/ 91 w 105"/>
                <a:gd name="T33" fmla="*/ 217 h 223"/>
                <a:gd name="T34" fmla="*/ 88 w 105"/>
                <a:gd name="T35" fmla="*/ 222 h 223"/>
                <a:gd name="T36" fmla="*/ 84 w 105"/>
                <a:gd name="T37" fmla="*/ 223 h 223"/>
                <a:gd name="T38" fmla="*/ 21 w 105"/>
                <a:gd name="T39" fmla="*/ 223 h 223"/>
                <a:gd name="T40" fmla="*/ 17 w 105"/>
                <a:gd name="T41" fmla="*/ 222 h 223"/>
                <a:gd name="T42" fmla="*/ 13 w 105"/>
                <a:gd name="T43" fmla="*/ 217 h 223"/>
                <a:gd name="T44" fmla="*/ 10 w 105"/>
                <a:gd name="T45" fmla="*/ 211 h 223"/>
                <a:gd name="T46" fmla="*/ 6 w 105"/>
                <a:gd name="T47" fmla="*/ 204 h 223"/>
                <a:gd name="T48" fmla="*/ 4 w 105"/>
                <a:gd name="T49" fmla="*/ 194 h 223"/>
                <a:gd name="T50" fmla="*/ 2 w 105"/>
                <a:gd name="T51" fmla="*/ 183 h 223"/>
                <a:gd name="T52" fmla="*/ 1 w 105"/>
                <a:gd name="T53" fmla="*/ 172 h 223"/>
                <a:gd name="T54" fmla="*/ 0 w 105"/>
                <a:gd name="T55" fmla="*/ 159 h 223"/>
                <a:gd name="T56" fmla="*/ 0 w 105"/>
                <a:gd name="T57" fmla="*/ 64 h 223"/>
                <a:gd name="T58" fmla="*/ 1 w 105"/>
                <a:gd name="T59" fmla="*/ 52 h 223"/>
                <a:gd name="T60" fmla="*/ 2 w 105"/>
                <a:gd name="T61" fmla="*/ 40 h 223"/>
                <a:gd name="T62" fmla="*/ 4 w 105"/>
                <a:gd name="T63" fmla="*/ 30 h 223"/>
                <a:gd name="T64" fmla="*/ 6 w 105"/>
                <a:gd name="T65" fmla="*/ 19 h 223"/>
                <a:gd name="T66" fmla="*/ 10 w 105"/>
                <a:gd name="T67" fmla="*/ 12 h 223"/>
                <a:gd name="T68" fmla="*/ 13 w 105"/>
                <a:gd name="T69" fmla="*/ 6 h 223"/>
                <a:gd name="T70" fmla="*/ 17 w 105"/>
                <a:gd name="T71" fmla="*/ 2 h 223"/>
                <a:gd name="T72" fmla="*/ 21 w 105"/>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3"/>
                <a:gd name="T113" fmla="*/ 105 w 105"/>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3">
                  <a:moveTo>
                    <a:pt x="21" y="0"/>
                  </a:moveTo>
                  <a:lnTo>
                    <a:pt x="84" y="0"/>
                  </a:lnTo>
                  <a:lnTo>
                    <a:pt x="88" y="2"/>
                  </a:lnTo>
                  <a:lnTo>
                    <a:pt x="91" y="6"/>
                  </a:lnTo>
                  <a:lnTo>
                    <a:pt x="95" y="12"/>
                  </a:lnTo>
                  <a:lnTo>
                    <a:pt x="99" y="19"/>
                  </a:lnTo>
                  <a:lnTo>
                    <a:pt x="101" y="30"/>
                  </a:lnTo>
                  <a:lnTo>
                    <a:pt x="103" y="40"/>
                  </a:lnTo>
                  <a:lnTo>
                    <a:pt x="104" y="52"/>
                  </a:lnTo>
                  <a:lnTo>
                    <a:pt x="105" y="64"/>
                  </a:lnTo>
                  <a:lnTo>
                    <a:pt x="105" y="159"/>
                  </a:lnTo>
                  <a:lnTo>
                    <a:pt x="104" y="172"/>
                  </a:lnTo>
                  <a:lnTo>
                    <a:pt x="103" y="183"/>
                  </a:lnTo>
                  <a:lnTo>
                    <a:pt x="101" y="194"/>
                  </a:lnTo>
                  <a:lnTo>
                    <a:pt x="99" y="204"/>
                  </a:lnTo>
                  <a:lnTo>
                    <a:pt x="95" y="211"/>
                  </a:lnTo>
                  <a:lnTo>
                    <a:pt x="91" y="217"/>
                  </a:lnTo>
                  <a:lnTo>
                    <a:pt x="88" y="222"/>
                  </a:lnTo>
                  <a:lnTo>
                    <a:pt x="84" y="223"/>
                  </a:lnTo>
                  <a:lnTo>
                    <a:pt x="21" y="223"/>
                  </a:lnTo>
                  <a:lnTo>
                    <a:pt x="17" y="222"/>
                  </a:lnTo>
                  <a:lnTo>
                    <a:pt x="13" y="217"/>
                  </a:lnTo>
                  <a:lnTo>
                    <a:pt x="10" y="211"/>
                  </a:lnTo>
                  <a:lnTo>
                    <a:pt x="6" y="204"/>
                  </a:lnTo>
                  <a:lnTo>
                    <a:pt x="4" y="194"/>
                  </a:lnTo>
                  <a:lnTo>
                    <a:pt x="2" y="183"/>
                  </a:lnTo>
                  <a:lnTo>
                    <a:pt x="1" y="172"/>
                  </a:lnTo>
                  <a:lnTo>
                    <a:pt x="0" y="159"/>
                  </a:lnTo>
                  <a:lnTo>
                    <a:pt x="0" y="64"/>
                  </a:lnTo>
                  <a:lnTo>
                    <a:pt x="1" y="52"/>
                  </a:lnTo>
                  <a:lnTo>
                    <a:pt x="2" y="40"/>
                  </a:lnTo>
                  <a:lnTo>
                    <a:pt x="4" y="30"/>
                  </a:lnTo>
                  <a:lnTo>
                    <a:pt x="6" y="19"/>
                  </a:lnTo>
                  <a:lnTo>
                    <a:pt x="10" y="12"/>
                  </a:lnTo>
                  <a:lnTo>
                    <a:pt x="13" y="6"/>
                  </a:lnTo>
                  <a:lnTo>
                    <a:pt x="17" y="2"/>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058" name="Freeform 47"/>
            <p:cNvSpPr>
              <a:spLocks/>
            </p:cNvSpPr>
            <p:nvPr/>
          </p:nvSpPr>
          <p:spPr bwMode="auto">
            <a:xfrm>
              <a:off x="4907" y="1678"/>
              <a:ext cx="64" cy="126"/>
            </a:xfrm>
            <a:custGeom>
              <a:avLst/>
              <a:gdLst>
                <a:gd name="T0" fmla="*/ 32 w 64"/>
                <a:gd name="T1" fmla="*/ 0 h 126"/>
                <a:gd name="T2" fmla="*/ 36 w 64"/>
                <a:gd name="T3" fmla="*/ 0 h 126"/>
                <a:gd name="T4" fmla="*/ 39 w 64"/>
                <a:gd name="T5" fmla="*/ 1 h 126"/>
                <a:gd name="T6" fmla="*/ 42 w 64"/>
                <a:gd name="T7" fmla="*/ 2 h 126"/>
                <a:gd name="T8" fmla="*/ 45 w 64"/>
                <a:gd name="T9" fmla="*/ 4 h 126"/>
                <a:gd name="T10" fmla="*/ 50 w 64"/>
                <a:gd name="T11" fmla="*/ 10 h 126"/>
                <a:gd name="T12" fmla="*/ 55 w 64"/>
                <a:gd name="T13" fmla="*/ 18 h 126"/>
                <a:gd name="T14" fmla="*/ 59 w 64"/>
                <a:gd name="T15" fmla="*/ 27 h 126"/>
                <a:gd name="T16" fmla="*/ 62 w 64"/>
                <a:gd name="T17" fmla="*/ 38 h 126"/>
                <a:gd name="T18" fmla="*/ 64 w 64"/>
                <a:gd name="T19" fmla="*/ 51 h 126"/>
                <a:gd name="T20" fmla="*/ 64 w 64"/>
                <a:gd name="T21" fmla="*/ 64 h 126"/>
                <a:gd name="T22" fmla="*/ 64 w 64"/>
                <a:gd name="T23" fmla="*/ 76 h 126"/>
                <a:gd name="T24" fmla="*/ 62 w 64"/>
                <a:gd name="T25" fmla="*/ 88 h 126"/>
                <a:gd name="T26" fmla="*/ 59 w 64"/>
                <a:gd name="T27" fmla="*/ 98 h 126"/>
                <a:gd name="T28" fmla="*/ 55 w 64"/>
                <a:gd name="T29" fmla="*/ 108 h 126"/>
                <a:gd name="T30" fmla="*/ 50 w 64"/>
                <a:gd name="T31" fmla="*/ 116 h 126"/>
                <a:gd name="T32" fmla="*/ 45 w 64"/>
                <a:gd name="T33" fmla="*/ 122 h 126"/>
                <a:gd name="T34" fmla="*/ 42 w 64"/>
                <a:gd name="T35" fmla="*/ 124 h 126"/>
                <a:gd name="T36" fmla="*/ 39 w 64"/>
                <a:gd name="T37" fmla="*/ 125 h 126"/>
                <a:gd name="T38" fmla="*/ 36 w 64"/>
                <a:gd name="T39" fmla="*/ 126 h 126"/>
                <a:gd name="T40" fmla="*/ 32 w 64"/>
                <a:gd name="T41" fmla="*/ 126 h 126"/>
                <a:gd name="T42" fmla="*/ 29 w 64"/>
                <a:gd name="T43" fmla="*/ 126 h 126"/>
                <a:gd name="T44" fmla="*/ 26 w 64"/>
                <a:gd name="T45" fmla="*/ 125 h 126"/>
                <a:gd name="T46" fmla="*/ 23 w 64"/>
                <a:gd name="T47" fmla="*/ 124 h 126"/>
                <a:gd name="T48" fmla="*/ 20 w 64"/>
                <a:gd name="T49" fmla="*/ 122 h 126"/>
                <a:gd name="T50" fmla="*/ 15 w 64"/>
                <a:gd name="T51" fmla="*/ 116 h 126"/>
                <a:gd name="T52" fmla="*/ 10 w 64"/>
                <a:gd name="T53" fmla="*/ 108 h 126"/>
                <a:gd name="T54" fmla="*/ 6 w 64"/>
                <a:gd name="T55" fmla="*/ 98 h 126"/>
                <a:gd name="T56" fmla="*/ 3 w 64"/>
                <a:gd name="T57" fmla="*/ 88 h 126"/>
                <a:gd name="T58" fmla="*/ 1 w 64"/>
                <a:gd name="T59" fmla="*/ 76 h 126"/>
                <a:gd name="T60" fmla="*/ 0 w 64"/>
                <a:gd name="T61" fmla="*/ 64 h 126"/>
                <a:gd name="T62" fmla="*/ 1 w 64"/>
                <a:gd name="T63" fmla="*/ 51 h 126"/>
                <a:gd name="T64" fmla="*/ 3 w 64"/>
                <a:gd name="T65" fmla="*/ 38 h 126"/>
                <a:gd name="T66" fmla="*/ 6 w 64"/>
                <a:gd name="T67" fmla="*/ 27 h 126"/>
                <a:gd name="T68" fmla="*/ 10 w 64"/>
                <a:gd name="T69" fmla="*/ 18 h 126"/>
                <a:gd name="T70" fmla="*/ 15 w 64"/>
                <a:gd name="T71" fmla="*/ 10 h 126"/>
                <a:gd name="T72" fmla="*/ 20 w 64"/>
                <a:gd name="T73" fmla="*/ 4 h 126"/>
                <a:gd name="T74" fmla="*/ 23 w 64"/>
                <a:gd name="T75" fmla="*/ 2 h 126"/>
                <a:gd name="T76" fmla="*/ 26 w 64"/>
                <a:gd name="T77" fmla="*/ 1 h 126"/>
                <a:gd name="T78" fmla="*/ 29 w 64"/>
                <a:gd name="T79" fmla="*/ 0 h 126"/>
                <a:gd name="T80" fmla="*/ 32 w 64"/>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6"/>
                <a:gd name="T125" fmla="*/ 64 w 64"/>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6">
                  <a:moveTo>
                    <a:pt x="32" y="0"/>
                  </a:moveTo>
                  <a:lnTo>
                    <a:pt x="36" y="0"/>
                  </a:lnTo>
                  <a:lnTo>
                    <a:pt x="39" y="1"/>
                  </a:lnTo>
                  <a:lnTo>
                    <a:pt x="42" y="2"/>
                  </a:lnTo>
                  <a:lnTo>
                    <a:pt x="45" y="4"/>
                  </a:lnTo>
                  <a:lnTo>
                    <a:pt x="50" y="10"/>
                  </a:lnTo>
                  <a:lnTo>
                    <a:pt x="55" y="18"/>
                  </a:lnTo>
                  <a:lnTo>
                    <a:pt x="59" y="27"/>
                  </a:lnTo>
                  <a:lnTo>
                    <a:pt x="62" y="38"/>
                  </a:lnTo>
                  <a:lnTo>
                    <a:pt x="64" y="51"/>
                  </a:lnTo>
                  <a:lnTo>
                    <a:pt x="64" y="64"/>
                  </a:lnTo>
                  <a:lnTo>
                    <a:pt x="64" y="76"/>
                  </a:lnTo>
                  <a:lnTo>
                    <a:pt x="62" y="88"/>
                  </a:lnTo>
                  <a:lnTo>
                    <a:pt x="59" y="98"/>
                  </a:lnTo>
                  <a:lnTo>
                    <a:pt x="55" y="108"/>
                  </a:lnTo>
                  <a:lnTo>
                    <a:pt x="50" y="116"/>
                  </a:lnTo>
                  <a:lnTo>
                    <a:pt x="45" y="122"/>
                  </a:lnTo>
                  <a:lnTo>
                    <a:pt x="42" y="124"/>
                  </a:lnTo>
                  <a:lnTo>
                    <a:pt x="39" y="125"/>
                  </a:lnTo>
                  <a:lnTo>
                    <a:pt x="36" y="126"/>
                  </a:lnTo>
                  <a:lnTo>
                    <a:pt x="32" y="126"/>
                  </a:lnTo>
                  <a:lnTo>
                    <a:pt x="29" y="126"/>
                  </a:lnTo>
                  <a:lnTo>
                    <a:pt x="26" y="125"/>
                  </a:lnTo>
                  <a:lnTo>
                    <a:pt x="23" y="124"/>
                  </a:lnTo>
                  <a:lnTo>
                    <a:pt x="20" y="122"/>
                  </a:lnTo>
                  <a:lnTo>
                    <a:pt x="15" y="116"/>
                  </a:lnTo>
                  <a:lnTo>
                    <a:pt x="10" y="108"/>
                  </a:lnTo>
                  <a:lnTo>
                    <a:pt x="6" y="98"/>
                  </a:lnTo>
                  <a:lnTo>
                    <a:pt x="3" y="88"/>
                  </a:lnTo>
                  <a:lnTo>
                    <a:pt x="1" y="76"/>
                  </a:lnTo>
                  <a:lnTo>
                    <a:pt x="0" y="64"/>
                  </a:lnTo>
                  <a:lnTo>
                    <a:pt x="1" y="51"/>
                  </a:lnTo>
                  <a:lnTo>
                    <a:pt x="3" y="38"/>
                  </a:lnTo>
                  <a:lnTo>
                    <a:pt x="6" y="27"/>
                  </a:lnTo>
                  <a:lnTo>
                    <a:pt x="10" y="18"/>
                  </a:lnTo>
                  <a:lnTo>
                    <a:pt x="15"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59" name="Freeform 48"/>
            <p:cNvSpPr>
              <a:spLocks/>
            </p:cNvSpPr>
            <p:nvPr/>
          </p:nvSpPr>
          <p:spPr bwMode="auto">
            <a:xfrm>
              <a:off x="4907" y="1678"/>
              <a:ext cx="64" cy="126"/>
            </a:xfrm>
            <a:custGeom>
              <a:avLst/>
              <a:gdLst>
                <a:gd name="T0" fmla="*/ 32 w 64"/>
                <a:gd name="T1" fmla="*/ 0 h 126"/>
                <a:gd name="T2" fmla="*/ 36 w 64"/>
                <a:gd name="T3" fmla="*/ 0 h 126"/>
                <a:gd name="T4" fmla="*/ 39 w 64"/>
                <a:gd name="T5" fmla="*/ 1 h 126"/>
                <a:gd name="T6" fmla="*/ 42 w 64"/>
                <a:gd name="T7" fmla="*/ 2 h 126"/>
                <a:gd name="T8" fmla="*/ 45 w 64"/>
                <a:gd name="T9" fmla="*/ 4 h 126"/>
                <a:gd name="T10" fmla="*/ 50 w 64"/>
                <a:gd name="T11" fmla="*/ 10 h 126"/>
                <a:gd name="T12" fmla="*/ 55 w 64"/>
                <a:gd name="T13" fmla="*/ 18 h 126"/>
                <a:gd name="T14" fmla="*/ 59 w 64"/>
                <a:gd name="T15" fmla="*/ 27 h 126"/>
                <a:gd name="T16" fmla="*/ 62 w 64"/>
                <a:gd name="T17" fmla="*/ 38 h 126"/>
                <a:gd name="T18" fmla="*/ 64 w 64"/>
                <a:gd name="T19" fmla="*/ 51 h 126"/>
                <a:gd name="T20" fmla="*/ 64 w 64"/>
                <a:gd name="T21" fmla="*/ 64 h 126"/>
                <a:gd name="T22" fmla="*/ 64 w 64"/>
                <a:gd name="T23" fmla="*/ 76 h 126"/>
                <a:gd name="T24" fmla="*/ 62 w 64"/>
                <a:gd name="T25" fmla="*/ 88 h 126"/>
                <a:gd name="T26" fmla="*/ 59 w 64"/>
                <a:gd name="T27" fmla="*/ 98 h 126"/>
                <a:gd name="T28" fmla="*/ 55 w 64"/>
                <a:gd name="T29" fmla="*/ 108 h 126"/>
                <a:gd name="T30" fmla="*/ 50 w 64"/>
                <a:gd name="T31" fmla="*/ 116 h 126"/>
                <a:gd name="T32" fmla="*/ 45 w 64"/>
                <a:gd name="T33" fmla="*/ 122 h 126"/>
                <a:gd name="T34" fmla="*/ 42 w 64"/>
                <a:gd name="T35" fmla="*/ 124 h 126"/>
                <a:gd name="T36" fmla="*/ 39 w 64"/>
                <a:gd name="T37" fmla="*/ 125 h 126"/>
                <a:gd name="T38" fmla="*/ 36 w 64"/>
                <a:gd name="T39" fmla="*/ 126 h 126"/>
                <a:gd name="T40" fmla="*/ 32 w 64"/>
                <a:gd name="T41" fmla="*/ 126 h 126"/>
                <a:gd name="T42" fmla="*/ 29 w 64"/>
                <a:gd name="T43" fmla="*/ 126 h 126"/>
                <a:gd name="T44" fmla="*/ 26 w 64"/>
                <a:gd name="T45" fmla="*/ 125 h 126"/>
                <a:gd name="T46" fmla="*/ 23 w 64"/>
                <a:gd name="T47" fmla="*/ 124 h 126"/>
                <a:gd name="T48" fmla="*/ 20 w 64"/>
                <a:gd name="T49" fmla="*/ 122 h 126"/>
                <a:gd name="T50" fmla="*/ 15 w 64"/>
                <a:gd name="T51" fmla="*/ 116 h 126"/>
                <a:gd name="T52" fmla="*/ 10 w 64"/>
                <a:gd name="T53" fmla="*/ 108 h 126"/>
                <a:gd name="T54" fmla="*/ 6 w 64"/>
                <a:gd name="T55" fmla="*/ 98 h 126"/>
                <a:gd name="T56" fmla="*/ 3 w 64"/>
                <a:gd name="T57" fmla="*/ 88 h 126"/>
                <a:gd name="T58" fmla="*/ 1 w 64"/>
                <a:gd name="T59" fmla="*/ 76 h 126"/>
                <a:gd name="T60" fmla="*/ 0 w 64"/>
                <a:gd name="T61" fmla="*/ 64 h 126"/>
                <a:gd name="T62" fmla="*/ 1 w 64"/>
                <a:gd name="T63" fmla="*/ 51 h 126"/>
                <a:gd name="T64" fmla="*/ 3 w 64"/>
                <a:gd name="T65" fmla="*/ 38 h 126"/>
                <a:gd name="T66" fmla="*/ 6 w 64"/>
                <a:gd name="T67" fmla="*/ 27 h 126"/>
                <a:gd name="T68" fmla="*/ 10 w 64"/>
                <a:gd name="T69" fmla="*/ 18 h 126"/>
                <a:gd name="T70" fmla="*/ 15 w 64"/>
                <a:gd name="T71" fmla="*/ 10 h 126"/>
                <a:gd name="T72" fmla="*/ 20 w 64"/>
                <a:gd name="T73" fmla="*/ 4 h 126"/>
                <a:gd name="T74" fmla="*/ 23 w 64"/>
                <a:gd name="T75" fmla="*/ 2 h 126"/>
                <a:gd name="T76" fmla="*/ 26 w 64"/>
                <a:gd name="T77" fmla="*/ 1 h 126"/>
                <a:gd name="T78" fmla="*/ 29 w 64"/>
                <a:gd name="T79" fmla="*/ 0 h 126"/>
                <a:gd name="T80" fmla="*/ 32 w 64"/>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6"/>
                <a:gd name="T125" fmla="*/ 64 w 64"/>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6">
                  <a:moveTo>
                    <a:pt x="32" y="0"/>
                  </a:moveTo>
                  <a:lnTo>
                    <a:pt x="36" y="0"/>
                  </a:lnTo>
                  <a:lnTo>
                    <a:pt x="39" y="1"/>
                  </a:lnTo>
                  <a:lnTo>
                    <a:pt x="42" y="2"/>
                  </a:lnTo>
                  <a:lnTo>
                    <a:pt x="45" y="4"/>
                  </a:lnTo>
                  <a:lnTo>
                    <a:pt x="50" y="10"/>
                  </a:lnTo>
                  <a:lnTo>
                    <a:pt x="55" y="18"/>
                  </a:lnTo>
                  <a:lnTo>
                    <a:pt x="59" y="27"/>
                  </a:lnTo>
                  <a:lnTo>
                    <a:pt x="62" y="38"/>
                  </a:lnTo>
                  <a:lnTo>
                    <a:pt x="64" y="51"/>
                  </a:lnTo>
                  <a:lnTo>
                    <a:pt x="64" y="64"/>
                  </a:lnTo>
                  <a:lnTo>
                    <a:pt x="64" y="76"/>
                  </a:lnTo>
                  <a:lnTo>
                    <a:pt x="62" y="88"/>
                  </a:lnTo>
                  <a:lnTo>
                    <a:pt x="59" y="98"/>
                  </a:lnTo>
                  <a:lnTo>
                    <a:pt x="55" y="108"/>
                  </a:lnTo>
                  <a:lnTo>
                    <a:pt x="50" y="116"/>
                  </a:lnTo>
                  <a:lnTo>
                    <a:pt x="45" y="122"/>
                  </a:lnTo>
                  <a:lnTo>
                    <a:pt x="42" y="124"/>
                  </a:lnTo>
                  <a:lnTo>
                    <a:pt x="39" y="125"/>
                  </a:lnTo>
                  <a:lnTo>
                    <a:pt x="36" y="126"/>
                  </a:lnTo>
                  <a:lnTo>
                    <a:pt x="32" y="126"/>
                  </a:lnTo>
                  <a:lnTo>
                    <a:pt x="29" y="126"/>
                  </a:lnTo>
                  <a:lnTo>
                    <a:pt x="26" y="125"/>
                  </a:lnTo>
                  <a:lnTo>
                    <a:pt x="23" y="124"/>
                  </a:lnTo>
                  <a:lnTo>
                    <a:pt x="20" y="122"/>
                  </a:lnTo>
                  <a:lnTo>
                    <a:pt x="15" y="116"/>
                  </a:lnTo>
                  <a:lnTo>
                    <a:pt x="10" y="108"/>
                  </a:lnTo>
                  <a:lnTo>
                    <a:pt x="6" y="98"/>
                  </a:lnTo>
                  <a:lnTo>
                    <a:pt x="3" y="88"/>
                  </a:lnTo>
                  <a:lnTo>
                    <a:pt x="1" y="76"/>
                  </a:lnTo>
                  <a:lnTo>
                    <a:pt x="0" y="64"/>
                  </a:lnTo>
                  <a:lnTo>
                    <a:pt x="1" y="51"/>
                  </a:lnTo>
                  <a:lnTo>
                    <a:pt x="3" y="38"/>
                  </a:lnTo>
                  <a:lnTo>
                    <a:pt x="6" y="27"/>
                  </a:lnTo>
                  <a:lnTo>
                    <a:pt x="10" y="18"/>
                  </a:lnTo>
                  <a:lnTo>
                    <a:pt x="15"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060" name="Freeform 49"/>
            <p:cNvSpPr>
              <a:spLocks/>
            </p:cNvSpPr>
            <p:nvPr/>
          </p:nvSpPr>
          <p:spPr bwMode="auto">
            <a:xfrm>
              <a:off x="4997" y="1620"/>
              <a:ext cx="104" cy="223"/>
            </a:xfrm>
            <a:custGeom>
              <a:avLst/>
              <a:gdLst>
                <a:gd name="T0" fmla="*/ 20 w 104"/>
                <a:gd name="T1" fmla="*/ 0 h 223"/>
                <a:gd name="T2" fmla="*/ 84 w 104"/>
                <a:gd name="T3" fmla="*/ 0 h 223"/>
                <a:gd name="T4" fmla="*/ 88 w 104"/>
                <a:gd name="T5" fmla="*/ 2 h 223"/>
                <a:gd name="T6" fmla="*/ 91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3 w 104"/>
                <a:gd name="T69" fmla="*/ 6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1" y="217"/>
                  </a:lnTo>
                  <a:lnTo>
                    <a:pt x="88" y="222"/>
                  </a:lnTo>
                  <a:lnTo>
                    <a:pt x="84" y="223"/>
                  </a:lnTo>
                  <a:lnTo>
                    <a:pt x="20" y="223"/>
                  </a:lnTo>
                  <a:lnTo>
                    <a:pt x="16" y="222"/>
                  </a:lnTo>
                  <a:lnTo>
                    <a:pt x="13"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3" y="6"/>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61" name="Freeform 50"/>
            <p:cNvSpPr>
              <a:spLocks/>
            </p:cNvSpPr>
            <p:nvPr/>
          </p:nvSpPr>
          <p:spPr bwMode="auto">
            <a:xfrm>
              <a:off x="4997" y="1620"/>
              <a:ext cx="104" cy="223"/>
            </a:xfrm>
            <a:custGeom>
              <a:avLst/>
              <a:gdLst>
                <a:gd name="T0" fmla="*/ 20 w 104"/>
                <a:gd name="T1" fmla="*/ 0 h 223"/>
                <a:gd name="T2" fmla="*/ 84 w 104"/>
                <a:gd name="T3" fmla="*/ 0 h 223"/>
                <a:gd name="T4" fmla="*/ 88 w 104"/>
                <a:gd name="T5" fmla="*/ 2 h 223"/>
                <a:gd name="T6" fmla="*/ 91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3 w 104"/>
                <a:gd name="T69" fmla="*/ 6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1" y="217"/>
                  </a:lnTo>
                  <a:lnTo>
                    <a:pt x="88" y="222"/>
                  </a:lnTo>
                  <a:lnTo>
                    <a:pt x="84" y="223"/>
                  </a:lnTo>
                  <a:lnTo>
                    <a:pt x="20" y="223"/>
                  </a:lnTo>
                  <a:lnTo>
                    <a:pt x="16" y="222"/>
                  </a:lnTo>
                  <a:lnTo>
                    <a:pt x="13"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3" y="6"/>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062" name="Freeform 51"/>
            <p:cNvSpPr>
              <a:spLocks/>
            </p:cNvSpPr>
            <p:nvPr/>
          </p:nvSpPr>
          <p:spPr bwMode="auto">
            <a:xfrm>
              <a:off x="5013" y="1678"/>
              <a:ext cx="66" cy="126"/>
            </a:xfrm>
            <a:custGeom>
              <a:avLst/>
              <a:gdLst>
                <a:gd name="T0" fmla="*/ 33 w 66"/>
                <a:gd name="T1" fmla="*/ 0 h 126"/>
                <a:gd name="T2" fmla="*/ 36 w 66"/>
                <a:gd name="T3" fmla="*/ 0 h 126"/>
                <a:gd name="T4" fmla="*/ 39 w 66"/>
                <a:gd name="T5" fmla="*/ 1 h 126"/>
                <a:gd name="T6" fmla="*/ 42 w 66"/>
                <a:gd name="T7" fmla="*/ 2 h 126"/>
                <a:gd name="T8" fmla="*/ 45 w 66"/>
                <a:gd name="T9" fmla="*/ 4 h 126"/>
                <a:gd name="T10" fmla="*/ 50 w 66"/>
                <a:gd name="T11" fmla="*/ 10 h 126"/>
                <a:gd name="T12" fmla="*/ 55 w 66"/>
                <a:gd name="T13" fmla="*/ 18 h 126"/>
                <a:gd name="T14" fmla="*/ 59 w 66"/>
                <a:gd name="T15" fmla="*/ 27 h 126"/>
                <a:gd name="T16" fmla="*/ 62 w 66"/>
                <a:gd name="T17" fmla="*/ 38 h 126"/>
                <a:gd name="T18" fmla="*/ 64 w 66"/>
                <a:gd name="T19" fmla="*/ 51 h 126"/>
                <a:gd name="T20" fmla="*/ 66 w 66"/>
                <a:gd name="T21" fmla="*/ 64 h 126"/>
                <a:gd name="T22" fmla="*/ 64 w 66"/>
                <a:gd name="T23" fmla="*/ 76 h 126"/>
                <a:gd name="T24" fmla="*/ 62 w 66"/>
                <a:gd name="T25" fmla="*/ 88 h 126"/>
                <a:gd name="T26" fmla="*/ 59 w 66"/>
                <a:gd name="T27" fmla="*/ 98 h 126"/>
                <a:gd name="T28" fmla="*/ 55 w 66"/>
                <a:gd name="T29" fmla="*/ 108 h 126"/>
                <a:gd name="T30" fmla="*/ 50 w 66"/>
                <a:gd name="T31" fmla="*/ 116 h 126"/>
                <a:gd name="T32" fmla="*/ 45 w 66"/>
                <a:gd name="T33" fmla="*/ 122 h 126"/>
                <a:gd name="T34" fmla="*/ 42 w 66"/>
                <a:gd name="T35" fmla="*/ 124 h 126"/>
                <a:gd name="T36" fmla="*/ 39 w 66"/>
                <a:gd name="T37" fmla="*/ 125 h 126"/>
                <a:gd name="T38" fmla="*/ 36 w 66"/>
                <a:gd name="T39" fmla="*/ 126 h 126"/>
                <a:gd name="T40" fmla="*/ 33 w 66"/>
                <a:gd name="T41" fmla="*/ 126 h 126"/>
                <a:gd name="T42" fmla="*/ 29 w 66"/>
                <a:gd name="T43" fmla="*/ 126 h 126"/>
                <a:gd name="T44" fmla="*/ 26 w 66"/>
                <a:gd name="T45" fmla="*/ 125 h 126"/>
                <a:gd name="T46" fmla="*/ 23 w 66"/>
                <a:gd name="T47" fmla="*/ 124 h 126"/>
                <a:gd name="T48" fmla="*/ 20 w 66"/>
                <a:gd name="T49" fmla="*/ 122 h 126"/>
                <a:gd name="T50" fmla="*/ 15 w 66"/>
                <a:gd name="T51" fmla="*/ 116 h 126"/>
                <a:gd name="T52" fmla="*/ 10 w 66"/>
                <a:gd name="T53" fmla="*/ 108 h 126"/>
                <a:gd name="T54" fmla="*/ 6 w 66"/>
                <a:gd name="T55" fmla="*/ 98 h 126"/>
                <a:gd name="T56" fmla="*/ 3 w 66"/>
                <a:gd name="T57" fmla="*/ 88 h 126"/>
                <a:gd name="T58" fmla="*/ 1 w 66"/>
                <a:gd name="T59" fmla="*/ 76 h 126"/>
                <a:gd name="T60" fmla="*/ 0 w 66"/>
                <a:gd name="T61" fmla="*/ 64 h 126"/>
                <a:gd name="T62" fmla="*/ 1 w 66"/>
                <a:gd name="T63" fmla="*/ 51 h 126"/>
                <a:gd name="T64" fmla="*/ 3 w 66"/>
                <a:gd name="T65" fmla="*/ 38 h 126"/>
                <a:gd name="T66" fmla="*/ 6 w 66"/>
                <a:gd name="T67" fmla="*/ 27 h 126"/>
                <a:gd name="T68" fmla="*/ 10 w 66"/>
                <a:gd name="T69" fmla="*/ 18 h 126"/>
                <a:gd name="T70" fmla="*/ 15 w 66"/>
                <a:gd name="T71" fmla="*/ 10 h 126"/>
                <a:gd name="T72" fmla="*/ 20 w 66"/>
                <a:gd name="T73" fmla="*/ 4 h 126"/>
                <a:gd name="T74" fmla="*/ 23 w 66"/>
                <a:gd name="T75" fmla="*/ 2 h 126"/>
                <a:gd name="T76" fmla="*/ 26 w 66"/>
                <a:gd name="T77" fmla="*/ 1 h 126"/>
                <a:gd name="T78" fmla="*/ 29 w 66"/>
                <a:gd name="T79" fmla="*/ 0 h 126"/>
                <a:gd name="T80" fmla="*/ 33 w 66"/>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6"/>
                <a:gd name="T125" fmla="*/ 66 w 66"/>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6">
                  <a:moveTo>
                    <a:pt x="33" y="0"/>
                  </a:moveTo>
                  <a:lnTo>
                    <a:pt x="36" y="0"/>
                  </a:lnTo>
                  <a:lnTo>
                    <a:pt x="39" y="1"/>
                  </a:lnTo>
                  <a:lnTo>
                    <a:pt x="42" y="2"/>
                  </a:lnTo>
                  <a:lnTo>
                    <a:pt x="45" y="4"/>
                  </a:lnTo>
                  <a:lnTo>
                    <a:pt x="50" y="10"/>
                  </a:lnTo>
                  <a:lnTo>
                    <a:pt x="55" y="18"/>
                  </a:lnTo>
                  <a:lnTo>
                    <a:pt x="59" y="27"/>
                  </a:lnTo>
                  <a:lnTo>
                    <a:pt x="62" y="38"/>
                  </a:lnTo>
                  <a:lnTo>
                    <a:pt x="64" y="51"/>
                  </a:lnTo>
                  <a:lnTo>
                    <a:pt x="66" y="64"/>
                  </a:lnTo>
                  <a:lnTo>
                    <a:pt x="64" y="76"/>
                  </a:lnTo>
                  <a:lnTo>
                    <a:pt x="62" y="88"/>
                  </a:lnTo>
                  <a:lnTo>
                    <a:pt x="59" y="98"/>
                  </a:lnTo>
                  <a:lnTo>
                    <a:pt x="55" y="108"/>
                  </a:lnTo>
                  <a:lnTo>
                    <a:pt x="50" y="116"/>
                  </a:lnTo>
                  <a:lnTo>
                    <a:pt x="45" y="122"/>
                  </a:lnTo>
                  <a:lnTo>
                    <a:pt x="42" y="124"/>
                  </a:lnTo>
                  <a:lnTo>
                    <a:pt x="39" y="125"/>
                  </a:lnTo>
                  <a:lnTo>
                    <a:pt x="36" y="126"/>
                  </a:lnTo>
                  <a:lnTo>
                    <a:pt x="33" y="126"/>
                  </a:lnTo>
                  <a:lnTo>
                    <a:pt x="29" y="126"/>
                  </a:lnTo>
                  <a:lnTo>
                    <a:pt x="26" y="125"/>
                  </a:lnTo>
                  <a:lnTo>
                    <a:pt x="23" y="124"/>
                  </a:lnTo>
                  <a:lnTo>
                    <a:pt x="20" y="122"/>
                  </a:lnTo>
                  <a:lnTo>
                    <a:pt x="15" y="116"/>
                  </a:lnTo>
                  <a:lnTo>
                    <a:pt x="10" y="108"/>
                  </a:lnTo>
                  <a:lnTo>
                    <a:pt x="6" y="98"/>
                  </a:lnTo>
                  <a:lnTo>
                    <a:pt x="3" y="88"/>
                  </a:lnTo>
                  <a:lnTo>
                    <a:pt x="1" y="76"/>
                  </a:lnTo>
                  <a:lnTo>
                    <a:pt x="0" y="64"/>
                  </a:lnTo>
                  <a:lnTo>
                    <a:pt x="1" y="51"/>
                  </a:lnTo>
                  <a:lnTo>
                    <a:pt x="3" y="38"/>
                  </a:lnTo>
                  <a:lnTo>
                    <a:pt x="6" y="27"/>
                  </a:lnTo>
                  <a:lnTo>
                    <a:pt x="10" y="18"/>
                  </a:lnTo>
                  <a:lnTo>
                    <a:pt x="15" y="10"/>
                  </a:lnTo>
                  <a:lnTo>
                    <a:pt x="20" y="4"/>
                  </a:lnTo>
                  <a:lnTo>
                    <a:pt x="23" y="2"/>
                  </a:lnTo>
                  <a:lnTo>
                    <a:pt x="26" y="1"/>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63" name="Freeform 52"/>
            <p:cNvSpPr>
              <a:spLocks/>
            </p:cNvSpPr>
            <p:nvPr/>
          </p:nvSpPr>
          <p:spPr bwMode="auto">
            <a:xfrm>
              <a:off x="5013" y="1678"/>
              <a:ext cx="66" cy="126"/>
            </a:xfrm>
            <a:custGeom>
              <a:avLst/>
              <a:gdLst>
                <a:gd name="T0" fmla="*/ 33 w 66"/>
                <a:gd name="T1" fmla="*/ 0 h 126"/>
                <a:gd name="T2" fmla="*/ 36 w 66"/>
                <a:gd name="T3" fmla="*/ 0 h 126"/>
                <a:gd name="T4" fmla="*/ 39 w 66"/>
                <a:gd name="T5" fmla="*/ 1 h 126"/>
                <a:gd name="T6" fmla="*/ 42 w 66"/>
                <a:gd name="T7" fmla="*/ 2 h 126"/>
                <a:gd name="T8" fmla="*/ 45 w 66"/>
                <a:gd name="T9" fmla="*/ 4 h 126"/>
                <a:gd name="T10" fmla="*/ 50 w 66"/>
                <a:gd name="T11" fmla="*/ 10 h 126"/>
                <a:gd name="T12" fmla="*/ 55 w 66"/>
                <a:gd name="T13" fmla="*/ 18 h 126"/>
                <a:gd name="T14" fmla="*/ 59 w 66"/>
                <a:gd name="T15" fmla="*/ 27 h 126"/>
                <a:gd name="T16" fmla="*/ 62 w 66"/>
                <a:gd name="T17" fmla="*/ 38 h 126"/>
                <a:gd name="T18" fmla="*/ 64 w 66"/>
                <a:gd name="T19" fmla="*/ 51 h 126"/>
                <a:gd name="T20" fmla="*/ 66 w 66"/>
                <a:gd name="T21" fmla="*/ 64 h 126"/>
                <a:gd name="T22" fmla="*/ 64 w 66"/>
                <a:gd name="T23" fmla="*/ 76 h 126"/>
                <a:gd name="T24" fmla="*/ 62 w 66"/>
                <a:gd name="T25" fmla="*/ 88 h 126"/>
                <a:gd name="T26" fmla="*/ 59 w 66"/>
                <a:gd name="T27" fmla="*/ 98 h 126"/>
                <a:gd name="T28" fmla="*/ 55 w 66"/>
                <a:gd name="T29" fmla="*/ 108 h 126"/>
                <a:gd name="T30" fmla="*/ 50 w 66"/>
                <a:gd name="T31" fmla="*/ 116 h 126"/>
                <a:gd name="T32" fmla="*/ 45 w 66"/>
                <a:gd name="T33" fmla="*/ 122 h 126"/>
                <a:gd name="T34" fmla="*/ 42 w 66"/>
                <a:gd name="T35" fmla="*/ 124 h 126"/>
                <a:gd name="T36" fmla="*/ 39 w 66"/>
                <a:gd name="T37" fmla="*/ 125 h 126"/>
                <a:gd name="T38" fmla="*/ 36 w 66"/>
                <a:gd name="T39" fmla="*/ 126 h 126"/>
                <a:gd name="T40" fmla="*/ 33 w 66"/>
                <a:gd name="T41" fmla="*/ 126 h 126"/>
                <a:gd name="T42" fmla="*/ 29 w 66"/>
                <a:gd name="T43" fmla="*/ 126 h 126"/>
                <a:gd name="T44" fmla="*/ 26 w 66"/>
                <a:gd name="T45" fmla="*/ 125 h 126"/>
                <a:gd name="T46" fmla="*/ 23 w 66"/>
                <a:gd name="T47" fmla="*/ 124 h 126"/>
                <a:gd name="T48" fmla="*/ 20 w 66"/>
                <a:gd name="T49" fmla="*/ 122 h 126"/>
                <a:gd name="T50" fmla="*/ 15 w 66"/>
                <a:gd name="T51" fmla="*/ 116 h 126"/>
                <a:gd name="T52" fmla="*/ 10 w 66"/>
                <a:gd name="T53" fmla="*/ 108 h 126"/>
                <a:gd name="T54" fmla="*/ 6 w 66"/>
                <a:gd name="T55" fmla="*/ 98 h 126"/>
                <a:gd name="T56" fmla="*/ 3 w 66"/>
                <a:gd name="T57" fmla="*/ 88 h 126"/>
                <a:gd name="T58" fmla="*/ 1 w 66"/>
                <a:gd name="T59" fmla="*/ 76 h 126"/>
                <a:gd name="T60" fmla="*/ 0 w 66"/>
                <a:gd name="T61" fmla="*/ 64 h 126"/>
                <a:gd name="T62" fmla="*/ 1 w 66"/>
                <a:gd name="T63" fmla="*/ 51 h 126"/>
                <a:gd name="T64" fmla="*/ 3 w 66"/>
                <a:gd name="T65" fmla="*/ 38 h 126"/>
                <a:gd name="T66" fmla="*/ 6 w 66"/>
                <a:gd name="T67" fmla="*/ 27 h 126"/>
                <a:gd name="T68" fmla="*/ 10 w 66"/>
                <a:gd name="T69" fmla="*/ 18 h 126"/>
                <a:gd name="T70" fmla="*/ 15 w 66"/>
                <a:gd name="T71" fmla="*/ 10 h 126"/>
                <a:gd name="T72" fmla="*/ 20 w 66"/>
                <a:gd name="T73" fmla="*/ 4 h 126"/>
                <a:gd name="T74" fmla="*/ 23 w 66"/>
                <a:gd name="T75" fmla="*/ 2 h 126"/>
                <a:gd name="T76" fmla="*/ 26 w 66"/>
                <a:gd name="T77" fmla="*/ 1 h 126"/>
                <a:gd name="T78" fmla="*/ 29 w 66"/>
                <a:gd name="T79" fmla="*/ 0 h 126"/>
                <a:gd name="T80" fmla="*/ 33 w 66"/>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6"/>
                <a:gd name="T125" fmla="*/ 66 w 66"/>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6">
                  <a:moveTo>
                    <a:pt x="33" y="0"/>
                  </a:moveTo>
                  <a:lnTo>
                    <a:pt x="36" y="0"/>
                  </a:lnTo>
                  <a:lnTo>
                    <a:pt x="39" y="1"/>
                  </a:lnTo>
                  <a:lnTo>
                    <a:pt x="42" y="2"/>
                  </a:lnTo>
                  <a:lnTo>
                    <a:pt x="45" y="4"/>
                  </a:lnTo>
                  <a:lnTo>
                    <a:pt x="50" y="10"/>
                  </a:lnTo>
                  <a:lnTo>
                    <a:pt x="55" y="18"/>
                  </a:lnTo>
                  <a:lnTo>
                    <a:pt x="59" y="27"/>
                  </a:lnTo>
                  <a:lnTo>
                    <a:pt x="62" y="38"/>
                  </a:lnTo>
                  <a:lnTo>
                    <a:pt x="64" y="51"/>
                  </a:lnTo>
                  <a:lnTo>
                    <a:pt x="66" y="64"/>
                  </a:lnTo>
                  <a:lnTo>
                    <a:pt x="64" y="76"/>
                  </a:lnTo>
                  <a:lnTo>
                    <a:pt x="62" y="88"/>
                  </a:lnTo>
                  <a:lnTo>
                    <a:pt x="59" y="98"/>
                  </a:lnTo>
                  <a:lnTo>
                    <a:pt x="55" y="108"/>
                  </a:lnTo>
                  <a:lnTo>
                    <a:pt x="50" y="116"/>
                  </a:lnTo>
                  <a:lnTo>
                    <a:pt x="45" y="122"/>
                  </a:lnTo>
                  <a:lnTo>
                    <a:pt x="42" y="124"/>
                  </a:lnTo>
                  <a:lnTo>
                    <a:pt x="39" y="125"/>
                  </a:lnTo>
                  <a:lnTo>
                    <a:pt x="36" y="126"/>
                  </a:lnTo>
                  <a:lnTo>
                    <a:pt x="33" y="126"/>
                  </a:lnTo>
                  <a:lnTo>
                    <a:pt x="29" y="126"/>
                  </a:lnTo>
                  <a:lnTo>
                    <a:pt x="26" y="125"/>
                  </a:lnTo>
                  <a:lnTo>
                    <a:pt x="23" y="124"/>
                  </a:lnTo>
                  <a:lnTo>
                    <a:pt x="20" y="122"/>
                  </a:lnTo>
                  <a:lnTo>
                    <a:pt x="15" y="116"/>
                  </a:lnTo>
                  <a:lnTo>
                    <a:pt x="10" y="108"/>
                  </a:lnTo>
                  <a:lnTo>
                    <a:pt x="6" y="98"/>
                  </a:lnTo>
                  <a:lnTo>
                    <a:pt x="3" y="88"/>
                  </a:lnTo>
                  <a:lnTo>
                    <a:pt x="1" y="76"/>
                  </a:lnTo>
                  <a:lnTo>
                    <a:pt x="0" y="64"/>
                  </a:lnTo>
                  <a:lnTo>
                    <a:pt x="1" y="51"/>
                  </a:lnTo>
                  <a:lnTo>
                    <a:pt x="3" y="38"/>
                  </a:lnTo>
                  <a:lnTo>
                    <a:pt x="6" y="27"/>
                  </a:lnTo>
                  <a:lnTo>
                    <a:pt x="10" y="18"/>
                  </a:lnTo>
                  <a:lnTo>
                    <a:pt x="15" y="10"/>
                  </a:lnTo>
                  <a:lnTo>
                    <a:pt x="20" y="4"/>
                  </a:lnTo>
                  <a:lnTo>
                    <a:pt x="23" y="2"/>
                  </a:lnTo>
                  <a:lnTo>
                    <a:pt x="26"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064" name="Freeform 53"/>
            <p:cNvSpPr>
              <a:spLocks/>
            </p:cNvSpPr>
            <p:nvPr/>
          </p:nvSpPr>
          <p:spPr bwMode="auto">
            <a:xfrm>
              <a:off x="5103" y="1620"/>
              <a:ext cx="104" cy="223"/>
            </a:xfrm>
            <a:custGeom>
              <a:avLst/>
              <a:gdLst>
                <a:gd name="T0" fmla="*/ 20 w 104"/>
                <a:gd name="T1" fmla="*/ 0 h 223"/>
                <a:gd name="T2" fmla="*/ 84 w 104"/>
                <a:gd name="T3" fmla="*/ 0 h 223"/>
                <a:gd name="T4" fmla="*/ 88 w 104"/>
                <a:gd name="T5" fmla="*/ 2 h 223"/>
                <a:gd name="T6" fmla="*/ 91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3 w 104"/>
                <a:gd name="T69" fmla="*/ 6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1" y="217"/>
                  </a:lnTo>
                  <a:lnTo>
                    <a:pt x="88" y="222"/>
                  </a:lnTo>
                  <a:lnTo>
                    <a:pt x="84" y="223"/>
                  </a:lnTo>
                  <a:lnTo>
                    <a:pt x="20" y="223"/>
                  </a:lnTo>
                  <a:lnTo>
                    <a:pt x="16" y="222"/>
                  </a:lnTo>
                  <a:lnTo>
                    <a:pt x="13"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3" y="6"/>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65" name="Freeform 54"/>
            <p:cNvSpPr>
              <a:spLocks/>
            </p:cNvSpPr>
            <p:nvPr/>
          </p:nvSpPr>
          <p:spPr bwMode="auto">
            <a:xfrm>
              <a:off x="5103" y="1620"/>
              <a:ext cx="104" cy="223"/>
            </a:xfrm>
            <a:custGeom>
              <a:avLst/>
              <a:gdLst>
                <a:gd name="T0" fmla="*/ 20 w 104"/>
                <a:gd name="T1" fmla="*/ 0 h 223"/>
                <a:gd name="T2" fmla="*/ 84 w 104"/>
                <a:gd name="T3" fmla="*/ 0 h 223"/>
                <a:gd name="T4" fmla="*/ 88 w 104"/>
                <a:gd name="T5" fmla="*/ 2 h 223"/>
                <a:gd name="T6" fmla="*/ 91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3 w 104"/>
                <a:gd name="T69" fmla="*/ 6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1" y="217"/>
                  </a:lnTo>
                  <a:lnTo>
                    <a:pt x="88" y="222"/>
                  </a:lnTo>
                  <a:lnTo>
                    <a:pt x="84" y="223"/>
                  </a:lnTo>
                  <a:lnTo>
                    <a:pt x="20" y="223"/>
                  </a:lnTo>
                  <a:lnTo>
                    <a:pt x="16" y="222"/>
                  </a:lnTo>
                  <a:lnTo>
                    <a:pt x="13"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3" y="6"/>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066" name="Freeform 55"/>
            <p:cNvSpPr>
              <a:spLocks/>
            </p:cNvSpPr>
            <p:nvPr/>
          </p:nvSpPr>
          <p:spPr bwMode="auto">
            <a:xfrm>
              <a:off x="5120" y="1678"/>
              <a:ext cx="65" cy="126"/>
            </a:xfrm>
            <a:custGeom>
              <a:avLst/>
              <a:gdLst>
                <a:gd name="T0" fmla="*/ 32 w 65"/>
                <a:gd name="T1" fmla="*/ 0 h 126"/>
                <a:gd name="T2" fmla="*/ 35 w 65"/>
                <a:gd name="T3" fmla="*/ 0 h 126"/>
                <a:gd name="T4" fmla="*/ 38 w 65"/>
                <a:gd name="T5" fmla="*/ 1 h 126"/>
                <a:gd name="T6" fmla="*/ 41 w 65"/>
                <a:gd name="T7" fmla="*/ 2 h 126"/>
                <a:gd name="T8" fmla="*/ 44 w 65"/>
                <a:gd name="T9" fmla="*/ 4 h 126"/>
                <a:gd name="T10" fmla="*/ 50 w 65"/>
                <a:gd name="T11" fmla="*/ 10 h 126"/>
                <a:gd name="T12" fmla="*/ 55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5 w 65"/>
                <a:gd name="T29" fmla="*/ 108 h 126"/>
                <a:gd name="T30" fmla="*/ 50 w 65"/>
                <a:gd name="T31" fmla="*/ 116 h 126"/>
                <a:gd name="T32" fmla="*/ 44 w 65"/>
                <a:gd name="T33" fmla="*/ 122 h 126"/>
                <a:gd name="T34" fmla="*/ 41 w 65"/>
                <a:gd name="T35" fmla="*/ 124 h 126"/>
                <a:gd name="T36" fmla="*/ 38 w 65"/>
                <a:gd name="T37" fmla="*/ 125 h 126"/>
                <a:gd name="T38" fmla="*/ 35 w 65"/>
                <a:gd name="T39" fmla="*/ 126 h 126"/>
                <a:gd name="T40" fmla="*/ 32 w 65"/>
                <a:gd name="T41" fmla="*/ 126 h 126"/>
                <a:gd name="T42" fmla="*/ 28 w 65"/>
                <a:gd name="T43" fmla="*/ 126 h 126"/>
                <a:gd name="T44" fmla="*/ 25 w 65"/>
                <a:gd name="T45" fmla="*/ 125 h 126"/>
                <a:gd name="T46" fmla="*/ 22 w 65"/>
                <a:gd name="T47" fmla="*/ 124 h 126"/>
                <a:gd name="T48" fmla="*/ 19 w 65"/>
                <a:gd name="T49" fmla="*/ 122 h 126"/>
                <a:gd name="T50" fmla="*/ 14 w 65"/>
                <a:gd name="T51" fmla="*/ 116 h 126"/>
                <a:gd name="T52" fmla="*/ 9 w 65"/>
                <a:gd name="T53" fmla="*/ 108 h 126"/>
                <a:gd name="T54" fmla="*/ 5 w 65"/>
                <a:gd name="T55" fmla="*/ 98 h 126"/>
                <a:gd name="T56" fmla="*/ 2 w 65"/>
                <a:gd name="T57" fmla="*/ 88 h 126"/>
                <a:gd name="T58" fmla="*/ 0 w 65"/>
                <a:gd name="T59" fmla="*/ 76 h 126"/>
                <a:gd name="T60" fmla="*/ 0 w 65"/>
                <a:gd name="T61" fmla="*/ 64 h 126"/>
                <a:gd name="T62" fmla="*/ 0 w 65"/>
                <a:gd name="T63" fmla="*/ 51 h 126"/>
                <a:gd name="T64" fmla="*/ 2 w 65"/>
                <a:gd name="T65" fmla="*/ 38 h 126"/>
                <a:gd name="T66" fmla="*/ 5 w 65"/>
                <a:gd name="T67" fmla="*/ 27 h 126"/>
                <a:gd name="T68" fmla="*/ 9 w 65"/>
                <a:gd name="T69" fmla="*/ 18 h 126"/>
                <a:gd name="T70" fmla="*/ 14 w 65"/>
                <a:gd name="T71" fmla="*/ 10 h 126"/>
                <a:gd name="T72" fmla="*/ 19 w 65"/>
                <a:gd name="T73" fmla="*/ 4 h 126"/>
                <a:gd name="T74" fmla="*/ 22 w 65"/>
                <a:gd name="T75" fmla="*/ 2 h 126"/>
                <a:gd name="T76" fmla="*/ 25 w 65"/>
                <a:gd name="T77" fmla="*/ 1 h 126"/>
                <a:gd name="T78" fmla="*/ 28 w 65"/>
                <a:gd name="T79" fmla="*/ 0 h 126"/>
                <a:gd name="T80" fmla="*/ 32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2" y="0"/>
                  </a:moveTo>
                  <a:lnTo>
                    <a:pt x="35" y="0"/>
                  </a:lnTo>
                  <a:lnTo>
                    <a:pt x="38" y="1"/>
                  </a:lnTo>
                  <a:lnTo>
                    <a:pt x="41" y="2"/>
                  </a:lnTo>
                  <a:lnTo>
                    <a:pt x="44" y="4"/>
                  </a:lnTo>
                  <a:lnTo>
                    <a:pt x="50" y="10"/>
                  </a:lnTo>
                  <a:lnTo>
                    <a:pt x="55" y="18"/>
                  </a:lnTo>
                  <a:lnTo>
                    <a:pt x="59" y="27"/>
                  </a:lnTo>
                  <a:lnTo>
                    <a:pt x="62" y="38"/>
                  </a:lnTo>
                  <a:lnTo>
                    <a:pt x="64" y="51"/>
                  </a:lnTo>
                  <a:lnTo>
                    <a:pt x="65" y="64"/>
                  </a:lnTo>
                  <a:lnTo>
                    <a:pt x="64" y="76"/>
                  </a:lnTo>
                  <a:lnTo>
                    <a:pt x="62" y="88"/>
                  </a:lnTo>
                  <a:lnTo>
                    <a:pt x="59" y="98"/>
                  </a:lnTo>
                  <a:lnTo>
                    <a:pt x="55" y="108"/>
                  </a:lnTo>
                  <a:lnTo>
                    <a:pt x="50" y="116"/>
                  </a:lnTo>
                  <a:lnTo>
                    <a:pt x="44" y="122"/>
                  </a:lnTo>
                  <a:lnTo>
                    <a:pt x="41" y="124"/>
                  </a:lnTo>
                  <a:lnTo>
                    <a:pt x="38" y="125"/>
                  </a:lnTo>
                  <a:lnTo>
                    <a:pt x="35" y="126"/>
                  </a:lnTo>
                  <a:lnTo>
                    <a:pt x="32" y="126"/>
                  </a:lnTo>
                  <a:lnTo>
                    <a:pt x="28" y="126"/>
                  </a:lnTo>
                  <a:lnTo>
                    <a:pt x="25" y="125"/>
                  </a:lnTo>
                  <a:lnTo>
                    <a:pt x="22" y="124"/>
                  </a:lnTo>
                  <a:lnTo>
                    <a:pt x="19" y="122"/>
                  </a:lnTo>
                  <a:lnTo>
                    <a:pt x="14" y="116"/>
                  </a:lnTo>
                  <a:lnTo>
                    <a:pt x="9" y="108"/>
                  </a:lnTo>
                  <a:lnTo>
                    <a:pt x="5" y="98"/>
                  </a:lnTo>
                  <a:lnTo>
                    <a:pt x="2" y="88"/>
                  </a:lnTo>
                  <a:lnTo>
                    <a:pt x="0" y="76"/>
                  </a:lnTo>
                  <a:lnTo>
                    <a:pt x="0" y="64"/>
                  </a:lnTo>
                  <a:lnTo>
                    <a:pt x="0" y="51"/>
                  </a:lnTo>
                  <a:lnTo>
                    <a:pt x="2" y="38"/>
                  </a:lnTo>
                  <a:lnTo>
                    <a:pt x="5" y="27"/>
                  </a:lnTo>
                  <a:lnTo>
                    <a:pt x="9" y="18"/>
                  </a:lnTo>
                  <a:lnTo>
                    <a:pt x="14" y="10"/>
                  </a:lnTo>
                  <a:lnTo>
                    <a:pt x="19" y="4"/>
                  </a:lnTo>
                  <a:lnTo>
                    <a:pt x="22" y="2"/>
                  </a:lnTo>
                  <a:lnTo>
                    <a:pt x="25" y="1"/>
                  </a:lnTo>
                  <a:lnTo>
                    <a:pt x="28"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67" name="Freeform 56"/>
            <p:cNvSpPr>
              <a:spLocks/>
            </p:cNvSpPr>
            <p:nvPr/>
          </p:nvSpPr>
          <p:spPr bwMode="auto">
            <a:xfrm>
              <a:off x="5120" y="1678"/>
              <a:ext cx="65" cy="126"/>
            </a:xfrm>
            <a:custGeom>
              <a:avLst/>
              <a:gdLst>
                <a:gd name="T0" fmla="*/ 32 w 65"/>
                <a:gd name="T1" fmla="*/ 0 h 126"/>
                <a:gd name="T2" fmla="*/ 35 w 65"/>
                <a:gd name="T3" fmla="*/ 0 h 126"/>
                <a:gd name="T4" fmla="*/ 38 w 65"/>
                <a:gd name="T5" fmla="*/ 1 h 126"/>
                <a:gd name="T6" fmla="*/ 41 w 65"/>
                <a:gd name="T7" fmla="*/ 2 h 126"/>
                <a:gd name="T8" fmla="*/ 44 w 65"/>
                <a:gd name="T9" fmla="*/ 4 h 126"/>
                <a:gd name="T10" fmla="*/ 50 w 65"/>
                <a:gd name="T11" fmla="*/ 10 h 126"/>
                <a:gd name="T12" fmla="*/ 55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5 w 65"/>
                <a:gd name="T29" fmla="*/ 108 h 126"/>
                <a:gd name="T30" fmla="*/ 50 w 65"/>
                <a:gd name="T31" fmla="*/ 116 h 126"/>
                <a:gd name="T32" fmla="*/ 44 w 65"/>
                <a:gd name="T33" fmla="*/ 122 h 126"/>
                <a:gd name="T34" fmla="*/ 41 w 65"/>
                <a:gd name="T35" fmla="*/ 124 h 126"/>
                <a:gd name="T36" fmla="*/ 38 w 65"/>
                <a:gd name="T37" fmla="*/ 125 h 126"/>
                <a:gd name="T38" fmla="*/ 35 w 65"/>
                <a:gd name="T39" fmla="*/ 126 h 126"/>
                <a:gd name="T40" fmla="*/ 32 w 65"/>
                <a:gd name="T41" fmla="*/ 126 h 126"/>
                <a:gd name="T42" fmla="*/ 28 w 65"/>
                <a:gd name="T43" fmla="*/ 126 h 126"/>
                <a:gd name="T44" fmla="*/ 25 w 65"/>
                <a:gd name="T45" fmla="*/ 125 h 126"/>
                <a:gd name="T46" fmla="*/ 22 w 65"/>
                <a:gd name="T47" fmla="*/ 124 h 126"/>
                <a:gd name="T48" fmla="*/ 19 w 65"/>
                <a:gd name="T49" fmla="*/ 122 h 126"/>
                <a:gd name="T50" fmla="*/ 14 w 65"/>
                <a:gd name="T51" fmla="*/ 116 h 126"/>
                <a:gd name="T52" fmla="*/ 9 w 65"/>
                <a:gd name="T53" fmla="*/ 108 h 126"/>
                <a:gd name="T54" fmla="*/ 5 w 65"/>
                <a:gd name="T55" fmla="*/ 98 h 126"/>
                <a:gd name="T56" fmla="*/ 2 w 65"/>
                <a:gd name="T57" fmla="*/ 88 h 126"/>
                <a:gd name="T58" fmla="*/ 0 w 65"/>
                <a:gd name="T59" fmla="*/ 76 h 126"/>
                <a:gd name="T60" fmla="*/ 0 w 65"/>
                <a:gd name="T61" fmla="*/ 64 h 126"/>
                <a:gd name="T62" fmla="*/ 0 w 65"/>
                <a:gd name="T63" fmla="*/ 51 h 126"/>
                <a:gd name="T64" fmla="*/ 2 w 65"/>
                <a:gd name="T65" fmla="*/ 38 h 126"/>
                <a:gd name="T66" fmla="*/ 5 w 65"/>
                <a:gd name="T67" fmla="*/ 27 h 126"/>
                <a:gd name="T68" fmla="*/ 9 w 65"/>
                <a:gd name="T69" fmla="*/ 18 h 126"/>
                <a:gd name="T70" fmla="*/ 14 w 65"/>
                <a:gd name="T71" fmla="*/ 10 h 126"/>
                <a:gd name="T72" fmla="*/ 19 w 65"/>
                <a:gd name="T73" fmla="*/ 4 h 126"/>
                <a:gd name="T74" fmla="*/ 22 w 65"/>
                <a:gd name="T75" fmla="*/ 2 h 126"/>
                <a:gd name="T76" fmla="*/ 25 w 65"/>
                <a:gd name="T77" fmla="*/ 1 h 126"/>
                <a:gd name="T78" fmla="*/ 28 w 65"/>
                <a:gd name="T79" fmla="*/ 0 h 126"/>
                <a:gd name="T80" fmla="*/ 32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2" y="0"/>
                  </a:moveTo>
                  <a:lnTo>
                    <a:pt x="35" y="0"/>
                  </a:lnTo>
                  <a:lnTo>
                    <a:pt x="38" y="1"/>
                  </a:lnTo>
                  <a:lnTo>
                    <a:pt x="41" y="2"/>
                  </a:lnTo>
                  <a:lnTo>
                    <a:pt x="44" y="4"/>
                  </a:lnTo>
                  <a:lnTo>
                    <a:pt x="50" y="10"/>
                  </a:lnTo>
                  <a:lnTo>
                    <a:pt x="55" y="18"/>
                  </a:lnTo>
                  <a:lnTo>
                    <a:pt x="59" y="27"/>
                  </a:lnTo>
                  <a:lnTo>
                    <a:pt x="62" y="38"/>
                  </a:lnTo>
                  <a:lnTo>
                    <a:pt x="64" y="51"/>
                  </a:lnTo>
                  <a:lnTo>
                    <a:pt x="65" y="64"/>
                  </a:lnTo>
                  <a:lnTo>
                    <a:pt x="64" y="76"/>
                  </a:lnTo>
                  <a:lnTo>
                    <a:pt x="62" y="88"/>
                  </a:lnTo>
                  <a:lnTo>
                    <a:pt x="59" y="98"/>
                  </a:lnTo>
                  <a:lnTo>
                    <a:pt x="55" y="108"/>
                  </a:lnTo>
                  <a:lnTo>
                    <a:pt x="50" y="116"/>
                  </a:lnTo>
                  <a:lnTo>
                    <a:pt x="44" y="122"/>
                  </a:lnTo>
                  <a:lnTo>
                    <a:pt x="41" y="124"/>
                  </a:lnTo>
                  <a:lnTo>
                    <a:pt x="38" y="125"/>
                  </a:lnTo>
                  <a:lnTo>
                    <a:pt x="35" y="126"/>
                  </a:lnTo>
                  <a:lnTo>
                    <a:pt x="32" y="126"/>
                  </a:lnTo>
                  <a:lnTo>
                    <a:pt x="28" y="126"/>
                  </a:lnTo>
                  <a:lnTo>
                    <a:pt x="25" y="125"/>
                  </a:lnTo>
                  <a:lnTo>
                    <a:pt x="22" y="124"/>
                  </a:lnTo>
                  <a:lnTo>
                    <a:pt x="19" y="122"/>
                  </a:lnTo>
                  <a:lnTo>
                    <a:pt x="14" y="116"/>
                  </a:lnTo>
                  <a:lnTo>
                    <a:pt x="9" y="108"/>
                  </a:lnTo>
                  <a:lnTo>
                    <a:pt x="5" y="98"/>
                  </a:lnTo>
                  <a:lnTo>
                    <a:pt x="2" y="88"/>
                  </a:lnTo>
                  <a:lnTo>
                    <a:pt x="0" y="76"/>
                  </a:lnTo>
                  <a:lnTo>
                    <a:pt x="0" y="64"/>
                  </a:lnTo>
                  <a:lnTo>
                    <a:pt x="0" y="51"/>
                  </a:lnTo>
                  <a:lnTo>
                    <a:pt x="2" y="38"/>
                  </a:lnTo>
                  <a:lnTo>
                    <a:pt x="5" y="27"/>
                  </a:lnTo>
                  <a:lnTo>
                    <a:pt x="9" y="18"/>
                  </a:lnTo>
                  <a:lnTo>
                    <a:pt x="14" y="10"/>
                  </a:lnTo>
                  <a:lnTo>
                    <a:pt x="19" y="4"/>
                  </a:lnTo>
                  <a:lnTo>
                    <a:pt x="22" y="2"/>
                  </a:lnTo>
                  <a:lnTo>
                    <a:pt x="25" y="1"/>
                  </a:lnTo>
                  <a:lnTo>
                    <a:pt x="28"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068" name="Freeform 57"/>
            <p:cNvSpPr>
              <a:spLocks/>
            </p:cNvSpPr>
            <p:nvPr/>
          </p:nvSpPr>
          <p:spPr bwMode="auto">
            <a:xfrm>
              <a:off x="5209" y="1620"/>
              <a:ext cx="104" cy="223"/>
            </a:xfrm>
            <a:custGeom>
              <a:avLst/>
              <a:gdLst>
                <a:gd name="T0" fmla="*/ 20 w 104"/>
                <a:gd name="T1" fmla="*/ 0 h 223"/>
                <a:gd name="T2" fmla="*/ 84 w 104"/>
                <a:gd name="T3" fmla="*/ 0 h 223"/>
                <a:gd name="T4" fmla="*/ 88 w 104"/>
                <a:gd name="T5" fmla="*/ 2 h 223"/>
                <a:gd name="T6" fmla="*/ 92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2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3 w 104"/>
                <a:gd name="T69" fmla="*/ 6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2"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2" y="217"/>
                  </a:lnTo>
                  <a:lnTo>
                    <a:pt x="88" y="222"/>
                  </a:lnTo>
                  <a:lnTo>
                    <a:pt x="84" y="223"/>
                  </a:lnTo>
                  <a:lnTo>
                    <a:pt x="20" y="223"/>
                  </a:lnTo>
                  <a:lnTo>
                    <a:pt x="16" y="222"/>
                  </a:lnTo>
                  <a:lnTo>
                    <a:pt x="13"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3" y="6"/>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69" name="Freeform 58"/>
            <p:cNvSpPr>
              <a:spLocks/>
            </p:cNvSpPr>
            <p:nvPr/>
          </p:nvSpPr>
          <p:spPr bwMode="auto">
            <a:xfrm>
              <a:off x="5209" y="1620"/>
              <a:ext cx="104" cy="223"/>
            </a:xfrm>
            <a:custGeom>
              <a:avLst/>
              <a:gdLst>
                <a:gd name="T0" fmla="*/ 20 w 104"/>
                <a:gd name="T1" fmla="*/ 0 h 223"/>
                <a:gd name="T2" fmla="*/ 84 w 104"/>
                <a:gd name="T3" fmla="*/ 0 h 223"/>
                <a:gd name="T4" fmla="*/ 88 w 104"/>
                <a:gd name="T5" fmla="*/ 2 h 223"/>
                <a:gd name="T6" fmla="*/ 92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2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3 w 104"/>
                <a:gd name="T69" fmla="*/ 6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2"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2" y="217"/>
                  </a:lnTo>
                  <a:lnTo>
                    <a:pt x="88" y="222"/>
                  </a:lnTo>
                  <a:lnTo>
                    <a:pt x="84" y="223"/>
                  </a:lnTo>
                  <a:lnTo>
                    <a:pt x="20" y="223"/>
                  </a:lnTo>
                  <a:lnTo>
                    <a:pt x="16" y="222"/>
                  </a:lnTo>
                  <a:lnTo>
                    <a:pt x="13"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3" y="6"/>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070" name="Freeform 59"/>
            <p:cNvSpPr>
              <a:spLocks/>
            </p:cNvSpPr>
            <p:nvPr/>
          </p:nvSpPr>
          <p:spPr bwMode="auto">
            <a:xfrm>
              <a:off x="5226" y="1678"/>
              <a:ext cx="65" cy="126"/>
            </a:xfrm>
            <a:custGeom>
              <a:avLst/>
              <a:gdLst>
                <a:gd name="T0" fmla="*/ 32 w 65"/>
                <a:gd name="T1" fmla="*/ 0 h 126"/>
                <a:gd name="T2" fmla="*/ 36 w 65"/>
                <a:gd name="T3" fmla="*/ 0 h 126"/>
                <a:gd name="T4" fmla="*/ 39 w 65"/>
                <a:gd name="T5" fmla="*/ 1 h 126"/>
                <a:gd name="T6" fmla="*/ 42 w 65"/>
                <a:gd name="T7" fmla="*/ 2 h 126"/>
                <a:gd name="T8" fmla="*/ 45 w 65"/>
                <a:gd name="T9" fmla="*/ 4 h 126"/>
                <a:gd name="T10" fmla="*/ 51 w 65"/>
                <a:gd name="T11" fmla="*/ 10 h 126"/>
                <a:gd name="T12" fmla="*/ 55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5 w 65"/>
                <a:gd name="T29" fmla="*/ 108 h 126"/>
                <a:gd name="T30" fmla="*/ 51 w 65"/>
                <a:gd name="T31" fmla="*/ 116 h 126"/>
                <a:gd name="T32" fmla="*/ 45 w 65"/>
                <a:gd name="T33" fmla="*/ 122 h 126"/>
                <a:gd name="T34" fmla="*/ 42 w 65"/>
                <a:gd name="T35" fmla="*/ 124 h 126"/>
                <a:gd name="T36" fmla="*/ 39 w 65"/>
                <a:gd name="T37" fmla="*/ 125 h 126"/>
                <a:gd name="T38" fmla="*/ 36 w 65"/>
                <a:gd name="T39" fmla="*/ 126 h 126"/>
                <a:gd name="T40" fmla="*/ 32 w 65"/>
                <a:gd name="T41" fmla="*/ 126 h 126"/>
                <a:gd name="T42" fmla="*/ 28 w 65"/>
                <a:gd name="T43" fmla="*/ 126 h 126"/>
                <a:gd name="T44" fmla="*/ 25 w 65"/>
                <a:gd name="T45" fmla="*/ 125 h 126"/>
                <a:gd name="T46" fmla="*/ 22 w 65"/>
                <a:gd name="T47" fmla="*/ 124 h 126"/>
                <a:gd name="T48" fmla="*/ 19 w 65"/>
                <a:gd name="T49" fmla="*/ 122 h 126"/>
                <a:gd name="T50" fmla="*/ 14 w 65"/>
                <a:gd name="T51" fmla="*/ 116 h 126"/>
                <a:gd name="T52" fmla="*/ 9 w 65"/>
                <a:gd name="T53" fmla="*/ 108 h 126"/>
                <a:gd name="T54" fmla="*/ 5 w 65"/>
                <a:gd name="T55" fmla="*/ 98 h 126"/>
                <a:gd name="T56" fmla="*/ 2 w 65"/>
                <a:gd name="T57" fmla="*/ 88 h 126"/>
                <a:gd name="T58" fmla="*/ 0 w 65"/>
                <a:gd name="T59" fmla="*/ 76 h 126"/>
                <a:gd name="T60" fmla="*/ 0 w 65"/>
                <a:gd name="T61" fmla="*/ 64 h 126"/>
                <a:gd name="T62" fmla="*/ 0 w 65"/>
                <a:gd name="T63" fmla="*/ 51 h 126"/>
                <a:gd name="T64" fmla="*/ 2 w 65"/>
                <a:gd name="T65" fmla="*/ 38 h 126"/>
                <a:gd name="T66" fmla="*/ 5 w 65"/>
                <a:gd name="T67" fmla="*/ 27 h 126"/>
                <a:gd name="T68" fmla="*/ 9 w 65"/>
                <a:gd name="T69" fmla="*/ 18 h 126"/>
                <a:gd name="T70" fmla="*/ 14 w 65"/>
                <a:gd name="T71" fmla="*/ 10 h 126"/>
                <a:gd name="T72" fmla="*/ 19 w 65"/>
                <a:gd name="T73" fmla="*/ 4 h 126"/>
                <a:gd name="T74" fmla="*/ 22 w 65"/>
                <a:gd name="T75" fmla="*/ 2 h 126"/>
                <a:gd name="T76" fmla="*/ 25 w 65"/>
                <a:gd name="T77" fmla="*/ 1 h 126"/>
                <a:gd name="T78" fmla="*/ 28 w 65"/>
                <a:gd name="T79" fmla="*/ 0 h 126"/>
                <a:gd name="T80" fmla="*/ 32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2" y="0"/>
                  </a:moveTo>
                  <a:lnTo>
                    <a:pt x="36" y="0"/>
                  </a:lnTo>
                  <a:lnTo>
                    <a:pt x="39" y="1"/>
                  </a:lnTo>
                  <a:lnTo>
                    <a:pt x="42" y="2"/>
                  </a:lnTo>
                  <a:lnTo>
                    <a:pt x="45" y="4"/>
                  </a:lnTo>
                  <a:lnTo>
                    <a:pt x="51" y="10"/>
                  </a:lnTo>
                  <a:lnTo>
                    <a:pt x="55" y="18"/>
                  </a:lnTo>
                  <a:lnTo>
                    <a:pt x="59" y="27"/>
                  </a:lnTo>
                  <a:lnTo>
                    <a:pt x="62" y="38"/>
                  </a:lnTo>
                  <a:lnTo>
                    <a:pt x="64" y="51"/>
                  </a:lnTo>
                  <a:lnTo>
                    <a:pt x="65" y="64"/>
                  </a:lnTo>
                  <a:lnTo>
                    <a:pt x="64" y="76"/>
                  </a:lnTo>
                  <a:lnTo>
                    <a:pt x="62" y="88"/>
                  </a:lnTo>
                  <a:lnTo>
                    <a:pt x="59" y="98"/>
                  </a:lnTo>
                  <a:lnTo>
                    <a:pt x="55" y="108"/>
                  </a:lnTo>
                  <a:lnTo>
                    <a:pt x="51" y="116"/>
                  </a:lnTo>
                  <a:lnTo>
                    <a:pt x="45" y="122"/>
                  </a:lnTo>
                  <a:lnTo>
                    <a:pt x="42" y="124"/>
                  </a:lnTo>
                  <a:lnTo>
                    <a:pt x="39" y="125"/>
                  </a:lnTo>
                  <a:lnTo>
                    <a:pt x="36" y="126"/>
                  </a:lnTo>
                  <a:lnTo>
                    <a:pt x="32" y="126"/>
                  </a:lnTo>
                  <a:lnTo>
                    <a:pt x="28" y="126"/>
                  </a:lnTo>
                  <a:lnTo>
                    <a:pt x="25" y="125"/>
                  </a:lnTo>
                  <a:lnTo>
                    <a:pt x="22" y="124"/>
                  </a:lnTo>
                  <a:lnTo>
                    <a:pt x="19" y="122"/>
                  </a:lnTo>
                  <a:lnTo>
                    <a:pt x="14" y="116"/>
                  </a:lnTo>
                  <a:lnTo>
                    <a:pt x="9" y="108"/>
                  </a:lnTo>
                  <a:lnTo>
                    <a:pt x="5" y="98"/>
                  </a:lnTo>
                  <a:lnTo>
                    <a:pt x="2" y="88"/>
                  </a:lnTo>
                  <a:lnTo>
                    <a:pt x="0" y="76"/>
                  </a:lnTo>
                  <a:lnTo>
                    <a:pt x="0" y="64"/>
                  </a:lnTo>
                  <a:lnTo>
                    <a:pt x="0" y="51"/>
                  </a:lnTo>
                  <a:lnTo>
                    <a:pt x="2" y="38"/>
                  </a:lnTo>
                  <a:lnTo>
                    <a:pt x="5" y="27"/>
                  </a:lnTo>
                  <a:lnTo>
                    <a:pt x="9" y="18"/>
                  </a:lnTo>
                  <a:lnTo>
                    <a:pt x="14" y="10"/>
                  </a:lnTo>
                  <a:lnTo>
                    <a:pt x="19" y="4"/>
                  </a:lnTo>
                  <a:lnTo>
                    <a:pt x="22" y="2"/>
                  </a:lnTo>
                  <a:lnTo>
                    <a:pt x="25" y="1"/>
                  </a:lnTo>
                  <a:lnTo>
                    <a:pt x="28"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71" name="Freeform 60"/>
            <p:cNvSpPr>
              <a:spLocks/>
            </p:cNvSpPr>
            <p:nvPr/>
          </p:nvSpPr>
          <p:spPr bwMode="auto">
            <a:xfrm>
              <a:off x="5226" y="1678"/>
              <a:ext cx="65" cy="126"/>
            </a:xfrm>
            <a:custGeom>
              <a:avLst/>
              <a:gdLst>
                <a:gd name="T0" fmla="*/ 32 w 65"/>
                <a:gd name="T1" fmla="*/ 0 h 126"/>
                <a:gd name="T2" fmla="*/ 36 w 65"/>
                <a:gd name="T3" fmla="*/ 0 h 126"/>
                <a:gd name="T4" fmla="*/ 39 w 65"/>
                <a:gd name="T5" fmla="*/ 1 h 126"/>
                <a:gd name="T6" fmla="*/ 42 w 65"/>
                <a:gd name="T7" fmla="*/ 2 h 126"/>
                <a:gd name="T8" fmla="*/ 45 w 65"/>
                <a:gd name="T9" fmla="*/ 4 h 126"/>
                <a:gd name="T10" fmla="*/ 51 w 65"/>
                <a:gd name="T11" fmla="*/ 10 h 126"/>
                <a:gd name="T12" fmla="*/ 55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5 w 65"/>
                <a:gd name="T29" fmla="*/ 108 h 126"/>
                <a:gd name="T30" fmla="*/ 51 w 65"/>
                <a:gd name="T31" fmla="*/ 116 h 126"/>
                <a:gd name="T32" fmla="*/ 45 w 65"/>
                <a:gd name="T33" fmla="*/ 122 h 126"/>
                <a:gd name="T34" fmla="*/ 42 w 65"/>
                <a:gd name="T35" fmla="*/ 124 h 126"/>
                <a:gd name="T36" fmla="*/ 39 w 65"/>
                <a:gd name="T37" fmla="*/ 125 h 126"/>
                <a:gd name="T38" fmla="*/ 36 w 65"/>
                <a:gd name="T39" fmla="*/ 126 h 126"/>
                <a:gd name="T40" fmla="*/ 32 w 65"/>
                <a:gd name="T41" fmla="*/ 126 h 126"/>
                <a:gd name="T42" fmla="*/ 28 w 65"/>
                <a:gd name="T43" fmla="*/ 126 h 126"/>
                <a:gd name="T44" fmla="*/ 25 w 65"/>
                <a:gd name="T45" fmla="*/ 125 h 126"/>
                <a:gd name="T46" fmla="*/ 22 w 65"/>
                <a:gd name="T47" fmla="*/ 124 h 126"/>
                <a:gd name="T48" fmla="*/ 19 w 65"/>
                <a:gd name="T49" fmla="*/ 122 h 126"/>
                <a:gd name="T50" fmla="*/ 14 w 65"/>
                <a:gd name="T51" fmla="*/ 116 h 126"/>
                <a:gd name="T52" fmla="*/ 9 w 65"/>
                <a:gd name="T53" fmla="*/ 108 h 126"/>
                <a:gd name="T54" fmla="*/ 5 w 65"/>
                <a:gd name="T55" fmla="*/ 98 h 126"/>
                <a:gd name="T56" fmla="*/ 2 w 65"/>
                <a:gd name="T57" fmla="*/ 88 h 126"/>
                <a:gd name="T58" fmla="*/ 0 w 65"/>
                <a:gd name="T59" fmla="*/ 76 h 126"/>
                <a:gd name="T60" fmla="*/ 0 w 65"/>
                <a:gd name="T61" fmla="*/ 64 h 126"/>
                <a:gd name="T62" fmla="*/ 0 w 65"/>
                <a:gd name="T63" fmla="*/ 51 h 126"/>
                <a:gd name="T64" fmla="*/ 2 w 65"/>
                <a:gd name="T65" fmla="*/ 38 h 126"/>
                <a:gd name="T66" fmla="*/ 5 w 65"/>
                <a:gd name="T67" fmla="*/ 27 h 126"/>
                <a:gd name="T68" fmla="*/ 9 w 65"/>
                <a:gd name="T69" fmla="*/ 18 h 126"/>
                <a:gd name="T70" fmla="*/ 14 w 65"/>
                <a:gd name="T71" fmla="*/ 10 h 126"/>
                <a:gd name="T72" fmla="*/ 19 w 65"/>
                <a:gd name="T73" fmla="*/ 4 h 126"/>
                <a:gd name="T74" fmla="*/ 22 w 65"/>
                <a:gd name="T75" fmla="*/ 2 h 126"/>
                <a:gd name="T76" fmla="*/ 25 w 65"/>
                <a:gd name="T77" fmla="*/ 1 h 126"/>
                <a:gd name="T78" fmla="*/ 28 w 65"/>
                <a:gd name="T79" fmla="*/ 0 h 126"/>
                <a:gd name="T80" fmla="*/ 32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2" y="0"/>
                  </a:moveTo>
                  <a:lnTo>
                    <a:pt x="36" y="0"/>
                  </a:lnTo>
                  <a:lnTo>
                    <a:pt x="39" y="1"/>
                  </a:lnTo>
                  <a:lnTo>
                    <a:pt x="42" y="2"/>
                  </a:lnTo>
                  <a:lnTo>
                    <a:pt x="45" y="4"/>
                  </a:lnTo>
                  <a:lnTo>
                    <a:pt x="51" y="10"/>
                  </a:lnTo>
                  <a:lnTo>
                    <a:pt x="55" y="18"/>
                  </a:lnTo>
                  <a:lnTo>
                    <a:pt x="59" y="27"/>
                  </a:lnTo>
                  <a:lnTo>
                    <a:pt x="62" y="38"/>
                  </a:lnTo>
                  <a:lnTo>
                    <a:pt x="64" y="51"/>
                  </a:lnTo>
                  <a:lnTo>
                    <a:pt x="65" y="64"/>
                  </a:lnTo>
                  <a:lnTo>
                    <a:pt x="64" y="76"/>
                  </a:lnTo>
                  <a:lnTo>
                    <a:pt x="62" y="88"/>
                  </a:lnTo>
                  <a:lnTo>
                    <a:pt x="59" y="98"/>
                  </a:lnTo>
                  <a:lnTo>
                    <a:pt x="55" y="108"/>
                  </a:lnTo>
                  <a:lnTo>
                    <a:pt x="51" y="116"/>
                  </a:lnTo>
                  <a:lnTo>
                    <a:pt x="45" y="122"/>
                  </a:lnTo>
                  <a:lnTo>
                    <a:pt x="42" y="124"/>
                  </a:lnTo>
                  <a:lnTo>
                    <a:pt x="39" y="125"/>
                  </a:lnTo>
                  <a:lnTo>
                    <a:pt x="36" y="126"/>
                  </a:lnTo>
                  <a:lnTo>
                    <a:pt x="32" y="126"/>
                  </a:lnTo>
                  <a:lnTo>
                    <a:pt x="28" y="126"/>
                  </a:lnTo>
                  <a:lnTo>
                    <a:pt x="25" y="125"/>
                  </a:lnTo>
                  <a:lnTo>
                    <a:pt x="22" y="124"/>
                  </a:lnTo>
                  <a:lnTo>
                    <a:pt x="19" y="122"/>
                  </a:lnTo>
                  <a:lnTo>
                    <a:pt x="14" y="116"/>
                  </a:lnTo>
                  <a:lnTo>
                    <a:pt x="9" y="108"/>
                  </a:lnTo>
                  <a:lnTo>
                    <a:pt x="5" y="98"/>
                  </a:lnTo>
                  <a:lnTo>
                    <a:pt x="2" y="88"/>
                  </a:lnTo>
                  <a:lnTo>
                    <a:pt x="0" y="76"/>
                  </a:lnTo>
                  <a:lnTo>
                    <a:pt x="0" y="64"/>
                  </a:lnTo>
                  <a:lnTo>
                    <a:pt x="0" y="51"/>
                  </a:lnTo>
                  <a:lnTo>
                    <a:pt x="2" y="38"/>
                  </a:lnTo>
                  <a:lnTo>
                    <a:pt x="5" y="27"/>
                  </a:lnTo>
                  <a:lnTo>
                    <a:pt x="9" y="18"/>
                  </a:lnTo>
                  <a:lnTo>
                    <a:pt x="14" y="10"/>
                  </a:lnTo>
                  <a:lnTo>
                    <a:pt x="19" y="4"/>
                  </a:lnTo>
                  <a:lnTo>
                    <a:pt x="22" y="2"/>
                  </a:lnTo>
                  <a:lnTo>
                    <a:pt x="25" y="1"/>
                  </a:lnTo>
                  <a:lnTo>
                    <a:pt x="28"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072" name="Freeform 61"/>
            <p:cNvSpPr>
              <a:spLocks/>
            </p:cNvSpPr>
            <p:nvPr/>
          </p:nvSpPr>
          <p:spPr bwMode="auto">
            <a:xfrm>
              <a:off x="5315" y="1620"/>
              <a:ext cx="104" cy="223"/>
            </a:xfrm>
            <a:custGeom>
              <a:avLst/>
              <a:gdLst>
                <a:gd name="T0" fmla="*/ 21 w 104"/>
                <a:gd name="T1" fmla="*/ 0 h 223"/>
                <a:gd name="T2" fmla="*/ 84 w 104"/>
                <a:gd name="T3" fmla="*/ 0 h 223"/>
                <a:gd name="T4" fmla="*/ 88 w 104"/>
                <a:gd name="T5" fmla="*/ 2 h 223"/>
                <a:gd name="T6" fmla="*/ 92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2 w 104"/>
                <a:gd name="T33" fmla="*/ 217 h 223"/>
                <a:gd name="T34" fmla="*/ 88 w 104"/>
                <a:gd name="T35" fmla="*/ 222 h 223"/>
                <a:gd name="T36" fmla="*/ 84 w 104"/>
                <a:gd name="T37" fmla="*/ 223 h 223"/>
                <a:gd name="T38" fmla="*/ 21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3 w 104"/>
                <a:gd name="T69" fmla="*/ 6 h 223"/>
                <a:gd name="T70" fmla="*/ 16 w 104"/>
                <a:gd name="T71" fmla="*/ 2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4" y="0"/>
                  </a:lnTo>
                  <a:lnTo>
                    <a:pt x="88" y="2"/>
                  </a:lnTo>
                  <a:lnTo>
                    <a:pt x="92"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2" y="217"/>
                  </a:lnTo>
                  <a:lnTo>
                    <a:pt x="88" y="222"/>
                  </a:lnTo>
                  <a:lnTo>
                    <a:pt x="84" y="223"/>
                  </a:lnTo>
                  <a:lnTo>
                    <a:pt x="21" y="223"/>
                  </a:lnTo>
                  <a:lnTo>
                    <a:pt x="16" y="222"/>
                  </a:lnTo>
                  <a:lnTo>
                    <a:pt x="13"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3" y="6"/>
                  </a:lnTo>
                  <a:lnTo>
                    <a:pt x="16" y="2"/>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73" name="Freeform 62"/>
            <p:cNvSpPr>
              <a:spLocks/>
            </p:cNvSpPr>
            <p:nvPr/>
          </p:nvSpPr>
          <p:spPr bwMode="auto">
            <a:xfrm>
              <a:off x="5315" y="1620"/>
              <a:ext cx="104" cy="223"/>
            </a:xfrm>
            <a:custGeom>
              <a:avLst/>
              <a:gdLst>
                <a:gd name="T0" fmla="*/ 21 w 104"/>
                <a:gd name="T1" fmla="*/ 0 h 223"/>
                <a:gd name="T2" fmla="*/ 84 w 104"/>
                <a:gd name="T3" fmla="*/ 0 h 223"/>
                <a:gd name="T4" fmla="*/ 88 w 104"/>
                <a:gd name="T5" fmla="*/ 2 h 223"/>
                <a:gd name="T6" fmla="*/ 92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2 w 104"/>
                <a:gd name="T33" fmla="*/ 217 h 223"/>
                <a:gd name="T34" fmla="*/ 88 w 104"/>
                <a:gd name="T35" fmla="*/ 222 h 223"/>
                <a:gd name="T36" fmla="*/ 84 w 104"/>
                <a:gd name="T37" fmla="*/ 223 h 223"/>
                <a:gd name="T38" fmla="*/ 21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3 w 104"/>
                <a:gd name="T69" fmla="*/ 6 h 223"/>
                <a:gd name="T70" fmla="*/ 16 w 104"/>
                <a:gd name="T71" fmla="*/ 2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4" y="0"/>
                  </a:lnTo>
                  <a:lnTo>
                    <a:pt x="88" y="2"/>
                  </a:lnTo>
                  <a:lnTo>
                    <a:pt x="92"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2" y="217"/>
                  </a:lnTo>
                  <a:lnTo>
                    <a:pt x="88" y="222"/>
                  </a:lnTo>
                  <a:lnTo>
                    <a:pt x="84" y="223"/>
                  </a:lnTo>
                  <a:lnTo>
                    <a:pt x="21" y="223"/>
                  </a:lnTo>
                  <a:lnTo>
                    <a:pt x="16" y="222"/>
                  </a:lnTo>
                  <a:lnTo>
                    <a:pt x="13"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3" y="6"/>
                  </a:lnTo>
                  <a:lnTo>
                    <a:pt x="16" y="2"/>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074" name="Freeform 63"/>
            <p:cNvSpPr>
              <a:spLocks/>
            </p:cNvSpPr>
            <p:nvPr/>
          </p:nvSpPr>
          <p:spPr bwMode="auto">
            <a:xfrm>
              <a:off x="5332" y="1678"/>
              <a:ext cx="65" cy="126"/>
            </a:xfrm>
            <a:custGeom>
              <a:avLst/>
              <a:gdLst>
                <a:gd name="T0" fmla="*/ 33 w 65"/>
                <a:gd name="T1" fmla="*/ 0 h 126"/>
                <a:gd name="T2" fmla="*/ 36 w 65"/>
                <a:gd name="T3" fmla="*/ 0 h 126"/>
                <a:gd name="T4" fmla="*/ 39 w 65"/>
                <a:gd name="T5" fmla="*/ 1 h 126"/>
                <a:gd name="T6" fmla="*/ 42 w 65"/>
                <a:gd name="T7" fmla="*/ 2 h 126"/>
                <a:gd name="T8" fmla="*/ 45 w 65"/>
                <a:gd name="T9" fmla="*/ 4 h 126"/>
                <a:gd name="T10" fmla="*/ 51 w 65"/>
                <a:gd name="T11" fmla="*/ 10 h 126"/>
                <a:gd name="T12" fmla="*/ 55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5 w 65"/>
                <a:gd name="T29" fmla="*/ 108 h 126"/>
                <a:gd name="T30" fmla="*/ 51 w 65"/>
                <a:gd name="T31" fmla="*/ 116 h 126"/>
                <a:gd name="T32" fmla="*/ 45 w 65"/>
                <a:gd name="T33" fmla="*/ 122 h 126"/>
                <a:gd name="T34" fmla="*/ 42 w 65"/>
                <a:gd name="T35" fmla="*/ 124 h 126"/>
                <a:gd name="T36" fmla="*/ 39 w 65"/>
                <a:gd name="T37" fmla="*/ 125 h 126"/>
                <a:gd name="T38" fmla="*/ 36 w 65"/>
                <a:gd name="T39" fmla="*/ 126 h 126"/>
                <a:gd name="T40" fmla="*/ 33 w 65"/>
                <a:gd name="T41" fmla="*/ 126 h 126"/>
                <a:gd name="T42" fmla="*/ 29 w 65"/>
                <a:gd name="T43" fmla="*/ 126 h 126"/>
                <a:gd name="T44" fmla="*/ 26 w 65"/>
                <a:gd name="T45" fmla="*/ 125 h 126"/>
                <a:gd name="T46" fmla="*/ 23 w 65"/>
                <a:gd name="T47" fmla="*/ 124 h 126"/>
                <a:gd name="T48" fmla="*/ 20 w 65"/>
                <a:gd name="T49" fmla="*/ 122 h 126"/>
                <a:gd name="T50" fmla="*/ 14 w 65"/>
                <a:gd name="T51" fmla="*/ 116 h 126"/>
                <a:gd name="T52" fmla="*/ 9 w 65"/>
                <a:gd name="T53" fmla="*/ 108 h 126"/>
                <a:gd name="T54" fmla="*/ 5 w 65"/>
                <a:gd name="T55" fmla="*/ 98 h 126"/>
                <a:gd name="T56" fmla="*/ 2 w 65"/>
                <a:gd name="T57" fmla="*/ 88 h 126"/>
                <a:gd name="T58" fmla="*/ 0 w 65"/>
                <a:gd name="T59" fmla="*/ 76 h 126"/>
                <a:gd name="T60" fmla="*/ 0 w 65"/>
                <a:gd name="T61" fmla="*/ 64 h 126"/>
                <a:gd name="T62" fmla="*/ 0 w 65"/>
                <a:gd name="T63" fmla="*/ 51 h 126"/>
                <a:gd name="T64" fmla="*/ 2 w 65"/>
                <a:gd name="T65" fmla="*/ 38 h 126"/>
                <a:gd name="T66" fmla="*/ 5 w 65"/>
                <a:gd name="T67" fmla="*/ 27 h 126"/>
                <a:gd name="T68" fmla="*/ 9 w 65"/>
                <a:gd name="T69" fmla="*/ 18 h 126"/>
                <a:gd name="T70" fmla="*/ 14 w 65"/>
                <a:gd name="T71" fmla="*/ 10 h 126"/>
                <a:gd name="T72" fmla="*/ 20 w 65"/>
                <a:gd name="T73" fmla="*/ 4 h 126"/>
                <a:gd name="T74" fmla="*/ 23 w 65"/>
                <a:gd name="T75" fmla="*/ 2 h 126"/>
                <a:gd name="T76" fmla="*/ 26 w 65"/>
                <a:gd name="T77" fmla="*/ 1 h 126"/>
                <a:gd name="T78" fmla="*/ 29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39" y="1"/>
                  </a:lnTo>
                  <a:lnTo>
                    <a:pt x="42" y="2"/>
                  </a:lnTo>
                  <a:lnTo>
                    <a:pt x="45" y="4"/>
                  </a:lnTo>
                  <a:lnTo>
                    <a:pt x="51" y="10"/>
                  </a:lnTo>
                  <a:lnTo>
                    <a:pt x="55" y="18"/>
                  </a:lnTo>
                  <a:lnTo>
                    <a:pt x="59" y="27"/>
                  </a:lnTo>
                  <a:lnTo>
                    <a:pt x="62" y="38"/>
                  </a:lnTo>
                  <a:lnTo>
                    <a:pt x="64" y="51"/>
                  </a:lnTo>
                  <a:lnTo>
                    <a:pt x="65" y="64"/>
                  </a:lnTo>
                  <a:lnTo>
                    <a:pt x="64" y="76"/>
                  </a:lnTo>
                  <a:lnTo>
                    <a:pt x="62" y="88"/>
                  </a:lnTo>
                  <a:lnTo>
                    <a:pt x="59" y="98"/>
                  </a:lnTo>
                  <a:lnTo>
                    <a:pt x="55" y="108"/>
                  </a:lnTo>
                  <a:lnTo>
                    <a:pt x="51" y="116"/>
                  </a:lnTo>
                  <a:lnTo>
                    <a:pt x="45" y="122"/>
                  </a:lnTo>
                  <a:lnTo>
                    <a:pt x="42" y="124"/>
                  </a:lnTo>
                  <a:lnTo>
                    <a:pt x="39" y="125"/>
                  </a:lnTo>
                  <a:lnTo>
                    <a:pt x="36" y="126"/>
                  </a:lnTo>
                  <a:lnTo>
                    <a:pt x="33" y="126"/>
                  </a:lnTo>
                  <a:lnTo>
                    <a:pt x="29" y="126"/>
                  </a:lnTo>
                  <a:lnTo>
                    <a:pt x="26" y="125"/>
                  </a:lnTo>
                  <a:lnTo>
                    <a:pt x="23" y="124"/>
                  </a:lnTo>
                  <a:lnTo>
                    <a:pt x="20" y="122"/>
                  </a:lnTo>
                  <a:lnTo>
                    <a:pt x="14" y="116"/>
                  </a:lnTo>
                  <a:lnTo>
                    <a:pt x="9" y="108"/>
                  </a:lnTo>
                  <a:lnTo>
                    <a:pt x="5" y="98"/>
                  </a:lnTo>
                  <a:lnTo>
                    <a:pt x="2" y="88"/>
                  </a:lnTo>
                  <a:lnTo>
                    <a:pt x="0" y="76"/>
                  </a:lnTo>
                  <a:lnTo>
                    <a:pt x="0" y="64"/>
                  </a:lnTo>
                  <a:lnTo>
                    <a:pt x="0" y="51"/>
                  </a:lnTo>
                  <a:lnTo>
                    <a:pt x="2" y="38"/>
                  </a:lnTo>
                  <a:lnTo>
                    <a:pt x="5" y="27"/>
                  </a:lnTo>
                  <a:lnTo>
                    <a:pt x="9" y="18"/>
                  </a:lnTo>
                  <a:lnTo>
                    <a:pt x="14" y="10"/>
                  </a:lnTo>
                  <a:lnTo>
                    <a:pt x="20" y="4"/>
                  </a:lnTo>
                  <a:lnTo>
                    <a:pt x="23" y="2"/>
                  </a:lnTo>
                  <a:lnTo>
                    <a:pt x="26" y="1"/>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75" name="Freeform 64"/>
            <p:cNvSpPr>
              <a:spLocks/>
            </p:cNvSpPr>
            <p:nvPr/>
          </p:nvSpPr>
          <p:spPr bwMode="auto">
            <a:xfrm>
              <a:off x="5332" y="1678"/>
              <a:ext cx="65" cy="126"/>
            </a:xfrm>
            <a:custGeom>
              <a:avLst/>
              <a:gdLst>
                <a:gd name="T0" fmla="*/ 33 w 65"/>
                <a:gd name="T1" fmla="*/ 0 h 126"/>
                <a:gd name="T2" fmla="*/ 36 w 65"/>
                <a:gd name="T3" fmla="*/ 0 h 126"/>
                <a:gd name="T4" fmla="*/ 39 w 65"/>
                <a:gd name="T5" fmla="*/ 1 h 126"/>
                <a:gd name="T6" fmla="*/ 42 w 65"/>
                <a:gd name="T7" fmla="*/ 2 h 126"/>
                <a:gd name="T8" fmla="*/ 45 w 65"/>
                <a:gd name="T9" fmla="*/ 4 h 126"/>
                <a:gd name="T10" fmla="*/ 51 w 65"/>
                <a:gd name="T11" fmla="*/ 10 h 126"/>
                <a:gd name="T12" fmla="*/ 55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5 w 65"/>
                <a:gd name="T29" fmla="*/ 108 h 126"/>
                <a:gd name="T30" fmla="*/ 51 w 65"/>
                <a:gd name="T31" fmla="*/ 116 h 126"/>
                <a:gd name="T32" fmla="*/ 45 w 65"/>
                <a:gd name="T33" fmla="*/ 122 h 126"/>
                <a:gd name="T34" fmla="*/ 42 w 65"/>
                <a:gd name="T35" fmla="*/ 124 h 126"/>
                <a:gd name="T36" fmla="*/ 39 w 65"/>
                <a:gd name="T37" fmla="*/ 125 h 126"/>
                <a:gd name="T38" fmla="*/ 36 w 65"/>
                <a:gd name="T39" fmla="*/ 126 h 126"/>
                <a:gd name="T40" fmla="*/ 33 w 65"/>
                <a:gd name="T41" fmla="*/ 126 h 126"/>
                <a:gd name="T42" fmla="*/ 29 w 65"/>
                <a:gd name="T43" fmla="*/ 126 h 126"/>
                <a:gd name="T44" fmla="*/ 26 w 65"/>
                <a:gd name="T45" fmla="*/ 125 h 126"/>
                <a:gd name="T46" fmla="*/ 23 w 65"/>
                <a:gd name="T47" fmla="*/ 124 h 126"/>
                <a:gd name="T48" fmla="*/ 20 w 65"/>
                <a:gd name="T49" fmla="*/ 122 h 126"/>
                <a:gd name="T50" fmla="*/ 14 w 65"/>
                <a:gd name="T51" fmla="*/ 116 h 126"/>
                <a:gd name="T52" fmla="*/ 9 w 65"/>
                <a:gd name="T53" fmla="*/ 108 h 126"/>
                <a:gd name="T54" fmla="*/ 5 w 65"/>
                <a:gd name="T55" fmla="*/ 98 h 126"/>
                <a:gd name="T56" fmla="*/ 2 w 65"/>
                <a:gd name="T57" fmla="*/ 88 h 126"/>
                <a:gd name="T58" fmla="*/ 0 w 65"/>
                <a:gd name="T59" fmla="*/ 76 h 126"/>
                <a:gd name="T60" fmla="*/ 0 w 65"/>
                <a:gd name="T61" fmla="*/ 64 h 126"/>
                <a:gd name="T62" fmla="*/ 0 w 65"/>
                <a:gd name="T63" fmla="*/ 51 h 126"/>
                <a:gd name="T64" fmla="*/ 2 w 65"/>
                <a:gd name="T65" fmla="*/ 38 h 126"/>
                <a:gd name="T66" fmla="*/ 5 w 65"/>
                <a:gd name="T67" fmla="*/ 27 h 126"/>
                <a:gd name="T68" fmla="*/ 9 w 65"/>
                <a:gd name="T69" fmla="*/ 18 h 126"/>
                <a:gd name="T70" fmla="*/ 14 w 65"/>
                <a:gd name="T71" fmla="*/ 10 h 126"/>
                <a:gd name="T72" fmla="*/ 20 w 65"/>
                <a:gd name="T73" fmla="*/ 4 h 126"/>
                <a:gd name="T74" fmla="*/ 23 w 65"/>
                <a:gd name="T75" fmla="*/ 2 h 126"/>
                <a:gd name="T76" fmla="*/ 26 w 65"/>
                <a:gd name="T77" fmla="*/ 1 h 126"/>
                <a:gd name="T78" fmla="*/ 29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39" y="1"/>
                  </a:lnTo>
                  <a:lnTo>
                    <a:pt x="42" y="2"/>
                  </a:lnTo>
                  <a:lnTo>
                    <a:pt x="45" y="4"/>
                  </a:lnTo>
                  <a:lnTo>
                    <a:pt x="51" y="10"/>
                  </a:lnTo>
                  <a:lnTo>
                    <a:pt x="55" y="18"/>
                  </a:lnTo>
                  <a:lnTo>
                    <a:pt x="59" y="27"/>
                  </a:lnTo>
                  <a:lnTo>
                    <a:pt x="62" y="38"/>
                  </a:lnTo>
                  <a:lnTo>
                    <a:pt x="64" y="51"/>
                  </a:lnTo>
                  <a:lnTo>
                    <a:pt x="65" y="64"/>
                  </a:lnTo>
                  <a:lnTo>
                    <a:pt x="64" y="76"/>
                  </a:lnTo>
                  <a:lnTo>
                    <a:pt x="62" y="88"/>
                  </a:lnTo>
                  <a:lnTo>
                    <a:pt x="59" y="98"/>
                  </a:lnTo>
                  <a:lnTo>
                    <a:pt x="55" y="108"/>
                  </a:lnTo>
                  <a:lnTo>
                    <a:pt x="51" y="116"/>
                  </a:lnTo>
                  <a:lnTo>
                    <a:pt x="45" y="122"/>
                  </a:lnTo>
                  <a:lnTo>
                    <a:pt x="42" y="124"/>
                  </a:lnTo>
                  <a:lnTo>
                    <a:pt x="39" y="125"/>
                  </a:lnTo>
                  <a:lnTo>
                    <a:pt x="36" y="126"/>
                  </a:lnTo>
                  <a:lnTo>
                    <a:pt x="33" y="126"/>
                  </a:lnTo>
                  <a:lnTo>
                    <a:pt x="29" y="126"/>
                  </a:lnTo>
                  <a:lnTo>
                    <a:pt x="26" y="125"/>
                  </a:lnTo>
                  <a:lnTo>
                    <a:pt x="23" y="124"/>
                  </a:lnTo>
                  <a:lnTo>
                    <a:pt x="20" y="122"/>
                  </a:lnTo>
                  <a:lnTo>
                    <a:pt x="14" y="116"/>
                  </a:lnTo>
                  <a:lnTo>
                    <a:pt x="9" y="108"/>
                  </a:lnTo>
                  <a:lnTo>
                    <a:pt x="5" y="98"/>
                  </a:lnTo>
                  <a:lnTo>
                    <a:pt x="2" y="88"/>
                  </a:lnTo>
                  <a:lnTo>
                    <a:pt x="0" y="76"/>
                  </a:lnTo>
                  <a:lnTo>
                    <a:pt x="0" y="64"/>
                  </a:lnTo>
                  <a:lnTo>
                    <a:pt x="0" y="51"/>
                  </a:lnTo>
                  <a:lnTo>
                    <a:pt x="2" y="38"/>
                  </a:lnTo>
                  <a:lnTo>
                    <a:pt x="5" y="27"/>
                  </a:lnTo>
                  <a:lnTo>
                    <a:pt x="9" y="18"/>
                  </a:lnTo>
                  <a:lnTo>
                    <a:pt x="14" y="10"/>
                  </a:lnTo>
                  <a:lnTo>
                    <a:pt x="20" y="4"/>
                  </a:lnTo>
                  <a:lnTo>
                    <a:pt x="23" y="2"/>
                  </a:lnTo>
                  <a:lnTo>
                    <a:pt x="26"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076" name="Freeform 65"/>
            <p:cNvSpPr>
              <a:spLocks/>
            </p:cNvSpPr>
            <p:nvPr/>
          </p:nvSpPr>
          <p:spPr bwMode="auto">
            <a:xfrm>
              <a:off x="5422" y="1620"/>
              <a:ext cx="103" cy="223"/>
            </a:xfrm>
            <a:custGeom>
              <a:avLst/>
              <a:gdLst>
                <a:gd name="T0" fmla="*/ 21 w 103"/>
                <a:gd name="T1" fmla="*/ 0 h 223"/>
                <a:gd name="T2" fmla="*/ 83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1 w 103"/>
                <a:gd name="T15" fmla="*/ 40 h 223"/>
                <a:gd name="T16" fmla="*/ 103 w 103"/>
                <a:gd name="T17" fmla="*/ 52 h 223"/>
                <a:gd name="T18" fmla="*/ 103 w 103"/>
                <a:gd name="T19" fmla="*/ 64 h 223"/>
                <a:gd name="T20" fmla="*/ 103 w 103"/>
                <a:gd name="T21" fmla="*/ 159 h 223"/>
                <a:gd name="T22" fmla="*/ 103 w 103"/>
                <a:gd name="T23" fmla="*/ 172 h 223"/>
                <a:gd name="T24" fmla="*/ 101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1 w 103"/>
                <a:gd name="T39" fmla="*/ 223 h 223"/>
                <a:gd name="T40" fmla="*/ 16 w 103"/>
                <a:gd name="T41" fmla="*/ 222 h 223"/>
                <a:gd name="T42" fmla="*/ 12 w 103"/>
                <a:gd name="T43" fmla="*/ 217 h 223"/>
                <a:gd name="T44" fmla="*/ 8 w 103"/>
                <a:gd name="T45" fmla="*/ 211 h 223"/>
                <a:gd name="T46" fmla="*/ 5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5 w 103"/>
                <a:gd name="T65" fmla="*/ 19 h 223"/>
                <a:gd name="T66" fmla="*/ 8 w 103"/>
                <a:gd name="T67" fmla="*/ 12 h 223"/>
                <a:gd name="T68" fmla="*/ 12 w 103"/>
                <a:gd name="T69" fmla="*/ 6 h 223"/>
                <a:gd name="T70" fmla="*/ 16 w 103"/>
                <a:gd name="T71" fmla="*/ 2 h 223"/>
                <a:gd name="T72" fmla="*/ 21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1" y="0"/>
                  </a:moveTo>
                  <a:lnTo>
                    <a:pt x="83" y="0"/>
                  </a:lnTo>
                  <a:lnTo>
                    <a:pt x="87" y="2"/>
                  </a:lnTo>
                  <a:lnTo>
                    <a:pt x="91" y="6"/>
                  </a:lnTo>
                  <a:lnTo>
                    <a:pt x="94" y="12"/>
                  </a:lnTo>
                  <a:lnTo>
                    <a:pt x="97" y="19"/>
                  </a:lnTo>
                  <a:lnTo>
                    <a:pt x="100" y="30"/>
                  </a:lnTo>
                  <a:lnTo>
                    <a:pt x="101" y="40"/>
                  </a:lnTo>
                  <a:lnTo>
                    <a:pt x="103" y="52"/>
                  </a:lnTo>
                  <a:lnTo>
                    <a:pt x="103" y="64"/>
                  </a:lnTo>
                  <a:lnTo>
                    <a:pt x="103" y="159"/>
                  </a:lnTo>
                  <a:lnTo>
                    <a:pt x="103" y="172"/>
                  </a:lnTo>
                  <a:lnTo>
                    <a:pt x="101" y="183"/>
                  </a:lnTo>
                  <a:lnTo>
                    <a:pt x="100" y="194"/>
                  </a:lnTo>
                  <a:lnTo>
                    <a:pt x="97" y="204"/>
                  </a:lnTo>
                  <a:lnTo>
                    <a:pt x="94" y="211"/>
                  </a:lnTo>
                  <a:lnTo>
                    <a:pt x="91" y="217"/>
                  </a:lnTo>
                  <a:lnTo>
                    <a:pt x="87" y="222"/>
                  </a:lnTo>
                  <a:lnTo>
                    <a:pt x="83" y="223"/>
                  </a:lnTo>
                  <a:lnTo>
                    <a:pt x="21" y="223"/>
                  </a:lnTo>
                  <a:lnTo>
                    <a:pt x="16" y="222"/>
                  </a:lnTo>
                  <a:lnTo>
                    <a:pt x="12" y="217"/>
                  </a:lnTo>
                  <a:lnTo>
                    <a:pt x="8" y="211"/>
                  </a:lnTo>
                  <a:lnTo>
                    <a:pt x="5" y="204"/>
                  </a:lnTo>
                  <a:lnTo>
                    <a:pt x="3" y="194"/>
                  </a:lnTo>
                  <a:lnTo>
                    <a:pt x="1" y="183"/>
                  </a:lnTo>
                  <a:lnTo>
                    <a:pt x="0" y="172"/>
                  </a:lnTo>
                  <a:lnTo>
                    <a:pt x="0" y="159"/>
                  </a:lnTo>
                  <a:lnTo>
                    <a:pt x="0" y="64"/>
                  </a:lnTo>
                  <a:lnTo>
                    <a:pt x="0" y="52"/>
                  </a:lnTo>
                  <a:lnTo>
                    <a:pt x="1" y="40"/>
                  </a:lnTo>
                  <a:lnTo>
                    <a:pt x="3" y="30"/>
                  </a:lnTo>
                  <a:lnTo>
                    <a:pt x="5" y="19"/>
                  </a:lnTo>
                  <a:lnTo>
                    <a:pt x="8" y="12"/>
                  </a:lnTo>
                  <a:lnTo>
                    <a:pt x="12" y="6"/>
                  </a:lnTo>
                  <a:lnTo>
                    <a:pt x="16" y="2"/>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77" name="Freeform 66"/>
            <p:cNvSpPr>
              <a:spLocks/>
            </p:cNvSpPr>
            <p:nvPr/>
          </p:nvSpPr>
          <p:spPr bwMode="auto">
            <a:xfrm>
              <a:off x="5422" y="1620"/>
              <a:ext cx="103" cy="223"/>
            </a:xfrm>
            <a:custGeom>
              <a:avLst/>
              <a:gdLst>
                <a:gd name="T0" fmla="*/ 21 w 103"/>
                <a:gd name="T1" fmla="*/ 0 h 223"/>
                <a:gd name="T2" fmla="*/ 83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1 w 103"/>
                <a:gd name="T15" fmla="*/ 40 h 223"/>
                <a:gd name="T16" fmla="*/ 103 w 103"/>
                <a:gd name="T17" fmla="*/ 52 h 223"/>
                <a:gd name="T18" fmla="*/ 103 w 103"/>
                <a:gd name="T19" fmla="*/ 64 h 223"/>
                <a:gd name="T20" fmla="*/ 103 w 103"/>
                <a:gd name="T21" fmla="*/ 159 h 223"/>
                <a:gd name="T22" fmla="*/ 103 w 103"/>
                <a:gd name="T23" fmla="*/ 172 h 223"/>
                <a:gd name="T24" fmla="*/ 101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1 w 103"/>
                <a:gd name="T39" fmla="*/ 223 h 223"/>
                <a:gd name="T40" fmla="*/ 16 w 103"/>
                <a:gd name="T41" fmla="*/ 222 h 223"/>
                <a:gd name="T42" fmla="*/ 12 w 103"/>
                <a:gd name="T43" fmla="*/ 217 h 223"/>
                <a:gd name="T44" fmla="*/ 8 w 103"/>
                <a:gd name="T45" fmla="*/ 211 h 223"/>
                <a:gd name="T46" fmla="*/ 5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5 w 103"/>
                <a:gd name="T65" fmla="*/ 19 h 223"/>
                <a:gd name="T66" fmla="*/ 8 w 103"/>
                <a:gd name="T67" fmla="*/ 12 h 223"/>
                <a:gd name="T68" fmla="*/ 12 w 103"/>
                <a:gd name="T69" fmla="*/ 6 h 223"/>
                <a:gd name="T70" fmla="*/ 16 w 103"/>
                <a:gd name="T71" fmla="*/ 2 h 223"/>
                <a:gd name="T72" fmla="*/ 21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1" y="0"/>
                  </a:moveTo>
                  <a:lnTo>
                    <a:pt x="83" y="0"/>
                  </a:lnTo>
                  <a:lnTo>
                    <a:pt x="87" y="2"/>
                  </a:lnTo>
                  <a:lnTo>
                    <a:pt x="91" y="6"/>
                  </a:lnTo>
                  <a:lnTo>
                    <a:pt x="94" y="12"/>
                  </a:lnTo>
                  <a:lnTo>
                    <a:pt x="97" y="19"/>
                  </a:lnTo>
                  <a:lnTo>
                    <a:pt x="100" y="30"/>
                  </a:lnTo>
                  <a:lnTo>
                    <a:pt x="101" y="40"/>
                  </a:lnTo>
                  <a:lnTo>
                    <a:pt x="103" y="52"/>
                  </a:lnTo>
                  <a:lnTo>
                    <a:pt x="103" y="64"/>
                  </a:lnTo>
                  <a:lnTo>
                    <a:pt x="103" y="159"/>
                  </a:lnTo>
                  <a:lnTo>
                    <a:pt x="103" y="172"/>
                  </a:lnTo>
                  <a:lnTo>
                    <a:pt x="101" y="183"/>
                  </a:lnTo>
                  <a:lnTo>
                    <a:pt x="100" y="194"/>
                  </a:lnTo>
                  <a:lnTo>
                    <a:pt x="97" y="204"/>
                  </a:lnTo>
                  <a:lnTo>
                    <a:pt x="94" y="211"/>
                  </a:lnTo>
                  <a:lnTo>
                    <a:pt x="91" y="217"/>
                  </a:lnTo>
                  <a:lnTo>
                    <a:pt x="87" y="222"/>
                  </a:lnTo>
                  <a:lnTo>
                    <a:pt x="83" y="223"/>
                  </a:lnTo>
                  <a:lnTo>
                    <a:pt x="21" y="223"/>
                  </a:lnTo>
                  <a:lnTo>
                    <a:pt x="16" y="222"/>
                  </a:lnTo>
                  <a:lnTo>
                    <a:pt x="12" y="217"/>
                  </a:lnTo>
                  <a:lnTo>
                    <a:pt x="8" y="211"/>
                  </a:lnTo>
                  <a:lnTo>
                    <a:pt x="5" y="204"/>
                  </a:lnTo>
                  <a:lnTo>
                    <a:pt x="3" y="194"/>
                  </a:lnTo>
                  <a:lnTo>
                    <a:pt x="1" y="183"/>
                  </a:lnTo>
                  <a:lnTo>
                    <a:pt x="0" y="172"/>
                  </a:lnTo>
                  <a:lnTo>
                    <a:pt x="0" y="159"/>
                  </a:lnTo>
                  <a:lnTo>
                    <a:pt x="0" y="64"/>
                  </a:lnTo>
                  <a:lnTo>
                    <a:pt x="0" y="52"/>
                  </a:lnTo>
                  <a:lnTo>
                    <a:pt x="1" y="40"/>
                  </a:lnTo>
                  <a:lnTo>
                    <a:pt x="3" y="30"/>
                  </a:lnTo>
                  <a:lnTo>
                    <a:pt x="5" y="19"/>
                  </a:lnTo>
                  <a:lnTo>
                    <a:pt x="8" y="12"/>
                  </a:lnTo>
                  <a:lnTo>
                    <a:pt x="12" y="6"/>
                  </a:lnTo>
                  <a:lnTo>
                    <a:pt x="16" y="2"/>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078" name="Freeform 67"/>
            <p:cNvSpPr>
              <a:spLocks/>
            </p:cNvSpPr>
            <p:nvPr/>
          </p:nvSpPr>
          <p:spPr bwMode="auto">
            <a:xfrm>
              <a:off x="5438" y="1678"/>
              <a:ext cx="65" cy="126"/>
            </a:xfrm>
            <a:custGeom>
              <a:avLst/>
              <a:gdLst>
                <a:gd name="T0" fmla="*/ 33 w 65"/>
                <a:gd name="T1" fmla="*/ 0 h 126"/>
                <a:gd name="T2" fmla="*/ 36 w 65"/>
                <a:gd name="T3" fmla="*/ 0 h 126"/>
                <a:gd name="T4" fmla="*/ 39 w 65"/>
                <a:gd name="T5" fmla="*/ 1 h 126"/>
                <a:gd name="T6" fmla="*/ 42 w 65"/>
                <a:gd name="T7" fmla="*/ 2 h 126"/>
                <a:gd name="T8" fmla="*/ 45 w 65"/>
                <a:gd name="T9" fmla="*/ 4 h 126"/>
                <a:gd name="T10" fmla="*/ 51 w 65"/>
                <a:gd name="T11" fmla="*/ 10 h 126"/>
                <a:gd name="T12" fmla="*/ 55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5 w 65"/>
                <a:gd name="T29" fmla="*/ 108 h 126"/>
                <a:gd name="T30" fmla="*/ 51 w 65"/>
                <a:gd name="T31" fmla="*/ 116 h 126"/>
                <a:gd name="T32" fmla="*/ 45 w 65"/>
                <a:gd name="T33" fmla="*/ 122 h 126"/>
                <a:gd name="T34" fmla="*/ 42 w 65"/>
                <a:gd name="T35" fmla="*/ 124 h 126"/>
                <a:gd name="T36" fmla="*/ 39 w 65"/>
                <a:gd name="T37" fmla="*/ 125 h 126"/>
                <a:gd name="T38" fmla="*/ 36 w 65"/>
                <a:gd name="T39" fmla="*/ 126 h 126"/>
                <a:gd name="T40" fmla="*/ 33 w 65"/>
                <a:gd name="T41" fmla="*/ 126 h 126"/>
                <a:gd name="T42" fmla="*/ 30 w 65"/>
                <a:gd name="T43" fmla="*/ 126 h 126"/>
                <a:gd name="T44" fmla="*/ 26 w 65"/>
                <a:gd name="T45" fmla="*/ 125 h 126"/>
                <a:gd name="T46" fmla="*/ 23 w 65"/>
                <a:gd name="T47" fmla="*/ 124 h 126"/>
                <a:gd name="T48" fmla="*/ 20 w 65"/>
                <a:gd name="T49" fmla="*/ 122 h 126"/>
                <a:gd name="T50" fmla="*/ 15 w 65"/>
                <a:gd name="T51" fmla="*/ 116 h 126"/>
                <a:gd name="T52" fmla="*/ 10 w 65"/>
                <a:gd name="T53" fmla="*/ 108 h 126"/>
                <a:gd name="T54" fmla="*/ 6 w 65"/>
                <a:gd name="T55" fmla="*/ 98 h 126"/>
                <a:gd name="T56" fmla="*/ 2 w 65"/>
                <a:gd name="T57" fmla="*/ 88 h 126"/>
                <a:gd name="T58" fmla="*/ 0 w 65"/>
                <a:gd name="T59" fmla="*/ 76 h 126"/>
                <a:gd name="T60" fmla="*/ 0 w 65"/>
                <a:gd name="T61" fmla="*/ 64 h 126"/>
                <a:gd name="T62" fmla="*/ 0 w 65"/>
                <a:gd name="T63" fmla="*/ 51 h 126"/>
                <a:gd name="T64" fmla="*/ 2 w 65"/>
                <a:gd name="T65" fmla="*/ 38 h 126"/>
                <a:gd name="T66" fmla="*/ 6 w 65"/>
                <a:gd name="T67" fmla="*/ 27 h 126"/>
                <a:gd name="T68" fmla="*/ 10 w 65"/>
                <a:gd name="T69" fmla="*/ 18 h 126"/>
                <a:gd name="T70" fmla="*/ 15 w 65"/>
                <a:gd name="T71" fmla="*/ 10 h 126"/>
                <a:gd name="T72" fmla="*/ 20 w 65"/>
                <a:gd name="T73" fmla="*/ 4 h 126"/>
                <a:gd name="T74" fmla="*/ 23 w 65"/>
                <a:gd name="T75" fmla="*/ 2 h 126"/>
                <a:gd name="T76" fmla="*/ 26 w 65"/>
                <a:gd name="T77" fmla="*/ 1 h 126"/>
                <a:gd name="T78" fmla="*/ 30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39" y="1"/>
                  </a:lnTo>
                  <a:lnTo>
                    <a:pt x="42" y="2"/>
                  </a:lnTo>
                  <a:lnTo>
                    <a:pt x="45" y="4"/>
                  </a:lnTo>
                  <a:lnTo>
                    <a:pt x="51" y="10"/>
                  </a:lnTo>
                  <a:lnTo>
                    <a:pt x="55" y="18"/>
                  </a:lnTo>
                  <a:lnTo>
                    <a:pt x="59" y="27"/>
                  </a:lnTo>
                  <a:lnTo>
                    <a:pt x="62" y="38"/>
                  </a:lnTo>
                  <a:lnTo>
                    <a:pt x="64" y="51"/>
                  </a:lnTo>
                  <a:lnTo>
                    <a:pt x="65" y="64"/>
                  </a:lnTo>
                  <a:lnTo>
                    <a:pt x="64" y="76"/>
                  </a:lnTo>
                  <a:lnTo>
                    <a:pt x="62" y="88"/>
                  </a:lnTo>
                  <a:lnTo>
                    <a:pt x="59" y="98"/>
                  </a:lnTo>
                  <a:lnTo>
                    <a:pt x="55" y="108"/>
                  </a:lnTo>
                  <a:lnTo>
                    <a:pt x="51" y="116"/>
                  </a:lnTo>
                  <a:lnTo>
                    <a:pt x="45" y="122"/>
                  </a:lnTo>
                  <a:lnTo>
                    <a:pt x="42" y="124"/>
                  </a:lnTo>
                  <a:lnTo>
                    <a:pt x="39" y="125"/>
                  </a:lnTo>
                  <a:lnTo>
                    <a:pt x="36" y="126"/>
                  </a:lnTo>
                  <a:lnTo>
                    <a:pt x="33" y="126"/>
                  </a:lnTo>
                  <a:lnTo>
                    <a:pt x="30" y="126"/>
                  </a:lnTo>
                  <a:lnTo>
                    <a:pt x="26" y="125"/>
                  </a:lnTo>
                  <a:lnTo>
                    <a:pt x="23" y="124"/>
                  </a:lnTo>
                  <a:lnTo>
                    <a:pt x="20" y="122"/>
                  </a:lnTo>
                  <a:lnTo>
                    <a:pt x="15" y="116"/>
                  </a:lnTo>
                  <a:lnTo>
                    <a:pt x="10" y="108"/>
                  </a:lnTo>
                  <a:lnTo>
                    <a:pt x="6" y="98"/>
                  </a:lnTo>
                  <a:lnTo>
                    <a:pt x="2" y="88"/>
                  </a:lnTo>
                  <a:lnTo>
                    <a:pt x="0" y="76"/>
                  </a:lnTo>
                  <a:lnTo>
                    <a:pt x="0" y="64"/>
                  </a:lnTo>
                  <a:lnTo>
                    <a:pt x="0" y="51"/>
                  </a:lnTo>
                  <a:lnTo>
                    <a:pt x="2" y="38"/>
                  </a:lnTo>
                  <a:lnTo>
                    <a:pt x="6" y="27"/>
                  </a:lnTo>
                  <a:lnTo>
                    <a:pt x="10" y="18"/>
                  </a:lnTo>
                  <a:lnTo>
                    <a:pt x="15" y="10"/>
                  </a:lnTo>
                  <a:lnTo>
                    <a:pt x="20" y="4"/>
                  </a:lnTo>
                  <a:lnTo>
                    <a:pt x="23" y="2"/>
                  </a:lnTo>
                  <a:lnTo>
                    <a:pt x="26" y="1"/>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79" name="Freeform 68"/>
            <p:cNvSpPr>
              <a:spLocks/>
            </p:cNvSpPr>
            <p:nvPr/>
          </p:nvSpPr>
          <p:spPr bwMode="auto">
            <a:xfrm>
              <a:off x="5438" y="1678"/>
              <a:ext cx="65" cy="126"/>
            </a:xfrm>
            <a:custGeom>
              <a:avLst/>
              <a:gdLst>
                <a:gd name="T0" fmla="*/ 33 w 65"/>
                <a:gd name="T1" fmla="*/ 0 h 126"/>
                <a:gd name="T2" fmla="*/ 36 w 65"/>
                <a:gd name="T3" fmla="*/ 0 h 126"/>
                <a:gd name="T4" fmla="*/ 39 w 65"/>
                <a:gd name="T5" fmla="*/ 1 h 126"/>
                <a:gd name="T6" fmla="*/ 42 w 65"/>
                <a:gd name="T7" fmla="*/ 2 h 126"/>
                <a:gd name="T8" fmla="*/ 45 w 65"/>
                <a:gd name="T9" fmla="*/ 4 h 126"/>
                <a:gd name="T10" fmla="*/ 51 w 65"/>
                <a:gd name="T11" fmla="*/ 10 h 126"/>
                <a:gd name="T12" fmla="*/ 55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5 w 65"/>
                <a:gd name="T29" fmla="*/ 108 h 126"/>
                <a:gd name="T30" fmla="*/ 51 w 65"/>
                <a:gd name="T31" fmla="*/ 116 h 126"/>
                <a:gd name="T32" fmla="*/ 45 w 65"/>
                <a:gd name="T33" fmla="*/ 122 h 126"/>
                <a:gd name="T34" fmla="*/ 42 w 65"/>
                <a:gd name="T35" fmla="*/ 124 h 126"/>
                <a:gd name="T36" fmla="*/ 39 w 65"/>
                <a:gd name="T37" fmla="*/ 125 h 126"/>
                <a:gd name="T38" fmla="*/ 36 w 65"/>
                <a:gd name="T39" fmla="*/ 126 h 126"/>
                <a:gd name="T40" fmla="*/ 33 w 65"/>
                <a:gd name="T41" fmla="*/ 126 h 126"/>
                <a:gd name="T42" fmla="*/ 30 w 65"/>
                <a:gd name="T43" fmla="*/ 126 h 126"/>
                <a:gd name="T44" fmla="*/ 26 w 65"/>
                <a:gd name="T45" fmla="*/ 125 h 126"/>
                <a:gd name="T46" fmla="*/ 23 w 65"/>
                <a:gd name="T47" fmla="*/ 124 h 126"/>
                <a:gd name="T48" fmla="*/ 20 w 65"/>
                <a:gd name="T49" fmla="*/ 122 h 126"/>
                <a:gd name="T50" fmla="*/ 15 w 65"/>
                <a:gd name="T51" fmla="*/ 116 h 126"/>
                <a:gd name="T52" fmla="*/ 10 w 65"/>
                <a:gd name="T53" fmla="*/ 108 h 126"/>
                <a:gd name="T54" fmla="*/ 6 w 65"/>
                <a:gd name="T55" fmla="*/ 98 h 126"/>
                <a:gd name="T56" fmla="*/ 2 w 65"/>
                <a:gd name="T57" fmla="*/ 88 h 126"/>
                <a:gd name="T58" fmla="*/ 0 w 65"/>
                <a:gd name="T59" fmla="*/ 76 h 126"/>
                <a:gd name="T60" fmla="*/ 0 w 65"/>
                <a:gd name="T61" fmla="*/ 64 h 126"/>
                <a:gd name="T62" fmla="*/ 0 w 65"/>
                <a:gd name="T63" fmla="*/ 51 h 126"/>
                <a:gd name="T64" fmla="*/ 2 w 65"/>
                <a:gd name="T65" fmla="*/ 38 h 126"/>
                <a:gd name="T66" fmla="*/ 6 w 65"/>
                <a:gd name="T67" fmla="*/ 27 h 126"/>
                <a:gd name="T68" fmla="*/ 10 w 65"/>
                <a:gd name="T69" fmla="*/ 18 h 126"/>
                <a:gd name="T70" fmla="*/ 15 w 65"/>
                <a:gd name="T71" fmla="*/ 10 h 126"/>
                <a:gd name="T72" fmla="*/ 20 w 65"/>
                <a:gd name="T73" fmla="*/ 4 h 126"/>
                <a:gd name="T74" fmla="*/ 23 w 65"/>
                <a:gd name="T75" fmla="*/ 2 h 126"/>
                <a:gd name="T76" fmla="*/ 26 w 65"/>
                <a:gd name="T77" fmla="*/ 1 h 126"/>
                <a:gd name="T78" fmla="*/ 30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39" y="1"/>
                  </a:lnTo>
                  <a:lnTo>
                    <a:pt x="42" y="2"/>
                  </a:lnTo>
                  <a:lnTo>
                    <a:pt x="45" y="4"/>
                  </a:lnTo>
                  <a:lnTo>
                    <a:pt x="51" y="10"/>
                  </a:lnTo>
                  <a:lnTo>
                    <a:pt x="55" y="18"/>
                  </a:lnTo>
                  <a:lnTo>
                    <a:pt x="59" y="27"/>
                  </a:lnTo>
                  <a:lnTo>
                    <a:pt x="62" y="38"/>
                  </a:lnTo>
                  <a:lnTo>
                    <a:pt x="64" y="51"/>
                  </a:lnTo>
                  <a:lnTo>
                    <a:pt x="65" y="64"/>
                  </a:lnTo>
                  <a:lnTo>
                    <a:pt x="64" y="76"/>
                  </a:lnTo>
                  <a:lnTo>
                    <a:pt x="62" y="88"/>
                  </a:lnTo>
                  <a:lnTo>
                    <a:pt x="59" y="98"/>
                  </a:lnTo>
                  <a:lnTo>
                    <a:pt x="55" y="108"/>
                  </a:lnTo>
                  <a:lnTo>
                    <a:pt x="51" y="116"/>
                  </a:lnTo>
                  <a:lnTo>
                    <a:pt x="45" y="122"/>
                  </a:lnTo>
                  <a:lnTo>
                    <a:pt x="42" y="124"/>
                  </a:lnTo>
                  <a:lnTo>
                    <a:pt x="39" y="125"/>
                  </a:lnTo>
                  <a:lnTo>
                    <a:pt x="36" y="126"/>
                  </a:lnTo>
                  <a:lnTo>
                    <a:pt x="33" y="126"/>
                  </a:lnTo>
                  <a:lnTo>
                    <a:pt x="30" y="126"/>
                  </a:lnTo>
                  <a:lnTo>
                    <a:pt x="26" y="125"/>
                  </a:lnTo>
                  <a:lnTo>
                    <a:pt x="23" y="124"/>
                  </a:lnTo>
                  <a:lnTo>
                    <a:pt x="20" y="122"/>
                  </a:lnTo>
                  <a:lnTo>
                    <a:pt x="15" y="116"/>
                  </a:lnTo>
                  <a:lnTo>
                    <a:pt x="10" y="108"/>
                  </a:lnTo>
                  <a:lnTo>
                    <a:pt x="6" y="98"/>
                  </a:lnTo>
                  <a:lnTo>
                    <a:pt x="2" y="88"/>
                  </a:lnTo>
                  <a:lnTo>
                    <a:pt x="0" y="76"/>
                  </a:lnTo>
                  <a:lnTo>
                    <a:pt x="0" y="64"/>
                  </a:lnTo>
                  <a:lnTo>
                    <a:pt x="0" y="51"/>
                  </a:lnTo>
                  <a:lnTo>
                    <a:pt x="2" y="38"/>
                  </a:lnTo>
                  <a:lnTo>
                    <a:pt x="6" y="27"/>
                  </a:lnTo>
                  <a:lnTo>
                    <a:pt x="10" y="18"/>
                  </a:lnTo>
                  <a:lnTo>
                    <a:pt x="15" y="10"/>
                  </a:lnTo>
                  <a:lnTo>
                    <a:pt x="20" y="4"/>
                  </a:lnTo>
                  <a:lnTo>
                    <a:pt x="23" y="2"/>
                  </a:lnTo>
                  <a:lnTo>
                    <a:pt x="26" y="1"/>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080" name="Freeform 69"/>
            <p:cNvSpPr>
              <a:spLocks/>
            </p:cNvSpPr>
            <p:nvPr/>
          </p:nvSpPr>
          <p:spPr bwMode="auto">
            <a:xfrm>
              <a:off x="5528" y="1620"/>
              <a:ext cx="104" cy="223"/>
            </a:xfrm>
            <a:custGeom>
              <a:avLst/>
              <a:gdLst>
                <a:gd name="T0" fmla="*/ 21 w 104"/>
                <a:gd name="T1" fmla="*/ 0 h 223"/>
                <a:gd name="T2" fmla="*/ 83 w 104"/>
                <a:gd name="T3" fmla="*/ 0 h 223"/>
                <a:gd name="T4" fmla="*/ 87 w 104"/>
                <a:gd name="T5" fmla="*/ 2 h 223"/>
                <a:gd name="T6" fmla="*/ 91 w 104"/>
                <a:gd name="T7" fmla="*/ 6 h 223"/>
                <a:gd name="T8" fmla="*/ 95 w 104"/>
                <a:gd name="T9" fmla="*/ 12 h 223"/>
                <a:gd name="T10" fmla="*/ 98 w 104"/>
                <a:gd name="T11" fmla="*/ 19 h 223"/>
                <a:gd name="T12" fmla="*/ 101 w 104"/>
                <a:gd name="T13" fmla="*/ 30 h 223"/>
                <a:gd name="T14" fmla="*/ 102 w 104"/>
                <a:gd name="T15" fmla="*/ 40 h 223"/>
                <a:gd name="T16" fmla="*/ 104 w 104"/>
                <a:gd name="T17" fmla="*/ 52 h 223"/>
                <a:gd name="T18" fmla="*/ 104 w 104"/>
                <a:gd name="T19" fmla="*/ 64 h 223"/>
                <a:gd name="T20" fmla="*/ 104 w 104"/>
                <a:gd name="T21" fmla="*/ 159 h 223"/>
                <a:gd name="T22" fmla="*/ 104 w 104"/>
                <a:gd name="T23" fmla="*/ 172 h 223"/>
                <a:gd name="T24" fmla="*/ 102 w 104"/>
                <a:gd name="T25" fmla="*/ 183 h 223"/>
                <a:gd name="T26" fmla="*/ 101 w 104"/>
                <a:gd name="T27" fmla="*/ 194 h 223"/>
                <a:gd name="T28" fmla="*/ 98 w 104"/>
                <a:gd name="T29" fmla="*/ 204 h 223"/>
                <a:gd name="T30" fmla="*/ 95 w 104"/>
                <a:gd name="T31" fmla="*/ 211 h 223"/>
                <a:gd name="T32" fmla="*/ 91 w 104"/>
                <a:gd name="T33" fmla="*/ 217 h 223"/>
                <a:gd name="T34" fmla="*/ 87 w 104"/>
                <a:gd name="T35" fmla="*/ 222 h 223"/>
                <a:gd name="T36" fmla="*/ 83 w 104"/>
                <a:gd name="T37" fmla="*/ 223 h 223"/>
                <a:gd name="T38" fmla="*/ 21 w 104"/>
                <a:gd name="T39" fmla="*/ 223 h 223"/>
                <a:gd name="T40" fmla="*/ 17 w 104"/>
                <a:gd name="T41" fmla="*/ 222 h 223"/>
                <a:gd name="T42" fmla="*/ 13 w 104"/>
                <a:gd name="T43" fmla="*/ 217 h 223"/>
                <a:gd name="T44" fmla="*/ 9 w 104"/>
                <a:gd name="T45" fmla="*/ 211 h 223"/>
                <a:gd name="T46" fmla="*/ 6 w 104"/>
                <a:gd name="T47" fmla="*/ 204 h 223"/>
                <a:gd name="T48" fmla="*/ 4 w 104"/>
                <a:gd name="T49" fmla="*/ 194 h 223"/>
                <a:gd name="T50" fmla="*/ 1 w 104"/>
                <a:gd name="T51" fmla="*/ 183 h 223"/>
                <a:gd name="T52" fmla="*/ 0 w 104"/>
                <a:gd name="T53" fmla="*/ 172 h 223"/>
                <a:gd name="T54" fmla="*/ 0 w 104"/>
                <a:gd name="T55" fmla="*/ 159 h 223"/>
                <a:gd name="T56" fmla="*/ 0 w 104"/>
                <a:gd name="T57" fmla="*/ 64 h 223"/>
                <a:gd name="T58" fmla="*/ 0 w 104"/>
                <a:gd name="T59" fmla="*/ 52 h 223"/>
                <a:gd name="T60" fmla="*/ 1 w 104"/>
                <a:gd name="T61" fmla="*/ 40 h 223"/>
                <a:gd name="T62" fmla="*/ 4 w 104"/>
                <a:gd name="T63" fmla="*/ 30 h 223"/>
                <a:gd name="T64" fmla="*/ 6 w 104"/>
                <a:gd name="T65" fmla="*/ 19 h 223"/>
                <a:gd name="T66" fmla="*/ 9 w 104"/>
                <a:gd name="T67" fmla="*/ 12 h 223"/>
                <a:gd name="T68" fmla="*/ 13 w 104"/>
                <a:gd name="T69" fmla="*/ 6 h 223"/>
                <a:gd name="T70" fmla="*/ 17 w 104"/>
                <a:gd name="T71" fmla="*/ 2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3" y="0"/>
                  </a:lnTo>
                  <a:lnTo>
                    <a:pt x="87" y="2"/>
                  </a:lnTo>
                  <a:lnTo>
                    <a:pt x="91" y="6"/>
                  </a:lnTo>
                  <a:lnTo>
                    <a:pt x="95" y="12"/>
                  </a:lnTo>
                  <a:lnTo>
                    <a:pt x="98" y="19"/>
                  </a:lnTo>
                  <a:lnTo>
                    <a:pt x="101" y="30"/>
                  </a:lnTo>
                  <a:lnTo>
                    <a:pt x="102" y="40"/>
                  </a:lnTo>
                  <a:lnTo>
                    <a:pt x="104" y="52"/>
                  </a:lnTo>
                  <a:lnTo>
                    <a:pt x="104" y="64"/>
                  </a:lnTo>
                  <a:lnTo>
                    <a:pt x="104" y="159"/>
                  </a:lnTo>
                  <a:lnTo>
                    <a:pt x="104" y="172"/>
                  </a:lnTo>
                  <a:lnTo>
                    <a:pt x="102" y="183"/>
                  </a:lnTo>
                  <a:lnTo>
                    <a:pt x="101" y="194"/>
                  </a:lnTo>
                  <a:lnTo>
                    <a:pt x="98" y="204"/>
                  </a:lnTo>
                  <a:lnTo>
                    <a:pt x="95" y="211"/>
                  </a:lnTo>
                  <a:lnTo>
                    <a:pt x="91" y="217"/>
                  </a:lnTo>
                  <a:lnTo>
                    <a:pt x="87" y="222"/>
                  </a:lnTo>
                  <a:lnTo>
                    <a:pt x="83" y="223"/>
                  </a:lnTo>
                  <a:lnTo>
                    <a:pt x="21" y="223"/>
                  </a:lnTo>
                  <a:lnTo>
                    <a:pt x="17" y="222"/>
                  </a:lnTo>
                  <a:lnTo>
                    <a:pt x="13" y="217"/>
                  </a:lnTo>
                  <a:lnTo>
                    <a:pt x="9" y="211"/>
                  </a:lnTo>
                  <a:lnTo>
                    <a:pt x="6" y="204"/>
                  </a:lnTo>
                  <a:lnTo>
                    <a:pt x="4" y="194"/>
                  </a:lnTo>
                  <a:lnTo>
                    <a:pt x="1" y="183"/>
                  </a:lnTo>
                  <a:lnTo>
                    <a:pt x="0" y="172"/>
                  </a:lnTo>
                  <a:lnTo>
                    <a:pt x="0" y="159"/>
                  </a:lnTo>
                  <a:lnTo>
                    <a:pt x="0" y="64"/>
                  </a:lnTo>
                  <a:lnTo>
                    <a:pt x="0" y="52"/>
                  </a:lnTo>
                  <a:lnTo>
                    <a:pt x="1" y="40"/>
                  </a:lnTo>
                  <a:lnTo>
                    <a:pt x="4" y="30"/>
                  </a:lnTo>
                  <a:lnTo>
                    <a:pt x="6" y="19"/>
                  </a:lnTo>
                  <a:lnTo>
                    <a:pt x="9" y="12"/>
                  </a:lnTo>
                  <a:lnTo>
                    <a:pt x="13" y="6"/>
                  </a:lnTo>
                  <a:lnTo>
                    <a:pt x="17" y="2"/>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81" name="Freeform 70"/>
            <p:cNvSpPr>
              <a:spLocks/>
            </p:cNvSpPr>
            <p:nvPr/>
          </p:nvSpPr>
          <p:spPr bwMode="auto">
            <a:xfrm>
              <a:off x="5528" y="1620"/>
              <a:ext cx="104" cy="223"/>
            </a:xfrm>
            <a:custGeom>
              <a:avLst/>
              <a:gdLst>
                <a:gd name="T0" fmla="*/ 21 w 104"/>
                <a:gd name="T1" fmla="*/ 0 h 223"/>
                <a:gd name="T2" fmla="*/ 83 w 104"/>
                <a:gd name="T3" fmla="*/ 0 h 223"/>
                <a:gd name="T4" fmla="*/ 87 w 104"/>
                <a:gd name="T5" fmla="*/ 2 h 223"/>
                <a:gd name="T6" fmla="*/ 91 w 104"/>
                <a:gd name="T7" fmla="*/ 6 h 223"/>
                <a:gd name="T8" fmla="*/ 95 w 104"/>
                <a:gd name="T9" fmla="*/ 12 h 223"/>
                <a:gd name="T10" fmla="*/ 98 w 104"/>
                <a:gd name="T11" fmla="*/ 19 h 223"/>
                <a:gd name="T12" fmla="*/ 101 w 104"/>
                <a:gd name="T13" fmla="*/ 30 h 223"/>
                <a:gd name="T14" fmla="*/ 102 w 104"/>
                <a:gd name="T15" fmla="*/ 40 h 223"/>
                <a:gd name="T16" fmla="*/ 104 w 104"/>
                <a:gd name="T17" fmla="*/ 52 h 223"/>
                <a:gd name="T18" fmla="*/ 104 w 104"/>
                <a:gd name="T19" fmla="*/ 64 h 223"/>
                <a:gd name="T20" fmla="*/ 104 w 104"/>
                <a:gd name="T21" fmla="*/ 159 h 223"/>
                <a:gd name="T22" fmla="*/ 104 w 104"/>
                <a:gd name="T23" fmla="*/ 172 h 223"/>
                <a:gd name="T24" fmla="*/ 102 w 104"/>
                <a:gd name="T25" fmla="*/ 183 h 223"/>
                <a:gd name="T26" fmla="*/ 101 w 104"/>
                <a:gd name="T27" fmla="*/ 194 h 223"/>
                <a:gd name="T28" fmla="*/ 98 w 104"/>
                <a:gd name="T29" fmla="*/ 204 h 223"/>
                <a:gd name="T30" fmla="*/ 95 w 104"/>
                <a:gd name="T31" fmla="*/ 211 h 223"/>
                <a:gd name="T32" fmla="*/ 91 w 104"/>
                <a:gd name="T33" fmla="*/ 217 h 223"/>
                <a:gd name="T34" fmla="*/ 87 w 104"/>
                <a:gd name="T35" fmla="*/ 222 h 223"/>
                <a:gd name="T36" fmla="*/ 83 w 104"/>
                <a:gd name="T37" fmla="*/ 223 h 223"/>
                <a:gd name="T38" fmla="*/ 21 w 104"/>
                <a:gd name="T39" fmla="*/ 223 h 223"/>
                <a:gd name="T40" fmla="*/ 17 w 104"/>
                <a:gd name="T41" fmla="*/ 222 h 223"/>
                <a:gd name="T42" fmla="*/ 13 w 104"/>
                <a:gd name="T43" fmla="*/ 217 h 223"/>
                <a:gd name="T44" fmla="*/ 9 w 104"/>
                <a:gd name="T45" fmla="*/ 211 h 223"/>
                <a:gd name="T46" fmla="*/ 6 w 104"/>
                <a:gd name="T47" fmla="*/ 204 h 223"/>
                <a:gd name="T48" fmla="*/ 4 w 104"/>
                <a:gd name="T49" fmla="*/ 194 h 223"/>
                <a:gd name="T50" fmla="*/ 1 w 104"/>
                <a:gd name="T51" fmla="*/ 183 h 223"/>
                <a:gd name="T52" fmla="*/ 0 w 104"/>
                <a:gd name="T53" fmla="*/ 172 h 223"/>
                <a:gd name="T54" fmla="*/ 0 w 104"/>
                <a:gd name="T55" fmla="*/ 159 h 223"/>
                <a:gd name="T56" fmla="*/ 0 w 104"/>
                <a:gd name="T57" fmla="*/ 64 h 223"/>
                <a:gd name="T58" fmla="*/ 0 w 104"/>
                <a:gd name="T59" fmla="*/ 52 h 223"/>
                <a:gd name="T60" fmla="*/ 1 w 104"/>
                <a:gd name="T61" fmla="*/ 40 h 223"/>
                <a:gd name="T62" fmla="*/ 4 w 104"/>
                <a:gd name="T63" fmla="*/ 30 h 223"/>
                <a:gd name="T64" fmla="*/ 6 w 104"/>
                <a:gd name="T65" fmla="*/ 19 h 223"/>
                <a:gd name="T66" fmla="*/ 9 w 104"/>
                <a:gd name="T67" fmla="*/ 12 h 223"/>
                <a:gd name="T68" fmla="*/ 13 w 104"/>
                <a:gd name="T69" fmla="*/ 6 h 223"/>
                <a:gd name="T70" fmla="*/ 17 w 104"/>
                <a:gd name="T71" fmla="*/ 2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3" y="0"/>
                  </a:lnTo>
                  <a:lnTo>
                    <a:pt x="87" y="2"/>
                  </a:lnTo>
                  <a:lnTo>
                    <a:pt x="91" y="6"/>
                  </a:lnTo>
                  <a:lnTo>
                    <a:pt x="95" y="12"/>
                  </a:lnTo>
                  <a:lnTo>
                    <a:pt x="98" y="19"/>
                  </a:lnTo>
                  <a:lnTo>
                    <a:pt x="101" y="30"/>
                  </a:lnTo>
                  <a:lnTo>
                    <a:pt x="102" y="40"/>
                  </a:lnTo>
                  <a:lnTo>
                    <a:pt x="104" y="52"/>
                  </a:lnTo>
                  <a:lnTo>
                    <a:pt x="104" y="64"/>
                  </a:lnTo>
                  <a:lnTo>
                    <a:pt x="104" y="159"/>
                  </a:lnTo>
                  <a:lnTo>
                    <a:pt x="104" y="172"/>
                  </a:lnTo>
                  <a:lnTo>
                    <a:pt x="102" y="183"/>
                  </a:lnTo>
                  <a:lnTo>
                    <a:pt x="101" y="194"/>
                  </a:lnTo>
                  <a:lnTo>
                    <a:pt x="98" y="204"/>
                  </a:lnTo>
                  <a:lnTo>
                    <a:pt x="95" y="211"/>
                  </a:lnTo>
                  <a:lnTo>
                    <a:pt x="91" y="217"/>
                  </a:lnTo>
                  <a:lnTo>
                    <a:pt x="87" y="222"/>
                  </a:lnTo>
                  <a:lnTo>
                    <a:pt x="83" y="223"/>
                  </a:lnTo>
                  <a:lnTo>
                    <a:pt x="21" y="223"/>
                  </a:lnTo>
                  <a:lnTo>
                    <a:pt x="17" y="222"/>
                  </a:lnTo>
                  <a:lnTo>
                    <a:pt x="13" y="217"/>
                  </a:lnTo>
                  <a:lnTo>
                    <a:pt x="9" y="211"/>
                  </a:lnTo>
                  <a:lnTo>
                    <a:pt x="6" y="204"/>
                  </a:lnTo>
                  <a:lnTo>
                    <a:pt x="4" y="194"/>
                  </a:lnTo>
                  <a:lnTo>
                    <a:pt x="1" y="183"/>
                  </a:lnTo>
                  <a:lnTo>
                    <a:pt x="0" y="172"/>
                  </a:lnTo>
                  <a:lnTo>
                    <a:pt x="0" y="159"/>
                  </a:lnTo>
                  <a:lnTo>
                    <a:pt x="0" y="64"/>
                  </a:lnTo>
                  <a:lnTo>
                    <a:pt x="0" y="52"/>
                  </a:lnTo>
                  <a:lnTo>
                    <a:pt x="1" y="40"/>
                  </a:lnTo>
                  <a:lnTo>
                    <a:pt x="4" y="30"/>
                  </a:lnTo>
                  <a:lnTo>
                    <a:pt x="6" y="19"/>
                  </a:lnTo>
                  <a:lnTo>
                    <a:pt x="9" y="12"/>
                  </a:lnTo>
                  <a:lnTo>
                    <a:pt x="13" y="6"/>
                  </a:lnTo>
                  <a:lnTo>
                    <a:pt x="17" y="2"/>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082" name="Freeform 71"/>
            <p:cNvSpPr>
              <a:spLocks/>
            </p:cNvSpPr>
            <p:nvPr/>
          </p:nvSpPr>
          <p:spPr bwMode="auto">
            <a:xfrm>
              <a:off x="5545" y="1678"/>
              <a:ext cx="64" cy="126"/>
            </a:xfrm>
            <a:custGeom>
              <a:avLst/>
              <a:gdLst>
                <a:gd name="T0" fmla="*/ 32 w 64"/>
                <a:gd name="T1" fmla="*/ 0 h 126"/>
                <a:gd name="T2" fmla="*/ 35 w 64"/>
                <a:gd name="T3" fmla="*/ 0 h 126"/>
                <a:gd name="T4" fmla="*/ 38 w 64"/>
                <a:gd name="T5" fmla="*/ 1 h 126"/>
                <a:gd name="T6" fmla="*/ 41 w 64"/>
                <a:gd name="T7" fmla="*/ 2 h 126"/>
                <a:gd name="T8" fmla="*/ 44 w 64"/>
                <a:gd name="T9" fmla="*/ 4 h 126"/>
                <a:gd name="T10" fmla="*/ 50 w 64"/>
                <a:gd name="T11" fmla="*/ 10 h 126"/>
                <a:gd name="T12" fmla="*/ 54 w 64"/>
                <a:gd name="T13" fmla="*/ 18 h 126"/>
                <a:gd name="T14" fmla="*/ 58 w 64"/>
                <a:gd name="T15" fmla="*/ 27 h 126"/>
                <a:gd name="T16" fmla="*/ 61 w 64"/>
                <a:gd name="T17" fmla="*/ 38 h 126"/>
                <a:gd name="T18" fmla="*/ 63 w 64"/>
                <a:gd name="T19" fmla="*/ 51 h 126"/>
                <a:gd name="T20" fmla="*/ 64 w 64"/>
                <a:gd name="T21" fmla="*/ 64 h 126"/>
                <a:gd name="T22" fmla="*/ 63 w 64"/>
                <a:gd name="T23" fmla="*/ 76 h 126"/>
                <a:gd name="T24" fmla="*/ 61 w 64"/>
                <a:gd name="T25" fmla="*/ 88 h 126"/>
                <a:gd name="T26" fmla="*/ 58 w 64"/>
                <a:gd name="T27" fmla="*/ 98 h 126"/>
                <a:gd name="T28" fmla="*/ 54 w 64"/>
                <a:gd name="T29" fmla="*/ 108 h 126"/>
                <a:gd name="T30" fmla="*/ 50 w 64"/>
                <a:gd name="T31" fmla="*/ 116 h 126"/>
                <a:gd name="T32" fmla="*/ 44 w 64"/>
                <a:gd name="T33" fmla="*/ 122 h 126"/>
                <a:gd name="T34" fmla="*/ 41 w 64"/>
                <a:gd name="T35" fmla="*/ 124 h 126"/>
                <a:gd name="T36" fmla="*/ 38 w 64"/>
                <a:gd name="T37" fmla="*/ 125 h 126"/>
                <a:gd name="T38" fmla="*/ 35 w 64"/>
                <a:gd name="T39" fmla="*/ 126 h 126"/>
                <a:gd name="T40" fmla="*/ 32 w 64"/>
                <a:gd name="T41" fmla="*/ 126 h 126"/>
                <a:gd name="T42" fmla="*/ 29 w 64"/>
                <a:gd name="T43" fmla="*/ 126 h 126"/>
                <a:gd name="T44" fmla="*/ 25 w 64"/>
                <a:gd name="T45" fmla="*/ 125 h 126"/>
                <a:gd name="T46" fmla="*/ 22 w 64"/>
                <a:gd name="T47" fmla="*/ 124 h 126"/>
                <a:gd name="T48" fmla="*/ 19 w 64"/>
                <a:gd name="T49" fmla="*/ 122 h 126"/>
                <a:gd name="T50" fmla="*/ 14 w 64"/>
                <a:gd name="T51" fmla="*/ 116 h 126"/>
                <a:gd name="T52" fmla="*/ 9 w 64"/>
                <a:gd name="T53" fmla="*/ 108 h 126"/>
                <a:gd name="T54" fmla="*/ 5 w 64"/>
                <a:gd name="T55" fmla="*/ 98 h 126"/>
                <a:gd name="T56" fmla="*/ 2 w 64"/>
                <a:gd name="T57" fmla="*/ 88 h 126"/>
                <a:gd name="T58" fmla="*/ 0 w 64"/>
                <a:gd name="T59" fmla="*/ 76 h 126"/>
                <a:gd name="T60" fmla="*/ 0 w 64"/>
                <a:gd name="T61" fmla="*/ 64 h 126"/>
                <a:gd name="T62" fmla="*/ 0 w 64"/>
                <a:gd name="T63" fmla="*/ 51 h 126"/>
                <a:gd name="T64" fmla="*/ 2 w 64"/>
                <a:gd name="T65" fmla="*/ 38 h 126"/>
                <a:gd name="T66" fmla="*/ 5 w 64"/>
                <a:gd name="T67" fmla="*/ 27 h 126"/>
                <a:gd name="T68" fmla="*/ 9 w 64"/>
                <a:gd name="T69" fmla="*/ 18 h 126"/>
                <a:gd name="T70" fmla="*/ 14 w 64"/>
                <a:gd name="T71" fmla="*/ 10 h 126"/>
                <a:gd name="T72" fmla="*/ 19 w 64"/>
                <a:gd name="T73" fmla="*/ 4 h 126"/>
                <a:gd name="T74" fmla="*/ 22 w 64"/>
                <a:gd name="T75" fmla="*/ 2 h 126"/>
                <a:gd name="T76" fmla="*/ 25 w 64"/>
                <a:gd name="T77" fmla="*/ 1 h 126"/>
                <a:gd name="T78" fmla="*/ 29 w 64"/>
                <a:gd name="T79" fmla="*/ 0 h 126"/>
                <a:gd name="T80" fmla="*/ 32 w 64"/>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6"/>
                <a:gd name="T125" fmla="*/ 64 w 64"/>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6">
                  <a:moveTo>
                    <a:pt x="32" y="0"/>
                  </a:moveTo>
                  <a:lnTo>
                    <a:pt x="35" y="0"/>
                  </a:lnTo>
                  <a:lnTo>
                    <a:pt x="38" y="1"/>
                  </a:lnTo>
                  <a:lnTo>
                    <a:pt x="41" y="2"/>
                  </a:lnTo>
                  <a:lnTo>
                    <a:pt x="44" y="4"/>
                  </a:lnTo>
                  <a:lnTo>
                    <a:pt x="50" y="10"/>
                  </a:lnTo>
                  <a:lnTo>
                    <a:pt x="54" y="18"/>
                  </a:lnTo>
                  <a:lnTo>
                    <a:pt x="58" y="27"/>
                  </a:lnTo>
                  <a:lnTo>
                    <a:pt x="61" y="38"/>
                  </a:lnTo>
                  <a:lnTo>
                    <a:pt x="63" y="51"/>
                  </a:lnTo>
                  <a:lnTo>
                    <a:pt x="64" y="64"/>
                  </a:lnTo>
                  <a:lnTo>
                    <a:pt x="63" y="76"/>
                  </a:lnTo>
                  <a:lnTo>
                    <a:pt x="61" y="88"/>
                  </a:lnTo>
                  <a:lnTo>
                    <a:pt x="58" y="98"/>
                  </a:lnTo>
                  <a:lnTo>
                    <a:pt x="54" y="108"/>
                  </a:lnTo>
                  <a:lnTo>
                    <a:pt x="50" y="116"/>
                  </a:lnTo>
                  <a:lnTo>
                    <a:pt x="44" y="122"/>
                  </a:lnTo>
                  <a:lnTo>
                    <a:pt x="41" y="124"/>
                  </a:lnTo>
                  <a:lnTo>
                    <a:pt x="38" y="125"/>
                  </a:lnTo>
                  <a:lnTo>
                    <a:pt x="35" y="126"/>
                  </a:lnTo>
                  <a:lnTo>
                    <a:pt x="32" y="126"/>
                  </a:lnTo>
                  <a:lnTo>
                    <a:pt x="29" y="126"/>
                  </a:lnTo>
                  <a:lnTo>
                    <a:pt x="25" y="125"/>
                  </a:lnTo>
                  <a:lnTo>
                    <a:pt x="22" y="124"/>
                  </a:lnTo>
                  <a:lnTo>
                    <a:pt x="19" y="122"/>
                  </a:lnTo>
                  <a:lnTo>
                    <a:pt x="14" y="116"/>
                  </a:lnTo>
                  <a:lnTo>
                    <a:pt x="9" y="108"/>
                  </a:lnTo>
                  <a:lnTo>
                    <a:pt x="5" y="98"/>
                  </a:lnTo>
                  <a:lnTo>
                    <a:pt x="2" y="88"/>
                  </a:lnTo>
                  <a:lnTo>
                    <a:pt x="0" y="76"/>
                  </a:lnTo>
                  <a:lnTo>
                    <a:pt x="0" y="64"/>
                  </a:lnTo>
                  <a:lnTo>
                    <a:pt x="0" y="51"/>
                  </a:lnTo>
                  <a:lnTo>
                    <a:pt x="2" y="38"/>
                  </a:lnTo>
                  <a:lnTo>
                    <a:pt x="5" y="27"/>
                  </a:lnTo>
                  <a:lnTo>
                    <a:pt x="9" y="18"/>
                  </a:lnTo>
                  <a:lnTo>
                    <a:pt x="14" y="10"/>
                  </a:lnTo>
                  <a:lnTo>
                    <a:pt x="19" y="4"/>
                  </a:lnTo>
                  <a:lnTo>
                    <a:pt x="22" y="2"/>
                  </a:lnTo>
                  <a:lnTo>
                    <a:pt x="25"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83" name="Freeform 72"/>
            <p:cNvSpPr>
              <a:spLocks/>
            </p:cNvSpPr>
            <p:nvPr/>
          </p:nvSpPr>
          <p:spPr bwMode="auto">
            <a:xfrm>
              <a:off x="5545" y="1678"/>
              <a:ext cx="64" cy="126"/>
            </a:xfrm>
            <a:custGeom>
              <a:avLst/>
              <a:gdLst>
                <a:gd name="T0" fmla="*/ 32 w 64"/>
                <a:gd name="T1" fmla="*/ 0 h 126"/>
                <a:gd name="T2" fmla="*/ 35 w 64"/>
                <a:gd name="T3" fmla="*/ 0 h 126"/>
                <a:gd name="T4" fmla="*/ 38 w 64"/>
                <a:gd name="T5" fmla="*/ 1 h 126"/>
                <a:gd name="T6" fmla="*/ 41 w 64"/>
                <a:gd name="T7" fmla="*/ 2 h 126"/>
                <a:gd name="T8" fmla="*/ 44 w 64"/>
                <a:gd name="T9" fmla="*/ 4 h 126"/>
                <a:gd name="T10" fmla="*/ 50 w 64"/>
                <a:gd name="T11" fmla="*/ 10 h 126"/>
                <a:gd name="T12" fmla="*/ 54 w 64"/>
                <a:gd name="T13" fmla="*/ 18 h 126"/>
                <a:gd name="T14" fmla="*/ 58 w 64"/>
                <a:gd name="T15" fmla="*/ 27 h 126"/>
                <a:gd name="T16" fmla="*/ 61 w 64"/>
                <a:gd name="T17" fmla="*/ 38 h 126"/>
                <a:gd name="T18" fmla="*/ 63 w 64"/>
                <a:gd name="T19" fmla="*/ 51 h 126"/>
                <a:gd name="T20" fmla="*/ 64 w 64"/>
                <a:gd name="T21" fmla="*/ 64 h 126"/>
                <a:gd name="T22" fmla="*/ 63 w 64"/>
                <a:gd name="T23" fmla="*/ 76 h 126"/>
                <a:gd name="T24" fmla="*/ 61 w 64"/>
                <a:gd name="T25" fmla="*/ 88 h 126"/>
                <a:gd name="T26" fmla="*/ 58 w 64"/>
                <a:gd name="T27" fmla="*/ 98 h 126"/>
                <a:gd name="T28" fmla="*/ 54 w 64"/>
                <a:gd name="T29" fmla="*/ 108 h 126"/>
                <a:gd name="T30" fmla="*/ 50 w 64"/>
                <a:gd name="T31" fmla="*/ 116 h 126"/>
                <a:gd name="T32" fmla="*/ 44 w 64"/>
                <a:gd name="T33" fmla="*/ 122 h 126"/>
                <a:gd name="T34" fmla="*/ 41 w 64"/>
                <a:gd name="T35" fmla="*/ 124 h 126"/>
                <a:gd name="T36" fmla="*/ 38 w 64"/>
                <a:gd name="T37" fmla="*/ 125 h 126"/>
                <a:gd name="T38" fmla="*/ 35 w 64"/>
                <a:gd name="T39" fmla="*/ 126 h 126"/>
                <a:gd name="T40" fmla="*/ 32 w 64"/>
                <a:gd name="T41" fmla="*/ 126 h 126"/>
                <a:gd name="T42" fmla="*/ 29 w 64"/>
                <a:gd name="T43" fmla="*/ 126 h 126"/>
                <a:gd name="T44" fmla="*/ 25 w 64"/>
                <a:gd name="T45" fmla="*/ 125 h 126"/>
                <a:gd name="T46" fmla="*/ 22 w 64"/>
                <a:gd name="T47" fmla="*/ 124 h 126"/>
                <a:gd name="T48" fmla="*/ 19 w 64"/>
                <a:gd name="T49" fmla="*/ 122 h 126"/>
                <a:gd name="T50" fmla="*/ 14 w 64"/>
                <a:gd name="T51" fmla="*/ 116 h 126"/>
                <a:gd name="T52" fmla="*/ 9 w 64"/>
                <a:gd name="T53" fmla="*/ 108 h 126"/>
                <a:gd name="T54" fmla="*/ 5 w 64"/>
                <a:gd name="T55" fmla="*/ 98 h 126"/>
                <a:gd name="T56" fmla="*/ 2 w 64"/>
                <a:gd name="T57" fmla="*/ 88 h 126"/>
                <a:gd name="T58" fmla="*/ 0 w 64"/>
                <a:gd name="T59" fmla="*/ 76 h 126"/>
                <a:gd name="T60" fmla="*/ 0 w 64"/>
                <a:gd name="T61" fmla="*/ 64 h 126"/>
                <a:gd name="T62" fmla="*/ 0 w 64"/>
                <a:gd name="T63" fmla="*/ 51 h 126"/>
                <a:gd name="T64" fmla="*/ 2 w 64"/>
                <a:gd name="T65" fmla="*/ 38 h 126"/>
                <a:gd name="T66" fmla="*/ 5 w 64"/>
                <a:gd name="T67" fmla="*/ 27 h 126"/>
                <a:gd name="T68" fmla="*/ 9 w 64"/>
                <a:gd name="T69" fmla="*/ 18 h 126"/>
                <a:gd name="T70" fmla="*/ 14 w 64"/>
                <a:gd name="T71" fmla="*/ 10 h 126"/>
                <a:gd name="T72" fmla="*/ 19 w 64"/>
                <a:gd name="T73" fmla="*/ 4 h 126"/>
                <a:gd name="T74" fmla="*/ 22 w 64"/>
                <a:gd name="T75" fmla="*/ 2 h 126"/>
                <a:gd name="T76" fmla="*/ 25 w 64"/>
                <a:gd name="T77" fmla="*/ 1 h 126"/>
                <a:gd name="T78" fmla="*/ 29 w 64"/>
                <a:gd name="T79" fmla="*/ 0 h 126"/>
                <a:gd name="T80" fmla="*/ 32 w 64"/>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6"/>
                <a:gd name="T125" fmla="*/ 64 w 64"/>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6">
                  <a:moveTo>
                    <a:pt x="32" y="0"/>
                  </a:moveTo>
                  <a:lnTo>
                    <a:pt x="35" y="0"/>
                  </a:lnTo>
                  <a:lnTo>
                    <a:pt x="38" y="1"/>
                  </a:lnTo>
                  <a:lnTo>
                    <a:pt x="41" y="2"/>
                  </a:lnTo>
                  <a:lnTo>
                    <a:pt x="44" y="4"/>
                  </a:lnTo>
                  <a:lnTo>
                    <a:pt x="50" y="10"/>
                  </a:lnTo>
                  <a:lnTo>
                    <a:pt x="54" y="18"/>
                  </a:lnTo>
                  <a:lnTo>
                    <a:pt x="58" y="27"/>
                  </a:lnTo>
                  <a:lnTo>
                    <a:pt x="61" y="38"/>
                  </a:lnTo>
                  <a:lnTo>
                    <a:pt x="63" y="51"/>
                  </a:lnTo>
                  <a:lnTo>
                    <a:pt x="64" y="64"/>
                  </a:lnTo>
                  <a:lnTo>
                    <a:pt x="63" y="76"/>
                  </a:lnTo>
                  <a:lnTo>
                    <a:pt x="61" y="88"/>
                  </a:lnTo>
                  <a:lnTo>
                    <a:pt x="58" y="98"/>
                  </a:lnTo>
                  <a:lnTo>
                    <a:pt x="54" y="108"/>
                  </a:lnTo>
                  <a:lnTo>
                    <a:pt x="50" y="116"/>
                  </a:lnTo>
                  <a:lnTo>
                    <a:pt x="44" y="122"/>
                  </a:lnTo>
                  <a:lnTo>
                    <a:pt x="41" y="124"/>
                  </a:lnTo>
                  <a:lnTo>
                    <a:pt x="38" y="125"/>
                  </a:lnTo>
                  <a:lnTo>
                    <a:pt x="35" y="126"/>
                  </a:lnTo>
                  <a:lnTo>
                    <a:pt x="32" y="126"/>
                  </a:lnTo>
                  <a:lnTo>
                    <a:pt x="29" y="126"/>
                  </a:lnTo>
                  <a:lnTo>
                    <a:pt x="25" y="125"/>
                  </a:lnTo>
                  <a:lnTo>
                    <a:pt x="22" y="124"/>
                  </a:lnTo>
                  <a:lnTo>
                    <a:pt x="19" y="122"/>
                  </a:lnTo>
                  <a:lnTo>
                    <a:pt x="14" y="116"/>
                  </a:lnTo>
                  <a:lnTo>
                    <a:pt x="9" y="108"/>
                  </a:lnTo>
                  <a:lnTo>
                    <a:pt x="5" y="98"/>
                  </a:lnTo>
                  <a:lnTo>
                    <a:pt x="2" y="88"/>
                  </a:lnTo>
                  <a:lnTo>
                    <a:pt x="0" y="76"/>
                  </a:lnTo>
                  <a:lnTo>
                    <a:pt x="0" y="64"/>
                  </a:lnTo>
                  <a:lnTo>
                    <a:pt x="0" y="51"/>
                  </a:lnTo>
                  <a:lnTo>
                    <a:pt x="2" y="38"/>
                  </a:lnTo>
                  <a:lnTo>
                    <a:pt x="5" y="27"/>
                  </a:lnTo>
                  <a:lnTo>
                    <a:pt x="9" y="18"/>
                  </a:lnTo>
                  <a:lnTo>
                    <a:pt x="14" y="10"/>
                  </a:lnTo>
                  <a:lnTo>
                    <a:pt x="19" y="4"/>
                  </a:lnTo>
                  <a:lnTo>
                    <a:pt x="22" y="2"/>
                  </a:lnTo>
                  <a:lnTo>
                    <a:pt x="25"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084" name="Freeform 73"/>
            <p:cNvSpPr>
              <a:spLocks/>
            </p:cNvSpPr>
            <p:nvPr/>
          </p:nvSpPr>
          <p:spPr bwMode="auto">
            <a:xfrm>
              <a:off x="5528" y="1848"/>
              <a:ext cx="104" cy="222"/>
            </a:xfrm>
            <a:custGeom>
              <a:avLst/>
              <a:gdLst>
                <a:gd name="T0" fmla="*/ 21 w 104"/>
                <a:gd name="T1" fmla="*/ 0 h 222"/>
                <a:gd name="T2" fmla="*/ 83 w 104"/>
                <a:gd name="T3" fmla="*/ 0 h 222"/>
                <a:gd name="T4" fmla="*/ 87 w 104"/>
                <a:gd name="T5" fmla="*/ 1 h 222"/>
                <a:gd name="T6" fmla="*/ 91 w 104"/>
                <a:gd name="T7" fmla="*/ 5 h 222"/>
                <a:gd name="T8" fmla="*/ 95 w 104"/>
                <a:gd name="T9" fmla="*/ 11 h 222"/>
                <a:gd name="T10" fmla="*/ 98 w 104"/>
                <a:gd name="T11" fmla="*/ 18 h 222"/>
                <a:gd name="T12" fmla="*/ 101 w 104"/>
                <a:gd name="T13" fmla="*/ 29 h 222"/>
                <a:gd name="T14" fmla="*/ 102 w 104"/>
                <a:gd name="T15" fmla="*/ 39 h 222"/>
                <a:gd name="T16" fmla="*/ 104 w 104"/>
                <a:gd name="T17" fmla="*/ 51 h 222"/>
                <a:gd name="T18" fmla="*/ 104 w 104"/>
                <a:gd name="T19" fmla="*/ 65 h 222"/>
                <a:gd name="T20" fmla="*/ 104 w 104"/>
                <a:gd name="T21" fmla="*/ 158 h 222"/>
                <a:gd name="T22" fmla="*/ 104 w 104"/>
                <a:gd name="T23" fmla="*/ 171 h 222"/>
                <a:gd name="T24" fmla="*/ 102 w 104"/>
                <a:gd name="T25" fmla="*/ 182 h 222"/>
                <a:gd name="T26" fmla="*/ 101 w 104"/>
                <a:gd name="T27" fmla="*/ 193 h 222"/>
                <a:gd name="T28" fmla="*/ 98 w 104"/>
                <a:gd name="T29" fmla="*/ 203 h 222"/>
                <a:gd name="T30" fmla="*/ 95 w 104"/>
                <a:gd name="T31" fmla="*/ 210 h 222"/>
                <a:gd name="T32" fmla="*/ 91 w 104"/>
                <a:gd name="T33" fmla="*/ 217 h 222"/>
                <a:gd name="T34" fmla="*/ 87 w 104"/>
                <a:gd name="T35" fmla="*/ 221 h 222"/>
                <a:gd name="T36" fmla="*/ 83 w 104"/>
                <a:gd name="T37" fmla="*/ 222 h 222"/>
                <a:gd name="T38" fmla="*/ 21 w 104"/>
                <a:gd name="T39" fmla="*/ 222 h 222"/>
                <a:gd name="T40" fmla="*/ 17 w 104"/>
                <a:gd name="T41" fmla="*/ 221 h 222"/>
                <a:gd name="T42" fmla="*/ 13 w 104"/>
                <a:gd name="T43" fmla="*/ 217 h 222"/>
                <a:gd name="T44" fmla="*/ 9 w 104"/>
                <a:gd name="T45" fmla="*/ 210 h 222"/>
                <a:gd name="T46" fmla="*/ 6 w 104"/>
                <a:gd name="T47" fmla="*/ 203 h 222"/>
                <a:gd name="T48" fmla="*/ 4 w 104"/>
                <a:gd name="T49" fmla="*/ 193 h 222"/>
                <a:gd name="T50" fmla="*/ 1 w 104"/>
                <a:gd name="T51" fmla="*/ 182 h 222"/>
                <a:gd name="T52" fmla="*/ 0 w 104"/>
                <a:gd name="T53" fmla="*/ 171 h 222"/>
                <a:gd name="T54" fmla="*/ 0 w 104"/>
                <a:gd name="T55" fmla="*/ 158 h 222"/>
                <a:gd name="T56" fmla="*/ 0 w 104"/>
                <a:gd name="T57" fmla="*/ 65 h 222"/>
                <a:gd name="T58" fmla="*/ 0 w 104"/>
                <a:gd name="T59" fmla="*/ 51 h 222"/>
                <a:gd name="T60" fmla="*/ 1 w 104"/>
                <a:gd name="T61" fmla="*/ 39 h 222"/>
                <a:gd name="T62" fmla="*/ 4 w 104"/>
                <a:gd name="T63" fmla="*/ 29 h 222"/>
                <a:gd name="T64" fmla="*/ 6 w 104"/>
                <a:gd name="T65" fmla="*/ 18 h 222"/>
                <a:gd name="T66" fmla="*/ 9 w 104"/>
                <a:gd name="T67" fmla="*/ 11 h 222"/>
                <a:gd name="T68" fmla="*/ 13 w 104"/>
                <a:gd name="T69" fmla="*/ 5 h 222"/>
                <a:gd name="T70" fmla="*/ 17 w 104"/>
                <a:gd name="T71" fmla="*/ 1 h 222"/>
                <a:gd name="T72" fmla="*/ 21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1" y="0"/>
                  </a:moveTo>
                  <a:lnTo>
                    <a:pt x="83" y="0"/>
                  </a:lnTo>
                  <a:lnTo>
                    <a:pt x="87" y="1"/>
                  </a:lnTo>
                  <a:lnTo>
                    <a:pt x="91" y="5"/>
                  </a:lnTo>
                  <a:lnTo>
                    <a:pt x="95" y="11"/>
                  </a:lnTo>
                  <a:lnTo>
                    <a:pt x="98" y="18"/>
                  </a:lnTo>
                  <a:lnTo>
                    <a:pt x="101" y="29"/>
                  </a:lnTo>
                  <a:lnTo>
                    <a:pt x="102" y="39"/>
                  </a:lnTo>
                  <a:lnTo>
                    <a:pt x="104" y="51"/>
                  </a:lnTo>
                  <a:lnTo>
                    <a:pt x="104" y="65"/>
                  </a:lnTo>
                  <a:lnTo>
                    <a:pt x="104" y="158"/>
                  </a:lnTo>
                  <a:lnTo>
                    <a:pt x="104" y="171"/>
                  </a:lnTo>
                  <a:lnTo>
                    <a:pt x="102" y="182"/>
                  </a:lnTo>
                  <a:lnTo>
                    <a:pt x="101" y="193"/>
                  </a:lnTo>
                  <a:lnTo>
                    <a:pt x="98" y="203"/>
                  </a:lnTo>
                  <a:lnTo>
                    <a:pt x="95" y="210"/>
                  </a:lnTo>
                  <a:lnTo>
                    <a:pt x="91" y="217"/>
                  </a:lnTo>
                  <a:lnTo>
                    <a:pt x="87" y="221"/>
                  </a:lnTo>
                  <a:lnTo>
                    <a:pt x="83" y="222"/>
                  </a:lnTo>
                  <a:lnTo>
                    <a:pt x="21" y="222"/>
                  </a:lnTo>
                  <a:lnTo>
                    <a:pt x="17" y="221"/>
                  </a:lnTo>
                  <a:lnTo>
                    <a:pt x="13" y="217"/>
                  </a:lnTo>
                  <a:lnTo>
                    <a:pt x="9" y="210"/>
                  </a:lnTo>
                  <a:lnTo>
                    <a:pt x="6" y="203"/>
                  </a:lnTo>
                  <a:lnTo>
                    <a:pt x="4" y="193"/>
                  </a:lnTo>
                  <a:lnTo>
                    <a:pt x="1" y="182"/>
                  </a:lnTo>
                  <a:lnTo>
                    <a:pt x="0" y="171"/>
                  </a:lnTo>
                  <a:lnTo>
                    <a:pt x="0" y="158"/>
                  </a:lnTo>
                  <a:lnTo>
                    <a:pt x="0" y="65"/>
                  </a:lnTo>
                  <a:lnTo>
                    <a:pt x="0" y="51"/>
                  </a:lnTo>
                  <a:lnTo>
                    <a:pt x="1" y="39"/>
                  </a:lnTo>
                  <a:lnTo>
                    <a:pt x="4" y="29"/>
                  </a:lnTo>
                  <a:lnTo>
                    <a:pt x="6" y="18"/>
                  </a:lnTo>
                  <a:lnTo>
                    <a:pt x="9" y="11"/>
                  </a:lnTo>
                  <a:lnTo>
                    <a:pt x="13" y="5"/>
                  </a:lnTo>
                  <a:lnTo>
                    <a:pt x="17"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85" name="Freeform 74"/>
            <p:cNvSpPr>
              <a:spLocks/>
            </p:cNvSpPr>
            <p:nvPr/>
          </p:nvSpPr>
          <p:spPr bwMode="auto">
            <a:xfrm>
              <a:off x="5528" y="1848"/>
              <a:ext cx="104" cy="222"/>
            </a:xfrm>
            <a:custGeom>
              <a:avLst/>
              <a:gdLst>
                <a:gd name="T0" fmla="*/ 21 w 104"/>
                <a:gd name="T1" fmla="*/ 0 h 222"/>
                <a:gd name="T2" fmla="*/ 83 w 104"/>
                <a:gd name="T3" fmla="*/ 0 h 222"/>
                <a:gd name="T4" fmla="*/ 87 w 104"/>
                <a:gd name="T5" fmla="*/ 1 h 222"/>
                <a:gd name="T6" fmla="*/ 91 w 104"/>
                <a:gd name="T7" fmla="*/ 5 h 222"/>
                <a:gd name="T8" fmla="*/ 95 w 104"/>
                <a:gd name="T9" fmla="*/ 11 h 222"/>
                <a:gd name="T10" fmla="*/ 98 w 104"/>
                <a:gd name="T11" fmla="*/ 18 h 222"/>
                <a:gd name="T12" fmla="*/ 101 w 104"/>
                <a:gd name="T13" fmla="*/ 29 h 222"/>
                <a:gd name="T14" fmla="*/ 102 w 104"/>
                <a:gd name="T15" fmla="*/ 39 h 222"/>
                <a:gd name="T16" fmla="*/ 104 w 104"/>
                <a:gd name="T17" fmla="*/ 51 h 222"/>
                <a:gd name="T18" fmla="*/ 104 w 104"/>
                <a:gd name="T19" fmla="*/ 65 h 222"/>
                <a:gd name="T20" fmla="*/ 104 w 104"/>
                <a:gd name="T21" fmla="*/ 158 h 222"/>
                <a:gd name="T22" fmla="*/ 104 w 104"/>
                <a:gd name="T23" fmla="*/ 171 h 222"/>
                <a:gd name="T24" fmla="*/ 102 w 104"/>
                <a:gd name="T25" fmla="*/ 182 h 222"/>
                <a:gd name="T26" fmla="*/ 101 w 104"/>
                <a:gd name="T27" fmla="*/ 193 h 222"/>
                <a:gd name="T28" fmla="*/ 98 w 104"/>
                <a:gd name="T29" fmla="*/ 203 h 222"/>
                <a:gd name="T30" fmla="*/ 95 w 104"/>
                <a:gd name="T31" fmla="*/ 210 h 222"/>
                <a:gd name="T32" fmla="*/ 91 w 104"/>
                <a:gd name="T33" fmla="*/ 217 h 222"/>
                <a:gd name="T34" fmla="*/ 87 w 104"/>
                <a:gd name="T35" fmla="*/ 221 h 222"/>
                <a:gd name="T36" fmla="*/ 83 w 104"/>
                <a:gd name="T37" fmla="*/ 222 h 222"/>
                <a:gd name="T38" fmla="*/ 21 w 104"/>
                <a:gd name="T39" fmla="*/ 222 h 222"/>
                <a:gd name="T40" fmla="*/ 17 w 104"/>
                <a:gd name="T41" fmla="*/ 221 h 222"/>
                <a:gd name="T42" fmla="*/ 13 w 104"/>
                <a:gd name="T43" fmla="*/ 217 h 222"/>
                <a:gd name="T44" fmla="*/ 9 w 104"/>
                <a:gd name="T45" fmla="*/ 210 h 222"/>
                <a:gd name="T46" fmla="*/ 6 w 104"/>
                <a:gd name="T47" fmla="*/ 203 h 222"/>
                <a:gd name="T48" fmla="*/ 4 w 104"/>
                <a:gd name="T49" fmla="*/ 193 h 222"/>
                <a:gd name="T50" fmla="*/ 1 w 104"/>
                <a:gd name="T51" fmla="*/ 182 h 222"/>
                <a:gd name="T52" fmla="*/ 0 w 104"/>
                <a:gd name="T53" fmla="*/ 171 h 222"/>
                <a:gd name="T54" fmla="*/ 0 w 104"/>
                <a:gd name="T55" fmla="*/ 158 h 222"/>
                <a:gd name="T56" fmla="*/ 0 w 104"/>
                <a:gd name="T57" fmla="*/ 65 h 222"/>
                <a:gd name="T58" fmla="*/ 0 w 104"/>
                <a:gd name="T59" fmla="*/ 51 h 222"/>
                <a:gd name="T60" fmla="*/ 1 w 104"/>
                <a:gd name="T61" fmla="*/ 39 h 222"/>
                <a:gd name="T62" fmla="*/ 4 w 104"/>
                <a:gd name="T63" fmla="*/ 29 h 222"/>
                <a:gd name="T64" fmla="*/ 6 w 104"/>
                <a:gd name="T65" fmla="*/ 18 h 222"/>
                <a:gd name="T66" fmla="*/ 9 w 104"/>
                <a:gd name="T67" fmla="*/ 11 h 222"/>
                <a:gd name="T68" fmla="*/ 13 w 104"/>
                <a:gd name="T69" fmla="*/ 5 h 222"/>
                <a:gd name="T70" fmla="*/ 17 w 104"/>
                <a:gd name="T71" fmla="*/ 1 h 222"/>
                <a:gd name="T72" fmla="*/ 21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1" y="0"/>
                  </a:moveTo>
                  <a:lnTo>
                    <a:pt x="83" y="0"/>
                  </a:lnTo>
                  <a:lnTo>
                    <a:pt x="87" y="1"/>
                  </a:lnTo>
                  <a:lnTo>
                    <a:pt x="91" y="5"/>
                  </a:lnTo>
                  <a:lnTo>
                    <a:pt x="95" y="11"/>
                  </a:lnTo>
                  <a:lnTo>
                    <a:pt x="98" y="18"/>
                  </a:lnTo>
                  <a:lnTo>
                    <a:pt x="101" y="29"/>
                  </a:lnTo>
                  <a:lnTo>
                    <a:pt x="102" y="39"/>
                  </a:lnTo>
                  <a:lnTo>
                    <a:pt x="104" y="51"/>
                  </a:lnTo>
                  <a:lnTo>
                    <a:pt x="104" y="65"/>
                  </a:lnTo>
                  <a:lnTo>
                    <a:pt x="104" y="158"/>
                  </a:lnTo>
                  <a:lnTo>
                    <a:pt x="104" y="171"/>
                  </a:lnTo>
                  <a:lnTo>
                    <a:pt x="102" y="182"/>
                  </a:lnTo>
                  <a:lnTo>
                    <a:pt x="101" y="193"/>
                  </a:lnTo>
                  <a:lnTo>
                    <a:pt x="98" y="203"/>
                  </a:lnTo>
                  <a:lnTo>
                    <a:pt x="95" y="210"/>
                  </a:lnTo>
                  <a:lnTo>
                    <a:pt x="91" y="217"/>
                  </a:lnTo>
                  <a:lnTo>
                    <a:pt x="87" y="221"/>
                  </a:lnTo>
                  <a:lnTo>
                    <a:pt x="83" y="222"/>
                  </a:lnTo>
                  <a:lnTo>
                    <a:pt x="21" y="222"/>
                  </a:lnTo>
                  <a:lnTo>
                    <a:pt x="17" y="221"/>
                  </a:lnTo>
                  <a:lnTo>
                    <a:pt x="13" y="217"/>
                  </a:lnTo>
                  <a:lnTo>
                    <a:pt x="9" y="210"/>
                  </a:lnTo>
                  <a:lnTo>
                    <a:pt x="6" y="203"/>
                  </a:lnTo>
                  <a:lnTo>
                    <a:pt x="4" y="193"/>
                  </a:lnTo>
                  <a:lnTo>
                    <a:pt x="1" y="182"/>
                  </a:lnTo>
                  <a:lnTo>
                    <a:pt x="0" y="171"/>
                  </a:lnTo>
                  <a:lnTo>
                    <a:pt x="0" y="158"/>
                  </a:lnTo>
                  <a:lnTo>
                    <a:pt x="0" y="65"/>
                  </a:lnTo>
                  <a:lnTo>
                    <a:pt x="0" y="51"/>
                  </a:lnTo>
                  <a:lnTo>
                    <a:pt x="1" y="39"/>
                  </a:lnTo>
                  <a:lnTo>
                    <a:pt x="4" y="29"/>
                  </a:lnTo>
                  <a:lnTo>
                    <a:pt x="6" y="18"/>
                  </a:lnTo>
                  <a:lnTo>
                    <a:pt x="9" y="11"/>
                  </a:lnTo>
                  <a:lnTo>
                    <a:pt x="13" y="5"/>
                  </a:lnTo>
                  <a:lnTo>
                    <a:pt x="17"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086" name="Freeform 75"/>
            <p:cNvSpPr>
              <a:spLocks/>
            </p:cNvSpPr>
            <p:nvPr/>
          </p:nvSpPr>
          <p:spPr bwMode="auto">
            <a:xfrm>
              <a:off x="5545" y="1905"/>
              <a:ext cx="64" cy="127"/>
            </a:xfrm>
            <a:custGeom>
              <a:avLst/>
              <a:gdLst>
                <a:gd name="T0" fmla="*/ 32 w 64"/>
                <a:gd name="T1" fmla="*/ 0 h 127"/>
                <a:gd name="T2" fmla="*/ 35 w 64"/>
                <a:gd name="T3" fmla="*/ 0 h 127"/>
                <a:gd name="T4" fmla="*/ 38 w 64"/>
                <a:gd name="T5" fmla="*/ 1 h 127"/>
                <a:gd name="T6" fmla="*/ 41 w 64"/>
                <a:gd name="T7" fmla="*/ 2 h 127"/>
                <a:gd name="T8" fmla="*/ 44 w 64"/>
                <a:gd name="T9" fmla="*/ 4 h 127"/>
                <a:gd name="T10" fmla="*/ 50 w 64"/>
                <a:gd name="T11" fmla="*/ 10 h 127"/>
                <a:gd name="T12" fmla="*/ 54 w 64"/>
                <a:gd name="T13" fmla="*/ 18 h 127"/>
                <a:gd name="T14" fmla="*/ 58 w 64"/>
                <a:gd name="T15" fmla="*/ 28 h 127"/>
                <a:gd name="T16" fmla="*/ 61 w 64"/>
                <a:gd name="T17" fmla="*/ 38 h 127"/>
                <a:gd name="T18" fmla="*/ 63 w 64"/>
                <a:gd name="T19" fmla="*/ 51 h 127"/>
                <a:gd name="T20" fmla="*/ 64 w 64"/>
                <a:gd name="T21" fmla="*/ 64 h 127"/>
                <a:gd name="T22" fmla="*/ 63 w 64"/>
                <a:gd name="T23" fmla="*/ 76 h 127"/>
                <a:gd name="T24" fmla="*/ 61 w 64"/>
                <a:gd name="T25" fmla="*/ 88 h 127"/>
                <a:gd name="T26" fmla="*/ 58 w 64"/>
                <a:gd name="T27" fmla="*/ 99 h 127"/>
                <a:gd name="T28" fmla="*/ 54 w 64"/>
                <a:gd name="T29" fmla="*/ 108 h 127"/>
                <a:gd name="T30" fmla="*/ 50 w 64"/>
                <a:gd name="T31" fmla="*/ 116 h 127"/>
                <a:gd name="T32" fmla="*/ 44 w 64"/>
                <a:gd name="T33" fmla="*/ 122 h 127"/>
                <a:gd name="T34" fmla="*/ 41 w 64"/>
                <a:gd name="T35" fmla="*/ 124 h 127"/>
                <a:gd name="T36" fmla="*/ 38 w 64"/>
                <a:gd name="T37" fmla="*/ 125 h 127"/>
                <a:gd name="T38" fmla="*/ 35 w 64"/>
                <a:gd name="T39" fmla="*/ 127 h 127"/>
                <a:gd name="T40" fmla="*/ 32 w 64"/>
                <a:gd name="T41" fmla="*/ 127 h 127"/>
                <a:gd name="T42" fmla="*/ 29 w 64"/>
                <a:gd name="T43" fmla="*/ 127 h 127"/>
                <a:gd name="T44" fmla="*/ 25 w 64"/>
                <a:gd name="T45" fmla="*/ 125 h 127"/>
                <a:gd name="T46" fmla="*/ 22 w 64"/>
                <a:gd name="T47" fmla="*/ 124 h 127"/>
                <a:gd name="T48" fmla="*/ 19 w 64"/>
                <a:gd name="T49" fmla="*/ 122 h 127"/>
                <a:gd name="T50" fmla="*/ 14 w 64"/>
                <a:gd name="T51" fmla="*/ 116 h 127"/>
                <a:gd name="T52" fmla="*/ 9 w 64"/>
                <a:gd name="T53" fmla="*/ 108 h 127"/>
                <a:gd name="T54" fmla="*/ 5 w 64"/>
                <a:gd name="T55" fmla="*/ 99 h 127"/>
                <a:gd name="T56" fmla="*/ 2 w 64"/>
                <a:gd name="T57" fmla="*/ 88 h 127"/>
                <a:gd name="T58" fmla="*/ 0 w 64"/>
                <a:gd name="T59" fmla="*/ 76 h 127"/>
                <a:gd name="T60" fmla="*/ 0 w 64"/>
                <a:gd name="T61" fmla="*/ 64 h 127"/>
                <a:gd name="T62" fmla="*/ 0 w 64"/>
                <a:gd name="T63" fmla="*/ 51 h 127"/>
                <a:gd name="T64" fmla="*/ 2 w 64"/>
                <a:gd name="T65" fmla="*/ 38 h 127"/>
                <a:gd name="T66" fmla="*/ 5 w 64"/>
                <a:gd name="T67" fmla="*/ 28 h 127"/>
                <a:gd name="T68" fmla="*/ 9 w 64"/>
                <a:gd name="T69" fmla="*/ 18 h 127"/>
                <a:gd name="T70" fmla="*/ 14 w 64"/>
                <a:gd name="T71" fmla="*/ 10 h 127"/>
                <a:gd name="T72" fmla="*/ 19 w 64"/>
                <a:gd name="T73" fmla="*/ 4 h 127"/>
                <a:gd name="T74" fmla="*/ 22 w 64"/>
                <a:gd name="T75" fmla="*/ 2 h 127"/>
                <a:gd name="T76" fmla="*/ 25 w 64"/>
                <a:gd name="T77" fmla="*/ 1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8" y="1"/>
                  </a:lnTo>
                  <a:lnTo>
                    <a:pt x="41" y="2"/>
                  </a:lnTo>
                  <a:lnTo>
                    <a:pt x="44" y="4"/>
                  </a:lnTo>
                  <a:lnTo>
                    <a:pt x="50" y="10"/>
                  </a:lnTo>
                  <a:lnTo>
                    <a:pt x="54" y="18"/>
                  </a:lnTo>
                  <a:lnTo>
                    <a:pt x="58" y="28"/>
                  </a:lnTo>
                  <a:lnTo>
                    <a:pt x="61" y="38"/>
                  </a:lnTo>
                  <a:lnTo>
                    <a:pt x="63" y="51"/>
                  </a:lnTo>
                  <a:lnTo>
                    <a:pt x="64" y="64"/>
                  </a:lnTo>
                  <a:lnTo>
                    <a:pt x="63" y="76"/>
                  </a:lnTo>
                  <a:lnTo>
                    <a:pt x="61" y="88"/>
                  </a:lnTo>
                  <a:lnTo>
                    <a:pt x="58" y="99"/>
                  </a:lnTo>
                  <a:lnTo>
                    <a:pt x="54" y="108"/>
                  </a:lnTo>
                  <a:lnTo>
                    <a:pt x="50" y="116"/>
                  </a:lnTo>
                  <a:lnTo>
                    <a:pt x="44" y="122"/>
                  </a:lnTo>
                  <a:lnTo>
                    <a:pt x="41" y="124"/>
                  </a:lnTo>
                  <a:lnTo>
                    <a:pt x="38" y="125"/>
                  </a:lnTo>
                  <a:lnTo>
                    <a:pt x="35" y="127"/>
                  </a:lnTo>
                  <a:lnTo>
                    <a:pt x="32" y="127"/>
                  </a:lnTo>
                  <a:lnTo>
                    <a:pt x="29"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87" name="Freeform 76"/>
            <p:cNvSpPr>
              <a:spLocks/>
            </p:cNvSpPr>
            <p:nvPr/>
          </p:nvSpPr>
          <p:spPr bwMode="auto">
            <a:xfrm>
              <a:off x="5545" y="1905"/>
              <a:ext cx="64" cy="127"/>
            </a:xfrm>
            <a:custGeom>
              <a:avLst/>
              <a:gdLst>
                <a:gd name="T0" fmla="*/ 32 w 64"/>
                <a:gd name="T1" fmla="*/ 0 h 127"/>
                <a:gd name="T2" fmla="*/ 35 w 64"/>
                <a:gd name="T3" fmla="*/ 0 h 127"/>
                <a:gd name="T4" fmla="*/ 38 w 64"/>
                <a:gd name="T5" fmla="*/ 1 h 127"/>
                <a:gd name="T6" fmla="*/ 41 w 64"/>
                <a:gd name="T7" fmla="*/ 2 h 127"/>
                <a:gd name="T8" fmla="*/ 44 w 64"/>
                <a:gd name="T9" fmla="*/ 4 h 127"/>
                <a:gd name="T10" fmla="*/ 50 w 64"/>
                <a:gd name="T11" fmla="*/ 10 h 127"/>
                <a:gd name="T12" fmla="*/ 54 w 64"/>
                <a:gd name="T13" fmla="*/ 18 h 127"/>
                <a:gd name="T14" fmla="*/ 58 w 64"/>
                <a:gd name="T15" fmla="*/ 28 h 127"/>
                <a:gd name="T16" fmla="*/ 61 w 64"/>
                <a:gd name="T17" fmla="*/ 38 h 127"/>
                <a:gd name="T18" fmla="*/ 63 w 64"/>
                <a:gd name="T19" fmla="*/ 51 h 127"/>
                <a:gd name="T20" fmla="*/ 64 w 64"/>
                <a:gd name="T21" fmla="*/ 64 h 127"/>
                <a:gd name="T22" fmla="*/ 63 w 64"/>
                <a:gd name="T23" fmla="*/ 76 h 127"/>
                <a:gd name="T24" fmla="*/ 61 w 64"/>
                <a:gd name="T25" fmla="*/ 88 h 127"/>
                <a:gd name="T26" fmla="*/ 58 w 64"/>
                <a:gd name="T27" fmla="*/ 99 h 127"/>
                <a:gd name="T28" fmla="*/ 54 w 64"/>
                <a:gd name="T29" fmla="*/ 108 h 127"/>
                <a:gd name="T30" fmla="*/ 50 w 64"/>
                <a:gd name="T31" fmla="*/ 116 h 127"/>
                <a:gd name="T32" fmla="*/ 44 w 64"/>
                <a:gd name="T33" fmla="*/ 122 h 127"/>
                <a:gd name="T34" fmla="*/ 41 w 64"/>
                <a:gd name="T35" fmla="*/ 124 h 127"/>
                <a:gd name="T36" fmla="*/ 38 w 64"/>
                <a:gd name="T37" fmla="*/ 125 h 127"/>
                <a:gd name="T38" fmla="*/ 35 w 64"/>
                <a:gd name="T39" fmla="*/ 127 h 127"/>
                <a:gd name="T40" fmla="*/ 32 w 64"/>
                <a:gd name="T41" fmla="*/ 127 h 127"/>
                <a:gd name="T42" fmla="*/ 29 w 64"/>
                <a:gd name="T43" fmla="*/ 127 h 127"/>
                <a:gd name="T44" fmla="*/ 25 w 64"/>
                <a:gd name="T45" fmla="*/ 125 h 127"/>
                <a:gd name="T46" fmla="*/ 22 w 64"/>
                <a:gd name="T47" fmla="*/ 124 h 127"/>
                <a:gd name="T48" fmla="*/ 19 w 64"/>
                <a:gd name="T49" fmla="*/ 122 h 127"/>
                <a:gd name="T50" fmla="*/ 14 w 64"/>
                <a:gd name="T51" fmla="*/ 116 h 127"/>
                <a:gd name="T52" fmla="*/ 9 w 64"/>
                <a:gd name="T53" fmla="*/ 108 h 127"/>
                <a:gd name="T54" fmla="*/ 5 w 64"/>
                <a:gd name="T55" fmla="*/ 99 h 127"/>
                <a:gd name="T56" fmla="*/ 2 w 64"/>
                <a:gd name="T57" fmla="*/ 88 h 127"/>
                <a:gd name="T58" fmla="*/ 0 w 64"/>
                <a:gd name="T59" fmla="*/ 76 h 127"/>
                <a:gd name="T60" fmla="*/ 0 w 64"/>
                <a:gd name="T61" fmla="*/ 64 h 127"/>
                <a:gd name="T62" fmla="*/ 0 w 64"/>
                <a:gd name="T63" fmla="*/ 51 h 127"/>
                <a:gd name="T64" fmla="*/ 2 w 64"/>
                <a:gd name="T65" fmla="*/ 38 h 127"/>
                <a:gd name="T66" fmla="*/ 5 w 64"/>
                <a:gd name="T67" fmla="*/ 28 h 127"/>
                <a:gd name="T68" fmla="*/ 9 w 64"/>
                <a:gd name="T69" fmla="*/ 18 h 127"/>
                <a:gd name="T70" fmla="*/ 14 w 64"/>
                <a:gd name="T71" fmla="*/ 10 h 127"/>
                <a:gd name="T72" fmla="*/ 19 w 64"/>
                <a:gd name="T73" fmla="*/ 4 h 127"/>
                <a:gd name="T74" fmla="*/ 22 w 64"/>
                <a:gd name="T75" fmla="*/ 2 h 127"/>
                <a:gd name="T76" fmla="*/ 25 w 64"/>
                <a:gd name="T77" fmla="*/ 1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8" y="1"/>
                  </a:lnTo>
                  <a:lnTo>
                    <a:pt x="41" y="2"/>
                  </a:lnTo>
                  <a:lnTo>
                    <a:pt x="44" y="4"/>
                  </a:lnTo>
                  <a:lnTo>
                    <a:pt x="50" y="10"/>
                  </a:lnTo>
                  <a:lnTo>
                    <a:pt x="54" y="18"/>
                  </a:lnTo>
                  <a:lnTo>
                    <a:pt x="58" y="28"/>
                  </a:lnTo>
                  <a:lnTo>
                    <a:pt x="61" y="38"/>
                  </a:lnTo>
                  <a:lnTo>
                    <a:pt x="63" y="51"/>
                  </a:lnTo>
                  <a:lnTo>
                    <a:pt x="64" y="64"/>
                  </a:lnTo>
                  <a:lnTo>
                    <a:pt x="63" y="76"/>
                  </a:lnTo>
                  <a:lnTo>
                    <a:pt x="61" y="88"/>
                  </a:lnTo>
                  <a:lnTo>
                    <a:pt x="58" y="99"/>
                  </a:lnTo>
                  <a:lnTo>
                    <a:pt x="54" y="108"/>
                  </a:lnTo>
                  <a:lnTo>
                    <a:pt x="50" y="116"/>
                  </a:lnTo>
                  <a:lnTo>
                    <a:pt x="44" y="122"/>
                  </a:lnTo>
                  <a:lnTo>
                    <a:pt x="41" y="124"/>
                  </a:lnTo>
                  <a:lnTo>
                    <a:pt x="38" y="125"/>
                  </a:lnTo>
                  <a:lnTo>
                    <a:pt x="35" y="127"/>
                  </a:lnTo>
                  <a:lnTo>
                    <a:pt x="32" y="127"/>
                  </a:lnTo>
                  <a:lnTo>
                    <a:pt x="29"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088" name="Freeform 77"/>
            <p:cNvSpPr>
              <a:spLocks/>
            </p:cNvSpPr>
            <p:nvPr/>
          </p:nvSpPr>
          <p:spPr bwMode="auto">
            <a:xfrm>
              <a:off x="4890" y="1393"/>
              <a:ext cx="105" cy="223"/>
            </a:xfrm>
            <a:custGeom>
              <a:avLst/>
              <a:gdLst>
                <a:gd name="T0" fmla="*/ 21 w 105"/>
                <a:gd name="T1" fmla="*/ 0 h 223"/>
                <a:gd name="T2" fmla="*/ 84 w 105"/>
                <a:gd name="T3" fmla="*/ 0 h 223"/>
                <a:gd name="T4" fmla="*/ 88 w 105"/>
                <a:gd name="T5" fmla="*/ 2 h 223"/>
                <a:gd name="T6" fmla="*/ 91 w 105"/>
                <a:gd name="T7" fmla="*/ 5 h 223"/>
                <a:gd name="T8" fmla="*/ 95 w 105"/>
                <a:gd name="T9" fmla="*/ 12 h 223"/>
                <a:gd name="T10" fmla="*/ 99 w 105"/>
                <a:gd name="T11" fmla="*/ 19 h 223"/>
                <a:gd name="T12" fmla="*/ 101 w 105"/>
                <a:gd name="T13" fmla="*/ 29 h 223"/>
                <a:gd name="T14" fmla="*/ 103 w 105"/>
                <a:gd name="T15" fmla="*/ 40 h 223"/>
                <a:gd name="T16" fmla="*/ 104 w 105"/>
                <a:gd name="T17" fmla="*/ 52 h 223"/>
                <a:gd name="T18" fmla="*/ 105 w 105"/>
                <a:gd name="T19" fmla="*/ 64 h 223"/>
                <a:gd name="T20" fmla="*/ 105 w 105"/>
                <a:gd name="T21" fmla="*/ 158 h 223"/>
                <a:gd name="T22" fmla="*/ 104 w 105"/>
                <a:gd name="T23" fmla="*/ 172 h 223"/>
                <a:gd name="T24" fmla="*/ 103 w 105"/>
                <a:gd name="T25" fmla="*/ 183 h 223"/>
                <a:gd name="T26" fmla="*/ 101 w 105"/>
                <a:gd name="T27" fmla="*/ 194 h 223"/>
                <a:gd name="T28" fmla="*/ 99 w 105"/>
                <a:gd name="T29" fmla="*/ 204 h 223"/>
                <a:gd name="T30" fmla="*/ 95 w 105"/>
                <a:gd name="T31" fmla="*/ 211 h 223"/>
                <a:gd name="T32" fmla="*/ 91 w 105"/>
                <a:gd name="T33" fmla="*/ 217 h 223"/>
                <a:gd name="T34" fmla="*/ 88 w 105"/>
                <a:gd name="T35" fmla="*/ 222 h 223"/>
                <a:gd name="T36" fmla="*/ 84 w 105"/>
                <a:gd name="T37" fmla="*/ 223 h 223"/>
                <a:gd name="T38" fmla="*/ 21 w 105"/>
                <a:gd name="T39" fmla="*/ 223 h 223"/>
                <a:gd name="T40" fmla="*/ 17 w 105"/>
                <a:gd name="T41" fmla="*/ 222 h 223"/>
                <a:gd name="T42" fmla="*/ 13 w 105"/>
                <a:gd name="T43" fmla="*/ 217 h 223"/>
                <a:gd name="T44" fmla="*/ 10 w 105"/>
                <a:gd name="T45" fmla="*/ 211 h 223"/>
                <a:gd name="T46" fmla="*/ 6 w 105"/>
                <a:gd name="T47" fmla="*/ 204 h 223"/>
                <a:gd name="T48" fmla="*/ 4 w 105"/>
                <a:gd name="T49" fmla="*/ 194 h 223"/>
                <a:gd name="T50" fmla="*/ 2 w 105"/>
                <a:gd name="T51" fmla="*/ 183 h 223"/>
                <a:gd name="T52" fmla="*/ 1 w 105"/>
                <a:gd name="T53" fmla="*/ 172 h 223"/>
                <a:gd name="T54" fmla="*/ 0 w 105"/>
                <a:gd name="T55" fmla="*/ 158 h 223"/>
                <a:gd name="T56" fmla="*/ 0 w 105"/>
                <a:gd name="T57" fmla="*/ 64 h 223"/>
                <a:gd name="T58" fmla="*/ 1 w 105"/>
                <a:gd name="T59" fmla="*/ 52 h 223"/>
                <a:gd name="T60" fmla="*/ 2 w 105"/>
                <a:gd name="T61" fmla="*/ 40 h 223"/>
                <a:gd name="T62" fmla="*/ 4 w 105"/>
                <a:gd name="T63" fmla="*/ 29 h 223"/>
                <a:gd name="T64" fmla="*/ 6 w 105"/>
                <a:gd name="T65" fmla="*/ 19 h 223"/>
                <a:gd name="T66" fmla="*/ 10 w 105"/>
                <a:gd name="T67" fmla="*/ 12 h 223"/>
                <a:gd name="T68" fmla="*/ 13 w 105"/>
                <a:gd name="T69" fmla="*/ 5 h 223"/>
                <a:gd name="T70" fmla="*/ 17 w 105"/>
                <a:gd name="T71" fmla="*/ 2 h 223"/>
                <a:gd name="T72" fmla="*/ 21 w 105"/>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3"/>
                <a:gd name="T113" fmla="*/ 105 w 105"/>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3">
                  <a:moveTo>
                    <a:pt x="21" y="0"/>
                  </a:moveTo>
                  <a:lnTo>
                    <a:pt x="84" y="0"/>
                  </a:lnTo>
                  <a:lnTo>
                    <a:pt x="88" y="2"/>
                  </a:lnTo>
                  <a:lnTo>
                    <a:pt x="91" y="5"/>
                  </a:lnTo>
                  <a:lnTo>
                    <a:pt x="95" y="12"/>
                  </a:lnTo>
                  <a:lnTo>
                    <a:pt x="99" y="19"/>
                  </a:lnTo>
                  <a:lnTo>
                    <a:pt x="101" y="29"/>
                  </a:lnTo>
                  <a:lnTo>
                    <a:pt x="103" y="40"/>
                  </a:lnTo>
                  <a:lnTo>
                    <a:pt x="104" y="52"/>
                  </a:lnTo>
                  <a:lnTo>
                    <a:pt x="105" y="64"/>
                  </a:lnTo>
                  <a:lnTo>
                    <a:pt x="105" y="158"/>
                  </a:lnTo>
                  <a:lnTo>
                    <a:pt x="104" y="172"/>
                  </a:lnTo>
                  <a:lnTo>
                    <a:pt x="103" y="183"/>
                  </a:lnTo>
                  <a:lnTo>
                    <a:pt x="101" y="194"/>
                  </a:lnTo>
                  <a:lnTo>
                    <a:pt x="99" y="204"/>
                  </a:lnTo>
                  <a:lnTo>
                    <a:pt x="95" y="211"/>
                  </a:lnTo>
                  <a:lnTo>
                    <a:pt x="91" y="217"/>
                  </a:lnTo>
                  <a:lnTo>
                    <a:pt x="88" y="222"/>
                  </a:lnTo>
                  <a:lnTo>
                    <a:pt x="84" y="223"/>
                  </a:lnTo>
                  <a:lnTo>
                    <a:pt x="21" y="223"/>
                  </a:lnTo>
                  <a:lnTo>
                    <a:pt x="17" y="222"/>
                  </a:lnTo>
                  <a:lnTo>
                    <a:pt x="13" y="217"/>
                  </a:lnTo>
                  <a:lnTo>
                    <a:pt x="10" y="211"/>
                  </a:lnTo>
                  <a:lnTo>
                    <a:pt x="6" y="204"/>
                  </a:lnTo>
                  <a:lnTo>
                    <a:pt x="4" y="194"/>
                  </a:lnTo>
                  <a:lnTo>
                    <a:pt x="2" y="183"/>
                  </a:lnTo>
                  <a:lnTo>
                    <a:pt x="1" y="172"/>
                  </a:lnTo>
                  <a:lnTo>
                    <a:pt x="0" y="158"/>
                  </a:lnTo>
                  <a:lnTo>
                    <a:pt x="0" y="64"/>
                  </a:lnTo>
                  <a:lnTo>
                    <a:pt x="1" y="52"/>
                  </a:lnTo>
                  <a:lnTo>
                    <a:pt x="2" y="40"/>
                  </a:lnTo>
                  <a:lnTo>
                    <a:pt x="4" y="29"/>
                  </a:lnTo>
                  <a:lnTo>
                    <a:pt x="6" y="19"/>
                  </a:lnTo>
                  <a:lnTo>
                    <a:pt x="10" y="12"/>
                  </a:lnTo>
                  <a:lnTo>
                    <a:pt x="13" y="5"/>
                  </a:lnTo>
                  <a:lnTo>
                    <a:pt x="17" y="2"/>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89" name="Freeform 78"/>
            <p:cNvSpPr>
              <a:spLocks/>
            </p:cNvSpPr>
            <p:nvPr/>
          </p:nvSpPr>
          <p:spPr bwMode="auto">
            <a:xfrm>
              <a:off x="4890" y="1393"/>
              <a:ext cx="105" cy="223"/>
            </a:xfrm>
            <a:custGeom>
              <a:avLst/>
              <a:gdLst>
                <a:gd name="T0" fmla="*/ 21 w 105"/>
                <a:gd name="T1" fmla="*/ 0 h 223"/>
                <a:gd name="T2" fmla="*/ 84 w 105"/>
                <a:gd name="T3" fmla="*/ 0 h 223"/>
                <a:gd name="T4" fmla="*/ 88 w 105"/>
                <a:gd name="T5" fmla="*/ 2 h 223"/>
                <a:gd name="T6" fmla="*/ 91 w 105"/>
                <a:gd name="T7" fmla="*/ 5 h 223"/>
                <a:gd name="T8" fmla="*/ 95 w 105"/>
                <a:gd name="T9" fmla="*/ 12 h 223"/>
                <a:gd name="T10" fmla="*/ 99 w 105"/>
                <a:gd name="T11" fmla="*/ 19 h 223"/>
                <a:gd name="T12" fmla="*/ 101 w 105"/>
                <a:gd name="T13" fmla="*/ 29 h 223"/>
                <a:gd name="T14" fmla="*/ 103 w 105"/>
                <a:gd name="T15" fmla="*/ 40 h 223"/>
                <a:gd name="T16" fmla="*/ 104 w 105"/>
                <a:gd name="T17" fmla="*/ 52 h 223"/>
                <a:gd name="T18" fmla="*/ 105 w 105"/>
                <a:gd name="T19" fmla="*/ 64 h 223"/>
                <a:gd name="T20" fmla="*/ 105 w 105"/>
                <a:gd name="T21" fmla="*/ 158 h 223"/>
                <a:gd name="T22" fmla="*/ 104 w 105"/>
                <a:gd name="T23" fmla="*/ 172 h 223"/>
                <a:gd name="T24" fmla="*/ 103 w 105"/>
                <a:gd name="T25" fmla="*/ 183 h 223"/>
                <a:gd name="T26" fmla="*/ 101 w 105"/>
                <a:gd name="T27" fmla="*/ 194 h 223"/>
                <a:gd name="T28" fmla="*/ 99 w 105"/>
                <a:gd name="T29" fmla="*/ 204 h 223"/>
                <a:gd name="T30" fmla="*/ 95 w 105"/>
                <a:gd name="T31" fmla="*/ 211 h 223"/>
                <a:gd name="T32" fmla="*/ 91 w 105"/>
                <a:gd name="T33" fmla="*/ 217 h 223"/>
                <a:gd name="T34" fmla="*/ 88 w 105"/>
                <a:gd name="T35" fmla="*/ 222 h 223"/>
                <a:gd name="T36" fmla="*/ 84 w 105"/>
                <a:gd name="T37" fmla="*/ 223 h 223"/>
                <a:gd name="T38" fmla="*/ 21 w 105"/>
                <a:gd name="T39" fmla="*/ 223 h 223"/>
                <a:gd name="T40" fmla="*/ 17 w 105"/>
                <a:gd name="T41" fmla="*/ 222 h 223"/>
                <a:gd name="T42" fmla="*/ 13 w 105"/>
                <a:gd name="T43" fmla="*/ 217 h 223"/>
                <a:gd name="T44" fmla="*/ 10 w 105"/>
                <a:gd name="T45" fmla="*/ 211 h 223"/>
                <a:gd name="T46" fmla="*/ 6 w 105"/>
                <a:gd name="T47" fmla="*/ 204 h 223"/>
                <a:gd name="T48" fmla="*/ 4 w 105"/>
                <a:gd name="T49" fmla="*/ 194 h 223"/>
                <a:gd name="T50" fmla="*/ 2 w 105"/>
                <a:gd name="T51" fmla="*/ 183 h 223"/>
                <a:gd name="T52" fmla="*/ 1 w 105"/>
                <a:gd name="T53" fmla="*/ 172 h 223"/>
                <a:gd name="T54" fmla="*/ 0 w 105"/>
                <a:gd name="T55" fmla="*/ 158 h 223"/>
                <a:gd name="T56" fmla="*/ 0 w 105"/>
                <a:gd name="T57" fmla="*/ 64 h 223"/>
                <a:gd name="T58" fmla="*/ 1 w 105"/>
                <a:gd name="T59" fmla="*/ 52 h 223"/>
                <a:gd name="T60" fmla="*/ 2 w 105"/>
                <a:gd name="T61" fmla="*/ 40 h 223"/>
                <a:gd name="T62" fmla="*/ 4 w 105"/>
                <a:gd name="T63" fmla="*/ 29 h 223"/>
                <a:gd name="T64" fmla="*/ 6 w 105"/>
                <a:gd name="T65" fmla="*/ 19 h 223"/>
                <a:gd name="T66" fmla="*/ 10 w 105"/>
                <a:gd name="T67" fmla="*/ 12 h 223"/>
                <a:gd name="T68" fmla="*/ 13 w 105"/>
                <a:gd name="T69" fmla="*/ 5 h 223"/>
                <a:gd name="T70" fmla="*/ 17 w 105"/>
                <a:gd name="T71" fmla="*/ 2 h 223"/>
                <a:gd name="T72" fmla="*/ 21 w 105"/>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3"/>
                <a:gd name="T113" fmla="*/ 105 w 105"/>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3">
                  <a:moveTo>
                    <a:pt x="21" y="0"/>
                  </a:moveTo>
                  <a:lnTo>
                    <a:pt x="84" y="0"/>
                  </a:lnTo>
                  <a:lnTo>
                    <a:pt x="88" y="2"/>
                  </a:lnTo>
                  <a:lnTo>
                    <a:pt x="91" y="5"/>
                  </a:lnTo>
                  <a:lnTo>
                    <a:pt x="95" y="12"/>
                  </a:lnTo>
                  <a:lnTo>
                    <a:pt x="99" y="19"/>
                  </a:lnTo>
                  <a:lnTo>
                    <a:pt x="101" y="29"/>
                  </a:lnTo>
                  <a:lnTo>
                    <a:pt x="103" y="40"/>
                  </a:lnTo>
                  <a:lnTo>
                    <a:pt x="104" y="52"/>
                  </a:lnTo>
                  <a:lnTo>
                    <a:pt x="105" y="64"/>
                  </a:lnTo>
                  <a:lnTo>
                    <a:pt x="105" y="158"/>
                  </a:lnTo>
                  <a:lnTo>
                    <a:pt x="104" y="172"/>
                  </a:lnTo>
                  <a:lnTo>
                    <a:pt x="103" y="183"/>
                  </a:lnTo>
                  <a:lnTo>
                    <a:pt x="101" y="194"/>
                  </a:lnTo>
                  <a:lnTo>
                    <a:pt x="99" y="204"/>
                  </a:lnTo>
                  <a:lnTo>
                    <a:pt x="95" y="211"/>
                  </a:lnTo>
                  <a:lnTo>
                    <a:pt x="91" y="217"/>
                  </a:lnTo>
                  <a:lnTo>
                    <a:pt x="88" y="222"/>
                  </a:lnTo>
                  <a:lnTo>
                    <a:pt x="84" y="223"/>
                  </a:lnTo>
                  <a:lnTo>
                    <a:pt x="21" y="223"/>
                  </a:lnTo>
                  <a:lnTo>
                    <a:pt x="17" y="222"/>
                  </a:lnTo>
                  <a:lnTo>
                    <a:pt x="13" y="217"/>
                  </a:lnTo>
                  <a:lnTo>
                    <a:pt x="10" y="211"/>
                  </a:lnTo>
                  <a:lnTo>
                    <a:pt x="6" y="204"/>
                  </a:lnTo>
                  <a:lnTo>
                    <a:pt x="4" y="194"/>
                  </a:lnTo>
                  <a:lnTo>
                    <a:pt x="2" y="183"/>
                  </a:lnTo>
                  <a:lnTo>
                    <a:pt x="1" y="172"/>
                  </a:lnTo>
                  <a:lnTo>
                    <a:pt x="0" y="158"/>
                  </a:lnTo>
                  <a:lnTo>
                    <a:pt x="0" y="64"/>
                  </a:lnTo>
                  <a:lnTo>
                    <a:pt x="1" y="52"/>
                  </a:lnTo>
                  <a:lnTo>
                    <a:pt x="2" y="40"/>
                  </a:lnTo>
                  <a:lnTo>
                    <a:pt x="4" y="29"/>
                  </a:lnTo>
                  <a:lnTo>
                    <a:pt x="6" y="19"/>
                  </a:lnTo>
                  <a:lnTo>
                    <a:pt x="10" y="12"/>
                  </a:lnTo>
                  <a:lnTo>
                    <a:pt x="13" y="5"/>
                  </a:lnTo>
                  <a:lnTo>
                    <a:pt x="17" y="2"/>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090" name="Freeform 79"/>
            <p:cNvSpPr>
              <a:spLocks/>
            </p:cNvSpPr>
            <p:nvPr/>
          </p:nvSpPr>
          <p:spPr bwMode="auto">
            <a:xfrm>
              <a:off x="4907" y="1450"/>
              <a:ext cx="64" cy="127"/>
            </a:xfrm>
            <a:custGeom>
              <a:avLst/>
              <a:gdLst>
                <a:gd name="T0" fmla="*/ 32 w 64"/>
                <a:gd name="T1" fmla="*/ 0 h 127"/>
                <a:gd name="T2" fmla="*/ 36 w 64"/>
                <a:gd name="T3" fmla="*/ 0 h 127"/>
                <a:gd name="T4" fmla="*/ 39 w 64"/>
                <a:gd name="T5" fmla="*/ 2 h 127"/>
                <a:gd name="T6" fmla="*/ 42 w 64"/>
                <a:gd name="T7" fmla="*/ 3 h 127"/>
                <a:gd name="T8" fmla="*/ 45 w 64"/>
                <a:gd name="T9" fmla="*/ 5 h 127"/>
                <a:gd name="T10" fmla="*/ 50 w 64"/>
                <a:gd name="T11" fmla="*/ 11 h 127"/>
                <a:gd name="T12" fmla="*/ 55 w 64"/>
                <a:gd name="T13" fmla="*/ 19 h 127"/>
                <a:gd name="T14" fmla="*/ 59 w 64"/>
                <a:gd name="T15" fmla="*/ 28 h 127"/>
                <a:gd name="T16" fmla="*/ 62 w 64"/>
                <a:gd name="T17" fmla="*/ 39 h 127"/>
                <a:gd name="T18" fmla="*/ 64 w 64"/>
                <a:gd name="T19" fmla="*/ 52 h 127"/>
                <a:gd name="T20" fmla="*/ 64 w 64"/>
                <a:gd name="T21" fmla="*/ 64 h 127"/>
                <a:gd name="T22" fmla="*/ 64 w 64"/>
                <a:gd name="T23" fmla="*/ 77 h 127"/>
                <a:gd name="T24" fmla="*/ 62 w 64"/>
                <a:gd name="T25" fmla="*/ 89 h 127"/>
                <a:gd name="T26" fmla="*/ 59 w 64"/>
                <a:gd name="T27" fmla="*/ 99 h 127"/>
                <a:gd name="T28" fmla="*/ 55 w 64"/>
                <a:gd name="T29" fmla="*/ 109 h 127"/>
                <a:gd name="T30" fmla="*/ 50 w 64"/>
                <a:gd name="T31" fmla="*/ 117 h 127"/>
                <a:gd name="T32" fmla="*/ 45 w 64"/>
                <a:gd name="T33" fmla="*/ 123 h 127"/>
                <a:gd name="T34" fmla="*/ 42 w 64"/>
                <a:gd name="T35" fmla="*/ 125 h 127"/>
                <a:gd name="T36" fmla="*/ 39 w 64"/>
                <a:gd name="T37" fmla="*/ 126 h 127"/>
                <a:gd name="T38" fmla="*/ 36 w 64"/>
                <a:gd name="T39" fmla="*/ 127 h 127"/>
                <a:gd name="T40" fmla="*/ 32 w 64"/>
                <a:gd name="T41" fmla="*/ 127 h 127"/>
                <a:gd name="T42" fmla="*/ 29 w 64"/>
                <a:gd name="T43" fmla="*/ 127 h 127"/>
                <a:gd name="T44" fmla="*/ 26 w 64"/>
                <a:gd name="T45" fmla="*/ 126 h 127"/>
                <a:gd name="T46" fmla="*/ 23 w 64"/>
                <a:gd name="T47" fmla="*/ 125 h 127"/>
                <a:gd name="T48" fmla="*/ 20 w 64"/>
                <a:gd name="T49" fmla="*/ 123 h 127"/>
                <a:gd name="T50" fmla="*/ 15 w 64"/>
                <a:gd name="T51" fmla="*/ 117 h 127"/>
                <a:gd name="T52" fmla="*/ 10 w 64"/>
                <a:gd name="T53" fmla="*/ 109 h 127"/>
                <a:gd name="T54" fmla="*/ 6 w 64"/>
                <a:gd name="T55" fmla="*/ 99 h 127"/>
                <a:gd name="T56" fmla="*/ 3 w 64"/>
                <a:gd name="T57" fmla="*/ 89 h 127"/>
                <a:gd name="T58" fmla="*/ 1 w 64"/>
                <a:gd name="T59" fmla="*/ 77 h 127"/>
                <a:gd name="T60" fmla="*/ 0 w 64"/>
                <a:gd name="T61" fmla="*/ 64 h 127"/>
                <a:gd name="T62" fmla="*/ 1 w 64"/>
                <a:gd name="T63" fmla="*/ 52 h 127"/>
                <a:gd name="T64" fmla="*/ 3 w 64"/>
                <a:gd name="T65" fmla="*/ 39 h 127"/>
                <a:gd name="T66" fmla="*/ 6 w 64"/>
                <a:gd name="T67" fmla="*/ 28 h 127"/>
                <a:gd name="T68" fmla="*/ 10 w 64"/>
                <a:gd name="T69" fmla="*/ 19 h 127"/>
                <a:gd name="T70" fmla="*/ 15 w 64"/>
                <a:gd name="T71" fmla="*/ 11 h 127"/>
                <a:gd name="T72" fmla="*/ 20 w 64"/>
                <a:gd name="T73" fmla="*/ 5 h 127"/>
                <a:gd name="T74" fmla="*/ 23 w 64"/>
                <a:gd name="T75" fmla="*/ 3 h 127"/>
                <a:gd name="T76" fmla="*/ 26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6" y="0"/>
                  </a:lnTo>
                  <a:lnTo>
                    <a:pt x="39" y="2"/>
                  </a:lnTo>
                  <a:lnTo>
                    <a:pt x="42" y="3"/>
                  </a:lnTo>
                  <a:lnTo>
                    <a:pt x="45" y="5"/>
                  </a:lnTo>
                  <a:lnTo>
                    <a:pt x="50" y="11"/>
                  </a:lnTo>
                  <a:lnTo>
                    <a:pt x="55" y="19"/>
                  </a:lnTo>
                  <a:lnTo>
                    <a:pt x="59" y="28"/>
                  </a:lnTo>
                  <a:lnTo>
                    <a:pt x="62" y="39"/>
                  </a:lnTo>
                  <a:lnTo>
                    <a:pt x="64" y="52"/>
                  </a:lnTo>
                  <a:lnTo>
                    <a:pt x="64" y="64"/>
                  </a:lnTo>
                  <a:lnTo>
                    <a:pt x="64" y="77"/>
                  </a:lnTo>
                  <a:lnTo>
                    <a:pt x="62" y="89"/>
                  </a:lnTo>
                  <a:lnTo>
                    <a:pt x="59" y="99"/>
                  </a:lnTo>
                  <a:lnTo>
                    <a:pt x="55" y="109"/>
                  </a:lnTo>
                  <a:lnTo>
                    <a:pt x="50" y="117"/>
                  </a:lnTo>
                  <a:lnTo>
                    <a:pt x="45" y="123"/>
                  </a:lnTo>
                  <a:lnTo>
                    <a:pt x="42" y="125"/>
                  </a:lnTo>
                  <a:lnTo>
                    <a:pt x="39" y="126"/>
                  </a:lnTo>
                  <a:lnTo>
                    <a:pt x="36" y="127"/>
                  </a:lnTo>
                  <a:lnTo>
                    <a:pt x="32" y="127"/>
                  </a:lnTo>
                  <a:lnTo>
                    <a:pt x="29" y="127"/>
                  </a:lnTo>
                  <a:lnTo>
                    <a:pt x="26" y="126"/>
                  </a:lnTo>
                  <a:lnTo>
                    <a:pt x="23" y="125"/>
                  </a:lnTo>
                  <a:lnTo>
                    <a:pt x="20" y="123"/>
                  </a:lnTo>
                  <a:lnTo>
                    <a:pt x="15" y="117"/>
                  </a:lnTo>
                  <a:lnTo>
                    <a:pt x="10" y="109"/>
                  </a:lnTo>
                  <a:lnTo>
                    <a:pt x="6" y="99"/>
                  </a:lnTo>
                  <a:lnTo>
                    <a:pt x="3" y="89"/>
                  </a:lnTo>
                  <a:lnTo>
                    <a:pt x="1" y="77"/>
                  </a:lnTo>
                  <a:lnTo>
                    <a:pt x="0" y="64"/>
                  </a:lnTo>
                  <a:lnTo>
                    <a:pt x="1" y="52"/>
                  </a:lnTo>
                  <a:lnTo>
                    <a:pt x="3" y="39"/>
                  </a:lnTo>
                  <a:lnTo>
                    <a:pt x="6" y="28"/>
                  </a:lnTo>
                  <a:lnTo>
                    <a:pt x="10" y="19"/>
                  </a:lnTo>
                  <a:lnTo>
                    <a:pt x="15" y="11"/>
                  </a:lnTo>
                  <a:lnTo>
                    <a:pt x="20" y="5"/>
                  </a:lnTo>
                  <a:lnTo>
                    <a:pt x="23" y="3"/>
                  </a:lnTo>
                  <a:lnTo>
                    <a:pt x="26"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91" name="Freeform 80"/>
            <p:cNvSpPr>
              <a:spLocks/>
            </p:cNvSpPr>
            <p:nvPr/>
          </p:nvSpPr>
          <p:spPr bwMode="auto">
            <a:xfrm>
              <a:off x="4907" y="1450"/>
              <a:ext cx="64" cy="127"/>
            </a:xfrm>
            <a:custGeom>
              <a:avLst/>
              <a:gdLst>
                <a:gd name="T0" fmla="*/ 32 w 64"/>
                <a:gd name="T1" fmla="*/ 0 h 127"/>
                <a:gd name="T2" fmla="*/ 36 w 64"/>
                <a:gd name="T3" fmla="*/ 0 h 127"/>
                <a:gd name="T4" fmla="*/ 39 w 64"/>
                <a:gd name="T5" fmla="*/ 2 h 127"/>
                <a:gd name="T6" fmla="*/ 42 w 64"/>
                <a:gd name="T7" fmla="*/ 3 h 127"/>
                <a:gd name="T8" fmla="*/ 45 w 64"/>
                <a:gd name="T9" fmla="*/ 5 h 127"/>
                <a:gd name="T10" fmla="*/ 50 w 64"/>
                <a:gd name="T11" fmla="*/ 11 h 127"/>
                <a:gd name="T12" fmla="*/ 55 w 64"/>
                <a:gd name="T13" fmla="*/ 19 h 127"/>
                <a:gd name="T14" fmla="*/ 59 w 64"/>
                <a:gd name="T15" fmla="*/ 28 h 127"/>
                <a:gd name="T16" fmla="*/ 62 w 64"/>
                <a:gd name="T17" fmla="*/ 39 h 127"/>
                <a:gd name="T18" fmla="*/ 64 w 64"/>
                <a:gd name="T19" fmla="*/ 52 h 127"/>
                <a:gd name="T20" fmla="*/ 64 w 64"/>
                <a:gd name="T21" fmla="*/ 64 h 127"/>
                <a:gd name="T22" fmla="*/ 64 w 64"/>
                <a:gd name="T23" fmla="*/ 77 h 127"/>
                <a:gd name="T24" fmla="*/ 62 w 64"/>
                <a:gd name="T25" fmla="*/ 89 h 127"/>
                <a:gd name="T26" fmla="*/ 59 w 64"/>
                <a:gd name="T27" fmla="*/ 99 h 127"/>
                <a:gd name="T28" fmla="*/ 55 w 64"/>
                <a:gd name="T29" fmla="*/ 109 h 127"/>
                <a:gd name="T30" fmla="*/ 50 w 64"/>
                <a:gd name="T31" fmla="*/ 117 h 127"/>
                <a:gd name="T32" fmla="*/ 45 w 64"/>
                <a:gd name="T33" fmla="*/ 123 h 127"/>
                <a:gd name="T34" fmla="*/ 42 w 64"/>
                <a:gd name="T35" fmla="*/ 125 h 127"/>
                <a:gd name="T36" fmla="*/ 39 w 64"/>
                <a:gd name="T37" fmla="*/ 126 h 127"/>
                <a:gd name="T38" fmla="*/ 36 w 64"/>
                <a:gd name="T39" fmla="*/ 127 h 127"/>
                <a:gd name="T40" fmla="*/ 32 w 64"/>
                <a:gd name="T41" fmla="*/ 127 h 127"/>
                <a:gd name="T42" fmla="*/ 29 w 64"/>
                <a:gd name="T43" fmla="*/ 127 h 127"/>
                <a:gd name="T44" fmla="*/ 26 w 64"/>
                <a:gd name="T45" fmla="*/ 126 h 127"/>
                <a:gd name="T46" fmla="*/ 23 w 64"/>
                <a:gd name="T47" fmla="*/ 125 h 127"/>
                <a:gd name="T48" fmla="*/ 20 w 64"/>
                <a:gd name="T49" fmla="*/ 123 h 127"/>
                <a:gd name="T50" fmla="*/ 15 w 64"/>
                <a:gd name="T51" fmla="*/ 117 h 127"/>
                <a:gd name="T52" fmla="*/ 10 w 64"/>
                <a:gd name="T53" fmla="*/ 109 h 127"/>
                <a:gd name="T54" fmla="*/ 6 w 64"/>
                <a:gd name="T55" fmla="*/ 99 h 127"/>
                <a:gd name="T56" fmla="*/ 3 w 64"/>
                <a:gd name="T57" fmla="*/ 89 h 127"/>
                <a:gd name="T58" fmla="*/ 1 w 64"/>
                <a:gd name="T59" fmla="*/ 77 h 127"/>
                <a:gd name="T60" fmla="*/ 0 w 64"/>
                <a:gd name="T61" fmla="*/ 64 h 127"/>
                <a:gd name="T62" fmla="*/ 1 w 64"/>
                <a:gd name="T63" fmla="*/ 52 h 127"/>
                <a:gd name="T64" fmla="*/ 3 w 64"/>
                <a:gd name="T65" fmla="*/ 39 h 127"/>
                <a:gd name="T66" fmla="*/ 6 w 64"/>
                <a:gd name="T67" fmla="*/ 28 h 127"/>
                <a:gd name="T68" fmla="*/ 10 w 64"/>
                <a:gd name="T69" fmla="*/ 19 h 127"/>
                <a:gd name="T70" fmla="*/ 15 w 64"/>
                <a:gd name="T71" fmla="*/ 11 h 127"/>
                <a:gd name="T72" fmla="*/ 20 w 64"/>
                <a:gd name="T73" fmla="*/ 5 h 127"/>
                <a:gd name="T74" fmla="*/ 23 w 64"/>
                <a:gd name="T75" fmla="*/ 3 h 127"/>
                <a:gd name="T76" fmla="*/ 26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6" y="0"/>
                  </a:lnTo>
                  <a:lnTo>
                    <a:pt x="39" y="2"/>
                  </a:lnTo>
                  <a:lnTo>
                    <a:pt x="42" y="3"/>
                  </a:lnTo>
                  <a:lnTo>
                    <a:pt x="45" y="5"/>
                  </a:lnTo>
                  <a:lnTo>
                    <a:pt x="50" y="11"/>
                  </a:lnTo>
                  <a:lnTo>
                    <a:pt x="55" y="19"/>
                  </a:lnTo>
                  <a:lnTo>
                    <a:pt x="59" y="28"/>
                  </a:lnTo>
                  <a:lnTo>
                    <a:pt x="62" y="39"/>
                  </a:lnTo>
                  <a:lnTo>
                    <a:pt x="64" y="52"/>
                  </a:lnTo>
                  <a:lnTo>
                    <a:pt x="64" y="64"/>
                  </a:lnTo>
                  <a:lnTo>
                    <a:pt x="64" y="77"/>
                  </a:lnTo>
                  <a:lnTo>
                    <a:pt x="62" y="89"/>
                  </a:lnTo>
                  <a:lnTo>
                    <a:pt x="59" y="99"/>
                  </a:lnTo>
                  <a:lnTo>
                    <a:pt x="55" y="109"/>
                  </a:lnTo>
                  <a:lnTo>
                    <a:pt x="50" y="117"/>
                  </a:lnTo>
                  <a:lnTo>
                    <a:pt x="45" y="123"/>
                  </a:lnTo>
                  <a:lnTo>
                    <a:pt x="42" y="125"/>
                  </a:lnTo>
                  <a:lnTo>
                    <a:pt x="39" y="126"/>
                  </a:lnTo>
                  <a:lnTo>
                    <a:pt x="36" y="127"/>
                  </a:lnTo>
                  <a:lnTo>
                    <a:pt x="32" y="127"/>
                  </a:lnTo>
                  <a:lnTo>
                    <a:pt x="29" y="127"/>
                  </a:lnTo>
                  <a:lnTo>
                    <a:pt x="26" y="126"/>
                  </a:lnTo>
                  <a:lnTo>
                    <a:pt x="23" y="125"/>
                  </a:lnTo>
                  <a:lnTo>
                    <a:pt x="20" y="123"/>
                  </a:lnTo>
                  <a:lnTo>
                    <a:pt x="15" y="117"/>
                  </a:lnTo>
                  <a:lnTo>
                    <a:pt x="10" y="109"/>
                  </a:lnTo>
                  <a:lnTo>
                    <a:pt x="6" y="99"/>
                  </a:lnTo>
                  <a:lnTo>
                    <a:pt x="3" y="89"/>
                  </a:lnTo>
                  <a:lnTo>
                    <a:pt x="1" y="77"/>
                  </a:lnTo>
                  <a:lnTo>
                    <a:pt x="0" y="64"/>
                  </a:lnTo>
                  <a:lnTo>
                    <a:pt x="1" y="52"/>
                  </a:lnTo>
                  <a:lnTo>
                    <a:pt x="3" y="39"/>
                  </a:lnTo>
                  <a:lnTo>
                    <a:pt x="6" y="28"/>
                  </a:lnTo>
                  <a:lnTo>
                    <a:pt x="10" y="19"/>
                  </a:lnTo>
                  <a:lnTo>
                    <a:pt x="15" y="11"/>
                  </a:lnTo>
                  <a:lnTo>
                    <a:pt x="20" y="5"/>
                  </a:lnTo>
                  <a:lnTo>
                    <a:pt x="23" y="3"/>
                  </a:lnTo>
                  <a:lnTo>
                    <a:pt x="26"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092" name="Freeform 81"/>
            <p:cNvSpPr>
              <a:spLocks/>
            </p:cNvSpPr>
            <p:nvPr/>
          </p:nvSpPr>
          <p:spPr bwMode="auto">
            <a:xfrm>
              <a:off x="4997" y="1393"/>
              <a:ext cx="104" cy="223"/>
            </a:xfrm>
            <a:custGeom>
              <a:avLst/>
              <a:gdLst>
                <a:gd name="T0" fmla="*/ 20 w 104"/>
                <a:gd name="T1" fmla="*/ 0 h 223"/>
                <a:gd name="T2" fmla="*/ 84 w 104"/>
                <a:gd name="T3" fmla="*/ 0 h 223"/>
                <a:gd name="T4" fmla="*/ 88 w 104"/>
                <a:gd name="T5" fmla="*/ 2 h 223"/>
                <a:gd name="T6" fmla="*/ 91 w 104"/>
                <a:gd name="T7" fmla="*/ 5 h 223"/>
                <a:gd name="T8" fmla="*/ 95 w 104"/>
                <a:gd name="T9" fmla="*/ 12 h 223"/>
                <a:gd name="T10" fmla="*/ 98 w 104"/>
                <a:gd name="T11" fmla="*/ 19 h 223"/>
                <a:gd name="T12" fmla="*/ 100 w 104"/>
                <a:gd name="T13" fmla="*/ 29 h 223"/>
                <a:gd name="T14" fmla="*/ 102 w 104"/>
                <a:gd name="T15" fmla="*/ 40 h 223"/>
                <a:gd name="T16" fmla="*/ 103 w 104"/>
                <a:gd name="T17" fmla="*/ 52 h 223"/>
                <a:gd name="T18" fmla="*/ 104 w 104"/>
                <a:gd name="T19" fmla="*/ 64 h 223"/>
                <a:gd name="T20" fmla="*/ 104 w 104"/>
                <a:gd name="T21" fmla="*/ 158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8 h 223"/>
                <a:gd name="T56" fmla="*/ 0 w 104"/>
                <a:gd name="T57" fmla="*/ 64 h 223"/>
                <a:gd name="T58" fmla="*/ 1 w 104"/>
                <a:gd name="T59" fmla="*/ 52 h 223"/>
                <a:gd name="T60" fmla="*/ 2 w 104"/>
                <a:gd name="T61" fmla="*/ 40 h 223"/>
                <a:gd name="T62" fmla="*/ 4 w 104"/>
                <a:gd name="T63" fmla="*/ 29 h 223"/>
                <a:gd name="T64" fmla="*/ 6 w 104"/>
                <a:gd name="T65" fmla="*/ 19 h 223"/>
                <a:gd name="T66" fmla="*/ 9 w 104"/>
                <a:gd name="T67" fmla="*/ 12 h 223"/>
                <a:gd name="T68" fmla="*/ 13 w 104"/>
                <a:gd name="T69" fmla="*/ 5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5"/>
                  </a:lnTo>
                  <a:lnTo>
                    <a:pt x="95" y="12"/>
                  </a:lnTo>
                  <a:lnTo>
                    <a:pt x="98" y="19"/>
                  </a:lnTo>
                  <a:lnTo>
                    <a:pt x="100" y="29"/>
                  </a:lnTo>
                  <a:lnTo>
                    <a:pt x="102" y="40"/>
                  </a:lnTo>
                  <a:lnTo>
                    <a:pt x="103" y="52"/>
                  </a:lnTo>
                  <a:lnTo>
                    <a:pt x="104" y="64"/>
                  </a:lnTo>
                  <a:lnTo>
                    <a:pt x="104" y="158"/>
                  </a:lnTo>
                  <a:lnTo>
                    <a:pt x="103" y="172"/>
                  </a:lnTo>
                  <a:lnTo>
                    <a:pt x="102" y="183"/>
                  </a:lnTo>
                  <a:lnTo>
                    <a:pt x="100" y="194"/>
                  </a:lnTo>
                  <a:lnTo>
                    <a:pt x="98" y="204"/>
                  </a:lnTo>
                  <a:lnTo>
                    <a:pt x="95" y="211"/>
                  </a:lnTo>
                  <a:lnTo>
                    <a:pt x="91" y="217"/>
                  </a:lnTo>
                  <a:lnTo>
                    <a:pt x="88" y="222"/>
                  </a:lnTo>
                  <a:lnTo>
                    <a:pt x="84" y="223"/>
                  </a:lnTo>
                  <a:lnTo>
                    <a:pt x="20" y="223"/>
                  </a:lnTo>
                  <a:lnTo>
                    <a:pt x="16" y="222"/>
                  </a:lnTo>
                  <a:lnTo>
                    <a:pt x="13" y="217"/>
                  </a:lnTo>
                  <a:lnTo>
                    <a:pt x="9" y="211"/>
                  </a:lnTo>
                  <a:lnTo>
                    <a:pt x="6" y="204"/>
                  </a:lnTo>
                  <a:lnTo>
                    <a:pt x="4" y="194"/>
                  </a:lnTo>
                  <a:lnTo>
                    <a:pt x="2" y="183"/>
                  </a:lnTo>
                  <a:lnTo>
                    <a:pt x="1" y="172"/>
                  </a:lnTo>
                  <a:lnTo>
                    <a:pt x="0" y="158"/>
                  </a:lnTo>
                  <a:lnTo>
                    <a:pt x="0" y="64"/>
                  </a:lnTo>
                  <a:lnTo>
                    <a:pt x="1" y="52"/>
                  </a:lnTo>
                  <a:lnTo>
                    <a:pt x="2" y="40"/>
                  </a:lnTo>
                  <a:lnTo>
                    <a:pt x="4" y="29"/>
                  </a:lnTo>
                  <a:lnTo>
                    <a:pt x="6" y="19"/>
                  </a:lnTo>
                  <a:lnTo>
                    <a:pt x="9" y="12"/>
                  </a:lnTo>
                  <a:lnTo>
                    <a:pt x="13" y="5"/>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93" name="Freeform 82"/>
            <p:cNvSpPr>
              <a:spLocks/>
            </p:cNvSpPr>
            <p:nvPr/>
          </p:nvSpPr>
          <p:spPr bwMode="auto">
            <a:xfrm>
              <a:off x="4997" y="1393"/>
              <a:ext cx="104" cy="223"/>
            </a:xfrm>
            <a:custGeom>
              <a:avLst/>
              <a:gdLst>
                <a:gd name="T0" fmla="*/ 20 w 104"/>
                <a:gd name="T1" fmla="*/ 0 h 223"/>
                <a:gd name="T2" fmla="*/ 84 w 104"/>
                <a:gd name="T3" fmla="*/ 0 h 223"/>
                <a:gd name="T4" fmla="*/ 88 w 104"/>
                <a:gd name="T5" fmla="*/ 2 h 223"/>
                <a:gd name="T6" fmla="*/ 91 w 104"/>
                <a:gd name="T7" fmla="*/ 5 h 223"/>
                <a:gd name="T8" fmla="*/ 95 w 104"/>
                <a:gd name="T9" fmla="*/ 12 h 223"/>
                <a:gd name="T10" fmla="*/ 98 w 104"/>
                <a:gd name="T11" fmla="*/ 19 h 223"/>
                <a:gd name="T12" fmla="*/ 100 w 104"/>
                <a:gd name="T13" fmla="*/ 29 h 223"/>
                <a:gd name="T14" fmla="*/ 102 w 104"/>
                <a:gd name="T15" fmla="*/ 40 h 223"/>
                <a:gd name="T16" fmla="*/ 103 w 104"/>
                <a:gd name="T17" fmla="*/ 52 h 223"/>
                <a:gd name="T18" fmla="*/ 104 w 104"/>
                <a:gd name="T19" fmla="*/ 64 h 223"/>
                <a:gd name="T20" fmla="*/ 104 w 104"/>
                <a:gd name="T21" fmla="*/ 158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8 h 223"/>
                <a:gd name="T56" fmla="*/ 0 w 104"/>
                <a:gd name="T57" fmla="*/ 64 h 223"/>
                <a:gd name="T58" fmla="*/ 1 w 104"/>
                <a:gd name="T59" fmla="*/ 52 h 223"/>
                <a:gd name="T60" fmla="*/ 2 w 104"/>
                <a:gd name="T61" fmla="*/ 40 h 223"/>
                <a:gd name="T62" fmla="*/ 4 w 104"/>
                <a:gd name="T63" fmla="*/ 29 h 223"/>
                <a:gd name="T64" fmla="*/ 6 w 104"/>
                <a:gd name="T65" fmla="*/ 19 h 223"/>
                <a:gd name="T66" fmla="*/ 9 w 104"/>
                <a:gd name="T67" fmla="*/ 12 h 223"/>
                <a:gd name="T68" fmla="*/ 13 w 104"/>
                <a:gd name="T69" fmla="*/ 5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5"/>
                  </a:lnTo>
                  <a:lnTo>
                    <a:pt x="95" y="12"/>
                  </a:lnTo>
                  <a:lnTo>
                    <a:pt x="98" y="19"/>
                  </a:lnTo>
                  <a:lnTo>
                    <a:pt x="100" y="29"/>
                  </a:lnTo>
                  <a:lnTo>
                    <a:pt x="102" y="40"/>
                  </a:lnTo>
                  <a:lnTo>
                    <a:pt x="103" y="52"/>
                  </a:lnTo>
                  <a:lnTo>
                    <a:pt x="104" y="64"/>
                  </a:lnTo>
                  <a:lnTo>
                    <a:pt x="104" y="158"/>
                  </a:lnTo>
                  <a:lnTo>
                    <a:pt x="103" y="172"/>
                  </a:lnTo>
                  <a:lnTo>
                    <a:pt x="102" y="183"/>
                  </a:lnTo>
                  <a:lnTo>
                    <a:pt x="100" y="194"/>
                  </a:lnTo>
                  <a:lnTo>
                    <a:pt x="98" y="204"/>
                  </a:lnTo>
                  <a:lnTo>
                    <a:pt x="95" y="211"/>
                  </a:lnTo>
                  <a:lnTo>
                    <a:pt x="91" y="217"/>
                  </a:lnTo>
                  <a:lnTo>
                    <a:pt x="88" y="222"/>
                  </a:lnTo>
                  <a:lnTo>
                    <a:pt x="84" y="223"/>
                  </a:lnTo>
                  <a:lnTo>
                    <a:pt x="20" y="223"/>
                  </a:lnTo>
                  <a:lnTo>
                    <a:pt x="16" y="222"/>
                  </a:lnTo>
                  <a:lnTo>
                    <a:pt x="13" y="217"/>
                  </a:lnTo>
                  <a:lnTo>
                    <a:pt x="9" y="211"/>
                  </a:lnTo>
                  <a:lnTo>
                    <a:pt x="6" y="204"/>
                  </a:lnTo>
                  <a:lnTo>
                    <a:pt x="4" y="194"/>
                  </a:lnTo>
                  <a:lnTo>
                    <a:pt x="2" y="183"/>
                  </a:lnTo>
                  <a:lnTo>
                    <a:pt x="1" y="172"/>
                  </a:lnTo>
                  <a:lnTo>
                    <a:pt x="0" y="158"/>
                  </a:lnTo>
                  <a:lnTo>
                    <a:pt x="0" y="64"/>
                  </a:lnTo>
                  <a:lnTo>
                    <a:pt x="1" y="52"/>
                  </a:lnTo>
                  <a:lnTo>
                    <a:pt x="2" y="40"/>
                  </a:lnTo>
                  <a:lnTo>
                    <a:pt x="4" y="29"/>
                  </a:lnTo>
                  <a:lnTo>
                    <a:pt x="6" y="19"/>
                  </a:lnTo>
                  <a:lnTo>
                    <a:pt x="9" y="12"/>
                  </a:lnTo>
                  <a:lnTo>
                    <a:pt x="13" y="5"/>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094" name="Freeform 83"/>
            <p:cNvSpPr>
              <a:spLocks/>
            </p:cNvSpPr>
            <p:nvPr/>
          </p:nvSpPr>
          <p:spPr bwMode="auto">
            <a:xfrm>
              <a:off x="5013" y="1450"/>
              <a:ext cx="66" cy="127"/>
            </a:xfrm>
            <a:custGeom>
              <a:avLst/>
              <a:gdLst>
                <a:gd name="T0" fmla="*/ 33 w 66"/>
                <a:gd name="T1" fmla="*/ 0 h 127"/>
                <a:gd name="T2" fmla="*/ 36 w 66"/>
                <a:gd name="T3" fmla="*/ 0 h 127"/>
                <a:gd name="T4" fmla="*/ 39 w 66"/>
                <a:gd name="T5" fmla="*/ 2 h 127"/>
                <a:gd name="T6" fmla="*/ 42 w 66"/>
                <a:gd name="T7" fmla="*/ 3 h 127"/>
                <a:gd name="T8" fmla="*/ 45 w 66"/>
                <a:gd name="T9" fmla="*/ 5 h 127"/>
                <a:gd name="T10" fmla="*/ 50 w 66"/>
                <a:gd name="T11" fmla="*/ 11 h 127"/>
                <a:gd name="T12" fmla="*/ 55 w 66"/>
                <a:gd name="T13" fmla="*/ 19 h 127"/>
                <a:gd name="T14" fmla="*/ 59 w 66"/>
                <a:gd name="T15" fmla="*/ 28 h 127"/>
                <a:gd name="T16" fmla="*/ 62 w 66"/>
                <a:gd name="T17" fmla="*/ 39 h 127"/>
                <a:gd name="T18" fmla="*/ 64 w 66"/>
                <a:gd name="T19" fmla="*/ 52 h 127"/>
                <a:gd name="T20" fmla="*/ 66 w 66"/>
                <a:gd name="T21" fmla="*/ 64 h 127"/>
                <a:gd name="T22" fmla="*/ 64 w 66"/>
                <a:gd name="T23" fmla="*/ 77 h 127"/>
                <a:gd name="T24" fmla="*/ 62 w 66"/>
                <a:gd name="T25" fmla="*/ 89 h 127"/>
                <a:gd name="T26" fmla="*/ 59 w 66"/>
                <a:gd name="T27" fmla="*/ 99 h 127"/>
                <a:gd name="T28" fmla="*/ 55 w 66"/>
                <a:gd name="T29" fmla="*/ 109 h 127"/>
                <a:gd name="T30" fmla="*/ 50 w 66"/>
                <a:gd name="T31" fmla="*/ 117 h 127"/>
                <a:gd name="T32" fmla="*/ 45 w 66"/>
                <a:gd name="T33" fmla="*/ 123 h 127"/>
                <a:gd name="T34" fmla="*/ 42 w 66"/>
                <a:gd name="T35" fmla="*/ 125 h 127"/>
                <a:gd name="T36" fmla="*/ 39 w 66"/>
                <a:gd name="T37" fmla="*/ 126 h 127"/>
                <a:gd name="T38" fmla="*/ 36 w 66"/>
                <a:gd name="T39" fmla="*/ 127 h 127"/>
                <a:gd name="T40" fmla="*/ 33 w 66"/>
                <a:gd name="T41" fmla="*/ 127 h 127"/>
                <a:gd name="T42" fmla="*/ 29 w 66"/>
                <a:gd name="T43" fmla="*/ 127 h 127"/>
                <a:gd name="T44" fmla="*/ 26 w 66"/>
                <a:gd name="T45" fmla="*/ 126 h 127"/>
                <a:gd name="T46" fmla="*/ 23 w 66"/>
                <a:gd name="T47" fmla="*/ 125 h 127"/>
                <a:gd name="T48" fmla="*/ 20 w 66"/>
                <a:gd name="T49" fmla="*/ 123 h 127"/>
                <a:gd name="T50" fmla="*/ 15 w 66"/>
                <a:gd name="T51" fmla="*/ 117 h 127"/>
                <a:gd name="T52" fmla="*/ 10 w 66"/>
                <a:gd name="T53" fmla="*/ 109 h 127"/>
                <a:gd name="T54" fmla="*/ 6 w 66"/>
                <a:gd name="T55" fmla="*/ 99 h 127"/>
                <a:gd name="T56" fmla="*/ 3 w 66"/>
                <a:gd name="T57" fmla="*/ 89 h 127"/>
                <a:gd name="T58" fmla="*/ 1 w 66"/>
                <a:gd name="T59" fmla="*/ 77 h 127"/>
                <a:gd name="T60" fmla="*/ 0 w 66"/>
                <a:gd name="T61" fmla="*/ 64 h 127"/>
                <a:gd name="T62" fmla="*/ 1 w 66"/>
                <a:gd name="T63" fmla="*/ 52 h 127"/>
                <a:gd name="T64" fmla="*/ 3 w 66"/>
                <a:gd name="T65" fmla="*/ 39 h 127"/>
                <a:gd name="T66" fmla="*/ 6 w 66"/>
                <a:gd name="T67" fmla="*/ 28 h 127"/>
                <a:gd name="T68" fmla="*/ 10 w 66"/>
                <a:gd name="T69" fmla="*/ 19 h 127"/>
                <a:gd name="T70" fmla="*/ 15 w 66"/>
                <a:gd name="T71" fmla="*/ 11 h 127"/>
                <a:gd name="T72" fmla="*/ 20 w 66"/>
                <a:gd name="T73" fmla="*/ 5 h 127"/>
                <a:gd name="T74" fmla="*/ 23 w 66"/>
                <a:gd name="T75" fmla="*/ 3 h 127"/>
                <a:gd name="T76" fmla="*/ 26 w 66"/>
                <a:gd name="T77" fmla="*/ 2 h 127"/>
                <a:gd name="T78" fmla="*/ 29 w 66"/>
                <a:gd name="T79" fmla="*/ 0 h 127"/>
                <a:gd name="T80" fmla="*/ 33 w 66"/>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7"/>
                <a:gd name="T125" fmla="*/ 66 w 66"/>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7">
                  <a:moveTo>
                    <a:pt x="33" y="0"/>
                  </a:moveTo>
                  <a:lnTo>
                    <a:pt x="36" y="0"/>
                  </a:lnTo>
                  <a:lnTo>
                    <a:pt x="39" y="2"/>
                  </a:lnTo>
                  <a:lnTo>
                    <a:pt x="42" y="3"/>
                  </a:lnTo>
                  <a:lnTo>
                    <a:pt x="45" y="5"/>
                  </a:lnTo>
                  <a:lnTo>
                    <a:pt x="50" y="11"/>
                  </a:lnTo>
                  <a:lnTo>
                    <a:pt x="55" y="19"/>
                  </a:lnTo>
                  <a:lnTo>
                    <a:pt x="59" y="28"/>
                  </a:lnTo>
                  <a:lnTo>
                    <a:pt x="62" y="39"/>
                  </a:lnTo>
                  <a:lnTo>
                    <a:pt x="64" y="52"/>
                  </a:lnTo>
                  <a:lnTo>
                    <a:pt x="66" y="64"/>
                  </a:lnTo>
                  <a:lnTo>
                    <a:pt x="64" y="77"/>
                  </a:lnTo>
                  <a:lnTo>
                    <a:pt x="62" y="89"/>
                  </a:lnTo>
                  <a:lnTo>
                    <a:pt x="59" y="99"/>
                  </a:lnTo>
                  <a:lnTo>
                    <a:pt x="55" y="109"/>
                  </a:lnTo>
                  <a:lnTo>
                    <a:pt x="50" y="117"/>
                  </a:lnTo>
                  <a:lnTo>
                    <a:pt x="45" y="123"/>
                  </a:lnTo>
                  <a:lnTo>
                    <a:pt x="42" y="125"/>
                  </a:lnTo>
                  <a:lnTo>
                    <a:pt x="39" y="126"/>
                  </a:lnTo>
                  <a:lnTo>
                    <a:pt x="36" y="127"/>
                  </a:lnTo>
                  <a:lnTo>
                    <a:pt x="33" y="127"/>
                  </a:lnTo>
                  <a:lnTo>
                    <a:pt x="29" y="127"/>
                  </a:lnTo>
                  <a:lnTo>
                    <a:pt x="26" y="126"/>
                  </a:lnTo>
                  <a:lnTo>
                    <a:pt x="23" y="125"/>
                  </a:lnTo>
                  <a:lnTo>
                    <a:pt x="20" y="123"/>
                  </a:lnTo>
                  <a:lnTo>
                    <a:pt x="15" y="117"/>
                  </a:lnTo>
                  <a:lnTo>
                    <a:pt x="10" y="109"/>
                  </a:lnTo>
                  <a:lnTo>
                    <a:pt x="6" y="99"/>
                  </a:lnTo>
                  <a:lnTo>
                    <a:pt x="3" y="89"/>
                  </a:lnTo>
                  <a:lnTo>
                    <a:pt x="1" y="77"/>
                  </a:lnTo>
                  <a:lnTo>
                    <a:pt x="0" y="64"/>
                  </a:lnTo>
                  <a:lnTo>
                    <a:pt x="1" y="52"/>
                  </a:lnTo>
                  <a:lnTo>
                    <a:pt x="3" y="39"/>
                  </a:lnTo>
                  <a:lnTo>
                    <a:pt x="6" y="28"/>
                  </a:lnTo>
                  <a:lnTo>
                    <a:pt x="10" y="19"/>
                  </a:lnTo>
                  <a:lnTo>
                    <a:pt x="15" y="11"/>
                  </a:lnTo>
                  <a:lnTo>
                    <a:pt x="20" y="5"/>
                  </a:lnTo>
                  <a:lnTo>
                    <a:pt x="23" y="3"/>
                  </a:lnTo>
                  <a:lnTo>
                    <a:pt x="26" y="2"/>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95" name="Freeform 84"/>
            <p:cNvSpPr>
              <a:spLocks/>
            </p:cNvSpPr>
            <p:nvPr/>
          </p:nvSpPr>
          <p:spPr bwMode="auto">
            <a:xfrm>
              <a:off x="5013" y="1450"/>
              <a:ext cx="66" cy="127"/>
            </a:xfrm>
            <a:custGeom>
              <a:avLst/>
              <a:gdLst>
                <a:gd name="T0" fmla="*/ 33 w 66"/>
                <a:gd name="T1" fmla="*/ 0 h 127"/>
                <a:gd name="T2" fmla="*/ 36 w 66"/>
                <a:gd name="T3" fmla="*/ 0 h 127"/>
                <a:gd name="T4" fmla="*/ 39 w 66"/>
                <a:gd name="T5" fmla="*/ 2 h 127"/>
                <a:gd name="T6" fmla="*/ 42 w 66"/>
                <a:gd name="T7" fmla="*/ 3 h 127"/>
                <a:gd name="T8" fmla="*/ 45 w 66"/>
                <a:gd name="T9" fmla="*/ 5 h 127"/>
                <a:gd name="T10" fmla="*/ 50 w 66"/>
                <a:gd name="T11" fmla="*/ 11 h 127"/>
                <a:gd name="T12" fmla="*/ 55 w 66"/>
                <a:gd name="T13" fmla="*/ 19 h 127"/>
                <a:gd name="T14" fmla="*/ 59 w 66"/>
                <a:gd name="T15" fmla="*/ 28 h 127"/>
                <a:gd name="T16" fmla="*/ 62 w 66"/>
                <a:gd name="T17" fmla="*/ 39 h 127"/>
                <a:gd name="T18" fmla="*/ 64 w 66"/>
                <a:gd name="T19" fmla="*/ 52 h 127"/>
                <a:gd name="T20" fmla="*/ 66 w 66"/>
                <a:gd name="T21" fmla="*/ 64 h 127"/>
                <a:gd name="T22" fmla="*/ 64 w 66"/>
                <a:gd name="T23" fmla="*/ 77 h 127"/>
                <a:gd name="T24" fmla="*/ 62 w 66"/>
                <a:gd name="T25" fmla="*/ 89 h 127"/>
                <a:gd name="T26" fmla="*/ 59 w 66"/>
                <a:gd name="T27" fmla="*/ 99 h 127"/>
                <a:gd name="T28" fmla="*/ 55 w 66"/>
                <a:gd name="T29" fmla="*/ 109 h 127"/>
                <a:gd name="T30" fmla="*/ 50 w 66"/>
                <a:gd name="T31" fmla="*/ 117 h 127"/>
                <a:gd name="T32" fmla="*/ 45 w 66"/>
                <a:gd name="T33" fmla="*/ 123 h 127"/>
                <a:gd name="T34" fmla="*/ 42 w 66"/>
                <a:gd name="T35" fmla="*/ 125 h 127"/>
                <a:gd name="T36" fmla="*/ 39 w 66"/>
                <a:gd name="T37" fmla="*/ 126 h 127"/>
                <a:gd name="T38" fmla="*/ 36 w 66"/>
                <a:gd name="T39" fmla="*/ 127 h 127"/>
                <a:gd name="T40" fmla="*/ 33 w 66"/>
                <a:gd name="T41" fmla="*/ 127 h 127"/>
                <a:gd name="T42" fmla="*/ 29 w 66"/>
                <a:gd name="T43" fmla="*/ 127 h 127"/>
                <a:gd name="T44" fmla="*/ 26 w 66"/>
                <a:gd name="T45" fmla="*/ 126 h 127"/>
                <a:gd name="T46" fmla="*/ 23 w 66"/>
                <a:gd name="T47" fmla="*/ 125 h 127"/>
                <a:gd name="T48" fmla="*/ 20 w 66"/>
                <a:gd name="T49" fmla="*/ 123 h 127"/>
                <a:gd name="T50" fmla="*/ 15 w 66"/>
                <a:gd name="T51" fmla="*/ 117 h 127"/>
                <a:gd name="T52" fmla="*/ 10 w 66"/>
                <a:gd name="T53" fmla="*/ 109 h 127"/>
                <a:gd name="T54" fmla="*/ 6 w 66"/>
                <a:gd name="T55" fmla="*/ 99 h 127"/>
                <a:gd name="T56" fmla="*/ 3 w 66"/>
                <a:gd name="T57" fmla="*/ 89 h 127"/>
                <a:gd name="T58" fmla="*/ 1 w 66"/>
                <a:gd name="T59" fmla="*/ 77 h 127"/>
                <a:gd name="T60" fmla="*/ 0 w 66"/>
                <a:gd name="T61" fmla="*/ 64 h 127"/>
                <a:gd name="T62" fmla="*/ 1 w 66"/>
                <a:gd name="T63" fmla="*/ 52 h 127"/>
                <a:gd name="T64" fmla="*/ 3 w 66"/>
                <a:gd name="T65" fmla="*/ 39 h 127"/>
                <a:gd name="T66" fmla="*/ 6 w 66"/>
                <a:gd name="T67" fmla="*/ 28 h 127"/>
                <a:gd name="T68" fmla="*/ 10 w 66"/>
                <a:gd name="T69" fmla="*/ 19 h 127"/>
                <a:gd name="T70" fmla="*/ 15 w 66"/>
                <a:gd name="T71" fmla="*/ 11 h 127"/>
                <a:gd name="T72" fmla="*/ 20 w 66"/>
                <a:gd name="T73" fmla="*/ 5 h 127"/>
                <a:gd name="T74" fmla="*/ 23 w 66"/>
                <a:gd name="T75" fmla="*/ 3 h 127"/>
                <a:gd name="T76" fmla="*/ 26 w 66"/>
                <a:gd name="T77" fmla="*/ 2 h 127"/>
                <a:gd name="T78" fmla="*/ 29 w 66"/>
                <a:gd name="T79" fmla="*/ 0 h 127"/>
                <a:gd name="T80" fmla="*/ 33 w 66"/>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7"/>
                <a:gd name="T125" fmla="*/ 66 w 66"/>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7">
                  <a:moveTo>
                    <a:pt x="33" y="0"/>
                  </a:moveTo>
                  <a:lnTo>
                    <a:pt x="36" y="0"/>
                  </a:lnTo>
                  <a:lnTo>
                    <a:pt x="39" y="2"/>
                  </a:lnTo>
                  <a:lnTo>
                    <a:pt x="42" y="3"/>
                  </a:lnTo>
                  <a:lnTo>
                    <a:pt x="45" y="5"/>
                  </a:lnTo>
                  <a:lnTo>
                    <a:pt x="50" y="11"/>
                  </a:lnTo>
                  <a:lnTo>
                    <a:pt x="55" y="19"/>
                  </a:lnTo>
                  <a:lnTo>
                    <a:pt x="59" y="28"/>
                  </a:lnTo>
                  <a:lnTo>
                    <a:pt x="62" y="39"/>
                  </a:lnTo>
                  <a:lnTo>
                    <a:pt x="64" y="52"/>
                  </a:lnTo>
                  <a:lnTo>
                    <a:pt x="66" y="64"/>
                  </a:lnTo>
                  <a:lnTo>
                    <a:pt x="64" y="77"/>
                  </a:lnTo>
                  <a:lnTo>
                    <a:pt x="62" y="89"/>
                  </a:lnTo>
                  <a:lnTo>
                    <a:pt x="59" y="99"/>
                  </a:lnTo>
                  <a:lnTo>
                    <a:pt x="55" y="109"/>
                  </a:lnTo>
                  <a:lnTo>
                    <a:pt x="50" y="117"/>
                  </a:lnTo>
                  <a:lnTo>
                    <a:pt x="45" y="123"/>
                  </a:lnTo>
                  <a:lnTo>
                    <a:pt x="42" y="125"/>
                  </a:lnTo>
                  <a:lnTo>
                    <a:pt x="39" y="126"/>
                  </a:lnTo>
                  <a:lnTo>
                    <a:pt x="36" y="127"/>
                  </a:lnTo>
                  <a:lnTo>
                    <a:pt x="33" y="127"/>
                  </a:lnTo>
                  <a:lnTo>
                    <a:pt x="29" y="127"/>
                  </a:lnTo>
                  <a:lnTo>
                    <a:pt x="26" y="126"/>
                  </a:lnTo>
                  <a:lnTo>
                    <a:pt x="23" y="125"/>
                  </a:lnTo>
                  <a:lnTo>
                    <a:pt x="20" y="123"/>
                  </a:lnTo>
                  <a:lnTo>
                    <a:pt x="15" y="117"/>
                  </a:lnTo>
                  <a:lnTo>
                    <a:pt x="10" y="109"/>
                  </a:lnTo>
                  <a:lnTo>
                    <a:pt x="6" y="99"/>
                  </a:lnTo>
                  <a:lnTo>
                    <a:pt x="3" y="89"/>
                  </a:lnTo>
                  <a:lnTo>
                    <a:pt x="1" y="77"/>
                  </a:lnTo>
                  <a:lnTo>
                    <a:pt x="0" y="64"/>
                  </a:lnTo>
                  <a:lnTo>
                    <a:pt x="1" y="52"/>
                  </a:lnTo>
                  <a:lnTo>
                    <a:pt x="3" y="39"/>
                  </a:lnTo>
                  <a:lnTo>
                    <a:pt x="6" y="28"/>
                  </a:lnTo>
                  <a:lnTo>
                    <a:pt x="10" y="19"/>
                  </a:lnTo>
                  <a:lnTo>
                    <a:pt x="15" y="11"/>
                  </a:lnTo>
                  <a:lnTo>
                    <a:pt x="20" y="5"/>
                  </a:lnTo>
                  <a:lnTo>
                    <a:pt x="23" y="3"/>
                  </a:lnTo>
                  <a:lnTo>
                    <a:pt x="26" y="2"/>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096" name="Freeform 85"/>
            <p:cNvSpPr>
              <a:spLocks/>
            </p:cNvSpPr>
            <p:nvPr/>
          </p:nvSpPr>
          <p:spPr bwMode="auto">
            <a:xfrm>
              <a:off x="5103" y="1393"/>
              <a:ext cx="104" cy="223"/>
            </a:xfrm>
            <a:custGeom>
              <a:avLst/>
              <a:gdLst>
                <a:gd name="T0" fmla="*/ 20 w 104"/>
                <a:gd name="T1" fmla="*/ 0 h 223"/>
                <a:gd name="T2" fmla="*/ 84 w 104"/>
                <a:gd name="T3" fmla="*/ 0 h 223"/>
                <a:gd name="T4" fmla="*/ 88 w 104"/>
                <a:gd name="T5" fmla="*/ 2 h 223"/>
                <a:gd name="T6" fmla="*/ 91 w 104"/>
                <a:gd name="T7" fmla="*/ 5 h 223"/>
                <a:gd name="T8" fmla="*/ 95 w 104"/>
                <a:gd name="T9" fmla="*/ 12 h 223"/>
                <a:gd name="T10" fmla="*/ 98 w 104"/>
                <a:gd name="T11" fmla="*/ 19 h 223"/>
                <a:gd name="T12" fmla="*/ 100 w 104"/>
                <a:gd name="T13" fmla="*/ 29 h 223"/>
                <a:gd name="T14" fmla="*/ 102 w 104"/>
                <a:gd name="T15" fmla="*/ 40 h 223"/>
                <a:gd name="T16" fmla="*/ 103 w 104"/>
                <a:gd name="T17" fmla="*/ 52 h 223"/>
                <a:gd name="T18" fmla="*/ 104 w 104"/>
                <a:gd name="T19" fmla="*/ 64 h 223"/>
                <a:gd name="T20" fmla="*/ 104 w 104"/>
                <a:gd name="T21" fmla="*/ 158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8 h 223"/>
                <a:gd name="T56" fmla="*/ 0 w 104"/>
                <a:gd name="T57" fmla="*/ 64 h 223"/>
                <a:gd name="T58" fmla="*/ 1 w 104"/>
                <a:gd name="T59" fmla="*/ 52 h 223"/>
                <a:gd name="T60" fmla="*/ 2 w 104"/>
                <a:gd name="T61" fmla="*/ 40 h 223"/>
                <a:gd name="T62" fmla="*/ 4 w 104"/>
                <a:gd name="T63" fmla="*/ 29 h 223"/>
                <a:gd name="T64" fmla="*/ 6 w 104"/>
                <a:gd name="T65" fmla="*/ 19 h 223"/>
                <a:gd name="T66" fmla="*/ 9 w 104"/>
                <a:gd name="T67" fmla="*/ 12 h 223"/>
                <a:gd name="T68" fmla="*/ 13 w 104"/>
                <a:gd name="T69" fmla="*/ 5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5"/>
                  </a:lnTo>
                  <a:lnTo>
                    <a:pt x="95" y="12"/>
                  </a:lnTo>
                  <a:lnTo>
                    <a:pt x="98" y="19"/>
                  </a:lnTo>
                  <a:lnTo>
                    <a:pt x="100" y="29"/>
                  </a:lnTo>
                  <a:lnTo>
                    <a:pt x="102" y="40"/>
                  </a:lnTo>
                  <a:lnTo>
                    <a:pt x="103" y="52"/>
                  </a:lnTo>
                  <a:lnTo>
                    <a:pt x="104" y="64"/>
                  </a:lnTo>
                  <a:lnTo>
                    <a:pt x="104" y="158"/>
                  </a:lnTo>
                  <a:lnTo>
                    <a:pt x="103" y="172"/>
                  </a:lnTo>
                  <a:lnTo>
                    <a:pt x="102" y="183"/>
                  </a:lnTo>
                  <a:lnTo>
                    <a:pt x="100" y="194"/>
                  </a:lnTo>
                  <a:lnTo>
                    <a:pt x="98" y="204"/>
                  </a:lnTo>
                  <a:lnTo>
                    <a:pt x="95" y="211"/>
                  </a:lnTo>
                  <a:lnTo>
                    <a:pt x="91" y="217"/>
                  </a:lnTo>
                  <a:lnTo>
                    <a:pt x="88" y="222"/>
                  </a:lnTo>
                  <a:lnTo>
                    <a:pt x="84" y="223"/>
                  </a:lnTo>
                  <a:lnTo>
                    <a:pt x="20" y="223"/>
                  </a:lnTo>
                  <a:lnTo>
                    <a:pt x="16" y="222"/>
                  </a:lnTo>
                  <a:lnTo>
                    <a:pt x="13" y="217"/>
                  </a:lnTo>
                  <a:lnTo>
                    <a:pt x="9" y="211"/>
                  </a:lnTo>
                  <a:lnTo>
                    <a:pt x="6" y="204"/>
                  </a:lnTo>
                  <a:lnTo>
                    <a:pt x="4" y="194"/>
                  </a:lnTo>
                  <a:lnTo>
                    <a:pt x="2" y="183"/>
                  </a:lnTo>
                  <a:lnTo>
                    <a:pt x="1" y="172"/>
                  </a:lnTo>
                  <a:lnTo>
                    <a:pt x="0" y="158"/>
                  </a:lnTo>
                  <a:lnTo>
                    <a:pt x="0" y="64"/>
                  </a:lnTo>
                  <a:lnTo>
                    <a:pt x="1" y="52"/>
                  </a:lnTo>
                  <a:lnTo>
                    <a:pt x="2" y="40"/>
                  </a:lnTo>
                  <a:lnTo>
                    <a:pt x="4" y="29"/>
                  </a:lnTo>
                  <a:lnTo>
                    <a:pt x="6" y="19"/>
                  </a:lnTo>
                  <a:lnTo>
                    <a:pt x="9" y="12"/>
                  </a:lnTo>
                  <a:lnTo>
                    <a:pt x="13" y="5"/>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97" name="Freeform 86"/>
            <p:cNvSpPr>
              <a:spLocks/>
            </p:cNvSpPr>
            <p:nvPr/>
          </p:nvSpPr>
          <p:spPr bwMode="auto">
            <a:xfrm>
              <a:off x="5103" y="1393"/>
              <a:ext cx="104" cy="223"/>
            </a:xfrm>
            <a:custGeom>
              <a:avLst/>
              <a:gdLst>
                <a:gd name="T0" fmla="*/ 20 w 104"/>
                <a:gd name="T1" fmla="*/ 0 h 223"/>
                <a:gd name="T2" fmla="*/ 84 w 104"/>
                <a:gd name="T3" fmla="*/ 0 h 223"/>
                <a:gd name="T4" fmla="*/ 88 w 104"/>
                <a:gd name="T5" fmla="*/ 2 h 223"/>
                <a:gd name="T6" fmla="*/ 91 w 104"/>
                <a:gd name="T7" fmla="*/ 5 h 223"/>
                <a:gd name="T8" fmla="*/ 95 w 104"/>
                <a:gd name="T9" fmla="*/ 12 h 223"/>
                <a:gd name="T10" fmla="*/ 98 w 104"/>
                <a:gd name="T11" fmla="*/ 19 h 223"/>
                <a:gd name="T12" fmla="*/ 100 w 104"/>
                <a:gd name="T13" fmla="*/ 29 h 223"/>
                <a:gd name="T14" fmla="*/ 102 w 104"/>
                <a:gd name="T15" fmla="*/ 40 h 223"/>
                <a:gd name="T16" fmla="*/ 103 w 104"/>
                <a:gd name="T17" fmla="*/ 52 h 223"/>
                <a:gd name="T18" fmla="*/ 104 w 104"/>
                <a:gd name="T19" fmla="*/ 64 h 223"/>
                <a:gd name="T20" fmla="*/ 104 w 104"/>
                <a:gd name="T21" fmla="*/ 158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8 h 223"/>
                <a:gd name="T56" fmla="*/ 0 w 104"/>
                <a:gd name="T57" fmla="*/ 64 h 223"/>
                <a:gd name="T58" fmla="*/ 1 w 104"/>
                <a:gd name="T59" fmla="*/ 52 h 223"/>
                <a:gd name="T60" fmla="*/ 2 w 104"/>
                <a:gd name="T61" fmla="*/ 40 h 223"/>
                <a:gd name="T62" fmla="*/ 4 w 104"/>
                <a:gd name="T63" fmla="*/ 29 h 223"/>
                <a:gd name="T64" fmla="*/ 6 w 104"/>
                <a:gd name="T65" fmla="*/ 19 h 223"/>
                <a:gd name="T66" fmla="*/ 9 w 104"/>
                <a:gd name="T67" fmla="*/ 12 h 223"/>
                <a:gd name="T68" fmla="*/ 13 w 104"/>
                <a:gd name="T69" fmla="*/ 5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5"/>
                  </a:lnTo>
                  <a:lnTo>
                    <a:pt x="95" y="12"/>
                  </a:lnTo>
                  <a:lnTo>
                    <a:pt x="98" y="19"/>
                  </a:lnTo>
                  <a:lnTo>
                    <a:pt x="100" y="29"/>
                  </a:lnTo>
                  <a:lnTo>
                    <a:pt x="102" y="40"/>
                  </a:lnTo>
                  <a:lnTo>
                    <a:pt x="103" y="52"/>
                  </a:lnTo>
                  <a:lnTo>
                    <a:pt x="104" y="64"/>
                  </a:lnTo>
                  <a:lnTo>
                    <a:pt x="104" y="158"/>
                  </a:lnTo>
                  <a:lnTo>
                    <a:pt x="103" y="172"/>
                  </a:lnTo>
                  <a:lnTo>
                    <a:pt x="102" y="183"/>
                  </a:lnTo>
                  <a:lnTo>
                    <a:pt x="100" y="194"/>
                  </a:lnTo>
                  <a:lnTo>
                    <a:pt x="98" y="204"/>
                  </a:lnTo>
                  <a:lnTo>
                    <a:pt x="95" y="211"/>
                  </a:lnTo>
                  <a:lnTo>
                    <a:pt x="91" y="217"/>
                  </a:lnTo>
                  <a:lnTo>
                    <a:pt x="88" y="222"/>
                  </a:lnTo>
                  <a:lnTo>
                    <a:pt x="84" y="223"/>
                  </a:lnTo>
                  <a:lnTo>
                    <a:pt x="20" y="223"/>
                  </a:lnTo>
                  <a:lnTo>
                    <a:pt x="16" y="222"/>
                  </a:lnTo>
                  <a:lnTo>
                    <a:pt x="13" y="217"/>
                  </a:lnTo>
                  <a:lnTo>
                    <a:pt x="9" y="211"/>
                  </a:lnTo>
                  <a:lnTo>
                    <a:pt x="6" y="204"/>
                  </a:lnTo>
                  <a:lnTo>
                    <a:pt x="4" y="194"/>
                  </a:lnTo>
                  <a:lnTo>
                    <a:pt x="2" y="183"/>
                  </a:lnTo>
                  <a:lnTo>
                    <a:pt x="1" y="172"/>
                  </a:lnTo>
                  <a:lnTo>
                    <a:pt x="0" y="158"/>
                  </a:lnTo>
                  <a:lnTo>
                    <a:pt x="0" y="64"/>
                  </a:lnTo>
                  <a:lnTo>
                    <a:pt x="1" y="52"/>
                  </a:lnTo>
                  <a:lnTo>
                    <a:pt x="2" y="40"/>
                  </a:lnTo>
                  <a:lnTo>
                    <a:pt x="4" y="29"/>
                  </a:lnTo>
                  <a:lnTo>
                    <a:pt x="6" y="19"/>
                  </a:lnTo>
                  <a:lnTo>
                    <a:pt x="9" y="12"/>
                  </a:lnTo>
                  <a:lnTo>
                    <a:pt x="13" y="5"/>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098" name="Freeform 87"/>
            <p:cNvSpPr>
              <a:spLocks/>
            </p:cNvSpPr>
            <p:nvPr/>
          </p:nvSpPr>
          <p:spPr bwMode="auto">
            <a:xfrm>
              <a:off x="5120" y="1450"/>
              <a:ext cx="65" cy="127"/>
            </a:xfrm>
            <a:custGeom>
              <a:avLst/>
              <a:gdLst>
                <a:gd name="T0" fmla="*/ 32 w 65"/>
                <a:gd name="T1" fmla="*/ 0 h 127"/>
                <a:gd name="T2" fmla="*/ 35 w 65"/>
                <a:gd name="T3" fmla="*/ 0 h 127"/>
                <a:gd name="T4" fmla="*/ 38 w 65"/>
                <a:gd name="T5" fmla="*/ 2 h 127"/>
                <a:gd name="T6" fmla="*/ 41 w 65"/>
                <a:gd name="T7" fmla="*/ 3 h 127"/>
                <a:gd name="T8" fmla="*/ 44 w 65"/>
                <a:gd name="T9" fmla="*/ 5 h 127"/>
                <a:gd name="T10" fmla="*/ 50 w 65"/>
                <a:gd name="T11" fmla="*/ 11 h 127"/>
                <a:gd name="T12" fmla="*/ 55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0 w 65"/>
                <a:gd name="T31" fmla="*/ 117 h 127"/>
                <a:gd name="T32" fmla="*/ 44 w 65"/>
                <a:gd name="T33" fmla="*/ 123 h 127"/>
                <a:gd name="T34" fmla="*/ 41 w 65"/>
                <a:gd name="T35" fmla="*/ 125 h 127"/>
                <a:gd name="T36" fmla="*/ 38 w 65"/>
                <a:gd name="T37" fmla="*/ 126 h 127"/>
                <a:gd name="T38" fmla="*/ 35 w 65"/>
                <a:gd name="T39" fmla="*/ 127 h 127"/>
                <a:gd name="T40" fmla="*/ 32 w 65"/>
                <a:gd name="T41" fmla="*/ 127 h 127"/>
                <a:gd name="T42" fmla="*/ 28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0 w 65"/>
                <a:gd name="T59" fmla="*/ 77 h 127"/>
                <a:gd name="T60" fmla="*/ 0 w 65"/>
                <a:gd name="T61" fmla="*/ 64 h 127"/>
                <a:gd name="T62" fmla="*/ 0 w 65"/>
                <a:gd name="T63" fmla="*/ 52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2"/>
                  </a:lnTo>
                  <a:lnTo>
                    <a:pt x="41" y="3"/>
                  </a:lnTo>
                  <a:lnTo>
                    <a:pt x="44" y="5"/>
                  </a:lnTo>
                  <a:lnTo>
                    <a:pt x="50" y="11"/>
                  </a:lnTo>
                  <a:lnTo>
                    <a:pt x="55" y="19"/>
                  </a:lnTo>
                  <a:lnTo>
                    <a:pt x="59" y="28"/>
                  </a:lnTo>
                  <a:lnTo>
                    <a:pt x="62" y="39"/>
                  </a:lnTo>
                  <a:lnTo>
                    <a:pt x="64" y="52"/>
                  </a:lnTo>
                  <a:lnTo>
                    <a:pt x="65" y="64"/>
                  </a:lnTo>
                  <a:lnTo>
                    <a:pt x="64" y="77"/>
                  </a:lnTo>
                  <a:lnTo>
                    <a:pt x="62" y="89"/>
                  </a:lnTo>
                  <a:lnTo>
                    <a:pt x="59" y="99"/>
                  </a:lnTo>
                  <a:lnTo>
                    <a:pt x="55" y="109"/>
                  </a:lnTo>
                  <a:lnTo>
                    <a:pt x="50" y="117"/>
                  </a:lnTo>
                  <a:lnTo>
                    <a:pt x="44" y="123"/>
                  </a:lnTo>
                  <a:lnTo>
                    <a:pt x="41" y="125"/>
                  </a:lnTo>
                  <a:lnTo>
                    <a:pt x="38" y="126"/>
                  </a:lnTo>
                  <a:lnTo>
                    <a:pt x="35" y="127"/>
                  </a:lnTo>
                  <a:lnTo>
                    <a:pt x="32" y="127"/>
                  </a:lnTo>
                  <a:lnTo>
                    <a:pt x="28" y="127"/>
                  </a:lnTo>
                  <a:lnTo>
                    <a:pt x="25" y="126"/>
                  </a:lnTo>
                  <a:lnTo>
                    <a:pt x="22" y="125"/>
                  </a:lnTo>
                  <a:lnTo>
                    <a:pt x="19" y="123"/>
                  </a:lnTo>
                  <a:lnTo>
                    <a:pt x="14" y="117"/>
                  </a:lnTo>
                  <a:lnTo>
                    <a:pt x="9" y="109"/>
                  </a:lnTo>
                  <a:lnTo>
                    <a:pt x="5" y="99"/>
                  </a:lnTo>
                  <a:lnTo>
                    <a:pt x="2" y="89"/>
                  </a:lnTo>
                  <a:lnTo>
                    <a:pt x="0" y="77"/>
                  </a:lnTo>
                  <a:lnTo>
                    <a:pt x="0" y="64"/>
                  </a:lnTo>
                  <a:lnTo>
                    <a:pt x="0" y="52"/>
                  </a:lnTo>
                  <a:lnTo>
                    <a:pt x="2" y="39"/>
                  </a:lnTo>
                  <a:lnTo>
                    <a:pt x="5" y="28"/>
                  </a:lnTo>
                  <a:lnTo>
                    <a:pt x="9" y="19"/>
                  </a:lnTo>
                  <a:lnTo>
                    <a:pt x="14" y="11"/>
                  </a:lnTo>
                  <a:lnTo>
                    <a:pt x="19" y="5"/>
                  </a:lnTo>
                  <a:lnTo>
                    <a:pt x="22" y="3"/>
                  </a:lnTo>
                  <a:lnTo>
                    <a:pt x="25" y="2"/>
                  </a:lnTo>
                  <a:lnTo>
                    <a:pt x="28"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99" name="Freeform 88"/>
            <p:cNvSpPr>
              <a:spLocks/>
            </p:cNvSpPr>
            <p:nvPr/>
          </p:nvSpPr>
          <p:spPr bwMode="auto">
            <a:xfrm>
              <a:off x="5120" y="1450"/>
              <a:ext cx="65" cy="127"/>
            </a:xfrm>
            <a:custGeom>
              <a:avLst/>
              <a:gdLst>
                <a:gd name="T0" fmla="*/ 32 w 65"/>
                <a:gd name="T1" fmla="*/ 0 h 127"/>
                <a:gd name="T2" fmla="*/ 35 w 65"/>
                <a:gd name="T3" fmla="*/ 0 h 127"/>
                <a:gd name="T4" fmla="*/ 38 w 65"/>
                <a:gd name="T5" fmla="*/ 2 h 127"/>
                <a:gd name="T6" fmla="*/ 41 w 65"/>
                <a:gd name="T7" fmla="*/ 3 h 127"/>
                <a:gd name="T8" fmla="*/ 44 w 65"/>
                <a:gd name="T9" fmla="*/ 5 h 127"/>
                <a:gd name="T10" fmla="*/ 50 w 65"/>
                <a:gd name="T11" fmla="*/ 11 h 127"/>
                <a:gd name="T12" fmla="*/ 55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0 w 65"/>
                <a:gd name="T31" fmla="*/ 117 h 127"/>
                <a:gd name="T32" fmla="*/ 44 w 65"/>
                <a:gd name="T33" fmla="*/ 123 h 127"/>
                <a:gd name="T34" fmla="*/ 41 w 65"/>
                <a:gd name="T35" fmla="*/ 125 h 127"/>
                <a:gd name="T36" fmla="*/ 38 w 65"/>
                <a:gd name="T37" fmla="*/ 126 h 127"/>
                <a:gd name="T38" fmla="*/ 35 w 65"/>
                <a:gd name="T39" fmla="*/ 127 h 127"/>
                <a:gd name="T40" fmla="*/ 32 w 65"/>
                <a:gd name="T41" fmla="*/ 127 h 127"/>
                <a:gd name="T42" fmla="*/ 28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0 w 65"/>
                <a:gd name="T59" fmla="*/ 77 h 127"/>
                <a:gd name="T60" fmla="*/ 0 w 65"/>
                <a:gd name="T61" fmla="*/ 64 h 127"/>
                <a:gd name="T62" fmla="*/ 0 w 65"/>
                <a:gd name="T63" fmla="*/ 52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2"/>
                  </a:lnTo>
                  <a:lnTo>
                    <a:pt x="41" y="3"/>
                  </a:lnTo>
                  <a:lnTo>
                    <a:pt x="44" y="5"/>
                  </a:lnTo>
                  <a:lnTo>
                    <a:pt x="50" y="11"/>
                  </a:lnTo>
                  <a:lnTo>
                    <a:pt x="55" y="19"/>
                  </a:lnTo>
                  <a:lnTo>
                    <a:pt x="59" y="28"/>
                  </a:lnTo>
                  <a:lnTo>
                    <a:pt x="62" y="39"/>
                  </a:lnTo>
                  <a:lnTo>
                    <a:pt x="64" y="52"/>
                  </a:lnTo>
                  <a:lnTo>
                    <a:pt x="65" y="64"/>
                  </a:lnTo>
                  <a:lnTo>
                    <a:pt x="64" y="77"/>
                  </a:lnTo>
                  <a:lnTo>
                    <a:pt x="62" y="89"/>
                  </a:lnTo>
                  <a:lnTo>
                    <a:pt x="59" y="99"/>
                  </a:lnTo>
                  <a:lnTo>
                    <a:pt x="55" y="109"/>
                  </a:lnTo>
                  <a:lnTo>
                    <a:pt x="50" y="117"/>
                  </a:lnTo>
                  <a:lnTo>
                    <a:pt x="44" y="123"/>
                  </a:lnTo>
                  <a:lnTo>
                    <a:pt x="41" y="125"/>
                  </a:lnTo>
                  <a:lnTo>
                    <a:pt x="38" y="126"/>
                  </a:lnTo>
                  <a:lnTo>
                    <a:pt x="35" y="127"/>
                  </a:lnTo>
                  <a:lnTo>
                    <a:pt x="32" y="127"/>
                  </a:lnTo>
                  <a:lnTo>
                    <a:pt x="28" y="127"/>
                  </a:lnTo>
                  <a:lnTo>
                    <a:pt x="25" y="126"/>
                  </a:lnTo>
                  <a:lnTo>
                    <a:pt x="22" y="125"/>
                  </a:lnTo>
                  <a:lnTo>
                    <a:pt x="19" y="123"/>
                  </a:lnTo>
                  <a:lnTo>
                    <a:pt x="14" y="117"/>
                  </a:lnTo>
                  <a:lnTo>
                    <a:pt x="9" y="109"/>
                  </a:lnTo>
                  <a:lnTo>
                    <a:pt x="5" y="99"/>
                  </a:lnTo>
                  <a:lnTo>
                    <a:pt x="2" y="89"/>
                  </a:lnTo>
                  <a:lnTo>
                    <a:pt x="0" y="77"/>
                  </a:lnTo>
                  <a:lnTo>
                    <a:pt x="0" y="64"/>
                  </a:lnTo>
                  <a:lnTo>
                    <a:pt x="0" y="52"/>
                  </a:lnTo>
                  <a:lnTo>
                    <a:pt x="2" y="39"/>
                  </a:lnTo>
                  <a:lnTo>
                    <a:pt x="5" y="28"/>
                  </a:lnTo>
                  <a:lnTo>
                    <a:pt x="9" y="19"/>
                  </a:lnTo>
                  <a:lnTo>
                    <a:pt x="14" y="11"/>
                  </a:lnTo>
                  <a:lnTo>
                    <a:pt x="19" y="5"/>
                  </a:lnTo>
                  <a:lnTo>
                    <a:pt x="22" y="3"/>
                  </a:lnTo>
                  <a:lnTo>
                    <a:pt x="25" y="2"/>
                  </a:lnTo>
                  <a:lnTo>
                    <a:pt x="28"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100" name="Freeform 89"/>
            <p:cNvSpPr>
              <a:spLocks/>
            </p:cNvSpPr>
            <p:nvPr/>
          </p:nvSpPr>
          <p:spPr bwMode="auto">
            <a:xfrm>
              <a:off x="5209" y="1393"/>
              <a:ext cx="104" cy="223"/>
            </a:xfrm>
            <a:custGeom>
              <a:avLst/>
              <a:gdLst>
                <a:gd name="T0" fmla="*/ 20 w 104"/>
                <a:gd name="T1" fmla="*/ 0 h 223"/>
                <a:gd name="T2" fmla="*/ 84 w 104"/>
                <a:gd name="T3" fmla="*/ 0 h 223"/>
                <a:gd name="T4" fmla="*/ 88 w 104"/>
                <a:gd name="T5" fmla="*/ 2 h 223"/>
                <a:gd name="T6" fmla="*/ 92 w 104"/>
                <a:gd name="T7" fmla="*/ 5 h 223"/>
                <a:gd name="T8" fmla="*/ 95 w 104"/>
                <a:gd name="T9" fmla="*/ 12 h 223"/>
                <a:gd name="T10" fmla="*/ 98 w 104"/>
                <a:gd name="T11" fmla="*/ 19 h 223"/>
                <a:gd name="T12" fmla="*/ 100 w 104"/>
                <a:gd name="T13" fmla="*/ 29 h 223"/>
                <a:gd name="T14" fmla="*/ 102 w 104"/>
                <a:gd name="T15" fmla="*/ 40 h 223"/>
                <a:gd name="T16" fmla="*/ 103 w 104"/>
                <a:gd name="T17" fmla="*/ 52 h 223"/>
                <a:gd name="T18" fmla="*/ 104 w 104"/>
                <a:gd name="T19" fmla="*/ 64 h 223"/>
                <a:gd name="T20" fmla="*/ 104 w 104"/>
                <a:gd name="T21" fmla="*/ 158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2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8 h 223"/>
                <a:gd name="T56" fmla="*/ 0 w 104"/>
                <a:gd name="T57" fmla="*/ 64 h 223"/>
                <a:gd name="T58" fmla="*/ 1 w 104"/>
                <a:gd name="T59" fmla="*/ 52 h 223"/>
                <a:gd name="T60" fmla="*/ 2 w 104"/>
                <a:gd name="T61" fmla="*/ 40 h 223"/>
                <a:gd name="T62" fmla="*/ 4 w 104"/>
                <a:gd name="T63" fmla="*/ 29 h 223"/>
                <a:gd name="T64" fmla="*/ 6 w 104"/>
                <a:gd name="T65" fmla="*/ 19 h 223"/>
                <a:gd name="T66" fmla="*/ 9 w 104"/>
                <a:gd name="T67" fmla="*/ 12 h 223"/>
                <a:gd name="T68" fmla="*/ 13 w 104"/>
                <a:gd name="T69" fmla="*/ 5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2" y="5"/>
                  </a:lnTo>
                  <a:lnTo>
                    <a:pt x="95" y="12"/>
                  </a:lnTo>
                  <a:lnTo>
                    <a:pt x="98" y="19"/>
                  </a:lnTo>
                  <a:lnTo>
                    <a:pt x="100" y="29"/>
                  </a:lnTo>
                  <a:lnTo>
                    <a:pt x="102" y="40"/>
                  </a:lnTo>
                  <a:lnTo>
                    <a:pt x="103" y="52"/>
                  </a:lnTo>
                  <a:lnTo>
                    <a:pt x="104" y="64"/>
                  </a:lnTo>
                  <a:lnTo>
                    <a:pt x="104" y="158"/>
                  </a:lnTo>
                  <a:lnTo>
                    <a:pt x="103" y="172"/>
                  </a:lnTo>
                  <a:lnTo>
                    <a:pt x="102" y="183"/>
                  </a:lnTo>
                  <a:lnTo>
                    <a:pt x="100" y="194"/>
                  </a:lnTo>
                  <a:lnTo>
                    <a:pt x="98" y="204"/>
                  </a:lnTo>
                  <a:lnTo>
                    <a:pt x="95" y="211"/>
                  </a:lnTo>
                  <a:lnTo>
                    <a:pt x="92" y="217"/>
                  </a:lnTo>
                  <a:lnTo>
                    <a:pt x="88" y="222"/>
                  </a:lnTo>
                  <a:lnTo>
                    <a:pt x="84" y="223"/>
                  </a:lnTo>
                  <a:lnTo>
                    <a:pt x="20" y="223"/>
                  </a:lnTo>
                  <a:lnTo>
                    <a:pt x="16" y="222"/>
                  </a:lnTo>
                  <a:lnTo>
                    <a:pt x="13" y="217"/>
                  </a:lnTo>
                  <a:lnTo>
                    <a:pt x="9" y="211"/>
                  </a:lnTo>
                  <a:lnTo>
                    <a:pt x="6" y="204"/>
                  </a:lnTo>
                  <a:lnTo>
                    <a:pt x="4" y="194"/>
                  </a:lnTo>
                  <a:lnTo>
                    <a:pt x="2" y="183"/>
                  </a:lnTo>
                  <a:lnTo>
                    <a:pt x="1" y="172"/>
                  </a:lnTo>
                  <a:lnTo>
                    <a:pt x="0" y="158"/>
                  </a:lnTo>
                  <a:lnTo>
                    <a:pt x="0" y="64"/>
                  </a:lnTo>
                  <a:lnTo>
                    <a:pt x="1" y="52"/>
                  </a:lnTo>
                  <a:lnTo>
                    <a:pt x="2" y="40"/>
                  </a:lnTo>
                  <a:lnTo>
                    <a:pt x="4" y="29"/>
                  </a:lnTo>
                  <a:lnTo>
                    <a:pt x="6" y="19"/>
                  </a:lnTo>
                  <a:lnTo>
                    <a:pt x="9" y="12"/>
                  </a:lnTo>
                  <a:lnTo>
                    <a:pt x="13" y="5"/>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01" name="Freeform 90"/>
            <p:cNvSpPr>
              <a:spLocks/>
            </p:cNvSpPr>
            <p:nvPr/>
          </p:nvSpPr>
          <p:spPr bwMode="auto">
            <a:xfrm>
              <a:off x="5209" y="1393"/>
              <a:ext cx="104" cy="223"/>
            </a:xfrm>
            <a:custGeom>
              <a:avLst/>
              <a:gdLst>
                <a:gd name="T0" fmla="*/ 20 w 104"/>
                <a:gd name="T1" fmla="*/ 0 h 223"/>
                <a:gd name="T2" fmla="*/ 84 w 104"/>
                <a:gd name="T3" fmla="*/ 0 h 223"/>
                <a:gd name="T4" fmla="*/ 88 w 104"/>
                <a:gd name="T5" fmla="*/ 2 h 223"/>
                <a:gd name="T6" fmla="*/ 92 w 104"/>
                <a:gd name="T7" fmla="*/ 5 h 223"/>
                <a:gd name="T8" fmla="*/ 95 w 104"/>
                <a:gd name="T9" fmla="*/ 12 h 223"/>
                <a:gd name="T10" fmla="*/ 98 w 104"/>
                <a:gd name="T11" fmla="*/ 19 h 223"/>
                <a:gd name="T12" fmla="*/ 100 w 104"/>
                <a:gd name="T13" fmla="*/ 29 h 223"/>
                <a:gd name="T14" fmla="*/ 102 w 104"/>
                <a:gd name="T15" fmla="*/ 40 h 223"/>
                <a:gd name="T16" fmla="*/ 103 w 104"/>
                <a:gd name="T17" fmla="*/ 52 h 223"/>
                <a:gd name="T18" fmla="*/ 104 w 104"/>
                <a:gd name="T19" fmla="*/ 64 h 223"/>
                <a:gd name="T20" fmla="*/ 104 w 104"/>
                <a:gd name="T21" fmla="*/ 158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2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8 h 223"/>
                <a:gd name="T56" fmla="*/ 0 w 104"/>
                <a:gd name="T57" fmla="*/ 64 h 223"/>
                <a:gd name="T58" fmla="*/ 1 w 104"/>
                <a:gd name="T59" fmla="*/ 52 h 223"/>
                <a:gd name="T60" fmla="*/ 2 w 104"/>
                <a:gd name="T61" fmla="*/ 40 h 223"/>
                <a:gd name="T62" fmla="*/ 4 w 104"/>
                <a:gd name="T63" fmla="*/ 29 h 223"/>
                <a:gd name="T64" fmla="*/ 6 w 104"/>
                <a:gd name="T65" fmla="*/ 19 h 223"/>
                <a:gd name="T66" fmla="*/ 9 w 104"/>
                <a:gd name="T67" fmla="*/ 12 h 223"/>
                <a:gd name="T68" fmla="*/ 13 w 104"/>
                <a:gd name="T69" fmla="*/ 5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2" y="5"/>
                  </a:lnTo>
                  <a:lnTo>
                    <a:pt x="95" y="12"/>
                  </a:lnTo>
                  <a:lnTo>
                    <a:pt x="98" y="19"/>
                  </a:lnTo>
                  <a:lnTo>
                    <a:pt x="100" y="29"/>
                  </a:lnTo>
                  <a:lnTo>
                    <a:pt x="102" y="40"/>
                  </a:lnTo>
                  <a:lnTo>
                    <a:pt x="103" y="52"/>
                  </a:lnTo>
                  <a:lnTo>
                    <a:pt x="104" y="64"/>
                  </a:lnTo>
                  <a:lnTo>
                    <a:pt x="104" y="158"/>
                  </a:lnTo>
                  <a:lnTo>
                    <a:pt x="103" y="172"/>
                  </a:lnTo>
                  <a:lnTo>
                    <a:pt x="102" y="183"/>
                  </a:lnTo>
                  <a:lnTo>
                    <a:pt x="100" y="194"/>
                  </a:lnTo>
                  <a:lnTo>
                    <a:pt x="98" y="204"/>
                  </a:lnTo>
                  <a:lnTo>
                    <a:pt x="95" y="211"/>
                  </a:lnTo>
                  <a:lnTo>
                    <a:pt x="92" y="217"/>
                  </a:lnTo>
                  <a:lnTo>
                    <a:pt x="88" y="222"/>
                  </a:lnTo>
                  <a:lnTo>
                    <a:pt x="84" y="223"/>
                  </a:lnTo>
                  <a:lnTo>
                    <a:pt x="20" y="223"/>
                  </a:lnTo>
                  <a:lnTo>
                    <a:pt x="16" y="222"/>
                  </a:lnTo>
                  <a:lnTo>
                    <a:pt x="13" y="217"/>
                  </a:lnTo>
                  <a:lnTo>
                    <a:pt x="9" y="211"/>
                  </a:lnTo>
                  <a:lnTo>
                    <a:pt x="6" y="204"/>
                  </a:lnTo>
                  <a:lnTo>
                    <a:pt x="4" y="194"/>
                  </a:lnTo>
                  <a:lnTo>
                    <a:pt x="2" y="183"/>
                  </a:lnTo>
                  <a:lnTo>
                    <a:pt x="1" y="172"/>
                  </a:lnTo>
                  <a:lnTo>
                    <a:pt x="0" y="158"/>
                  </a:lnTo>
                  <a:lnTo>
                    <a:pt x="0" y="64"/>
                  </a:lnTo>
                  <a:lnTo>
                    <a:pt x="1" y="52"/>
                  </a:lnTo>
                  <a:lnTo>
                    <a:pt x="2" y="40"/>
                  </a:lnTo>
                  <a:lnTo>
                    <a:pt x="4" y="29"/>
                  </a:lnTo>
                  <a:lnTo>
                    <a:pt x="6" y="19"/>
                  </a:lnTo>
                  <a:lnTo>
                    <a:pt x="9" y="12"/>
                  </a:lnTo>
                  <a:lnTo>
                    <a:pt x="13" y="5"/>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102" name="Freeform 91"/>
            <p:cNvSpPr>
              <a:spLocks/>
            </p:cNvSpPr>
            <p:nvPr/>
          </p:nvSpPr>
          <p:spPr bwMode="auto">
            <a:xfrm>
              <a:off x="5226" y="1450"/>
              <a:ext cx="65" cy="127"/>
            </a:xfrm>
            <a:custGeom>
              <a:avLst/>
              <a:gdLst>
                <a:gd name="T0" fmla="*/ 32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2 w 65"/>
                <a:gd name="T41" fmla="*/ 127 h 127"/>
                <a:gd name="T42" fmla="*/ 28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0 w 65"/>
                <a:gd name="T59" fmla="*/ 77 h 127"/>
                <a:gd name="T60" fmla="*/ 0 w 65"/>
                <a:gd name="T61" fmla="*/ 64 h 127"/>
                <a:gd name="T62" fmla="*/ 0 w 65"/>
                <a:gd name="T63" fmla="*/ 52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6" y="0"/>
                  </a:lnTo>
                  <a:lnTo>
                    <a:pt x="39" y="2"/>
                  </a:lnTo>
                  <a:lnTo>
                    <a:pt x="42" y="3"/>
                  </a:lnTo>
                  <a:lnTo>
                    <a:pt x="45" y="5"/>
                  </a:lnTo>
                  <a:lnTo>
                    <a:pt x="51" y="11"/>
                  </a:lnTo>
                  <a:lnTo>
                    <a:pt x="55" y="19"/>
                  </a:lnTo>
                  <a:lnTo>
                    <a:pt x="59" y="28"/>
                  </a:lnTo>
                  <a:lnTo>
                    <a:pt x="62" y="39"/>
                  </a:lnTo>
                  <a:lnTo>
                    <a:pt x="64" y="52"/>
                  </a:lnTo>
                  <a:lnTo>
                    <a:pt x="65" y="64"/>
                  </a:lnTo>
                  <a:lnTo>
                    <a:pt x="64" y="77"/>
                  </a:lnTo>
                  <a:lnTo>
                    <a:pt x="62" y="89"/>
                  </a:lnTo>
                  <a:lnTo>
                    <a:pt x="59" y="99"/>
                  </a:lnTo>
                  <a:lnTo>
                    <a:pt x="55" y="109"/>
                  </a:lnTo>
                  <a:lnTo>
                    <a:pt x="51" y="117"/>
                  </a:lnTo>
                  <a:lnTo>
                    <a:pt x="45" y="123"/>
                  </a:lnTo>
                  <a:lnTo>
                    <a:pt x="42" y="125"/>
                  </a:lnTo>
                  <a:lnTo>
                    <a:pt x="39" y="126"/>
                  </a:lnTo>
                  <a:lnTo>
                    <a:pt x="36" y="127"/>
                  </a:lnTo>
                  <a:lnTo>
                    <a:pt x="32" y="127"/>
                  </a:lnTo>
                  <a:lnTo>
                    <a:pt x="28" y="127"/>
                  </a:lnTo>
                  <a:lnTo>
                    <a:pt x="25" y="126"/>
                  </a:lnTo>
                  <a:lnTo>
                    <a:pt x="22" y="125"/>
                  </a:lnTo>
                  <a:lnTo>
                    <a:pt x="19" y="123"/>
                  </a:lnTo>
                  <a:lnTo>
                    <a:pt x="14" y="117"/>
                  </a:lnTo>
                  <a:lnTo>
                    <a:pt x="9" y="109"/>
                  </a:lnTo>
                  <a:lnTo>
                    <a:pt x="5" y="99"/>
                  </a:lnTo>
                  <a:lnTo>
                    <a:pt x="2" y="89"/>
                  </a:lnTo>
                  <a:lnTo>
                    <a:pt x="0" y="77"/>
                  </a:lnTo>
                  <a:lnTo>
                    <a:pt x="0" y="64"/>
                  </a:lnTo>
                  <a:lnTo>
                    <a:pt x="0" y="52"/>
                  </a:lnTo>
                  <a:lnTo>
                    <a:pt x="2" y="39"/>
                  </a:lnTo>
                  <a:lnTo>
                    <a:pt x="5" y="28"/>
                  </a:lnTo>
                  <a:lnTo>
                    <a:pt x="9" y="19"/>
                  </a:lnTo>
                  <a:lnTo>
                    <a:pt x="14" y="11"/>
                  </a:lnTo>
                  <a:lnTo>
                    <a:pt x="19" y="5"/>
                  </a:lnTo>
                  <a:lnTo>
                    <a:pt x="22" y="3"/>
                  </a:lnTo>
                  <a:lnTo>
                    <a:pt x="25" y="2"/>
                  </a:lnTo>
                  <a:lnTo>
                    <a:pt x="28"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03" name="Freeform 92"/>
            <p:cNvSpPr>
              <a:spLocks/>
            </p:cNvSpPr>
            <p:nvPr/>
          </p:nvSpPr>
          <p:spPr bwMode="auto">
            <a:xfrm>
              <a:off x="5226" y="1450"/>
              <a:ext cx="65" cy="127"/>
            </a:xfrm>
            <a:custGeom>
              <a:avLst/>
              <a:gdLst>
                <a:gd name="T0" fmla="*/ 32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2 w 65"/>
                <a:gd name="T41" fmla="*/ 127 h 127"/>
                <a:gd name="T42" fmla="*/ 28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0 w 65"/>
                <a:gd name="T59" fmla="*/ 77 h 127"/>
                <a:gd name="T60" fmla="*/ 0 w 65"/>
                <a:gd name="T61" fmla="*/ 64 h 127"/>
                <a:gd name="T62" fmla="*/ 0 w 65"/>
                <a:gd name="T63" fmla="*/ 52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6" y="0"/>
                  </a:lnTo>
                  <a:lnTo>
                    <a:pt x="39" y="2"/>
                  </a:lnTo>
                  <a:lnTo>
                    <a:pt x="42" y="3"/>
                  </a:lnTo>
                  <a:lnTo>
                    <a:pt x="45" y="5"/>
                  </a:lnTo>
                  <a:lnTo>
                    <a:pt x="51" y="11"/>
                  </a:lnTo>
                  <a:lnTo>
                    <a:pt x="55" y="19"/>
                  </a:lnTo>
                  <a:lnTo>
                    <a:pt x="59" y="28"/>
                  </a:lnTo>
                  <a:lnTo>
                    <a:pt x="62" y="39"/>
                  </a:lnTo>
                  <a:lnTo>
                    <a:pt x="64" y="52"/>
                  </a:lnTo>
                  <a:lnTo>
                    <a:pt x="65" y="64"/>
                  </a:lnTo>
                  <a:lnTo>
                    <a:pt x="64" y="77"/>
                  </a:lnTo>
                  <a:lnTo>
                    <a:pt x="62" y="89"/>
                  </a:lnTo>
                  <a:lnTo>
                    <a:pt x="59" y="99"/>
                  </a:lnTo>
                  <a:lnTo>
                    <a:pt x="55" y="109"/>
                  </a:lnTo>
                  <a:lnTo>
                    <a:pt x="51" y="117"/>
                  </a:lnTo>
                  <a:lnTo>
                    <a:pt x="45" y="123"/>
                  </a:lnTo>
                  <a:lnTo>
                    <a:pt x="42" y="125"/>
                  </a:lnTo>
                  <a:lnTo>
                    <a:pt x="39" y="126"/>
                  </a:lnTo>
                  <a:lnTo>
                    <a:pt x="36" y="127"/>
                  </a:lnTo>
                  <a:lnTo>
                    <a:pt x="32" y="127"/>
                  </a:lnTo>
                  <a:lnTo>
                    <a:pt x="28" y="127"/>
                  </a:lnTo>
                  <a:lnTo>
                    <a:pt x="25" y="126"/>
                  </a:lnTo>
                  <a:lnTo>
                    <a:pt x="22" y="125"/>
                  </a:lnTo>
                  <a:lnTo>
                    <a:pt x="19" y="123"/>
                  </a:lnTo>
                  <a:lnTo>
                    <a:pt x="14" y="117"/>
                  </a:lnTo>
                  <a:lnTo>
                    <a:pt x="9" y="109"/>
                  </a:lnTo>
                  <a:lnTo>
                    <a:pt x="5" y="99"/>
                  </a:lnTo>
                  <a:lnTo>
                    <a:pt x="2" y="89"/>
                  </a:lnTo>
                  <a:lnTo>
                    <a:pt x="0" y="77"/>
                  </a:lnTo>
                  <a:lnTo>
                    <a:pt x="0" y="64"/>
                  </a:lnTo>
                  <a:lnTo>
                    <a:pt x="0" y="52"/>
                  </a:lnTo>
                  <a:lnTo>
                    <a:pt x="2" y="39"/>
                  </a:lnTo>
                  <a:lnTo>
                    <a:pt x="5" y="28"/>
                  </a:lnTo>
                  <a:lnTo>
                    <a:pt x="9" y="19"/>
                  </a:lnTo>
                  <a:lnTo>
                    <a:pt x="14" y="11"/>
                  </a:lnTo>
                  <a:lnTo>
                    <a:pt x="19" y="5"/>
                  </a:lnTo>
                  <a:lnTo>
                    <a:pt x="22" y="3"/>
                  </a:lnTo>
                  <a:lnTo>
                    <a:pt x="25" y="2"/>
                  </a:lnTo>
                  <a:lnTo>
                    <a:pt x="28"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104" name="Freeform 93"/>
            <p:cNvSpPr>
              <a:spLocks/>
            </p:cNvSpPr>
            <p:nvPr/>
          </p:nvSpPr>
          <p:spPr bwMode="auto">
            <a:xfrm>
              <a:off x="5315" y="1393"/>
              <a:ext cx="104" cy="223"/>
            </a:xfrm>
            <a:custGeom>
              <a:avLst/>
              <a:gdLst>
                <a:gd name="T0" fmla="*/ 21 w 104"/>
                <a:gd name="T1" fmla="*/ 0 h 223"/>
                <a:gd name="T2" fmla="*/ 84 w 104"/>
                <a:gd name="T3" fmla="*/ 0 h 223"/>
                <a:gd name="T4" fmla="*/ 88 w 104"/>
                <a:gd name="T5" fmla="*/ 2 h 223"/>
                <a:gd name="T6" fmla="*/ 92 w 104"/>
                <a:gd name="T7" fmla="*/ 5 h 223"/>
                <a:gd name="T8" fmla="*/ 95 w 104"/>
                <a:gd name="T9" fmla="*/ 12 h 223"/>
                <a:gd name="T10" fmla="*/ 98 w 104"/>
                <a:gd name="T11" fmla="*/ 19 h 223"/>
                <a:gd name="T12" fmla="*/ 100 w 104"/>
                <a:gd name="T13" fmla="*/ 29 h 223"/>
                <a:gd name="T14" fmla="*/ 102 w 104"/>
                <a:gd name="T15" fmla="*/ 40 h 223"/>
                <a:gd name="T16" fmla="*/ 103 w 104"/>
                <a:gd name="T17" fmla="*/ 52 h 223"/>
                <a:gd name="T18" fmla="*/ 104 w 104"/>
                <a:gd name="T19" fmla="*/ 64 h 223"/>
                <a:gd name="T20" fmla="*/ 104 w 104"/>
                <a:gd name="T21" fmla="*/ 158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2 w 104"/>
                <a:gd name="T33" fmla="*/ 217 h 223"/>
                <a:gd name="T34" fmla="*/ 88 w 104"/>
                <a:gd name="T35" fmla="*/ 222 h 223"/>
                <a:gd name="T36" fmla="*/ 84 w 104"/>
                <a:gd name="T37" fmla="*/ 223 h 223"/>
                <a:gd name="T38" fmla="*/ 21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8 h 223"/>
                <a:gd name="T56" fmla="*/ 0 w 104"/>
                <a:gd name="T57" fmla="*/ 64 h 223"/>
                <a:gd name="T58" fmla="*/ 1 w 104"/>
                <a:gd name="T59" fmla="*/ 52 h 223"/>
                <a:gd name="T60" fmla="*/ 2 w 104"/>
                <a:gd name="T61" fmla="*/ 40 h 223"/>
                <a:gd name="T62" fmla="*/ 4 w 104"/>
                <a:gd name="T63" fmla="*/ 29 h 223"/>
                <a:gd name="T64" fmla="*/ 6 w 104"/>
                <a:gd name="T65" fmla="*/ 19 h 223"/>
                <a:gd name="T66" fmla="*/ 9 w 104"/>
                <a:gd name="T67" fmla="*/ 12 h 223"/>
                <a:gd name="T68" fmla="*/ 13 w 104"/>
                <a:gd name="T69" fmla="*/ 5 h 223"/>
                <a:gd name="T70" fmla="*/ 16 w 104"/>
                <a:gd name="T71" fmla="*/ 2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4" y="0"/>
                  </a:lnTo>
                  <a:lnTo>
                    <a:pt x="88" y="2"/>
                  </a:lnTo>
                  <a:lnTo>
                    <a:pt x="92" y="5"/>
                  </a:lnTo>
                  <a:lnTo>
                    <a:pt x="95" y="12"/>
                  </a:lnTo>
                  <a:lnTo>
                    <a:pt x="98" y="19"/>
                  </a:lnTo>
                  <a:lnTo>
                    <a:pt x="100" y="29"/>
                  </a:lnTo>
                  <a:lnTo>
                    <a:pt x="102" y="40"/>
                  </a:lnTo>
                  <a:lnTo>
                    <a:pt x="103" y="52"/>
                  </a:lnTo>
                  <a:lnTo>
                    <a:pt x="104" y="64"/>
                  </a:lnTo>
                  <a:lnTo>
                    <a:pt x="104" y="158"/>
                  </a:lnTo>
                  <a:lnTo>
                    <a:pt x="103" y="172"/>
                  </a:lnTo>
                  <a:lnTo>
                    <a:pt x="102" y="183"/>
                  </a:lnTo>
                  <a:lnTo>
                    <a:pt x="100" y="194"/>
                  </a:lnTo>
                  <a:lnTo>
                    <a:pt x="98" y="204"/>
                  </a:lnTo>
                  <a:lnTo>
                    <a:pt x="95" y="211"/>
                  </a:lnTo>
                  <a:lnTo>
                    <a:pt x="92" y="217"/>
                  </a:lnTo>
                  <a:lnTo>
                    <a:pt x="88" y="222"/>
                  </a:lnTo>
                  <a:lnTo>
                    <a:pt x="84" y="223"/>
                  </a:lnTo>
                  <a:lnTo>
                    <a:pt x="21" y="223"/>
                  </a:lnTo>
                  <a:lnTo>
                    <a:pt x="16" y="222"/>
                  </a:lnTo>
                  <a:lnTo>
                    <a:pt x="13" y="217"/>
                  </a:lnTo>
                  <a:lnTo>
                    <a:pt x="9" y="211"/>
                  </a:lnTo>
                  <a:lnTo>
                    <a:pt x="6" y="204"/>
                  </a:lnTo>
                  <a:lnTo>
                    <a:pt x="4" y="194"/>
                  </a:lnTo>
                  <a:lnTo>
                    <a:pt x="2" y="183"/>
                  </a:lnTo>
                  <a:lnTo>
                    <a:pt x="1" y="172"/>
                  </a:lnTo>
                  <a:lnTo>
                    <a:pt x="0" y="158"/>
                  </a:lnTo>
                  <a:lnTo>
                    <a:pt x="0" y="64"/>
                  </a:lnTo>
                  <a:lnTo>
                    <a:pt x="1" y="52"/>
                  </a:lnTo>
                  <a:lnTo>
                    <a:pt x="2" y="40"/>
                  </a:lnTo>
                  <a:lnTo>
                    <a:pt x="4" y="29"/>
                  </a:lnTo>
                  <a:lnTo>
                    <a:pt x="6" y="19"/>
                  </a:lnTo>
                  <a:lnTo>
                    <a:pt x="9" y="12"/>
                  </a:lnTo>
                  <a:lnTo>
                    <a:pt x="13" y="5"/>
                  </a:lnTo>
                  <a:lnTo>
                    <a:pt x="16" y="2"/>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05" name="Freeform 94"/>
            <p:cNvSpPr>
              <a:spLocks/>
            </p:cNvSpPr>
            <p:nvPr/>
          </p:nvSpPr>
          <p:spPr bwMode="auto">
            <a:xfrm>
              <a:off x="5315" y="1393"/>
              <a:ext cx="104" cy="223"/>
            </a:xfrm>
            <a:custGeom>
              <a:avLst/>
              <a:gdLst>
                <a:gd name="T0" fmla="*/ 21 w 104"/>
                <a:gd name="T1" fmla="*/ 0 h 223"/>
                <a:gd name="T2" fmla="*/ 84 w 104"/>
                <a:gd name="T3" fmla="*/ 0 h 223"/>
                <a:gd name="T4" fmla="*/ 88 w 104"/>
                <a:gd name="T5" fmla="*/ 2 h 223"/>
                <a:gd name="T6" fmla="*/ 92 w 104"/>
                <a:gd name="T7" fmla="*/ 5 h 223"/>
                <a:gd name="T8" fmla="*/ 95 w 104"/>
                <a:gd name="T9" fmla="*/ 12 h 223"/>
                <a:gd name="T10" fmla="*/ 98 w 104"/>
                <a:gd name="T11" fmla="*/ 19 h 223"/>
                <a:gd name="T12" fmla="*/ 100 w 104"/>
                <a:gd name="T13" fmla="*/ 29 h 223"/>
                <a:gd name="T14" fmla="*/ 102 w 104"/>
                <a:gd name="T15" fmla="*/ 40 h 223"/>
                <a:gd name="T16" fmla="*/ 103 w 104"/>
                <a:gd name="T17" fmla="*/ 52 h 223"/>
                <a:gd name="T18" fmla="*/ 104 w 104"/>
                <a:gd name="T19" fmla="*/ 64 h 223"/>
                <a:gd name="T20" fmla="*/ 104 w 104"/>
                <a:gd name="T21" fmla="*/ 158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2 w 104"/>
                <a:gd name="T33" fmla="*/ 217 h 223"/>
                <a:gd name="T34" fmla="*/ 88 w 104"/>
                <a:gd name="T35" fmla="*/ 222 h 223"/>
                <a:gd name="T36" fmla="*/ 84 w 104"/>
                <a:gd name="T37" fmla="*/ 223 h 223"/>
                <a:gd name="T38" fmla="*/ 21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8 h 223"/>
                <a:gd name="T56" fmla="*/ 0 w 104"/>
                <a:gd name="T57" fmla="*/ 64 h 223"/>
                <a:gd name="T58" fmla="*/ 1 w 104"/>
                <a:gd name="T59" fmla="*/ 52 h 223"/>
                <a:gd name="T60" fmla="*/ 2 w 104"/>
                <a:gd name="T61" fmla="*/ 40 h 223"/>
                <a:gd name="T62" fmla="*/ 4 w 104"/>
                <a:gd name="T63" fmla="*/ 29 h 223"/>
                <a:gd name="T64" fmla="*/ 6 w 104"/>
                <a:gd name="T65" fmla="*/ 19 h 223"/>
                <a:gd name="T66" fmla="*/ 9 w 104"/>
                <a:gd name="T67" fmla="*/ 12 h 223"/>
                <a:gd name="T68" fmla="*/ 13 w 104"/>
                <a:gd name="T69" fmla="*/ 5 h 223"/>
                <a:gd name="T70" fmla="*/ 16 w 104"/>
                <a:gd name="T71" fmla="*/ 2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4" y="0"/>
                  </a:lnTo>
                  <a:lnTo>
                    <a:pt x="88" y="2"/>
                  </a:lnTo>
                  <a:lnTo>
                    <a:pt x="92" y="5"/>
                  </a:lnTo>
                  <a:lnTo>
                    <a:pt x="95" y="12"/>
                  </a:lnTo>
                  <a:lnTo>
                    <a:pt x="98" y="19"/>
                  </a:lnTo>
                  <a:lnTo>
                    <a:pt x="100" y="29"/>
                  </a:lnTo>
                  <a:lnTo>
                    <a:pt x="102" y="40"/>
                  </a:lnTo>
                  <a:lnTo>
                    <a:pt x="103" y="52"/>
                  </a:lnTo>
                  <a:lnTo>
                    <a:pt x="104" y="64"/>
                  </a:lnTo>
                  <a:lnTo>
                    <a:pt x="104" y="158"/>
                  </a:lnTo>
                  <a:lnTo>
                    <a:pt x="103" y="172"/>
                  </a:lnTo>
                  <a:lnTo>
                    <a:pt x="102" y="183"/>
                  </a:lnTo>
                  <a:lnTo>
                    <a:pt x="100" y="194"/>
                  </a:lnTo>
                  <a:lnTo>
                    <a:pt x="98" y="204"/>
                  </a:lnTo>
                  <a:lnTo>
                    <a:pt x="95" y="211"/>
                  </a:lnTo>
                  <a:lnTo>
                    <a:pt x="92" y="217"/>
                  </a:lnTo>
                  <a:lnTo>
                    <a:pt x="88" y="222"/>
                  </a:lnTo>
                  <a:lnTo>
                    <a:pt x="84" y="223"/>
                  </a:lnTo>
                  <a:lnTo>
                    <a:pt x="21" y="223"/>
                  </a:lnTo>
                  <a:lnTo>
                    <a:pt x="16" y="222"/>
                  </a:lnTo>
                  <a:lnTo>
                    <a:pt x="13" y="217"/>
                  </a:lnTo>
                  <a:lnTo>
                    <a:pt x="9" y="211"/>
                  </a:lnTo>
                  <a:lnTo>
                    <a:pt x="6" y="204"/>
                  </a:lnTo>
                  <a:lnTo>
                    <a:pt x="4" y="194"/>
                  </a:lnTo>
                  <a:lnTo>
                    <a:pt x="2" y="183"/>
                  </a:lnTo>
                  <a:lnTo>
                    <a:pt x="1" y="172"/>
                  </a:lnTo>
                  <a:lnTo>
                    <a:pt x="0" y="158"/>
                  </a:lnTo>
                  <a:lnTo>
                    <a:pt x="0" y="64"/>
                  </a:lnTo>
                  <a:lnTo>
                    <a:pt x="1" y="52"/>
                  </a:lnTo>
                  <a:lnTo>
                    <a:pt x="2" y="40"/>
                  </a:lnTo>
                  <a:lnTo>
                    <a:pt x="4" y="29"/>
                  </a:lnTo>
                  <a:lnTo>
                    <a:pt x="6" y="19"/>
                  </a:lnTo>
                  <a:lnTo>
                    <a:pt x="9" y="12"/>
                  </a:lnTo>
                  <a:lnTo>
                    <a:pt x="13" y="5"/>
                  </a:lnTo>
                  <a:lnTo>
                    <a:pt x="16" y="2"/>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106" name="Freeform 95"/>
            <p:cNvSpPr>
              <a:spLocks/>
            </p:cNvSpPr>
            <p:nvPr/>
          </p:nvSpPr>
          <p:spPr bwMode="auto">
            <a:xfrm>
              <a:off x="5332" y="1450"/>
              <a:ext cx="65" cy="127"/>
            </a:xfrm>
            <a:custGeom>
              <a:avLst/>
              <a:gdLst>
                <a:gd name="T0" fmla="*/ 33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3 w 65"/>
                <a:gd name="T41" fmla="*/ 127 h 127"/>
                <a:gd name="T42" fmla="*/ 29 w 65"/>
                <a:gd name="T43" fmla="*/ 127 h 127"/>
                <a:gd name="T44" fmla="*/ 26 w 65"/>
                <a:gd name="T45" fmla="*/ 126 h 127"/>
                <a:gd name="T46" fmla="*/ 23 w 65"/>
                <a:gd name="T47" fmla="*/ 125 h 127"/>
                <a:gd name="T48" fmla="*/ 20 w 65"/>
                <a:gd name="T49" fmla="*/ 123 h 127"/>
                <a:gd name="T50" fmla="*/ 14 w 65"/>
                <a:gd name="T51" fmla="*/ 117 h 127"/>
                <a:gd name="T52" fmla="*/ 9 w 65"/>
                <a:gd name="T53" fmla="*/ 109 h 127"/>
                <a:gd name="T54" fmla="*/ 5 w 65"/>
                <a:gd name="T55" fmla="*/ 99 h 127"/>
                <a:gd name="T56" fmla="*/ 2 w 65"/>
                <a:gd name="T57" fmla="*/ 89 h 127"/>
                <a:gd name="T58" fmla="*/ 0 w 65"/>
                <a:gd name="T59" fmla="*/ 77 h 127"/>
                <a:gd name="T60" fmla="*/ 0 w 65"/>
                <a:gd name="T61" fmla="*/ 64 h 127"/>
                <a:gd name="T62" fmla="*/ 0 w 65"/>
                <a:gd name="T63" fmla="*/ 52 h 127"/>
                <a:gd name="T64" fmla="*/ 2 w 65"/>
                <a:gd name="T65" fmla="*/ 39 h 127"/>
                <a:gd name="T66" fmla="*/ 5 w 65"/>
                <a:gd name="T67" fmla="*/ 28 h 127"/>
                <a:gd name="T68" fmla="*/ 9 w 65"/>
                <a:gd name="T69" fmla="*/ 19 h 127"/>
                <a:gd name="T70" fmla="*/ 14 w 65"/>
                <a:gd name="T71" fmla="*/ 11 h 127"/>
                <a:gd name="T72" fmla="*/ 20 w 65"/>
                <a:gd name="T73" fmla="*/ 5 h 127"/>
                <a:gd name="T74" fmla="*/ 23 w 65"/>
                <a:gd name="T75" fmla="*/ 3 h 127"/>
                <a:gd name="T76" fmla="*/ 26 w 65"/>
                <a:gd name="T77" fmla="*/ 2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2" y="3"/>
                  </a:lnTo>
                  <a:lnTo>
                    <a:pt x="45" y="5"/>
                  </a:lnTo>
                  <a:lnTo>
                    <a:pt x="51" y="11"/>
                  </a:lnTo>
                  <a:lnTo>
                    <a:pt x="55" y="19"/>
                  </a:lnTo>
                  <a:lnTo>
                    <a:pt x="59" y="28"/>
                  </a:lnTo>
                  <a:lnTo>
                    <a:pt x="62" y="39"/>
                  </a:lnTo>
                  <a:lnTo>
                    <a:pt x="64" y="52"/>
                  </a:lnTo>
                  <a:lnTo>
                    <a:pt x="65" y="64"/>
                  </a:lnTo>
                  <a:lnTo>
                    <a:pt x="64" y="77"/>
                  </a:lnTo>
                  <a:lnTo>
                    <a:pt x="62" y="89"/>
                  </a:lnTo>
                  <a:lnTo>
                    <a:pt x="59" y="99"/>
                  </a:lnTo>
                  <a:lnTo>
                    <a:pt x="55" y="109"/>
                  </a:lnTo>
                  <a:lnTo>
                    <a:pt x="51" y="117"/>
                  </a:lnTo>
                  <a:lnTo>
                    <a:pt x="45" y="123"/>
                  </a:lnTo>
                  <a:lnTo>
                    <a:pt x="42" y="125"/>
                  </a:lnTo>
                  <a:lnTo>
                    <a:pt x="39" y="126"/>
                  </a:lnTo>
                  <a:lnTo>
                    <a:pt x="36" y="127"/>
                  </a:lnTo>
                  <a:lnTo>
                    <a:pt x="33" y="127"/>
                  </a:lnTo>
                  <a:lnTo>
                    <a:pt x="29" y="127"/>
                  </a:lnTo>
                  <a:lnTo>
                    <a:pt x="26" y="126"/>
                  </a:lnTo>
                  <a:lnTo>
                    <a:pt x="23" y="125"/>
                  </a:lnTo>
                  <a:lnTo>
                    <a:pt x="20" y="123"/>
                  </a:lnTo>
                  <a:lnTo>
                    <a:pt x="14" y="117"/>
                  </a:lnTo>
                  <a:lnTo>
                    <a:pt x="9" y="109"/>
                  </a:lnTo>
                  <a:lnTo>
                    <a:pt x="5" y="99"/>
                  </a:lnTo>
                  <a:lnTo>
                    <a:pt x="2" y="89"/>
                  </a:lnTo>
                  <a:lnTo>
                    <a:pt x="0" y="77"/>
                  </a:lnTo>
                  <a:lnTo>
                    <a:pt x="0" y="64"/>
                  </a:lnTo>
                  <a:lnTo>
                    <a:pt x="0" y="52"/>
                  </a:lnTo>
                  <a:lnTo>
                    <a:pt x="2" y="39"/>
                  </a:lnTo>
                  <a:lnTo>
                    <a:pt x="5" y="28"/>
                  </a:lnTo>
                  <a:lnTo>
                    <a:pt x="9" y="19"/>
                  </a:lnTo>
                  <a:lnTo>
                    <a:pt x="14" y="11"/>
                  </a:lnTo>
                  <a:lnTo>
                    <a:pt x="20" y="5"/>
                  </a:lnTo>
                  <a:lnTo>
                    <a:pt x="23" y="3"/>
                  </a:lnTo>
                  <a:lnTo>
                    <a:pt x="26" y="2"/>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07" name="Freeform 96"/>
            <p:cNvSpPr>
              <a:spLocks/>
            </p:cNvSpPr>
            <p:nvPr/>
          </p:nvSpPr>
          <p:spPr bwMode="auto">
            <a:xfrm>
              <a:off x="5332" y="1450"/>
              <a:ext cx="65" cy="127"/>
            </a:xfrm>
            <a:custGeom>
              <a:avLst/>
              <a:gdLst>
                <a:gd name="T0" fmla="*/ 33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3 w 65"/>
                <a:gd name="T41" fmla="*/ 127 h 127"/>
                <a:gd name="T42" fmla="*/ 29 w 65"/>
                <a:gd name="T43" fmla="*/ 127 h 127"/>
                <a:gd name="T44" fmla="*/ 26 w 65"/>
                <a:gd name="T45" fmla="*/ 126 h 127"/>
                <a:gd name="T46" fmla="*/ 23 w 65"/>
                <a:gd name="T47" fmla="*/ 125 h 127"/>
                <a:gd name="T48" fmla="*/ 20 w 65"/>
                <a:gd name="T49" fmla="*/ 123 h 127"/>
                <a:gd name="T50" fmla="*/ 14 w 65"/>
                <a:gd name="T51" fmla="*/ 117 h 127"/>
                <a:gd name="T52" fmla="*/ 9 w 65"/>
                <a:gd name="T53" fmla="*/ 109 h 127"/>
                <a:gd name="T54" fmla="*/ 5 w 65"/>
                <a:gd name="T55" fmla="*/ 99 h 127"/>
                <a:gd name="T56" fmla="*/ 2 w 65"/>
                <a:gd name="T57" fmla="*/ 89 h 127"/>
                <a:gd name="T58" fmla="*/ 0 w 65"/>
                <a:gd name="T59" fmla="*/ 77 h 127"/>
                <a:gd name="T60" fmla="*/ 0 w 65"/>
                <a:gd name="T61" fmla="*/ 64 h 127"/>
                <a:gd name="T62" fmla="*/ 0 w 65"/>
                <a:gd name="T63" fmla="*/ 52 h 127"/>
                <a:gd name="T64" fmla="*/ 2 w 65"/>
                <a:gd name="T65" fmla="*/ 39 h 127"/>
                <a:gd name="T66" fmla="*/ 5 w 65"/>
                <a:gd name="T67" fmla="*/ 28 h 127"/>
                <a:gd name="T68" fmla="*/ 9 w 65"/>
                <a:gd name="T69" fmla="*/ 19 h 127"/>
                <a:gd name="T70" fmla="*/ 14 w 65"/>
                <a:gd name="T71" fmla="*/ 11 h 127"/>
                <a:gd name="T72" fmla="*/ 20 w 65"/>
                <a:gd name="T73" fmla="*/ 5 h 127"/>
                <a:gd name="T74" fmla="*/ 23 w 65"/>
                <a:gd name="T75" fmla="*/ 3 h 127"/>
                <a:gd name="T76" fmla="*/ 26 w 65"/>
                <a:gd name="T77" fmla="*/ 2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2" y="3"/>
                  </a:lnTo>
                  <a:lnTo>
                    <a:pt x="45" y="5"/>
                  </a:lnTo>
                  <a:lnTo>
                    <a:pt x="51" y="11"/>
                  </a:lnTo>
                  <a:lnTo>
                    <a:pt x="55" y="19"/>
                  </a:lnTo>
                  <a:lnTo>
                    <a:pt x="59" y="28"/>
                  </a:lnTo>
                  <a:lnTo>
                    <a:pt x="62" y="39"/>
                  </a:lnTo>
                  <a:lnTo>
                    <a:pt x="64" y="52"/>
                  </a:lnTo>
                  <a:lnTo>
                    <a:pt x="65" y="64"/>
                  </a:lnTo>
                  <a:lnTo>
                    <a:pt x="64" y="77"/>
                  </a:lnTo>
                  <a:lnTo>
                    <a:pt x="62" y="89"/>
                  </a:lnTo>
                  <a:lnTo>
                    <a:pt x="59" y="99"/>
                  </a:lnTo>
                  <a:lnTo>
                    <a:pt x="55" y="109"/>
                  </a:lnTo>
                  <a:lnTo>
                    <a:pt x="51" y="117"/>
                  </a:lnTo>
                  <a:lnTo>
                    <a:pt x="45" y="123"/>
                  </a:lnTo>
                  <a:lnTo>
                    <a:pt x="42" y="125"/>
                  </a:lnTo>
                  <a:lnTo>
                    <a:pt x="39" y="126"/>
                  </a:lnTo>
                  <a:lnTo>
                    <a:pt x="36" y="127"/>
                  </a:lnTo>
                  <a:lnTo>
                    <a:pt x="33" y="127"/>
                  </a:lnTo>
                  <a:lnTo>
                    <a:pt x="29" y="127"/>
                  </a:lnTo>
                  <a:lnTo>
                    <a:pt x="26" y="126"/>
                  </a:lnTo>
                  <a:lnTo>
                    <a:pt x="23" y="125"/>
                  </a:lnTo>
                  <a:lnTo>
                    <a:pt x="20" y="123"/>
                  </a:lnTo>
                  <a:lnTo>
                    <a:pt x="14" y="117"/>
                  </a:lnTo>
                  <a:lnTo>
                    <a:pt x="9" y="109"/>
                  </a:lnTo>
                  <a:lnTo>
                    <a:pt x="5" y="99"/>
                  </a:lnTo>
                  <a:lnTo>
                    <a:pt x="2" y="89"/>
                  </a:lnTo>
                  <a:lnTo>
                    <a:pt x="0" y="77"/>
                  </a:lnTo>
                  <a:lnTo>
                    <a:pt x="0" y="64"/>
                  </a:lnTo>
                  <a:lnTo>
                    <a:pt x="0" y="52"/>
                  </a:lnTo>
                  <a:lnTo>
                    <a:pt x="2" y="39"/>
                  </a:lnTo>
                  <a:lnTo>
                    <a:pt x="5" y="28"/>
                  </a:lnTo>
                  <a:lnTo>
                    <a:pt x="9" y="19"/>
                  </a:lnTo>
                  <a:lnTo>
                    <a:pt x="14" y="11"/>
                  </a:lnTo>
                  <a:lnTo>
                    <a:pt x="20" y="5"/>
                  </a:lnTo>
                  <a:lnTo>
                    <a:pt x="23" y="3"/>
                  </a:lnTo>
                  <a:lnTo>
                    <a:pt x="26" y="2"/>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108" name="Freeform 97"/>
            <p:cNvSpPr>
              <a:spLocks/>
            </p:cNvSpPr>
            <p:nvPr/>
          </p:nvSpPr>
          <p:spPr bwMode="auto">
            <a:xfrm>
              <a:off x="5422" y="1393"/>
              <a:ext cx="103" cy="223"/>
            </a:xfrm>
            <a:custGeom>
              <a:avLst/>
              <a:gdLst>
                <a:gd name="T0" fmla="*/ 21 w 103"/>
                <a:gd name="T1" fmla="*/ 0 h 223"/>
                <a:gd name="T2" fmla="*/ 83 w 103"/>
                <a:gd name="T3" fmla="*/ 0 h 223"/>
                <a:gd name="T4" fmla="*/ 87 w 103"/>
                <a:gd name="T5" fmla="*/ 2 h 223"/>
                <a:gd name="T6" fmla="*/ 91 w 103"/>
                <a:gd name="T7" fmla="*/ 5 h 223"/>
                <a:gd name="T8" fmla="*/ 94 w 103"/>
                <a:gd name="T9" fmla="*/ 12 h 223"/>
                <a:gd name="T10" fmla="*/ 97 w 103"/>
                <a:gd name="T11" fmla="*/ 19 h 223"/>
                <a:gd name="T12" fmla="*/ 100 w 103"/>
                <a:gd name="T13" fmla="*/ 29 h 223"/>
                <a:gd name="T14" fmla="*/ 101 w 103"/>
                <a:gd name="T15" fmla="*/ 40 h 223"/>
                <a:gd name="T16" fmla="*/ 103 w 103"/>
                <a:gd name="T17" fmla="*/ 52 h 223"/>
                <a:gd name="T18" fmla="*/ 103 w 103"/>
                <a:gd name="T19" fmla="*/ 64 h 223"/>
                <a:gd name="T20" fmla="*/ 103 w 103"/>
                <a:gd name="T21" fmla="*/ 158 h 223"/>
                <a:gd name="T22" fmla="*/ 103 w 103"/>
                <a:gd name="T23" fmla="*/ 172 h 223"/>
                <a:gd name="T24" fmla="*/ 101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1 w 103"/>
                <a:gd name="T39" fmla="*/ 223 h 223"/>
                <a:gd name="T40" fmla="*/ 16 w 103"/>
                <a:gd name="T41" fmla="*/ 222 h 223"/>
                <a:gd name="T42" fmla="*/ 12 w 103"/>
                <a:gd name="T43" fmla="*/ 217 h 223"/>
                <a:gd name="T44" fmla="*/ 8 w 103"/>
                <a:gd name="T45" fmla="*/ 211 h 223"/>
                <a:gd name="T46" fmla="*/ 5 w 103"/>
                <a:gd name="T47" fmla="*/ 204 h 223"/>
                <a:gd name="T48" fmla="*/ 3 w 103"/>
                <a:gd name="T49" fmla="*/ 194 h 223"/>
                <a:gd name="T50" fmla="*/ 1 w 103"/>
                <a:gd name="T51" fmla="*/ 183 h 223"/>
                <a:gd name="T52" fmla="*/ 0 w 103"/>
                <a:gd name="T53" fmla="*/ 172 h 223"/>
                <a:gd name="T54" fmla="*/ 0 w 103"/>
                <a:gd name="T55" fmla="*/ 158 h 223"/>
                <a:gd name="T56" fmla="*/ 0 w 103"/>
                <a:gd name="T57" fmla="*/ 64 h 223"/>
                <a:gd name="T58" fmla="*/ 0 w 103"/>
                <a:gd name="T59" fmla="*/ 52 h 223"/>
                <a:gd name="T60" fmla="*/ 1 w 103"/>
                <a:gd name="T61" fmla="*/ 40 h 223"/>
                <a:gd name="T62" fmla="*/ 3 w 103"/>
                <a:gd name="T63" fmla="*/ 29 h 223"/>
                <a:gd name="T64" fmla="*/ 5 w 103"/>
                <a:gd name="T65" fmla="*/ 19 h 223"/>
                <a:gd name="T66" fmla="*/ 8 w 103"/>
                <a:gd name="T67" fmla="*/ 12 h 223"/>
                <a:gd name="T68" fmla="*/ 12 w 103"/>
                <a:gd name="T69" fmla="*/ 5 h 223"/>
                <a:gd name="T70" fmla="*/ 16 w 103"/>
                <a:gd name="T71" fmla="*/ 2 h 223"/>
                <a:gd name="T72" fmla="*/ 21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1" y="0"/>
                  </a:moveTo>
                  <a:lnTo>
                    <a:pt x="83" y="0"/>
                  </a:lnTo>
                  <a:lnTo>
                    <a:pt x="87" y="2"/>
                  </a:lnTo>
                  <a:lnTo>
                    <a:pt x="91" y="5"/>
                  </a:lnTo>
                  <a:lnTo>
                    <a:pt x="94" y="12"/>
                  </a:lnTo>
                  <a:lnTo>
                    <a:pt x="97" y="19"/>
                  </a:lnTo>
                  <a:lnTo>
                    <a:pt x="100" y="29"/>
                  </a:lnTo>
                  <a:lnTo>
                    <a:pt x="101" y="40"/>
                  </a:lnTo>
                  <a:lnTo>
                    <a:pt x="103" y="52"/>
                  </a:lnTo>
                  <a:lnTo>
                    <a:pt x="103" y="64"/>
                  </a:lnTo>
                  <a:lnTo>
                    <a:pt x="103" y="158"/>
                  </a:lnTo>
                  <a:lnTo>
                    <a:pt x="103" y="172"/>
                  </a:lnTo>
                  <a:lnTo>
                    <a:pt x="101" y="183"/>
                  </a:lnTo>
                  <a:lnTo>
                    <a:pt x="100" y="194"/>
                  </a:lnTo>
                  <a:lnTo>
                    <a:pt x="97" y="204"/>
                  </a:lnTo>
                  <a:lnTo>
                    <a:pt x="94" y="211"/>
                  </a:lnTo>
                  <a:lnTo>
                    <a:pt x="91" y="217"/>
                  </a:lnTo>
                  <a:lnTo>
                    <a:pt x="87" y="222"/>
                  </a:lnTo>
                  <a:lnTo>
                    <a:pt x="83" y="223"/>
                  </a:lnTo>
                  <a:lnTo>
                    <a:pt x="21" y="223"/>
                  </a:lnTo>
                  <a:lnTo>
                    <a:pt x="16" y="222"/>
                  </a:lnTo>
                  <a:lnTo>
                    <a:pt x="12" y="217"/>
                  </a:lnTo>
                  <a:lnTo>
                    <a:pt x="8" y="211"/>
                  </a:lnTo>
                  <a:lnTo>
                    <a:pt x="5" y="204"/>
                  </a:lnTo>
                  <a:lnTo>
                    <a:pt x="3" y="194"/>
                  </a:lnTo>
                  <a:lnTo>
                    <a:pt x="1" y="183"/>
                  </a:lnTo>
                  <a:lnTo>
                    <a:pt x="0" y="172"/>
                  </a:lnTo>
                  <a:lnTo>
                    <a:pt x="0" y="158"/>
                  </a:lnTo>
                  <a:lnTo>
                    <a:pt x="0" y="64"/>
                  </a:lnTo>
                  <a:lnTo>
                    <a:pt x="0" y="52"/>
                  </a:lnTo>
                  <a:lnTo>
                    <a:pt x="1" y="40"/>
                  </a:lnTo>
                  <a:lnTo>
                    <a:pt x="3" y="29"/>
                  </a:lnTo>
                  <a:lnTo>
                    <a:pt x="5" y="19"/>
                  </a:lnTo>
                  <a:lnTo>
                    <a:pt x="8" y="12"/>
                  </a:lnTo>
                  <a:lnTo>
                    <a:pt x="12" y="5"/>
                  </a:lnTo>
                  <a:lnTo>
                    <a:pt x="16" y="2"/>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09" name="Freeform 98"/>
            <p:cNvSpPr>
              <a:spLocks/>
            </p:cNvSpPr>
            <p:nvPr/>
          </p:nvSpPr>
          <p:spPr bwMode="auto">
            <a:xfrm>
              <a:off x="5422" y="1393"/>
              <a:ext cx="103" cy="223"/>
            </a:xfrm>
            <a:custGeom>
              <a:avLst/>
              <a:gdLst>
                <a:gd name="T0" fmla="*/ 21 w 103"/>
                <a:gd name="T1" fmla="*/ 0 h 223"/>
                <a:gd name="T2" fmla="*/ 83 w 103"/>
                <a:gd name="T3" fmla="*/ 0 h 223"/>
                <a:gd name="T4" fmla="*/ 87 w 103"/>
                <a:gd name="T5" fmla="*/ 2 h 223"/>
                <a:gd name="T6" fmla="*/ 91 w 103"/>
                <a:gd name="T7" fmla="*/ 5 h 223"/>
                <a:gd name="T8" fmla="*/ 94 w 103"/>
                <a:gd name="T9" fmla="*/ 12 h 223"/>
                <a:gd name="T10" fmla="*/ 97 w 103"/>
                <a:gd name="T11" fmla="*/ 19 h 223"/>
                <a:gd name="T12" fmla="*/ 100 w 103"/>
                <a:gd name="T13" fmla="*/ 29 h 223"/>
                <a:gd name="T14" fmla="*/ 101 w 103"/>
                <a:gd name="T15" fmla="*/ 40 h 223"/>
                <a:gd name="T16" fmla="*/ 103 w 103"/>
                <a:gd name="T17" fmla="*/ 52 h 223"/>
                <a:gd name="T18" fmla="*/ 103 w 103"/>
                <a:gd name="T19" fmla="*/ 64 h 223"/>
                <a:gd name="T20" fmla="*/ 103 w 103"/>
                <a:gd name="T21" fmla="*/ 158 h 223"/>
                <a:gd name="T22" fmla="*/ 103 w 103"/>
                <a:gd name="T23" fmla="*/ 172 h 223"/>
                <a:gd name="T24" fmla="*/ 101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1 w 103"/>
                <a:gd name="T39" fmla="*/ 223 h 223"/>
                <a:gd name="T40" fmla="*/ 16 w 103"/>
                <a:gd name="T41" fmla="*/ 222 h 223"/>
                <a:gd name="T42" fmla="*/ 12 w 103"/>
                <a:gd name="T43" fmla="*/ 217 h 223"/>
                <a:gd name="T44" fmla="*/ 8 w 103"/>
                <a:gd name="T45" fmla="*/ 211 h 223"/>
                <a:gd name="T46" fmla="*/ 5 w 103"/>
                <a:gd name="T47" fmla="*/ 204 h 223"/>
                <a:gd name="T48" fmla="*/ 3 w 103"/>
                <a:gd name="T49" fmla="*/ 194 h 223"/>
                <a:gd name="T50" fmla="*/ 1 w 103"/>
                <a:gd name="T51" fmla="*/ 183 h 223"/>
                <a:gd name="T52" fmla="*/ 0 w 103"/>
                <a:gd name="T53" fmla="*/ 172 h 223"/>
                <a:gd name="T54" fmla="*/ 0 w 103"/>
                <a:gd name="T55" fmla="*/ 158 h 223"/>
                <a:gd name="T56" fmla="*/ 0 w 103"/>
                <a:gd name="T57" fmla="*/ 64 h 223"/>
                <a:gd name="T58" fmla="*/ 0 w 103"/>
                <a:gd name="T59" fmla="*/ 52 h 223"/>
                <a:gd name="T60" fmla="*/ 1 w 103"/>
                <a:gd name="T61" fmla="*/ 40 h 223"/>
                <a:gd name="T62" fmla="*/ 3 w 103"/>
                <a:gd name="T63" fmla="*/ 29 h 223"/>
                <a:gd name="T64" fmla="*/ 5 w 103"/>
                <a:gd name="T65" fmla="*/ 19 h 223"/>
                <a:gd name="T66" fmla="*/ 8 w 103"/>
                <a:gd name="T67" fmla="*/ 12 h 223"/>
                <a:gd name="T68" fmla="*/ 12 w 103"/>
                <a:gd name="T69" fmla="*/ 5 h 223"/>
                <a:gd name="T70" fmla="*/ 16 w 103"/>
                <a:gd name="T71" fmla="*/ 2 h 223"/>
                <a:gd name="T72" fmla="*/ 21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1" y="0"/>
                  </a:moveTo>
                  <a:lnTo>
                    <a:pt x="83" y="0"/>
                  </a:lnTo>
                  <a:lnTo>
                    <a:pt x="87" y="2"/>
                  </a:lnTo>
                  <a:lnTo>
                    <a:pt x="91" y="5"/>
                  </a:lnTo>
                  <a:lnTo>
                    <a:pt x="94" y="12"/>
                  </a:lnTo>
                  <a:lnTo>
                    <a:pt x="97" y="19"/>
                  </a:lnTo>
                  <a:lnTo>
                    <a:pt x="100" y="29"/>
                  </a:lnTo>
                  <a:lnTo>
                    <a:pt x="101" y="40"/>
                  </a:lnTo>
                  <a:lnTo>
                    <a:pt x="103" y="52"/>
                  </a:lnTo>
                  <a:lnTo>
                    <a:pt x="103" y="64"/>
                  </a:lnTo>
                  <a:lnTo>
                    <a:pt x="103" y="158"/>
                  </a:lnTo>
                  <a:lnTo>
                    <a:pt x="103" y="172"/>
                  </a:lnTo>
                  <a:lnTo>
                    <a:pt x="101" y="183"/>
                  </a:lnTo>
                  <a:lnTo>
                    <a:pt x="100" y="194"/>
                  </a:lnTo>
                  <a:lnTo>
                    <a:pt x="97" y="204"/>
                  </a:lnTo>
                  <a:lnTo>
                    <a:pt x="94" y="211"/>
                  </a:lnTo>
                  <a:lnTo>
                    <a:pt x="91" y="217"/>
                  </a:lnTo>
                  <a:lnTo>
                    <a:pt x="87" y="222"/>
                  </a:lnTo>
                  <a:lnTo>
                    <a:pt x="83" y="223"/>
                  </a:lnTo>
                  <a:lnTo>
                    <a:pt x="21" y="223"/>
                  </a:lnTo>
                  <a:lnTo>
                    <a:pt x="16" y="222"/>
                  </a:lnTo>
                  <a:lnTo>
                    <a:pt x="12" y="217"/>
                  </a:lnTo>
                  <a:lnTo>
                    <a:pt x="8" y="211"/>
                  </a:lnTo>
                  <a:lnTo>
                    <a:pt x="5" y="204"/>
                  </a:lnTo>
                  <a:lnTo>
                    <a:pt x="3" y="194"/>
                  </a:lnTo>
                  <a:lnTo>
                    <a:pt x="1" y="183"/>
                  </a:lnTo>
                  <a:lnTo>
                    <a:pt x="0" y="172"/>
                  </a:lnTo>
                  <a:lnTo>
                    <a:pt x="0" y="158"/>
                  </a:lnTo>
                  <a:lnTo>
                    <a:pt x="0" y="64"/>
                  </a:lnTo>
                  <a:lnTo>
                    <a:pt x="0" y="52"/>
                  </a:lnTo>
                  <a:lnTo>
                    <a:pt x="1" y="40"/>
                  </a:lnTo>
                  <a:lnTo>
                    <a:pt x="3" y="29"/>
                  </a:lnTo>
                  <a:lnTo>
                    <a:pt x="5" y="19"/>
                  </a:lnTo>
                  <a:lnTo>
                    <a:pt x="8" y="12"/>
                  </a:lnTo>
                  <a:lnTo>
                    <a:pt x="12" y="5"/>
                  </a:lnTo>
                  <a:lnTo>
                    <a:pt x="16" y="2"/>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110" name="Freeform 99"/>
            <p:cNvSpPr>
              <a:spLocks/>
            </p:cNvSpPr>
            <p:nvPr/>
          </p:nvSpPr>
          <p:spPr bwMode="auto">
            <a:xfrm>
              <a:off x="5438" y="1450"/>
              <a:ext cx="65" cy="127"/>
            </a:xfrm>
            <a:custGeom>
              <a:avLst/>
              <a:gdLst>
                <a:gd name="T0" fmla="*/ 33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3 w 65"/>
                <a:gd name="T41" fmla="*/ 127 h 127"/>
                <a:gd name="T42" fmla="*/ 30 w 65"/>
                <a:gd name="T43" fmla="*/ 127 h 127"/>
                <a:gd name="T44" fmla="*/ 26 w 65"/>
                <a:gd name="T45" fmla="*/ 126 h 127"/>
                <a:gd name="T46" fmla="*/ 23 w 65"/>
                <a:gd name="T47" fmla="*/ 125 h 127"/>
                <a:gd name="T48" fmla="*/ 20 w 65"/>
                <a:gd name="T49" fmla="*/ 123 h 127"/>
                <a:gd name="T50" fmla="*/ 15 w 65"/>
                <a:gd name="T51" fmla="*/ 117 h 127"/>
                <a:gd name="T52" fmla="*/ 10 w 65"/>
                <a:gd name="T53" fmla="*/ 109 h 127"/>
                <a:gd name="T54" fmla="*/ 6 w 65"/>
                <a:gd name="T55" fmla="*/ 99 h 127"/>
                <a:gd name="T56" fmla="*/ 2 w 65"/>
                <a:gd name="T57" fmla="*/ 89 h 127"/>
                <a:gd name="T58" fmla="*/ 0 w 65"/>
                <a:gd name="T59" fmla="*/ 77 h 127"/>
                <a:gd name="T60" fmla="*/ 0 w 65"/>
                <a:gd name="T61" fmla="*/ 64 h 127"/>
                <a:gd name="T62" fmla="*/ 0 w 65"/>
                <a:gd name="T63" fmla="*/ 52 h 127"/>
                <a:gd name="T64" fmla="*/ 2 w 65"/>
                <a:gd name="T65" fmla="*/ 39 h 127"/>
                <a:gd name="T66" fmla="*/ 6 w 65"/>
                <a:gd name="T67" fmla="*/ 28 h 127"/>
                <a:gd name="T68" fmla="*/ 10 w 65"/>
                <a:gd name="T69" fmla="*/ 19 h 127"/>
                <a:gd name="T70" fmla="*/ 15 w 65"/>
                <a:gd name="T71" fmla="*/ 11 h 127"/>
                <a:gd name="T72" fmla="*/ 20 w 65"/>
                <a:gd name="T73" fmla="*/ 5 h 127"/>
                <a:gd name="T74" fmla="*/ 23 w 65"/>
                <a:gd name="T75" fmla="*/ 3 h 127"/>
                <a:gd name="T76" fmla="*/ 26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2" y="3"/>
                  </a:lnTo>
                  <a:lnTo>
                    <a:pt x="45" y="5"/>
                  </a:lnTo>
                  <a:lnTo>
                    <a:pt x="51" y="11"/>
                  </a:lnTo>
                  <a:lnTo>
                    <a:pt x="55" y="19"/>
                  </a:lnTo>
                  <a:lnTo>
                    <a:pt x="59" y="28"/>
                  </a:lnTo>
                  <a:lnTo>
                    <a:pt x="62" y="39"/>
                  </a:lnTo>
                  <a:lnTo>
                    <a:pt x="64" y="52"/>
                  </a:lnTo>
                  <a:lnTo>
                    <a:pt x="65" y="64"/>
                  </a:lnTo>
                  <a:lnTo>
                    <a:pt x="64" y="77"/>
                  </a:lnTo>
                  <a:lnTo>
                    <a:pt x="62" y="89"/>
                  </a:lnTo>
                  <a:lnTo>
                    <a:pt x="59" y="99"/>
                  </a:lnTo>
                  <a:lnTo>
                    <a:pt x="55" y="109"/>
                  </a:lnTo>
                  <a:lnTo>
                    <a:pt x="51" y="117"/>
                  </a:lnTo>
                  <a:lnTo>
                    <a:pt x="45" y="123"/>
                  </a:lnTo>
                  <a:lnTo>
                    <a:pt x="42" y="125"/>
                  </a:lnTo>
                  <a:lnTo>
                    <a:pt x="39" y="126"/>
                  </a:lnTo>
                  <a:lnTo>
                    <a:pt x="36" y="127"/>
                  </a:lnTo>
                  <a:lnTo>
                    <a:pt x="33" y="127"/>
                  </a:lnTo>
                  <a:lnTo>
                    <a:pt x="30" y="127"/>
                  </a:lnTo>
                  <a:lnTo>
                    <a:pt x="26" y="126"/>
                  </a:lnTo>
                  <a:lnTo>
                    <a:pt x="23" y="125"/>
                  </a:lnTo>
                  <a:lnTo>
                    <a:pt x="20" y="123"/>
                  </a:lnTo>
                  <a:lnTo>
                    <a:pt x="15" y="117"/>
                  </a:lnTo>
                  <a:lnTo>
                    <a:pt x="10" y="109"/>
                  </a:lnTo>
                  <a:lnTo>
                    <a:pt x="6" y="99"/>
                  </a:lnTo>
                  <a:lnTo>
                    <a:pt x="2" y="89"/>
                  </a:lnTo>
                  <a:lnTo>
                    <a:pt x="0" y="77"/>
                  </a:lnTo>
                  <a:lnTo>
                    <a:pt x="0" y="64"/>
                  </a:lnTo>
                  <a:lnTo>
                    <a:pt x="0" y="52"/>
                  </a:lnTo>
                  <a:lnTo>
                    <a:pt x="2" y="39"/>
                  </a:lnTo>
                  <a:lnTo>
                    <a:pt x="6" y="28"/>
                  </a:lnTo>
                  <a:lnTo>
                    <a:pt x="10" y="19"/>
                  </a:lnTo>
                  <a:lnTo>
                    <a:pt x="15" y="11"/>
                  </a:lnTo>
                  <a:lnTo>
                    <a:pt x="20" y="5"/>
                  </a:lnTo>
                  <a:lnTo>
                    <a:pt x="23" y="3"/>
                  </a:lnTo>
                  <a:lnTo>
                    <a:pt x="26" y="2"/>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11" name="Freeform 100"/>
            <p:cNvSpPr>
              <a:spLocks/>
            </p:cNvSpPr>
            <p:nvPr/>
          </p:nvSpPr>
          <p:spPr bwMode="auto">
            <a:xfrm>
              <a:off x="5438" y="1450"/>
              <a:ext cx="65" cy="127"/>
            </a:xfrm>
            <a:custGeom>
              <a:avLst/>
              <a:gdLst>
                <a:gd name="T0" fmla="*/ 33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3 w 65"/>
                <a:gd name="T41" fmla="*/ 127 h 127"/>
                <a:gd name="T42" fmla="*/ 30 w 65"/>
                <a:gd name="T43" fmla="*/ 127 h 127"/>
                <a:gd name="T44" fmla="*/ 26 w 65"/>
                <a:gd name="T45" fmla="*/ 126 h 127"/>
                <a:gd name="T46" fmla="*/ 23 w 65"/>
                <a:gd name="T47" fmla="*/ 125 h 127"/>
                <a:gd name="T48" fmla="*/ 20 w 65"/>
                <a:gd name="T49" fmla="*/ 123 h 127"/>
                <a:gd name="T50" fmla="*/ 15 w 65"/>
                <a:gd name="T51" fmla="*/ 117 h 127"/>
                <a:gd name="T52" fmla="*/ 10 w 65"/>
                <a:gd name="T53" fmla="*/ 109 h 127"/>
                <a:gd name="T54" fmla="*/ 6 w 65"/>
                <a:gd name="T55" fmla="*/ 99 h 127"/>
                <a:gd name="T56" fmla="*/ 2 w 65"/>
                <a:gd name="T57" fmla="*/ 89 h 127"/>
                <a:gd name="T58" fmla="*/ 0 w 65"/>
                <a:gd name="T59" fmla="*/ 77 h 127"/>
                <a:gd name="T60" fmla="*/ 0 w 65"/>
                <a:gd name="T61" fmla="*/ 64 h 127"/>
                <a:gd name="T62" fmla="*/ 0 w 65"/>
                <a:gd name="T63" fmla="*/ 52 h 127"/>
                <a:gd name="T64" fmla="*/ 2 w 65"/>
                <a:gd name="T65" fmla="*/ 39 h 127"/>
                <a:gd name="T66" fmla="*/ 6 w 65"/>
                <a:gd name="T67" fmla="*/ 28 h 127"/>
                <a:gd name="T68" fmla="*/ 10 w 65"/>
                <a:gd name="T69" fmla="*/ 19 h 127"/>
                <a:gd name="T70" fmla="*/ 15 w 65"/>
                <a:gd name="T71" fmla="*/ 11 h 127"/>
                <a:gd name="T72" fmla="*/ 20 w 65"/>
                <a:gd name="T73" fmla="*/ 5 h 127"/>
                <a:gd name="T74" fmla="*/ 23 w 65"/>
                <a:gd name="T75" fmla="*/ 3 h 127"/>
                <a:gd name="T76" fmla="*/ 26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2" y="3"/>
                  </a:lnTo>
                  <a:lnTo>
                    <a:pt x="45" y="5"/>
                  </a:lnTo>
                  <a:lnTo>
                    <a:pt x="51" y="11"/>
                  </a:lnTo>
                  <a:lnTo>
                    <a:pt x="55" y="19"/>
                  </a:lnTo>
                  <a:lnTo>
                    <a:pt x="59" y="28"/>
                  </a:lnTo>
                  <a:lnTo>
                    <a:pt x="62" y="39"/>
                  </a:lnTo>
                  <a:lnTo>
                    <a:pt x="64" y="52"/>
                  </a:lnTo>
                  <a:lnTo>
                    <a:pt x="65" y="64"/>
                  </a:lnTo>
                  <a:lnTo>
                    <a:pt x="64" y="77"/>
                  </a:lnTo>
                  <a:lnTo>
                    <a:pt x="62" y="89"/>
                  </a:lnTo>
                  <a:lnTo>
                    <a:pt x="59" y="99"/>
                  </a:lnTo>
                  <a:lnTo>
                    <a:pt x="55" y="109"/>
                  </a:lnTo>
                  <a:lnTo>
                    <a:pt x="51" y="117"/>
                  </a:lnTo>
                  <a:lnTo>
                    <a:pt x="45" y="123"/>
                  </a:lnTo>
                  <a:lnTo>
                    <a:pt x="42" y="125"/>
                  </a:lnTo>
                  <a:lnTo>
                    <a:pt x="39" y="126"/>
                  </a:lnTo>
                  <a:lnTo>
                    <a:pt x="36" y="127"/>
                  </a:lnTo>
                  <a:lnTo>
                    <a:pt x="33" y="127"/>
                  </a:lnTo>
                  <a:lnTo>
                    <a:pt x="30" y="127"/>
                  </a:lnTo>
                  <a:lnTo>
                    <a:pt x="26" y="126"/>
                  </a:lnTo>
                  <a:lnTo>
                    <a:pt x="23" y="125"/>
                  </a:lnTo>
                  <a:lnTo>
                    <a:pt x="20" y="123"/>
                  </a:lnTo>
                  <a:lnTo>
                    <a:pt x="15" y="117"/>
                  </a:lnTo>
                  <a:lnTo>
                    <a:pt x="10" y="109"/>
                  </a:lnTo>
                  <a:lnTo>
                    <a:pt x="6" y="99"/>
                  </a:lnTo>
                  <a:lnTo>
                    <a:pt x="2" y="89"/>
                  </a:lnTo>
                  <a:lnTo>
                    <a:pt x="0" y="77"/>
                  </a:lnTo>
                  <a:lnTo>
                    <a:pt x="0" y="64"/>
                  </a:lnTo>
                  <a:lnTo>
                    <a:pt x="0" y="52"/>
                  </a:lnTo>
                  <a:lnTo>
                    <a:pt x="2" y="39"/>
                  </a:lnTo>
                  <a:lnTo>
                    <a:pt x="6" y="28"/>
                  </a:lnTo>
                  <a:lnTo>
                    <a:pt x="10" y="19"/>
                  </a:lnTo>
                  <a:lnTo>
                    <a:pt x="15" y="11"/>
                  </a:lnTo>
                  <a:lnTo>
                    <a:pt x="20" y="5"/>
                  </a:lnTo>
                  <a:lnTo>
                    <a:pt x="23" y="3"/>
                  </a:lnTo>
                  <a:lnTo>
                    <a:pt x="26" y="2"/>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112" name="Freeform 101"/>
            <p:cNvSpPr>
              <a:spLocks/>
            </p:cNvSpPr>
            <p:nvPr/>
          </p:nvSpPr>
          <p:spPr bwMode="auto">
            <a:xfrm>
              <a:off x="4890" y="1166"/>
              <a:ext cx="105" cy="223"/>
            </a:xfrm>
            <a:custGeom>
              <a:avLst/>
              <a:gdLst>
                <a:gd name="T0" fmla="*/ 21 w 105"/>
                <a:gd name="T1" fmla="*/ 0 h 223"/>
                <a:gd name="T2" fmla="*/ 84 w 105"/>
                <a:gd name="T3" fmla="*/ 0 h 223"/>
                <a:gd name="T4" fmla="*/ 88 w 105"/>
                <a:gd name="T5" fmla="*/ 1 h 223"/>
                <a:gd name="T6" fmla="*/ 91 w 105"/>
                <a:gd name="T7" fmla="*/ 5 h 223"/>
                <a:gd name="T8" fmla="*/ 95 w 105"/>
                <a:gd name="T9" fmla="*/ 12 h 223"/>
                <a:gd name="T10" fmla="*/ 99 w 105"/>
                <a:gd name="T11" fmla="*/ 19 h 223"/>
                <a:gd name="T12" fmla="*/ 101 w 105"/>
                <a:gd name="T13" fmla="*/ 28 h 223"/>
                <a:gd name="T14" fmla="*/ 103 w 105"/>
                <a:gd name="T15" fmla="*/ 40 h 223"/>
                <a:gd name="T16" fmla="*/ 104 w 105"/>
                <a:gd name="T17" fmla="*/ 52 h 223"/>
                <a:gd name="T18" fmla="*/ 105 w 105"/>
                <a:gd name="T19" fmla="*/ 64 h 223"/>
                <a:gd name="T20" fmla="*/ 105 w 105"/>
                <a:gd name="T21" fmla="*/ 157 h 223"/>
                <a:gd name="T22" fmla="*/ 104 w 105"/>
                <a:gd name="T23" fmla="*/ 171 h 223"/>
                <a:gd name="T24" fmla="*/ 103 w 105"/>
                <a:gd name="T25" fmla="*/ 183 h 223"/>
                <a:gd name="T26" fmla="*/ 101 w 105"/>
                <a:gd name="T27" fmla="*/ 194 h 223"/>
                <a:gd name="T28" fmla="*/ 99 w 105"/>
                <a:gd name="T29" fmla="*/ 203 h 223"/>
                <a:gd name="T30" fmla="*/ 95 w 105"/>
                <a:gd name="T31" fmla="*/ 211 h 223"/>
                <a:gd name="T32" fmla="*/ 91 w 105"/>
                <a:gd name="T33" fmla="*/ 217 h 223"/>
                <a:gd name="T34" fmla="*/ 88 w 105"/>
                <a:gd name="T35" fmla="*/ 222 h 223"/>
                <a:gd name="T36" fmla="*/ 84 w 105"/>
                <a:gd name="T37" fmla="*/ 223 h 223"/>
                <a:gd name="T38" fmla="*/ 21 w 105"/>
                <a:gd name="T39" fmla="*/ 223 h 223"/>
                <a:gd name="T40" fmla="*/ 17 w 105"/>
                <a:gd name="T41" fmla="*/ 222 h 223"/>
                <a:gd name="T42" fmla="*/ 13 w 105"/>
                <a:gd name="T43" fmla="*/ 217 h 223"/>
                <a:gd name="T44" fmla="*/ 10 w 105"/>
                <a:gd name="T45" fmla="*/ 211 h 223"/>
                <a:gd name="T46" fmla="*/ 6 w 105"/>
                <a:gd name="T47" fmla="*/ 203 h 223"/>
                <a:gd name="T48" fmla="*/ 4 w 105"/>
                <a:gd name="T49" fmla="*/ 194 h 223"/>
                <a:gd name="T50" fmla="*/ 2 w 105"/>
                <a:gd name="T51" fmla="*/ 183 h 223"/>
                <a:gd name="T52" fmla="*/ 1 w 105"/>
                <a:gd name="T53" fmla="*/ 171 h 223"/>
                <a:gd name="T54" fmla="*/ 0 w 105"/>
                <a:gd name="T55" fmla="*/ 157 h 223"/>
                <a:gd name="T56" fmla="*/ 0 w 105"/>
                <a:gd name="T57" fmla="*/ 64 h 223"/>
                <a:gd name="T58" fmla="*/ 1 w 105"/>
                <a:gd name="T59" fmla="*/ 52 h 223"/>
                <a:gd name="T60" fmla="*/ 2 w 105"/>
                <a:gd name="T61" fmla="*/ 40 h 223"/>
                <a:gd name="T62" fmla="*/ 4 w 105"/>
                <a:gd name="T63" fmla="*/ 28 h 223"/>
                <a:gd name="T64" fmla="*/ 6 w 105"/>
                <a:gd name="T65" fmla="*/ 19 h 223"/>
                <a:gd name="T66" fmla="*/ 10 w 105"/>
                <a:gd name="T67" fmla="*/ 12 h 223"/>
                <a:gd name="T68" fmla="*/ 13 w 105"/>
                <a:gd name="T69" fmla="*/ 5 h 223"/>
                <a:gd name="T70" fmla="*/ 17 w 105"/>
                <a:gd name="T71" fmla="*/ 1 h 223"/>
                <a:gd name="T72" fmla="*/ 21 w 105"/>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3"/>
                <a:gd name="T113" fmla="*/ 105 w 105"/>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3">
                  <a:moveTo>
                    <a:pt x="21" y="0"/>
                  </a:moveTo>
                  <a:lnTo>
                    <a:pt x="84" y="0"/>
                  </a:lnTo>
                  <a:lnTo>
                    <a:pt x="88" y="1"/>
                  </a:lnTo>
                  <a:lnTo>
                    <a:pt x="91" y="5"/>
                  </a:lnTo>
                  <a:lnTo>
                    <a:pt x="95" y="12"/>
                  </a:lnTo>
                  <a:lnTo>
                    <a:pt x="99" y="19"/>
                  </a:lnTo>
                  <a:lnTo>
                    <a:pt x="101" y="28"/>
                  </a:lnTo>
                  <a:lnTo>
                    <a:pt x="103" y="40"/>
                  </a:lnTo>
                  <a:lnTo>
                    <a:pt x="104" y="52"/>
                  </a:lnTo>
                  <a:lnTo>
                    <a:pt x="105" y="64"/>
                  </a:lnTo>
                  <a:lnTo>
                    <a:pt x="105" y="157"/>
                  </a:lnTo>
                  <a:lnTo>
                    <a:pt x="104" y="171"/>
                  </a:lnTo>
                  <a:lnTo>
                    <a:pt x="103" y="183"/>
                  </a:lnTo>
                  <a:lnTo>
                    <a:pt x="101" y="194"/>
                  </a:lnTo>
                  <a:lnTo>
                    <a:pt x="99" y="203"/>
                  </a:lnTo>
                  <a:lnTo>
                    <a:pt x="95" y="211"/>
                  </a:lnTo>
                  <a:lnTo>
                    <a:pt x="91" y="217"/>
                  </a:lnTo>
                  <a:lnTo>
                    <a:pt x="88" y="222"/>
                  </a:lnTo>
                  <a:lnTo>
                    <a:pt x="84" y="223"/>
                  </a:lnTo>
                  <a:lnTo>
                    <a:pt x="21" y="223"/>
                  </a:lnTo>
                  <a:lnTo>
                    <a:pt x="17" y="222"/>
                  </a:lnTo>
                  <a:lnTo>
                    <a:pt x="13" y="217"/>
                  </a:lnTo>
                  <a:lnTo>
                    <a:pt x="10" y="211"/>
                  </a:lnTo>
                  <a:lnTo>
                    <a:pt x="6" y="203"/>
                  </a:lnTo>
                  <a:lnTo>
                    <a:pt x="4" y="194"/>
                  </a:lnTo>
                  <a:lnTo>
                    <a:pt x="2" y="183"/>
                  </a:lnTo>
                  <a:lnTo>
                    <a:pt x="1" y="171"/>
                  </a:lnTo>
                  <a:lnTo>
                    <a:pt x="0" y="157"/>
                  </a:lnTo>
                  <a:lnTo>
                    <a:pt x="0" y="64"/>
                  </a:lnTo>
                  <a:lnTo>
                    <a:pt x="1" y="52"/>
                  </a:lnTo>
                  <a:lnTo>
                    <a:pt x="2" y="40"/>
                  </a:lnTo>
                  <a:lnTo>
                    <a:pt x="4" y="28"/>
                  </a:lnTo>
                  <a:lnTo>
                    <a:pt x="6" y="19"/>
                  </a:lnTo>
                  <a:lnTo>
                    <a:pt x="10" y="12"/>
                  </a:lnTo>
                  <a:lnTo>
                    <a:pt x="13" y="5"/>
                  </a:lnTo>
                  <a:lnTo>
                    <a:pt x="17"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13" name="Freeform 102"/>
            <p:cNvSpPr>
              <a:spLocks/>
            </p:cNvSpPr>
            <p:nvPr/>
          </p:nvSpPr>
          <p:spPr bwMode="auto">
            <a:xfrm>
              <a:off x="4890" y="1166"/>
              <a:ext cx="105" cy="223"/>
            </a:xfrm>
            <a:custGeom>
              <a:avLst/>
              <a:gdLst>
                <a:gd name="T0" fmla="*/ 21 w 105"/>
                <a:gd name="T1" fmla="*/ 0 h 223"/>
                <a:gd name="T2" fmla="*/ 84 w 105"/>
                <a:gd name="T3" fmla="*/ 0 h 223"/>
                <a:gd name="T4" fmla="*/ 88 w 105"/>
                <a:gd name="T5" fmla="*/ 1 h 223"/>
                <a:gd name="T6" fmla="*/ 91 w 105"/>
                <a:gd name="T7" fmla="*/ 5 h 223"/>
                <a:gd name="T8" fmla="*/ 95 w 105"/>
                <a:gd name="T9" fmla="*/ 12 h 223"/>
                <a:gd name="T10" fmla="*/ 99 w 105"/>
                <a:gd name="T11" fmla="*/ 19 h 223"/>
                <a:gd name="T12" fmla="*/ 101 w 105"/>
                <a:gd name="T13" fmla="*/ 28 h 223"/>
                <a:gd name="T14" fmla="*/ 103 w 105"/>
                <a:gd name="T15" fmla="*/ 40 h 223"/>
                <a:gd name="T16" fmla="*/ 104 w 105"/>
                <a:gd name="T17" fmla="*/ 52 h 223"/>
                <a:gd name="T18" fmla="*/ 105 w 105"/>
                <a:gd name="T19" fmla="*/ 64 h 223"/>
                <a:gd name="T20" fmla="*/ 105 w 105"/>
                <a:gd name="T21" fmla="*/ 157 h 223"/>
                <a:gd name="T22" fmla="*/ 104 w 105"/>
                <a:gd name="T23" fmla="*/ 171 h 223"/>
                <a:gd name="T24" fmla="*/ 103 w 105"/>
                <a:gd name="T25" fmla="*/ 183 h 223"/>
                <a:gd name="T26" fmla="*/ 101 w 105"/>
                <a:gd name="T27" fmla="*/ 194 h 223"/>
                <a:gd name="T28" fmla="*/ 99 w 105"/>
                <a:gd name="T29" fmla="*/ 203 h 223"/>
                <a:gd name="T30" fmla="*/ 95 w 105"/>
                <a:gd name="T31" fmla="*/ 211 h 223"/>
                <a:gd name="T32" fmla="*/ 91 w 105"/>
                <a:gd name="T33" fmla="*/ 217 h 223"/>
                <a:gd name="T34" fmla="*/ 88 w 105"/>
                <a:gd name="T35" fmla="*/ 222 h 223"/>
                <a:gd name="T36" fmla="*/ 84 w 105"/>
                <a:gd name="T37" fmla="*/ 223 h 223"/>
                <a:gd name="T38" fmla="*/ 21 w 105"/>
                <a:gd name="T39" fmla="*/ 223 h 223"/>
                <a:gd name="T40" fmla="*/ 17 w 105"/>
                <a:gd name="T41" fmla="*/ 222 h 223"/>
                <a:gd name="T42" fmla="*/ 13 w 105"/>
                <a:gd name="T43" fmla="*/ 217 h 223"/>
                <a:gd name="T44" fmla="*/ 10 w 105"/>
                <a:gd name="T45" fmla="*/ 211 h 223"/>
                <a:gd name="T46" fmla="*/ 6 w 105"/>
                <a:gd name="T47" fmla="*/ 203 h 223"/>
                <a:gd name="T48" fmla="*/ 4 w 105"/>
                <a:gd name="T49" fmla="*/ 194 h 223"/>
                <a:gd name="T50" fmla="*/ 2 w 105"/>
                <a:gd name="T51" fmla="*/ 183 h 223"/>
                <a:gd name="T52" fmla="*/ 1 w 105"/>
                <a:gd name="T53" fmla="*/ 171 h 223"/>
                <a:gd name="T54" fmla="*/ 0 w 105"/>
                <a:gd name="T55" fmla="*/ 157 h 223"/>
                <a:gd name="T56" fmla="*/ 0 w 105"/>
                <a:gd name="T57" fmla="*/ 64 h 223"/>
                <a:gd name="T58" fmla="*/ 1 w 105"/>
                <a:gd name="T59" fmla="*/ 52 h 223"/>
                <a:gd name="T60" fmla="*/ 2 w 105"/>
                <a:gd name="T61" fmla="*/ 40 h 223"/>
                <a:gd name="T62" fmla="*/ 4 w 105"/>
                <a:gd name="T63" fmla="*/ 28 h 223"/>
                <a:gd name="T64" fmla="*/ 6 w 105"/>
                <a:gd name="T65" fmla="*/ 19 h 223"/>
                <a:gd name="T66" fmla="*/ 10 w 105"/>
                <a:gd name="T67" fmla="*/ 12 h 223"/>
                <a:gd name="T68" fmla="*/ 13 w 105"/>
                <a:gd name="T69" fmla="*/ 5 h 223"/>
                <a:gd name="T70" fmla="*/ 17 w 105"/>
                <a:gd name="T71" fmla="*/ 1 h 223"/>
                <a:gd name="T72" fmla="*/ 21 w 105"/>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3"/>
                <a:gd name="T113" fmla="*/ 105 w 105"/>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3">
                  <a:moveTo>
                    <a:pt x="21" y="0"/>
                  </a:moveTo>
                  <a:lnTo>
                    <a:pt x="84" y="0"/>
                  </a:lnTo>
                  <a:lnTo>
                    <a:pt x="88" y="1"/>
                  </a:lnTo>
                  <a:lnTo>
                    <a:pt x="91" y="5"/>
                  </a:lnTo>
                  <a:lnTo>
                    <a:pt x="95" y="12"/>
                  </a:lnTo>
                  <a:lnTo>
                    <a:pt x="99" y="19"/>
                  </a:lnTo>
                  <a:lnTo>
                    <a:pt x="101" y="28"/>
                  </a:lnTo>
                  <a:lnTo>
                    <a:pt x="103" y="40"/>
                  </a:lnTo>
                  <a:lnTo>
                    <a:pt x="104" y="52"/>
                  </a:lnTo>
                  <a:lnTo>
                    <a:pt x="105" y="64"/>
                  </a:lnTo>
                  <a:lnTo>
                    <a:pt x="105" y="157"/>
                  </a:lnTo>
                  <a:lnTo>
                    <a:pt x="104" y="171"/>
                  </a:lnTo>
                  <a:lnTo>
                    <a:pt x="103" y="183"/>
                  </a:lnTo>
                  <a:lnTo>
                    <a:pt x="101" y="194"/>
                  </a:lnTo>
                  <a:lnTo>
                    <a:pt x="99" y="203"/>
                  </a:lnTo>
                  <a:lnTo>
                    <a:pt x="95" y="211"/>
                  </a:lnTo>
                  <a:lnTo>
                    <a:pt x="91" y="217"/>
                  </a:lnTo>
                  <a:lnTo>
                    <a:pt x="88" y="222"/>
                  </a:lnTo>
                  <a:lnTo>
                    <a:pt x="84" y="223"/>
                  </a:lnTo>
                  <a:lnTo>
                    <a:pt x="21" y="223"/>
                  </a:lnTo>
                  <a:lnTo>
                    <a:pt x="17" y="222"/>
                  </a:lnTo>
                  <a:lnTo>
                    <a:pt x="13" y="217"/>
                  </a:lnTo>
                  <a:lnTo>
                    <a:pt x="10" y="211"/>
                  </a:lnTo>
                  <a:lnTo>
                    <a:pt x="6" y="203"/>
                  </a:lnTo>
                  <a:lnTo>
                    <a:pt x="4" y="194"/>
                  </a:lnTo>
                  <a:lnTo>
                    <a:pt x="2" y="183"/>
                  </a:lnTo>
                  <a:lnTo>
                    <a:pt x="1" y="171"/>
                  </a:lnTo>
                  <a:lnTo>
                    <a:pt x="0" y="157"/>
                  </a:lnTo>
                  <a:lnTo>
                    <a:pt x="0" y="64"/>
                  </a:lnTo>
                  <a:lnTo>
                    <a:pt x="1" y="52"/>
                  </a:lnTo>
                  <a:lnTo>
                    <a:pt x="2" y="40"/>
                  </a:lnTo>
                  <a:lnTo>
                    <a:pt x="4" y="28"/>
                  </a:lnTo>
                  <a:lnTo>
                    <a:pt x="6" y="19"/>
                  </a:lnTo>
                  <a:lnTo>
                    <a:pt x="10" y="12"/>
                  </a:lnTo>
                  <a:lnTo>
                    <a:pt x="13" y="5"/>
                  </a:lnTo>
                  <a:lnTo>
                    <a:pt x="17"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114" name="Freeform 103"/>
            <p:cNvSpPr>
              <a:spLocks/>
            </p:cNvSpPr>
            <p:nvPr/>
          </p:nvSpPr>
          <p:spPr bwMode="auto">
            <a:xfrm>
              <a:off x="4907" y="1223"/>
              <a:ext cx="64" cy="127"/>
            </a:xfrm>
            <a:custGeom>
              <a:avLst/>
              <a:gdLst>
                <a:gd name="T0" fmla="*/ 32 w 64"/>
                <a:gd name="T1" fmla="*/ 0 h 127"/>
                <a:gd name="T2" fmla="*/ 36 w 64"/>
                <a:gd name="T3" fmla="*/ 0 h 127"/>
                <a:gd name="T4" fmla="*/ 39 w 64"/>
                <a:gd name="T5" fmla="*/ 2 h 127"/>
                <a:gd name="T6" fmla="*/ 42 w 64"/>
                <a:gd name="T7" fmla="*/ 3 h 127"/>
                <a:gd name="T8" fmla="*/ 45 w 64"/>
                <a:gd name="T9" fmla="*/ 5 h 127"/>
                <a:gd name="T10" fmla="*/ 50 w 64"/>
                <a:gd name="T11" fmla="*/ 11 h 127"/>
                <a:gd name="T12" fmla="*/ 55 w 64"/>
                <a:gd name="T13" fmla="*/ 19 h 127"/>
                <a:gd name="T14" fmla="*/ 59 w 64"/>
                <a:gd name="T15" fmla="*/ 28 h 127"/>
                <a:gd name="T16" fmla="*/ 62 w 64"/>
                <a:gd name="T17" fmla="*/ 39 h 127"/>
                <a:gd name="T18" fmla="*/ 64 w 64"/>
                <a:gd name="T19" fmla="*/ 50 h 127"/>
                <a:gd name="T20" fmla="*/ 64 w 64"/>
                <a:gd name="T21" fmla="*/ 63 h 127"/>
                <a:gd name="T22" fmla="*/ 64 w 64"/>
                <a:gd name="T23" fmla="*/ 76 h 127"/>
                <a:gd name="T24" fmla="*/ 62 w 64"/>
                <a:gd name="T25" fmla="*/ 89 h 127"/>
                <a:gd name="T26" fmla="*/ 59 w 64"/>
                <a:gd name="T27" fmla="*/ 99 h 127"/>
                <a:gd name="T28" fmla="*/ 55 w 64"/>
                <a:gd name="T29" fmla="*/ 109 h 127"/>
                <a:gd name="T30" fmla="*/ 50 w 64"/>
                <a:gd name="T31" fmla="*/ 117 h 127"/>
                <a:gd name="T32" fmla="*/ 45 w 64"/>
                <a:gd name="T33" fmla="*/ 123 h 127"/>
                <a:gd name="T34" fmla="*/ 42 w 64"/>
                <a:gd name="T35" fmla="*/ 125 h 127"/>
                <a:gd name="T36" fmla="*/ 39 w 64"/>
                <a:gd name="T37" fmla="*/ 126 h 127"/>
                <a:gd name="T38" fmla="*/ 36 w 64"/>
                <a:gd name="T39" fmla="*/ 127 h 127"/>
                <a:gd name="T40" fmla="*/ 32 w 64"/>
                <a:gd name="T41" fmla="*/ 127 h 127"/>
                <a:gd name="T42" fmla="*/ 29 w 64"/>
                <a:gd name="T43" fmla="*/ 127 h 127"/>
                <a:gd name="T44" fmla="*/ 26 w 64"/>
                <a:gd name="T45" fmla="*/ 126 h 127"/>
                <a:gd name="T46" fmla="*/ 23 w 64"/>
                <a:gd name="T47" fmla="*/ 125 h 127"/>
                <a:gd name="T48" fmla="*/ 20 w 64"/>
                <a:gd name="T49" fmla="*/ 123 h 127"/>
                <a:gd name="T50" fmla="*/ 15 w 64"/>
                <a:gd name="T51" fmla="*/ 117 h 127"/>
                <a:gd name="T52" fmla="*/ 10 w 64"/>
                <a:gd name="T53" fmla="*/ 109 h 127"/>
                <a:gd name="T54" fmla="*/ 6 w 64"/>
                <a:gd name="T55" fmla="*/ 99 h 127"/>
                <a:gd name="T56" fmla="*/ 3 w 64"/>
                <a:gd name="T57" fmla="*/ 89 h 127"/>
                <a:gd name="T58" fmla="*/ 1 w 64"/>
                <a:gd name="T59" fmla="*/ 76 h 127"/>
                <a:gd name="T60" fmla="*/ 0 w 64"/>
                <a:gd name="T61" fmla="*/ 63 h 127"/>
                <a:gd name="T62" fmla="*/ 1 w 64"/>
                <a:gd name="T63" fmla="*/ 50 h 127"/>
                <a:gd name="T64" fmla="*/ 3 w 64"/>
                <a:gd name="T65" fmla="*/ 39 h 127"/>
                <a:gd name="T66" fmla="*/ 6 w 64"/>
                <a:gd name="T67" fmla="*/ 28 h 127"/>
                <a:gd name="T68" fmla="*/ 10 w 64"/>
                <a:gd name="T69" fmla="*/ 19 h 127"/>
                <a:gd name="T70" fmla="*/ 15 w 64"/>
                <a:gd name="T71" fmla="*/ 11 h 127"/>
                <a:gd name="T72" fmla="*/ 20 w 64"/>
                <a:gd name="T73" fmla="*/ 5 h 127"/>
                <a:gd name="T74" fmla="*/ 23 w 64"/>
                <a:gd name="T75" fmla="*/ 3 h 127"/>
                <a:gd name="T76" fmla="*/ 26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6" y="0"/>
                  </a:lnTo>
                  <a:lnTo>
                    <a:pt x="39" y="2"/>
                  </a:lnTo>
                  <a:lnTo>
                    <a:pt x="42" y="3"/>
                  </a:lnTo>
                  <a:lnTo>
                    <a:pt x="45" y="5"/>
                  </a:lnTo>
                  <a:lnTo>
                    <a:pt x="50" y="11"/>
                  </a:lnTo>
                  <a:lnTo>
                    <a:pt x="55" y="19"/>
                  </a:lnTo>
                  <a:lnTo>
                    <a:pt x="59" y="28"/>
                  </a:lnTo>
                  <a:lnTo>
                    <a:pt x="62" y="39"/>
                  </a:lnTo>
                  <a:lnTo>
                    <a:pt x="64" y="50"/>
                  </a:lnTo>
                  <a:lnTo>
                    <a:pt x="64" y="63"/>
                  </a:lnTo>
                  <a:lnTo>
                    <a:pt x="64" y="76"/>
                  </a:lnTo>
                  <a:lnTo>
                    <a:pt x="62" y="89"/>
                  </a:lnTo>
                  <a:lnTo>
                    <a:pt x="59" y="99"/>
                  </a:lnTo>
                  <a:lnTo>
                    <a:pt x="55" y="109"/>
                  </a:lnTo>
                  <a:lnTo>
                    <a:pt x="50" y="117"/>
                  </a:lnTo>
                  <a:lnTo>
                    <a:pt x="45" y="123"/>
                  </a:lnTo>
                  <a:lnTo>
                    <a:pt x="42" y="125"/>
                  </a:lnTo>
                  <a:lnTo>
                    <a:pt x="39" y="126"/>
                  </a:lnTo>
                  <a:lnTo>
                    <a:pt x="36" y="127"/>
                  </a:lnTo>
                  <a:lnTo>
                    <a:pt x="32" y="127"/>
                  </a:lnTo>
                  <a:lnTo>
                    <a:pt x="29" y="127"/>
                  </a:lnTo>
                  <a:lnTo>
                    <a:pt x="26" y="126"/>
                  </a:lnTo>
                  <a:lnTo>
                    <a:pt x="23" y="125"/>
                  </a:lnTo>
                  <a:lnTo>
                    <a:pt x="20" y="123"/>
                  </a:lnTo>
                  <a:lnTo>
                    <a:pt x="15" y="117"/>
                  </a:lnTo>
                  <a:lnTo>
                    <a:pt x="10" y="109"/>
                  </a:lnTo>
                  <a:lnTo>
                    <a:pt x="6" y="99"/>
                  </a:lnTo>
                  <a:lnTo>
                    <a:pt x="3" y="89"/>
                  </a:lnTo>
                  <a:lnTo>
                    <a:pt x="1" y="76"/>
                  </a:lnTo>
                  <a:lnTo>
                    <a:pt x="0" y="63"/>
                  </a:lnTo>
                  <a:lnTo>
                    <a:pt x="1" y="50"/>
                  </a:lnTo>
                  <a:lnTo>
                    <a:pt x="3" y="39"/>
                  </a:lnTo>
                  <a:lnTo>
                    <a:pt x="6" y="28"/>
                  </a:lnTo>
                  <a:lnTo>
                    <a:pt x="10" y="19"/>
                  </a:lnTo>
                  <a:lnTo>
                    <a:pt x="15" y="11"/>
                  </a:lnTo>
                  <a:lnTo>
                    <a:pt x="20" y="5"/>
                  </a:lnTo>
                  <a:lnTo>
                    <a:pt x="23" y="3"/>
                  </a:lnTo>
                  <a:lnTo>
                    <a:pt x="26"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15" name="Freeform 104"/>
            <p:cNvSpPr>
              <a:spLocks/>
            </p:cNvSpPr>
            <p:nvPr/>
          </p:nvSpPr>
          <p:spPr bwMode="auto">
            <a:xfrm>
              <a:off x="4907" y="1223"/>
              <a:ext cx="64" cy="127"/>
            </a:xfrm>
            <a:custGeom>
              <a:avLst/>
              <a:gdLst>
                <a:gd name="T0" fmla="*/ 32 w 64"/>
                <a:gd name="T1" fmla="*/ 0 h 127"/>
                <a:gd name="T2" fmla="*/ 36 w 64"/>
                <a:gd name="T3" fmla="*/ 0 h 127"/>
                <a:gd name="T4" fmla="*/ 39 w 64"/>
                <a:gd name="T5" fmla="*/ 2 h 127"/>
                <a:gd name="T6" fmla="*/ 42 w 64"/>
                <a:gd name="T7" fmla="*/ 3 h 127"/>
                <a:gd name="T8" fmla="*/ 45 w 64"/>
                <a:gd name="T9" fmla="*/ 5 h 127"/>
                <a:gd name="T10" fmla="*/ 50 w 64"/>
                <a:gd name="T11" fmla="*/ 11 h 127"/>
                <a:gd name="T12" fmla="*/ 55 w 64"/>
                <a:gd name="T13" fmla="*/ 19 h 127"/>
                <a:gd name="T14" fmla="*/ 59 w 64"/>
                <a:gd name="T15" fmla="*/ 28 h 127"/>
                <a:gd name="T16" fmla="*/ 62 w 64"/>
                <a:gd name="T17" fmla="*/ 39 h 127"/>
                <a:gd name="T18" fmla="*/ 64 w 64"/>
                <a:gd name="T19" fmla="*/ 50 h 127"/>
                <a:gd name="T20" fmla="*/ 64 w 64"/>
                <a:gd name="T21" fmla="*/ 63 h 127"/>
                <a:gd name="T22" fmla="*/ 64 w 64"/>
                <a:gd name="T23" fmla="*/ 76 h 127"/>
                <a:gd name="T24" fmla="*/ 62 w 64"/>
                <a:gd name="T25" fmla="*/ 89 h 127"/>
                <a:gd name="T26" fmla="*/ 59 w 64"/>
                <a:gd name="T27" fmla="*/ 99 h 127"/>
                <a:gd name="T28" fmla="*/ 55 w 64"/>
                <a:gd name="T29" fmla="*/ 109 h 127"/>
                <a:gd name="T30" fmla="*/ 50 w 64"/>
                <a:gd name="T31" fmla="*/ 117 h 127"/>
                <a:gd name="T32" fmla="*/ 45 w 64"/>
                <a:gd name="T33" fmla="*/ 123 h 127"/>
                <a:gd name="T34" fmla="*/ 42 w 64"/>
                <a:gd name="T35" fmla="*/ 125 h 127"/>
                <a:gd name="T36" fmla="*/ 39 w 64"/>
                <a:gd name="T37" fmla="*/ 126 h 127"/>
                <a:gd name="T38" fmla="*/ 36 w 64"/>
                <a:gd name="T39" fmla="*/ 127 h 127"/>
                <a:gd name="T40" fmla="*/ 32 w 64"/>
                <a:gd name="T41" fmla="*/ 127 h 127"/>
                <a:gd name="T42" fmla="*/ 29 w 64"/>
                <a:gd name="T43" fmla="*/ 127 h 127"/>
                <a:gd name="T44" fmla="*/ 26 w 64"/>
                <a:gd name="T45" fmla="*/ 126 h 127"/>
                <a:gd name="T46" fmla="*/ 23 w 64"/>
                <a:gd name="T47" fmla="*/ 125 h 127"/>
                <a:gd name="T48" fmla="*/ 20 w 64"/>
                <a:gd name="T49" fmla="*/ 123 h 127"/>
                <a:gd name="T50" fmla="*/ 15 w 64"/>
                <a:gd name="T51" fmla="*/ 117 h 127"/>
                <a:gd name="T52" fmla="*/ 10 w 64"/>
                <a:gd name="T53" fmla="*/ 109 h 127"/>
                <a:gd name="T54" fmla="*/ 6 w 64"/>
                <a:gd name="T55" fmla="*/ 99 h 127"/>
                <a:gd name="T56" fmla="*/ 3 w 64"/>
                <a:gd name="T57" fmla="*/ 89 h 127"/>
                <a:gd name="T58" fmla="*/ 1 w 64"/>
                <a:gd name="T59" fmla="*/ 76 h 127"/>
                <a:gd name="T60" fmla="*/ 0 w 64"/>
                <a:gd name="T61" fmla="*/ 63 h 127"/>
                <a:gd name="T62" fmla="*/ 1 w 64"/>
                <a:gd name="T63" fmla="*/ 50 h 127"/>
                <a:gd name="T64" fmla="*/ 3 w 64"/>
                <a:gd name="T65" fmla="*/ 39 h 127"/>
                <a:gd name="T66" fmla="*/ 6 w 64"/>
                <a:gd name="T67" fmla="*/ 28 h 127"/>
                <a:gd name="T68" fmla="*/ 10 w 64"/>
                <a:gd name="T69" fmla="*/ 19 h 127"/>
                <a:gd name="T70" fmla="*/ 15 w 64"/>
                <a:gd name="T71" fmla="*/ 11 h 127"/>
                <a:gd name="T72" fmla="*/ 20 w 64"/>
                <a:gd name="T73" fmla="*/ 5 h 127"/>
                <a:gd name="T74" fmla="*/ 23 w 64"/>
                <a:gd name="T75" fmla="*/ 3 h 127"/>
                <a:gd name="T76" fmla="*/ 26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6" y="0"/>
                  </a:lnTo>
                  <a:lnTo>
                    <a:pt x="39" y="2"/>
                  </a:lnTo>
                  <a:lnTo>
                    <a:pt x="42" y="3"/>
                  </a:lnTo>
                  <a:lnTo>
                    <a:pt x="45" y="5"/>
                  </a:lnTo>
                  <a:lnTo>
                    <a:pt x="50" y="11"/>
                  </a:lnTo>
                  <a:lnTo>
                    <a:pt x="55" y="19"/>
                  </a:lnTo>
                  <a:lnTo>
                    <a:pt x="59" y="28"/>
                  </a:lnTo>
                  <a:lnTo>
                    <a:pt x="62" y="39"/>
                  </a:lnTo>
                  <a:lnTo>
                    <a:pt x="64" y="50"/>
                  </a:lnTo>
                  <a:lnTo>
                    <a:pt x="64" y="63"/>
                  </a:lnTo>
                  <a:lnTo>
                    <a:pt x="64" y="76"/>
                  </a:lnTo>
                  <a:lnTo>
                    <a:pt x="62" y="89"/>
                  </a:lnTo>
                  <a:lnTo>
                    <a:pt x="59" y="99"/>
                  </a:lnTo>
                  <a:lnTo>
                    <a:pt x="55" y="109"/>
                  </a:lnTo>
                  <a:lnTo>
                    <a:pt x="50" y="117"/>
                  </a:lnTo>
                  <a:lnTo>
                    <a:pt x="45" y="123"/>
                  </a:lnTo>
                  <a:lnTo>
                    <a:pt x="42" y="125"/>
                  </a:lnTo>
                  <a:lnTo>
                    <a:pt x="39" y="126"/>
                  </a:lnTo>
                  <a:lnTo>
                    <a:pt x="36" y="127"/>
                  </a:lnTo>
                  <a:lnTo>
                    <a:pt x="32" y="127"/>
                  </a:lnTo>
                  <a:lnTo>
                    <a:pt x="29" y="127"/>
                  </a:lnTo>
                  <a:lnTo>
                    <a:pt x="26" y="126"/>
                  </a:lnTo>
                  <a:lnTo>
                    <a:pt x="23" y="125"/>
                  </a:lnTo>
                  <a:lnTo>
                    <a:pt x="20" y="123"/>
                  </a:lnTo>
                  <a:lnTo>
                    <a:pt x="15" y="117"/>
                  </a:lnTo>
                  <a:lnTo>
                    <a:pt x="10" y="109"/>
                  </a:lnTo>
                  <a:lnTo>
                    <a:pt x="6" y="99"/>
                  </a:lnTo>
                  <a:lnTo>
                    <a:pt x="3" y="89"/>
                  </a:lnTo>
                  <a:lnTo>
                    <a:pt x="1" y="76"/>
                  </a:lnTo>
                  <a:lnTo>
                    <a:pt x="0" y="63"/>
                  </a:lnTo>
                  <a:lnTo>
                    <a:pt x="1" y="50"/>
                  </a:lnTo>
                  <a:lnTo>
                    <a:pt x="3" y="39"/>
                  </a:lnTo>
                  <a:lnTo>
                    <a:pt x="6" y="28"/>
                  </a:lnTo>
                  <a:lnTo>
                    <a:pt x="10" y="19"/>
                  </a:lnTo>
                  <a:lnTo>
                    <a:pt x="15" y="11"/>
                  </a:lnTo>
                  <a:lnTo>
                    <a:pt x="20" y="5"/>
                  </a:lnTo>
                  <a:lnTo>
                    <a:pt x="23" y="3"/>
                  </a:lnTo>
                  <a:lnTo>
                    <a:pt x="26"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116" name="Freeform 105"/>
            <p:cNvSpPr>
              <a:spLocks/>
            </p:cNvSpPr>
            <p:nvPr/>
          </p:nvSpPr>
          <p:spPr bwMode="auto">
            <a:xfrm>
              <a:off x="4997" y="1166"/>
              <a:ext cx="104" cy="223"/>
            </a:xfrm>
            <a:custGeom>
              <a:avLst/>
              <a:gdLst>
                <a:gd name="T0" fmla="*/ 20 w 104"/>
                <a:gd name="T1" fmla="*/ 0 h 223"/>
                <a:gd name="T2" fmla="*/ 84 w 104"/>
                <a:gd name="T3" fmla="*/ 0 h 223"/>
                <a:gd name="T4" fmla="*/ 88 w 104"/>
                <a:gd name="T5" fmla="*/ 1 h 223"/>
                <a:gd name="T6" fmla="*/ 91 w 104"/>
                <a:gd name="T7" fmla="*/ 5 h 223"/>
                <a:gd name="T8" fmla="*/ 95 w 104"/>
                <a:gd name="T9" fmla="*/ 12 h 223"/>
                <a:gd name="T10" fmla="*/ 98 w 104"/>
                <a:gd name="T11" fmla="*/ 19 h 223"/>
                <a:gd name="T12" fmla="*/ 100 w 104"/>
                <a:gd name="T13" fmla="*/ 28 h 223"/>
                <a:gd name="T14" fmla="*/ 102 w 104"/>
                <a:gd name="T15" fmla="*/ 40 h 223"/>
                <a:gd name="T16" fmla="*/ 103 w 104"/>
                <a:gd name="T17" fmla="*/ 52 h 223"/>
                <a:gd name="T18" fmla="*/ 104 w 104"/>
                <a:gd name="T19" fmla="*/ 64 h 223"/>
                <a:gd name="T20" fmla="*/ 104 w 104"/>
                <a:gd name="T21" fmla="*/ 157 h 223"/>
                <a:gd name="T22" fmla="*/ 103 w 104"/>
                <a:gd name="T23" fmla="*/ 171 h 223"/>
                <a:gd name="T24" fmla="*/ 102 w 104"/>
                <a:gd name="T25" fmla="*/ 183 h 223"/>
                <a:gd name="T26" fmla="*/ 100 w 104"/>
                <a:gd name="T27" fmla="*/ 194 h 223"/>
                <a:gd name="T28" fmla="*/ 98 w 104"/>
                <a:gd name="T29" fmla="*/ 203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3 h 223"/>
                <a:gd name="T48" fmla="*/ 4 w 104"/>
                <a:gd name="T49" fmla="*/ 194 h 223"/>
                <a:gd name="T50" fmla="*/ 2 w 104"/>
                <a:gd name="T51" fmla="*/ 183 h 223"/>
                <a:gd name="T52" fmla="*/ 1 w 104"/>
                <a:gd name="T53" fmla="*/ 171 h 223"/>
                <a:gd name="T54" fmla="*/ 0 w 104"/>
                <a:gd name="T55" fmla="*/ 157 h 223"/>
                <a:gd name="T56" fmla="*/ 0 w 104"/>
                <a:gd name="T57" fmla="*/ 64 h 223"/>
                <a:gd name="T58" fmla="*/ 1 w 104"/>
                <a:gd name="T59" fmla="*/ 52 h 223"/>
                <a:gd name="T60" fmla="*/ 2 w 104"/>
                <a:gd name="T61" fmla="*/ 40 h 223"/>
                <a:gd name="T62" fmla="*/ 4 w 104"/>
                <a:gd name="T63" fmla="*/ 28 h 223"/>
                <a:gd name="T64" fmla="*/ 6 w 104"/>
                <a:gd name="T65" fmla="*/ 19 h 223"/>
                <a:gd name="T66" fmla="*/ 9 w 104"/>
                <a:gd name="T67" fmla="*/ 12 h 223"/>
                <a:gd name="T68" fmla="*/ 13 w 104"/>
                <a:gd name="T69" fmla="*/ 5 h 223"/>
                <a:gd name="T70" fmla="*/ 16 w 104"/>
                <a:gd name="T71" fmla="*/ 1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1"/>
                  </a:lnTo>
                  <a:lnTo>
                    <a:pt x="91" y="5"/>
                  </a:lnTo>
                  <a:lnTo>
                    <a:pt x="95" y="12"/>
                  </a:lnTo>
                  <a:lnTo>
                    <a:pt x="98" y="19"/>
                  </a:lnTo>
                  <a:lnTo>
                    <a:pt x="100" y="28"/>
                  </a:lnTo>
                  <a:lnTo>
                    <a:pt x="102" y="40"/>
                  </a:lnTo>
                  <a:lnTo>
                    <a:pt x="103" y="52"/>
                  </a:lnTo>
                  <a:lnTo>
                    <a:pt x="104" y="64"/>
                  </a:lnTo>
                  <a:lnTo>
                    <a:pt x="104" y="157"/>
                  </a:lnTo>
                  <a:lnTo>
                    <a:pt x="103" y="171"/>
                  </a:lnTo>
                  <a:lnTo>
                    <a:pt x="102" y="183"/>
                  </a:lnTo>
                  <a:lnTo>
                    <a:pt x="100" y="194"/>
                  </a:lnTo>
                  <a:lnTo>
                    <a:pt x="98" y="203"/>
                  </a:lnTo>
                  <a:lnTo>
                    <a:pt x="95" y="211"/>
                  </a:lnTo>
                  <a:lnTo>
                    <a:pt x="91" y="217"/>
                  </a:lnTo>
                  <a:lnTo>
                    <a:pt x="88" y="222"/>
                  </a:lnTo>
                  <a:lnTo>
                    <a:pt x="84" y="223"/>
                  </a:lnTo>
                  <a:lnTo>
                    <a:pt x="20" y="223"/>
                  </a:lnTo>
                  <a:lnTo>
                    <a:pt x="16" y="222"/>
                  </a:lnTo>
                  <a:lnTo>
                    <a:pt x="13" y="217"/>
                  </a:lnTo>
                  <a:lnTo>
                    <a:pt x="9" y="211"/>
                  </a:lnTo>
                  <a:lnTo>
                    <a:pt x="6" y="203"/>
                  </a:lnTo>
                  <a:lnTo>
                    <a:pt x="4" y="194"/>
                  </a:lnTo>
                  <a:lnTo>
                    <a:pt x="2" y="183"/>
                  </a:lnTo>
                  <a:lnTo>
                    <a:pt x="1" y="171"/>
                  </a:lnTo>
                  <a:lnTo>
                    <a:pt x="0" y="157"/>
                  </a:lnTo>
                  <a:lnTo>
                    <a:pt x="0" y="64"/>
                  </a:lnTo>
                  <a:lnTo>
                    <a:pt x="1" y="52"/>
                  </a:lnTo>
                  <a:lnTo>
                    <a:pt x="2" y="40"/>
                  </a:lnTo>
                  <a:lnTo>
                    <a:pt x="4" y="28"/>
                  </a:lnTo>
                  <a:lnTo>
                    <a:pt x="6" y="19"/>
                  </a:lnTo>
                  <a:lnTo>
                    <a:pt x="9" y="12"/>
                  </a:lnTo>
                  <a:lnTo>
                    <a:pt x="13"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17" name="Freeform 106"/>
            <p:cNvSpPr>
              <a:spLocks/>
            </p:cNvSpPr>
            <p:nvPr/>
          </p:nvSpPr>
          <p:spPr bwMode="auto">
            <a:xfrm>
              <a:off x="4997" y="1166"/>
              <a:ext cx="104" cy="223"/>
            </a:xfrm>
            <a:custGeom>
              <a:avLst/>
              <a:gdLst>
                <a:gd name="T0" fmla="*/ 20 w 104"/>
                <a:gd name="T1" fmla="*/ 0 h 223"/>
                <a:gd name="T2" fmla="*/ 84 w 104"/>
                <a:gd name="T3" fmla="*/ 0 h 223"/>
                <a:gd name="T4" fmla="*/ 88 w 104"/>
                <a:gd name="T5" fmla="*/ 1 h 223"/>
                <a:gd name="T6" fmla="*/ 91 w 104"/>
                <a:gd name="T7" fmla="*/ 5 h 223"/>
                <a:gd name="T8" fmla="*/ 95 w 104"/>
                <a:gd name="T9" fmla="*/ 12 h 223"/>
                <a:gd name="T10" fmla="*/ 98 w 104"/>
                <a:gd name="T11" fmla="*/ 19 h 223"/>
                <a:gd name="T12" fmla="*/ 100 w 104"/>
                <a:gd name="T13" fmla="*/ 28 h 223"/>
                <a:gd name="T14" fmla="*/ 102 w 104"/>
                <a:gd name="T15" fmla="*/ 40 h 223"/>
                <a:gd name="T16" fmla="*/ 103 w 104"/>
                <a:gd name="T17" fmla="*/ 52 h 223"/>
                <a:gd name="T18" fmla="*/ 104 w 104"/>
                <a:gd name="T19" fmla="*/ 64 h 223"/>
                <a:gd name="T20" fmla="*/ 104 w 104"/>
                <a:gd name="T21" fmla="*/ 157 h 223"/>
                <a:gd name="T22" fmla="*/ 103 w 104"/>
                <a:gd name="T23" fmla="*/ 171 h 223"/>
                <a:gd name="T24" fmla="*/ 102 w 104"/>
                <a:gd name="T25" fmla="*/ 183 h 223"/>
                <a:gd name="T26" fmla="*/ 100 w 104"/>
                <a:gd name="T27" fmla="*/ 194 h 223"/>
                <a:gd name="T28" fmla="*/ 98 w 104"/>
                <a:gd name="T29" fmla="*/ 203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3 h 223"/>
                <a:gd name="T48" fmla="*/ 4 w 104"/>
                <a:gd name="T49" fmla="*/ 194 h 223"/>
                <a:gd name="T50" fmla="*/ 2 w 104"/>
                <a:gd name="T51" fmla="*/ 183 h 223"/>
                <a:gd name="T52" fmla="*/ 1 w 104"/>
                <a:gd name="T53" fmla="*/ 171 h 223"/>
                <a:gd name="T54" fmla="*/ 0 w 104"/>
                <a:gd name="T55" fmla="*/ 157 h 223"/>
                <a:gd name="T56" fmla="*/ 0 w 104"/>
                <a:gd name="T57" fmla="*/ 64 h 223"/>
                <a:gd name="T58" fmla="*/ 1 w 104"/>
                <a:gd name="T59" fmla="*/ 52 h 223"/>
                <a:gd name="T60" fmla="*/ 2 w 104"/>
                <a:gd name="T61" fmla="*/ 40 h 223"/>
                <a:gd name="T62" fmla="*/ 4 w 104"/>
                <a:gd name="T63" fmla="*/ 28 h 223"/>
                <a:gd name="T64" fmla="*/ 6 w 104"/>
                <a:gd name="T65" fmla="*/ 19 h 223"/>
                <a:gd name="T66" fmla="*/ 9 w 104"/>
                <a:gd name="T67" fmla="*/ 12 h 223"/>
                <a:gd name="T68" fmla="*/ 13 w 104"/>
                <a:gd name="T69" fmla="*/ 5 h 223"/>
                <a:gd name="T70" fmla="*/ 16 w 104"/>
                <a:gd name="T71" fmla="*/ 1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1"/>
                  </a:lnTo>
                  <a:lnTo>
                    <a:pt x="91" y="5"/>
                  </a:lnTo>
                  <a:lnTo>
                    <a:pt x="95" y="12"/>
                  </a:lnTo>
                  <a:lnTo>
                    <a:pt x="98" y="19"/>
                  </a:lnTo>
                  <a:lnTo>
                    <a:pt x="100" y="28"/>
                  </a:lnTo>
                  <a:lnTo>
                    <a:pt x="102" y="40"/>
                  </a:lnTo>
                  <a:lnTo>
                    <a:pt x="103" y="52"/>
                  </a:lnTo>
                  <a:lnTo>
                    <a:pt x="104" y="64"/>
                  </a:lnTo>
                  <a:lnTo>
                    <a:pt x="104" y="157"/>
                  </a:lnTo>
                  <a:lnTo>
                    <a:pt x="103" y="171"/>
                  </a:lnTo>
                  <a:lnTo>
                    <a:pt x="102" y="183"/>
                  </a:lnTo>
                  <a:lnTo>
                    <a:pt x="100" y="194"/>
                  </a:lnTo>
                  <a:lnTo>
                    <a:pt x="98" y="203"/>
                  </a:lnTo>
                  <a:lnTo>
                    <a:pt x="95" y="211"/>
                  </a:lnTo>
                  <a:lnTo>
                    <a:pt x="91" y="217"/>
                  </a:lnTo>
                  <a:lnTo>
                    <a:pt x="88" y="222"/>
                  </a:lnTo>
                  <a:lnTo>
                    <a:pt x="84" y="223"/>
                  </a:lnTo>
                  <a:lnTo>
                    <a:pt x="20" y="223"/>
                  </a:lnTo>
                  <a:lnTo>
                    <a:pt x="16" y="222"/>
                  </a:lnTo>
                  <a:lnTo>
                    <a:pt x="13" y="217"/>
                  </a:lnTo>
                  <a:lnTo>
                    <a:pt x="9" y="211"/>
                  </a:lnTo>
                  <a:lnTo>
                    <a:pt x="6" y="203"/>
                  </a:lnTo>
                  <a:lnTo>
                    <a:pt x="4" y="194"/>
                  </a:lnTo>
                  <a:lnTo>
                    <a:pt x="2" y="183"/>
                  </a:lnTo>
                  <a:lnTo>
                    <a:pt x="1" y="171"/>
                  </a:lnTo>
                  <a:lnTo>
                    <a:pt x="0" y="157"/>
                  </a:lnTo>
                  <a:lnTo>
                    <a:pt x="0" y="64"/>
                  </a:lnTo>
                  <a:lnTo>
                    <a:pt x="1" y="52"/>
                  </a:lnTo>
                  <a:lnTo>
                    <a:pt x="2" y="40"/>
                  </a:lnTo>
                  <a:lnTo>
                    <a:pt x="4" y="28"/>
                  </a:lnTo>
                  <a:lnTo>
                    <a:pt x="6" y="19"/>
                  </a:lnTo>
                  <a:lnTo>
                    <a:pt x="9" y="12"/>
                  </a:lnTo>
                  <a:lnTo>
                    <a:pt x="13"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118" name="Freeform 107"/>
            <p:cNvSpPr>
              <a:spLocks/>
            </p:cNvSpPr>
            <p:nvPr/>
          </p:nvSpPr>
          <p:spPr bwMode="auto">
            <a:xfrm>
              <a:off x="5013" y="1223"/>
              <a:ext cx="66" cy="127"/>
            </a:xfrm>
            <a:custGeom>
              <a:avLst/>
              <a:gdLst>
                <a:gd name="T0" fmla="*/ 33 w 66"/>
                <a:gd name="T1" fmla="*/ 0 h 127"/>
                <a:gd name="T2" fmla="*/ 36 w 66"/>
                <a:gd name="T3" fmla="*/ 0 h 127"/>
                <a:gd name="T4" fmla="*/ 39 w 66"/>
                <a:gd name="T5" fmla="*/ 2 h 127"/>
                <a:gd name="T6" fmla="*/ 42 w 66"/>
                <a:gd name="T7" fmla="*/ 3 h 127"/>
                <a:gd name="T8" fmla="*/ 45 w 66"/>
                <a:gd name="T9" fmla="*/ 5 h 127"/>
                <a:gd name="T10" fmla="*/ 50 w 66"/>
                <a:gd name="T11" fmla="*/ 11 h 127"/>
                <a:gd name="T12" fmla="*/ 55 w 66"/>
                <a:gd name="T13" fmla="*/ 19 h 127"/>
                <a:gd name="T14" fmla="*/ 59 w 66"/>
                <a:gd name="T15" fmla="*/ 28 h 127"/>
                <a:gd name="T16" fmla="*/ 62 w 66"/>
                <a:gd name="T17" fmla="*/ 39 h 127"/>
                <a:gd name="T18" fmla="*/ 64 w 66"/>
                <a:gd name="T19" fmla="*/ 50 h 127"/>
                <a:gd name="T20" fmla="*/ 66 w 66"/>
                <a:gd name="T21" fmla="*/ 63 h 127"/>
                <a:gd name="T22" fmla="*/ 64 w 66"/>
                <a:gd name="T23" fmla="*/ 76 h 127"/>
                <a:gd name="T24" fmla="*/ 62 w 66"/>
                <a:gd name="T25" fmla="*/ 89 h 127"/>
                <a:gd name="T26" fmla="*/ 59 w 66"/>
                <a:gd name="T27" fmla="*/ 99 h 127"/>
                <a:gd name="T28" fmla="*/ 55 w 66"/>
                <a:gd name="T29" fmla="*/ 109 h 127"/>
                <a:gd name="T30" fmla="*/ 50 w 66"/>
                <a:gd name="T31" fmla="*/ 117 h 127"/>
                <a:gd name="T32" fmla="*/ 45 w 66"/>
                <a:gd name="T33" fmla="*/ 123 h 127"/>
                <a:gd name="T34" fmla="*/ 42 w 66"/>
                <a:gd name="T35" fmla="*/ 125 h 127"/>
                <a:gd name="T36" fmla="*/ 39 w 66"/>
                <a:gd name="T37" fmla="*/ 126 h 127"/>
                <a:gd name="T38" fmla="*/ 36 w 66"/>
                <a:gd name="T39" fmla="*/ 127 h 127"/>
                <a:gd name="T40" fmla="*/ 33 w 66"/>
                <a:gd name="T41" fmla="*/ 127 h 127"/>
                <a:gd name="T42" fmla="*/ 29 w 66"/>
                <a:gd name="T43" fmla="*/ 127 h 127"/>
                <a:gd name="T44" fmla="*/ 26 w 66"/>
                <a:gd name="T45" fmla="*/ 126 h 127"/>
                <a:gd name="T46" fmla="*/ 23 w 66"/>
                <a:gd name="T47" fmla="*/ 125 h 127"/>
                <a:gd name="T48" fmla="*/ 20 w 66"/>
                <a:gd name="T49" fmla="*/ 123 h 127"/>
                <a:gd name="T50" fmla="*/ 15 w 66"/>
                <a:gd name="T51" fmla="*/ 117 h 127"/>
                <a:gd name="T52" fmla="*/ 10 w 66"/>
                <a:gd name="T53" fmla="*/ 109 h 127"/>
                <a:gd name="T54" fmla="*/ 6 w 66"/>
                <a:gd name="T55" fmla="*/ 99 h 127"/>
                <a:gd name="T56" fmla="*/ 3 w 66"/>
                <a:gd name="T57" fmla="*/ 89 h 127"/>
                <a:gd name="T58" fmla="*/ 1 w 66"/>
                <a:gd name="T59" fmla="*/ 76 h 127"/>
                <a:gd name="T60" fmla="*/ 0 w 66"/>
                <a:gd name="T61" fmla="*/ 63 h 127"/>
                <a:gd name="T62" fmla="*/ 1 w 66"/>
                <a:gd name="T63" fmla="*/ 50 h 127"/>
                <a:gd name="T64" fmla="*/ 3 w 66"/>
                <a:gd name="T65" fmla="*/ 39 h 127"/>
                <a:gd name="T66" fmla="*/ 6 w 66"/>
                <a:gd name="T67" fmla="*/ 28 h 127"/>
                <a:gd name="T68" fmla="*/ 10 w 66"/>
                <a:gd name="T69" fmla="*/ 19 h 127"/>
                <a:gd name="T70" fmla="*/ 15 w 66"/>
                <a:gd name="T71" fmla="*/ 11 h 127"/>
                <a:gd name="T72" fmla="*/ 20 w 66"/>
                <a:gd name="T73" fmla="*/ 5 h 127"/>
                <a:gd name="T74" fmla="*/ 23 w 66"/>
                <a:gd name="T75" fmla="*/ 3 h 127"/>
                <a:gd name="T76" fmla="*/ 26 w 66"/>
                <a:gd name="T77" fmla="*/ 2 h 127"/>
                <a:gd name="T78" fmla="*/ 29 w 66"/>
                <a:gd name="T79" fmla="*/ 0 h 127"/>
                <a:gd name="T80" fmla="*/ 33 w 66"/>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7"/>
                <a:gd name="T125" fmla="*/ 66 w 66"/>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7">
                  <a:moveTo>
                    <a:pt x="33" y="0"/>
                  </a:moveTo>
                  <a:lnTo>
                    <a:pt x="36" y="0"/>
                  </a:lnTo>
                  <a:lnTo>
                    <a:pt x="39" y="2"/>
                  </a:lnTo>
                  <a:lnTo>
                    <a:pt x="42" y="3"/>
                  </a:lnTo>
                  <a:lnTo>
                    <a:pt x="45" y="5"/>
                  </a:lnTo>
                  <a:lnTo>
                    <a:pt x="50" y="11"/>
                  </a:lnTo>
                  <a:lnTo>
                    <a:pt x="55" y="19"/>
                  </a:lnTo>
                  <a:lnTo>
                    <a:pt x="59" y="28"/>
                  </a:lnTo>
                  <a:lnTo>
                    <a:pt x="62" y="39"/>
                  </a:lnTo>
                  <a:lnTo>
                    <a:pt x="64" y="50"/>
                  </a:lnTo>
                  <a:lnTo>
                    <a:pt x="66" y="63"/>
                  </a:lnTo>
                  <a:lnTo>
                    <a:pt x="64" y="76"/>
                  </a:lnTo>
                  <a:lnTo>
                    <a:pt x="62" y="89"/>
                  </a:lnTo>
                  <a:lnTo>
                    <a:pt x="59" y="99"/>
                  </a:lnTo>
                  <a:lnTo>
                    <a:pt x="55" y="109"/>
                  </a:lnTo>
                  <a:lnTo>
                    <a:pt x="50" y="117"/>
                  </a:lnTo>
                  <a:lnTo>
                    <a:pt x="45" y="123"/>
                  </a:lnTo>
                  <a:lnTo>
                    <a:pt x="42" y="125"/>
                  </a:lnTo>
                  <a:lnTo>
                    <a:pt x="39" y="126"/>
                  </a:lnTo>
                  <a:lnTo>
                    <a:pt x="36" y="127"/>
                  </a:lnTo>
                  <a:lnTo>
                    <a:pt x="33" y="127"/>
                  </a:lnTo>
                  <a:lnTo>
                    <a:pt x="29" y="127"/>
                  </a:lnTo>
                  <a:lnTo>
                    <a:pt x="26" y="126"/>
                  </a:lnTo>
                  <a:lnTo>
                    <a:pt x="23" y="125"/>
                  </a:lnTo>
                  <a:lnTo>
                    <a:pt x="20" y="123"/>
                  </a:lnTo>
                  <a:lnTo>
                    <a:pt x="15" y="117"/>
                  </a:lnTo>
                  <a:lnTo>
                    <a:pt x="10" y="109"/>
                  </a:lnTo>
                  <a:lnTo>
                    <a:pt x="6" y="99"/>
                  </a:lnTo>
                  <a:lnTo>
                    <a:pt x="3" y="89"/>
                  </a:lnTo>
                  <a:lnTo>
                    <a:pt x="1" y="76"/>
                  </a:lnTo>
                  <a:lnTo>
                    <a:pt x="0" y="63"/>
                  </a:lnTo>
                  <a:lnTo>
                    <a:pt x="1" y="50"/>
                  </a:lnTo>
                  <a:lnTo>
                    <a:pt x="3" y="39"/>
                  </a:lnTo>
                  <a:lnTo>
                    <a:pt x="6" y="28"/>
                  </a:lnTo>
                  <a:lnTo>
                    <a:pt x="10" y="19"/>
                  </a:lnTo>
                  <a:lnTo>
                    <a:pt x="15" y="11"/>
                  </a:lnTo>
                  <a:lnTo>
                    <a:pt x="20" y="5"/>
                  </a:lnTo>
                  <a:lnTo>
                    <a:pt x="23" y="3"/>
                  </a:lnTo>
                  <a:lnTo>
                    <a:pt x="26" y="2"/>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19" name="Freeform 108"/>
            <p:cNvSpPr>
              <a:spLocks/>
            </p:cNvSpPr>
            <p:nvPr/>
          </p:nvSpPr>
          <p:spPr bwMode="auto">
            <a:xfrm>
              <a:off x="5013" y="1223"/>
              <a:ext cx="66" cy="127"/>
            </a:xfrm>
            <a:custGeom>
              <a:avLst/>
              <a:gdLst>
                <a:gd name="T0" fmla="*/ 33 w 66"/>
                <a:gd name="T1" fmla="*/ 0 h 127"/>
                <a:gd name="T2" fmla="*/ 36 w 66"/>
                <a:gd name="T3" fmla="*/ 0 h 127"/>
                <a:gd name="T4" fmla="*/ 39 w 66"/>
                <a:gd name="T5" fmla="*/ 2 h 127"/>
                <a:gd name="T6" fmla="*/ 42 w 66"/>
                <a:gd name="T7" fmla="*/ 3 h 127"/>
                <a:gd name="T8" fmla="*/ 45 w 66"/>
                <a:gd name="T9" fmla="*/ 5 h 127"/>
                <a:gd name="T10" fmla="*/ 50 w 66"/>
                <a:gd name="T11" fmla="*/ 11 h 127"/>
                <a:gd name="T12" fmla="*/ 55 w 66"/>
                <a:gd name="T13" fmla="*/ 19 h 127"/>
                <a:gd name="T14" fmla="*/ 59 w 66"/>
                <a:gd name="T15" fmla="*/ 28 h 127"/>
                <a:gd name="T16" fmla="*/ 62 w 66"/>
                <a:gd name="T17" fmla="*/ 39 h 127"/>
                <a:gd name="T18" fmla="*/ 64 w 66"/>
                <a:gd name="T19" fmla="*/ 50 h 127"/>
                <a:gd name="T20" fmla="*/ 66 w 66"/>
                <a:gd name="T21" fmla="*/ 63 h 127"/>
                <a:gd name="T22" fmla="*/ 64 w 66"/>
                <a:gd name="T23" fmla="*/ 76 h 127"/>
                <a:gd name="T24" fmla="*/ 62 w 66"/>
                <a:gd name="T25" fmla="*/ 89 h 127"/>
                <a:gd name="T26" fmla="*/ 59 w 66"/>
                <a:gd name="T27" fmla="*/ 99 h 127"/>
                <a:gd name="T28" fmla="*/ 55 w 66"/>
                <a:gd name="T29" fmla="*/ 109 h 127"/>
                <a:gd name="T30" fmla="*/ 50 w 66"/>
                <a:gd name="T31" fmla="*/ 117 h 127"/>
                <a:gd name="T32" fmla="*/ 45 w 66"/>
                <a:gd name="T33" fmla="*/ 123 h 127"/>
                <a:gd name="T34" fmla="*/ 42 w 66"/>
                <a:gd name="T35" fmla="*/ 125 h 127"/>
                <a:gd name="T36" fmla="*/ 39 w 66"/>
                <a:gd name="T37" fmla="*/ 126 h 127"/>
                <a:gd name="T38" fmla="*/ 36 w 66"/>
                <a:gd name="T39" fmla="*/ 127 h 127"/>
                <a:gd name="T40" fmla="*/ 33 w 66"/>
                <a:gd name="T41" fmla="*/ 127 h 127"/>
                <a:gd name="T42" fmla="*/ 29 w 66"/>
                <a:gd name="T43" fmla="*/ 127 h 127"/>
                <a:gd name="T44" fmla="*/ 26 w 66"/>
                <a:gd name="T45" fmla="*/ 126 h 127"/>
                <a:gd name="T46" fmla="*/ 23 w 66"/>
                <a:gd name="T47" fmla="*/ 125 h 127"/>
                <a:gd name="T48" fmla="*/ 20 w 66"/>
                <a:gd name="T49" fmla="*/ 123 h 127"/>
                <a:gd name="T50" fmla="*/ 15 w 66"/>
                <a:gd name="T51" fmla="*/ 117 h 127"/>
                <a:gd name="T52" fmla="*/ 10 w 66"/>
                <a:gd name="T53" fmla="*/ 109 h 127"/>
                <a:gd name="T54" fmla="*/ 6 w 66"/>
                <a:gd name="T55" fmla="*/ 99 h 127"/>
                <a:gd name="T56" fmla="*/ 3 w 66"/>
                <a:gd name="T57" fmla="*/ 89 h 127"/>
                <a:gd name="T58" fmla="*/ 1 w 66"/>
                <a:gd name="T59" fmla="*/ 76 h 127"/>
                <a:gd name="T60" fmla="*/ 0 w 66"/>
                <a:gd name="T61" fmla="*/ 63 h 127"/>
                <a:gd name="T62" fmla="*/ 1 w 66"/>
                <a:gd name="T63" fmla="*/ 50 h 127"/>
                <a:gd name="T64" fmla="*/ 3 w 66"/>
                <a:gd name="T65" fmla="*/ 39 h 127"/>
                <a:gd name="T66" fmla="*/ 6 w 66"/>
                <a:gd name="T67" fmla="*/ 28 h 127"/>
                <a:gd name="T68" fmla="*/ 10 w 66"/>
                <a:gd name="T69" fmla="*/ 19 h 127"/>
                <a:gd name="T70" fmla="*/ 15 w 66"/>
                <a:gd name="T71" fmla="*/ 11 h 127"/>
                <a:gd name="T72" fmla="*/ 20 w 66"/>
                <a:gd name="T73" fmla="*/ 5 h 127"/>
                <a:gd name="T74" fmla="*/ 23 w 66"/>
                <a:gd name="T75" fmla="*/ 3 h 127"/>
                <a:gd name="T76" fmla="*/ 26 w 66"/>
                <a:gd name="T77" fmla="*/ 2 h 127"/>
                <a:gd name="T78" fmla="*/ 29 w 66"/>
                <a:gd name="T79" fmla="*/ 0 h 127"/>
                <a:gd name="T80" fmla="*/ 33 w 66"/>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7"/>
                <a:gd name="T125" fmla="*/ 66 w 66"/>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7">
                  <a:moveTo>
                    <a:pt x="33" y="0"/>
                  </a:moveTo>
                  <a:lnTo>
                    <a:pt x="36" y="0"/>
                  </a:lnTo>
                  <a:lnTo>
                    <a:pt x="39" y="2"/>
                  </a:lnTo>
                  <a:lnTo>
                    <a:pt x="42" y="3"/>
                  </a:lnTo>
                  <a:lnTo>
                    <a:pt x="45" y="5"/>
                  </a:lnTo>
                  <a:lnTo>
                    <a:pt x="50" y="11"/>
                  </a:lnTo>
                  <a:lnTo>
                    <a:pt x="55" y="19"/>
                  </a:lnTo>
                  <a:lnTo>
                    <a:pt x="59" y="28"/>
                  </a:lnTo>
                  <a:lnTo>
                    <a:pt x="62" y="39"/>
                  </a:lnTo>
                  <a:lnTo>
                    <a:pt x="64" y="50"/>
                  </a:lnTo>
                  <a:lnTo>
                    <a:pt x="66" y="63"/>
                  </a:lnTo>
                  <a:lnTo>
                    <a:pt x="64" y="76"/>
                  </a:lnTo>
                  <a:lnTo>
                    <a:pt x="62" y="89"/>
                  </a:lnTo>
                  <a:lnTo>
                    <a:pt x="59" y="99"/>
                  </a:lnTo>
                  <a:lnTo>
                    <a:pt x="55" y="109"/>
                  </a:lnTo>
                  <a:lnTo>
                    <a:pt x="50" y="117"/>
                  </a:lnTo>
                  <a:lnTo>
                    <a:pt x="45" y="123"/>
                  </a:lnTo>
                  <a:lnTo>
                    <a:pt x="42" y="125"/>
                  </a:lnTo>
                  <a:lnTo>
                    <a:pt x="39" y="126"/>
                  </a:lnTo>
                  <a:lnTo>
                    <a:pt x="36" y="127"/>
                  </a:lnTo>
                  <a:lnTo>
                    <a:pt x="33" y="127"/>
                  </a:lnTo>
                  <a:lnTo>
                    <a:pt x="29" y="127"/>
                  </a:lnTo>
                  <a:lnTo>
                    <a:pt x="26" y="126"/>
                  </a:lnTo>
                  <a:lnTo>
                    <a:pt x="23" y="125"/>
                  </a:lnTo>
                  <a:lnTo>
                    <a:pt x="20" y="123"/>
                  </a:lnTo>
                  <a:lnTo>
                    <a:pt x="15" y="117"/>
                  </a:lnTo>
                  <a:lnTo>
                    <a:pt x="10" y="109"/>
                  </a:lnTo>
                  <a:lnTo>
                    <a:pt x="6" y="99"/>
                  </a:lnTo>
                  <a:lnTo>
                    <a:pt x="3" y="89"/>
                  </a:lnTo>
                  <a:lnTo>
                    <a:pt x="1" y="76"/>
                  </a:lnTo>
                  <a:lnTo>
                    <a:pt x="0" y="63"/>
                  </a:lnTo>
                  <a:lnTo>
                    <a:pt x="1" y="50"/>
                  </a:lnTo>
                  <a:lnTo>
                    <a:pt x="3" y="39"/>
                  </a:lnTo>
                  <a:lnTo>
                    <a:pt x="6" y="28"/>
                  </a:lnTo>
                  <a:lnTo>
                    <a:pt x="10" y="19"/>
                  </a:lnTo>
                  <a:lnTo>
                    <a:pt x="15" y="11"/>
                  </a:lnTo>
                  <a:lnTo>
                    <a:pt x="20" y="5"/>
                  </a:lnTo>
                  <a:lnTo>
                    <a:pt x="23" y="3"/>
                  </a:lnTo>
                  <a:lnTo>
                    <a:pt x="26" y="2"/>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120" name="Freeform 109"/>
            <p:cNvSpPr>
              <a:spLocks/>
            </p:cNvSpPr>
            <p:nvPr/>
          </p:nvSpPr>
          <p:spPr bwMode="auto">
            <a:xfrm>
              <a:off x="5103" y="1166"/>
              <a:ext cx="104" cy="223"/>
            </a:xfrm>
            <a:custGeom>
              <a:avLst/>
              <a:gdLst>
                <a:gd name="T0" fmla="*/ 20 w 104"/>
                <a:gd name="T1" fmla="*/ 0 h 223"/>
                <a:gd name="T2" fmla="*/ 84 w 104"/>
                <a:gd name="T3" fmla="*/ 0 h 223"/>
                <a:gd name="T4" fmla="*/ 88 w 104"/>
                <a:gd name="T5" fmla="*/ 1 h 223"/>
                <a:gd name="T6" fmla="*/ 91 w 104"/>
                <a:gd name="T7" fmla="*/ 5 h 223"/>
                <a:gd name="T8" fmla="*/ 95 w 104"/>
                <a:gd name="T9" fmla="*/ 12 h 223"/>
                <a:gd name="T10" fmla="*/ 98 w 104"/>
                <a:gd name="T11" fmla="*/ 19 h 223"/>
                <a:gd name="T12" fmla="*/ 100 w 104"/>
                <a:gd name="T13" fmla="*/ 28 h 223"/>
                <a:gd name="T14" fmla="*/ 102 w 104"/>
                <a:gd name="T15" fmla="*/ 40 h 223"/>
                <a:gd name="T16" fmla="*/ 103 w 104"/>
                <a:gd name="T17" fmla="*/ 52 h 223"/>
                <a:gd name="T18" fmla="*/ 104 w 104"/>
                <a:gd name="T19" fmla="*/ 64 h 223"/>
                <a:gd name="T20" fmla="*/ 104 w 104"/>
                <a:gd name="T21" fmla="*/ 157 h 223"/>
                <a:gd name="T22" fmla="*/ 103 w 104"/>
                <a:gd name="T23" fmla="*/ 171 h 223"/>
                <a:gd name="T24" fmla="*/ 102 w 104"/>
                <a:gd name="T25" fmla="*/ 183 h 223"/>
                <a:gd name="T26" fmla="*/ 100 w 104"/>
                <a:gd name="T27" fmla="*/ 194 h 223"/>
                <a:gd name="T28" fmla="*/ 98 w 104"/>
                <a:gd name="T29" fmla="*/ 203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3 h 223"/>
                <a:gd name="T48" fmla="*/ 4 w 104"/>
                <a:gd name="T49" fmla="*/ 194 h 223"/>
                <a:gd name="T50" fmla="*/ 2 w 104"/>
                <a:gd name="T51" fmla="*/ 183 h 223"/>
                <a:gd name="T52" fmla="*/ 1 w 104"/>
                <a:gd name="T53" fmla="*/ 171 h 223"/>
                <a:gd name="T54" fmla="*/ 0 w 104"/>
                <a:gd name="T55" fmla="*/ 157 h 223"/>
                <a:gd name="T56" fmla="*/ 0 w 104"/>
                <a:gd name="T57" fmla="*/ 64 h 223"/>
                <a:gd name="T58" fmla="*/ 1 w 104"/>
                <a:gd name="T59" fmla="*/ 52 h 223"/>
                <a:gd name="T60" fmla="*/ 2 w 104"/>
                <a:gd name="T61" fmla="*/ 40 h 223"/>
                <a:gd name="T62" fmla="*/ 4 w 104"/>
                <a:gd name="T63" fmla="*/ 28 h 223"/>
                <a:gd name="T64" fmla="*/ 6 w 104"/>
                <a:gd name="T65" fmla="*/ 19 h 223"/>
                <a:gd name="T66" fmla="*/ 9 w 104"/>
                <a:gd name="T67" fmla="*/ 12 h 223"/>
                <a:gd name="T68" fmla="*/ 13 w 104"/>
                <a:gd name="T69" fmla="*/ 5 h 223"/>
                <a:gd name="T70" fmla="*/ 16 w 104"/>
                <a:gd name="T71" fmla="*/ 1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1"/>
                  </a:lnTo>
                  <a:lnTo>
                    <a:pt x="91" y="5"/>
                  </a:lnTo>
                  <a:lnTo>
                    <a:pt x="95" y="12"/>
                  </a:lnTo>
                  <a:lnTo>
                    <a:pt x="98" y="19"/>
                  </a:lnTo>
                  <a:lnTo>
                    <a:pt x="100" y="28"/>
                  </a:lnTo>
                  <a:lnTo>
                    <a:pt x="102" y="40"/>
                  </a:lnTo>
                  <a:lnTo>
                    <a:pt x="103" y="52"/>
                  </a:lnTo>
                  <a:lnTo>
                    <a:pt x="104" y="64"/>
                  </a:lnTo>
                  <a:lnTo>
                    <a:pt x="104" y="157"/>
                  </a:lnTo>
                  <a:lnTo>
                    <a:pt x="103" y="171"/>
                  </a:lnTo>
                  <a:lnTo>
                    <a:pt x="102" y="183"/>
                  </a:lnTo>
                  <a:lnTo>
                    <a:pt x="100" y="194"/>
                  </a:lnTo>
                  <a:lnTo>
                    <a:pt x="98" y="203"/>
                  </a:lnTo>
                  <a:lnTo>
                    <a:pt x="95" y="211"/>
                  </a:lnTo>
                  <a:lnTo>
                    <a:pt x="91" y="217"/>
                  </a:lnTo>
                  <a:lnTo>
                    <a:pt x="88" y="222"/>
                  </a:lnTo>
                  <a:lnTo>
                    <a:pt x="84" y="223"/>
                  </a:lnTo>
                  <a:lnTo>
                    <a:pt x="20" y="223"/>
                  </a:lnTo>
                  <a:lnTo>
                    <a:pt x="16" y="222"/>
                  </a:lnTo>
                  <a:lnTo>
                    <a:pt x="13" y="217"/>
                  </a:lnTo>
                  <a:lnTo>
                    <a:pt x="9" y="211"/>
                  </a:lnTo>
                  <a:lnTo>
                    <a:pt x="6" y="203"/>
                  </a:lnTo>
                  <a:lnTo>
                    <a:pt x="4" y="194"/>
                  </a:lnTo>
                  <a:lnTo>
                    <a:pt x="2" y="183"/>
                  </a:lnTo>
                  <a:lnTo>
                    <a:pt x="1" y="171"/>
                  </a:lnTo>
                  <a:lnTo>
                    <a:pt x="0" y="157"/>
                  </a:lnTo>
                  <a:lnTo>
                    <a:pt x="0" y="64"/>
                  </a:lnTo>
                  <a:lnTo>
                    <a:pt x="1" y="52"/>
                  </a:lnTo>
                  <a:lnTo>
                    <a:pt x="2" y="40"/>
                  </a:lnTo>
                  <a:lnTo>
                    <a:pt x="4" y="28"/>
                  </a:lnTo>
                  <a:lnTo>
                    <a:pt x="6" y="19"/>
                  </a:lnTo>
                  <a:lnTo>
                    <a:pt x="9" y="12"/>
                  </a:lnTo>
                  <a:lnTo>
                    <a:pt x="13"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21" name="Freeform 110"/>
            <p:cNvSpPr>
              <a:spLocks/>
            </p:cNvSpPr>
            <p:nvPr/>
          </p:nvSpPr>
          <p:spPr bwMode="auto">
            <a:xfrm>
              <a:off x="5103" y="1166"/>
              <a:ext cx="104" cy="223"/>
            </a:xfrm>
            <a:custGeom>
              <a:avLst/>
              <a:gdLst>
                <a:gd name="T0" fmla="*/ 20 w 104"/>
                <a:gd name="T1" fmla="*/ 0 h 223"/>
                <a:gd name="T2" fmla="*/ 84 w 104"/>
                <a:gd name="T3" fmla="*/ 0 h 223"/>
                <a:gd name="T4" fmla="*/ 88 w 104"/>
                <a:gd name="T5" fmla="*/ 1 h 223"/>
                <a:gd name="T6" fmla="*/ 91 w 104"/>
                <a:gd name="T7" fmla="*/ 5 h 223"/>
                <a:gd name="T8" fmla="*/ 95 w 104"/>
                <a:gd name="T9" fmla="*/ 12 h 223"/>
                <a:gd name="T10" fmla="*/ 98 w 104"/>
                <a:gd name="T11" fmla="*/ 19 h 223"/>
                <a:gd name="T12" fmla="*/ 100 w 104"/>
                <a:gd name="T13" fmla="*/ 28 h 223"/>
                <a:gd name="T14" fmla="*/ 102 w 104"/>
                <a:gd name="T15" fmla="*/ 40 h 223"/>
                <a:gd name="T16" fmla="*/ 103 w 104"/>
                <a:gd name="T17" fmla="*/ 52 h 223"/>
                <a:gd name="T18" fmla="*/ 104 w 104"/>
                <a:gd name="T19" fmla="*/ 64 h 223"/>
                <a:gd name="T20" fmla="*/ 104 w 104"/>
                <a:gd name="T21" fmla="*/ 157 h 223"/>
                <a:gd name="T22" fmla="*/ 103 w 104"/>
                <a:gd name="T23" fmla="*/ 171 h 223"/>
                <a:gd name="T24" fmla="*/ 102 w 104"/>
                <a:gd name="T25" fmla="*/ 183 h 223"/>
                <a:gd name="T26" fmla="*/ 100 w 104"/>
                <a:gd name="T27" fmla="*/ 194 h 223"/>
                <a:gd name="T28" fmla="*/ 98 w 104"/>
                <a:gd name="T29" fmla="*/ 203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3 h 223"/>
                <a:gd name="T48" fmla="*/ 4 w 104"/>
                <a:gd name="T49" fmla="*/ 194 h 223"/>
                <a:gd name="T50" fmla="*/ 2 w 104"/>
                <a:gd name="T51" fmla="*/ 183 h 223"/>
                <a:gd name="T52" fmla="*/ 1 w 104"/>
                <a:gd name="T53" fmla="*/ 171 h 223"/>
                <a:gd name="T54" fmla="*/ 0 w 104"/>
                <a:gd name="T55" fmla="*/ 157 h 223"/>
                <a:gd name="T56" fmla="*/ 0 w 104"/>
                <a:gd name="T57" fmla="*/ 64 h 223"/>
                <a:gd name="T58" fmla="*/ 1 w 104"/>
                <a:gd name="T59" fmla="*/ 52 h 223"/>
                <a:gd name="T60" fmla="*/ 2 w 104"/>
                <a:gd name="T61" fmla="*/ 40 h 223"/>
                <a:gd name="T62" fmla="*/ 4 w 104"/>
                <a:gd name="T63" fmla="*/ 28 h 223"/>
                <a:gd name="T64" fmla="*/ 6 w 104"/>
                <a:gd name="T65" fmla="*/ 19 h 223"/>
                <a:gd name="T66" fmla="*/ 9 w 104"/>
                <a:gd name="T67" fmla="*/ 12 h 223"/>
                <a:gd name="T68" fmla="*/ 13 w 104"/>
                <a:gd name="T69" fmla="*/ 5 h 223"/>
                <a:gd name="T70" fmla="*/ 16 w 104"/>
                <a:gd name="T71" fmla="*/ 1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1"/>
                  </a:lnTo>
                  <a:lnTo>
                    <a:pt x="91" y="5"/>
                  </a:lnTo>
                  <a:lnTo>
                    <a:pt x="95" y="12"/>
                  </a:lnTo>
                  <a:lnTo>
                    <a:pt x="98" y="19"/>
                  </a:lnTo>
                  <a:lnTo>
                    <a:pt x="100" y="28"/>
                  </a:lnTo>
                  <a:lnTo>
                    <a:pt x="102" y="40"/>
                  </a:lnTo>
                  <a:lnTo>
                    <a:pt x="103" y="52"/>
                  </a:lnTo>
                  <a:lnTo>
                    <a:pt x="104" y="64"/>
                  </a:lnTo>
                  <a:lnTo>
                    <a:pt x="104" y="157"/>
                  </a:lnTo>
                  <a:lnTo>
                    <a:pt x="103" y="171"/>
                  </a:lnTo>
                  <a:lnTo>
                    <a:pt x="102" y="183"/>
                  </a:lnTo>
                  <a:lnTo>
                    <a:pt x="100" y="194"/>
                  </a:lnTo>
                  <a:lnTo>
                    <a:pt x="98" y="203"/>
                  </a:lnTo>
                  <a:lnTo>
                    <a:pt x="95" y="211"/>
                  </a:lnTo>
                  <a:lnTo>
                    <a:pt x="91" y="217"/>
                  </a:lnTo>
                  <a:lnTo>
                    <a:pt x="88" y="222"/>
                  </a:lnTo>
                  <a:lnTo>
                    <a:pt x="84" y="223"/>
                  </a:lnTo>
                  <a:lnTo>
                    <a:pt x="20" y="223"/>
                  </a:lnTo>
                  <a:lnTo>
                    <a:pt x="16" y="222"/>
                  </a:lnTo>
                  <a:lnTo>
                    <a:pt x="13" y="217"/>
                  </a:lnTo>
                  <a:lnTo>
                    <a:pt x="9" y="211"/>
                  </a:lnTo>
                  <a:lnTo>
                    <a:pt x="6" y="203"/>
                  </a:lnTo>
                  <a:lnTo>
                    <a:pt x="4" y="194"/>
                  </a:lnTo>
                  <a:lnTo>
                    <a:pt x="2" y="183"/>
                  </a:lnTo>
                  <a:lnTo>
                    <a:pt x="1" y="171"/>
                  </a:lnTo>
                  <a:lnTo>
                    <a:pt x="0" y="157"/>
                  </a:lnTo>
                  <a:lnTo>
                    <a:pt x="0" y="64"/>
                  </a:lnTo>
                  <a:lnTo>
                    <a:pt x="1" y="52"/>
                  </a:lnTo>
                  <a:lnTo>
                    <a:pt x="2" y="40"/>
                  </a:lnTo>
                  <a:lnTo>
                    <a:pt x="4" y="28"/>
                  </a:lnTo>
                  <a:lnTo>
                    <a:pt x="6" y="19"/>
                  </a:lnTo>
                  <a:lnTo>
                    <a:pt x="9" y="12"/>
                  </a:lnTo>
                  <a:lnTo>
                    <a:pt x="13"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122" name="Freeform 111"/>
            <p:cNvSpPr>
              <a:spLocks/>
            </p:cNvSpPr>
            <p:nvPr/>
          </p:nvSpPr>
          <p:spPr bwMode="auto">
            <a:xfrm>
              <a:off x="5120" y="1223"/>
              <a:ext cx="65" cy="127"/>
            </a:xfrm>
            <a:custGeom>
              <a:avLst/>
              <a:gdLst>
                <a:gd name="T0" fmla="*/ 32 w 65"/>
                <a:gd name="T1" fmla="*/ 0 h 127"/>
                <a:gd name="T2" fmla="*/ 35 w 65"/>
                <a:gd name="T3" fmla="*/ 0 h 127"/>
                <a:gd name="T4" fmla="*/ 38 w 65"/>
                <a:gd name="T5" fmla="*/ 2 h 127"/>
                <a:gd name="T6" fmla="*/ 41 w 65"/>
                <a:gd name="T7" fmla="*/ 3 h 127"/>
                <a:gd name="T8" fmla="*/ 44 w 65"/>
                <a:gd name="T9" fmla="*/ 5 h 127"/>
                <a:gd name="T10" fmla="*/ 50 w 65"/>
                <a:gd name="T11" fmla="*/ 11 h 127"/>
                <a:gd name="T12" fmla="*/ 55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5 w 65"/>
                <a:gd name="T29" fmla="*/ 109 h 127"/>
                <a:gd name="T30" fmla="*/ 50 w 65"/>
                <a:gd name="T31" fmla="*/ 117 h 127"/>
                <a:gd name="T32" fmla="*/ 44 w 65"/>
                <a:gd name="T33" fmla="*/ 123 h 127"/>
                <a:gd name="T34" fmla="*/ 41 w 65"/>
                <a:gd name="T35" fmla="*/ 125 h 127"/>
                <a:gd name="T36" fmla="*/ 38 w 65"/>
                <a:gd name="T37" fmla="*/ 126 h 127"/>
                <a:gd name="T38" fmla="*/ 35 w 65"/>
                <a:gd name="T39" fmla="*/ 127 h 127"/>
                <a:gd name="T40" fmla="*/ 32 w 65"/>
                <a:gd name="T41" fmla="*/ 127 h 127"/>
                <a:gd name="T42" fmla="*/ 28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0 w 65"/>
                <a:gd name="T59" fmla="*/ 76 h 127"/>
                <a:gd name="T60" fmla="*/ 0 w 65"/>
                <a:gd name="T61" fmla="*/ 63 h 127"/>
                <a:gd name="T62" fmla="*/ 0 w 65"/>
                <a:gd name="T63" fmla="*/ 50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2"/>
                  </a:lnTo>
                  <a:lnTo>
                    <a:pt x="41" y="3"/>
                  </a:lnTo>
                  <a:lnTo>
                    <a:pt x="44" y="5"/>
                  </a:lnTo>
                  <a:lnTo>
                    <a:pt x="50" y="11"/>
                  </a:lnTo>
                  <a:lnTo>
                    <a:pt x="55" y="19"/>
                  </a:lnTo>
                  <a:lnTo>
                    <a:pt x="59" y="28"/>
                  </a:lnTo>
                  <a:lnTo>
                    <a:pt x="62" y="39"/>
                  </a:lnTo>
                  <a:lnTo>
                    <a:pt x="64" y="50"/>
                  </a:lnTo>
                  <a:lnTo>
                    <a:pt x="65" y="63"/>
                  </a:lnTo>
                  <a:lnTo>
                    <a:pt x="64" y="76"/>
                  </a:lnTo>
                  <a:lnTo>
                    <a:pt x="62" y="89"/>
                  </a:lnTo>
                  <a:lnTo>
                    <a:pt x="59" y="99"/>
                  </a:lnTo>
                  <a:lnTo>
                    <a:pt x="55" y="109"/>
                  </a:lnTo>
                  <a:lnTo>
                    <a:pt x="50" y="117"/>
                  </a:lnTo>
                  <a:lnTo>
                    <a:pt x="44" y="123"/>
                  </a:lnTo>
                  <a:lnTo>
                    <a:pt x="41" y="125"/>
                  </a:lnTo>
                  <a:lnTo>
                    <a:pt x="38" y="126"/>
                  </a:lnTo>
                  <a:lnTo>
                    <a:pt x="35" y="127"/>
                  </a:lnTo>
                  <a:lnTo>
                    <a:pt x="32" y="127"/>
                  </a:lnTo>
                  <a:lnTo>
                    <a:pt x="28" y="127"/>
                  </a:lnTo>
                  <a:lnTo>
                    <a:pt x="25" y="126"/>
                  </a:lnTo>
                  <a:lnTo>
                    <a:pt x="22" y="125"/>
                  </a:lnTo>
                  <a:lnTo>
                    <a:pt x="19" y="123"/>
                  </a:lnTo>
                  <a:lnTo>
                    <a:pt x="14" y="117"/>
                  </a:lnTo>
                  <a:lnTo>
                    <a:pt x="9" y="109"/>
                  </a:lnTo>
                  <a:lnTo>
                    <a:pt x="5" y="99"/>
                  </a:lnTo>
                  <a:lnTo>
                    <a:pt x="2" y="89"/>
                  </a:lnTo>
                  <a:lnTo>
                    <a:pt x="0" y="76"/>
                  </a:lnTo>
                  <a:lnTo>
                    <a:pt x="0" y="63"/>
                  </a:lnTo>
                  <a:lnTo>
                    <a:pt x="0" y="50"/>
                  </a:lnTo>
                  <a:lnTo>
                    <a:pt x="2" y="39"/>
                  </a:lnTo>
                  <a:lnTo>
                    <a:pt x="5" y="28"/>
                  </a:lnTo>
                  <a:lnTo>
                    <a:pt x="9" y="19"/>
                  </a:lnTo>
                  <a:lnTo>
                    <a:pt x="14" y="11"/>
                  </a:lnTo>
                  <a:lnTo>
                    <a:pt x="19" y="5"/>
                  </a:lnTo>
                  <a:lnTo>
                    <a:pt x="22" y="3"/>
                  </a:lnTo>
                  <a:lnTo>
                    <a:pt x="25" y="2"/>
                  </a:lnTo>
                  <a:lnTo>
                    <a:pt x="28"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23" name="Freeform 112"/>
            <p:cNvSpPr>
              <a:spLocks/>
            </p:cNvSpPr>
            <p:nvPr/>
          </p:nvSpPr>
          <p:spPr bwMode="auto">
            <a:xfrm>
              <a:off x="5120" y="1223"/>
              <a:ext cx="65" cy="127"/>
            </a:xfrm>
            <a:custGeom>
              <a:avLst/>
              <a:gdLst>
                <a:gd name="T0" fmla="*/ 32 w 65"/>
                <a:gd name="T1" fmla="*/ 0 h 127"/>
                <a:gd name="T2" fmla="*/ 35 w 65"/>
                <a:gd name="T3" fmla="*/ 0 h 127"/>
                <a:gd name="T4" fmla="*/ 38 w 65"/>
                <a:gd name="T5" fmla="*/ 2 h 127"/>
                <a:gd name="T6" fmla="*/ 41 w 65"/>
                <a:gd name="T7" fmla="*/ 3 h 127"/>
                <a:gd name="T8" fmla="*/ 44 w 65"/>
                <a:gd name="T9" fmla="*/ 5 h 127"/>
                <a:gd name="T10" fmla="*/ 50 w 65"/>
                <a:gd name="T11" fmla="*/ 11 h 127"/>
                <a:gd name="T12" fmla="*/ 55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5 w 65"/>
                <a:gd name="T29" fmla="*/ 109 h 127"/>
                <a:gd name="T30" fmla="*/ 50 w 65"/>
                <a:gd name="T31" fmla="*/ 117 h 127"/>
                <a:gd name="T32" fmla="*/ 44 w 65"/>
                <a:gd name="T33" fmla="*/ 123 h 127"/>
                <a:gd name="T34" fmla="*/ 41 w 65"/>
                <a:gd name="T35" fmla="*/ 125 h 127"/>
                <a:gd name="T36" fmla="*/ 38 w 65"/>
                <a:gd name="T37" fmla="*/ 126 h 127"/>
                <a:gd name="T38" fmla="*/ 35 w 65"/>
                <a:gd name="T39" fmla="*/ 127 h 127"/>
                <a:gd name="T40" fmla="*/ 32 w 65"/>
                <a:gd name="T41" fmla="*/ 127 h 127"/>
                <a:gd name="T42" fmla="*/ 28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0 w 65"/>
                <a:gd name="T59" fmla="*/ 76 h 127"/>
                <a:gd name="T60" fmla="*/ 0 w 65"/>
                <a:gd name="T61" fmla="*/ 63 h 127"/>
                <a:gd name="T62" fmla="*/ 0 w 65"/>
                <a:gd name="T63" fmla="*/ 50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2"/>
                  </a:lnTo>
                  <a:lnTo>
                    <a:pt x="41" y="3"/>
                  </a:lnTo>
                  <a:lnTo>
                    <a:pt x="44" y="5"/>
                  </a:lnTo>
                  <a:lnTo>
                    <a:pt x="50" y="11"/>
                  </a:lnTo>
                  <a:lnTo>
                    <a:pt x="55" y="19"/>
                  </a:lnTo>
                  <a:lnTo>
                    <a:pt x="59" y="28"/>
                  </a:lnTo>
                  <a:lnTo>
                    <a:pt x="62" y="39"/>
                  </a:lnTo>
                  <a:lnTo>
                    <a:pt x="64" y="50"/>
                  </a:lnTo>
                  <a:lnTo>
                    <a:pt x="65" y="63"/>
                  </a:lnTo>
                  <a:lnTo>
                    <a:pt x="64" y="76"/>
                  </a:lnTo>
                  <a:lnTo>
                    <a:pt x="62" y="89"/>
                  </a:lnTo>
                  <a:lnTo>
                    <a:pt x="59" y="99"/>
                  </a:lnTo>
                  <a:lnTo>
                    <a:pt x="55" y="109"/>
                  </a:lnTo>
                  <a:lnTo>
                    <a:pt x="50" y="117"/>
                  </a:lnTo>
                  <a:lnTo>
                    <a:pt x="44" y="123"/>
                  </a:lnTo>
                  <a:lnTo>
                    <a:pt x="41" y="125"/>
                  </a:lnTo>
                  <a:lnTo>
                    <a:pt x="38" y="126"/>
                  </a:lnTo>
                  <a:lnTo>
                    <a:pt x="35" y="127"/>
                  </a:lnTo>
                  <a:lnTo>
                    <a:pt x="32" y="127"/>
                  </a:lnTo>
                  <a:lnTo>
                    <a:pt x="28" y="127"/>
                  </a:lnTo>
                  <a:lnTo>
                    <a:pt x="25" y="126"/>
                  </a:lnTo>
                  <a:lnTo>
                    <a:pt x="22" y="125"/>
                  </a:lnTo>
                  <a:lnTo>
                    <a:pt x="19" y="123"/>
                  </a:lnTo>
                  <a:lnTo>
                    <a:pt x="14" y="117"/>
                  </a:lnTo>
                  <a:lnTo>
                    <a:pt x="9" y="109"/>
                  </a:lnTo>
                  <a:lnTo>
                    <a:pt x="5" y="99"/>
                  </a:lnTo>
                  <a:lnTo>
                    <a:pt x="2" y="89"/>
                  </a:lnTo>
                  <a:lnTo>
                    <a:pt x="0" y="76"/>
                  </a:lnTo>
                  <a:lnTo>
                    <a:pt x="0" y="63"/>
                  </a:lnTo>
                  <a:lnTo>
                    <a:pt x="0" y="50"/>
                  </a:lnTo>
                  <a:lnTo>
                    <a:pt x="2" y="39"/>
                  </a:lnTo>
                  <a:lnTo>
                    <a:pt x="5" y="28"/>
                  </a:lnTo>
                  <a:lnTo>
                    <a:pt x="9" y="19"/>
                  </a:lnTo>
                  <a:lnTo>
                    <a:pt x="14" y="11"/>
                  </a:lnTo>
                  <a:lnTo>
                    <a:pt x="19" y="5"/>
                  </a:lnTo>
                  <a:lnTo>
                    <a:pt x="22" y="3"/>
                  </a:lnTo>
                  <a:lnTo>
                    <a:pt x="25" y="2"/>
                  </a:lnTo>
                  <a:lnTo>
                    <a:pt x="28"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124" name="Freeform 113"/>
            <p:cNvSpPr>
              <a:spLocks/>
            </p:cNvSpPr>
            <p:nvPr/>
          </p:nvSpPr>
          <p:spPr bwMode="auto">
            <a:xfrm>
              <a:off x="5209" y="1166"/>
              <a:ext cx="104" cy="223"/>
            </a:xfrm>
            <a:custGeom>
              <a:avLst/>
              <a:gdLst>
                <a:gd name="T0" fmla="*/ 20 w 104"/>
                <a:gd name="T1" fmla="*/ 0 h 223"/>
                <a:gd name="T2" fmla="*/ 84 w 104"/>
                <a:gd name="T3" fmla="*/ 0 h 223"/>
                <a:gd name="T4" fmla="*/ 88 w 104"/>
                <a:gd name="T5" fmla="*/ 1 h 223"/>
                <a:gd name="T6" fmla="*/ 92 w 104"/>
                <a:gd name="T7" fmla="*/ 5 h 223"/>
                <a:gd name="T8" fmla="*/ 95 w 104"/>
                <a:gd name="T9" fmla="*/ 12 h 223"/>
                <a:gd name="T10" fmla="*/ 98 w 104"/>
                <a:gd name="T11" fmla="*/ 19 h 223"/>
                <a:gd name="T12" fmla="*/ 100 w 104"/>
                <a:gd name="T13" fmla="*/ 28 h 223"/>
                <a:gd name="T14" fmla="*/ 102 w 104"/>
                <a:gd name="T15" fmla="*/ 40 h 223"/>
                <a:gd name="T16" fmla="*/ 103 w 104"/>
                <a:gd name="T17" fmla="*/ 52 h 223"/>
                <a:gd name="T18" fmla="*/ 104 w 104"/>
                <a:gd name="T19" fmla="*/ 64 h 223"/>
                <a:gd name="T20" fmla="*/ 104 w 104"/>
                <a:gd name="T21" fmla="*/ 157 h 223"/>
                <a:gd name="T22" fmla="*/ 103 w 104"/>
                <a:gd name="T23" fmla="*/ 171 h 223"/>
                <a:gd name="T24" fmla="*/ 102 w 104"/>
                <a:gd name="T25" fmla="*/ 183 h 223"/>
                <a:gd name="T26" fmla="*/ 100 w 104"/>
                <a:gd name="T27" fmla="*/ 194 h 223"/>
                <a:gd name="T28" fmla="*/ 98 w 104"/>
                <a:gd name="T29" fmla="*/ 203 h 223"/>
                <a:gd name="T30" fmla="*/ 95 w 104"/>
                <a:gd name="T31" fmla="*/ 211 h 223"/>
                <a:gd name="T32" fmla="*/ 92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3 h 223"/>
                <a:gd name="T48" fmla="*/ 4 w 104"/>
                <a:gd name="T49" fmla="*/ 194 h 223"/>
                <a:gd name="T50" fmla="*/ 2 w 104"/>
                <a:gd name="T51" fmla="*/ 183 h 223"/>
                <a:gd name="T52" fmla="*/ 1 w 104"/>
                <a:gd name="T53" fmla="*/ 171 h 223"/>
                <a:gd name="T54" fmla="*/ 0 w 104"/>
                <a:gd name="T55" fmla="*/ 157 h 223"/>
                <a:gd name="T56" fmla="*/ 0 w 104"/>
                <a:gd name="T57" fmla="*/ 64 h 223"/>
                <a:gd name="T58" fmla="*/ 1 w 104"/>
                <a:gd name="T59" fmla="*/ 52 h 223"/>
                <a:gd name="T60" fmla="*/ 2 w 104"/>
                <a:gd name="T61" fmla="*/ 40 h 223"/>
                <a:gd name="T62" fmla="*/ 4 w 104"/>
                <a:gd name="T63" fmla="*/ 28 h 223"/>
                <a:gd name="T64" fmla="*/ 6 w 104"/>
                <a:gd name="T65" fmla="*/ 19 h 223"/>
                <a:gd name="T66" fmla="*/ 9 w 104"/>
                <a:gd name="T67" fmla="*/ 12 h 223"/>
                <a:gd name="T68" fmla="*/ 13 w 104"/>
                <a:gd name="T69" fmla="*/ 5 h 223"/>
                <a:gd name="T70" fmla="*/ 16 w 104"/>
                <a:gd name="T71" fmla="*/ 1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1"/>
                  </a:lnTo>
                  <a:lnTo>
                    <a:pt x="92" y="5"/>
                  </a:lnTo>
                  <a:lnTo>
                    <a:pt x="95" y="12"/>
                  </a:lnTo>
                  <a:lnTo>
                    <a:pt x="98" y="19"/>
                  </a:lnTo>
                  <a:lnTo>
                    <a:pt x="100" y="28"/>
                  </a:lnTo>
                  <a:lnTo>
                    <a:pt x="102" y="40"/>
                  </a:lnTo>
                  <a:lnTo>
                    <a:pt x="103" y="52"/>
                  </a:lnTo>
                  <a:lnTo>
                    <a:pt x="104" y="64"/>
                  </a:lnTo>
                  <a:lnTo>
                    <a:pt x="104" y="157"/>
                  </a:lnTo>
                  <a:lnTo>
                    <a:pt x="103" y="171"/>
                  </a:lnTo>
                  <a:lnTo>
                    <a:pt x="102" y="183"/>
                  </a:lnTo>
                  <a:lnTo>
                    <a:pt x="100" y="194"/>
                  </a:lnTo>
                  <a:lnTo>
                    <a:pt x="98" y="203"/>
                  </a:lnTo>
                  <a:lnTo>
                    <a:pt x="95" y="211"/>
                  </a:lnTo>
                  <a:lnTo>
                    <a:pt x="92" y="217"/>
                  </a:lnTo>
                  <a:lnTo>
                    <a:pt x="88" y="222"/>
                  </a:lnTo>
                  <a:lnTo>
                    <a:pt x="84" y="223"/>
                  </a:lnTo>
                  <a:lnTo>
                    <a:pt x="20" y="223"/>
                  </a:lnTo>
                  <a:lnTo>
                    <a:pt x="16" y="222"/>
                  </a:lnTo>
                  <a:lnTo>
                    <a:pt x="13" y="217"/>
                  </a:lnTo>
                  <a:lnTo>
                    <a:pt x="9" y="211"/>
                  </a:lnTo>
                  <a:lnTo>
                    <a:pt x="6" y="203"/>
                  </a:lnTo>
                  <a:lnTo>
                    <a:pt x="4" y="194"/>
                  </a:lnTo>
                  <a:lnTo>
                    <a:pt x="2" y="183"/>
                  </a:lnTo>
                  <a:lnTo>
                    <a:pt x="1" y="171"/>
                  </a:lnTo>
                  <a:lnTo>
                    <a:pt x="0" y="157"/>
                  </a:lnTo>
                  <a:lnTo>
                    <a:pt x="0" y="64"/>
                  </a:lnTo>
                  <a:lnTo>
                    <a:pt x="1" y="52"/>
                  </a:lnTo>
                  <a:lnTo>
                    <a:pt x="2" y="40"/>
                  </a:lnTo>
                  <a:lnTo>
                    <a:pt x="4" y="28"/>
                  </a:lnTo>
                  <a:lnTo>
                    <a:pt x="6" y="19"/>
                  </a:lnTo>
                  <a:lnTo>
                    <a:pt x="9" y="12"/>
                  </a:lnTo>
                  <a:lnTo>
                    <a:pt x="13"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25" name="Freeform 114"/>
            <p:cNvSpPr>
              <a:spLocks/>
            </p:cNvSpPr>
            <p:nvPr/>
          </p:nvSpPr>
          <p:spPr bwMode="auto">
            <a:xfrm>
              <a:off x="5209" y="1166"/>
              <a:ext cx="104" cy="223"/>
            </a:xfrm>
            <a:custGeom>
              <a:avLst/>
              <a:gdLst>
                <a:gd name="T0" fmla="*/ 20 w 104"/>
                <a:gd name="T1" fmla="*/ 0 h 223"/>
                <a:gd name="T2" fmla="*/ 84 w 104"/>
                <a:gd name="T3" fmla="*/ 0 h 223"/>
                <a:gd name="T4" fmla="*/ 88 w 104"/>
                <a:gd name="T5" fmla="*/ 1 h 223"/>
                <a:gd name="T6" fmla="*/ 92 w 104"/>
                <a:gd name="T7" fmla="*/ 5 h 223"/>
                <a:gd name="T8" fmla="*/ 95 w 104"/>
                <a:gd name="T9" fmla="*/ 12 h 223"/>
                <a:gd name="T10" fmla="*/ 98 w 104"/>
                <a:gd name="T11" fmla="*/ 19 h 223"/>
                <a:gd name="T12" fmla="*/ 100 w 104"/>
                <a:gd name="T13" fmla="*/ 28 h 223"/>
                <a:gd name="T14" fmla="*/ 102 w 104"/>
                <a:gd name="T15" fmla="*/ 40 h 223"/>
                <a:gd name="T16" fmla="*/ 103 w 104"/>
                <a:gd name="T17" fmla="*/ 52 h 223"/>
                <a:gd name="T18" fmla="*/ 104 w 104"/>
                <a:gd name="T19" fmla="*/ 64 h 223"/>
                <a:gd name="T20" fmla="*/ 104 w 104"/>
                <a:gd name="T21" fmla="*/ 157 h 223"/>
                <a:gd name="T22" fmla="*/ 103 w 104"/>
                <a:gd name="T23" fmla="*/ 171 h 223"/>
                <a:gd name="T24" fmla="*/ 102 w 104"/>
                <a:gd name="T25" fmla="*/ 183 h 223"/>
                <a:gd name="T26" fmla="*/ 100 w 104"/>
                <a:gd name="T27" fmla="*/ 194 h 223"/>
                <a:gd name="T28" fmla="*/ 98 w 104"/>
                <a:gd name="T29" fmla="*/ 203 h 223"/>
                <a:gd name="T30" fmla="*/ 95 w 104"/>
                <a:gd name="T31" fmla="*/ 211 h 223"/>
                <a:gd name="T32" fmla="*/ 92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3 h 223"/>
                <a:gd name="T48" fmla="*/ 4 w 104"/>
                <a:gd name="T49" fmla="*/ 194 h 223"/>
                <a:gd name="T50" fmla="*/ 2 w 104"/>
                <a:gd name="T51" fmla="*/ 183 h 223"/>
                <a:gd name="T52" fmla="*/ 1 w 104"/>
                <a:gd name="T53" fmla="*/ 171 h 223"/>
                <a:gd name="T54" fmla="*/ 0 w 104"/>
                <a:gd name="T55" fmla="*/ 157 h 223"/>
                <a:gd name="T56" fmla="*/ 0 w 104"/>
                <a:gd name="T57" fmla="*/ 64 h 223"/>
                <a:gd name="T58" fmla="*/ 1 w 104"/>
                <a:gd name="T59" fmla="*/ 52 h 223"/>
                <a:gd name="T60" fmla="*/ 2 w 104"/>
                <a:gd name="T61" fmla="*/ 40 h 223"/>
                <a:gd name="T62" fmla="*/ 4 w 104"/>
                <a:gd name="T63" fmla="*/ 28 h 223"/>
                <a:gd name="T64" fmla="*/ 6 w 104"/>
                <a:gd name="T65" fmla="*/ 19 h 223"/>
                <a:gd name="T66" fmla="*/ 9 w 104"/>
                <a:gd name="T67" fmla="*/ 12 h 223"/>
                <a:gd name="T68" fmla="*/ 13 w 104"/>
                <a:gd name="T69" fmla="*/ 5 h 223"/>
                <a:gd name="T70" fmla="*/ 16 w 104"/>
                <a:gd name="T71" fmla="*/ 1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1"/>
                  </a:lnTo>
                  <a:lnTo>
                    <a:pt x="92" y="5"/>
                  </a:lnTo>
                  <a:lnTo>
                    <a:pt x="95" y="12"/>
                  </a:lnTo>
                  <a:lnTo>
                    <a:pt x="98" y="19"/>
                  </a:lnTo>
                  <a:lnTo>
                    <a:pt x="100" y="28"/>
                  </a:lnTo>
                  <a:lnTo>
                    <a:pt x="102" y="40"/>
                  </a:lnTo>
                  <a:lnTo>
                    <a:pt x="103" y="52"/>
                  </a:lnTo>
                  <a:lnTo>
                    <a:pt x="104" y="64"/>
                  </a:lnTo>
                  <a:lnTo>
                    <a:pt x="104" y="157"/>
                  </a:lnTo>
                  <a:lnTo>
                    <a:pt x="103" y="171"/>
                  </a:lnTo>
                  <a:lnTo>
                    <a:pt x="102" y="183"/>
                  </a:lnTo>
                  <a:lnTo>
                    <a:pt x="100" y="194"/>
                  </a:lnTo>
                  <a:lnTo>
                    <a:pt x="98" y="203"/>
                  </a:lnTo>
                  <a:lnTo>
                    <a:pt x="95" y="211"/>
                  </a:lnTo>
                  <a:lnTo>
                    <a:pt x="92" y="217"/>
                  </a:lnTo>
                  <a:lnTo>
                    <a:pt x="88" y="222"/>
                  </a:lnTo>
                  <a:lnTo>
                    <a:pt x="84" y="223"/>
                  </a:lnTo>
                  <a:lnTo>
                    <a:pt x="20" y="223"/>
                  </a:lnTo>
                  <a:lnTo>
                    <a:pt x="16" y="222"/>
                  </a:lnTo>
                  <a:lnTo>
                    <a:pt x="13" y="217"/>
                  </a:lnTo>
                  <a:lnTo>
                    <a:pt x="9" y="211"/>
                  </a:lnTo>
                  <a:lnTo>
                    <a:pt x="6" y="203"/>
                  </a:lnTo>
                  <a:lnTo>
                    <a:pt x="4" y="194"/>
                  </a:lnTo>
                  <a:lnTo>
                    <a:pt x="2" y="183"/>
                  </a:lnTo>
                  <a:lnTo>
                    <a:pt x="1" y="171"/>
                  </a:lnTo>
                  <a:lnTo>
                    <a:pt x="0" y="157"/>
                  </a:lnTo>
                  <a:lnTo>
                    <a:pt x="0" y="64"/>
                  </a:lnTo>
                  <a:lnTo>
                    <a:pt x="1" y="52"/>
                  </a:lnTo>
                  <a:lnTo>
                    <a:pt x="2" y="40"/>
                  </a:lnTo>
                  <a:lnTo>
                    <a:pt x="4" y="28"/>
                  </a:lnTo>
                  <a:lnTo>
                    <a:pt x="6" y="19"/>
                  </a:lnTo>
                  <a:lnTo>
                    <a:pt x="9" y="12"/>
                  </a:lnTo>
                  <a:lnTo>
                    <a:pt x="13"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126" name="Freeform 115"/>
            <p:cNvSpPr>
              <a:spLocks/>
            </p:cNvSpPr>
            <p:nvPr/>
          </p:nvSpPr>
          <p:spPr bwMode="auto">
            <a:xfrm>
              <a:off x="5226" y="1223"/>
              <a:ext cx="65" cy="127"/>
            </a:xfrm>
            <a:custGeom>
              <a:avLst/>
              <a:gdLst>
                <a:gd name="T0" fmla="*/ 32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2 w 65"/>
                <a:gd name="T41" fmla="*/ 127 h 127"/>
                <a:gd name="T42" fmla="*/ 28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0 w 65"/>
                <a:gd name="T59" fmla="*/ 76 h 127"/>
                <a:gd name="T60" fmla="*/ 0 w 65"/>
                <a:gd name="T61" fmla="*/ 63 h 127"/>
                <a:gd name="T62" fmla="*/ 0 w 65"/>
                <a:gd name="T63" fmla="*/ 50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6" y="0"/>
                  </a:lnTo>
                  <a:lnTo>
                    <a:pt x="39" y="2"/>
                  </a:lnTo>
                  <a:lnTo>
                    <a:pt x="42" y="3"/>
                  </a:lnTo>
                  <a:lnTo>
                    <a:pt x="45" y="5"/>
                  </a:lnTo>
                  <a:lnTo>
                    <a:pt x="51" y="11"/>
                  </a:lnTo>
                  <a:lnTo>
                    <a:pt x="55" y="19"/>
                  </a:lnTo>
                  <a:lnTo>
                    <a:pt x="59" y="28"/>
                  </a:lnTo>
                  <a:lnTo>
                    <a:pt x="62" y="39"/>
                  </a:lnTo>
                  <a:lnTo>
                    <a:pt x="64" y="50"/>
                  </a:lnTo>
                  <a:lnTo>
                    <a:pt x="65" y="63"/>
                  </a:lnTo>
                  <a:lnTo>
                    <a:pt x="64" y="76"/>
                  </a:lnTo>
                  <a:lnTo>
                    <a:pt x="62" y="89"/>
                  </a:lnTo>
                  <a:lnTo>
                    <a:pt x="59" y="99"/>
                  </a:lnTo>
                  <a:lnTo>
                    <a:pt x="55" y="109"/>
                  </a:lnTo>
                  <a:lnTo>
                    <a:pt x="51" y="117"/>
                  </a:lnTo>
                  <a:lnTo>
                    <a:pt x="45" y="123"/>
                  </a:lnTo>
                  <a:lnTo>
                    <a:pt x="42" y="125"/>
                  </a:lnTo>
                  <a:lnTo>
                    <a:pt x="39" y="126"/>
                  </a:lnTo>
                  <a:lnTo>
                    <a:pt x="36" y="127"/>
                  </a:lnTo>
                  <a:lnTo>
                    <a:pt x="32" y="127"/>
                  </a:lnTo>
                  <a:lnTo>
                    <a:pt x="28" y="127"/>
                  </a:lnTo>
                  <a:lnTo>
                    <a:pt x="25" y="126"/>
                  </a:lnTo>
                  <a:lnTo>
                    <a:pt x="22" y="125"/>
                  </a:lnTo>
                  <a:lnTo>
                    <a:pt x="19" y="123"/>
                  </a:lnTo>
                  <a:lnTo>
                    <a:pt x="14" y="117"/>
                  </a:lnTo>
                  <a:lnTo>
                    <a:pt x="9" y="109"/>
                  </a:lnTo>
                  <a:lnTo>
                    <a:pt x="5" y="99"/>
                  </a:lnTo>
                  <a:lnTo>
                    <a:pt x="2" y="89"/>
                  </a:lnTo>
                  <a:lnTo>
                    <a:pt x="0" y="76"/>
                  </a:lnTo>
                  <a:lnTo>
                    <a:pt x="0" y="63"/>
                  </a:lnTo>
                  <a:lnTo>
                    <a:pt x="0" y="50"/>
                  </a:lnTo>
                  <a:lnTo>
                    <a:pt x="2" y="39"/>
                  </a:lnTo>
                  <a:lnTo>
                    <a:pt x="5" y="28"/>
                  </a:lnTo>
                  <a:lnTo>
                    <a:pt x="9" y="19"/>
                  </a:lnTo>
                  <a:lnTo>
                    <a:pt x="14" y="11"/>
                  </a:lnTo>
                  <a:lnTo>
                    <a:pt x="19" y="5"/>
                  </a:lnTo>
                  <a:lnTo>
                    <a:pt x="22" y="3"/>
                  </a:lnTo>
                  <a:lnTo>
                    <a:pt x="25" y="2"/>
                  </a:lnTo>
                  <a:lnTo>
                    <a:pt x="28"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27" name="Freeform 116"/>
            <p:cNvSpPr>
              <a:spLocks/>
            </p:cNvSpPr>
            <p:nvPr/>
          </p:nvSpPr>
          <p:spPr bwMode="auto">
            <a:xfrm>
              <a:off x="5226" y="1223"/>
              <a:ext cx="65" cy="127"/>
            </a:xfrm>
            <a:custGeom>
              <a:avLst/>
              <a:gdLst>
                <a:gd name="T0" fmla="*/ 32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2 w 65"/>
                <a:gd name="T41" fmla="*/ 127 h 127"/>
                <a:gd name="T42" fmla="*/ 28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0 w 65"/>
                <a:gd name="T59" fmla="*/ 76 h 127"/>
                <a:gd name="T60" fmla="*/ 0 w 65"/>
                <a:gd name="T61" fmla="*/ 63 h 127"/>
                <a:gd name="T62" fmla="*/ 0 w 65"/>
                <a:gd name="T63" fmla="*/ 50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6" y="0"/>
                  </a:lnTo>
                  <a:lnTo>
                    <a:pt x="39" y="2"/>
                  </a:lnTo>
                  <a:lnTo>
                    <a:pt x="42" y="3"/>
                  </a:lnTo>
                  <a:lnTo>
                    <a:pt x="45" y="5"/>
                  </a:lnTo>
                  <a:lnTo>
                    <a:pt x="51" y="11"/>
                  </a:lnTo>
                  <a:lnTo>
                    <a:pt x="55" y="19"/>
                  </a:lnTo>
                  <a:lnTo>
                    <a:pt x="59" y="28"/>
                  </a:lnTo>
                  <a:lnTo>
                    <a:pt x="62" y="39"/>
                  </a:lnTo>
                  <a:lnTo>
                    <a:pt x="64" y="50"/>
                  </a:lnTo>
                  <a:lnTo>
                    <a:pt x="65" y="63"/>
                  </a:lnTo>
                  <a:lnTo>
                    <a:pt x="64" y="76"/>
                  </a:lnTo>
                  <a:lnTo>
                    <a:pt x="62" y="89"/>
                  </a:lnTo>
                  <a:lnTo>
                    <a:pt x="59" y="99"/>
                  </a:lnTo>
                  <a:lnTo>
                    <a:pt x="55" y="109"/>
                  </a:lnTo>
                  <a:lnTo>
                    <a:pt x="51" y="117"/>
                  </a:lnTo>
                  <a:lnTo>
                    <a:pt x="45" y="123"/>
                  </a:lnTo>
                  <a:lnTo>
                    <a:pt x="42" y="125"/>
                  </a:lnTo>
                  <a:lnTo>
                    <a:pt x="39" y="126"/>
                  </a:lnTo>
                  <a:lnTo>
                    <a:pt x="36" y="127"/>
                  </a:lnTo>
                  <a:lnTo>
                    <a:pt x="32" y="127"/>
                  </a:lnTo>
                  <a:lnTo>
                    <a:pt x="28" y="127"/>
                  </a:lnTo>
                  <a:lnTo>
                    <a:pt x="25" y="126"/>
                  </a:lnTo>
                  <a:lnTo>
                    <a:pt x="22" y="125"/>
                  </a:lnTo>
                  <a:lnTo>
                    <a:pt x="19" y="123"/>
                  </a:lnTo>
                  <a:lnTo>
                    <a:pt x="14" y="117"/>
                  </a:lnTo>
                  <a:lnTo>
                    <a:pt x="9" y="109"/>
                  </a:lnTo>
                  <a:lnTo>
                    <a:pt x="5" y="99"/>
                  </a:lnTo>
                  <a:lnTo>
                    <a:pt x="2" y="89"/>
                  </a:lnTo>
                  <a:lnTo>
                    <a:pt x="0" y="76"/>
                  </a:lnTo>
                  <a:lnTo>
                    <a:pt x="0" y="63"/>
                  </a:lnTo>
                  <a:lnTo>
                    <a:pt x="0" y="50"/>
                  </a:lnTo>
                  <a:lnTo>
                    <a:pt x="2" y="39"/>
                  </a:lnTo>
                  <a:lnTo>
                    <a:pt x="5" y="28"/>
                  </a:lnTo>
                  <a:lnTo>
                    <a:pt x="9" y="19"/>
                  </a:lnTo>
                  <a:lnTo>
                    <a:pt x="14" y="11"/>
                  </a:lnTo>
                  <a:lnTo>
                    <a:pt x="19" y="5"/>
                  </a:lnTo>
                  <a:lnTo>
                    <a:pt x="22" y="3"/>
                  </a:lnTo>
                  <a:lnTo>
                    <a:pt x="25" y="2"/>
                  </a:lnTo>
                  <a:lnTo>
                    <a:pt x="28"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128" name="Freeform 117"/>
            <p:cNvSpPr>
              <a:spLocks/>
            </p:cNvSpPr>
            <p:nvPr/>
          </p:nvSpPr>
          <p:spPr bwMode="auto">
            <a:xfrm>
              <a:off x="5315" y="1166"/>
              <a:ext cx="104" cy="223"/>
            </a:xfrm>
            <a:custGeom>
              <a:avLst/>
              <a:gdLst>
                <a:gd name="T0" fmla="*/ 21 w 104"/>
                <a:gd name="T1" fmla="*/ 0 h 223"/>
                <a:gd name="T2" fmla="*/ 84 w 104"/>
                <a:gd name="T3" fmla="*/ 0 h 223"/>
                <a:gd name="T4" fmla="*/ 88 w 104"/>
                <a:gd name="T5" fmla="*/ 1 h 223"/>
                <a:gd name="T6" fmla="*/ 92 w 104"/>
                <a:gd name="T7" fmla="*/ 5 h 223"/>
                <a:gd name="T8" fmla="*/ 95 w 104"/>
                <a:gd name="T9" fmla="*/ 12 h 223"/>
                <a:gd name="T10" fmla="*/ 98 w 104"/>
                <a:gd name="T11" fmla="*/ 19 h 223"/>
                <a:gd name="T12" fmla="*/ 100 w 104"/>
                <a:gd name="T13" fmla="*/ 28 h 223"/>
                <a:gd name="T14" fmla="*/ 102 w 104"/>
                <a:gd name="T15" fmla="*/ 40 h 223"/>
                <a:gd name="T16" fmla="*/ 103 w 104"/>
                <a:gd name="T17" fmla="*/ 52 h 223"/>
                <a:gd name="T18" fmla="*/ 104 w 104"/>
                <a:gd name="T19" fmla="*/ 64 h 223"/>
                <a:gd name="T20" fmla="*/ 104 w 104"/>
                <a:gd name="T21" fmla="*/ 157 h 223"/>
                <a:gd name="T22" fmla="*/ 103 w 104"/>
                <a:gd name="T23" fmla="*/ 171 h 223"/>
                <a:gd name="T24" fmla="*/ 102 w 104"/>
                <a:gd name="T25" fmla="*/ 183 h 223"/>
                <a:gd name="T26" fmla="*/ 100 w 104"/>
                <a:gd name="T27" fmla="*/ 194 h 223"/>
                <a:gd name="T28" fmla="*/ 98 w 104"/>
                <a:gd name="T29" fmla="*/ 203 h 223"/>
                <a:gd name="T30" fmla="*/ 95 w 104"/>
                <a:gd name="T31" fmla="*/ 211 h 223"/>
                <a:gd name="T32" fmla="*/ 92 w 104"/>
                <a:gd name="T33" fmla="*/ 217 h 223"/>
                <a:gd name="T34" fmla="*/ 88 w 104"/>
                <a:gd name="T35" fmla="*/ 222 h 223"/>
                <a:gd name="T36" fmla="*/ 84 w 104"/>
                <a:gd name="T37" fmla="*/ 223 h 223"/>
                <a:gd name="T38" fmla="*/ 21 w 104"/>
                <a:gd name="T39" fmla="*/ 223 h 223"/>
                <a:gd name="T40" fmla="*/ 16 w 104"/>
                <a:gd name="T41" fmla="*/ 222 h 223"/>
                <a:gd name="T42" fmla="*/ 13 w 104"/>
                <a:gd name="T43" fmla="*/ 217 h 223"/>
                <a:gd name="T44" fmla="*/ 9 w 104"/>
                <a:gd name="T45" fmla="*/ 211 h 223"/>
                <a:gd name="T46" fmla="*/ 6 w 104"/>
                <a:gd name="T47" fmla="*/ 203 h 223"/>
                <a:gd name="T48" fmla="*/ 4 w 104"/>
                <a:gd name="T49" fmla="*/ 194 h 223"/>
                <a:gd name="T50" fmla="*/ 2 w 104"/>
                <a:gd name="T51" fmla="*/ 183 h 223"/>
                <a:gd name="T52" fmla="*/ 1 w 104"/>
                <a:gd name="T53" fmla="*/ 171 h 223"/>
                <a:gd name="T54" fmla="*/ 0 w 104"/>
                <a:gd name="T55" fmla="*/ 157 h 223"/>
                <a:gd name="T56" fmla="*/ 0 w 104"/>
                <a:gd name="T57" fmla="*/ 64 h 223"/>
                <a:gd name="T58" fmla="*/ 1 w 104"/>
                <a:gd name="T59" fmla="*/ 52 h 223"/>
                <a:gd name="T60" fmla="*/ 2 w 104"/>
                <a:gd name="T61" fmla="*/ 40 h 223"/>
                <a:gd name="T62" fmla="*/ 4 w 104"/>
                <a:gd name="T63" fmla="*/ 28 h 223"/>
                <a:gd name="T64" fmla="*/ 6 w 104"/>
                <a:gd name="T65" fmla="*/ 19 h 223"/>
                <a:gd name="T66" fmla="*/ 9 w 104"/>
                <a:gd name="T67" fmla="*/ 12 h 223"/>
                <a:gd name="T68" fmla="*/ 13 w 104"/>
                <a:gd name="T69" fmla="*/ 5 h 223"/>
                <a:gd name="T70" fmla="*/ 16 w 104"/>
                <a:gd name="T71" fmla="*/ 1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4" y="0"/>
                  </a:lnTo>
                  <a:lnTo>
                    <a:pt x="88" y="1"/>
                  </a:lnTo>
                  <a:lnTo>
                    <a:pt x="92" y="5"/>
                  </a:lnTo>
                  <a:lnTo>
                    <a:pt x="95" y="12"/>
                  </a:lnTo>
                  <a:lnTo>
                    <a:pt x="98" y="19"/>
                  </a:lnTo>
                  <a:lnTo>
                    <a:pt x="100" y="28"/>
                  </a:lnTo>
                  <a:lnTo>
                    <a:pt x="102" y="40"/>
                  </a:lnTo>
                  <a:lnTo>
                    <a:pt x="103" y="52"/>
                  </a:lnTo>
                  <a:lnTo>
                    <a:pt x="104" y="64"/>
                  </a:lnTo>
                  <a:lnTo>
                    <a:pt x="104" y="157"/>
                  </a:lnTo>
                  <a:lnTo>
                    <a:pt x="103" y="171"/>
                  </a:lnTo>
                  <a:lnTo>
                    <a:pt x="102" y="183"/>
                  </a:lnTo>
                  <a:lnTo>
                    <a:pt x="100" y="194"/>
                  </a:lnTo>
                  <a:lnTo>
                    <a:pt x="98" y="203"/>
                  </a:lnTo>
                  <a:lnTo>
                    <a:pt x="95" y="211"/>
                  </a:lnTo>
                  <a:lnTo>
                    <a:pt x="92" y="217"/>
                  </a:lnTo>
                  <a:lnTo>
                    <a:pt x="88" y="222"/>
                  </a:lnTo>
                  <a:lnTo>
                    <a:pt x="84" y="223"/>
                  </a:lnTo>
                  <a:lnTo>
                    <a:pt x="21" y="223"/>
                  </a:lnTo>
                  <a:lnTo>
                    <a:pt x="16" y="222"/>
                  </a:lnTo>
                  <a:lnTo>
                    <a:pt x="13" y="217"/>
                  </a:lnTo>
                  <a:lnTo>
                    <a:pt x="9" y="211"/>
                  </a:lnTo>
                  <a:lnTo>
                    <a:pt x="6" y="203"/>
                  </a:lnTo>
                  <a:lnTo>
                    <a:pt x="4" y="194"/>
                  </a:lnTo>
                  <a:lnTo>
                    <a:pt x="2" y="183"/>
                  </a:lnTo>
                  <a:lnTo>
                    <a:pt x="1" y="171"/>
                  </a:lnTo>
                  <a:lnTo>
                    <a:pt x="0" y="157"/>
                  </a:lnTo>
                  <a:lnTo>
                    <a:pt x="0" y="64"/>
                  </a:lnTo>
                  <a:lnTo>
                    <a:pt x="1" y="52"/>
                  </a:lnTo>
                  <a:lnTo>
                    <a:pt x="2" y="40"/>
                  </a:lnTo>
                  <a:lnTo>
                    <a:pt x="4" y="28"/>
                  </a:lnTo>
                  <a:lnTo>
                    <a:pt x="6" y="19"/>
                  </a:lnTo>
                  <a:lnTo>
                    <a:pt x="9" y="12"/>
                  </a:lnTo>
                  <a:lnTo>
                    <a:pt x="13" y="5"/>
                  </a:lnTo>
                  <a:lnTo>
                    <a:pt x="16"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29" name="Freeform 118"/>
            <p:cNvSpPr>
              <a:spLocks/>
            </p:cNvSpPr>
            <p:nvPr/>
          </p:nvSpPr>
          <p:spPr bwMode="auto">
            <a:xfrm>
              <a:off x="5315" y="1166"/>
              <a:ext cx="104" cy="223"/>
            </a:xfrm>
            <a:custGeom>
              <a:avLst/>
              <a:gdLst>
                <a:gd name="T0" fmla="*/ 21 w 104"/>
                <a:gd name="T1" fmla="*/ 0 h 223"/>
                <a:gd name="T2" fmla="*/ 84 w 104"/>
                <a:gd name="T3" fmla="*/ 0 h 223"/>
                <a:gd name="T4" fmla="*/ 88 w 104"/>
                <a:gd name="T5" fmla="*/ 1 h 223"/>
                <a:gd name="T6" fmla="*/ 92 w 104"/>
                <a:gd name="T7" fmla="*/ 5 h 223"/>
                <a:gd name="T8" fmla="*/ 95 w 104"/>
                <a:gd name="T9" fmla="*/ 12 h 223"/>
                <a:gd name="T10" fmla="*/ 98 w 104"/>
                <a:gd name="T11" fmla="*/ 19 h 223"/>
                <a:gd name="T12" fmla="*/ 100 w 104"/>
                <a:gd name="T13" fmla="*/ 28 h 223"/>
                <a:gd name="T14" fmla="*/ 102 w 104"/>
                <a:gd name="T15" fmla="*/ 40 h 223"/>
                <a:gd name="T16" fmla="*/ 103 w 104"/>
                <a:gd name="T17" fmla="*/ 52 h 223"/>
                <a:gd name="T18" fmla="*/ 104 w 104"/>
                <a:gd name="T19" fmla="*/ 64 h 223"/>
                <a:gd name="T20" fmla="*/ 104 w 104"/>
                <a:gd name="T21" fmla="*/ 157 h 223"/>
                <a:gd name="T22" fmla="*/ 103 w 104"/>
                <a:gd name="T23" fmla="*/ 171 h 223"/>
                <a:gd name="T24" fmla="*/ 102 w 104"/>
                <a:gd name="T25" fmla="*/ 183 h 223"/>
                <a:gd name="T26" fmla="*/ 100 w 104"/>
                <a:gd name="T27" fmla="*/ 194 h 223"/>
                <a:gd name="T28" fmla="*/ 98 w 104"/>
                <a:gd name="T29" fmla="*/ 203 h 223"/>
                <a:gd name="T30" fmla="*/ 95 w 104"/>
                <a:gd name="T31" fmla="*/ 211 h 223"/>
                <a:gd name="T32" fmla="*/ 92 w 104"/>
                <a:gd name="T33" fmla="*/ 217 h 223"/>
                <a:gd name="T34" fmla="*/ 88 w 104"/>
                <a:gd name="T35" fmla="*/ 222 h 223"/>
                <a:gd name="T36" fmla="*/ 84 w 104"/>
                <a:gd name="T37" fmla="*/ 223 h 223"/>
                <a:gd name="T38" fmla="*/ 21 w 104"/>
                <a:gd name="T39" fmla="*/ 223 h 223"/>
                <a:gd name="T40" fmla="*/ 16 w 104"/>
                <a:gd name="T41" fmla="*/ 222 h 223"/>
                <a:gd name="T42" fmla="*/ 13 w 104"/>
                <a:gd name="T43" fmla="*/ 217 h 223"/>
                <a:gd name="T44" fmla="*/ 9 w 104"/>
                <a:gd name="T45" fmla="*/ 211 h 223"/>
                <a:gd name="T46" fmla="*/ 6 w 104"/>
                <a:gd name="T47" fmla="*/ 203 h 223"/>
                <a:gd name="T48" fmla="*/ 4 w 104"/>
                <a:gd name="T49" fmla="*/ 194 h 223"/>
                <a:gd name="T50" fmla="*/ 2 w 104"/>
                <a:gd name="T51" fmla="*/ 183 h 223"/>
                <a:gd name="T52" fmla="*/ 1 w 104"/>
                <a:gd name="T53" fmla="*/ 171 h 223"/>
                <a:gd name="T54" fmla="*/ 0 w 104"/>
                <a:gd name="T55" fmla="*/ 157 h 223"/>
                <a:gd name="T56" fmla="*/ 0 w 104"/>
                <a:gd name="T57" fmla="*/ 64 h 223"/>
                <a:gd name="T58" fmla="*/ 1 w 104"/>
                <a:gd name="T59" fmla="*/ 52 h 223"/>
                <a:gd name="T60" fmla="*/ 2 w 104"/>
                <a:gd name="T61" fmla="*/ 40 h 223"/>
                <a:gd name="T62" fmla="*/ 4 w 104"/>
                <a:gd name="T63" fmla="*/ 28 h 223"/>
                <a:gd name="T64" fmla="*/ 6 w 104"/>
                <a:gd name="T65" fmla="*/ 19 h 223"/>
                <a:gd name="T66" fmla="*/ 9 w 104"/>
                <a:gd name="T67" fmla="*/ 12 h 223"/>
                <a:gd name="T68" fmla="*/ 13 w 104"/>
                <a:gd name="T69" fmla="*/ 5 h 223"/>
                <a:gd name="T70" fmla="*/ 16 w 104"/>
                <a:gd name="T71" fmla="*/ 1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4" y="0"/>
                  </a:lnTo>
                  <a:lnTo>
                    <a:pt x="88" y="1"/>
                  </a:lnTo>
                  <a:lnTo>
                    <a:pt x="92" y="5"/>
                  </a:lnTo>
                  <a:lnTo>
                    <a:pt x="95" y="12"/>
                  </a:lnTo>
                  <a:lnTo>
                    <a:pt x="98" y="19"/>
                  </a:lnTo>
                  <a:lnTo>
                    <a:pt x="100" y="28"/>
                  </a:lnTo>
                  <a:lnTo>
                    <a:pt x="102" y="40"/>
                  </a:lnTo>
                  <a:lnTo>
                    <a:pt x="103" y="52"/>
                  </a:lnTo>
                  <a:lnTo>
                    <a:pt x="104" y="64"/>
                  </a:lnTo>
                  <a:lnTo>
                    <a:pt x="104" y="157"/>
                  </a:lnTo>
                  <a:lnTo>
                    <a:pt x="103" y="171"/>
                  </a:lnTo>
                  <a:lnTo>
                    <a:pt x="102" y="183"/>
                  </a:lnTo>
                  <a:lnTo>
                    <a:pt x="100" y="194"/>
                  </a:lnTo>
                  <a:lnTo>
                    <a:pt x="98" y="203"/>
                  </a:lnTo>
                  <a:lnTo>
                    <a:pt x="95" y="211"/>
                  </a:lnTo>
                  <a:lnTo>
                    <a:pt x="92" y="217"/>
                  </a:lnTo>
                  <a:lnTo>
                    <a:pt x="88" y="222"/>
                  </a:lnTo>
                  <a:lnTo>
                    <a:pt x="84" y="223"/>
                  </a:lnTo>
                  <a:lnTo>
                    <a:pt x="21" y="223"/>
                  </a:lnTo>
                  <a:lnTo>
                    <a:pt x="16" y="222"/>
                  </a:lnTo>
                  <a:lnTo>
                    <a:pt x="13" y="217"/>
                  </a:lnTo>
                  <a:lnTo>
                    <a:pt x="9" y="211"/>
                  </a:lnTo>
                  <a:lnTo>
                    <a:pt x="6" y="203"/>
                  </a:lnTo>
                  <a:lnTo>
                    <a:pt x="4" y="194"/>
                  </a:lnTo>
                  <a:lnTo>
                    <a:pt x="2" y="183"/>
                  </a:lnTo>
                  <a:lnTo>
                    <a:pt x="1" y="171"/>
                  </a:lnTo>
                  <a:lnTo>
                    <a:pt x="0" y="157"/>
                  </a:lnTo>
                  <a:lnTo>
                    <a:pt x="0" y="64"/>
                  </a:lnTo>
                  <a:lnTo>
                    <a:pt x="1" y="52"/>
                  </a:lnTo>
                  <a:lnTo>
                    <a:pt x="2" y="40"/>
                  </a:lnTo>
                  <a:lnTo>
                    <a:pt x="4" y="28"/>
                  </a:lnTo>
                  <a:lnTo>
                    <a:pt x="6" y="19"/>
                  </a:lnTo>
                  <a:lnTo>
                    <a:pt x="9" y="12"/>
                  </a:lnTo>
                  <a:lnTo>
                    <a:pt x="13" y="5"/>
                  </a:lnTo>
                  <a:lnTo>
                    <a:pt x="16"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130" name="Freeform 119"/>
            <p:cNvSpPr>
              <a:spLocks/>
            </p:cNvSpPr>
            <p:nvPr/>
          </p:nvSpPr>
          <p:spPr bwMode="auto">
            <a:xfrm>
              <a:off x="5332" y="1223"/>
              <a:ext cx="65" cy="127"/>
            </a:xfrm>
            <a:custGeom>
              <a:avLst/>
              <a:gdLst>
                <a:gd name="T0" fmla="*/ 33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3 w 65"/>
                <a:gd name="T41" fmla="*/ 127 h 127"/>
                <a:gd name="T42" fmla="*/ 29 w 65"/>
                <a:gd name="T43" fmla="*/ 127 h 127"/>
                <a:gd name="T44" fmla="*/ 26 w 65"/>
                <a:gd name="T45" fmla="*/ 126 h 127"/>
                <a:gd name="T46" fmla="*/ 23 w 65"/>
                <a:gd name="T47" fmla="*/ 125 h 127"/>
                <a:gd name="T48" fmla="*/ 20 w 65"/>
                <a:gd name="T49" fmla="*/ 123 h 127"/>
                <a:gd name="T50" fmla="*/ 14 w 65"/>
                <a:gd name="T51" fmla="*/ 117 h 127"/>
                <a:gd name="T52" fmla="*/ 9 w 65"/>
                <a:gd name="T53" fmla="*/ 109 h 127"/>
                <a:gd name="T54" fmla="*/ 5 w 65"/>
                <a:gd name="T55" fmla="*/ 99 h 127"/>
                <a:gd name="T56" fmla="*/ 2 w 65"/>
                <a:gd name="T57" fmla="*/ 89 h 127"/>
                <a:gd name="T58" fmla="*/ 0 w 65"/>
                <a:gd name="T59" fmla="*/ 76 h 127"/>
                <a:gd name="T60" fmla="*/ 0 w 65"/>
                <a:gd name="T61" fmla="*/ 63 h 127"/>
                <a:gd name="T62" fmla="*/ 0 w 65"/>
                <a:gd name="T63" fmla="*/ 50 h 127"/>
                <a:gd name="T64" fmla="*/ 2 w 65"/>
                <a:gd name="T65" fmla="*/ 39 h 127"/>
                <a:gd name="T66" fmla="*/ 5 w 65"/>
                <a:gd name="T67" fmla="*/ 28 h 127"/>
                <a:gd name="T68" fmla="*/ 9 w 65"/>
                <a:gd name="T69" fmla="*/ 19 h 127"/>
                <a:gd name="T70" fmla="*/ 14 w 65"/>
                <a:gd name="T71" fmla="*/ 11 h 127"/>
                <a:gd name="T72" fmla="*/ 20 w 65"/>
                <a:gd name="T73" fmla="*/ 5 h 127"/>
                <a:gd name="T74" fmla="*/ 23 w 65"/>
                <a:gd name="T75" fmla="*/ 3 h 127"/>
                <a:gd name="T76" fmla="*/ 26 w 65"/>
                <a:gd name="T77" fmla="*/ 2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2" y="3"/>
                  </a:lnTo>
                  <a:lnTo>
                    <a:pt x="45" y="5"/>
                  </a:lnTo>
                  <a:lnTo>
                    <a:pt x="51" y="11"/>
                  </a:lnTo>
                  <a:lnTo>
                    <a:pt x="55" y="19"/>
                  </a:lnTo>
                  <a:lnTo>
                    <a:pt x="59" y="28"/>
                  </a:lnTo>
                  <a:lnTo>
                    <a:pt x="62" y="39"/>
                  </a:lnTo>
                  <a:lnTo>
                    <a:pt x="64" y="50"/>
                  </a:lnTo>
                  <a:lnTo>
                    <a:pt x="65" y="63"/>
                  </a:lnTo>
                  <a:lnTo>
                    <a:pt x="64" y="76"/>
                  </a:lnTo>
                  <a:lnTo>
                    <a:pt x="62" y="89"/>
                  </a:lnTo>
                  <a:lnTo>
                    <a:pt x="59" y="99"/>
                  </a:lnTo>
                  <a:lnTo>
                    <a:pt x="55" y="109"/>
                  </a:lnTo>
                  <a:lnTo>
                    <a:pt x="51" y="117"/>
                  </a:lnTo>
                  <a:lnTo>
                    <a:pt x="45" y="123"/>
                  </a:lnTo>
                  <a:lnTo>
                    <a:pt x="42" y="125"/>
                  </a:lnTo>
                  <a:lnTo>
                    <a:pt x="39" y="126"/>
                  </a:lnTo>
                  <a:lnTo>
                    <a:pt x="36" y="127"/>
                  </a:lnTo>
                  <a:lnTo>
                    <a:pt x="33" y="127"/>
                  </a:lnTo>
                  <a:lnTo>
                    <a:pt x="29" y="127"/>
                  </a:lnTo>
                  <a:lnTo>
                    <a:pt x="26" y="126"/>
                  </a:lnTo>
                  <a:lnTo>
                    <a:pt x="23" y="125"/>
                  </a:lnTo>
                  <a:lnTo>
                    <a:pt x="20" y="123"/>
                  </a:lnTo>
                  <a:lnTo>
                    <a:pt x="14" y="117"/>
                  </a:lnTo>
                  <a:lnTo>
                    <a:pt x="9" y="109"/>
                  </a:lnTo>
                  <a:lnTo>
                    <a:pt x="5" y="99"/>
                  </a:lnTo>
                  <a:lnTo>
                    <a:pt x="2" y="89"/>
                  </a:lnTo>
                  <a:lnTo>
                    <a:pt x="0" y="76"/>
                  </a:lnTo>
                  <a:lnTo>
                    <a:pt x="0" y="63"/>
                  </a:lnTo>
                  <a:lnTo>
                    <a:pt x="0" y="50"/>
                  </a:lnTo>
                  <a:lnTo>
                    <a:pt x="2" y="39"/>
                  </a:lnTo>
                  <a:lnTo>
                    <a:pt x="5" y="28"/>
                  </a:lnTo>
                  <a:lnTo>
                    <a:pt x="9" y="19"/>
                  </a:lnTo>
                  <a:lnTo>
                    <a:pt x="14" y="11"/>
                  </a:lnTo>
                  <a:lnTo>
                    <a:pt x="20" y="5"/>
                  </a:lnTo>
                  <a:lnTo>
                    <a:pt x="23" y="3"/>
                  </a:lnTo>
                  <a:lnTo>
                    <a:pt x="26" y="2"/>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31" name="Freeform 120"/>
            <p:cNvSpPr>
              <a:spLocks/>
            </p:cNvSpPr>
            <p:nvPr/>
          </p:nvSpPr>
          <p:spPr bwMode="auto">
            <a:xfrm>
              <a:off x="5332" y="1223"/>
              <a:ext cx="65" cy="127"/>
            </a:xfrm>
            <a:custGeom>
              <a:avLst/>
              <a:gdLst>
                <a:gd name="T0" fmla="*/ 33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3 w 65"/>
                <a:gd name="T41" fmla="*/ 127 h 127"/>
                <a:gd name="T42" fmla="*/ 29 w 65"/>
                <a:gd name="T43" fmla="*/ 127 h 127"/>
                <a:gd name="T44" fmla="*/ 26 w 65"/>
                <a:gd name="T45" fmla="*/ 126 h 127"/>
                <a:gd name="T46" fmla="*/ 23 w 65"/>
                <a:gd name="T47" fmla="*/ 125 h 127"/>
                <a:gd name="T48" fmla="*/ 20 w 65"/>
                <a:gd name="T49" fmla="*/ 123 h 127"/>
                <a:gd name="T50" fmla="*/ 14 w 65"/>
                <a:gd name="T51" fmla="*/ 117 h 127"/>
                <a:gd name="T52" fmla="*/ 9 w 65"/>
                <a:gd name="T53" fmla="*/ 109 h 127"/>
                <a:gd name="T54" fmla="*/ 5 w 65"/>
                <a:gd name="T55" fmla="*/ 99 h 127"/>
                <a:gd name="T56" fmla="*/ 2 w 65"/>
                <a:gd name="T57" fmla="*/ 89 h 127"/>
                <a:gd name="T58" fmla="*/ 0 w 65"/>
                <a:gd name="T59" fmla="*/ 76 h 127"/>
                <a:gd name="T60" fmla="*/ 0 w 65"/>
                <a:gd name="T61" fmla="*/ 63 h 127"/>
                <a:gd name="T62" fmla="*/ 0 w 65"/>
                <a:gd name="T63" fmla="*/ 50 h 127"/>
                <a:gd name="T64" fmla="*/ 2 w 65"/>
                <a:gd name="T65" fmla="*/ 39 h 127"/>
                <a:gd name="T66" fmla="*/ 5 w 65"/>
                <a:gd name="T67" fmla="*/ 28 h 127"/>
                <a:gd name="T68" fmla="*/ 9 w 65"/>
                <a:gd name="T69" fmla="*/ 19 h 127"/>
                <a:gd name="T70" fmla="*/ 14 w 65"/>
                <a:gd name="T71" fmla="*/ 11 h 127"/>
                <a:gd name="T72" fmla="*/ 20 w 65"/>
                <a:gd name="T73" fmla="*/ 5 h 127"/>
                <a:gd name="T74" fmla="*/ 23 w 65"/>
                <a:gd name="T75" fmla="*/ 3 h 127"/>
                <a:gd name="T76" fmla="*/ 26 w 65"/>
                <a:gd name="T77" fmla="*/ 2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2" y="3"/>
                  </a:lnTo>
                  <a:lnTo>
                    <a:pt x="45" y="5"/>
                  </a:lnTo>
                  <a:lnTo>
                    <a:pt x="51" y="11"/>
                  </a:lnTo>
                  <a:lnTo>
                    <a:pt x="55" y="19"/>
                  </a:lnTo>
                  <a:lnTo>
                    <a:pt x="59" y="28"/>
                  </a:lnTo>
                  <a:lnTo>
                    <a:pt x="62" y="39"/>
                  </a:lnTo>
                  <a:lnTo>
                    <a:pt x="64" y="50"/>
                  </a:lnTo>
                  <a:lnTo>
                    <a:pt x="65" y="63"/>
                  </a:lnTo>
                  <a:lnTo>
                    <a:pt x="64" y="76"/>
                  </a:lnTo>
                  <a:lnTo>
                    <a:pt x="62" y="89"/>
                  </a:lnTo>
                  <a:lnTo>
                    <a:pt x="59" y="99"/>
                  </a:lnTo>
                  <a:lnTo>
                    <a:pt x="55" y="109"/>
                  </a:lnTo>
                  <a:lnTo>
                    <a:pt x="51" y="117"/>
                  </a:lnTo>
                  <a:lnTo>
                    <a:pt x="45" y="123"/>
                  </a:lnTo>
                  <a:lnTo>
                    <a:pt x="42" y="125"/>
                  </a:lnTo>
                  <a:lnTo>
                    <a:pt x="39" y="126"/>
                  </a:lnTo>
                  <a:lnTo>
                    <a:pt x="36" y="127"/>
                  </a:lnTo>
                  <a:lnTo>
                    <a:pt x="33" y="127"/>
                  </a:lnTo>
                  <a:lnTo>
                    <a:pt x="29" y="127"/>
                  </a:lnTo>
                  <a:lnTo>
                    <a:pt x="26" y="126"/>
                  </a:lnTo>
                  <a:lnTo>
                    <a:pt x="23" y="125"/>
                  </a:lnTo>
                  <a:lnTo>
                    <a:pt x="20" y="123"/>
                  </a:lnTo>
                  <a:lnTo>
                    <a:pt x="14" y="117"/>
                  </a:lnTo>
                  <a:lnTo>
                    <a:pt x="9" y="109"/>
                  </a:lnTo>
                  <a:lnTo>
                    <a:pt x="5" y="99"/>
                  </a:lnTo>
                  <a:lnTo>
                    <a:pt x="2" y="89"/>
                  </a:lnTo>
                  <a:lnTo>
                    <a:pt x="0" y="76"/>
                  </a:lnTo>
                  <a:lnTo>
                    <a:pt x="0" y="63"/>
                  </a:lnTo>
                  <a:lnTo>
                    <a:pt x="0" y="50"/>
                  </a:lnTo>
                  <a:lnTo>
                    <a:pt x="2" y="39"/>
                  </a:lnTo>
                  <a:lnTo>
                    <a:pt x="5" y="28"/>
                  </a:lnTo>
                  <a:lnTo>
                    <a:pt x="9" y="19"/>
                  </a:lnTo>
                  <a:lnTo>
                    <a:pt x="14" y="11"/>
                  </a:lnTo>
                  <a:lnTo>
                    <a:pt x="20" y="5"/>
                  </a:lnTo>
                  <a:lnTo>
                    <a:pt x="23" y="3"/>
                  </a:lnTo>
                  <a:lnTo>
                    <a:pt x="26" y="2"/>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132" name="Freeform 121"/>
            <p:cNvSpPr>
              <a:spLocks/>
            </p:cNvSpPr>
            <p:nvPr/>
          </p:nvSpPr>
          <p:spPr bwMode="auto">
            <a:xfrm>
              <a:off x="5422" y="1166"/>
              <a:ext cx="103" cy="223"/>
            </a:xfrm>
            <a:custGeom>
              <a:avLst/>
              <a:gdLst>
                <a:gd name="T0" fmla="*/ 21 w 103"/>
                <a:gd name="T1" fmla="*/ 0 h 223"/>
                <a:gd name="T2" fmla="*/ 83 w 103"/>
                <a:gd name="T3" fmla="*/ 0 h 223"/>
                <a:gd name="T4" fmla="*/ 87 w 103"/>
                <a:gd name="T5" fmla="*/ 1 h 223"/>
                <a:gd name="T6" fmla="*/ 91 w 103"/>
                <a:gd name="T7" fmla="*/ 5 h 223"/>
                <a:gd name="T8" fmla="*/ 94 w 103"/>
                <a:gd name="T9" fmla="*/ 12 h 223"/>
                <a:gd name="T10" fmla="*/ 97 w 103"/>
                <a:gd name="T11" fmla="*/ 19 h 223"/>
                <a:gd name="T12" fmla="*/ 100 w 103"/>
                <a:gd name="T13" fmla="*/ 28 h 223"/>
                <a:gd name="T14" fmla="*/ 101 w 103"/>
                <a:gd name="T15" fmla="*/ 40 h 223"/>
                <a:gd name="T16" fmla="*/ 103 w 103"/>
                <a:gd name="T17" fmla="*/ 52 h 223"/>
                <a:gd name="T18" fmla="*/ 103 w 103"/>
                <a:gd name="T19" fmla="*/ 64 h 223"/>
                <a:gd name="T20" fmla="*/ 103 w 103"/>
                <a:gd name="T21" fmla="*/ 157 h 223"/>
                <a:gd name="T22" fmla="*/ 103 w 103"/>
                <a:gd name="T23" fmla="*/ 171 h 223"/>
                <a:gd name="T24" fmla="*/ 101 w 103"/>
                <a:gd name="T25" fmla="*/ 183 h 223"/>
                <a:gd name="T26" fmla="*/ 100 w 103"/>
                <a:gd name="T27" fmla="*/ 194 h 223"/>
                <a:gd name="T28" fmla="*/ 97 w 103"/>
                <a:gd name="T29" fmla="*/ 203 h 223"/>
                <a:gd name="T30" fmla="*/ 94 w 103"/>
                <a:gd name="T31" fmla="*/ 211 h 223"/>
                <a:gd name="T32" fmla="*/ 91 w 103"/>
                <a:gd name="T33" fmla="*/ 217 h 223"/>
                <a:gd name="T34" fmla="*/ 87 w 103"/>
                <a:gd name="T35" fmla="*/ 222 h 223"/>
                <a:gd name="T36" fmla="*/ 83 w 103"/>
                <a:gd name="T37" fmla="*/ 223 h 223"/>
                <a:gd name="T38" fmla="*/ 21 w 103"/>
                <a:gd name="T39" fmla="*/ 223 h 223"/>
                <a:gd name="T40" fmla="*/ 16 w 103"/>
                <a:gd name="T41" fmla="*/ 222 h 223"/>
                <a:gd name="T42" fmla="*/ 12 w 103"/>
                <a:gd name="T43" fmla="*/ 217 h 223"/>
                <a:gd name="T44" fmla="*/ 8 w 103"/>
                <a:gd name="T45" fmla="*/ 211 h 223"/>
                <a:gd name="T46" fmla="*/ 5 w 103"/>
                <a:gd name="T47" fmla="*/ 203 h 223"/>
                <a:gd name="T48" fmla="*/ 3 w 103"/>
                <a:gd name="T49" fmla="*/ 194 h 223"/>
                <a:gd name="T50" fmla="*/ 1 w 103"/>
                <a:gd name="T51" fmla="*/ 183 h 223"/>
                <a:gd name="T52" fmla="*/ 0 w 103"/>
                <a:gd name="T53" fmla="*/ 171 h 223"/>
                <a:gd name="T54" fmla="*/ 0 w 103"/>
                <a:gd name="T55" fmla="*/ 157 h 223"/>
                <a:gd name="T56" fmla="*/ 0 w 103"/>
                <a:gd name="T57" fmla="*/ 64 h 223"/>
                <a:gd name="T58" fmla="*/ 0 w 103"/>
                <a:gd name="T59" fmla="*/ 52 h 223"/>
                <a:gd name="T60" fmla="*/ 1 w 103"/>
                <a:gd name="T61" fmla="*/ 40 h 223"/>
                <a:gd name="T62" fmla="*/ 3 w 103"/>
                <a:gd name="T63" fmla="*/ 28 h 223"/>
                <a:gd name="T64" fmla="*/ 5 w 103"/>
                <a:gd name="T65" fmla="*/ 19 h 223"/>
                <a:gd name="T66" fmla="*/ 8 w 103"/>
                <a:gd name="T67" fmla="*/ 12 h 223"/>
                <a:gd name="T68" fmla="*/ 12 w 103"/>
                <a:gd name="T69" fmla="*/ 5 h 223"/>
                <a:gd name="T70" fmla="*/ 16 w 103"/>
                <a:gd name="T71" fmla="*/ 1 h 223"/>
                <a:gd name="T72" fmla="*/ 21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1" y="0"/>
                  </a:moveTo>
                  <a:lnTo>
                    <a:pt x="83" y="0"/>
                  </a:lnTo>
                  <a:lnTo>
                    <a:pt x="87" y="1"/>
                  </a:lnTo>
                  <a:lnTo>
                    <a:pt x="91" y="5"/>
                  </a:lnTo>
                  <a:lnTo>
                    <a:pt x="94" y="12"/>
                  </a:lnTo>
                  <a:lnTo>
                    <a:pt x="97" y="19"/>
                  </a:lnTo>
                  <a:lnTo>
                    <a:pt x="100" y="28"/>
                  </a:lnTo>
                  <a:lnTo>
                    <a:pt x="101" y="40"/>
                  </a:lnTo>
                  <a:lnTo>
                    <a:pt x="103" y="52"/>
                  </a:lnTo>
                  <a:lnTo>
                    <a:pt x="103" y="64"/>
                  </a:lnTo>
                  <a:lnTo>
                    <a:pt x="103" y="157"/>
                  </a:lnTo>
                  <a:lnTo>
                    <a:pt x="103" y="171"/>
                  </a:lnTo>
                  <a:lnTo>
                    <a:pt x="101" y="183"/>
                  </a:lnTo>
                  <a:lnTo>
                    <a:pt x="100" y="194"/>
                  </a:lnTo>
                  <a:lnTo>
                    <a:pt x="97" y="203"/>
                  </a:lnTo>
                  <a:lnTo>
                    <a:pt x="94" y="211"/>
                  </a:lnTo>
                  <a:lnTo>
                    <a:pt x="91" y="217"/>
                  </a:lnTo>
                  <a:lnTo>
                    <a:pt x="87" y="222"/>
                  </a:lnTo>
                  <a:lnTo>
                    <a:pt x="83" y="223"/>
                  </a:lnTo>
                  <a:lnTo>
                    <a:pt x="21" y="223"/>
                  </a:lnTo>
                  <a:lnTo>
                    <a:pt x="16" y="222"/>
                  </a:lnTo>
                  <a:lnTo>
                    <a:pt x="12" y="217"/>
                  </a:lnTo>
                  <a:lnTo>
                    <a:pt x="8" y="211"/>
                  </a:lnTo>
                  <a:lnTo>
                    <a:pt x="5" y="203"/>
                  </a:lnTo>
                  <a:lnTo>
                    <a:pt x="3" y="194"/>
                  </a:lnTo>
                  <a:lnTo>
                    <a:pt x="1" y="183"/>
                  </a:lnTo>
                  <a:lnTo>
                    <a:pt x="0" y="171"/>
                  </a:lnTo>
                  <a:lnTo>
                    <a:pt x="0" y="157"/>
                  </a:lnTo>
                  <a:lnTo>
                    <a:pt x="0" y="64"/>
                  </a:lnTo>
                  <a:lnTo>
                    <a:pt x="0" y="52"/>
                  </a:lnTo>
                  <a:lnTo>
                    <a:pt x="1" y="40"/>
                  </a:lnTo>
                  <a:lnTo>
                    <a:pt x="3" y="28"/>
                  </a:lnTo>
                  <a:lnTo>
                    <a:pt x="5" y="19"/>
                  </a:lnTo>
                  <a:lnTo>
                    <a:pt x="8" y="12"/>
                  </a:lnTo>
                  <a:lnTo>
                    <a:pt x="12" y="5"/>
                  </a:lnTo>
                  <a:lnTo>
                    <a:pt x="16"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33" name="Freeform 122"/>
            <p:cNvSpPr>
              <a:spLocks/>
            </p:cNvSpPr>
            <p:nvPr/>
          </p:nvSpPr>
          <p:spPr bwMode="auto">
            <a:xfrm>
              <a:off x="5422" y="1166"/>
              <a:ext cx="103" cy="223"/>
            </a:xfrm>
            <a:custGeom>
              <a:avLst/>
              <a:gdLst>
                <a:gd name="T0" fmla="*/ 21 w 103"/>
                <a:gd name="T1" fmla="*/ 0 h 223"/>
                <a:gd name="T2" fmla="*/ 83 w 103"/>
                <a:gd name="T3" fmla="*/ 0 h 223"/>
                <a:gd name="T4" fmla="*/ 87 w 103"/>
                <a:gd name="T5" fmla="*/ 1 h 223"/>
                <a:gd name="T6" fmla="*/ 91 w 103"/>
                <a:gd name="T7" fmla="*/ 5 h 223"/>
                <a:gd name="T8" fmla="*/ 94 w 103"/>
                <a:gd name="T9" fmla="*/ 12 h 223"/>
                <a:gd name="T10" fmla="*/ 97 w 103"/>
                <a:gd name="T11" fmla="*/ 19 h 223"/>
                <a:gd name="T12" fmla="*/ 100 w 103"/>
                <a:gd name="T13" fmla="*/ 28 h 223"/>
                <a:gd name="T14" fmla="*/ 101 w 103"/>
                <a:gd name="T15" fmla="*/ 40 h 223"/>
                <a:gd name="T16" fmla="*/ 103 w 103"/>
                <a:gd name="T17" fmla="*/ 52 h 223"/>
                <a:gd name="T18" fmla="*/ 103 w 103"/>
                <a:gd name="T19" fmla="*/ 64 h 223"/>
                <a:gd name="T20" fmla="*/ 103 w 103"/>
                <a:gd name="T21" fmla="*/ 157 h 223"/>
                <a:gd name="T22" fmla="*/ 103 w 103"/>
                <a:gd name="T23" fmla="*/ 171 h 223"/>
                <a:gd name="T24" fmla="*/ 101 w 103"/>
                <a:gd name="T25" fmla="*/ 183 h 223"/>
                <a:gd name="T26" fmla="*/ 100 w 103"/>
                <a:gd name="T27" fmla="*/ 194 h 223"/>
                <a:gd name="T28" fmla="*/ 97 w 103"/>
                <a:gd name="T29" fmla="*/ 203 h 223"/>
                <a:gd name="T30" fmla="*/ 94 w 103"/>
                <a:gd name="T31" fmla="*/ 211 h 223"/>
                <a:gd name="T32" fmla="*/ 91 w 103"/>
                <a:gd name="T33" fmla="*/ 217 h 223"/>
                <a:gd name="T34" fmla="*/ 87 w 103"/>
                <a:gd name="T35" fmla="*/ 222 h 223"/>
                <a:gd name="T36" fmla="*/ 83 w 103"/>
                <a:gd name="T37" fmla="*/ 223 h 223"/>
                <a:gd name="T38" fmla="*/ 21 w 103"/>
                <a:gd name="T39" fmla="*/ 223 h 223"/>
                <a:gd name="T40" fmla="*/ 16 w 103"/>
                <a:gd name="T41" fmla="*/ 222 h 223"/>
                <a:gd name="T42" fmla="*/ 12 w 103"/>
                <a:gd name="T43" fmla="*/ 217 h 223"/>
                <a:gd name="T44" fmla="*/ 8 w 103"/>
                <a:gd name="T45" fmla="*/ 211 h 223"/>
                <a:gd name="T46" fmla="*/ 5 w 103"/>
                <a:gd name="T47" fmla="*/ 203 h 223"/>
                <a:gd name="T48" fmla="*/ 3 w 103"/>
                <a:gd name="T49" fmla="*/ 194 h 223"/>
                <a:gd name="T50" fmla="*/ 1 w 103"/>
                <a:gd name="T51" fmla="*/ 183 h 223"/>
                <a:gd name="T52" fmla="*/ 0 w 103"/>
                <a:gd name="T53" fmla="*/ 171 h 223"/>
                <a:gd name="T54" fmla="*/ 0 w 103"/>
                <a:gd name="T55" fmla="*/ 157 h 223"/>
                <a:gd name="T56" fmla="*/ 0 w 103"/>
                <a:gd name="T57" fmla="*/ 64 h 223"/>
                <a:gd name="T58" fmla="*/ 0 w 103"/>
                <a:gd name="T59" fmla="*/ 52 h 223"/>
                <a:gd name="T60" fmla="*/ 1 w 103"/>
                <a:gd name="T61" fmla="*/ 40 h 223"/>
                <a:gd name="T62" fmla="*/ 3 w 103"/>
                <a:gd name="T63" fmla="*/ 28 h 223"/>
                <a:gd name="T64" fmla="*/ 5 w 103"/>
                <a:gd name="T65" fmla="*/ 19 h 223"/>
                <a:gd name="T66" fmla="*/ 8 w 103"/>
                <a:gd name="T67" fmla="*/ 12 h 223"/>
                <a:gd name="T68" fmla="*/ 12 w 103"/>
                <a:gd name="T69" fmla="*/ 5 h 223"/>
                <a:gd name="T70" fmla="*/ 16 w 103"/>
                <a:gd name="T71" fmla="*/ 1 h 223"/>
                <a:gd name="T72" fmla="*/ 21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1" y="0"/>
                  </a:moveTo>
                  <a:lnTo>
                    <a:pt x="83" y="0"/>
                  </a:lnTo>
                  <a:lnTo>
                    <a:pt x="87" y="1"/>
                  </a:lnTo>
                  <a:lnTo>
                    <a:pt x="91" y="5"/>
                  </a:lnTo>
                  <a:lnTo>
                    <a:pt x="94" y="12"/>
                  </a:lnTo>
                  <a:lnTo>
                    <a:pt x="97" y="19"/>
                  </a:lnTo>
                  <a:lnTo>
                    <a:pt x="100" y="28"/>
                  </a:lnTo>
                  <a:lnTo>
                    <a:pt x="101" y="40"/>
                  </a:lnTo>
                  <a:lnTo>
                    <a:pt x="103" y="52"/>
                  </a:lnTo>
                  <a:lnTo>
                    <a:pt x="103" y="64"/>
                  </a:lnTo>
                  <a:lnTo>
                    <a:pt x="103" y="157"/>
                  </a:lnTo>
                  <a:lnTo>
                    <a:pt x="103" y="171"/>
                  </a:lnTo>
                  <a:lnTo>
                    <a:pt x="101" y="183"/>
                  </a:lnTo>
                  <a:lnTo>
                    <a:pt x="100" y="194"/>
                  </a:lnTo>
                  <a:lnTo>
                    <a:pt x="97" y="203"/>
                  </a:lnTo>
                  <a:lnTo>
                    <a:pt x="94" y="211"/>
                  </a:lnTo>
                  <a:lnTo>
                    <a:pt x="91" y="217"/>
                  </a:lnTo>
                  <a:lnTo>
                    <a:pt x="87" y="222"/>
                  </a:lnTo>
                  <a:lnTo>
                    <a:pt x="83" y="223"/>
                  </a:lnTo>
                  <a:lnTo>
                    <a:pt x="21" y="223"/>
                  </a:lnTo>
                  <a:lnTo>
                    <a:pt x="16" y="222"/>
                  </a:lnTo>
                  <a:lnTo>
                    <a:pt x="12" y="217"/>
                  </a:lnTo>
                  <a:lnTo>
                    <a:pt x="8" y="211"/>
                  </a:lnTo>
                  <a:lnTo>
                    <a:pt x="5" y="203"/>
                  </a:lnTo>
                  <a:lnTo>
                    <a:pt x="3" y="194"/>
                  </a:lnTo>
                  <a:lnTo>
                    <a:pt x="1" y="183"/>
                  </a:lnTo>
                  <a:lnTo>
                    <a:pt x="0" y="171"/>
                  </a:lnTo>
                  <a:lnTo>
                    <a:pt x="0" y="157"/>
                  </a:lnTo>
                  <a:lnTo>
                    <a:pt x="0" y="64"/>
                  </a:lnTo>
                  <a:lnTo>
                    <a:pt x="0" y="52"/>
                  </a:lnTo>
                  <a:lnTo>
                    <a:pt x="1" y="40"/>
                  </a:lnTo>
                  <a:lnTo>
                    <a:pt x="3" y="28"/>
                  </a:lnTo>
                  <a:lnTo>
                    <a:pt x="5" y="19"/>
                  </a:lnTo>
                  <a:lnTo>
                    <a:pt x="8" y="12"/>
                  </a:lnTo>
                  <a:lnTo>
                    <a:pt x="12" y="5"/>
                  </a:lnTo>
                  <a:lnTo>
                    <a:pt x="16"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134" name="Freeform 123"/>
            <p:cNvSpPr>
              <a:spLocks/>
            </p:cNvSpPr>
            <p:nvPr/>
          </p:nvSpPr>
          <p:spPr bwMode="auto">
            <a:xfrm>
              <a:off x="5438" y="1223"/>
              <a:ext cx="65" cy="127"/>
            </a:xfrm>
            <a:custGeom>
              <a:avLst/>
              <a:gdLst>
                <a:gd name="T0" fmla="*/ 33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3 w 65"/>
                <a:gd name="T41" fmla="*/ 127 h 127"/>
                <a:gd name="T42" fmla="*/ 30 w 65"/>
                <a:gd name="T43" fmla="*/ 127 h 127"/>
                <a:gd name="T44" fmla="*/ 26 w 65"/>
                <a:gd name="T45" fmla="*/ 126 h 127"/>
                <a:gd name="T46" fmla="*/ 23 w 65"/>
                <a:gd name="T47" fmla="*/ 125 h 127"/>
                <a:gd name="T48" fmla="*/ 20 w 65"/>
                <a:gd name="T49" fmla="*/ 123 h 127"/>
                <a:gd name="T50" fmla="*/ 15 w 65"/>
                <a:gd name="T51" fmla="*/ 117 h 127"/>
                <a:gd name="T52" fmla="*/ 10 w 65"/>
                <a:gd name="T53" fmla="*/ 109 h 127"/>
                <a:gd name="T54" fmla="*/ 6 w 65"/>
                <a:gd name="T55" fmla="*/ 99 h 127"/>
                <a:gd name="T56" fmla="*/ 2 w 65"/>
                <a:gd name="T57" fmla="*/ 89 h 127"/>
                <a:gd name="T58" fmla="*/ 0 w 65"/>
                <a:gd name="T59" fmla="*/ 76 h 127"/>
                <a:gd name="T60" fmla="*/ 0 w 65"/>
                <a:gd name="T61" fmla="*/ 63 h 127"/>
                <a:gd name="T62" fmla="*/ 0 w 65"/>
                <a:gd name="T63" fmla="*/ 50 h 127"/>
                <a:gd name="T64" fmla="*/ 2 w 65"/>
                <a:gd name="T65" fmla="*/ 39 h 127"/>
                <a:gd name="T66" fmla="*/ 6 w 65"/>
                <a:gd name="T67" fmla="*/ 28 h 127"/>
                <a:gd name="T68" fmla="*/ 10 w 65"/>
                <a:gd name="T69" fmla="*/ 19 h 127"/>
                <a:gd name="T70" fmla="*/ 15 w 65"/>
                <a:gd name="T71" fmla="*/ 11 h 127"/>
                <a:gd name="T72" fmla="*/ 20 w 65"/>
                <a:gd name="T73" fmla="*/ 5 h 127"/>
                <a:gd name="T74" fmla="*/ 23 w 65"/>
                <a:gd name="T75" fmla="*/ 3 h 127"/>
                <a:gd name="T76" fmla="*/ 26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2" y="3"/>
                  </a:lnTo>
                  <a:lnTo>
                    <a:pt x="45" y="5"/>
                  </a:lnTo>
                  <a:lnTo>
                    <a:pt x="51" y="11"/>
                  </a:lnTo>
                  <a:lnTo>
                    <a:pt x="55" y="19"/>
                  </a:lnTo>
                  <a:lnTo>
                    <a:pt x="59" y="28"/>
                  </a:lnTo>
                  <a:lnTo>
                    <a:pt x="62" y="39"/>
                  </a:lnTo>
                  <a:lnTo>
                    <a:pt x="64" y="50"/>
                  </a:lnTo>
                  <a:lnTo>
                    <a:pt x="65" y="63"/>
                  </a:lnTo>
                  <a:lnTo>
                    <a:pt x="64" y="76"/>
                  </a:lnTo>
                  <a:lnTo>
                    <a:pt x="62" y="89"/>
                  </a:lnTo>
                  <a:lnTo>
                    <a:pt x="59" y="99"/>
                  </a:lnTo>
                  <a:lnTo>
                    <a:pt x="55" y="109"/>
                  </a:lnTo>
                  <a:lnTo>
                    <a:pt x="51" y="117"/>
                  </a:lnTo>
                  <a:lnTo>
                    <a:pt x="45" y="123"/>
                  </a:lnTo>
                  <a:lnTo>
                    <a:pt x="42" y="125"/>
                  </a:lnTo>
                  <a:lnTo>
                    <a:pt x="39" y="126"/>
                  </a:lnTo>
                  <a:lnTo>
                    <a:pt x="36" y="127"/>
                  </a:lnTo>
                  <a:lnTo>
                    <a:pt x="33" y="127"/>
                  </a:lnTo>
                  <a:lnTo>
                    <a:pt x="30" y="127"/>
                  </a:lnTo>
                  <a:lnTo>
                    <a:pt x="26" y="126"/>
                  </a:lnTo>
                  <a:lnTo>
                    <a:pt x="23" y="125"/>
                  </a:lnTo>
                  <a:lnTo>
                    <a:pt x="20" y="123"/>
                  </a:lnTo>
                  <a:lnTo>
                    <a:pt x="15" y="117"/>
                  </a:lnTo>
                  <a:lnTo>
                    <a:pt x="10" y="109"/>
                  </a:lnTo>
                  <a:lnTo>
                    <a:pt x="6" y="99"/>
                  </a:lnTo>
                  <a:lnTo>
                    <a:pt x="2" y="89"/>
                  </a:lnTo>
                  <a:lnTo>
                    <a:pt x="0" y="76"/>
                  </a:lnTo>
                  <a:lnTo>
                    <a:pt x="0" y="63"/>
                  </a:lnTo>
                  <a:lnTo>
                    <a:pt x="0" y="50"/>
                  </a:lnTo>
                  <a:lnTo>
                    <a:pt x="2" y="39"/>
                  </a:lnTo>
                  <a:lnTo>
                    <a:pt x="6" y="28"/>
                  </a:lnTo>
                  <a:lnTo>
                    <a:pt x="10" y="19"/>
                  </a:lnTo>
                  <a:lnTo>
                    <a:pt x="15" y="11"/>
                  </a:lnTo>
                  <a:lnTo>
                    <a:pt x="20" y="5"/>
                  </a:lnTo>
                  <a:lnTo>
                    <a:pt x="23" y="3"/>
                  </a:lnTo>
                  <a:lnTo>
                    <a:pt x="26" y="2"/>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35" name="Freeform 124"/>
            <p:cNvSpPr>
              <a:spLocks/>
            </p:cNvSpPr>
            <p:nvPr/>
          </p:nvSpPr>
          <p:spPr bwMode="auto">
            <a:xfrm>
              <a:off x="5438" y="1223"/>
              <a:ext cx="65" cy="127"/>
            </a:xfrm>
            <a:custGeom>
              <a:avLst/>
              <a:gdLst>
                <a:gd name="T0" fmla="*/ 33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3 w 65"/>
                <a:gd name="T41" fmla="*/ 127 h 127"/>
                <a:gd name="T42" fmla="*/ 30 w 65"/>
                <a:gd name="T43" fmla="*/ 127 h 127"/>
                <a:gd name="T44" fmla="*/ 26 w 65"/>
                <a:gd name="T45" fmla="*/ 126 h 127"/>
                <a:gd name="T46" fmla="*/ 23 w 65"/>
                <a:gd name="T47" fmla="*/ 125 h 127"/>
                <a:gd name="T48" fmla="*/ 20 w 65"/>
                <a:gd name="T49" fmla="*/ 123 h 127"/>
                <a:gd name="T50" fmla="*/ 15 w 65"/>
                <a:gd name="T51" fmla="*/ 117 h 127"/>
                <a:gd name="T52" fmla="*/ 10 w 65"/>
                <a:gd name="T53" fmla="*/ 109 h 127"/>
                <a:gd name="T54" fmla="*/ 6 w 65"/>
                <a:gd name="T55" fmla="*/ 99 h 127"/>
                <a:gd name="T56" fmla="*/ 2 w 65"/>
                <a:gd name="T57" fmla="*/ 89 h 127"/>
                <a:gd name="T58" fmla="*/ 0 w 65"/>
                <a:gd name="T59" fmla="*/ 76 h 127"/>
                <a:gd name="T60" fmla="*/ 0 w 65"/>
                <a:gd name="T61" fmla="*/ 63 h 127"/>
                <a:gd name="T62" fmla="*/ 0 w 65"/>
                <a:gd name="T63" fmla="*/ 50 h 127"/>
                <a:gd name="T64" fmla="*/ 2 w 65"/>
                <a:gd name="T65" fmla="*/ 39 h 127"/>
                <a:gd name="T66" fmla="*/ 6 w 65"/>
                <a:gd name="T67" fmla="*/ 28 h 127"/>
                <a:gd name="T68" fmla="*/ 10 w 65"/>
                <a:gd name="T69" fmla="*/ 19 h 127"/>
                <a:gd name="T70" fmla="*/ 15 w 65"/>
                <a:gd name="T71" fmla="*/ 11 h 127"/>
                <a:gd name="T72" fmla="*/ 20 w 65"/>
                <a:gd name="T73" fmla="*/ 5 h 127"/>
                <a:gd name="T74" fmla="*/ 23 w 65"/>
                <a:gd name="T75" fmla="*/ 3 h 127"/>
                <a:gd name="T76" fmla="*/ 26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2" y="3"/>
                  </a:lnTo>
                  <a:lnTo>
                    <a:pt x="45" y="5"/>
                  </a:lnTo>
                  <a:lnTo>
                    <a:pt x="51" y="11"/>
                  </a:lnTo>
                  <a:lnTo>
                    <a:pt x="55" y="19"/>
                  </a:lnTo>
                  <a:lnTo>
                    <a:pt x="59" y="28"/>
                  </a:lnTo>
                  <a:lnTo>
                    <a:pt x="62" y="39"/>
                  </a:lnTo>
                  <a:lnTo>
                    <a:pt x="64" y="50"/>
                  </a:lnTo>
                  <a:lnTo>
                    <a:pt x="65" y="63"/>
                  </a:lnTo>
                  <a:lnTo>
                    <a:pt x="64" y="76"/>
                  </a:lnTo>
                  <a:lnTo>
                    <a:pt x="62" y="89"/>
                  </a:lnTo>
                  <a:lnTo>
                    <a:pt x="59" y="99"/>
                  </a:lnTo>
                  <a:lnTo>
                    <a:pt x="55" y="109"/>
                  </a:lnTo>
                  <a:lnTo>
                    <a:pt x="51" y="117"/>
                  </a:lnTo>
                  <a:lnTo>
                    <a:pt x="45" y="123"/>
                  </a:lnTo>
                  <a:lnTo>
                    <a:pt x="42" y="125"/>
                  </a:lnTo>
                  <a:lnTo>
                    <a:pt x="39" y="126"/>
                  </a:lnTo>
                  <a:lnTo>
                    <a:pt x="36" y="127"/>
                  </a:lnTo>
                  <a:lnTo>
                    <a:pt x="33" y="127"/>
                  </a:lnTo>
                  <a:lnTo>
                    <a:pt x="30" y="127"/>
                  </a:lnTo>
                  <a:lnTo>
                    <a:pt x="26" y="126"/>
                  </a:lnTo>
                  <a:lnTo>
                    <a:pt x="23" y="125"/>
                  </a:lnTo>
                  <a:lnTo>
                    <a:pt x="20" y="123"/>
                  </a:lnTo>
                  <a:lnTo>
                    <a:pt x="15" y="117"/>
                  </a:lnTo>
                  <a:lnTo>
                    <a:pt x="10" y="109"/>
                  </a:lnTo>
                  <a:lnTo>
                    <a:pt x="6" y="99"/>
                  </a:lnTo>
                  <a:lnTo>
                    <a:pt x="2" y="89"/>
                  </a:lnTo>
                  <a:lnTo>
                    <a:pt x="0" y="76"/>
                  </a:lnTo>
                  <a:lnTo>
                    <a:pt x="0" y="63"/>
                  </a:lnTo>
                  <a:lnTo>
                    <a:pt x="0" y="50"/>
                  </a:lnTo>
                  <a:lnTo>
                    <a:pt x="2" y="39"/>
                  </a:lnTo>
                  <a:lnTo>
                    <a:pt x="6" y="28"/>
                  </a:lnTo>
                  <a:lnTo>
                    <a:pt x="10" y="19"/>
                  </a:lnTo>
                  <a:lnTo>
                    <a:pt x="15" y="11"/>
                  </a:lnTo>
                  <a:lnTo>
                    <a:pt x="20" y="5"/>
                  </a:lnTo>
                  <a:lnTo>
                    <a:pt x="23" y="3"/>
                  </a:lnTo>
                  <a:lnTo>
                    <a:pt x="26" y="2"/>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136" name="Freeform 125"/>
            <p:cNvSpPr>
              <a:spLocks/>
            </p:cNvSpPr>
            <p:nvPr/>
          </p:nvSpPr>
          <p:spPr bwMode="auto">
            <a:xfrm>
              <a:off x="5528" y="1166"/>
              <a:ext cx="104" cy="223"/>
            </a:xfrm>
            <a:custGeom>
              <a:avLst/>
              <a:gdLst>
                <a:gd name="T0" fmla="*/ 21 w 104"/>
                <a:gd name="T1" fmla="*/ 0 h 223"/>
                <a:gd name="T2" fmla="*/ 83 w 104"/>
                <a:gd name="T3" fmla="*/ 0 h 223"/>
                <a:gd name="T4" fmla="*/ 87 w 104"/>
                <a:gd name="T5" fmla="*/ 1 h 223"/>
                <a:gd name="T6" fmla="*/ 91 w 104"/>
                <a:gd name="T7" fmla="*/ 5 h 223"/>
                <a:gd name="T8" fmla="*/ 95 w 104"/>
                <a:gd name="T9" fmla="*/ 12 h 223"/>
                <a:gd name="T10" fmla="*/ 98 w 104"/>
                <a:gd name="T11" fmla="*/ 19 h 223"/>
                <a:gd name="T12" fmla="*/ 101 w 104"/>
                <a:gd name="T13" fmla="*/ 28 h 223"/>
                <a:gd name="T14" fmla="*/ 102 w 104"/>
                <a:gd name="T15" fmla="*/ 40 h 223"/>
                <a:gd name="T16" fmla="*/ 104 w 104"/>
                <a:gd name="T17" fmla="*/ 52 h 223"/>
                <a:gd name="T18" fmla="*/ 104 w 104"/>
                <a:gd name="T19" fmla="*/ 64 h 223"/>
                <a:gd name="T20" fmla="*/ 104 w 104"/>
                <a:gd name="T21" fmla="*/ 157 h 223"/>
                <a:gd name="T22" fmla="*/ 104 w 104"/>
                <a:gd name="T23" fmla="*/ 171 h 223"/>
                <a:gd name="T24" fmla="*/ 102 w 104"/>
                <a:gd name="T25" fmla="*/ 183 h 223"/>
                <a:gd name="T26" fmla="*/ 101 w 104"/>
                <a:gd name="T27" fmla="*/ 194 h 223"/>
                <a:gd name="T28" fmla="*/ 98 w 104"/>
                <a:gd name="T29" fmla="*/ 203 h 223"/>
                <a:gd name="T30" fmla="*/ 95 w 104"/>
                <a:gd name="T31" fmla="*/ 211 h 223"/>
                <a:gd name="T32" fmla="*/ 91 w 104"/>
                <a:gd name="T33" fmla="*/ 217 h 223"/>
                <a:gd name="T34" fmla="*/ 87 w 104"/>
                <a:gd name="T35" fmla="*/ 222 h 223"/>
                <a:gd name="T36" fmla="*/ 83 w 104"/>
                <a:gd name="T37" fmla="*/ 223 h 223"/>
                <a:gd name="T38" fmla="*/ 21 w 104"/>
                <a:gd name="T39" fmla="*/ 223 h 223"/>
                <a:gd name="T40" fmla="*/ 17 w 104"/>
                <a:gd name="T41" fmla="*/ 222 h 223"/>
                <a:gd name="T42" fmla="*/ 13 w 104"/>
                <a:gd name="T43" fmla="*/ 217 h 223"/>
                <a:gd name="T44" fmla="*/ 9 w 104"/>
                <a:gd name="T45" fmla="*/ 211 h 223"/>
                <a:gd name="T46" fmla="*/ 6 w 104"/>
                <a:gd name="T47" fmla="*/ 203 h 223"/>
                <a:gd name="T48" fmla="*/ 4 w 104"/>
                <a:gd name="T49" fmla="*/ 194 h 223"/>
                <a:gd name="T50" fmla="*/ 1 w 104"/>
                <a:gd name="T51" fmla="*/ 183 h 223"/>
                <a:gd name="T52" fmla="*/ 0 w 104"/>
                <a:gd name="T53" fmla="*/ 171 h 223"/>
                <a:gd name="T54" fmla="*/ 0 w 104"/>
                <a:gd name="T55" fmla="*/ 157 h 223"/>
                <a:gd name="T56" fmla="*/ 0 w 104"/>
                <a:gd name="T57" fmla="*/ 64 h 223"/>
                <a:gd name="T58" fmla="*/ 0 w 104"/>
                <a:gd name="T59" fmla="*/ 52 h 223"/>
                <a:gd name="T60" fmla="*/ 1 w 104"/>
                <a:gd name="T61" fmla="*/ 40 h 223"/>
                <a:gd name="T62" fmla="*/ 4 w 104"/>
                <a:gd name="T63" fmla="*/ 28 h 223"/>
                <a:gd name="T64" fmla="*/ 6 w 104"/>
                <a:gd name="T65" fmla="*/ 19 h 223"/>
                <a:gd name="T66" fmla="*/ 9 w 104"/>
                <a:gd name="T67" fmla="*/ 12 h 223"/>
                <a:gd name="T68" fmla="*/ 13 w 104"/>
                <a:gd name="T69" fmla="*/ 5 h 223"/>
                <a:gd name="T70" fmla="*/ 17 w 104"/>
                <a:gd name="T71" fmla="*/ 1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3" y="0"/>
                  </a:lnTo>
                  <a:lnTo>
                    <a:pt x="87" y="1"/>
                  </a:lnTo>
                  <a:lnTo>
                    <a:pt x="91" y="5"/>
                  </a:lnTo>
                  <a:lnTo>
                    <a:pt x="95" y="12"/>
                  </a:lnTo>
                  <a:lnTo>
                    <a:pt x="98" y="19"/>
                  </a:lnTo>
                  <a:lnTo>
                    <a:pt x="101" y="28"/>
                  </a:lnTo>
                  <a:lnTo>
                    <a:pt x="102" y="40"/>
                  </a:lnTo>
                  <a:lnTo>
                    <a:pt x="104" y="52"/>
                  </a:lnTo>
                  <a:lnTo>
                    <a:pt x="104" y="64"/>
                  </a:lnTo>
                  <a:lnTo>
                    <a:pt x="104" y="157"/>
                  </a:lnTo>
                  <a:lnTo>
                    <a:pt x="104" y="171"/>
                  </a:lnTo>
                  <a:lnTo>
                    <a:pt x="102" y="183"/>
                  </a:lnTo>
                  <a:lnTo>
                    <a:pt x="101" y="194"/>
                  </a:lnTo>
                  <a:lnTo>
                    <a:pt x="98" y="203"/>
                  </a:lnTo>
                  <a:lnTo>
                    <a:pt x="95" y="211"/>
                  </a:lnTo>
                  <a:lnTo>
                    <a:pt x="91" y="217"/>
                  </a:lnTo>
                  <a:lnTo>
                    <a:pt x="87" y="222"/>
                  </a:lnTo>
                  <a:lnTo>
                    <a:pt x="83" y="223"/>
                  </a:lnTo>
                  <a:lnTo>
                    <a:pt x="21" y="223"/>
                  </a:lnTo>
                  <a:lnTo>
                    <a:pt x="17" y="222"/>
                  </a:lnTo>
                  <a:lnTo>
                    <a:pt x="13" y="217"/>
                  </a:lnTo>
                  <a:lnTo>
                    <a:pt x="9" y="211"/>
                  </a:lnTo>
                  <a:lnTo>
                    <a:pt x="6" y="203"/>
                  </a:lnTo>
                  <a:lnTo>
                    <a:pt x="4" y="194"/>
                  </a:lnTo>
                  <a:lnTo>
                    <a:pt x="1" y="183"/>
                  </a:lnTo>
                  <a:lnTo>
                    <a:pt x="0" y="171"/>
                  </a:lnTo>
                  <a:lnTo>
                    <a:pt x="0" y="157"/>
                  </a:lnTo>
                  <a:lnTo>
                    <a:pt x="0" y="64"/>
                  </a:lnTo>
                  <a:lnTo>
                    <a:pt x="0" y="52"/>
                  </a:lnTo>
                  <a:lnTo>
                    <a:pt x="1" y="40"/>
                  </a:lnTo>
                  <a:lnTo>
                    <a:pt x="4" y="28"/>
                  </a:lnTo>
                  <a:lnTo>
                    <a:pt x="6" y="19"/>
                  </a:lnTo>
                  <a:lnTo>
                    <a:pt x="9" y="12"/>
                  </a:lnTo>
                  <a:lnTo>
                    <a:pt x="13" y="5"/>
                  </a:lnTo>
                  <a:lnTo>
                    <a:pt x="17"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37" name="Freeform 126"/>
            <p:cNvSpPr>
              <a:spLocks/>
            </p:cNvSpPr>
            <p:nvPr/>
          </p:nvSpPr>
          <p:spPr bwMode="auto">
            <a:xfrm>
              <a:off x="5528" y="1166"/>
              <a:ext cx="104" cy="223"/>
            </a:xfrm>
            <a:custGeom>
              <a:avLst/>
              <a:gdLst>
                <a:gd name="T0" fmla="*/ 21 w 104"/>
                <a:gd name="T1" fmla="*/ 0 h 223"/>
                <a:gd name="T2" fmla="*/ 83 w 104"/>
                <a:gd name="T3" fmla="*/ 0 h 223"/>
                <a:gd name="T4" fmla="*/ 87 w 104"/>
                <a:gd name="T5" fmla="*/ 1 h 223"/>
                <a:gd name="T6" fmla="*/ 91 w 104"/>
                <a:gd name="T7" fmla="*/ 5 h 223"/>
                <a:gd name="T8" fmla="*/ 95 w 104"/>
                <a:gd name="T9" fmla="*/ 12 h 223"/>
                <a:gd name="T10" fmla="*/ 98 w 104"/>
                <a:gd name="T11" fmla="*/ 19 h 223"/>
                <a:gd name="T12" fmla="*/ 101 w 104"/>
                <a:gd name="T13" fmla="*/ 28 h 223"/>
                <a:gd name="T14" fmla="*/ 102 w 104"/>
                <a:gd name="T15" fmla="*/ 40 h 223"/>
                <a:gd name="T16" fmla="*/ 104 w 104"/>
                <a:gd name="T17" fmla="*/ 52 h 223"/>
                <a:gd name="T18" fmla="*/ 104 w 104"/>
                <a:gd name="T19" fmla="*/ 64 h 223"/>
                <a:gd name="T20" fmla="*/ 104 w 104"/>
                <a:gd name="T21" fmla="*/ 157 h 223"/>
                <a:gd name="T22" fmla="*/ 104 w 104"/>
                <a:gd name="T23" fmla="*/ 171 h 223"/>
                <a:gd name="T24" fmla="*/ 102 w 104"/>
                <a:gd name="T25" fmla="*/ 183 h 223"/>
                <a:gd name="T26" fmla="*/ 101 w 104"/>
                <a:gd name="T27" fmla="*/ 194 h 223"/>
                <a:gd name="T28" fmla="*/ 98 w 104"/>
                <a:gd name="T29" fmla="*/ 203 h 223"/>
                <a:gd name="T30" fmla="*/ 95 w 104"/>
                <a:gd name="T31" fmla="*/ 211 h 223"/>
                <a:gd name="T32" fmla="*/ 91 w 104"/>
                <a:gd name="T33" fmla="*/ 217 h 223"/>
                <a:gd name="T34" fmla="*/ 87 w 104"/>
                <a:gd name="T35" fmla="*/ 222 h 223"/>
                <a:gd name="T36" fmla="*/ 83 w 104"/>
                <a:gd name="T37" fmla="*/ 223 h 223"/>
                <a:gd name="T38" fmla="*/ 21 w 104"/>
                <a:gd name="T39" fmla="*/ 223 h 223"/>
                <a:gd name="T40" fmla="*/ 17 w 104"/>
                <a:gd name="T41" fmla="*/ 222 h 223"/>
                <a:gd name="T42" fmla="*/ 13 w 104"/>
                <a:gd name="T43" fmla="*/ 217 h 223"/>
                <a:gd name="T44" fmla="*/ 9 w 104"/>
                <a:gd name="T45" fmla="*/ 211 h 223"/>
                <a:gd name="T46" fmla="*/ 6 w 104"/>
                <a:gd name="T47" fmla="*/ 203 h 223"/>
                <a:gd name="T48" fmla="*/ 4 w 104"/>
                <a:gd name="T49" fmla="*/ 194 h 223"/>
                <a:gd name="T50" fmla="*/ 1 w 104"/>
                <a:gd name="T51" fmla="*/ 183 h 223"/>
                <a:gd name="T52" fmla="*/ 0 w 104"/>
                <a:gd name="T53" fmla="*/ 171 h 223"/>
                <a:gd name="T54" fmla="*/ 0 w 104"/>
                <a:gd name="T55" fmla="*/ 157 h 223"/>
                <a:gd name="T56" fmla="*/ 0 w 104"/>
                <a:gd name="T57" fmla="*/ 64 h 223"/>
                <a:gd name="T58" fmla="*/ 0 w 104"/>
                <a:gd name="T59" fmla="*/ 52 h 223"/>
                <a:gd name="T60" fmla="*/ 1 w 104"/>
                <a:gd name="T61" fmla="*/ 40 h 223"/>
                <a:gd name="T62" fmla="*/ 4 w 104"/>
                <a:gd name="T63" fmla="*/ 28 h 223"/>
                <a:gd name="T64" fmla="*/ 6 w 104"/>
                <a:gd name="T65" fmla="*/ 19 h 223"/>
                <a:gd name="T66" fmla="*/ 9 w 104"/>
                <a:gd name="T67" fmla="*/ 12 h 223"/>
                <a:gd name="T68" fmla="*/ 13 w 104"/>
                <a:gd name="T69" fmla="*/ 5 h 223"/>
                <a:gd name="T70" fmla="*/ 17 w 104"/>
                <a:gd name="T71" fmla="*/ 1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3" y="0"/>
                  </a:lnTo>
                  <a:lnTo>
                    <a:pt x="87" y="1"/>
                  </a:lnTo>
                  <a:lnTo>
                    <a:pt x="91" y="5"/>
                  </a:lnTo>
                  <a:lnTo>
                    <a:pt x="95" y="12"/>
                  </a:lnTo>
                  <a:lnTo>
                    <a:pt x="98" y="19"/>
                  </a:lnTo>
                  <a:lnTo>
                    <a:pt x="101" y="28"/>
                  </a:lnTo>
                  <a:lnTo>
                    <a:pt x="102" y="40"/>
                  </a:lnTo>
                  <a:lnTo>
                    <a:pt x="104" y="52"/>
                  </a:lnTo>
                  <a:lnTo>
                    <a:pt x="104" y="64"/>
                  </a:lnTo>
                  <a:lnTo>
                    <a:pt x="104" y="157"/>
                  </a:lnTo>
                  <a:lnTo>
                    <a:pt x="104" y="171"/>
                  </a:lnTo>
                  <a:lnTo>
                    <a:pt x="102" y="183"/>
                  </a:lnTo>
                  <a:lnTo>
                    <a:pt x="101" y="194"/>
                  </a:lnTo>
                  <a:lnTo>
                    <a:pt x="98" y="203"/>
                  </a:lnTo>
                  <a:lnTo>
                    <a:pt x="95" y="211"/>
                  </a:lnTo>
                  <a:lnTo>
                    <a:pt x="91" y="217"/>
                  </a:lnTo>
                  <a:lnTo>
                    <a:pt x="87" y="222"/>
                  </a:lnTo>
                  <a:lnTo>
                    <a:pt x="83" y="223"/>
                  </a:lnTo>
                  <a:lnTo>
                    <a:pt x="21" y="223"/>
                  </a:lnTo>
                  <a:lnTo>
                    <a:pt x="17" y="222"/>
                  </a:lnTo>
                  <a:lnTo>
                    <a:pt x="13" y="217"/>
                  </a:lnTo>
                  <a:lnTo>
                    <a:pt x="9" y="211"/>
                  </a:lnTo>
                  <a:lnTo>
                    <a:pt x="6" y="203"/>
                  </a:lnTo>
                  <a:lnTo>
                    <a:pt x="4" y="194"/>
                  </a:lnTo>
                  <a:lnTo>
                    <a:pt x="1" y="183"/>
                  </a:lnTo>
                  <a:lnTo>
                    <a:pt x="0" y="171"/>
                  </a:lnTo>
                  <a:lnTo>
                    <a:pt x="0" y="157"/>
                  </a:lnTo>
                  <a:lnTo>
                    <a:pt x="0" y="64"/>
                  </a:lnTo>
                  <a:lnTo>
                    <a:pt x="0" y="52"/>
                  </a:lnTo>
                  <a:lnTo>
                    <a:pt x="1" y="40"/>
                  </a:lnTo>
                  <a:lnTo>
                    <a:pt x="4" y="28"/>
                  </a:lnTo>
                  <a:lnTo>
                    <a:pt x="6" y="19"/>
                  </a:lnTo>
                  <a:lnTo>
                    <a:pt x="9" y="12"/>
                  </a:lnTo>
                  <a:lnTo>
                    <a:pt x="13" y="5"/>
                  </a:lnTo>
                  <a:lnTo>
                    <a:pt x="17"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138" name="Freeform 127"/>
            <p:cNvSpPr>
              <a:spLocks/>
            </p:cNvSpPr>
            <p:nvPr/>
          </p:nvSpPr>
          <p:spPr bwMode="auto">
            <a:xfrm>
              <a:off x="5545" y="1223"/>
              <a:ext cx="64" cy="127"/>
            </a:xfrm>
            <a:custGeom>
              <a:avLst/>
              <a:gdLst>
                <a:gd name="T0" fmla="*/ 32 w 64"/>
                <a:gd name="T1" fmla="*/ 0 h 127"/>
                <a:gd name="T2" fmla="*/ 35 w 64"/>
                <a:gd name="T3" fmla="*/ 0 h 127"/>
                <a:gd name="T4" fmla="*/ 38 w 64"/>
                <a:gd name="T5" fmla="*/ 2 h 127"/>
                <a:gd name="T6" fmla="*/ 41 w 64"/>
                <a:gd name="T7" fmla="*/ 3 h 127"/>
                <a:gd name="T8" fmla="*/ 44 w 64"/>
                <a:gd name="T9" fmla="*/ 5 h 127"/>
                <a:gd name="T10" fmla="*/ 50 w 64"/>
                <a:gd name="T11" fmla="*/ 11 h 127"/>
                <a:gd name="T12" fmla="*/ 54 w 64"/>
                <a:gd name="T13" fmla="*/ 19 h 127"/>
                <a:gd name="T14" fmla="*/ 58 w 64"/>
                <a:gd name="T15" fmla="*/ 28 h 127"/>
                <a:gd name="T16" fmla="*/ 61 w 64"/>
                <a:gd name="T17" fmla="*/ 39 h 127"/>
                <a:gd name="T18" fmla="*/ 63 w 64"/>
                <a:gd name="T19" fmla="*/ 50 h 127"/>
                <a:gd name="T20" fmla="*/ 64 w 64"/>
                <a:gd name="T21" fmla="*/ 63 h 127"/>
                <a:gd name="T22" fmla="*/ 63 w 64"/>
                <a:gd name="T23" fmla="*/ 76 h 127"/>
                <a:gd name="T24" fmla="*/ 61 w 64"/>
                <a:gd name="T25" fmla="*/ 89 h 127"/>
                <a:gd name="T26" fmla="*/ 58 w 64"/>
                <a:gd name="T27" fmla="*/ 99 h 127"/>
                <a:gd name="T28" fmla="*/ 54 w 64"/>
                <a:gd name="T29" fmla="*/ 109 h 127"/>
                <a:gd name="T30" fmla="*/ 50 w 64"/>
                <a:gd name="T31" fmla="*/ 117 h 127"/>
                <a:gd name="T32" fmla="*/ 44 w 64"/>
                <a:gd name="T33" fmla="*/ 123 h 127"/>
                <a:gd name="T34" fmla="*/ 41 w 64"/>
                <a:gd name="T35" fmla="*/ 125 h 127"/>
                <a:gd name="T36" fmla="*/ 38 w 64"/>
                <a:gd name="T37" fmla="*/ 126 h 127"/>
                <a:gd name="T38" fmla="*/ 35 w 64"/>
                <a:gd name="T39" fmla="*/ 127 h 127"/>
                <a:gd name="T40" fmla="*/ 32 w 64"/>
                <a:gd name="T41" fmla="*/ 127 h 127"/>
                <a:gd name="T42" fmla="*/ 29 w 64"/>
                <a:gd name="T43" fmla="*/ 127 h 127"/>
                <a:gd name="T44" fmla="*/ 25 w 64"/>
                <a:gd name="T45" fmla="*/ 126 h 127"/>
                <a:gd name="T46" fmla="*/ 22 w 64"/>
                <a:gd name="T47" fmla="*/ 125 h 127"/>
                <a:gd name="T48" fmla="*/ 19 w 64"/>
                <a:gd name="T49" fmla="*/ 123 h 127"/>
                <a:gd name="T50" fmla="*/ 14 w 64"/>
                <a:gd name="T51" fmla="*/ 117 h 127"/>
                <a:gd name="T52" fmla="*/ 9 w 64"/>
                <a:gd name="T53" fmla="*/ 109 h 127"/>
                <a:gd name="T54" fmla="*/ 5 w 64"/>
                <a:gd name="T55" fmla="*/ 99 h 127"/>
                <a:gd name="T56" fmla="*/ 2 w 64"/>
                <a:gd name="T57" fmla="*/ 89 h 127"/>
                <a:gd name="T58" fmla="*/ 0 w 64"/>
                <a:gd name="T59" fmla="*/ 76 h 127"/>
                <a:gd name="T60" fmla="*/ 0 w 64"/>
                <a:gd name="T61" fmla="*/ 63 h 127"/>
                <a:gd name="T62" fmla="*/ 0 w 64"/>
                <a:gd name="T63" fmla="*/ 50 h 127"/>
                <a:gd name="T64" fmla="*/ 2 w 64"/>
                <a:gd name="T65" fmla="*/ 39 h 127"/>
                <a:gd name="T66" fmla="*/ 5 w 64"/>
                <a:gd name="T67" fmla="*/ 28 h 127"/>
                <a:gd name="T68" fmla="*/ 9 w 64"/>
                <a:gd name="T69" fmla="*/ 19 h 127"/>
                <a:gd name="T70" fmla="*/ 14 w 64"/>
                <a:gd name="T71" fmla="*/ 11 h 127"/>
                <a:gd name="T72" fmla="*/ 19 w 64"/>
                <a:gd name="T73" fmla="*/ 5 h 127"/>
                <a:gd name="T74" fmla="*/ 22 w 64"/>
                <a:gd name="T75" fmla="*/ 3 h 127"/>
                <a:gd name="T76" fmla="*/ 25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8" y="2"/>
                  </a:lnTo>
                  <a:lnTo>
                    <a:pt x="41" y="3"/>
                  </a:lnTo>
                  <a:lnTo>
                    <a:pt x="44" y="5"/>
                  </a:lnTo>
                  <a:lnTo>
                    <a:pt x="50" y="11"/>
                  </a:lnTo>
                  <a:lnTo>
                    <a:pt x="54" y="19"/>
                  </a:lnTo>
                  <a:lnTo>
                    <a:pt x="58" y="28"/>
                  </a:lnTo>
                  <a:lnTo>
                    <a:pt x="61" y="39"/>
                  </a:lnTo>
                  <a:lnTo>
                    <a:pt x="63" y="50"/>
                  </a:lnTo>
                  <a:lnTo>
                    <a:pt x="64" y="63"/>
                  </a:lnTo>
                  <a:lnTo>
                    <a:pt x="63" y="76"/>
                  </a:lnTo>
                  <a:lnTo>
                    <a:pt x="61" y="89"/>
                  </a:lnTo>
                  <a:lnTo>
                    <a:pt x="58" y="99"/>
                  </a:lnTo>
                  <a:lnTo>
                    <a:pt x="54" y="109"/>
                  </a:lnTo>
                  <a:lnTo>
                    <a:pt x="50" y="117"/>
                  </a:lnTo>
                  <a:lnTo>
                    <a:pt x="44" y="123"/>
                  </a:lnTo>
                  <a:lnTo>
                    <a:pt x="41" y="125"/>
                  </a:lnTo>
                  <a:lnTo>
                    <a:pt x="38" y="126"/>
                  </a:lnTo>
                  <a:lnTo>
                    <a:pt x="35" y="127"/>
                  </a:lnTo>
                  <a:lnTo>
                    <a:pt x="32" y="127"/>
                  </a:lnTo>
                  <a:lnTo>
                    <a:pt x="29" y="127"/>
                  </a:lnTo>
                  <a:lnTo>
                    <a:pt x="25" y="126"/>
                  </a:lnTo>
                  <a:lnTo>
                    <a:pt x="22" y="125"/>
                  </a:lnTo>
                  <a:lnTo>
                    <a:pt x="19" y="123"/>
                  </a:lnTo>
                  <a:lnTo>
                    <a:pt x="14" y="117"/>
                  </a:lnTo>
                  <a:lnTo>
                    <a:pt x="9" y="109"/>
                  </a:lnTo>
                  <a:lnTo>
                    <a:pt x="5" y="99"/>
                  </a:lnTo>
                  <a:lnTo>
                    <a:pt x="2" y="89"/>
                  </a:lnTo>
                  <a:lnTo>
                    <a:pt x="0" y="76"/>
                  </a:lnTo>
                  <a:lnTo>
                    <a:pt x="0" y="63"/>
                  </a:lnTo>
                  <a:lnTo>
                    <a:pt x="0" y="50"/>
                  </a:lnTo>
                  <a:lnTo>
                    <a:pt x="2" y="39"/>
                  </a:lnTo>
                  <a:lnTo>
                    <a:pt x="5" y="28"/>
                  </a:lnTo>
                  <a:lnTo>
                    <a:pt x="9" y="19"/>
                  </a:lnTo>
                  <a:lnTo>
                    <a:pt x="14" y="11"/>
                  </a:lnTo>
                  <a:lnTo>
                    <a:pt x="19" y="5"/>
                  </a:lnTo>
                  <a:lnTo>
                    <a:pt x="22" y="3"/>
                  </a:lnTo>
                  <a:lnTo>
                    <a:pt x="25"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39" name="Freeform 128"/>
            <p:cNvSpPr>
              <a:spLocks/>
            </p:cNvSpPr>
            <p:nvPr/>
          </p:nvSpPr>
          <p:spPr bwMode="auto">
            <a:xfrm>
              <a:off x="5545" y="1223"/>
              <a:ext cx="64" cy="127"/>
            </a:xfrm>
            <a:custGeom>
              <a:avLst/>
              <a:gdLst>
                <a:gd name="T0" fmla="*/ 32 w 64"/>
                <a:gd name="T1" fmla="*/ 0 h 127"/>
                <a:gd name="T2" fmla="*/ 35 w 64"/>
                <a:gd name="T3" fmla="*/ 0 h 127"/>
                <a:gd name="T4" fmla="*/ 38 w 64"/>
                <a:gd name="T5" fmla="*/ 2 h 127"/>
                <a:gd name="T6" fmla="*/ 41 w 64"/>
                <a:gd name="T7" fmla="*/ 3 h 127"/>
                <a:gd name="T8" fmla="*/ 44 w 64"/>
                <a:gd name="T9" fmla="*/ 5 h 127"/>
                <a:gd name="T10" fmla="*/ 50 w 64"/>
                <a:gd name="T11" fmla="*/ 11 h 127"/>
                <a:gd name="T12" fmla="*/ 54 w 64"/>
                <a:gd name="T13" fmla="*/ 19 h 127"/>
                <a:gd name="T14" fmla="*/ 58 w 64"/>
                <a:gd name="T15" fmla="*/ 28 h 127"/>
                <a:gd name="T16" fmla="*/ 61 w 64"/>
                <a:gd name="T17" fmla="*/ 39 h 127"/>
                <a:gd name="T18" fmla="*/ 63 w 64"/>
                <a:gd name="T19" fmla="*/ 50 h 127"/>
                <a:gd name="T20" fmla="*/ 64 w 64"/>
                <a:gd name="T21" fmla="*/ 63 h 127"/>
                <a:gd name="T22" fmla="*/ 63 w 64"/>
                <a:gd name="T23" fmla="*/ 76 h 127"/>
                <a:gd name="T24" fmla="*/ 61 w 64"/>
                <a:gd name="T25" fmla="*/ 89 h 127"/>
                <a:gd name="T26" fmla="*/ 58 w 64"/>
                <a:gd name="T27" fmla="*/ 99 h 127"/>
                <a:gd name="T28" fmla="*/ 54 w 64"/>
                <a:gd name="T29" fmla="*/ 109 h 127"/>
                <a:gd name="T30" fmla="*/ 50 w 64"/>
                <a:gd name="T31" fmla="*/ 117 h 127"/>
                <a:gd name="T32" fmla="*/ 44 w 64"/>
                <a:gd name="T33" fmla="*/ 123 h 127"/>
                <a:gd name="T34" fmla="*/ 41 w 64"/>
                <a:gd name="T35" fmla="*/ 125 h 127"/>
                <a:gd name="T36" fmla="*/ 38 w 64"/>
                <a:gd name="T37" fmla="*/ 126 h 127"/>
                <a:gd name="T38" fmla="*/ 35 w 64"/>
                <a:gd name="T39" fmla="*/ 127 h 127"/>
                <a:gd name="T40" fmla="*/ 32 w 64"/>
                <a:gd name="T41" fmla="*/ 127 h 127"/>
                <a:gd name="T42" fmla="*/ 29 w 64"/>
                <a:gd name="T43" fmla="*/ 127 h 127"/>
                <a:gd name="T44" fmla="*/ 25 w 64"/>
                <a:gd name="T45" fmla="*/ 126 h 127"/>
                <a:gd name="T46" fmla="*/ 22 w 64"/>
                <a:gd name="T47" fmla="*/ 125 h 127"/>
                <a:gd name="T48" fmla="*/ 19 w 64"/>
                <a:gd name="T49" fmla="*/ 123 h 127"/>
                <a:gd name="T50" fmla="*/ 14 w 64"/>
                <a:gd name="T51" fmla="*/ 117 h 127"/>
                <a:gd name="T52" fmla="*/ 9 w 64"/>
                <a:gd name="T53" fmla="*/ 109 h 127"/>
                <a:gd name="T54" fmla="*/ 5 w 64"/>
                <a:gd name="T55" fmla="*/ 99 h 127"/>
                <a:gd name="T56" fmla="*/ 2 w 64"/>
                <a:gd name="T57" fmla="*/ 89 h 127"/>
                <a:gd name="T58" fmla="*/ 0 w 64"/>
                <a:gd name="T59" fmla="*/ 76 h 127"/>
                <a:gd name="T60" fmla="*/ 0 w 64"/>
                <a:gd name="T61" fmla="*/ 63 h 127"/>
                <a:gd name="T62" fmla="*/ 0 w 64"/>
                <a:gd name="T63" fmla="*/ 50 h 127"/>
                <a:gd name="T64" fmla="*/ 2 w 64"/>
                <a:gd name="T65" fmla="*/ 39 h 127"/>
                <a:gd name="T66" fmla="*/ 5 w 64"/>
                <a:gd name="T67" fmla="*/ 28 h 127"/>
                <a:gd name="T68" fmla="*/ 9 w 64"/>
                <a:gd name="T69" fmla="*/ 19 h 127"/>
                <a:gd name="T70" fmla="*/ 14 w 64"/>
                <a:gd name="T71" fmla="*/ 11 h 127"/>
                <a:gd name="T72" fmla="*/ 19 w 64"/>
                <a:gd name="T73" fmla="*/ 5 h 127"/>
                <a:gd name="T74" fmla="*/ 22 w 64"/>
                <a:gd name="T75" fmla="*/ 3 h 127"/>
                <a:gd name="T76" fmla="*/ 25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8" y="2"/>
                  </a:lnTo>
                  <a:lnTo>
                    <a:pt x="41" y="3"/>
                  </a:lnTo>
                  <a:lnTo>
                    <a:pt x="44" y="5"/>
                  </a:lnTo>
                  <a:lnTo>
                    <a:pt x="50" y="11"/>
                  </a:lnTo>
                  <a:lnTo>
                    <a:pt x="54" y="19"/>
                  </a:lnTo>
                  <a:lnTo>
                    <a:pt x="58" y="28"/>
                  </a:lnTo>
                  <a:lnTo>
                    <a:pt x="61" y="39"/>
                  </a:lnTo>
                  <a:lnTo>
                    <a:pt x="63" y="50"/>
                  </a:lnTo>
                  <a:lnTo>
                    <a:pt x="64" y="63"/>
                  </a:lnTo>
                  <a:lnTo>
                    <a:pt x="63" y="76"/>
                  </a:lnTo>
                  <a:lnTo>
                    <a:pt x="61" y="89"/>
                  </a:lnTo>
                  <a:lnTo>
                    <a:pt x="58" y="99"/>
                  </a:lnTo>
                  <a:lnTo>
                    <a:pt x="54" y="109"/>
                  </a:lnTo>
                  <a:lnTo>
                    <a:pt x="50" y="117"/>
                  </a:lnTo>
                  <a:lnTo>
                    <a:pt x="44" y="123"/>
                  </a:lnTo>
                  <a:lnTo>
                    <a:pt x="41" y="125"/>
                  </a:lnTo>
                  <a:lnTo>
                    <a:pt x="38" y="126"/>
                  </a:lnTo>
                  <a:lnTo>
                    <a:pt x="35" y="127"/>
                  </a:lnTo>
                  <a:lnTo>
                    <a:pt x="32" y="127"/>
                  </a:lnTo>
                  <a:lnTo>
                    <a:pt x="29" y="127"/>
                  </a:lnTo>
                  <a:lnTo>
                    <a:pt x="25" y="126"/>
                  </a:lnTo>
                  <a:lnTo>
                    <a:pt x="22" y="125"/>
                  </a:lnTo>
                  <a:lnTo>
                    <a:pt x="19" y="123"/>
                  </a:lnTo>
                  <a:lnTo>
                    <a:pt x="14" y="117"/>
                  </a:lnTo>
                  <a:lnTo>
                    <a:pt x="9" y="109"/>
                  </a:lnTo>
                  <a:lnTo>
                    <a:pt x="5" y="99"/>
                  </a:lnTo>
                  <a:lnTo>
                    <a:pt x="2" y="89"/>
                  </a:lnTo>
                  <a:lnTo>
                    <a:pt x="0" y="76"/>
                  </a:lnTo>
                  <a:lnTo>
                    <a:pt x="0" y="63"/>
                  </a:lnTo>
                  <a:lnTo>
                    <a:pt x="0" y="50"/>
                  </a:lnTo>
                  <a:lnTo>
                    <a:pt x="2" y="39"/>
                  </a:lnTo>
                  <a:lnTo>
                    <a:pt x="5" y="28"/>
                  </a:lnTo>
                  <a:lnTo>
                    <a:pt x="9" y="19"/>
                  </a:lnTo>
                  <a:lnTo>
                    <a:pt x="14" y="11"/>
                  </a:lnTo>
                  <a:lnTo>
                    <a:pt x="19" y="5"/>
                  </a:lnTo>
                  <a:lnTo>
                    <a:pt x="22" y="3"/>
                  </a:lnTo>
                  <a:lnTo>
                    <a:pt x="25"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140" name="Freeform 129"/>
            <p:cNvSpPr>
              <a:spLocks/>
            </p:cNvSpPr>
            <p:nvPr/>
          </p:nvSpPr>
          <p:spPr bwMode="auto">
            <a:xfrm>
              <a:off x="5528" y="1393"/>
              <a:ext cx="104" cy="223"/>
            </a:xfrm>
            <a:custGeom>
              <a:avLst/>
              <a:gdLst>
                <a:gd name="T0" fmla="*/ 21 w 104"/>
                <a:gd name="T1" fmla="*/ 0 h 223"/>
                <a:gd name="T2" fmla="*/ 83 w 104"/>
                <a:gd name="T3" fmla="*/ 0 h 223"/>
                <a:gd name="T4" fmla="*/ 87 w 104"/>
                <a:gd name="T5" fmla="*/ 2 h 223"/>
                <a:gd name="T6" fmla="*/ 91 w 104"/>
                <a:gd name="T7" fmla="*/ 5 h 223"/>
                <a:gd name="T8" fmla="*/ 95 w 104"/>
                <a:gd name="T9" fmla="*/ 12 h 223"/>
                <a:gd name="T10" fmla="*/ 98 w 104"/>
                <a:gd name="T11" fmla="*/ 19 h 223"/>
                <a:gd name="T12" fmla="*/ 101 w 104"/>
                <a:gd name="T13" fmla="*/ 29 h 223"/>
                <a:gd name="T14" fmla="*/ 102 w 104"/>
                <a:gd name="T15" fmla="*/ 40 h 223"/>
                <a:gd name="T16" fmla="*/ 104 w 104"/>
                <a:gd name="T17" fmla="*/ 52 h 223"/>
                <a:gd name="T18" fmla="*/ 104 w 104"/>
                <a:gd name="T19" fmla="*/ 64 h 223"/>
                <a:gd name="T20" fmla="*/ 104 w 104"/>
                <a:gd name="T21" fmla="*/ 158 h 223"/>
                <a:gd name="T22" fmla="*/ 104 w 104"/>
                <a:gd name="T23" fmla="*/ 172 h 223"/>
                <a:gd name="T24" fmla="*/ 102 w 104"/>
                <a:gd name="T25" fmla="*/ 183 h 223"/>
                <a:gd name="T26" fmla="*/ 101 w 104"/>
                <a:gd name="T27" fmla="*/ 194 h 223"/>
                <a:gd name="T28" fmla="*/ 98 w 104"/>
                <a:gd name="T29" fmla="*/ 204 h 223"/>
                <a:gd name="T30" fmla="*/ 95 w 104"/>
                <a:gd name="T31" fmla="*/ 211 h 223"/>
                <a:gd name="T32" fmla="*/ 91 w 104"/>
                <a:gd name="T33" fmla="*/ 217 h 223"/>
                <a:gd name="T34" fmla="*/ 87 w 104"/>
                <a:gd name="T35" fmla="*/ 222 h 223"/>
                <a:gd name="T36" fmla="*/ 83 w 104"/>
                <a:gd name="T37" fmla="*/ 223 h 223"/>
                <a:gd name="T38" fmla="*/ 21 w 104"/>
                <a:gd name="T39" fmla="*/ 223 h 223"/>
                <a:gd name="T40" fmla="*/ 17 w 104"/>
                <a:gd name="T41" fmla="*/ 222 h 223"/>
                <a:gd name="T42" fmla="*/ 13 w 104"/>
                <a:gd name="T43" fmla="*/ 217 h 223"/>
                <a:gd name="T44" fmla="*/ 9 w 104"/>
                <a:gd name="T45" fmla="*/ 211 h 223"/>
                <a:gd name="T46" fmla="*/ 6 w 104"/>
                <a:gd name="T47" fmla="*/ 204 h 223"/>
                <a:gd name="T48" fmla="*/ 4 w 104"/>
                <a:gd name="T49" fmla="*/ 194 h 223"/>
                <a:gd name="T50" fmla="*/ 1 w 104"/>
                <a:gd name="T51" fmla="*/ 183 h 223"/>
                <a:gd name="T52" fmla="*/ 0 w 104"/>
                <a:gd name="T53" fmla="*/ 172 h 223"/>
                <a:gd name="T54" fmla="*/ 0 w 104"/>
                <a:gd name="T55" fmla="*/ 158 h 223"/>
                <a:gd name="T56" fmla="*/ 0 w 104"/>
                <a:gd name="T57" fmla="*/ 64 h 223"/>
                <a:gd name="T58" fmla="*/ 0 w 104"/>
                <a:gd name="T59" fmla="*/ 52 h 223"/>
                <a:gd name="T60" fmla="*/ 1 w 104"/>
                <a:gd name="T61" fmla="*/ 40 h 223"/>
                <a:gd name="T62" fmla="*/ 4 w 104"/>
                <a:gd name="T63" fmla="*/ 29 h 223"/>
                <a:gd name="T64" fmla="*/ 6 w 104"/>
                <a:gd name="T65" fmla="*/ 19 h 223"/>
                <a:gd name="T66" fmla="*/ 9 w 104"/>
                <a:gd name="T67" fmla="*/ 12 h 223"/>
                <a:gd name="T68" fmla="*/ 13 w 104"/>
                <a:gd name="T69" fmla="*/ 5 h 223"/>
                <a:gd name="T70" fmla="*/ 17 w 104"/>
                <a:gd name="T71" fmla="*/ 2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3" y="0"/>
                  </a:lnTo>
                  <a:lnTo>
                    <a:pt x="87" y="2"/>
                  </a:lnTo>
                  <a:lnTo>
                    <a:pt x="91" y="5"/>
                  </a:lnTo>
                  <a:lnTo>
                    <a:pt x="95" y="12"/>
                  </a:lnTo>
                  <a:lnTo>
                    <a:pt x="98" y="19"/>
                  </a:lnTo>
                  <a:lnTo>
                    <a:pt x="101" y="29"/>
                  </a:lnTo>
                  <a:lnTo>
                    <a:pt x="102" y="40"/>
                  </a:lnTo>
                  <a:lnTo>
                    <a:pt x="104" y="52"/>
                  </a:lnTo>
                  <a:lnTo>
                    <a:pt x="104" y="64"/>
                  </a:lnTo>
                  <a:lnTo>
                    <a:pt x="104" y="158"/>
                  </a:lnTo>
                  <a:lnTo>
                    <a:pt x="104" y="172"/>
                  </a:lnTo>
                  <a:lnTo>
                    <a:pt x="102" y="183"/>
                  </a:lnTo>
                  <a:lnTo>
                    <a:pt x="101" y="194"/>
                  </a:lnTo>
                  <a:lnTo>
                    <a:pt x="98" y="204"/>
                  </a:lnTo>
                  <a:lnTo>
                    <a:pt x="95" y="211"/>
                  </a:lnTo>
                  <a:lnTo>
                    <a:pt x="91" y="217"/>
                  </a:lnTo>
                  <a:lnTo>
                    <a:pt x="87" y="222"/>
                  </a:lnTo>
                  <a:lnTo>
                    <a:pt x="83" y="223"/>
                  </a:lnTo>
                  <a:lnTo>
                    <a:pt x="21" y="223"/>
                  </a:lnTo>
                  <a:lnTo>
                    <a:pt x="17" y="222"/>
                  </a:lnTo>
                  <a:lnTo>
                    <a:pt x="13" y="217"/>
                  </a:lnTo>
                  <a:lnTo>
                    <a:pt x="9" y="211"/>
                  </a:lnTo>
                  <a:lnTo>
                    <a:pt x="6" y="204"/>
                  </a:lnTo>
                  <a:lnTo>
                    <a:pt x="4" y="194"/>
                  </a:lnTo>
                  <a:lnTo>
                    <a:pt x="1" y="183"/>
                  </a:lnTo>
                  <a:lnTo>
                    <a:pt x="0" y="172"/>
                  </a:lnTo>
                  <a:lnTo>
                    <a:pt x="0" y="158"/>
                  </a:lnTo>
                  <a:lnTo>
                    <a:pt x="0" y="64"/>
                  </a:lnTo>
                  <a:lnTo>
                    <a:pt x="0" y="52"/>
                  </a:lnTo>
                  <a:lnTo>
                    <a:pt x="1" y="40"/>
                  </a:lnTo>
                  <a:lnTo>
                    <a:pt x="4" y="29"/>
                  </a:lnTo>
                  <a:lnTo>
                    <a:pt x="6" y="19"/>
                  </a:lnTo>
                  <a:lnTo>
                    <a:pt x="9" y="12"/>
                  </a:lnTo>
                  <a:lnTo>
                    <a:pt x="13" y="5"/>
                  </a:lnTo>
                  <a:lnTo>
                    <a:pt x="17" y="2"/>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41" name="Freeform 130"/>
            <p:cNvSpPr>
              <a:spLocks/>
            </p:cNvSpPr>
            <p:nvPr/>
          </p:nvSpPr>
          <p:spPr bwMode="auto">
            <a:xfrm>
              <a:off x="5528" y="1393"/>
              <a:ext cx="104" cy="223"/>
            </a:xfrm>
            <a:custGeom>
              <a:avLst/>
              <a:gdLst>
                <a:gd name="T0" fmla="*/ 21 w 104"/>
                <a:gd name="T1" fmla="*/ 0 h 223"/>
                <a:gd name="T2" fmla="*/ 83 w 104"/>
                <a:gd name="T3" fmla="*/ 0 h 223"/>
                <a:gd name="T4" fmla="*/ 87 w 104"/>
                <a:gd name="T5" fmla="*/ 2 h 223"/>
                <a:gd name="T6" fmla="*/ 91 w 104"/>
                <a:gd name="T7" fmla="*/ 5 h 223"/>
                <a:gd name="T8" fmla="*/ 95 w 104"/>
                <a:gd name="T9" fmla="*/ 12 h 223"/>
                <a:gd name="T10" fmla="*/ 98 w 104"/>
                <a:gd name="T11" fmla="*/ 19 h 223"/>
                <a:gd name="T12" fmla="*/ 101 w 104"/>
                <a:gd name="T13" fmla="*/ 29 h 223"/>
                <a:gd name="T14" fmla="*/ 102 w 104"/>
                <a:gd name="T15" fmla="*/ 40 h 223"/>
                <a:gd name="T16" fmla="*/ 104 w 104"/>
                <a:gd name="T17" fmla="*/ 52 h 223"/>
                <a:gd name="T18" fmla="*/ 104 w 104"/>
                <a:gd name="T19" fmla="*/ 64 h 223"/>
                <a:gd name="T20" fmla="*/ 104 w 104"/>
                <a:gd name="T21" fmla="*/ 158 h 223"/>
                <a:gd name="T22" fmla="*/ 104 w 104"/>
                <a:gd name="T23" fmla="*/ 172 h 223"/>
                <a:gd name="T24" fmla="*/ 102 w 104"/>
                <a:gd name="T25" fmla="*/ 183 h 223"/>
                <a:gd name="T26" fmla="*/ 101 w 104"/>
                <a:gd name="T27" fmla="*/ 194 h 223"/>
                <a:gd name="T28" fmla="*/ 98 w 104"/>
                <a:gd name="T29" fmla="*/ 204 h 223"/>
                <a:gd name="T30" fmla="*/ 95 w 104"/>
                <a:gd name="T31" fmla="*/ 211 h 223"/>
                <a:gd name="T32" fmla="*/ 91 w 104"/>
                <a:gd name="T33" fmla="*/ 217 h 223"/>
                <a:gd name="T34" fmla="*/ 87 w 104"/>
                <a:gd name="T35" fmla="*/ 222 h 223"/>
                <a:gd name="T36" fmla="*/ 83 w 104"/>
                <a:gd name="T37" fmla="*/ 223 h 223"/>
                <a:gd name="T38" fmla="*/ 21 w 104"/>
                <a:gd name="T39" fmla="*/ 223 h 223"/>
                <a:gd name="T40" fmla="*/ 17 w 104"/>
                <a:gd name="T41" fmla="*/ 222 h 223"/>
                <a:gd name="T42" fmla="*/ 13 w 104"/>
                <a:gd name="T43" fmla="*/ 217 h 223"/>
                <a:gd name="T44" fmla="*/ 9 w 104"/>
                <a:gd name="T45" fmla="*/ 211 h 223"/>
                <a:gd name="T46" fmla="*/ 6 w 104"/>
                <a:gd name="T47" fmla="*/ 204 h 223"/>
                <a:gd name="T48" fmla="*/ 4 w 104"/>
                <a:gd name="T49" fmla="*/ 194 h 223"/>
                <a:gd name="T50" fmla="*/ 1 w 104"/>
                <a:gd name="T51" fmla="*/ 183 h 223"/>
                <a:gd name="T52" fmla="*/ 0 w 104"/>
                <a:gd name="T53" fmla="*/ 172 h 223"/>
                <a:gd name="T54" fmla="*/ 0 w 104"/>
                <a:gd name="T55" fmla="*/ 158 h 223"/>
                <a:gd name="T56" fmla="*/ 0 w 104"/>
                <a:gd name="T57" fmla="*/ 64 h 223"/>
                <a:gd name="T58" fmla="*/ 0 w 104"/>
                <a:gd name="T59" fmla="*/ 52 h 223"/>
                <a:gd name="T60" fmla="*/ 1 w 104"/>
                <a:gd name="T61" fmla="*/ 40 h 223"/>
                <a:gd name="T62" fmla="*/ 4 w 104"/>
                <a:gd name="T63" fmla="*/ 29 h 223"/>
                <a:gd name="T64" fmla="*/ 6 w 104"/>
                <a:gd name="T65" fmla="*/ 19 h 223"/>
                <a:gd name="T66" fmla="*/ 9 w 104"/>
                <a:gd name="T67" fmla="*/ 12 h 223"/>
                <a:gd name="T68" fmla="*/ 13 w 104"/>
                <a:gd name="T69" fmla="*/ 5 h 223"/>
                <a:gd name="T70" fmla="*/ 17 w 104"/>
                <a:gd name="T71" fmla="*/ 2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3" y="0"/>
                  </a:lnTo>
                  <a:lnTo>
                    <a:pt x="87" y="2"/>
                  </a:lnTo>
                  <a:lnTo>
                    <a:pt x="91" y="5"/>
                  </a:lnTo>
                  <a:lnTo>
                    <a:pt x="95" y="12"/>
                  </a:lnTo>
                  <a:lnTo>
                    <a:pt x="98" y="19"/>
                  </a:lnTo>
                  <a:lnTo>
                    <a:pt x="101" y="29"/>
                  </a:lnTo>
                  <a:lnTo>
                    <a:pt x="102" y="40"/>
                  </a:lnTo>
                  <a:lnTo>
                    <a:pt x="104" y="52"/>
                  </a:lnTo>
                  <a:lnTo>
                    <a:pt x="104" y="64"/>
                  </a:lnTo>
                  <a:lnTo>
                    <a:pt x="104" y="158"/>
                  </a:lnTo>
                  <a:lnTo>
                    <a:pt x="104" y="172"/>
                  </a:lnTo>
                  <a:lnTo>
                    <a:pt x="102" y="183"/>
                  </a:lnTo>
                  <a:lnTo>
                    <a:pt x="101" y="194"/>
                  </a:lnTo>
                  <a:lnTo>
                    <a:pt x="98" y="204"/>
                  </a:lnTo>
                  <a:lnTo>
                    <a:pt x="95" y="211"/>
                  </a:lnTo>
                  <a:lnTo>
                    <a:pt x="91" y="217"/>
                  </a:lnTo>
                  <a:lnTo>
                    <a:pt x="87" y="222"/>
                  </a:lnTo>
                  <a:lnTo>
                    <a:pt x="83" y="223"/>
                  </a:lnTo>
                  <a:lnTo>
                    <a:pt x="21" y="223"/>
                  </a:lnTo>
                  <a:lnTo>
                    <a:pt x="17" y="222"/>
                  </a:lnTo>
                  <a:lnTo>
                    <a:pt x="13" y="217"/>
                  </a:lnTo>
                  <a:lnTo>
                    <a:pt x="9" y="211"/>
                  </a:lnTo>
                  <a:lnTo>
                    <a:pt x="6" y="204"/>
                  </a:lnTo>
                  <a:lnTo>
                    <a:pt x="4" y="194"/>
                  </a:lnTo>
                  <a:lnTo>
                    <a:pt x="1" y="183"/>
                  </a:lnTo>
                  <a:lnTo>
                    <a:pt x="0" y="172"/>
                  </a:lnTo>
                  <a:lnTo>
                    <a:pt x="0" y="158"/>
                  </a:lnTo>
                  <a:lnTo>
                    <a:pt x="0" y="64"/>
                  </a:lnTo>
                  <a:lnTo>
                    <a:pt x="0" y="52"/>
                  </a:lnTo>
                  <a:lnTo>
                    <a:pt x="1" y="40"/>
                  </a:lnTo>
                  <a:lnTo>
                    <a:pt x="4" y="29"/>
                  </a:lnTo>
                  <a:lnTo>
                    <a:pt x="6" y="19"/>
                  </a:lnTo>
                  <a:lnTo>
                    <a:pt x="9" y="12"/>
                  </a:lnTo>
                  <a:lnTo>
                    <a:pt x="13" y="5"/>
                  </a:lnTo>
                  <a:lnTo>
                    <a:pt x="17" y="2"/>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142" name="Freeform 131"/>
            <p:cNvSpPr>
              <a:spLocks/>
            </p:cNvSpPr>
            <p:nvPr/>
          </p:nvSpPr>
          <p:spPr bwMode="auto">
            <a:xfrm>
              <a:off x="5545" y="1450"/>
              <a:ext cx="64" cy="127"/>
            </a:xfrm>
            <a:custGeom>
              <a:avLst/>
              <a:gdLst>
                <a:gd name="T0" fmla="*/ 32 w 64"/>
                <a:gd name="T1" fmla="*/ 0 h 127"/>
                <a:gd name="T2" fmla="*/ 35 w 64"/>
                <a:gd name="T3" fmla="*/ 0 h 127"/>
                <a:gd name="T4" fmla="*/ 38 w 64"/>
                <a:gd name="T5" fmla="*/ 2 h 127"/>
                <a:gd name="T6" fmla="*/ 41 w 64"/>
                <a:gd name="T7" fmla="*/ 3 h 127"/>
                <a:gd name="T8" fmla="*/ 44 w 64"/>
                <a:gd name="T9" fmla="*/ 5 h 127"/>
                <a:gd name="T10" fmla="*/ 50 w 64"/>
                <a:gd name="T11" fmla="*/ 11 h 127"/>
                <a:gd name="T12" fmla="*/ 54 w 64"/>
                <a:gd name="T13" fmla="*/ 19 h 127"/>
                <a:gd name="T14" fmla="*/ 58 w 64"/>
                <a:gd name="T15" fmla="*/ 28 h 127"/>
                <a:gd name="T16" fmla="*/ 61 w 64"/>
                <a:gd name="T17" fmla="*/ 39 h 127"/>
                <a:gd name="T18" fmla="*/ 63 w 64"/>
                <a:gd name="T19" fmla="*/ 52 h 127"/>
                <a:gd name="T20" fmla="*/ 64 w 64"/>
                <a:gd name="T21" fmla="*/ 64 h 127"/>
                <a:gd name="T22" fmla="*/ 63 w 64"/>
                <a:gd name="T23" fmla="*/ 77 h 127"/>
                <a:gd name="T24" fmla="*/ 61 w 64"/>
                <a:gd name="T25" fmla="*/ 89 h 127"/>
                <a:gd name="T26" fmla="*/ 58 w 64"/>
                <a:gd name="T27" fmla="*/ 99 h 127"/>
                <a:gd name="T28" fmla="*/ 54 w 64"/>
                <a:gd name="T29" fmla="*/ 109 h 127"/>
                <a:gd name="T30" fmla="*/ 50 w 64"/>
                <a:gd name="T31" fmla="*/ 117 h 127"/>
                <a:gd name="T32" fmla="*/ 44 w 64"/>
                <a:gd name="T33" fmla="*/ 123 h 127"/>
                <a:gd name="T34" fmla="*/ 41 w 64"/>
                <a:gd name="T35" fmla="*/ 125 h 127"/>
                <a:gd name="T36" fmla="*/ 38 w 64"/>
                <a:gd name="T37" fmla="*/ 126 h 127"/>
                <a:gd name="T38" fmla="*/ 35 w 64"/>
                <a:gd name="T39" fmla="*/ 127 h 127"/>
                <a:gd name="T40" fmla="*/ 32 w 64"/>
                <a:gd name="T41" fmla="*/ 127 h 127"/>
                <a:gd name="T42" fmla="*/ 29 w 64"/>
                <a:gd name="T43" fmla="*/ 127 h 127"/>
                <a:gd name="T44" fmla="*/ 25 w 64"/>
                <a:gd name="T45" fmla="*/ 126 h 127"/>
                <a:gd name="T46" fmla="*/ 22 w 64"/>
                <a:gd name="T47" fmla="*/ 125 h 127"/>
                <a:gd name="T48" fmla="*/ 19 w 64"/>
                <a:gd name="T49" fmla="*/ 123 h 127"/>
                <a:gd name="T50" fmla="*/ 14 w 64"/>
                <a:gd name="T51" fmla="*/ 117 h 127"/>
                <a:gd name="T52" fmla="*/ 9 w 64"/>
                <a:gd name="T53" fmla="*/ 109 h 127"/>
                <a:gd name="T54" fmla="*/ 5 w 64"/>
                <a:gd name="T55" fmla="*/ 99 h 127"/>
                <a:gd name="T56" fmla="*/ 2 w 64"/>
                <a:gd name="T57" fmla="*/ 89 h 127"/>
                <a:gd name="T58" fmla="*/ 0 w 64"/>
                <a:gd name="T59" fmla="*/ 77 h 127"/>
                <a:gd name="T60" fmla="*/ 0 w 64"/>
                <a:gd name="T61" fmla="*/ 64 h 127"/>
                <a:gd name="T62" fmla="*/ 0 w 64"/>
                <a:gd name="T63" fmla="*/ 52 h 127"/>
                <a:gd name="T64" fmla="*/ 2 w 64"/>
                <a:gd name="T65" fmla="*/ 39 h 127"/>
                <a:gd name="T66" fmla="*/ 5 w 64"/>
                <a:gd name="T67" fmla="*/ 28 h 127"/>
                <a:gd name="T68" fmla="*/ 9 w 64"/>
                <a:gd name="T69" fmla="*/ 19 h 127"/>
                <a:gd name="T70" fmla="*/ 14 w 64"/>
                <a:gd name="T71" fmla="*/ 11 h 127"/>
                <a:gd name="T72" fmla="*/ 19 w 64"/>
                <a:gd name="T73" fmla="*/ 5 h 127"/>
                <a:gd name="T74" fmla="*/ 22 w 64"/>
                <a:gd name="T75" fmla="*/ 3 h 127"/>
                <a:gd name="T76" fmla="*/ 25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8" y="2"/>
                  </a:lnTo>
                  <a:lnTo>
                    <a:pt x="41" y="3"/>
                  </a:lnTo>
                  <a:lnTo>
                    <a:pt x="44" y="5"/>
                  </a:lnTo>
                  <a:lnTo>
                    <a:pt x="50" y="11"/>
                  </a:lnTo>
                  <a:lnTo>
                    <a:pt x="54" y="19"/>
                  </a:lnTo>
                  <a:lnTo>
                    <a:pt x="58" y="28"/>
                  </a:lnTo>
                  <a:lnTo>
                    <a:pt x="61" y="39"/>
                  </a:lnTo>
                  <a:lnTo>
                    <a:pt x="63" y="52"/>
                  </a:lnTo>
                  <a:lnTo>
                    <a:pt x="64" y="64"/>
                  </a:lnTo>
                  <a:lnTo>
                    <a:pt x="63" y="77"/>
                  </a:lnTo>
                  <a:lnTo>
                    <a:pt x="61" y="89"/>
                  </a:lnTo>
                  <a:lnTo>
                    <a:pt x="58" y="99"/>
                  </a:lnTo>
                  <a:lnTo>
                    <a:pt x="54" y="109"/>
                  </a:lnTo>
                  <a:lnTo>
                    <a:pt x="50" y="117"/>
                  </a:lnTo>
                  <a:lnTo>
                    <a:pt x="44" y="123"/>
                  </a:lnTo>
                  <a:lnTo>
                    <a:pt x="41" y="125"/>
                  </a:lnTo>
                  <a:lnTo>
                    <a:pt x="38" y="126"/>
                  </a:lnTo>
                  <a:lnTo>
                    <a:pt x="35" y="127"/>
                  </a:lnTo>
                  <a:lnTo>
                    <a:pt x="32" y="127"/>
                  </a:lnTo>
                  <a:lnTo>
                    <a:pt x="29" y="127"/>
                  </a:lnTo>
                  <a:lnTo>
                    <a:pt x="25" y="126"/>
                  </a:lnTo>
                  <a:lnTo>
                    <a:pt x="22" y="125"/>
                  </a:lnTo>
                  <a:lnTo>
                    <a:pt x="19" y="123"/>
                  </a:lnTo>
                  <a:lnTo>
                    <a:pt x="14" y="117"/>
                  </a:lnTo>
                  <a:lnTo>
                    <a:pt x="9" y="109"/>
                  </a:lnTo>
                  <a:lnTo>
                    <a:pt x="5" y="99"/>
                  </a:lnTo>
                  <a:lnTo>
                    <a:pt x="2" y="89"/>
                  </a:lnTo>
                  <a:lnTo>
                    <a:pt x="0" y="77"/>
                  </a:lnTo>
                  <a:lnTo>
                    <a:pt x="0" y="64"/>
                  </a:lnTo>
                  <a:lnTo>
                    <a:pt x="0" y="52"/>
                  </a:lnTo>
                  <a:lnTo>
                    <a:pt x="2" y="39"/>
                  </a:lnTo>
                  <a:lnTo>
                    <a:pt x="5" y="28"/>
                  </a:lnTo>
                  <a:lnTo>
                    <a:pt x="9" y="19"/>
                  </a:lnTo>
                  <a:lnTo>
                    <a:pt x="14" y="11"/>
                  </a:lnTo>
                  <a:lnTo>
                    <a:pt x="19" y="5"/>
                  </a:lnTo>
                  <a:lnTo>
                    <a:pt x="22" y="3"/>
                  </a:lnTo>
                  <a:lnTo>
                    <a:pt x="25"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43" name="Freeform 132"/>
            <p:cNvSpPr>
              <a:spLocks/>
            </p:cNvSpPr>
            <p:nvPr/>
          </p:nvSpPr>
          <p:spPr bwMode="auto">
            <a:xfrm>
              <a:off x="5545" y="1450"/>
              <a:ext cx="64" cy="127"/>
            </a:xfrm>
            <a:custGeom>
              <a:avLst/>
              <a:gdLst>
                <a:gd name="T0" fmla="*/ 32 w 64"/>
                <a:gd name="T1" fmla="*/ 0 h 127"/>
                <a:gd name="T2" fmla="*/ 35 w 64"/>
                <a:gd name="T3" fmla="*/ 0 h 127"/>
                <a:gd name="T4" fmla="*/ 38 w 64"/>
                <a:gd name="T5" fmla="*/ 2 h 127"/>
                <a:gd name="T6" fmla="*/ 41 w 64"/>
                <a:gd name="T7" fmla="*/ 3 h 127"/>
                <a:gd name="T8" fmla="*/ 44 w 64"/>
                <a:gd name="T9" fmla="*/ 5 h 127"/>
                <a:gd name="T10" fmla="*/ 50 w 64"/>
                <a:gd name="T11" fmla="*/ 11 h 127"/>
                <a:gd name="T12" fmla="*/ 54 w 64"/>
                <a:gd name="T13" fmla="*/ 19 h 127"/>
                <a:gd name="T14" fmla="*/ 58 w 64"/>
                <a:gd name="T15" fmla="*/ 28 h 127"/>
                <a:gd name="T16" fmla="*/ 61 w 64"/>
                <a:gd name="T17" fmla="*/ 39 h 127"/>
                <a:gd name="T18" fmla="*/ 63 w 64"/>
                <a:gd name="T19" fmla="*/ 52 h 127"/>
                <a:gd name="T20" fmla="*/ 64 w 64"/>
                <a:gd name="T21" fmla="*/ 64 h 127"/>
                <a:gd name="T22" fmla="*/ 63 w 64"/>
                <a:gd name="T23" fmla="*/ 77 h 127"/>
                <a:gd name="T24" fmla="*/ 61 w 64"/>
                <a:gd name="T25" fmla="*/ 89 h 127"/>
                <a:gd name="T26" fmla="*/ 58 w 64"/>
                <a:gd name="T27" fmla="*/ 99 h 127"/>
                <a:gd name="T28" fmla="*/ 54 w 64"/>
                <a:gd name="T29" fmla="*/ 109 h 127"/>
                <a:gd name="T30" fmla="*/ 50 w 64"/>
                <a:gd name="T31" fmla="*/ 117 h 127"/>
                <a:gd name="T32" fmla="*/ 44 w 64"/>
                <a:gd name="T33" fmla="*/ 123 h 127"/>
                <a:gd name="T34" fmla="*/ 41 w 64"/>
                <a:gd name="T35" fmla="*/ 125 h 127"/>
                <a:gd name="T36" fmla="*/ 38 w 64"/>
                <a:gd name="T37" fmla="*/ 126 h 127"/>
                <a:gd name="T38" fmla="*/ 35 w 64"/>
                <a:gd name="T39" fmla="*/ 127 h 127"/>
                <a:gd name="T40" fmla="*/ 32 w 64"/>
                <a:gd name="T41" fmla="*/ 127 h 127"/>
                <a:gd name="T42" fmla="*/ 29 w 64"/>
                <a:gd name="T43" fmla="*/ 127 h 127"/>
                <a:gd name="T44" fmla="*/ 25 w 64"/>
                <a:gd name="T45" fmla="*/ 126 h 127"/>
                <a:gd name="T46" fmla="*/ 22 w 64"/>
                <a:gd name="T47" fmla="*/ 125 h 127"/>
                <a:gd name="T48" fmla="*/ 19 w 64"/>
                <a:gd name="T49" fmla="*/ 123 h 127"/>
                <a:gd name="T50" fmla="*/ 14 w 64"/>
                <a:gd name="T51" fmla="*/ 117 h 127"/>
                <a:gd name="T52" fmla="*/ 9 w 64"/>
                <a:gd name="T53" fmla="*/ 109 h 127"/>
                <a:gd name="T54" fmla="*/ 5 w 64"/>
                <a:gd name="T55" fmla="*/ 99 h 127"/>
                <a:gd name="T56" fmla="*/ 2 w 64"/>
                <a:gd name="T57" fmla="*/ 89 h 127"/>
                <a:gd name="T58" fmla="*/ 0 w 64"/>
                <a:gd name="T59" fmla="*/ 77 h 127"/>
                <a:gd name="T60" fmla="*/ 0 w 64"/>
                <a:gd name="T61" fmla="*/ 64 h 127"/>
                <a:gd name="T62" fmla="*/ 0 w 64"/>
                <a:gd name="T63" fmla="*/ 52 h 127"/>
                <a:gd name="T64" fmla="*/ 2 w 64"/>
                <a:gd name="T65" fmla="*/ 39 h 127"/>
                <a:gd name="T66" fmla="*/ 5 w 64"/>
                <a:gd name="T67" fmla="*/ 28 h 127"/>
                <a:gd name="T68" fmla="*/ 9 w 64"/>
                <a:gd name="T69" fmla="*/ 19 h 127"/>
                <a:gd name="T70" fmla="*/ 14 w 64"/>
                <a:gd name="T71" fmla="*/ 11 h 127"/>
                <a:gd name="T72" fmla="*/ 19 w 64"/>
                <a:gd name="T73" fmla="*/ 5 h 127"/>
                <a:gd name="T74" fmla="*/ 22 w 64"/>
                <a:gd name="T75" fmla="*/ 3 h 127"/>
                <a:gd name="T76" fmla="*/ 25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8" y="2"/>
                  </a:lnTo>
                  <a:lnTo>
                    <a:pt x="41" y="3"/>
                  </a:lnTo>
                  <a:lnTo>
                    <a:pt x="44" y="5"/>
                  </a:lnTo>
                  <a:lnTo>
                    <a:pt x="50" y="11"/>
                  </a:lnTo>
                  <a:lnTo>
                    <a:pt x="54" y="19"/>
                  </a:lnTo>
                  <a:lnTo>
                    <a:pt x="58" y="28"/>
                  </a:lnTo>
                  <a:lnTo>
                    <a:pt x="61" y="39"/>
                  </a:lnTo>
                  <a:lnTo>
                    <a:pt x="63" y="52"/>
                  </a:lnTo>
                  <a:lnTo>
                    <a:pt x="64" y="64"/>
                  </a:lnTo>
                  <a:lnTo>
                    <a:pt x="63" y="77"/>
                  </a:lnTo>
                  <a:lnTo>
                    <a:pt x="61" y="89"/>
                  </a:lnTo>
                  <a:lnTo>
                    <a:pt x="58" y="99"/>
                  </a:lnTo>
                  <a:lnTo>
                    <a:pt x="54" y="109"/>
                  </a:lnTo>
                  <a:lnTo>
                    <a:pt x="50" y="117"/>
                  </a:lnTo>
                  <a:lnTo>
                    <a:pt x="44" y="123"/>
                  </a:lnTo>
                  <a:lnTo>
                    <a:pt x="41" y="125"/>
                  </a:lnTo>
                  <a:lnTo>
                    <a:pt x="38" y="126"/>
                  </a:lnTo>
                  <a:lnTo>
                    <a:pt x="35" y="127"/>
                  </a:lnTo>
                  <a:lnTo>
                    <a:pt x="32" y="127"/>
                  </a:lnTo>
                  <a:lnTo>
                    <a:pt x="29" y="127"/>
                  </a:lnTo>
                  <a:lnTo>
                    <a:pt x="25" y="126"/>
                  </a:lnTo>
                  <a:lnTo>
                    <a:pt x="22" y="125"/>
                  </a:lnTo>
                  <a:lnTo>
                    <a:pt x="19" y="123"/>
                  </a:lnTo>
                  <a:lnTo>
                    <a:pt x="14" y="117"/>
                  </a:lnTo>
                  <a:lnTo>
                    <a:pt x="9" y="109"/>
                  </a:lnTo>
                  <a:lnTo>
                    <a:pt x="5" y="99"/>
                  </a:lnTo>
                  <a:lnTo>
                    <a:pt x="2" y="89"/>
                  </a:lnTo>
                  <a:lnTo>
                    <a:pt x="0" y="77"/>
                  </a:lnTo>
                  <a:lnTo>
                    <a:pt x="0" y="64"/>
                  </a:lnTo>
                  <a:lnTo>
                    <a:pt x="0" y="52"/>
                  </a:lnTo>
                  <a:lnTo>
                    <a:pt x="2" y="39"/>
                  </a:lnTo>
                  <a:lnTo>
                    <a:pt x="5" y="28"/>
                  </a:lnTo>
                  <a:lnTo>
                    <a:pt x="9" y="19"/>
                  </a:lnTo>
                  <a:lnTo>
                    <a:pt x="14" y="11"/>
                  </a:lnTo>
                  <a:lnTo>
                    <a:pt x="19" y="5"/>
                  </a:lnTo>
                  <a:lnTo>
                    <a:pt x="22" y="3"/>
                  </a:lnTo>
                  <a:lnTo>
                    <a:pt x="25"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6144" name="Freeform 133"/>
            <p:cNvSpPr>
              <a:spLocks/>
            </p:cNvSpPr>
            <p:nvPr/>
          </p:nvSpPr>
          <p:spPr bwMode="auto">
            <a:xfrm>
              <a:off x="4890" y="1023"/>
              <a:ext cx="105" cy="156"/>
            </a:xfrm>
            <a:custGeom>
              <a:avLst/>
              <a:gdLst>
                <a:gd name="T0" fmla="*/ 21 w 105"/>
                <a:gd name="T1" fmla="*/ 0 h 156"/>
                <a:gd name="T2" fmla="*/ 84 w 105"/>
                <a:gd name="T3" fmla="*/ 0 h 156"/>
                <a:gd name="T4" fmla="*/ 88 w 105"/>
                <a:gd name="T5" fmla="*/ 1 h 156"/>
                <a:gd name="T6" fmla="*/ 91 w 105"/>
                <a:gd name="T7" fmla="*/ 4 h 156"/>
                <a:gd name="T8" fmla="*/ 95 w 105"/>
                <a:gd name="T9" fmla="*/ 8 h 156"/>
                <a:gd name="T10" fmla="*/ 99 w 105"/>
                <a:gd name="T11" fmla="*/ 14 h 156"/>
                <a:gd name="T12" fmla="*/ 101 w 105"/>
                <a:gd name="T13" fmla="*/ 20 h 156"/>
                <a:gd name="T14" fmla="*/ 103 w 105"/>
                <a:gd name="T15" fmla="*/ 28 h 156"/>
                <a:gd name="T16" fmla="*/ 104 w 105"/>
                <a:gd name="T17" fmla="*/ 36 h 156"/>
                <a:gd name="T18" fmla="*/ 105 w 105"/>
                <a:gd name="T19" fmla="*/ 45 h 156"/>
                <a:gd name="T20" fmla="*/ 105 w 105"/>
                <a:gd name="T21" fmla="*/ 111 h 156"/>
                <a:gd name="T22" fmla="*/ 104 w 105"/>
                <a:gd name="T23" fmla="*/ 120 h 156"/>
                <a:gd name="T24" fmla="*/ 103 w 105"/>
                <a:gd name="T25" fmla="*/ 128 h 156"/>
                <a:gd name="T26" fmla="*/ 101 w 105"/>
                <a:gd name="T27" fmla="*/ 136 h 156"/>
                <a:gd name="T28" fmla="*/ 99 w 105"/>
                <a:gd name="T29" fmla="*/ 142 h 156"/>
                <a:gd name="T30" fmla="*/ 95 w 105"/>
                <a:gd name="T31" fmla="*/ 148 h 156"/>
                <a:gd name="T32" fmla="*/ 91 w 105"/>
                <a:gd name="T33" fmla="*/ 153 h 156"/>
                <a:gd name="T34" fmla="*/ 88 w 105"/>
                <a:gd name="T35" fmla="*/ 155 h 156"/>
                <a:gd name="T36" fmla="*/ 84 w 105"/>
                <a:gd name="T37" fmla="*/ 156 h 156"/>
                <a:gd name="T38" fmla="*/ 21 w 105"/>
                <a:gd name="T39" fmla="*/ 156 h 156"/>
                <a:gd name="T40" fmla="*/ 17 w 105"/>
                <a:gd name="T41" fmla="*/ 155 h 156"/>
                <a:gd name="T42" fmla="*/ 13 w 105"/>
                <a:gd name="T43" fmla="*/ 153 h 156"/>
                <a:gd name="T44" fmla="*/ 10 w 105"/>
                <a:gd name="T45" fmla="*/ 148 h 156"/>
                <a:gd name="T46" fmla="*/ 6 w 105"/>
                <a:gd name="T47" fmla="*/ 142 h 156"/>
                <a:gd name="T48" fmla="*/ 4 w 105"/>
                <a:gd name="T49" fmla="*/ 136 h 156"/>
                <a:gd name="T50" fmla="*/ 2 w 105"/>
                <a:gd name="T51" fmla="*/ 128 h 156"/>
                <a:gd name="T52" fmla="*/ 1 w 105"/>
                <a:gd name="T53" fmla="*/ 120 h 156"/>
                <a:gd name="T54" fmla="*/ 0 w 105"/>
                <a:gd name="T55" fmla="*/ 111 h 156"/>
                <a:gd name="T56" fmla="*/ 0 w 105"/>
                <a:gd name="T57" fmla="*/ 45 h 156"/>
                <a:gd name="T58" fmla="*/ 1 w 105"/>
                <a:gd name="T59" fmla="*/ 36 h 156"/>
                <a:gd name="T60" fmla="*/ 2 w 105"/>
                <a:gd name="T61" fmla="*/ 28 h 156"/>
                <a:gd name="T62" fmla="*/ 4 w 105"/>
                <a:gd name="T63" fmla="*/ 20 h 156"/>
                <a:gd name="T64" fmla="*/ 6 w 105"/>
                <a:gd name="T65" fmla="*/ 14 h 156"/>
                <a:gd name="T66" fmla="*/ 10 w 105"/>
                <a:gd name="T67" fmla="*/ 8 h 156"/>
                <a:gd name="T68" fmla="*/ 13 w 105"/>
                <a:gd name="T69" fmla="*/ 4 h 156"/>
                <a:gd name="T70" fmla="*/ 17 w 105"/>
                <a:gd name="T71" fmla="*/ 1 h 156"/>
                <a:gd name="T72" fmla="*/ 21 w 105"/>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156"/>
                <a:gd name="T113" fmla="*/ 105 w 105"/>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156">
                  <a:moveTo>
                    <a:pt x="21" y="0"/>
                  </a:moveTo>
                  <a:lnTo>
                    <a:pt x="84" y="0"/>
                  </a:lnTo>
                  <a:lnTo>
                    <a:pt x="88" y="1"/>
                  </a:lnTo>
                  <a:lnTo>
                    <a:pt x="91" y="4"/>
                  </a:lnTo>
                  <a:lnTo>
                    <a:pt x="95" y="8"/>
                  </a:lnTo>
                  <a:lnTo>
                    <a:pt x="99" y="14"/>
                  </a:lnTo>
                  <a:lnTo>
                    <a:pt x="101" y="20"/>
                  </a:lnTo>
                  <a:lnTo>
                    <a:pt x="103" y="28"/>
                  </a:lnTo>
                  <a:lnTo>
                    <a:pt x="104" y="36"/>
                  </a:lnTo>
                  <a:lnTo>
                    <a:pt x="105" y="45"/>
                  </a:lnTo>
                  <a:lnTo>
                    <a:pt x="105" y="111"/>
                  </a:lnTo>
                  <a:lnTo>
                    <a:pt x="104" y="120"/>
                  </a:lnTo>
                  <a:lnTo>
                    <a:pt x="103" y="128"/>
                  </a:lnTo>
                  <a:lnTo>
                    <a:pt x="101" y="136"/>
                  </a:lnTo>
                  <a:lnTo>
                    <a:pt x="99" y="142"/>
                  </a:lnTo>
                  <a:lnTo>
                    <a:pt x="95" y="148"/>
                  </a:lnTo>
                  <a:lnTo>
                    <a:pt x="91" y="153"/>
                  </a:lnTo>
                  <a:lnTo>
                    <a:pt x="88" y="155"/>
                  </a:lnTo>
                  <a:lnTo>
                    <a:pt x="84" y="156"/>
                  </a:lnTo>
                  <a:lnTo>
                    <a:pt x="21" y="156"/>
                  </a:lnTo>
                  <a:lnTo>
                    <a:pt x="17" y="155"/>
                  </a:lnTo>
                  <a:lnTo>
                    <a:pt x="13" y="153"/>
                  </a:lnTo>
                  <a:lnTo>
                    <a:pt x="10" y="148"/>
                  </a:lnTo>
                  <a:lnTo>
                    <a:pt x="6" y="142"/>
                  </a:lnTo>
                  <a:lnTo>
                    <a:pt x="4" y="136"/>
                  </a:lnTo>
                  <a:lnTo>
                    <a:pt x="2" y="128"/>
                  </a:lnTo>
                  <a:lnTo>
                    <a:pt x="1" y="120"/>
                  </a:lnTo>
                  <a:lnTo>
                    <a:pt x="0" y="111"/>
                  </a:lnTo>
                  <a:lnTo>
                    <a:pt x="0" y="45"/>
                  </a:lnTo>
                  <a:lnTo>
                    <a:pt x="1" y="36"/>
                  </a:lnTo>
                  <a:lnTo>
                    <a:pt x="2" y="28"/>
                  </a:lnTo>
                  <a:lnTo>
                    <a:pt x="4" y="20"/>
                  </a:lnTo>
                  <a:lnTo>
                    <a:pt x="6" y="14"/>
                  </a:lnTo>
                  <a:lnTo>
                    <a:pt x="10" y="8"/>
                  </a:lnTo>
                  <a:lnTo>
                    <a:pt x="13" y="4"/>
                  </a:lnTo>
                  <a:lnTo>
                    <a:pt x="17"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45" name="Freeform 134"/>
            <p:cNvSpPr>
              <a:spLocks/>
            </p:cNvSpPr>
            <p:nvPr/>
          </p:nvSpPr>
          <p:spPr bwMode="auto">
            <a:xfrm>
              <a:off x="4890" y="1023"/>
              <a:ext cx="105" cy="156"/>
            </a:xfrm>
            <a:custGeom>
              <a:avLst/>
              <a:gdLst>
                <a:gd name="T0" fmla="*/ 21 w 105"/>
                <a:gd name="T1" fmla="*/ 0 h 156"/>
                <a:gd name="T2" fmla="*/ 84 w 105"/>
                <a:gd name="T3" fmla="*/ 0 h 156"/>
                <a:gd name="T4" fmla="*/ 88 w 105"/>
                <a:gd name="T5" fmla="*/ 1 h 156"/>
                <a:gd name="T6" fmla="*/ 91 w 105"/>
                <a:gd name="T7" fmla="*/ 4 h 156"/>
                <a:gd name="T8" fmla="*/ 95 w 105"/>
                <a:gd name="T9" fmla="*/ 8 h 156"/>
                <a:gd name="T10" fmla="*/ 99 w 105"/>
                <a:gd name="T11" fmla="*/ 14 h 156"/>
                <a:gd name="T12" fmla="*/ 101 w 105"/>
                <a:gd name="T13" fmla="*/ 20 h 156"/>
                <a:gd name="T14" fmla="*/ 103 w 105"/>
                <a:gd name="T15" fmla="*/ 28 h 156"/>
                <a:gd name="T16" fmla="*/ 104 w 105"/>
                <a:gd name="T17" fmla="*/ 36 h 156"/>
                <a:gd name="T18" fmla="*/ 105 w 105"/>
                <a:gd name="T19" fmla="*/ 45 h 156"/>
                <a:gd name="T20" fmla="*/ 105 w 105"/>
                <a:gd name="T21" fmla="*/ 111 h 156"/>
                <a:gd name="T22" fmla="*/ 104 w 105"/>
                <a:gd name="T23" fmla="*/ 120 h 156"/>
                <a:gd name="T24" fmla="*/ 103 w 105"/>
                <a:gd name="T25" fmla="*/ 128 h 156"/>
                <a:gd name="T26" fmla="*/ 101 w 105"/>
                <a:gd name="T27" fmla="*/ 136 h 156"/>
                <a:gd name="T28" fmla="*/ 99 w 105"/>
                <a:gd name="T29" fmla="*/ 142 h 156"/>
                <a:gd name="T30" fmla="*/ 95 w 105"/>
                <a:gd name="T31" fmla="*/ 148 h 156"/>
                <a:gd name="T32" fmla="*/ 91 w 105"/>
                <a:gd name="T33" fmla="*/ 153 h 156"/>
                <a:gd name="T34" fmla="*/ 88 w 105"/>
                <a:gd name="T35" fmla="*/ 155 h 156"/>
                <a:gd name="T36" fmla="*/ 84 w 105"/>
                <a:gd name="T37" fmla="*/ 156 h 156"/>
                <a:gd name="T38" fmla="*/ 21 w 105"/>
                <a:gd name="T39" fmla="*/ 156 h 156"/>
                <a:gd name="T40" fmla="*/ 17 w 105"/>
                <a:gd name="T41" fmla="*/ 155 h 156"/>
                <a:gd name="T42" fmla="*/ 13 w 105"/>
                <a:gd name="T43" fmla="*/ 153 h 156"/>
                <a:gd name="T44" fmla="*/ 10 w 105"/>
                <a:gd name="T45" fmla="*/ 148 h 156"/>
                <a:gd name="T46" fmla="*/ 6 w 105"/>
                <a:gd name="T47" fmla="*/ 142 h 156"/>
                <a:gd name="T48" fmla="*/ 4 w 105"/>
                <a:gd name="T49" fmla="*/ 136 h 156"/>
                <a:gd name="T50" fmla="*/ 2 w 105"/>
                <a:gd name="T51" fmla="*/ 128 h 156"/>
                <a:gd name="T52" fmla="*/ 1 w 105"/>
                <a:gd name="T53" fmla="*/ 120 h 156"/>
                <a:gd name="T54" fmla="*/ 0 w 105"/>
                <a:gd name="T55" fmla="*/ 111 h 156"/>
                <a:gd name="T56" fmla="*/ 0 w 105"/>
                <a:gd name="T57" fmla="*/ 45 h 156"/>
                <a:gd name="T58" fmla="*/ 1 w 105"/>
                <a:gd name="T59" fmla="*/ 36 h 156"/>
                <a:gd name="T60" fmla="*/ 2 w 105"/>
                <a:gd name="T61" fmla="*/ 28 h 156"/>
                <a:gd name="T62" fmla="*/ 4 w 105"/>
                <a:gd name="T63" fmla="*/ 20 h 156"/>
                <a:gd name="T64" fmla="*/ 6 w 105"/>
                <a:gd name="T65" fmla="*/ 14 h 156"/>
                <a:gd name="T66" fmla="*/ 10 w 105"/>
                <a:gd name="T67" fmla="*/ 8 h 156"/>
                <a:gd name="T68" fmla="*/ 13 w 105"/>
                <a:gd name="T69" fmla="*/ 4 h 156"/>
                <a:gd name="T70" fmla="*/ 17 w 105"/>
                <a:gd name="T71" fmla="*/ 1 h 156"/>
                <a:gd name="T72" fmla="*/ 21 w 105"/>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156"/>
                <a:gd name="T113" fmla="*/ 105 w 105"/>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156">
                  <a:moveTo>
                    <a:pt x="21" y="0"/>
                  </a:moveTo>
                  <a:lnTo>
                    <a:pt x="84" y="0"/>
                  </a:lnTo>
                  <a:lnTo>
                    <a:pt x="88" y="1"/>
                  </a:lnTo>
                  <a:lnTo>
                    <a:pt x="91" y="4"/>
                  </a:lnTo>
                  <a:lnTo>
                    <a:pt x="95" y="8"/>
                  </a:lnTo>
                  <a:lnTo>
                    <a:pt x="99" y="14"/>
                  </a:lnTo>
                  <a:lnTo>
                    <a:pt x="101" y="20"/>
                  </a:lnTo>
                  <a:lnTo>
                    <a:pt x="103" y="28"/>
                  </a:lnTo>
                  <a:lnTo>
                    <a:pt x="104" y="36"/>
                  </a:lnTo>
                  <a:lnTo>
                    <a:pt x="105" y="45"/>
                  </a:lnTo>
                  <a:lnTo>
                    <a:pt x="105" y="111"/>
                  </a:lnTo>
                  <a:lnTo>
                    <a:pt x="104" y="120"/>
                  </a:lnTo>
                  <a:lnTo>
                    <a:pt x="103" y="128"/>
                  </a:lnTo>
                  <a:lnTo>
                    <a:pt x="101" y="136"/>
                  </a:lnTo>
                  <a:lnTo>
                    <a:pt x="99" y="142"/>
                  </a:lnTo>
                  <a:lnTo>
                    <a:pt x="95" y="148"/>
                  </a:lnTo>
                  <a:lnTo>
                    <a:pt x="91" y="153"/>
                  </a:lnTo>
                  <a:lnTo>
                    <a:pt x="88" y="155"/>
                  </a:lnTo>
                  <a:lnTo>
                    <a:pt x="84" y="156"/>
                  </a:lnTo>
                  <a:lnTo>
                    <a:pt x="21" y="156"/>
                  </a:lnTo>
                  <a:lnTo>
                    <a:pt x="17" y="155"/>
                  </a:lnTo>
                  <a:lnTo>
                    <a:pt x="13" y="153"/>
                  </a:lnTo>
                  <a:lnTo>
                    <a:pt x="10" y="148"/>
                  </a:lnTo>
                  <a:lnTo>
                    <a:pt x="6" y="142"/>
                  </a:lnTo>
                  <a:lnTo>
                    <a:pt x="4" y="136"/>
                  </a:lnTo>
                  <a:lnTo>
                    <a:pt x="2" y="128"/>
                  </a:lnTo>
                  <a:lnTo>
                    <a:pt x="1" y="120"/>
                  </a:lnTo>
                  <a:lnTo>
                    <a:pt x="0" y="111"/>
                  </a:lnTo>
                  <a:lnTo>
                    <a:pt x="0" y="45"/>
                  </a:lnTo>
                  <a:lnTo>
                    <a:pt x="1" y="36"/>
                  </a:lnTo>
                  <a:lnTo>
                    <a:pt x="2" y="28"/>
                  </a:lnTo>
                  <a:lnTo>
                    <a:pt x="4" y="20"/>
                  </a:lnTo>
                  <a:lnTo>
                    <a:pt x="6" y="14"/>
                  </a:lnTo>
                  <a:lnTo>
                    <a:pt x="10" y="8"/>
                  </a:lnTo>
                  <a:lnTo>
                    <a:pt x="13" y="4"/>
                  </a:lnTo>
                  <a:lnTo>
                    <a:pt x="17"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146" name="Freeform 135"/>
            <p:cNvSpPr>
              <a:spLocks/>
            </p:cNvSpPr>
            <p:nvPr/>
          </p:nvSpPr>
          <p:spPr bwMode="auto">
            <a:xfrm>
              <a:off x="4907" y="1063"/>
              <a:ext cx="64" cy="89"/>
            </a:xfrm>
            <a:custGeom>
              <a:avLst/>
              <a:gdLst>
                <a:gd name="T0" fmla="*/ 32 w 64"/>
                <a:gd name="T1" fmla="*/ 0 h 89"/>
                <a:gd name="T2" fmla="*/ 39 w 64"/>
                <a:gd name="T3" fmla="*/ 1 h 89"/>
                <a:gd name="T4" fmla="*/ 45 w 64"/>
                <a:gd name="T5" fmla="*/ 3 h 89"/>
                <a:gd name="T6" fmla="*/ 50 w 64"/>
                <a:gd name="T7" fmla="*/ 8 h 89"/>
                <a:gd name="T8" fmla="*/ 55 w 64"/>
                <a:gd name="T9" fmla="*/ 14 h 89"/>
                <a:gd name="T10" fmla="*/ 59 w 64"/>
                <a:gd name="T11" fmla="*/ 19 h 89"/>
                <a:gd name="T12" fmla="*/ 62 w 64"/>
                <a:gd name="T13" fmla="*/ 28 h 89"/>
                <a:gd name="T14" fmla="*/ 64 w 64"/>
                <a:gd name="T15" fmla="*/ 36 h 89"/>
                <a:gd name="T16" fmla="*/ 64 w 64"/>
                <a:gd name="T17" fmla="*/ 45 h 89"/>
                <a:gd name="T18" fmla="*/ 64 w 64"/>
                <a:gd name="T19" fmla="*/ 53 h 89"/>
                <a:gd name="T20" fmla="*/ 62 w 64"/>
                <a:gd name="T21" fmla="*/ 63 h 89"/>
                <a:gd name="T22" fmla="*/ 59 w 64"/>
                <a:gd name="T23" fmla="*/ 70 h 89"/>
                <a:gd name="T24" fmla="*/ 55 w 64"/>
                <a:gd name="T25" fmla="*/ 77 h 89"/>
                <a:gd name="T26" fmla="*/ 50 w 64"/>
                <a:gd name="T27" fmla="*/ 81 h 89"/>
                <a:gd name="T28" fmla="*/ 45 w 64"/>
                <a:gd name="T29" fmla="*/ 86 h 89"/>
                <a:gd name="T30" fmla="*/ 39 w 64"/>
                <a:gd name="T31" fmla="*/ 88 h 89"/>
                <a:gd name="T32" fmla="*/ 32 w 64"/>
                <a:gd name="T33" fmla="*/ 89 h 89"/>
                <a:gd name="T34" fmla="*/ 26 w 64"/>
                <a:gd name="T35" fmla="*/ 88 h 89"/>
                <a:gd name="T36" fmla="*/ 20 w 64"/>
                <a:gd name="T37" fmla="*/ 86 h 89"/>
                <a:gd name="T38" fmla="*/ 15 w 64"/>
                <a:gd name="T39" fmla="*/ 81 h 89"/>
                <a:gd name="T40" fmla="*/ 10 w 64"/>
                <a:gd name="T41" fmla="*/ 77 h 89"/>
                <a:gd name="T42" fmla="*/ 6 w 64"/>
                <a:gd name="T43" fmla="*/ 70 h 89"/>
                <a:gd name="T44" fmla="*/ 3 w 64"/>
                <a:gd name="T45" fmla="*/ 63 h 89"/>
                <a:gd name="T46" fmla="*/ 1 w 64"/>
                <a:gd name="T47" fmla="*/ 53 h 89"/>
                <a:gd name="T48" fmla="*/ 0 w 64"/>
                <a:gd name="T49" fmla="*/ 45 h 89"/>
                <a:gd name="T50" fmla="*/ 1 w 64"/>
                <a:gd name="T51" fmla="*/ 36 h 89"/>
                <a:gd name="T52" fmla="*/ 3 w 64"/>
                <a:gd name="T53" fmla="*/ 28 h 89"/>
                <a:gd name="T54" fmla="*/ 6 w 64"/>
                <a:gd name="T55" fmla="*/ 19 h 89"/>
                <a:gd name="T56" fmla="*/ 10 w 64"/>
                <a:gd name="T57" fmla="*/ 14 h 89"/>
                <a:gd name="T58" fmla="*/ 15 w 64"/>
                <a:gd name="T59" fmla="*/ 8 h 89"/>
                <a:gd name="T60" fmla="*/ 20 w 64"/>
                <a:gd name="T61" fmla="*/ 3 h 89"/>
                <a:gd name="T62" fmla="*/ 26 w 64"/>
                <a:gd name="T63" fmla="*/ 1 h 89"/>
                <a:gd name="T64" fmla="*/ 32 w 64"/>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89"/>
                <a:gd name="T101" fmla="*/ 64 w 64"/>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89">
                  <a:moveTo>
                    <a:pt x="32" y="0"/>
                  </a:moveTo>
                  <a:lnTo>
                    <a:pt x="39" y="1"/>
                  </a:lnTo>
                  <a:lnTo>
                    <a:pt x="45" y="3"/>
                  </a:lnTo>
                  <a:lnTo>
                    <a:pt x="50" y="8"/>
                  </a:lnTo>
                  <a:lnTo>
                    <a:pt x="55" y="14"/>
                  </a:lnTo>
                  <a:lnTo>
                    <a:pt x="59" y="19"/>
                  </a:lnTo>
                  <a:lnTo>
                    <a:pt x="62" y="28"/>
                  </a:lnTo>
                  <a:lnTo>
                    <a:pt x="64" y="36"/>
                  </a:lnTo>
                  <a:lnTo>
                    <a:pt x="64" y="45"/>
                  </a:lnTo>
                  <a:lnTo>
                    <a:pt x="64" y="53"/>
                  </a:lnTo>
                  <a:lnTo>
                    <a:pt x="62" y="63"/>
                  </a:lnTo>
                  <a:lnTo>
                    <a:pt x="59" y="70"/>
                  </a:lnTo>
                  <a:lnTo>
                    <a:pt x="55" y="77"/>
                  </a:lnTo>
                  <a:lnTo>
                    <a:pt x="50" y="81"/>
                  </a:lnTo>
                  <a:lnTo>
                    <a:pt x="45" y="86"/>
                  </a:lnTo>
                  <a:lnTo>
                    <a:pt x="39" y="88"/>
                  </a:lnTo>
                  <a:lnTo>
                    <a:pt x="32" y="89"/>
                  </a:lnTo>
                  <a:lnTo>
                    <a:pt x="26" y="88"/>
                  </a:lnTo>
                  <a:lnTo>
                    <a:pt x="20" y="86"/>
                  </a:lnTo>
                  <a:lnTo>
                    <a:pt x="15" y="81"/>
                  </a:lnTo>
                  <a:lnTo>
                    <a:pt x="10" y="77"/>
                  </a:lnTo>
                  <a:lnTo>
                    <a:pt x="6" y="70"/>
                  </a:lnTo>
                  <a:lnTo>
                    <a:pt x="3" y="63"/>
                  </a:lnTo>
                  <a:lnTo>
                    <a:pt x="1" y="53"/>
                  </a:lnTo>
                  <a:lnTo>
                    <a:pt x="0" y="45"/>
                  </a:lnTo>
                  <a:lnTo>
                    <a:pt x="1" y="36"/>
                  </a:lnTo>
                  <a:lnTo>
                    <a:pt x="3" y="28"/>
                  </a:lnTo>
                  <a:lnTo>
                    <a:pt x="6" y="19"/>
                  </a:lnTo>
                  <a:lnTo>
                    <a:pt x="10" y="14"/>
                  </a:lnTo>
                  <a:lnTo>
                    <a:pt x="15" y="8"/>
                  </a:lnTo>
                  <a:lnTo>
                    <a:pt x="20" y="3"/>
                  </a:lnTo>
                  <a:lnTo>
                    <a:pt x="26" y="1"/>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47" name="Freeform 136"/>
            <p:cNvSpPr>
              <a:spLocks/>
            </p:cNvSpPr>
            <p:nvPr/>
          </p:nvSpPr>
          <p:spPr bwMode="auto">
            <a:xfrm>
              <a:off x="4907" y="1063"/>
              <a:ext cx="64" cy="89"/>
            </a:xfrm>
            <a:custGeom>
              <a:avLst/>
              <a:gdLst>
                <a:gd name="T0" fmla="*/ 32 w 64"/>
                <a:gd name="T1" fmla="*/ 0 h 89"/>
                <a:gd name="T2" fmla="*/ 39 w 64"/>
                <a:gd name="T3" fmla="*/ 1 h 89"/>
                <a:gd name="T4" fmla="*/ 45 w 64"/>
                <a:gd name="T5" fmla="*/ 3 h 89"/>
                <a:gd name="T6" fmla="*/ 50 w 64"/>
                <a:gd name="T7" fmla="*/ 8 h 89"/>
                <a:gd name="T8" fmla="*/ 55 w 64"/>
                <a:gd name="T9" fmla="*/ 14 h 89"/>
                <a:gd name="T10" fmla="*/ 59 w 64"/>
                <a:gd name="T11" fmla="*/ 19 h 89"/>
                <a:gd name="T12" fmla="*/ 62 w 64"/>
                <a:gd name="T13" fmla="*/ 28 h 89"/>
                <a:gd name="T14" fmla="*/ 64 w 64"/>
                <a:gd name="T15" fmla="*/ 36 h 89"/>
                <a:gd name="T16" fmla="*/ 64 w 64"/>
                <a:gd name="T17" fmla="*/ 45 h 89"/>
                <a:gd name="T18" fmla="*/ 64 w 64"/>
                <a:gd name="T19" fmla="*/ 53 h 89"/>
                <a:gd name="T20" fmla="*/ 62 w 64"/>
                <a:gd name="T21" fmla="*/ 63 h 89"/>
                <a:gd name="T22" fmla="*/ 59 w 64"/>
                <a:gd name="T23" fmla="*/ 70 h 89"/>
                <a:gd name="T24" fmla="*/ 55 w 64"/>
                <a:gd name="T25" fmla="*/ 77 h 89"/>
                <a:gd name="T26" fmla="*/ 50 w 64"/>
                <a:gd name="T27" fmla="*/ 81 h 89"/>
                <a:gd name="T28" fmla="*/ 45 w 64"/>
                <a:gd name="T29" fmla="*/ 86 h 89"/>
                <a:gd name="T30" fmla="*/ 39 w 64"/>
                <a:gd name="T31" fmla="*/ 88 h 89"/>
                <a:gd name="T32" fmla="*/ 32 w 64"/>
                <a:gd name="T33" fmla="*/ 89 h 89"/>
                <a:gd name="T34" fmla="*/ 26 w 64"/>
                <a:gd name="T35" fmla="*/ 88 h 89"/>
                <a:gd name="T36" fmla="*/ 20 w 64"/>
                <a:gd name="T37" fmla="*/ 86 h 89"/>
                <a:gd name="T38" fmla="*/ 15 w 64"/>
                <a:gd name="T39" fmla="*/ 81 h 89"/>
                <a:gd name="T40" fmla="*/ 10 w 64"/>
                <a:gd name="T41" fmla="*/ 77 h 89"/>
                <a:gd name="T42" fmla="*/ 6 w 64"/>
                <a:gd name="T43" fmla="*/ 70 h 89"/>
                <a:gd name="T44" fmla="*/ 3 w 64"/>
                <a:gd name="T45" fmla="*/ 63 h 89"/>
                <a:gd name="T46" fmla="*/ 1 w 64"/>
                <a:gd name="T47" fmla="*/ 53 h 89"/>
                <a:gd name="T48" fmla="*/ 0 w 64"/>
                <a:gd name="T49" fmla="*/ 45 h 89"/>
                <a:gd name="T50" fmla="*/ 1 w 64"/>
                <a:gd name="T51" fmla="*/ 36 h 89"/>
                <a:gd name="T52" fmla="*/ 3 w 64"/>
                <a:gd name="T53" fmla="*/ 28 h 89"/>
                <a:gd name="T54" fmla="*/ 6 w 64"/>
                <a:gd name="T55" fmla="*/ 19 h 89"/>
                <a:gd name="T56" fmla="*/ 10 w 64"/>
                <a:gd name="T57" fmla="*/ 14 h 89"/>
                <a:gd name="T58" fmla="*/ 15 w 64"/>
                <a:gd name="T59" fmla="*/ 8 h 89"/>
                <a:gd name="T60" fmla="*/ 20 w 64"/>
                <a:gd name="T61" fmla="*/ 3 h 89"/>
                <a:gd name="T62" fmla="*/ 26 w 64"/>
                <a:gd name="T63" fmla="*/ 1 h 89"/>
                <a:gd name="T64" fmla="*/ 32 w 64"/>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89"/>
                <a:gd name="T101" fmla="*/ 64 w 64"/>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89">
                  <a:moveTo>
                    <a:pt x="32" y="0"/>
                  </a:moveTo>
                  <a:lnTo>
                    <a:pt x="39" y="1"/>
                  </a:lnTo>
                  <a:lnTo>
                    <a:pt x="45" y="3"/>
                  </a:lnTo>
                  <a:lnTo>
                    <a:pt x="50" y="8"/>
                  </a:lnTo>
                  <a:lnTo>
                    <a:pt x="55" y="14"/>
                  </a:lnTo>
                  <a:lnTo>
                    <a:pt x="59" y="19"/>
                  </a:lnTo>
                  <a:lnTo>
                    <a:pt x="62" y="28"/>
                  </a:lnTo>
                  <a:lnTo>
                    <a:pt x="64" y="36"/>
                  </a:lnTo>
                  <a:lnTo>
                    <a:pt x="64" y="45"/>
                  </a:lnTo>
                  <a:lnTo>
                    <a:pt x="64" y="53"/>
                  </a:lnTo>
                  <a:lnTo>
                    <a:pt x="62" y="63"/>
                  </a:lnTo>
                  <a:lnTo>
                    <a:pt x="59" y="70"/>
                  </a:lnTo>
                  <a:lnTo>
                    <a:pt x="55" y="77"/>
                  </a:lnTo>
                  <a:lnTo>
                    <a:pt x="50" y="81"/>
                  </a:lnTo>
                  <a:lnTo>
                    <a:pt x="45" y="86"/>
                  </a:lnTo>
                  <a:lnTo>
                    <a:pt x="39" y="88"/>
                  </a:lnTo>
                  <a:lnTo>
                    <a:pt x="32" y="89"/>
                  </a:lnTo>
                  <a:lnTo>
                    <a:pt x="26" y="88"/>
                  </a:lnTo>
                  <a:lnTo>
                    <a:pt x="20" y="86"/>
                  </a:lnTo>
                  <a:lnTo>
                    <a:pt x="15" y="81"/>
                  </a:lnTo>
                  <a:lnTo>
                    <a:pt x="10" y="77"/>
                  </a:lnTo>
                  <a:lnTo>
                    <a:pt x="6" y="70"/>
                  </a:lnTo>
                  <a:lnTo>
                    <a:pt x="3" y="63"/>
                  </a:lnTo>
                  <a:lnTo>
                    <a:pt x="1" y="53"/>
                  </a:lnTo>
                  <a:lnTo>
                    <a:pt x="0" y="45"/>
                  </a:lnTo>
                  <a:lnTo>
                    <a:pt x="1" y="36"/>
                  </a:lnTo>
                  <a:lnTo>
                    <a:pt x="3" y="28"/>
                  </a:lnTo>
                  <a:lnTo>
                    <a:pt x="6" y="19"/>
                  </a:lnTo>
                  <a:lnTo>
                    <a:pt x="10" y="14"/>
                  </a:lnTo>
                  <a:lnTo>
                    <a:pt x="15" y="8"/>
                  </a:lnTo>
                  <a:lnTo>
                    <a:pt x="20" y="3"/>
                  </a:lnTo>
                  <a:lnTo>
                    <a:pt x="26" y="1"/>
                  </a:lnTo>
                  <a:lnTo>
                    <a:pt x="32" y="0"/>
                  </a:lnTo>
                  <a:close/>
                </a:path>
              </a:pathLst>
            </a:custGeom>
            <a:solidFill>
              <a:srgbClr val="DF9DA5"/>
            </a:solidFill>
            <a:ln w="1588">
              <a:solidFill>
                <a:srgbClr val="1F1A17"/>
              </a:solidFill>
              <a:prstDash val="solid"/>
              <a:round/>
              <a:headEnd/>
              <a:tailEnd/>
            </a:ln>
          </p:spPr>
          <p:txBody>
            <a:bodyPr/>
            <a:lstStyle/>
            <a:p>
              <a:endParaRPr lang="ru-RU"/>
            </a:p>
          </p:txBody>
        </p:sp>
        <p:sp>
          <p:nvSpPr>
            <p:cNvPr id="16148" name="Freeform 137"/>
            <p:cNvSpPr>
              <a:spLocks/>
            </p:cNvSpPr>
            <p:nvPr/>
          </p:nvSpPr>
          <p:spPr bwMode="auto">
            <a:xfrm>
              <a:off x="4997" y="1023"/>
              <a:ext cx="104" cy="156"/>
            </a:xfrm>
            <a:custGeom>
              <a:avLst/>
              <a:gdLst>
                <a:gd name="T0" fmla="*/ 20 w 104"/>
                <a:gd name="T1" fmla="*/ 0 h 156"/>
                <a:gd name="T2" fmla="*/ 84 w 104"/>
                <a:gd name="T3" fmla="*/ 0 h 156"/>
                <a:gd name="T4" fmla="*/ 88 w 104"/>
                <a:gd name="T5" fmla="*/ 1 h 156"/>
                <a:gd name="T6" fmla="*/ 91 w 104"/>
                <a:gd name="T7" fmla="*/ 4 h 156"/>
                <a:gd name="T8" fmla="*/ 95 w 104"/>
                <a:gd name="T9" fmla="*/ 8 h 156"/>
                <a:gd name="T10" fmla="*/ 98 w 104"/>
                <a:gd name="T11" fmla="*/ 14 h 156"/>
                <a:gd name="T12" fmla="*/ 100 w 104"/>
                <a:gd name="T13" fmla="*/ 20 h 156"/>
                <a:gd name="T14" fmla="*/ 102 w 104"/>
                <a:gd name="T15" fmla="*/ 28 h 156"/>
                <a:gd name="T16" fmla="*/ 103 w 104"/>
                <a:gd name="T17" fmla="*/ 36 h 156"/>
                <a:gd name="T18" fmla="*/ 104 w 104"/>
                <a:gd name="T19" fmla="*/ 45 h 156"/>
                <a:gd name="T20" fmla="*/ 104 w 104"/>
                <a:gd name="T21" fmla="*/ 111 h 156"/>
                <a:gd name="T22" fmla="*/ 103 w 104"/>
                <a:gd name="T23" fmla="*/ 120 h 156"/>
                <a:gd name="T24" fmla="*/ 102 w 104"/>
                <a:gd name="T25" fmla="*/ 128 h 156"/>
                <a:gd name="T26" fmla="*/ 100 w 104"/>
                <a:gd name="T27" fmla="*/ 136 h 156"/>
                <a:gd name="T28" fmla="*/ 98 w 104"/>
                <a:gd name="T29" fmla="*/ 142 h 156"/>
                <a:gd name="T30" fmla="*/ 95 w 104"/>
                <a:gd name="T31" fmla="*/ 148 h 156"/>
                <a:gd name="T32" fmla="*/ 91 w 104"/>
                <a:gd name="T33" fmla="*/ 153 h 156"/>
                <a:gd name="T34" fmla="*/ 88 w 104"/>
                <a:gd name="T35" fmla="*/ 155 h 156"/>
                <a:gd name="T36" fmla="*/ 84 w 104"/>
                <a:gd name="T37" fmla="*/ 156 h 156"/>
                <a:gd name="T38" fmla="*/ 20 w 104"/>
                <a:gd name="T39" fmla="*/ 156 h 156"/>
                <a:gd name="T40" fmla="*/ 16 w 104"/>
                <a:gd name="T41" fmla="*/ 155 h 156"/>
                <a:gd name="T42" fmla="*/ 13 w 104"/>
                <a:gd name="T43" fmla="*/ 153 h 156"/>
                <a:gd name="T44" fmla="*/ 9 w 104"/>
                <a:gd name="T45" fmla="*/ 148 h 156"/>
                <a:gd name="T46" fmla="*/ 6 w 104"/>
                <a:gd name="T47" fmla="*/ 142 h 156"/>
                <a:gd name="T48" fmla="*/ 4 w 104"/>
                <a:gd name="T49" fmla="*/ 136 h 156"/>
                <a:gd name="T50" fmla="*/ 2 w 104"/>
                <a:gd name="T51" fmla="*/ 128 h 156"/>
                <a:gd name="T52" fmla="*/ 1 w 104"/>
                <a:gd name="T53" fmla="*/ 120 h 156"/>
                <a:gd name="T54" fmla="*/ 0 w 104"/>
                <a:gd name="T55" fmla="*/ 111 h 156"/>
                <a:gd name="T56" fmla="*/ 0 w 104"/>
                <a:gd name="T57" fmla="*/ 45 h 156"/>
                <a:gd name="T58" fmla="*/ 1 w 104"/>
                <a:gd name="T59" fmla="*/ 36 h 156"/>
                <a:gd name="T60" fmla="*/ 2 w 104"/>
                <a:gd name="T61" fmla="*/ 28 h 156"/>
                <a:gd name="T62" fmla="*/ 4 w 104"/>
                <a:gd name="T63" fmla="*/ 20 h 156"/>
                <a:gd name="T64" fmla="*/ 6 w 104"/>
                <a:gd name="T65" fmla="*/ 14 h 156"/>
                <a:gd name="T66" fmla="*/ 9 w 104"/>
                <a:gd name="T67" fmla="*/ 8 h 156"/>
                <a:gd name="T68" fmla="*/ 13 w 104"/>
                <a:gd name="T69" fmla="*/ 4 h 156"/>
                <a:gd name="T70" fmla="*/ 16 w 104"/>
                <a:gd name="T71" fmla="*/ 1 h 156"/>
                <a:gd name="T72" fmla="*/ 20 w 104"/>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56"/>
                <a:gd name="T113" fmla="*/ 104 w 10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56">
                  <a:moveTo>
                    <a:pt x="20" y="0"/>
                  </a:moveTo>
                  <a:lnTo>
                    <a:pt x="84" y="0"/>
                  </a:lnTo>
                  <a:lnTo>
                    <a:pt x="88" y="1"/>
                  </a:lnTo>
                  <a:lnTo>
                    <a:pt x="91" y="4"/>
                  </a:lnTo>
                  <a:lnTo>
                    <a:pt x="95" y="8"/>
                  </a:lnTo>
                  <a:lnTo>
                    <a:pt x="98" y="14"/>
                  </a:lnTo>
                  <a:lnTo>
                    <a:pt x="100" y="20"/>
                  </a:lnTo>
                  <a:lnTo>
                    <a:pt x="102" y="28"/>
                  </a:lnTo>
                  <a:lnTo>
                    <a:pt x="103" y="36"/>
                  </a:lnTo>
                  <a:lnTo>
                    <a:pt x="104" y="45"/>
                  </a:lnTo>
                  <a:lnTo>
                    <a:pt x="104" y="111"/>
                  </a:lnTo>
                  <a:lnTo>
                    <a:pt x="103" y="120"/>
                  </a:lnTo>
                  <a:lnTo>
                    <a:pt x="102" y="128"/>
                  </a:lnTo>
                  <a:lnTo>
                    <a:pt x="100" y="136"/>
                  </a:lnTo>
                  <a:lnTo>
                    <a:pt x="98" y="142"/>
                  </a:lnTo>
                  <a:lnTo>
                    <a:pt x="95" y="148"/>
                  </a:lnTo>
                  <a:lnTo>
                    <a:pt x="91" y="153"/>
                  </a:lnTo>
                  <a:lnTo>
                    <a:pt x="88" y="155"/>
                  </a:lnTo>
                  <a:lnTo>
                    <a:pt x="84" y="156"/>
                  </a:lnTo>
                  <a:lnTo>
                    <a:pt x="20" y="156"/>
                  </a:lnTo>
                  <a:lnTo>
                    <a:pt x="16" y="155"/>
                  </a:lnTo>
                  <a:lnTo>
                    <a:pt x="13" y="153"/>
                  </a:lnTo>
                  <a:lnTo>
                    <a:pt x="9" y="148"/>
                  </a:lnTo>
                  <a:lnTo>
                    <a:pt x="6" y="142"/>
                  </a:lnTo>
                  <a:lnTo>
                    <a:pt x="4" y="136"/>
                  </a:lnTo>
                  <a:lnTo>
                    <a:pt x="2" y="128"/>
                  </a:lnTo>
                  <a:lnTo>
                    <a:pt x="1" y="120"/>
                  </a:lnTo>
                  <a:lnTo>
                    <a:pt x="0" y="111"/>
                  </a:lnTo>
                  <a:lnTo>
                    <a:pt x="0" y="45"/>
                  </a:lnTo>
                  <a:lnTo>
                    <a:pt x="1" y="36"/>
                  </a:lnTo>
                  <a:lnTo>
                    <a:pt x="2" y="28"/>
                  </a:lnTo>
                  <a:lnTo>
                    <a:pt x="4" y="20"/>
                  </a:lnTo>
                  <a:lnTo>
                    <a:pt x="6" y="14"/>
                  </a:lnTo>
                  <a:lnTo>
                    <a:pt x="9" y="8"/>
                  </a:lnTo>
                  <a:lnTo>
                    <a:pt x="13" y="4"/>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49" name="Freeform 138"/>
            <p:cNvSpPr>
              <a:spLocks/>
            </p:cNvSpPr>
            <p:nvPr/>
          </p:nvSpPr>
          <p:spPr bwMode="auto">
            <a:xfrm>
              <a:off x="4997" y="1023"/>
              <a:ext cx="104" cy="156"/>
            </a:xfrm>
            <a:custGeom>
              <a:avLst/>
              <a:gdLst>
                <a:gd name="T0" fmla="*/ 20 w 104"/>
                <a:gd name="T1" fmla="*/ 0 h 156"/>
                <a:gd name="T2" fmla="*/ 84 w 104"/>
                <a:gd name="T3" fmla="*/ 0 h 156"/>
                <a:gd name="T4" fmla="*/ 88 w 104"/>
                <a:gd name="T5" fmla="*/ 1 h 156"/>
                <a:gd name="T6" fmla="*/ 91 w 104"/>
                <a:gd name="T7" fmla="*/ 4 h 156"/>
                <a:gd name="T8" fmla="*/ 95 w 104"/>
                <a:gd name="T9" fmla="*/ 8 h 156"/>
                <a:gd name="T10" fmla="*/ 98 w 104"/>
                <a:gd name="T11" fmla="*/ 14 h 156"/>
                <a:gd name="T12" fmla="*/ 100 w 104"/>
                <a:gd name="T13" fmla="*/ 20 h 156"/>
                <a:gd name="T14" fmla="*/ 102 w 104"/>
                <a:gd name="T15" fmla="*/ 28 h 156"/>
                <a:gd name="T16" fmla="*/ 103 w 104"/>
                <a:gd name="T17" fmla="*/ 36 h 156"/>
                <a:gd name="T18" fmla="*/ 104 w 104"/>
                <a:gd name="T19" fmla="*/ 45 h 156"/>
                <a:gd name="T20" fmla="*/ 104 w 104"/>
                <a:gd name="T21" fmla="*/ 111 h 156"/>
                <a:gd name="T22" fmla="*/ 103 w 104"/>
                <a:gd name="T23" fmla="*/ 120 h 156"/>
                <a:gd name="T24" fmla="*/ 102 w 104"/>
                <a:gd name="T25" fmla="*/ 128 h 156"/>
                <a:gd name="T26" fmla="*/ 100 w 104"/>
                <a:gd name="T27" fmla="*/ 136 h 156"/>
                <a:gd name="T28" fmla="*/ 98 w 104"/>
                <a:gd name="T29" fmla="*/ 142 h 156"/>
                <a:gd name="T30" fmla="*/ 95 w 104"/>
                <a:gd name="T31" fmla="*/ 148 h 156"/>
                <a:gd name="T32" fmla="*/ 91 w 104"/>
                <a:gd name="T33" fmla="*/ 153 h 156"/>
                <a:gd name="T34" fmla="*/ 88 w 104"/>
                <a:gd name="T35" fmla="*/ 155 h 156"/>
                <a:gd name="T36" fmla="*/ 84 w 104"/>
                <a:gd name="T37" fmla="*/ 156 h 156"/>
                <a:gd name="T38" fmla="*/ 20 w 104"/>
                <a:gd name="T39" fmla="*/ 156 h 156"/>
                <a:gd name="T40" fmla="*/ 16 w 104"/>
                <a:gd name="T41" fmla="*/ 155 h 156"/>
                <a:gd name="T42" fmla="*/ 13 w 104"/>
                <a:gd name="T43" fmla="*/ 153 h 156"/>
                <a:gd name="T44" fmla="*/ 9 w 104"/>
                <a:gd name="T45" fmla="*/ 148 h 156"/>
                <a:gd name="T46" fmla="*/ 6 w 104"/>
                <a:gd name="T47" fmla="*/ 142 h 156"/>
                <a:gd name="T48" fmla="*/ 4 w 104"/>
                <a:gd name="T49" fmla="*/ 136 h 156"/>
                <a:gd name="T50" fmla="*/ 2 w 104"/>
                <a:gd name="T51" fmla="*/ 128 h 156"/>
                <a:gd name="T52" fmla="*/ 1 w 104"/>
                <a:gd name="T53" fmla="*/ 120 h 156"/>
                <a:gd name="T54" fmla="*/ 0 w 104"/>
                <a:gd name="T55" fmla="*/ 111 h 156"/>
                <a:gd name="T56" fmla="*/ 0 w 104"/>
                <a:gd name="T57" fmla="*/ 45 h 156"/>
                <a:gd name="T58" fmla="*/ 1 w 104"/>
                <a:gd name="T59" fmla="*/ 36 h 156"/>
                <a:gd name="T60" fmla="*/ 2 w 104"/>
                <a:gd name="T61" fmla="*/ 28 h 156"/>
                <a:gd name="T62" fmla="*/ 4 w 104"/>
                <a:gd name="T63" fmla="*/ 20 h 156"/>
                <a:gd name="T64" fmla="*/ 6 w 104"/>
                <a:gd name="T65" fmla="*/ 14 h 156"/>
                <a:gd name="T66" fmla="*/ 9 w 104"/>
                <a:gd name="T67" fmla="*/ 8 h 156"/>
                <a:gd name="T68" fmla="*/ 13 w 104"/>
                <a:gd name="T69" fmla="*/ 4 h 156"/>
                <a:gd name="T70" fmla="*/ 16 w 104"/>
                <a:gd name="T71" fmla="*/ 1 h 156"/>
                <a:gd name="T72" fmla="*/ 20 w 104"/>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56"/>
                <a:gd name="T113" fmla="*/ 104 w 10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56">
                  <a:moveTo>
                    <a:pt x="20" y="0"/>
                  </a:moveTo>
                  <a:lnTo>
                    <a:pt x="84" y="0"/>
                  </a:lnTo>
                  <a:lnTo>
                    <a:pt x="88" y="1"/>
                  </a:lnTo>
                  <a:lnTo>
                    <a:pt x="91" y="4"/>
                  </a:lnTo>
                  <a:lnTo>
                    <a:pt x="95" y="8"/>
                  </a:lnTo>
                  <a:lnTo>
                    <a:pt x="98" y="14"/>
                  </a:lnTo>
                  <a:lnTo>
                    <a:pt x="100" y="20"/>
                  </a:lnTo>
                  <a:lnTo>
                    <a:pt x="102" y="28"/>
                  </a:lnTo>
                  <a:lnTo>
                    <a:pt x="103" y="36"/>
                  </a:lnTo>
                  <a:lnTo>
                    <a:pt x="104" y="45"/>
                  </a:lnTo>
                  <a:lnTo>
                    <a:pt x="104" y="111"/>
                  </a:lnTo>
                  <a:lnTo>
                    <a:pt x="103" y="120"/>
                  </a:lnTo>
                  <a:lnTo>
                    <a:pt x="102" y="128"/>
                  </a:lnTo>
                  <a:lnTo>
                    <a:pt x="100" y="136"/>
                  </a:lnTo>
                  <a:lnTo>
                    <a:pt x="98" y="142"/>
                  </a:lnTo>
                  <a:lnTo>
                    <a:pt x="95" y="148"/>
                  </a:lnTo>
                  <a:lnTo>
                    <a:pt x="91" y="153"/>
                  </a:lnTo>
                  <a:lnTo>
                    <a:pt x="88" y="155"/>
                  </a:lnTo>
                  <a:lnTo>
                    <a:pt x="84" y="156"/>
                  </a:lnTo>
                  <a:lnTo>
                    <a:pt x="20" y="156"/>
                  </a:lnTo>
                  <a:lnTo>
                    <a:pt x="16" y="155"/>
                  </a:lnTo>
                  <a:lnTo>
                    <a:pt x="13" y="153"/>
                  </a:lnTo>
                  <a:lnTo>
                    <a:pt x="9" y="148"/>
                  </a:lnTo>
                  <a:lnTo>
                    <a:pt x="6" y="142"/>
                  </a:lnTo>
                  <a:lnTo>
                    <a:pt x="4" y="136"/>
                  </a:lnTo>
                  <a:lnTo>
                    <a:pt x="2" y="128"/>
                  </a:lnTo>
                  <a:lnTo>
                    <a:pt x="1" y="120"/>
                  </a:lnTo>
                  <a:lnTo>
                    <a:pt x="0" y="111"/>
                  </a:lnTo>
                  <a:lnTo>
                    <a:pt x="0" y="45"/>
                  </a:lnTo>
                  <a:lnTo>
                    <a:pt x="1" y="36"/>
                  </a:lnTo>
                  <a:lnTo>
                    <a:pt x="2" y="28"/>
                  </a:lnTo>
                  <a:lnTo>
                    <a:pt x="4" y="20"/>
                  </a:lnTo>
                  <a:lnTo>
                    <a:pt x="6" y="14"/>
                  </a:lnTo>
                  <a:lnTo>
                    <a:pt x="9" y="8"/>
                  </a:lnTo>
                  <a:lnTo>
                    <a:pt x="13" y="4"/>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150" name="Freeform 139"/>
            <p:cNvSpPr>
              <a:spLocks/>
            </p:cNvSpPr>
            <p:nvPr/>
          </p:nvSpPr>
          <p:spPr bwMode="auto">
            <a:xfrm>
              <a:off x="5013" y="1063"/>
              <a:ext cx="66" cy="89"/>
            </a:xfrm>
            <a:custGeom>
              <a:avLst/>
              <a:gdLst>
                <a:gd name="T0" fmla="*/ 33 w 66"/>
                <a:gd name="T1" fmla="*/ 0 h 89"/>
                <a:gd name="T2" fmla="*/ 39 w 66"/>
                <a:gd name="T3" fmla="*/ 1 h 89"/>
                <a:gd name="T4" fmla="*/ 45 w 66"/>
                <a:gd name="T5" fmla="*/ 3 h 89"/>
                <a:gd name="T6" fmla="*/ 50 w 66"/>
                <a:gd name="T7" fmla="*/ 8 h 89"/>
                <a:gd name="T8" fmla="*/ 55 w 66"/>
                <a:gd name="T9" fmla="*/ 14 h 89"/>
                <a:gd name="T10" fmla="*/ 59 w 66"/>
                <a:gd name="T11" fmla="*/ 19 h 89"/>
                <a:gd name="T12" fmla="*/ 62 w 66"/>
                <a:gd name="T13" fmla="*/ 28 h 89"/>
                <a:gd name="T14" fmla="*/ 64 w 66"/>
                <a:gd name="T15" fmla="*/ 36 h 89"/>
                <a:gd name="T16" fmla="*/ 66 w 66"/>
                <a:gd name="T17" fmla="*/ 45 h 89"/>
                <a:gd name="T18" fmla="*/ 64 w 66"/>
                <a:gd name="T19" fmla="*/ 53 h 89"/>
                <a:gd name="T20" fmla="*/ 62 w 66"/>
                <a:gd name="T21" fmla="*/ 63 h 89"/>
                <a:gd name="T22" fmla="*/ 59 w 66"/>
                <a:gd name="T23" fmla="*/ 70 h 89"/>
                <a:gd name="T24" fmla="*/ 55 w 66"/>
                <a:gd name="T25" fmla="*/ 77 h 89"/>
                <a:gd name="T26" fmla="*/ 50 w 66"/>
                <a:gd name="T27" fmla="*/ 81 h 89"/>
                <a:gd name="T28" fmla="*/ 45 w 66"/>
                <a:gd name="T29" fmla="*/ 86 h 89"/>
                <a:gd name="T30" fmla="*/ 39 w 66"/>
                <a:gd name="T31" fmla="*/ 88 h 89"/>
                <a:gd name="T32" fmla="*/ 33 w 66"/>
                <a:gd name="T33" fmla="*/ 89 h 89"/>
                <a:gd name="T34" fmla="*/ 26 w 66"/>
                <a:gd name="T35" fmla="*/ 88 h 89"/>
                <a:gd name="T36" fmla="*/ 20 w 66"/>
                <a:gd name="T37" fmla="*/ 86 h 89"/>
                <a:gd name="T38" fmla="*/ 15 w 66"/>
                <a:gd name="T39" fmla="*/ 81 h 89"/>
                <a:gd name="T40" fmla="*/ 10 w 66"/>
                <a:gd name="T41" fmla="*/ 77 h 89"/>
                <a:gd name="T42" fmla="*/ 6 w 66"/>
                <a:gd name="T43" fmla="*/ 70 h 89"/>
                <a:gd name="T44" fmla="*/ 3 w 66"/>
                <a:gd name="T45" fmla="*/ 63 h 89"/>
                <a:gd name="T46" fmla="*/ 1 w 66"/>
                <a:gd name="T47" fmla="*/ 53 h 89"/>
                <a:gd name="T48" fmla="*/ 0 w 66"/>
                <a:gd name="T49" fmla="*/ 45 h 89"/>
                <a:gd name="T50" fmla="*/ 1 w 66"/>
                <a:gd name="T51" fmla="*/ 36 h 89"/>
                <a:gd name="T52" fmla="*/ 3 w 66"/>
                <a:gd name="T53" fmla="*/ 28 h 89"/>
                <a:gd name="T54" fmla="*/ 6 w 66"/>
                <a:gd name="T55" fmla="*/ 19 h 89"/>
                <a:gd name="T56" fmla="*/ 10 w 66"/>
                <a:gd name="T57" fmla="*/ 14 h 89"/>
                <a:gd name="T58" fmla="*/ 15 w 66"/>
                <a:gd name="T59" fmla="*/ 8 h 89"/>
                <a:gd name="T60" fmla="*/ 20 w 66"/>
                <a:gd name="T61" fmla="*/ 3 h 89"/>
                <a:gd name="T62" fmla="*/ 26 w 66"/>
                <a:gd name="T63" fmla="*/ 1 h 89"/>
                <a:gd name="T64" fmla="*/ 33 w 66"/>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89"/>
                <a:gd name="T101" fmla="*/ 66 w 66"/>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89">
                  <a:moveTo>
                    <a:pt x="33" y="0"/>
                  </a:moveTo>
                  <a:lnTo>
                    <a:pt x="39" y="1"/>
                  </a:lnTo>
                  <a:lnTo>
                    <a:pt x="45" y="3"/>
                  </a:lnTo>
                  <a:lnTo>
                    <a:pt x="50" y="8"/>
                  </a:lnTo>
                  <a:lnTo>
                    <a:pt x="55" y="14"/>
                  </a:lnTo>
                  <a:lnTo>
                    <a:pt x="59" y="19"/>
                  </a:lnTo>
                  <a:lnTo>
                    <a:pt x="62" y="28"/>
                  </a:lnTo>
                  <a:lnTo>
                    <a:pt x="64" y="36"/>
                  </a:lnTo>
                  <a:lnTo>
                    <a:pt x="66" y="45"/>
                  </a:lnTo>
                  <a:lnTo>
                    <a:pt x="64" y="53"/>
                  </a:lnTo>
                  <a:lnTo>
                    <a:pt x="62" y="63"/>
                  </a:lnTo>
                  <a:lnTo>
                    <a:pt x="59" y="70"/>
                  </a:lnTo>
                  <a:lnTo>
                    <a:pt x="55" y="77"/>
                  </a:lnTo>
                  <a:lnTo>
                    <a:pt x="50" y="81"/>
                  </a:lnTo>
                  <a:lnTo>
                    <a:pt x="45" y="86"/>
                  </a:lnTo>
                  <a:lnTo>
                    <a:pt x="39" y="88"/>
                  </a:lnTo>
                  <a:lnTo>
                    <a:pt x="33" y="89"/>
                  </a:lnTo>
                  <a:lnTo>
                    <a:pt x="26" y="88"/>
                  </a:lnTo>
                  <a:lnTo>
                    <a:pt x="20" y="86"/>
                  </a:lnTo>
                  <a:lnTo>
                    <a:pt x="15" y="81"/>
                  </a:lnTo>
                  <a:lnTo>
                    <a:pt x="10" y="77"/>
                  </a:lnTo>
                  <a:lnTo>
                    <a:pt x="6" y="70"/>
                  </a:lnTo>
                  <a:lnTo>
                    <a:pt x="3" y="63"/>
                  </a:lnTo>
                  <a:lnTo>
                    <a:pt x="1" y="53"/>
                  </a:lnTo>
                  <a:lnTo>
                    <a:pt x="0" y="45"/>
                  </a:lnTo>
                  <a:lnTo>
                    <a:pt x="1" y="36"/>
                  </a:lnTo>
                  <a:lnTo>
                    <a:pt x="3" y="28"/>
                  </a:lnTo>
                  <a:lnTo>
                    <a:pt x="6" y="19"/>
                  </a:lnTo>
                  <a:lnTo>
                    <a:pt x="10" y="14"/>
                  </a:lnTo>
                  <a:lnTo>
                    <a:pt x="15" y="8"/>
                  </a:lnTo>
                  <a:lnTo>
                    <a:pt x="20" y="3"/>
                  </a:lnTo>
                  <a:lnTo>
                    <a:pt x="26" y="1"/>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51" name="Freeform 140"/>
            <p:cNvSpPr>
              <a:spLocks/>
            </p:cNvSpPr>
            <p:nvPr/>
          </p:nvSpPr>
          <p:spPr bwMode="auto">
            <a:xfrm>
              <a:off x="5013" y="1063"/>
              <a:ext cx="66" cy="89"/>
            </a:xfrm>
            <a:custGeom>
              <a:avLst/>
              <a:gdLst>
                <a:gd name="T0" fmla="*/ 33 w 66"/>
                <a:gd name="T1" fmla="*/ 0 h 89"/>
                <a:gd name="T2" fmla="*/ 39 w 66"/>
                <a:gd name="T3" fmla="*/ 1 h 89"/>
                <a:gd name="T4" fmla="*/ 45 w 66"/>
                <a:gd name="T5" fmla="*/ 3 h 89"/>
                <a:gd name="T6" fmla="*/ 50 w 66"/>
                <a:gd name="T7" fmla="*/ 8 h 89"/>
                <a:gd name="T8" fmla="*/ 55 w 66"/>
                <a:gd name="T9" fmla="*/ 14 h 89"/>
                <a:gd name="T10" fmla="*/ 59 w 66"/>
                <a:gd name="T11" fmla="*/ 19 h 89"/>
                <a:gd name="T12" fmla="*/ 62 w 66"/>
                <a:gd name="T13" fmla="*/ 28 h 89"/>
                <a:gd name="T14" fmla="*/ 64 w 66"/>
                <a:gd name="T15" fmla="*/ 36 h 89"/>
                <a:gd name="T16" fmla="*/ 66 w 66"/>
                <a:gd name="T17" fmla="*/ 45 h 89"/>
                <a:gd name="T18" fmla="*/ 64 w 66"/>
                <a:gd name="T19" fmla="*/ 53 h 89"/>
                <a:gd name="T20" fmla="*/ 62 w 66"/>
                <a:gd name="T21" fmla="*/ 63 h 89"/>
                <a:gd name="T22" fmla="*/ 59 w 66"/>
                <a:gd name="T23" fmla="*/ 70 h 89"/>
                <a:gd name="T24" fmla="*/ 55 w 66"/>
                <a:gd name="T25" fmla="*/ 77 h 89"/>
                <a:gd name="T26" fmla="*/ 50 w 66"/>
                <a:gd name="T27" fmla="*/ 81 h 89"/>
                <a:gd name="T28" fmla="*/ 45 w 66"/>
                <a:gd name="T29" fmla="*/ 86 h 89"/>
                <a:gd name="T30" fmla="*/ 39 w 66"/>
                <a:gd name="T31" fmla="*/ 88 h 89"/>
                <a:gd name="T32" fmla="*/ 33 w 66"/>
                <a:gd name="T33" fmla="*/ 89 h 89"/>
                <a:gd name="T34" fmla="*/ 26 w 66"/>
                <a:gd name="T35" fmla="*/ 88 h 89"/>
                <a:gd name="T36" fmla="*/ 20 w 66"/>
                <a:gd name="T37" fmla="*/ 86 h 89"/>
                <a:gd name="T38" fmla="*/ 15 w 66"/>
                <a:gd name="T39" fmla="*/ 81 h 89"/>
                <a:gd name="T40" fmla="*/ 10 w 66"/>
                <a:gd name="T41" fmla="*/ 77 h 89"/>
                <a:gd name="T42" fmla="*/ 6 w 66"/>
                <a:gd name="T43" fmla="*/ 70 h 89"/>
                <a:gd name="T44" fmla="*/ 3 w 66"/>
                <a:gd name="T45" fmla="*/ 63 h 89"/>
                <a:gd name="T46" fmla="*/ 1 w 66"/>
                <a:gd name="T47" fmla="*/ 53 h 89"/>
                <a:gd name="T48" fmla="*/ 0 w 66"/>
                <a:gd name="T49" fmla="*/ 45 h 89"/>
                <a:gd name="T50" fmla="*/ 1 w 66"/>
                <a:gd name="T51" fmla="*/ 36 h 89"/>
                <a:gd name="T52" fmla="*/ 3 w 66"/>
                <a:gd name="T53" fmla="*/ 28 h 89"/>
                <a:gd name="T54" fmla="*/ 6 w 66"/>
                <a:gd name="T55" fmla="*/ 19 h 89"/>
                <a:gd name="T56" fmla="*/ 10 w 66"/>
                <a:gd name="T57" fmla="*/ 14 h 89"/>
                <a:gd name="T58" fmla="*/ 15 w 66"/>
                <a:gd name="T59" fmla="*/ 8 h 89"/>
                <a:gd name="T60" fmla="*/ 20 w 66"/>
                <a:gd name="T61" fmla="*/ 3 h 89"/>
                <a:gd name="T62" fmla="*/ 26 w 66"/>
                <a:gd name="T63" fmla="*/ 1 h 89"/>
                <a:gd name="T64" fmla="*/ 33 w 66"/>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89"/>
                <a:gd name="T101" fmla="*/ 66 w 66"/>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89">
                  <a:moveTo>
                    <a:pt x="33" y="0"/>
                  </a:moveTo>
                  <a:lnTo>
                    <a:pt x="39" y="1"/>
                  </a:lnTo>
                  <a:lnTo>
                    <a:pt x="45" y="3"/>
                  </a:lnTo>
                  <a:lnTo>
                    <a:pt x="50" y="8"/>
                  </a:lnTo>
                  <a:lnTo>
                    <a:pt x="55" y="14"/>
                  </a:lnTo>
                  <a:lnTo>
                    <a:pt x="59" y="19"/>
                  </a:lnTo>
                  <a:lnTo>
                    <a:pt x="62" y="28"/>
                  </a:lnTo>
                  <a:lnTo>
                    <a:pt x="64" y="36"/>
                  </a:lnTo>
                  <a:lnTo>
                    <a:pt x="66" y="45"/>
                  </a:lnTo>
                  <a:lnTo>
                    <a:pt x="64" y="53"/>
                  </a:lnTo>
                  <a:lnTo>
                    <a:pt x="62" y="63"/>
                  </a:lnTo>
                  <a:lnTo>
                    <a:pt x="59" y="70"/>
                  </a:lnTo>
                  <a:lnTo>
                    <a:pt x="55" y="77"/>
                  </a:lnTo>
                  <a:lnTo>
                    <a:pt x="50" y="81"/>
                  </a:lnTo>
                  <a:lnTo>
                    <a:pt x="45" y="86"/>
                  </a:lnTo>
                  <a:lnTo>
                    <a:pt x="39" y="88"/>
                  </a:lnTo>
                  <a:lnTo>
                    <a:pt x="33" y="89"/>
                  </a:lnTo>
                  <a:lnTo>
                    <a:pt x="26" y="88"/>
                  </a:lnTo>
                  <a:lnTo>
                    <a:pt x="20" y="86"/>
                  </a:lnTo>
                  <a:lnTo>
                    <a:pt x="15" y="81"/>
                  </a:lnTo>
                  <a:lnTo>
                    <a:pt x="10" y="77"/>
                  </a:lnTo>
                  <a:lnTo>
                    <a:pt x="6" y="70"/>
                  </a:lnTo>
                  <a:lnTo>
                    <a:pt x="3" y="63"/>
                  </a:lnTo>
                  <a:lnTo>
                    <a:pt x="1" y="53"/>
                  </a:lnTo>
                  <a:lnTo>
                    <a:pt x="0" y="45"/>
                  </a:lnTo>
                  <a:lnTo>
                    <a:pt x="1" y="36"/>
                  </a:lnTo>
                  <a:lnTo>
                    <a:pt x="3" y="28"/>
                  </a:lnTo>
                  <a:lnTo>
                    <a:pt x="6" y="19"/>
                  </a:lnTo>
                  <a:lnTo>
                    <a:pt x="10" y="14"/>
                  </a:lnTo>
                  <a:lnTo>
                    <a:pt x="15" y="8"/>
                  </a:lnTo>
                  <a:lnTo>
                    <a:pt x="20" y="3"/>
                  </a:lnTo>
                  <a:lnTo>
                    <a:pt x="26" y="1"/>
                  </a:lnTo>
                  <a:lnTo>
                    <a:pt x="33" y="0"/>
                  </a:lnTo>
                  <a:close/>
                </a:path>
              </a:pathLst>
            </a:custGeom>
            <a:solidFill>
              <a:srgbClr val="DF9DA5"/>
            </a:solidFill>
            <a:ln w="1588">
              <a:solidFill>
                <a:srgbClr val="1F1A17"/>
              </a:solidFill>
              <a:prstDash val="solid"/>
              <a:round/>
              <a:headEnd/>
              <a:tailEnd/>
            </a:ln>
          </p:spPr>
          <p:txBody>
            <a:bodyPr/>
            <a:lstStyle/>
            <a:p>
              <a:endParaRPr lang="ru-RU"/>
            </a:p>
          </p:txBody>
        </p:sp>
        <p:sp>
          <p:nvSpPr>
            <p:cNvPr id="16152" name="Freeform 141"/>
            <p:cNvSpPr>
              <a:spLocks/>
            </p:cNvSpPr>
            <p:nvPr/>
          </p:nvSpPr>
          <p:spPr bwMode="auto">
            <a:xfrm>
              <a:off x="5103" y="1023"/>
              <a:ext cx="104" cy="156"/>
            </a:xfrm>
            <a:custGeom>
              <a:avLst/>
              <a:gdLst>
                <a:gd name="T0" fmla="*/ 20 w 104"/>
                <a:gd name="T1" fmla="*/ 0 h 156"/>
                <a:gd name="T2" fmla="*/ 84 w 104"/>
                <a:gd name="T3" fmla="*/ 0 h 156"/>
                <a:gd name="T4" fmla="*/ 88 w 104"/>
                <a:gd name="T5" fmla="*/ 1 h 156"/>
                <a:gd name="T6" fmla="*/ 91 w 104"/>
                <a:gd name="T7" fmla="*/ 4 h 156"/>
                <a:gd name="T8" fmla="*/ 95 w 104"/>
                <a:gd name="T9" fmla="*/ 8 h 156"/>
                <a:gd name="T10" fmla="*/ 98 w 104"/>
                <a:gd name="T11" fmla="*/ 14 h 156"/>
                <a:gd name="T12" fmla="*/ 100 w 104"/>
                <a:gd name="T13" fmla="*/ 20 h 156"/>
                <a:gd name="T14" fmla="*/ 102 w 104"/>
                <a:gd name="T15" fmla="*/ 28 h 156"/>
                <a:gd name="T16" fmla="*/ 103 w 104"/>
                <a:gd name="T17" fmla="*/ 36 h 156"/>
                <a:gd name="T18" fmla="*/ 104 w 104"/>
                <a:gd name="T19" fmla="*/ 45 h 156"/>
                <a:gd name="T20" fmla="*/ 104 w 104"/>
                <a:gd name="T21" fmla="*/ 111 h 156"/>
                <a:gd name="T22" fmla="*/ 103 w 104"/>
                <a:gd name="T23" fmla="*/ 120 h 156"/>
                <a:gd name="T24" fmla="*/ 102 w 104"/>
                <a:gd name="T25" fmla="*/ 128 h 156"/>
                <a:gd name="T26" fmla="*/ 100 w 104"/>
                <a:gd name="T27" fmla="*/ 136 h 156"/>
                <a:gd name="T28" fmla="*/ 98 w 104"/>
                <a:gd name="T29" fmla="*/ 142 h 156"/>
                <a:gd name="T30" fmla="*/ 95 w 104"/>
                <a:gd name="T31" fmla="*/ 148 h 156"/>
                <a:gd name="T32" fmla="*/ 91 w 104"/>
                <a:gd name="T33" fmla="*/ 153 h 156"/>
                <a:gd name="T34" fmla="*/ 88 w 104"/>
                <a:gd name="T35" fmla="*/ 155 h 156"/>
                <a:gd name="T36" fmla="*/ 84 w 104"/>
                <a:gd name="T37" fmla="*/ 156 h 156"/>
                <a:gd name="T38" fmla="*/ 20 w 104"/>
                <a:gd name="T39" fmla="*/ 156 h 156"/>
                <a:gd name="T40" fmla="*/ 16 w 104"/>
                <a:gd name="T41" fmla="*/ 155 h 156"/>
                <a:gd name="T42" fmla="*/ 13 w 104"/>
                <a:gd name="T43" fmla="*/ 153 h 156"/>
                <a:gd name="T44" fmla="*/ 9 w 104"/>
                <a:gd name="T45" fmla="*/ 148 h 156"/>
                <a:gd name="T46" fmla="*/ 6 w 104"/>
                <a:gd name="T47" fmla="*/ 142 h 156"/>
                <a:gd name="T48" fmla="*/ 4 w 104"/>
                <a:gd name="T49" fmla="*/ 136 h 156"/>
                <a:gd name="T50" fmla="*/ 2 w 104"/>
                <a:gd name="T51" fmla="*/ 128 h 156"/>
                <a:gd name="T52" fmla="*/ 1 w 104"/>
                <a:gd name="T53" fmla="*/ 120 h 156"/>
                <a:gd name="T54" fmla="*/ 0 w 104"/>
                <a:gd name="T55" fmla="*/ 111 h 156"/>
                <a:gd name="T56" fmla="*/ 0 w 104"/>
                <a:gd name="T57" fmla="*/ 45 h 156"/>
                <a:gd name="T58" fmla="*/ 1 w 104"/>
                <a:gd name="T59" fmla="*/ 36 h 156"/>
                <a:gd name="T60" fmla="*/ 2 w 104"/>
                <a:gd name="T61" fmla="*/ 28 h 156"/>
                <a:gd name="T62" fmla="*/ 4 w 104"/>
                <a:gd name="T63" fmla="*/ 20 h 156"/>
                <a:gd name="T64" fmla="*/ 6 w 104"/>
                <a:gd name="T65" fmla="*/ 14 h 156"/>
                <a:gd name="T66" fmla="*/ 9 w 104"/>
                <a:gd name="T67" fmla="*/ 8 h 156"/>
                <a:gd name="T68" fmla="*/ 13 w 104"/>
                <a:gd name="T69" fmla="*/ 4 h 156"/>
                <a:gd name="T70" fmla="*/ 16 w 104"/>
                <a:gd name="T71" fmla="*/ 1 h 156"/>
                <a:gd name="T72" fmla="*/ 20 w 104"/>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56"/>
                <a:gd name="T113" fmla="*/ 104 w 10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56">
                  <a:moveTo>
                    <a:pt x="20" y="0"/>
                  </a:moveTo>
                  <a:lnTo>
                    <a:pt x="84" y="0"/>
                  </a:lnTo>
                  <a:lnTo>
                    <a:pt x="88" y="1"/>
                  </a:lnTo>
                  <a:lnTo>
                    <a:pt x="91" y="4"/>
                  </a:lnTo>
                  <a:lnTo>
                    <a:pt x="95" y="8"/>
                  </a:lnTo>
                  <a:lnTo>
                    <a:pt x="98" y="14"/>
                  </a:lnTo>
                  <a:lnTo>
                    <a:pt x="100" y="20"/>
                  </a:lnTo>
                  <a:lnTo>
                    <a:pt x="102" y="28"/>
                  </a:lnTo>
                  <a:lnTo>
                    <a:pt x="103" y="36"/>
                  </a:lnTo>
                  <a:lnTo>
                    <a:pt x="104" y="45"/>
                  </a:lnTo>
                  <a:lnTo>
                    <a:pt x="104" y="111"/>
                  </a:lnTo>
                  <a:lnTo>
                    <a:pt x="103" y="120"/>
                  </a:lnTo>
                  <a:lnTo>
                    <a:pt x="102" y="128"/>
                  </a:lnTo>
                  <a:lnTo>
                    <a:pt x="100" y="136"/>
                  </a:lnTo>
                  <a:lnTo>
                    <a:pt x="98" y="142"/>
                  </a:lnTo>
                  <a:lnTo>
                    <a:pt x="95" y="148"/>
                  </a:lnTo>
                  <a:lnTo>
                    <a:pt x="91" y="153"/>
                  </a:lnTo>
                  <a:lnTo>
                    <a:pt x="88" y="155"/>
                  </a:lnTo>
                  <a:lnTo>
                    <a:pt x="84" y="156"/>
                  </a:lnTo>
                  <a:lnTo>
                    <a:pt x="20" y="156"/>
                  </a:lnTo>
                  <a:lnTo>
                    <a:pt x="16" y="155"/>
                  </a:lnTo>
                  <a:lnTo>
                    <a:pt x="13" y="153"/>
                  </a:lnTo>
                  <a:lnTo>
                    <a:pt x="9" y="148"/>
                  </a:lnTo>
                  <a:lnTo>
                    <a:pt x="6" y="142"/>
                  </a:lnTo>
                  <a:lnTo>
                    <a:pt x="4" y="136"/>
                  </a:lnTo>
                  <a:lnTo>
                    <a:pt x="2" y="128"/>
                  </a:lnTo>
                  <a:lnTo>
                    <a:pt x="1" y="120"/>
                  </a:lnTo>
                  <a:lnTo>
                    <a:pt x="0" y="111"/>
                  </a:lnTo>
                  <a:lnTo>
                    <a:pt x="0" y="45"/>
                  </a:lnTo>
                  <a:lnTo>
                    <a:pt x="1" y="36"/>
                  </a:lnTo>
                  <a:lnTo>
                    <a:pt x="2" y="28"/>
                  </a:lnTo>
                  <a:lnTo>
                    <a:pt x="4" y="20"/>
                  </a:lnTo>
                  <a:lnTo>
                    <a:pt x="6" y="14"/>
                  </a:lnTo>
                  <a:lnTo>
                    <a:pt x="9" y="8"/>
                  </a:lnTo>
                  <a:lnTo>
                    <a:pt x="13" y="4"/>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53" name="Freeform 142"/>
            <p:cNvSpPr>
              <a:spLocks/>
            </p:cNvSpPr>
            <p:nvPr/>
          </p:nvSpPr>
          <p:spPr bwMode="auto">
            <a:xfrm>
              <a:off x="5103" y="1023"/>
              <a:ext cx="104" cy="156"/>
            </a:xfrm>
            <a:custGeom>
              <a:avLst/>
              <a:gdLst>
                <a:gd name="T0" fmla="*/ 20 w 104"/>
                <a:gd name="T1" fmla="*/ 0 h 156"/>
                <a:gd name="T2" fmla="*/ 84 w 104"/>
                <a:gd name="T3" fmla="*/ 0 h 156"/>
                <a:gd name="T4" fmla="*/ 88 w 104"/>
                <a:gd name="T5" fmla="*/ 1 h 156"/>
                <a:gd name="T6" fmla="*/ 91 w 104"/>
                <a:gd name="T7" fmla="*/ 4 h 156"/>
                <a:gd name="T8" fmla="*/ 95 w 104"/>
                <a:gd name="T9" fmla="*/ 8 h 156"/>
                <a:gd name="T10" fmla="*/ 98 w 104"/>
                <a:gd name="T11" fmla="*/ 14 h 156"/>
                <a:gd name="T12" fmla="*/ 100 w 104"/>
                <a:gd name="T13" fmla="*/ 20 h 156"/>
                <a:gd name="T14" fmla="*/ 102 w 104"/>
                <a:gd name="T15" fmla="*/ 28 h 156"/>
                <a:gd name="T16" fmla="*/ 103 w 104"/>
                <a:gd name="T17" fmla="*/ 36 h 156"/>
                <a:gd name="T18" fmla="*/ 104 w 104"/>
                <a:gd name="T19" fmla="*/ 45 h 156"/>
                <a:gd name="T20" fmla="*/ 104 w 104"/>
                <a:gd name="T21" fmla="*/ 111 h 156"/>
                <a:gd name="T22" fmla="*/ 103 w 104"/>
                <a:gd name="T23" fmla="*/ 120 h 156"/>
                <a:gd name="T24" fmla="*/ 102 w 104"/>
                <a:gd name="T25" fmla="*/ 128 h 156"/>
                <a:gd name="T26" fmla="*/ 100 w 104"/>
                <a:gd name="T27" fmla="*/ 136 h 156"/>
                <a:gd name="T28" fmla="*/ 98 w 104"/>
                <a:gd name="T29" fmla="*/ 142 h 156"/>
                <a:gd name="T30" fmla="*/ 95 w 104"/>
                <a:gd name="T31" fmla="*/ 148 h 156"/>
                <a:gd name="T32" fmla="*/ 91 w 104"/>
                <a:gd name="T33" fmla="*/ 153 h 156"/>
                <a:gd name="T34" fmla="*/ 88 w 104"/>
                <a:gd name="T35" fmla="*/ 155 h 156"/>
                <a:gd name="T36" fmla="*/ 84 w 104"/>
                <a:gd name="T37" fmla="*/ 156 h 156"/>
                <a:gd name="T38" fmla="*/ 20 w 104"/>
                <a:gd name="T39" fmla="*/ 156 h 156"/>
                <a:gd name="T40" fmla="*/ 16 w 104"/>
                <a:gd name="T41" fmla="*/ 155 h 156"/>
                <a:gd name="T42" fmla="*/ 13 w 104"/>
                <a:gd name="T43" fmla="*/ 153 h 156"/>
                <a:gd name="T44" fmla="*/ 9 w 104"/>
                <a:gd name="T45" fmla="*/ 148 h 156"/>
                <a:gd name="T46" fmla="*/ 6 w 104"/>
                <a:gd name="T47" fmla="*/ 142 h 156"/>
                <a:gd name="T48" fmla="*/ 4 w 104"/>
                <a:gd name="T49" fmla="*/ 136 h 156"/>
                <a:gd name="T50" fmla="*/ 2 w 104"/>
                <a:gd name="T51" fmla="*/ 128 h 156"/>
                <a:gd name="T52" fmla="*/ 1 w 104"/>
                <a:gd name="T53" fmla="*/ 120 h 156"/>
                <a:gd name="T54" fmla="*/ 0 w 104"/>
                <a:gd name="T55" fmla="*/ 111 h 156"/>
                <a:gd name="T56" fmla="*/ 0 w 104"/>
                <a:gd name="T57" fmla="*/ 45 h 156"/>
                <a:gd name="T58" fmla="*/ 1 w 104"/>
                <a:gd name="T59" fmla="*/ 36 h 156"/>
                <a:gd name="T60" fmla="*/ 2 w 104"/>
                <a:gd name="T61" fmla="*/ 28 h 156"/>
                <a:gd name="T62" fmla="*/ 4 w 104"/>
                <a:gd name="T63" fmla="*/ 20 h 156"/>
                <a:gd name="T64" fmla="*/ 6 w 104"/>
                <a:gd name="T65" fmla="*/ 14 h 156"/>
                <a:gd name="T66" fmla="*/ 9 w 104"/>
                <a:gd name="T67" fmla="*/ 8 h 156"/>
                <a:gd name="T68" fmla="*/ 13 w 104"/>
                <a:gd name="T69" fmla="*/ 4 h 156"/>
                <a:gd name="T70" fmla="*/ 16 w 104"/>
                <a:gd name="T71" fmla="*/ 1 h 156"/>
                <a:gd name="T72" fmla="*/ 20 w 104"/>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56"/>
                <a:gd name="T113" fmla="*/ 104 w 10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56">
                  <a:moveTo>
                    <a:pt x="20" y="0"/>
                  </a:moveTo>
                  <a:lnTo>
                    <a:pt x="84" y="0"/>
                  </a:lnTo>
                  <a:lnTo>
                    <a:pt x="88" y="1"/>
                  </a:lnTo>
                  <a:lnTo>
                    <a:pt x="91" y="4"/>
                  </a:lnTo>
                  <a:lnTo>
                    <a:pt x="95" y="8"/>
                  </a:lnTo>
                  <a:lnTo>
                    <a:pt x="98" y="14"/>
                  </a:lnTo>
                  <a:lnTo>
                    <a:pt x="100" y="20"/>
                  </a:lnTo>
                  <a:lnTo>
                    <a:pt x="102" y="28"/>
                  </a:lnTo>
                  <a:lnTo>
                    <a:pt x="103" y="36"/>
                  </a:lnTo>
                  <a:lnTo>
                    <a:pt x="104" y="45"/>
                  </a:lnTo>
                  <a:lnTo>
                    <a:pt x="104" y="111"/>
                  </a:lnTo>
                  <a:lnTo>
                    <a:pt x="103" y="120"/>
                  </a:lnTo>
                  <a:lnTo>
                    <a:pt x="102" y="128"/>
                  </a:lnTo>
                  <a:lnTo>
                    <a:pt x="100" y="136"/>
                  </a:lnTo>
                  <a:lnTo>
                    <a:pt x="98" y="142"/>
                  </a:lnTo>
                  <a:lnTo>
                    <a:pt x="95" y="148"/>
                  </a:lnTo>
                  <a:lnTo>
                    <a:pt x="91" y="153"/>
                  </a:lnTo>
                  <a:lnTo>
                    <a:pt x="88" y="155"/>
                  </a:lnTo>
                  <a:lnTo>
                    <a:pt x="84" y="156"/>
                  </a:lnTo>
                  <a:lnTo>
                    <a:pt x="20" y="156"/>
                  </a:lnTo>
                  <a:lnTo>
                    <a:pt x="16" y="155"/>
                  </a:lnTo>
                  <a:lnTo>
                    <a:pt x="13" y="153"/>
                  </a:lnTo>
                  <a:lnTo>
                    <a:pt x="9" y="148"/>
                  </a:lnTo>
                  <a:lnTo>
                    <a:pt x="6" y="142"/>
                  </a:lnTo>
                  <a:lnTo>
                    <a:pt x="4" y="136"/>
                  </a:lnTo>
                  <a:lnTo>
                    <a:pt x="2" y="128"/>
                  </a:lnTo>
                  <a:lnTo>
                    <a:pt x="1" y="120"/>
                  </a:lnTo>
                  <a:lnTo>
                    <a:pt x="0" y="111"/>
                  </a:lnTo>
                  <a:lnTo>
                    <a:pt x="0" y="45"/>
                  </a:lnTo>
                  <a:lnTo>
                    <a:pt x="1" y="36"/>
                  </a:lnTo>
                  <a:lnTo>
                    <a:pt x="2" y="28"/>
                  </a:lnTo>
                  <a:lnTo>
                    <a:pt x="4" y="20"/>
                  </a:lnTo>
                  <a:lnTo>
                    <a:pt x="6" y="14"/>
                  </a:lnTo>
                  <a:lnTo>
                    <a:pt x="9" y="8"/>
                  </a:lnTo>
                  <a:lnTo>
                    <a:pt x="13" y="4"/>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154" name="Freeform 143"/>
            <p:cNvSpPr>
              <a:spLocks/>
            </p:cNvSpPr>
            <p:nvPr/>
          </p:nvSpPr>
          <p:spPr bwMode="auto">
            <a:xfrm>
              <a:off x="5120" y="1063"/>
              <a:ext cx="65" cy="89"/>
            </a:xfrm>
            <a:custGeom>
              <a:avLst/>
              <a:gdLst>
                <a:gd name="T0" fmla="*/ 32 w 65"/>
                <a:gd name="T1" fmla="*/ 0 h 89"/>
                <a:gd name="T2" fmla="*/ 38 w 65"/>
                <a:gd name="T3" fmla="*/ 1 h 89"/>
                <a:gd name="T4" fmla="*/ 44 w 65"/>
                <a:gd name="T5" fmla="*/ 3 h 89"/>
                <a:gd name="T6" fmla="*/ 50 w 65"/>
                <a:gd name="T7" fmla="*/ 8 h 89"/>
                <a:gd name="T8" fmla="*/ 55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5 w 65"/>
                <a:gd name="T25" fmla="*/ 77 h 89"/>
                <a:gd name="T26" fmla="*/ 50 w 65"/>
                <a:gd name="T27" fmla="*/ 81 h 89"/>
                <a:gd name="T28" fmla="*/ 44 w 65"/>
                <a:gd name="T29" fmla="*/ 86 h 89"/>
                <a:gd name="T30" fmla="*/ 38 w 65"/>
                <a:gd name="T31" fmla="*/ 88 h 89"/>
                <a:gd name="T32" fmla="*/ 32 w 65"/>
                <a:gd name="T33" fmla="*/ 89 h 89"/>
                <a:gd name="T34" fmla="*/ 25 w 65"/>
                <a:gd name="T35" fmla="*/ 88 h 89"/>
                <a:gd name="T36" fmla="*/ 19 w 65"/>
                <a:gd name="T37" fmla="*/ 86 h 89"/>
                <a:gd name="T38" fmla="*/ 14 w 65"/>
                <a:gd name="T39" fmla="*/ 81 h 89"/>
                <a:gd name="T40" fmla="*/ 9 w 65"/>
                <a:gd name="T41" fmla="*/ 77 h 89"/>
                <a:gd name="T42" fmla="*/ 5 w 65"/>
                <a:gd name="T43" fmla="*/ 70 h 89"/>
                <a:gd name="T44" fmla="*/ 2 w 65"/>
                <a:gd name="T45" fmla="*/ 63 h 89"/>
                <a:gd name="T46" fmla="*/ 0 w 65"/>
                <a:gd name="T47" fmla="*/ 53 h 89"/>
                <a:gd name="T48" fmla="*/ 0 w 65"/>
                <a:gd name="T49" fmla="*/ 45 h 89"/>
                <a:gd name="T50" fmla="*/ 0 w 65"/>
                <a:gd name="T51" fmla="*/ 36 h 89"/>
                <a:gd name="T52" fmla="*/ 2 w 65"/>
                <a:gd name="T53" fmla="*/ 28 h 89"/>
                <a:gd name="T54" fmla="*/ 5 w 65"/>
                <a:gd name="T55" fmla="*/ 19 h 89"/>
                <a:gd name="T56" fmla="*/ 9 w 65"/>
                <a:gd name="T57" fmla="*/ 14 h 89"/>
                <a:gd name="T58" fmla="*/ 14 w 65"/>
                <a:gd name="T59" fmla="*/ 8 h 89"/>
                <a:gd name="T60" fmla="*/ 19 w 65"/>
                <a:gd name="T61" fmla="*/ 3 h 89"/>
                <a:gd name="T62" fmla="*/ 25 w 65"/>
                <a:gd name="T63" fmla="*/ 1 h 89"/>
                <a:gd name="T64" fmla="*/ 32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2" y="0"/>
                  </a:moveTo>
                  <a:lnTo>
                    <a:pt x="38" y="1"/>
                  </a:lnTo>
                  <a:lnTo>
                    <a:pt x="44" y="3"/>
                  </a:lnTo>
                  <a:lnTo>
                    <a:pt x="50" y="8"/>
                  </a:lnTo>
                  <a:lnTo>
                    <a:pt x="55" y="14"/>
                  </a:lnTo>
                  <a:lnTo>
                    <a:pt x="59" y="19"/>
                  </a:lnTo>
                  <a:lnTo>
                    <a:pt x="62" y="28"/>
                  </a:lnTo>
                  <a:lnTo>
                    <a:pt x="64" y="36"/>
                  </a:lnTo>
                  <a:lnTo>
                    <a:pt x="65" y="45"/>
                  </a:lnTo>
                  <a:lnTo>
                    <a:pt x="64" y="53"/>
                  </a:lnTo>
                  <a:lnTo>
                    <a:pt x="62" y="63"/>
                  </a:lnTo>
                  <a:lnTo>
                    <a:pt x="59" y="70"/>
                  </a:lnTo>
                  <a:lnTo>
                    <a:pt x="55" y="77"/>
                  </a:lnTo>
                  <a:lnTo>
                    <a:pt x="50" y="81"/>
                  </a:lnTo>
                  <a:lnTo>
                    <a:pt x="44" y="86"/>
                  </a:lnTo>
                  <a:lnTo>
                    <a:pt x="38" y="88"/>
                  </a:lnTo>
                  <a:lnTo>
                    <a:pt x="32" y="89"/>
                  </a:lnTo>
                  <a:lnTo>
                    <a:pt x="25" y="88"/>
                  </a:lnTo>
                  <a:lnTo>
                    <a:pt x="19" y="86"/>
                  </a:lnTo>
                  <a:lnTo>
                    <a:pt x="14" y="81"/>
                  </a:lnTo>
                  <a:lnTo>
                    <a:pt x="9" y="77"/>
                  </a:lnTo>
                  <a:lnTo>
                    <a:pt x="5" y="70"/>
                  </a:lnTo>
                  <a:lnTo>
                    <a:pt x="2" y="63"/>
                  </a:lnTo>
                  <a:lnTo>
                    <a:pt x="0" y="53"/>
                  </a:lnTo>
                  <a:lnTo>
                    <a:pt x="0" y="45"/>
                  </a:lnTo>
                  <a:lnTo>
                    <a:pt x="0" y="36"/>
                  </a:lnTo>
                  <a:lnTo>
                    <a:pt x="2" y="28"/>
                  </a:lnTo>
                  <a:lnTo>
                    <a:pt x="5" y="19"/>
                  </a:lnTo>
                  <a:lnTo>
                    <a:pt x="9" y="14"/>
                  </a:lnTo>
                  <a:lnTo>
                    <a:pt x="14" y="8"/>
                  </a:lnTo>
                  <a:lnTo>
                    <a:pt x="19" y="3"/>
                  </a:lnTo>
                  <a:lnTo>
                    <a:pt x="25" y="1"/>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55" name="Freeform 144"/>
            <p:cNvSpPr>
              <a:spLocks/>
            </p:cNvSpPr>
            <p:nvPr/>
          </p:nvSpPr>
          <p:spPr bwMode="auto">
            <a:xfrm>
              <a:off x="5120" y="1063"/>
              <a:ext cx="65" cy="89"/>
            </a:xfrm>
            <a:custGeom>
              <a:avLst/>
              <a:gdLst>
                <a:gd name="T0" fmla="*/ 32 w 65"/>
                <a:gd name="T1" fmla="*/ 0 h 89"/>
                <a:gd name="T2" fmla="*/ 38 w 65"/>
                <a:gd name="T3" fmla="*/ 1 h 89"/>
                <a:gd name="T4" fmla="*/ 44 w 65"/>
                <a:gd name="T5" fmla="*/ 3 h 89"/>
                <a:gd name="T6" fmla="*/ 50 w 65"/>
                <a:gd name="T7" fmla="*/ 8 h 89"/>
                <a:gd name="T8" fmla="*/ 55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5 w 65"/>
                <a:gd name="T25" fmla="*/ 77 h 89"/>
                <a:gd name="T26" fmla="*/ 50 w 65"/>
                <a:gd name="T27" fmla="*/ 81 h 89"/>
                <a:gd name="T28" fmla="*/ 44 w 65"/>
                <a:gd name="T29" fmla="*/ 86 h 89"/>
                <a:gd name="T30" fmla="*/ 38 w 65"/>
                <a:gd name="T31" fmla="*/ 88 h 89"/>
                <a:gd name="T32" fmla="*/ 32 w 65"/>
                <a:gd name="T33" fmla="*/ 89 h 89"/>
                <a:gd name="T34" fmla="*/ 25 w 65"/>
                <a:gd name="T35" fmla="*/ 88 h 89"/>
                <a:gd name="T36" fmla="*/ 19 w 65"/>
                <a:gd name="T37" fmla="*/ 86 h 89"/>
                <a:gd name="T38" fmla="*/ 14 w 65"/>
                <a:gd name="T39" fmla="*/ 81 h 89"/>
                <a:gd name="T40" fmla="*/ 9 w 65"/>
                <a:gd name="T41" fmla="*/ 77 h 89"/>
                <a:gd name="T42" fmla="*/ 5 w 65"/>
                <a:gd name="T43" fmla="*/ 70 h 89"/>
                <a:gd name="T44" fmla="*/ 2 w 65"/>
                <a:gd name="T45" fmla="*/ 63 h 89"/>
                <a:gd name="T46" fmla="*/ 0 w 65"/>
                <a:gd name="T47" fmla="*/ 53 h 89"/>
                <a:gd name="T48" fmla="*/ 0 w 65"/>
                <a:gd name="T49" fmla="*/ 45 h 89"/>
                <a:gd name="T50" fmla="*/ 0 w 65"/>
                <a:gd name="T51" fmla="*/ 36 h 89"/>
                <a:gd name="T52" fmla="*/ 2 w 65"/>
                <a:gd name="T53" fmla="*/ 28 h 89"/>
                <a:gd name="T54" fmla="*/ 5 w 65"/>
                <a:gd name="T55" fmla="*/ 19 h 89"/>
                <a:gd name="T56" fmla="*/ 9 w 65"/>
                <a:gd name="T57" fmla="*/ 14 h 89"/>
                <a:gd name="T58" fmla="*/ 14 w 65"/>
                <a:gd name="T59" fmla="*/ 8 h 89"/>
                <a:gd name="T60" fmla="*/ 19 w 65"/>
                <a:gd name="T61" fmla="*/ 3 h 89"/>
                <a:gd name="T62" fmla="*/ 25 w 65"/>
                <a:gd name="T63" fmla="*/ 1 h 89"/>
                <a:gd name="T64" fmla="*/ 32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2" y="0"/>
                  </a:moveTo>
                  <a:lnTo>
                    <a:pt x="38" y="1"/>
                  </a:lnTo>
                  <a:lnTo>
                    <a:pt x="44" y="3"/>
                  </a:lnTo>
                  <a:lnTo>
                    <a:pt x="50" y="8"/>
                  </a:lnTo>
                  <a:lnTo>
                    <a:pt x="55" y="14"/>
                  </a:lnTo>
                  <a:lnTo>
                    <a:pt x="59" y="19"/>
                  </a:lnTo>
                  <a:lnTo>
                    <a:pt x="62" y="28"/>
                  </a:lnTo>
                  <a:lnTo>
                    <a:pt x="64" y="36"/>
                  </a:lnTo>
                  <a:lnTo>
                    <a:pt x="65" y="45"/>
                  </a:lnTo>
                  <a:lnTo>
                    <a:pt x="64" y="53"/>
                  </a:lnTo>
                  <a:lnTo>
                    <a:pt x="62" y="63"/>
                  </a:lnTo>
                  <a:lnTo>
                    <a:pt x="59" y="70"/>
                  </a:lnTo>
                  <a:lnTo>
                    <a:pt x="55" y="77"/>
                  </a:lnTo>
                  <a:lnTo>
                    <a:pt x="50" y="81"/>
                  </a:lnTo>
                  <a:lnTo>
                    <a:pt x="44" y="86"/>
                  </a:lnTo>
                  <a:lnTo>
                    <a:pt x="38" y="88"/>
                  </a:lnTo>
                  <a:lnTo>
                    <a:pt x="32" y="89"/>
                  </a:lnTo>
                  <a:lnTo>
                    <a:pt x="25" y="88"/>
                  </a:lnTo>
                  <a:lnTo>
                    <a:pt x="19" y="86"/>
                  </a:lnTo>
                  <a:lnTo>
                    <a:pt x="14" y="81"/>
                  </a:lnTo>
                  <a:lnTo>
                    <a:pt x="9" y="77"/>
                  </a:lnTo>
                  <a:lnTo>
                    <a:pt x="5" y="70"/>
                  </a:lnTo>
                  <a:lnTo>
                    <a:pt x="2" y="63"/>
                  </a:lnTo>
                  <a:lnTo>
                    <a:pt x="0" y="53"/>
                  </a:lnTo>
                  <a:lnTo>
                    <a:pt x="0" y="45"/>
                  </a:lnTo>
                  <a:lnTo>
                    <a:pt x="0" y="36"/>
                  </a:lnTo>
                  <a:lnTo>
                    <a:pt x="2" y="28"/>
                  </a:lnTo>
                  <a:lnTo>
                    <a:pt x="5" y="19"/>
                  </a:lnTo>
                  <a:lnTo>
                    <a:pt x="9" y="14"/>
                  </a:lnTo>
                  <a:lnTo>
                    <a:pt x="14" y="8"/>
                  </a:lnTo>
                  <a:lnTo>
                    <a:pt x="19" y="3"/>
                  </a:lnTo>
                  <a:lnTo>
                    <a:pt x="25" y="1"/>
                  </a:lnTo>
                  <a:lnTo>
                    <a:pt x="32" y="0"/>
                  </a:lnTo>
                  <a:close/>
                </a:path>
              </a:pathLst>
            </a:custGeom>
            <a:solidFill>
              <a:srgbClr val="DF9DA5"/>
            </a:solidFill>
            <a:ln w="1588">
              <a:solidFill>
                <a:srgbClr val="1F1A17"/>
              </a:solidFill>
              <a:prstDash val="solid"/>
              <a:round/>
              <a:headEnd/>
              <a:tailEnd/>
            </a:ln>
          </p:spPr>
          <p:txBody>
            <a:bodyPr/>
            <a:lstStyle/>
            <a:p>
              <a:endParaRPr lang="ru-RU"/>
            </a:p>
          </p:txBody>
        </p:sp>
        <p:sp>
          <p:nvSpPr>
            <p:cNvPr id="16156" name="Freeform 145"/>
            <p:cNvSpPr>
              <a:spLocks/>
            </p:cNvSpPr>
            <p:nvPr/>
          </p:nvSpPr>
          <p:spPr bwMode="auto">
            <a:xfrm>
              <a:off x="5209" y="1023"/>
              <a:ext cx="104" cy="156"/>
            </a:xfrm>
            <a:custGeom>
              <a:avLst/>
              <a:gdLst>
                <a:gd name="T0" fmla="*/ 20 w 104"/>
                <a:gd name="T1" fmla="*/ 0 h 156"/>
                <a:gd name="T2" fmla="*/ 84 w 104"/>
                <a:gd name="T3" fmla="*/ 0 h 156"/>
                <a:gd name="T4" fmla="*/ 88 w 104"/>
                <a:gd name="T5" fmla="*/ 1 h 156"/>
                <a:gd name="T6" fmla="*/ 92 w 104"/>
                <a:gd name="T7" fmla="*/ 4 h 156"/>
                <a:gd name="T8" fmla="*/ 95 w 104"/>
                <a:gd name="T9" fmla="*/ 8 h 156"/>
                <a:gd name="T10" fmla="*/ 98 w 104"/>
                <a:gd name="T11" fmla="*/ 14 h 156"/>
                <a:gd name="T12" fmla="*/ 100 w 104"/>
                <a:gd name="T13" fmla="*/ 20 h 156"/>
                <a:gd name="T14" fmla="*/ 102 w 104"/>
                <a:gd name="T15" fmla="*/ 28 h 156"/>
                <a:gd name="T16" fmla="*/ 103 w 104"/>
                <a:gd name="T17" fmla="*/ 36 h 156"/>
                <a:gd name="T18" fmla="*/ 104 w 104"/>
                <a:gd name="T19" fmla="*/ 45 h 156"/>
                <a:gd name="T20" fmla="*/ 104 w 104"/>
                <a:gd name="T21" fmla="*/ 111 h 156"/>
                <a:gd name="T22" fmla="*/ 103 w 104"/>
                <a:gd name="T23" fmla="*/ 120 h 156"/>
                <a:gd name="T24" fmla="*/ 102 w 104"/>
                <a:gd name="T25" fmla="*/ 128 h 156"/>
                <a:gd name="T26" fmla="*/ 100 w 104"/>
                <a:gd name="T27" fmla="*/ 136 h 156"/>
                <a:gd name="T28" fmla="*/ 98 w 104"/>
                <a:gd name="T29" fmla="*/ 142 h 156"/>
                <a:gd name="T30" fmla="*/ 95 w 104"/>
                <a:gd name="T31" fmla="*/ 148 h 156"/>
                <a:gd name="T32" fmla="*/ 92 w 104"/>
                <a:gd name="T33" fmla="*/ 153 h 156"/>
                <a:gd name="T34" fmla="*/ 88 w 104"/>
                <a:gd name="T35" fmla="*/ 155 h 156"/>
                <a:gd name="T36" fmla="*/ 84 w 104"/>
                <a:gd name="T37" fmla="*/ 156 h 156"/>
                <a:gd name="T38" fmla="*/ 20 w 104"/>
                <a:gd name="T39" fmla="*/ 156 h 156"/>
                <a:gd name="T40" fmla="*/ 16 w 104"/>
                <a:gd name="T41" fmla="*/ 155 h 156"/>
                <a:gd name="T42" fmla="*/ 13 w 104"/>
                <a:gd name="T43" fmla="*/ 153 h 156"/>
                <a:gd name="T44" fmla="*/ 9 w 104"/>
                <a:gd name="T45" fmla="*/ 148 h 156"/>
                <a:gd name="T46" fmla="*/ 6 w 104"/>
                <a:gd name="T47" fmla="*/ 142 h 156"/>
                <a:gd name="T48" fmla="*/ 4 w 104"/>
                <a:gd name="T49" fmla="*/ 136 h 156"/>
                <a:gd name="T50" fmla="*/ 2 w 104"/>
                <a:gd name="T51" fmla="*/ 128 h 156"/>
                <a:gd name="T52" fmla="*/ 1 w 104"/>
                <a:gd name="T53" fmla="*/ 120 h 156"/>
                <a:gd name="T54" fmla="*/ 0 w 104"/>
                <a:gd name="T55" fmla="*/ 111 h 156"/>
                <a:gd name="T56" fmla="*/ 0 w 104"/>
                <a:gd name="T57" fmla="*/ 45 h 156"/>
                <a:gd name="T58" fmla="*/ 1 w 104"/>
                <a:gd name="T59" fmla="*/ 36 h 156"/>
                <a:gd name="T60" fmla="*/ 2 w 104"/>
                <a:gd name="T61" fmla="*/ 28 h 156"/>
                <a:gd name="T62" fmla="*/ 4 w 104"/>
                <a:gd name="T63" fmla="*/ 20 h 156"/>
                <a:gd name="T64" fmla="*/ 6 w 104"/>
                <a:gd name="T65" fmla="*/ 14 h 156"/>
                <a:gd name="T66" fmla="*/ 9 w 104"/>
                <a:gd name="T67" fmla="*/ 8 h 156"/>
                <a:gd name="T68" fmla="*/ 13 w 104"/>
                <a:gd name="T69" fmla="*/ 4 h 156"/>
                <a:gd name="T70" fmla="*/ 16 w 104"/>
                <a:gd name="T71" fmla="*/ 1 h 156"/>
                <a:gd name="T72" fmla="*/ 20 w 104"/>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56"/>
                <a:gd name="T113" fmla="*/ 104 w 10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56">
                  <a:moveTo>
                    <a:pt x="20" y="0"/>
                  </a:moveTo>
                  <a:lnTo>
                    <a:pt x="84" y="0"/>
                  </a:lnTo>
                  <a:lnTo>
                    <a:pt x="88" y="1"/>
                  </a:lnTo>
                  <a:lnTo>
                    <a:pt x="92" y="4"/>
                  </a:lnTo>
                  <a:lnTo>
                    <a:pt x="95" y="8"/>
                  </a:lnTo>
                  <a:lnTo>
                    <a:pt x="98" y="14"/>
                  </a:lnTo>
                  <a:lnTo>
                    <a:pt x="100" y="20"/>
                  </a:lnTo>
                  <a:lnTo>
                    <a:pt x="102" y="28"/>
                  </a:lnTo>
                  <a:lnTo>
                    <a:pt x="103" y="36"/>
                  </a:lnTo>
                  <a:lnTo>
                    <a:pt x="104" y="45"/>
                  </a:lnTo>
                  <a:lnTo>
                    <a:pt x="104" y="111"/>
                  </a:lnTo>
                  <a:lnTo>
                    <a:pt x="103" y="120"/>
                  </a:lnTo>
                  <a:lnTo>
                    <a:pt x="102" y="128"/>
                  </a:lnTo>
                  <a:lnTo>
                    <a:pt x="100" y="136"/>
                  </a:lnTo>
                  <a:lnTo>
                    <a:pt x="98" y="142"/>
                  </a:lnTo>
                  <a:lnTo>
                    <a:pt x="95" y="148"/>
                  </a:lnTo>
                  <a:lnTo>
                    <a:pt x="92" y="153"/>
                  </a:lnTo>
                  <a:lnTo>
                    <a:pt x="88" y="155"/>
                  </a:lnTo>
                  <a:lnTo>
                    <a:pt x="84" y="156"/>
                  </a:lnTo>
                  <a:lnTo>
                    <a:pt x="20" y="156"/>
                  </a:lnTo>
                  <a:lnTo>
                    <a:pt x="16" y="155"/>
                  </a:lnTo>
                  <a:lnTo>
                    <a:pt x="13" y="153"/>
                  </a:lnTo>
                  <a:lnTo>
                    <a:pt x="9" y="148"/>
                  </a:lnTo>
                  <a:lnTo>
                    <a:pt x="6" y="142"/>
                  </a:lnTo>
                  <a:lnTo>
                    <a:pt x="4" y="136"/>
                  </a:lnTo>
                  <a:lnTo>
                    <a:pt x="2" y="128"/>
                  </a:lnTo>
                  <a:lnTo>
                    <a:pt x="1" y="120"/>
                  </a:lnTo>
                  <a:lnTo>
                    <a:pt x="0" y="111"/>
                  </a:lnTo>
                  <a:lnTo>
                    <a:pt x="0" y="45"/>
                  </a:lnTo>
                  <a:lnTo>
                    <a:pt x="1" y="36"/>
                  </a:lnTo>
                  <a:lnTo>
                    <a:pt x="2" y="28"/>
                  </a:lnTo>
                  <a:lnTo>
                    <a:pt x="4" y="20"/>
                  </a:lnTo>
                  <a:lnTo>
                    <a:pt x="6" y="14"/>
                  </a:lnTo>
                  <a:lnTo>
                    <a:pt x="9" y="8"/>
                  </a:lnTo>
                  <a:lnTo>
                    <a:pt x="13" y="4"/>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57" name="Freeform 146"/>
            <p:cNvSpPr>
              <a:spLocks/>
            </p:cNvSpPr>
            <p:nvPr/>
          </p:nvSpPr>
          <p:spPr bwMode="auto">
            <a:xfrm>
              <a:off x="5209" y="1023"/>
              <a:ext cx="104" cy="156"/>
            </a:xfrm>
            <a:custGeom>
              <a:avLst/>
              <a:gdLst>
                <a:gd name="T0" fmla="*/ 20 w 104"/>
                <a:gd name="T1" fmla="*/ 0 h 156"/>
                <a:gd name="T2" fmla="*/ 84 w 104"/>
                <a:gd name="T3" fmla="*/ 0 h 156"/>
                <a:gd name="T4" fmla="*/ 88 w 104"/>
                <a:gd name="T5" fmla="*/ 1 h 156"/>
                <a:gd name="T6" fmla="*/ 92 w 104"/>
                <a:gd name="T7" fmla="*/ 4 h 156"/>
                <a:gd name="T8" fmla="*/ 95 w 104"/>
                <a:gd name="T9" fmla="*/ 8 h 156"/>
                <a:gd name="T10" fmla="*/ 98 w 104"/>
                <a:gd name="T11" fmla="*/ 14 h 156"/>
                <a:gd name="T12" fmla="*/ 100 w 104"/>
                <a:gd name="T13" fmla="*/ 20 h 156"/>
                <a:gd name="T14" fmla="*/ 102 w 104"/>
                <a:gd name="T15" fmla="*/ 28 h 156"/>
                <a:gd name="T16" fmla="*/ 103 w 104"/>
                <a:gd name="T17" fmla="*/ 36 h 156"/>
                <a:gd name="T18" fmla="*/ 104 w 104"/>
                <a:gd name="T19" fmla="*/ 45 h 156"/>
                <a:gd name="T20" fmla="*/ 104 w 104"/>
                <a:gd name="T21" fmla="*/ 111 h 156"/>
                <a:gd name="T22" fmla="*/ 103 w 104"/>
                <a:gd name="T23" fmla="*/ 120 h 156"/>
                <a:gd name="T24" fmla="*/ 102 w 104"/>
                <a:gd name="T25" fmla="*/ 128 h 156"/>
                <a:gd name="T26" fmla="*/ 100 w 104"/>
                <a:gd name="T27" fmla="*/ 136 h 156"/>
                <a:gd name="T28" fmla="*/ 98 w 104"/>
                <a:gd name="T29" fmla="*/ 142 h 156"/>
                <a:gd name="T30" fmla="*/ 95 w 104"/>
                <a:gd name="T31" fmla="*/ 148 h 156"/>
                <a:gd name="T32" fmla="*/ 92 w 104"/>
                <a:gd name="T33" fmla="*/ 153 h 156"/>
                <a:gd name="T34" fmla="*/ 88 w 104"/>
                <a:gd name="T35" fmla="*/ 155 h 156"/>
                <a:gd name="T36" fmla="*/ 84 w 104"/>
                <a:gd name="T37" fmla="*/ 156 h 156"/>
                <a:gd name="T38" fmla="*/ 20 w 104"/>
                <a:gd name="T39" fmla="*/ 156 h 156"/>
                <a:gd name="T40" fmla="*/ 16 w 104"/>
                <a:gd name="T41" fmla="*/ 155 h 156"/>
                <a:gd name="T42" fmla="*/ 13 w 104"/>
                <a:gd name="T43" fmla="*/ 153 h 156"/>
                <a:gd name="T44" fmla="*/ 9 w 104"/>
                <a:gd name="T45" fmla="*/ 148 h 156"/>
                <a:gd name="T46" fmla="*/ 6 w 104"/>
                <a:gd name="T47" fmla="*/ 142 h 156"/>
                <a:gd name="T48" fmla="*/ 4 w 104"/>
                <a:gd name="T49" fmla="*/ 136 h 156"/>
                <a:gd name="T50" fmla="*/ 2 w 104"/>
                <a:gd name="T51" fmla="*/ 128 h 156"/>
                <a:gd name="T52" fmla="*/ 1 w 104"/>
                <a:gd name="T53" fmla="*/ 120 h 156"/>
                <a:gd name="T54" fmla="*/ 0 w 104"/>
                <a:gd name="T55" fmla="*/ 111 h 156"/>
                <a:gd name="T56" fmla="*/ 0 w 104"/>
                <a:gd name="T57" fmla="*/ 45 h 156"/>
                <a:gd name="T58" fmla="*/ 1 w 104"/>
                <a:gd name="T59" fmla="*/ 36 h 156"/>
                <a:gd name="T60" fmla="*/ 2 w 104"/>
                <a:gd name="T61" fmla="*/ 28 h 156"/>
                <a:gd name="T62" fmla="*/ 4 w 104"/>
                <a:gd name="T63" fmla="*/ 20 h 156"/>
                <a:gd name="T64" fmla="*/ 6 w 104"/>
                <a:gd name="T65" fmla="*/ 14 h 156"/>
                <a:gd name="T66" fmla="*/ 9 w 104"/>
                <a:gd name="T67" fmla="*/ 8 h 156"/>
                <a:gd name="T68" fmla="*/ 13 w 104"/>
                <a:gd name="T69" fmla="*/ 4 h 156"/>
                <a:gd name="T70" fmla="*/ 16 w 104"/>
                <a:gd name="T71" fmla="*/ 1 h 156"/>
                <a:gd name="T72" fmla="*/ 20 w 104"/>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56"/>
                <a:gd name="T113" fmla="*/ 104 w 10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56">
                  <a:moveTo>
                    <a:pt x="20" y="0"/>
                  </a:moveTo>
                  <a:lnTo>
                    <a:pt x="84" y="0"/>
                  </a:lnTo>
                  <a:lnTo>
                    <a:pt x="88" y="1"/>
                  </a:lnTo>
                  <a:lnTo>
                    <a:pt x="92" y="4"/>
                  </a:lnTo>
                  <a:lnTo>
                    <a:pt x="95" y="8"/>
                  </a:lnTo>
                  <a:lnTo>
                    <a:pt x="98" y="14"/>
                  </a:lnTo>
                  <a:lnTo>
                    <a:pt x="100" y="20"/>
                  </a:lnTo>
                  <a:lnTo>
                    <a:pt x="102" y="28"/>
                  </a:lnTo>
                  <a:lnTo>
                    <a:pt x="103" y="36"/>
                  </a:lnTo>
                  <a:lnTo>
                    <a:pt x="104" y="45"/>
                  </a:lnTo>
                  <a:lnTo>
                    <a:pt x="104" y="111"/>
                  </a:lnTo>
                  <a:lnTo>
                    <a:pt x="103" y="120"/>
                  </a:lnTo>
                  <a:lnTo>
                    <a:pt x="102" y="128"/>
                  </a:lnTo>
                  <a:lnTo>
                    <a:pt x="100" y="136"/>
                  </a:lnTo>
                  <a:lnTo>
                    <a:pt x="98" y="142"/>
                  </a:lnTo>
                  <a:lnTo>
                    <a:pt x="95" y="148"/>
                  </a:lnTo>
                  <a:lnTo>
                    <a:pt x="92" y="153"/>
                  </a:lnTo>
                  <a:lnTo>
                    <a:pt x="88" y="155"/>
                  </a:lnTo>
                  <a:lnTo>
                    <a:pt x="84" y="156"/>
                  </a:lnTo>
                  <a:lnTo>
                    <a:pt x="20" y="156"/>
                  </a:lnTo>
                  <a:lnTo>
                    <a:pt x="16" y="155"/>
                  </a:lnTo>
                  <a:lnTo>
                    <a:pt x="13" y="153"/>
                  </a:lnTo>
                  <a:lnTo>
                    <a:pt x="9" y="148"/>
                  </a:lnTo>
                  <a:lnTo>
                    <a:pt x="6" y="142"/>
                  </a:lnTo>
                  <a:lnTo>
                    <a:pt x="4" y="136"/>
                  </a:lnTo>
                  <a:lnTo>
                    <a:pt x="2" y="128"/>
                  </a:lnTo>
                  <a:lnTo>
                    <a:pt x="1" y="120"/>
                  </a:lnTo>
                  <a:lnTo>
                    <a:pt x="0" y="111"/>
                  </a:lnTo>
                  <a:lnTo>
                    <a:pt x="0" y="45"/>
                  </a:lnTo>
                  <a:lnTo>
                    <a:pt x="1" y="36"/>
                  </a:lnTo>
                  <a:lnTo>
                    <a:pt x="2" y="28"/>
                  </a:lnTo>
                  <a:lnTo>
                    <a:pt x="4" y="20"/>
                  </a:lnTo>
                  <a:lnTo>
                    <a:pt x="6" y="14"/>
                  </a:lnTo>
                  <a:lnTo>
                    <a:pt x="9" y="8"/>
                  </a:lnTo>
                  <a:lnTo>
                    <a:pt x="13" y="4"/>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158" name="Freeform 147"/>
            <p:cNvSpPr>
              <a:spLocks/>
            </p:cNvSpPr>
            <p:nvPr/>
          </p:nvSpPr>
          <p:spPr bwMode="auto">
            <a:xfrm>
              <a:off x="5226" y="1063"/>
              <a:ext cx="65" cy="89"/>
            </a:xfrm>
            <a:custGeom>
              <a:avLst/>
              <a:gdLst>
                <a:gd name="T0" fmla="*/ 32 w 65"/>
                <a:gd name="T1" fmla="*/ 0 h 89"/>
                <a:gd name="T2" fmla="*/ 39 w 65"/>
                <a:gd name="T3" fmla="*/ 1 h 89"/>
                <a:gd name="T4" fmla="*/ 45 w 65"/>
                <a:gd name="T5" fmla="*/ 3 h 89"/>
                <a:gd name="T6" fmla="*/ 51 w 65"/>
                <a:gd name="T7" fmla="*/ 8 h 89"/>
                <a:gd name="T8" fmla="*/ 55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5 w 65"/>
                <a:gd name="T25" fmla="*/ 77 h 89"/>
                <a:gd name="T26" fmla="*/ 51 w 65"/>
                <a:gd name="T27" fmla="*/ 81 h 89"/>
                <a:gd name="T28" fmla="*/ 45 w 65"/>
                <a:gd name="T29" fmla="*/ 86 h 89"/>
                <a:gd name="T30" fmla="*/ 39 w 65"/>
                <a:gd name="T31" fmla="*/ 88 h 89"/>
                <a:gd name="T32" fmla="*/ 32 w 65"/>
                <a:gd name="T33" fmla="*/ 89 h 89"/>
                <a:gd name="T34" fmla="*/ 25 w 65"/>
                <a:gd name="T35" fmla="*/ 88 h 89"/>
                <a:gd name="T36" fmla="*/ 19 w 65"/>
                <a:gd name="T37" fmla="*/ 86 h 89"/>
                <a:gd name="T38" fmla="*/ 14 w 65"/>
                <a:gd name="T39" fmla="*/ 81 h 89"/>
                <a:gd name="T40" fmla="*/ 9 w 65"/>
                <a:gd name="T41" fmla="*/ 77 h 89"/>
                <a:gd name="T42" fmla="*/ 5 w 65"/>
                <a:gd name="T43" fmla="*/ 70 h 89"/>
                <a:gd name="T44" fmla="*/ 2 w 65"/>
                <a:gd name="T45" fmla="*/ 63 h 89"/>
                <a:gd name="T46" fmla="*/ 0 w 65"/>
                <a:gd name="T47" fmla="*/ 53 h 89"/>
                <a:gd name="T48" fmla="*/ 0 w 65"/>
                <a:gd name="T49" fmla="*/ 45 h 89"/>
                <a:gd name="T50" fmla="*/ 0 w 65"/>
                <a:gd name="T51" fmla="*/ 36 h 89"/>
                <a:gd name="T52" fmla="*/ 2 w 65"/>
                <a:gd name="T53" fmla="*/ 28 h 89"/>
                <a:gd name="T54" fmla="*/ 5 w 65"/>
                <a:gd name="T55" fmla="*/ 19 h 89"/>
                <a:gd name="T56" fmla="*/ 9 w 65"/>
                <a:gd name="T57" fmla="*/ 14 h 89"/>
                <a:gd name="T58" fmla="*/ 14 w 65"/>
                <a:gd name="T59" fmla="*/ 8 h 89"/>
                <a:gd name="T60" fmla="*/ 19 w 65"/>
                <a:gd name="T61" fmla="*/ 3 h 89"/>
                <a:gd name="T62" fmla="*/ 25 w 65"/>
                <a:gd name="T63" fmla="*/ 1 h 89"/>
                <a:gd name="T64" fmla="*/ 32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2" y="0"/>
                  </a:moveTo>
                  <a:lnTo>
                    <a:pt x="39" y="1"/>
                  </a:lnTo>
                  <a:lnTo>
                    <a:pt x="45" y="3"/>
                  </a:lnTo>
                  <a:lnTo>
                    <a:pt x="51" y="8"/>
                  </a:lnTo>
                  <a:lnTo>
                    <a:pt x="55" y="14"/>
                  </a:lnTo>
                  <a:lnTo>
                    <a:pt x="59" y="19"/>
                  </a:lnTo>
                  <a:lnTo>
                    <a:pt x="62" y="28"/>
                  </a:lnTo>
                  <a:lnTo>
                    <a:pt x="64" y="36"/>
                  </a:lnTo>
                  <a:lnTo>
                    <a:pt x="65" y="45"/>
                  </a:lnTo>
                  <a:lnTo>
                    <a:pt x="64" y="53"/>
                  </a:lnTo>
                  <a:lnTo>
                    <a:pt x="62" y="63"/>
                  </a:lnTo>
                  <a:lnTo>
                    <a:pt x="59" y="70"/>
                  </a:lnTo>
                  <a:lnTo>
                    <a:pt x="55" y="77"/>
                  </a:lnTo>
                  <a:lnTo>
                    <a:pt x="51" y="81"/>
                  </a:lnTo>
                  <a:lnTo>
                    <a:pt x="45" y="86"/>
                  </a:lnTo>
                  <a:lnTo>
                    <a:pt x="39" y="88"/>
                  </a:lnTo>
                  <a:lnTo>
                    <a:pt x="32" y="89"/>
                  </a:lnTo>
                  <a:lnTo>
                    <a:pt x="25" y="88"/>
                  </a:lnTo>
                  <a:lnTo>
                    <a:pt x="19" y="86"/>
                  </a:lnTo>
                  <a:lnTo>
                    <a:pt x="14" y="81"/>
                  </a:lnTo>
                  <a:lnTo>
                    <a:pt x="9" y="77"/>
                  </a:lnTo>
                  <a:lnTo>
                    <a:pt x="5" y="70"/>
                  </a:lnTo>
                  <a:lnTo>
                    <a:pt x="2" y="63"/>
                  </a:lnTo>
                  <a:lnTo>
                    <a:pt x="0" y="53"/>
                  </a:lnTo>
                  <a:lnTo>
                    <a:pt x="0" y="45"/>
                  </a:lnTo>
                  <a:lnTo>
                    <a:pt x="0" y="36"/>
                  </a:lnTo>
                  <a:lnTo>
                    <a:pt x="2" y="28"/>
                  </a:lnTo>
                  <a:lnTo>
                    <a:pt x="5" y="19"/>
                  </a:lnTo>
                  <a:lnTo>
                    <a:pt x="9" y="14"/>
                  </a:lnTo>
                  <a:lnTo>
                    <a:pt x="14" y="8"/>
                  </a:lnTo>
                  <a:lnTo>
                    <a:pt x="19" y="3"/>
                  </a:lnTo>
                  <a:lnTo>
                    <a:pt x="25" y="1"/>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59" name="Freeform 148"/>
            <p:cNvSpPr>
              <a:spLocks/>
            </p:cNvSpPr>
            <p:nvPr/>
          </p:nvSpPr>
          <p:spPr bwMode="auto">
            <a:xfrm>
              <a:off x="5226" y="1063"/>
              <a:ext cx="65" cy="89"/>
            </a:xfrm>
            <a:custGeom>
              <a:avLst/>
              <a:gdLst>
                <a:gd name="T0" fmla="*/ 32 w 65"/>
                <a:gd name="T1" fmla="*/ 0 h 89"/>
                <a:gd name="T2" fmla="*/ 39 w 65"/>
                <a:gd name="T3" fmla="*/ 1 h 89"/>
                <a:gd name="T4" fmla="*/ 45 w 65"/>
                <a:gd name="T5" fmla="*/ 3 h 89"/>
                <a:gd name="T6" fmla="*/ 51 w 65"/>
                <a:gd name="T7" fmla="*/ 8 h 89"/>
                <a:gd name="T8" fmla="*/ 55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5 w 65"/>
                <a:gd name="T25" fmla="*/ 77 h 89"/>
                <a:gd name="T26" fmla="*/ 51 w 65"/>
                <a:gd name="T27" fmla="*/ 81 h 89"/>
                <a:gd name="T28" fmla="*/ 45 w 65"/>
                <a:gd name="T29" fmla="*/ 86 h 89"/>
                <a:gd name="T30" fmla="*/ 39 w 65"/>
                <a:gd name="T31" fmla="*/ 88 h 89"/>
                <a:gd name="T32" fmla="*/ 32 w 65"/>
                <a:gd name="T33" fmla="*/ 89 h 89"/>
                <a:gd name="T34" fmla="*/ 25 w 65"/>
                <a:gd name="T35" fmla="*/ 88 h 89"/>
                <a:gd name="T36" fmla="*/ 19 w 65"/>
                <a:gd name="T37" fmla="*/ 86 h 89"/>
                <a:gd name="T38" fmla="*/ 14 w 65"/>
                <a:gd name="T39" fmla="*/ 81 h 89"/>
                <a:gd name="T40" fmla="*/ 9 w 65"/>
                <a:gd name="T41" fmla="*/ 77 h 89"/>
                <a:gd name="T42" fmla="*/ 5 w 65"/>
                <a:gd name="T43" fmla="*/ 70 h 89"/>
                <a:gd name="T44" fmla="*/ 2 w 65"/>
                <a:gd name="T45" fmla="*/ 63 h 89"/>
                <a:gd name="T46" fmla="*/ 0 w 65"/>
                <a:gd name="T47" fmla="*/ 53 h 89"/>
                <a:gd name="T48" fmla="*/ 0 w 65"/>
                <a:gd name="T49" fmla="*/ 45 h 89"/>
                <a:gd name="T50" fmla="*/ 0 w 65"/>
                <a:gd name="T51" fmla="*/ 36 h 89"/>
                <a:gd name="T52" fmla="*/ 2 w 65"/>
                <a:gd name="T53" fmla="*/ 28 h 89"/>
                <a:gd name="T54" fmla="*/ 5 w 65"/>
                <a:gd name="T55" fmla="*/ 19 h 89"/>
                <a:gd name="T56" fmla="*/ 9 w 65"/>
                <a:gd name="T57" fmla="*/ 14 h 89"/>
                <a:gd name="T58" fmla="*/ 14 w 65"/>
                <a:gd name="T59" fmla="*/ 8 h 89"/>
                <a:gd name="T60" fmla="*/ 19 w 65"/>
                <a:gd name="T61" fmla="*/ 3 h 89"/>
                <a:gd name="T62" fmla="*/ 25 w 65"/>
                <a:gd name="T63" fmla="*/ 1 h 89"/>
                <a:gd name="T64" fmla="*/ 32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2" y="0"/>
                  </a:moveTo>
                  <a:lnTo>
                    <a:pt x="39" y="1"/>
                  </a:lnTo>
                  <a:lnTo>
                    <a:pt x="45" y="3"/>
                  </a:lnTo>
                  <a:lnTo>
                    <a:pt x="51" y="8"/>
                  </a:lnTo>
                  <a:lnTo>
                    <a:pt x="55" y="14"/>
                  </a:lnTo>
                  <a:lnTo>
                    <a:pt x="59" y="19"/>
                  </a:lnTo>
                  <a:lnTo>
                    <a:pt x="62" y="28"/>
                  </a:lnTo>
                  <a:lnTo>
                    <a:pt x="64" y="36"/>
                  </a:lnTo>
                  <a:lnTo>
                    <a:pt x="65" y="45"/>
                  </a:lnTo>
                  <a:lnTo>
                    <a:pt x="64" y="53"/>
                  </a:lnTo>
                  <a:lnTo>
                    <a:pt x="62" y="63"/>
                  </a:lnTo>
                  <a:lnTo>
                    <a:pt x="59" y="70"/>
                  </a:lnTo>
                  <a:lnTo>
                    <a:pt x="55" y="77"/>
                  </a:lnTo>
                  <a:lnTo>
                    <a:pt x="51" y="81"/>
                  </a:lnTo>
                  <a:lnTo>
                    <a:pt x="45" y="86"/>
                  </a:lnTo>
                  <a:lnTo>
                    <a:pt x="39" y="88"/>
                  </a:lnTo>
                  <a:lnTo>
                    <a:pt x="32" y="89"/>
                  </a:lnTo>
                  <a:lnTo>
                    <a:pt x="25" y="88"/>
                  </a:lnTo>
                  <a:lnTo>
                    <a:pt x="19" y="86"/>
                  </a:lnTo>
                  <a:lnTo>
                    <a:pt x="14" y="81"/>
                  </a:lnTo>
                  <a:lnTo>
                    <a:pt x="9" y="77"/>
                  </a:lnTo>
                  <a:lnTo>
                    <a:pt x="5" y="70"/>
                  </a:lnTo>
                  <a:lnTo>
                    <a:pt x="2" y="63"/>
                  </a:lnTo>
                  <a:lnTo>
                    <a:pt x="0" y="53"/>
                  </a:lnTo>
                  <a:lnTo>
                    <a:pt x="0" y="45"/>
                  </a:lnTo>
                  <a:lnTo>
                    <a:pt x="0" y="36"/>
                  </a:lnTo>
                  <a:lnTo>
                    <a:pt x="2" y="28"/>
                  </a:lnTo>
                  <a:lnTo>
                    <a:pt x="5" y="19"/>
                  </a:lnTo>
                  <a:lnTo>
                    <a:pt x="9" y="14"/>
                  </a:lnTo>
                  <a:lnTo>
                    <a:pt x="14" y="8"/>
                  </a:lnTo>
                  <a:lnTo>
                    <a:pt x="19" y="3"/>
                  </a:lnTo>
                  <a:lnTo>
                    <a:pt x="25" y="1"/>
                  </a:lnTo>
                  <a:lnTo>
                    <a:pt x="32" y="0"/>
                  </a:lnTo>
                  <a:close/>
                </a:path>
              </a:pathLst>
            </a:custGeom>
            <a:solidFill>
              <a:srgbClr val="DF9DA5"/>
            </a:solidFill>
            <a:ln w="1588">
              <a:solidFill>
                <a:srgbClr val="1F1A17"/>
              </a:solidFill>
              <a:prstDash val="solid"/>
              <a:round/>
              <a:headEnd/>
              <a:tailEnd/>
            </a:ln>
          </p:spPr>
          <p:txBody>
            <a:bodyPr/>
            <a:lstStyle/>
            <a:p>
              <a:endParaRPr lang="ru-RU"/>
            </a:p>
          </p:txBody>
        </p:sp>
        <p:sp>
          <p:nvSpPr>
            <p:cNvPr id="16160" name="Freeform 149"/>
            <p:cNvSpPr>
              <a:spLocks/>
            </p:cNvSpPr>
            <p:nvPr/>
          </p:nvSpPr>
          <p:spPr bwMode="auto">
            <a:xfrm>
              <a:off x="5315" y="1023"/>
              <a:ext cx="104" cy="156"/>
            </a:xfrm>
            <a:custGeom>
              <a:avLst/>
              <a:gdLst>
                <a:gd name="T0" fmla="*/ 21 w 104"/>
                <a:gd name="T1" fmla="*/ 0 h 156"/>
                <a:gd name="T2" fmla="*/ 84 w 104"/>
                <a:gd name="T3" fmla="*/ 0 h 156"/>
                <a:gd name="T4" fmla="*/ 88 w 104"/>
                <a:gd name="T5" fmla="*/ 1 h 156"/>
                <a:gd name="T6" fmla="*/ 92 w 104"/>
                <a:gd name="T7" fmla="*/ 4 h 156"/>
                <a:gd name="T8" fmla="*/ 95 w 104"/>
                <a:gd name="T9" fmla="*/ 8 h 156"/>
                <a:gd name="T10" fmla="*/ 98 w 104"/>
                <a:gd name="T11" fmla="*/ 14 h 156"/>
                <a:gd name="T12" fmla="*/ 100 w 104"/>
                <a:gd name="T13" fmla="*/ 20 h 156"/>
                <a:gd name="T14" fmla="*/ 102 w 104"/>
                <a:gd name="T15" fmla="*/ 28 h 156"/>
                <a:gd name="T16" fmla="*/ 103 w 104"/>
                <a:gd name="T17" fmla="*/ 36 h 156"/>
                <a:gd name="T18" fmla="*/ 104 w 104"/>
                <a:gd name="T19" fmla="*/ 45 h 156"/>
                <a:gd name="T20" fmla="*/ 104 w 104"/>
                <a:gd name="T21" fmla="*/ 111 h 156"/>
                <a:gd name="T22" fmla="*/ 103 w 104"/>
                <a:gd name="T23" fmla="*/ 120 h 156"/>
                <a:gd name="T24" fmla="*/ 102 w 104"/>
                <a:gd name="T25" fmla="*/ 128 h 156"/>
                <a:gd name="T26" fmla="*/ 100 w 104"/>
                <a:gd name="T27" fmla="*/ 136 h 156"/>
                <a:gd name="T28" fmla="*/ 98 w 104"/>
                <a:gd name="T29" fmla="*/ 142 h 156"/>
                <a:gd name="T30" fmla="*/ 95 w 104"/>
                <a:gd name="T31" fmla="*/ 148 h 156"/>
                <a:gd name="T32" fmla="*/ 92 w 104"/>
                <a:gd name="T33" fmla="*/ 153 h 156"/>
                <a:gd name="T34" fmla="*/ 88 w 104"/>
                <a:gd name="T35" fmla="*/ 155 h 156"/>
                <a:gd name="T36" fmla="*/ 84 w 104"/>
                <a:gd name="T37" fmla="*/ 156 h 156"/>
                <a:gd name="T38" fmla="*/ 21 w 104"/>
                <a:gd name="T39" fmla="*/ 156 h 156"/>
                <a:gd name="T40" fmla="*/ 16 w 104"/>
                <a:gd name="T41" fmla="*/ 155 h 156"/>
                <a:gd name="T42" fmla="*/ 13 w 104"/>
                <a:gd name="T43" fmla="*/ 153 h 156"/>
                <a:gd name="T44" fmla="*/ 9 w 104"/>
                <a:gd name="T45" fmla="*/ 148 h 156"/>
                <a:gd name="T46" fmla="*/ 6 w 104"/>
                <a:gd name="T47" fmla="*/ 142 h 156"/>
                <a:gd name="T48" fmla="*/ 4 w 104"/>
                <a:gd name="T49" fmla="*/ 136 h 156"/>
                <a:gd name="T50" fmla="*/ 2 w 104"/>
                <a:gd name="T51" fmla="*/ 128 h 156"/>
                <a:gd name="T52" fmla="*/ 1 w 104"/>
                <a:gd name="T53" fmla="*/ 120 h 156"/>
                <a:gd name="T54" fmla="*/ 0 w 104"/>
                <a:gd name="T55" fmla="*/ 111 h 156"/>
                <a:gd name="T56" fmla="*/ 0 w 104"/>
                <a:gd name="T57" fmla="*/ 45 h 156"/>
                <a:gd name="T58" fmla="*/ 1 w 104"/>
                <a:gd name="T59" fmla="*/ 36 h 156"/>
                <a:gd name="T60" fmla="*/ 2 w 104"/>
                <a:gd name="T61" fmla="*/ 28 h 156"/>
                <a:gd name="T62" fmla="*/ 4 w 104"/>
                <a:gd name="T63" fmla="*/ 20 h 156"/>
                <a:gd name="T64" fmla="*/ 6 w 104"/>
                <a:gd name="T65" fmla="*/ 14 h 156"/>
                <a:gd name="T66" fmla="*/ 9 w 104"/>
                <a:gd name="T67" fmla="*/ 8 h 156"/>
                <a:gd name="T68" fmla="*/ 13 w 104"/>
                <a:gd name="T69" fmla="*/ 4 h 156"/>
                <a:gd name="T70" fmla="*/ 16 w 104"/>
                <a:gd name="T71" fmla="*/ 1 h 156"/>
                <a:gd name="T72" fmla="*/ 21 w 104"/>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56"/>
                <a:gd name="T113" fmla="*/ 104 w 10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56">
                  <a:moveTo>
                    <a:pt x="21" y="0"/>
                  </a:moveTo>
                  <a:lnTo>
                    <a:pt x="84" y="0"/>
                  </a:lnTo>
                  <a:lnTo>
                    <a:pt x="88" y="1"/>
                  </a:lnTo>
                  <a:lnTo>
                    <a:pt x="92" y="4"/>
                  </a:lnTo>
                  <a:lnTo>
                    <a:pt x="95" y="8"/>
                  </a:lnTo>
                  <a:lnTo>
                    <a:pt x="98" y="14"/>
                  </a:lnTo>
                  <a:lnTo>
                    <a:pt x="100" y="20"/>
                  </a:lnTo>
                  <a:lnTo>
                    <a:pt x="102" y="28"/>
                  </a:lnTo>
                  <a:lnTo>
                    <a:pt x="103" y="36"/>
                  </a:lnTo>
                  <a:lnTo>
                    <a:pt x="104" y="45"/>
                  </a:lnTo>
                  <a:lnTo>
                    <a:pt x="104" y="111"/>
                  </a:lnTo>
                  <a:lnTo>
                    <a:pt x="103" y="120"/>
                  </a:lnTo>
                  <a:lnTo>
                    <a:pt x="102" y="128"/>
                  </a:lnTo>
                  <a:lnTo>
                    <a:pt x="100" y="136"/>
                  </a:lnTo>
                  <a:lnTo>
                    <a:pt x="98" y="142"/>
                  </a:lnTo>
                  <a:lnTo>
                    <a:pt x="95" y="148"/>
                  </a:lnTo>
                  <a:lnTo>
                    <a:pt x="92" y="153"/>
                  </a:lnTo>
                  <a:lnTo>
                    <a:pt x="88" y="155"/>
                  </a:lnTo>
                  <a:lnTo>
                    <a:pt x="84" y="156"/>
                  </a:lnTo>
                  <a:lnTo>
                    <a:pt x="21" y="156"/>
                  </a:lnTo>
                  <a:lnTo>
                    <a:pt x="16" y="155"/>
                  </a:lnTo>
                  <a:lnTo>
                    <a:pt x="13" y="153"/>
                  </a:lnTo>
                  <a:lnTo>
                    <a:pt x="9" y="148"/>
                  </a:lnTo>
                  <a:lnTo>
                    <a:pt x="6" y="142"/>
                  </a:lnTo>
                  <a:lnTo>
                    <a:pt x="4" y="136"/>
                  </a:lnTo>
                  <a:lnTo>
                    <a:pt x="2" y="128"/>
                  </a:lnTo>
                  <a:lnTo>
                    <a:pt x="1" y="120"/>
                  </a:lnTo>
                  <a:lnTo>
                    <a:pt x="0" y="111"/>
                  </a:lnTo>
                  <a:lnTo>
                    <a:pt x="0" y="45"/>
                  </a:lnTo>
                  <a:lnTo>
                    <a:pt x="1" y="36"/>
                  </a:lnTo>
                  <a:lnTo>
                    <a:pt x="2" y="28"/>
                  </a:lnTo>
                  <a:lnTo>
                    <a:pt x="4" y="20"/>
                  </a:lnTo>
                  <a:lnTo>
                    <a:pt x="6" y="14"/>
                  </a:lnTo>
                  <a:lnTo>
                    <a:pt x="9" y="8"/>
                  </a:lnTo>
                  <a:lnTo>
                    <a:pt x="13" y="4"/>
                  </a:lnTo>
                  <a:lnTo>
                    <a:pt x="16"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61" name="Freeform 150"/>
            <p:cNvSpPr>
              <a:spLocks/>
            </p:cNvSpPr>
            <p:nvPr/>
          </p:nvSpPr>
          <p:spPr bwMode="auto">
            <a:xfrm>
              <a:off x="5315" y="1023"/>
              <a:ext cx="104" cy="156"/>
            </a:xfrm>
            <a:custGeom>
              <a:avLst/>
              <a:gdLst>
                <a:gd name="T0" fmla="*/ 21 w 104"/>
                <a:gd name="T1" fmla="*/ 0 h 156"/>
                <a:gd name="T2" fmla="*/ 84 w 104"/>
                <a:gd name="T3" fmla="*/ 0 h 156"/>
                <a:gd name="T4" fmla="*/ 88 w 104"/>
                <a:gd name="T5" fmla="*/ 1 h 156"/>
                <a:gd name="T6" fmla="*/ 92 w 104"/>
                <a:gd name="T7" fmla="*/ 4 h 156"/>
                <a:gd name="T8" fmla="*/ 95 w 104"/>
                <a:gd name="T9" fmla="*/ 8 h 156"/>
                <a:gd name="T10" fmla="*/ 98 w 104"/>
                <a:gd name="T11" fmla="*/ 14 h 156"/>
                <a:gd name="T12" fmla="*/ 100 w 104"/>
                <a:gd name="T13" fmla="*/ 20 h 156"/>
                <a:gd name="T14" fmla="*/ 102 w 104"/>
                <a:gd name="T15" fmla="*/ 28 h 156"/>
                <a:gd name="T16" fmla="*/ 103 w 104"/>
                <a:gd name="T17" fmla="*/ 36 h 156"/>
                <a:gd name="T18" fmla="*/ 104 w 104"/>
                <a:gd name="T19" fmla="*/ 45 h 156"/>
                <a:gd name="T20" fmla="*/ 104 w 104"/>
                <a:gd name="T21" fmla="*/ 111 h 156"/>
                <a:gd name="T22" fmla="*/ 103 w 104"/>
                <a:gd name="T23" fmla="*/ 120 h 156"/>
                <a:gd name="T24" fmla="*/ 102 w 104"/>
                <a:gd name="T25" fmla="*/ 128 h 156"/>
                <a:gd name="T26" fmla="*/ 100 w 104"/>
                <a:gd name="T27" fmla="*/ 136 h 156"/>
                <a:gd name="T28" fmla="*/ 98 w 104"/>
                <a:gd name="T29" fmla="*/ 142 h 156"/>
                <a:gd name="T30" fmla="*/ 95 w 104"/>
                <a:gd name="T31" fmla="*/ 148 h 156"/>
                <a:gd name="T32" fmla="*/ 92 w 104"/>
                <a:gd name="T33" fmla="*/ 153 h 156"/>
                <a:gd name="T34" fmla="*/ 88 w 104"/>
                <a:gd name="T35" fmla="*/ 155 h 156"/>
                <a:gd name="T36" fmla="*/ 84 w 104"/>
                <a:gd name="T37" fmla="*/ 156 h 156"/>
                <a:gd name="T38" fmla="*/ 21 w 104"/>
                <a:gd name="T39" fmla="*/ 156 h 156"/>
                <a:gd name="T40" fmla="*/ 16 w 104"/>
                <a:gd name="T41" fmla="*/ 155 h 156"/>
                <a:gd name="T42" fmla="*/ 13 w 104"/>
                <a:gd name="T43" fmla="*/ 153 h 156"/>
                <a:gd name="T44" fmla="*/ 9 w 104"/>
                <a:gd name="T45" fmla="*/ 148 h 156"/>
                <a:gd name="T46" fmla="*/ 6 w 104"/>
                <a:gd name="T47" fmla="*/ 142 h 156"/>
                <a:gd name="T48" fmla="*/ 4 w 104"/>
                <a:gd name="T49" fmla="*/ 136 h 156"/>
                <a:gd name="T50" fmla="*/ 2 w 104"/>
                <a:gd name="T51" fmla="*/ 128 h 156"/>
                <a:gd name="T52" fmla="*/ 1 w 104"/>
                <a:gd name="T53" fmla="*/ 120 h 156"/>
                <a:gd name="T54" fmla="*/ 0 w 104"/>
                <a:gd name="T55" fmla="*/ 111 h 156"/>
                <a:gd name="T56" fmla="*/ 0 w 104"/>
                <a:gd name="T57" fmla="*/ 45 h 156"/>
                <a:gd name="T58" fmla="*/ 1 w 104"/>
                <a:gd name="T59" fmla="*/ 36 h 156"/>
                <a:gd name="T60" fmla="*/ 2 w 104"/>
                <a:gd name="T61" fmla="*/ 28 h 156"/>
                <a:gd name="T62" fmla="*/ 4 w 104"/>
                <a:gd name="T63" fmla="*/ 20 h 156"/>
                <a:gd name="T64" fmla="*/ 6 w 104"/>
                <a:gd name="T65" fmla="*/ 14 h 156"/>
                <a:gd name="T66" fmla="*/ 9 w 104"/>
                <a:gd name="T67" fmla="*/ 8 h 156"/>
                <a:gd name="T68" fmla="*/ 13 w 104"/>
                <a:gd name="T69" fmla="*/ 4 h 156"/>
                <a:gd name="T70" fmla="*/ 16 w 104"/>
                <a:gd name="T71" fmla="*/ 1 h 156"/>
                <a:gd name="T72" fmla="*/ 21 w 104"/>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56"/>
                <a:gd name="T113" fmla="*/ 104 w 10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56">
                  <a:moveTo>
                    <a:pt x="21" y="0"/>
                  </a:moveTo>
                  <a:lnTo>
                    <a:pt x="84" y="0"/>
                  </a:lnTo>
                  <a:lnTo>
                    <a:pt x="88" y="1"/>
                  </a:lnTo>
                  <a:lnTo>
                    <a:pt x="92" y="4"/>
                  </a:lnTo>
                  <a:lnTo>
                    <a:pt x="95" y="8"/>
                  </a:lnTo>
                  <a:lnTo>
                    <a:pt x="98" y="14"/>
                  </a:lnTo>
                  <a:lnTo>
                    <a:pt x="100" y="20"/>
                  </a:lnTo>
                  <a:lnTo>
                    <a:pt x="102" y="28"/>
                  </a:lnTo>
                  <a:lnTo>
                    <a:pt x="103" y="36"/>
                  </a:lnTo>
                  <a:lnTo>
                    <a:pt x="104" y="45"/>
                  </a:lnTo>
                  <a:lnTo>
                    <a:pt x="104" y="111"/>
                  </a:lnTo>
                  <a:lnTo>
                    <a:pt x="103" y="120"/>
                  </a:lnTo>
                  <a:lnTo>
                    <a:pt x="102" y="128"/>
                  </a:lnTo>
                  <a:lnTo>
                    <a:pt x="100" y="136"/>
                  </a:lnTo>
                  <a:lnTo>
                    <a:pt x="98" y="142"/>
                  </a:lnTo>
                  <a:lnTo>
                    <a:pt x="95" y="148"/>
                  </a:lnTo>
                  <a:lnTo>
                    <a:pt x="92" y="153"/>
                  </a:lnTo>
                  <a:lnTo>
                    <a:pt x="88" y="155"/>
                  </a:lnTo>
                  <a:lnTo>
                    <a:pt x="84" y="156"/>
                  </a:lnTo>
                  <a:lnTo>
                    <a:pt x="21" y="156"/>
                  </a:lnTo>
                  <a:lnTo>
                    <a:pt x="16" y="155"/>
                  </a:lnTo>
                  <a:lnTo>
                    <a:pt x="13" y="153"/>
                  </a:lnTo>
                  <a:lnTo>
                    <a:pt x="9" y="148"/>
                  </a:lnTo>
                  <a:lnTo>
                    <a:pt x="6" y="142"/>
                  </a:lnTo>
                  <a:lnTo>
                    <a:pt x="4" y="136"/>
                  </a:lnTo>
                  <a:lnTo>
                    <a:pt x="2" y="128"/>
                  </a:lnTo>
                  <a:lnTo>
                    <a:pt x="1" y="120"/>
                  </a:lnTo>
                  <a:lnTo>
                    <a:pt x="0" y="111"/>
                  </a:lnTo>
                  <a:lnTo>
                    <a:pt x="0" y="45"/>
                  </a:lnTo>
                  <a:lnTo>
                    <a:pt x="1" y="36"/>
                  </a:lnTo>
                  <a:lnTo>
                    <a:pt x="2" y="28"/>
                  </a:lnTo>
                  <a:lnTo>
                    <a:pt x="4" y="20"/>
                  </a:lnTo>
                  <a:lnTo>
                    <a:pt x="6" y="14"/>
                  </a:lnTo>
                  <a:lnTo>
                    <a:pt x="9" y="8"/>
                  </a:lnTo>
                  <a:lnTo>
                    <a:pt x="13" y="4"/>
                  </a:lnTo>
                  <a:lnTo>
                    <a:pt x="16"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162" name="Freeform 151"/>
            <p:cNvSpPr>
              <a:spLocks/>
            </p:cNvSpPr>
            <p:nvPr/>
          </p:nvSpPr>
          <p:spPr bwMode="auto">
            <a:xfrm>
              <a:off x="5332" y="1063"/>
              <a:ext cx="65" cy="89"/>
            </a:xfrm>
            <a:custGeom>
              <a:avLst/>
              <a:gdLst>
                <a:gd name="T0" fmla="*/ 33 w 65"/>
                <a:gd name="T1" fmla="*/ 0 h 89"/>
                <a:gd name="T2" fmla="*/ 39 w 65"/>
                <a:gd name="T3" fmla="*/ 1 h 89"/>
                <a:gd name="T4" fmla="*/ 45 w 65"/>
                <a:gd name="T5" fmla="*/ 3 h 89"/>
                <a:gd name="T6" fmla="*/ 51 w 65"/>
                <a:gd name="T7" fmla="*/ 8 h 89"/>
                <a:gd name="T8" fmla="*/ 55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5 w 65"/>
                <a:gd name="T25" fmla="*/ 77 h 89"/>
                <a:gd name="T26" fmla="*/ 51 w 65"/>
                <a:gd name="T27" fmla="*/ 81 h 89"/>
                <a:gd name="T28" fmla="*/ 45 w 65"/>
                <a:gd name="T29" fmla="*/ 86 h 89"/>
                <a:gd name="T30" fmla="*/ 39 w 65"/>
                <a:gd name="T31" fmla="*/ 88 h 89"/>
                <a:gd name="T32" fmla="*/ 33 w 65"/>
                <a:gd name="T33" fmla="*/ 89 h 89"/>
                <a:gd name="T34" fmla="*/ 26 w 65"/>
                <a:gd name="T35" fmla="*/ 88 h 89"/>
                <a:gd name="T36" fmla="*/ 20 w 65"/>
                <a:gd name="T37" fmla="*/ 86 h 89"/>
                <a:gd name="T38" fmla="*/ 14 w 65"/>
                <a:gd name="T39" fmla="*/ 81 h 89"/>
                <a:gd name="T40" fmla="*/ 9 w 65"/>
                <a:gd name="T41" fmla="*/ 77 h 89"/>
                <a:gd name="T42" fmla="*/ 5 w 65"/>
                <a:gd name="T43" fmla="*/ 70 h 89"/>
                <a:gd name="T44" fmla="*/ 2 w 65"/>
                <a:gd name="T45" fmla="*/ 63 h 89"/>
                <a:gd name="T46" fmla="*/ 0 w 65"/>
                <a:gd name="T47" fmla="*/ 53 h 89"/>
                <a:gd name="T48" fmla="*/ 0 w 65"/>
                <a:gd name="T49" fmla="*/ 45 h 89"/>
                <a:gd name="T50" fmla="*/ 0 w 65"/>
                <a:gd name="T51" fmla="*/ 36 h 89"/>
                <a:gd name="T52" fmla="*/ 2 w 65"/>
                <a:gd name="T53" fmla="*/ 28 h 89"/>
                <a:gd name="T54" fmla="*/ 5 w 65"/>
                <a:gd name="T55" fmla="*/ 19 h 89"/>
                <a:gd name="T56" fmla="*/ 9 w 65"/>
                <a:gd name="T57" fmla="*/ 14 h 89"/>
                <a:gd name="T58" fmla="*/ 14 w 65"/>
                <a:gd name="T59" fmla="*/ 8 h 89"/>
                <a:gd name="T60" fmla="*/ 20 w 65"/>
                <a:gd name="T61" fmla="*/ 3 h 89"/>
                <a:gd name="T62" fmla="*/ 26 w 65"/>
                <a:gd name="T63" fmla="*/ 1 h 89"/>
                <a:gd name="T64" fmla="*/ 33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3" y="0"/>
                  </a:moveTo>
                  <a:lnTo>
                    <a:pt x="39" y="1"/>
                  </a:lnTo>
                  <a:lnTo>
                    <a:pt x="45" y="3"/>
                  </a:lnTo>
                  <a:lnTo>
                    <a:pt x="51" y="8"/>
                  </a:lnTo>
                  <a:lnTo>
                    <a:pt x="55" y="14"/>
                  </a:lnTo>
                  <a:lnTo>
                    <a:pt x="59" y="19"/>
                  </a:lnTo>
                  <a:lnTo>
                    <a:pt x="62" y="28"/>
                  </a:lnTo>
                  <a:lnTo>
                    <a:pt x="64" y="36"/>
                  </a:lnTo>
                  <a:lnTo>
                    <a:pt x="65" y="45"/>
                  </a:lnTo>
                  <a:lnTo>
                    <a:pt x="64" y="53"/>
                  </a:lnTo>
                  <a:lnTo>
                    <a:pt x="62" y="63"/>
                  </a:lnTo>
                  <a:lnTo>
                    <a:pt x="59" y="70"/>
                  </a:lnTo>
                  <a:lnTo>
                    <a:pt x="55" y="77"/>
                  </a:lnTo>
                  <a:lnTo>
                    <a:pt x="51" y="81"/>
                  </a:lnTo>
                  <a:lnTo>
                    <a:pt x="45" y="86"/>
                  </a:lnTo>
                  <a:lnTo>
                    <a:pt x="39" y="88"/>
                  </a:lnTo>
                  <a:lnTo>
                    <a:pt x="33" y="89"/>
                  </a:lnTo>
                  <a:lnTo>
                    <a:pt x="26" y="88"/>
                  </a:lnTo>
                  <a:lnTo>
                    <a:pt x="20" y="86"/>
                  </a:lnTo>
                  <a:lnTo>
                    <a:pt x="14" y="81"/>
                  </a:lnTo>
                  <a:lnTo>
                    <a:pt x="9" y="77"/>
                  </a:lnTo>
                  <a:lnTo>
                    <a:pt x="5" y="70"/>
                  </a:lnTo>
                  <a:lnTo>
                    <a:pt x="2" y="63"/>
                  </a:lnTo>
                  <a:lnTo>
                    <a:pt x="0" y="53"/>
                  </a:lnTo>
                  <a:lnTo>
                    <a:pt x="0" y="45"/>
                  </a:lnTo>
                  <a:lnTo>
                    <a:pt x="0" y="36"/>
                  </a:lnTo>
                  <a:lnTo>
                    <a:pt x="2" y="28"/>
                  </a:lnTo>
                  <a:lnTo>
                    <a:pt x="5" y="19"/>
                  </a:lnTo>
                  <a:lnTo>
                    <a:pt x="9" y="14"/>
                  </a:lnTo>
                  <a:lnTo>
                    <a:pt x="14" y="8"/>
                  </a:lnTo>
                  <a:lnTo>
                    <a:pt x="20" y="3"/>
                  </a:lnTo>
                  <a:lnTo>
                    <a:pt x="26" y="1"/>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63" name="Freeform 152"/>
            <p:cNvSpPr>
              <a:spLocks/>
            </p:cNvSpPr>
            <p:nvPr/>
          </p:nvSpPr>
          <p:spPr bwMode="auto">
            <a:xfrm>
              <a:off x="5332" y="1063"/>
              <a:ext cx="65" cy="89"/>
            </a:xfrm>
            <a:custGeom>
              <a:avLst/>
              <a:gdLst>
                <a:gd name="T0" fmla="*/ 33 w 65"/>
                <a:gd name="T1" fmla="*/ 0 h 89"/>
                <a:gd name="T2" fmla="*/ 39 w 65"/>
                <a:gd name="T3" fmla="*/ 1 h 89"/>
                <a:gd name="T4" fmla="*/ 45 w 65"/>
                <a:gd name="T5" fmla="*/ 3 h 89"/>
                <a:gd name="T6" fmla="*/ 51 w 65"/>
                <a:gd name="T7" fmla="*/ 8 h 89"/>
                <a:gd name="T8" fmla="*/ 55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5 w 65"/>
                <a:gd name="T25" fmla="*/ 77 h 89"/>
                <a:gd name="T26" fmla="*/ 51 w 65"/>
                <a:gd name="T27" fmla="*/ 81 h 89"/>
                <a:gd name="T28" fmla="*/ 45 w 65"/>
                <a:gd name="T29" fmla="*/ 86 h 89"/>
                <a:gd name="T30" fmla="*/ 39 w 65"/>
                <a:gd name="T31" fmla="*/ 88 h 89"/>
                <a:gd name="T32" fmla="*/ 33 w 65"/>
                <a:gd name="T33" fmla="*/ 89 h 89"/>
                <a:gd name="T34" fmla="*/ 26 w 65"/>
                <a:gd name="T35" fmla="*/ 88 h 89"/>
                <a:gd name="T36" fmla="*/ 20 w 65"/>
                <a:gd name="T37" fmla="*/ 86 h 89"/>
                <a:gd name="T38" fmla="*/ 14 w 65"/>
                <a:gd name="T39" fmla="*/ 81 h 89"/>
                <a:gd name="T40" fmla="*/ 9 w 65"/>
                <a:gd name="T41" fmla="*/ 77 h 89"/>
                <a:gd name="T42" fmla="*/ 5 w 65"/>
                <a:gd name="T43" fmla="*/ 70 h 89"/>
                <a:gd name="T44" fmla="*/ 2 w 65"/>
                <a:gd name="T45" fmla="*/ 63 h 89"/>
                <a:gd name="T46" fmla="*/ 0 w 65"/>
                <a:gd name="T47" fmla="*/ 53 h 89"/>
                <a:gd name="T48" fmla="*/ 0 w 65"/>
                <a:gd name="T49" fmla="*/ 45 h 89"/>
                <a:gd name="T50" fmla="*/ 0 w 65"/>
                <a:gd name="T51" fmla="*/ 36 h 89"/>
                <a:gd name="T52" fmla="*/ 2 w 65"/>
                <a:gd name="T53" fmla="*/ 28 h 89"/>
                <a:gd name="T54" fmla="*/ 5 w 65"/>
                <a:gd name="T55" fmla="*/ 19 h 89"/>
                <a:gd name="T56" fmla="*/ 9 w 65"/>
                <a:gd name="T57" fmla="*/ 14 h 89"/>
                <a:gd name="T58" fmla="*/ 14 w 65"/>
                <a:gd name="T59" fmla="*/ 8 h 89"/>
                <a:gd name="T60" fmla="*/ 20 w 65"/>
                <a:gd name="T61" fmla="*/ 3 h 89"/>
                <a:gd name="T62" fmla="*/ 26 w 65"/>
                <a:gd name="T63" fmla="*/ 1 h 89"/>
                <a:gd name="T64" fmla="*/ 33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3" y="0"/>
                  </a:moveTo>
                  <a:lnTo>
                    <a:pt x="39" y="1"/>
                  </a:lnTo>
                  <a:lnTo>
                    <a:pt x="45" y="3"/>
                  </a:lnTo>
                  <a:lnTo>
                    <a:pt x="51" y="8"/>
                  </a:lnTo>
                  <a:lnTo>
                    <a:pt x="55" y="14"/>
                  </a:lnTo>
                  <a:lnTo>
                    <a:pt x="59" y="19"/>
                  </a:lnTo>
                  <a:lnTo>
                    <a:pt x="62" y="28"/>
                  </a:lnTo>
                  <a:lnTo>
                    <a:pt x="64" y="36"/>
                  </a:lnTo>
                  <a:lnTo>
                    <a:pt x="65" y="45"/>
                  </a:lnTo>
                  <a:lnTo>
                    <a:pt x="64" y="53"/>
                  </a:lnTo>
                  <a:lnTo>
                    <a:pt x="62" y="63"/>
                  </a:lnTo>
                  <a:lnTo>
                    <a:pt x="59" y="70"/>
                  </a:lnTo>
                  <a:lnTo>
                    <a:pt x="55" y="77"/>
                  </a:lnTo>
                  <a:lnTo>
                    <a:pt x="51" y="81"/>
                  </a:lnTo>
                  <a:lnTo>
                    <a:pt x="45" y="86"/>
                  </a:lnTo>
                  <a:lnTo>
                    <a:pt x="39" y="88"/>
                  </a:lnTo>
                  <a:lnTo>
                    <a:pt x="33" y="89"/>
                  </a:lnTo>
                  <a:lnTo>
                    <a:pt x="26" y="88"/>
                  </a:lnTo>
                  <a:lnTo>
                    <a:pt x="20" y="86"/>
                  </a:lnTo>
                  <a:lnTo>
                    <a:pt x="14" y="81"/>
                  </a:lnTo>
                  <a:lnTo>
                    <a:pt x="9" y="77"/>
                  </a:lnTo>
                  <a:lnTo>
                    <a:pt x="5" y="70"/>
                  </a:lnTo>
                  <a:lnTo>
                    <a:pt x="2" y="63"/>
                  </a:lnTo>
                  <a:lnTo>
                    <a:pt x="0" y="53"/>
                  </a:lnTo>
                  <a:lnTo>
                    <a:pt x="0" y="45"/>
                  </a:lnTo>
                  <a:lnTo>
                    <a:pt x="0" y="36"/>
                  </a:lnTo>
                  <a:lnTo>
                    <a:pt x="2" y="28"/>
                  </a:lnTo>
                  <a:lnTo>
                    <a:pt x="5" y="19"/>
                  </a:lnTo>
                  <a:lnTo>
                    <a:pt x="9" y="14"/>
                  </a:lnTo>
                  <a:lnTo>
                    <a:pt x="14" y="8"/>
                  </a:lnTo>
                  <a:lnTo>
                    <a:pt x="20" y="3"/>
                  </a:lnTo>
                  <a:lnTo>
                    <a:pt x="26" y="1"/>
                  </a:lnTo>
                  <a:lnTo>
                    <a:pt x="33" y="0"/>
                  </a:lnTo>
                  <a:close/>
                </a:path>
              </a:pathLst>
            </a:custGeom>
            <a:solidFill>
              <a:srgbClr val="DF9DA5"/>
            </a:solidFill>
            <a:ln w="1588">
              <a:solidFill>
                <a:srgbClr val="1F1A17"/>
              </a:solidFill>
              <a:prstDash val="solid"/>
              <a:round/>
              <a:headEnd/>
              <a:tailEnd/>
            </a:ln>
          </p:spPr>
          <p:txBody>
            <a:bodyPr/>
            <a:lstStyle/>
            <a:p>
              <a:endParaRPr lang="ru-RU"/>
            </a:p>
          </p:txBody>
        </p:sp>
        <p:sp>
          <p:nvSpPr>
            <p:cNvPr id="16164" name="Freeform 153"/>
            <p:cNvSpPr>
              <a:spLocks/>
            </p:cNvSpPr>
            <p:nvPr/>
          </p:nvSpPr>
          <p:spPr bwMode="auto">
            <a:xfrm>
              <a:off x="5422" y="1023"/>
              <a:ext cx="103" cy="156"/>
            </a:xfrm>
            <a:custGeom>
              <a:avLst/>
              <a:gdLst>
                <a:gd name="T0" fmla="*/ 21 w 103"/>
                <a:gd name="T1" fmla="*/ 0 h 156"/>
                <a:gd name="T2" fmla="*/ 83 w 103"/>
                <a:gd name="T3" fmla="*/ 0 h 156"/>
                <a:gd name="T4" fmla="*/ 87 w 103"/>
                <a:gd name="T5" fmla="*/ 1 h 156"/>
                <a:gd name="T6" fmla="*/ 91 w 103"/>
                <a:gd name="T7" fmla="*/ 4 h 156"/>
                <a:gd name="T8" fmla="*/ 94 w 103"/>
                <a:gd name="T9" fmla="*/ 8 h 156"/>
                <a:gd name="T10" fmla="*/ 97 w 103"/>
                <a:gd name="T11" fmla="*/ 14 h 156"/>
                <a:gd name="T12" fmla="*/ 100 w 103"/>
                <a:gd name="T13" fmla="*/ 20 h 156"/>
                <a:gd name="T14" fmla="*/ 101 w 103"/>
                <a:gd name="T15" fmla="*/ 28 h 156"/>
                <a:gd name="T16" fmla="*/ 103 w 103"/>
                <a:gd name="T17" fmla="*/ 36 h 156"/>
                <a:gd name="T18" fmla="*/ 103 w 103"/>
                <a:gd name="T19" fmla="*/ 45 h 156"/>
                <a:gd name="T20" fmla="*/ 103 w 103"/>
                <a:gd name="T21" fmla="*/ 111 h 156"/>
                <a:gd name="T22" fmla="*/ 103 w 103"/>
                <a:gd name="T23" fmla="*/ 120 h 156"/>
                <a:gd name="T24" fmla="*/ 101 w 103"/>
                <a:gd name="T25" fmla="*/ 128 h 156"/>
                <a:gd name="T26" fmla="*/ 100 w 103"/>
                <a:gd name="T27" fmla="*/ 136 h 156"/>
                <a:gd name="T28" fmla="*/ 97 w 103"/>
                <a:gd name="T29" fmla="*/ 142 h 156"/>
                <a:gd name="T30" fmla="*/ 94 w 103"/>
                <a:gd name="T31" fmla="*/ 148 h 156"/>
                <a:gd name="T32" fmla="*/ 91 w 103"/>
                <a:gd name="T33" fmla="*/ 153 h 156"/>
                <a:gd name="T34" fmla="*/ 87 w 103"/>
                <a:gd name="T35" fmla="*/ 155 h 156"/>
                <a:gd name="T36" fmla="*/ 83 w 103"/>
                <a:gd name="T37" fmla="*/ 156 h 156"/>
                <a:gd name="T38" fmla="*/ 21 w 103"/>
                <a:gd name="T39" fmla="*/ 156 h 156"/>
                <a:gd name="T40" fmla="*/ 16 w 103"/>
                <a:gd name="T41" fmla="*/ 155 h 156"/>
                <a:gd name="T42" fmla="*/ 12 w 103"/>
                <a:gd name="T43" fmla="*/ 153 h 156"/>
                <a:gd name="T44" fmla="*/ 8 w 103"/>
                <a:gd name="T45" fmla="*/ 148 h 156"/>
                <a:gd name="T46" fmla="*/ 5 w 103"/>
                <a:gd name="T47" fmla="*/ 142 h 156"/>
                <a:gd name="T48" fmla="*/ 3 w 103"/>
                <a:gd name="T49" fmla="*/ 136 h 156"/>
                <a:gd name="T50" fmla="*/ 1 w 103"/>
                <a:gd name="T51" fmla="*/ 128 h 156"/>
                <a:gd name="T52" fmla="*/ 0 w 103"/>
                <a:gd name="T53" fmla="*/ 120 h 156"/>
                <a:gd name="T54" fmla="*/ 0 w 103"/>
                <a:gd name="T55" fmla="*/ 111 h 156"/>
                <a:gd name="T56" fmla="*/ 0 w 103"/>
                <a:gd name="T57" fmla="*/ 45 h 156"/>
                <a:gd name="T58" fmla="*/ 0 w 103"/>
                <a:gd name="T59" fmla="*/ 36 h 156"/>
                <a:gd name="T60" fmla="*/ 1 w 103"/>
                <a:gd name="T61" fmla="*/ 28 h 156"/>
                <a:gd name="T62" fmla="*/ 3 w 103"/>
                <a:gd name="T63" fmla="*/ 20 h 156"/>
                <a:gd name="T64" fmla="*/ 5 w 103"/>
                <a:gd name="T65" fmla="*/ 14 h 156"/>
                <a:gd name="T66" fmla="*/ 8 w 103"/>
                <a:gd name="T67" fmla="*/ 8 h 156"/>
                <a:gd name="T68" fmla="*/ 12 w 103"/>
                <a:gd name="T69" fmla="*/ 4 h 156"/>
                <a:gd name="T70" fmla="*/ 16 w 103"/>
                <a:gd name="T71" fmla="*/ 1 h 156"/>
                <a:gd name="T72" fmla="*/ 21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1" y="0"/>
                  </a:moveTo>
                  <a:lnTo>
                    <a:pt x="83" y="0"/>
                  </a:lnTo>
                  <a:lnTo>
                    <a:pt x="87" y="1"/>
                  </a:lnTo>
                  <a:lnTo>
                    <a:pt x="91" y="4"/>
                  </a:lnTo>
                  <a:lnTo>
                    <a:pt x="94" y="8"/>
                  </a:lnTo>
                  <a:lnTo>
                    <a:pt x="97" y="14"/>
                  </a:lnTo>
                  <a:lnTo>
                    <a:pt x="100" y="20"/>
                  </a:lnTo>
                  <a:lnTo>
                    <a:pt x="101" y="28"/>
                  </a:lnTo>
                  <a:lnTo>
                    <a:pt x="103" y="36"/>
                  </a:lnTo>
                  <a:lnTo>
                    <a:pt x="103" y="45"/>
                  </a:lnTo>
                  <a:lnTo>
                    <a:pt x="103" y="111"/>
                  </a:lnTo>
                  <a:lnTo>
                    <a:pt x="103" y="120"/>
                  </a:lnTo>
                  <a:lnTo>
                    <a:pt x="101" y="128"/>
                  </a:lnTo>
                  <a:lnTo>
                    <a:pt x="100" y="136"/>
                  </a:lnTo>
                  <a:lnTo>
                    <a:pt x="97" y="142"/>
                  </a:lnTo>
                  <a:lnTo>
                    <a:pt x="94" y="148"/>
                  </a:lnTo>
                  <a:lnTo>
                    <a:pt x="91" y="153"/>
                  </a:lnTo>
                  <a:lnTo>
                    <a:pt x="87" y="155"/>
                  </a:lnTo>
                  <a:lnTo>
                    <a:pt x="83" y="156"/>
                  </a:lnTo>
                  <a:lnTo>
                    <a:pt x="21" y="156"/>
                  </a:lnTo>
                  <a:lnTo>
                    <a:pt x="16" y="155"/>
                  </a:lnTo>
                  <a:lnTo>
                    <a:pt x="12" y="153"/>
                  </a:lnTo>
                  <a:lnTo>
                    <a:pt x="8" y="148"/>
                  </a:lnTo>
                  <a:lnTo>
                    <a:pt x="5" y="142"/>
                  </a:lnTo>
                  <a:lnTo>
                    <a:pt x="3" y="136"/>
                  </a:lnTo>
                  <a:lnTo>
                    <a:pt x="1" y="128"/>
                  </a:lnTo>
                  <a:lnTo>
                    <a:pt x="0" y="120"/>
                  </a:lnTo>
                  <a:lnTo>
                    <a:pt x="0" y="111"/>
                  </a:lnTo>
                  <a:lnTo>
                    <a:pt x="0" y="45"/>
                  </a:lnTo>
                  <a:lnTo>
                    <a:pt x="0" y="36"/>
                  </a:lnTo>
                  <a:lnTo>
                    <a:pt x="1" y="28"/>
                  </a:lnTo>
                  <a:lnTo>
                    <a:pt x="3" y="20"/>
                  </a:lnTo>
                  <a:lnTo>
                    <a:pt x="5" y="14"/>
                  </a:lnTo>
                  <a:lnTo>
                    <a:pt x="8" y="8"/>
                  </a:lnTo>
                  <a:lnTo>
                    <a:pt x="12" y="4"/>
                  </a:lnTo>
                  <a:lnTo>
                    <a:pt x="16"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65" name="Freeform 154"/>
            <p:cNvSpPr>
              <a:spLocks/>
            </p:cNvSpPr>
            <p:nvPr/>
          </p:nvSpPr>
          <p:spPr bwMode="auto">
            <a:xfrm>
              <a:off x="5422" y="1023"/>
              <a:ext cx="103" cy="156"/>
            </a:xfrm>
            <a:custGeom>
              <a:avLst/>
              <a:gdLst>
                <a:gd name="T0" fmla="*/ 21 w 103"/>
                <a:gd name="T1" fmla="*/ 0 h 156"/>
                <a:gd name="T2" fmla="*/ 83 w 103"/>
                <a:gd name="T3" fmla="*/ 0 h 156"/>
                <a:gd name="T4" fmla="*/ 87 w 103"/>
                <a:gd name="T5" fmla="*/ 1 h 156"/>
                <a:gd name="T6" fmla="*/ 91 w 103"/>
                <a:gd name="T7" fmla="*/ 4 h 156"/>
                <a:gd name="T8" fmla="*/ 94 w 103"/>
                <a:gd name="T9" fmla="*/ 8 h 156"/>
                <a:gd name="T10" fmla="*/ 97 w 103"/>
                <a:gd name="T11" fmla="*/ 14 h 156"/>
                <a:gd name="T12" fmla="*/ 100 w 103"/>
                <a:gd name="T13" fmla="*/ 20 h 156"/>
                <a:gd name="T14" fmla="*/ 101 w 103"/>
                <a:gd name="T15" fmla="*/ 28 h 156"/>
                <a:gd name="T16" fmla="*/ 103 w 103"/>
                <a:gd name="T17" fmla="*/ 36 h 156"/>
                <a:gd name="T18" fmla="*/ 103 w 103"/>
                <a:gd name="T19" fmla="*/ 45 h 156"/>
                <a:gd name="T20" fmla="*/ 103 w 103"/>
                <a:gd name="T21" fmla="*/ 111 h 156"/>
                <a:gd name="T22" fmla="*/ 103 w 103"/>
                <a:gd name="T23" fmla="*/ 120 h 156"/>
                <a:gd name="T24" fmla="*/ 101 w 103"/>
                <a:gd name="T25" fmla="*/ 128 h 156"/>
                <a:gd name="T26" fmla="*/ 100 w 103"/>
                <a:gd name="T27" fmla="*/ 136 h 156"/>
                <a:gd name="T28" fmla="*/ 97 w 103"/>
                <a:gd name="T29" fmla="*/ 142 h 156"/>
                <a:gd name="T30" fmla="*/ 94 w 103"/>
                <a:gd name="T31" fmla="*/ 148 h 156"/>
                <a:gd name="T32" fmla="*/ 91 w 103"/>
                <a:gd name="T33" fmla="*/ 153 h 156"/>
                <a:gd name="T34" fmla="*/ 87 w 103"/>
                <a:gd name="T35" fmla="*/ 155 h 156"/>
                <a:gd name="T36" fmla="*/ 83 w 103"/>
                <a:gd name="T37" fmla="*/ 156 h 156"/>
                <a:gd name="T38" fmla="*/ 21 w 103"/>
                <a:gd name="T39" fmla="*/ 156 h 156"/>
                <a:gd name="T40" fmla="*/ 16 w 103"/>
                <a:gd name="T41" fmla="*/ 155 h 156"/>
                <a:gd name="T42" fmla="*/ 12 w 103"/>
                <a:gd name="T43" fmla="*/ 153 h 156"/>
                <a:gd name="T44" fmla="*/ 8 w 103"/>
                <a:gd name="T45" fmla="*/ 148 h 156"/>
                <a:gd name="T46" fmla="*/ 5 w 103"/>
                <a:gd name="T47" fmla="*/ 142 h 156"/>
                <a:gd name="T48" fmla="*/ 3 w 103"/>
                <a:gd name="T49" fmla="*/ 136 h 156"/>
                <a:gd name="T50" fmla="*/ 1 w 103"/>
                <a:gd name="T51" fmla="*/ 128 h 156"/>
                <a:gd name="T52" fmla="*/ 0 w 103"/>
                <a:gd name="T53" fmla="*/ 120 h 156"/>
                <a:gd name="T54" fmla="*/ 0 w 103"/>
                <a:gd name="T55" fmla="*/ 111 h 156"/>
                <a:gd name="T56" fmla="*/ 0 w 103"/>
                <a:gd name="T57" fmla="*/ 45 h 156"/>
                <a:gd name="T58" fmla="*/ 0 w 103"/>
                <a:gd name="T59" fmla="*/ 36 h 156"/>
                <a:gd name="T60" fmla="*/ 1 w 103"/>
                <a:gd name="T61" fmla="*/ 28 h 156"/>
                <a:gd name="T62" fmla="*/ 3 w 103"/>
                <a:gd name="T63" fmla="*/ 20 h 156"/>
                <a:gd name="T64" fmla="*/ 5 w 103"/>
                <a:gd name="T65" fmla="*/ 14 h 156"/>
                <a:gd name="T66" fmla="*/ 8 w 103"/>
                <a:gd name="T67" fmla="*/ 8 h 156"/>
                <a:gd name="T68" fmla="*/ 12 w 103"/>
                <a:gd name="T69" fmla="*/ 4 h 156"/>
                <a:gd name="T70" fmla="*/ 16 w 103"/>
                <a:gd name="T71" fmla="*/ 1 h 156"/>
                <a:gd name="T72" fmla="*/ 21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1" y="0"/>
                  </a:moveTo>
                  <a:lnTo>
                    <a:pt x="83" y="0"/>
                  </a:lnTo>
                  <a:lnTo>
                    <a:pt x="87" y="1"/>
                  </a:lnTo>
                  <a:lnTo>
                    <a:pt x="91" y="4"/>
                  </a:lnTo>
                  <a:lnTo>
                    <a:pt x="94" y="8"/>
                  </a:lnTo>
                  <a:lnTo>
                    <a:pt x="97" y="14"/>
                  </a:lnTo>
                  <a:lnTo>
                    <a:pt x="100" y="20"/>
                  </a:lnTo>
                  <a:lnTo>
                    <a:pt x="101" y="28"/>
                  </a:lnTo>
                  <a:lnTo>
                    <a:pt x="103" y="36"/>
                  </a:lnTo>
                  <a:lnTo>
                    <a:pt x="103" y="45"/>
                  </a:lnTo>
                  <a:lnTo>
                    <a:pt x="103" y="111"/>
                  </a:lnTo>
                  <a:lnTo>
                    <a:pt x="103" y="120"/>
                  </a:lnTo>
                  <a:lnTo>
                    <a:pt x="101" y="128"/>
                  </a:lnTo>
                  <a:lnTo>
                    <a:pt x="100" y="136"/>
                  </a:lnTo>
                  <a:lnTo>
                    <a:pt x="97" y="142"/>
                  </a:lnTo>
                  <a:lnTo>
                    <a:pt x="94" y="148"/>
                  </a:lnTo>
                  <a:lnTo>
                    <a:pt x="91" y="153"/>
                  </a:lnTo>
                  <a:lnTo>
                    <a:pt x="87" y="155"/>
                  </a:lnTo>
                  <a:lnTo>
                    <a:pt x="83" y="156"/>
                  </a:lnTo>
                  <a:lnTo>
                    <a:pt x="21" y="156"/>
                  </a:lnTo>
                  <a:lnTo>
                    <a:pt x="16" y="155"/>
                  </a:lnTo>
                  <a:lnTo>
                    <a:pt x="12" y="153"/>
                  </a:lnTo>
                  <a:lnTo>
                    <a:pt x="8" y="148"/>
                  </a:lnTo>
                  <a:lnTo>
                    <a:pt x="5" y="142"/>
                  </a:lnTo>
                  <a:lnTo>
                    <a:pt x="3" y="136"/>
                  </a:lnTo>
                  <a:lnTo>
                    <a:pt x="1" y="128"/>
                  </a:lnTo>
                  <a:lnTo>
                    <a:pt x="0" y="120"/>
                  </a:lnTo>
                  <a:lnTo>
                    <a:pt x="0" y="111"/>
                  </a:lnTo>
                  <a:lnTo>
                    <a:pt x="0" y="45"/>
                  </a:lnTo>
                  <a:lnTo>
                    <a:pt x="0" y="36"/>
                  </a:lnTo>
                  <a:lnTo>
                    <a:pt x="1" y="28"/>
                  </a:lnTo>
                  <a:lnTo>
                    <a:pt x="3" y="20"/>
                  </a:lnTo>
                  <a:lnTo>
                    <a:pt x="5" y="14"/>
                  </a:lnTo>
                  <a:lnTo>
                    <a:pt x="8" y="8"/>
                  </a:lnTo>
                  <a:lnTo>
                    <a:pt x="12" y="4"/>
                  </a:lnTo>
                  <a:lnTo>
                    <a:pt x="16"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166" name="Freeform 155"/>
            <p:cNvSpPr>
              <a:spLocks/>
            </p:cNvSpPr>
            <p:nvPr/>
          </p:nvSpPr>
          <p:spPr bwMode="auto">
            <a:xfrm>
              <a:off x="5438" y="1063"/>
              <a:ext cx="65" cy="89"/>
            </a:xfrm>
            <a:custGeom>
              <a:avLst/>
              <a:gdLst>
                <a:gd name="T0" fmla="*/ 33 w 65"/>
                <a:gd name="T1" fmla="*/ 0 h 89"/>
                <a:gd name="T2" fmla="*/ 39 w 65"/>
                <a:gd name="T3" fmla="*/ 1 h 89"/>
                <a:gd name="T4" fmla="*/ 45 w 65"/>
                <a:gd name="T5" fmla="*/ 3 h 89"/>
                <a:gd name="T6" fmla="*/ 51 w 65"/>
                <a:gd name="T7" fmla="*/ 8 h 89"/>
                <a:gd name="T8" fmla="*/ 55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5 w 65"/>
                <a:gd name="T25" fmla="*/ 77 h 89"/>
                <a:gd name="T26" fmla="*/ 51 w 65"/>
                <a:gd name="T27" fmla="*/ 81 h 89"/>
                <a:gd name="T28" fmla="*/ 45 w 65"/>
                <a:gd name="T29" fmla="*/ 86 h 89"/>
                <a:gd name="T30" fmla="*/ 39 w 65"/>
                <a:gd name="T31" fmla="*/ 88 h 89"/>
                <a:gd name="T32" fmla="*/ 33 w 65"/>
                <a:gd name="T33" fmla="*/ 89 h 89"/>
                <a:gd name="T34" fmla="*/ 26 w 65"/>
                <a:gd name="T35" fmla="*/ 88 h 89"/>
                <a:gd name="T36" fmla="*/ 20 w 65"/>
                <a:gd name="T37" fmla="*/ 86 h 89"/>
                <a:gd name="T38" fmla="*/ 15 w 65"/>
                <a:gd name="T39" fmla="*/ 81 h 89"/>
                <a:gd name="T40" fmla="*/ 10 w 65"/>
                <a:gd name="T41" fmla="*/ 77 h 89"/>
                <a:gd name="T42" fmla="*/ 6 w 65"/>
                <a:gd name="T43" fmla="*/ 70 h 89"/>
                <a:gd name="T44" fmla="*/ 2 w 65"/>
                <a:gd name="T45" fmla="*/ 63 h 89"/>
                <a:gd name="T46" fmla="*/ 0 w 65"/>
                <a:gd name="T47" fmla="*/ 53 h 89"/>
                <a:gd name="T48" fmla="*/ 0 w 65"/>
                <a:gd name="T49" fmla="*/ 45 h 89"/>
                <a:gd name="T50" fmla="*/ 0 w 65"/>
                <a:gd name="T51" fmla="*/ 36 h 89"/>
                <a:gd name="T52" fmla="*/ 2 w 65"/>
                <a:gd name="T53" fmla="*/ 28 h 89"/>
                <a:gd name="T54" fmla="*/ 6 w 65"/>
                <a:gd name="T55" fmla="*/ 19 h 89"/>
                <a:gd name="T56" fmla="*/ 10 w 65"/>
                <a:gd name="T57" fmla="*/ 14 h 89"/>
                <a:gd name="T58" fmla="*/ 15 w 65"/>
                <a:gd name="T59" fmla="*/ 8 h 89"/>
                <a:gd name="T60" fmla="*/ 20 w 65"/>
                <a:gd name="T61" fmla="*/ 3 h 89"/>
                <a:gd name="T62" fmla="*/ 26 w 65"/>
                <a:gd name="T63" fmla="*/ 1 h 89"/>
                <a:gd name="T64" fmla="*/ 33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3" y="0"/>
                  </a:moveTo>
                  <a:lnTo>
                    <a:pt x="39" y="1"/>
                  </a:lnTo>
                  <a:lnTo>
                    <a:pt x="45" y="3"/>
                  </a:lnTo>
                  <a:lnTo>
                    <a:pt x="51" y="8"/>
                  </a:lnTo>
                  <a:lnTo>
                    <a:pt x="55" y="14"/>
                  </a:lnTo>
                  <a:lnTo>
                    <a:pt x="59" y="19"/>
                  </a:lnTo>
                  <a:lnTo>
                    <a:pt x="62" y="28"/>
                  </a:lnTo>
                  <a:lnTo>
                    <a:pt x="64" y="36"/>
                  </a:lnTo>
                  <a:lnTo>
                    <a:pt x="65" y="45"/>
                  </a:lnTo>
                  <a:lnTo>
                    <a:pt x="64" y="53"/>
                  </a:lnTo>
                  <a:lnTo>
                    <a:pt x="62" y="63"/>
                  </a:lnTo>
                  <a:lnTo>
                    <a:pt x="59" y="70"/>
                  </a:lnTo>
                  <a:lnTo>
                    <a:pt x="55" y="77"/>
                  </a:lnTo>
                  <a:lnTo>
                    <a:pt x="51" y="81"/>
                  </a:lnTo>
                  <a:lnTo>
                    <a:pt x="45" y="86"/>
                  </a:lnTo>
                  <a:lnTo>
                    <a:pt x="39" y="88"/>
                  </a:lnTo>
                  <a:lnTo>
                    <a:pt x="33" y="89"/>
                  </a:lnTo>
                  <a:lnTo>
                    <a:pt x="26" y="88"/>
                  </a:lnTo>
                  <a:lnTo>
                    <a:pt x="20" y="86"/>
                  </a:lnTo>
                  <a:lnTo>
                    <a:pt x="15" y="81"/>
                  </a:lnTo>
                  <a:lnTo>
                    <a:pt x="10" y="77"/>
                  </a:lnTo>
                  <a:lnTo>
                    <a:pt x="6" y="70"/>
                  </a:lnTo>
                  <a:lnTo>
                    <a:pt x="2" y="63"/>
                  </a:lnTo>
                  <a:lnTo>
                    <a:pt x="0" y="53"/>
                  </a:lnTo>
                  <a:lnTo>
                    <a:pt x="0" y="45"/>
                  </a:lnTo>
                  <a:lnTo>
                    <a:pt x="0" y="36"/>
                  </a:lnTo>
                  <a:lnTo>
                    <a:pt x="2" y="28"/>
                  </a:lnTo>
                  <a:lnTo>
                    <a:pt x="6" y="19"/>
                  </a:lnTo>
                  <a:lnTo>
                    <a:pt x="10" y="14"/>
                  </a:lnTo>
                  <a:lnTo>
                    <a:pt x="15" y="8"/>
                  </a:lnTo>
                  <a:lnTo>
                    <a:pt x="20" y="3"/>
                  </a:lnTo>
                  <a:lnTo>
                    <a:pt x="26" y="1"/>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67" name="Freeform 156"/>
            <p:cNvSpPr>
              <a:spLocks/>
            </p:cNvSpPr>
            <p:nvPr/>
          </p:nvSpPr>
          <p:spPr bwMode="auto">
            <a:xfrm>
              <a:off x="5438" y="1063"/>
              <a:ext cx="65" cy="89"/>
            </a:xfrm>
            <a:custGeom>
              <a:avLst/>
              <a:gdLst>
                <a:gd name="T0" fmla="*/ 33 w 65"/>
                <a:gd name="T1" fmla="*/ 0 h 89"/>
                <a:gd name="T2" fmla="*/ 39 w 65"/>
                <a:gd name="T3" fmla="*/ 1 h 89"/>
                <a:gd name="T4" fmla="*/ 45 w 65"/>
                <a:gd name="T5" fmla="*/ 3 h 89"/>
                <a:gd name="T6" fmla="*/ 51 w 65"/>
                <a:gd name="T7" fmla="*/ 8 h 89"/>
                <a:gd name="T8" fmla="*/ 55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5 w 65"/>
                <a:gd name="T25" fmla="*/ 77 h 89"/>
                <a:gd name="T26" fmla="*/ 51 w 65"/>
                <a:gd name="T27" fmla="*/ 81 h 89"/>
                <a:gd name="T28" fmla="*/ 45 w 65"/>
                <a:gd name="T29" fmla="*/ 86 h 89"/>
                <a:gd name="T30" fmla="*/ 39 w 65"/>
                <a:gd name="T31" fmla="*/ 88 h 89"/>
                <a:gd name="T32" fmla="*/ 33 w 65"/>
                <a:gd name="T33" fmla="*/ 89 h 89"/>
                <a:gd name="T34" fmla="*/ 26 w 65"/>
                <a:gd name="T35" fmla="*/ 88 h 89"/>
                <a:gd name="T36" fmla="*/ 20 w 65"/>
                <a:gd name="T37" fmla="*/ 86 h 89"/>
                <a:gd name="T38" fmla="*/ 15 w 65"/>
                <a:gd name="T39" fmla="*/ 81 h 89"/>
                <a:gd name="T40" fmla="*/ 10 w 65"/>
                <a:gd name="T41" fmla="*/ 77 h 89"/>
                <a:gd name="T42" fmla="*/ 6 w 65"/>
                <a:gd name="T43" fmla="*/ 70 h 89"/>
                <a:gd name="T44" fmla="*/ 2 w 65"/>
                <a:gd name="T45" fmla="*/ 63 h 89"/>
                <a:gd name="T46" fmla="*/ 0 w 65"/>
                <a:gd name="T47" fmla="*/ 53 h 89"/>
                <a:gd name="T48" fmla="*/ 0 w 65"/>
                <a:gd name="T49" fmla="*/ 45 h 89"/>
                <a:gd name="T50" fmla="*/ 0 w 65"/>
                <a:gd name="T51" fmla="*/ 36 h 89"/>
                <a:gd name="T52" fmla="*/ 2 w 65"/>
                <a:gd name="T53" fmla="*/ 28 h 89"/>
                <a:gd name="T54" fmla="*/ 6 w 65"/>
                <a:gd name="T55" fmla="*/ 19 h 89"/>
                <a:gd name="T56" fmla="*/ 10 w 65"/>
                <a:gd name="T57" fmla="*/ 14 h 89"/>
                <a:gd name="T58" fmla="*/ 15 w 65"/>
                <a:gd name="T59" fmla="*/ 8 h 89"/>
                <a:gd name="T60" fmla="*/ 20 w 65"/>
                <a:gd name="T61" fmla="*/ 3 h 89"/>
                <a:gd name="T62" fmla="*/ 26 w 65"/>
                <a:gd name="T63" fmla="*/ 1 h 89"/>
                <a:gd name="T64" fmla="*/ 33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3" y="0"/>
                  </a:moveTo>
                  <a:lnTo>
                    <a:pt x="39" y="1"/>
                  </a:lnTo>
                  <a:lnTo>
                    <a:pt x="45" y="3"/>
                  </a:lnTo>
                  <a:lnTo>
                    <a:pt x="51" y="8"/>
                  </a:lnTo>
                  <a:lnTo>
                    <a:pt x="55" y="14"/>
                  </a:lnTo>
                  <a:lnTo>
                    <a:pt x="59" y="19"/>
                  </a:lnTo>
                  <a:lnTo>
                    <a:pt x="62" y="28"/>
                  </a:lnTo>
                  <a:lnTo>
                    <a:pt x="64" y="36"/>
                  </a:lnTo>
                  <a:lnTo>
                    <a:pt x="65" y="45"/>
                  </a:lnTo>
                  <a:lnTo>
                    <a:pt x="64" y="53"/>
                  </a:lnTo>
                  <a:lnTo>
                    <a:pt x="62" y="63"/>
                  </a:lnTo>
                  <a:lnTo>
                    <a:pt x="59" y="70"/>
                  </a:lnTo>
                  <a:lnTo>
                    <a:pt x="55" y="77"/>
                  </a:lnTo>
                  <a:lnTo>
                    <a:pt x="51" y="81"/>
                  </a:lnTo>
                  <a:lnTo>
                    <a:pt x="45" y="86"/>
                  </a:lnTo>
                  <a:lnTo>
                    <a:pt x="39" y="88"/>
                  </a:lnTo>
                  <a:lnTo>
                    <a:pt x="33" y="89"/>
                  </a:lnTo>
                  <a:lnTo>
                    <a:pt x="26" y="88"/>
                  </a:lnTo>
                  <a:lnTo>
                    <a:pt x="20" y="86"/>
                  </a:lnTo>
                  <a:lnTo>
                    <a:pt x="15" y="81"/>
                  </a:lnTo>
                  <a:lnTo>
                    <a:pt x="10" y="77"/>
                  </a:lnTo>
                  <a:lnTo>
                    <a:pt x="6" y="70"/>
                  </a:lnTo>
                  <a:lnTo>
                    <a:pt x="2" y="63"/>
                  </a:lnTo>
                  <a:lnTo>
                    <a:pt x="0" y="53"/>
                  </a:lnTo>
                  <a:lnTo>
                    <a:pt x="0" y="45"/>
                  </a:lnTo>
                  <a:lnTo>
                    <a:pt x="0" y="36"/>
                  </a:lnTo>
                  <a:lnTo>
                    <a:pt x="2" y="28"/>
                  </a:lnTo>
                  <a:lnTo>
                    <a:pt x="6" y="19"/>
                  </a:lnTo>
                  <a:lnTo>
                    <a:pt x="10" y="14"/>
                  </a:lnTo>
                  <a:lnTo>
                    <a:pt x="15" y="8"/>
                  </a:lnTo>
                  <a:lnTo>
                    <a:pt x="20" y="3"/>
                  </a:lnTo>
                  <a:lnTo>
                    <a:pt x="26" y="1"/>
                  </a:lnTo>
                  <a:lnTo>
                    <a:pt x="33" y="0"/>
                  </a:lnTo>
                  <a:close/>
                </a:path>
              </a:pathLst>
            </a:custGeom>
            <a:solidFill>
              <a:srgbClr val="DF9DA5"/>
            </a:solidFill>
            <a:ln w="1588">
              <a:solidFill>
                <a:srgbClr val="1F1A17"/>
              </a:solidFill>
              <a:prstDash val="solid"/>
              <a:round/>
              <a:headEnd/>
              <a:tailEnd/>
            </a:ln>
          </p:spPr>
          <p:txBody>
            <a:bodyPr/>
            <a:lstStyle/>
            <a:p>
              <a:endParaRPr lang="ru-RU"/>
            </a:p>
          </p:txBody>
        </p:sp>
        <p:sp>
          <p:nvSpPr>
            <p:cNvPr id="16168" name="Freeform 157"/>
            <p:cNvSpPr>
              <a:spLocks/>
            </p:cNvSpPr>
            <p:nvPr/>
          </p:nvSpPr>
          <p:spPr bwMode="auto">
            <a:xfrm>
              <a:off x="5528" y="1023"/>
              <a:ext cx="104" cy="156"/>
            </a:xfrm>
            <a:custGeom>
              <a:avLst/>
              <a:gdLst>
                <a:gd name="T0" fmla="*/ 21 w 104"/>
                <a:gd name="T1" fmla="*/ 0 h 156"/>
                <a:gd name="T2" fmla="*/ 83 w 104"/>
                <a:gd name="T3" fmla="*/ 0 h 156"/>
                <a:gd name="T4" fmla="*/ 87 w 104"/>
                <a:gd name="T5" fmla="*/ 1 h 156"/>
                <a:gd name="T6" fmla="*/ 91 w 104"/>
                <a:gd name="T7" fmla="*/ 4 h 156"/>
                <a:gd name="T8" fmla="*/ 95 w 104"/>
                <a:gd name="T9" fmla="*/ 8 h 156"/>
                <a:gd name="T10" fmla="*/ 98 w 104"/>
                <a:gd name="T11" fmla="*/ 14 h 156"/>
                <a:gd name="T12" fmla="*/ 101 w 104"/>
                <a:gd name="T13" fmla="*/ 20 h 156"/>
                <a:gd name="T14" fmla="*/ 102 w 104"/>
                <a:gd name="T15" fmla="*/ 28 h 156"/>
                <a:gd name="T16" fmla="*/ 104 w 104"/>
                <a:gd name="T17" fmla="*/ 36 h 156"/>
                <a:gd name="T18" fmla="*/ 104 w 104"/>
                <a:gd name="T19" fmla="*/ 45 h 156"/>
                <a:gd name="T20" fmla="*/ 104 w 104"/>
                <a:gd name="T21" fmla="*/ 111 h 156"/>
                <a:gd name="T22" fmla="*/ 104 w 104"/>
                <a:gd name="T23" fmla="*/ 120 h 156"/>
                <a:gd name="T24" fmla="*/ 102 w 104"/>
                <a:gd name="T25" fmla="*/ 128 h 156"/>
                <a:gd name="T26" fmla="*/ 101 w 104"/>
                <a:gd name="T27" fmla="*/ 136 h 156"/>
                <a:gd name="T28" fmla="*/ 98 w 104"/>
                <a:gd name="T29" fmla="*/ 142 h 156"/>
                <a:gd name="T30" fmla="*/ 95 w 104"/>
                <a:gd name="T31" fmla="*/ 148 h 156"/>
                <a:gd name="T32" fmla="*/ 91 w 104"/>
                <a:gd name="T33" fmla="*/ 153 h 156"/>
                <a:gd name="T34" fmla="*/ 87 w 104"/>
                <a:gd name="T35" fmla="*/ 155 h 156"/>
                <a:gd name="T36" fmla="*/ 83 w 104"/>
                <a:gd name="T37" fmla="*/ 156 h 156"/>
                <a:gd name="T38" fmla="*/ 21 w 104"/>
                <a:gd name="T39" fmla="*/ 156 h 156"/>
                <a:gd name="T40" fmla="*/ 17 w 104"/>
                <a:gd name="T41" fmla="*/ 155 h 156"/>
                <a:gd name="T42" fmla="*/ 13 w 104"/>
                <a:gd name="T43" fmla="*/ 153 h 156"/>
                <a:gd name="T44" fmla="*/ 9 w 104"/>
                <a:gd name="T45" fmla="*/ 148 h 156"/>
                <a:gd name="T46" fmla="*/ 6 w 104"/>
                <a:gd name="T47" fmla="*/ 142 h 156"/>
                <a:gd name="T48" fmla="*/ 4 w 104"/>
                <a:gd name="T49" fmla="*/ 136 h 156"/>
                <a:gd name="T50" fmla="*/ 1 w 104"/>
                <a:gd name="T51" fmla="*/ 128 h 156"/>
                <a:gd name="T52" fmla="*/ 0 w 104"/>
                <a:gd name="T53" fmla="*/ 120 h 156"/>
                <a:gd name="T54" fmla="*/ 0 w 104"/>
                <a:gd name="T55" fmla="*/ 111 h 156"/>
                <a:gd name="T56" fmla="*/ 0 w 104"/>
                <a:gd name="T57" fmla="*/ 45 h 156"/>
                <a:gd name="T58" fmla="*/ 0 w 104"/>
                <a:gd name="T59" fmla="*/ 36 h 156"/>
                <a:gd name="T60" fmla="*/ 1 w 104"/>
                <a:gd name="T61" fmla="*/ 28 h 156"/>
                <a:gd name="T62" fmla="*/ 4 w 104"/>
                <a:gd name="T63" fmla="*/ 20 h 156"/>
                <a:gd name="T64" fmla="*/ 6 w 104"/>
                <a:gd name="T65" fmla="*/ 14 h 156"/>
                <a:gd name="T66" fmla="*/ 9 w 104"/>
                <a:gd name="T67" fmla="*/ 8 h 156"/>
                <a:gd name="T68" fmla="*/ 13 w 104"/>
                <a:gd name="T69" fmla="*/ 4 h 156"/>
                <a:gd name="T70" fmla="*/ 17 w 104"/>
                <a:gd name="T71" fmla="*/ 1 h 156"/>
                <a:gd name="T72" fmla="*/ 21 w 104"/>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56"/>
                <a:gd name="T113" fmla="*/ 104 w 10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56">
                  <a:moveTo>
                    <a:pt x="21" y="0"/>
                  </a:moveTo>
                  <a:lnTo>
                    <a:pt x="83" y="0"/>
                  </a:lnTo>
                  <a:lnTo>
                    <a:pt x="87" y="1"/>
                  </a:lnTo>
                  <a:lnTo>
                    <a:pt x="91" y="4"/>
                  </a:lnTo>
                  <a:lnTo>
                    <a:pt x="95" y="8"/>
                  </a:lnTo>
                  <a:lnTo>
                    <a:pt x="98" y="14"/>
                  </a:lnTo>
                  <a:lnTo>
                    <a:pt x="101" y="20"/>
                  </a:lnTo>
                  <a:lnTo>
                    <a:pt x="102" y="28"/>
                  </a:lnTo>
                  <a:lnTo>
                    <a:pt x="104" y="36"/>
                  </a:lnTo>
                  <a:lnTo>
                    <a:pt x="104" y="45"/>
                  </a:lnTo>
                  <a:lnTo>
                    <a:pt x="104" y="111"/>
                  </a:lnTo>
                  <a:lnTo>
                    <a:pt x="104" y="120"/>
                  </a:lnTo>
                  <a:lnTo>
                    <a:pt x="102" y="128"/>
                  </a:lnTo>
                  <a:lnTo>
                    <a:pt x="101" y="136"/>
                  </a:lnTo>
                  <a:lnTo>
                    <a:pt x="98" y="142"/>
                  </a:lnTo>
                  <a:lnTo>
                    <a:pt x="95" y="148"/>
                  </a:lnTo>
                  <a:lnTo>
                    <a:pt x="91" y="153"/>
                  </a:lnTo>
                  <a:lnTo>
                    <a:pt x="87" y="155"/>
                  </a:lnTo>
                  <a:lnTo>
                    <a:pt x="83" y="156"/>
                  </a:lnTo>
                  <a:lnTo>
                    <a:pt x="21" y="156"/>
                  </a:lnTo>
                  <a:lnTo>
                    <a:pt x="17" y="155"/>
                  </a:lnTo>
                  <a:lnTo>
                    <a:pt x="13" y="153"/>
                  </a:lnTo>
                  <a:lnTo>
                    <a:pt x="9" y="148"/>
                  </a:lnTo>
                  <a:lnTo>
                    <a:pt x="6" y="142"/>
                  </a:lnTo>
                  <a:lnTo>
                    <a:pt x="4" y="136"/>
                  </a:lnTo>
                  <a:lnTo>
                    <a:pt x="1" y="128"/>
                  </a:lnTo>
                  <a:lnTo>
                    <a:pt x="0" y="120"/>
                  </a:lnTo>
                  <a:lnTo>
                    <a:pt x="0" y="111"/>
                  </a:lnTo>
                  <a:lnTo>
                    <a:pt x="0" y="45"/>
                  </a:lnTo>
                  <a:lnTo>
                    <a:pt x="0" y="36"/>
                  </a:lnTo>
                  <a:lnTo>
                    <a:pt x="1" y="28"/>
                  </a:lnTo>
                  <a:lnTo>
                    <a:pt x="4" y="20"/>
                  </a:lnTo>
                  <a:lnTo>
                    <a:pt x="6" y="14"/>
                  </a:lnTo>
                  <a:lnTo>
                    <a:pt x="9" y="8"/>
                  </a:lnTo>
                  <a:lnTo>
                    <a:pt x="13" y="4"/>
                  </a:lnTo>
                  <a:lnTo>
                    <a:pt x="17"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69" name="Freeform 158"/>
            <p:cNvSpPr>
              <a:spLocks/>
            </p:cNvSpPr>
            <p:nvPr/>
          </p:nvSpPr>
          <p:spPr bwMode="auto">
            <a:xfrm>
              <a:off x="5528" y="1023"/>
              <a:ext cx="104" cy="156"/>
            </a:xfrm>
            <a:custGeom>
              <a:avLst/>
              <a:gdLst>
                <a:gd name="T0" fmla="*/ 21 w 104"/>
                <a:gd name="T1" fmla="*/ 0 h 156"/>
                <a:gd name="T2" fmla="*/ 83 w 104"/>
                <a:gd name="T3" fmla="*/ 0 h 156"/>
                <a:gd name="T4" fmla="*/ 87 w 104"/>
                <a:gd name="T5" fmla="*/ 1 h 156"/>
                <a:gd name="T6" fmla="*/ 91 w 104"/>
                <a:gd name="T7" fmla="*/ 4 h 156"/>
                <a:gd name="T8" fmla="*/ 95 w 104"/>
                <a:gd name="T9" fmla="*/ 8 h 156"/>
                <a:gd name="T10" fmla="*/ 98 w 104"/>
                <a:gd name="T11" fmla="*/ 14 h 156"/>
                <a:gd name="T12" fmla="*/ 101 w 104"/>
                <a:gd name="T13" fmla="*/ 20 h 156"/>
                <a:gd name="T14" fmla="*/ 102 w 104"/>
                <a:gd name="T15" fmla="*/ 28 h 156"/>
                <a:gd name="T16" fmla="*/ 104 w 104"/>
                <a:gd name="T17" fmla="*/ 36 h 156"/>
                <a:gd name="T18" fmla="*/ 104 w 104"/>
                <a:gd name="T19" fmla="*/ 45 h 156"/>
                <a:gd name="T20" fmla="*/ 104 w 104"/>
                <a:gd name="T21" fmla="*/ 111 h 156"/>
                <a:gd name="T22" fmla="*/ 104 w 104"/>
                <a:gd name="T23" fmla="*/ 120 h 156"/>
                <a:gd name="T24" fmla="*/ 102 w 104"/>
                <a:gd name="T25" fmla="*/ 128 h 156"/>
                <a:gd name="T26" fmla="*/ 101 w 104"/>
                <a:gd name="T27" fmla="*/ 136 h 156"/>
                <a:gd name="T28" fmla="*/ 98 w 104"/>
                <a:gd name="T29" fmla="*/ 142 h 156"/>
                <a:gd name="T30" fmla="*/ 95 w 104"/>
                <a:gd name="T31" fmla="*/ 148 h 156"/>
                <a:gd name="T32" fmla="*/ 91 w 104"/>
                <a:gd name="T33" fmla="*/ 153 h 156"/>
                <a:gd name="T34" fmla="*/ 87 w 104"/>
                <a:gd name="T35" fmla="*/ 155 h 156"/>
                <a:gd name="T36" fmla="*/ 83 w 104"/>
                <a:gd name="T37" fmla="*/ 156 h 156"/>
                <a:gd name="T38" fmla="*/ 21 w 104"/>
                <a:gd name="T39" fmla="*/ 156 h 156"/>
                <a:gd name="T40" fmla="*/ 17 w 104"/>
                <a:gd name="T41" fmla="*/ 155 h 156"/>
                <a:gd name="T42" fmla="*/ 13 w 104"/>
                <a:gd name="T43" fmla="*/ 153 h 156"/>
                <a:gd name="T44" fmla="*/ 9 w 104"/>
                <a:gd name="T45" fmla="*/ 148 h 156"/>
                <a:gd name="T46" fmla="*/ 6 w 104"/>
                <a:gd name="T47" fmla="*/ 142 h 156"/>
                <a:gd name="T48" fmla="*/ 4 w 104"/>
                <a:gd name="T49" fmla="*/ 136 h 156"/>
                <a:gd name="T50" fmla="*/ 1 w 104"/>
                <a:gd name="T51" fmla="*/ 128 h 156"/>
                <a:gd name="T52" fmla="*/ 0 w 104"/>
                <a:gd name="T53" fmla="*/ 120 h 156"/>
                <a:gd name="T54" fmla="*/ 0 w 104"/>
                <a:gd name="T55" fmla="*/ 111 h 156"/>
                <a:gd name="T56" fmla="*/ 0 w 104"/>
                <a:gd name="T57" fmla="*/ 45 h 156"/>
                <a:gd name="T58" fmla="*/ 0 w 104"/>
                <a:gd name="T59" fmla="*/ 36 h 156"/>
                <a:gd name="T60" fmla="*/ 1 w 104"/>
                <a:gd name="T61" fmla="*/ 28 h 156"/>
                <a:gd name="T62" fmla="*/ 4 w 104"/>
                <a:gd name="T63" fmla="*/ 20 h 156"/>
                <a:gd name="T64" fmla="*/ 6 w 104"/>
                <a:gd name="T65" fmla="*/ 14 h 156"/>
                <a:gd name="T66" fmla="*/ 9 w 104"/>
                <a:gd name="T67" fmla="*/ 8 h 156"/>
                <a:gd name="T68" fmla="*/ 13 w 104"/>
                <a:gd name="T69" fmla="*/ 4 h 156"/>
                <a:gd name="T70" fmla="*/ 17 w 104"/>
                <a:gd name="T71" fmla="*/ 1 h 156"/>
                <a:gd name="T72" fmla="*/ 21 w 104"/>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56"/>
                <a:gd name="T113" fmla="*/ 104 w 10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56">
                  <a:moveTo>
                    <a:pt x="21" y="0"/>
                  </a:moveTo>
                  <a:lnTo>
                    <a:pt x="83" y="0"/>
                  </a:lnTo>
                  <a:lnTo>
                    <a:pt x="87" y="1"/>
                  </a:lnTo>
                  <a:lnTo>
                    <a:pt x="91" y="4"/>
                  </a:lnTo>
                  <a:lnTo>
                    <a:pt x="95" y="8"/>
                  </a:lnTo>
                  <a:lnTo>
                    <a:pt x="98" y="14"/>
                  </a:lnTo>
                  <a:lnTo>
                    <a:pt x="101" y="20"/>
                  </a:lnTo>
                  <a:lnTo>
                    <a:pt x="102" y="28"/>
                  </a:lnTo>
                  <a:lnTo>
                    <a:pt x="104" y="36"/>
                  </a:lnTo>
                  <a:lnTo>
                    <a:pt x="104" y="45"/>
                  </a:lnTo>
                  <a:lnTo>
                    <a:pt x="104" y="111"/>
                  </a:lnTo>
                  <a:lnTo>
                    <a:pt x="104" y="120"/>
                  </a:lnTo>
                  <a:lnTo>
                    <a:pt x="102" y="128"/>
                  </a:lnTo>
                  <a:lnTo>
                    <a:pt x="101" y="136"/>
                  </a:lnTo>
                  <a:lnTo>
                    <a:pt x="98" y="142"/>
                  </a:lnTo>
                  <a:lnTo>
                    <a:pt x="95" y="148"/>
                  </a:lnTo>
                  <a:lnTo>
                    <a:pt x="91" y="153"/>
                  </a:lnTo>
                  <a:lnTo>
                    <a:pt x="87" y="155"/>
                  </a:lnTo>
                  <a:lnTo>
                    <a:pt x="83" y="156"/>
                  </a:lnTo>
                  <a:lnTo>
                    <a:pt x="21" y="156"/>
                  </a:lnTo>
                  <a:lnTo>
                    <a:pt x="17" y="155"/>
                  </a:lnTo>
                  <a:lnTo>
                    <a:pt x="13" y="153"/>
                  </a:lnTo>
                  <a:lnTo>
                    <a:pt x="9" y="148"/>
                  </a:lnTo>
                  <a:lnTo>
                    <a:pt x="6" y="142"/>
                  </a:lnTo>
                  <a:lnTo>
                    <a:pt x="4" y="136"/>
                  </a:lnTo>
                  <a:lnTo>
                    <a:pt x="1" y="128"/>
                  </a:lnTo>
                  <a:lnTo>
                    <a:pt x="0" y="120"/>
                  </a:lnTo>
                  <a:lnTo>
                    <a:pt x="0" y="111"/>
                  </a:lnTo>
                  <a:lnTo>
                    <a:pt x="0" y="45"/>
                  </a:lnTo>
                  <a:lnTo>
                    <a:pt x="0" y="36"/>
                  </a:lnTo>
                  <a:lnTo>
                    <a:pt x="1" y="28"/>
                  </a:lnTo>
                  <a:lnTo>
                    <a:pt x="4" y="20"/>
                  </a:lnTo>
                  <a:lnTo>
                    <a:pt x="6" y="14"/>
                  </a:lnTo>
                  <a:lnTo>
                    <a:pt x="9" y="8"/>
                  </a:lnTo>
                  <a:lnTo>
                    <a:pt x="13" y="4"/>
                  </a:lnTo>
                  <a:lnTo>
                    <a:pt x="17"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6170" name="Freeform 159"/>
            <p:cNvSpPr>
              <a:spLocks/>
            </p:cNvSpPr>
            <p:nvPr/>
          </p:nvSpPr>
          <p:spPr bwMode="auto">
            <a:xfrm>
              <a:off x="5545" y="1063"/>
              <a:ext cx="64" cy="89"/>
            </a:xfrm>
            <a:custGeom>
              <a:avLst/>
              <a:gdLst>
                <a:gd name="T0" fmla="*/ 32 w 64"/>
                <a:gd name="T1" fmla="*/ 0 h 89"/>
                <a:gd name="T2" fmla="*/ 38 w 64"/>
                <a:gd name="T3" fmla="*/ 1 h 89"/>
                <a:gd name="T4" fmla="*/ 44 w 64"/>
                <a:gd name="T5" fmla="*/ 3 h 89"/>
                <a:gd name="T6" fmla="*/ 50 w 64"/>
                <a:gd name="T7" fmla="*/ 8 h 89"/>
                <a:gd name="T8" fmla="*/ 54 w 64"/>
                <a:gd name="T9" fmla="*/ 14 h 89"/>
                <a:gd name="T10" fmla="*/ 58 w 64"/>
                <a:gd name="T11" fmla="*/ 19 h 89"/>
                <a:gd name="T12" fmla="*/ 61 w 64"/>
                <a:gd name="T13" fmla="*/ 28 h 89"/>
                <a:gd name="T14" fmla="*/ 63 w 64"/>
                <a:gd name="T15" fmla="*/ 36 h 89"/>
                <a:gd name="T16" fmla="*/ 64 w 64"/>
                <a:gd name="T17" fmla="*/ 45 h 89"/>
                <a:gd name="T18" fmla="*/ 63 w 64"/>
                <a:gd name="T19" fmla="*/ 53 h 89"/>
                <a:gd name="T20" fmla="*/ 61 w 64"/>
                <a:gd name="T21" fmla="*/ 63 h 89"/>
                <a:gd name="T22" fmla="*/ 58 w 64"/>
                <a:gd name="T23" fmla="*/ 70 h 89"/>
                <a:gd name="T24" fmla="*/ 54 w 64"/>
                <a:gd name="T25" fmla="*/ 77 h 89"/>
                <a:gd name="T26" fmla="*/ 50 w 64"/>
                <a:gd name="T27" fmla="*/ 81 h 89"/>
                <a:gd name="T28" fmla="*/ 44 w 64"/>
                <a:gd name="T29" fmla="*/ 86 h 89"/>
                <a:gd name="T30" fmla="*/ 38 w 64"/>
                <a:gd name="T31" fmla="*/ 88 h 89"/>
                <a:gd name="T32" fmla="*/ 32 w 64"/>
                <a:gd name="T33" fmla="*/ 89 h 89"/>
                <a:gd name="T34" fmla="*/ 25 w 64"/>
                <a:gd name="T35" fmla="*/ 88 h 89"/>
                <a:gd name="T36" fmla="*/ 19 w 64"/>
                <a:gd name="T37" fmla="*/ 86 h 89"/>
                <a:gd name="T38" fmla="*/ 14 w 64"/>
                <a:gd name="T39" fmla="*/ 81 h 89"/>
                <a:gd name="T40" fmla="*/ 9 w 64"/>
                <a:gd name="T41" fmla="*/ 77 h 89"/>
                <a:gd name="T42" fmla="*/ 5 w 64"/>
                <a:gd name="T43" fmla="*/ 70 h 89"/>
                <a:gd name="T44" fmla="*/ 2 w 64"/>
                <a:gd name="T45" fmla="*/ 63 h 89"/>
                <a:gd name="T46" fmla="*/ 0 w 64"/>
                <a:gd name="T47" fmla="*/ 53 h 89"/>
                <a:gd name="T48" fmla="*/ 0 w 64"/>
                <a:gd name="T49" fmla="*/ 45 h 89"/>
                <a:gd name="T50" fmla="*/ 0 w 64"/>
                <a:gd name="T51" fmla="*/ 36 h 89"/>
                <a:gd name="T52" fmla="*/ 2 w 64"/>
                <a:gd name="T53" fmla="*/ 28 h 89"/>
                <a:gd name="T54" fmla="*/ 5 w 64"/>
                <a:gd name="T55" fmla="*/ 19 h 89"/>
                <a:gd name="T56" fmla="*/ 9 w 64"/>
                <a:gd name="T57" fmla="*/ 14 h 89"/>
                <a:gd name="T58" fmla="*/ 14 w 64"/>
                <a:gd name="T59" fmla="*/ 8 h 89"/>
                <a:gd name="T60" fmla="*/ 19 w 64"/>
                <a:gd name="T61" fmla="*/ 3 h 89"/>
                <a:gd name="T62" fmla="*/ 25 w 64"/>
                <a:gd name="T63" fmla="*/ 1 h 89"/>
                <a:gd name="T64" fmla="*/ 32 w 64"/>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89"/>
                <a:gd name="T101" fmla="*/ 64 w 64"/>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89">
                  <a:moveTo>
                    <a:pt x="32" y="0"/>
                  </a:moveTo>
                  <a:lnTo>
                    <a:pt x="38" y="1"/>
                  </a:lnTo>
                  <a:lnTo>
                    <a:pt x="44" y="3"/>
                  </a:lnTo>
                  <a:lnTo>
                    <a:pt x="50" y="8"/>
                  </a:lnTo>
                  <a:lnTo>
                    <a:pt x="54" y="14"/>
                  </a:lnTo>
                  <a:lnTo>
                    <a:pt x="58" y="19"/>
                  </a:lnTo>
                  <a:lnTo>
                    <a:pt x="61" y="28"/>
                  </a:lnTo>
                  <a:lnTo>
                    <a:pt x="63" y="36"/>
                  </a:lnTo>
                  <a:lnTo>
                    <a:pt x="64" y="45"/>
                  </a:lnTo>
                  <a:lnTo>
                    <a:pt x="63" y="53"/>
                  </a:lnTo>
                  <a:lnTo>
                    <a:pt x="61" y="63"/>
                  </a:lnTo>
                  <a:lnTo>
                    <a:pt x="58" y="70"/>
                  </a:lnTo>
                  <a:lnTo>
                    <a:pt x="54" y="77"/>
                  </a:lnTo>
                  <a:lnTo>
                    <a:pt x="50" y="81"/>
                  </a:lnTo>
                  <a:lnTo>
                    <a:pt x="44" y="86"/>
                  </a:lnTo>
                  <a:lnTo>
                    <a:pt x="38" y="88"/>
                  </a:lnTo>
                  <a:lnTo>
                    <a:pt x="32" y="89"/>
                  </a:lnTo>
                  <a:lnTo>
                    <a:pt x="25" y="88"/>
                  </a:lnTo>
                  <a:lnTo>
                    <a:pt x="19" y="86"/>
                  </a:lnTo>
                  <a:lnTo>
                    <a:pt x="14" y="81"/>
                  </a:lnTo>
                  <a:lnTo>
                    <a:pt x="9" y="77"/>
                  </a:lnTo>
                  <a:lnTo>
                    <a:pt x="5" y="70"/>
                  </a:lnTo>
                  <a:lnTo>
                    <a:pt x="2" y="63"/>
                  </a:lnTo>
                  <a:lnTo>
                    <a:pt x="0" y="53"/>
                  </a:lnTo>
                  <a:lnTo>
                    <a:pt x="0" y="45"/>
                  </a:lnTo>
                  <a:lnTo>
                    <a:pt x="0" y="36"/>
                  </a:lnTo>
                  <a:lnTo>
                    <a:pt x="2" y="28"/>
                  </a:lnTo>
                  <a:lnTo>
                    <a:pt x="5" y="19"/>
                  </a:lnTo>
                  <a:lnTo>
                    <a:pt x="9" y="14"/>
                  </a:lnTo>
                  <a:lnTo>
                    <a:pt x="14" y="8"/>
                  </a:lnTo>
                  <a:lnTo>
                    <a:pt x="19" y="3"/>
                  </a:lnTo>
                  <a:lnTo>
                    <a:pt x="25" y="1"/>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71" name="Freeform 160"/>
            <p:cNvSpPr>
              <a:spLocks/>
            </p:cNvSpPr>
            <p:nvPr/>
          </p:nvSpPr>
          <p:spPr bwMode="auto">
            <a:xfrm>
              <a:off x="5545" y="1063"/>
              <a:ext cx="64" cy="89"/>
            </a:xfrm>
            <a:custGeom>
              <a:avLst/>
              <a:gdLst>
                <a:gd name="T0" fmla="*/ 32 w 64"/>
                <a:gd name="T1" fmla="*/ 0 h 89"/>
                <a:gd name="T2" fmla="*/ 38 w 64"/>
                <a:gd name="T3" fmla="*/ 1 h 89"/>
                <a:gd name="T4" fmla="*/ 44 w 64"/>
                <a:gd name="T5" fmla="*/ 3 h 89"/>
                <a:gd name="T6" fmla="*/ 50 w 64"/>
                <a:gd name="T7" fmla="*/ 8 h 89"/>
                <a:gd name="T8" fmla="*/ 54 w 64"/>
                <a:gd name="T9" fmla="*/ 14 h 89"/>
                <a:gd name="T10" fmla="*/ 58 w 64"/>
                <a:gd name="T11" fmla="*/ 19 h 89"/>
                <a:gd name="T12" fmla="*/ 61 w 64"/>
                <a:gd name="T13" fmla="*/ 28 h 89"/>
                <a:gd name="T14" fmla="*/ 63 w 64"/>
                <a:gd name="T15" fmla="*/ 36 h 89"/>
                <a:gd name="T16" fmla="*/ 64 w 64"/>
                <a:gd name="T17" fmla="*/ 45 h 89"/>
                <a:gd name="T18" fmla="*/ 63 w 64"/>
                <a:gd name="T19" fmla="*/ 53 h 89"/>
                <a:gd name="T20" fmla="*/ 61 w 64"/>
                <a:gd name="T21" fmla="*/ 63 h 89"/>
                <a:gd name="T22" fmla="*/ 58 w 64"/>
                <a:gd name="T23" fmla="*/ 70 h 89"/>
                <a:gd name="T24" fmla="*/ 54 w 64"/>
                <a:gd name="T25" fmla="*/ 77 h 89"/>
                <a:gd name="T26" fmla="*/ 50 w 64"/>
                <a:gd name="T27" fmla="*/ 81 h 89"/>
                <a:gd name="T28" fmla="*/ 44 w 64"/>
                <a:gd name="T29" fmla="*/ 86 h 89"/>
                <a:gd name="T30" fmla="*/ 38 w 64"/>
                <a:gd name="T31" fmla="*/ 88 h 89"/>
                <a:gd name="T32" fmla="*/ 32 w 64"/>
                <a:gd name="T33" fmla="*/ 89 h 89"/>
                <a:gd name="T34" fmla="*/ 25 w 64"/>
                <a:gd name="T35" fmla="*/ 88 h 89"/>
                <a:gd name="T36" fmla="*/ 19 w 64"/>
                <a:gd name="T37" fmla="*/ 86 h 89"/>
                <a:gd name="T38" fmla="*/ 14 w 64"/>
                <a:gd name="T39" fmla="*/ 81 h 89"/>
                <a:gd name="T40" fmla="*/ 9 w 64"/>
                <a:gd name="T41" fmla="*/ 77 h 89"/>
                <a:gd name="T42" fmla="*/ 5 w 64"/>
                <a:gd name="T43" fmla="*/ 70 h 89"/>
                <a:gd name="T44" fmla="*/ 2 w 64"/>
                <a:gd name="T45" fmla="*/ 63 h 89"/>
                <a:gd name="T46" fmla="*/ 0 w 64"/>
                <a:gd name="T47" fmla="*/ 53 h 89"/>
                <a:gd name="T48" fmla="*/ 0 w 64"/>
                <a:gd name="T49" fmla="*/ 45 h 89"/>
                <a:gd name="T50" fmla="*/ 0 w 64"/>
                <a:gd name="T51" fmla="*/ 36 h 89"/>
                <a:gd name="T52" fmla="*/ 2 w 64"/>
                <a:gd name="T53" fmla="*/ 28 h 89"/>
                <a:gd name="T54" fmla="*/ 5 w 64"/>
                <a:gd name="T55" fmla="*/ 19 h 89"/>
                <a:gd name="T56" fmla="*/ 9 w 64"/>
                <a:gd name="T57" fmla="*/ 14 h 89"/>
                <a:gd name="T58" fmla="*/ 14 w 64"/>
                <a:gd name="T59" fmla="*/ 8 h 89"/>
                <a:gd name="T60" fmla="*/ 19 w 64"/>
                <a:gd name="T61" fmla="*/ 3 h 89"/>
                <a:gd name="T62" fmla="*/ 25 w 64"/>
                <a:gd name="T63" fmla="*/ 1 h 89"/>
                <a:gd name="T64" fmla="*/ 32 w 64"/>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89"/>
                <a:gd name="T101" fmla="*/ 64 w 64"/>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89">
                  <a:moveTo>
                    <a:pt x="32" y="0"/>
                  </a:moveTo>
                  <a:lnTo>
                    <a:pt x="38" y="1"/>
                  </a:lnTo>
                  <a:lnTo>
                    <a:pt x="44" y="3"/>
                  </a:lnTo>
                  <a:lnTo>
                    <a:pt x="50" y="8"/>
                  </a:lnTo>
                  <a:lnTo>
                    <a:pt x="54" y="14"/>
                  </a:lnTo>
                  <a:lnTo>
                    <a:pt x="58" y="19"/>
                  </a:lnTo>
                  <a:lnTo>
                    <a:pt x="61" y="28"/>
                  </a:lnTo>
                  <a:lnTo>
                    <a:pt x="63" y="36"/>
                  </a:lnTo>
                  <a:lnTo>
                    <a:pt x="64" y="45"/>
                  </a:lnTo>
                  <a:lnTo>
                    <a:pt x="63" y="53"/>
                  </a:lnTo>
                  <a:lnTo>
                    <a:pt x="61" y="63"/>
                  </a:lnTo>
                  <a:lnTo>
                    <a:pt x="58" y="70"/>
                  </a:lnTo>
                  <a:lnTo>
                    <a:pt x="54" y="77"/>
                  </a:lnTo>
                  <a:lnTo>
                    <a:pt x="50" y="81"/>
                  </a:lnTo>
                  <a:lnTo>
                    <a:pt x="44" y="86"/>
                  </a:lnTo>
                  <a:lnTo>
                    <a:pt x="38" y="88"/>
                  </a:lnTo>
                  <a:lnTo>
                    <a:pt x="32" y="89"/>
                  </a:lnTo>
                  <a:lnTo>
                    <a:pt x="25" y="88"/>
                  </a:lnTo>
                  <a:lnTo>
                    <a:pt x="19" y="86"/>
                  </a:lnTo>
                  <a:lnTo>
                    <a:pt x="14" y="81"/>
                  </a:lnTo>
                  <a:lnTo>
                    <a:pt x="9" y="77"/>
                  </a:lnTo>
                  <a:lnTo>
                    <a:pt x="5" y="70"/>
                  </a:lnTo>
                  <a:lnTo>
                    <a:pt x="2" y="63"/>
                  </a:lnTo>
                  <a:lnTo>
                    <a:pt x="0" y="53"/>
                  </a:lnTo>
                  <a:lnTo>
                    <a:pt x="0" y="45"/>
                  </a:lnTo>
                  <a:lnTo>
                    <a:pt x="0" y="36"/>
                  </a:lnTo>
                  <a:lnTo>
                    <a:pt x="2" y="28"/>
                  </a:lnTo>
                  <a:lnTo>
                    <a:pt x="5" y="19"/>
                  </a:lnTo>
                  <a:lnTo>
                    <a:pt x="9" y="14"/>
                  </a:lnTo>
                  <a:lnTo>
                    <a:pt x="14" y="8"/>
                  </a:lnTo>
                  <a:lnTo>
                    <a:pt x="19" y="3"/>
                  </a:lnTo>
                  <a:lnTo>
                    <a:pt x="25" y="1"/>
                  </a:lnTo>
                  <a:lnTo>
                    <a:pt x="32" y="0"/>
                  </a:lnTo>
                  <a:close/>
                </a:path>
              </a:pathLst>
            </a:custGeom>
            <a:solidFill>
              <a:srgbClr val="DF9DA5"/>
            </a:solidFill>
            <a:ln w="1588">
              <a:solidFill>
                <a:srgbClr val="1F1A17"/>
              </a:solidFill>
              <a:prstDash val="solid"/>
              <a:round/>
              <a:headEnd/>
              <a:tailEnd/>
            </a:ln>
          </p:spPr>
          <p:txBody>
            <a:bodyPr/>
            <a:lstStyle/>
            <a:p>
              <a:endParaRPr lang="ru-RU"/>
            </a:p>
          </p:txBody>
        </p:sp>
        <p:sp>
          <p:nvSpPr>
            <p:cNvPr id="16172" name="Freeform 161"/>
            <p:cNvSpPr>
              <a:spLocks/>
            </p:cNvSpPr>
            <p:nvPr/>
          </p:nvSpPr>
          <p:spPr bwMode="auto">
            <a:xfrm>
              <a:off x="5042" y="2057"/>
              <a:ext cx="104" cy="223"/>
            </a:xfrm>
            <a:custGeom>
              <a:avLst/>
              <a:gdLst>
                <a:gd name="T0" fmla="*/ 20 w 104"/>
                <a:gd name="T1" fmla="*/ 0 h 223"/>
                <a:gd name="T2" fmla="*/ 84 w 104"/>
                <a:gd name="T3" fmla="*/ 0 h 223"/>
                <a:gd name="T4" fmla="*/ 88 w 104"/>
                <a:gd name="T5" fmla="*/ 1 h 223"/>
                <a:gd name="T6" fmla="*/ 91 w 104"/>
                <a:gd name="T7" fmla="*/ 6 h 223"/>
                <a:gd name="T8" fmla="*/ 95 w 104"/>
                <a:gd name="T9" fmla="*/ 12 h 223"/>
                <a:gd name="T10" fmla="*/ 98 w 104"/>
                <a:gd name="T11" fmla="*/ 20 h 223"/>
                <a:gd name="T12" fmla="*/ 100 w 104"/>
                <a:gd name="T13" fmla="*/ 29 h 223"/>
                <a:gd name="T14" fmla="*/ 102 w 104"/>
                <a:gd name="T15" fmla="*/ 40 h 223"/>
                <a:gd name="T16" fmla="*/ 103 w 104"/>
                <a:gd name="T17" fmla="*/ 51 h 223"/>
                <a:gd name="T18" fmla="*/ 104 w 104"/>
                <a:gd name="T19" fmla="*/ 65 h 223"/>
                <a:gd name="T20" fmla="*/ 104 w 104"/>
                <a:gd name="T21" fmla="*/ 159 h 223"/>
                <a:gd name="T22" fmla="*/ 103 w 104"/>
                <a:gd name="T23" fmla="*/ 171 h 223"/>
                <a:gd name="T24" fmla="*/ 102 w 104"/>
                <a:gd name="T25" fmla="*/ 183 h 223"/>
                <a:gd name="T26" fmla="*/ 100 w 104"/>
                <a:gd name="T27" fmla="*/ 195 h 223"/>
                <a:gd name="T28" fmla="*/ 98 w 104"/>
                <a:gd name="T29" fmla="*/ 204 h 223"/>
                <a:gd name="T30" fmla="*/ 95 w 104"/>
                <a:gd name="T31" fmla="*/ 212 h 223"/>
                <a:gd name="T32" fmla="*/ 91 w 104"/>
                <a:gd name="T33" fmla="*/ 218 h 223"/>
                <a:gd name="T34" fmla="*/ 88 w 104"/>
                <a:gd name="T35" fmla="*/ 221 h 223"/>
                <a:gd name="T36" fmla="*/ 84 w 104"/>
                <a:gd name="T37" fmla="*/ 223 h 223"/>
                <a:gd name="T38" fmla="*/ 20 w 104"/>
                <a:gd name="T39" fmla="*/ 223 h 223"/>
                <a:gd name="T40" fmla="*/ 16 w 104"/>
                <a:gd name="T41" fmla="*/ 221 h 223"/>
                <a:gd name="T42" fmla="*/ 13 w 104"/>
                <a:gd name="T43" fmla="*/ 218 h 223"/>
                <a:gd name="T44" fmla="*/ 9 w 104"/>
                <a:gd name="T45" fmla="*/ 212 h 223"/>
                <a:gd name="T46" fmla="*/ 6 w 104"/>
                <a:gd name="T47" fmla="*/ 204 h 223"/>
                <a:gd name="T48" fmla="*/ 4 w 104"/>
                <a:gd name="T49" fmla="*/ 195 h 223"/>
                <a:gd name="T50" fmla="*/ 2 w 104"/>
                <a:gd name="T51" fmla="*/ 183 h 223"/>
                <a:gd name="T52" fmla="*/ 1 w 104"/>
                <a:gd name="T53" fmla="*/ 171 h 223"/>
                <a:gd name="T54" fmla="*/ 0 w 104"/>
                <a:gd name="T55" fmla="*/ 159 h 223"/>
                <a:gd name="T56" fmla="*/ 0 w 104"/>
                <a:gd name="T57" fmla="*/ 65 h 223"/>
                <a:gd name="T58" fmla="*/ 1 w 104"/>
                <a:gd name="T59" fmla="*/ 51 h 223"/>
                <a:gd name="T60" fmla="*/ 2 w 104"/>
                <a:gd name="T61" fmla="*/ 40 h 223"/>
                <a:gd name="T62" fmla="*/ 4 w 104"/>
                <a:gd name="T63" fmla="*/ 29 h 223"/>
                <a:gd name="T64" fmla="*/ 6 w 104"/>
                <a:gd name="T65" fmla="*/ 20 h 223"/>
                <a:gd name="T66" fmla="*/ 9 w 104"/>
                <a:gd name="T67" fmla="*/ 12 h 223"/>
                <a:gd name="T68" fmla="*/ 13 w 104"/>
                <a:gd name="T69" fmla="*/ 6 h 223"/>
                <a:gd name="T70" fmla="*/ 16 w 104"/>
                <a:gd name="T71" fmla="*/ 1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1"/>
                  </a:lnTo>
                  <a:lnTo>
                    <a:pt x="91" y="6"/>
                  </a:lnTo>
                  <a:lnTo>
                    <a:pt x="95" y="12"/>
                  </a:lnTo>
                  <a:lnTo>
                    <a:pt x="98" y="20"/>
                  </a:lnTo>
                  <a:lnTo>
                    <a:pt x="100" y="29"/>
                  </a:lnTo>
                  <a:lnTo>
                    <a:pt x="102" y="40"/>
                  </a:lnTo>
                  <a:lnTo>
                    <a:pt x="103" y="51"/>
                  </a:lnTo>
                  <a:lnTo>
                    <a:pt x="104" y="65"/>
                  </a:lnTo>
                  <a:lnTo>
                    <a:pt x="104" y="159"/>
                  </a:lnTo>
                  <a:lnTo>
                    <a:pt x="103" y="171"/>
                  </a:lnTo>
                  <a:lnTo>
                    <a:pt x="102" y="183"/>
                  </a:lnTo>
                  <a:lnTo>
                    <a:pt x="100" y="195"/>
                  </a:lnTo>
                  <a:lnTo>
                    <a:pt x="98" y="204"/>
                  </a:lnTo>
                  <a:lnTo>
                    <a:pt x="95" y="212"/>
                  </a:lnTo>
                  <a:lnTo>
                    <a:pt x="91" y="218"/>
                  </a:lnTo>
                  <a:lnTo>
                    <a:pt x="88" y="221"/>
                  </a:lnTo>
                  <a:lnTo>
                    <a:pt x="84" y="223"/>
                  </a:lnTo>
                  <a:lnTo>
                    <a:pt x="20" y="223"/>
                  </a:lnTo>
                  <a:lnTo>
                    <a:pt x="16" y="221"/>
                  </a:lnTo>
                  <a:lnTo>
                    <a:pt x="13" y="218"/>
                  </a:lnTo>
                  <a:lnTo>
                    <a:pt x="9" y="212"/>
                  </a:lnTo>
                  <a:lnTo>
                    <a:pt x="6" y="204"/>
                  </a:lnTo>
                  <a:lnTo>
                    <a:pt x="4" y="195"/>
                  </a:lnTo>
                  <a:lnTo>
                    <a:pt x="2" y="183"/>
                  </a:lnTo>
                  <a:lnTo>
                    <a:pt x="1" y="171"/>
                  </a:lnTo>
                  <a:lnTo>
                    <a:pt x="0" y="159"/>
                  </a:lnTo>
                  <a:lnTo>
                    <a:pt x="0" y="65"/>
                  </a:lnTo>
                  <a:lnTo>
                    <a:pt x="1" y="51"/>
                  </a:lnTo>
                  <a:lnTo>
                    <a:pt x="2" y="40"/>
                  </a:lnTo>
                  <a:lnTo>
                    <a:pt x="4" y="29"/>
                  </a:lnTo>
                  <a:lnTo>
                    <a:pt x="6" y="20"/>
                  </a:lnTo>
                  <a:lnTo>
                    <a:pt x="9" y="12"/>
                  </a:lnTo>
                  <a:lnTo>
                    <a:pt x="13" y="6"/>
                  </a:lnTo>
                  <a:lnTo>
                    <a:pt x="16" y="1"/>
                  </a:lnTo>
                  <a:lnTo>
                    <a:pt x="20" y="0"/>
                  </a:lnTo>
                  <a:close/>
                </a:path>
              </a:pathLst>
            </a:custGeom>
            <a:solidFill>
              <a:srgbClr val="D2B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73" name="Freeform 162"/>
            <p:cNvSpPr>
              <a:spLocks/>
            </p:cNvSpPr>
            <p:nvPr/>
          </p:nvSpPr>
          <p:spPr bwMode="auto">
            <a:xfrm>
              <a:off x="5042" y="2057"/>
              <a:ext cx="104" cy="223"/>
            </a:xfrm>
            <a:custGeom>
              <a:avLst/>
              <a:gdLst>
                <a:gd name="T0" fmla="*/ 20 w 104"/>
                <a:gd name="T1" fmla="*/ 0 h 223"/>
                <a:gd name="T2" fmla="*/ 84 w 104"/>
                <a:gd name="T3" fmla="*/ 0 h 223"/>
                <a:gd name="T4" fmla="*/ 88 w 104"/>
                <a:gd name="T5" fmla="*/ 1 h 223"/>
                <a:gd name="T6" fmla="*/ 91 w 104"/>
                <a:gd name="T7" fmla="*/ 6 h 223"/>
                <a:gd name="T8" fmla="*/ 95 w 104"/>
                <a:gd name="T9" fmla="*/ 12 h 223"/>
                <a:gd name="T10" fmla="*/ 98 w 104"/>
                <a:gd name="T11" fmla="*/ 20 h 223"/>
                <a:gd name="T12" fmla="*/ 100 w 104"/>
                <a:gd name="T13" fmla="*/ 29 h 223"/>
                <a:gd name="T14" fmla="*/ 102 w 104"/>
                <a:gd name="T15" fmla="*/ 40 h 223"/>
                <a:gd name="T16" fmla="*/ 103 w 104"/>
                <a:gd name="T17" fmla="*/ 51 h 223"/>
                <a:gd name="T18" fmla="*/ 104 w 104"/>
                <a:gd name="T19" fmla="*/ 65 h 223"/>
                <a:gd name="T20" fmla="*/ 104 w 104"/>
                <a:gd name="T21" fmla="*/ 159 h 223"/>
                <a:gd name="T22" fmla="*/ 103 w 104"/>
                <a:gd name="T23" fmla="*/ 171 h 223"/>
                <a:gd name="T24" fmla="*/ 102 w 104"/>
                <a:gd name="T25" fmla="*/ 183 h 223"/>
                <a:gd name="T26" fmla="*/ 100 w 104"/>
                <a:gd name="T27" fmla="*/ 195 h 223"/>
                <a:gd name="T28" fmla="*/ 98 w 104"/>
                <a:gd name="T29" fmla="*/ 204 h 223"/>
                <a:gd name="T30" fmla="*/ 95 w 104"/>
                <a:gd name="T31" fmla="*/ 212 h 223"/>
                <a:gd name="T32" fmla="*/ 91 w 104"/>
                <a:gd name="T33" fmla="*/ 218 h 223"/>
                <a:gd name="T34" fmla="*/ 88 w 104"/>
                <a:gd name="T35" fmla="*/ 221 h 223"/>
                <a:gd name="T36" fmla="*/ 84 w 104"/>
                <a:gd name="T37" fmla="*/ 223 h 223"/>
                <a:gd name="T38" fmla="*/ 20 w 104"/>
                <a:gd name="T39" fmla="*/ 223 h 223"/>
                <a:gd name="T40" fmla="*/ 16 w 104"/>
                <a:gd name="T41" fmla="*/ 221 h 223"/>
                <a:gd name="T42" fmla="*/ 13 w 104"/>
                <a:gd name="T43" fmla="*/ 218 h 223"/>
                <a:gd name="T44" fmla="*/ 9 w 104"/>
                <a:gd name="T45" fmla="*/ 212 h 223"/>
                <a:gd name="T46" fmla="*/ 6 w 104"/>
                <a:gd name="T47" fmla="*/ 204 h 223"/>
                <a:gd name="T48" fmla="*/ 4 w 104"/>
                <a:gd name="T49" fmla="*/ 195 h 223"/>
                <a:gd name="T50" fmla="*/ 2 w 104"/>
                <a:gd name="T51" fmla="*/ 183 h 223"/>
                <a:gd name="T52" fmla="*/ 1 w 104"/>
                <a:gd name="T53" fmla="*/ 171 h 223"/>
                <a:gd name="T54" fmla="*/ 0 w 104"/>
                <a:gd name="T55" fmla="*/ 159 h 223"/>
                <a:gd name="T56" fmla="*/ 0 w 104"/>
                <a:gd name="T57" fmla="*/ 65 h 223"/>
                <a:gd name="T58" fmla="*/ 1 w 104"/>
                <a:gd name="T59" fmla="*/ 51 h 223"/>
                <a:gd name="T60" fmla="*/ 2 w 104"/>
                <a:gd name="T61" fmla="*/ 40 h 223"/>
                <a:gd name="T62" fmla="*/ 4 w 104"/>
                <a:gd name="T63" fmla="*/ 29 h 223"/>
                <a:gd name="T64" fmla="*/ 6 w 104"/>
                <a:gd name="T65" fmla="*/ 20 h 223"/>
                <a:gd name="T66" fmla="*/ 9 w 104"/>
                <a:gd name="T67" fmla="*/ 12 h 223"/>
                <a:gd name="T68" fmla="*/ 13 w 104"/>
                <a:gd name="T69" fmla="*/ 6 h 223"/>
                <a:gd name="T70" fmla="*/ 16 w 104"/>
                <a:gd name="T71" fmla="*/ 1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1"/>
                  </a:lnTo>
                  <a:lnTo>
                    <a:pt x="91" y="6"/>
                  </a:lnTo>
                  <a:lnTo>
                    <a:pt x="95" y="12"/>
                  </a:lnTo>
                  <a:lnTo>
                    <a:pt x="98" y="20"/>
                  </a:lnTo>
                  <a:lnTo>
                    <a:pt x="100" y="29"/>
                  </a:lnTo>
                  <a:lnTo>
                    <a:pt x="102" y="40"/>
                  </a:lnTo>
                  <a:lnTo>
                    <a:pt x="103" y="51"/>
                  </a:lnTo>
                  <a:lnTo>
                    <a:pt x="104" y="65"/>
                  </a:lnTo>
                  <a:lnTo>
                    <a:pt x="104" y="159"/>
                  </a:lnTo>
                  <a:lnTo>
                    <a:pt x="103" y="171"/>
                  </a:lnTo>
                  <a:lnTo>
                    <a:pt x="102" y="183"/>
                  </a:lnTo>
                  <a:lnTo>
                    <a:pt x="100" y="195"/>
                  </a:lnTo>
                  <a:lnTo>
                    <a:pt x="98" y="204"/>
                  </a:lnTo>
                  <a:lnTo>
                    <a:pt x="95" y="212"/>
                  </a:lnTo>
                  <a:lnTo>
                    <a:pt x="91" y="218"/>
                  </a:lnTo>
                  <a:lnTo>
                    <a:pt x="88" y="221"/>
                  </a:lnTo>
                  <a:lnTo>
                    <a:pt x="84" y="223"/>
                  </a:lnTo>
                  <a:lnTo>
                    <a:pt x="20" y="223"/>
                  </a:lnTo>
                  <a:lnTo>
                    <a:pt x="16" y="221"/>
                  </a:lnTo>
                  <a:lnTo>
                    <a:pt x="13" y="218"/>
                  </a:lnTo>
                  <a:lnTo>
                    <a:pt x="9" y="212"/>
                  </a:lnTo>
                  <a:lnTo>
                    <a:pt x="6" y="204"/>
                  </a:lnTo>
                  <a:lnTo>
                    <a:pt x="4" y="195"/>
                  </a:lnTo>
                  <a:lnTo>
                    <a:pt x="2" y="183"/>
                  </a:lnTo>
                  <a:lnTo>
                    <a:pt x="1" y="171"/>
                  </a:lnTo>
                  <a:lnTo>
                    <a:pt x="0" y="159"/>
                  </a:lnTo>
                  <a:lnTo>
                    <a:pt x="0" y="65"/>
                  </a:lnTo>
                  <a:lnTo>
                    <a:pt x="1" y="51"/>
                  </a:lnTo>
                  <a:lnTo>
                    <a:pt x="2" y="40"/>
                  </a:lnTo>
                  <a:lnTo>
                    <a:pt x="4" y="29"/>
                  </a:lnTo>
                  <a:lnTo>
                    <a:pt x="6" y="20"/>
                  </a:lnTo>
                  <a:lnTo>
                    <a:pt x="9" y="12"/>
                  </a:lnTo>
                  <a:lnTo>
                    <a:pt x="13" y="6"/>
                  </a:lnTo>
                  <a:lnTo>
                    <a:pt x="16" y="1"/>
                  </a:lnTo>
                  <a:lnTo>
                    <a:pt x="2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174" name="Freeform 163"/>
            <p:cNvSpPr>
              <a:spLocks/>
            </p:cNvSpPr>
            <p:nvPr/>
          </p:nvSpPr>
          <p:spPr bwMode="auto">
            <a:xfrm>
              <a:off x="5059" y="2114"/>
              <a:ext cx="65" cy="127"/>
            </a:xfrm>
            <a:custGeom>
              <a:avLst/>
              <a:gdLst>
                <a:gd name="T0" fmla="*/ 33 w 65"/>
                <a:gd name="T1" fmla="*/ 0 h 127"/>
                <a:gd name="T2" fmla="*/ 36 w 65"/>
                <a:gd name="T3" fmla="*/ 0 h 127"/>
                <a:gd name="T4" fmla="*/ 39 w 65"/>
                <a:gd name="T5" fmla="*/ 1 h 127"/>
                <a:gd name="T6" fmla="*/ 42 w 65"/>
                <a:gd name="T7" fmla="*/ 4 h 127"/>
                <a:gd name="T8" fmla="*/ 45 w 65"/>
                <a:gd name="T9" fmla="*/ 5 h 127"/>
                <a:gd name="T10" fmla="*/ 50 w 65"/>
                <a:gd name="T11" fmla="*/ 11 h 127"/>
                <a:gd name="T12" fmla="*/ 55 w 65"/>
                <a:gd name="T13" fmla="*/ 19 h 127"/>
                <a:gd name="T14" fmla="*/ 59 w 65"/>
                <a:gd name="T15" fmla="*/ 28 h 127"/>
                <a:gd name="T16" fmla="*/ 62 w 65"/>
                <a:gd name="T17" fmla="*/ 40 h 127"/>
                <a:gd name="T18" fmla="*/ 64 w 65"/>
                <a:gd name="T19" fmla="*/ 51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0 w 65"/>
                <a:gd name="T31" fmla="*/ 117 h 127"/>
                <a:gd name="T32" fmla="*/ 45 w 65"/>
                <a:gd name="T33" fmla="*/ 122 h 127"/>
                <a:gd name="T34" fmla="*/ 42 w 65"/>
                <a:gd name="T35" fmla="*/ 125 h 127"/>
                <a:gd name="T36" fmla="*/ 39 w 65"/>
                <a:gd name="T37" fmla="*/ 126 h 127"/>
                <a:gd name="T38" fmla="*/ 36 w 65"/>
                <a:gd name="T39" fmla="*/ 127 h 127"/>
                <a:gd name="T40" fmla="*/ 33 w 65"/>
                <a:gd name="T41" fmla="*/ 127 h 127"/>
                <a:gd name="T42" fmla="*/ 29 w 65"/>
                <a:gd name="T43" fmla="*/ 127 h 127"/>
                <a:gd name="T44" fmla="*/ 26 w 65"/>
                <a:gd name="T45" fmla="*/ 126 h 127"/>
                <a:gd name="T46" fmla="*/ 23 w 65"/>
                <a:gd name="T47" fmla="*/ 125 h 127"/>
                <a:gd name="T48" fmla="*/ 20 w 65"/>
                <a:gd name="T49" fmla="*/ 122 h 127"/>
                <a:gd name="T50" fmla="*/ 14 w 65"/>
                <a:gd name="T51" fmla="*/ 117 h 127"/>
                <a:gd name="T52" fmla="*/ 9 w 65"/>
                <a:gd name="T53" fmla="*/ 109 h 127"/>
                <a:gd name="T54" fmla="*/ 5 w 65"/>
                <a:gd name="T55" fmla="*/ 99 h 127"/>
                <a:gd name="T56" fmla="*/ 2 w 65"/>
                <a:gd name="T57" fmla="*/ 89 h 127"/>
                <a:gd name="T58" fmla="*/ 0 w 65"/>
                <a:gd name="T59" fmla="*/ 77 h 127"/>
                <a:gd name="T60" fmla="*/ 0 w 65"/>
                <a:gd name="T61" fmla="*/ 64 h 127"/>
                <a:gd name="T62" fmla="*/ 0 w 65"/>
                <a:gd name="T63" fmla="*/ 51 h 127"/>
                <a:gd name="T64" fmla="*/ 2 w 65"/>
                <a:gd name="T65" fmla="*/ 40 h 127"/>
                <a:gd name="T66" fmla="*/ 5 w 65"/>
                <a:gd name="T67" fmla="*/ 28 h 127"/>
                <a:gd name="T68" fmla="*/ 9 w 65"/>
                <a:gd name="T69" fmla="*/ 19 h 127"/>
                <a:gd name="T70" fmla="*/ 14 w 65"/>
                <a:gd name="T71" fmla="*/ 11 h 127"/>
                <a:gd name="T72" fmla="*/ 20 w 65"/>
                <a:gd name="T73" fmla="*/ 5 h 127"/>
                <a:gd name="T74" fmla="*/ 23 w 65"/>
                <a:gd name="T75" fmla="*/ 4 h 127"/>
                <a:gd name="T76" fmla="*/ 26 w 65"/>
                <a:gd name="T77" fmla="*/ 1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4"/>
                  </a:lnTo>
                  <a:lnTo>
                    <a:pt x="45" y="5"/>
                  </a:lnTo>
                  <a:lnTo>
                    <a:pt x="50" y="11"/>
                  </a:lnTo>
                  <a:lnTo>
                    <a:pt x="55" y="19"/>
                  </a:lnTo>
                  <a:lnTo>
                    <a:pt x="59" y="28"/>
                  </a:lnTo>
                  <a:lnTo>
                    <a:pt x="62" y="40"/>
                  </a:lnTo>
                  <a:lnTo>
                    <a:pt x="64" y="51"/>
                  </a:lnTo>
                  <a:lnTo>
                    <a:pt x="65" y="64"/>
                  </a:lnTo>
                  <a:lnTo>
                    <a:pt x="64" y="77"/>
                  </a:lnTo>
                  <a:lnTo>
                    <a:pt x="62" y="89"/>
                  </a:lnTo>
                  <a:lnTo>
                    <a:pt x="59" y="99"/>
                  </a:lnTo>
                  <a:lnTo>
                    <a:pt x="55" y="109"/>
                  </a:lnTo>
                  <a:lnTo>
                    <a:pt x="50" y="117"/>
                  </a:lnTo>
                  <a:lnTo>
                    <a:pt x="45" y="122"/>
                  </a:lnTo>
                  <a:lnTo>
                    <a:pt x="42" y="125"/>
                  </a:lnTo>
                  <a:lnTo>
                    <a:pt x="39" y="126"/>
                  </a:lnTo>
                  <a:lnTo>
                    <a:pt x="36" y="127"/>
                  </a:lnTo>
                  <a:lnTo>
                    <a:pt x="33" y="127"/>
                  </a:lnTo>
                  <a:lnTo>
                    <a:pt x="29" y="127"/>
                  </a:lnTo>
                  <a:lnTo>
                    <a:pt x="26" y="126"/>
                  </a:lnTo>
                  <a:lnTo>
                    <a:pt x="23" y="125"/>
                  </a:lnTo>
                  <a:lnTo>
                    <a:pt x="20" y="122"/>
                  </a:lnTo>
                  <a:lnTo>
                    <a:pt x="14" y="117"/>
                  </a:lnTo>
                  <a:lnTo>
                    <a:pt x="9" y="109"/>
                  </a:lnTo>
                  <a:lnTo>
                    <a:pt x="5" y="99"/>
                  </a:lnTo>
                  <a:lnTo>
                    <a:pt x="2" y="89"/>
                  </a:lnTo>
                  <a:lnTo>
                    <a:pt x="0" y="77"/>
                  </a:lnTo>
                  <a:lnTo>
                    <a:pt x="0" y="64"/>
                  </a:lnTo>
                  <a:lnTo>
                    <a:pt x="0" y="51"/>
                  </a:lnTo>
                  <a:lnTo>
                    <a:pt x="2" y="40"/>
                  </a:lnTo>
                  <a:lnTo>
                    <a:pt x="5" y="28"/>
                  </a:lnTo>
                  <a:lnTo>
                    <a:pt x="9" y="19"/>
                  </a:lnTo>
                  <a:lnTo>
                    <a:pt x="14" y="11"/>
                  </a:lnTo>
                  <a:lnTo>
                    <a:pt x="20" y="5"/>
                  </a:lnTo>
                  <a:lnTo>
                    <a:pt x="23" y="4"/>
                  </a:lnTo>
                  <a:lnTo>
                    <a:pt x="26" y="1"/>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75" name="Freeform 164"/>
            <p:cNvSpPr>
              <a:spLocks/>
            </p:cNvSpPr>
            <p:nvPr/>
          </p:nvSpPr>
          <p:spPr bwMode="auto">
            <a:xfrm>
              <a:off x="5059" y="2114"/>
              <a:ext cx="65" cy="127"/>
            </a:xfrm>
            <a:custGeom>
              <a:avLst/>
              <a:gdLst>
                <a:gd name="T0" fmla="*/ 33 w 65"/>
                <a:gd name="T1" fmla="*/ 0 h 127"/>
                <a:gd name="T2" fmla="*/ 36 w 65"/>
                <a:gd name="T3" fmla="*/ 0 h 127"/>
                <a:gd name="T4" fmla="*/ 39 w 65"/>
                <a:gd name="T5" fmla="*/ 1 h 127"/>
                <a:gd name="T6" fmla="*/ 42 w 65"/>
                <a:gd name="T7" fmla="*/ 4 h 127"/>
                <a:gd name="T8" fmla="*/ 45 w 65"/>
                <a:gd name="T9" fmla="*/ 5 h 127"/>
                <a:gd name="T10" fmla="*/ 50 w 65"/>
                <a:gd name="T11" fmla="*/ 11 h 127"/>
                <a:gd name="T12" fmla="*/ 55 w 65"/>
                <a:gd name="T13" fmla="*/ 19 h 127"/>
                <a:gd name="T14" fmla="*/ 59 w 65"/>
                <a:gd name="T15" fmla="*/ 28 h 127"/>
                <a:gd name="T16" fmla="*/ 62 w 65"/>
                <a:gd name="T17" fmla="*/ 40 h 127"/>
                <a:gd name="T18" fmla="*/ 64 w 65"/>
                <a:gd name="T19" fmla="*/ 51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0 w 65"/>
                <a:gd name="T31" fmla="*/ 117 h 127"/>
                <a:gd name="T32" fmla="*/ 45 w 65"/>
                <a:gd name="T33" fmla="*/ 122 h 127"/>
                <a:gd name="T34" fmla="*/ 42 w 65"/>
                <a:gd name="T35" fmla="*/ 125 h 127"/>
                <a:gd name="T36" fmla="*/ 39 w 65"/>
                <a:gd name="T37" fmla="*/ 126 h 127"/>
                <a:gd name="T38" fmla="*/ 36 w 65"/>
                <a:gd name="T39" fmla="*/ 127 h 127"/>
                <a:gd name="T40" fmla="*/ 33 w 65"/>
                <a:gd name="T41" fmla="*/ 127 h 127"/>
                <a:gd name="T42" fmla="*/ 29 w 65"/>
                <a:gd name="T43" fmla="*/ 127 h 127"/>
                <a:gd name="T44" fmla="*/ 26 w 65"/>
                <a:gd name="T45" fmla="*/ 126 h 127"/>
                <a:gd name="T46" fmla="*/ 23 w 65"/>
                <a:gd name="T47" fmla="*/ 125 h 127"/>
                <a:gd name="T48" fmla="*/ 20 w 65"/>
                <a:gd name="T49" fmla="*/ 122 h 127"/>
                <a:gd name="T50" fmla="*/ 14 w 65"/>
                <a:gd name="T51" fmla="*/ 117 h 127"/>
                <a:gd name="T52" fmla="*/ 9 w 65"/>
                <a:gd name="T53" fmla="*/ 109 h 127"/>
                <a:gd name="T54" fmla="*/ 5 w 65"/>
                <a:gd name="T55" fmla="*/ 99 h 127"/>
                <a:gd name="T56" fmla="*/ 2 w 65"/>
                <a:gd name="T57" fmla="*/ 89 h 127"/>
                <a:gd name="T58" fmla="*/ 0 w 65"/>
                <a:gd name="T59" fmla="*/ 77 h 127"/>
                <a:gd name="T60" fmla="*/ 0 w 65"/>
                <a:gd name="T61" fmla="*/ 64 h 127"/>
                <a:gd name="T62" fmla="*/ 0 w 65"/>
                <a:gd name="T63" fmla="*/ 51 h 127"/>
                <a:gd name="T64" fmla="*/ 2 w 65"/>
                <a:gd name="T65" fmla="*/ 40 h 127"/>
                <a:gd name="T66" fmla="*/ 5 w 65"/>
                <a:gd name="T67" fmla="*/ 28 h 127"/>
                <a:gd name="T68" fmla="*/ 9 w 65"/>
                <a:gd name="T69" fmla="*/ 19 h 127"/>
                <a:gd name="T70" fmla="*/ 14 w 65"/>
                <a:gd name="T71" fmla="*/ 11 h 127"/>
                <a:gd name="T72" fmla="*/ 20 w 65"/>
                <a:gd name="T73" fmla="*/ 5 h 127"/>
                <a:gd name="T74" fmla="*/ 23 w 65"/>
                <a:gd name="T75" fmla="*/ 4 h 127"/>
                <a:gd name="T76" fmla="*/ 26 w 65"/>
                <a:gd name="T77" fmla="*/ 1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4"/>
                  </a:lnTo>
                  <a:lnTo>
                    <a:pt x="45" y="5"/>
                  </a:lnTo>
                  <a:lnTo>
                    <a:pt x="50" y="11"/>
                  </a:lnTo>
                  <a:lnTo>
                    <a:pt x="55" y="19"/>
                  </a:lnTo>
                  <a:lnTo>
                    <a:pt x="59" y="28"/>
                  </a:lnTo>
                  <a:lnTo>
                    <a:pt x="62" y="40"/>
                  </a:lnTo>
                  <a:lnTo>
                    <a:pt x="64" y="51"/>
                  </a:lnTo>
                  <a:lnTo>
                    <a:pt x="65" y="64"/>
                  </a:lnTo>
                  <a:lnTo>
                    <a:pt x="64" y="77"/>
                  </a:lnTo>
                  <a:lnTo>
                    <a:pt x="62" y="89"/>
                  </a:lnTo>
                  <a:lnTo>
                    <a:pt x="59" y="99"/>
                  </a:lnTo>
                  <a:lnTo>
                    <a:pt x="55" y="109"/>
                  </a:lnTo>
                  <a:lnTo>
                    <a:pt x="50" y="117"/>
                  </a:lnTo>
                  <a:lnTo>
                    <a:pt x="45" y="122"/>
                  </a:lnTo>
                  <a:lnTo>
                    <a:pt x="42" y="125"/>
                  </a:lnTo>
                  <a:lnTo>
                    <a:pt x="39" y="126"/>
                  </a:lnTo>
                  <a:lnTo>
                    <a:pt x="36" y="127"/>
                  </a:lnTo>
                  <a:lnTo>
                    <a:pt x="33" y="127"/>
                  </a:lnTo>
                  <a:lnTo>
                    <a:pt x="29" y="127"/>
                  </a:lnTo>
                  <a:lnTo>
                    <a:pt x="26" y="126"/>
                  </a:lnTo>
                  <a:lnTo>
                    <a:pt x="23" y="125"/>
                  </a:lnTo>
                  <a:lnTo>
                    <a:pt x="20" y="122"/>
                  </a:lnTo>
                  <a:lnTo>
                    <a:pt x="14" y="117"/>
                  </a:lnTo>
                  <a:lnTo>
                    <a:pt x="9" y="109"/>
                  </a:lnTo>
                  <a:lnTo>
                    <a:pt x="5" y="99"/>
                  </a:lnTo>
                  <a:lnTo>
                    <a:pt x="2" y="89"/>
                  </a:lnTo>
                  <a:lnTo>
                    <a:pt x="0" y="77"/>
                  </a:lnTo>
                  <a:lnTo>
                    <a:pt x="0" y="64"/>
                  </a:lnTo>
                  <a:lnTo>
                    <a:pt x="0" y="51"/>
                  </a:lnTo>
                  <a:lnTo>
                    <a:pt x="2" y="40"/>
                  </a:lnTo>
                  <a:lnTo>
                    <a:pt x="5" y="28"/>
                  </a:lnTo>
                  <a:lnTo>
                    <a:pt x="9" y="19"/>
                  </a:lnTo>
                  <a:lnTo>
                    <a:pt x="14" y="11"/>
                  </a:lnTo>
                  <a:lnTo>
                    <a:pt x="20" y="5"/>
                  </a:lnTo>
                  <a:lnTo>
                    <a:pt x="23" y="4"/>
                  </a:lnTo>
                  <a:lnTo>
                    <a:pt x="26"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176" name="Freeform 165"/>
            <p:cNvSpPr>
              <a:spLocks/>
            </p:cNvSpPr>
            <p:nvPr/>
          </p:nvSpPr>
          <p:spPr bwMode="auto">
            <a:xfrm>
              <a:off x="5133" y="2057"/>
              <a:ext cx="104" cy="223"/>
            </a:xfrm>
            <a:custGeom>
              <a:avLst/>
              <a:gdLst>
                <a:gd name="T0" fmla="*/ 20 w 104"/>
                <a:gd name="T1" fmla="*/ 0 h 223"/>
                <a:gd name="T2" fmla="*/ 84 w 104"/>
                <a:gd name="T3" fmla="*/ 0 h 223"/>
                <a:gd name="T4" fmla="*/ 88 w 104"/>
                <a:gd name="T5" fmla="*/ 1 h 223"/>
                <a:gd name="T6" fmla="*/ 91 w 104"/>
                <a:gd name="T7" fmla="*/ 6 h 223"/>
                <a:gd name="T8" fmla="*/ 95 w 104"/>
                <a:gd name="T9" fmla="*/ 12 h 223"/>
                <a:gd name="T10" fmla="*/ 98 w 104"/>
                <a:gd name="T11" fmla="*/ 20 h 223"/>
                <a:gd name="T12" fmla="*/ 100 w 104"/>
                <a:gd name="T13" fmla="*/ 29 h 223"/>
                <a:gd name="T14" fmla="*/ 102 w 104"/>
                <a:gd name="T15" fmla="*/ 40 h 223"/>
                <a:gd name="T16" fmla="*/ 103 w 104"/>
                <a:gd name="T17" fmla="*/ 51 h 223"/>
                <a:gd name="T18" fmla="*/ 104 w 104"/>
                <a:gd name="T19" fmla="*/ 65 h 223"/>
                <a:gd name="T20" fmla="*/ 104 w 104"/>
                <a:gd name="T21" fmla="*/ 159 h 223"/>
                <a:gd name="T22" fmla="*/ 103 w 104"/>
                <a:gd name="T23" fmla="*/ 171 h 223"/>
                <a:gd name="T24" fmla="*/ 102 w 104"/>
                <a:gd name="T25" fmla="*/ 183 h 223"/>
                <a:gd name="T26" fmla="*/ 100 w 104"/>
                <a:gd name="T27" fmla="*/ 195 h 223"/>
                <a:gd name="T28" fmla="*/ 98 w 104"/>
                <a:gd name="T29" fmla="*/ 204 h 223"/>
                <a:gd name="T30" fmla="*/ 95 w 104"/>
                <a:gd name="T31" fmla="*/ 212 h 223"/>
                <a:gd name="T32" fmla="*/ 91 w 104"/>
                <a:gd name="T33" fmla="*/ 218 h 223"/>
                <a:gd name="T34" fmla="*/ 88 w 104"/>
                <a:gd name="T35" fmla="*/ 221 h 223"/>
                <a:gd name="T36" fmla="*/ 84 w 104"/>
                <a:gd name="T37" fmla="*/ 223 h 223"/>
                <a:gd name="T38" fmla="*/ 20 w 104"/>
                <a:gd name="T39" fmla="*/ 223 h 223"/>
                <a:gd name="T40" fmla="*/ 16 w 104"/>
                <a:gd name="T41" fmla="*/ 221 h 223"/>
                <a:gd name="T42" fmla="*/ 13 w 104"/>
                <a:gd name="T43" fmla="*/ 218 h 223"/>
                <a:gd name="T44" fmla="*/ 9 w 104"/>
                <a:gd name="T45" fmla="*/ 212 h 223"/>
                <a:gd name="T46" fmla="*/ 6 w 104"/>
                <a:gd name="T47" fmla="*/ 204 h 223"/>
                <a:gd name="T48" fmla="*/ 4 w 104"/>
                <a:gd name="T49" fmla="*/ 195 h 223"/>
                <a:gd name="T50" fmla="*/ 2 w 104"/>
                <a:gd name="T51" fmla="*/ 183 h 223"/>
                <a:gd name="T52" fmla="*/ 1 w 104"/>
                <a:gd name="T53" fmla="*/ 171 h 223"/>
                <a:gd name="T54" fmla="*/ 0 w 104"/>
                <a:gd name="T55" fmla="*/ 159 h 223"/>
                <a:gd name="T56" fmla="*/ 0 w 104"/>
                <a:gd name="T57" fmla="*/ 65 h 223"/>
                <a:gd name="T58" fmla="*/ 1 w 104"/>
                <a:gd name="T59" fmla="*/ 51 h 223"/>
                <a:gd name="T60" fmla="*/ 2 w 104"/>
                <a:gd name="T61" fmla="*/ 40 h 223"/>
                <a:gd name="T62" fmla="*/ 4 w 104"/>
                <a:gd name="T63" fmla="*/ 29 h 223"/>
                <a:gd name="T64" fmla="*/ 6 w 104"/>
                <a:gd name="T65" fmla="*/ 20 h 223"/>
                <a:gd name="T66" fmla="*/ 9 w 104"/>
                <a:gd name="T67" fmla="*/ 12 h 223"/>
                <a:gd name="T68" fmla="*/ 13 w 104"/>
                <a:gd name="T69" fmla="*/ 6 h 223"/>
                <a:gd name="T70" fmla="*/ 16 w 104"/>
                <a:gd name="T71" fmla="*/ 1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1"/>
                  </a:lnTo>
                  <a:lnTo>
                    <a:pt x="91" y="6"/>
                  </a:lnTo>
                  <a:lnTo>
                    <a:pt x="95" y="12"/>
                  </a:lnTo>
                  <a:lnTo>
                    <a:pt x="98" y="20"/>
                  </a:lnTo>
                  <a:lnTo>
                    <a:pt x="100" y="29"/>
                  </a:lnTo>
                  <a:lnTo>
                    <a:pt x="102" y="40"/>
                  </a:lnTo>
                  <a:lnTo>
                    <a:pt x="103" y="51"/>
                  </a:lnTo>
                  <a:lnTo>
                    <a:pt x="104" y="65"/>
                  </a:lnTo>
                  <a:lnTo>
                    <a:pt x="104" y="159"/>
                  </a:lnTo>
                  <a:lnTo>
                    <a:pt x="103" y="171"/>
                  </a:lnTo>
                  <a:lnTo>
                    <a:pt x="102" y="183"/>
                  </a:lnTo>
                  <a:lnTo>
                    <a:pt x="100" y="195"/>
                  </a:lnTo>
                  <a:lnTo>
                    <a:pt x="98" y="204"/>
                  </a:lnTo>
                  <a:lnTo>
                    <a:pt x="95" y="212"/>
                  </a:lnTo>
                  <a:lnTo>
                    <a:pt x="91" y="218"/>
                  </a:lnTo>
                  <a:lnTo>
                    <a:pt x="88" y="221"/>
                  </a:lnTo>
                  <a:lnTo>
                    <a:pt x="84" y="223"/>
                  </a:lnTo>
                  <a:lnTo>
                    <a:pt x="20" y="223"/>
                  </a:lnTo>
                  <a:lnTo>
                    <a:pt x="16" y="221"/>
                  </a:lnTo>
                  <a:lnTo>
                    <a:pt x="13" y="218"/>
                  </a:lnTo>
                  <a:lnTo>
                    <a:pt x="9" y="212"/>
                  </a:lnTo>
                  <a:lnTo>
                    <a:pt x="6" y="204"/>
                  </a:lnTo>
                  <a:lnTo>
                    <a:pt x="4" y="195"/>
                  </a:lnTo>
                  <a:lnTo>
                    <a:pt x="2" y="183"/>
                  </a:lnTo>
                  <a:lnTo>
                    <a:pt x="1" y="171"/>
                  </a:lnTo>
                  <a:lnTo>
                    <a:pt x="0" y="159"/>
                  </a:lnTo>
                  <a:lnTo>
                    <a:pt x="0" y="65"/>
                  </a:lnTo>
                  <a:lnTo>
                    <a:pt x="1" y="51"/>
                  </a:lnTo>
                  <a:lnTo>
                    <a:pt x="2" y="40"/>
                  </a:lnTo>
                  <a:lnTo>
                    <a:pt x="4" y="29"/>
                  </a:lnTo>
                  <a:lnTo>
                    <a:pt x="6" y="20"/>
                  </a:lnTo>
                  <a:lnTo>
                    <a:pt x="9" y="12"/>
                  </a:lnTo>
                  <a:lnTo>
                    <a:pt x="13" y="6"/>
                  </a:lnTo>
                  <a:lnTo>
                    <a:pt x="16" y="1"/>
                  </a:lnTo>
                  <a:lnTo>
                    <a:pt x="20" y="0"/>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77" name="Freeform 166"/>
            <p:cNvSpPr>
              <a:spLocks/>
            </p:cNvSpPr>
            <p:nvPr/>
          </p:nvSpPr>
          <p:spPr bwMode="auto">
            <a:xfrm>
              <a:off x="5133" y="2057"/>
              <a:ext cx="104" cy="223"/>
            </a:xfrm>
            <a:custGeom>
              <a:avLst/>
              <a:gdLst>
                <a:gd name="T0" fmla="*/ 20 w 104"/>
                <a:gd name="T1" fmla="*/ 0 h 223"/>
                <a:gd name="T2" fmla="*/ 84 w 104"/>
                <a:gd name="T3" fmla="*/ 0 h 223"/>
                <a:gd name="T4" fmla="*/ 88 w 104"/>
                <a:gd name="T5" fmla="*/ 1 h 223"/>
                <a:gd name="T6" fmla="*/ 91 w 104"/>
                <a:gd name="T7" fmla="*/ 6 h 223"/>
                <a:gd name="T8" fmla="*/ 95 w 104"/>
                <a:gd name="T9" fmla="*/ 12 h 223"/>
                <a:gd name="T10" fmla="*/ 98 w 104"/>
                <a:gd name="T11" fmla="*/ 20 h 223"/>
                <a:gd name="T12" fmla="*/ 100 w 104"/>
                <a:gd name="T13" fmla="*/ 29 h 223"/>
                <a:gd name="T14" fmla="*/ 102 w 104"/>
                <a:gd name="T15" fmla="*/ 40 h 223"/>
                <a:gd name="T16" fmla="*/ 103 w 104"/>
                <a:gd name="T17" fmla="*/ 51 h 223"/>
                <a:gd name="T18" fmla="*/ 104 w 104"/>
                <a:gd name="T19" fmla="*/ 65 h 223"/>
                <a:gd name="T20" fmla="*/ 104 w 104"/>
                <a:gd name="T21" fmla="*/ 159 h 223"/>
                <a:gd name="T22" fmla="*/ 103 w 104"/>
                <a:gd name="T23" fmla="*/ 171 h 223"/>
                <a:gd name="T24" fmla="*/ 102 w 104"/>
                <a:gd name="T25" fmla="*/ 183 h 223"/>
                <a:gd name="T26" fmla="*/ 100 w 104"/>
                <a:gd name="T27" fmla="*/ 195 h 223"/>
                <a:gd name="T28" fmla="*/ 98 w 104"/>
                <a:gd name="T29" fmla="*/ 204 h 223"/>
                <a:gd name="T30" fmla="*/ 95 w 104"/>
                <a:gd name="T31" fmla="*/ 212 h 223"/>
                <a:gd name="T32" fmla="*/ 91 w 104"/>
                <a:gd name="T33" fmla="*/ 218 h 223"/>
                <a:gd name="T34" fmla="*/ 88 w 104"/>
                <a:gd name="T35" fmla="*/ 221 h 223"/>
                <a:gd name="T36" fmla="*/ 84 w 104"/>
                <a:gd name="T37" fmla="*/ 223 h 223"/>
                <a:gd name="T38" fmla="*/ 20 w 104"/>
                <a:gd name="T39" fmla="*/ 223 h 223"/>
                <a:gd name="T40" fmla="*/ 16 w 104"/>
                <a:gd name="T41" fmla="*/ 221 h 223"/>
                <a:gd name="T42" fmla="*/ 13 w 104"/>
                <a:gd name="T43" fmla="*/ 218 h 223"/>
                <a:gd name="T44" fmla="*/ 9 w 104"/>
                <a:gd name="T45" fmla="*/ 212 h 223"/>
                <a:gd name="T46" fmla="*/ 6 w 104"/>
                <a:gd name="T47" fmla="*/ 204 h 223"/>
                <a:gd name="T48" fmla="*/ 4 w 104"/>
                <a:gd name="T49" fmla="*/ 195 h 223"/>
                <a:gd name="T50" fmla="*/ 2 w 104"/>
                <a:gd name="T51" fmla="*/ 183 h 223"/>
                <a:gd name="T52" fmla="*/ 1 w 104"/>
                <a:gd name="T53" fmla="*/ 171 h 223"/>
                <a:gd name="T54" fmla="*/ 0 w 104"/>
                <a:gd name="T55" fmla="*/ 159 h 223"/>
                <a:gd name="T56" fmla="*/ 0 w 104"/>
                <a:gd name="T57" fmla="*/ 65 h 223"/>
                <a:gd name="T58" fmla="*/ 1 w 104"/>
                <a:gd name="T59" fmla="*/ 51 h 223"/>
                <a:gd name="T60" fmla="*/ 2 w 104"/>
                <a:gd name="T61" fmla="*/ 40 h 223"/>
                <a:gd name="T62" fmla="*/ 4 w 104"/>
                <a:gd name="T63" fmla="*/ 29 h 223"/>
                <a:gd name="T64" fmla="*/ 6 w 104"/>
                <a:gd name="T65" fmla="*/ 20 h 223"/>
                <a:gd name="T66" fmla="*/ 9 w 104"/>
                <a:gd name="T67" fmla="*/ 12 h 223"/>
                <a:gd name="T68" fmla="*/ 13 w 104"/>
                <a:gd name="T69" fmla="*/ 6 h 223"/>
                <a:gd name="T70" fmla="*/ 16 w 104"/>
                <a:gd name="T71" fmla="*/ 1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1"/>
                  </a:lnTo>
                  <a:lnTo>
                    <a:pt x="91" y="6"/>
                  </a:lnTo>
                  <a:lnTo>
                    <a:pt x="95" y="12"/>
                  </a:lnTo>
                  <a:lnTo>
                    <a:pt x="98" y="20"/>
                  </a:lnTo>
                  <a:lnTo>
                    <a:pt x="100" y="29"/>
                  </a:lnTo>
                  <a:lnTo>
                    <a:pt x="102" y="40"/>
                  </a:lnTo>
                  <a:lnTo>
                    <a:pt x="103" y="51"/>
                  </a:lnTo>
                  <a:lnTo>
                    <a:pt x="104" y="65"/>
                  </a:lnTo>
                  <a:lnTo>
                    <a:pt x="104" y="159"/>
                  </a:lnTo>
                  <a:lnTo>
                    <a:pt x="103" y="171"/>
                  </a:lnTo>
                  <a:lnTo>
                    <a:pt x="102" y="183"/>
                  </a:lnTo>
                  <a:lnTo>
                    <a:pt x="100" y="195"/>
                  </a:lnTo>
                  <a:lnTo>
                    <a:pt x="98" y="204"/>
                  </a:lnTo>
                  <a:lnTo>
                    <a:pt x="95" y="212"/>
                  </a:lnTo>
                  <a:lnTo>
                    <a:pt x="91" y="218"/>
                  </a:lnTo>
                  <a:lnTo>
                    <a:pt x="88" y="221"/>
                  </a:lnTo>
                  <a:lnTo>
                    <a:pt x="84" y="223"/>
                  </a:lnTo>
                  <a:lnTo>
                    <a:pt x="20" y="223"/>
                  </a:lnTo>
                  <a:lnTo>
                    <a:pt x="16" y="221"/>
                  </a:lnTo>
                  <a:lnTo>
                    <a:pt x="13" y="218"/>
                  </a:lnTo>
                  <a:lnTo>
                    <a:pt x="9" y="212"/>
                  </a:lnTo>
                  <a:lnTo>
                    <a:pt x="6" y="204"/>
                  </a:lnTo>
                  <a:lnTo>
                    <a:pt x="4" y="195"/>
                  </a:lnTo>
                  <a:lnTo>
                    <a:pt x="2" y="183"/>
                  </a:lnTo>
                  <a:lnTo>
                    <a:pt x="1" y="171"/>
                  </a:lnTo>
                  <a:lnTo>
                    <a:pt x="0" y="159"/>
                  </a:lnTo>
                  <a:lnTo>
                    <a:pt x="0" y="65"/>
                  </a:lnTo>
                  <a:lnTo>
                    <a:pt x="1" y="51"/>
                  </a:lnTo>
                  <a:lnTo>
                    <a:pt x="2" y="40"/>
                  </a:lnTo>
                  <a:lnTo>
                    <a:pt x="4" y="29"/>
                  </a:lnTo>
                  <a:lnTo>
                    <a:pt x="6" y="20"/>
                  </a:lnTo>
                  <a:lnTo>
                    <a:pt x="9" y="12"/>
                  </a:lnTo>
                  <a:lnTo>
                    <a:pt x="13" y="6"/>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178" name="Freeform 167"/>
            <p:cNvSpPr>
              <a:spLocks/>
            </p:cNvSpPr>
            <p:nvPr/>
          </p:nvSpPr>
          <p:spPr bwMode="auto">
            <a:xfrm>
              <a:off x="5150" y="2114"/>
              <a:ext cx="65" cy="127"/>
            </a:xfrm>
            <a:custGeom>
              <a:avLst/>
              <a:gdLst>
                <a:gd name="T0" fmla="*/ 33 w 65"/>
                <a:gd name="T1" fmla="*/ 0 h 127"/>
                <a:gd name="T2" fmla="*/ 36 w 65"/>
                <a:gd name="T3" fmla="*/ 0 h 127"/>
                <a:gd name="T4" fmla="*/ 39 w 65"/>
                <a:gd name="T5" fmla="*/ 1 h 127"/>
                <a:gd name="T6" fmla="*/ 42 w 65"/>
                <a:gd name="T7" fmla="*/ 4 h 127"/>
                <a:gd name="T8" fmla="*/ 45 w 65"/>
                <a:gd name="T9" fmla="*/ 5 h 127"/>
                <a:gd name="T10" fmla="*/ 50 w 65"/>
                <a:gd name="T11" fmla="*/ 11 h 127"/>
                <a:gd name="T12" fmla="*/ 55 w 65"/>
                <a:gd name="T13" fmla="*/ 19 h 127"/>
                <a:gd name="T14" fmla="*/ 59 w 65"/>
                <a:gd name="T15" fmla="*/ 28 h 127"/>
                <a:gd name="T16" fmla="*/ 62 w 65"/>
                <a:gd name="T17" fmla="*/ 40 h 127"/>
                <a:gd name="T18" fmla="*/ 64 w 65"/>
                <a:gd name="T19" fmla="*/ 51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0 w 65"/>
                <a:gd name="T31" fmla="*/ 117 h 127"/>
                <a:gd name="T32" fmla="*/ 45 w 65"/>
                <a:gd name="T33" fmla="*/ 122 h 127"/>
                <a:gd name="T34" fmla="*/ 42 w 65"/>
                <a:gd name="T35" fmla="*/ 125 h 127"/>
                <a:gd name="T36" fmla="*/ 39 w 65"/>
                <a:gd name="T37" fmla="*/ 126 h 127"/>
                <a:gd name="T38" fmla="*/ 36 w 65"/>
                <a:gd name="T39" fmla="*/ 127 h 127"/>
                <a:gd name="T40" fmla="*/ 33 w 65"/>
                <a:gd name="T41" fmla="*/ 127 h 127"/>
                <a:gd name="T42" fmla="*/ 29 w 65"/>
                <a:gd name="T43" fmla="*/ 127 h 127"/>
                <a:gd name="T44" fmla="*/ 26 w 65"/>
                <a:gd name="T45" fmla="*/ 126 h 127"/>
                <a:gd name="T46" fmla="*/ 23 w 65"/>
                <a:gd name="T47" fmla="*/ 125 h 127"/>
                <a:gd name="T48" fmla="*/ 20 w 65"/>
                <a:gd name="T49" fmla="*/ 122 h 127"/>
                <a:gd name="T50" fmla="*/ 14 w 65"/>
                <a:gd name="T51" fmla="*/ 117 h 127"/>
                <a:gd name="T52" fmla="*/ 9 w 65"/>
                <a:gd name="T53" fmla="*/ 109 h 127"/>
                <a:gd name="T54" fmla="*/ 5 w 65"/>
                <a:gd name="T55" fmla="*/ 99 h 127"/>
                <a:gd name="T56" fmla="*/ 2 w 65"/>
                <a:gd name="T57" fmla="*/ 89 h 127"/>
                <a:gd name="T58" fmla="*/ 0 w 65"/>
                <a:gd name="T59" fmla="*/ 77 h 127"/>
                <a:gd name="T60" fmla="*/ 0 w 65"/>
                <a:gd name="T61" fmla="*/ 64 h 127"/>
                <a:gd name="T62" fmla="*/ 0 w 65"/>
                <a:gd name="T63" fmla="*/ 51 h 127"/>
                <a:gd name="T64" fmla="*/ 2 w 65"/>
                <a:gd name="T65" fmla="*/ 40 h 127"/>
                <a:gd name="T66" fmla="*/ 5 w 65"/>
                <a:gd name="T67" fmla="*/ 28 h 127"/>
                <a:gd name="T68" fmla="*/ 9 w 65"/>
                <a:gd name="T69" fmla="*/ 19 h 127"/>
                <a:gd name="T70" fmla="*/ 14 w 65"/>
                <a:gd name="T71" fmla="*/ 11 h 127"/>
                <a:gd name="T72" fmla="*/ 20 w 65"/>
                <a:gd name="T73" fmla="*/ 5 h 127"/>
                <a:gd name="T74" fmla="*/ 23 w 65"/>
                <a:gd name="T75" fmla="*/ 4 h 127"/>
                <a:gd name="T76" fmla="*/ 26 w 65"/>
                <a:gd name="T77" fmla="*/ 1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4"/>
                  </a:lnTo>
                  <a:lnTo>
                    <a:pt x="45" y="5"/>
                  </a:lnTo>
                  <a:lnTo>
                    <a:pt x="50" y="11"/>
                  </a:lnTo>
                  <a:lnTo>
                    <a:pt x="55" y="19"/>
                  </a:lnTo>
                  <a:lnTo>
                    <a:pt x="59" y="28"/>
                  </a:lnTo>
                  <a:lnTo>
                    <a:pt x="62" y="40"/>
                  </a:lnTo>
                  <a:lnTo>
                    <a:pt x="64" y="51"/>
                  </a:lnTo>
                  <a:lnTo>
                    <a:pt x="65" y="64"/>
                  </a:lnTo>
                  <a:lnTo>
                    <a:pt x="64" y="77"/>
                  </a:lnTo>
                  <a:lnTo>
                    <a:pt x="62" y="89"/>
                  </a:lnTo>
                  <a:lnTo>
                    <a:pt x="59" y="99"/>
                  </a:lnTo>
                  <a:lnTo>
                    <a:pt x="55" y="109"/>
                  </a:lnTo>
                  <a:lnTo>
                    <a:pt x="50" y="117"/>
                  </a:lnTo>
                  <a:lnTo>
                    <a:pt x="45" y="122"/>
                  </a:lnTo>
                  <a:lnTo>
                    <a:pt x="42" y="125"/>
                  </a:lnTo>
                  <a:lnTo>
                    <a:pt x="39" y="126"/>
                  </a:lnTo>
                  <a:lnTo>
                    <a:pt x="36" y="127"/>
                  </a:lnTo>
                  <a:lnTo>
                    <a:pt x="33" y="127"/>
                  </a:lnTo>
                  <a:lnTo>
                    <a:pt x="29" y="127"/>
                  </a:lnTo>
                  <a:lnTo>
                    <a:pt x="26" y="126"/>
                  </a:lnTo>
                  <a:lnTo>
                    <a:pt x="23" y="125"/>
                  </a:lnTo>
                  <a:lnTo>
                    <a:pt x="20" y="122"/>
                  </a:lnTo>
                  <a:lnTo>
                    <a:pt x="14" y="117"/>
                  </a:lnTo>
                  <a:lnTo>
                    <a:pt x="9" y="109"/>
                  </a:lnTo>
                  <a:lnTo>
                    <a:pt x="5" y="99"/>
                  </a:lnTo>
                  <a:lnTo>
                    <a:pt x="2" y="89"/>
                  </a:lnTo>
                  <a:lnTo>
                    <a:pt x="0" y="77"/>
                  </a:lnTo>
                  <a:lnTo>
                    <a:pt x="0" y="64"/>
                  </a:lnTo>
                  <a:lnTo>
                    <a:pt x="0" y="51"/>
                  </a:lnTo>
                  <a:lnTo>
                    <a:pt x="2" y="40"/>
                  </a:lnTo>
                  <a:lnTo>
                    <a:pt x="5" y="28"/>
                  </a:lnTo>
                  <a:lnTo>
                    <a:pt x="9" y="19"/>
                  </a:lnTo>
                  <a:lnTo>
                    <a:pt x="14" y="11"/>
                  </a:lnTo>
                  <a:lnTo>
                    <a:pt x="20" y="5"/>
                  </a:lnTo>
                  <a:lnTo>
                    <a:pt x="23" y="4"/>
                  </a:lnTo>
                  <a:lnTo>
                    <a:pt x="26" y="1"/>
                  </a:lnTo>
                  <a:lnTo>
                    <a:pt x="29" y="0"/>
                  </a:lnTo>
                  <a:lnTo>
                    <a:pt x="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79" name="Freeform 168"/>
            <p:cNvSpPr>
              <a:spLocks/>
            </p:cNvSpPr>
            <p:nvPr/>
          </p:nvSpPr>
          <p:spPr bwMode="auto">
            <a:xfrm>
              <a:off x="5150" y="2114"/>
              <a:ext cx="65" cy="127"/>
            </a:xfrm>
            <a:custGeom>
              <a:avLst/>
              <a:gdLst>
                <a:gd name="T0" fmla="*/ 33 w 65"/>
                <a:gd name="T1" fmla="*/ 0 h 127"/>
                <a:gd name="T2" fmla="*/ 36 w 65"/>
                <a:gd name="T3" fmla="*/ 0 h 127"/>
                <a:gd name="T4" fmla="*/ 39 w 65"/>
                <a:gd name="T5" fmla="*/ 1 h 127"/>
                <a:gd name="T6" fmla="*/ 42 w 65"/>
                <a:gd name="T7" fmla="*/ 4 h 127"/>
                <a:gd name="T8" fmla="*/ 45 w 65"/>
                <a:gd name="T9" fmla="*/ 5 h 127"/>
                <a:gd name="T10" fmla="*/ 50 w 65"/>
                <a:gd name="T11" fmla="*/ 11 h 127"/>
                <a:gd name="T12" fmla="*/ 55 w 65"/>
                <a:gd name="T13" fmla="*/ 19 h 127"/>
                <a:gd name="T14" fmla="*/ 59 w 65"/>
                <a:gd name="T15" fmla="*/ 28 h 127"/>
                <a:gd name="T16" fmla="*/ 62 w 65"/>
                <a:gd name="T17" fmla="*/ 40 h 127"/>
                <a:gd name="T18" fmla="*/ 64 w 65"/>
                <a:gd name="T19" fmla="*/ 51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0 w 65"/>
                <a:gd name="T31" fmla="*/ 117 h 127"/>
                <a:gd name="T32" fmla="*/ 45 w 65"/>
                <a:gd name="T33" fmla="*/ 122 h 127"/>
                <a:gd name="T34" fmla="*/ 42 w 65"/>
                <a:gd name="T35" fmla="*/ 125 h 127"/>
                <a:gd name="T36" fmla="*/ 39 w 65"/>
                <a:gd name="T37" fmla="*/ 126 h 127"/>
                <a:gd name="T38" fmla="*/ 36 w 65"/>
                <a:gd name="T39" fmla="*/ 127 h 127"/>
                <a:gd name="T40" fmla="*/ 33 w 65"/>
                <a:gd name="T41" fmla="*/ 127 h 127"/>
                <a:gd name="T42" fmla="*/ 29 w 65"/>
                <a:gd name="T43" fmla="*/ 127 h 127"/>
                <a:gd name="T44" fmla="*/ 26 w 65"/>
                <a:gd name="T45" fmla="*/ 126 h 127"/>
                <a:gd name="T46" fmla="*/ 23 w 65"/>
                <a:gd name="T47" fmla="*/ 125 h 127"/>
                <a:gd name="T48" fmla="*/ 20 w 65"/>
                <a:gd name="T49" fmla="*/ 122 h 127"/>
                <a:gd name="T50" fmla="*/ 14 w 65"/>
                <a:gd name="T51" fmla="*/ 117 h 127"/>
                <a:gd name="T52" fmla="*/ 9 w 65"/>
                <a:gd name="T53" fmla="*/ 109 h 127"/>
                <a:gd name="T54" fmla="*/ 5 w 65"/>
                <a:gd name="T55" fmla="*/ 99 h 127"/>
                <a:gd name="T56" fmla="*/ 2 w 65"/>
                <a:gd name="T57" fmla="*/ 89 h 127"/>
                <a:gd name="T58" fmla="*/ 0 w 65"/>
                <a:gd name="T59" fmla="*/ 77 h 127"/>
                <a:gd name="T60" fmla="*/ 0 w 65"/>
                <a:gd name="T61" fmla="*/ 64 h 127"/>
                <a:gd name="T62" fmla="*/ 0 w 65"/>
                <a:gd name="T63" fmla="*/ 51 h 127"/>
                <a:gd name="T64" fmla="*/ 2 w 65"/>
                <a:gd name="T65" fmla="*/ 40 h 127"/>
                <a:gd name="T66" fmla="*/ 5 w 65"/>
                <a:gd name="T67" fmla="*/ 28 h 127"/>
                <a:gd name="T68" fmla="*/ 9 w 65"/>
                <a:gd name="T69" fmla="*/ 19 h 127"/>
                <a:gd name="T70" fmla="*/ 14 w 65"/>
                <a:gd name="T71" fmla="*/ 11 h 127"/>
                <a:gd name="T72" fmla="*/ 20 w 65"/>
                <a:gd name="T73" fmla="*/ 5 h 127"/>
                <a:gd name="T74" fmla="*/ 23 w 65"/>
                <a:gd name="T75" fmla="*/ 4 h 127"/>
                <a:gd name="T76" fmla="*/ 26 w 65"/>
                <a:gd name="T77" fmla="*/ 1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4"/>
                  </a:lnTo>
                  <a:lnTo>
                    <a:pt x="45" y="5"/>
                  </a:lnTo>
                  <a:lnTo>
                    <a:pt x="50" y="11"/>
                  </a:lnTo>
                  <a:lnTo>
                    <a:pt x="55" y="19"/>
                  </a:lnTo>
                  <a:lnTo>
                    <a:pt x="59" y="28"/>
                  </a:lnTo>
                  <a:lnTo>
                    <a:pt x="62" y="40"/>
                  </a:lnTo>
                  <a:lnTo>
                    <a:pt x="64" y="51"/>
                  </a:lnTo>
                  <a:lnTo>
                    <a:pt x="65" y="64"/>
                  </a:lnTo>
                  <a:lnTo>
                    <a:pt x="64" y="77"/>
                  </a:lnTo>
                  <a:lnTo>
                    <a:pt x="62" y="89"/>
                  </a:lnTo>
                  <a:lnTo>
                    <a:pt x="59" y="99"/>
                  </a:lnTo>
                  <a:lnTo>
                    <a:pt x="55" y="109"/>
                  </a:lnTo>
                  <a:lnTo>
                    <a:pt x="50" y="117"/>
                  </a:lnTo>
                  <a:lnTo>
                    <a:pt x="45" y="122"/>
                  </a:lnTo>
                  <a:lnTo>
                    <a:pt x="42" y="125"/>
                  </a:lnTo>
                  <a:lnTo>
                    <a:pt x="39" y="126"/>
                  </a:lnTo>
                  <a:lnTo>
                    <a:pt x="36" y="127"/>
                  </a:lnTo>
                  <a:lnTo>
                    <a:pt x="33" y="127"/>
                  </a:lnTo>
                  <a:lnTo>
                    <a:pt x="29" y="127"/>
                  </a:lnTo>
                  <a:lnTo>
                    <a:pt x="26" y="126"/>
                  </a:lnTo>
                  <a:lnTo>
                    <a:pt x="23" y="125"/>
                  </a:lnTo>
                  <a:lnTo>
                    <a:pt x="20" y="122"/>
                  </a:lnTo>
                  <a:lnTo>
                    <a:pt x="14" y="117"/>
                  </a:lnTo>
                  <a:lnTo>
                    <a:pt x="9" y="109"/>
                  </a:lnTo>
                  <a:lnTo>
                    <a:pt x="5" y="99"/>
                  </a:lnTo>
                  <a:lnTo>
                    <a:pt x="2" y="89"/>
                  </a:lnTo>
                  <a:lnTo>
                    <a:pt x="0" y="77"/>
                  </a:lnTo>
                  <a:lnTo>
                    <a:pt x="0" y="64"/>
                  </a:lnTo>
                  <a:lnTo>
                    <a:pt x="0" y="51"/>
                  </a:lnTo>
                  <a:lnTo>
                    <a:pt x="2" y="40"/>
                  </a:lnTo>
                  <a:lnTo>
                    <a:pt x="5" y="28"/>
                  </a:lnTo>
                  <a:lnTo>
                    <a:pt x="9" y="19"/>
                  </a:lnTo>
                  <a:lnTo>
                    <a:pt x="14" y="11"/>
                  </a:lnTo>
                  <a:lnTo>
                    <a:pt x="20" y="5"/>
                  </a:lnTo>
                  <a:lnTo>
                    <a:pt x="23" y="4"/>
                  </a:lnTo>
                  <a:lnTo>
                    <a:pt x="26"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180" name="Freeform 169"/>
            <p:cNvSpPr>
              <a:spLocks/>
            </p:cNvSpPr>
            <p:nvPr/>
          </p:nvSpPr>
          <p:spPr bwMode="auto">
            <a:xfrm>
              <a:off x="5224" y="2092"/>
              <a:ext cx="104" cy="222"/>
            </a:xfrm>
            <a:custGeom>
              <a:avLst/>
              <a:gdLst>
                <a:gd name="T0" fmla="*/ 20 w 104"/>
                <a:gd name="T1" fmla="*/ 0 h 222"/>
                <a:gd name="T2" fmla="*/ 84 w 104"/>
                <a:gd name="T3" fmla="*/ 0 h 222"/>
                <a:gd name="T4" fmla="*/ 88 w 104"/>
                <a:gd name="T5" fmla="*/ 1 h 222"/>
                <a:gd name="T6" fmla="*/ 92 w 104"/>
                <a:gd name="T7" fmla="*/ 6 h 222"/>
                <a:gd name="T8" fmla="*/ 95 w 104"/>
                <a:gd name="T9" fmla="*/ 12 h 222"/>
                <a:gd name="T10" fmla="*/ 98 w 104"/>
                <a:gd name="T11" fmla="*/ 20 h 222"/>
                <a:gd name="T12" fmla="*/ 100 w 104"/>
                <a:gd name="T13" fmla="*/ 29 h 222"/>
                <a:gd name="T14" fmla="*/ 102 w 104"/>
                <a:gd name="T15" fmla="*/ 40 h 222"/>
                <a:gd name="T16" fmla="*/ 103 w 104"/>
                <a:gd name="T17" fmla="*/ 52 h 222"/>
                <a:gd name="T18" fmla="*/ 104 w 104"/>
                <a:gd name="T19" fmla="*/ 65 h 222"/>
                <a:gd name="T20" fmla="*/ 104 w 104"/>
                <a:gd name="T21" fmla="*/ 158 h 222"/>
                <a:gd name="T22" fmla="*/ 103 w 104"/>
                <a:gd name="T23" fmla="*/ 171 h 222"/>
                <a:gd name="T24" fmla="*/ 102 w 104"/>
                <a:gd name="T25" fmla="*/ 183 h 222"/>
                <a:gd name="T26" fmla="*/ 100 w 104"/>
                <a:gd name="T27" fmla="*/ 195 h 222"/>
                <a:gd name="T28" fmla="*/ 98 w 104"/>
                <a:gd name="T29" fmla="*/ 204 h 222"/>
                <a:gd name="T30" fmla="*/ 95 w 104"/>
                <a:gd name="T31" fmla="*/ 212 h 222"/>
                <a:gd name="T32" fmla="*/ 92 w 104"/>
                <a:gd name="T33" fmla="*/ 218 h 222"/>
                <a:gd name="T34" fmla="*/ 88 w 104"/>
                <a:gd name="T35" fmla="*/ 221 h 222"/>
                <a:gd name="T36" fmla="*/ 84 w 104"/>
                <a:gd name="T37" fmla="*/ 222 h 222"/>
                <a:gd name="T38" fmla="*/ 20 w 104"/>
                <a:gd name="T39" fmla="*/ 222 h 222"/>
                <a:gd name="T40" fmla="*/ 16 w 104"/>
                <a:gd name="T41" fmla="*/ 221 h 222"/>
                <a:gd name="T42" fmla="*/ 13 w 104"/>
                <a:gd name="T43" fmla="*/ 218 h 222"/>
                <a:gd name="T44" fmla="*/ 9 w 104"/>
                <a:gd name="T45" fmla="*/ 212 h 222"/>
                <a:gd name="T46" fmla="*/ 6 w 104"/>
                <a:gd name="T47" fmla="*/ 204 h 222"/>
                <a:gd name="T48" fmla="*/ 4 w 104"/>
                <a:gd name="T49" fmla="*/ 195 h 222"/>
                <a:gd name="T50" fmla="*/ 2 w 104"/>
                <a:gd name="T51" fmla="*/ 183 h 222"/>
                <a:gd name="T52" fmla="*/ 1 w 104"/>
                <a:gd name="T53" fmla="*/ 171 h 222"/>
                <a:gd name="T54" fmla="*/ 0 w 104"/>
                <a:gd name="T55" fmla="*/ 158 h 222"/>
                <a:gd name="T56" fmla="*/ 0 w 104"/>
                <a:gd name="T57" fmla="*/ 65 h 222"/>
                <a:gd name="T58" fmla="*/ 1 w 104"/>
                <a:gd name="T59" fmla="*/ 52 h 222"/>
                <a:gd name="T60" fmla="*/ 2 w 104"/>
                <a:gd name="T61" fmla="*/ 40 h 222"/>
                <a:gd name="T62" fmla="*/ 4 w 104"/>
                <a:gd name="T63" fmla="*/ 29 h 222"/>
                <a:gd name="T64" fmla="*/ 6 w 104"/>
                <a:gd name="T65" fmla="*/ 20 h 222"/>
                <a:gd name="T66" fmla="*/ 9 w 104"/>
                <a:gd name="T67" fmla="*/ 12 h 222"/>
                <a:gd name="T68" fmla="*/ 13 w 104"/>
                <a:gd name="T69" fmla="*/ 6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2" y="6"/>
                  </a:lnTo>
                  <a:lnTo>
                    <a:pt x="95" y="12"/>
                  </a:lnTo>
                  <a:lnTo>
                    <a:pt x="98" y="20"/>
                  </a:lnTo>
                  <a:lnTo>
                    <a:pt x="100" y="29"/>
                  </a:lnTo>
                  <a:lnTo>
                    <a:pt x="102" y="40"/>
                  </a:lnTo>
                  <a:lnTo>
                    <a:pt x="103" y="52"/>
                  </a:lnTo>
                  <a:lnTo>
                    <a:pt x="104" y="65"/>
                  </a:lnTo>
                  <a:lnTo>
                    <a:pt x="104" y="158"/>
                  </a:lnTo>
                  <a:lnTo>
                    <a:pt x="103" y="171"/>
                  </a:lnTo>
                  <a:lnTo>
                    <a:pt x="102" y="183"/>
                  </a:lnTo>
                  <a:lnTo>
                    <a:pt x="100" y="195"/>
                  </a:lnTo>
                  <a:lnTo>
                    <a:pt x="98" y="204"/>
                  </a:lnTo>
                  <a:lnTo>
                    <a:pt x="95" y="212"/>
                  </a:lnTo>
                  <a:lnTo>
                    <a:pt x="92" y="218"/>
                  </a:lnTo>
                  <a:lnTo>
                    <a:pt x="88" y="221"/>
                  </a:lnTo>
                  <a:lnTo>
                    <a:pt x="84" y="222"/>
                  </a:lnTo>
                  <a:lnTo>
                    <a:pt x="20" y="222"/>
                  </a:lnTo>
                  <a:lnTo>
                    <a:pt x="16" y="221"/>
                  </a:lnTo>
                  <a:lnTo>
                    <a:pt x="13" y="218"/>
                  </a:lnTo>
                  <a:lnTo>
                    <a:pt x="9" y="212"/>
                  </a:lnTo>
                  <a:lnTo>
                    <a:pt x="6" y="204"/>
                  </a:lnTo>
                  <a:lnTo>
                    <a:pt x="4" y="195"/>
                  </a:lnTo>
                  <a:lnTo>
                    <a:pt x="2" y="183"/>
                  </a:lnTo>
                  <a:lnTo>
                    <a:pt x="1" y="171"/>
                  </a:lnTo>
                  <a:lnTo>
                    <a:pt x="0" y="158"/>
                  </a:lnTo>
                  <a:lnTo>
                    <a:pt x="0" y="65"/>
                  </a:lnTo>
                  <a:lnTo>
                    <a:pt x="1" y="52"/>
                  </a:lnTo>
                  <a:lnTo>
                    <a:pt x="2" y="40"/>
                  </a:lnTo>
                  <a:lnTo>
                    <a:pt x="4" y="29"/>
                  </a:lnTo>
                  <a:lnTo>
                    <a:pt x="6" y="20"/>
                  </a:lnTo>
                  <a:lnTo>
                    <a:pt x="9" y="12"/>
                  </a:lnTo>
                  <a:lnTo>
                    <a:pt x="13" y="6"/>
                  </a:lnTo>
                  <a:lnTo>
                    <a:pt x="16" y="1"/>
                  </a:lnTo>
                  <a:lnTo>
                    <a:pt x="20" y="0"/>
                  </a:lnTo>
                  <a:close/>
                </a:path>
              </a:pathLst>
            </a:custGeom>
            <a:solidFill>
              <a:srgbClr val="D2B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81" name="Freeform 170"/>
            <p:cNvSpPr>
              <a:spLocks/>
            </p:cNvSpPr>
            <p:nvPr/>
          </p:nvSpPr>
          <p:spPr bwMode="auto">
            <a:xfrm>
              <a:off x="5224" y="2092"/>
              <a:ext cx="104" cy="222"/>
            </a:xfrm>
            <a:custGeom>
              <a:avLst/>
              <a:gdLst>
                <a:gd name="T0" fmla="*/ 20 w 104"/>
                <a:gd name="T1" fmla="*/ 0 h 222"/>
                <a:gd name="T2" fmla="*/ 84 w 104"/>
                <a:gd name="T3" fmla="*/ 0 h 222"/>
                <a:gd name="T4" fmla="*/ 88 w 104"/>
                <a:gd name="T5" fmla="*/ 1 h 222"/>
                <a:gd name="T6" fmla="*/ 92 w 104"/>
                <a:gd name="T7" fmla="*/ 6 h 222"/>
                <a:gd name="T8" fmla="*/ 95 w 104"/>
                <a:gd name="T9" fmla="*/ 12 h 222"/>
                <a:gd name="T10" fmla="*/ 98 w 104"/>
                <a:gd name="T11" fmla="*/ 20 h 222"/>
                <a:gd name="T12" fmla="*/ 100 w 104"/>
                <a:gd name="T13" fmla="*/ 29 h 222"/>
                <a:gd name="T14" fmla="*/ 102 w 104"/>
                <a:gd name="T15" fmla="*/ 40 h 222"/>
                <a:gd name="T16" fmla="*/ 103 w 104"/>
                <a:gd name="T17" fmla="*/ 52 h 222"/>
                <a:gd name="T18" fmla="*/ 104 w 104"/>
                <a:gd name="T19" fmla="*/ 65 h 222"/>
                <a:gd name="T20" fmla="*/ 104 w 104"/>
                <a:gd name="T21" fmla="*/ 158 h 222"/>
                <a:gd name="T22" fmla="*/ 103 w 104"/>
                <a:gd name="T23" fmla="*/ 171 h 222"/>
                <a:gd name="T24" fmla="*/ 102 w 104"/>
                <a:gd name="T25" fmla="*/ 183 h 222"/>
                <a:gd name="T26" fmla="*/ 100 w 104"/>
                <a:gd name="T27" fmla="*/ 195 h 222"/>
                <a:gd name="T28" fmla="*/ 98 w 104"/>
                <a:gd name="T29" fmla="*/ 204 h 222"/>
                <a:gd name="T30" fmla="*/ 95 w 104"/>
                <a:gd name="T31" fmla="*/ 212 h 222"/>
                <a:gd name="T32" fmla="*/ 92 w 104"/>
                <a:gd name="T33" fmla="*/ 218 h 222"/>
                <a:gd name="T34" fmla="*/ 88 w 104"/>
                <a:gd name="T35" fmla="*/ 221 h 222"/>
                <a:gd name="T36" fmla="*/ 84 w 104"/>
                <a:gd name="T37" fmla="*/ 222 h 222"/>
                <a:gd name="T38" fmla="*/ 20 w 104"/>
                <a:gd name="T39" fmla="*/ 222 h 222"/>
                <a:gd name="T40" fmla="*/ 16 w 104"/>
                <a:gd name="T41" fmla="*/ 221 h 222"/>
                <a:gd name="T42" fmla="*/ 13 w 104"/>
                <a:gd name="T43" fmla="*/ 218 h 222"/>
                <a:gd name="T44" fmla="*/ 9 w 104"/>
                <a:gd name="T45" fmla="*/ 212 h 222"/>
                <a:gd name="T46" fmla="*/ 6 w 104"/>
                <a:gd name="T47" fmla="*/ 204 h 222"/>
                <a:gd name="T48" fmla="*/ 4 w 104"/>
                <a:gd name="T49" fmla="*/ 195 h 222"/>
                <a:gd name="T50" fmla="*/ 2 w 104"/>
                <a:gd name="T51" fmla="*/ 183 h 222"/>
                <a:gd name="T52" fmla="*/ 1 w 104"/>
                <a:gd name="T53" fmla="*/ 171 h 222"/>
                <a:gd name="T54" fmla="*/ 0 w 104"/>
                <a:gd name="T55" fmla="*/ 158 h 222"/>
                <a:gd name="T56" fmla="*/ 0 w 104"/>
                <a:gd name="T57" fmla="*/ 65 h 222"/>
                <a:gd name="T58" fmla="*/ 1 w 104"/>
                <a:gd name="T59" fmla="*/ 52 h 222"/>
                <a:gd name="T60" fmla="*/ 2 w 104"/>
                <a:gd name="T61" fmla="*/ 40 h 222"/>
                <a:gd name="T62" fmla="*/ 4 w 104"/>
                <a:gd name="T63" fmla="*/ 29 h 222"/>
                <a:gd name="T64" fmla="*/ 6 w 104"/>
                <a:gd name="T65" fmla="*/ 20 h 222"/>
                <a:gd name="T66" fmla="*/ 9 w 104"/>
                <a:gd name="T67" fmla="*/ 12 h 222"/>
                <a:gd name="T68" fmla="*/ 13 w 104"/>
                <a:gd name="T69" fmla="*/ 6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2" y="6"/>
                  </a:lnTo>
                  <a:lnTo>
                    <a:pt x="95" y="12"/>
                  </a:lnTo>
                  <a:lnTo>
                    <a:pt x="98" y="20"/>
                  </a:lnTo>
                  <a:lnTo>
                    <a:pt x="100" y="29"/>
                  </a:lnTo>
                  <a:lnTo>
                    <a:pt x="102" y="40"/>
                  </a:lnTo>
                  <a:lnTo>
                    <a:pt x="103" y="52"/>
                  </a:lnTo>
                  <a:lnTo>
                    <a:pt x="104" y="65"/>
                  </a:lnTo>
                  <a:lnTo>
                    <a:pt x="104" y="158"/>
                  </a:lnTo>
                  <a:lnTo>
                    <a:pt x="103" y="171"/>
                  </a:lnTo>
                  <a:lnTo>
                    <a:pt x="102" y="183"/>
                  </a:lnTo>
                  <a:lnTo>
                    <a:pt x="100" y="195"/>
                  </a:lnTo>
                  <a:lnTo>
                    <a:pt x="98" y="204"/>
                  </a:lnTo>
                  <a:lnTo>
                    <a:pt x="95" y="212"/>
                  </a:lnTo>
                  <a:lnTo>
                    <a:pt x="92" y="218"/>
                  </a:lnTo>
                  <a:lnTo>
                    <a:pt x="88" y="221"/>
                  </a:lnTo>
                  <a:lnTo>
                    <a:pt x="84" y="222"/>
                  </a:lnTo>
                  <a:lnTo>
                    <a:pt x="20" y="222"/>
                  </a:lnTo>
                  <a:lnTo>
                    <a:pt x="16" y="221"/>
                  </a:lnTo>
                  <a:lnTo>
                    <a:pt x="13" y="218"/>
                  </a:lnTo>
                  <a:lnTo>
                    <a:pt x="9" y="212"/>
                  </a:lnTo>
                  <a:lnTo>
                    <a:pt x="6" y="204"/>
                  </a:lnTo>
                  <a:lnTo>
                    <a:pt x="4" y="195"/>
                  </a:lnTo>
                  <a:lnTo>
                    <a:pt x="2" y="183"/>
                  </a:lnTo>
                  <a:lnTo>
                    <a:pt x="1" y="171"/>
                  </a:lnTo>
                  <a:lnTo>
                    <a:pt x="0" y="158"/>
                  </a:lnTo>
                  <a:lnTo>
                    <a:pt x="0" y="65"/>
                  </a:lnTo>
                  <a:lnTo>
                    <a:pt x="1" y="52"/>
                  </a:lnTo>
                  <a:lnTo>
                    <a:pt x="2" y="40"/>
                  </a:lnTo>
                  <a:lnTo>
                    <a:pt x="4" y="29"/>
                  </a:lnTo>
                  <a:lnTo>
                    <a:pt x="6" y="20"/>
                  </a:lnTo>
                  <a:lnTo>
                    <a:pt x="9" y="12"/>
                  </a:lnTo>
                  <a:lnTo>
                    <a:pt x="13" y="6"/>
                  </a:lnTo>
                  <a:lnTo>
                    <a:pt x="16" y="1"/>
                  </a:lnTo>
                  <a:lnTo>
                    <a:pt x="2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182" name="Freeform 171"/>
            <p:cNvSpPr>
              <a:spLocks/>
            </p:cNvSpPr>
            <p:nvPr/>
          </p:nvSpPr>
          <p:spPr bwMode="auto">
            <a:xfrm>
              <a:off x="5241" y="2149"/>
              <a:ext cx="65" cy="127"/>
            </a:xfrm>
            <a:custGeom>
              <a:avLst/>
              <a:gdLst>
                <a:gd name="T0" fmla="*/ 33 w 65"/>
                <a:gd name="T1" fmla="*/ 0 h 127"/>
                <a:gd name="T2" fmla="*/ 36 w 65"/>
                <a:gd name="T3" fmla="*/ 0 h 127"/>
                <a:gd name="T4" fmla="*/ 39 w 65"/>
                <a:gd name="T5" fmla="*/ 1 h 127"/>
                <a:gd name="T6" fmla="*/ 42 w 65"/>
                <a:gd name="T7" fmla="*/ 4 h 127"/>
                <a:gd name="T8" fmla="*/ 45 w 65"/>
                <a:gd name="T9" fmla="*/ 5 h 127"/>
                <a:gd name="T10" fmla="*/ 51 w 65"/>
                <a:gd name="T11" fmla="*/ 11 h 127"/>
                <a:gd name="T12" fmla="*/ 55 w 65"/>
                <a:gd name="T13" fmla="*/ 19 h 127"/>
                <a:gd name="T14" fmla="*/ 59 w 65"/>
                <a:gd name="T15" fmla="*/ 28 h 127"/>
                <a:gd name="T16" fmla="*/ 62 w 65"/>
                <a:gd name="T17" fmla="*/ 40 h 127"/>
                <a:gd name="T18" fmla="*/ 64 w 65"/>
                <a:gd name="T19" fmla="*/ 51 h 127"/>
                <a:gd name="T20" fmla="*/ 65 w 65"/>
                <a:gd name="T21" fmla="*/ 64 h 127"/>
                <a:gd name="T22" fmla="*/ 64 w 65"/>
                <a:gd name="T23" fmla="*/ 77 h 127"/>
                <a:gd name="T24" fmla="*/ 62 w 65"/>
                <a:gd name="T25" fmla="*/ 89 h 127"/>
                <a:gd name="T26" fmla="*/ 59 w 65"/>
                <a:gd name="T27" fmla="*/ 99 h 127"/>
                <a:gd name="T28" fmla="*/ 55 w 65"/>
                <a:gd name="T29" fmla="*/ 108 h 127"/>
                <a:gd name="T30" fmla="*/ 51 w 65"/>
                <a:gd name="T31" fmla="*/ 117 h 127"/>
                <a:gd name="T32" fmla="*/ 45 w 65"/>
                <a:gd name="T33" fmla="*/ 122 h 127"/>
                <a:gd name="T34" fmla="*/ 42 w 65"/>
                <a:gd name="T35" fmla="*/ 125 h 127"/>
                <a:gd name="T36" fmla="*/ 39 w 65"/>
                <a:gd name="T37" fmla="*/ 126 h 127"/>
                <a:gd name="T38" fmla="*/ 36 w 65"/>
                <a:gd name="T39" fmla="*/ 127 h 127"/>
                <a:gd name="T40" fmla="*/ 33 w 65"/>
                <a:gd name="T41" fmla="*/ 127 h 127"/>
                <a:gd name="T42" fmla="*/ 29 w 65"/>
                <a:gd name="T43" fmla="*/ 127 h 127"/>
                <a:gd name="T44" fmla="*/ 26 w 65"/>
                <a:gd name="T45" fmla="*/ 126 h 127"/>
                <a:gd name="T46" fmla="*/ 23 w 65"/>
                <a:gd name="T47" fmla="*/ 125 h 127"/>
                <a:gd name="T48" fmla="*/ 20 w 65"/>
                <a:gd name="T49" fmla="*/ 122 h 127"/>
                <a:gd name="T50" fmla="*/ 14 w 65"/>
                <a:gd name="T51" fmla="*/ 117 h 127"/>
                <a:gd name="T52" fmla="*/ 9 w 65"/>
                <a:gd name="T53" fmla="*/ 108 h 127"/>
                <a:gd name="T54" fmla="*/ 5 w 65"/>
                <a:gd name="T55" fmla="*/ 99 h 127"/>
                <a:gd name="T56" fmla="*/ 2 w 65"/>
                <a:gd name="T57" fmla="*/ 89 h 127"/>
                <a:gd name="T58" fmla="*/ 0 w 65"/>
                <a:gd name="T59" fmla="*/ 77 h 127"/>
                <a:gd name="T60" fmla="*/ 0 w 65"/>
                <a:gd name="T61" fmla="*/ 64 h 127"/>
                <a:gd name="T62" fmla="*/ 0 w 65"/>
                <a:gd name="T63" fmla="*/ 51 h 127"/>
                <a:gd name="T64" fmla="*/ 2 w 65"/>
                <a:gd name="T65" fmla="*/ 40 h 127"/>
                <a:gd name="T66" fmla="*/ 5 w 65"/>
                <a:gd name="T67" fmla="*/ 28 h 127"/>
                <a:gd name="T68" fmla="*/ 9 w 65"/>
                <a:gd name="T69" fmla="*/ 19 h 127"/>
                <a:gd name="T70" fmla="*/ 14 w 65"/>
                <a:gd name="T71" fmla="*/ 11 h 127"/>
                <a:gd name="T72" fmla="*/ 20 w 65"/>
                <a:gd name="T73" fmla="*/ 5 h 127"/>
                <a:gd name="T74" fmla="*/ 23 w 65"/>
                <a:gd name="T75" fmla="*/ 4 h 127"/>
                <a:gd name="T76" fmla="*/ 26 w 65"/>
                <a:gd name="T77" fmla="*/ 1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4"/>
                  </a:lnTo>
                  <a:lnTo>
                    <a:pt x="45" y="5"/>
                  </a:lnTo>
                  <a:lnTo>
                    <a:pt x="51" y="11"/>
                  </a:lnTo>
                  <a:lnTo>
                    <a:pt x="55" y="19"/>
                  </a:lnTo>
                  <a:lnTo>
                    <a:pt x="59" y="28"/>
                  </a:lnTo>
                  <a:lnTo>
                    <a:pt x="62" y="40"/>
                  </a:lnTo>
                  <a:lnTo>
                    <a:pt x="64" y="51"/>
                  </a:lnTo>
                  <a:lnTo>
                    <a:pt x="65" y="64"/>
                  </a:lnTo>
                  <a:lnTo>
                    <a:pt x="64" y="77"/>
                  </a:lnTo>
                  <a:lnTo>
                    <a:pt x="62" y="89"/>
                  </a:lnTo>
                  <a:lnTo>
                    <a:pt x="59" y="99"/>
                  </a:lnTo>
                  <a:lnTo>
                    <a:pt x="55" y="108"/>
                  </a:lnTo>
                  <a:lnTo>
                    <a:pt x="51" y="117"/>
                  </a:lnTo>
                  <a:lnTo>
                    <a:pt x="45" y="122"/>
                  </a:lnTo>
                  <a:lnTo>
                    <a:pt x="42" y="125"/>
                  </a:lnTo>
                  <a:lnTo>
                    <a:pt x="39" y="126"/>
                  </a:lnTo>
                  <a:lnTo>
                    <a:pt x="36" y="127"/>
                  </a:lnTo>
                  <a:lnTo>
                    <a:pt x="33" y="127"/>
                  </a:lnTo>
                  <a:lnTo>
                    <a:pt x="29" y="127"/>
                  </a:lnTo>
                  <a:lnTo>
                    <a:pt x="26" y="126"/>
                  </a:lnTo>
                  <a:lnTo>
                    <a:pt x="23" y="125"/>
                  </a:lnTo>
                  <a:lnTo>
                    <a:pt x="20" y="122"/>
                  </a:lnTo>
                  <a:lnTo>
                    <a:pt x="14" y="117"/>
                  </a:lnTo>
                  <a:lnTo>
                    <a:pt x="9" y="108"/>
                  </a:lnTo>
                  <a:lnTo>
                    <a:pt x="5" y="99"/>
                  </a:lnTo>
                  <a:lnTo>
                    <a:pt x="2" y="89"/>
                  </a:lnTo>
                  <a:lnTo>
                    <a:pt x="0" y="77"/>
                  </a:lnTo>
                  <a:lnTo>
                    <a:pt x="0" y="64"/>
                  </a:lnTo>
                  <a:lnTo>
                    <a:pt x="0" y="51"/>
                  </a:lnTo>
                  <a:lnTo>
                    <a:pt x="2" y="40"/>
                  </a:lnTo>
                  <a:lnTo>
                    <a:pt x="5" y="28"/>
                  </a:lnTo>
                  <a:lnTo>
                    <a:pt x="9" y="19"/>
                  </a:lnTo>
                  <a:lnTo>
                    <a:pt x="14" y="11"/>
                  </a:lnTo>
                  <a:lnTo>
                    <a:pt x="20" y="5"/>
                  </a:lnTo>
                  <a:lnTo>
                    <a:pt x="23" y="4"/>
                  </a:lnTo>
                  <a:lnTo>
                    <a:pt x="26" y="1"/>
                  </a:lnTo>
                  <a:lnTo>
                    <a:pt x="29" y="0"/>
                  </a:lnTo>
                  <a:lnTo>
                    <a:pt x="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83" name="Freeform 172"/>
            <p:cNvSpPr>
              <a:spLocks/>
            </p:cNvSpPr>
            <p:nvPr/>
          </p:nvSpPr>
          <p:spPr bwMode="auto">
            <a:xfrm>
              <a:off x="5241" y="2149"/>
              <a:ext cx="65" cy="127"/>
            </a:xfrm>
            <a:custGeom>
              <a:avLst/>
              <a:gdLst>
                <a:gd name="T0" fmla="*/ 33 w 65"/>
                <a:gd name="T1" fmla="*/ 0 h 127"/>
                <a:gd name="T2" fmla="*/ 36 w 65"/>
                <a:gd name="T3" fmla="*/ 0 h 127"/>
                <a:gd name="T4" fmla="*/ 39 w 65"/>
                <a:gd name="T5" fmla="*/ 1 h 127"/>
                <a:gd name="T6" fmla="*/ 42 w 65"/>
                <a:gd name="T7" fmla="*/ 4 h 127"/>
                <a:gd name="T8" fmla="*/ 45 w 65"/>
                <a:gd name="T9" fmla="*/ 5 h 127"/>
                <a:gd name="T10" fmla="*/ 51 w 65"/>
                <a:gd name="T11" fmla="*/ 11 h 127"/>
                <a:gd name="T12" fmla="*/ 55 w 65"/>
                <a:gd name="T13" fmla="*/ 19 h 127"/>
                <a:gd name="T14" fmla="*/ 59 w 65"/>
                <a:gd name="T15" fmla="*/ 28 h 127"/>
                <a:gd name="T16" fmla="*/ 62 w 65"/>
                <a:gd name="T17" fmla="*/ 40 h 127"/>
                <a:gd name="T18" fmla="*/ 64 w 65"/>
                <a:gd name="T19" fmla="*/ 51 h 127"/>
                <a:gd name="T20" fmla="*/ 65 w 65"/>
                <a:gd name="T21" fmla="*/ 64 h 127"/>
                <a:gd name="T22" fmla="*/ 64 w 65"/>
                <a:gd name="T23" fmla="*/ 77 h 127"/>
                <a:gd name="T24" fmla="*/ 62 w 65"/>
                <a:gd name="T25" fmla="*/ 89 h 127"/>
                <a:gd name="T26" fmla="*/ 59 w 65"/>
                <a:gd name="T27" fmla="*/ 99 h 127"/>
                <a:gd name="T28" fmla="*/ 55 w 65"/>
                <a:gd name="T29" fmla="*/ 108 h 127"/>
                <a:gd name="T30" fmla="*/ 51 w 65"/>
                <a:gd name="T31" fmla="*/ 117 h 127"/>
                <a:gd name="T32" fmla="*/ 45 w 65"/>
                <a:gd name="T33" fmla="*/ 122 h 127"/>
                <a:gd name="T34" fmla="*/ 42 w 65"/>
                <a:gd name="T35" fmla="*/ 125 h 127"/>
                <a:gd name="T36" fmla="*/ 39 w 65"/>
                <a:gd name="T37" fmla="*/ 126 h 127"/>
                <a:gd name="T38" fmla="*/ 36 w 65"/>
                <a:gd name="T39" fmla="*/ 127 h 127"/>
                <a:gd name="T40" fmla="*/ 33 w 65"/>
                <a:gd name="T41" fmla="*/ 127 h 127"/>
                <a:gd name="T42" fmla="*/ 29 w 65"/>
                <a:gd name="T43" fmla="*/ 127 h 127"/>
                <a:gd name="T44" fmla="*/ 26 w 65"/>
                <a:gd name="T45" fmla="*/ 126 h 127"/>
                <a:gd name="T46" fmla="*/ 23 w 65"/>
                <a:gd name="T47" fmla="*/ 125 h 127"/>
                <a:gd name="T48" fmla="*/ 20 w 65"/>
                <a:gd name="T49" fmla="*/ 122 h 127"/>
                <a:gd name="T50" fmla="*/ 14 w 65"/>
                <a:gd name="T51" fmla="*/ 117 h 127"/>
                <a:gd name="T52" fmla="*/ 9 w 65"/>
                <a:gd name="T53" fmla="*/ 108 h 127"/>
                <a:gd name="T54" fmla="*/ 5 w 65"/>
                <a:gd name="T55" fmla="*/ 99 h 127"/>
                <a:gd name="T56" fmla="*/ 2 w 65"/>
                <a:gd name="T57" fmla="*/ 89 h 127"/>
                <a:gd name="T58" fmla="*/ 0 w 65"/>
                <a:gd name="T59" fmla="*/ 77 h 127"/>
                <a:gd name="T60" fmla="*/ 0 w 65"/>
                <a:gd name="T61" fmla="*/ 64 h 127"/>
                <a:gd name="T62" fmla="*/ 0 w 65"/>
                <a:gd name="T63" fmla="*/ 51 h 127"/>
                <a:gd name="T64" fmla="*/ 2 w 65"/>
                <a:gd name="T65" fmla="*/ 40 h 127"/>
                <a:gd name="T66" fmla="*/ 5 w 65"/>
                <a:gd name="T67" fmla="*/ 28 h 127"/>
                <a:gd name="T68" fmla="*/ 9 w 65"/>
                <a:gd name="T69" fmla="*/ 19 h 127"/>
                <a:gd name="T70" fmla="*/ 14 w 65"/>
                <a:gd name="T71" fmla="*/ 11 h 127"/>
                <a:gd name="T72" fmla="*/ 20 w 65"/>
                <a:gd name="T73" fmla="*/ 5 h 127"/>
                <a:gd name="T74" fmla="*/ 23 w 65"/>
                <a:gd name="T75" fmla="*/ 4 h 127"/>
                <a:gd name="T76" fmla="*/ 26 w 65"/>
                <a:gd name="T77" fmla="*/ 1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4"/>
                  </a:lnTo>
                  <a:lnTo>
                    <a:pt x="45" y="5"/>
                  </a:lnTo>
                  <a:lnTo>
                    <a:pt x="51" y="11"/>
                  </a:lnTo>
                  <a:lnTo>
                    <a:pt x="55" y="19"/>
                  </a:lnTo>
                  <a:lnTo>
                    <a:pt x="59" y="28"/>
                  </a:lnTo>
                  <a:lnTo>
                    <a:pt x="62" y="40"/>
                  </a:lnTo>
                  <a:lnTo>
                    <a:pt x="64" y="51"/>
                  </a:lnTo>
                  <a:lnTo>
                    <a:pt x="65" y="64"/>
                  </a:lnTo>
                  <a:lnTo>
                    <a:pt x="64" y="77"/>
                  </a:lnTo>
                  <a:lnTo>
                    <a:pt x="62" y="89"/>
                  </a:lnTo>
                  <a:lnTo>
                    <a:pt x="59" y="99"/>
                  </a:lnTo>
                  <a:lnTo>
                    <a:pt x="55" y="108"/>
                  </a:lnTo>
                  <a:lnTo>
                    <a:pt x="51" y="117"/>
                  </a:lnTo>
                  <a:lnTo>
                    <a:pt x="45" y="122"/>
                  </a:lnTo>
                  <a:lnTo>
                    <a:pt x="42" y="125"/>
                  </a:lnTo>
                  <a:lnTo>
                    <a:pt x="39" y="126"/>
                  </a:lnTo>
                  <a:lnTo>
                    <a:pt x="36" y="127"/>
                  </a:lnTo>
                  <a:lnTo>
                    <a:pt x="33" y="127"/>
                  </a:lnTo>
                  <a:lnTo>
                    <a:pt x="29" y="127"/>
                  </a:lnTo>
                  <a:lnTo>
                    <a:pt x="26" y="126"/>
                  </a:lnTo>
                  <a:lnTo>
                    <a:pt x="23" y="125"/>
                  </a:lnTo>
                  <a:lnTo>
                    <a:pt x="20" y="122"/>
                  </a:lnTo>
                  <a:lnTo>
                    <a:pt x="14" y="117"/>
                  </a:lnTo>
                  <a:lnTo>
                    <a:pt x="9" y="108"/>
                  </a:lnTo>
                  <a:lnTo>
                    <a:pt x="5" y="99"/>
                  </a:lnTo>
                  <a:lnTo>
                    <a:pt x="2" y="89"/>
                  </a:lnTo>
                  <a:lnTo>
                    <a:pt x="0" y="77"/>
                  </a:lnTo>
                  <a:lnTo>
                    <a:pt x="0" y="64"/>
                  </a:lnTo>
                  <a:lnTo>
                    <a:pt x="0" y="51"/>
                  </a:lnTo>
                  <a:lnTo>
                    <a:pt x="2" y="40"/>
                  </a:lnTo>
                  <a:lnTo>
                    <a:pt x="5" y="28"/>
                  </a:lnTo>
                  <a:lnTo>
                    <a:pt x="9" y="19"/>
                  </a:lnTo>
                  <a:lnTo>
                    <a:pt x="14" y="11"/>
                  </a:lnTo>
                  <a:lnTo>
                    <a:pt x="20" y="5"/>
                  </a:lnTo>
                  <a:lnTo>
                    <a:pt x="23" y="4"/>
                  </a:lnTo>
                  <a:lnTo>
                    <a:pt x="26"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184" name="Freeform 173"/>
            <p:cNvSpPr>
              <a:spLocks/>
            </p:cNvSpPr>
            <p:nvPr/>
          </p:nvSpPr>
          <p:spPr bwMode="auto">
            <a:xfrm>
              <a:off x="5042" y="2267"/>
              <a:ext cx="104" cy="222"/>
            </a:xfrm>
            <a:custGeom>
              <a:avLst/>
              <a:gdLst>
                <a:gd name="T0" fmla="*/ 20 w 104"/>
                <a:gd name="T1" fmla="*/ 0 h 222"/>
                <a:gd name="T2" fmla="*/ 84 w 104"/>
                <a:gd name="T3" fmla="*/ 0 h 222"/>
                <a:gd name="T4" fmla="*/ 88 w 104"/>
                <a:gd name="T5" fmla="*/ 2 h 222"/>
                <a:gd name="T6" fmla="*/ 91 w 104"/>
                <a:gd name="T7" fmla="*/ 6 h 222"/>
                <a:gd name="T8" fmla="*/ 95 w 104"/>
                <a:gd name="T9" fmla="*/ 11 h 222"/>
                <a:gd name="T10" fmla="*/ 98 w 104"/>
                <a:gd name="T11" fmla="*/ 20 h 222"/>
                <a:gd name="T12" fmla="*/ 100 w 104"/>
                <a:gd name="T13" fmla="*/ 29 h 222"/>
                <a:gd name="T14" fmla="*/ 102 w 104"/>
                <a:gd name="T15" fmla="*/ 39 h 222"/>
                <a:gd name="T16" fmla="*/ 103 w 104"/>
                <a:gd name="T17" fmla="*/ 52 h 222"/>
                <a:gd name="T18" fmla="*/ 104 w 104"/>
                <a:gd name="T19" fmla="*/ 65 h 222"/>
                <a:gd name="T20" fmla="*/ 104 w 104"/>
                <a:gd name="T21" fmla="*/ 158 h 222"/>
                <a:gd name="T22" fmla="*/ 103 w 104"/>
                <a:gd name="T23" fmla="*/ 171 h 222"/>
                <a:gd name="T24" fmla="*/ 102 w 104"/>
                <a:gd name="T25" fmla="*/ 183 h 222"/>
                <a:gd name="T26" fmla="*/ 100 w 104"/>
                <a:gd name="T27" fmla="*/ 194 h 222"/>
                <a:gd name="T28" fmla="*/ 98 w 104"/>
                <a:gd name="T29" fmla="*/ 204 h 222"/>
                <a:gd name="T30" fmla="*/ 95 w 104"/>
                <a:gd name="T31" fmla="*/ 212 h 222"/>
                <a:gd name="T32" fmla="*/ 91 w 104"/>
                <a:gd name="T33" fmla="*/ 218 h 222"/>
                <a:gd name="T34" fmla="*/ 88 w 104"/>
                <a:gd name="T35" fmla="*/ 221 h 222"/>
                <a:gd name="T36" fmla="*/ 84 w 104"/>
                <a:gd name="T37" fmla="*/ 222 h 222"/>
                <a:gd name="T38" fmla="*/ 20 w 104"/>
                <a:gd name="T39" fmla="*/ 222 h 222"/>
                <a:gd name="T40" fmla="*/ 16 w 104"/>
                <a:gd name="T41" fmla="*/ 221 h 222"/>
                <a:gd name="T42" fmla="*/ 13 w 104"/>
                <a:gd name="T43" fmla="*/ 218 h 222"/>
                <a:gd name="T44" fmla="*/ 9 w 104"/>
                <a:gd name="T45" fmla="*/ 212 h 222"/>
                <a:gd name="T46" fmla="*/ 6 w 104"/>
                <a:gd name="T47" fmla="*/ 204 h 222"/>
                <a:gd name="T48" fmla="*/ 4 w 104"/>
                <a:gd name="T49" fmla="*/ 194 h 222"/>
                <a:gd name="T50" fmla="*/ 2 w 104"/>
                <a:gd name="T51" fmla="*/ 183 h 222"/>
                <a:gd name="T52" fmla="*/ 1 w 104"/>
                <a:gd name="T53" fmla="*/ 171 h 222"/>
                <a:gd name="T54" fmla="*/ 0 w 104"/>
                <a:gd name="T55" fmla="*/ 158 h 222"/>
                <a:gd name="T56" fmla="*/ 0 w 104"/>
                <a:gd name="T57" fmla="*/ 65 h 222"/>
                <a:gd name="T58" fmla="*/ 1 w 104"/>
                <a:gd name="T59" fmla="*/ 52 h 222"/>
                <a:gd name="T60" fmla="*/ 2 w 104"/>
                <a:gd name="T61" fmla="*/ 39 h 222"/>
                <a:gd name="T62" fmla="*/ 4 w 104"/>
                <a:gd name="T63" fmla="*/ 29 h 222"/>
                <a:gd name="T64" fmla="*/ 6 w 104"/>
                <a:gd name="T65" fmla="*/ 20 h 222"/>
                <a:gd name="T66" fmla="*/ 9 w 104"/>
                <a:gd name="T67" fmla="*/ 11 h 222"/>
                <a:gd name="T68" fmla="*/ 13 w 104"/>
                <a:gd name="T69" fmla="*/ 6 h 222"/>
                <a:gd name="T70" fmla="*/ 16 w 104"/>
                <a:gd name="T71" fmla="*/ 2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2"/>
                  </a:lnTo>
                  <a:lnTo>
                    <a:pt x="91" y="6"/>
                  </a:lnTo>
                  <a:lnTo>
                    <a:pt x="95" y="11"/>
                  </a:lnTo>
                  <a:lnTo>
                    <a:pt x="98" y="20"/>
                  </a:lnTo>
                  <a:lnTo>
                    <a:pt x="100" y="29"/>
                  </a:lnTo>
                  <a:lnTo>
                    <a:pt x="102" y="39"/>
                  </a:lnTo>
                  <a:lnTo>
                    <a:pt x="103" y="52"/>
                  </a:lnTo>
                  <a:lnTo>
                    <a:pt x="104" y="65"/>
                  </a:lnTo>
                  <a:lnTo>
                    <a:pt x="104" y="158"/>
                  </a:lnTo>
                  <a:lnTo>
                    <a:pt x="103" y="171"/>
                  </a:lnTo>
                  <a:lnTo>
                    <a:pt x="102" y="183"/>
                  </a:lnTo>
                  <a:lnTo>
                    <a:pt x="100" y="194"/>
                  </a:lnTo>
                  <a:lnTo>
                    <a:pt x="98" y="204"/>
                  </a:lnTo>
                  <a:lnTo>
                    <a:pt x="95" y="212"/>
                  </a:lnTo>
                  <a:lnTo>
                    <a:pt x="91" y="218"/>
                  </a:lnTo>
                  <a:lnTo>
                    <a:pt x="88" y="221"/>
                  </a:lnTo>
                  <a:lnTo>
                    <a:pt x="84" y="222"/>
                  </a:lnTo>
                  <a:lnTo>
                    <a:pt x="20" y="222"/>
                  </a:lnTo>
                  <a:lnTo>
                    <a:pt x="16" y="221"/>
                  </a:lnTo>
                  <a:lnTo>
                    <a:pt x="13" y="218"/>
                  </a:lnTo>
                  <a:lnTo>
                    <a:pt x="9" y="212"/>
                  </a:lnTo>
                  <a:lnTo>
                    <a:pt x="6" y="204"/>
                  </a:lnTo>
                  <a:lnTo>
                    <a:pt x="4" y="194"/>
                  </a:lnTo>
                  <a:lnTo>
                    <a:pt x="2" y="183"/>
                  </a:lnTo>
                  <a:lnTo>
                    <a:pt x="1" y="171"/>
                  </a:lnTo>
                  <a:lnTo>
                    <a:pt x="0" y="158"/>
                  </a:lnTo>
                  <a:lnTo>
                    <a:pt x="0" y="65"/>
                  </a:lnTo>
                  <a:lnTo>
                    <a:pt x="1" y="52"/>
                  </a:lnTo>
                  <a:lnTo>
                    <a:pt x="2" y="39"/>
                  </a:lnTo>
                  <a:lnTo>
                    <a:pt x="4" y="29"/>
                  </a:lnTo>
                  <a:lnTo>
                    <a:pt x="6" y="20"/>
                  </a:lnTo>
                  <a:lnTo>
                    <a:pt x="9" y="11"/>
                  </a:lnTo>
                  <a:lnTo>
                    <a:pt x="13" y="6"/>
                  </a:lnTo>
                  <a:lnTo>
                    <a:pt x="16" y="2"/>
                  </a:lnTo>
                  <a:lnTo>
                    <a:pt x="20" y="0"/>
                  </a:lnTo>
                  <a:close/>
                </a:path>
              </a:pathLst>
            </a:custGeom>
            <a:solidFill>
              <a:srgbClr val="DF9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85" name="Freeform 174"/>
            <p:cNvSpPr>
              <a:spLocks/>
            </p:cNvSpPr>
            <p:nvPr/>
          </p:nvSpPr>
          <p:spPr bwMode="auto">
            <a:xfrm>
              <a:off x="5042" y="2267"/>
              <a:ext cx="104" cy="222"/>
            </a:xfrm>
            <a:custGeom>
              <a:avLst/>
              <a:gdLst>
                <a:gd name="T0" fmla="*/ 20 w 104"/>
                <a:gd name="T1" fmla="*/ 0 h 222"/>
                <a:gd name="T2" fmla="*/ 84 w 104"/>
                <a:gd name="T3" fmla="*/ 0 h 222"/>
                <a:gd name="T4" fmla="*/ 88 w 104"/>
                <a:gd name="T5" fmla="*/ 2 h 222"/>
                <a:gd name="T6" fmla="*/ 91 w 104"/>
                <a:gd name="T7" fmla="*/ 6 h 222"/>
                <a:gd name="T8" fmla="*/ 95 w 104"/>
                <a:gd name="T9" fmla="*/ 11 h 222"/>
                <a:gd name="T10" fmla="*/ 98 w 104"/>
                <a:gd name="T11" fmla="*/ 20 h 222"/>
                <a:gd name="T12" fmla="*/ 100 w 104"/>
                <a:gd name="T13" fmla="*/ 29 h 222"/>
                <a:gd name="T14" fmla="*/ 102 w 104"/>
                <a:gd name="T15" fmla="*/ 39 h 222"/>
                <a:gd name="T16" fmla="*/ 103 w 104"/>
                <a:gd name="T17" fmla="*/ 52 h 222"/>
                <a:gd name="T18" fmla="*/ 104 w 104"/>
                <a:gd name="T19" fmla="*/ 65 h 222"/>
                <a:gd name="T20" fmla="*/ 104 w 104"/>
                <a:gd name="T21" fmla="*/ 158 h 222"/>
                <a:gd name="T22" fmla="*/ 103 w 104"/>
                <a:gd name="T23" fmla="*/ 171 h 222"/>
                <a:gd name="T24" fmla="*/ 102 w 104"/>
                <a:gd name="T25" fmla="*/ 183 h 222"/>
                <a:gd name="T26" fmla="*/ 100 w 104"/>
                <a:gd name="T27" fmla="*/ 194 h 222"/>
                <a:gd name="T28" fmla="*/ 98 w 104"/>
                <a:gd name="T29" fmla="*/ 204 h 222"/>
                <a:gd name="T30" fmla="*/ 95 w 104"/>
                <a:gd name="T31" fmla="*/ 212 h 222"/>
                <a:gd name="T32" fmla="*/ 91 w 104"/>
                <a:gd name="T33" fmla="*/ 218 h 222"/>
                <a:gd name="T34" fmla="*/ 88 w 104"/>
                <a:gd name="T35" fmla="*/ 221 h 222"/>
                <a:gd name="T36" fmla="*/ 84 w 104"/>
                <a:gd name="T37" fmla="*/ 222 h 222"/>
                <a:gd name="T38" fmla="*/ 20 w 104"/>
                <a:gd name="T39" fmla="*/ 222 h 222"/>
                <a:gd name="T40" fmla="*/ 16 w 104"/>
                <a:gd name="T41" fmla="*/ 221 h 222"/>
                <a:gd name="T42" fmla="*/ 13 w 104"/>
                <a:gd name="T43" fmla="*/ 218 h 222"/>
                <a:gd name="T44" fmla="*/ 9 w 104"/>
                <a:gd name="T45" fmla="*/ 212 h 222"/>
                <a:gd name="T46" fmla="*/ 6 w 104"/>
                <a:gd name="T47" fmla="*/ 204 h 222"/>
                <a:gd name="T48" fmla="*/ 4 w 104"/>
                <a:gd name="T49" fmla="*/ 194 h 222"/>
                <a:gd name="T50" fmla="*/ 2 w 104"/>
                <a:gd name="T51" fmla="*/ 183 h 222"/>
                <a:gd name="T52" fmla="*/ 1 w 104"/>
                <a:gd name="T53" fmla="*/ 171 h 222"/>
                <a:gd name="T54" fmla="*/ 0 w 104"/>
                <a:gd name="T55" fmla="*/ 158 h 222"/>
                <a:gd name="T56" fmla="*/ 0 w 104"/>
                <a:gd name="T57" fmla="*/ 65 h 222"/>
                <a:gd name="T58" fmla="*/ 1 w 104"/>
                <a:gd name="T59" fmla="*/ 52 h 222"/>
                <a:gd name="T60" fmla="*/ 2 w 104"/>
                <a:gd name="T61" fmla="*/ 39 h 222"/>
                <a:gd name="T62" fmla="*/ 4 w 104"/>
                <a:gd name="T63" fmla="*/ 29 h 222"/>
                <a:gd name="T64" fmla="*/ 6 w 104"/>
                <a:gd name="T65" fmla="*/ 20 h 222"/>
                <a:gd name="T66" fmla="*/ 9 w 104"/>
                <a:gd name="T67" fmla="*/ 11 h 222"/>
                <a:gd name="T68" fmla="*/ 13 w 104"/>
                <a:gd name="T69" fmla="*/ 6 h 222"/>
                <a:gd name="T70" fmla="*/ 16 w 104"/>
                <a:gd name="T71" fmla="*/ 2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2"/>
                  </a:lnTo>
                  <a:lnTo>
                    <a:pt x="91" y="6"/>
                  </a:lnTo>
                  <a:lnTo>
                    <a:pt x="95" y="11"/>
                  </a:lnTo>
                  <a:lnTo>
                    <a:pt x="98" y="20"/>
                  </a:lnTo>
                  <a:lnTo>
                    <a:pt x="100" y="29"/>
                  </a:lnTo>
                  <a:lnTo>
                    <a:pt x="102" y="39"/>
                  </a:lnTo>
                  <a:lnTo>
                    <a:pt x="103" y="52"/>
                  </a:lnTo>
                  <a:lnTo>
                    <a:pt x="104" y="65"/>
                  </a:lnTo>
                  <a:lnTo>
                    <a:pt x="104" y="158"/>
                  </a:lnTo>
                  <a:lnTo>
                    <a:pt x="103" y="171"/>
                  </a:lnTo>
                  <a:lnTo>
                    <a:pt x="102" y="183"/>
                  </a:lnTo>
                  <a:lnTo>
                    <a:pt x="100" y="194"/>
                  </a:lnTo>
                  <a:lnTo>
                    <a:pt x="98" y="204"/>
                  </a:lnTo>
                  <a:lnTo>
                    <a:pt x="95" y="212"/>
                  </a:lnTo>
                  <a:lnTo>
                    <a:pt x="91" y="218"/>
                  </a:lnTo>
                  <a:lnTo>
                    <a:pt x="88" y="221"/>
                  </a:lnTo>
                  <a:lnTo>
                    <a:pt x="84" y="222"/>
                  </a:lnTo>
                  <a:lnTo>
                    <a:pt x="20" y="222"/>
                  </a:lnTo>
                  <a:lnTo>
                    <a:pt x="16" y="221"/>
                  </a:lnTo>
                  <a:lnTo>
                    <a:pt x="13" y="218"/>
                  </a:lnTo>
                  <a:lnTo>
                    <a:pt x="9" y="212"/>
                  </a:lnTo>
                  <a:lnTo>
                    <a:pt x="6" y="204"/>
                  </a:lnTo>
                  <a:lnTo>
                    <a:pt x="4" y="194"/>
                  </a:lnTo>
                  <a:lnTo>
                    <a:pt x="2" y="183"/>
                  </a:lnTo>
                  <a:lnTo>
                    <a:pt x="1" y="171"/>
                  </a:lnTo>
                  <a:lnTo>
                    <a:pt x="0" y="158"/>
                  </a:lnTo>
                  <a:lnTo>
                    <a:pt x="0" y="65"/>
                  </a:lnTo>
                  <a:lnTo>
                    <a:pt x="1" y="52"/>
                  </a:lnTo>
                  <a:lnTo>
                    <a:pt x="2" y="39"/>
                  </a:lnTo>
                  <a:lnTo>
                    <a:pt x="4" y="29"/>
                  </a:lnTo>
                  <a:lnTo>
                    <a:pt x="6" y="20"/>
                  </a:lnTo>
                  <a:lnTo>
                    <a:pt x="9" y="11"/>
                  </a:lnTo>
                  <a:lnTo>
                    <a:pt x="13" y="6"/>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6186" name="Freeform 175"/>
            <p:cNvSpPr>
              <a:spLocks/>
            </p:cNvSpPr>
            <p:nvPr/>
          </p:nvSpPr>
          <p:spPr bwMode="auto">
            <a:xfrm>
              <a:off x="5059" y="2324"/>
              <a:ext cx="65" cy="128"/>
            </a:xfrm>
            <a:custGeom>
              <a:avLst/>
              <a:gdLst>
                <a:gd name="T0" fmla="*/ 33 w 65"/>
                <a:gd name="T1" fmla="*/ 0 h 128"/>
                <a:gd name="T2" fmla="*/ 36 w 65"/>
                <a:gd name="T3" fmla="*/ 0 h 128"/>
                <a:gd name="T4" fmla="*/ 39 w 65"/>
                <a:gd name="T5" fmla="*/ 1 h 128"/>
                <a:gd name="T6" fmla="*/ 42 w 65"/>
                <a:gd name="T7" fmla="*/ 3 h 128"/>
                <a:gd name="T8" fmla="*/ 45 w 65"/>
                <a:gd name="T9" fmla="*/ 4 h 128"/>
                <a:gd name="T10" fmla="*/ 50 w 65"/>
                <a:gd name="T11" fmla="*/ 11 h 128"/>
                <a:gd name="T12" fmla="*/ 55 w 65"/>
                <a:gd name="T13" fmla="*/ 18 h 128"/>
                <a:gd name="T14" fmla="*/ 59 w 65"/>
                <a:gd name="T15" fmla="*/ 28 h 128"/>
                <a:gd name="T16" fmla="*/ 62 w 65"/>
                <a:gd name="T17" fmla="*/ 39 h 128"/>
                <a:gd name="T18" fmla="*/ 64 w 65"/>
                <a:gd name="T19" fmla="*/ 51 h 128"/>
                <a:gd name="T20" fmla="*/ 65 w 65"/>
                <a:gd name="T21" fmla="*/ 64 h 128"/>
                <a:gd name="T22" fmla="*/ 64 w 65"/>
                <a:gd name="T23" fmla="*/ 77 h 128"/>
                <a:gd name="T24" fmla="*/ 62 w 65"/>
                <a:gd name="T25" fmla="*/ 88 h 128"/>
                <a:gd name="T26" fmla="*/ 59 w 65"/>
                <a:gd name="T27" fmla="*/ 99 h 128"/>
                <a:gd name="T28" fmla="*/ 55 w 65"/>
                <a:gd name="T29" fmla="*/ 108 h 128"/>
                <a:gd name="T30" fmla="*/ 50 w 65"/>
                <a:gd name="T31" fmla="*/ 116 h 128"/>
                <a:gd name="T32" fmla="*/ 45 w 65"/>
                <a:gd name="T33" fmla="*/ 122 h 128"/>
                <a:gd name="T34" fmla="*/ 42 w 65"/>
                <a:gd name="T35" fmla="*/ 124 h 128"/>
                <a:gd name="T36" fmla="*/ 39 w 65"/>
                <a:gd name="T37" fmla="*/ 126 h 128"/>
                <a:gd name="T38" fmla="*/ 36 w 65"/>
                <a:gd name="T39" fmla="*/ 127 h 128"/>
                <a:gd name="T40" fmla="*/ 33 w 65"/>
                <a:gd name="T41" fmla="*/ 128 h 128"/>
                <a:gd name="T42" fmla="*/ 29 w 65"/>
                <a:gd name="T43" fmla="*/ 127 h 128"/>
                <a:gd name="T44" fmla="*/ 26 w 65"/>
                <a:gd name="T45" fmla="*/ 126 h 128"/>
                <a:gd name="T46" fmla="*/ 23 w 65"/>
                <a:gd name="T47" fmla="*/ 124 h 128"/>
                <a:gd name="T48" fmla="*/ 20 w 65"/>
                <a:gd name="T49" fmla="*/ 122 h 128"/>
                <a:gd name="T50" fmla="*/ 14 w 65"/>
                <a:gd name="T51" fmla="*/ 116 h 128"/>
                <a:gd name="T52" fmla="*/ 9 w 65"/>
                <a:gd name="T53" fmla="*/ 108 h 128"/>
                <a:gd name="T54" fmla="*/ 5 w 65"/>
                <a:gd name="T55" fmla="*/ 99 h 128"/>
                <a:gd name="T56" fmla="*/ 2 w 65"/>
                <a:gd name="T57" fmla="*/ 88 h 128"/>
                <a:gd name="T58" fmla="*/ 0 w 65"/>
                <a:gd name="T59" fmla="*/ 77 h 128"/>
                <a:gd name="T60" fmla="*/ 0 w 65"/>
                <a:gd name="T61" fmla="*/ 64 h 128"/>
                <a:gd name="T62" fmla="*/ 0 w 65"/>
                <a:gd name="T63" fmla="*/ 51 h 128"/>
                <a:gd name="T64" fmla="*/ 2 w 65"/>
                <a:gd name="T65" fmla="*/ 39 h 128"/>
                <a:gd name="T66" fmla="*/ 5 w 65"/>
                <a:gd name="T67" fmla="*/ 28 h 128"/>
                <a:gd name="T68" fmla="*/ 9 w 65"/>
                <a:gd name="T69" fmla="*/ 18 h 128"/>
                <a:gd name="T70" fmla="*/ 14 w 65"/>
                <a:gd name="T71" fmla="*/ 11 h 128"/>
                <a:gd name="T72" fmla="*/ 20 w 65"/>
                <a:gd name="T73" fmla="*/ 4 h 128"/>
                <a:gd name="T74" fmla="*/ 23 w 65"/>
                <a:gd name="T75" fmla="*/ 3 h 128"/>
                <a:gd name="T76" fmla="*/ 26 w 65"/>
                <a:gd name="T77" fmla="*/ 1 h 128"/>
                <a:gd name="T78" fmla="*/ 29 w 65"/>
                <a:gd name="T79" fmla="*/ 0 h 128"/>
                <a:gd name="T80" fmla="*/ 33 w 65"/>
                <a:gd name="T81" fmla="*/ 0 h 1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8"/>
                <a:gd name="T125" fmla="*/ 65 w 65"/>
                <a:gd name="T126" fmla="*/ 128 h 1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8">
                  <a:moveTo>
                    <a:pt x="33" y="0"/>
                  </a:moveTo>
                  <a:lnTo>
                    <a:pt x="36" y="0"/>
                  </a:lnTo>
                  <a:lnTo>
                    <a:pt x="39" y="1"/>
                  </a:lnTo>
                  <a:lnTo>
                    <a:pt x="42" y="3"/>
                  </a:lnTo>
                  <a:lnTo>
                    <a:pt x="45" y="4"/>
                  </a:lnTo>
                  <a:lnTo>
                    <a:pt x="50" y="11"/>
                  </a:lnTo>
                  <a:lnTo>
                    <a:pt x="55" y="18"/>
                  </a:lnTo>
                  <a:lnTo>
                    <a:pt x="59" y="28"/>
                  </a:lnTo>
                  <a:lnTo>
                    <a:pt x="62" y="39"/>
                  </a:lnTo>
                  <a:lnTo>
                    <a:pt x="64" y="51"/>
                  </a:lnTo>
                  <a:lnTo>
                    <a:pt x="65" y="64"/>
                  </a:lnTo>
                  <a:lnTo>
                    <a:pt x="64" y="77"/>
                  </a:lnTo>
                  <a:lnTo>
                    <a:pt x="62" y="88"/>
                  </a:lnTo>
                  <a:lnTo>
                    <a:pt x="59" y="99"/>
                  </a:lnTo>
                  <a:lnTo>
                    <a:pt x="55" y="108"/>
                  </a:lnTo>
                  <a:lnTo>
                    <a:pt x="50" y="116"/>
                  </a:lnTo>
                  <a:lnTo>
                    <a:pt x="45" y="122"/>
                  </a:lnTo>
                  <a:lnTo>
                    <a:pt x="42" y="124"/>
                  </a:lnTo>
                  <a:lnTo>
                    <a:pt x="39" y="126"/>
                  </a:lnTo>
                  <a:lnTo>
                    <a:pt x="36" y="127"/>
                  </a:lnTo>
                  <a:lnTo>
                    <a:pt x="33" y="128"/>
                  </a:lnTo>
                  <a:lnTo>
                    <a:pt x="29" y="127"/>
                  </a:lnTo>
                  <a:lnTo>
                    <a:pt x="26" y="126"/>
                  </a:lnTo>
                  <a:lnTo>
                    <a:pt x="23" y="124"/>
                  </a:lnTo>
                  <a:lnTo>
                    <a:pt x="20" y="122"/>
                  </a:lnTo>
                  <a:lnTo>
                    <a:pt x="14" y="116"/>
                  </a:lnTo>
                  <a:lnTo>
                    <a:pt x="9" y="108"/>
                  </a:lnTo>
                  <a:lnTo>
                    <a:pt x="5" y="99"/>
                  </a:lnTo>
                  <a:lnTo>
                    <a:pt x="2" y="88"/>
                  </a:lnTo>
                  <a:lnTo>
                    <a:pt x="0" y="77"/>
                  </a:lnTo>
                  <a:lnTo>
                    <a:pt x="0" y="64"/>
                  </a:lnTo>
                  <a:lnTo>
                    <a:pt x="0" y="51"/>
                  </a:lnTo>
                  <a:lnTo>
                    <a:pt x="2" y="39"/>
                  </a:lnTo>
                  <a:lnTo>
                    <a:pt x="5" y="28"/>
                  </a:lnTo>
                  <a:lnTo>
                    <a:pt x="9" y="18"/>
                  </a:lnTo>
                  <a:lnTo>
                    <a:pt x="14" y="11"/>
                  </a:lnTo>
                  <a:lnTo>
                    <a:pt x="20" y="4"/>
                  </a:lnTo>
                  <a:lnTo>
                    <a:pt x="23" y="3"/>
                  </a:lnTo>
                  <a:lnTo>
                    <a:pt x="26" y="1"/>
                  </a:lnTo>
                  <a:lnTo>
                    <a:pt x="29" y="0"/>
                  </a:lnTo>
                  <a:lnTo>
                    <a:pt x="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87" name="Freeform 176"/>
            <p:cNvSpPr>
              <a:spLocks/>
            </p:cNvSpPr>
            <p:nvPr/>
          </p:nvSpPr>
          <p:spPr bwMode="auto">
            <a:xfrm>
              <a:off x="5059" y="2324"/>
              <a:ext cx="65" cy="128"/>
            </a:xfrm>
            <a:custGeom>
              <a:avLst/>
              <a:gdLst>
                <a:gd name="T0" fmla="*/ 33 w 65"/>
                <a:gd name="T1" fmla="*/ 0 h 128"/>
                <a:gd name="T2" fmla="*/ 36 w 65"/>
                <a:gd name="T3" fmla="*/ 0 h 128"/>
                <a:gd name="T4" fmla="*/ 39 w 65"/>
                <a:gd name="T5" fmla="*/ 1 h 128"/>
                <a:gd name="T6" fmla="*/ 42 w 65"/>
                <a:gd name="T7" fmla="*/ 3 h 128"/>
                <a:gd name="T8" fmla="*/ 45 w 65"/>
                <a:gd name="T9" fmla="*/ 4 h 128"/>
                <a:gd name="T10" fmla="*/ 50 w 65"/>
                <a:gd name="T11" fmla="*/ 11 h 128"/>
                <a:gd name="T12" fmla="*/ 55 w 65"/>
                <a:gd name="T13" fmla="*/ 18 h 128"/>
                <a:gd name="T14" fmla="*/ 59 w 65"/>
                <a:gd name="T15" fmla="*/ 28 h 128"/>
                <a:gd name="T16" fmla="*/ 62 w 65"/>
                <a:gd name="T17" fmla="*/ 39 h 128"/>
                <a:gd name="T18" fmla="*/ 64 w 65"/>
                <a:gd name="T19" fmla="*/ 51 h 128"/>
                <a:gd name="T20" fmla="*/ 65 w 65"/>
                <a:gd name="T21" fmla="*/ 64 h 128"/>
                <a:gd name="T22" fmla="*/ 64 w 65"/>
                <a:gd name="T23" fmla="*/ 77 h 128"/>
                <a:gd name="T24" fmla="*/ 62 w 65"/>
                <a:gd name="T25" fmla="*/ 88 h 128"/>
                <a:gd name="T26" fmla="*/ 59 w 65"/>
                <a:gd name="T27" fmla="*/ 99 h 128"/>
                <a:gd name="T28" fmla="*/ 55 w 65"/>
                <a:gd name="T29" fmla="*/ 108 h 128"/>
                <a:gd name="T30" fmla="*/ 50 w 65"/>
                <a:gd name="T31" fmla="*/ 116 h 128"/>
                <a:gd name="T32" fmla="*/ 45 w 65"/>
                <a:gd name="T33" fmla="*/ 122 h 128"/>
                <a:gd name="T34" fmla="*/ 42 w 65"/>
                <a:gd name="T35" fmla="*/ 124 h 128"/>
                <a:gd name="T36" fmla="*/ 39 w 65"/>
                <a:gd name="T37" fmla="*/ 126 h 128"/>
                <a:gd name="T38" fmla="*/ 36 w 65"/>
                <a:gd name="T39" fmla="*/ 127 h 128"/>
                <a:gd name="T40" fmla="*/ 33 w 65"/>
                <a:gd name="T41" fmla="*/ 128 h 128"/>
                <a:gd name="T42" fmla="*/ 29 w 65"/>
                <a:gd name="T43" fmla="*/ 127 h 128"/>
                <a:gd name="T44" fmla="*/ 26 w 65"/>
                <a:gd name="T45" fmla="*/ 126 h 128"/>
                <a:gd name="T46" fmla="*/ 23 w 65"/>
                <a:gd name="T47" fmla="*/ 124 h 128"/>
                <a:gd name="T48" fmla="*/ 20 w 65"/>
                <a:gd name="T49" fmla="*/ 122 h 128"/>
                <a:gd name="T50" fmla="*/ 14 w 65"/>
                <a:gd name="T51" fmla="*/ 116 h 128"/>
                <a:gd name="T52" fmla="*/ 9 w 65"/>
                <a:gd name="T53" fmla="*/ 108 h 128"/>
                <a:gd name="T54" fmla="*/ 5 w 65"/>
                <a:gd name="T55" fmla="*/ 99 h 128"/>
                <a:gd name="T56" fmla="*/ 2 w 65"/>
                <a:gd name="T57" fmla="*/ 88 h 128"/>
                <a:gd name="T58" fmla="*/ 0 w 65"/>
                <a:gd name="T59" fmla="*/ 77 h 128"/>
                <a:gd name="T60" fmla="*/ 0 w 65"/>
                <a:gd name="T61" fmla="*/ 64 h 128"/>
                <a:gd name="T62" fmla="*/ 0 w 65"/>
                <a:gd name="T63" fmla="*/ 51 h 128"/>
                <a:gd name="T64" fmla="*/ 2 w 65"/>
                <a:gd name="T65" fmla="*/ 39 h 128"/>
                <a:gd name="T66" fmla="*/ 5 w 65"/>
                <a:gd name="T67" fmla="*/ 28 h 128"/>
                <a:gd name="T68" fmla="*/ 9 w 65"/>
                <a:gd name="T69" fmla="*/ 18 h 128"/>
                <a:gd name="T70" fmla="*/ 14 w 65"/>
                <a:gd name="T71" fmla="*/ 11 h 128"/>
                <a:gd name="T72" fmla="*/ 20 w 65"/>
                <a:gd name="T73" fmla="*/ 4 h 128"/>
                <a:gd name="T74" fmla="*/ 23 w 65"/>
                <a:gd name="T75" fmla="*/ 3 h 128"/>
                <a:gd name="T76" fmla="*/ 26 w 65"/>
                <a:gd name="T77" fmla="*/ 1 h 128"/>
                <a:gd name="T78" fmla="*/ 29 w 65"/>
                <a:gd name="T79" fmla="*/ 0 h 128"/>
                <a:gd name="T80" fmla="*/ 33 w 65"/>
                <a:gd name="T81" fmla="*/ 0 h 1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8"/>
                <a:gd name="T125" fmla="*/ 65 w 65"/>
                <a:gd name="T126" fmla="*/ 128 h 1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8">
                  <a:moveTo>
                    <a:pt x="33" y="0"/>
                  </a:moveTo>
                  <a:lnTo>
                    <a:pt x="36" y="0"/>
                  </a:lnTo>
                  <a:lnTo>
                    <a:pt x="39" y="1"/>
                  </a:lnTo>
                  <a:lnTo>
                    <a:pt x="42" y="3"/>
                  </a:lnTo>
                  <a:lnTo>
                    <a:pt x="45" y="4"/>
                  </a:lnTo>
                  <a:lnTo>
                    <a:pt x="50" y="11"/>
                  </a:lnTo>
                  <a:lnTo>
                    <a:pt x="55" y="18"/>
                  </a:lnTo>
                  <a:lnTo>
                    <a:pt x="59" y="28"/>
                  </a:lnTo>
                  <a:lnTo>
                    <a:pt x="62" y="39"/>
                  </a:lnTo>
                  <a:lnTo>
                    <a:pt x="64" y="51"/>
                  </a:lnTo>
                  <a:lnTo>
                    <a:pt x="65" y="64"/>
                  </a:lnTo>
                  <a:lnTo>
                    <a:pt x="64" y="77"/>
                  </a:lnTo>
                  <a:lnTo>
                    <a:pt x="62" y="88"/>
                  </a:lnTo>
                  <a:lnTo>
                    <a:pt x="59" y="99"/>
                  </a:lnTo>
                  <a:lnTo>
                    <a:pt x="55" y="108"/>
                  </a:lnTo>
                  <a:lnTo>
                    <a:pt x="50" y="116"/>
                  </a:lnTo>
                  <a:lnTo>
                    <a:pt x="45" y="122"/>
                  </a:lnTo>
                  <a:lnTo>
                    <a:pt x="42" y="124"/>
                  </a:lnTo>
                  <a:lnTo>
                    <a:pt x="39" y="126"/>
                  </a:lnTo>
                  <a:lnTo>
                    <a:pt x="36" y="127"/>
                  </a:lnTo>
                  <a:lnTo>
                    <a:pt x="33" y="128"/>
                  </a:lnTo>
                  <a:lnTo>
                    <a:pt x="29" y="127"/>
                  </a:lnTo>
                  <a:lnTo>
                    <a:pt x="26" y="126"/>
                  </a:lnTo>
                  <a:lnTo>
                    <a:pt x="23" y="124"/>
                  </a:lnTo>
                  <a:lnTo>
                    <a:pt x="20" y="122"/>
                  </a:lnTo>
                  <a:lnTo>
                    <a:pt x="14" y="116"/>
                  </a:lnTo>
                  <a:lnTo>
                    <a:pt x="9" y="108"/>
                  </a:lnTo>
                  <a:lnTo>
                    <a:pt x="5" y="99"/>
                  </a:lnTo>
                  <a:lnTo>
                    <a:pt x="2" y="88"/>
                  </a:lnTo>
                  <a:lnTo>
                    <a:pt x="0" y="77"/>
                  </a:lnTo>
                  <a:lnTo>
                    <a:pt x="0" y="64"/>
                  </a:lnTo>
                  <a:lnTo>
                    <a:pt x="0" y="51"/>
                  </a:lnTo>
                  <a:lnTo>
                    <a:pt x="2" y="39"/>
                  </a:lnTo>
                  <a:lnTo>
                    <a:pt x="5" y="28"/>
                  </a:lnTo>
                  <a:lnTo>
                    <a:pt x="9" y="18"/>
                  </a:lnTo>
                  <a:lnTo>
                    <a:pt x="14" y="11"/>
                  </a:lnTo>
                  <a:lnTo>
                    <a:pt x="20" y="4"/>
                  </a:lnTo>
                  <a:lnTo>
                    <a:pt x="23" y="3"/>
                  </a:lnTo>
                  <a:lnTo>
                    <a:pt x="26"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6188" name="Freeform 177"/>
            <p:cNvSpPr>
              <a:spLocks/>
            </p:cNvSpPr>
            <p:nvPr/>
          </p:nvSpPr>
          <p:spPr bwMode="auto">
            <a:xfrm>
              <a:off x="5148" y="2267"/>
              <a:ext cx="104" cy="222"/>
            </a:xfrm>
            <a:custGeom>
              <a:avLst/>
              <a:gdLst>
                <a:gd name="T0" fmla="*/ 20 w 104"/>
                <a:gd name="T1" fmla="*/ 0 h 222"/>
                <a:gd name="T2" fmla="*/ 84 w 104"/>
                <a:gd name="T3" fmla="*/ 0 h 222"/>
                <a:gd name="T4" fmla="*/ 88 w 104"/>
                <a:gd name="T5" fmla="*/ 2 h 222"/>
                <a:gd name="T6" fmla="*/ 91 w 104"/>
                <a:gd name="T7" fmla="*/ 6 h 222"/>
                <a:gd name="T8" fmla="*/ 95 w 104"/>
                <a:gd name="T9" fmla="*/ 11 h 222"/>
                <a:gd name="T10" fmla="*/ 98 w 104"/>
                <a:gd name="T11" fmla="*/ 20 h 222"/>
                <a:gd name="T12" fmla="*/ 100 w 104"/>
                <a:gd name="T13" fmla="*/ 29 h 222"/>
                <a:gd name="T14" fmla="*/ 102 w 104"/>
                <a:gd name="T15" fmla="*/ 39 h 222"/>
                <a:gd name="T16" fmla="*/ 103 w 104"/>
                <a:gd name="T17" fmla="*/ 52 h 222"/>
                <a:gd name="T18" fmla="*/ 104 w 104"/>
                <a:gd name="T19" fmla="*/ 65 h 222"/>
                <a:gd name="T20" fmla="*/ 104 w 104"/>
                <a:gd name="T21" fmla="*/ 158 h 222"/>
                <a:gd name="T22" fmla="*/ 103 w 104"/>
                <a:gd name="T23" fmla="*/ 171 h 222"/>
                <a:gd name="T24" fmla="*/ 102 w 104"/>
                <a:gd name="T25" fmla="*/ 183 h 222"/>
                <a:gd name="T26" fmla="*/ 100 w 104"/>
                <a:gd name="T27" fmla="*/ 194 h 222"/>
                <a:gd name="T28" fmla="*/ 98 w 104"/>
                <a:gd name="T29" fmla="*/ 204 h 222"/>
                <a:gd name="T30" fmla="*/ 95 w 104"/>
                <a:gd name="T31" fmla="*/ 212 h 222"/>
                <a:gd name="T32" fmla="*/ 91 w 104"/>
                <a:gd name="T33" fmla="*/ 218 h 222"/>
                <a:gd name="T34" fmla="*/ 88 w 104"/>
                <a:gd name="T35" fmla="*/ 221 h 222"/>
                <a:gd name="T36" fmla="*/ 84 w 104"/>
                <a:gd name="T37" fmla="*/ 222 h 222"/>
                <a:gd name="T38" fmla="*/ 20 w 104"/>
                <a:gd name="T39" fmla="*/ 222 h 222"/>
                <a:gd name="T40" fmla="*/ 16 w 104"/>
                <a:gd name="T41" fmla="*/ 221 h 222"/>
                <a:gd name="T42" fmla="*/ 13 w 104"/>
                <a:gd name="T43" fmla="*/ 218 h 222"/>
                <a:gd name="T44" fmla="*/ 9 w 104"/>
                <a:gd name="T45" fmla="*/ 212 h 222"/>
                <a:gd name="T46" fmla="*/ 6 w 104"/>
                <a:gd name="T47" fmla="*/ 204 h 222"/>
                <a:gd name="T48" fmla="*/ 4 w 104"/>
                <a:gd name="T49" fmla="*/ 194 h 222"/>
                <a:gd name="T50" fmla="*/ 2 w 104"/>
                <a:gd name="T51" fmla="*/ 183 h 222"/>
                <a:gd name="T52" fmla="*/ 1 w 104"/>
                <a:gd name="T53" fmla="*/ 171 h 222"/>
                <a:gd name="T54" fmla="*/ 0 w 104"/>
                <a:gd name="T55" fmla="*/ 158 h 222"/>
                <a:gd name="T56" fmla="*/ 0 w 104"/>
                <a:gd name="T57" fmla="*/ 65 h 222"/>
                <a:gd name="T58" fmla="*/ 1 w 104"/>
                <a:gd name="T59" fmla="*/ 52 h 222"/>
                <a:gd name="T60" fmla="*/ 2 w 104"/>
                <a:gd name="T61" fmla="*/ 39 h 222"/>
                <a:gd name="T62" fmla="*/ 4 w 104"/>
                <a:gd name="T63" fmla="*/ 29 h 222"/>
                <a:gd name="T64" fmla="*/ 6 w 104"/>
                <a:gd name="T65" fmla="*/ 20 h 222"/>
                <a:gd name="T66" fmla="*/ 9 w 104"/>
                <a:gd name="T67" fmla="*/ 11 h 222"/>
                <a:gd name="T68" fmla="*/ 13 w 104"/>
                <a:gd name="T69" fmla="*/ 6 h 222"/>
                <a:gd name="T70" fmla="*/ 16 w 104"/>
                <a:gd name="T71" fmla="*/ 2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2"/>
                  </a:lnTo>
                  <a:lnTo>
                    <a:pt x="91" y="6"/>
                  </a:lnTo>
                  <a:lnTo>
                    <a:pt x="95" y="11"/>
                  </a:lnTo>
                  <a:lnTo>
                    <a:pt x="98" y="20"/>
                  </a:lnTo>
                  <a:lnTo>
                    <a:pt x="100" y="29"/>
                  </a:lnTo>
                  <a:lnTo>
                    <a:pt x="102" y="39"/>
                  </a:lnTo>
                  <a:lnTo>
                    <a:pt x="103" y="52"/>
                  </a:lnTo>
                  <a:lnTo>
                    <a:pt x="104" y="65"/>
                  </a:lnTo>
                  <a:lnTo>
                    <a:pt x="104" y="158"/>
                  </a:lnTo>
                  <a:lnTo>
                    <a:pt x="103" y="171"/>
                  </a:lnTo>
                  <a:lnTo>
                    <a:pt x="102" y="183"/>
                  </a:lnTo>
                  <a:lnTo>
                    <a:pt x="100" y="194"/>
                  </a:lnTo>
                  <a:lnTo>
                    <a:pt x="98" y="204"/>
                  </a:lnTo>
                  <a:lnTo>
                    <a:pt x="95" y="212"/>
                  </a:lnTo>
                  <a:lnTo>
                    <a:pt x="91" y="218"/>
                  </a:lnTo>
                  <a:lnTo>
                    <a:pt x="88" y="221"/>
                  </a:lnTo>
                  <a:lnTo>
                    <a:pt x="84" y="222"/>
                  </a:lnTo>
                  <a:lnTo>
                    <a:pt x="20" y="222"/>
                  </a:lnTo>
                  <a:lnTo>
                    <a:pt x="16" y="221"/>
                  </a:lnTo>
                  <a:lnTo>
                    <a:pt x="13" y="218"/>
                  </a:lnTo>
                  <a:lnTo>
                    <a:pt x="9" y="212"/>
                  </a:lnTo>
                  <a:lnTo>
                    <a:pt x="6" y="204"/>
                  </a:lnTo>
                  <a:lnTo>
                    <a:pt x="4" y="194"/>
                  </a:lnTo>
                  <a:lnTo>
                    <a:pt x="2" y="183"/>
                  </a:lnTo>
                  <a:lnTo>
                    <a:pt x="1" y="171"/>
                  </a:lnTo>
                  <a:lnTo>
                    <a:pt x="0" y="158"/>
                  </a:lnTo>
                  <a:lnTo>
                    <a:pt x="0" y="65"/>
                  </a:lnTo>
                  <a:lnTo>
                    <a:pt x="1" y="52"/>
                  </a:lnTo>
                  <a:lnTo>
                    <a:pt x="2" y="39"/>
                  </a:lnTo>
                  <a:lnTo>
                    <a:pt x="4" y="29"/>
                  </a:lnTo>
                  <a:lnTo>
                    <a:pt x="6" y="20"/>
                  </a:lnTo>
                  <a:lnTo>
                    <a:pt x="9" y="11"/>
                  </a:lnTo>
                  <a:lnTo>
                    <a:pt x="13" y="6"/>
                  </a:lnTo>
                  <a:lnTo>
                    <a:pt x="16" y="2"/>
                  </a:lnTo>
                  <a:lnTo>
                    <a:pt x="20" y="0"/>
                  </a:lnTo>
                  <a:close/>
                </a:path>
              </a:pathLst>
            </a:custGeom>
            <a:solidFill>
              <a:srgbClr val="D2B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89" name="Freeform 178"/>
            <p:cNvSpPr>
              <a:spLocks/>
            </p:cNvSpPr>
            <p:nvPr/>
          </p:nvSpPr>
          <p:spPr bwMode="auto">
            <a:xfrm>
              <a:off x="5148" y="2267"/>
              <a:ext cx="104" cy="222"/>
            </a:xfrm>
            <a:custGeom>
              <a:avLst/>
              <a:gdLst>
                <a:gd name="T0" fmla="*/ 20 w 104"/>
                <a:gd name="T1" fmla="*/ 0 h 222"/>
                <a:gd name="T2" fmla="*/ 84 w 104"/>
                <a:gd name="T3" fmla="*/ 0 h 222"/>
                <a:gd name="T4" fmla="*/ 88 w 104"/>
                <a:gd name="T5" fmla="*/ 2 h 222"/>
                <a:gd name="T6" fmla="*/ 91 w 104"/>
                <a:gd name="T7" fmla="*/ 6 h 222"/>
                <a:gd name="T8" fmla="*/ 95 w 104"/>
                <a:gd name="T9" fmla="*/ 11 h 222"/>
                <a:gd name="T10" fmla="*/ 98 w 104"/>
                <a:gd name="T11" fmla="*/ 20 h 222"/>
                <a:gd name="T12" fmla="*/ 100 w 104"/>
                <a:gd name="T13" fmla="*/ 29 h 222"/>
                <a:gd name="T14" fmla="*/ 102 w 104"/>
                <a:gd name="T15" fmla="*/ 39 h 222"/>
                <a:gd name="T16" fmla="*/ 103 w 104"/>
                <a:gd name="T17" fmla="*/ 52 h 222"/>
                <a:gd name="T18" fmla="*/ 104 w 104"/>
                <a:gd name="T19" fmla="*/ 65 h 222"/>
                <a:gd name="T20" fmla="*/ 104 w 104"/>
                <a:gd name="T21" fmla="*/ 158 h 222"/>
                <a:gd name="T22" fmla="*/ 103 w 104"/>
                <a:gd name="T23" fmla="*/ 171 h 222"/>
                <a:gd name="T24" fmla="*/ 102 w 104"/>
                <a:gd name="T25" fmla="*/ 183 h 222"/>
                <a:gd name="T26" fmla="*/ 100 w 104"/>
                <a:gd name="T27" fmla="*/ 194 h 222"/>
                <a:gd name="T28" fmla="*/ 98 w 104"/>
                <a:gd name="T29" fmla="*/ 204 h 222"/>
                <a:gd name="T30" fmla="*/ 95 w 104"/>
                <a:gd name="T31" fmla="*/ 212 h 222"/>
                <a:gd name="T32" fmla="*/ 91 w 104"/>
                <a:gd name="T33" fmla="*/ 218 h 222"/>
                <a:gd name="T34" fmla="*/ 88 w 104"/>
                <a:gd name="T35" fmla="*/ 221 h 222"/>
                <a:gd name="T36" fmla="*/ 84 w 104"/>
                <a:gd name="T37" fmla="*/ 222 h 222"/>
                <a:gd name="T38" fmla="*/ 20 w 104"/>
                <a:gd name="T39" fmla="*/ 222 h 222"/>
                <a:gd name="T40" fmla="*/ 16 w 104"/>
                <a:gd name="T41" fmla="*/ 221 h 222"/>
                <a:gd name="T42" fmla="*/ 13 w 104"/>
                <a:gd name="T43" fmla="*/ 218 h 222"/>
                <a:gd name="T44" fmla="*/ 9 w 104"/>
                <a:gd name="T45" fmla="*/ 212 h 222"/>
                <a:gd name="T46" fmla="*/ 6 w 104"/>
                <a:gd name="T47" fmla="*/ 204 h 222"/>
                <a:gd name="T48" fmla="*/ 4 w 104"/>
                <a:gd name="T49" fmla="*/ 194 h 222"/>
                <a:gd name="T50" fmla="*/ 2 w 104"/>
                <a:gd name="T51" fmla="*/ 183 h 222"/>
                <a:gd name="T52" fmla="*/ 1 w 104"/>
                <a:gd name="T53" fmla="*/ 171 h 222"/>
                <a:gd name="T54" fmla="*/ 0 w 104"/>
                <a:gd name="T55" fmla="*/ 158 h 222"/>
                <a:gd name="T56" fmla="*/ 0 w 104"/>
                <a:gd name="T57" fmla="*/ 65 h 222"/>
                <a:gd name="T58" fmla="*/ 1 w 104"/>
                <a:gd name="T59" fmla="*/ 52 h 222"/>
                <a:gd name="T60" fmla="*/ 2 w 104"/>
                <a:gd name="T61" fmla="*/ 39 h 222"/>
                <a:gd name="T62" fmla="*/ 4 w 104"/>
                <a:gd name="T63" fmla="*/ 29 h 222"/>
                <a:gd name="T64" fmla="*/ 6 w 104"/>
                <a:gd name="T65" fmla="*/ 20 h 222"/>
                <a:gd name="T66" fmla="*/ 9 w 104"/>
                <a:gd name="T67" fmla="*/ 11 h 222"/>
                <a:gd name="T68" fmla="*/ 13 w 104"/>
                <a:gd name="T69" fmla="*/ 6 h 222"/>
                <a:gd name="T70" fmla="*/ 16 w 104"/>
                <a:gd name="T71" fmla="*/ 2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2"/>
                  </a:lnTo>
                  <a:lnTo>
                    <a:pt x="91" y="6"/>
                  </a:lnTo>
                  <a:lnTo>
                    <a:pt x="95" y="11"/>
                  </a:lnTo>
                  <a:lnTo>
                    <a:pt x="98" y="20"/>
                  </a:lnTo>
                  <a:lnTo>
                    <a:pt x="100" y="29"/>
                  </a:lnTo>
                  <a:lnTo>
                    <a:pt x="102" y="39"/>
                  </a:lnTo>
                  <a:lnTo>
                    <a:pt x="103" y="52"/>
                  </a:lnTo>
                  <a:lnTo>
                    <a:pt x="104" y="65"/>
                  </a:lnTo>
                  <a:lnTo>
                    <a:pt x="104" y="158"/>
                  </a:lnTo>
                  <a:lnTo>
                    <a:pt x="103" y="171"/>
                  </a:lnTo>
                  <a:lnTo>
                    <a:pt x="102" y="183"/>
                  </a:lnTo>
                  <a:lnTo>
                    <a:pt x="100" y="194"/>
                  </a:lnTo>
                  <a:lnTo>
                    <a:pt x="98" y="204"/>
                  </a:lnTo>
                  <a:lnTo>
                    <a:pt x="95" y="212"/>
                  </a:lnTo>
                  <a:lnTo>
                    <a:pt x="91" y="218"/>
                  </a:lnTo>
                  <a:lnTo>
                    <a:pt x="88" y="221"/>
                  </a:lnTo>
                  <a:lnTo>
                    <a:pt x="84" y="222"/>
                  </a:lnTo>
                  <a:lnTo>
                    <a:pt x="20" y="222"/>
                  </a:lnTo>
                  <a:lnTo>
                    <a:pt x="16" y="221"/>
                  </a:lnTo>
                  <a:lnTo>
                    <a:pt x="13" y="218"/>
                  </a:lnTo>
                  <a:lnTo>
                    <a:pt x="9" y="212"/>
                  </a:lnTo>
                  <a:lnTo>
                    <a:pt x="6" y="204"/>
                  </a:lnTo>
                  <a:lnTo>
                    <a:pt x="4" y="194"/>
                  </a:lnTo>
                  <a:lnTo>
                    <a:pt x="2" y="183"/>
                  </a:lnTo>
                  <a:lnTo>
                    <a:pt x="1" y="171"/>
                  </a:lnTo>
                  <a:lnTo>
                    <a:pt x="0" y="158"/>
                  </a:lnTo>
                  <a:lnTo>
                    <a:pt x="0" y="65"/>
                  </a:lnTo>
                  <a:lnTo>
                    <a:pt x="1" y="52"/>
                  </a:lnTo>
                  <a:lnTo>
                    <a:pt x="2" y="39"/>
                  </a:lnTo>
                  <a:lnTo>
                    <a:pt x="4" y="29"/>
                  </a:lnTo>
                  <a:lnTo>
                    <a:pt x="6" y="20"/>
                  </a:lnTo>
                  <a:lnTo>
                    <a:pt x="9" y="11"/>
                  </a:lnTo>
                  <a:lnTo>
                    <a:pt x="13" y="6"/>
                  </a:lnTo>
                  <a:lnTo>
                    <a:pt x="16" y="2"/>
                  </a:lnTo>
                  <a:lnTo>
                    <a:pt x="2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190" name="Freeform 179"/>
            <p:cNvSpPr>
              <a:spLocks/>
            </p:cNvSpPr>
            <p:nvPr/>
          </p:nvSpPr>
          <p:spPr bwMode="auto">
            <a:xfrm>
              <a:off x="5165" y="2324"/>
              <a:ext cx="65" cy="128"/>
            </a:xfrm>
            <a:custGeom>
              <a:avLst/>
              <a:gdLst>
                <a:gd name="T0" fmla="*/ 33 w 65"/>
                <a:gd name="T1" fmla="*/ 0 h 128"/>
                <a:gd name="T2" fmla="*/ 36 w 65"/>
                <a:gd name="T3" fmla="*/ 0 h 128"/>
                <a:gd name="T4" fmla="*/ 39 w 65"/>
                <a:gd name="T5" fmla="*/ 1 h 128"/>
                <a:gd name="T6" fmla="*/ 42 w 65"/>
                <a:gd name="T7" fmla="*/ 3 h 128"/>
                <a:gd name="T8" fmla="*/ 45 w 65"/>
                <a:gd name="T9" fmla="*/ 4 h 128"/>
                <a:gd name="T10" fmla="*/ 50 w 65"/>
                <a:gd name="T11" fmla="*/ 11 h 128"/>
                <a:gd name="T12" fmla="*/ 55 w 65"/>
                <a:gd name="T13" fmla="*/ 18 h 128"/>
                <a:gd name="T14" fmla="*/ 59 w 65"/>
                <a:gd name="T15" fmla="*/ 28 h 128"/>
                <a:gd name="T16" fmla="*/ 62 w 65"/>
                <a:gd name="T17" fmla="*/ 39 h 128"/>
                <a:gd name="T18" fmla="*/ 64 w 65"/>
                <a:gd name="T19" fmla="*/ 51 h 128"/>
                <a:gd name="T20" fmla="*/ 65 w 65"/>
                <a:gd name="T21" fmla="*/ 64 h 128"/>
                <a:gd name="T22" fmla="*/ 64 w 65"/>
                <a:gd name="T23" fmla="*/ 77 h 128"/>
                <a:gd name="T24" fmla="*/ 62 w 65"/>
                <a:gd name="T25" fmla="*/ 88 h 128"/>
                <a:gd name="T26" fmla="*/ 59 w 65"/>
                <a:gd name="T27" fmla="*/ 99 h 128"/>
                <a:gd name="T28" fmla="*/ 55 w 65"/>
                <a:gd name="T29" fmla="*/ 108 h 128"/>
                <a:gd name="T30" fmla="*/ 50 w 65"/>
                <a:gd name="T31" fmla="*/ 116 h 128"/>
                <a:gd name="T32" fmla="*/ 45 w 65"/>
                <a:gd name="T33" fmla="*/ 122 h 128"/>
                <a:gd name="T34" fmla="*/ 42 w 65"/>
                <a:gd name="T35" fmla="*/ 124 h 128"/>
                <a:gd name="T36" fmla="*/ 39 w 65"/>
                <a:gd name="T37" fmla="*/ 126 h 128"/>
                <a:gd name="T38" fmla="*/ 36 w 65"/>
                <a:gd name="T39" fmla="*/ 127 h 128"/>
                <a:gd name="T40" fmla="*/ 33 w 65"/>
                <a:gd name="T41" fmla="*/ 128 h 128"/>
                <a:gd name="T42" fmla="*/ 29 w 65"/>
                <a:gd name="T43" fmla="*/ 127 h 128"/>
                <a:gd name="T44" fmla="*/ 26 w 65"/>
                <a:gd name="T45" fmla="*/ 126 h 128"/>
                <a:gd name="T46" fmla="*/ 23 w 65"/>
                <a:gd name="T47" fmla="*/ 124 h 128"/>
                <a:gd name="T48" fmla="*/ 20 w 65"/>
                <a:gd name="T49" fmla="*/ 122 h 128"/>
                <a:gd name="T50" fmla="*/ 15 w 65"/>
                <a:gd name="T51" fmla="*/ 116 h 128"/>
                <a:gd name="T52" fmla="*/ 10 w 65"/>
                <a:gd name="T53" fmla="*/ 108 h 128"/>
                <a:gd name="T54" fmla="*/ 6 w 65"/>
                <a:gd name="T55" fmla="*/ 99 h 128"/>
                <a:gd name="T56" fmla="*/ 2 w 65"/>
                <a:gd name="T57" fmla="*/ 88 h 128"/>
                <a:gd name="T58" fmla="*/ 0 w 65"/>
                <a:gd name="T59" fmla="*/ 77 h 128"/>
                <a:gd name="T60" fmla="*/ 0 w 65"/>
                <a:gd name="T61" fmla="*/ 64 h 128"/>
                <a:gd name="T62" fmla="*/ 0 w 65"/>
                <a:gd name="T63" fmla="*/ 51 h 128"/>
                <a:gd name="T64" fmla="*/ 2 w 65"/>
                <a:gd name="T65" fmla="*/ 39 h 128"/>
                <a:gd name="T66" fmla="*/ 6 w 65"/>
                <a:gd name="T67" fmla="*/ 28 h 128"/>
                <a:gd name="T68" fmla="*/ 10 w 65"/>
                <a:gd name="T69" fmla="*/ 18 h 128"/>
                <a:gd name="T70" fmla="*/ 15 w 65"/>
                <a:gd name="T71" fmla="*/ 11 h 128"/>
                <a:gd name="T72" fmla="*/ 20 w 65"/>
                <a:gd name="T73" fmla="*/ 4 h 128"/>
                <a:gd name="T74" fmla="*/ 23 w 65"/>
                <a:gd name="T75" fmla="*/ 3 h 128"/>
                <a:gd name="T76" fmla="*/ 26 w 65"/>
                <a:gd name="T77" fmla="*/ 1 h 128"/>
                <a:gd name="T78" fmla="*/ 29 w 65"/>
                <a:gd name="T79" fmla="*/ 0 h 128"/>
                <a:gd name="T80" fmla="*/ 33 w 65"/>
                <a:gd name="T81" fmla="*/ 0 h 1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8"/>
                <a:gd name="T125" fmla="*/ 65 w 65"/>
                <a:gd name="T126" fmla="*/ 128 h 1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8">
                  <a:moveTo>
                    <a:pt x="33" y="0"/>
                  </a:moveTo>
                  <a:lnTo>
                    <a:pt x="36" y="0"/>
                  </a:lnTo>
                  <a:lnTo>
                    <a:pt x="39" y="1"/>
                  </a:lnTo>
                  <a:lnTo>
                    <a:pt x="42" y="3"/>
                  </a:lnTo>
                  <a:lnTo>
                    <a:pt x="45" y="4"/>
                  </a:lnTo>
                  <a:lnTo>
                    <a:pt x="50" y="11"/>
                  </a:lnTo>
                  <a:lnTo>
                    <a:pt x="55" y="18"/>
                  </a:lnTo>
                  <a:lnTo>
                    <a:pt x="59" y="28"/>
                  </a:lnTo>
                  <a:lnTo>
                    <a:pt x="62" y="39"/>
                  </a:lnTo>
                  <a:lnTo>
                    <a:pt x="64" y="51"/>
                  </a:lnTo>
                  <a:lnTo>
                    <a:pt x="65" y="64"/>
                  </a:lnTo>
                  <a:lnTo>
                    <a:pt x="64" y="77"/>
                  </a:lnTo>
                  <a:lnTo>
                    <a:pt x="62" y="88"/>
                  </a:lnTo>
                  <a:lnTo>
                    <a:pt x="59" y="99"/>
                  </a:lnTo>
                  <a:lnTo>
                    <a:pt x="55" y="108"/>
                  </a:lnTo>
                  <a:lnTo>
                    <a:pt x="50" y="116"/>
                  </a:lnTo>
                  <a:lnTo>
                    <a:pt x="45" y="122"/>
                  </a:lnTo>
                  <a:lnTo>
                    <a:pt x="42" y="124"/>
                  </a:lnTo>
                  <a:lnTo>
                    <a:pt x="39" y="126"/>
                  </a:lnTo>
                  <a:lnTo>
                    <a:pt x="36" y="127"/>
                  </a:lnTo>
                  <a:lnTo>
                    <a:pt x="33" y="128"/>
                  </a:lnTo>
                  <a:lnTo>
                    <a:pt x="29" y="127"/>
                  </a:lnTo>
                  <a:lnTo>
                    <a:pt x="26" y="126"/>
                  </a:lnTo>
                  <a:lnTo>
                    <a:pt x="23" y="124"/>
                  </a:lnTo>
                  <a:lnTo>
                    <a:pt x="20" y="122"/>
                  </a:lnTo>
                  <a:lnTo>
                    <a:pt x="15" y="116"/>
                  </a:lnTo>
                  <a:lnTo>
                    <a:pt x="10" y="108"/>
                  </a:lnTo>
                  <a:lnTo>
                    <a:pt x="6" y="99"/>
                  </a:lnTo>
                  <a:lnTo>
                    <a:pt x="2" y="88"/>
                  </a:lnTo>
                  <a:lnTo>
                    <a:pt x="0" y="77"/>
                  </a:lnTo>
                  <a:lnTo>
                    <a:pt x="0" y="64"/>
                  </a:lnTo>
                  <a:lnTo>
                    <a:pt x="0" y="51"/>
                  </a:lnTo>
                  <a:lnTo>
                    <a:pt x="2" y="39"/>
                  </a:lnTo>
                  <a:lnTo>
                    <a:pt x="6" y="28"/>
                  </a:lnTo>
                  <a:lnTo>
                    <a:pt x="10" y="18"/>
                  </a:lnTo>
                  <a:lnTo>
                    <a:pt x="15" y="11"/>
                  </a:lnTo>
                  <a:lnTo>
                    <a:pt x="20" y="4"/>
                  </a:lnTo>
                  <a:lnTo>
                    <a:pt x="23" y="3"/>
                  </a:lnTo>
                  <a:lnTo>
                    <a:pt x="26" y="1"/>
                  </a:lnTo>
                  <a:lnTo>
                    <a:pt x="29" y="0"/>
                  </a:lnTo>
                  <a:lnTo>
                    <a:pt x="33" y="0"/>
                  </a:lnTo>
                  <a:close/>
                </a:path>
              </a:pathLst>
            </a:custGeom>
            <a:solidFill>
              <a:srgbClr val="DF9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191" name="Freeform 180"/>
            <p:cNvSpPr>
              <a:spLocks/>
            </p:cNvSpPr>
            <p:nvPr/>
          </p:nvSpPr>
          <p:spPr bwMode="auto">
            <a:xfrm>
              <a:off x="5165" y="2324"/>
              <a:ext cx="65" cy="128"/>
            </a:xfrm>
            <a:custGeom>
              <a:avLst/>
              <a:gdLst>
                <a:gd name="T0" fmla="*/ 33 w 65"/>
                <a:gd name="T1" fmla="*/ 0 h 128"/>
                <a:gd name="T2" fmla="*/ 36 w 65"/>
                <a:gd name="T3" fmla="*/ 0 h 128"/>
                <a:gd name="T4" fmla="*/ 39 w 65"/>
                <a:gd name="T5" fmla="*/ 1 h 128"/>
                <a:gd name="T6" fmla="*/ 42 w 65"/>
                <a:gd name="T7" fmla="*/ 3 h 128"/>
                <a:gd name="T8" fmla="*/ 45 w 65"/>
                <a:gd name="T9" fmla="*/ 4 h 128"/>
                <a:gd name="T10" fmla="*/ 50 w 65"/>
                <a:gd name="T11" fmla="*/ 11 h 128"/>
                <a:gd name="T12" fmla="*/ 55 w 65"/>
                <a:gd name="T13" fmla="*/ 18 h 128"/>
                <a:gd name="T14" fmla="*/ 59 w 65"/>
                <a:gd name="T15" fmla="*/ 28 h 128"/>
                <a:gd name="T16" fmla="*/ 62 w 65"/>
                <a:gd name="T17" fmla="*/ 39 h 128"/>
                <a:gd name="T18" fmla="*/ 64 w 65"/>
                <a:gd name="T19" fmla="*/ 51 h 128"/>
                <a:gd name="T20" fmla="*/ 65 w 65"/>
                <a:gd name="T21" fmla="*/ 64 h 128"/>
                <a:gd name="T22" fmla="*/ 64 w 65"/>
                <a:gd name="T23" fmla="*/ 77 h 128"/>
                <a:gd name="T24" fmla="*/ 62 w 65"/>
                <a:gd name="T25" fmla="*/ 88 h 128"/>
                <a:gd name="T26" fmla="*/ 59 w 65"/>
                <a:gd name="T27" fmla="*/ 99 h 128"/>
                <a:gd name="T28" fmla="*/ 55 w 65"/>
                <a:gd name="T29" fmla="*/ 108 h 128"/>
                <a:gd name="T30" fmla="*/ 50 w 65"/>
                <a:gd name="T31" fmla="*/ 116 h 128"/>
                <a:gd name="T32" fmla="*/ 45 w 65"/>
                <a:gd name="T33" fmla="*/ 122 h 128"/>
                <a:gd name="T34" fmla="*/ 42 w 65"/>
                <a:gd name="T35" fmla="*/ 124 h 128"/>
                <a:gd name="T36" fmla="*/ 39 w 65"/>
                <a:gd name="T37" fmla="*/ 126 h 128"/>
                <a:gd name="T38" fmla="*/ 36 w 65"/>
                <a:gd name="T39" fmla="*/ 127 h 128"/>
                <a:gd name="T40" fmla="*/ 33 w 65"/>
                <a:gd name="T41" fmla="*/ 128 h 128"/>
                <a:gd name="T42" fmla="*/ 29 w 65"/>
                <a:gd name="T43" fmla="*/ 127 h 128"/>
                <a:gd name="T44" fmla="*/ 26 w 65"/>
                <a:gd name="T45" fmla="*/ 126 h 128"/>
                <a:gd name="T46" fmla="*/ 23 w 65"/>
                <a:gd name="T47" fmla="*/ 124 h 128"/>
                <a:gd name="T48" fmla="*/ 20 w 65"/>
                <a:gd name="T49" fmla="*/ 122 h 128"/>
                <a:gd name="T50" fmla="*/ 15 w 65"/>
                <a:gd name="T51" fmla="*/ 116 h 128"/>
                <a:gd name="T52" fmla="*/ 10 w 65"/>
                <a:gd name="T53" fmla="*/ 108 h 128"/>
                <a:gd name="T54" fmla="*/ 6 w 65"/>
                <a:gd name="T55" fmla="*/ 99 h 128"/>
                <a:gd name="T56" fmla="*/ 2 w 65"/>
                <a:gd name="T57" fmla="*/ 88 h 128"/>
                <a:gd name="T58" fmla="*/ 0 w 65"/>
                <a:gd name="T59" fmla="*/ 77 h 128"/>
                <a:gd name="T60" fmla="*/ 0 w 65"/>
                <a:gd name="T61" fmla="*/ 64 h 128"/>
                <a:gd name="T62" fmla="*/ 0 w 65"/>
                <a:gd name="T63" fmla="*/ 51 h 128"/>
                <a:gd name="T64" fmla="*/ 2 w 65"/>
                <a:gd name="T65" fmla="*/ 39 h 128"/>
                <a:gd name="T66" fmla="*/ 6 w 65"/>
                <a:gd name="T67" fmla="*/ 28 h 128"/>
                <a:gd name="T68" fmla="*/ 10 w 65"/>
                <a:gd name="T69" fmla="*/ 18 h 128"/>
                <a:gd name="T70" fmla="*/ 15 w 65"/>
                <a:gd name="T71" fmla="*/ 11 h 128"/>
                <a:gd name="T72" fmla="*/ 20 w 65"/>
                <a:gd name="T73" fmla="*/ 4 h 128"/>
                <a:gd name="T74" fmla="*/ 23 w 65"/>
                <a:gd name="T75" fmla="*/ 3 h 128"/>
                <a:gd name="T76" fmla="*/ 26 w 65"/>
                <a:gd name="T77" fmla="*/ 1 h 128"/>
                <a:gd name="T78" fmla="*/ 29 w 65"/>
                <a:gd name="T79" fmla="*/ 0 h 128"/>
                <a:gd name="T80" fmla="*/ 33 w 65"/>
                <a:gd name="T81" fmla="*/ 0 h 1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8"/>
                <a:gd name="T125" fmla="*/ 65 w 65"/>
                <a:gd name="T126" fmla="*/ 128 h 1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8">
                  <a:moveTo>
                    <a:pt x="33" y="0"/>
                  </a:moveTo>
                  <a:lnTo>
                    <a:pt x="36" y="0"/>
                  </a:lnTo>
                  <a:lnTo>
                    <a:pt x="39" y="1"/>
                  </a:lnTo>
                  <a:lnTo>
                    <a:pt x="42" y="3"/>
                  </a:lnTo>
                  <a:lnTo>
                    <a:pt x="45" y="4"/>
                  </a:lnTo>
                  <a:lnTo>
                    <a:pt x="50" y="11"/>
                  </a:lnTo>
                  <a:lnTo>
                    <a:pt x="55" y="18"/>
                  </a:lnTo>
                  <a:lnTo>
                    <a:pt x="59" y="28"/>
                  </a:lnTo>
                  <a:lnTo>
                    <a:pt x="62" y="39"/>
                  </a:lnTo>
                  <a:lnTo>
                    <a:pt x="64" y="51"/>
                  </a:lnTo>
                  <a:lnTo>
                    <a:pt x="65" y="64"/>
                  </a:lnTo>
                  <a:lnTo>
                    <a:pt x="64" y="77"/>
                  </a:lnTo>
                  <a:lnTo>
                    <a:pt x="62" y="88"/>
                  </a:lnTo>
                  <a:lnTo>
                    <a:pt x="59" y="99"/>
                  </a:lnTo>
                  <a:lnTo>
                    <a:pt x="55" y="108"/>
                  </a:lnTo>
                  <a:lnTo>
                    <a:pt x="50" y="116"/>
                  </a:lnTo>
                  <a:lnTo>
                    <a:pt x="45" y="122"/>
                  </a:lnTo>
                  <a:lnTo>
                    <a:pt x="42" y="124"/>
                  </a:lnTo>
                  <a:lnTo>
                    <a:pt x="39" y="126"/>
                  </a:lnTo>
                  <a:lnTo>
                    <a:pt x="36" y="127"/>
                  </a:lnTo>
                  <a:lnTo>
                    <a:pt x="33" y="128"/>
                  </a:lnTo>
                  <a:lnTo>
                    <a:pt x="29" y="127"/>
                  </a:lnTo>
                  <a:lnTo>
                    <a:pt x="26" y="126"/>
                  </a:lnTo>
                  <a:lnTo>
                    <a:pt x="23" y="124"/>
                  </a:lnTo>
                  <a:lnTo>
                    <a:pt x="20" y="122"/>
                  </a:lnTo>
                  <a:lnTo>
                    <a:pt x="15" y="116"/>
                  </a:lnTo>
                  <a:lnTo>
                    <a:pt x="10" y="108"/>
                  </a:lnTo>
                  <a:lnTo>
                    <a:pt x="6" y="99"/>
                  </a:lnTo>
                  <a:lnTo>
                    <a:pt x="2" y="88"/>
                  </a:lnTo>
                  <a:lnTo>
                    <a:pt x="0" y="77"/>
                  </a:lnTo>
                  <a:lnTo>
                    <a:pt x="0" y="64"/>
                  </a:lnTo>
                  <a:lnTo>
                    <a:pt x="0" y="51"/>
                  </a:lnTo>
                  <a:lnTo>
                    <a:pt x="2" y="39"/>
                  </a:lnTo>
                  <a:lnTo>
                    <a:pt x="6" y="28"/>
                  </a:lnTo>
                  <a:lnTo>
                    <a:pt x="10" y="18"/>
                  </a:lnTo>
                  <a:lnTo>
                    <a:pt x="15" y="11"/>
                  </a:lnTo>
                  <a:lnTo>
                    <a:pt x="20" y="4"/>
                  </a:lnTo>
                  <a:lnTo>
                    <a:pt x="23" y="3"/>
                  </a:lnTo>
                  <a:lnTo>
                    <a:pt x="26" y="1"/>
                  </a:lnTo>
                  <a:lnTo>
                    <a:pt x="29" y="0"/>
                  </a:lnTo>
                  <a:lnTo>
                    <a:pt x="33"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sp>
        <p:nvSpPr>
          <p:cNvPr id="15369" name="Freeform 183"/>
          <p:cNvSpPr>
            <a:spLocks/>
          </p:cNvSpPr>
          <p:nvPr/>
        </p:nvSpPr>
        <p:spPr bwMode="auto">
          <a:xfrm>
            <a:off x="150813" y="3842255"/>
            <a:ext cx="320675" cy="250825"/>
          </a:xfrm>
          <a:custGeom>
            <a:avLst/>
            <a:gdLst>
              <a:gd name="T0" fmla="*/ 2147483647 w 202"/>
              <a:gd name="T1" fmla="*/ 0 h 158"/>
              <a:gd name="T2" fmla="*/ 2147483647 w 202"/>
              <a:gd name="T3" fmla="*/ 0 h 158"/>
              <a:gd name="T4" fmla="*/ 2147483647 w 202"/>
              <a:gd name="T5" fmla="*/ 2147483647 h 158"/>
              <a:gd name="T6" fmla="*/ 2147483647 w 202"/>
              <a:gd name="T7" fmla="*/ 2147483647 h 158"/>
              <a:gd name="T8" fmla="*/ 2147483647 w 202"/>
              <a:gd name="T9" fmla="*/ 2147483647 h 158"/>
              <a:gd name="T10" fmla="*/ 2147483647 w 202"/>
              <a:gd name="T11" fmla="*/ 2147483647 h 158"/>
              <a:gd name="T12" fmla="*/ 2147483647 w 202"/>
              <a:gd name="T13" fmla="*/ 2147483647 h 158"/>
              <a:gd name="T14" fmla="*/ 2147483647 w 202"/>
              <a:gd name="T15" fmla="*/ 2147483647 h 158"/>
              <a:gd name="T16" fmla="*/ 2147483647 w 202"/>
              <a:gd name="T17" fmla="*/ 2147483647 h 158"/>
              <a:gd name="T18" fmla="*/ 2147483647 w 202"/>
              <a:gd name="T19" fmla="*/ 2147483647 h 158"/>
              <a:gd name="T20" fmla="*/ 2147483647 w 202"/>
              <a:gd name="T21" fmla="*/ 2147483647 h 158"/>
              <a:gd name="T22" fmla="*/ 2147483647 w 202"/>
              <a:gd name="T23" fmla="*/ 2147483647 h 158"/>
              <a:gd name="T24" fmla="*/ 2147483647 w 202"/>
              <a:gd name="T25" fmla="*/ 2147483647 h 158"/>
              <a:gd name="T26" fmla="*/ 2147483647 w 202"/>
              <a:gd name="T27" fmla="*/ 2147483647 h 158"/>
              <a:gd name="T28" fmla="*/ 2147483647 w 202"/>
              <a:gd name="T29" fmla="*/ 2147483647 h 158"/>
              <a:gd name="T30" fmla="*/ 2147483647 w 202"/>
              <a:gd name="T31" fmla="*/ 2147483647 h 158"/>
              <a:gd name="T32" fmla="*/ 2147483647 w 202"/>
              <a:gd name="T33" fmla="*/ 2147483647 h 158"/>
              <a:gd name="T34" fmla="*/ 2147483647 w 202"/>
              <a:gd name="T35" fmla="*/ 2147483647 h 158"/>
              <a:gd name="T36" fmla="*/ 2147483647 w 202"/>
              <a:gd name="T37" fmla="*/ 2147483647 h 158"/>
              <a:gd name="T38" fmla="*/ 2147483647 w 202"/>
              <a:gd name="T39" fmla="*/ 2147483647 h 158"/>
              <a:gd name="T40" fmla="*/ 2147483647 w 202"/>
              <a:gd name="T41" fmla="*/ 2147483647 h 158"/>
              <a:gd name="T42" fmla="*/ 2147483647 w 202"/>
              <a:gd name="T43" fmla="*/ 2147483647 h 158"/>
              <a:gd name="T44" fmla="*/ 2147483647 w 202"/>
              <a:gd name="T45" fmla="*/ 2147483647 h 158"/>
              <a:gd name="T46" fmla="*/ 2147483647 w 202"/>
              <a:gd name="T47" fmla="*/ 2147483647 h 158"/>
              <a:gd name="T48" fmla="*/ 2147483647 w 202"/>
              <a:gd name="T49" fmla="*/ 2147483647 h 158"/>
              <a:gd name="T50" fmla="*/ 2147483647 w 202"/>
              <a:gd name="T51" fmla="*/ 2147483647 h 158"/>
              <a:gd name="T52" fmla="*/ 2147483647 w 202"/>
              <a:gd name="T53" fmla="*/ 2147483647 h 158"/>
              <a:gd name="T54" fmla="*/ 0 w 202"/>
              <a:gd name="T55" fmla="*/ 2147483647 h 158"/>
              <a:gd name="T56" fmla="*/ 0 w 202"/>
              <a:gd name="T57" fmla="*/ 2147483647 h 158"/>
              <a:gd name="T58" fmla="*/ 2147483647 w 202"/>
              <a:gd name="T59" fmla="*/ 2147483647 h 158"/>
              <a:gd name="T60" fmla="*/ 2147483647 w 202"/>
              <a:gd name="T61" fmla="*/ 2147483647 h 158"/>
              <a:gd name="T62" fmla="*/ 2147483647 w 202"/>
              <a:gd name="T63" fmla="*/ 2147483647 h 158"/>
              <a:gd name="T64" fmla="*/ 2147483647 w 202"/>
              <a:gd name="T65" fmla="*/ 2147483647 h 158"/>
              <a:gd name="T66" fmla="*/ 2147483647 w 202"/>
              <a:gd name="T67" fmla="*/ 2147483647 h 158"/>
              <a:gd name="T68" fmla="*/ 2147483647 w 202"/>
              <a:gd name="T69" fmla="*/ 2147483647 h 158"/>
              <a:gd name="T70" fmla="*/ 2147483647 w 202"/>
              <a:gd name="T71" fmla="*/ 2147483647 h 158"/>
              <a:gd name="T72" fmla="*/ 2147483647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3" y="0"/>
                </a:lnTo>
                <a:lnTo>
                  <a:pt x="171" y="1"/>
                </a:lnTo>
                <a:lnTo>
                  <a:pt x="178" y="4"/>
                </a:lnTo>
                <a:lnTo>
                  <a:pt x="185" y="8"/>
                </a:lnTo>
                <a:lnTo>
                  <a:pt x="191" y="14"/>
                </a:lnTo>
                <a:lnTo>
                  <a:pt x="196" y="21"/>
                </a:lnTo>
                <a:lnTo>
                  <a:pt x="199" y="28"/>
                </a:lnTo>
                <a:lnTo>
                  <a:pt x="202" y="37"/>
                </a:lnTo>
                <a:lnTo>
                  <a:pt x="202" y="46"/>
                </a:lnTo>
                <a:lnTo>
                  <a:pt x="202" y="113"/>
                </a:lnTo>
                <a:lnTo>
                  <a:pt x="202" y="122"/>
                </a:lnTo>
                <a:lnTo>
                  <a:pt x="199" y="130"/>
                </a:lnTo>
                <a:lnTo>
                  <a:pt x="196" y="138"/>
                </a:lnTo>
                <a:lnTo>
                  <a:pt x="191" y="144"/>
                </a:lnTo>
                <a:lnTo>
                  <a:pt x="185" y="150"/>
                </a:lnTo>
                <a:lnTo>
                  <a:pt x="178" y="154"/>
                </a:lnTo>
                <a:lnTo>
                  <a:pt x="171" y="157"/>
                </a:lnTo>
                <a:lnTo>
                  <a:pt x="163" y="158"/>
                </a:lnTo>
                <a:lnTo>
                  <a:pt x="39" y="158"/>
                </a:lnTo>
                <a:lnTo>
                  <a:pt x="31" y="157"/>
                </a:lnTo>
                <a:lnTo>
                  <a:pt x="24" y="154"/>
                </a:lnTo>
                <a:lnTo>
                  <a:pt x="17" y="150"/>
                </a:lnTo>
                <a:lnTo>
                  <a:pt x="11" y="144"/>
                </a:lnTo>
                <a:lnTo>
                  <a:pt x="7" y="138"/>
                </a:lnTo>
                <a:lnTo>
                  <a:pt x="3" y="130"/>
                </a:lnTo>
                <a:lnTo>
                  <a:pt x="1" y="122"/>
                </a:lnTo>
                <a:lnTo>
                  <a:pt x="0" y="113"/>
                </a:lnTo>
                <a:lnTo>
                  <a:pt x="0" y="46"/>
                </a:lnTo>
                <a:lnTo>
                  <a:pt x="1" y="37"/>
                </a:lnTo>
                <a:lnTo>
                  <a:pt x="3" y="28"/>
                </a:lnTo>
                <a:lnTo>
                  <a:pt x="7" y="21"/>
                </a:lnTo>
                <a:lnTo>
                  <a:pt x="11" y="14"/>
                </a:lnTo>
                <a:lnTo>
                  <a:pt x="17" y="8"/>
                </a:lnTo>
                <a:lnTo>
                  <a:pt x="24" y="4"/>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70" name="Freeform 184"/>
          <p:cNvSpPr>
            <a:spLocks/>
          </p:cNvSpPr>
          <p:nvPr/>
        </p:nvSpPr>
        <p:spPr bwMode="auto">
          <a:xfrm>
            <a:off x="150813" y="3842255"/>
            <a:ext cx="320675" cy="250825"/>
          </a:xfrm>
          <a:custGeom>
            <a:avLst/>
            <a:gdLst>
              <a:gd name="T0" fmla="*/ 2147483647 w 202"/>
              <a:gd name="T1" fmla="*/ 0 h 158"/>
              <a:gd name="T2" fmla="*/ 2147483647 w 202"/>
              <a:gd name="T3" fmla="*/ 0 h 158"/>
              <a:gd name="T4" fmla="*/ 2147483647 w 202"/>
              <a:gd name="T5" fmla="*/ 2147483647 h 158"/>
              <a:gd name="T6" fmla="*/ 2147483647 w 202"/>
              <a:gd name="T7" fmla="*/ 2147483647 h 158"/>
              <a:gd name="T8" fmla="*/ 2147483647 w 202"/>
              <a:gd name="T9" fmla="*/ 2147483647 h 158"/>
              <a:gd name="T10" fmla="*/ 2147483647 w 202"/>
              <a:gd name="T11" fmla="*/ 2147483647 h 158"/>
              <a:gd name="T12" fmla="*/ 2147483647 w 202"/>
              <a:gd name="T13" fmla="*/ 2147483647 h 158"/>
              <a:gd name="T14" fmla="*/ 2147483647 w 202"/>
              <a:gd name="T15" fmla="*/ 2147483647 h 158"/>
              <a:gd name="T16" fmla="*/ 2147483647 w 202"/>
              <a:gd name="T17" fmla="*/ 2147483647 h 158"/>
              <a:gd name="T18" fmla="*/ 2147483647 w 202"/>
              <a:gd name="T19" fmla="*/ 2147483647 h 158"/>
              <a:gd name="T20" fmla="*/ 2147483647 w 202"/>
              <a:gd name="T21" fmla="*/ 2147483647 h 158"/>
              <a:gd name="T22" fmla="*/ 2147483647 w 202"/>
              <a:gd name="T23" fmla="*/ 2147483647 h 158"/>
              <a:gd name="T24" fmla="*/ 2147483647 w 202"/>
              <a:gd name="T25" fmla="*/ 2147483647 h 158"/>
              <a:gd name="T26" fmla="*/ 2147483647 w 202"/>
              <a:gd name="T27" fmla="*/ 2147483647 h 158"/>
              <a:gd name="T28" fmla="*/ 2147483647 w 202"/>
              <a:gd name="T29" fmla="*/ 2147483647 h 158"/>
              <a:gd name="T30" fmla="*/ 2147483647 w 202"/>
              <a:gd name="T31" fmla="*/ 2147483647 h 158"/>
              <a:gd name="T32" fmla="*/ 2147483647 w 202"/>
              <a:gd name="T33" fmla="*/ 2147483647 h 158"/>
              <a:gd name="T34" fmla="*/ 2147483647 w 202"/>
              <a:gd name="T35" fmla="*/ 2147483647 h 158"/>
              <a:gd name="T36" fmla="*/ 2147483647 w 202"/>
              <a:gd name="T37" fmla="*/ 2147483647 h 158"/>
              <a:gd name="T38" fmla="*/ 2147483647 w 202"/>
              <a:gd name="T39" fmla="*/ 2147483647 h 158"/>
              <a:gd name="T40" fmla="*/ 2147483647 w 202"/>
              <a:gd name="T41" fmla="*/ 2147483647 h 158"/>
              <a:gd name="T42" fmla="*/ 2147483647 w 202"/>
              <a:gd name="T43" fmla="*/ 2147483647 h 158"/>
              <a:gd name="T44" fmla="*/ 2147483647 w 202"/>
              <a:gd name="T45" fmla="*/ 2147483647 h 158"/>
              <a:gd name="T46" fmla="*/ 2147483647 w 202"/>
              <a:gd name="T47" fmla="*/ 2147483647 h 158"/>
              <a:gd name="T48" fmla="*/ 2147483647 w 202"/>
              <a:gd name="T49" fmla="*/ 2147483647 h 158"/>
              <a:gd name="T50" fmla="*/ 2147483647 w 202"/>
              <a:gd name="T51" fmla="*/ 2147483647 h 158"/>
              <a:gd name="T52" fmla="*/ 2147483647 w 202"/>
              <a:gd name="T53" fmla="*/ 2147483647 h 158"/>
              <a:gd name="T54" fmla="*/ 0 w 202"/>
              <a:gd name="T55" fmla="*/ 2147483647 h 158"/>
              <a:gd name="T56" fmla="*/ 0 w 202"/>
              <a:gd name="T57" fmla="*/ 2147483647 h 158"/>
              <a:gd name="T58" fmla="*/ 2147483647 w 202"/>
              <a:gd name="T59" fmla="*/ 2147483647 h 158"/>
              <a:gd name="T60" fmla="*/ 2147483647 w 202"/>
              <a:gd name="T61" fmla="*/ 2147483647 h 158"/>
              <a:gd name="T62" fmla="*/ 2147483647 w 202"/>
              <a:gd name="T63" fmla="*/ 2147483647 h 158"/>
              <a:gd name="T64" fmla="*/ 2147483647 w 202"/>
              <a:gd name="T65" fmla="*/ 2147483647 h 158"/>
              <a:gd name="T66" fmla="*/ 2147483647 w 202"/>
              <a:gd name="T67" fmla="*/ 2147483647 h 158"/>
              <a:gd name="T68" fmla="*/ 2147483647 w 202"/>
              <a:gd name="T69" fmla="*/ 2147483647 h 158"/>
              <a:gd name="T70" fmla="*/ 2147483647 w 202"/>
              <a:gd name="T71" fmla="*/ 2147483647 h 158"/>
              <a:gd name="T72" fmla="*/ 2147483647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3" y="0"/>
                </a:lnTo>
                <a:lnTo>
                  <a:pt x="171" y="1"/>
                </a:lnTo>
                <a:lnTo>
                  <a:pt x="178" y="4"/>
                </a:lnTo>
                <a:lnTo>
                  <a:pt x="185" y="8"/>
                </a:lnTo>
                <a:lnTo>
                  <a:pt x="191" y="14"/>
                </a:lnTo>
                <a:lnTo>
                  <a:pt x="196" y="21"/>
                </a:lnTo>
                <a:lnTo>
                  <a:pt x="199" y="28"/>
                </a:lnTo>
                <a:lnTo>
                  <a:pt x="202" y="37"/>
                </a:lnTo>
                <a:lnTo>
                  <a:pt x="202" y="46"/>
                </a:lnTo>
                <a:lnTo>
                  <a:pt x="202" y="113"/>
                </a:lnTo>
                <a:lnTo>
                  <a:pt x="202" y="122"/>
                </a:lnTo>
                <a:lnTo>
                  <a:pt x="199" y="130"/>
                </a:lnTo>
                <a:lnTo>
                  <a:pt x="196" y="138"/>
                </a:lnTo>
                <a:lnTo>
                  <a:pt x="191" y="144"/>
                </a:lnTo>
                <a:lnTo>
                  <a:pt x="185" y="150"/>
                </a:lnTo>
                <a:lnTo>
                  <a:pt x="178" y="154"/>
                </a:lnTo>
                <a:lnTo>
                  <a:pt x="171" y="157"/>
                </a:lnTo>
                <a:lnTo>
                  <a:pt x="163" y="158"/>
                </a:lnTo>
                <a:lnTo>
                  <a:pt x="39" y="158"/>
                </a:lnTo>
                <a:lnTo>
                  <a:pt x="31" y="157"/>
                </a:lnTo>
                <a:lnTo>
                  <a:pt x="24" y="154"/>
                </a:lnTo>
                <a:lnTo>
                  <a:pt x="17" y="150"/>
                </a:lnTo>
                <a:lnTo>
                  <a:pt x="11" y="144"/>
                </a:lnTo>
                <a:lnTo>
                  <a:pt x="7" y="138"/>
                </a:lnTo>
                <a:lnTo>
                  <a:pt x="3" y="130"/>
                </a:lnTo>
                <a:lnTo>
                  <a:pt x="1" y="122"/>
                </a:lnTo>
                <a:lnTo>
                  <a:pt x="0" y="113"/>
                </a:lnTo>
                <a:lnTo>
                  <a:pt x="0" y="46"/>
                </a:lnTo>
                <a:lnTo>
                  <a:pt x="1" y="37"/>
                </a:lnTo>
                <a:lnTo>
                  <a:pt x="3" y="28"/>
                </a:lnTo>
                <a:lnTo>
                  <a:pt x="7" y="21"/>
                </a:lnTo>
                <a:lnTo>
                  <a:pt x="11" y="14"/>
                </a:lnTo>
                <a:lnTo>
                  <a:pt x="17" y="8"/>
                </a:lnTo>
                <a:lnTo>
                  <a:pt x="24" y="4"/>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71" name="Freeform 185"/>
          <p:cNvSpPr>
            <a:spLocks/>
          </p:cNvSpPr>
          <p:nvPr/>
        </p:nvSpPr>
        <p:spPr bwMode="auto">
          <a:xfrm>
            <a:off x="263525" y="3943855"/>
            <a:ext cx="139700" cy="88900"/>
          </a:xfrm>
          <a:custGeom>
            <a:avLst/>
            <a:gdLst>
              <a:gd name="T0" fmla="*/ 2147483647 w 88"/>
              <a:gd name="T1" fmla="*/ 0 h 56"/>
              <a:gd name="T2" fmla="*/ 2147483647 w 88"/>
              <a:gd name="T3" fmla="*/ 0 h 56"/>
              <a:gd name="T4" fmla="*/ 2147483647 w 88"/>
              <a:gd name="T5" fmla="*/ 2147483647 h 56"/>
              <a:gd name="T6" fmla="*/ 2147483647 w 88"/>
              <a:gd name="T7" fmla="*/ 2147483647 h 56"/>
              <a:gd name="T8" fmla="*/ 2147483647 w 88"/>
              <a:gd name="T9" fmla="*/ 2147483647 h 56"/>
              <a:gd name="T10" fmla="*/ 2147483647 w 88"/>
              <a:gd name="T11" fmla="*/ 2147483647 h 56"/>
              <a:gd name="T12" fmla="*/ 2147483647 w 88"/>
              <a:gd name="T13" fmla="*/ 2147483647 h 56"/>
              <a:gd name="T14" fmla="*/ 2147483647 w 88"/>
              <a:gd name="T15" fmla="*/ 2147483647 h 56"/>
              <a:gd name="T16" fmla="*/ 2147483647 w 88"/>
              <a:gd name="T17" fmla="*/ 2147483647 h 56"/>
              <a:gd name="T18" fmla="*/ 2147483647 w 88"/>
              <a:gd name="T19" fmla="*/ 2147483647 h 56"/>
              <a:gd name="T20" fmla="*/ 2147483647 w 88"/>
              <a:gd name="T21" fmla="*/ 2147483647 h 56"/>
              <a:gd name="T22" fmla="*/ 2147483647 w 88"/>
              <a:gd name="T23" fmla="*/ 2147483647 h 56"/>
              <a:gd name="T24" fmla="*/ 2147483647 w 88"/>
              <a:gd name="T25" fmla="*/ 2147483647 h 56"/>
              <a:gd name="T26" fmla="*/ 2147483647 w 88"/>
              <a:gd name="T27" fmla="*/ 2147483647 h 56"/>
              <a:gd name="T28" fmla="*/ 2147483647 w 88"/>
              <a:gd name="T29" fmla="*/ 2147483647 h 56"/>
              <a:gd name="T30" fmla="*/ 2147483647 w 88"/>
              <a:gd name="T31" fmla="*/ 2147483647 h 56"/>
              <a:gd name="T32" fmla="*/ 2147483647 w 88"/>
              <a:gd name="T33" fmla="*/ 2147483647 h 56"/>
              <a:gd name="T34" fmla="*/ 2147483647 w 88"/>
              <a:gd name="T35" fmla="*/ 2147483647 h 56"/>
              <a:gd name="T36" fmla="*/ 2147483647 w 88"/>
              <a:gd name="T37" fmla="*/ 2147483647 h 56"/>
              <a:gd name="T38" fmla="*/ 2147483647 w 88"/>
              <a:gd name="T39" fmla="*/ 2147483647 h 56"/>
              <a:gd name="T40" fmla="*/ 2147483647 w 88"/>
              <a:gd name="T41" fmla="*/ 2147483647 h 56"/>
              <a:gd name="T42" fmla="*/ 2147483647 w 88"/>
              <a:gd name="T43" fmla="*/ 2147483647 h 56"/>
              <a:gd name="T44" fmla="*/ 2147483647 w 88"/>
              <a:gd name="T45" fmla="*/ 2147483647 h 56"/>
              <a:gd name="T46" fmla="*/ 2147483647 w 88"/>
              <a:gd name="T47" fmla="*/ 2147483647 h 56"/>
              <a:gd name="T48" fmla="*/ 0 w 88"/>
              <a:gd name="T49" fmla="*/ 2147483647 h 56"/>
              <a:gd name="T50" fmla="*/ 2147483647 w 88"/>
              <a:gd name="T51" fmla="*/ 2147483647 h 56"/>
              <a:gd name="T52" fmla="*/ 2147483647 w 88"/>
              <a:gd name="T53" fmla="*/ 2147483647 h 56"/>
              <a:gd name="T54" fmla="*/ 2147483647 w 88"/>
              <a:gd name="T55" fmla="*/ 2147483647 h 56"/>
              <a:gd name="T56" fmla="*/ 2147483647 w 88"/>
              <a:gd name="T57" fmla="*/ 2147483647 h 56"/>
              <a:gd name="T58" fmla="*/ 2147483647 w 88"/>
              <a:gd name="T59" fmla="*/ 2147483647 h 56"/>
              <a:gd name="T60" fmla="*/ 2147483647 w 88"/>
              <a:gd name="T61" fmla="*/ 2147483647 h 56"/>
              <a:gd name="T62" fmla="*/ 2147483647 w 88"/>
              <a:gd name="T63" fmla="*/ 0 h 56"/>
              <a:gd name="T64" fmla="*/ 2147483647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2" y="2"/>
                </a:lnTo>
                <a:lnTo>
                  <a:pt x="69" y="4"/>
                </a:lnTo>
                <a:lnTo>
                  <a:pt x="75" y="8"/>
                </a:lnTo>
                <a:lnTo>
                  <a:pt x="81" y="11"/>
                </a:lnTo>
                <a:lnTo>
                  <a:pt x="85" y="17"/>
                </a:lnTo>
                <a:lnTo>
                  <a:pt x="87" y="22"/>
                </a:lnTo>
                <a:lnTo>
                  <a:pt x="88" y="28"/>
                </a:lnTo>
                <a:lnTo>
                  <a:pt x="87" y="33"/>
                </a:lnTo>
                <a:lnTo>
                  <a:pt x="85" y="39"/>
                </a:lnTo>
                <a:lnTo>
                  <a:pt x="81" y="44"/>
                </a:lnTo>
                <a:lnTo>
                  <a:pt x="75" y="47"/>
                </a:lnTo>
                <a:lnTo>
                  <a:pt x="69" y="51"/>
                </a:lnTo>
                <a:lnTo>
                  <a:pt x="62" y="53"/>
                </a:lnTo>
                <a:lnTo>
                  <a:pt x="52" y="56"/>
                </a:lnTo>
                <a:lnTo>
                  <a:pt x="44" y="56"/>
                </a:lnTo>
                <a:lnTo>
                  <a:pt x="35" y="56"/>
                </a:lnTo>
                <a:lnTo>
                  <a:pt x="27" y="53"/>
                </a:lnTo>
                <a:lnTo>
                  <a:pt x="20" y="51"/>
                </a:lnTo>
                <a:lnTo>
                  <a:pt x="13" y="47"/>
                </a:lnTo>
                <a:lnTo>
                  <a:pt x="8" y="44"/>
                </a:lnTo>
                <a:lnTo>
                  <a:pt x="4" y="39"/>
                </a:lnTo>
                <a:lnTo>
                  <a:pt x="1" y="33"/>
                </a:lnTo>
                <a:lnTo>
                  <a:pt x="0" y="28"/>
                </a:lnTo>
                <a:lnTo>
                  <a:pt x="1" y="22"/>
                </a:lnTo>
                <a:lnTo>
                  <a:pt x="4" y="17"/>
                </a:lnTo>
                <a:lnTo>
                  <a:pt x="8" y="11"/>
                </a:lnTo>
                <a:lnTo>
                  <a:pt x="13" y="8"/>
                </a:lnTo>
                <a:lnTo>
                  <a:pt x="20"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72" name="Freeform 186"/>
          <p:cNvSpPr>
            <a:spLocks/>
          </p:cNvSpPr>
          <p:nvPr/>
        </p:nvSpPr>
        <p:spPr bwMode="auto">
          <a:xfrm>
            <a:off x="263525" y="3943855"/>
            <a:ext cx="139700" cy="88900"/>
          </a:xfrm>
          <a:custGeom>
            <a:avLst/>
            <a:gdLst>
              <a:gd name="T0" fmla="*/ 2147483647 w 88"/>
              <a:gd name="T1" fmla="*/ 0 h 56"/>
              <a:gd name="T2" fmla="*/ 2147483647 w 88"/>
              <a:gd name="T3" fmla="*/ 0 h 56"/>
              <a:gd name="T4" fmla="*/ 2147483647 w 88"/>
              <a:gd name="T5" fmla="*/ 2147483647 h 56"/>
              <a:gd name="T6" fmla="*/ 2147483647 w 88"/>
              <a:gd name="T7" fmla="*/ 2147483647 h 56"/>
              <a:gd name="T8" fmla="*/ 2147483647 w 88"/>
              <a:gd name="T9" fmla="*/ 2147483647 h 56"/>
              <a:gd name="T10" fmla="*/ 2147483647 w 88"/>
              <a:gd name="T11" fmla="*/ 2147483647 h 56"/>
              <a:gd name="T12" fmla="*/ 2147483647 w 88"/>
              <a:gd name="T13" fmla="*/ 2147483647 h 56"/>
              <a:gd name="T14" fmla="*/ 2147483647 w 88"/>
              <a:gd name="T15" fmla="*/ 2147483647 h 56"/>
              <a:gd name="T16" fmla="*/ 2147483647 w 88"/>
              <a:gd name="T17" fmla="*/ 2147483647 h 56"/>
              <a:gd name="T18" fmla="*/ 2147483647 w 88"/>
              <a:gd name="T19" fmla="*/ 2147483647 h 56"/>
              <a:gd name="T20" fmla="*/ 2147483647 w 88"/>
              <a:gd name="T21" fmla="*/ 2147483647 h 56"/>
              <a:gd name="T22" fmla="*/ 2147483647 w 88"/>
              <a:gd name="T23" fmla="*/ 2147483647 h 56"/>
              <a:gd name="T24" fmla="*/ 2147483647 w 88"/>
              <a:gd name="T25" fmla="*/ 2147483647 h 56"/>
              <a:gd name="T26" fmla="*/ 2147483647 w 88"/>
              <a:gd name="T27" fmla="*/ 2147483647 h 56"/>
              <a:gd name="T28" fmla="*/ 2147483647 w 88"/>
              <a:gd name="T29" fmla="*/ 2147483647 h 56"/>
              <a:gd name="T30" fmla="*/ 2147483647 w 88"/>
              <a:gd name="T31" fmla="*/ 2147483647 h 56"/>
              <a:gd name="T32" fmla="*/ 2147483647 w 88"/>
              <a:gd name="T33" fmla="*/ 2147483647 h 56"/>
              <a:gd name="T34" fmla="*/ 2147483647 w 88"/>
              <a:gd name="T35" fmla="*/ 2147483647 h 56"/>
              <a:gd name="T36" fmla="*/ 2147483647 w 88"/>
              <a:gd name="T37" fmla="*/ 2147483647 h 56"/>
              <a:gd name="T38" fmla="*/ 2147483647 w 88"/>
              <a:gd name="T39" fmla="*/ 2147483647 h 56"/>
              <a:gd name="T40" fmla="*/ 2147483647 w 88"/>
              <a:gd name="T41" fmla="*/ 2147483647 h 56"/>
              <a:gd name="T42" fmla="*/ 2147483647 w 88"/>
              <a:gd name="T43" fmla="*/ 2147483647 h 56"/>
              <a:gd name="T44" fmla="*/ 2147483647 w 88"/>
              <a:gd name="T45" fmla="*/ 2147483647 h 56"/>
              <a:gd name="T46" fmla="*/ 2147483647 w 88"/>
              <a:gd name="T47" fmla="*/ 2147483647 h 56"/>
              <a:gd name="T48" fmla="*/ 0 w 88"/>
              <a:gd name="T49" fmla="*/ 2147483647 h 56"/>
              <a:gd name="T50" fmla="*/ 2147483647 w 88"/>
              <a:gd name="T51" fmla="*/ 2147483647 h 56"/>
              <a:gd name="T52" fmla="*/ 2147483647 w 88"/>
              <a:gd name="T53" fmla="*/ 2147483647 h 56"/>
              <a:gd name="T54" fmla="*/ 2147483647 w 88"/>
              <a:gd name="T55" fmla="*/ 2147483647 h 56"/>
              <a:gd name="T56" fmla="*/ 2147483647 w 88"/>
              <a:gd name="T57" fmla="*/ 2147483647 h 56"/>
              <a:gd name="T58" fmla="*/ 2147483647 w 88"/>
              <a:gd name="T59" fmla="*/ 2147483647 h 56"/>
              <a:gd name="T60" fmla="*/ 2147483647 w 88"/>
              <a:gd name="T61" fmla="*/ 2147483647 h 56"/>
              <a:gd name="T62" fmla="*/ 2147483647 w 88"/>
              <a:gd name="T63" fmla="*/ 0 h 56"/>
              <a:gd name="T64" fmla="*/ 2147483647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2" y="2"/>
                </a:lnTo>
                <a:lnTo>
                  <a:pt x="69" y="4"/>
                </a:lnTo>
                <a:lnTo>
                  <a:pt x="75" y="8"/>
                </a:lnTo>
                <a:lnTo>
                  <a:pt x="81" y="11"/>
                </a:lnTo>
                <a:lnTo>
                  <a:pt x="85" y="17"/>
                </a:lnTo>
                <a:lnTo>
                  <a:pt x="87" y="22"/>
                </a:lnTo>
                <a:lnTo>
                  <a:pt x="88" y="28"/>
                </a:lnTo>
                <a:lnTo>
                  <a:pt x="87" y="33"/>
                </a:lnTo>
                <a:lnTo>
                  <a:pt x="85" y="39"/>
                </a:lnTo>
                <a:lnTo>
                  <a:pt x="81" y="44"/>
                </a:lnTo>
                <a:lnTo>
                  <a:pt x="75" y="47"/>
                </a:lnTo>
                <a:lnTo>
                  <a:pt x="69" y="51"/>
                </a:lnTo>
                <a:lnTo>
                  <a:pt x="62" y="53"/>
                </a:lnTo>
                <a:lnTo>
                  <a:pt x="52" y="56"/>
                </a:lnTo>
                <a:lnTo>
                  <a:pt x="44" y="56"/>
                </a:lnTo>
                <a:lnTo>
                  <a:pt x="35" y="56"/>
                </a:lnTo>
                <a:lnTo>
                  <a:pt x="27" y="53"/>
                </a:lnTo>
                <a:lnTo>
                  <a:pt x="20" y="51"/>
                </a:lnTo>
                <a:lnTo>
                  <a:pt x="13" y="47"/>
                </a:lnTo>
                <a:lnTo>
                  <a:pt x="8" y="44"/>
                </a:lnTo>
                <a:lnTo>
                  <a:pt x="4" y="39"/>
                </a:lnTo>
                <a:lnTo>
                  <a:pt x="1" y="33"/>
                </a:lnTo>
                <a:lnTo>
                  <a:pt x="0" y="28"/>
                </a:lnTo>
                <a:lnTo>
                  <a:pt x="1" y="22"/>
                </a:lnTo>
                <a:lnTo>
                  <a:pt x="4" y="17"/>
                </a:lnTo>
                <a:lnTo>
                  <a:pt x="8" y="11"/>
                </a:lnTo>
                <a:lnTo>
                  <a:pt x="13" y="8"/>
                </a:lnTo>
                <a:lnTo>
                  <a:pt x="20"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73" name="Freeform 187"/>
          <p:cNvSpPr>
            <a:spLocks/>
          </p:cNvSpPr>
          <p:nvPr/>
        </p:nvSpPr>
        <p:spPr bwMode="auto">
          <a:xfrm>
            <a:off x="463550" y="3842255"/>
            <a:ext cx="322263" cy="250825"/>
          </a:xfrm>
          <a:custGeom>
            <a:avLst/>
            <a:gdLst>
              <a:gd name="T0" fmla="*/ 2147483647 w 203"/>
              <a:gd name="T1" fmla="*/ 0 h 158"/>
              <a:gd name="T2" fmla="*/ 2147483647 w 203"/>
              <a:gd name="T3" fmla="*/ 0 h 158"/>
              <a:gd name="T4" fmla="*/ 2147483647 w 203"/>
              <a:gd name="T5" fmla="*/ 2147483647 h 158"/>
              <a:gd name="T6" fmla="*/ 2147483647 w 203"/>
              <a:gd name="T7" fmla="*/ 2147483647 h 158"/>
              <a:gd name="T8" fmla="*/ 2147483647 w 203"/>
              <a:gd name="T9" fmla="*/ 2147483647 h 158"/>
              <a:gd name="T10" fmla="*/ 2147483647 w 203"/>
              <a:gd name="T11" fmla="*/ 2147483647 h 158"/>
              <a:gd name="T12" fmla="*/ 2147483647 w 203"/>
              <a:gd name="T13" fmla="*/ 2147483647 h 158"/>
              <a:gd name="T14" fmla="*/ 2147483647 w 203"/>
              <a:gd name="T15" fmla="*/ 2147483647 h 158"/>
              <a:gd name="T16" fmla="*/ 2147483647 w 203"/>
              <a:gd name="T17" fmla="*/ 2147483647 h 158"/>
              <a:gd name="T18" fmla="*/ 2147483647 w 203"/>
              <a:gd name="T19" fmla="*/ 2147483647 h 158"/>
              <a:gd name="T20" fmla="*/ 2147483647 w 203"/>
              <a:gd name="T21" fmla="*/ 2147483647 h 158"/>
              <a:gd name="T22" fmla="*/ 2147483647 w 203"/>
              <a:gd name="T23" fmla="*/ 2147483647 h 158"/>
              <a:gd name="T24" fmla="*/ 2147483647 w 203"/>
              <a:gd name="T25" fmla="*/ 2147483647 h 158"/>
              <a:gd name="T26" fmla="*/ 2147483647 w 203"/>
              <a:gd name="T27" fmla="*/ 2147483647 h 158"/>
              <a:gd name="T28" fmla="*/ 2147483647 w 203"/>
              <a:gd name="T29" fmla="*/ 2147483647 h 158"/>
              <a:gd name="T30" fmla="*/ 2147483647 w 203"/>
              <a:gd name="T31" fmla="*/ 2147483647 h 158"/>
              <a:gd name="T32" fmla="*/ 2147483647 w 203"/>
              <a:gd name="T33" fmla="*/ 2147483647 h 158"/>
              <a:gd name="T34" fmla="*/ 2147483647 w 203"/>
              <a:gd name="T35" fmla="*/ 2147483647 h 158"/>
              <a:gd name="T36" fmla="*/ 2147483647 w 203"/>
              <a:gd name="T37" fmla="*/ 2147483647 h 158"/>
              <a:gd name="T38" fmla="*/ 2147483647 w 203"/>
              <a:gd name="T39" fmla="*/ 2147483647 h 158"/>
              <a:gd name="T40" fmla="*/ 2147483647 w 203"/>
              <a:gd name="T41" fmla="*/ 2147483647 h 158"/>
              <a:gd name="T42" fmla="*/ 2147483647 w 203"/>
              <a:gd name="T43" fmla="*/ 2147483647 h 158"/>
              <a:gd name="T44" fmla="*/ 2147483647 w 203"/>
              <a:gd name="T45" fmla="*/ 2147483647 h 158"/>
              <a:gd name="T46" fmla="*/ 2147483647 w 203"/>
              <a:gd name="T47" fmla="*/ 2147483647 h 158"/>
              <a:gd name="T48" fmla="*/ 2147483647 w 203"/>
              <a:gd name="T49" fmla="*/ 2147483647 h 158"/>
              <a:gd name="T50" fmla="*/ 2147483647 w 203"/>
              <a:gd name="T51" fmla="*/ 2147483647 h 158"/>
              <a:gd name="T52" fmla="*/ 2147483647 w 203"/>
              <a:gd name="T53" fmla="*/ 2147483647 h 158"/>
              <a:gd name="T54" fmla="*/ 0 w 203"/>
              <a:gd name="T55" fmla="*/ 2147483647 h 158"/>
              <a:gd name="T56" fmla="*/ 0 w 203"/>
              <a:gd name="T57" fmla="*/ 2147483647 h 158"/>
              <a:gd name="T58" fmla="*/ 2147483647 w 203"/>
              <a:gd name="T59" fmla="*/ 2147483647 h 158"/>
              <a:gd name="T60" fmla="*/ 2147483647 w 203"/>
              <a:gd name="T61" fmla="*/ 2147483647 h 158"/>
              <a:gd name="T62" fmla="*/ 2147483647 w 203"/>
              <a:gd name="T63" fmla="*/ 2147483647 h 158"/>
              <a:gd name="T64" fmla="*/ 2147483647 w 203"/>
              <a:gd name="T65" fmla="*/ 2147483647 h 158"/>
              <a:gd name="T66" fmla="*/ 2147483647 w 203"/>
              <a:gd name="T67" fmla="*/ 2147483647 h 158"/>
              <a:gd name="T68" fmla="*/ 2147483647 w 203"/>
              <a:gd name="T69" fmla="*/ 2147483647 h 158"/>
              <a:gd name="T70" fmla="*/ 2147483647 w 203"/>
              <a:gd name="T71" fmla="*/ 2147483647 h 158"/>
              <a:gd name="T72" fmla="*/ 2147483647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9" y="4"/>
                </a:lnTo>
                <a:lnTo>
                  <a:pt x="185" y="8"/>
                </a:lnTo>
                <a:lnTo>
                  <a:pt x="191" y="14"/>
                </a:lnTo>
                <a:lnTo>
                  <a:pt x="196" y="21"/>
                </a:lnTo>
                <a:lnTo>
                  <a:pt x="199" y="28"/>
                </a:lnTo>
                <a:lnTo>
                  <a:pt x="202" y="37"/>
                </a:lnTo>
                <a:lnTo>
                  <a:pt x="203" y="46"/>
                </a:lnTo>
                <a:lnTo>
                  <a:pt x="203" y="113"/>
                </a:lnTo>
                <a:lnTo>
                  <a:pt x="202" y="122"/>
                </a:lnTo>
                <a:lnTo>
                  <a:pt x="199" y="130"/>
                </a:lnTo>
                <a:lnTo>
                  <a:pt x="196" y="138"/>
                </a:lnTo>
                <a:lnTo>
                  <a:pt x="191" y="144"/>
                </a:lnTo>
                <a:lnTo>
                  <a:pt x="185" y="150"/>
                </a:lnTo>
                <a:lnTo>
                  <a:pt x="179" y="154"/>
                </a:lnTo>
                <a:lnTo>
                  <a:pt x="171" y="157"/>
                </a:lnTo>
                <a:lnTo>
                  <a:pt x="163" y="158"/>
                </a:lnTo>
                <a:lnTo>
                  <a:pt x="40" y="158"/>
                </a:lnTo>
                <a:lnTo>
                  <a:pt x="32" y="157"/>
                </a:lnTo>
                <a:lnTo>
                  <a:pt x="25" y="154"/>
                </a:lnTo>
                <a:lnTo>
                  <a:pt x="17" y="150"/>
                </a:lnTo>
                <a:lnTo>
                  <a:pt x="12" y="144"/>
                </a:lnTo>
                <a:lnTo>
                  <a:pt x="7" y="138"/>
                </a:lnTo>
                <a:lnTo>
                  <a:pt x="3" y="130"/>
                </a:lnTo>
                <a:lnTo>
                  <a:pt x="1" y="122"/>
                </a:lnTo>
                <a:lnTo>
                  <a:pt x="0" y="113"/>
                </a:lnTo>
                <a:lnTo>
                  <a:pt x="0" y="46"/>
                </a:lnTo>
                <a:lnTo>
                  <a:pt x="1" y="37"/>
                </a:lnTo>
                <a:lnTo>
                  <a:pt x="3" y="28"/>
                </a:lnTo>
                <a:lnTo>
                  <a:pt x="7" y="21"/>
                </a:lnTo>
                <a:lnTo>
                  <a:pt x="12" y="14"/>
                </a:lnTo>
                <a:lnTo>
                  <a:pt x="17" y="8"/>
                </a:lnTo>
                <a:lnTo>
                  <a:pt x="25" y="4"/>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74" name="Freeform 188"/>
          <p:cNvSpPr>
            <a:spLocks/>
          </p:cNvSpPr>
          <p:nvPr/>
        </p:nvSpPr>
        <p:spPr bwMode="auto">
          <a:xfrm>
            <a:off x="463550" y="3842255"/>
            <a:ext cx="322263" cy="250825"/>
          </a:xfrm>
          <a:custGeom>
            <a:avLst/>
            <a:gdLst>
              <a:gd name="T0" fmla="*/ 2147483647 w 203"/>
              <a:gd name="T1" fmla="*/ 0 h 158"/>
              <a:gd name="T2" fmla="*/ 2147483647 w 203"/>
              <a:gd name="T3" fmla="*/ 0 h 158"/>
              <a:gd name="T4" fmla="*/ 2147483647 w 203"/>
              <a:gd name="T5" fmla="*/ 2147483647 h 158"/>
              <a:gd name="T6" fmla="*/ 2147483647 w 203"/>
              <a:gd name="T7" fmla="*/ 2147483647 h 158"/>
              <a:gd name="T8" fmla="*/ 2147483647 w 203"/>
              <a:gd name="T9" fmla="*/ 2147483647 h 158"/>
              <a:gd name="T10" fmla="*/ 2147483647 w 203"/>
              <a:gd name="T11" fmla="*/ 2147483647 h 158"/>
              <a:gd name="T12" fmla="*/ 2147483647 w 203"/>
              <a:gd name="T13" fmla="*/ 2147483647 h 158"/>
              <a:gd name="T14" fmla="*/ 2147483647 w 203"/>
              <a:gd name="T15" fmla="*/ 2147483647 h 158"/>
              <a:gd name="T16" fmla="*/ 2147483647 w 203"/>
              <a:gd name="T17" fmla="*/ 2147483647 h 158"/>
              <a:gd name="T18" fmla="*/ 2147483647 w 203"/>
              <a:gd name="T19" fmla="*/ 2147483647 h 158"/>
              <a:gd name="T20" fmla="*/ 2147483647 w 203"/>
              <a:gd name="T21" fmla="*/ 2147483647 h 158"/>
              <a:gd name="T22" fmla="*/ 2147483647 w 203"/>
              <a:gd name="T23" fmla="*/ 2147483647 h 158"/>
              <a:gd name="T24" fmla="*/ 2147483647 w 203"/>
              <a:gd name="T25" fmla="*/ 2147483647 h 158"/>
              <a:gd name="T26" fmla="*/ 2147483647 w 203"/>
              <a:gd name="T27" fmla="*/ 2147483647 h 158"/>
              <a:gd name="T28" fmla="*/ 2147483647 w 203"/>
              <a:gd name="T29" fmla="*/ 2147483647 h 158"/>
              <a:gd name="T30" fmla="*/ 2147483647 w 203"/>
              <a:gd name="T31" fmla="*/ 2147483647 h 158"/>
              <a:gd name="T32" fmla="*/ 2147483647 w 203"/>
              <a:gd name="T33" fmla="*/ 2147483647 h 158"/>
              <a:gd name="T34" fmla="*/ 2147483647 w 203"/>
              <a:gd name="T35" fmla="*/ 2147483647 h 158"/>
              <a:gd name="T36" fmla="*/ 2147483647 w 203"/>
              <a:gd name="T37" fmla="*/ 2147483647 h 158"/>
              <a:gd name="T38" fmla="*/ 2147483647 w 203"/>
              <a:gd name="T39" fmla="*/ 2147483647 h 158"/>
              <a:gd name="T40" fmla="*/ 2147483647 w 203"/>
              <a:gd name="T41" fmla="*/ 2147483647 h 158"/>
              <a:gd name="T42" fmla="*/ 2147483647 w 203"/>
              <a:gd name="T43" fmla="*/ 2147483647 h 158"/>
              <a:gd name="T44" fmla="*/ 2147483647 w 203"/>
              <a:gd name="T45" fmla="*/ 2147483647 h 158"/>
              <a:gd name="T46" fmla="*/ 2147483647 w 203"/>
              <a:gd name="T47" fmla="*/ 2147483647 h 158"/>
              <a:gd name="T48" fmla="*/ 2147483647 w 203"/>
              <a:gd name="T49" fmla="*/ 2147483647 h 158"/>
              <a:gd name="T50" fmla="*/ 2147483647 w 203"/>
              <a:gd name="T51" fmla="*/ 2147483647 h 158"/>
              <a:gd name="T52" fmla="*/ 2147483647 w 203"/>
              <a:gd name="T53" fmla="*/ 2147483647 h 158"/>
              <a:gd name="T54" fmla="*/ 0 w 203"/>
              <a:gd name="T55" fmla="*/ 2147483647 h 158"/>
              <a:gd name="T56" fmla="*/ 0 w 203"/>
              <a:gd name="T57" fmla="*/ 2147483647 h 158"/>
              <a:gd name="T58" fmla="*/ 2147483647 w 203"/>
              <a:gd name="T59" fmla="*/ 2147483647 h 158"/>
              <a:gd name="T60" fmla="*/ 2147483647 w 203"/>
              <a:gd name="T61" fmla="*/ 2147483647 h 158"/>
              <a:gd name="T62" fmla="*/ 2147483647 w 203"/>
              <a:gd name="T63" fmla="*/ 2147483647 h 158"/>
              <a:gd name="T64" fmla="*/ 2147483647 w 203"/>
              <a:gd name="T65" fmla="*/ 2147483647 h 158"/>
              <a:gd name="T66" fmla="*/ 2147483647 w 203"/>
              <a:gd name="T67" fmla="*/ 2147483647 h 158"/>
              <a:gd name="T68" fmla="*/ 2147483647 w 203"/>
              <a:gd name="T69" fmla="*/ 2147483647 h 158"/>
              <a:gd name="T70" fmla="*/ 2147483647 w 203"/>
              <a:gd name="T71" fmla="*/ 2147483647 h 158"/>
              <a:gd name="T72" fmla="*/ 2147483647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9" y="4"/>
                </a:lnTo>
                <a:lnTo>
                  <a:pt x="185" y="8"/>
                </a:lnTo>
                <a:lnTo>
                  <a:pt x="191" y="14"/>
                </a:lnTo>
                <a:lnTo>
                  <a:pt x="196" y="21"/>
                </a:lnTo>
                <a:lnTo>
                  <a:pt x="199" y="28"/>
                </a:lnTo>
                <a:lnTo>
                  <a:pt x="202" y="37"/>
                </a:lnTo>
                <a:lnTo>
                  <a:pt x="203" y="46"/>
                </a:lnTo>
                <a:lnTo>
                  <a:pt x="203" y="113"/>
                </a:lnTo>
                <a:lnTo>
                  <a:pt x="202" y="122"/>
                </a:lnTo>
                <a:lnTo>
                  <a:pt x="199" y="130"/>
                </a:lnTo>
                <a:lnTo>
                  <a:pt x="196" y="138"/>
                </a:lnTo>
                <a:lnTo>
                  <a:pt x="191" y="144"/>
                </a:lnTo>
                <a:lnTo>
                  <a:pt x="185" y="150"/>
                </a:lnTo>
                <a:lnTo>
                  <a:pt x="179" y="154"/>
                </a:lnTo>
                <a:lnTo>
                  <a:pt x="171" y="157"/>
                </a:lnTo>
                <a:lnTo>
                  <a:pt x="163" y="158"/>
                </a:lnTo>
                <a:lnTo>
                  <a:pt x="40" y="158"/>
                </a:lnTo>
                <a:lnTo>
                  <a:pt x="32" y="157"/>
                </a:lnTo>
                <a:lnTo>
                  <a:pt x="25" y="154"/>
                </a:lnTo>
                <a:lnTo>
                  <a:pt x="17" y="150"/>
                </a:lnTo>
                <a:lnTo>
                  <a:pt x="12" y="144"/>
                </a:lnTo>
                <a:lnTo>
                  <a:pt x="7" y="138"/>
                </a:lnTo>
                <a:lnTo>
                  <a:pt x="3" y="130"/>
                </a:lnTo>
                <a:lnTo>
                  <a:pt x="1" y="122"/>
                </a:lnTo>
                <a:lnTo>
                  <a:pt x="0" y="113"/>
                </a:lnTo>
                <a:lnTo>
                  <a:pt x="0" y="46"/>
                </a:lnTo>
                <a:lnTo>
                  <a:pt x="1" y="37"/>
                </a:lnTo>
                <a:lnTo>
                  <a:pt x="3" y="28"/>
                </a:lnTo>
                <a:lnTo>
                  <a:pt x="7" y="21"/>
                </a:lnTo>
                <a:lnTo>
                  <a:pt x="12" y="14"/>
                </a:lnTo>
                <a:lnTo>
                  <a:pt x="17" y="8"/>
                </a:lnTo>
                <a:lnTo>
                  <a:pt x="25" y="4"/>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75" name="Freeform 189"/>
          <p:cNvSpPr>
            <a:spLocks/>
          </p:cNvSpPr>
          <p:nvPr/>
        </p:nvSpPr>
        <p:spPr bwMode="auto">
          <a:xfrm>
            <a:off x="577850" y="3943855"/>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0 w 87"/>
              <a:gd name="T47" fmla="*/ 2147483647 h 56"/>
              <a:gd name="T48" fmla="*/ 0 w 87"/>
              <a:gd name="T49" fmla="*/ 2147483647 h 56"/>
              <a:gd name="T50" fmla="*/ 0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6" y="22"/>
                </a:lnTo>
                <a:lnTo>
                  <a:pt x="87" y="28"/>
                </a:lnTo>
                <a:lnTo>
                  <a:pt x="86" y="33"/>
                </a:lnTo>
                <a:lnTo>
                  <a:pt x="84" y="39"/>
                </a:lnTo>
                <a:lnTo>
                  <a:pt x="80" y="44"/>
                </a:lnTo>
                <a:lnTo>
                  <a:pt x="75" y="47"/>
                </a:lnTo>
                <a:lnTo>
                  <a:pt x="68" y="51"/>
                </a:lnTo>
                <a:lnTo>
                  <a:pt x="61" y="53"/>
                </a:lnTo>
                <a:lnTo>
                  <a:pt x="53" y="56"/>
                </a:lnTo>
                <a:lnTo>
                  <a:pt x="44" y="56"/>
                </a:lnTo>
                <a:lnTo>
                  <a:pt x="34" y="56"/>
                </a:lnTo>
                <a:lnTo>
                  <a:pt x="26" y="53"/>
                </a:lnTo>
                <a:lnTo>
                  <a:pt x="19" y="51"/>
                </a:lnTo>
                <a:lnTo>
                  <a:pt x="12" y="47"/>
                </a:lnTo>
                <a:lnTo>
                  <a:pt x="7" y="44"/>
                </a:lnTo>
                <a:lnTo>
                  <a:pt x="3" y="39"/>
                </a:lnTo>
                <a:lnTo>
                  <a:pt x="0" y="33"/>
                </a:lnTo>
                <a:lnTo>
                  <a:pt x="0" y="28"/>
                </a:lnTo>
                <a:lnTo>
                  <a:pt x="0" y="22"/>
                </a:lnTo>
                <a:lnTo>
                  <a:pt x="3" y="17"/>
                </a:lnTo>
                <a:lnTo>
                  <a:pt x="7" y="11"/>
                </a:lnTo>
                <a:lnTo>
                  <a:pt x="12" y="8"/>
                </a:lnTo>
                <a:lnTo>
                  <a:pt x="19" y="4"/>
                </a:lnTo>
                <a:lnTo>
                  <a:pt x="26" y="2"/>
                </a:lnTo>
                <a:lnTo>
                  <a:pt x="34"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76" name="Freeform 190"/>
          <p:cNvSpPr>
            <a:spLocks/>
          </p:cNvSpPr>
          <p:nvPr/>
        </p:nvSpPr>
        <p:spPr bwMode="auto">
          <a:xfrm>
            <a:off x="577850" y="3943855"/>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0 w 87"/>
              <a:gd name="T47" fmla="*/ 2147483647 h 56"/>
              <a:gd name="T48" fmla="*/ 0 w 87"/>
              <a:gd name="T49" fmla="*/ 2147483647 h 56"/>
              <a:gd name="T50" fmla="*/ 0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6" y="22"/>
                </a:lnTo>
                <a:lnTo>
                  <a:pt x="87" y="28"/>
                </a:lnTo>
                <a:lnTo>
                  <a:pt x="86" y="33"/>
                </a:lnTo>
                <a:lnTo>
                  <a:pt x="84" y="39"/>
                </a:lnTo>
                <a:lnTo>
                  <a:pt x="80" y="44"/>
                </a:lnTo>
                <a:lnTo>
                  <a:pt x="75" y="47"/>
                </a:lnTo>
                <a:lnTo>
                  <a:pt x="68" y="51"/>
                </a:lnTo>
                <a:lnTo>
                  <a:pt x="61" y="53"/>
                </a:lnTo>
                <a:lnTo>
                  <a:pt x="53" y="56"/>
                </a:lnTo>
                <a:lnTo>
                  <a:pt x="44" y="56"/>
                </a:lnTo>
                <a:lnTo>
                  <a:pt x="34" y="56"/>
                </a:lnTo>
                <a:lnTo>
                  <a:pt x="26" y="53"/>
                </a:lnTo>
                <a:lnTo>
                  <a:pt x="19" y="51"/>
                </a:lnTo>
                <a:lnTo>
                  <a:pt x="12" y="47"/>
                </a:lnTo>
                <a:lnTo>
                  <a:pt x="7" y="44"/>
                </a:lnTo>
                <a:lnTo>
                  <a:pt x="3" y="39"/>
                </a:lnTo>
                <a:lnTo>
                  <a:pt x="0" y="33"/>
                </a:lnTo>
                <a:lnTo>
                  <a:pt x="0" y="28"/>
                </a:lnTo>
                <a:lnTo>
                  <a:pt x="0" y="22"/>
                </a:lnTo>
                <a:lnTo>
                  <a:pt x="3" y="17"/>
                </a:lnTo>
                <a:lnTo>
                  <a:pt x="7" y="11"/>
                </a:lnTo>
                <a:lnTo>
                  <a:pt x="12" y="8"/>
                </a:lnTo>
                <a:lnTo>
                  <a:pt x="19" y="4"/>
                </a:lnTo>
                <a:lnTo>
                  <a:pt x="26" y="2"/>
                </a:lnTo>
                <a:lnTo>
                  <a:pt x="34"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77" name="Freeform 191"/>
          <p:cNvSpPr>
            <a:spLocks/>
          </p:cNvSpPr>
          <p:nvPr/>
        </p:nvSpPr>
        <p:spPr bwMode="auto">
          <a:xfrm>
            <a:off x="150813" y="3591430"/>
            <a:ext cx="320675" cy="252413"/>
          </a:xfrm>
          <a:custGeom>
            <a:avLst/>
            <a:gdLst>
              <a:gd name="T0" fmla="*/ 2147483647 w 202"/>
              <a:gd name="T1" fmla="*/ 0 h 159"/>
              <a:gd name="T2" fmla="*/ 2147483647 w 202"/>
              <a:gd name="T3" fmla="*/ 0 h 159"/>
              <a:gd name="T4" fmla="*/ 2147483647 w 202"/>
              <a:gd name="T5" fmla="*/ 2147483647 h 159"/>
              <a:gd name="T6" fmla="*/ 2147483647 w 202"/>
              <a:gd name="T7" fmla="*/ 2147483647 h 159"/>
              <a:gd name="T8" fmla="*/ 2147483647 w 202"/>
              <a:gd name="T9" fmla="*/ 2147483647 h 159"/>
              <a:gd name="T10" fmla="*/ 2147483647 w 202"/>
              <a:gd name="T11" fmla="*/ 2147483647 h 159"/>
              <a:gd name="T12" fmla="*/ 2147483647 w 202"/>
              <a:gd name="T13" fmla="*/ 2147483647 h 159"/>
              <a:gd name="T14" fmla="*/ 2147483647 w 202"/>
              <a:gd name="T15" fmla="*/ 2147483647 h 159"/>
              <a:gd name="T16" fmla="*/ 2147483647 w 202"/>
              <a:gd name="T17" fmla="*/ 2147483647 h 159"/>
              <a:gd name="T18" fmla="*/ 2147483647 w 202"/>
              <a:gd name="T19" fmla="*/ 2147483647 h 159"/>
              <a:gd name="T20" fmla="*/ 2147483647 w 202"/>
              <a:gd name="T21" fmla="*/ 2147483647 h 159"/>
              <a:gd name="T22" fmla="*/ 2147483647 w 202"/>
              <a:gd name="T23" fmla="*/ 2147483647 h 159"/>
              <a:gd name="T24" fmla="*/ 2147483647 w 202"/>
              <a:gd name="T25" fmla="*/ 2147483647 h 159"/>
              <a:gd name="T26" fmla="*/ 2147483647 w 202"/>
              <a:gd name="T27" fmla="*/ 2147483647 h 159"/>
              <a:gd name="T28" fmla="*/ 2147483647 w 202"/>
              <a:gd name="T29" fmla="*/ 2147483647 h 159"/>
              <a:gd name="T30" fmla="*/ 2147483647 w 202"/>
              <a:gd name="T31" fmla="*/ 2147483647 h 159"/>
              <a:gd name="T32" fmla="*/ 2147483647 w 202"/>
              <a:gd name="T33" fmla="*/ 2147483647 h 159"/>
              <a:gd name="T34" fmla="*/ 2147483647 w 202"/>
              <a:gd name="T35" fmla="*/ 2147483647 h 159"/>
              <a:gd name="T36" fmla="*/ 2147483647 w 202"/>
              <a:gd name="T37" fmla="*/ 2147483647 h 159"/>
              <a:gd name="T38" fmla="*/ 2147483647 w 202"/>
              <a:gd name="T39" fmla="*/ 2147483647 h 159"/>
              <a:gd name="T40" fmla="*/ 2147483647 w 202"/>
              <a:gd name="T41" fmla="*/ 2147483647 h 159"/>
              <a:gd name="T42" fmla="*/ 2147483647 w 202"/>
              <a:gd name="T43" fmla="*/ 2147483647 h 159"/>
              <a:gd name="T44" fmla="*/ 2147483647 w 202"/>
              <a:gd name="T45" fmla="*/ 2147483647 h 159"/>
              <a:gd name="T46" fmla="*/ 2147483647 w 202"/>
              <a:gd name="T47" fmla="*/ 2147483647 h 159"/>
              <a:gd name="T48" fmla="*/ 2147483647 w 202"/>
              <a:gd name="T49" fmla="*/ 2147483647 h 159"/>
              <a:gd name="T50" fmla="*/ 2147483647 w 202"/>
              <a:gd name="T51" fmla="*/ 2147483647 h 159"/>
              <a:gd name="T52" fmla="*/ 2147483647 w 202"/>
              <a:gd name="T53" fmla="*/ 2147483647 h 159"/>
              <a:gd name="T54" fmla="*/ 0 w 202"/>
              <a:gd name="T55" fmla="*/ 2147483647 h 159"/>
              <a:gd name="T56" fmla="*/ 0 w 202"/>
              <a:gd name="T57" fmla="*/ 2147483647 h 159"/>
              <a:gd name="T58" fmla="*/ 2147483647 w 202"/>
              <a:gd name="T59" fmla="*/ 2147483647 h 159"/>
              <a:gd name="T60" fmla="*/ 2147483647 w 202"/>
              <a:gd name="T61" fmla="*/ 2147483647 h 159"/>
              <a:gd name="T62" fmla="*/ 2147483647 w 202"/>
              <a:gd name="T63" fmla="*/ 2147483647 h 159"/>
              <a:gd name="T64" fmla="*/ 2147483647 w 202"/>
              <a:gd name="T65" fmla="*/ 2147483647 h 159"/>
              <a:gd name="T66" fmla="*/ 2147483647 w 202"/>
              <a:gd name="T67" fmla="*/ 2147483647 h 159"/>
              <a:gd name="T68" fmla="*/ 2147483647 w 202"/>
              <a:gd name="T69" fmla="*/ 2147483647 h 159"/>
              <a:gd name="T70" fmla="*/ 2147483647 w 202"/>
              <a:gd name="T71" fmla="*/ 2147483647 h 159"/>
              <a:gd name="T72" fmla="*/ 2147483647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3" y="0"/>
                </a:lnTo>
                <a:lnTo>
                  <a:pt x="171" y="2"/>
                </a:lnTo>
                <a:lnTo>
                  <a:pt x="178" y="5"/>
                </a:lnTo>
                <a:lnTo>
                  <a:pt x="185" y="9"/>
                </a:lnTo>
                <a:lnTo>
                  <a:pt x="191" y="14"/>
                </a:lnTo>
                <a:lnTo>
                  <a:pt x="196" y="21"/>
                </a:lnTo>
                <a:lnTo>
                  <a:pt x="199" y="28"/>
                </a:lnTo>
                <a:lnTo>
                  <a:pt x="202" y="38"/>
                </a:lnTo>
                <a:lnTo>
                  <a:pt x="202" y="47"/>
                </a:lnTo>
                <a:lnTo>
                  <a:pt x="202" y="113"/>
                </a:lnTo>
                <a:lnTo>
                  <a:pt x="202" y="121"/>
                </a:lnTo>
                <a:lnTo>
                  <a:pt x="199" y="131"/>
                </a:lnTo>
                <a:lnTo>
                  <a:pt x="196" y="139"/>
                </a:lnTo>
                <a:lnTo>
                  <a:pt x="191" y="145"/>
                </a:lnTo>
                <a:lnTo>
                  <a:pt x="185" y="151"/>
                </a:lnTo>
                <a:lnTo>
                  <a:pt x="178" y="155"/>
                </a:lnTo>
                <a:lnTo>
                  <a:pt x="171" y="158"/>
                </a:lnTo>
                <a:lnTo>
                  <a:pt x="163" y="159"/>
                </a:lnTo>
                <a:lnTo>
                  <a:pt x="39" y="159"/>
                </a:lnTo>
                <a:lnTo>
                  <a:pt x="31" y="158"/>
                </a:lnTo>
                <a:lnTo>
                  <a:pt x="24" y="155"/>
                </a:lnTo>
                <a:lnTo>
                  <a:pt x="17" y="151"/>
                </a:lnTo>
                <a:lnTo>
                  <a:pt x="11" y="145"/>
                </a:lnTo>
                <a:lnTo>
                  <a:pt x="7" y="139"/>
                </a:lnTo>
                <a:lnTo>
                  <a:pt x="3" y="131"/>
                </a:lnTo>
                <a:lnTo>
                  <a:pt x="1" y="121"/>
                </a:lnTo>
                <a:lnTo>
                  <a:pt x="0" y="113"/>
                </a:lnTo>
                <a:lnTo>
                  <a:pt x="0" y="47"/>
                </a:lnTo>
                <a:lnTo>
                  <a:pt x="1" y="38"/>
                </a:lnTo>
                <a:lnTo>
                  <a:pt x="3" y="28"/>
                </a:lnTo>
                <a:lnTo>
                  <a:pt x="7" y="21"/>
                </a:lnTo>
                <a:lnTo>
                  <a:pt x="11" y="14"/>
                </a:lnTo>
                <a:lnTo>
                  <a:pt x="17" y="9"/>
                </a:lnTo>
                <a:lnTo>
                  <a:pt x="24" y="5"/>
                </a:lnTo>
                <a:lnTo>
                  <a:pt x="31" y="2"/>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78" name="Freeform 192"/>
          <p:cNvSpPr>
            <a:spLocks/>
          </p:cNvSpPr>
          <p:nvPr/>
        </p:nvSpPr>
        <p:spPr bwMode="auto">
          <a:xfrm>
            <a:off x="150813" y="3591430"/>
            <a:ext cx="320675" cy="252413"/>
          </a:xfrm>
          <a:custGeom>
            <a:avLst/>
            <a:gdLst>
              <a:gd name="T0" fmla="*/ 2147483647 w 202"/>
              <a:gd name="T1" fmla="*/ 0 h 159"/>
              <a:gd name="T2" fmla="*/ 2147483647 w 202"/>
              <a:gd name="T3" fmla="*/ 0 h 159"/>
              <a:gd name="T4" fmla="*/ 2147483647 w 202"/>
              <a:gd name="T5" fmla="*/ 2147483647 h 159"/>
              <a:gd name="T6" fmla="*/ 2147483647 w 202"/>
              <a:gd name="T7" fmla="*/ 2147483647 h 159"/>
              <a:gd name="T8" fmla="*/ 2147483647 w 202"/>
              <a:gd name="T9" fmla="*/ 2147483647 h 159"/>
              <a:gd name="T10" fmla="*/ 2147483647 w 202"/>
              <a:gd name="T11" fmla="*/ 2147483647 h 159"/>
              <a:gd name="T12" fmla="*/ 2147483647 w 202"/>
              <a:gd name="T13" fmla="*/ 2147483647 h 159"/>
              <a:gd name="T14" fmla="*/ 2147483647 w 202"/>
              <a:gd name="T15" fmla="*/ 2147483647 h 159"/>
              <a:gd name="T16" fmla="*/ 2147483647 w 202"/>
              <a:gd name="T17" fmla="*/ 2147483647 h 159"/>
              <a:gd name="T18" fmla="*/ 2147483647 w 202"/>
              <a:gd name="T19" fmla="*/ 2147483647 h 159"/>
              <a:gd name="T20" fmla="*/ 2147483647 w 202"/>
              <a:gd name="T21" fmla="*/ 2147483647 h 159"/>
              <a:gd name="T22" fmla="*/ 2147483647 w 202"/>
              <a:gd name="T23" fmla="*/ 2147483647 h 159"/>
              <a:gd name="T24" fmla="*/ 2147483647 w 202"/>
              <a:gd name="T25" fmla="*/ 2147483647 h 159"/>
              <a:gd name="T26" fmla="*/ 2147483647 w 202"/>
              <a:gd name="T27" fmla="*/ 2147483647 h 159"/>
              <a:gd name="T28" fmla="*/ 2147483647 w 202"/>
              <a:gd name="T29" fmla="*/ 2147483647 h 159"/>
              <a:gd name="T30" fmla="*/ 2147483647 w 202"/>
              <a:gd name="T31" fmla="*/ 2147483647 h 159"/>
              <a:gd name="T32" fmla="*/ 2147483647 w 202"/>
              <a:gd name="T33" fmla="*/ 2147483647 h 159"/>
              <a:gd name="T34" fmla="*/ 2147483647 w 202"/>
              <a:gd name="T35" fmla="*/ 2147483647 h 159"/>
              <a:gd name="T36" fmla="*/ 2147483647 w 202"/>
              <a:gd name="T37" fmla="*/ 2147483647 h 159"/>
              <a:gd name="T38" fmla="*/ 2147483647 w 202"/>
              <a:gd name="T39" fmla="*/ 2147483647 h 159"/>
              <a:gd name="T40" fmla="*/ 2147483647 w 202"/>
              <a:gd name="T41" fmla="*/ 2147483647 h 159"/>
              <a:gd name="T42" fmla="*/ 2147483647 w 202"/>
              <a:gd name="T43" fmla="*/ 2147483647 h 159"/>
              <a:gd name="T44" fmla="*/ 2147483647 w 202"/>
              <a:gd name="T45" fmla="*/ 2147483647 h 159"/>
              <a:gd name="T46" fmla="*/ 2147483647 w 202"/>
              <a:gd name="T47" fmla="*/ 2147483647 h 159"/>
              <a:gd name="T48" fmla="*/ 2147483647 w 202"/>
              <a:gd name="T49" fmla="*/ 2147483647 h 159"/>
              <a:gd name="T50" fmla="*/ 2147483647 w 202"/>
              <a:gd name="T51" fmla="*/ 2147483647 h 159"/>
              <a:gd name="T52" fmla="*/ 2147483647 w 202"/>
              <a:gd name="T53" fmla="*/ 2147483647 h 159"/>
              <a:gd name="T54" fmla="*/ 0 w 202"/>
              <a:gd name="T55" fmla="*/ 2147483647 h 159"/>
              <a:gd name="T56" fmla="*/ 0 w 202"/>
              <a:gd name="T57" fmla="*/ 2147483647 h 159"/>
              <a:gd name="T58" fmla="*/ 2147483647 w 202"/>
              <a:gd name="T59" fmla="*/ 2147483647 h 159"/>
              <a:gd name="T60" fmla="*/ 2147483647 w 202"/>
              <a:gd name="T61" fmla="*/ 2147483647 h 159"/>
              <a:gd name="T62" fmla="*/ 2147483647 w 202"/>
              <a:gd name="T63" fmla="*/ 2147483647 h 159"/>
              <a:gd name="T64" fmla="*/ 2147483647 w 202"/>
              <a:gd name="T65" fmla="*/ 2147483647 h 159"/>
              <a:gd name="T66" fmla="*/ 2147483647 w 202"/>
              <a:gd name="T67" fmla="*/ 2147483647 h 159"/>
              <a:gd name="T68" fmla="*/ 2147483647 w 202"/>
              <a:gd name="T69" fmla="*/ 2147483647 h 159"/>
              <a:gd name="T70" fmla="*/ 2147483647 w 202"/>
              <a:gd name="T71" fmla="*/ 2147483647 h 159"/>
              <a:gd name="T72" fmla="*/ 2147483647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3" y="0"/>
                </a:lnTo>
                <a:lnTo>
                  <a:pt x="171" y="2"/>
                </a:lnTo>
                <a:lnTo>
                  <a:pt x="178" y="5"/>
                </a:lnTo>
                <a:lnTo>
                  <a:pt x="185" y="9"/>
                </a:lnTo>
                <a:lnTo>
                  <a:pt x="191" y="14"/>
                </a:lnTo>
                <a:lnTo>
                  <a:pt x="196" y="21"/>
                </a:lnTo>
                <a:lnTo>
                  <a:pt x="199" y="28"/>
                </a:lnTo>
                <a:lnTo>
                  <a:pt x="202" y="38"/>
                </a:lnTo>
                <a:lnTo>
                  <a:pt x="202" y="47"/>
                </a:lnTo>
                <a:lnTo>
                  <a:pt x="202" y="113"/>
                </a:lnTo>
                <a:lnTo>
                  <a:pt x="202" y="121"/>
                </a:lnTo>
                <a:lnTo>
                  <a:pt x="199" y="131"/>
                </a:lnTo>
                <a:lnTo>
                  <a:pt x="196" y="139"/>
                </a:lnTo>
                <a:lnTo>
                  <a:pt x="191" y="145"/>
                </a:lnTo>
                <a:lnTo>
                  <a:pt x="185" y="151"/>
                </a:lnTo>
                <a:lnTo>
                  <a:pt x="178" y="155"/>
                </a:lnTo>
                <a:lnTo>
                  <a:pt x="171" y="158"/>
                </a:lnTo>
                <a:lnTo>
                  <a:pt x="163" y="159"/>
                </a:lnTo>
                <a:lnTo>
                  <a:pt x="39" y="159"/>
                </a:lnTo>
                <a:lnTo>
                  <a:pt x="31" y="158"/>
                </a:lnTo>
                <a:lnTo>
                  <a:pt x="24" y="155"/>
                </a:lnTo>
                <a:lnTo>
                  <a:pt x="17" y="151"/>
                </a:lnTo>
                <a:lnTo>
                  <a:pt x="11" y="145"/>
                </a:lnTo>
                <a:lnTo>
                  <a:pt x="7" y="139"/>
                </a:lnTo>
                <a:lnTo>
                  <a:pt x="3" y="131"/>
                </a:lnTo>
                <a:lnTo>
                  <a:pt x="1" y="121"/>
                </a:lnTo>
                <a:lnTo>
                  <a:pt x="0" y="113"/>
                </a:lnTo>
                <a:lnTo>
                  <a:pt x="0" y="47"/>
                </a:lnTo>
                <a:lnTo>
                  <a:pt x="1" y="38"/>
                </a:lnTo>
                <a:lnTo>
                  <a:pt x="3" y="28"/>
                </a:lnTo>
                <a:lnTo>
                  <a:pt x="7" y="21"/>
                </a:lnTo>
                <a:lnTo>
                  <a:pt x="11" y="14"/>
                </a:lnTo>
                <a:lnTo>
                  <a:pt x="17" y="9"/>
                </a:lnTo>
                <a:lnTo>
                  <a:pt x="24" y="5"/>
                </a:lnTo>
                <a:lnTo>
                  <a:pt x="31" y="2"/>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79" name="Freeform 193"/>
          <p:cNvSpPr>
            <a:spLocks/>
          </p:cNvSpPr>
          <p:nvPr/>
        </p:nvSpPr>
        <p:spPr bwMode="auto">
          <a:xfrm>
            <a:off x="263525" y="3693030"/>
            <a:ext cx="139700" cy="88900"/>
          </a:xfrm>
          <a:custGeom>
            <a:avLst/>
            <a:gdLst>
              <a:gd name="T0" fmla="*/ 2147483647 w 88"/>
              <a:gd name="T1" fmla="*/ 0 h 56"/>
              <a:gd name="T2" fmla="*/ 2147483647 w 88"/>
              <a:gd name="T3" fmla="*/ 0 h 56"/>
              <a:gd name="T4" fmla="*/ 2147483647 w 88"/>
              <a:gd name="T5" fmla="*/ 2147483647 h 56"/>
              <a:gd name="T6" fmla="*/ 2147483647 w 88"/>
              <a:gd name="T7" fmla="*/ 2147483647 h 56"/>
              <a:gd name="T8" fmla="*/ 2147483647 w 88"/>
              <a:gd name="T9" fmla="*/ 2147483647 h 56"/>
              <a:gd name="T10" fmla="*/ 2147483647 w 88"/>
              <a:gd name="T11" fmla="*/ 2147483647 h 56"/>
              <a:gd name="T12" fmla="*/ 2147483647 w 88"/>
              <a:gd name="T13" fmla="*/ 2147483647 h 56"/>
              <a:gd name="T14" fmla="*/ 2147483647 w 88"/>
              <a:gd name="T15" fmla="*/ 2147483647 h 56"/>
              <a:gd name="T16" fmla="*/ 2147483647 w 88"/>
              <a:gd name="T17" fmla="*/ 2147483647 h 56"/>
              <a:gd name="T18" fmla="*/ 2147483647 w 88"/>
              <a:gd name="T19" fmla="*/ 2147483647 h 56"/>
              <a:gd name="T20" fmla="*/ 2147483647 w 88"/>
              <a:gd name="T21" fmla="*/ 2147483647 h 56"/>
              <a:gd name="T22" fmla="*/ 2147483647 w 88"/>
              <a:gd name="T23" fmla="*/ 2147483647 h 56"/>
              <a:gd name="T24" fmla="*/ 2147483647 w 88"/>
              <a:gd name="T25" fmla="*/ 2147483647 h 56"/>
              <a:gd name="T26" fmla="*/ 2147483647 w 88"/>
              <a:gd name="T27" fmla="*/ 2147483647 h 56"/>
              <a:gd name="T28" fmla="*/ 2147483647 w 88"/>
              <a:gd name="T29" fmla="*/ 2147483647 h 56"/>
              <a:gd name="T30" fmla="*/ 2147483647 w 88"/>
              <a:gd name="T31" fmla="*/ 2147483647 h 56"/>
              <a:gd name="T32" fmla="*/ 2147483647 w 88"/>
              <a:gd name="T33" fmla="*/ 2147483647 h 56"/>
              <a:gd name="T34" fmla="*/ 2147483647 w 88"/>
              <a:gd name="T35" fmla="*/ 2147483647 h 56"/>
              <a:gd name="T36" fmla="*/ 2147483647 w 88"/>
              <a:gd name="T37" fmla="*/ 2147483647 h 56"/>
              <a:gd name="T38" fmla="*/ 2147483647 w 88"/>
              <a:gd name="T39" fmla="*/ 2147483647 h 56"/>
              <a:gd name="T40" fmla="*/ 2147483647 w 88"/>
              <a:gd name="T41" fmla="*/ 2147483647 h 56"/>
              <a:gd name="T42" fmla="*/ 2147483647 w 88"/>
              <a:gd name="T43" fmla="*/ 2147483647 h 56"/>
              <a:gd name="T44" fmla="*/ 2147483647 w 88"/>
              <a:gd name="T45" fmla="*/ 2147483647 h 56"/>
              <a:gd name="T46" fmla="*/ 2147483647 w 88"/>
              <a:gd name="T47" fmla="*/ 2147483647 h 56"/>
              <a:gd name="T48" fmla="*/ 0 w 88"/>
              <a:gd name="T49" fmla="*/ 2147483647 h 56"/>
              <a:gd name="T50" fmla="*/ 2147483647 w 88"/>
              <a:gd name="T51" fmla="*/ 2147483647 h 56"/>
              <a:gd name="T52" fmla="*/ 2147483647 w 88"/>
              <a:gd name="T53" fmla="*/ 2147483647 h 56"/>
              <a:gd name="T54" fmla="*/ 2147483647 w 88"/>
              <a:gd name="T55" fmla="*/ 2147483647 h 56"/>
              <a:gd name="T56" fmla="*/ 2147483647 w 88"/>
              <a:gd name="T57" fmla="*/ 2147483647 h 56"/>
              <a:gd name="T58" fmla="*/ 2147483647 w 88"/>
              <a:gd name="T59" fmla="*/ 2147483647 h 56"/>
              <a:gd name="T60" fmla="*/ 2147483647 w 88"/>
              <a:gd name="T61" fmla="*/ 2147483647 h 56"/>
              <a:gd name="T62" fmla="*/ 2147483647 w 88"/>
              <a:gd name="T63" fmla="*/ 0 h 56"/>
              <a:gd name="T64" fmla="*/ 2147483647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2" y="3"/>
                </a:lnTo>
                <a:lnTo>
                  <a:pt x="69" y="5"/>
                </a:lnTo>
                <a:lnTo>
                  <a:pt x="75" y="9"/>
                </a:lnTo>
                <a:lnTo>
                  <a:pt x="81" y="12"/>
                </a:lnTo>
                <a:lnTo>
                  <a:pt x="85" y="18"/>
                </a:lnTo>
                <a:lnTo>
                  <a:pt x="87" y="23"/>
                </a:lnTo>
                <a:lnTo>
                  <a:pt x="88" y="28"/>
                </a:lnTo>
                <a:lnTo>
                  <a:pt x="87" y="34"/>
                </a:lnTo>
                <a:lnTo>
                  <a:pt x="85" y="39"/>
                </a:lnTo>
                <a:lnTo>
                  <a:pt x="81" y="45"/>
                </a:lnTo>
                <a:lnTo>
                  <a:pt x="75" y="48"/>
                </a:lnTo>
                <a:lnTo>
                  <a:pt x="69" y="52"/>
                </a:lnTo>
                <a:lnTo>
                  <a:pt x="62" y="54"/>
                </a:lnTo>
                <a:lnTo>
                  <a:pt x="52" y="56"/>
                </a:lnTo>
                <a:lnTo>
                  <a:pt x="44" y="56"/>
                </a:lnTo>
                <a:lnTo>
                  <a:pt x="35" y="56"/>
                </a:lnTo>
                <a:lnTo>
                  <a:pt x="27" y="54"/>
                </a:lnTo>
                <a:lnTo>
                  <a:pt x="20" y="52"/>
                </a:lnTo>
                <a:lnTo>
                  <a:pt x="13" y="48"/>
                </a:lnTo>
                <a:lnTo>
                  <a:pt x="8" y="45"/>
                </a:lnTo>
                <a:lnTo>
                  <a:pt x="4" y="39"/>
                </a:lnTo>
                <a:lnTo>
                  <a:pt x="1" y="34"/>
                </a:lnTo>
                <a:lnTo>
                  <a:pt x="0" y="28"/>
                </a:lnTo>
                <a:lnTo>
                  <a:pt x="1" y="23"/>
                </a:lnTo>
                <a:lnTo>
                  <a:pt x="4" y="18"/>
                </a:lnTo>
                <a:lnTo>
                  <a:pt x="8" y="12"/>
                </a:lnTo>
                <a:lnTo>
                  <a:pt x="13" y="9"/>
                </a:lnTo>
                <a:lnTo>
                  <a:pt x="20" y="5"/>
                </a:lnTo>
                <a:lnTo>
                  <a:pt x="27" y="3"/>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80" name="Freeform 194"/>
          <p:cNvSpPr>
            <a:spLocks/>
          </p:cNvSpPr>
          <p:nvPr/>
        </p:nvSpPr>
        <p:spPr bwMode="auto">
          <a:xfrm>
            <a:off x="263525" y="3693030"/>
            <a:ext cx="139700" cy="88900"/>
          </a:xfrm>
          <a:custGeom>
            <a:avLst/>
            <a:gdLst>
              <a:gd name="T0" fmla="*/ 2147483647 w 88"/>
              <a:gd name="T1" fmla="*/ 0 h 56"/>
              <a:gd name="T2" fmla="*/ 2147483647 w 88"/>
              <a:gd name="T3" fmla="*/ 0 h 56"/>
              <a:gd name="T4" fmla="*/ 2147483647 w 88"/>
              <a:gd name="T5" fmla="*/ 2147483647 h 56"/>
              <a:gd name="T6" fmla="*/ 2147483647 w 88"/>
              <a:gd name="T7" fmla="*/ 2147483647 h 56"/>
              <a:gd name="T8" fmla="*/ 2147483647 w 88"/>
              <a:gd name="T9" fmla="*/ 2147483647 h 56"/>
              <a:gd name="T10" fmla="*/ 2147483647 w 88"/>
              <a:gd name="T11" fmla="*/ 2147483647 h 56"/>
              <a:gd name="T12" fmla="*/ 2147483647 w 88"/>
              <a:gd name="T13" fmla="*/ 2147483647 h 56"/>
              <a:gd name="T14" fmla="*/ 2147483647 w 88"/>
              <a:gd name="T15" fmla="*/ 2147483647 h 56"/>
              <a:gd name="T16" fmla="*/ 2147483647 w 88"/>
              <a:gd name="T17" fmla="*/ 2147483647 h 56"/>
              <a:gd name="T18" fmla="*/ 2147483647 w 88"/>
              <a:gd name="T19" fmla="*/ 2147483647 h 56"/>
              <a:gd name="T20" fmla="*/ 2147483647 w 88"/>
              <a:gd name="T21" fmla="*/ 2147483647 h 56"/>
              <a:gd name="T22" fmla="*/ 2147483647 w 88"/>
              <a:gd name="T23" fmla="*/ 2147483647 h 56"/>
              <a:gd name="T24" fmla="*/ 2147483647 w 88"/>
              <a:gd name="T25" fmla="*/ 2147483647 h 56"/>
              <a:gd name="T26" fmla="*/ 2147483647 w 88"/>
              <a:gd name="T27" fmla="*/ 2147483647 h 56"/>
              <a:gd name="T28" fmla="*/ 2147483647 w 88"/>
              <a:gd name="T29" fmla="*/ 2147483647 h 56"/>
              <a:gd name="T30" fmla="*/ 2147483647 w 88"/>
              <a:gd name="T31" fmla="*/ 2147483647 h 56"/>
              <a:gd name="T32" fmla="*/ 2147483647 w 88"/>
              <a:gd name="T33" fmla="*/ 2147483647 h 56"/>
              <a:gd name="T34" fmla="*/ 2147483647 w 88"/>
              <a:gd name="T35" fmla="*/ 2147483647 h 56"/>
              <a:gd name="T36" fmla="*/ 2147483647 w 88"/>
              <a:gd name="T37" fmla="*/ 2147483647 h 56"/>
              <a:gd name="T38" fmla="*/ 2147483647 w 88"/>
              <a:gd name="T39" fmla="*/ 2147483647 h 56"/>
              <a:gd name="T40" fmla="*/ 2147483647 w 88"/>
              <a:gd name="T41" fmla="*/ 2147483647 h 56"/>
              <a:gd name="T42" fmla="*/ 2147483647 w 88"/>
              <a:gd name="T43" fmla="*/ 2147483647 h 56"/>
              <a:gd name="T44" fmla="*/ 2147483647 w 88"/>
              <a:gd name="T45" fmla="*/ 2147483647 h 56"/>
              <a:gd name="T46" fmla="*/ 2147483647 w 88"/>
              <a:gd name="T47" fmla="*/ 2147483647 h 56"/>
              <a:gd name="T48" fmla="*/ 0 w 88"/>
              <a:gd name="T49" fmla="*/ 2147483647 h 56"/>
              <a:gd name="T50" fmla="*/ 2147483647 w 88"/>
              <a:gd name="T51" fmla="*/ 2147483647 h 56"/>
              <a:gd name="T52" fmla="*/ 2147483647 w 88"/>
              <a:gd name="T53" fmla="*/ 2147483647 h 56"/>
              <a:gd name="T54" fmla="*/ 2147483647 w 88"/>
              <a:gd name="T55" fmla="*/ 2147483647 h 56"/>
              <a:gd name="T56" fmla="*/ 2147483647 w 88"/>
              <a:gd name="T57" fmla="*/ 2147483647 h 56"/>
              <a:gd name="T58" fmla="*/ 2147483647 w 88"/>
              <a:gd name="T59" fmla="*/ 2147483647 h 56"/>
              <a:gd name="T60" fmla="*/ 2147483647 w 88"/>
              <a:gd name="T61" fmla="*/ 2147483647 h 56"/>
              <a:gd name="T62" fmla="*/ 2147483647 w 88"/>
              <a:gd name="T63" fmla="*/ 0 h 56"/>
              <a:gd name="T64" fmla="*/ 2147483647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2" y="3"/>
                </a:lnTo>
                <a:lnTo>
                  <a:pt x="69" y="5"/>
                </a:lnTo>
                <a:lnTo>
                  <a:pt x="75" y="9"/>
                </a:lnTo>
                <a:lnTo>
                  <a:pt x="81" y="12"/>
                </a:lnTo>
                <a:lnTo>
                  <a:pt x="85" y="18"/>
                </a:lnTo>
                <a:lnTo>
                  <a:pt x="87" y="23"/>
                </a:lnTo>
                <a:lnTo>
                  <a:pt x="88" y="28"/>
                </a:lnTo>
                <a:lnTo>
                  <a:pt x="87" y="34"/>
                </a:lnTo>
                <a:lnTo>
                  <a:pt x="85" y="39"/>
                </a:lnTo>
                <a:lnTo>
                  <a:pt x="81" y="45"/>
                </a:lnTo>
                <a:lnTo>
                  <a:pt x="75" y="48"/>
                </a:lnTo>
                <a:lnTo>
                  <a:pt x="69" y="52"/>
                </a:lnTo>
                <a:lnTo>
                  <a:pt x="62" y="54"/>
                </a:lnTo>
                <a:lnTo>
                  <a:pt x="52" y="56"/>
                </a:lnTo>
                <a:lnTo>
                  <a:pt x="44" y="56"/>
                </a:lnTo>
                <a:lnTo>
                  <a:pt x="35" y="56"/>
                </a:lnTo>
                <a:lnTo>
                  <a:pt x="27" y="54"/>
                </a:lnTo>
                <a:lnTo>
                  <a:pt x="20" y="52"/>
                </a:lnTo>
                <a:lnTo>
                  <a:pt x="13" y="48"/>
                </a:lnTo>
                <a:lnTo>
                  <a:pt x="8" y="45"/>
                </a:lnTo>
                <a:lnTo>
                  <a:pt x="4" y="39"/>
                </a:lnTo>
                <a:lnTo>
                  <a:pt x="1" y="34"/>
                </a:lnTo>
                <a:lnTo>
                  <a:pt x="0" y="28"/>
                </a:lnTo>
                <a:lnTo>
                  <a:pt x="1" y="23"/>
                </a:lnTo>
                <a:lnTo>
                  <a:pt x="4" y="18"/>
                </a:lnTo>
                <a:lnTo>
                  <a:pt x="8" y="12"/>
                </a:lnTo>
                <a:lnTo>
                  <a:pt x="13" y="9"/>
                </a:lnTo>
                <a:lnTo>
                  <a:pt x="20" y="5"/>
                </a:lnTo>
                <a:lnTo>
                  <a:pt x="27" y="3"/>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81" name="Freeform 195"/>
          <p:cNvSpPr>
            <a:spLocks/>
          </p:cNvSpPr>
          <p:nvPr/>
        </p:nvSpPr>
        <p:spPr bwMode="auto">
          <a:xfrm>
            <a:off x="463550" y="3591430"/>
            <a:ext cx="322263" cy="252413"/>
          </a:xfrm>
          <a:custGeom>
            <a:avLst/>
            <a:gdLst>
              <a:gd name="T0" fmla="*/ 2147483647 w 203"/>
              <a:gd name="T1" fmla="*/ 0 h 159"/>
              <a:gd name="T2" fmla="*/ 2147483647 w 203"/>
              <a:gd name="T3" fmla="*/ 0 h 159"/>
              <a:gd name="T4" fmla="*/ 2147483647 w 203"/>
              <a:gd name="T5" fmla="*/ 2147483647 h 159"/>
              <a:gd name="T6" fmla="*/ 2147483647 w 203"/>
              <a:gd name="T7" fmla="*/ 2147483647 h 159"/>
              <a:gd name="T8" fmla="*/ 2147483647 w 203"/>
              <a:gd name="T9" fmla="*/ 2147483647 h 159"/>
              <a:gd name="T10" fmla="*/ 2147483647 w 203"/>
              <a:gd name="T11" fmla="*/ 2147483647 h 159"/>
              <a:gd name="T12" fmla="*/ 2147483647 w 203"/>
              <a:gd name="T13" fmla="*/ 2147483647 h 159"/>
              <a:gd name="T14" fmla="*/ 2147483647 w 203"/>
              <a:gd name="T15" fmla="*/ 2147483647 h 159"/>
              <a:gd name="T16" fmla="*/ 2147483647 w 203"/>
              <a:gd name="T17" fmla="*/ 2147483647 h 159"/>
              <a:gd name="T18" fmla="*/ 2147483647 w 203"/>
              <a:gd name="T19" fmla="*/ 2147483647 h 159"/>
              <a:gd name="T20" fmla="*/ 2147483647 w 203"/>
              <a:gd name="T21" fmla="*/ 2147483647 h 159"/>
              <a:gd name="T22" fmla="*/ 2147483647 w 203"/>
              <a:gd name="T23" fmla="*/ 2147483647 h 159"/>
              <a:gd name="T24" fmla="*/ 2147483647 w 203"/>
              <a:gd name="T25" fmla="*/ 2147483647 h 159"/>
              <a:gd name="T26" fmla="*/ 2147483647 w 203"/>
              <a:gd name="T27" fmla="*/ 2147483647 h 159"/>
              <a:gd name="T28" fmla="*/ 2147483647 w 203"/>
              <a:gd name="T29" fmla="*/ 2147483647 h 159"/>
              <a:gd name="T30" fmla="*/ 2147483647 w 203"/>
              <a:gd name="T31" fmla="*/ 2147483647 h 159"/>
              <a:gd name="T32" fmla="*/ 2147483647 w 203"/>
              <a:gd name="T33" fmla="*/ 2147483647 h 159"/>
              <a:gd name="T34" fmla="*/ 2147483647 w 203"/>
              <a:gd name="T35" fmla="*/ 2147483647 h 159"/>
              <a:gd name="T36" fmla="*/ 2147483647 w 203"/>
              <a:gd name="T37" fmla="*/ 2147483647 h 159"/>
              <a:gd name="T38" fmla="*/ 2147483647 w 203"/>
              <a:gd name="T39" fmla="*/ 2147483647 h 159"/>
              <a:gd name="T40" fmla="*/ 2147483647 w 203"/>
              <a:gd name="T41" fmla="*/ 2147483647 h 159"/>
              <a:gd name="T42" fmla="*/ 2147483647 w 203"/>
              <a:gd name="T43" fmla="*/ 2147483647 h 159"/>
              <a:gd name="T44" fmla="*/ 2147483647 w 203"/>
              <a:gd name="T45" fmla="*/ 2147483647 h 159"/>
              <a:gd name="T46" fmla="*/ 2147483647 w 203"/>
              <a:gd name="T47" fmla="*/ 2147483647 h 159"/>
              <a:gd name="T48" fmla="*/ 2147483647 w 203"/>
              <a:gd name="T49" fmla="*/ 2147483647 h 159"/>
              <a:gd name="T50" fmla="*/ 2147483647 w 203"/>
              <a:gd name="T51" fmla="*/ 2147483647 h 159"/>
              <a:gd name="T52" fmla="*/ 2147483647 w 203"/>
              <a:gd name="T53" fmla="*/ 2147483647 h 159"/>
              <a:gd name="T54" fmla="*/ 0 w 203"/>
              <a:gd name="T55" fmla="*/ 2147483647 h 159"/>
              <a:gd name="T56" fmla="*/ 0 w 203"/>
              <a:gd name="T57" fmla="*/ 2147483647 h 159"/>
              <a:gd name="T58" fmla="*/ 2147483647 w 203"/>
              <a:gd name="T59" fmla="*/ 2147483647 h 159"/>
              <a:gd name="T60" fmla="*/ 2147483647 w 203"/>
              <a:gd name="T61" fmla="*/ 2147483647 h 159"/>
              <a:gd name="T62" fmla="*/ 2147483647 w 203"/>
              <a:gd name="T63" fmla="*/ 2147483647 h 159"/>
              <a:gd name="T64" fmla="*/ 2147483647 w 203"/>
              <a:gd name="T65" fmla="*/ 2147483647 h 159"/>
              <a:gd name="T66" fmla="*/ 2147483647 w 203"/>
              <a:gd name="T67" fmla="*/ 2147483647 h 159"/>
              <a:gd name="T68" fmla="*/ 2147483647 w 203"/>
              <a:gd name="T69" fmla="*/ 2147483647 h 159"/>
              <a:gd name="T70" fmla="*/ 2147483647 w 203"/>
              <a:gd name="T71" fmla="*/ 2147483647 h 159"/>
              <a:gd name="T72" fmla="*/ 2147483647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1" y="2"/>
                </a:lnTo>
                <a:lnTo>
                  <a:pt x="179" y="5"/>
                </a:lnTo>
                <a:lnTo>
                  <a:pt x="185" y="9"/>
                </a:lnTo>
                <a:lnTo>
                  <a:pt x="191" y="14"/>
                </a:lnTo>
                <a:lnTo>
                  <a:pt x="196" y="21"/>
                </a:lnTo>
                <a:lnTo>
                  <a:pt x="199" y="28"/>
                </a:lnTo>
                <a:lnTo>
                  <a:pt x="202" y="38"/>
                </a:lnTo>
                <a:lnTo>
                  <a:pt x="203" y="47"/>
                </a:lnTo>
                <a:lnTo>
                  <a:pt x="203" y="113"/>
                </a:lnTo>
                <a:lnTo>
                  <a:pt x="202" y="121"/>
                </a:lnTo>
                <a:lnTo>
                  <a:pt x="199" y="131"/>
                </a:lnTo>
                <a:lnTo>
                  <a:pt x="196" y="139"/>
                </a:lnTo>
                <a:lnTo>
                  <a:pt x="191" y="145"/>
                </a:lnTo>
                <a:lnTo>
                  <a:pt x="185" y="151"/>
                </a:lnTo>
                <a:lnTo>
                  <a:pt x="179" y="155"/>
                </a:lnTo>
                <a:lnTo>
                  <a:pt x="171" y="158"/>
                </a:lnTo>
                <a:lnTo>
                  <a:pt x="163" y="159"/>
                </a:lnTo>
                <a:lnTo>
                  <a:pt x="40" y="159"/>
                </a:lnTo>
                <a:lnTo>
                  <a:pt x="32" y="158"/>
                </a:lnTo>
                <a:lnTo>
                  <a:pt x="25" y="155"/>
                </a:lnTo>
                <a:lnTo>
                  <a:pt x="17" y="151"/>
                </a:lnTo>
                <a:lnTo>
                  <a:pt x="12" y="145"/>
                </a:lnTo>
                <a:lnTo>
                  <a:pt x="7" y="139"/>
                </a:lnTo>
                <a:lnTo>
                  <a:pt x="3" y="131"/>
                </a:lnTo>
                <a:lnTo>
                  <a:pt x="1" y="121"/>
                </a:lnTo>
                <a:lnTo>
                  <a:pt x="0" y="113"/>
                </a:lnTo>
                <a:lnTo>
                  <a:pt x="0" y="47"/>
                </a:lnTo>
                <a:lnTo>
                  <a:pt x="1" y="38"/>
                </a:lnTo>
                <a:lnTo>
                  <a:pt x="3" y="28"/>
                </a:lnTo>
                <a:lnTo>
                  <a:pt x="7" y="21"/>
                </a:lnTo>
                <a:lnTo>
                  <a:pt x="12" y="14"/>
                </a:lnTo>
                <a:lnTo>
                  <a:pt x="17" y="9"/>
                </a:lnTo>
                <a:lnTo>
                  <a:pt x="25" y="5"/>
                </a:lnTo>
                <a:lnTo>
                  <a:pt x="32" y="2"/>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82" name="Freeform 196"/>
          <p:cNvSpPr>
            <a:spLocks/>
          </p:cNvSpPr>
          <p:nvPr/>
        </p:nvSpPr>
        <p:spPr bwMode="auto">
          <a:xfrm>
            <a:off x="463550" y="3591430"/>
            <a:ext cx="322263" cy="252413"/>
          </a:xfrm>
          <a:custGeom>
            <a:avLst/>
            <a:gdLst>
              <a:gd name="T0" fmla="*/ 2147483647 w 203"/>
              <a:gd name="T1" fmla="*/ 0 h 159"/>
              <a:gd name="T2" fmla="*/ 2147483647 w 203"/>
              <a:gd name="T3" fmla="*/ 0 h 159"/>
              <a:gd name="T4" fmla="*/ 2147483647 w 203"/>
              <a:gd name="T5" fmla="*/ 2147483647 h 159"/>
              <a:gd name="T6" fmla="*/ 2147483647 w 203"/>
              <a:gd name="T7" fmla="*/ 2147483647 h 159"/>
              <a:gd name="T8" fmla="*/ 2147483647 w 203"/>
              <a:gd name="T9" fmla="*/ 2147483647 h 159"/>
              <a:gd name="T10" fmla="*/ 2147483647 w 203"/>
              <a:gd name="T11" fmla="*/ 2147483647 h 159"/>
              <a:gd name="T12" fmla="*/ 2147483647 w 203"/>
              <a:gd name="T13" fmla="*/ 2147483647 h 159"/>
              <a:gd name="T14" fmla="*/ 2147483647 w 203"/>
              <a:gd name="T15" fmla="*/ 2147483647 h 159"/>
              <a:gd name="T16" fmla="*/ 2147483647 w 203"/>
              <a:gd name="T17" fmla="*/ 2147483647 h 159"/>
              <a:gd name="T18" fmla="*/ 2147483647 w 203"/>
              <a:gd name="T19" fmla="*/ 2147483647 h 159"/>
              <a:gd name="T20" fmla="*/ 2147483647 w 203"/>
              <a:gd name="T21" fmla="*/ 2147483647 h 159"/>
              <a:gd name="T22" fmla="*/ 2147483647 w 203"/>
              <a:gd name="T23" fmla="*/ 2147483647 h 159"/>
              <a:gd name="T24" fmla="*/ 2147483647 w 203"/>
              <a:gd name="T25" fmla="*/ 2147483647 h 159"/>
              <a:gd name="T26" fmla="*/ 2147483647 w 203"/>
              <a:gd name="T27" fmla="*/ 2147483647 h 159"/>
              <a:gd name="T28" fmla="*/ 2147483647 w 203"/>
              <a:gd name="T29" fmla="*/ 2147483647 h 159"/>
              <a:gd name="T30" fmla="*/ 2147483647 w 203"/>
              <a:gd name="T31" fmla="*/ 2147483647 h 159"/>
              <a:gd name="T32" fmla="*/ 2147483647 w 203"/>
              <a:gd name="T33" fmla="*/ 2147483647 h 159"/>
              <a:gd name="T34" fmla="*/ 2147483647 w 203"/>
              <a:gd name="T35" fmla="*/ 2147483647 h 159"/>
              <a:gd name="T36" fmla="*/ 2147483647 w 203"/>
              <a:gd name="T37" fmla="*/ 2147483647 h 159"/>
              <a:gd name="T38" fmla="*/ 2147483647 w 203"/>
              <a:gd name="T39" fmla="*/ 2147483647 h 159"/>
              <a:gd name="T40" fmla="*/ 2147483647 w 203"/>
              <a:gd name="T41" fmla="*/ 2147483647 h 159"/>
              <a:gd name="T42" fmla="*/ 2147483647 w 203"/>
              <a:gd name="T43" fmla="*/ 2147483647 h 159"/>
              <a:gd name="T44" fmla="*/ 2147483647 w 203"/>
              <a:gd name="T45" fmla="*/ 2147483647 h 159"/>
              <a:gd name="T46" fmla="*/ 2147483647 w 203"/>
              <a:gd name="T47" fmla="*/ 2147483647 h 159"/>
              <a:gd name="T48" fmla="*/ 2147483647 w 203"/>
              <a:gd name="T49" fmla="*/ 2147483647 h 159"/>
              <a:gd name="T50" fmla="*/ 2147483647 w 203"/>
              <a:gd name="T51" fmla="*/ 2147483647 h 159"/>
              <a:gd name="T52" fmla="*/ 2147483647 w 203"/>
              <a:gd name="T53" fmla="*/ 2147483647 h 159"/>
              <a:gd name="T54" fmla="*/ 0 w 203"/>
              <a:gd name="T55" fmla="*/ 2147483647 h 159"/>
              <a:gd name="T56" fmla="*/ 0 w 203"/>
              <a:gd name="T57" fmla="*/ 2147483647 h 159"/>
              <a:gd name="T58" fmla="*/ 2147483647 w 203"/>
              <a:gd name="T59" fmla="*/ 2147483647 h 159"/>
              <a:gd name="T60" fmla="*/ 2147483647 w 203"/>
              <a:gd name="T61" fmla="*/ 2147483647 h 159"/>
              <a:gd name="T62" fmla="*/ 2147483647 w 203"/>
              <a:gd name="T63" fmla="*/ 2147483647 h 159"/>
              <a:gd name="T64" fmla="*/ 2147483647 w 203"/>
              <a:gd name="T65" fmla="*/ 2147483647 h 159"/>
              <a:gd name="T66" fmla="*/ 2147483647 w 203"/>
              <a:gd name="T67" fmla="*/ 2147483647 h 159"/>
              <a:gd name="T68" fmla="*/ 2147483647 w 203"/>
              <a:gd name="T69" fmla="*/ 2147483647 h 159"/>
              <a:gd name="T70" fmla="*/ 2147483647 w 203"/>
              <a:gd name="T71" fmla="*/ 2147483647 h 159"/>
              <a:gd name="T72" fmla="*/ 2147483647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1" y="2"/>
                </a:lnTo>
                <a:lnTo>
                  <a:pt x="179" y="5"/>
                </a:lnTo>
                <a:lnTo>
                  <a:pt x="185" y="9"/>
                </a:lnTo>
                <a:lnTo>
                  <a:pt x="191" y="14"/>
                </a:lnTo>
                <a:lnTo>
                  <a:pt x="196" y="21"/>
                </a:lnTo>
                <a:lnTo>
                  <a:pt x="199" y="28"/>
                </a:lnTo>
                <a:lnTo>
                  <a:pt x="202" y="38"/>
                </a:lnTo>
                <a:lnTo>
                  <a:pt x="203" y="47"/>
                </a:lnTo>
                <a:lnTo>
                  <a:pt x="203" y="113"/>
                </a:lnTo>
                <a:lnTo>
                  <a:pt x="202" y="121"/>
                </a:lnTo>
                <a:lnTo>
                  <a:pt x="199" y="131"/>
                </a:lnTo>
                <a:lnTo>
                  <a:pt x="196" y="139"/>
                </a:lnTo>
                <a:lnTo>
                  <a:pt x="191" y="145"/>
                </a:lnTo>
                <a:lnTo>
                  <a:pt x="185" y="151"/>
                </a:lnTo>
                <a:lnTo>
                  <a:pt x="179" y="155"/>
                </a:lnTo>
                <a:lnTo>
                  <a:pt x="171" y="158"/>
                </a:lnTo>
                <a:lnTo>
                  <a:pt x="163" y="159"/>
                </a:lnTo>
                <a:lnTo>
                  <a:pt x="40" y="159"/>
                </a:lnTo>
                <a:lnTo>
                  <a:pt x="32" y="158"/>
                </a:lnTo>
                <a:lnTo>
                  <a:pt x="25" y="155"/>
                </a:lnTo>
                <a:lnTo>
                  <a:pt x="17" y="151"/>
                </a:lnTo>
                <a:lnTo>
                  <a:pt x="12" y="145"/>
                </a:lnTo>
                <a:lnTo>
                  <a:pt x="7" y="139"/>
                </a:lnTo>
                <a:lnTo>
                  <a:pt x="3" y="131"/>
                </a:lnTo>
                <a:lnTo>
                  <a:pt x="1" y="121"/>
                </a:lnTo>
                <a:lnTo>
                  <a:pt x="0" y="113"/>
                </a:lnTo>
                <a:lnTo>
                  <a:pt x="0" y="47"/>
                </a:lnTo>
                <a:lnTo>
                  <a:pt x="1" y="38"/>
                </a:lnTo>
                <a:lnTo>
                  <a:pt x="3" y="28"/>
                </a:lnTo>
                <a:lnTo>
                  <a:pt x="7" y="21"/>
                </a:lnTo>
                <a:lnTo>
                  <a:pt x="12" y="14"/>
                </a:lnTo>
                <a:lnTo>
                  <a:pt x="17" y="9"/>
                </a:lnTo>
                <a:lnTo>
                  <a:pt x="25" y="5"/>
                </a:lnTo>
                <a:lnTo>
                  <a:pt x="32" y="2"/>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83" name="Freeform 197"/>
          <p:cNvSpPr>
            <a:spLocks/>
          </p:cNvSpPr>
          <p:nvPr/>
        </p:nvSpPr>
        <p:spPr bwMode="auto">
          <a:xfrm>
            <a:off x="577850" y="3693030"/>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0 w 87"/>
              <a:gd name="T47" fmla="*/ 2147483647 h 56"/>
              <a:gd name="T48" fmla="*/ 0 w 87"/>
              <a:gd name="T49" fmla="*/ 2147483647 h 56"/>
              <a:gd name="T50" fmla="*/ 0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3"/>
                </a:lnTo>
                <a:lnTo>
                  <a:pt x="68" y="5"/>
                </a:lnTo>
                <a:lnTo>
                  <a:pt x="75" y="9"/>
                </a:lnTo>
                <a:lnTo>
                  <a:pt x="80" y="12"/>
                </a:lnTo>
                <a:lnTo>
                  <a:pt x="84" y="18"/>
                </a:lnTo>
                <a:lnTo>
                  <a:pt x="86" y="23"/>
                </a:lnTo>
                <a:lnTo>
                  <a:pt x="87" y="28"/>
                </a:lnTo>
                <a:lnTo>
                  <a:pt x="86" y="34"/>
                </a:lnTo>
                <a:lnTo>
                  <a:pt x="84" y="39"/>
                </a:lnTo>
                <a:lnTo>
                  <a:pt x="80" y="45"/>
                </a:lnTo>
                <a:lnTo>
                  <a:pt x="75" y="48"/>
                </a:lnTo>
                <a:lnTo>
                  <a:pt x="68" y="52"/>
                </a:lnTo>
                <a:lnTo>
                  <a:pt x="61" y="54"/>
                </a:lnTo>
                <a:lnTo>
                  <a:pt x="53" y="56"/>
                </a:lnTo>
                <a:lnTo>
                  <a:pt x="44" y="56"/>
                </a:lnTo>
                <a:lnTo>
                  <a:pt x="34" y="56"/>
                </a:lnTo>
                <a:lnTo>
                  <a:pt x="26" y="54"/>
                </a:lnTo>
                <a:lnTo>
                  <a:pt x="19" y="52"/>
                </a:lnTo>
                <a:lnTo>
                  <a:pt x="12" y="48"/>
                </a:lnTo>
                <a:lnTo>
                  <a:pt x="7" y="45"/>
                </a:lnTo>
                <a:lnTo>
                  <a:pt x="3" y="39"/>
                </a:lnTo>
                <a:lnTo>
                  <a:pt x="0" y="34"/>
                </a:lnTo>
                <a:lnTo>
                  <a:pt x="0" y="28"/>
                </a:lnTo>
                <a:lnTo>
                  <a:pt x="0" y="23"/>
                </a:lnTo>
                <a:lnTo>
                  <a:pt x="3" y="18"/>
                </a:lnTo>
                <a:lnTo>
                  <a:pt x="7" y="12"/>
                </a:lnTo>
                <a:lnTo>
                  <a:pt x="12" y="9"/>
                </a:lnTo>
                <a:lnTo>
                  <a:pt x="19" y="5"/>
                </a:lnTo>
                <a:lnTo>
                  <a:pt x="26" y="3"/>
                </a:lnTo>
                <a:lnTo>
                  <a:pt x="34"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84" name="Freeform 198"/>
          <p:cNvSpPr>
            <a:spLocks/>
          </p:cNvSpPr>
          <p:nvPr/>
        </p:nvSpPr>
        <p:spPr bwMode="auto">
          <a:xfrm>
            <a:off x="577850" y="3693030"/>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0 w 87"/>
              <a:gd name="T47" fmla="*/ 2147483647 h 56"/>
              <a:gd name="T48" fmla="*/ 0 w 87"/>
              <a:gd name="T49" fmla="*/ 2147483647 h 56"/>
              <a:gd name="T50" fmla="*/ 0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3"/>
                </a:lnTo>
                <a:lnTo>
                  <a:pt x="68" y="5"/>
                </a:lnTo>
                <a:lnTo>
                  <a:pt x="75" y="9"/>
                </a:lnTo>
                <a:lnTo>
                  <a:pt x="80" y="12"/>
                </a:lnTo>
                <a:lnTo>
                  <a:pt x="84" y="18"/>
                </a:lnTo>
                <a:lnTo>
                  <a:pt x="86" y="23"/>
                </a:lnTo>
                <a:lnTo>
                  <a:pt x="87" y="28"/>
                </a:lnTo>
                <a:lnTo>
                  <a:pt x="86" y="34"/>
                </a:lnTo>
                <a:lnTo>
                  <a:pt x="84" y="39"/>
                </a:lnTo>
                <a:lnTo>
                  <a:pt x="80" y="45"/>
                </a:lnTo>
                <a:lnTo>
                  <a:pt x="75" y="48"/>
                </a:lnTo>
                <a:lnTo>
                  <a:pt x="68" y="52"/>
                </a:lnTo>
                <a:lnTo>
                  <a:pt x="61" y="54"/>
                </a:lnTo>
                <a:lnTo>
                  <a:pt x="53" y="56"/>
                </a:lnTo>
                <a:lnTo>
                  <a:pt x="44" y="56"/>
                </a:lnTo>
                <a:lnTo>
                  <a:pt x="34" y="56"/>
                </a:lnTo>
                <a:lnTo>
                  <a:pt x="26" y="54"/>
                </a:lnTo>
                <a:lnTo>
                  <a:pt x="19" y="52"/>
                </a:lnTo>
                <a:lnTo>
                  <a:pt x="12" y="48"/>
                </a:lnTo>
                <a:lnTo>
                  <a:pt x="7" y="45"/>
                </a:lnTo>
                <a:lnTo>
                  <a:pt x="3" y="39"/>
                </a:lnTo>
                <a:lnTo>
                  <a:pt x="0" y="34"/>
                </a:lnTo>
                <a:lnTo>
                  <a:pt x="0" y="28"/>
                </a:lnTo>
                <a:lnTo>
                  <a:pt x="0" y="23"/>
                </a:lnTo>
                <a:lnTo>
                  <a:pt x="3" y="18"/>
                </a:lnTo>
                <a:lnTo>
                  <a:pt x="7" y="12"/>
                </a:lnTo>
                <a:lnTo>
                  <a:pt x="12" y="9"/>
                </a:lnTo>
                <a:lnTo>
                  <a:pt x="19" y="5"/>
                </a:lnTo>
                <a:lnTo>
                  <a:pt x="26" y="3"/>
                </a:lnTo>
                <a:lnTo>
                  <a:pt x="34"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85" name="Freeform 199"/>
          <p:cNvSpPr>
            <a:spLocks/>
          </p:cNvSpPr>
          <p:nvPr/>
        </p:nvSpPr>
        <p:spPr bwMode="auto">
          <a:xfrm>
            <a:off x="150813" y="3342193"/>
            <a:ext cx="320675" cy="252412"/>
          </a:xfrm>
          <a:custGeom>
            <a:avLst/>
            <a:gdLst>
              <a:gd name="T0" fmla="*/ 2147483647 w 202"/>
              <a:gd name="T1" fmla="*/ 0 h 159"/>
              <a:gd name="T2" fmla="*/ 2147483647 w 202"/>
              <a:gd name="T3" fmla="*/ 0 h 159"/>
              <a:gd name="T4" fmla="*/ 2147483647 w 202"/>
              <a:gd name="T5" fmla="*/ 2147483647 h 159"/>
              <a:gd name="T6" fmla="*/ 2147483647 w 202"/>
              <a:gd name="T7" fmla="*/ 2147483647 h 159"/>
              <a:gd name="T8" fmla="*/ 2147483647 w 202"/>
              <a:gd name="T9" fmla="*/ 2147483647 h 159"/>
              <a:gd name="T10" fmla="*/ 2147483647 w 202"/>
              <a:gd name="T11" fmla="*/ 2147483647 h 159"/>
              <a:gd name="T12" fmla="*/ 2147483647 w 202"/>
              <a:gd name="T13" fmla="*/ 2147483647 h 159"/>
              <a:gd name="T14" fmla="*/ 2147483647 w 202"/>
              <a:gd name="T15" fmla="*/ 2147483647 h 159"/>
              <a:gd name="T16" fmla="*/ 2147483647 w 202"/>
              <a:gd name="T17" fmla="*/ 2147483647 h 159"/>
              <a:gd name="T18" fmla="*/ 2147483647 w 202"/>
              <a:gd name="T19" fmla="*/ 2147483647 h 159"/>
              <a:gd name="T20" fmla="*/ 2147483647 w 202"/>
              <a:gd name="T21" fmla="*/ 2147483647 h 159"/>
              <a:gd name="T22" fmla="*/ 2147483647 w 202"/>
              <a:gd name="T23" fmla="*/ 2147483647 h 159"/>
              <a:gd name="T24" fmla="*/ 2147483647 w 202"/>
              <a:gd name="T25" fmla="*/ 2147483647 h 159"/>
              <a:gd name="T26" fmla="*/ 2147483647 w 202"/>
              <a:gd name="T27" fmla="*/ 2147483647 h 159"/>
              <a:gd name="T28" fmla="*/ 2147483647 w 202"/>
              <a:gd name="T29" fmla="*/ 2147483647 h 159"/>
              <a:gd name="T30" fmla="*/ 2147483647 w 202"/>
              <a:gd name="T31" fmla="*/ 2147483647 h 159"/>
              <a:gd name="T32" fmla="*/ 2147483647 w 202"/>
              <a:gd name="T33" fmla="*/ 2147483647 h 159"/>
              <a:gd name="T34" fmla="*/ 2147483647 w 202"/>
              <a:gd name="T35" fmla="*/ 2147483647 h 159"/>
              <a:gd name="T36" fmla="*/ 2147483647 w 202"/>
              <a:gd name="T37" fmla="*/ 2147483647 h 159"/>
              <a:gd name="T38" fmla="*/ 2147483647 w 202"/>
              <a:gd name="T39" fmla="*/ 2147483647 h 159"/>
              <a:gd name="T40" fmla="*/ 2147483647 w 202"/>
              <a:gd name="T41" fmla="*/ 2147483647 h 159"/>
              <a:gd name="T42" fmla="*/ 2147483647 w 202"/>
              <a:gd name="T43" fmla="*/ 2147483647 h 159"/>
              <a:gd name="T44" fmla="*/ 2147483647 w 202"/>
              <a:gd name="T45" fmla="*/ 2147483647 h 159"/>
              <a:gd name="T46" fmla="*/ 2147483647 w 202"/>
              <a:gd name="T47" fmla="*/ 2147483647 h 159"/>
              <a:gd name="T48" fmla="*/ 2147483647 w 202"/>
              <a:gd name="T49" fmla="*/ 2147483647 h 159"/>
              <a:gd name="T50" fmla="*/ 2147483647 w 202"/>
              <a:gd name="T51" fmla="*/ 2147483647 h 159"/>
              <a:gd name="T52" fmla="*/ 2147483647 w 202"/>
              <a:gd name="T53" fmla="*/ 2147483647 h 159"/>
              <a:gd name="T54" fmla="*/ 0 w 202"/>
              <a:gd name="T55" fmla="*/ 2147483647 h 159"/>
              <a:gd name="T56" fmla="*/ 0 w 202"/>
              <a:gd name="T57" fmla="*/ 2147483647 h 159"/>
              <a:gd name="T58" fmla="*/ 2147483647 w 202"/>
              <a:gd name="T59" fmla="*/ 2147483647 h 159"/>
              <a:gd name="T60" fmla="*/ 2147483647 w 202"/>
              <a:gd name="T61" fmla="*/ 2147483647 h 159"/>
              <a:gd name="T62" fmla="*/ 2147483647 w 202"/>
              <a:gd name="T63" fmla="*/ 2147483647 h 159"/>
              <a:gd name="T64" fmla="*/ 2147483647 w 202"/>
              <a:gd name="T65" fmla="*/ 2147483647 h 159"/>
              <a:gd name="T66" fmla="*/ 2147483647 w 202"/>
              <a:gd name="T67" fmla="*/ 2147483647 h 159"/>
              <a:gd name="T68" fmla="*/ 2147483647 w 202"/>
              <a:gd name="T69" fmla="*/ 2147483647 h 159"/>
              <a:gd name="T70" fmla="*/ 2147483647 w 202"/>
              <a:gd name="T71" fmla="*/ 2147483647 h 159"/>
              <a:gd name="T72" fmla="*/ 2147483647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3" y="0"/>
                </a:lnTo>
                <a:lnTo>
                  <a:pt x="171" y="1"/>
                </a:lnTo>
                <a:lnTo>
                  <a:pt x="178" y="4"/>
                </a:lnTo>
                <a:lnTo>
                  <a:pt x="185" y="8"/>
                </a:lnTo>
                <a:lnTo>
                  <a:pt x="191" y="14"/>
                </a:lnTo>
                <a:lnTo>
                  <a:pt x="196" y="21"/>
                </a:lnTo>
                <a:lnTo>
                  <a:pt x="199" y="28"/>
                </a:lnTo>
                <a:lnTo>
                  <a:pt x="202" y="37"/>
                </a:lnTo>
                <a:lnTo>
                  <a:pt x="202" y="47"/>
                </a:lnTo>
                <a:lnTo>
                  <a:pt x="202" y="113"/>
                </a:lnTo>
                <a:lnTo>
                  <a:pt x="202" y="121"/>
                </a:lnTo>
                <a:lnTo>
                  <a:pt x="199" y="131"/>
                </a:lnTo>
                <a:lnTo>
                  <a:pt x="196" y="138"/>
                </a:lnTo>
                <a:lnTo>
                  <a:pt x="191" y="145"/>
                </a:lnTo>
                <a:lnTo>
                  <a:pt x="185" y="150"/>
                </a:lnTo>
                <a:lnTo>
                  <a:pt x="178" y="155"/>
                </a:lnTo>
                <a:lnTo>
                  <a:pt x="171" y="157"/>
                </a:lnTo>
                <a:lnTo>
                  <a:pt x="163" y="159"/>
                </a:lnTo>
                <a:lnTo>
                  <a:pt x="39" y="159"/>
                </a:lnTo>
                <a:lnTo>
                  <a:pt x="31" y="157"/>
                </a:lnTo>
                <a:lnTo>
                  <a:pt x="24" y="155"/>
                </a:lnTo>
                <a:lnTo>
                  <a:pt x="17" y="150"/>
                </a:lnTo>
                <a:lnTo>
                  <a:pt x="11" y="145"/>
                </a:lnTo>
                <a:lnTo>
                  <a:pt x="7" y="138"/>
                </a:lnTo>
                <a:lnTo>
                  <a:pt x="3" y="131"/>
                </a:lnTo>
                <a:lnTo>
                  <a:pt x="1" y="121"/>
                </a:lnTo>
                <a:lnTo>
                  <a:pt x="0" y="113"/>
                </a:lnTo>
                <a:lnTo>
                  <a:pt x="0" y="47"/>
                </a:lnTo>
                <a:lnTo>
                  <a:pt x="1" y="37"/>
                </a:lnTo>
                <a:lnTo>
                  <a:pt x="3" y="28"/>
                </a:lnTo>
                <a:lnTo>
                  <a:pt x="7" y="21"/>
                </a:lnTo>
                <a:lnTo>
                  <a:pt x="11" y="14"/>
                </a:lnTo>
                <a:lnTo>
                  <a:pt x="17" y="8"/>
                </a:lnTo>
                <a:lnTo>
                  <a:pt x="24" y="4"/>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86" name="Freeform 200"/>
          <p:cNvSpPr>
            <a:spLocks/>
          </p:cNvSpPr>
          <p:nvPr/>
        </p:nvSpPr>
        <p:spPr bwMode="auto">
          <a:xfrm>
            <a:off x="150813" y="3342193"/>
            <a:ext cx="320675" cy="252412"/>
          </a:xfrm>
          <a:custGeom>
            <a:avLst/>
            <a:gdLst>
              <a:gd name="T0" fmla="*/ 2147483647 w 202"/>
              <a:gd name="T1" fmla="*/ 0 h 159"/>
              <a:gd name="T2" fmla="*/ 2147483647 w 202"/>
              <a:gd name="T3" fmla="*/ 0 h 159"/>
              <a:gd name="T4" fmla="*/ 2147483647 w 202"/>
              <a:gd name="T5" fmla="*/ 2147483647 h 159"/>
              <a:gd name="T6" fmla="*/ 2147483647 w 202"/>
              <a:gd name="T7" fmla="*/ 2147483647 h 159"/>
              <a:gd name="T8" fmla="*/ 2147483647 w 202"/>
              <a:gd name="T9" fmla="*/ 2147483647 h 159"/>
              <a:gd name="T10" fmla="*/ 2147483647 w 202"/>
              <a:gd name="T11" fmla="*/ 2147483647 h 159"/>
              <a:gd name="T12" fmla="*/ 2147483647 w 202"/>
              <a:gd name="T13" fmla="*/ 2147483647 h 159"/>
              <a:gd name="T14" fmla="*/ 2147483647 w 202"/>
              <a:gd name="T15" fmla="*/ 2147483647 h 159"/>
              <a:gd name="T16" fmla="*/ 2147483647 w 202"/>
              <a:gd name="T17" fmla="*/ 2147483647 h 159"/>
              <a:gd name="T18" fmla="*/ 2147483647 w 202"/>
              <a:gd name="T19" fmla="*/ 2147483647 h 159"/>
              <a:gd name="T20" fmla="*/ 2147483647 w 202"/>
              <a:gd name="T21" fmla="*/ 2147483647 h 159"/>
              <a:gd name="T22" fmla="*/ 2147483647 w 202"/>
              <a:gd name="T23" fmla="*/ 2147483647 h 159"/>
              <a:gd name="T24" fmla="*/ 2147483647 w 202"/>
              <a:gd name="T25" fmla="*/ 2147483647 h 159"/>
              <a:gd name="T26" fmla="*/ 2147483647 w 202"/>
              <a:gd name="T27" fmla="*/ 2147483647 h 159"/>
              <a:gd name="T28" fmla="*/ 2147483647 w 202"/>
              <a:gd name="T29" fmla="*/ 2147483647 h 159"/>
              <a:gd name="T30" fmla="*/ 2147483647 w 202"/>
              <a:gd name="T31" fmla="*/ 2147483647 h 159"/>
              <a:gd name="T32" fmla="*/ 2147483647 w 202"/>
              <a:gd name="T33" fmla="*/ 2147483647 h 159"/>
              <a:gd name="T34" fmla="*/ 2147483647 w 202"/>
              <a:gd name="T35" fmla="*/ 2147483647 h 159"/>
              <a:gd name="T36" fmla="*/ 2147483647 w 202"/>
              <a:gd name="T37" fmla="*/ 2147483647 h 159"/>
              <a:gd name="T38" fmla="*/ 2147483647 w 202"/>
              <a:gd name="T39" fmla="*/ 2147483647 h 159"/>
              <a:gd name="T40" fmla="*/ 2147483647 w 202"/>
              <a:gd name="T41" fmla="*/ 2147483647 h 159"/>
              <a:gd name="T42" fmla="*/ 2147483647 w 202"/>
              <a:gd name="T43" fmla="*/ 2147483647 h 159"/>
              <a:gd name="T44" fmla="*/ 2147483647 w 202"/>
              <a:gd name="T45" fmla="*/ 2147483647 h 159"/>
              <a:gd name="T46" fmla="*/ 2147483647 w 202"/>
              <a:gd name="T47" fmla="*/ 2147483647 h 159"/>
              <a:gd name="T48" fmla="*/ 2147483647 w 202"/>
              <a:gd name="T49" fmla="*/ 2147483647 h 159"/>
              <a:gd name="T50" fmla="*/ 2147483647 w 202"/>
              <a:gd name="T51" fmla="*/ 2147483647 h 159"/>
              <a:gd name="T52" fmla="*/ 2147483647 w 202"/>
              <a:gd name="T53" fmla="*/ 2147483647 h 159"/>
              <a:gd name="T54" fmla="*/ 0 w 202"/>
              <a:gd name="T55" fmla="*/ 2147483647 h 159"/>
              <a:gd name="T56" fmla="*/ 0 w 202"/>
              <a:gd name="T57" fmla="*/ 2147483647 h 159"/>
              <a:gd name="T58" fmla="*/ 2147483647 w 202"/>
              <a:gd name="T59" fmla="*/ 2147483647 h 159"/>
              <a:gd name="T60" fmla="*/ 2147483647 w 202"/>
              <a:gd name="T61" fmla="*/ 2147483647 h 159"/>
              <a:gd name="T62" fmla="*/ 2147483647 w 202"/>
              <a:gd name="T63" fmla="*/ 2147483647 h 159"/>
              <a:gd name="T64" fmla="*/ 2147483647 w 202"/>
              <a:gd name="T65" fmla="*/ 2147483647 h 159"/>
              <a:gd name="T66" fmla="*/ 2147483647 w 202"/>
              <a:gd name="T67" fmla="*/ 2147483647 h 159"/>
              <a:gd name="T68" fmla="*/ 2147483647 w 202"/>
              <a:gd name="T69" fmla="*/ 2147483647 h 159"/>
              <a:gd name="T70" fmla="*/ 2147483647 w 202"/>
              <a:gd name="T71" fmla="*/ 2147483647 h 159"/>
              <a:gd name="T72" fmla="*/ 2147483647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3" y="0"/>
                </a:lnTo>
                <a:lnTo>
                  <a:pt x="171" y="1"/>
                </a:lnTo>
                <a:lnTo>
                  <a:pt x="178" y="4"/>
                </a:lnTo>
                <a:lnTo>
                  <a:pt x="185" y="8"/>
                </a:lnTo>
                <a:lnTo>
                  <a:pt x="191" y="14"/>
                </a:lnTo>
                <a:lnTo>
                  <a:pt x="196" y="21"/>
                </a:lnTo>
                <a:lnTo>
                  <a:pt x="199" y="28"/>
                </a:lnTo>
                <a:lnTo>
                  <a:pt x="202" y="37"/>
                </a:lnTo>
                <a:lnTo>
                  <a:pt x="202" y="47"/>
                </a:lnTo>
                <a:lnTo>
                  <a:pt x="202" y="113"/>
                </a:lnTo>
                <a:lnTo>
                  <a:pt x="202" y="121"/>
                </a:lnTo>
                <a:lnTo>
                  <a:pt x="199" y="131"/>
                </a:lnTo>
                <a:lnTo>
                  <a:pt x="196" y="138"/>
                </a:lnTo>
                <a:lnTo>
                  <a:pt x="191" y="145"/>
                </a:lnTo>
                <a:lnTo>
                  <a:pt x="185" y="150"/>
                </a:lnTo>
                <a:lnTo>
                  <a:pt x="178" y="155"/>
                </a:lnTo>
                <a:lnTo>
                  <a:pt x="171" y="157"/>
                </a:lnTo>
                <a:lnTo>
                  <a:pt x="163" y="159"/>
                </a:lnTo>
                <a:lnTo>
                  <a:pt x="39" y="159"/>
                </a:lnTo>
                <a:lnTo>
                  <a:pt x="31" y="157"/>
                </a:lnTo>
                <a:lnTo>
                  <a:pt x="24" y="155"/>
                </a:lnTo>
                <a:lnTo>
                  <a:pt x="17" y="150"/>
                </a:lnTo>
                <a:lnTo>
                  <a:pt x="11" y="145"/>
                </a:lnTo>
                <a:lnTo>
                  <a:pt x="7" y="138"/>
                </a:lnTo>
                <a:lnTo>
                  <a:pt x="3" y="131"/>
                </a:lnTo>
                <a:lnTo>
                  <a:pt x="1" y="121"/>
                </a:lnTo>
                <a:lnTo>
                  <a:pt x="0" y="113"/>
                </a:lnTo>
                <a:lnTo>
                  <a:pt x="0" y="47"/>
                </a:lnTo>
                <a:lnTo>
                  <a:pt x="1" y="37"/>
                </a:lnTo>
                <a:lnTo>
                  <a:pt x="3" y="28"/>
                </a:lnTo>
                <a:lnTo>
                  <a:pt x="7" y="21"/>
                </a:lnTo>
                <a:lnTo>
                  <a:pt x="11" y="14"/>
                </a:lnTo>
                <a:lnTo>
                  <a:pt x="17" y="8"/>
                </a:lnTo>
                <a:lnTo>
                  <a:pt x="24" y="4"/>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87" name="Freeform 201"/>
          <p:cNvSpPr>
            <a:spLocks/>
          </p:cNvSpPr>
          <p:nvPr/>
        </p:nvSpPr>
        <p:spPr bwMode="auto">
          <a:xfrm>
            <a:off x="263525" y="3443793"/>
            <a:ext cx="139700" cy="88900"/>
          </a:xfrm>
          <a:custGeom>
            <a:avLst/>
            <a:gdLst>
              <a:gd name="T0" fmla="*/ 2147483647 w 88"/>
              <a:gd name="T1" fmla="*/ 0 h 56"/>
              <a:gd name="T2" fmla="*/ 2147483647 w 88"/>
              <a:gd name="T3" fmla="*/ 0 h 56"/>
              <a:gd name="T4" fmla="*/ 2147483647 w 88"/>
              <a:gd name="T5" fmla="*/ 2147483647 h 56"/>
              <a:gd name="T6" fmla="*/ 2147483647 w 88"/>
              <a:gd name="T7" fmla="*/ 2147483647 h 56"/>
              <a:gd name="T8" fmla="*/ 2147483647 w 88"/>
              <a:gd name="T9" fmla="*/ 2147483647 h 56"/>
              <a:gd name="T10" fmla="*/ 2147483647 w 88"/>
              <a:gd name="T11" fmla="*/ 2147483647 h 56"/>
              <a:gd name="T12" fmla="*/ 2147483647 w 88"/>
              <a:gd name="T13" fmla="*/ 2147483647 h 56"/>
              <a:gd name="T14" fmla="*/ 2147483647 w 88"/>
              <a:gd name="T15" fmla="*/ 2147483647 h 56"/>
              <a:gd name="T16" fmla="*/ 2147483647 w 88"/>
              <a:gd name="T17" fmla="*/ 2147483647 h 56"/>
              <a:gd name="T18" fmla="*/ 2147483647 w 88"/>
              <a:gd name="T19" fmla="*/ 2147483647 h 56"/>
              <a:gd name="T20" fmla="*/ 2147483647 w 88"/>
              <a:gd name="T21" fmla="*/ 2147483647 h 56"/>
              <a:gd name="T22" fmla="*/ 2147483647 w 88"/>
              <a:gd name="T23" fmla="*/ 2147483647 h 56"/>
              <a:gd name="T24" fmla="*/ 2147483647 w 88"/>
              <a:gd name="T25" fmla="*/ 2147483647 h 56"/>
              <a:gd name="T26" fmla="*/ 2147483647 w 88"/>
              <a:gd name="T27" fmla="*/ 2147483647 h 56"/>
              <a:gd name="T28" fmla="*/ 2147483647 w 88"/>
              <a:gd name="T29" fmla="*/ 2147483647 h 56"/>
              <a:gd name="T30" fmla="*/ 2147483647 w 88"/>
              <a:gd name="T31" fmla="*/ 2147483647 h 56"/>
              <a:gd name="T32" fmla="*/ 2147483647 w 88"/>
              <a:gd name="T33" fmla="*/ 2147483647 h 56"/>
              <a:gd name="T34" fmla="*/ 2147483647 w 88"/>
              <a:gd name="T35" fmla="*/ 2147483647 h 56"/>
              <a:gd name="T36" fmla="*/ 2147483647 w 88"/>
              <a:gd name="T37" fmla="*/ 2147483647 h 56"/>
              <a:gd name="T38" fmla="*/ 2147483647 w 88"/>
              <a:gd name="T39" fmla="*/ 2147483647 h 56"/>
              <a:gd name="T40" fmla="*/ 2147483647 w 88"/>
              <a:gd name="T41" fmla="*/ 2147483647 h 56"/>
              <a:gd name="T42" fmla="*/ 2147483647 w 88"/>
              <a:gd name="T43" fmla="*/ 2147483647 h 56"/>
              <a:gd name="T44" fmla="*/ 2147483647 w 88"/>
              <a:gd name="T45" fmla="*/ 2147483647 h 56"/>
              <a:gd name="T46" fmla="*/ 2147483647 w 88"/>
              <a:gd name="T47" fmla="*/ 2147483647 h 56"/>
              <a:gd name="T48" fmla="*/ 0 w 88"/>
              <a:gd name="T49" fmla="*/ 2147483647 h 56"/>
              <a:gd name="T50" fmla="*/ 2147483647 w 88"/>
              <a:gd name="T51" fmla="*/ 2147483647 h 56"/>
              <a:gd name="T52" fmla="*/ 2147483647 w 88"/>
              <a:gd name="T53" fmla="*/ 2147483647 h 56"/>
              <a:gd name="T54" fmla="*/ 2147483647 w 88"/>
              <a:gd name="T55" fmla="*/ 2147483647 h 56"/>
              <a:gd name="T56" fmla="*/ 2147483647 w 88"/>
              <a:gd name="T57" fmla="*/ 2147483647 h 56"/>
              <a:gd name="T58" fmla="*/ 2147483647 w 88"/>
              <a:gd name="T59" fmla="*/ 2147483647 h 56"/>
              <a:gd name="T60" fmla="*/ 2147483647 w 88"/>
              <a:gd name="T61" fmla="*/ 2147483647 h 56"/>
              <a:gd name="T62" fmla="*/ 2147483647 w 88"/>
              <a:gd name="T63" fmla="*/ 0 h 56"/>
              <a:gd name="T64" fmla="*/ 2147483647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2" y="1"/>
                </a:lnTo>
                <a:lnTo>
                  <a:pt x="69" y="5"/>
                </a:lnTo>
                <a:lnTo>
                  <a:pt x="75" y="8"/>
                </a:lnTo>
                <a:lnTo>
                  <a:pt x="81" y="12"/>
                </a:lnTo>
                <a:lnTo>
                  <a:pt x="85" y="17"/>
                </a:lnTo>
                <a:lnTo>
                  <a:pt x="87" y="22"/>
                </a:lnTo>
                <a:lnTo>
                  <a:pt x="88" y="28"/>
                </a:lnTo>
                <a:lnTo>
                  <a:pt x="87" y="34"/>
                </a:lnTo>
                <a:lnTo>
                  <a:pt x="85" y="39"/>
                </a:lnTo>
                <a:lnTo>
                  <a:pt x="81" y="44"/>
                </a:lnTo>
                <a:lnTo>
                  <a:pt x="75" y="48"/>
                </a:lnTo>
                <a:lnTo>
                  <a:pt x="69" y="51"/>
                </a:lnTo>
                <a:lnTo>
                  <a:pt x="62" y="54"/>
                </a:lnTo>
                <a:lnTo>
                  <a:pt x="52" y="56"/>
                </a:lnTo>
                <a:lnTo>
                  <a:pt x="44" y="56"/>
                </a:lnTo>
                <a:lnTo>
                  <a:pt x="35" y="56"/>
                </a:lnTo>
                <a:lnTo>
                  <a:pt x="27" y="54"/>
                </a:lnTo>
                <a:lnTo>
                  <a:pt x="20" y="51"/>
                </a:lnTo>
                <a:lnTo>
                  <a:pt x="13" y="48"/>
                </a:lnTo>
                <a:lnTo>
                  <a:pt x="8" y="44"/>
                </a:lnTo>
                <a:lnTo>
                  <a:pt x="4" y="39"/>
                </a:lnTo>
                <a:lnTo>
                  <a:pt x="1" y="34"/>
                </a:lnTo>
                <a:lnTo>
                  <a:pt x="0" y="28"/>
                </a:lnTo>
                <a:lnTo>
                  <a:pt x="1" y="22"/>
                </a:lnTo>
                <a:lnTo>
                  <a:pt x="4" y="17"/>
                </a:lnTo>
                <a:lnTo>
                  <a:pt x="8" y="12"/>
                </a:lnTo>
                <a:lnTo>
                  <a:pt x="13" y="8"/>
                </a:lnTo>
                <a:lnTo>
                  <a:pt x="20" y="5"/>
                </a:lnTo>
                <a:lnTo>
                  <a:pt x="27" y="1"/>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88" name="Freeform 202"/>
          <p:cNvSpPr>
            <a:spLocks/>
          </p:cNvSpPr>
          <p:nvPr/>
        </p:nvSpPr>
        <p:spPr bwMode="auto">
          <a:xfrm>
            <a:off x="263525" y="3443793"/>
            <a:ext cx="139700" cy="88900"/>
          </a:xfrm>
          <a:custGeom>
            <a:avLst/>
            <a:gdLst>
              <a:gd name="T0" fmla="*/ 2147483647 w 88"/>
              <a:gd name="T1" fmla="*/ 0 h 56"/>
              <a:gd name="T2" fmla="*/ 2147483647 w 88"/>
              <a:gd name="T3" fmla="*/ 0 h 56"/>
              <a:gd name="T4" fmla="*/ 2147483647 w 88"/>
              <a:gd name="T5" fmla="*/ 2147483647 h 56"/>
              <a:gd name="T6" fmla="*/ 2147483647 w 88"/>
              <a:gd name="T7" fmla="*/ 2147483647 h 56"/>
              <a:gd name="T8" fmla="*/ 2147483647 w 88"/>
              <a:gd name="T9" fmla="*/ 2147483647 h 56"/>
              <a:gd name="T10" fmla="*/ 2147483647 w 88"/>
              <a:gd name="T11" fmla="*/ 2147483647 h 56"/>
              <a:gd name="T12" fmla="*/ 2147483647 w 88"/>
              <a:gd name="T13" fmla="*/ 2147483647 h 56"/>
              <a:gd name="T14" fmla="*/ 2147483647 w 88"/>
              <a:gd name="T15" fmla="*/ 2147483647 h 56"/>
              <a:gd name="T16" fmla="*/ 2147483647 w 88"/>
              <a:gd name="T17" fmla="*/ 2147483647 h 56"/>
              <a:gd name="T18" fmla="*/ 2147483647 w 88"/>
              <a:gd name="T19" fmla="*/ 2147483647 h 56"/>
              <a:gd name="T20" fmla="*/ 2147483647 w 88"/>
              <a:gd name="T21" fmla="*/ 2147483647 h 56"/>
              <a:gd name="T22" fmla="*/ 2147483647 w 88"/>
              <a:gd name="T23" fmla="*/ 2147483647 h 56"/>
              <a:gd name="T24" fmla="*/ 2147483647 w 88"/>
              <a:gd name="T25" fmla="*/ 2147483647 h 56"/>
              <a:gd name="T26" fmla="*/ 2147483647 w 88"/>
              <a:gd name="T27" fmla="*/ 2147483647 h 56"/>
              <a:gd name="T28" fmla="*/ 2147483647 w 88"/>
              <a:gd name="T29" fmla="*/ 2147483647 h 56"/>
              <a:gd name="T30" fmla="*/ 2147483647 w 88"/>
              <a:gd name="T31" fmla="*/ 2147483647 h 56"/>
              <a:gd name="T32" fmla="*/ 2147483647 w 88"/>
              <a:gd name="T33" fmla="*/ 2147483647 h 56"/>
              <a:gd name="T34" fmla="*/ 2147483647 w 88"/>
              <a:gd name="T35" fmla="*/ 2147483647 h 56"/>
              <a:gd name="T36" fmla="*/ 2147483647 w 88"/>
              <a:gd name="T37" fmla="*/ 2147483647 h 56"/>
              <a:gd name="T38" fmla="*/ 2147483647 w 88"/>
              <a:gd name="T39" fmla="*/ 2147483647 h 56"/>
              <a:gd name="T40" fmla="*/ 2147483647 w 88"/>
              <a:gd name="T41" fmla="*/ 2147483647 h 56"/>
              <a:gd name="T42" fmla="*/ 2147483647 w 88"/>
              <a:gd name="T43" fmla="*/ 2147483647 h 56"/>
              <a:gd name="T44" fmla="*/ 2147483647 w 88"/>
              <a:gd name="T45" fmla="*/ 2147483647 h 56"/>
              <a:gd name="T46" fmla="*/ 2147483647 w 88"/>
              <a:gd name="T47" fmla="*/ 2147483647 h 56"/>
              <a:gd name="T48" fmla="*/ 0 w 88"/>
              <a:gd name="T49" fmla="*/ 2147483647 h 56"/>
              <a:gd name="T50" fmla="*/ 2147483647 w 88"/>
              <a:gd name="T51" fmla="*/ 2147483647 h 56"/>
              <a:gd name="T52" fmla="*/ 2147483647 w 88"/>
              <a:gd name="T53" fmla="*/ 2147483647 h 56"/>
              <a:gd name="T54" fmla="*/ 2147483647 w 88"/>
              <a:gd name="T55" fmla="*/ 2147483647 h 56"/>
              <a:gd name="T56" fmla="*/ 2147483647 w 88"/>
              <a:gd name="T57" fmla="*/ 2147483647 h 56"/>
              <a:gd name="T58" fmla="*/ 2147483647 w 88"/>
              <a:gd name="T59" fmla="*/ 2147483647 h 56"/>
              <a:gd name="T60" fmla="*/ 2147483647 w 88"/>
              <a:gd name="T61" fmla="*/ 2147483647 h 56"/>
              <a:gd name="T62" fmla="*/ 2147483647 w 88"/>
              <a:gd name="T63" fmla="*/ 0 h 56"/>
              <a:gd name="T64" fmla="*/ 2147483647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2" y="1"/>
                </a:lnTo>
                <a:lnTo>
                  <a:pt x="69" y="5"/>
                </a:lnTo>
                <a:lnTo>
                  <a:pt x="75" y="8"/>
                </a:lnTo>
                <a:lnTo>
                  <a:pt x="81" y="12"/>
                </a:lnTo>
                <a:lnTo>
                  <a:pt x="85" y="17"/>
                </a:lnTo>
                <a:lnTo>
                  <a:pt x="87" y="22"/>
                </a:lnTo>
                <a:lnTo>
                  <a:pt x="88" y="28"/>
                </a:lnTo>
                <a:lnTo>
                  <a:pt x="87" y="34"/>
                </a:lnTo>
                <a:lnTo>
                  <a:pt x="85" y="39"/>
                </a:lnTo>
                <a:lnTo>
                  <a:pt x="81" y="44"/>
                </a:lnTo>
                <a:lnTo>
                  <a:pt x="75" y="48"/>
                </a:lnTo>
                <a:lnTo>
                  <a:pt x="69" y="51"/>
                </a:lnTo>
                <a:lnTo>
                  <a:pt x="62" y="54"/>
                </a:lnTo>
                <a:lnTo>
                  <a:pt x="52" y="56"/>
                </a:lnTo>
                <a:lnTo>
                  <a:pt x="44" y="56"/>
                </a:lnTo>
                <a:lnTo>
                  <a:pt x="35" y="56"/>
                </a:lnTo>
                <a:lnTo>
                  <a:pt x="27" y="54"/>
                </a:lnTo>
                <a:lnTo>
                  <a:pt x="20" y="51"/>
                </a:lnTo>
                <a:lnTo>
                  <a:pt x="13" y="48"/>
                </a:lnTo>
                <a:lnTo>
                  <a:pt x="8" y="44"/>
                </a:lnTo>
                <a:lnTo>
                  <a:pt x="4" y="39"/>
                </a:lnTo>
                <a:lnTo>
                  <a:pt x="1" y="34"/>
                </a:lnTo>
                <a:lnTo>
                  <a:pt x="0" y="28"/>
                </a:lnTo>
                <a:lnTo>
                  <a:pt x="1" y="22"/>
                </a:lnTo>
                <a:lnTo>
                  <a:pt x="4" y="17"/>
                </a:lnTo>
                <a:lnTo>
                  <a:pt x="8" y="12"/>
                </a:lnTo>
                <a:lnTo>
                  <a:pt x="13" y="8"/>
                </a:lnTo>
                <a:lnTo>
                  <a:pt x="20" y="5"/>
                </a:lnTo>
                <a:lnTo>
                  <a:pt x="27" y="1"/>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89" name="Freeform 203"/>
          <p:cNvSpPr>
            <a:spLocks/>
          </p:cNvSpPr>
          <p:nvPr/>
        </p:nvSpPr>
        <p:spPr bwMode="auto">
          <a:xfrm>
            <a:off x="463550" y="3342193"/>
            <a:ext cx="322263" cy="252412"/>
          </a:xfrm>
          <a:custGeom>
            <a:avLst/>
            <a:gdLst>
              <a:gd name="T0" fmla="*/ 2147483647 w 203"/>
              <a:gd name="T1" fmla="*/ 0 h 159"/>
              <a:gd name="T2" fmla="*/ 2147483647 w 203"/>
              <a:gd name="T3" fmla="*/ 0 h 159"/>
              <a:gd name="T4" fmla="*/ 2147483647 w 203"/>
              <a:gd name="T5" fmla="*/ 2147483647 h 159"/>
              <a:gd name="T6" fmla="*/ 2147483647 w 203"/>
              <a:gd name="T7" fmla="*/ 2147483647 h 159"/>
              <a:gd name="T8" fmla="*/ 2147483647 w 203"/>
              <a:gd name="T9" fmla="*/ 2147483647 h 159"/>
              <a:gd name="T10" fmla="*/ 2147483647 w 203"/>
              <a:gd name="T11" fmla="*/ 2147483647 h 159"/>
              <a:gd name="T12" fmla="*/ 2147483647 w 203"/>
              <a:gd name="T13" fmla="*/ 2147483647 h 159"/>
              <a:gd name="T14" fmla="*/ 2147483647 w 203"/>
              <a:gd name="T15" fmla="*/ 2147483647 h 159"/>
              <a:gd name="T16" fmla="*/ 2147483647 w 203"/>
              <a:gd name="T17" fmla="*/ 2147483647 h 159"/>
              <a:gd name="T18" fmla="*/ 2147483647 w 203"/>
              <a:gd name="T19" fmla="*/ 2147483647 h 159"/>
              <a:gd name="T20" fmla="*/ 2147483647 w 203"/>
              <a:gd name="T21" fmla="*/ 2147483647 h 159"/>
              <a:gd name="T22" fmla="*/ 2147483647 w 203"/>
              <a:gd name="T23" fmla="*/ 2147483647 h 159"/>
              <a:gd name="T24" fmla="*/ 2147483647 w 203"/>
              <a:gd name="T25" fmla="*/ 2147483647 h 159"/>
              <a:gd name="T26" fmla="*/ 2147483647 w 203"/>
              <a:gd name="T27" fmla="*/ 2147483647 h 159"/>
              <a:gd name="T28" fmla="*/ 2147483647 w 203"/>
              <a:gd name="T29" fmla="*/ 2147483647 h 159"/>
              <a:gd name="T30" fmla="*/ 2147483647 w 203"/>
              <a:gd name="T31" fmla="*/ 2147483647 h 159"/>
              <a:gd name="T32" fmla="*/ 2147483647 w 203"/>
              <a:gd name="T33" fmla="*/ 2147483647 h 159"/>
              <a:gd name="T34" fmla="*/ 2147483647 w 203"/>
              <a:gd name="T35" fmla="*/ 2147483647 h 159"/>
              <a:gd name="T36" fmla="*/ 2147483647 w 203"/>
              <a:gd name="T37" fmla="*/ 2147483647 h 159"/>
              <a:gd name="T38" fmla="*/ 2147483647 w 203"/>
              <a:gd name="T39" fmla="*/ 2147483647 h 159"/>
              <a:gd name="T40" fmla="*/ 2147483647 w 203"/>
              <a:gd name="T41" fmla="*/ 2147483647 h 159"/>
              <a:gd name="T42" fmla="*/ 2147483647 w 203"/>
              <a:gd name="T43" fmla="*/ 2147483647 h 159"/>
              <a:gd name="T44" fmla="*/ 2147483647 w 203"/>
              <a:gd name="T45" fmla="*/ 2147483647 h 159"/>
              <a:gd name="T46" fmla="*/ 2147483647 w 203"/>
              <a:gd name="T47" fmla="*/ 2147483647 h 159"/>
              <a:gd name="T48" fmla="*/ 2147483647 w 203"/>
              <a:gd name="T49" fmla="*/ 2147483647 h 159"/>
              <a:gd name="T50" fmla="*/ 2147483647 w 203"/>
              <a:gd name="T51" fmla="*/ 2147483647 h 159"/>
              <a:gd name="T52" fmla="*/ 2147483647 w 203"/>
              <a:gd name="T53" fmla="*/ 2147483647 h 159"/>
              <a:gd name="T54" fmla="*/ 0 w 203"/>
              <a:gd name="T55" fmla="*/ 2147483647 h 159"/>
              <a:gd name="T56" fmla="*/ 0 w 203"/>
              <a:gd name="T57" fmla="*/ 2147483647 h 159"/>
              <a:gd name="T58" fmla="*/ 2147483647 w 203"/>
              <a:gd name="T59" fmla="*/ 2147483647 h 159"/>
              <a:gd name="T60" fmla="*/ 2147483647 w 203"/>
              <a:gd name="T61" fmla="*/ 2147483647 h 159"/>
              <a:gd name="T62" fmla="*/ 2147483647 w 203"/>
              <a:gd name="T63" fmla="*/ 2147483647 h 159"/>
              <a:gd name="T64" fmla="*/ 2147483647 w 203"/>
              <a:gd name="T65" fmla="*/ 2147483647 h 159"/>
              <a:gd name="T66" fmla="*/ 2147483647 w 203"/>
              <a:gd name="T67" fmla="*/ 2147483647 h 159"/>
              <a:gd name="T68" fmla="*/ 2147483647 w 203"/>
              <a:gd name="T69" fmla="*/ 2147483647 h 159"/>
              <a:gd name="T70" fmla="*/ 2147483647 w 203"/>
              <a:gd name="T71" fmla="*/ 2147483647 h 159"/>
              <a:gd name="T72" fmla="*/ 2147483647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1" y="1"/>
                </a:lnTo>
                <a:lnTo>
                  <a:pt x="179" y="4"/>
                </a:lnTo>
                <a:lnTo>
                  <a:pt x="185" y="8"/>
                </a:lnTo>
                <a:lnTo>
                  <a:pt x="191" y="14"/>
                </a:lnTo>
                <a:lnTo>
                  <a:pt x="196" y="21"/>
                </a:lnTo>
                <a:lnTo>
                  <a:pt x="199" y="28"/>
                </a:lnTo>
                <a:lnTo>
                  <a:pt x="202" y="37"/>
                </a:lnTo>
                <a:lnTo>
                  <a:pt x="203" y="47"/>
                </a:lnTo>
                <a:lnTo>
                  <a:pt x="203" y="113"/>
                </a:lnTo>
                <a:lnTo>
                  <a:pt x="202" y="121"/>
                </a:lnTo>
                <a:lnTo>
                  <a:pt x="199" y="131"/>
                </a:lnTo>
                <a:lnTo>
                  <a:pt x="196" y="138"/>
                </a:lnTo>
                <a:lnTo>
                  <a:pt x="191" y="145"/>
                </a:lnTo>
                <a:lnTo>
                  <a:pt x="185" y="150"/>
                </a:lnTo>
                <a:lnTo>
                  <a:pt x="179" y="155"/>
                </a:lnTo>
                <a:lnTo>
                  <a:pt x="171" y="157"/>
                </a:lnTo>
                <a:lnTo>
                  <a:pt x="163" y="159"/>
                </a:lnTo>
                <a:lnTo>
                  <a:pt x="40" y="159"/>
                </a:lnTo>
                <a:lnTo>
                  <a:pt x="32" y="157"/>
                </a:lnTo>
                <a:lnTo>
                  <a:pt x="25" y="155"/>
                </a:lnTo>
                <a:lnTo>
                  <a:pt x="17" y="150"/>
                </a:lnTo>
                <a:lnTo>
                  <a:pt x="12" y="145"/>
                </a:lnTo>
                <a:lnTo>
                  <a:pt x="7" y="138"/>
                </a:lnTo>
                <a:lnTo>
                  <a:pt x="3" y="131"/>
                </a:lnTo>
                <a:lnTo>
                  <a:pt x="1" y="121"/>
                </a:lnTo>
                <a:lnTo>
                  <a:pt x="0" y="113"/>
                </a:lnTo>
                <a:lnTo>
                  <a:pt x="0" y="47"/>
                </a:lnTo>
                <a:lnTo>
                  <a:pt x="1" y="37"/>
                </a:lnTo>
                <a:lnTo>
                  <a:pt x="3" y="28"/>
                </a:lnTo>
                <a:lnTo>
                  <a:pt x="7" y="21"/>
                </a:lnTo>
                <a:lnTo>
                  <a:pt x="12" y="14"/>
                </a:lnTo>
                <a:lnTo>
                  <a:pt x="17" y="8"/>
                </a:lnTo>
                <a:lnTo>
                  <a:pt x="25" y="4"/>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90" name="Freeform 204"/>
          <p:cNvSpPr>
            <a:spLocks/>
          </p:cNvSpPr>
          <p:nvPr/>
        </p:nvSpPr>
        <p:spPr bwMode="auto">
          <a:xfrm>
            <a:off x="463550" y="3342193"/>
            <a:ext cx="322263" cy="252412"/>
          </a:xfrm>
          <a:custGeom>
            <a:avLst/>
            <a:gdLst>
              <a:gd name="T0" fmla="*/ 2147483647 w 203"/>
              <a:gd name="T1" fmla="*/ 0 h 159"/>
              <a:gd name="T2" fmla="*/ 2147483647 w 203"/>
              <a:gd name="T3" fmla="*/ 0 h 159"/>
              <a:gd name="T4" fmla="*/ 2147483647 w 203"/>
              <a:gd name="T5" fmla="*/ 2147483647 h 159"/>
              <a:gd name="T6" fmla="*/ 2147483647 w 203"/>
              <a:gd name="T7" fmla="*/ 2147483647 h 159"/>
              <a:gd name="T8" fmla="*/ 2147483647 w 203"/>
              <a:gd name="T9" fmla="*/ 2147483647 h 159"/>
              <a:gd name="T10" fmla="*/ 2147483647 w 203"/>
              <a:gd name="T11" fmla="*/ 2147483647 h 159"/>
              <a:gd name="T12" fmla="*/ 2147483647 w 203"/>
              <a:gd name="T13" fmla="*/ 2147483647 h 159"/>
              <a:gd name="T14" fmla="*/ 2147483647 w 203"/>
              <a:gd name="T15" fmla="*/ 2147483647 h 159"/>
              <a:gd name="T16" fmla="*/ 2147483647 w 203"/>
              <a:gd name="T17" fmla="*/ 2147483647 h 159"/>
              <a:gd name="T18" fmla="*/ 2147483647 w 203"/>
              <a:gd name="T19" fmla="*/ 2147483647 h 159"/>
              <a:gd name="T20" fmla="*/ 2147483647 w 203"/>
              <a:gd name="T21" fmla="*/ 2147483647 h 159"/>
              <a:gd name="T22" fmla="*/ 2147483647 w 203"/>
              <a:gd name="T23" fmla="*/ 2147483647 h 159"/>
              <a:gd name="T24" fmla="*/ 2147483647 w 203"/>
              <a:gd name="T25" fmla="*/ 2147483647 h 159"/>
              <a:gd name="T26" fmla="*/ 2147483647 w 203"/>
              <a:gd name="T27" fmla="*/ 2147483647 h 159"/>
              <a:gd name="T28" fmla="*/ 2147483647 w 203"/>
              <a:gd name="T29" fmla="*/ 2147483647 h 159"/>
              <a:gd name="T30" fmla="*/ 2147483647 w 203"/>
              <a:gd name="T31" fmla="*/ 2147483647 h 159"/>
              <a:gd name="T32" fmla="*/ 2147483647 w 203"/>
              <a:gd name="T33" fmla="*/ 2147483647 h 159"/>
              <a:gd name="T34" fmla="*/ 2147483647 w 203"/>
              <a:gd name="T35" fmla="*/ 2147483647 h 159"/>
              <a:gd name="T36" fmla="*/ 2147483647 w 203"/>
              <a:gd name="T37" fmla="*/ 2147483647 h 159"/>
              <a:gd name="T38" fmla="*/ 2147483647 w 203"/>
              <a:gd name="T39" fmla="*/ 2147483647 h 159"/>
              <a:gd name="T40" fmla="*/ 2147483647 w 203"/>
              <a:gd name="T41" fmla="*/ 2147483647 h 159"/>
              <a:gd name="T42" fmla="*/ 2147483647 w 203"/>
              <a:gd name="T43" fmla="*/ 2147483647 h 159"/>
              <a:gd name="T44" fmla="*/ 2147483647 w 203"/>
              <a:gd name="T45" fmla="*/ 2147483647 h 159"/>
              <a:gd name="T46" fmla="*/ 2147483647 w 203"/>
              <a:gd name="T47" fmla="*/ 2147483647 h 159"/>
              <a:gd name="T48" fmla="*/ 2147483647 w 203"/>
              <a:gd name="T49" fmla="*/ 2147483647 h 159"/>
              <a:gd name="T50" fmla="*/ 2147483647 w 203"/>
              <a:gd name="T51" fmla="*/ 2147483647 h 159"/>
              <a:gd name="T52" fmla="*/ 2147483647 w 203"/>
              <a:gd name="T53" fmla="*/ 2147483647 h 159"/>
              <a:gd name="T54" fmla="*/ 0 w 203"/>
              <a:gd name="T55" fmla="*/ 2147483647 h 159"/>
              <a:gd name="T56" fmla="*/ 0 w 203"/>
              <a:gd name="T57" fmla="*/ 2147483647 h 159"/>
              <a:gd name="T58" fmla="*/ 2147483647 w 203"/>
              <a:gd name="T59" fmla="*/ 2147483647 h 159"/>
              <a:gd name="T60" fmla="*/ 2147483647 w 203"/>
              <a:gd name="T61" fmla="*/ 2147483647 h 159"/>
              <a:gd name="T62" fmla="*/ 2147483647 w 203"/>
              <a:gd name="T63" fmla="*/ 2147483647 h 159"/>
              <a:gd name="T64" fmla="*/ 2147483647 w 203"/>
              <a:gd name="T65" fmla="*/ 2147483647 h 159"/>
              <a:gd name="T66" fmla="*/ 2147483647 w 203"/>
              <a:gd name="T67" fmla="*/ 2147483647 h 159"/>
              <a:gd name="T68" fmla="*/ 2147483647 w 203"/>
              <a:gd name="T69" fmla="*/ 2147483647 h 159"/>
              <a:gd name="T70" fmla="*/ 2147483647 w 203"/>
              <a:gd name="T71" fmla="*/ 2147483647 h 159"/>
              <a:gd name="T72" fmla="*/ 2147483647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1" y="1"/>
                </a:lnTo>
                <a:lnTo>
                  <a:pt x="179" y="4"/>
                </a:lnTo>
                <a:lnTo>
                  <a:pt x="185" y="8"/>
                </a:lnTo>
                <a:lnTo>
                  <a:pt x="191" y="14"/>
                </a:lnTo>
                <a:lnTo>
                  <a:pt x="196" y="21"/>
                </a:lnTo>
                <a:lnTo>
                  <a:pt x="199" y="28"/>
                </a:lnTo>
                <a:lnTo>
                  <a:pt x="202" y="37"/>
                </a:lnTo>
                <a:lnTo>
                  <a:pt x="203" y="47"/>
                </a:lnTo>
                <a:lnTo>
                  <a:pt x="203" y="113"/>
                </a:lnTo>
                <a:lnTo>
                  <a:pt x="202" y="121"/>
                </a:lnTo>
                <a:lnTo>
                  <a:pt x="199" y="131"/>
                </a:lnTo>
                <a:lnTo>
                  <a:pt x="196" y="138"/>
                </a:lnTo>
                <a:lnTo>
                  <a:pt x="191" y="145"/>
                </a:lnTo>
                <a:lnTo>
                  <a:pt x="185" y="150"/>
                </a:lnTo>
                <a:lnTo>
                  <a:pt x="179" y="155"/>
                </a:lnTo>
                <a:lnTo>
                  <a:pt x="171" y="157"/>
                </a:lnTo>
                <a:lnTo>
                  <a:pt x="163" y="159"/>
                </a:lnTo>
                <a:lnTo>
                  <a:pt x="40" y="159"/>
                </a:lnTo>
                <a:lnTo>
                  <a:pt x="32" y="157"/>
                </a:lnTo>
                <a:lnTo>
                  <a:pt x="25" y="155"/>
                </a:lnTo>
                <a:lnTo>
                  <a:pt x="17" y="150"/>
                </a:lnTo>
                <a:lnTo>
                  <a:pt x="12" y="145"/>
                </a:lnTo>
                <a:lnTo>
                  <a:pt x="7" y="138"/>
                </a:lnTo>
                <a:lnTo>
                  <a:pt x="3" y="131"/>
                </a:lnTo>
                <a:lnTo>
                  <a:pt x="1" y="121"/>
                </a:lnTo>
                <a:lnTo>
                  <a:pt x="0" y="113"/>
                </a:lnTo>
                <a:lnTo>
                  <a:pt x="0" y="47"/>
                </a:lnTo>
                <a:lnTo>
                  <a:pt x="1" y="37"/>
                </a:lnTo>
                <a:lnTo>
                  <a:pt x="3" y="28"/>
                </a:lnTo>
                <a:lnTo>
                  <a:pt x="7" y="21"/>
                </a:lnTo>
                <a:lnTo>
                  <a:pt x="12" y="14"/>
                </a:lnTo>
                <a:lnTo>
                  <a:pt x="17" y="8"/>
                </a:lnTo>
                <a:lnTo>
                  <a:pt x="25" y="4"/>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91" name="Freeform 205"/>
          <p:cNvSpPr>
            <a:spLocks/>
          </p:cNvSpPr>
          <p:nvPr/>
        </p:nvSpPr>
        <p:spPr bwMode="auto">
          <a:xfrm>
            <a:off x="577850" y="3443793"/>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0 w 87"/>
              <a:gd name="T47" fmla="*/ 2147483647 h 56"/>
              <a:gd name="T48" fmla="*/ 0 w 87"/>
              <a:gd name="T49" fmla="*/ 2147483647 h 56"/>
              <a:gd name="T50" fmla="*/ 0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1"/>
                </a:lnTo>
                <a:lnTo>
                  <a:pt x="68" y="5"/>
                </a:lnTo>
                <a:lnTo>
                  <a:pt x="75" y="8"/>
                </a:lnTo>
                <a:lnTo>
                  <a:pt x="80" y="12"/>
                </a:lnTo>
                <a:lnTo>
                  <a:pt x="84" y="17"/>
                </a:lnTo>
                <a:lnTo>
                  <a:pt x="86" y="22"/>
                </a:lnTo>
                <a:lnTo>
                  <a:pt x="87" y="28"/>
                </a:lnTo>
                <a:lnTo>
                  <a:pt x="86" y="34"/>
                </a:lnTo>
                <a:lnTo>
                  <a:pt x="84" y="39"/>
                </a:lnTo>
                <a:lnTo>
                  <a:pt x="80" y="44"/>
                </a:lnTo>
                <a:lnTo>
                  <a:pt x="75" y="48"/>
                </a:lnTo>
                <a:lnTo>
                  <a:pt x="68" y="51"/>
                </a:lnTo>
                <a:lnTo>
                  <a:pt x="61" y="54"/>
                </a:lnTo>
                <a:lnTo>
                  <a:pt x="53" y="56"/>
                </a:lnTo>
                <a:lnTo>
                  <a:pt x="44" y="56"/>
                </a:lnTo>
                <a:lnTo>
                  <a:pt x="34" y="56"/>
                </a:lnTo>
                <a:lnTo>
                  <a:pt x="26" y="54"/>
                </a:lnTo>
                <a:lnTo>
                  <a:pt x="19" y="51"/>
                </a:lnTo>
                <a:lnTo>
                  <a:pt x="12" y="48"/>
                </a:lnTo>
                <a:lnTo>
                  <a:pt x="7" y="44"/>
                </a:lnTo>
                <a:lnTo>
                  <a:pt x="3" y="39"/>
                </a:lnTo>
                <a:lnTo>
                  <a:pt x="0" y="34"/>
                </a:lnTo>
                <a:lnTo>
                  <a:pt x="0" y="28"/>
                </a:lnTo>
                <a:lnTo>
                  <a:pt x="0" y="22"/>
                </a:lnTo>
                <a:lnTo>
                  <a:pt x="3" y="17"/>
                </a:lnTo>
                <a:lnTo>
                  <a:pt x="7" y="12"/>
                </a:lnTo>
                <a:lnTo>
                  <a:pt x="12" y="8"/>
                </a:lnTo>
                <a:lnTo>
                  <a:pt x="19" y="5"/>
                </a:lnTo>
                <a:lnTo>
                  <a:pt x="26" y="1"/>
                </a:lnTo>
                <a:lnTo>
                  <a:pt x="34"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92" name="Freeform 206"/>
          <p:cNvSpPr>
            <a:spLocks/>
          </p:cNvSpPr>
          <p:nvPr/>
        </p:nvSpPr>
        <p:spPr bwMode="auto">
          <a:xfrm>
            <a:off x="577850" y="3443793"/>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0 w 87"/>
              <a:gd name="T47" fmla="*/ 2147483647 h 56"/>
              <a:gd name="T48" fmla="*/ 0 w 87"/>
              <a:gd name="T49" fmla="*/ 2147483647 h 56"/>
              <a:gd name="T50" fmla="*/ 0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1"/>
                </a:lnTo>
                <a:lnTo>
                  <a:pt x="68" y="5"/>
                </a:lnTo>
                <a:lnTo>
                  <a:pt x="75" y="8"/>
                </a:lnTo>
                <a:lnTo>
                  <a:pt x="80" y="12"/>
                </a:lnTo>
                <a:lnTo>
                  <a:pt x="84" y="17"/>
                </a:lnTo>
                <a:lnTo>
                  <a:pt x="86" y="22"/>
                </a:lnTo>
                <a:lnTo>
                  <a:pt x="87" y="28"/>
                </a:lnTo>
                <a:lnTo>
                  <a:pt x="86" y="34"/>
                </a:lnTo>
                <a:lnTo>
                  <a:pt x="84" y="39"/>
                </a:lnTo>
                <a:lnTo>
                  <a:pt x="80" y="44"/>
                </a:lnTo>
                <a:lnTo>
                  <a:pt x="75" y="48"/>
                </a:lnTo>
                <a:lnTo>
                  <a:pt x="68" y="51"/>
                </a:lnTo>
                <a:lnTo>
                  <a:pt x="61" y="54"/>
                </a:lnTo>
                <a:lnTo>
                  <a:pt x="53" y="56"/>
                </a:lnTo>
                <a:lnTo>
                  <a:pt x="44" y="56"/>
                </a:lnTo>
                <a:lnTo>
                  <a:pt x="34" y="56"/>
                </a:lnTo>
                <a:lnTo>
                  <a:pt x="26" y="54"/>
                </a:lnTo>
                <a:lnTo>
                  <a:pt x="19" y="51"/>
                </a:lnTo>
                <a:lnTo>
                  <a:pt x="12" y="48"/>
                </a:lnTo>
                <a:lnTo>
                  <a:pt x="7" y="44"/>
                </a:lnTo>
                <a:lnTo>
                  <a:pt x="3" y="39"/>
                </a:lnTo>
                <a:lnTo>
                  <a:pt x="0" y="34"/>
                </a:lnTo>
                <a:lnTo>
                  <a:pt x="0" y="28"/>
                </a:lnTo>
                <a:lnTo>
                  <a:pt x="0" y="22"/>
                </a:lnTo>
                <a:lnTo>
                  <a:pt x="3" y="17"/>
                </a:lnTo>
                <a:lnTo>
                  <a:pt x="7" y="12"/>
                </a:lnTo>
                <a:lnTo>
                  <a:pt x="12" y="8"/>
                </a:lnTo>
                <a:lnTo>
                  <a:pt x="19" y="5"/>
                </a:lnTo>
                <a:lnTo>
                  <a:pt x="26" y="1"/>
                </a:lnTo>
                <a:lnTo>
                  <a:pt x="34"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93" name="Freeform 207"/>
          <p:cNvSpPr>
            <a:spLocks/>
          </p:cNvSpPr>
          <p:nvPr/>
        </p:nvSpPr>
        <p:spPr bwMode="auto">
          <a:xfrm>
            <a:off x="776288" y="3842255"/>
            <a:ext cx="323850" cy="250825"/>
          </a:xfrm>
          <a:custGeom>
            <a:avLst/>
            <a:gdLst>
              <a:gd name="T0" fmla="*/ 2147483647 w 204"/>
              <a:gd name="T1" fmla="*/ 0 h 158"/>
              <a:gd name="T2" fmla="*/ 2147483647 w 204"/>
              <a:gd name="T3" fmla="*/ 0 h 158"/>
              <a:gd name="T4" fmla="*/ 2147483647 w 204"/>
              <a:gd name="T5" fmla="*/ 2147483647 h 158"/>
              <a:gd name="T6" fmla="*/ 2147483647 w 204"/>
              <a:gd name="T7" fmla="*/ 2147483647 h 158"/>
              <a:gd name="T8" fmla="*/ 2147483647 w 204"/>
              <a:gd name="T9" fmla="*/ 2147483647 h 158"/>
              <a:gd name="T10" fmla="*/ 2147483647 w 204"/>
              <a:gd name="T11" fmla="*/ 2147483647 h 158"/>
              <a:gd name="T12" fmla="*/ 2147483647 w 204"/>
              <a:gd name="T13" fmla="*/ 2147483647 h 158"/>
              <a:gd name="T14" fmla="*/ 2147483647 w 204"/>
              <a:gd name="T15" fmla="*/ 2147483647 h 158"/>
              <a:gd name="T16" fmla="*/ 2147483647 w 204"/>
              <a:gd name="T17" fmla="*/ 2147483647 h 158"/>
              <a:gd name="T18" fmla="*/ 2147483647 w 204"/>
              <a:gd name="T19" fmla="*/ 2147483647 h 158"/>
              <a:gd name="T20" fmla="*/ 2147483647 w 204"/>
              <a:gd name="T21" fmla="*/ 2147483647 h 158"/>
              <a:gd name="T22" fmla="*/ 2147483647 w 204"/>
              <a:gd name="T23" fmla="*/ 2147483647 h 158"/>
              <a:gd name="T24" fmla="*/ 2147483647 w 204"/>
              <a:gd name="T25" fmla="*/ 2147483647 h 158"/>
              <a:gd name="T26" fmla="*/ 2147483647 w 204"/>
              <a:gd name="T27" fmla="*/ 2147483647 h 158"/>
              <a:gd name="T28" fmla="*/ 2147483647 w 204"/>
              <a:gd name="T29" fmla="*/ 2147483647 h 158"/>
              <a:gd name="T30" fmla="*/ 2147483647 w 204"/>
              <a:gd name="T31" fmla="*/ 2147483647 h 158"/>
              <a:gd name="T32" fmla="*/ 2147483647 w 204"/>
              <a:gd name="T33" fmla="*/ 2147483647 h 158"/>
              <a:gd name="T34" fmla="*/ 2147483647 w 204"/>
              <a:gd name="T35" fmla="*/ 2147483647 h 158"/>
              <a:gd name="T36" fmla="*/ 2147483647 w 204"/>
              <a:gd name="T37" fmla="*/ 2147483647 h 158"/>
              <a:gd name="T38" fmla="*/ 2147483647 w 204"/>
              <a:gd name="T39" fmla="*/ 2147483647 h 158"/>
              <a:gd name="T40" fmla="*/ 2147483647 w 204"/>
              <a:gd name="T41" fmla="*/ 2147483647 h 158"/>
              <a:gd name="T42" fmla="*/ 2147483647 w 204"/>
              <a:gd name="T43" fmla="*/ 2147483647 h 158"/>
              <a:gd name="T44" fmla="*/ 2147483647 w 204"/>
              <a:gd name="T45" fmla="*/ 2147483647 h 158"/>
              <a:gd name="T46" fmla="*/ 2147483647 w 204"/>
              <a:gd name="T47" fmla="*/ 2147483647 h 158"/>
              <a:gd name="T48" fmla="*/ 2147483647 w 204"/>
              <a:gd name="T49" fmla="*/ 2147483647 h 158"/>
              <a:gd name="T50" fmla="*/ 2147483647 w 204"/>
              <a:gd name="T51" fmla="*/ 2147483647 h 158"/>
              <a:gd name="T52" fmla="*/ 2147483647 w 204"/>
              <a:gd name="T53" fmla="*/ 2147483647 h 158"/>
              <a:gd name="T54" fmla="*/ 0 w 204"/>
              <a:gd name="T55" fmla="*/ 2147483647 h 158"/>
              <a:gd name="T56" fmla="*/ 0 w 204"/>
              <a:gd name="T57" fmla="*/ 2147483647 h 158"/>
              <a:gd name="T58" fmla="*/ 2147483647 w 204"/>
              <a:gd name="T59" fmla="*/ 2147483647 h 158"/>
              <a:gd name="T60" fmla="*/ 2147483647 w 204"/>
              <a:gd name="T61" fmla="*/ 2147483647 h 158"/>
              <a:gd name="T62" fmla="*/ 2147483647 w 204"/>
              <a:gd name="T63" fmla="*/ 2147483647 h 158"/>
              <a:gd name="T64" fmla="*/ 2147483647 w 204"/>
              <a:gd name="T65" fmla="*/ 2147483647 h 158"/>
              <a:gd name="T66" fmla="*/ 2147483647 w 204"/>
              <a:gd name="T67" fmla="*/ 2147483647 h 158"/>
              <a:gd name="T68" fmla="*/ 2147483647 w 204"/>
              <a:gd name="T69" fmla="*/ 2147483647 h 158"/>
              <a:gd name="T70" fmla="*/ 2147483647 w 204"/>
              <a:gd name="T71" fmla="*/ 2147483647 h 158"/>
              <a:gd name="T72" fmla="*/ 2147483647 w 204"/>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8"/>
              <a:gd name="T113" fmla="*/ 204 w 204"/>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8">
                <a:moveTo>
                  <a:pt x="40" y="0"/>
                </a:moveTo>
                <a:lnTo>
                  <a:pt x="163" y="0"/>
                </a:lnTo>
                <a:lnTo>
                  <a:pt x="171" y="1"/>
                </a:lnTo>
                <a:lnTo>
                  <a:pt x="179" y="4"/>
                </a:lnTo>
                <a:lnTo>
                  <a:pt x="185" y="8"/>
                </a:lnTo>
                <a:lnTo>
                  <a:pt x="192" y="14"/>
                </a:lnTo>
                <a:lnTo>
                  <a:pt x="197" y="21"/>
                </a:lnTo>
                <a:lnTo>
                  <a:pt x="201" y="28"/>
                </a:lnTo>
                <a:lnTo>
                  <a:pt x="203" y="37"/>
                </a:lnTo>
                <a:lnTo>
                  <a:pt x="204" y="46"/>
                </a:lnTo>
                <a:lnTo>
                  <a:pt x="204" y="113"/>
                </a:lnTo>
                <a:lnTo>
                  <a:pt x="203" y="122"/>
                </a:lnTo>
                <a:lnTo>
                  <a:pt x="201" y="130"/>
                </a:lnTo>
                <a:lnTo>
                  <a:pt x="197" y="138"/>
                </a:lnTo>
                <a:lnTo>
                  <a:pt x="192" y="144"/>
                </a:lnTo>
                <a:lnTo>
                  <a:pt x="185" y="150"/>
                </a:lnTo>
                <a:lnTo>
                  <a:pt x="179" y="154"/>
                </a:lnTo>
                <a:lnTo>
                  <a:pt x="171" y="157"/>
                </a:lnTo>
                <a:lnTo>
                  <a:pt x="163" y="158"/>
                </a:lnTo>
                <a:lnTo>
                  <a:pt x="40" y="158"/>
                </a:lnTo>
                <a:lnTo>
                  <a:pt x="33" y="157"/>
                </a:lnTo>
                <a:lnTo>
                  <a:pt x="25" y="154"/>
                </a:lnTo>
                <a:lnTo>
                  <a:pt x="19" y="150"/>
                </a:lnTo>
                <a:lnTo>
                  <a:pt x="13" y="144"/>
                </a:lnTo>
                <a:lnTo>
                  <a:pt x="7" y="138"/>
                </a:lnTo>
                <a:lnTo>
                  <a:pt x="3" y="130"/>
                </a:lnTo>
                <a:lnTo>
                  <a:pt x="1" y="122"/>
                </a:lnTo>
                <a:lnTo>
                  <a:pt x="0" y="113"/>
                </a:lnTo>
                <a:lnTo>
                  <a:pt x="0" y="46"/>
                </a:lnTo>
                <a:lnTo>
                  <a:pt x="1" y="37"/>
                </a:lnTo>
                <a:lnTo>
                  <a:pt x="3" y="28"/>
                </a:lnTo>
                <a:lnTo>
                  <a:pt x="7" y="21"/>
                </a:lnTo>
                <a:lnTo>
                  <a:pt x="13" y="14"/>
                </a:lnTo>
                <a:lnTo>
                  <a:pt x="19" y="8"/>
                </a:lnTo>
                <a:lnTo>
                  <a:pt x="25" y="4"/>
                </a:lnTo>
                <a:lnTo>
                  <a:pt x="33"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94" name="Freeform 208"/>
          <p:cNvSpPr>
            <a:spLocks/>
          </p:cNvSpPr>
          <p:nvPr/>
        </p:nvSpPr>
        <p:spPr bwMode="auto">
          <a:xfrm>
            <a:off x="776288" y="3842255"/>
            <a:ext cx="323850" cy="250825"/>
          </a:xfrm>
          <a:custGeom>
            <a:avLst/>
            <a:gdLst>
              <a:gd name="T0" fmla="*/ 2147483647 w 204"/>
              <a:gd name="T1" fmla="*/ 0 h 158"/>
              <a:gd name="T2" fmla="*/ 2147483647 w 204"/>
              <a:gd name="T3" fmla="*/ 0 h 158"/>
              <a:gd name="T4" fmla="*/ 2147483647 w 204"/>
              <a:gd name="T5" fmla="*/ 2147483647 h 158"/>
              <a:gd name="T6" fmla="*/ 2147483647 w 204"/>
              <a:gd name="T7" fmla="*/ 2147483647 h 158"/>
              <a:gd name="T8" fmla="*/ 2147483647 w 204"/>
              <a:gd name="T9" fmla="*/ 2147483647 h 158"/>
              <a:gd name="T10" fmla="*/ 2147483647 w 204"/>
              <a:gd name="T11" fmla="*/ 2147483647 h 158"/>
              <a:gd name="T12" fmla="*/ 2147483647 w 204"/>
              <a:gd name="T13" fmla="*/ 2147483647 h 158"/>
              <a:gd name="T14" fmla="*/ 2147483647 w 204"/>
              <a:gd name="T15" fmla="*/ 2147483647 h 158"/>
              <a:gd name="T16" fmla="*/ 2147483647 w 204"/>
              <a:gd name="T17" fmla="*/ 2147483647 h 158"/>
              <a:gd name="T18" fmla="*/ 2147483647 w 204"/>
              <a:gd name="T19" fmla="*/ 2147483647 h 158"/>
              <a:gd name="T20" fmla="*/ 2147483647 w 204"/>
              <a:gd name="T21" fmla="*/ 2147483647 h 158"/>
              <a:gd name="T22" fmla="*/ 2147483647 w 204"/>
              <a:gd name="T23" fmla="*/ 2147483647 h 158"/>
              <a:gd name="T24" fmla="*/ 2147483647 w 204"/>
              <a:gd name="T25" fmla="*/ 2147483647 h 158"/>
              <a:gd name="T26" fmla="*/ 2147483647 w 204"/>
              <a:gd name="T27" fmla="*/ 2147483647 h 158"/>
              <a:gd name="T28" fmla="*/ 2147483647 w 204"/>
              <a:gd name="T29" fmla="*/ 2147483647 h 158"/>
              <a:gd name="T30" fmla="*/ 2147483647 w 204"/>
              <a:gd name="T31" fmla="*/ 2147483647 h 158"/>
              <a:gd name="T32" fmla="*/ 2147483647 w 204"/>
              <a:gd name="T33" fmla="*/ 2147483647 h 158"/>
              <a:gd name="T34" fmla="*/ 2147483647 w 204"/>
              <a:gd name="T35" fmla="*/ 2147483647 h 158"/>
              <a:gd name="T36" fmla="*/ 2147483647 w 204"/>
              <a:gd name="T37" fmla="*/ 2147483647 h 158"/>
              <a:gd name="T38" fmla="*/ 2147483647 w 204"/>
              <a:gd name="T39" fmla="*/ 2147483647 h 158"/>
              <a:gd name="T40" fmla="*/ 2147483647 w 204"/>
              <a:gd name="T41" fmla="*/ 2147483647 h 158"/>
              <a:gd name="T42" fmla="*/ 2147483647 w 204"/>
              <a:gd name="T43" fmla="*/ 2147483647 h 158"/>
              <a:gd name="T44" fmla="*/ 2147483647 w 204"/>
              <a:gd name="T45" fmla="*/ 2147483647 h 158"/>
              <a:gd name="T46" fmla="*/ 2147483647 w 204"/>
              <a:gd name="T47" fmla="*/ 2147483647 h 158"/>
              <a:gd name="T48" fmla="*/ 2147483647 w 204"/>
              <a:gd name="T49" fmla="*/ 2147483647 h 158"/>
              <a:gd name="T50" fmla="*/ 2147483647 w 204"/>
              <a:gd name="T51" fmla="*/ 2147483647 h 158"/>
              <a:gd name="T52" fmla="*/ 2147483647 w 204"/>
              <a:gd name="T53" fmla="*/ 2147483647 h 158"/>
              <a:gd name="T54" fmla="*/ 0 w 204"/>
              <a:gd name="T55" fmla="*/ 2147483647 h 158"/>
              <a:gd name="T56" fmla="*/ 0 w 204"/>
              <a:gd name="T57" fmla="*/ 2147483647 h 158"/>
              <a:gd name="T58" fmla="*/ 2147483647 w 204"/>
              <a:gd name="T59" fmla="*/ 2147483647 h 158"/>
              <a:gd name="T60" fmla="*/ 2147483647 w 204"/>
              <a:gd name="T61" fmla="*/ 2147483647 h 158"/>
              <a:gd name="T62" fmla="*/ 2147483647 w 204"/>
              <a:gd name="T63" fmla="*/ 2147483647 h 158"/>
              <a:gd name="T64" fmla="*/ 2147483647 w 204"/>
              <a:gd name="T65" fmla="*/ 2147483647 h 158"/>
              <a:gd name="T66" fmla="*/ 2147483647 w 204"/>
              <a:gd name="T67" fmla="*/ 2147483647 h 158"/>
              <a:gd name="T68" fmla="*/ 2147483647 w 204"/>
              <a:gd name="T69" fmla="*/ 2147483647 h 158"/>
              <a:gd name="T70" fmla="*/ 2147483647 w 204"/>
              <a:gd name="T71" fmla="*/ 2147483647 h 158"/>
              <a:gd name="T72" fmla="*/ 2147483647 w 204"/>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8"/>
              <a:gd name="T113" fmla="*/ 204 w 204"/>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8">
                <a:moveTo>
                  <a:pt x="40" y="0"/>
                </a:moveTo>
                <a:lnTo>
                  <a:pt x="163" y="0"/>
                </a:lnTo>
                <a:lnTo>
                  <a:pt x="171" y="1"/>
                </a:lnTo>
                <a:lnTo>
                  <a:pt x="179" y="4"/>
                </a:lnTo>
                <a:lnTo>
                  <a:pt x="185" y="8"/>
                </a:lnTo>
                <a:lnTo>
                  <a:pt x="192" y="14"/>
                </a:lnTo>
                <a:lnTo>
                  <a:pt x="197" y="21"/>
                </a:lnTo>
                <a:lnTo>
                  <a:pt x="201" y="28"/>
                </a:lnTo>
                <a:lnTo>
                  <a:pt x="203" y="37"/>
                </a:lnTo>
                <a:lnTo>
                  <a:pt x="204" y="46"/>
                </a:lnTo>
                <a:lnTo>
                  <a:pt x="204" y="113"/>
                </a:lnTo>
                <a:lnTo>
                  <a:pt x="203" y="122"/>
                </a:lnTo>
                <a:lnTo>
                  <a:pt x="201" y="130"/>
                </a:lnTo>
                <a:lnTo>
                  <a:pt x="197" y="138"/>
                </a:lnTo>
                <a:lnTo>
                  <a:pt x="192" y="144"/>
                </a:lnTo>
                <a:lnTo>
                  <a:pt x="185" y="150"/>
                </a:lnTo>
                <a:lnTo>
                  <a:pt x="179" y="154"/>
                </a:lnTo>
                <a:lnTo>
                  <a:pt x="171" y="157"/>
                </a:lnTo>
                <a:lnTo>
                  <a:pt x="163" y="158"/>
                </a:lnTo>
                <a:lnTo>
                  <a:pt x="40" y="158"/>
                </a:lnTo>
                <a:lnTo>
                  <a:pt x="33" y="157"/>
                </a:lnTo>
                <a:lnTo>
                  <a:pt x="25" y="154"/>
                </a:lnTo>
                <a:lnTo>
                  <a:pt x="19" y="150"/>
                </a:lnTo>
                <a:lnTo>
                  <a:pt x="13" y="144"/>
                </a:lnTo>
                <a:lnTo>
                  <a:pt x="7" y="138"/>
                </a:lnTo>
                <a:lnTo>
                  <a:pt x="3" y="130"/>
                </a:lnTo>
                <a:lnTo>
                  <a:pt x="1" y="122"/>
                </a:lnTo>
                <a:lnTo>
                  <a:pt x="0" y="113"/>
                </a:lnTo>
                <a:lnTo>
                  <a:pt x="0" y="46"/>
                </a:lnTo>
                <a:lnTo>
                  <a:pt x="1" y="37"/>
                </a:lnTo>
                <a:lnTo>
                  <a:pt x="3" y="28"/>
                </a:lnTo>
                <a:lnTo>
                  <a:pt x="7" y="21"/>
                </a:lnTo>
                <a:lnTo>
                  <a:pt x="13" y="14"/>
                </a:lnTo>
                <a:lnTo>
                  <a:pt x="19" y="8"/>
                </a:lnTo>
                <a:lnTo>
                  <a:pt x="25" y="4"/>
                </a:lnTo>
                <a:lnTo>
                  <a:pt x="33"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95" name="Freeform 209"/>
          <p:cNvSpPr>
            <a:spLocks/>
          </p:cNvSpPr>
          <p:nvPr/>
        </p:nvSpPr>
        <p:spPr bwMode="auto">
          <a:xfrm>
            <a:off x="890588" y="3943855"/>
            <a:ext cx="138112"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6" y="22"/>
                </a:lnTo>
                <a:lnTo>
                  <a:pt x="87" y="28"/>
                </a:lnTo>
                <a:lnTo>
                  <a:pt x="86" y="33"/>
                </a:lnTo>
                <a:lnTo>
                  <a:pt x="84" y="39"/>
                </a:lnTo>
                <a:lnTo>
                  <a:pt x="80" y="44"/>
                </a:lnTo>
                <a:lnTo>
                  <a:pt x="75" y="47"/>
                </a:lnTo>
                <a:lnTo>
                  <a:pt x="68" y="51"/>
                </a:lnTo>
                <a:lnTo>
                  <a:pt x="61" y="53"/>
                </a:lnTo>
                <a:lnTo>
                  <a:pt x="53" y="56"/>
                </a:lnTo>
                <a:lnTo>
                  <a:pt x="44" y="56"/>
                </a:lnTo>
                <a:lnTo>
                  <a:pt x="35" y="56"/>
                </a:lnTo>
                <a:lnTo>
                  <a:pt x="26" y="53"/>
                </a:lnTo>
                <a:lnTo>
                  <a:pt x="19" y="51"/>
                </a:lnTo>
                <a:lnTo>
                  <a:pt x="12" y="47"/>
                </a:lnTo>
                <a:lnTo>
                  <a:pt x="7" y="44"/>
                </a:lnTo>
                <a:lnTo>
                  <a:pt x="3" y="39"/>
                </a:lnTo>
                <a:lnTo>
                  <a:pt x="1" y="33"/>
                </a:lnTo>
                <a:lnTo>
                  <a:pt x="0" y="28"/>
                </a:lnTo>
                <a:lnTo>
                  <a:pt x="1" y="22"/>
                </a:lnTo>
                <a:lnTo>
                  <a:pt x="3" y="17"/>
                </a:lnTo>
                <a:lnTo>
                  <a:pt x="7" y="11"/>
                </a:lnTo>
                <a:lnTo>
                  <a:pt x="12" y="8"/>
                </a:lnTo>
                <a:lnTo>
                  <a:pt x="19" y="4"/>
                </a:lnTo>
                <a:lnTo>
                  <a:pt x="26"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96" name="Freeform 210"/>
          <p:cNvSpPr>
            <a:spLocks/>
          </p:cNvSpPr>
          <p:nvPr/>
        </p:nvSpPr>
        <p:spPr bwMode="auto">
          <a:xfrm>
            <a:off x="890588" y="3943855"/>
            <a:ext cx="138112"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6" y="22"/>
                </a:lnTo>
                <a:lnTo>
                  <a:pt x="87" y="28"/>
                </a:lnTo>
                <a:lnTo>
                  <a:pt x="86" y="33"/>
                </a:lnTo>
                <a:lnTo>
                  <a:pt x="84" y="39"/>
                </a:lnTo>
                <a:lnTo>
                  <a:pt x="80" y="44"/>
                </a:lnTo>
                <a:lnTo>
                  <a:pt x="75" y="47"/>
                </a:lnTo>
                <a:lnTo>
                  <a:pt x="68" y="51"/>
                </a:lnTo>
                <a:lnTo>
                  <a:pt x="61" y="53"/>
                </a:lnTo>
                <a:lnTo>
                  <a:pt x="53" y="56"/>
                </a:lnTo>
                <a:lnTo>
                  <a:pt x="44" y="56"/>
                </a:lnTo>
                <a:lnTo>
                  <a:pt x="35" y="56"/>
                </a:lnTo>
                <a:lnTo>
                  <a:pt x="26" y="53"/>
                </a:lnTo>
                <a:lnTo>
                  <a:pt x="19" y="51"/>
                </a:lnTo>
                <a:lnTo>
                  <a:pt x="12" y="47"/>
                </a:lnTo>
                <a:lnTo>
                  <a:pt x="7" y="44"/>
                </a:lnTo>
                <a:lnTo>
                  <a:pt x="3" y="39"/>
                </a:lnTo>
                <a:lnTo>
                  <a:pt x="1" y="33"/>
                </a:lnTo>
                <a:lnTo>
                  <a:pt x="0" y="28"/>
                </a:lnTo>
                <a:lnTo>
                  <a:pt x="1" y="22"/>
                </a:lnTo>
                <a:lnTo>
                  <a:pt x="3" y="17"/>
                </a:lnTo>
                <a:lnTo>
                  <a:pt x="7" y="11"/>
                </a:lnTo>
                <a:lnTo>
                  <a:pt x="12" y="8"/>
                </a:lnTo>
                <a:lnTo>
                  <a:pt x="19" y="4"/>
                </a:lnTo>
                <a:lnTo>
                  <a:pt x="26"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97" name="Freeform 211"/>
          <p:cNvSpPr>
            <a:spLocks/>
          </p:cNvSpPr>
          <p:nvPr/>
        </p:nvSpPr>
        <p:spPr bwMode="auto">
          <a:xfrm>
            <a:off x="1090613" y="3842255"/>
            <a:ext cx="322262" cy="250825"/>
          </a:xfrm>
          <a:custGeom>
            <a:avLst/>
            <a:gdLst>
              <a:gd name="T0" fmla="*/ 2147483647 w 203"/>
              <a:gd name="T1" fmla="*/ 0 h 158"/>
              <a:gd name="T2" fmla="*/ 2147483647 w 203"/>
              <a:gd name="T3" fmla="*/ 0 h 158"/>
              <a:gd name="T4" fmla="*/ 2147483647 w 203"/>
              <a:gd name="T5" fmla="*/ 2147483647 h 158"/>
              <a:gd name="T6" fmla="*/ 2147483647 w 203"/>
              <a:gd name="T7" fmla="*/ 2147483647 h 158"/>
              <a:gd name="T8" fmla="*/ 2147483647 w 203"/>
              <a:gd name="T9" fmla="*/ 2147483647 h 158"/>
              <a:gd name="T10" fmla="*/ 2147483647 w 203"/>
              <a:gd name="T11" fmla="*/ 2147483647 h 158"/>
              <a:gd name="T12" fmla="*/ 2147483647 w 203"/>
              <a:gd name="T13" fmla="*/ 2147483647 h 158"/>
              <a:gd name="T14" fmla="*/ 2147483647 w 203"/>
              <a:gd name="T15" fmla="*/ 2147483647 h 158"/>
              <a:gd name="T16" fmla="*/ 2147483647 w 203"/>
              <a:gd name="T17" fmla="*/ 2147483647 h 158"/>
              <a:gd name="T18" fmla="*/ 2147483647 w 203"/>
              <a:gd name="T19" fmla="*/ 2147483647 h 158"/>
              <a:gd name="T20" fmla="*/ 2147483647 w 203"/>
              <a:gd name="T21" fmla="*/ 2147483647 h 158"/>
              <a:gd name="T22" fmla="*/ 2147483647 w 203"/>
              <a:gd name="T23" fmla="*/ 2147483647 h 158"/>
              <a:gd name="T24" fmla="*/ 2147483647 w 203"/>
              <a:gd name="T25" fmla="*/ 2147483647 h 158"/>
              <a:gd name="T26" fmla="*/ 2147483647 w 203"/>
              <a:gd name="T27" fmla="*/ 2147483647 h 158"/>
              <a:gd name="T28" fmla="*/ 2147483647 w 203"/>
              <a:gd name="T29" fmla="*/ 2147483647 h 158"/>
              <a:gd name="T30" fmla="*/ 2147483647 w 203"/>
              <a:gd name="T31" fmla="*/ 2147483647 h 158"/>
              <a:gd name="T32" fmla="*/ 2147483647 w 203"/>
              <a:gd name="T33" fmla="*/ 2147483647 h 158"/>
              <a:gd name="T34" fmla="*/ 2147483647 w 203"/>
              <a:gd name="T35" fmla="*/ 2147483647 h 158"/>
              <a:gd name="T36" fmla="*/ 2147483647 w 203"/>
              <a:gd name="T37" fmla="*/ 2147483647 h 158"/>
              <a:gd name="T38" fmla="*/ 2147483647 w 203"/>
              <a:gd name="T39" fmla="*/ 2147483647 h 158"/>
              <a:gd name="T40" fmla="*/ 2147483647 w 203"/>
              <a:gd name="T41" fmla="*/ 2147483647 h 158"/>
              <a:gd name="T42" fmla="*/ 2147483647 w 203"/>
              <a:gd name="T43" fmla="*/ 2147483647 h 158"/>
              <a:gd name="T44" fmla="*/ 2147483647 w 203"/>
              <a:gd name="T45" fmla="*/ 2147483647 h 158"/>
              <a:gd name="T46" fmla="*/ 2147483647 w 203"/>
              <a:gd name="T47" fmla="*/ 2147483647 h 158"/>
              <a:gd name="T48" fmla="*/ 2147483647 w 203"/>
              <a:gd name="T49" fmla="*/ 2147483647 h 158"/>
              <a:gd name="T50" fmla="*/ 2147483647 w 203"/>
              <a:gd name="T51" fmla="*/ 2147483647 h 158"/>
              <a:gd name="T52" fmla="*/ 2147483647 w 203"/>
              <a:gd name="T53" fmla="*/ 2147483647 h 158"/>
              <a:gd name="T54" fmla="*/ 0 w 203"/>
              <a:gd name="T55" fmla="*/ 2147483647 h 158"/>
              <a:gd name="T56" fmla="*/ 0 w 203"/>
              <a:gd name="T57" fmla="*/ 2147483647 h 158"/>
              <a:gd name="T58" fmla="*/ 2147483647 w 203"/>
              <a:gd name="T59" fmla="*/ 2147483647 h 158"/>
              <a:gd name="T60" fmla="*/ 2147483647 w 203"/>
              <a:gd name="T61" fmla="*/ 2147483647 h 158"/>
              <a:gd name="T62" fmla="*/ 2147483647 w 203"/>
              <a:gd name="T63" fmla="*/ 2147483647 h 158"/>
              <a:gd name="T64" fmla="*/ 2147483647 w 203"/>
              <a:gd name="T65" fmla="*/ 2147483647 h 158"/>
              <a:gd name="T66" fmla="*/ 2147483647 w 203"/>
              <a:gd name="T67" fmla="*/ 2147483647 h 158"/>
              <a:gd name="T68" fmla="*/ 2147483647 w 203"/>
              <a:gd name="T69" fmla="*/ 2147483647 h 158"/>
              <a:gd name="T70" fmla="*/ 2147483647 w 203"/>
              <a:gd name="T71" fmla="*/ 2147483647 h 158"/>
              <a:gd name="T72" fmla="*/ 2147483647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0" y="1"/>
                </a:lnTo>
                <a:lnTo>
                  <a:pt x="179" y="4"/>
                </a:lnTo>
                <a:lnTo>
                  <a:pt x="185" y="8"/>
                </a:lnTo>
                <a:lnTo>
                  <a:pt x="191" y="14"/>
                </a:lnTo>
                <a:lnTo>
                  <a:pt x="196" y="21"/>
                </a:lnTo>
                <a:lnTo>
                  <a:pt x="200" y="28"/>
                </a:lnTo>
                <a:lnTo>
                  <a:pt x="202" y="37"/>
                </a:lnTo>
                <a:lnTo>
                  <a:pt x="203" y="46"/>
                </a:lnTo>
                <a:lnTo>
                  <a:pt x="203" y="113"/>
                </a:lnTo>
                <a:lnTo>
                  <a:pt x="202" y="122"/>
                </a:lnTo>
                <a:lnTo>
                  <a:pt x="200" y="130"/>
                </a:lnTo>
                <a:lnTo>
                  <a:pt x="196" y="138"/>
                </a:lnTo>
                <a:lnTo>
                  <a:pt x="191" y="144"/>
                </a:lnTo>
                <a:lnTo>
                  <a:pt x="185" y="150"/>
                </a:lnTo>
                <a:lnTo>
                  <a:pt x="179" y="154"/>
                </a:lnTo>
                <a:lnTo>
                  <a:pt x="170" y="157"/>
                </a:lnTo>
                <a:lnTo>
                  <a:pt x="163" y="158"/>
                </a:lnTo>
                <a:lnTo>
                  <a:pt x="40" y="158"/>
                </a:lnTo>
                <a:lnTo>
                  <a:pt x="32" y="157"/>
                </a:lnTo>
                <a:lnTo>
                  <a:pt x="24" y="154"/>
                </a:lnTo>
                <a:lnTo>
                  <a:pt x="18" y="150"/>
                </a:lnTo>
                <a:lnTo>
                  <a:pt x="12" y="144"/>
                </a:lnTo>
                <a:lnTo>
                  <a:pt x="7" y="138"/>
                </a:lnTo>
                <a:lnTo>
                  <a:pt x="3" y="130"/>
                </a:lnTo>
                <a:lnTo>
                  <a:pt x="1" y="122"/>
                </a:lnTo>
                <a:lnTo>
                  <a:pt x="0" y="113"/>
                </a:lnTo>
                <a:lnTo>
                  <a:pt x="0" y="46"/>
                </a:lnTo>
                <a:lnTo>
                  <a:pt x="1" y="37"/>
                </a:lnTo>
                <a:lnTo>
                  <a:pt x="3" y="28"/>
                </a:lnTo>
                <a:lnTo>
                  <a:pt x="7" y="21"/>
                </a:lnTo>
                <a:lnTo>
                  <a:pt x="12" y="14"/>
                </a:lnTo>
                <a:lnTo>
                  <a:pt x="18" y="8"/>
                </a:lnTo>
                <a:lnTo>
                  <a:pt x="24" y="4"/>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398" name="Freeform 212"/>
          <p:cNvSpPr>
            <a:spLocks/>
          </p:cNvSpPr>
          <p:nvPr/>
        </p:nvSpPr>
        <p:spPr bwMode="auto">
          <a:xfrm>
            <a:off x="1090613" y="3842255"/>
            <a:ext cx="322262" cy="250825"/>
          </a:xfrm>
          <a:custGeom>
            <a:avLst/>
            <a:gdLst>
              <a:gd name="T0" fmla="*/ 2147483647 w 203"/>
              <a:gd name="T1" fmla="*/ 0 h 158"/>
              <a:gd name="T2" fmla="*/ 2147483647 w 203"/>
              <a:gd name="T3" fmla="*/ 0 h 158"/>
              <a:gd name="T4" fmla="*/ 2147483647 w 203"/>
              <a:gd name="T5" fmla="*/ 2147483647 h 158"/>
              <a:gd name="T6" fmla="*/ 2147483647 w 203"/>
              <a:gd name="T7" fmla="*/ 2147483647 h 158"/>
              <a:gd name="T8" fmla="*/ 2147483647 w 203"/>
              <a:gd name="T9" fmla="*/ 2147483647 h 158"/>
              <a:gd name="T10" fmla="*/ 2147483647 w 203"/>
              <a:gd name="T11" fmla="*/ 2147483647 h 158"/>
              <a:gd name="T12" fmla="*/ 2147483647 w 203"/>
              <a:gd name="T13" fmla="*/ 2147483647 h 158"/>
              <a:gd name="T14" fmla="*/ 2147483647 w 203"/>
              <a:gd name="T15" fmla="*/ 2147483647 h 158"/>
              <a:gd name="T16" fmla="*/ 2147483647 w 203"/>
              <a:gd name="T17" fmla="*/ 2147483647 h 158"/>
              <a:gd name="T18" fmla="*/ 2147483647 w 203"/>
              <a:gd name="T19" fmla="*/ 2147483647 h 158"/>
              <a:gd name="T20" fmla="*/ 2147483647 w 203"/>
              <a:gd name="T21" fmla="*/ 2147483647 h 158"/>
              <a:gd name="T22" fmla="*/ 2147483647 w 203"/>
              <a:gd name="T23" fmla="*/ 2147483647 h 158"/>
              <a:gd name="T24" fmla="*/ 2147483647 w 203"/>
              <a:gd name="T25" fmla="*/ 2147483647 h 158"/>
              <a:gd name="T26" fmla="*/ 2147483647 w 203"/>
              <a:gd name="T27" fmla="*/ 2147483647 h 158"/>
              <a:gd name="T28" fmla="*/ 2147483647 w 203"/>
              <a:gd name="T29" fmla="*/ 2147483647 h 158"/>
              <a:gd name="T30" fmla="*/ 2147483647 w 203"/>
              <a:gd name="T31" fmla="*/ 2147483647 h 158"/>
              <a:gd name="T32" fmla="*/ 2147483647 w 203"/>
              <a:gd name="T33" fmla="*/ 2147483647 h 158"/>
              <a:gd name="T34" fmla="*/ 2147483647 w 203"/>
              <a:gd name="T35" fmla="*/ 2147483647 h 158"/>
              <a:gd name="T36" fmla="*/ 2147483647 w 203"/>
              <a:gd name="T37" fmla="*/ 2147483647 h 158"/>
              <a:gd name="T38" fmla="*/ 2147483647 w 203"/>
              <a:gd name="T39" fmla="*/ 2147483647 h 158"/>
              <a:gd name="T40" fmla="*/ 2147483647 w 203"/>
              <a:gd name="T41" fmla="*/ 2147483647 h 158"/>
              <a:gd name="T42" fmla="*/ 2147483647 w 203"/>
              <a:gd name="T43" fmla="*/ 2147483647 h 158"/>
              <a:gd name="T44" fmla="*/ 2147483647 w 203"/>
              <a:gd name="T45" fmla="*/ 2147483647 h 158"/>
              <a:gd name="T46" fmla="*/ 2147483647 w 203"/>
              <a:gd name="T47" fmla="*/ 2147483647 h 158"/>
              <a:gd name="T48" fmla="*/ 2147483647 w 203"/>
              <a:gd name="T49" fmla="*/ 2147483647 h 158"/>
              <a:gd name="T50" fmla="*/ 2147483647 w 203"/>
              <a:gd name="T51" fmla="*/ 2147483647 h 158"/>
              <a:gd name="T52" fmla="*/ 2147483647 w 203"/>
              <a:gd name="T53" fmla="*/ 2147483647 h 158"/>
              <a:gd name="T54" fmla="*/ 0 w 203"/>
              <a:gd name="T55" fmla="*/ 2147483647 h 158"/>
              <a:gd name="T56" fmla="*/ 0 w 203"/>
              <a:gd name="T57" fmla="*/ 2147483647 h 158"/>
              <a:gd name="T58" fmla="*/ 2147483647 w 203"/>
              <a:gd name="T59" fmla="*/ 2147483647 h 158"/>
              <a:gd name="T60" fmla="*/ 2147483647 w 203"/>
              <a:gd name="T61" fmla="*/ 2147483647 h 158"/>
              <a:gd name="T62" fmla="*/ 2147483647 w 203"/>
              <a:gd name="T63" fmla="*/ 2147483647 h 158"/>
              <a:gd name="T64" fmla="*/ 2147483647 w 203"/>
              <a:gd name="T65" fmla="*/ 2147483647 h 158"/>
              <a:gd name="T66" fmla="*/ 2147483647 w 203"/>
              <a:gd name="T67" fmla="*/ 2147483647 h 158"/>
              <a:gd name="T68" fmla="*/ 2147483647 w 203"/>
              <a:gd name="T69" fmla="*/ 2147483647 h 158"/>
              <a:gd name="T70" fmla="*/ 2147483647 w 203"/>
              <a:gd name="T71" fmla="*/ 2147483647 h 158"/>
              <a:gd name="T72" fmla="*/ 2147483647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0" y="1"/>
                </a:lnTo>
                <a:lnTo>
                  <a:pt x="179" y="4"/>
                </a:lnTo>
                <a:lnTo>
                  <a:pt x="185" y="8"/>
                </a:lnTo>
                <a:lnTo>
                  <a:pt x="191" y="14"/>
                </a:lnTo>
                <a:lnTo>
                  <a:pt x="196" y="21"/>
                </a:lnTo>
                <a:lnTo>
                  <a:pt x="200" y="28"/>
                </a:lnTo>
                <a:lnTo>
                  <a:pt x="202" y="37"/>
                </a:lnTo>
                <a:lnTo>
                  <a:pt x="203" y="46"/>
                </a:lnTo>
                <a:lnTo>
                  <a:pt x="203" y="113"/>
                </a:lnTo>
                <a:lnTo>
                  <a:pt x="202" y="122"/>
                </a:lnTo>
                <a:lnTo>
                  <a:pt x="200" y="130"/>
                </a:lnTo>
                <a:lnTo>
                  <a:pt x="196" y="138"/>
                </a:lnTo>
                <a:lnTo>
                  <a:pt x="191" y="144"/>
                </a:lnTo>
                <a:lnTo>
                  <a:pt x="185" y="150"/>
                </a:lnTo>
                <a:lnTo>
                  <a:pt x="179" y="154"/>
                </a:lnTo>
                <a:lnTo>
                  <a:pt x="170" y="157"/>
                </a:lnTo>
                <a:lnTo>
                  <a:pt x="163" y="158"/>
                </a:lnTo>
                <a:lnTo>
                  <a:pt x="40" y="158"/>
                </a:lnTo>
                <a:lnTo>
                  <a:pt x="32" y="157"/>
                </a:lnTo>
                <a:lnTo>
                  <a:pt x="24" y="154"/>
                </a:lnTo>
                <a:lnTo>
                  <a:pt x="18" y="150"/>
                </a:lnTo>
                <a:lnTo>
                  <a:pt x="12" y="144"/>
                </a:lnTo>
                <a:lnTo>
                  <a:pt x="7" y="138"/>
                </a:lnTo>
                <a:lnTo>
                  <a:pt x="3" y="130"/>
                </a:lnTo>
                <a:lnTo>
                  <a:pt x="1" y="122"/>
                </a:lnTo>
                <a:lnTo>
                  <a:pt x="0" y="113"/>
                </a:lnTo>
                <a:lnTo>
                  <a:pt x="0" y="46"/>
                </a:lnTo>
                <a:lnTo>
                  <a:pt x="1" y="37"/>
                </a:lnTo>
                <a:lnTo>
                  <a:pt x="3" y="28"/>
                </a:lnTo>
                <a:lnTo>
                  <a:pt x="7" y="21"/>
                </a:lnTo>
                <a:lnTo>
                  <a:pt x="12" y="14"/>
                </a:lnTo>
                <a:lnTo>
                  <a:pt x="18" y="8"/>
                </a:lnTo>
                <a:lnTo>
                  <a:pt x="24" y="4"/>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399" name="Freeform 213"/>
          <p:cNvSpPr>
            <a:spLocks/>
          </p:cNvSpPr>
          <p:nvPr/>
        </p:nvSpPr>
        <p:spPr bwMode="auto">
          <a:xfrm>
            <a:off x="1203325" y="3943855"/>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7" y="22"/>
                </a:lnTo>
                <a:lnTo>
                  <a:pt x="87" y="28"/>
                </a:lnTo>
                <a:lnTo>
                  <a:pt x="87" y="33"/>
                </a:lnTo>
                <a:lnTo>
                  <a:pt x="84" y="39"/>
                </a:lnTo>
                <a:lnTo>
                  <a:pt x="80" y="44"/>
                </a:lnTo>
                <a:lnTo>
                  <a:pt x="75" y="47"/>
                </a:lnTo>
                <a:lnTo>
                  <a:pt x="68" y="51"/>
                </a:lnTo>
                <a:lnTo>
                  <a:pt x="61" y="53"/>
                </a:lnTo>
                <a:lnTo>
                  <a:pt x="53" y="56"/>
                </a:lnTo>
                <a:lnTo>
                  <a:pt x="44" y="56"/>
                </a:lnTo>
                <a:lnTo>
                  <a:pt x="35" y="56"/>
                </a:lnTo>
                <a:lnTo>
                  <a:pt x="27" y="53"/>
                </a:lnTo>
                <a:lnTo>
                  <a:pt x="20" y="51"/>
                </a:lnTo>
                <a:lnTo>
                  <a:pt x="14" y="47"/>
                </a:lnTo>
                <a:lnTo>
                  <a:pt x="7" y="44"/>
                </a:lnTo>
                <a:lnTo>
                  <a:pt x="3" y="39"/>
                </a:lnTo>
                <a:lnTo>
                  <a:pt x="1" y="33"/>
                </a:lnTo>
                <a:lnTo>
                  <a:pt x="0" y="28"/>
                </a:lnTo>
                <a:lnTo>
                  <a:pt x="1" y="22"/>
                </a:lnTo>
                <a:lnTo>
                  <a:pt x="3" y="17"/>
                </a:lnTo>
                <a:lnTo>
                  <a:pt x="7" y="11"/>
                </a:lnTo>
                <a:lnTo>
                  <a:pt x="14" y="8"/>
                </a:lnTo>
                <a:lnTo>
                  <a:pt x="20"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00" name="Freeform 214"/>
          <p:cNvSpPr>
            <a:spLocks/>
          </p:cNvSpPr>
          <p:nvPr/>
        </p:nvSpPr>
        <p:spPr bwMode="auto">
          <a:xfrm>
            <a:off x="1203325" y="3943855"/>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7" y="22"/>
                </a:lnTo>
                <a:lnTo>
                  <a:pt x="87" y="28"/>
                </a:lnTo>
                <a:lnTo>
                  <a:pt x="87" y="33"/>
                </a:lnTo>
                <a:lnTo>
                  <a:pt x="84" y="39"/>
                </a:lnTo>
                <a:lnTo>
                  <a:pt x="80" y="44"/>
                </a:lnTo>
                <a:lnTo>
                  <a:pt x="75" y="47"/>
                </a:lnTo>
                <a:lnTo>
                  <a:pt x="68" y="51"/>
                </a:lnTo>
                <a:lnTo>
                  <a:pt x="61" y="53"/>
                </a:lnTo>
                <a:lnTo>
                  <a:pt x="53" y="56"/>
                </a:lnTo>
                <a:lnTo>
                  <a:pt x="44" y="56"/>
                </a:lnTo>
                <a:lnTo>
                  <a:pt x="35" y="56"/>
                </a:lnTo>
                <a:lnTo>
                  <a:pt x="27" y="53"/>
                </a:lnTo>
                <a:lnTo>
                  <a:pt x="20" y="51"/>
                </a:lnTo>
                <a:lnTo>
                  <a:pt x="14" y="47"/>
                </a:lnTo>
                <a:lnTo>
                  <a:pt x="7" y="44"/>
                </a:lnTo>
                <a:lnTo>
                  <a:pt x="3" y="39"/>
                </a:lnTo>
                <a:lnTo>
                  <a:pt x="1" y="33"/>
                </a:lnTo>
                <a:lnTo>
                  <a:pt x="0" y="28"/>
                </a:lnTo>
                <a:lnTo>
                  <a:pt x="1" y="22"/>
                </a:lnTo>
                <a:lnTo>
                  <a:pt x="3" y="17"/>
                </a:lnTo>
                <a:lnTo>
                  <a:pt x="7" y="11"/>
                </a:lnTo>
                <a:lnTo>
                  <a:pt x="14" y="8"/>
                </a:lnTo>
                <a:lnTo>
                  <a:pt x="20"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01" name="Freeform 215"/>
          <p:cNvSpPr>
            <a:spLocks/>
          </p:cNvSpPr>
          <p:nvPr/>
        </p:nvSpPr>
        <p:spPr bwMode="auto">
          <a:xfrm>
            <a:off x="776288" y="3591430"/>
            <a:ext cx="323850" cy="252413"/>
          </a:xfrm>
          <a:custGeom>
            <a:avLst/>
            <a:gdLst>
              <a:gd name="T0" fmla="*/ 2147483647 w 204"/>
              <a:gd name="T1" fmla="*/ 0 h 159"/>
              <a:gd name="T2" fmla="*/ 2147483647 w 204"/>
              <a:gd name="T3" fmla="*/ 0 h 159"/>
              <a:gd name="T4" fmla="*/ 2147483647 w 204"/>
              <a:gd name="T5" fmla="*/ 2147483647 h 159"/>
              <a:gd name="T6" fmla="*/ 2147483647 w 204"/>
              <a:gd name="T7" fmla="*/ 2147483647 h 159"/>
              <a:gd name="T8" fmla="*/ 2147483647 w 204"/>
              <a:gd name="T9" fmla="*/ 2147483647 h 159"/>
              <a:gd name="T10" fmla="*/ 2147483647 w 204"/>
              <a:gd name="T11" fmla="*/ 2147483647 h 159"/>
              <a:gd name="T12" fmla="*/ 2147483647 w 204"/>
              <a:gd name="T13" fmla="*/ 2147483647 h 159"/>
              <a:gd name="T14" fmla="*/ 2147483647 w 204"/>
              <a:gd name="T15" fmla="*/ 2147483647 h 159"/>
              <a:gd name="T16" fmla="*/ 2147483647 w 204"/>
              <a:gd name="T17" fmla="*/ 2147483647 h 159"/>
              <a:gd name="T18" fmla="*/ 2147483647 w 204"/>
              <a:gd name="T19" fmla="*/ 2147483647 h 159"/>
              <a:gd name="T20" fmla="*/ 2147483647 w 204"/>
              <a:gd name="T21" fmla="*/ 2147483647 h 159"/>
              <a:gd name="T22" fmla="*/ 2147483647 w 204"/>
              <a:gd name="T23" fmla="*/ 2147483647 h 159"/>
              <a:gd name="T24" fmla="*/ 2147483647 w 204"/>
              <a:gd name="T25" fmla="*/ 2147483647 h 159"/>
              <a:gd name="T26" fmla="*/ 2147483647 w 204"/>
              <a:gd name="T27" fmla="*/ 2147483647 h 159"/>
              <a:gd name="T28" fmla="*/ 2147483647 w 204"/>
              <a:gd name="T29" fmla="*/ 2147483647 h 159"/>
              <a:gd name="T30" fmla="*/ 2147483647 w 204"/>
              <a:gd name="T31" fmla="*/ 2147483647 h 159"/>
              <a:gd name="T32" fmla="*/ 2147483647 w 204"/>
              <a:gd name="T33" fmla="*/ 2147483647 h 159"/>
              <a:gd name="T34" fmla="*/ 2147483647 w 204"/>
              <a:gd name="T35" fmla="*/ 2147483647 h 159"/>
              <a:gd name="T36" fmla="*/ 2147483647 w 204"/>
              <a:gd name="T37" fmla="*/ 2147483647 h 159"/>
              <a:gd name="T38" fmla="*/ 2147483647 w 204"/>
              <a:gd name="T39" fmla="*/ 2147483647 h 159"/>
              <a:gd name="T40" fmla="*/ 2147483647 w 204"/>
              <a:gd name="T41" fmla="*/ 2147483647 h 159"/>
              <a:gd name="T42" fmla="*/ 2147483647 w 204"/>
              <a:gd name="T43" fmla="*/ 2147483647 h 159"/>
              <a:gd name="T44" fmla="*/ 2147483647 w 204"/>
              <a:gd name="T45" fmla="*/ 2147483647 h 159"/>
              <a:gd name="T46" fmla="*/ 2147483647 w 204"/>
              <a:gd name="T47" fmla="*/ 2147483647 h 159"/>
              <a:gd name="T48" fmla="*/ 2147483647 w 204"/>
              <a:gd name="T49" fmla="*/ 2147483647 h 159"/>
              <a:gd name="T50" fmla="*/ 2147483647 w 204"/>
              <a:gd name="T51" fmla="*/ 2147483647 h 159"/>
              <a:gd name="T52" fmla="*/ 2147483647 w 204"/>
              <a:gd name="T53" fmla="*/ 2147483647 h 159"/>
              <a:gd name="T54" fmla="*/ 0 w 204"/>
              <a:gd name="T55" fmla="*/ 2147483647 h 159"/>
              <a:gd name="T56" fmla="*/ 0 w 204"/>
              <a:gd name="T57" fmla="*/ 2147483647 h 159"/>
              <a:gd name="T58" fmla="*/ 2147483647 w 204"/>
              <a:gd name="T59" fmla="*/ 2147483647 h 159"/>
              <a:gd name="T60" fmla="*/ 2147483647 w 204"/>
              <a:gd name="T61" fmla="*/ 2147483647 h 159"/>
              <a:gd name="T62" fmla="*/ 2147483647 w 204"/>
              <a:gd name="T63" fmla="*/ 2147483647 h 159"/>
              <a:gd name="T64" fmla="*/ 2147483647 w 204"/>
              <a:gd name="T65" fmla="*/ 2147483647 h 159"/>
              <a:gd name="T66" fmla="*/ 2147483647 w 204"/>
              <a:gd name="T67" fmla="*/ 2147483647 h 159"/>
              <a:gd name="T68" fmla="*/ 2147483647 w 204"/>
              <a:gd name="T69" fmla="*/ 2147483647 h 159"/>
              <a:gd name="T70" fmla="*/ 2147483647 w 204"/>
              <a:gd name="T71" fmla="*/ 2147483647 h 159"/>
              <a:gd name="T72" fmla="*/ 2147483647 w 204"/>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9"/>
              <a:gd name="T113" fmla="*/ 204 w 204"/>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9">
                <a:moveTo>
                  <a:pt x="40" y="0"/>
                </a:moveTo>
                <a:lnTo>
                  <a:pt x="163" y="0"/>
                </a:lnTo>
                <a:lnTo>
                  <a:pt x="171" y="2"/>
                </a:lnTo>
                <a:lnTo>
                  <a:pt x="179" y="5"/>
                </a:lnTo>
                <a:lnTo>
                  <a:pt x="185" y="9"/>
                </a:lnTo>
                <a:lnTo>
                  <a:pt x="192" y="14"/>
                </a:lnTo>
                <a:lnTo>
                  <a:pt x="197" y="21"/>
                </a:lnTo>
                <a:lnTo>
                  <a:pt x="201" y="28"/>
                </a:lnTo>
                <a:lnTo>
                  <a:pt x="203" y="38"/>
                </a:lnTo>
                <a:lnTo>
                  <a:pt x="204" y="47"/>
                </a:lnTo>
                <a:lnTo>
                  <a:pt x="204" y="113"/>
                </a:lnTo>
                <a:lnTo>
                  <a:pt x="203" y="121"/>
                </a:lnTo>
                <a:lnTo>
                  <a:pt x="201" y="131"/>
                </a:lnTo>
                <a:lnTo>
                  <a:pt x="197" y="139"/>
                </a:lnTo>
                <a:lnTo>
                  <a:pt x="192" y="145"/>
                </a:lnTo>
                <a:lnTo>
                  <a:pt x="185" y="151"/>
                </a:lnTo>
                <a:lnTo>
                  <a:pt x="179" y="155"/>
                </a:lnTo>
                <a:lnTo>
                  <a:pt x="171" y="158"/>
                </a:lnTo>
                <a:lnTo>
                  <a:pt x="163" y="159"/>
                </a:lnTo>
                <a:lnTo>
                  <a:pt x="40" y="159"/>
                </a:lnTo>
                <a:lnTo>
                  <a:pt x="33" y="158"/>
                </a:lnTo>
                <a:lnTo>
                  <a:pt x="25" y="155"/>
                </a:lnTo>
                <a:lnTo>
                  <a:pt x="19" y="151"/>
                </a:lnTo>
                <a:lnTo>
                  <a:pt x="13" y="145"/>
                </a:lnTo>
                <a:lnTo>
                  <a:pt x="7" y="139"/>
                </a:lnTo>
                <a:lnTo>
                  <a:pt x="3" y="131"/>
                </a:lnTo>
                <a:lnTo>
                  <a:pt x="1" y="121"/>
                </a:lnTo>
                <a:lnTo>
                  <a:pt x="0" y="113"/>
                </a:lnTo>
                <a:lnTo>
                  <a:pt x="0" y="47"/>
                </a:lnTo>
                <a:lnTo>
                  <a:pt x="1" y="38"/>
                </a:lnTo>
                <a:lnTo>
                  <a:pt x="3" y="28"/>
                </a:lnTo>
                <a:lnTo>
                  <a:pt x="7" y="21"/>
                </a:lnTo>
                <a:lnTo>
                  <a:pt x="13" y="14"/>
                </a:lnTo>
                <a:lnTo>
                  <a:pt x="19" y="9"/>
                </a:lnTo>
                <a:lnTo>
                  <a:pt x="25" y="5"/>
                </a:lnTo>
                <a:lnTo>
                  <a:pt x="33" y="2"/>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02" name="Freeform 216"/>
          <p:cNvSpPr>
            <a:spLocks/>
          </p:cNvSpPr>
          <p:nvPr/>
        </p:nvSpPr>
        <p:spPr bwMode="auto">
          <a:xfrm>
            <a:off x="776288" y="3591430"/>
            <a:ext cx="323850" cy="252413"/>
          </a:xfrm>
          <a:custGeom>
            <a:avLst/>
            <a:gdLst>
              <a:gd name="T0" fmla="*/ 2147483647 w 204"/>
              <a:gd name="T1" fmla="*/ 0 h 159"/>
              <a:gd name="T2" fmla="*/ 2147483647 w 204"/>
              <a:gd name="T3" fmla="*/ 0 h 159"/>
              <a:gd name="T4" fmla="*/ 2147483647 w 204"/>
              <a:gd name="T5" fmla="*/ 2147483647 h 159"/>
              <a:gd name="T6" fmla="*/ 2147483647 w 204"/>
              <a:gd name="T7" fmla="*/ 2147483647 h 159"/>
              <a:gd name="T8" fmla="*/ 2147483647 w 204"/>
              <a:gd name="T9" fmla="*/ 2147483647 h 159"/>
              <a:gd name="T10" fmla="*/ 2147483647 w 204"/>
              <a:gd name="T11" fmla="*/ 2147483647 h 159"/>
              <a:gd name="T12" fmla="*/ 2147483647 w 204"/>
              <a:gd name="T13" fmla="*/ 2147483647 h 159"/>
              <a:gd name="T14" fmla="*/ 2147483647 w 204"/>
              <a:gd name="T15" fmla="*/ 2147483647 h 159"/>
              <a:gd name="T16" fmla="*/ 2147483647 w 204"/>
              <a:gd name="T17" fmla="*/ 2147483647 h 159"/>
              <a:gd name="T18" fmla="*/ 2147483647 w 204"/>
              <a:gd name="T19" fmla="*/ 2147483647 h 159"/>
              <a:gd name="T20" fmla="*/ 2147483647 w 204"/>
              <a:gd name="T21" fmla="*/ 2147483647 h 159"/>
              <a:gd name="T22" fmla="*/ 2147483647 w 204"/>
              <a:gd name="T23" fmla="*/ 2147483647 h 159"/>
              <a:gd name="T24" fmla="*/ 2147483647 w 204"/>
              <a:gd name="T25" fmla="*/ 2147483647 h 159"/>
              <a:gd name="T26" fmla="*/ 2147483647 w 204"/>
              <a:gd name="T27" fmla="*/ 2147483647 h 159"/>
              <a:gd name="T28" fmla="*/ 2147483647 w 204"/>
              <a:gd name="T29" fmla="*/ 2147483647 h 159"/>
              <a:gd name="T30" fmla="*/ 2147483647 w 204"/>
              <a:gd name="T31" fmla="*/ 2147483647 h 159"/>
              <a:gd name="T32" fmla="*/ 2147483647 w 204"/>
              <a:gd name="T33" fmla="*/ 2147483647 h 159"/>
              <a:gd name="T34" fmla="*/ 2147483647 w 204"/>
              <a:gd name="T35" fmla="*/ 2147483647 h 159"/>
              <a:gd name="T36" fmla="*/ 2147483647 w 204"/>
              <a:gd name="T37" fmla="*/ 2147483647 h 159"/>
              <a:gd name="T38" fmla="*/ 2147483647 w 204"/>
              <a:gd name="T39" fmla="*/ 2147483647 h 159"/>
              <a:gd name="T40" fmla="*/ 2147483647 w 204"/>
              <a:gd name="T41" fmla="*/ 2147483647 h 159"/>
              <a:gd name="T42" fmla="*/ 2147483647 w 204"/>
              <a:gd name="T43" fmla="*/ 2147483647 h 159"/>
              <a:gd name="T44" fmla="*/ 2147483647 w 204"/>
              <a:gd name="T45" fmla="*/ 2147483647 h 159"/>
              <a:gd name="T46" fmla="*/ 2147483647 w 204"/>
              <a:gd name="T47" fmla="*/ 2147483647 h 159"/>
              <a:gd name="T48" fmla="*/ 2147483647 w 204"/>
              <a:gd name="T49" fmla="*/ 2147483647 h 159"/>
              <a:gd name="T50" fmla="*/ 2147483647 w 204"/>
              <a:gd name="T51" fmla="*/ 2147483647 h 159"/>
              <a:gd name="T52" fmla="*/ 2147483647 w 204"/>
              <a:gd name="T53" fmla="*/ 2147483647 h 159"/>
              <a:gd name="T54" fmla="*/ 0 w 204"/>
              <a:gd name="T55" fmla="*/ 2147483647 h 159"/>
              <a:gd name="T56" fmla="*/ 0 w 204"/>
              <a:gd name="T57" fmla="*/ 2147483647 h 159"/>
              <a:gd name="T58" fmla="*/ 2147483647 w 204"/>
              <a:gd name="T59" fmla="*/ 2147483647 h 159"/>
              <a:gd name="T60" fmla="*/ 2147483647 w 204"/>
              <a:gd name="T61" fmla="*/ 2147483647 h 159"/>
              <a:gd name="T62" fmla="*/ 2147483647 w 204"/>
              <a:gd name="T63" fmla="*/ 2147483647 h 159"/>
              <a:gd name="T64" fmla="*/ 2147483647 w 204"/>
              <a:gd name="T65" fmla="*/ 2147483647 h 159"/>
              <a:gd name="T66" fmla="*/ 2147483647 w 204"/>
              <a:gd name="T67" fmla="*/ 2147483647 h 159"/>
              <a:gd name="T68" fmla="*/ 2147483647 w 204"/>
              <a:gd name="T69" fmla="*/ 2147483647 h 159"/>
              <a:gd name="T70" fmla="*/ 2147483647 w 204"/>
              <a:gd name="T71" fmla="*/ 2147483647 h 159"/>
              <a:gd name="T72" fmla="*/ 2147483647 w 204"/>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9"/>
              <a:gd name="T113" fmla="*/ 204 w 204"/>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9">
                <a:moveTo>
                  <a:pt x="40" y="0"/>
                </a:moveTo>
                <a:lnTo>
                  <a:pt x="163" y="0"/>
                </a:lnTo>
                <a:lnTo>
                  <a:pt x="171" y="2"/>
                </a:lnTo>
                <a:lnTo>
                  <a:pt x="179" y="5"/>
                </a:lnTo>
                <a:lnTo>
                  <a:pt x="185" y="9"/>
                </a:lnTo>
                <a:lnTo>
                  <a:pt x="192" y="14"/>
                </a:lnTo>
                <a:lnTo>
                  <a:pt x="197" y="21"/>
                </a:lnTo>
                <a:lnTo>
                  <a:pt x="201" y="28"/>
                </a:lnTo>
                <a:lnTo>
                  <a:pt x="203" y="38"/>
                </a:lnTo>
                <a:lnTo>
                  <a:pt x="204" y="47"/>
                </a:lnTo>
                <a:lnTo>
                  <a:pt x="204" y="113"/>
                </a:lnTo>
                <a:lnTo>
                  <a:pt x="203" y="121"/>
                </a:lnTo>
                <a:lnTo>
                  <a:pt x="201" y="131"/>
                </a:lnTo>
                <a:lnTo>
                  <a:pt x="197" y="139"/>
                </a:lnTo>
                <a:lnTo>
                  <a:pt x="192" y="145"/>
                </a:lnTo>
                <a:lnTo>
                  <a:pt x="185" y="151"/>
                </a:lnTo>
                <a:lnTo>
                  <a:pt x="179" y="155"/>
                </a:lnTo>
                <a:lnTo>
                  <a:pt x="171" y="158"/>
                </a:lnTo>
                <a:lnTo>
                  <a:pt x="163" y="159"/>
                </a:lnTo>
                <a:lnTo>
                  <a:pt x="40" y="159"/>
                </a:lnTo>
                <a:lnTo>
                  <a:pt x="33" y="158"/>
                </a:lnTo>
                <a:lnTo>
                  <a:pt x="25" y="155"/>
                </a:lnTo>
                <a:lnTo>
                  <a:pt x="19" y="151"/>
                </a:lnTo>
                <a:lnTo>
                  <a:pt x="13" y="145"/>
                </a:lnTo>
                <a:lnTo>
                  <a:pt x="7" y="139"/>
                </a:lnTo>
                <a:lnTo>
                  <a:pt x="3" y="131"/>
                </a:lnTo>
                <a:lnTo>
                  <a:pt x="1" y="121"/>
                </a:lnTo>
                <a:lnTo>
                  <a:pt x="0" y="113"/>
                </a:lnTo>
                <a:lnTo>
                  <a:pt x="0" y="47"/>
                </a:lnTo>
                <a:lnTo>
                  <a:pt x="1" y="38"/>
                </a:lnTo>
                <a:lnTo>
                  <a:pt x="3" y="28"/>
                </a:lnTo>
                <a:lnTo>
                  <a:pt x="7" y="21"/>
                </a:lnTo>
                <a:lnTo>
                  <a:pt x="13" y="14"/>
                </a:lnTo>
                <a:lnTo>
                  <a:pt x="19" y="9"/>
                </a:lnTo>
                <a:lnTo>
                  <a:pt x="25" y="5"/>
                </a:lnTo>
                <a:lnTo>
                  <a:pt x="33" y="2"/>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03" name="Freeform 217"/>
          <p:cNvSpPr>
            <a:spLocks/>
          </p:cNvSpPr>
          <p:nvPr/>
        </p:nvSpPr>
        <p:spPr bwMode="auto">
          <a:xfrm>
            <a:off x="890588" y="3693030"/>
            <a:ext cx="138112"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3"/>
                </a:lnTo>
                <a:lnTo>
                  <a:pt x="68" y="5"/>
                </a:lnTo>
                <a:lnTo>
                  <a:pt x="75" y="9"/>
                </a:lnTo>
                <a:lnTo>
                  <a:pt x="80" y="12"/>
                </a:lnTo>
                <a:lnTo>
                  <a:pt x="84" y="18"/>
                </a:lnTo>
                <a:lnTo>
                  <a:pt x="86" y="23"/>
                </a:lnTo>
                <a:lnTo>
                  <a:pt x="87" y="28"/>
                </a:lnTo>
                <a:lnTo>
                  <a:pt x="86" y="34"/>
                </a:lnTo>
                <a:lnTo>
                  <a:pt x="84" y="39"/>
                </a:lnTo>
                <a:lnTo>
                  <a:pt x="80" y="45"/>
                </a:lnTo>
                <a:lnTo>
                  <a:pt x="75" y="48"/>
                </a:lnTo>
                <a:lnTo>
                  <a:pt x="68" y="52"/>
                </a:lnTo>
                <a:lnTo>
                  <a:pt x="61" y="54"/>
                </a:lnTo>
                <a:lnTo>
                  <a:pt x="53" y="56"/>
                </a:lnTo>
                <a:lnTo>
                  <a:pt x="44" y="56"/>
                </a:lnTo>
                <a:lnTo>
                  <a:pt x="35" y="56"/>
                </a:lnTo>
                <a:lnTo>
                  <a:pt x="26" y="54"/>
                </a:lnTo>
                <a:lnTo>
                  <a:pt x="19" y="52"/>
                </a:lnTo>
                <a:lnTo>
                  <a:pt x="12" y="48"/>
                </a:lnTo>
                <a:lnTo>
                  <a:pt x="7" y="45"/>
                </a:lnTo>
                <a:lnTo>
                  <a:pt x="3" y="39"/>
                </a:lnTo>
                <a:lnTo>
                  <a:pt x="1" y="34"/>
                </a:lnTo>
                <a:lnTo>
                  <a:pt x="0" y="28"/>
                </a:lnTo>
                <a:lnTo>
                  <a:pt x="1" y="23"/>
                </a:lnTo>
                <a:lnTo>
                  <a:pt x="3" y="18"/>
                </a:lnTo>
                <a:lnTo>
                  <a:pt x="7" y="12"/>
                </a:lnTo>
                <a:lnTo>
                  <a:pt x="12" y="9"/>
                </a:lnTo>
                <a:lnTo>
                  <a:pt x="19" y="5"/>
                </a:lnTo>
                <a:lnTo>
                  <a:pt x="26" y="3"/>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04" name="Freeform 218"/>
          <p:cNvSpPr>
            <a:spLocks/>
          </p:cNvSpPr>
          <p:nvPr/>
        </p:nvSpPr>
        <p:spPr bwMode="auto">
          <a:xfrm>
            <a:off x="890588" y="3693030"/>
            <a:ext cx="138112"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3"/>
                </a:lnTo>
                <a:lnTo>
                  <a:pt x="68" y="5"/>
                </a:lnTo>
                <a:lnTo>
                  <a:pt x="75" y="9"/>
                </a:lnTo>
                <a:lnTo>
                  <a:pt x="80" y="12"/>
                </a:lnTo>
                <a:lnTo>
                  <a:pt x="84" y="18"/>
                </a:lnTo>
                <a:lnTo>
                  <a:pt x="86" y="23"/>
                </a:lnTo>
                <a:lnTo>
                  <a:pt x="87" y="28"/>
                </a:lnTo>
                <a:lnTo>
                  <a:pt x="86" y="34"/>
                </a:lnTo>
                <a:lnTo>
                  <a:pt x="84" y="39"/>
                </a:lnTo>
                <a:lnTo>
                  <a:pt x="80" y="45"/>
                </a:lnTo>
                <a:lnTo>
                  <a:pt x="75" y="48"/>
                </a:lnTo>
                <a:lnTo>
                  <a:pt x="68" y="52"/>
                </a:lnTo>
                <a:lnTo>
                  <a:pt x="61" y="54"/>
                </a:lnTo>
                <a:lnTo>
                  <a:pt x="53" y="56"/>
                </a:lnTo>
                <a:lnTo>
                  <a:pt x="44" y="56"/>
                </a:lnTo>
                <a:lnTo>
                  <a:pt x="35" y="56"/>
                </a:lnTo>
                <a:lnTo>
                  <a:pt x="26" y="54"/>
                </a:lnTo>
                <a:lnTo>
                  <a:pt x="19" y="52"/>
                </a:lnTo>
                <a:lnTo>
                  <a:pt x="12" y="48"/>
                </a:lnTo>
                <a:lnTo>
                  <a:pt x="7" y="45"/>
                </a:lnTo>
                <a:lnTo>
                  <a:pt x="3" y="39"/>
                </a:lnTo>
                <a:lnTo>
                  <a:pt x="1" y="34"/>
                </a:lnTo>
                <a:lnTo>
                  <a:pt x="0" y="28"/>
                </a:lnTo>
                <a:lnTo>
                  <a:pt x="1" y="23"/>
                </a:lnTo>
                <a:lnTo>
                  <a:pt x="3" y="18"/>
                </a:lnTo>
                <a:lnTo>
                  <a:pt x="7" y="12"/>
                </a:lnTo>
                <a:lnTo>
                  <a:pt x="12" y="9"/>
                </a:lnTo>
                <a:lnTo>
                  <a:pt x="19" y="5"/>
                </a:lnTo>
                <a:lnTo>
                  <a:pt x="26" y="3"/>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05" name="Freeform 219"/>
          <p:cNvSpPr>
            <a:spLocks/>
          </p:cNvSpPr>
          <p:nvPr/>
        </p:nvSpPr>
        <p:spPr bwMode="auto">
          <a:xfrm>
            <a:off x="776288" y="3342193"/>
            <a:ext cx="323850" cy="252412"/>
          </a:xfrm>
          <a:custGeom>
            <a:avLst/>
            <a:gdLst>
              <a:gd name="T0" fmla="*/ 2147483647 w 204"/>
              <a:gd name="T1" fmla="*/ 0 h 159"/>
              <a:gd name="T2" fmla="*/ 2147483647 w 204"/>
              <a:gd name="T3" fmla="*/ 0 h 159"/>
              <a:gd name="T4" fmla="*/ 2147483647 w 204"/>
              <a:gd name="T5" fmla="*/ 2147483647 h 159"/>
              <a:gd name="T6" fmla="*/ 2147483647 w 204"/>
              <a:gd name="T7" fmla="*/ 2147483647 h 159"/>
              <a:gd name="T8" fmla="*/ 2147483647 w 204"/>
              <a:gd name="T9" fmla="*/ 2147483647 h 159"/>
              <a:gd name="T10" fmla="*/ 2147483647 w 204"/>
              <a:gd name="T11" fmla="*/ 2147483647 h 159"/>
              <a:gd name="T12" fmla="*/ 2147483647 w 204"/>
              <a:gd name="T13" fmla="*/ 2147483647 h 159"/>
              <a:gd name="T14" fmla="*/ 2147483647 w 204"/>
              <a:gd name="T15" fmla="*/ 2147483647 h 159"/>
              <a:gd name="T16" fmla="*/ 2147483647 w 204"/>
              <a:gd name="T17" fmla="*/ 2147483647 h 159"/>
              <a:gd name="T18" fmla="*/ 2147483647 w 204"/>
              <a:gd name="T19" fmla="*/ 2147483647 h 159"/>
              <a:gd name="T20" fmla="*/ 2147483647 w 204"/>
              <a:gd name="T21" fmla="*/ 2147483647 h 159"/>
              <a:gd name="T22" fmla="*/ 2147483647 w 204"/>
              <a:gd name="T23" fmla="*/ 2147483647 h 159"/>
              <a:gd name="T24" fmla="*/ 2147483647 w 204"/>
              <a:gd name="T25" fmla="*/ 2147483647 h 159"/>
              <a:gd name="T26" fmla="*/ 2147483647 w 204"/>
              <a:gd name="T27" fmla="*/ 2147483647 h 159"/>
              <a:gd name="T28" fmla="*/ 2147483647 w 204"/>
              <a:gd name="T29" fmla="*/ 2147483647 h 159"/>
              <a:gd name="T30" fmla="*/ 2147483647 w 204"/>
              <a:gd name="T31" fmla="*/ 2147483647 h 159"/>
              <a:gd name="T32" fmla="*/ 2147483647 w 204"/>
              <a:gd name="T33" fmla="*/ 2147483647 h 159"/>
              <a:gd name="T34" fmla="*/ 2147483647 w 204"/>
              <a:gd name="T35" fmla="*/ 2147483647 h 159"/>
              <a:gd name="T36" fmla="*/ 2147483647 w 204"/>
              <a:gd name="T37" fmla="*/ 2147483647 h 159"/>
              <a:gd name="T38" fmla="*/ 2147483647 w 204"/>
              <a:gd name="T39" fmla="*/ 2147483647 h 159"/>
              <a:gd name="T40" fmla="*/ 2147483647 w 204"/>
              <a:gd name="T41" fmla="*/ 2147483647 h 159"/>
              <a:gd name="T42" fmla="*/ 2147483647 w 204"/>
              <a:gd name="T43" fmla="*/ 2147483647 h 159"/>
              <a:gd name="T44" fmla="*/ 2147483647 w 204"/>
              <a:gd name="T45" fmla="*/ 2147483647 h 159"/>
              <a:gd name="T46" fmla="*/ 2147483647 w 204"/>
              <a:gd name="T47" fmla="*/ 2147483647 h 159"/>
              <a:gd name="T48" fmla="*/ 2147483647 w 204"/>
              <a:gd name="T49" fmla="*/ 2147483647 h 159"/>
              <a:gd name="T50" fmla="*/ 2147483647 w 204"/>
              <a:gd name="T51" fmla="*/ 2147483647 h 159"/>
              <a:gd name="T52" fmla="*/ 2147483647 w 204"/>
              <a:gd name="T53" fmla="*/ 2147483647 h 159"/>
              <a:gd name="T54" fmla="*/ 0 w 204"/>
              <a:gd name="T55" fmla="*/ 2147483647 h 159"/>
              <a:gd name="T56" fmla="*/ 0 w 204"/>
              <a:gd name="T57" fmla="*/ 2147483647 h 159"/>
              <a:gd name="T58" fmla="*/ 2147483647 w 204"/>
              <a:gd name="T59" fmla="*/ 2147483647 h 159"/>
              <a:gd name="T60" fmla="*/ 2147483647 w 204"/>
              <a:gd name="T61" fmla="*/ 2147483647 h 159"/>
              <a:gd name="T62" fmla="*/ 2147483647 w 204"/>
              <a:gd name="T63" fmla="*/ 2147483647 h 159"/>
              <a:gd name="T64" fmla="*/ 2147483647 w 204"/>
              <a:gd name="T65" fmla="*/ 2147483647 h 159"/>
              <a:gd name="T66" fmla="*/ 2147483647 w 204"/>
              <a:gd name="T67" fmla="*/ 2147483647 h 159"/>
              <a:gd name="T68" fmla="*/ 2147483647 w 204"/>
              <a:gd name="T69" fmla="*/ 2147483647 h 159"/>
              <a:gd name="T70" fmla="*/ 2147483647 w 204"/>
              <a:gd name="T71" fmla="*/ 2147483647 h 159"/>
              <a:gd name="T72" fmla="*/ 2147483647 w 204"/>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9"/>
              <a:gd name="T113" fmla="*/ 204 w 204"/>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9">
                <a:moveTo>
                  <a:pt x="40" y="0"/>
                </a:moveTo>
                <a:lnTo>
                  <a:pt x="163" y="0"/>
                </a:lnTo>
                <a:lnTo>
                  <a:pt x="171" y="1"/>
                </a:lnTo>
                <a:lnTo>
                  <a:pt x="179" y="4"/>
                </a:lnTo>
                <a:lnTo>
                  <a:pt x="185" y="8"/>
                </a:lnTo>
                <a:lnTo>
                  <a:pt x="192" y="14"/>
                </a:lnTo>
                <a:lnTo>
                  <a:pt x="197" y="21"/>
                </a:lnTo>
                <a:lnTo>
                  <a:pt x="201" y="28"/>
                </a:lnTo>
                <a:lnTo>
                  <a:pt x="203" y="37"/>
                </a:lnTo>
                <a:lnTo>
                  <a:pt x="204" y="47"/>
                </a:lnTo>
                <a:lnTo>
                  <a:pt x="204" y="113"/>
                </a:lnTo>
                <a:lnTo>
                  <a:pt x="203" y="121"/>
                </a:lnTo>
                <a:lnTo>
                  <a:pt x="201" y="131"/>
                </a:lnTo>
                <a:lnTo>
                  <a:pt x="197" y="138"/>
                </a:lnTo>
                <a:lnTo>
                  <a:pt x="192" y="145"/>
                </a:lnTo>
                <a:lnTo>
                  <a:pt x="185" y="150"/>
                </a:lnTo>
                <a:lnTo>
                  <a:pt x="179" y="155"/>
                </a:lnTo>
                <a:lnTo>
                  <a:pt x="171" y="157"/>
                </a:lnTo>
                <a:lnTo>
                  <a:pt x="163" y="159"/>
                </a:lnTo>
                <a:lnTo>
                  <a:pt x="40" y="159"/>
                </a:lnTo>
                <a:lnTo>
                  <a:pt x="33" y="157"/>
                </a:lnTo>
                <a:lnTo>
                  <a:pt x="25" y="155"/>
                </a:lnTo>
                <a:lnTo>
                  <a:pt x="19" y="150"/>
                </a:lnTo>
                <a:lnTo>
                  <a:pt x="13" y="145"/>
                </a:lnTo>
                <a:lnTo>
                  <a:pt x="7" y="138"/>
                </a:lnTo>
                <a:lnTo>
                  <a:pt x="3" y="131"/>
                </a:lnTo>
                <a:lnTo>
                  <a:pt x="1" y="121"/>
                </a:lnTo>
                <a:lnTo>
                  <a:pt x="0" y="113"/>
                </a:lnTo>
                <a:lnTo>
                  <a:pt x="0" y="47"/>
                </a:lnTo>
                <a:lnTo>
                  <a:pt x="1" y="37"/>
                </a:lnTo>
                <a:lnTo>
                  <a:pt x="3" y="28"/>
                </a:lnTo>
                <a:lnTo>
                  <a:pt x="7" y="21"/>
                </a:lnTo>
                <a:lnTo>
                  <a:pt x="13" y="14"/>
                </a:lnTo>
                <a:lnTo>
                  <a:pt x="19" y="8"/>
                </a:lnTo>
                <a:lnTo>
                  <a:pt x="25" y="4"/>
                </a:lnTo>
                <a:lnTo>
                  <a:pt x="33"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06" name="Freeform 220"/>
          <p:cNvSpPr>
            <a:spLocks/>
          </p:cNvSpPr>
          <p:nvPr/>
        </p:nvSpPr>
        <p:spPr bwMode="auto">
          <a:xfrm>
            <a:off x="776288" y="3342193"/>
            <a:ext cx="323850" cy="252412"/>
          </a:xfrm>
          <a:custGeom>
            <a:avLst/>
            <a:gdLst>
              <a:gd name="T0" fmla="*/ 2147483647 w 204"/>
              <a:gd name="T1" fmla="*/ 0 h 159"/>
              <a:gd name="T2" fmla="*/ 2147483647 w 204"/>
              <a:gd name="T3" fmla="*/ 0 h 159"/>
              <a:gd name="T4" fmla="*/ 2147483647 w 204"/>
              <a:gd name="T5" fmla="*/ 2147483647 h 159"/>
              <a:gd name="T6" fmla="*/ 2147483647 w 204"/>
              <a:gd name="T7" fmla="*/ 2147483647 h 159"/>
              <a:gd name="T8" fmla="*/ 2147483647 w 204"/>
              <a:gd name="T9" fmla="*/ 2147483647 h 159"/>
              <a:gd name="T10" fmla="*/ 2147483647 w 204"/>
              <a:gd name="T11" fmla="*/ 2147483647 h 159"/>
              <a:gd name="T12" fmla="*/ 2147483647 w 204"/>
              <a:gd name="T13" fmla="*/ 2147483647 h 159"/>
              <a:gd name="T14" fmla="*/ 2147483647 w 204"/>
              <a:gd name="T15" fmla="*/ 2147483647 h 159"/>
              <a:gd name="T16" fmla="*/ 2147483647 w 204"/>
              <a:gd name="T17" fmla="*/ 2147483647 h 159"/>
              <a:gd name="T18" fmla="*/ 2147483647 w 204"/>
              <a:gd name="T19" fmla="*/ 2147483647 h 159"/>
              <a:gd name="T20" fmla="*/ 2147483647 w 204"/>
              <a:gd name="T21" fmla="*/ 2147483647 h 159"/>
              <a:gd name="T22" fmla="*/ 2147483647 w 204"/>
              <a:gd name="T23" fmla="*/ 2147483647 h 159"/>
              <a:gd name="T24" fmla="*/ 2147483647 w 204"/>
              <a:gd name="T25" fmla="*/ 2147483647 h 159"/>
              <a:gd name="T26" fmla="*/ 2147483647 w 204"/>
              <a:gd name="T27" fmla="*/ 2147483647 h 159"/>
              <a:gd name="T28" fmla="*/ 2147483647 w 204"/>
              <a:gd name="T29" fmla="*/ 2147483647 h 159"/>
              <a:gd name="T30" fmla="*/ 2147483647 w 204"/>
              <a:gd name="T31" fmla="*/ 2147483647 h 159"/>
              <a:gd name="T32" fmla="*/ 2147483647 w 204"/>
              <a:gd name="T33" fmla="*/ 2147483647 h 159"/>
              <a:gd name="T34" fmla="*/ 2147483647 w 204"/>
              <a:gd name="T35" fmla="*/ 2147483647 h 159"/>
              <a:gd name="T36" fmla="*/ 2147483647 w 204"/>
              <a:gd name="T37" fmla="*/ 2147483647 h 159"/>
              <a:gd name="T38" fmla="*/ 2147483647 w 204"/>
              <a:gd name="T39" fmla="*/ 2147483647 h 159"/>
              <a:gd name="T40" fmla="*/ 2147483647 w 204"/>
              <a:gd name="T41" fmla="*/ 2147483647 h 159"/>
              <a:gd name="T42" fmla="*/ 2147483647 w 204"/>
              <a:gd name="T43" fmla="*/ 2147483647 h 159"/>
              <a:gd name="T44" fmla="*/ 2147483647 w 204"/>
              <a:gd name="T45" fmla="*/ 2147483647 h 159"/>
              <a:gd name="T46" fmla="*/ 2147483647 w 204"/>
              <a:gd name="T47" fmla="*/ 2147483647 h 159"/>
              <a:gd name="T48" fmla="*/ 2147483647 w 204"/>
              <a:gd name="T49" fmla="*/ 2147483647 h 159"/>
              <a:gd name="T50" fmla="*/ 2147483647 w 204"/>
              <a:gd name="T51" fmla="*/ 2147483647 h 159"/>
              <a:gd name="T52" fmla="*/ 2147483647 w 204"/>
              <a:gd name="T53" fmla="*/ 2147483647 h 159"/>
              <a:gd name="T54" fmla="*/ 0 w 204"/>
              <a:gd name="T55" fmla="*/ 2147483647 h 159"/>
              <a:gd name="T56" fmla="*/ 0 w 204"/>
              <a:gd name="T57" fmla="*/ 2147483647 h 159"/>
              <a:gd name="T58" fmla="*/ 2147483647 w 204"/>
              <a:gd name="T59" fmla="*/ 2147483647 h 159"/>
              <a:gd name="T60" fmla="*/ 2147483647 w 204"/>
              <a:gd name="T61" fmla="*/ 2147483647 h 159"/>
              <a:gd name="T62" fmla="*/ 2147483647 w 204"/>
              <a:gd name="T63" fmla="*/ 2147483647 h 159"/>
              <a:gd name="T64" fmla="*/ 2147483647 w 204"/>
              <a:gd name="T65" fmla="*/ 2147483647 h 159"/>
              <a:gd name="T66" fmla="*/ 2147483647 w 204"/>
              <a:gd name="T67" fmla="*/ 2147483647 h 159"/>
              <a:gd name="T68" fmla="*/ 2147483647 w 204"/>
              <a:gd name="T69" fmla="*/ 2147483647 h 159"/>
              <a:gd name="T70" fmla="*/ 2147483647 w 204"/>
              <a:gd name="T71" fmla="*/ 2147483647 h 159"/>
              <a:gd name="T72" fmla="*/ 2147483647 w 204"/>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9"/>
              <a:gd name="T113" fmla="*/ 204 w 204"/>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9">
                <a:moveTo>
                  <a:pt x="40" y="0"/>
                </a:moveTo>
                <a:lnTo>
                  <a:pt x="163" y="0"/>
                </a:lnTo>
                <a:lnTo>
                  <a:pt x="171" y="1"/>
                </a:lnTo>
                <a:lnTo>
                  <a:pt x="179" y="4"/>
                </a:lnTo>
                <a:lnTo>
                  <a:pt x="185" y="8"/>
                </a:lnTo>
                <a:lnTo>
                  <a:pt x="192" y="14"/>
                </a:lnTo>
                <a:lnTo>
                  <a:pt x="197" y="21"/>
                </a:lnTo>
                <a:lnTo>
                  <a:pt x="201" y="28"/>
                </a:lnTo>
                <a:lnTo>
                  <a:pt x="203" y="37"/>
                </a:lnTo>
                <a:lnTo>
                  <a:pt x="204" y="47"/>
                </a:lnTo>
                <a:lnTo>
                  <a:pt x="204" y="113"/>
                </a:lnTo>
                <a:lnTo>
                  <a:pt x="203" y="121"/>
                </a:lnTo>
                <a:lnTo>
                  <a:pt x="201" y="131"/>
                </a:lnTo>
                <a:lnTo>
                  <a:pt x="197" y="138"/>
                </a:lnTo>
                <a:lnTo>
                  <a:pt x="192" y="145"/>
                </a:lnTo>
                <a:lnTo>
                  <a:pt x="185" y="150"/>
                </a:lnTo>
                <a:lnTo>
                  <a:pt x="179" y="155"/>
                </a:lnTo>
                <a:lnTo>
                  <a:pt x="171" y="157"/>
                </a:lnTo>
                <a:lnTo>
                  <a:pt x="163" y="159"/>
                </a:lnTo>
                <a:lnTo>
                  <a:pt x="40" y="159"/>
                </a:lnTo>
                <a:lnTo>
                  <a:pt x="33" y="157"/>
                </a:lnTo>
                <a:lnTo>
                  <a:pt x="25" y="155"/>
                </a:lnTo>
                <a:lnTo>
                  <a:pt x="19" y="150"/>
                </a:lnTo>
                <a:lnTo>
                  <a:pt x="13" y="145"/>
                </a:lnTo>
                <a:lnTo>
                  <a:pt x="7" y="138"/>
                </a:lnTo>
                <a:lnTo>
                  <a:pt x="3" y="131"/>
                </a:lnTo>
                <a:lnTo>
                  <a:pt x="1" y="121"/>
                </a:lnTo>
                <a:lnTo>
                  <a:pt x="0" y="113"/>
                </a:lnTo>
                <a:lnTo>
                  <a:pt x="0" y="47"/>
                </a:lnTo>
                <a:lnTo>
                  <a:pt x="1" y="37"/>
                </a:lnTo>
                <a:lnTo>
                  <a:pt x="3" y="28"/>
                </a:lnTo>
                <a:lnTo>
                  <a:pt x="7" y="21"/>
                </a:lnTo>
                <a:lnTo>
                  <a:pt x="13" y="14"/>
                </a:lnTo>
                <a:lnTo>
                  <a:pt x="19" y="8"/>
                </a:lnTo>
                <a:lnTo>
                  <a:pt x="25" y="4"/>
                </a:lnTo>
                <a:lnTo>
                  <a:pt x="33"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07" name="Freeform 221"/>
          <p:cNvSpPr>
            <a:spLocks/>
          </p:cNvSpPr>
          <p:nvPr/>
        </p:nvSpPr>
        <p:spPr bwMode="auto">
          <a:xfrm>
            <a:off x="890588" y="3443793"/>
            <a:ext cx="138112"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1"/>
                </a:lnTo>
                <a:lnTo>
                  <a:pt x="68" y="5"/>
                </a:lnTo>
                <a:lnTo>
                  <a:pt x="75" y="8"/>
                </a:lnTo>
                <a:lnTo>
                  <a:pt x="80" y="12"/>
                </a:lnTo>
                <a:lnTo>
                  <a:pt x="84" y="17"/>
                </a:lnTo>
                <a:lnTo>
                  <a:pt x="86" y="22"/>
                </a:lnTo>
                <a:lnTo>
                  <a:pt x="87" y="28"/>
                </a:lnTo>
                <a:lnTo>
                  <a:pt x="86" y="34"/>
                </a:lnTo>
                <a:lnTo>
                  <a:pt x="84" y="39"/>
                </a:lnTo>
                <a:lnTo>
                  <a:pt x="80" y="44"/>
                </a:lnTo>
                <a:lnTo>
                  <a:pt x="75" y="48"/>
                </a:lnTo>
                <a:lnTo>
                  <a:pt x="68" y="51"/>
                </a:lnTo>
                <a:lnTo>
                  <a:pt x="61" y="54"/>
                </a:lnTo>
                <a:lnTo>
                  <a:pt x="53" y="56"/>
                </a:lnTo>
                <a:lnTo>
                  <a:pt x="44" y="56"/>
                </a:lnTo>
                <a:lnTo>
                  <a:pt x="35" y="56"/>
                </a:lnTo>
                <a:lnTo>
                  <a:pt x="26" y="54"/>
                </a:lnTo>
                <a:lnTo>
                  <a:pt x="19" y="51"/>
                </a:lnTo>
                <a:lnTo>
                  <a:pt x="12" y="48"/>
                </a:lnTo>
                <a:lnTo>
                  <a:pt x="7" y="44"/>
                </a:lnTo>
                <a:lnTo>
                  <a:pt x="3" y="39"/>
                </a:lnTo>
                <a:lnTo>
                  <a:pt x="1" y="34"/>
                </a:lnTo>
                <a:lnTo>
                  <a:pt x="0" y="28"/>
                </a:lnTo>
                <a:lnTo>
                  <a:pt x="1" y="22"/>
                </a:lnTo>
                <a:lnTo>
                  <a:pt x="3" y="17"/>
                </a:lnTo>
                <a:lnTo>
                  <a:pt x="7" y="12"/>
                </a:lnTo>
                <a:lnTo>
                  <a:pt x="12" y="8"/>
                </a:lnTo>
                <a:lnTo>
                  <a:pt x="19" y="5"/>
                </a:lnTo>
                <a:lnTo>
                  <a:pt x="26" y="1"/>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08" name="Freeform 222"/>
          <p:cNvSpPr>
            <a:spLocks/>
          </p:cNvSpPr>
          <p:nvPr/>
        </p:nvSpPr>
        <p:spPr bwMode="auto">
          <a:xfrm>
            <a:off x="890588" y="3443793"/>
            <a:ext cx="138112"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1"/>
                </a:lnTo>
                <a:lnTo>
                  <a:pt x="68" y="5"/>
                </a:lnTo>
                <a:lnTo>
                  <a:pt x="75" y="8"/>
                </a:lnTo>
                <a:lnTo>
                  <a:pt x="80" y="12"/>
                </a:lnTo>
                <a:lnTo>
                  <a:pt x="84" y="17"/>
                </a:lnTo>
                <a:lnTo>
                  <a:pt x="86" y="22"/>
                </a:lnTo>
                <a:lnTo>
                  <a:pt x="87" y="28"/>
                </a:lnTo>
                <a:lnTo>
                  <a:pt x="86" y="34"/>
                </a:lnTo>
                <a:lnTo>
                  <a:pt x="84" y="39"/>
                </a:lnTo>
                <a:lnTo>
                  <a:pt x="80" y="44"/>
                </a:lnTo>
                <a:lnTo>
                  <a:pt x="75" y="48"/>
                </a:lnTo>
                <a:lnTo>
                  <a:pt x="68" y="51"/>
                </a:lnTo>
                <a:lnTo>
                  <a:pt x="61" y="54"/>
                </a:lnTo>
                <a:lnTo>
                  <a:pt x="53" y="56"/>
                </a:lnTo>
                <a:lnTo>
                  <a:pt x="44" y="56"/>
                </a:lnTo>
                <a:lnTo>
                  <a:pt x="35" y="56"/>
                </a:lnTo>
                <a:lnTo>
                  <a:pt x="26" y="54"/>
                </a:lnTo>
                <a:lnTo>
                  <a:pt x="19" y="51"/>
                </a:lnTo>
                <a:lnTo>
                  <a:pt x="12" y="48"/>
                </a:lnTo>
                <a:lnTo>
                  <a:pt x="7" y="44"/>
                </a:lnTo>
                <a:lnTo>
                  <a:pt x="3" y="39"/>
                </a:lnTo>
                <a:lnTo>
                  <a:pt x="1" y="34"/>
                </a:lnTo>
                <a:lnTo>
                  <a:pt x="0" y="28"/>
                </a:lnTo>
                <a:lnTo>
                  <a:pt x="1" y="22"/>
                </a:lnTo>
                <a:lnTo>
                  <a:pt x="3" y="17"/>
                </a:lnTo>
                <a:lnTo>
                  <a:pt x="7" y="12"/>
                </a:lnTo>
                <a:lnTo>
                  <a:pt x="12" y="8"/>
                </a:lnTo>
                <a:lnTo>
                  <a:pt x="19" y="5"/>
                </a:lnTo>
                <a:lnTo>
                  <a:pt x="26" y="1"/>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09" name="Freeform 223"/>
          <p:cNvSpPr>
            <a:spLocks/>
          </p:cNvSpPr>
          <p:nvPr/>
        </p:nvSpPr>
        <p:spPr bwMode="auto">
          <a:xfrm>
            <a:off x="1090613" y="3342193"/>
            <a:ext cx="322262" cy="252412"/>
          </a:xfrm>
          <a:custGeom>
            <a:avLst/>
            <a:gdLst>
              <a:gd name="T0" fmla="*/ 2147483647 w 203"/>
              <a:gd name="T1" fmla="*/ 0 h 159"/>
              <a:gd name="T2" fmla="*/ 2147483647 w 203"/>
              <a:gd name="T3" fmla="*/ 0 h 159"/>
              <a:gd name="T4" fmla="*/ 2147483647 w 203"/>
              <a:gd name="T5" fmla="*/ 2147483647 h 159"/>
              <a:gd name="T6" fmla="*/ 2147483647 w 203"/>
              <a:gd name="T7" fmla="*/ 2147483647 h 159"/>
              <a:gd name="T8" fmla="*/ 2147483647 w 203"/>
              <a:gd name="T9" fmla="*/ 2147483647 h 159"/>
              <a:gd name="T10" fmla="*/ 2147483647 w 203"/>
              <a:gd name="T11" fmla="*/ 2147483647 h 159"/>
              <a:gd name="T12" fmla="*/ 2147483647 w 203"/>
              <a:gd name="T13" fmla="*/ 2147483647 h 159"/>
              <a:gd name="T14" fmla="*/ 2147483647 w 203"/>
              <a:gd name="T15" fmla="*/ 2147483647 h 159"/>
              <a:gd name="T16" fmla="*/ 2147483647 w 203"/>
              <a:gd name="T17" fmla="*/ 2147483647 h 159"/>
              <a:gd name="T18" fmla="*/ 2147483647 w 203"/>
              <a:gd name="T19" fmla="*/ 2147483647 h 159"/>
              <a:gd name="T20" fmla="*/ 2147483647 w 203"/>
              <a:gd name="T21" fmla="*/ 2147483647 h 159"/>
              <a:gd name="T22" fmla="*/ 2147483647 w 203"/>
              <a:gd name="T23" fmla="*/ 2147483647 h 159"/>
              <a:gd name="T24" fmla="*/ 2147483647 w 203"/>
              <a:gd name="T25" fmla="*/ 2147483647 h 159"/>
              <a:gd name="T26" fmla="*/ 2147483647 w 203"/>
              <a:gd name="T27" fmla="*/ 2147483647 h 159"/>
              <a:gd name="T28" fmla="*/ 2147483647 w 203"/>
              <a:gd name="T29" fmla="*/ 2147483647 h 159"/>
              <a:gd name="T30" fmla="*/ 2147483647 w 203"/>
              <a:gd name="T31" fmla="*/ 2147483647 h 159"/>
              <a:gd name="T32" fmla="*/ 2147483647 w 203"/>
              <a:gd name="T33" fmla="*/ 2147483647 h 159"/>
              <a:gd name="T34" fmla="*/ 2147483647 w 203"/>
              <a:gd name="T35" fmla="*/ 2147483647 h 159"/>
              <a:gd name="T36" fmla="*/ 2147483647 w 203"/>
              <a:gd name="T37" fmla="*/ 2147483647 h 159"/>
              <a:gd name="T38" fmla="*/ 2147483647 w 203"/>
              <a:gd name="T39" fmla="*/ 2147483647 h 159"/>
              <a:gd name="T40" fmla="*/ 2147483647 w 203"/>
              <a:gd name="T41" fmla="*/ 2147483647 h 159"/>
              <a:gd name="T42" fmla="*/ 2147483647 w 203"/>
              <a:gd name="T43" fmla="*/ 2147483647 h 159"/>
              <a:gd name="T44" fmla="*/ 2147483647 w 203"/>
              <a:gd name="T45" fmla="*/ 2147483647 h 159"/>
              <a:gd name="T46" fmla="*/ 2147483647 w 203"/>
              <a:gd name="T47" fmla="*/ 2147483647 h 159"/>
              <a:gd name="T48" fmla="*/ 2147483647 w 203"/>
              <a:gd name="T49" fmla="*/ 2147483647 h 159"/>
              <a:gd name="T50" fmla="*/ 2147483647 w 203"/>
              <a:gd name="T51" fmla="*/ 2147483647 h 159"/>
              <a:gd name="T52" fmla="*/ 2147483647 w 203"/>
              <a:gd name="T53" fmla="*/ 2147483647 h 159"/>
              <a:gd name="T54" fmla="*/ 0 w 203"/>
              <a:gd name="T55" fmla="*/ 2147483647 h 159"/>
              <a:gd name="T56" fmla="*/ 0 w 203"/>
              <a:gd name="T57" fmla="*/ 2147483647 h 159"/>
              <a:gd name="T58" fmla="*/ 2147483647 w 203"/>
              <a:gd name="T59" fmla="*/ 2147483647 h 159"/>
              <a:gd name="T60" fmla="*/ 2147483647 w 203"/>
              <a:gd name="T61" fmla="*/ 2147483647 h 159"/>
              <a:gd name="T62" fmla="*/ 2147483647 w 203"/>
              <a:gd name="T63" fmla="*/ 2147483647 h 159"/>
              <a:gd name="T64" fmla="*/ 2147483647 w 203"/>
              <a:gd name="T65" fmla="*/ 2147483647 h 159"/>
              <a:gd name="T66" fmla="*/ 2147483647 w 203"/>
              <a:gd name="T67" fmla="*/ 2147483647 h 159"/>
              <a:gd name="T68" fmla="*/ 2147483647 w 203"/>
              <a:gd name="T69" fmla="*/ 2147483647 h 159"/>
              <a:gd name="T70" fmla="*/ 2147483647 w 203"/>
              <a:gd name="T71" fmla="*/ 2147483647 h 159"/>
              <a:gd name="T72" fmla="*/ 2147483647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0" y="1"/>
                </a:lnTo>
                <a:lnTo>
                  <a:pt x="179" y="4"/>
                </a:lnTo>
                <a:lnTo>
                  <a:pt x="185" y="8"/>
                </a:lnTo>
                <a:lnTo>
                  <a:pt x="191" y="14"/>
                </a:lnTo>
                <a:lnTo>
                  <a:pt x="196" y="21"/>
                </a:lnTo>
                <a:lnTo>
                  <a:pt x="200" y="28"/>
                </a:lnTo>
                <a:lnTo>
                  <a:pt x="202" y="37"/>
                </a:lnTo>
                <a:lnTo>
                  <a:pt x="203" y="47"/>
                </a:lnTo>
                <a:lnTo>
                  <a:pt x="203" y="113"/>
                </a:lnTo>
                <a:lnTo>
                  <a:pt x="202" y="121"/>
                </a:lnTo>
                <a:lnTo>
                  <a:pt x="200" y="131"/>
                </a:lnTo>
                <a:lnTo>
                  <a:pt x="196" y="138"/>
                </a:lnTo>
                <a:lnTo>
                  <a:pt x="191" y="145"/>
                </a:lnTo>
                <a:lnTo>
                  <a:pt x="185" y="150"/>
                </a:lnTo>
                <a:lnTo>
                  <a:pt x="179" y="155"/>
                </a:lnTo>
                <a:lnTo>
                  <a:pt x="170" y="157"/>
                </a:lnTo>
                <a:lnTo>
                  <a:pt x="163" y="159"/>
                </a:lnTo>
                <a:lnTo>
                  <a:pt x="40" y="159"/>
                </a:lnTo>
                <a:lnTo>
                  <a:pt x="32" y="157"/>
                </a:lnTo>
                <a:lnTo>
                  <a:pt x="24" y="155"/>
                </a:lnTo>
                <a:lnTo>
                  <a:pt x="18" y="150"/>
                </a:lnTo>
                <a:lnTo>
                  <a:pt x="12" y="145"/>
                </a:lnTo>
                <a:lnTo>
                  <a:pt x="7" y="138"/>
                </a:lnTo>
                <a:lnTo>
                  <a:pt x="3" y="131"/>
                </a:lnTo>
                <a:lnTo>
                  <a:pt x="1" y="121"/>
                </a:lnTo>
                <a:lnTo>
                  <a:pt x="0" y="113"/>
                </a:lnTo>
                <a:lnTo>
                  <a:pt x="0" y="47"/>
                </a:lnTo>
                <a:lnTo>
                  <a:pt x="1" y="37"/>
                </a:lnTo>
                <a:lnTo>
                  <a:pt x="3" y="28"/>
                </a:lnTo>
                <a:lnTo>
                  <a:pt x="7" y="21"/>
                </a:lnTo>
                <a:lnTo>
                  <a:pt x="12" y="14"/>
                </a:lnTo>
                <a:lnTo>
                  <a:pt x="18" y="8"/>
                </a:lnTo>
                <a:lnTo>
                  <a:pt x="24" y="4"/>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10" name="Freeform 224"/>
          <p:cNvSpPr>
            <a:spLocks/>
          </p:cNvSpPr>
          <p:nvPr/>
        </p:nvSpPr>
        <p:spPr bwMode="auto">
          <a:xfrm>
            <a:off x="1090613" y="3342193"/>
            <a:ext cx="322262" cy="252412"/>
          </a:xfrm>
          <a:custGeom>
            <a:avLst/>
            <a:gdLst>
              <a:gd name="T0" fmla="*/ 2147483647 w 203"/>
              <a:gd name="T1" fmla="*/ 0 h 159"/>
              <a:gd name="T2" fmla="*/ 2147483647 w 203"/>
              <a:gd name="T3" fmla="*/ 0 h 159"/>
              <a:gd name="T4" fmla="*/ 2147483647 w 203"/>
              <a:gd name="T5" fmla="*/ 2147483647 h 159"/>
              <a:gd name="T6" fmla="*/ 2147483647 w 203"/>
              <a:gd name="T7" fmla="*/ 2147483647 h 159"/>
              <a:gd name="T8" fmla="*/ 2147483647 w 203"/>
              <a:gd name="T9" fmla="*/ 2147483647 h 159"/>
              <a:gd name="T10" fmla="*/ 2147483647 w 203"/>
              <a:gd name="T11" fmla="*/ 2147483647 h 159"/>
              <a:gd name="T12" fmla="*/ 2147483647 w 203"/>
              <a:gd name="T13" fmla="*/ 2147483647 h 159"/>
              <a:gd name="T14" fmla="*/ 2147483647 w 203"/>
              <a:gd name="T15" fmla="*/ 2147483647 h 159"/>
              <a:gd name="T16" fmla="*/ 2147483647 w 203"/>
              <a:gd name="T17" fmla="*/ 2147483647 h 159"/>
              <a:gd name="T18" fmla="*/ 2147483647 w 203"/>
              <a:gd name="T19" fmla="*/ 2147483647 h 159"/>
              <a:gd name="T20" fmla="*/ 2147483647 w 203"/>
              <a:gd name="T21" fmla="*/ 2147483647 h 159"/>
              <a:gd name="T22" fmla="*/ 2147483647 w 203"/>
              <a:gd name="T23" fmla="*/ 2147483647 h 159"/>
              <a:gd name="T24" fmla="*/ 2147483647 w 203"/>
              <a:gd name="T25" fmla="*/ 2147483647 h 159"/>
              <a:gd name="T26" fmla="*/ 2147483647 w 203"/>
              <a:gd name="T27" fmla="*/ 2147483647 h 159"/>
              <a:gd name="T28" fmla="*/ 2147483647 w 203"/>
              <a:gd name="T29" fmla="*/ 2147483647 h 159"/>
              <a:gd name="T30" fmla="*/ 2147483647 w 203"/>
              <a:gd name="T31" fmla="*/ 2147483647 h 159"/>
              <a:gd name="T32" fmla="*/ 2147483647 w 203"/>
              <a:gd name="T33" fmla="*/ 2147483647 h 159"/>
              <a:gd name="T34" fmla="*/ 2147483647 w 203"/>
              <a:gd name="T35" fmla="*/ 2147483647 h 159"/>
              <a:gd name="T36" fmla="*/ 2147483647 w 203"/>
              <a:gd name="T37" fmla="*/ 2147483647 h 159"/>
              <a:gd name="T38" fmla="*/ 2147483647 w 203"/>
              <a:gd name="T39" fmla="*/ 2147483647 h 159"/>
              <a:gd name="T40" fmla="*/ 2147483647 w 203"/>
              <a:gd name="T41" fmla="*/ 2147483647 h 159"/>
              <a:gd name="T42" fmla="*/ 2147483647 w 203"/>
              <a:gd name="T43" fmla="*/ 2147483647 h 159"/>
              <a:gd name="T44" fmla="*/ 2147483647 w 203"/>
              <a:gd name="T45" fmla="*/ 2147483647 h 159"/>
              <a:gd name="T46" fmla="*/ 2147483647 w 203"/>
              <a:gd name="T47" fmla="*/ 2147483647 h 159"/>
              <a:gd name="T48" fmla="*/ 2147483647 w 203"/>
              <a:gd name="T49" fmla="*/ 2147483647 h 159"/>
              <a:gd name="T50" fmla="*/ 2147483647 w 203"/>
              <a:gd name="T51" fmla="*/ 2147483647 h 159"/>
              <a:gd name="T52" fmla="*/ 2147483647 w 203"/>
              <a:gd name="T53" fmla="*/ 2147483647 h 159"/>
              <a:gd name="T54" fmla="*/ 0 w 203"/>
              <a:gd name="T55" fmla="*/ 2147483647 h 159"/>
              <a:gd name="T56" fmla="*/ 0 w 203"/>
              <a:gd name="T57" fmla="*/ 2147483647 h 159"/>
              <a:gd name="T58" fmla="*/ 2147483647 w 203"/>
              <a:gd name="T59" fmla="*/ 2147483647 h 159"/>
              <a:gd name="T60" fmla="*/ 2147483647 w 203"/>
              <a:gd name="T61" fmla="*/ 2147483647 h 159"/>
              <a:gd name="T62" fmla="*/ 2147483647 w 203"/>
              <a:gd name="T63" fmla="*/ 2147483647 h 159"/>
              <a:gd name="T64" fmla="*/ 2147483647 w 203"/>
              <a:gd name="T65" fmla="*/ 2147483647 h 159"/>
              <a:gd name="T66" fmla="*/ 2147483647 w 203"/>
              <a:gd name="T67" fmla="*/ 2147483647 h 159"/>
              <a:gd name="T68" fmla="*/ 2147483647 w 203"/>
              <a:gd name="T69" fmla="*/ 2147483647 h 159"/>
              <a:gd name="T70" fmla="*/ 2147483647 w 203"/>
              <a:gd name="T71" fmla="*/ 2147483647 h 159"/>
              <a:gd name="T72" fmla="*/ 2147483647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0" y="1"/>
                </a:lnTo>
                <a:lnTo>
                  <a:pt x="179" y="4"/>
                </a:lnTo>
                <a:lnTo>
                  <a:pt x="185" y="8"/>
                </a:lnTo>
                <a:lnTo>
                  <a:pt x="191" y="14"/>
                </a:lnTo>
                <a:lnTo>
                  <a:pt x="196" y="21"/>
                </a:lnTo>
                <a:lnTo>
                  <a:pt x="200" y="28"/>
                </a:lnTo>
                <a:lnTo>
                  <a:pt x="202" y="37"/>
                </a:lnTo>
                <a:lnTo>
                  <a:pt x="203" y="47"/>
                </a:lnTo>
                <a:lnTo>
                  <a:pt x="203" y="113"/>
                </a:lnTo>
                <a:lnTo>
                  <a:pt x="202" y="121"/>
                </a:lnTo>
                <a:lnTo>
                  <a:pt x="200" y="131"/>
                </a:lnTo>
                <a:lnTo>
                  <a:pt x="196" y="138"/>
                </a:lnTo>
                <a:lnTo>
                  <a:pt x="191" y="145"/>
                </a:lnTo>
                <a:lnTo>
                  <a:pt x="185" y="150"/>
                </a:lnTo>
                <a:lnTo>
                  <a:pt x="179" y="155"/>
                </a:lnTo>
                <a:lnTo>
                  <a:pt x="170" y="157"/>
                </a:lnTo>
                <a:lnTo>
                  <a:pt x="163" y="159"/>
                </a:lnTo>
                <a:lnTo>
                  <a:pt x="40" y="159"/>
                </a:lnTo>
                <a:lnTo>
                  <a:pt x="32" y="157"/>
                </a:lnTo>
                <a:lnTo>
                  <a:pt x="24" y="155"/>
                </a:lnTo>
                <a:lnTo>
                  <a:pt x="18" y="150"/>
                </a:lnTo>
                <a:lnTo>
                  <a:pt x="12" y="145"/>
                </a:lnTo>
                <a:lnTo>
                  <a:pt x="7" y="138"/>
                </a:lnTo>
                <a:lnTo>
                  <a:pt x="3" y="131"/>
                </a:lnTo>
                <a:lnTo>
                  <a:pt x="1" y="121"/>
                </a:lnTo>
                <a:lnTo>
                  <a:pt x="0" y="113"/>
                </a:lnTo>
                <a:lnTo>
                  <a:pt x="0" y="47"/>
                </a:lnTo>
                <a:lnTo>
                  <a:pt x="1" y="37"/>
                </a:lnTo>
                <a:lnTo>
                  <a:pt x="3" y="28"/>
                </a:lnTo>
                <a:lnTo>
                  <a:pt x="7" y="21"/>
                </a:lnTo>
                <a:lnTo>
                  <a:pt x="12" y="14"/>
                </a:lnTo>
                <a:lnTo>
                  <a:pt x="18" y="8"/>
                </a:lnTo>
                <a:lnTo>
                  <a:pt x="24" y="4"/>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1" name="Freeform 225"/>
          <p:cNvSpPr>
            <a:spLocks/>
          </p:cNvSpPr>
          <p:nvPr/>
        </p:nvSpPr>
        <p:spPr bwMode="auto">
          <a:xfrm>
            <a:off x="1203325" y="3443793"/>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1"/>
                </a:lnTo>
                <a:lnTo>
                  <a:pt x="68" y="5"/>
                </a:lnTo>
                <a:lnTo>
                  <a:pt x="75" y="8"/>
                </a:lnTo>
                <a:lnTo>
                  <a:pt x="80" y="12"/>
                </a:lnTo>
                <a:lnTo>
                  <a:pt x="84" y="17"/>
                </a:lnTo>
                <a:lnTo>
                  <a:pt x="87" y="22"/>
                </a:lnTo>
                <a:lnTo>
                  <a:pt x="87" y="28"/>
                </a:lnTo>
                <a:lnTo>
                  <a:pt x="87" y="34"/>
                </a:lnTo>
                <a:lnTo>
                  <a:pt x="84" y="39"/>
                </a:lnTo>
                <a:lnTo>
                  <a:pt x="80" y="44"/>
                </a:lnTo>
                <a:lnTo>
                  <a:pt x="75" y="48"/>
                </a:lnTo>
                <a:lnTo>
                  <a:pt x="68" y="51"/>
                </a:lnTo>
                <a:lnTo>
                  <a:pt x="61" y="54"/>
                </a:lnTo>
                <a:lnTo>
                  <a:pt x="53" y="56"/>
                </a:lnTo>
                <a:lnTo>
                  <a:pt x="44" y="56"/>
                </a:lnTo>
                <a:lnTo>
                  <a:pt x="35" y="56"/>
                </a:lnTo>
                <a:lnTo>
                  <a:pt x="27" y="54"/>
                </a:lnTo>
                <a:lnTo>
                  <a:pt x="20" y="51"/>
                </a:lnTo>
                <a:lnTo>
                  <a:pt x="14" y="48"/>
                </a:lnTo>
                <a:lnTo>
                  <a:pt x="7" y="44"/>
                </a:lnTo>
                <a:lnTo>
                  <a:pt x="3" y="39"/>
                </a:lnTo>
                <a:lnTo>
                  <a:pt x="1" y="34"/>
                </a:lnTo>
                <a:lnTo>
                  <a:pt x="0" y="28"/>
                </a:lnTo>
                <a:lnTo>
                  <a:pt x="1" y="22"/>
                </a:lnTo>
                <a:lnTo>
                  <a:pt x="3" y="17"/>
                </a:lnTo>
                <a:lnTo>
                  <a:pt x="7" y="12"/>
                </a:lnTo>
                <a:lnTo>
                  <a:pt x="14" y="8"/>
                </a:lnTo>
                <a:lnTo>
                  <a:pt x="20" y="5"/>
                </a:lnTo>
                <a:lnTo>
                  <a:pt x="27" y="1"/>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12" name="Freeform 226"/>
          <p:cNvSpPr>
            <a:spLocks/>
          </p:cNvSpPr>
          <p:nvPr/>
        </p:nvSpPr>
        <p:spPr bwMode="auto">
          <a:xfrm>
            <a:off x="1203325" y="3443793"/>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1"/>
                </a:lnTo>
                <a:lnTo>
                  <a:pt x="68" y="5"/>
                </a:lnTo>
                <a:lnTo>
                  <a:pt x="75" y="8"/>
                </a:lnTo>
                <a:lnTo>
                  <a:pt x="80" y="12"/>
                </a:lnTo>
                <a:lnTo>
                  <a:pt x="84" y="17"/>
                </a:lnTo>
                <a:lnTo>
                  <a:pt x="87" y="22"/>
                </a:lnTo>
                <a:lnTo>
                  <a:pt x="87" y="28"/>
                </a:lnTo>
                <a:lnTo>
                  <a:pt x="87" y="34"/>
                </a:lnTo>
                <a:lnTo>
                  <a:pt x="84" y="39"/>
                </a:lnTo>
                <a:lnTo>
                  <a:pt x="80" y="44"/>
                </a:lnTo>
                <a:lnTo>
                  <a:pt x="75" y="48"/>
                </a:lnTo>
                <a:lnTo>
                  <a:pt x="68" y="51"/>
                </a:lnTo>
                <a:lnTo>
                  <a:pt x="61" y="54"/>
                </a:lnTo>
                <a:lnTo>
                  <a:pt x="53" y="56"/>
                </a:lnTo>
                <a:lnTo>
                  <a:pt x="44" y="56"/>
                </a:lnTo>
                <a:lnTo>
                  <a:pt x="35" y="56"/>
                </a:lnTo>
                <a:lnTo>
                  <a:pt x="27" y="54"/>
                </a:lnTo>
                <a:lnTo>
                  <a:pt x="20" y="51"/>
                </a:lnTo>
                <a:lnTo>
                  <a:pt x="14" y="48"/>
                </a:lnTo>
                <a:lnTo>
                  <a:pt x="7" y="44"/>
                </a:lnTo>
                <a:lnTo>
                  <a:pt x="3" y="39"/>
                </a:lnTo>
                <a:lnTo>
                  <a:pt x="1" y="34"/>
                </a:lnTo>
                <a:lnTo>
                  <a:pt x="0" y="28"/>
                </a:lnTo>
                <a:lnTo>
                  <a:pt x="1" y="22"/>
                </a:lnTo>
                <a:lnTo>
                  <a:pt x="3" y="17"/>
                </a:lnTo>
                <a:lnTo>
                  <a:pt x="7" y="12"/>
                </a:lnTo>
                <a:lnTo>
                  <a:pt x="14" y="8"/>
                </a:lnTo>
                <a:lnTo>
                  <a:pt x="20" y="5"/>
                </a:lnTo>
                <a:lnTo>
                  <a:pt x="27" y="1"/>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3" name="Freeform 227"/>
          <p:cNvSpPr>
            <a:spLocks/>
          </p:cNvSpPr>
          <p:nvPr/>
        </p:nvSpPr>
        <p:spPr bwMode="auto">
          <a:xfrm>
            <a:off x="150813" y="2670680"/>
            <a:ext cx="320675" cy="174625"/>
          </a:xfrm>
          <a:custGeom>
            <a:avLst/>
            <a:gdLst>
              <a:gd name="T0" fmla="*/ 2147483647 w 202"/>
              <a:gd name="T1" fmla="*/ 0 h 110"/>
              <a:gd name="T2" fmla="*/ 2147483647 w 202"/>
              <a:gd name="T3" fmla="*/ 0 h 110"/>
              <a:gd name="T4" fmla="*/ 2147483647 w 202"/>
              <a:gd name="T5" fmla="*/ 2147483647 h 110"/>
              <a:gd name="T6" fmla="*/ 2147483647 w 202"/>
              <a:gd name="T7" fmla="*/ 2147483647 h 110"/>
              <a:gd name="T8" fmla="*/ 2147483647 w 202"/>
              <a:gd name="T9" fmla="*/ 2147483647 h 110"/>
              <a:gd name="T10" fmla="*/ 2147483647 w 202"/>
              <a:gd name="T11" fmla="*/ 2147483647 h 110"/>
              <a:gd name="T12" fmla="*/ 2147483647 w 202"/>
              <a:gd name="T13" fmla="*/ 2147483647 h 110"/>
              <a:gd name="T14" fmla="*/ 2147483647 w 202"/>
              <a:gd name="T15" fmla="*/ 2147483647 h 110"/>
              <a:gd name="T16" fmla="*/ 2147483647 w 202"/>
              <a:gd name="T17" fmla="*/ 2147483647 h 110"/>
              <a:gd name="T18" fmla="*/ 2147483647 w 202"/>
              <a:gd name="T19" fmla="*/ 2147483647 h 110"/>
              <a:gd name="T20" fmla="*/ 2147483647 w 202"/>
              <a:gd name="T21" fmla="*/ 2147483647 h 110"/>
              <a:gd name="T22" fmla="*/ 2147483647 w 202"/>
              <a:gd name="T23" fmla="*/ 2147483647 h 110"/>
              <a:gd name="T24" fmla="*/ 2147483647 w 202"/>
              <a:gd name="T25" fmla="*/ 2147483647 h 110"/>
              <a:gd name="T26" fmla="*/ 2147483647 w 202"/>
              <a:gd name="T27" fmla="*/ 2147483647 h 110"/>
              <a:gd name="T28" fmla="*/ 2147483647 w 202"/>
              <a:gd name="T29" fmla="*/ 2147483647 h 110"/>
              <a:gd name="T30" fmla="*/ 2147483647 w 202"/>
              <a:gd name="T31" fmla="*/ 2147483647 h 110"/>
              <a:gd name="T32" fmla="*/ 2147483647 w 202"/>
              <a:gd name="T33" fmla="*/ 2147483647 h 110"/>
              <a:gd name="T34" fmla="*/ 2147483647 w 202"/>
              <a:gd name="T35" fmla="*/ 2147483647 h 110"/>
              <a:gd name="T36" fmla="*/ 2147483647 w 202"/>
              <a:gd name="T37" fmla="*/ 2147483647 h 110"/>
              <a:gd name="T38" fmla="*/ 2147483647 w 202"/>
              <a:gd name="T39" fmla="*/ 2147483647 h 110"/>
              <a:gd name="T40" fmla="*/ 2147483647 w 202"/>
              <a:gd name="T41" fmla="*/ 2147483647 h 110"/>
              <a:gd name="T42" fmla="*/ 2147483647 w 202"/>
              <a:gd name="T43" fmla="*/ 2147483647 h 110"/>
              <a:gd name="T44" fmla="*/ 2147483647 w 202"/>
              <a:gd name="T45" fmla="*/ 2147483647 h 110"/>
              <a:gd name="T46" fmla="*/ 2147483647 w 202"/>
              <a:gd name="T47" fmla="*/ 2147483647 h 110"/>
              <a:gd name="T48" fmla="*/ 2147483647 w 202"/>
              <a:gd name="T49" fmla="*/ 2147483647 h 110"/>
              <a:gd name="T50" fmla="*/ 2147483647 w 202"/>
              <a:gd name="T51" fmla="*/ 2147483647 h 110"/>
              <a:gd name="T52" fmla="*/ 2147483647 w 202"/>
              <a:gd name="T53" fmla="*/ 2147483647 h 110"/>
              <a:gd name="T54" fmla="*/ 0 w 202"/>
              <a:gd name="T55" fmla="*/ 2147483647 h 110"/>
              <a:gd name="T56" fmla="*/ 0 w 202"/>
              <a:gd name="T57" fmla="*/ 2147483647 h 110"/>
              <a:gd name="T58" fmla="*/ 2147483647 w 202"/>
              <a:gd name="T59" fmla="*/ 2147483647 h 110"/>
              <a:gd name="T60" fmla="*/ 2147483647 w 202"/>
              <a:gd name="T61" fmla="*/ 2147483647 h 110"/>
              <a:gd name="T62" fmla="*/ 2147483647 w 202"/>
              <a:gd name="T63" fmla="*/ 2147483647 h 110"/>
              <a:gd name="T64" fmla="*/ 2147483647 w 202"/>
              <a:gd name="T65" fmla="*/ 2147483647 h 110"/>
              <a:gd name="T66" fmla="*/ 2147483647 w 202"/>
              <a:gd name="T67" fmla="*/ 2147483647 h 110"/>
              <a:gd name="T68" fmla="*/ 2147483647 w 202"/>
              <a:gd name="T69" fmla="*/ 2147483647 h 110"/>
              <a:gd name="T70" fmla="*/ 2147483647 w 202"/>
              <a:gd name="T71" fmla="*/ 2147483647 h 110"/>
              <a:gd name="T72" fmla="*/ 2147483647 w 202"/>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10"/>
              <a:gd name="T113" fmla="*/ 202 w 202"/>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10">
                <a:moveTo>
                  <a:pt x="39" y="0"/>
                </a:moveTo>
                <a:lnTo>
                  <a:pt x="163" y="0"/>
                </a:lnTo>
                <a:lnTo>
                  <a:pt x="171" y="2"/>
                </a:lnTo>
                <a:lnTo>
                  <a:pt x="178" y="3"/>
                </a:lnTo>
                <a:lnTo>
                  <a:pt x="185" y="6"/>
                </a:lnTo>
                <a:lnTo>
                  <a:pt x="191" y="10"/>
                </a:lnTo>
                <a:lnTo>
                  <a:pt x="196" y="14"/>
                </a:lnTo>
                <a:lnTo>
                  <a:pt x="199" y="20"/>
                </a:lnTo>
                <a:lnTo>
                  <a:pt x="202" y="26"/>
                </a:lnTo>
                <a:lnTo>
                  <a:pt x="202" y="32"/>
                </a:lnTo>
                <a:lnTo>
                  <a:pt x="202" y="78"/>
                </a:lnTo>
                <a:lnTo>
                  <a:pt x="202" y="84"/>
                </a:lnTo>
                <a:lnTo>
                  <a:pt x="199" y="90"/>
                </a:lnTo>
                <a:lnTo>
                  <a:pt x="196" y="96"/>
                </a:lnTo>
                <a:lnTo>
                  <a:pt x="191" y="101"/>
                </a:lnTo>
                <a:lnTo>
                  <a:pt x="185" y="104"/>
                </a:lnTo>
                <a:lnTo>
                  <a:pt x="178" y="108"/>
                </a:lnTo>
                <a:lnTo>
                  <a:pt x="171" y="109"/>
                </a:lnTo>
                <a:lnTo>
                  <a:pt x="163" y="110"/>
                </a:lnTo>
                <a:lnTo>
                  <a:pt x="39" y="110"/>
                </a:lnTo>
                <a:lnTo>
                  <a:pt x="31" y="109"/>
                </a:lnTo>
                <a:lnTo>
                  <a:pt x="24" y="108"/>
                </a:lnTo>
                <a:lnTo>
                  <a:pt x="17" y="104"/>
                </a:lnTo>
                <a:lnTo>
                  <a:pt x="11" y="101"/>
                </a:lnTo>
                <a:lnTo>
                  <a:pt x="7" y="96"/>
                </a:lnTo>
                <a:lnTo>
                  <a:pt x="3" y="90"/>
                </a:lnTo>
                <a:lnTo>
                  <a:pt x="1" y="84"/>
                </a:lnTo>
                <a:lnTo>
                  <a:pt x="0" y="78"/>
                </a:lnTo>
                <a:lnTo>
                  <a:pt x="0" y="32"/>
                </a:lnTo>
                <a:lnTo>
                  <a:pt x="1" y="26"/>
                </a:lnTo>
                <a:lnTo>
                  <a:pt x="3" y="20"/>
                </a:lnTo>
                <a:lnTo>
                  <a:pt x="7" y="14"/>
                </a:lnTo>
                <a:lnTo>
                  <a:pt x="11" y="10"/>
                </a:lnTo>
                <a:lnTo>
                  <a:pt x="17" y="6"/>
                </a:lnTo>
                <a:lnTo>
                  <a:pt x="24" y="3"/>
                </a:lnTo>
                <a:lnTo>
                  <a:pt x="31" y="2"/>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14" name="Freeform 228"/>
          <p:cNvSpPr>
            <a:spLocks/>
          </p:cNvSpPr>
          <p:nvPr/>
        </p:nvSpPr>
        <p:spPr bwMode="auto">
          <a:xfrm>
            <a:off x="150813" y="2670680"/>
            <a:ext cx="320675" cy="174625"/>
          </a:xfrm>
          <a:custGeom>
            <a:avLst/>
            <a:gdLst>
              <a:gd name="T0" fmla="*/ 2147483647 w 202"/>
              <a:gd name="T1" fmla="*/ 0 h 110"/>
              <a:gd name="T2" fmla="*/ 2147483647 w 202"/>
              <a:gd name="T3" fmla="*/ 0 h 110"/>
              <a:gd name="T4" fmla="*/ 2147483647 w 202"/>
              <a:gd name="T5" fmla="*/ 2147483647 h 110"/>
              <a:gd name="T6" fmla="*/ 2147483647 w 202"/>
              <a:gd name="T7" fmla="*/ 2147483647 h 110"/>
              <a:gd name="T8" fmla="*/ 2147483647 w 202"/>
              <a:gd name="T9" fmla="*/ 2147483647 h 110"/>
              <a:gd name="T10" fmla="*/ 2147483647 w 202"/>
              <a:gd name="T11" fmla="*/ 2147483647 h 110"/>
              <a:gd name="T12" fmla="*/ 2147483647 w 202"/>
              <a:gd name="T13" fmla="*/ 2147483647 h 110"/>
              <a:gd name="T14" fmla="*/ 2147483647 w 202"/>
              <a:gd name="T15" fmla="*/ 2147483647 h 110"/>
              <a:gd name="T16" fmla="*/ 2147483647 w 202"/>
              <a:gd name="T17" fmla="*/ 2147483647 h 110"/>
              <a:gd name="T18" fmla="*/ 2147483647 w 202"/>
              <a:gd name="T19" fmla="*/ 2147483647 h 110"/>
              <a:gd name="T20" fmla="*/ 2147483647 w 202"/>
              <a:gd name="T21" fmla="*/ 2147483647 h 110"/>
              <a:gd name="T22" fmla="*/ 2147483647 w 202"/>
              <a:gd name="T23" fmla="*/ 2147483647 h 110"/>
              <a:gd name="T24" fmla="*/ 2147483647 w 202"/>
              <a:gd name="T25" fmla="*/ 2147483647 h 110"/>
              <a:gd name="T26" fmla="*/ 2147483647 w 202"/>
              <a:gd name="T27" fmla="*/ 2147483647 h 110"/>
              <a:gd name="T28" fmla="*/ 2147483647 w 202"/>
              <a:gd name="T29" fmla="*/ 2147483647 h 110"/>
              <a:gd name="T30" fmla="*/ 2147483647 w 202"/>
              <a:gd name="T31" fmla="*/ 2147483647 h 110"/>
              <a:gd name="T32" fmla="*/ 2147483647 w 202"/>
              <a:gd name="T33" fmla="*/ 2147483647 h 110"/>
              <a:gd name="T34" fmla="*/ 2147483647 w 202"/>
              <a:gd name="T35" fmla="*/ 2147483647 h 110"/>
              <a:gd name="T36" fmla="*/ 2147483647 w 202"/>
              <a:gd name="T37" fmla="*/ 2147483647 h 110"/>
              <a:gd name="T38" fmla="*/ 2147483647 w 202"/>
              <a:gd name="T39" fmla="*/ 2147483647 h 110"/>
              <a:gd name="T40" fmla="*/ 2147483647 w 202"/>
              <a:gd name="T41" fmla="*/ 2147483647 h 110"/>
              <a:gd name="T42" fmla="*/ 2147483647 w 202"/>
              <a:gd name="T43" fmla="*/ 2147483647 h 110"/>
              <a:gd name="T44" fmla="*/ 2147483647 w 202"/>
              <a:gd name="T45" fmla="*/ 2147483647 h 110"/>
              <a:gd name="T46" fmla="*/ 2147483647 w 202"/>
              <a:gd name="T47" fmla="*/ 2147483647 h 110"/>
              <a:gd name="T48" fmla="*/ 2147483647 w 202"/>
              <a:gd name="T49" fmla="*/ 2147483647 h 110"/>
              <a:gd name="T50" fmla="*/ 2147483647 w 202"/>
              <a:gd name="T51" fmla="*/ 2147483647 h 110"/>
              <a:gd name="T52" fmla="*/ 2147483647 w 202"/>
              <a:gd name="T53" fmla="*/ 2147483647 h 110"/>
              <a:gd name="T54" fmla="*/ 0 w 202"/>
              <a:gd name="T55" fmla="*/ 2147483647 h 110"/>
              <a:gd name="T56" fmla="*/ 0 w 202"/>
              <a:gd name="T57" fmla="*/ 2147483647 h 110"/>
              <a:gd name="T58" fmla="*/ 2147483647 w 202"/>
              <a:gd name="T59" fmla="*/ 2147483647 h 110"/>
              <a:gd name="T60" fmla="*/ 2147483647 w 202"/>
              <a:gd name="T61" fmla="*/ 2147483647 h 110"/>
              <a:gd name="T62" fmla="*/ 2147483647 w 202"/>
              <a:gd name="T63" fmla="*/ 2147483647 h 110"/>
              <a:gd name="T64" fmla="*/ 2147483647 w 202"/>
              <a:gd name="T65" fmla="*/ 2147483647 h 110"/>
              <a:gd name="T66" fmla="*/ 2147483647 w 202"/>
              <a:gd name="T67" fmla="*/ 2147483647 h 110"/>
              <a:gd name="T68" fmla="*/ 2147483647 w 202"/>
              <a:gd name="T69" fmla="*/ 2147483647 h 110"/>
              <a:gd name="T70" fmla="*/ 2147483647 w 202"/>
              <a:gd name="T71" fmla="*/ 2147483647 h 110"/>
              <a:gd name="T72" fmla="*/ 2147483647 w 202"/>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10"/>
              <a:gd name="T113" fmla="*/ 202 w 202"/>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10">
                <a:moveTo>
                  <a:pt x="39" y="0"/>
                </a:moveTo>
                <a:lnTo>
                  <a:pt x="163" y="0"/>
                </a:lnTo>
                <a:lnTo>
                  <a:pt x="171" y="2"/>
                </a:lnTo>
                <a:lnTo>
                  <a:pt x="178" y="3"/>
                </a:lnTo>
                <a:lnTo>
                  <a:pt x="185" y="6"/>
                </a:lnTo>
                <a:lnTo>
                  <a:pt x="191" y="10"/>
                </a:lnTo>
                <a:lnTo>
                  <a:pt x="196" y="14"/>
                </a:lnTo>
                <a:lnTo>
                  <a:pt x="199" y="20"/>
                </a:lnTo>
                <a:lnTo>
                  <a:pt x="202" y="26"/>
                </a:lnTo>
                <a:lnTo>
                  <a:pt x="202" y="32"/>
                </a:lnTo>
                <a:lnTo>
                  <a:pt x="202" y="78"/>
                </a:lnTo>
                <a:lnTo>
                  <a:pt x="202" y="84"/>
                </a:lnTo>
                <a:lnTo>
                  <a:pt x="199" y="90"/>
                </a:lnTo>
                <a:lnTo>
                  <a:pt x="196" y="96"/>
                </a:lnTo>
                <a:lnTo>
                  <a:pt x="191" y="101"/>
                </a:lnTo>
                <a:lnTo>
                  <a:pt x="185" y="104"/>
                </a:lnTo>
                <a:lnTo>
                  <a:pt x="178" y="108"/>
                </a:lnTo>
                <a:lnTo>
                  <a:pt x="171" y="109"/>
                </a:lnTo>
                <a:lnTo>
                  <a:pt x="163" y="110"/>
                </a:lnTo>
                <a:lnTo>
                  <a:pt x="39" y="110"/>
                </a:lnTo>
                <a:lnTo>
                  <a:pt x="31" y="109"/>
                </a:lnTo>
                <a:lnTo>
                  <a:pt x="24" y="108"/>
                </a:lnTo>
                <a:lnTo>
                  <a:pt x="17" y="104"/>
                </a:lnTo>
                <a:lnTo>
                  <a:pt x="11" y="101"/>
                </a:lnTo>
                <a:lnTo>
                  <a:pt x="7" y="96"/>
                </a:lnTo>
                <a:lnTo>
                  <a:pt x="3" y="90"/>
                </a:lnTo>
                <a:lnTo>
                  <a:pt x="1" y="84"/>
                </a:lnTo>
                <a:lnTo>
                  <a:pt x="0" y="78"/>
                </a:lnTo>
                <a:lnTo>
                  <a:pt x="0" y="32"/>
                </a:lnTo>
                <a:lnTo>
                  <a:pt x="1" y="26"/>
                </a:lnTo>
                <a:lnTo>
                  <a:pt x="3" y="20"/>
                </a:lnTo>
                <a:lnTo>
                  <a:pt x="7" y="14"/>
                </a:lnTo>
                <a:lnTo>
                  <a:pt x="11" y="10"/>
                </a:lnTo>
                <a:lnTo>
                  <a:pt x="17" y="6"/>
                </a:lnTo>
                <a:lnTo>
                  <a:pt x="24" y="3"/>
                </a:lnTo>
                <a:lnTo>
                  <a:pt x="31" y="2"/>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5" name="Freeform 229"/>
          <p:cNvSpPr>
            <a:spLocks/>
          </p:cNvSpPr>
          <p:nvPr/>
        </p:nvSpPr>
        <p:spPr bwMode="auto">
          <a:xfrm>
            <a:off x="263525" y="2740530"/>
            <a:ext cx="139700" cy="61913"/>
          </a:xfrm>
          <a:custGeom>
            <a:avLst/>
            <a:gdLst>
              <a:gd name="T0" fmla="*/ 2147483647 w 88"/>
              <a:gd name="T1" fmla="*/ 0 h 39"/>
              <a:gd name="T2" fmla="*/ 2147483647 w 88"/>
              <a:gd name="T3" fmla="*/ 2147483647 h 39"/>
              <a:gd name="T4" fmla="*/ 2147483647 w 88"/>
              <a:gd name="T5" fmla="*/ 2147483647 h 39"/>
              <a:gd name="T6" fmla="*/ 2147483647 w 88"/>
              <a:gd name="T7" fmla="*/ 2147483647 h 39"/>
              <a:gd name="T8" fmla="*/ 2147483647 w 88"/>
              <a:gd name="T9" fmla="*/ 2147483647 h 39"/>
              <a:gd name="T10" fmla="*/ 2147483647 w 88"/>
              <a:gd name="T11" fmla="*/ 2147483647 h 39"/>
              <a:gd name="T12" fmla="*/ 2147483647 w 88"/>
              <a:gd name="T13" fmla="*/ 2147483647 h 39"/>
              <a:gd name="T14" fmla="*/ 2147483647 w 88"/>
              <a:gd name="T15" fmla="*/ 2147483647 h 39"/>
              <a:gd name="T16" fmla="*/ 2147483647 w 88"/>
              <a:gd name="T17" fmla="*/ 2147483647 h 39"/>
              <a:gd name="T18" fmla="*/ 2147483647 w 88"/>
              <a:gd name="T19" fmla="*/ 2147483647 h 39"/>
              <a:gd name="T20" fmla="*/ 2147483647 w 88"/>
              <a:gd name="T21" fmla="*/ 2147483647 h 39"/>
              <a:gd name="T22" fmla="*/ 2147483647 w 88"/>
              <a:gd name="T23" fmla="*/ 2147483647 h 39"/>
              <a:gd name="T24" fmla="*/ 2147483647 w 88"/>
              <a:gd name="T25" fmla="*/ 2147483647 h 39"/>
              <a:gd name="T26" fmla="*/ 2147483647 w 88"/>
              <a:gd name="T27" fmla="*/ 2147483647 h 39"/>
              <a:gd name="T28" fmla="*/ 2147483647 w 88"/>
              <a:gd name="T29" fmla="*/ 2147483647 h 39"/>
              <a:gd name="T30" fmla="*/ 2147483647 w 88"/>
              <a:gd name="T31" fmla="*/ 2147483647 h 39"/>
              <a:gd name="T32" fmla="*/ 2147483647 w 88"/>
              <a:gd name="T33" fmla="*/ 2147483647 h 39"/>
              <a:gd name="T34" fmla="*/ 2147483647 w 88"/>
              <a:gd name="T35" fmla="*/ 2147483647 h 39"/>
              <a:gd name="T36" fmla="*/ 2147483647 w 88"/>
              <a:gd name="T37" fmla="*/ 2147483647 h 39"/>
              <a:gd name="T38" fmla="*/ 2147483647 w 88"/>
              <a:gd name="T39" fmla="*/ 2147483647 h 39"/>
              <a:gd name="T40" fmla="*/ 2147483647 w 88"/>
              <a:gd name="T41" fmla="*/ 2147483647 h 39"/>
              <a:gd name="T42" fmla="*/ 2147483647 w 88"/>
              <a:gd name="T43" fmla="*/ 2147483647 h 39"/>
              <a:gd name="T44" fmla="*/ 2147483647 w 88"/>
              <a:gd name="T45" fmla="*/ 2147483647 h 39"/>
              <a:gd name="T46" fmla="*/ 2147483647 w 88"/>
              <a:gd name="T47" fmla="*/ 2147483647 h 39"/>
              <a:gd name="T48" fmla="*/ 0 w 88"/>
              <a:gd name="T49" fmla="*/ 2147483647 h 39"/>
              <a:gd name="T50" fmla="*/ 2147483647 w 88"/>
              <a:gd name="T51" fmla="*/ 2147483647 h 39"/>
              <a:gd name="T52" fmla="*/ 2147483647 w 88"/>
              <a:gd name="T53" fmla="*/ 2147483647 h 39"/>
              <a:gd name="T54" fmla="*/ 2147483647 w 88"/>
              <a:gd name="T55" fmla="*/ 2147483647 h 39"/>
              <a:gd name="T56" fmla="*/ 2147483647 w 88"/>
              <a:gd name="T57" fmla="*/ 2147483647 h 39"/>
              <a:gd name="T58" fmla="*/ 2147483647 w 88"/>
              <a:gd name="T59" fmla="*/ 2147483647 h 39"/>
              <a:gd name="T60" fmla="*/ 2147483647 w 88"/>
              <a:gd name="T61" fmla="*/ 2147483647 h 39"/>
              <a:gd name="T62" fmla="*/ 2147483647 w 88"/>
              <a:gd name="T63" fmla="*/ 2147483647 h 39"/>
              <a:gd name="T64" fmla="*/ 2147483647 w 8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9"/>
              <a:gd name="T101" fmla="*/ 88 w 88"/>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9">
                <a:moveTo>
                  <a:pt x="44" y="0"/>
                </a:moveTo>
                <a:lnTo>
                  <a:pt x="52" y="1"/>
                </a:lnTo>
                <a:lnTo>
                  <a:pt x="62" y="2"/>
                </a:lnTo>
                <a:lnTo>
                  <a:pt x="69" y="3"/>
                </a:lnTo>
                <a:lnTo>
                  <a:pt x="75" y="5"/>
                </a:lnTo>
                <a:lnTo>
                  <a:pt x="81" y="9"/>
                </a:lnTo>
                <a:lnTo>
                  <a:pt x="85" y="12"/>
                </a:lnTo>
                <a:lnTo>
                  <a:pt x="87" y="16"/>
                </a:lnTo>
                <a:lnTo>
                  <a:pt x="88" y="19"/>
                </a:lnTo>
                <a:lnTo>
                  <a:pt x="87" y="24"/>
                </a:lnTo>
                <a:lnTo>
                  <a:pt x="85" y="27"/>
                </a:lnTo>
                <a:lnTo>
                  <a:pt x="81" y="31"/>
                </a:lnTo>
                <a:lnTo>
                  <a:pt x="75" y="33"/>
                </a:lnTo>
                <a:lnTo>
                  <a:pt x="69" y="36"/>
                </a:lnTo>
                <a:lnTo>
                  <a:pt x="62" y="38"/>
                </a:lnTo>
                <a:lnTo>
                  <a:pt x="52" y="39"/>
                </a:lnTo>
                <a:lnTo>
                  <a:pt x="44" y="39"/>
                </a:lnTo>
                <a:lnTo>
                  <a:pt x="35" y="39"/>
                </a:lnTo>
                <a:lnTo>
                  <a:pt x="27" y="38"/>
                </a:lnTo>
                <a:lnTo>
                  <a:pt x="20" y="36"/>
                </a:lnTo>
                <a:lnTo>
                  <a:pt x="13" y="33"/>
                </a:lnTo>
                <a:lnTo>
                  <a:pt x="8" y="31"/>
                </a:lnTo>
                <a:lnTo>
                  <a:pt x="4" y="27"/>
                </a:lnTo>
                <a:lnTo>
                  <a:pt x="1" y="24"/>
                </a:lnTo>
                <a:lnTo>
                  <a:pt x="0" y="19"/>
                </a:lnTo>
                <a:lnTo>
                  <a:pt x="1" y="16"/>
                </a:lnTo>
                <a:lnTo>
                  <a:pt x="4" y="12"/>
                </a:lnTo>
                <a:lnTo>
                  <a:pt x="8" y="9"/>
                </a:lnTo>
                <a:lnTo>
                  <a:pt x="13" y="5"/>
                </a:lnTo>
                <a:lnTo>
                  <a:pt x="20" y="3"/>
                </a:lnTo>
                <a:lnTo>
                  <a:pt x="27"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16" name="Freeform 230"/>
          <p:cNvSpPr>
            <a:spLocks/>
          </p:cNvSpPr>
          <p:nvPr/>
        </p:nvSpPr>
        <p:spPr bwMode="auto">
          <a:xfrm>
            <a:off x="263525" y="2740530"/>
            <a:ext cx="139700" cy="61913"/>
          </a:xfrm>
          <a:custGeom>
            <a:avLst/>
            <a:gdLst>
              <a:gd name="T0" fmla="*/ 2147483647 w 88"/>
              <a:gd name="T1" fmla="*/ 0 h 39"/>
              <a:gd name="T2" fmla="*/ 2147483647 w 88"/>
              <a:gd name="T3" fmla="*/ 2147483647 h 39"/>
              <a:gd name="T4" fmla="*/ 2147483647 w 88"/>
              <a:gd name="T5" fmla="*/ 2147483647 h 39"/>
              <a:gd name="T6" fmla="*/ 2147483647 w 88"/>
              <a:gd name="T7" fmla="*/ 2147483647 h 39"/>
              <a:gd name="T8" fmla="*/ 2147483647 w 88"/>
              <a:gd name="T9" fmla="*/ 2147483647 h 39"/>
              <a:gd name="T10" fmla="*/ 2147483647 w 88"/>
              <a:gd name="T11" fmla="*/ 2147483647 h 39"/>
              <a:gd name="T12" fmla="*/ 2147483647 w 88"/>
              <a:gd name="T13" fmla="*/ 2147483647 h 39"/>
              <a:gd name="T14" fmla="*/ 2147483647 w 88"/>
              <a:gd name="T15" fmla="*/ 2147483647 h 39"/>
              <a:gd name="T16" fmla="*/ 2147483647 w 88"/>
              <a:gd name="T17" fmla="*/ 2147483647 h 39"/>
              <a:gd name="T18" fmla="*/ 2147483647 w 88"/>
              <a:gd name="T19" fmla="*/ 2147483647 h 39"/>
              <a:gd name="T20" fmla="*/ 2147483647 w 88"/>
              <a:gd name="T21" fmla="*/ 2147483647 h 39"/>
              <a:gd name="T22" fmla="*/ 2147483647 w 88"/>
              <a:gd name="T23" fmla="*/ 2147483647 h 39"/>
              <a:gd name="T24" fmla="*/ 2147483647 w 88"/>
              <a:gd name="T25" fmla="*/ 2147483647 h 39"/>
              <a:gd name="T26" fmla="*/ 2147483647 w 88"/>
              <a:gd name="T27" fmla="*/ 2147483647 h 39"/>
              <a:gd name="T28" fmla="*/ 2147483647 w 88"/>
              <a:gd name="T29" fmla="*/ 2147483647 h 39"/>
              <a:gd name="T30" fmla="*/ 2147483647 w 88"/>
              <a:gd name="T31" fmla="*/ 2147483647 h 39"/>
              <a:gd name="T32" fmla="*/ 2147483647 w 88"/>
              <a:gd name="T33" fmla="*/ 2147483647 h 39"/>
              <a:gd name="T34" fmla="*/ 2147483647 w 88"/>
              <a:gd name="T35" fmla="*/ 2147483647 h 39"/>
              <a:gd name="T36" fmla="*/ 2147483647 w 88"/>
              <a:gd name="T37" fmla="*/ 2147483647 h 39"/>
              <a:gd name="T38" fmla="*/ 2147483647 w 88"/>
              <a:gd name="T39" fmla="*/ 2147483647 h 39"/>
              <a:gd name="T40" fmla="*/ 2147483647 w 88"/>
              <a:gd name="T41" fmla="*/ 2147483647 h 39"/>
              <a:gd name="T42" fmla="*/ 2147483647 w 88"/>
              <a:gd name="T43" fmla="*/ 2147483647 h 39"/>
              <a:gd name="T44" fmla="*/ 2147483647 w 88"/>
              <a:gd name="T45" fmla="*/ 2147483647 h 39"/>
              <a:gd name="T46" fmla="*/ 2147483647 w 88"/>
              <a:gd name="T47" fmla="*/ 2147483647 h 39"/>
              <a:gd name="T48" fmla="*/ 0 w 88"/>
              <a:gd name="T49" fmla="*/ 2147483647 h 39"/>
              <a:gd name="T50" fmla="*/ 2147483647 w 88"/>
              <a:gd name="T51" fmla="*/ 2147483647 h 39"/>
              <a:gd name="T52" fmla="*/ 2147483647 w 88"/>
              <a:gd name="T53" fmla="*/ 2147483647 h 39"/>
              <a:gd name="T54" fmla="*/ 2147483647 w 88"/>
              <a:gd name="T55" fmla="*/ 2147483647 h 39"/>
              <a:gd name="T56" fmla="*/ 2147483647 w 88"/>
              <a:gd name="T57" fmla="*/ 2147483647 h 39"/>
              <a:gd name="T58" fmla="*/ 2147483647 w 88"/>
              <a:gd name="T59" fmla="*/ 2147483647 h 39"/>
              <a:gd name="T60" fmla="*/ 2147483647 w 88"/>
              <a:gd name="T61" fmla="*/ 2147483647 h 39"/>
              <a:gd name="T62" fmla="*/ 2147483647 w 88"/>
              <a:gd name="T63" fmla="*/ 2147483647 h 39"/>
              <a:gd name="T64" fmla="*/ 2147483647 w 8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9"/>
              <a:gd name="T101" fmla="*/ 88 w 88"/>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9">
                <a:moveTo>
                  <a:pt x="44" y="0"/>
                </a:moveTo>
                <a:lnTo>
                  <a:pt x="52" y="1"/>
                </a:lnTo>
                <a:lnTo>
                  <a:pt x="62" y="2"/>
                </a:lnTo>
                <a:lnTo>
                  <a:pt x="69" y="3"/>
                </a:lnTo>
                <a:lnTo>
                  <a:pt x="75" y="5"/>
                </a:lnTo>
                <a:lnTo>
                  <a:pt x="81" y="9"/>
                </a:lnTo>
                <a:lnTo>
                  <a:pt x="85" y="12"/>
                </a:lnTo>
                <a:lnTo>
                  <a:pt x="87" y="16"/>
                </a:lnTo>
                <a:lnTo>
                  <a:pt x="88" y="19"/>
                </a:lnTo>
                <a:lnTo>
                  <a:pt x="87" y="24"/>
                </a:lnTo>
                <a:lnTo>
                  <a:pt x="85" y="27"/>
                </a:lnTo>
                <a:lnTo>
                  <a:pt x="81" y="31"/>
                </a:lnTo>
                <a:lnTo>
                  <a:pt x="75" y="33"/>
                </a:lnTo>
                <a:lnTo>
                  <a:pt x="69" y="36"/>
                </a:lnTo>
                <a:lnTo>
                  <a:pt x="62" y="38"/>
                </a:lnTo>
                <a:lnTo>
                  <a:pt x="52" y="39"/>
                </a:lnTo>
                <a:lnTo>
                  <a:pt x="44" y="39"/>
                </a:lnTo>
                <a:lnTo>
                  <a:pt x="35" y="39"/>
                </a:lnTo>
                <a:lnTo>
                  <a:pt x="27" y="38"/>
                </a:lnTo>
                <a:lnTo>
                  <a:pt x="20" y="36"/>
                </a:lnTo>
                <a:lnTo>
                  <a:pt x="13" y="33"/>
                </a:lnTo>
                <a:lnTo>
                  <a:pt x="8" y="31"/>
                </a:lnTo>
                <a:lnTo>
                  <a:pt x="4" y="27"/>
                </a:lnTo>
                <a:lnTo>
                  <a:pt x="1" y="24"/>
                </a:lnTo>
                <a:lnTo>
                  <a:pt x="0" y="19"/>
                </a:lnTo>
                <a:lnTo>
                  <a:pt x="1" y="16"/>
                </a:lnTo>
                <a:lnTo>
                  <a:pt x="4" y="12"/>
                </a:lnTo>
                <a:lnTo>
                  <a:pt x="8" y="9"/>
                </a:lnTo>
                <a:lnTo>
                  <a:pt x="13" y="5"/>
                </a:lnTo>
                <a:lnTo>
                  <a:pt x="20" y="3"/>
                </a:lnTo>
                <a:lnTo>
                  <a:pt x="27"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7" name="Freeform 231"/>
          <p:cNvSpPr>
            <a:spLocks/>
          </p:cNvSpPr>
          <p:nvPr/>
        </p:nvSpPr>
        <p:spPr bwMode="auto">
          <a:xfrm>
            <a:off x="463550" y="2670680"/>
            <a:ext cx="322263" cy="174625"/>
          </a:xfrm>
          <a:custGeom>
            <a:avLst/>
            <a:gdLst>
              <a:gd name="T0" fmla="*/ 2147483647 w 203"/>
              <a:gd name="T1" fmla="*/ 0 h 110"/>
              <a:gd name="T2" fmla="*/ 2147483647 w 203"/>
              <a:gd name="T3" fmla="*/ 0 h 110"/>
              <a:gd name="T4" fmla="*/ 2147483647 w 203"/>
              <a:gd name="T5" fmla="*/ 2147483647 h 110"/>
              <a:gd name="T6" fmla="*/ 2147483647 w 203"/>
              <a:gd name="T7" fmla="*/ 2147483647 h 110"/>
              <a:gd name="T8" fmla="*/ 2147483647 w 203"/>
              <a:gd name="T9" fmla="*/ 2147483647 h 110"/>
              <a:gd name="T10" fmla="*/ 2147483647 w 203"/>
              <a:gd name="T11" fmla="*/ 2147483647 h 110"/>
              <a:gd name="T12" fmla="*/ 2147483647 w 203"/>
              <a:gd name="T13" fmla="*/ 2147483647 h 110"/>
              <a:gd name="T14" fmla="*/ 2147483647 w 203"/>
              <a:gd name="T15" fmla="*/ 2147483647 h 110"/>
              <a:gd name="T16" fmla="*/ 2147483647 w 203"/>
              <a:gd name="T17" fmla="*/ 2147483647 h 110"/>
              <a:gd name="T18" fmla="*/ 2147483647 w 203"/>
              <a:gd name="T19" fmla="*/ 2147483647 h 110"/>
              <a:gd name="T20" fmla="*/ 2147483647 w 203"/>
              <a:gd name="T21" fmla="*/ 2147483647 h 110"/>
              <a:gd name="T22" fmla="*/ 2147483647 w 203"/>
              <a:gd name="T23" fmla="*/ 2147483647 h 110"/>
              <a:gd name="T24" fmla="*/ 2147483647 w 203"/>
              <a:gd name="T25" fmla="*/ 2147483647 h 110"/>
              <a:gd name="T26" fmla="*/ 2147483647 w 203"/>
              <a:gd name="T27" fmla="*/ 2147483647 h 110"/>
              <a:gd name="T28" fmla="*/ 2147483647 w 203"/>
              <a:gd name="T29" fmla="*/ 2147483647 h 110"/>
              <a:gd name="T30" fmla="*/ 2147483647 w 203"/>
              <a:gd name="T31" fmla="*/ 2147483647 h 110"/>
              <a:gd name="T32" fmla="*/ 2147483647 w 203"/>
              <a:gd name="T33" fmla="*/ 2147483647 h 110"/>
              <a:gd name="T34" fmla="*/ 2147483647 w 203"/>
              <a:gd name="T35" fmla="*/ 2147483647 h 110"/>
              <a:gd name="T36" fmla="*/ 2147483647 w 203"/>
              <a:gd name="T37" fmla="*/ 2147483647 h 110"/>
              <a:gd name="T38" fmla="*/ 2147483647 w 203"/>
              <a:gd name="T39" fmla="*/ 2147483647 h 110"/>
              <a:gd name="T40" fmla="*/ 2147483647 w 203"/>
              <a:gd name="T41" fmla="*/ 2147483647 h 110"/>
              <a:gd name="T42" fmla="*/ 2147483647 w 203"/>
              <a:gd name="T43" fmla="*/ 2147483647 h 110"/>
              <a:gd name="T44" fmla="*/ 2147483647 w 203"/>
              <a:gd name="T45" fmla="*/ 2147483647 h 110"/>
              <a:gd name="T46" fmla="*/ 2147483647 w 203"/>
              <a:gd name="T47" fmla="*/ 2147483647 h 110"/>
              <a:gd name="T48" fmla="*/ 2147483647 w 203"/>
              <a:gd name="T49" fmla="*/ 2147483647 h 110"/>
              <a:gd name="T50" fmla="*/ 2147483647 w 203"/>
              <a:gd name="T51" fmla="*/ 2147483647 h 110"/>
              <a:gd name="T52" fmla="*/ 2147483647 w 203"/>
              <a:gd name="T53" fmla="*/ 2147483647 h 110"/>
              <a:gd name="T54" fmla="*/ 0 w 203"/>
              <a:gd name="T55" fmla="*/ 2147483647 h 110"/>
              <a:gd name="T56" fmla="*/ 0 w 203"/>
              <a:gd name="T57" fmla="*/ 2147483647 h 110"/>
              <a:gd name="T58" fmla="*/ 2147483647 w 203"/>
              <a:gd name="T59" fmla="*/ 2147483647 h 110"/>
              <a:gd name="T60" fmla="*/ 2147483647 w 203"/>
              <a:gd name="T61" fmla="*/ 2147483647 h 110"/>
              <a:gd name="T62" fmla="*/ 2147483647 w 203"/>
              <a:gd name="T63" fmla="*/ 2147483647 h 110"/>
              <a:gd name="T64" fmla="*/ 2147483647 w 203"/>
              <a:gd name="T65" fmla="*/ 2147483647 h 110"/>
              <a:gd name="T66" fmla="*/ 2147483647 w 203"/>
              <a:gd name="T67" fmla="*/ 2147483647 h 110"/>
              <a:gd name="T68" fmla="*/ 2147483647 w 203"/>
              <a:gd name="T69" fmla="*/ 2147483647 h 110"/>
              <a:gd name="T70" fmla="*/ 2147483647 w 203"/>
              <a:gd name="T71" fmla="*/ 2147483647 h 110"/>
              <a:gd name="T72" fmla="*/ 2147483647 w 203"/>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10"/>
              <a:gd name="T113" fmla="*/ 203 w 203"/>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10">
                <a:moveTo>
                  <a:pt x="40" y="0"/>
                </a:moveTo>
                <a:lnTo>
                  <a:pt x="163" y="0"/>
                </a:lnTo>
                <a:lnTo>
                  <a:pt x="171" y="2"/>
                </a:lnTo>
                <a:lnTo>
                  <a:pt x="179" y="3"/>
                </a:lnTo>
                <a:lnTo>
                  <a:pt x="185" y="6"/>
                </a:lnTo>
                <a:lnTo>
                  <a:pt x="191" y="10"/>
                </a:lnTo>
                <a:lnTo>
                  <a:pt x="196" y="14"/>
                </a:lnTo>
                <a:lnTo>
                  <a:pt x="199" y="20"/>
                </a:lnTo>
                <a:lnTo>
                  <a:pt x="202" y="26"/>
                </a:lnTo>
                <a:lnTo>
                  <a:pt x="203" y="32"/>
                </a:lnTo>
                <a:lnTo>
                  <a:pt x="203" y="78"/>
                </a:lnTo>
                <a:lnTo>
                  <a:pt x="202" y="84"/>
                </a:lnTo>
                <a:lnTo>
                  <a:pt x="199" y="90"/>
                </a:lnTo>
                <a:lnTo>
                  <a:pt x="196" y="96"/>
                </a:lnTo>
                <a:lnTo>
                  <a:pt x="191" y="101"/>
                </a:lnTo>
                <a:lnTo>
                  <a:pt x="185" y="104"/>
                </a:lnTo>
                <a:lnTo>
                  <a:pt x="179" y="108"/>
                </a:lnTo>
                <a:lnTo>
                  <a:pt x="171" y="109"/>
                </a:lnTo>
                <a:lnTo>
                  <a:pt x="163" y="110"/>
                </a:lnTo>
                <a:lnTo>
                  <a:pt x="40" y="110"/>
                </a:lnTo>
                <a:lnTo>
                  <a:pt x="32" y="109"/>
                </a:lnTo>
                <a:lnTo>
                  <a:pt x="25" y="108"/>
                </a:lnTo>
                <a:lnTo>
                  <a:pt x="17" y="104"/>
                </a:lnTo>
                <a:lnTo>
                  <a:pt x="12" y="101"/>
                </a:lnTo>
                <a:lnTo>
                  <a:pt x="7" y="96"/>
                </a:lnTo>
                <a:lnTo>
                  <a:pt x="3" y="90"/>
                </a:lnTo>
                <a:lnTo>
                  <a:pt x="1" y="84"/>
                </a:lnTo>
                <a:lnTo>
                  <a:pt x="0" y="78"/>
                </a:lnTo>
                <a:lnTo>
                  <a:pt x="0" y="32"/>
                </a:lnTo>
                <a:lnTo>
                  <a:pt x="1" y="26"/>
                </a:lnTo>
                <a:lnTo>
                  <a:pt x="3" y="20"/>
                </a:lnTo>
                <a:lnTo>
                  <a:pt x="7" y="14"/>
                </a:lnTo>
                <a:lnTo>
                  <a:pt x="12" y="10"/>
                </a:lnTo>
                <a:lnTo>
                  <a:pt x="17" y="6"/>
                </a:lnTo>
                <a:lnTo>
                  <a:pt x="25" y="3"/>
                </a:lnTo>
                <a:lnTo>
                  <a:pt x="32" y="2"/>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18" name="Freeform 232"/>
          <p:cNvSpPr>
            <a:spLocks/>
          </p:cNvSpPr>
          <p:nvPr/>
        </p:nvSpPr>
        <p:spPr bwMode="auto">
          <a:xfrm>
            <a:off x="463550" y="2670680"/>
            <a:ext cx="322263" cy="174625"/>
          </a:xfrm>
          <a:custGeom>
            <a:avLst/>
            <a:gdLst>
              <a:gd name="T0" fmla="*/ 2147483647 w 203"/>
              <a:gd name="T1" fmla="*/ 0 h 110"/>
              <a:gd name="T2" fmla="*/ 2147483647 w 203"/>
              <a:gd name="T3" fmla="*/ 0 h 110"/>
              <a:gd name="T4" fmla="*/ 2147483647 w 203"/>
              <a:gd name="T5" fmla="*/ 2147483647 h 110"/>
              <a:gd name="T6" fmla="*/ 2147483647 w 203"/>
              <a:gd name="T7" fmla="*/ 2147483647 h 110"/>
              <a:gd name="T8" fmla="*/ 2147483647 w 203"/>
              <a:gd name="T9" fmla="*/ 2147483647 h 110"/>
              <a:gd name="T10" fmla="*/ 2147483647 w 203"/>
              <a:gd name="T11" fmla="*/ 2147483647 h 110"/>
              <a:gd name="T12" fmla="*/ 2147483647 w 203"/>
              <a:gd name="T13" fmla="*/ 2147483647 h 110"/>
              <a:gd name="T14" fmla="*/ 2147483647 w 203"/>
              <a:gd name="T15" fmla="*/ 2147483647 h 110"/>
              <a:gd name="T16" fmla="*/ 2147483647 w 203"/>
              <a:gd name="T17" fmla="*/ 2147483647 h 110"/>
              <a:gd name="T18" fmla="*/ 2147483647 w 203"/>
              <a:gd name="T19" fmla="*/ 2147483647 h 110"/>
              <a:gd name="T20" fmla="*/ 2147483647 w 203"/>
              <a:gd name="T21" fmla="*/ 2147483647 h 110"/>
              <a:gd name="T22" fmla="*/ 2147483647 w 203"/>
              <a:gd name="T23" fmla="*/ 2147483647 h 110"/>
              <a:gd name="T24" fmla="*/ 2147483647 w 203"/>
              <a:gd name="T25" fmla="*/ 2147483647 h 110"/>
              <a:gd name="T26" fmla="*/ 2147483647 w 203"/>
              <a:gd name="T27" fmla="*/ 2147483647 h 110"/>
              <a:gd name="T28" fmla="*/ 2147483647 w 203"/>
              <a:gd name="T29" fmla="*/ 2147483647 h 110"/>
              <a:gd name="T30" fmla="*/ 2147483647 w 203"/>
              <a:gd name="T31" fmla="*/ 2147483647 h 110"/>
              <a:gd name="T32" fmla="*/ 2147483647 w 203"/>
              <a:gd name="T33" fmla="*/ 2147483647 h 110"/>
              <a:gd name="T34" fmla="*/ 2147483647 w 203"/>
              <a:gd name="T35" fmla="*/ 2147483647 h 110"/>
              <a:gd name="T36" fmla="*/ 2147483647 w 203"/>
              <a:gd name="T37" fmla="*/ 2147483647 h 110"/>
              <a:gd name="T38" fmla="*/ 2147483647 w 203"/>
              <a:gd name="T39" fmla="*/ 2147483647 h 110"/>
              <a:gd name="T40" fmla="*/ 2147483647 w 203"/>
              <a:gd name="T41" fmla="*/ 2147483647 h 110"/>
              <a:gd name="T42" fmla="*/ 2147483647 w 203"/>
              <a:gd name="T43" fmla="*/ 2147483647 h 110"/>
              <a:gd name="T44" fmla="*/ 2147483647 w 203"/>
              <a:gd name="T45" fmla="*/ 2147483647 h 110"/>
              <a:gd name="T46" fmla="*/ 2147483647 w 203"/>
              <a:gd name="T47" fmla="*/ 2147483647 h 110"/>
              <a:gd name="T48" fmla="*/ 2147483647 w 203"/>
              <a:gd name="T49" fmla="*/ 2147483647 h 110"/>
              <a:gd name="T50" fmla="*/ 2147483647 w 203"/>
              <a:gd name="T51" fmla="*/ 2147483647 h 110"/>
              <a:gd name="T52" fmla="*/ 2147483647 w 203"/>
              <a:gd name="T53" fmla="*/ 2147483647 h 110"/>
              <a:gd name="T54" fmla="*/ 0 w 203"/>
              <a:gd name="T55" fmla="*/ 2147483647 h 110"/>
              <a:gd name="T56" fmla="*/ 0 w 203"/>
              <a:gd name="T57" fmla="*/ 2147483647 h 110"/>
              <a:gd name="T58" fmla="*/ 2147483647 w 203"/>
              <a:gd name="T59" fmla="*/ 2147483647 h 110"/>
              <a:gd name="T60" fmla="*/ 2147483647 w 203"/>
              <a:gd name="T61" fmla="*/ 2147483647 h 110"/>
              <a:gd name="T62" fmla="*/ 2147483647 w 203"/>
              <a:gd name="T63" fmla="*/ 2147483647 h 110"/>
              <a:gd name="T64" fmla="*/ 2147483647 w 203"/>
              <a:gd name="T65" fmla="*/ 2147483647 h 110"/>
              <a:gd name="T66" fmla="*/ 2147483647 w 203"/>
              <a:gd name="T67" fmla="*/ 2147483647 h 110"/>
              <a:gd name="T68" fmla="*/ 2147483647 w 203"/>
              <a:gd name="T69" fmla="*/ 2147483647 h 110"/>
              <a:gd name="T70" fmla="*/ 2147483647 w 203"/>
              <a:gd name="T71" fmla="*/ 2147483647 h 110"/>
              <a:gd name="T72" fmla="*/ 2147483647 w 203"/>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10"/>
              <a:gd name="T113" fmla="*/ 203 w 203"/>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10">
                <a:moveTo>
                  <a:pt x="40" y="0"/>
                </a:moveTo>
                <a:lnTo>
                  <a:pt x="163" y="0"/>
                </a:lnTo>
                <a:lnTo>
                  <a:pt x="171" y="2"/>
                </a:lnTo>
                <a:lnTo>
                  <a:pt x="179" y="3"/>
                </a:lnTo>
                <a:lnTo>
                  <a:pt x="185" y="6"/>
                </a:lnTo>
                <a:lnTo>
                  <a:pt x="191" y="10"/>
                </a:lnTo>
                <a:lnTo>
                  <a:pt x="196" y="14"/>
                </a:lnTo>
                <a:lnTo>
                  <a:pt x="199" y="20"/>
                </a:lnTo>
                <a:lnTo>
                  <a:pt x="202" y="26"/>
                </a:lnTo>
                <a:lnTo>
                  <a:pt x="203" y="32"/>
                </a:lnTo>
                <a:lnTo>
                  <a:pt x="203" y="78"/>
                </a:lnTo>
                <a:lnTo>
                  <a:pt x="202" y="84"/>
                </a:lnTo>
                <a:lnTo>
                  <a:pt x="199" y="90"/>
                </a:lnTo>
                <a:lnTo>
                  <a:pt x="196" y="96"/>
                </a:lnTo>
                <a:lnTo>
                  <a:pt x="191" y="101"/>
                </a:lnTo>
                <a:lnTo>
                  <a:pt x="185" y="104"/>
                </a:lnTo>
                <a:lnTo>
                  <a:pt x="179" y="108"/>
                </a:lnTo>
                <a:lnTo>
                  <a:pt x="171" y="109"/>
                </a:lnTo>
                <a:lnTo>
                  <a:pt x="163" y="110"/>
                </a:lnTo>
                <a:lnTo>
                  <a:pt x="40" y="110"/>
                </a:lnTo>
                <a:lnTo>
                  <a:pt x="32" y="109"/>
                </a:lnTo>
                <a:lnTo>
                  <a:pt x="25" y="108"/>
                </a:lnTo>
                <a:lnTo>
                  <a:pt x="17" y="104"/>
                </a:lnTo>
                <a:lnTo>
                  <a:pt x="12" y="101"/>
                </a:lnTo>
                <a:lnTo>
                  <a:pt x="7" y="96"/>
                </a:lnTo>
                <a:lnTo>
                  <a:pt x="3" y="90"/>
                </a:lnTo>
                <a:lnTo>
                  <a:pt x="1" y="84"/>
                </a:lnTo>
                <a:lnTo>
                  <a:pt x="0" y="78"/>
                </a:lnTo>
                <a:lnTo>
                  <a:pt x="0" y="32"/>
                </a:lnTo>
                <a:lnTo>
                  <a:pt x="1" y="26"/>
                </a:lnTo>
                <a:lnTo>
                  <a:pt x="3" y="20"/>
                </a:lnTo>
                <a:lnTo>
                  <a:pt x="7" y="14"/>
                </a:lnTo>
                <a:lnTo>
                  <a:pt x="12" y="10"/>
                </a:lnTo>
                <a:lnTo>
                  <a:pt x="17" y="6"/>
                </a:lnTo>
                <a:lnTo>
                  <a:pt x="25" y="3"/>
                </a:lnTo>
                <a:lnTo>
                  <a:pt x="32" y="2"/>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9" name="Freeform 233"/>
          <p:cNvSpPr>
            <a:spLocks/>
          </p:cNvSpPr>
          <p:nvPr/>
        </p:nvSpPr>
        <p:spPr bwMode="auto">
          <a:xfrm>
            <a:off x="577850" y="2740530"/>
            <a:ext cx="138113" cy="61913"/>
          </a:xfrm>
          <a:custGeom>
            <a:avLst/>
            <a:gdLst>
              <a:gd name="T0" fmla="*/ 2147483647 w 87"/>
              <a:gd name="T1" fmla="*/ 0 h 39"/>
              <a:gd name="T2" fmla="*/ 2147483647 w 87"/>
              <a:gd name="T3" fmla="*/ 2147483647 h 39"/>
              <a:gd name="T4" fmla="*/ 2147483647 w 87"/>
              <a:gd name="T5" fmla="*/ 2147483647 h 39"/>
              <a:gd name="T6" fmla="*/ 2147483647 w 87"/>
              <a:gd name="T7" fmla="*/ 2147483647 h 39"/>
              <a:gd name="T8" fmla="*/ 2147483647 w 87"/>
              <a:gd name="T9" fmla="*/ 2147483647 h 39"/>
              <a:gd name="T10" fmla="*/ 2147483647 w 87"/>
              <a:gd name="T11" fmla="*/ 2147483647 h 39"/>
              <a:gd name="T12" fmla="*/ 2147483647 w 87"/>
              <a:gd name="T13" fmla="*/ 2147483647 h 39"/>
              <a:gd name="T14" fmla="*/ 2147483647 w 87"/>
              <a:gd name="T15" fmla="*/ 2147483647 h 39"/>
              <a:gd name="T16" fmla="*/ 2147483647 w 87"/>
              <a:gd name="T17" fmla="*/ 2147483647 h 39"/>
              <a:gd name="T18" fmla="*/ 2147483647 w 87"/>
              <a:gd name="T19" fmla="*/ 2147483647 h 39"/>
              <a:gd name="T20" fmla="*/ 2147483647 w 87"/>
              <a:gd name="T21" fmla="*/ 2147483647 h 39"/>
              <a:gd name="T22" fmla="*/ 2147483647 w 87"/>
              <a:gd name="T23" fmla="*/ 2147483647 h 39"/>
              <a:gd name="T24" fmla="*/ 2147483647 w 87"/>
              <a:gd name="T25" fmla="*/ 2147483647 h 39"/>
              <a:gd name="T26" fmla="*/ 2147483647 w 87"/>
              <a:gd name="T27" fmla="*/ 2147483647 h 39"/>
              <a:gd name="T28" fmla="*/ 2147483647 w 87"/>
              <a:gd name="T29" fmla="*/ 2147483647 h 39"/>
              <a:gd name="T30" fmla="*/ 2147483647 w 87"/>
              <a:gd name="T31" fmla="*/ 2147483647 h 39"/>
              <a:gd name="T32" fmla="*/ 2147483647 w 87"/>
              <a:gd name="T33" fmla="*/ 2147483647 h 39"/>
              <a:gd name="T34" fmla="*/ 2147483647 w 87"/>
              <a:gd name="T35" fmla="*/ 2147483647 h 39"/>
              <a:gd name="T36" fmla="*/ 2147483647 w 87"/>
              <a:gd name="T37" fmla="*/ 2147483647 h 39"/>
              <a:gd name="T38" fmla="*/ 2147483647 w 87"/>
              <a:gd name="T39" fmla="*/ 2147483647 h 39"/>
              <a:gd name="T40" fmla="*/ 2147483647 w 87"/>
              <a:gd name="T41" fmla="*/ 2147483647 h 39"/>
              <a:gd name="T42" fmla="*/ 2147483647 w 87"/>
              <a:gd name="T43" fmla="*/ 2147483647 h 39"/>
              <a:gd name="T44" fmla="*/ 2147483647 w 87"/>
              <a:gd name="T45" fmla="*/ 2147483647 h 39"/>
              <a:gd name="T46" fmla="*/ 0 w 87"/>
              <a:gd name="T47" fmla="*/ 2147483647 h 39"/>
              <a:gd name="T48" fmla="*/ 0 w 87"/>
              <a:gd name="T49" fmla="*/ 2147483647 h 39"/>
              <a:gd name="T50" fmla="*/ 0 w 87"/>
              <a:gd name="T51" fmla="*/ 2147483647 h 39"/>
              <a:gd name="T52" fmla="*/ 2147483647 w 87"/>
              <a:gd name="T53" fmla="*/ 2147483647 h 39"/>
              <a:gd name="T54" fmla="*/ 2147483647 w 87"/>
              <a:gd name="T55" fmla="*/ 2147483647 h 39"/>
              <a:gd name="T56" fmla="*/ 2147483647 w 87"/>
              <a:gd name="T57" fmla="*/ 2147483647 h 39"/>
              <a:gd name="T58" fmla="*/ 2147483647 w 87"/>
              <a:gd name="T59" fmla="*/ 2147483647 h 39"/>
              <a:gd name="T60" fmla="*/ 2147483647 w 87"/>
              <a:gd name="T61" fmla="*/ 2147483647 h 39"/>
              <a:gd name="T62" fmla="*/ 2147483647 w 87"/>
              <a:gd name="T63" fmla="*/ 2147483647 h 39"/>
              <a:gd name="T64" fmla="*/ 2147483647 w 8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9"/>
              <a:gd name="T101" fmla="*/ 87 w 8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9">
                <a:moveTo>
                  <a:pt x="44" y="0"/>
                </a:moveTo>
                <a:lnTo>
                  <a:pt x="53" y="1"/>
                </a:lnTo>
                <a:lnTo>
                  <a:pt x="61" y="2"/>
                </a:lnTo>
                <a:lnTo>
                  <a:pt x="68" y="3"/>
                </a:lnTo>
                <a:lnTo>
                  <a:pt x="75" y="5"/>
                </a:lnTo>
                <a:lnTo>
                  <a:pt x="80" y="9"/>
                </a:lnTo>
                <a:lnTo>
                  <a:pt x="84" y="12"/>
                </a:lnTo>
                <a:lnTo>
                  <a:pt x="86" y="16"/>
                </a:lnTo>
                <a:lnTo>
                  <a:pt x="87" y="19"/>
                </a:lnTo>
                <a:lnTo>
                  <a:pt x="86" y="24"/>
                </a:lnTo>
                <a:lnTo>
                  <a:pt x="84" y="27"/>
                </a:lnTo>
                <a:lnTo>
                  <a:pt x="80" y="31"/>
                </a:lnTo>
                <a:lnTo>
                  <a:pt x="75" y="33"/>
                </a:lnTo>
                <a:lnTo>
                  <a:pt x="68" y="36"/>
                </a:lnTo>
                <a:lnTo>
                  <a:pt x="61" y="38"/>
                </a:lnTo>
                <a:lnTo>
                  <a:pt x="53" y="39"/>
                </a:lnTo>
                <a:lnTo>
                  <a:pt x="44" y="39"/>
                </a:lnTo>
                <a:lnTo>
                  <a:pt x="34" y="39"/>
                </a:lnTo>
                <a:lnTo>
                  <a:pt x="26" y="38"/>
                </a:lnTo>
                <a:lnTo>
                  <a:pt x="19" y="36"/>
                </a:lnTo>
                <a:lnTo>
                  <a:pt x="12" y="33"/>
                </a:lnTo>
                <a:lnTo>
                  <a:pt x="7" y="31"/>
                </a:lnTo>
                <a:lnTo>
                  <a:pt x="3" y="27"/>
                </a:lnTo>
                <a:lnTo>
                  <a:pt x="0" y="24"/>
                </a:lnTo>
                <a:lnTo>
                  <a:pt x="0" y="19"/>
                </a:lnTo>
                <a:lnTo>
                  <a:pt x="0" y="16"/>
                </a:lnTo>
                <a:lnTo>
                  <a:pt x="3" y="12"/>
                </a:lnTo>
                <a:lnTo>
                  <a:pt x="7" y="9"/>
                </a:lnTo>
                <a:lnTo>
                  <a:pt x="12" y="5"/>
                </a:lnTo>
                <a:lnTo>
                  <a:pt x="19" y="3"/>
                </a:lnTo>
                <a:lnTo>
                  <a:pt x="26" y="2"/>
                </a:lnTo>
                <a:lnTo>
                  <a:pt x="34"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20" name="Freeform 234"/>
          <p:cNvSpPr>
            <a:spLocks/>
          </p:cNvSpPr>
          <p:nvPr/>
        </p:nvSpPr>
        <p:spPr bwMode="auto">
          <a:xfrm>
            <a:off x="577850" y="2740530"/>
            <a:ext cx="138113" cy="61913"/>
          </a:xfrm>
          <a:custGeom>
            <a:avLst/>
            <a:gdLst>
              <a:gd name="T0" fmla="*/ 2147483647 w 87"/>
              <a:gd name="T1" fmla="*/ 0 h 39"/>
              <a:gd name="T2" fmla="*/ 2147483647 w 87"/>
              <a:gd name="T3" fmla="*/ 2147483647 h 39"/>
              <a:gd name="T4" fmla="*/ 2147483647 w 87"/>
              <a:gd name="T5" fmla="*/ 2147483647 h 39"/>
              <a:gd name="T6" fmla="*/ 2147483647 w 87"/>
              <a:gd name="T7" fmla="*/ 2147483647 h 39"/>
              <a:gd name="T8" fmla="*/ 2147483647 w 87"/>
              <a:gd name="T9" fmla="*/ 2147483647 h 39"/>
              <a:gd name="T10" fmla="*/ 2147483647 w 87"/>
              <a:gd name="T11" fmla="*/ 2147483647 h 39"/>
              <a:gd name="T12" fmla="*/ 2147483647 w 87"/>
              <a:gd name="T13" fmla="*/ 2147483647 h 39"/>
              <a:gd name="T14" fmla="*/ 2147483647 w 87"/>
              <a:gd name="T15" fmla="*/ 2147483647 h 39"/>
              <a:gd name="T16" fmla="*/ 2147483647 w 87"/>
              <a:gd name="T17" fmla="*/ 2147483647 h 39"/>
              <a:gd name="T18" fmla="*/ 2147483647 w 87"/>
              <a:gd name="T19" fmla="*/ 2147483647 h 39"/>
              <a:gd name="T20" fmla="*/ 2147483647 w 87"/>
              <a:gd name="T21" fmla="*/ 2147483647 h 39"/>
              <a:gd name="T22" fmla="*/ 2147483647 w 87"/>
              <a:gd name="T23" fmla="*/ 2147483647 h 39"/>
              <a:gd name="T24" fmla="*/ 2147483647 w 87"/>
              <a:gd name="T25" fmla="*/ 2147483647 h 39"/>
              <a:gd name="T26" fmla="*/ 2147483647 w 87"/>
              <a:gd name="T27" fmla="*/ 2147483647 h 39"/>
              <a:gd name="T28" fmla="*/ 2147483647 w 87"/>
              <a:gd name="T29" fmla="*/ 2147483647 h 39"/>
              <a:gd name="T30" fmla="*/ 2147483647 w 87"/>
              <a:gd name="T31" fmla="*/ 2147483647 h 39"/>
              <a:gd name="T32" fmla="*/ 2147483647 w 87"/>
              <a:gd name="T33" fmla="*/ 2147483647 h 39"/>
              <a:gd name="T34" fmla="*/ 2147483647 w 87"/>
              <a:gd name="T35" fmla="*/ 2147483647 h 39"/>
              <a:gd name="T36" fmla="*/ 2147483647 w 87"/>
              <a:gd name="T37" fmla="*/ 2147483647 h 39"/>
              <a:gd name="T38" fmla="*/ 2147483647 w 87"/>
              <a:gd name="T39" fmla="*/ 2147483647 h 39"/>
              <a:gd name="T40" fmla="*/ 2147483647 w 87"/>
              <a:gd name="T41" fmla="*/ 2147483647 h 39"/>
              <a:gd name="T42" fmla="*/ 2147483647 w 87"/>
              <a:gd name="T43" fmla="*/ 2147483647 h 39"/>
              <a:gd name="T44" fmla="*/ 2147483647 w 87"/>
              <a:gd name="T45" fmla="*/ 2147483647 h 39"/>
              <a:gd name="T46" fmla="*/ 0 w 87"/>
              <a:gd name="T47" fmla="*/ 2147483647 h 39"/>
              <a:gd name="T48" fmla="*/ 0 w 87"/>
              <a:gd name="T49" fmla="*/ 2147483647 h 39"/>
              <a:gd name="T50" fmla="*/ 0 w 87"/>
              <a:gd name="T51" fmla="*/ 2147483647 h 39"/>
              <a:gd name="T52" fmla="*/ 2147483647 w 87"/>
              <a:gd name="T53" fmla="*/ 2147483647 h 39"/>
              <a:gd name="T54" fmla="*/ 2147483647 w 87"/>
              <a:gd name="T55" fmla="*/ 2147483647 h 39"/>
              <a:gd name="T56" fmla="*/ 2147483647 w 87"/>
              <a:gd name="T57" fmla="*/ 2147483647 h 39"/>
              <a:gd name="T58" fmla="*/ 2147483647 w 87"/>
              <a:gd name="T59" fmla="*/ 2147483647 h 39"/>
              <a:gd name="T60" fmla="*/ 2147483647 w 87"/>
              <a:gd name="T61" fmla="*/ 2147483647 h 39"/>
              <a:gd name="T62" fmla="*/ 2147483647 w 87"/>
              <a:gd name="T63" fmla="*/ 2147483647 h 39"/>
              <a:gd name="T64" fmla="*/ 2147483647 w 8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9"/>
              <a:gd name="T101" fmla="*/ 87 w 8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9">
                <a:moveTo>
                  <a:pt x="44" y="0"/>
                </a:moveTo>
                <a:lnTo>
                  <a:pt x="53" y="1"/>
                </a:lnTo>
                <a:lnTo>
                  <a:pt x="61" y="2"/>
                </a:lnTo>
                <a:lnTo>
                  <a:pt x="68" y="3"/>
                </a:lnTo>
                <a:lnTo>
                  <a:pt x="75" y="5"/>
                </a:lnTo>
                <a:lnTo>
                  <a:pt x="80" y="9"/>
                </a:lnTo>
                <a:lnTo>
                  <a:pt x="84" y="12"/>
                </a:lnTo>
                <a:lnTo>
                  <a:pt x="86" y="16"/>
                </a:lnTo>
                <a:lnTo>
                  <a:pt x="87" y="19"/>
                </a:lnTo>
                <a:lnTo>
                  <a:pt x="86" y="24"/>
                </a:lnTo>
                <a:lnTo>
                  <a:pt x="84" y="27"/>
                </a:lnTo>
                <a:lnTo>
                  <a:pt x="80" y="31"/>
                </a:lnTo>
                <a:lnTo>
                  <a:pt x="75" y="33"/>
                </a:lnTo>
                <a:lnTo>
                  <a:pt x="68" y="36"/>
                </a:lnTo>
                <a:lnTo>
                  <a:pt x="61" y="38"/>
                </a:lnTo>
                <a:lnTo>
                  <a:pt x="53" y="39"/>
                </a:lnTo>
                <a:lnTo>
                  <a:pt x="44" y="39"/>
                </a:lnTo>
                <a:lnTo>
                  <a:pt x="34" y="39"/>
                </a:lnTo>
                <a:lnTo>
                  <a:pt x="26" y="38"/>
                </a:lnTo>
                <a:lnTo>
                  <a:pt x="19" y="36"/>
                </a:lnTo>
                <a:lnTo>
                  <a:pt x="12" y="33"/>
                </a:lnTo>
                <a:lnTo>
                  <a:pt x="7" y="31"/>
                </a:lnTo>
                <a:lnTo>
                  <a:pt x="3" y="27"/>
                </a:lnTo>
                <a:lnTo>
                  <a:pt x="0" y="24"/>
                </a:lnTo>
                <a:lnTo>
                  <a:pt x="0" y="19"/>
                </a:lnTo>
                <a:lnTo>
                  <a:pt x="0" y="16"/>
                </a:lnTo>
                <a:lnTo>
                  <a:pt x="3" y="12"/>
                </a:lnTo>
                <a:lnTo>
                  <a:pt x="7" y="9"/>
                </a:lnTo>
                <a:lnTo>
                  <a:pt x="12" y="5"/>
                </a:lnTo>
                <a:lnTo>
                  <a:pt x="19" y="3"/>
                </a:lnTo>
                <a:lnTo>
                  <a:pt x="26" y="2"/>
                </a:lnTo>
                <a:lnTo>
                  <a:pt x="34"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21" name="Freeform 235"/>
          <p:cNvSpPr>
            <a:spLocks/>
          </p:cNvSpPr>
          <p:nvPr/>
        </p:nvSpPr>
        <p:spPr bwMode="auto">
          <a:xfrm>
            <a:off x="776288" y="2670680"/>
            <a:ext cx="323850" cy="174625"/>
          </a:xfrm>
          <a:custGeom>
            <a:avLst/>
            <a:gdLst>
              <a:gd name="T0" fmla="*/ 2147483647 w 204"/>
              <a:gd name="T1" fmla="*/ 0 h 110"/>
              <a:gd name="T2" fmla="*/ 2147483647 w 204"/>
              <a:gd name="T3" fmla="*/ 0 h 110"/>
              <a:gd name="T4" fmla="*/ 2147483647 w 204"/>
              <a:gd name="T5" fmla="*/ 2147483647 h 110"/>
              <a:gd name="T6" fmla="*/ 2147483647 w 204"/>
              <a:gd name="T7" fmla="*/ 2147483647 h 110"/>
              <a:gd name="T8" fmla="*/ 2147483647 w 204"/>
              <a:gd name="T9" fmla="*/ 2147483647 h 110"/>
              <a:gd name="T10" fmla="*/ 2147483647 w 204"/>
              <a:gd name="T11" fmla="*/ 2147483647 h 110"/>
              <a:gd name="T12" fmla="*/ 2147483647 w 204"/>
              <a:gd name="T13" fmla="*/ 2147483647 h 110"/>
              <a:gd name="T14" fmla="*/ 2147483647 w 204"/>
              <a:gd name="T15" fmla="*/ 2147483647 h 110"/>
              <a:gd name="T16" fmla="*/ 2147483647 w 204"/>
              <a:gd name="T17" fmla="*/ 2147483647 h 110"/>
              <a:gd name="T18" fmla="*/ 2147483647 w 204"/>
              <a:gd name="T19" fmla="*/ 2147483647 h 110"/>
              <a:gd name="T20" fmla="*/ 2147483647 w 204"/>
              <a:gd name="T21" fmla="*/ 2147483647 h 110"/>
              <a:gd name="T22" fmla="*/ 2147483647 w 204"/>
              <a:gd name="T23" fmla="*/ 2147483647 h 110"/>
              <a:gd name="T24" fmla="*/ 2147483647 w 204"/>
              <a:gd name="T25" fmla="*/ 2147483647 h 110"/>
              <a:gd name="T26" fmla="*/ 2147483647 w 204"/>
              <a:gd name="T27" fmla="*/ 2147483647 h 110"/>
              <a:gd name="T28" fmla="*/ 2147483647 w 204"/>
              <a:gd name="T29" fmla="*/ 2147483647 h 110"/>
              <a:gd name="T30" fmla="*/ 2147483647 w 204"/>
              <a:gd name="T31" fmla="*/ 2147483647 h 110"/>
              <a:gd name="T32" fmla="*/ 2147483647 w 204"/>
              <a:gd name="T33" fmla="*/ 2147483647 h 110"/>
              <a:gd name="T34" fmla="*/ 2147483647 w 204"/>
              <a:gd name="T35" fmla="*/ 2147483647 h 110"/>
              <a:gd name="T36" fmla="*/ 2147483647 w 204"/>
              <a:gd name="T37" fmla="*/ 2147483647 h 110"/>
              <a:gd name="T38" fmla="*/ 2147483647 w 204"/>
              <a:gd name="T39" fmla="*/ 2147483647 h 110"/>
              <a:gd name="T40" fmla="*/ 2147483647 w 204"/>
              <a:gd name="T41" fmla="*/ 2147483647 h 110"/>
              <a:gd name="T42" fmla="*/ 2147483647 w 204"/>
              <a:gd name="T43" fmla="*/ 2147483647 h 110"/>
              <a:gd name="T44" fmla="*/ 2147483647 w 204"/>
              <a:gd name="T45" fmla="*/ 2147483647 h 110"/>
              <a:gd name="T46" fmla="*/ 2147483647 w 204"/>
              <a:gd name="T47" fmla="*/ 2147483647 h 110"/>
              <a:gd name="T48" fmla="*/ 2147483647 w 204"/>
              <a:gd name="T49" fmla="*/ 2147483647 h 110"/>
              <a:gd name="T50" fmla="*/ 2147483647 w 204"/>
              <a:gd name="T51" fmla="*/ 2147483647 h 110"/>
              <a:gd name="T52" fmla="*/ 2147483647 w 204"/>
              <a:gd name="T53" fmla="*/ 2147483647 h 110"/>
              <a:gd name="T54" fmla="*/ 0 w 204"/>
              <a:gd name="T55" fmla="*/ 2147483647 h 110"/>
              <a:gd name="T56" fmla="*/ 0 w 204"/>
              <a:gd name="T57" fmla="*/ 2147483647 h 110"/>
              <a:gd name="T58" fmla="*/ 2147483647 w 204"/>
              <a:gd name="T59" fmla="*/ 2147483647 h 110"/>
              <a:gd name="T60" fmla="*/ 2147483647 w 204"/>
              <a:gd name="T61" fmla="*/ 2147483647 h 110"/>
              <a:gd name="T62" fmla="*/ 2147483647 w 204"/>
              <a:gd name="T63" fmla="*/ 2147483647 h 110"/>
              <a:gd name="T64" fmla="*/ 2147483647 w 204"/>
              <a:gd name="T65" fmla="*/ 2147483647 h 110"/>
              <a:gd name="T66" fmla="*/ 2147483647 w 204"/>
              <a:gd name="T67" fmla="*/ 2147483647 h 110"/>
              <a:gd name="T68" fmla="*/ 2147483647 w 204"/>
              <a:gd name="T69" fmla="*/ 2147483647 h 110"/>
              <a:gd name="T70" fmla="*/ 2147483647 w 204"/>
              <a:gd name="T71" fmla="*/ 2147483647 h 110"/>
              <a:gd name="T72" fmla="*/ 2147483647 w 204"/>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10"/>
              <a:gd name="T113" fmla="*/ 204 w 204"/>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10">
                <a:moveTo>
                  <a:pt x="40" y="0"/>
                </a:moveTo>
                <a:lnTo>
                  <a:pt x="163" y="0"/>
                </a:lnTo>
                <a:lnTo>
                  <a:pt x="171" y="2"/>
                </a:lnTo>
                <a:lnTo>
                  <a:pt x="179" y="3"/>
                </a:lnTo>
                <a:lnTo>
                  <a:pt x="185" y="6"/>
                </a:lnTo>
                <a:lnTo>
                  <a:pt x="192" y="10"/>
                </a:lnTo>
                <a:lnTo>
                  <a:pt x="197" y="14"/>
                </a:lnTo>
                <a:lnTo>
                  <a:pt x="201" y="20"/>
                </a:lnTo>
                <a:lnTo>
                  <a:pt x="203" y="26"/>
                </a:lnTo>
                <a:lnTo>
                  <a:pt x="204" y="32"/>
                </a:lnTo>
                <a:lnTo>
                  <a:pt x="204" y="78"/>
                </a:lnTo>
                <a:lnTo>
                  <a:pt x="203" y="84"/>
                </a:lnTo>
                <a:lnTo>
                  <a:pt x="201" y="90"/>
                </a:lnTo>
                <a:lnTo>
                  <a:pt x="197" y="96"/>
                </a:lnTo>
                <a:lnTo>
                  <a:pt x="192" y="101"/>
                </a:lnTo>
                <a:lnTo>
                  <a:pt x="185" y="104"/>
                </a:lnTo>
                <a:lnTo>
                  <a:pt x="179" y="108"/>
                </a:lnTo>
                <a:lnTo>
                  <a:pt x="171" y="109"/>
                </a:lnTo>
                <a:lnTo>
                  <a:pt x="163" y="110"/>
                </a:lnTo>
                <a:lnTo>
                  <a:pt x="40" y="110"/>
                </a:lnTo>
                <a:lnTo>
                  <a:pt x="33" y="109"/>
                </a:lnTo>
                <a:lnTo>
                  <a:pt x="25" y="108"/>
                </a:lnTo>
                <a:lnTo>
                  <a:pt x="19" y="104"/>
                </a:lnTo>
                <a:lnTo>
                  <a:pt x="13" y="101"/>
                </a:lnTo>
                <a:lnTo>
                  <a:pt x="7" y="96"/>
                </a:lnTo>
                <a:lnTo>
                  <a:pt x="3" y="90"/>
                </a:lnTo>
                <a:lnTo>
                  <a:pt x="1" y="84"/>
                </a:lnTo>
                <a:lnTo>
                  <a:pt x="0" y="78"/>
                </a:lnTo>
                <a:lnTo>
                  <a:pt x="0" y="32"/>
                </a:lnTo>
                <a:lnTo>
                  <a:pt x="1" y="26"/>
                </a:lnTo>
                <a:lnTo>
                  <a:pt x="3" y="20"/>
                </a:lnTo>
                <a:lnTo>
                  <a:pt x="7" y="14"/>
                </a:lnTo>
                <a:lnTo>
                  <a:pt x="13" y="10"/>
                </a:lnTo>
                <a:lnTo>
                  <a:pt x="19" y="6"/>
                </a:lnTo>
                <a:lnTo>
                  <a:pt x="25" y="3"/>
                </a:lnTo>
                <a:lnTo>
                  <a:pt x="33" y="2"/>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22" name="Freeform 236"/>
          <p:cNvSpPr>
            <a:spLocks/>
          </p:cNvSpPr>
          <p:nvPr/>
        </p:nvSpPr>
        <p:spPr bwMode="auto">
          <a:xfrm>
            <a:off x="776288" y="2670680"/>
            <a:ext cx="323850" cy="174625"/>
          </a:xfrm>
          <a:custGeom>
            <a:avLst/>
            <a:gdLst>
              <a:gd name="T0" fmla="*/ 2147483647 w 204"/>
              <a:gd name="T1" fmla="*/ 0 h 110"/>
              <a:gd name="T2" fmla="*/ 2147483647 w 204"/>
              <a:gd name="T3" fmla="*/ 0 h 110"/>
              <a:gd name="T4" fmla="*/ 2147483647 w 204"/>
              <a:gd name="T5" fmla="*/ 2147483647 h 110"/>
              <a:gd name="T6" fmla="*/ 2147483647 w 204"/>
              <a:gd name="T7" fmla="*/ 2147483647 h 110"/>
              <a:gd name="T8" fmla="*/ 2147483647 w 204"/>
              <a:gd name="T9" fmla="*/ 2147483647 h 110"/>
              <a:gd name="T10" fmla="*/ 2147483647 w 204"/>
              <a:gd name="T11" fmla="*/ 2147483647 h 110"/>
              <a:gd name="T12" fmla="*/ 2147483647 w 204"/>
              <a:gd name="T13" fmla="*/ 2147483647 h 110"/>
              <a:gd name="T14" fmla="*/ 2147483647 w 204"/>
              <a:gd name="T15" fmla="*/ 2147483647 h 110"/>
              <a:gd name="T16" fmla="*/ 2147483647 w 204"/>
              <a:gd name="T17" fmla="*/ 2147483647 h 110"/>
              <a:gd name="T18" fmla="*/ 2147483647 w 204"/>
              <a:gd name="T19" fmla="*/ 2147483647 h 110"/>
              <a:gd name="T20" fmla="*/ 2147483647 w 204"/>
              <a:gd name="T21" fmla="*/ 2147483647 h 110"/>
              <a:gd name="T22" fmla="*/ 2147483647 w 204"/>
              <a:gd name="T23" fmla="*/ 2147483647 h 110"/>
              <a:gd name="T24" fmla="*/ 2147483647 w 204"/>
              <a:gd name="T25" fmla="*/ 2147483647 h 110"/>
              <a:gd name="T26" fmla="*/ 2147483647 w 204"/>
              <a:gd name="T27" fmla="*/ 2147483647 h 110"/>
              <a:gd name="T28" fmla="*/ 2147483647 w 204"/>
              <a:gd name="T29" fmla="*/ 2147483647 h 110"/>
              <a:gd name="T30" fmla="*/ 2147483647 w 204"/>
              <a:gd name="T31" fmla="*/ 2147483647 h 110"/>
              <a:gd name="T32" fmla="*/ 2147483647 w 204"/>
              <a:gd name="T33" fmla="*/ 2147483647 h 110"/>
              <a:gd name="T34" fmla="*/ 2147483647 w 204"/>
              <a:gd name="T35" fmla="*/ 2147483647 h 110"/>
              <a:gd name="T36" fmla="*/ 2147483647 w 204"/>
              <a:gd name="T37" fmla="*/ 2147483647 h 110"/>
              <a:gd name="T38" fmla="*/ 2147483647 w 204"/>
              <a:gd name="T39" fmla="*/ 2147483647 h 110"/>
              <a:gd name="T40" fmla="*/ 2147483647 w 204"/>
              <a:gd name="T41" fmla="*/ 2147483647 h 110"/>
              <a:gd name="T42" fmla="*/ 2147483647 w 204"/>
              <a:gd name="T43" fmla="*/ 2147483647 h 110"/>
              <a:gd name="T44" fmla="*/ 2147483647 w 204"/>
              <a:gd name="T45" fmla="*/ 2147483647 h 110"/>
              <a:gd name="T46" fmla="*/ 2147483647 w 204"/>
              <a:gd name="T47" fmla="*/ 2147483647 h 110"/>
              <a:gd name="T48" fmla="*/ 2147483647 w 204"/>
              <a:gd name="T49" fmla="*/ 2147483647 h 110"/>
              <a:gd name="T50" fmla="*/ 2147483647 w 204"/>
              <a:gd name="T51" fmla="*/ 2147483647 h 110"/>
              <a:gd name="T52" fmla="*/ 2147483647 w 204"/>
              <a:gd name="T53" fmla="*/ 2147483647 h 110"/>
              <a:gd name="T54" fmla="*/ 0 w 204"/>
              <a:gd name="T55" fmla="*/ 2147483647 h 110"/>
              <a:gd name="T56" fmla="*/ 0 w 204"/>
              <a:gd name="T57" fmla="*/ 2147483647 h 110"/>
              <a:gd name="T58" fmla="*/ 2147483647 w 204"/>
              <a:gd name="T59" fmla="*/ 2147483647 h 110"/>
              <a:gd name="T60" fmla="*/ 2147483647 w 204"/>
              <a:gd name="T61" fmla="*/ 2147483647 h 110"/>
              <a:gd name="T62" fmla="*/ 2147483647 w 204"/>
              <a:gd name="T63" fmla="*/ 2147483647 h 110"/>
              <a:gd name="T64" fmla="*/ 2147483647 w 204"/>
              <a:gd name="T65" fmla="*/ 2147483647 h 110"/>
              <a:gd name="T66" fmla="*/ 2147483647 w 204"/>
              <a:gd name="T67" fmla="*/ 2147483647 h 110"/>
              <a:gd name="T68" fmla="*/ 2147483647 w 204"/>
              <a:gd name="T69" fmla="*/ 2147483647 h 110"/>
              <a:gd name="T70" fmla="*/ 2147483647 w 204"/>
              <a:gd name="T71" fmla="*/ 2147483647 h 110"/>
              <a:gd name="T72" fmla="*/ 2147483647 w 204"/>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10"/>
              <a:gd name="T113" fmla="*/ 204 w 204"/>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10">
                <a:moveTo>
                  <a:pt x="40" y="0"/>
                </a:moveTo>
                <a:lnTo>
                  <a:pt x="163" y="0"/>
                </a:lnTo>
                <a:lnTo>
                  <a:pt x="171" y="2"/>
                </a:lnTo>
                <a:lnTo>
                  <a:pt x="179" y="3"/>
                </a:lnTo>
                <a:lnTo>
                  <a:pt x="185" y="6"/>
                </a:lnTo>
                <a:lnTo>
                  <a:pt x="192" y="10"/>
                </a:lnTo>
                <a:lnTo>
                  <a:pt x="197" y="14"/>
                </a:lnTo>
                <a:lnTo>
                  <a:pt x="201" y="20"/>
                </a:lnTo>
                <a:lnTo>
                  <a:pt x="203" y="26"/>
                </a:lnTo>
                <a:lnTo>
                  <a:pt x="204" y="32"/>
                </a:lnTo>
                <a:lnTo>
                  <a:pt x="204" y="78"/>
                </a:lnTo>
                <a:lnTo>
                  <a:pt x="203" y="84"/>
                </a:lnTo>
                <a:lnTo>
                  <a:pt x="201" y="90"/>
                </a:lnTo>
                <a:lnTo>
                  <a:pt x="197" y="96"/>
                </a:lnTo>
                <a:lnTo>
                  <a:pt x="192" y="101"/>
                </a:lnTo>
                <a:lnTo>
                  <a:pt x="185" y="104"/>
                </a:lnTo>
                <a:lnTo>
                  <a:pt x="179" y="108"/>
                </a:lnTo>
                <a:lnTo>
                  <a:pt x="171" y="109"/>
                </a:lnTo>
                <a:lnTo>
                  <a:pt x="163" y="110"/>
                </a:lnTo>
                <a:lnTo>
                  <a:pt x="40" y="110"/>
                </a:lnTo>
                <a:lnTo>
                  <a:pt x="33" y="109"/>
                </a:lnTo>
                <a:lnTo>
                  <a:pt x="25" y="108"/>
                </a:lnTo>
                <a:lnTo>
                  <a:pt x="19" y="104"/>
                </a:lnTo>
                <a:lnTo>
                  <a:pt x="13" y="101"/>
                </a:lnTo>
                <a:lnTo>
                  <a:pt x="7" y="96"/>
                </a:lnTo>
                <a:lnTo>
                  <a:pt x="3" y="90"/>
                </a:lnTo>
                <a:lnTo>
                  <a:pt x="1" y="84"/>
                </a:lnTo>
                <a:lnTo>
                  <a:pt x="0" y="78"/>
                </a:lnTo>
                <a:lnTo>
                  <a:pt x="0" y="32"/>
                </a:lnTo>
                <a:lnTo>
                  <a:pt x="1" y="26"/>
                </a:lnTo>
                <a:lnTo>
                  <a:pt x="3" y="20"/>
                </a:lnTo>
                <a:lnTo>
                  <a:pt x="7" y="14"/>
                </a:lnTo>
                <a:lnTo>
                  <a:pt x="13" y="10"/>
                </a:lnTo>
                <a:lnTo>
                  <a:pt x="19" y="6"/>
                </a:lnTo>
                <a:lnTo>
                  <a:pt x="25" y="3"/>
                </a:lnTo>
                <a:lnTo>
                  <a:pt x="33" y="2"/>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23" name="Freeform 237"/>
          <p:cNvSpPr>
            <a:spLocks/>
          </p:cNvSpPr>
          <p:nvPr/>
        </p:nvSpPr>
        <p:spPr bwMode="auto">
          <a:xfrm>
            <a:off x="890588" y="2740530"/>
            <a:ext cx="138112" cy="61913"/>
          </a:xfrm>
          <a:custGeom>
            <a:avLst/>
            <a:gdLst>
              <a:gd name="T0" fmla="*/ 2147483647 w 87"/>
              <a:gd name="T1" fmla="*/ 0 h 39"/>
              <a:gd name="T2" fmla="*/ 2147483647 w 87"/>
              <a:gd name="T3" fmla="*/ 2147483647 h 39"/>
              <a:gd name="T4" fmla="*/ 2147483647 w 87"/>
              <a:gd name="T5" fmla="*/ 2147483647 h 39"/>
              <a:gd name="T6" fmla="*/ 2147483647 w 87"/>
              <a:gd name="T7" fmla="*/ 2147483647 h 39"/>
              <a:gd name="T8" fmla="*/ 2147483647 w 87"/>
              <a:gd name="T9" fmla="*/ 2147483647 h 39"/>
              <a:gd name="T10" fmla="*/ 2147483647 w 87"/>
              <a:gd name="T11" fmla="*/ 2147483647 h 39"/>
              <a:gd name="T12" fmla="*/ 2147483647 w 87"/>
              <a:gd name="T13" fmla="*/ 2147483647 h 39"/>
              <a:gd name="T14" fmla="*/ 2147483647 w 87"/>
              <a:gd name="T15" fmla="*/ 2147483647 h 39"/>
              <a:gd name="T16" fmla="*/ 2147483647 w 87"/>
              <a:gd name="T17" fmla="*/ 2147483647 h 39"/>
              <a:gd name="T18" fmla="*/ 2147483647 w 87"/>
              <a:gd name="T19" fmla="*/ 2147483647 h 39"/>
              <a:gd name="T20" fmla="*/ 2147483647 w 87"/>
              <a:gd name="T21" fmla="*/ 2147483647 h 39"/>
              <a:gd name="T22" fmla="*/ 2147483647 w 87"/>
              <a:gd name="T23" fmla="*/ 2147483647 h 39"/>
              <a:gd name="T24" fmla="*/ 2147483647 w 87"/>
              <a:gd name="T25" fmla="*/ 2147483647 h 39"/>
              <a:gd name="T26" fmla="*/ 2147483647 w 87"/>
              <a:gd name="T27" fmla="*/ 2147483647 h 39"/>
              <a:gd name="T28" fmla="*/ 2147483647 w 87"/>
              <a:gd name="T29" fmla="*/ 2147483647 h 39"/>
              <a:gd name="T30" fmla="*/ 2147483647 w 87"/>
              <a:gd name="T31" fmla="*/ 2147483647 h 39"/>
              <a:gd name="T32" fmla="*/ 2147483647 w 87"/>
              <a:gd name="T33" fmla="*/ 2147483647 h 39"/>
              <a:gd name="T34" fmla="*/ 2147483647 w 87"/>
              <a:gd name="T35" fmla="*/ 2147483647 h 39"/>
              <a:gd name="T36" fmla="*/ 2147483647 w 87"/>
              <a:gd name="T37" fmla="*/ 2147483647 h 39"/>
              <a:gd name="T38" fmla="*/ 2147483647 w 87"/>
              <a:gd name="T39" fmla="*/ 2147483647 h 39"/>
              <a:gd name="T40" fmla="*/ 2147483647 w 87"/>
              <a:gd name="T41" fmla="*/ 2147483647 h 39"/>
              <a:gd name="T42" fmla="*/ 2147483647 w 87"/>
              <a:gd name="T43" fmla="*/ 2147483647 h 39"/>
              <a:gd name="T44" fmla="*/ 2147483647 w 87"/>
              <a:gd name="T45" fmla="*/ 2147483647 h 39"/>
              <a:gd name="T46" fmla="*/ 2147483647 w 87"/>
              <a:gd name="T47" fmla="*/ 2147483647 h 39"/>
              <a:gd name="T48" fmla="*/ 0 w 87"/>
              <a:gd name="T49" fmla="*/ 2147483647 h 39"/>
              <a:gd name="T50" fmla="*/ 2147483647 w 87"/>
              <a:gd name="T51" fmla="*/ 2147483647 h 39"/>
              <a:gd name="T52" fmla="*/ 2147483647 w 87"/>
              <a:gd name="T53" fmla="*/ 2147483647 h 39"/>
              <a:gd name="T54" fmla="*/ 2147483647 w 87"/>
              <a:gd name="T55" fmla="*/ 2147483647 h 39"/>
              <a:gd name="T56" fmla="*/ 2147483647 w 87"/>
              <a:gd name="T57" fmla="*/ 2147483647 h 39"/>
              <a:gd name="T58" fmla="*/ 2147483647 w 87"/>
              <a:gd name="T59" fmla="*/ 2147483647 h 39"/>
              <a:gd name="T60" fmla="*/ 2147483647 w 87"/>
              <a:gd name="T61" fmla="*/ 2147483647 h 39"/>
              <a:gd name="T62" fmla="*/ 2147483647 w 87"/>
              <a:gd name="T63" fmla="*/ 2147483647 h 39"/>
              <a:gd name="T64" fmla="*/ 2147483647 w 8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9"/>
              <a:gd name="T101" fmla="*/ 87 w 8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9">
                <a:moveTo>
                  <a:pt x="44" y="0"/>
                </a:moveTo>
                <a:lnTo>
                  <a:pt x="53" y="1"/>
                </a:lnTo>
                <a:lnTo>
                  <a:pt x="61" y="2"/>
                </a:lnTo>
                <a:lnTo>
                  <a:pt x="68" y="3"/>
                </a:lnTo>
                <a:lnTo>
                  <a:pt x="75" y="5"/>
                </a:lnTo>
                <a:lnTo>
                  <a:pt x="80" y="9"/>
                </a:lnTo>
                <a:lnTo>
                  <a:pt x="84" y="12"/>
                </a:lnTo>
                <a:lnTo>
                  <a:pt x="86" y="16"/>
                </a:lnTo>
                <a:lnTo>
                  <a:pt x="87" y="19"/>
                </a:lnTo>
                <a:lnTo>
                  <a:pt x="86" y="24"/>
                </a:lnTo>
                <a:lnTo>
                  <a:pt x="84" y="27"/>
                </a:lnTo>
                <a:lnTo>
                  <a:pt x="80" y="31"/>
                </a:lnTo>
                <a:lnTo>
                  <a:pt x="75" y="33"/>
                </a:lnTo>
                <a:lnTo>
                  <a:pt x="68" y="36"/>
                </a:lnTo>
                <a:lnTo>
                  <a:pt x="61" y="38"/>
                </a:lnTo>
                <a:lnTo>
                  <a:pt x="53" y="39"/>
                </a:lnTo>
                <a:lnTo>
                  <a:pt x="44" y="39"/>
                </a:lnTo>
                <a:lnTo>
                  <a:pt x="35" y="39"/>
                </a:lnTo>
                <a:lnTo>
                  <a:pt x="26" y="38"/>
                </a:lnTo>
                <a:lnTo>
                  <a:pt x="19" y="36"/>
                </a:lnTo>
                <a:lnTo>
                  <a:pt x="12" y="33"/>
                </a:lnTo>
                <a:lnTo>
                  <a:pt x="7" y="31"/>
                </a:lnTo>
                <a:lnTo>
                  <a:pt x="3" y="27"/>
                </a:lnTo>
                <a:lnTo>
                  <a:pt x="1" y="24"/>
                </a:lnTo>
                <a:lnTo>
                  <a:pt x="0" y="19"/>
                </a:lnTo>
                <a:lnTo>
                  <a:pt x="1" y="16"/>
                </a:lnTo>
                <a:lnTo>
                  <a:pt x="3" y="12"/>
                </a:lnTo>
                <a:lnTo>
                  <a:pt x="7" y="9"/>
                </a:lnTo>
                <a:lnTo>
                  <a:pt x="12" y="5"/>
                </a:lnTo>
                <a:lnTo>
                  <a:pt x="19" y="3"/>
                </a:lnTo>
                <a:lnTo>
                  <a:pt x="26"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24" name="Freeform 238"/>
          <p:cNvSpPr>
            <a:spLocks/>
          </p:cNvSpPr>
          <p:nvPr/>
        </p:nvSpPr>
        <p:spPr bwMode="auto">
          <a:xfrm>
            <a:off x="890588" y="2740530"/>
            <a:ext cx="138112" cy="61913"/>
          </a:xfrm>
          <a:custGeom>
            <a:avLst/>
            <a:gdLst>
              <a:gd name="T0" fmla="*/ 2147483647 w 87"/>
              <a:gd name="T1" fmla="*/ 0 h 39"/>
              <a:gd name="T2" fmla="*/ 2147483647 w 87"/>
              <a:gd name="T3" fmla="*/ 2147483647 h 39"/>
              <a:gd name="T4" fmla="*/ 2147483647 w 87"/>
              <a:gd name="T5" fmla="*/ 2147483647 h 39"/>
              <a:gd name="T6" fmla="*/ 2147483647 w 87"/>
              <a:gd name="T7" fmla="*/ 2147483647 h 39"/>
              <a:gd name="T8" fmla="*/ 2147483647 w 87"/>
              <a:gd name="T9" fmla="*/ 2147483647 h 39"/>
              <a:gd name="T10" fmla="*/ 2147483647 w 87"/>
              <a:gd name="T11" fmla="*/ 2147483647 h 39"/>
              <a:gd name="T12" fmla="*/ 2147483647 w 87"/>
              <a:gd name="T13" fmla="*/ 2147483647 h 39"/>
              <a:gd name="T14" fmla="*/ 2147483647 w 87"/>
              <a:gd name="T15" fmla="*/ 2147483647 h 39"/>
              <a:gd name="T16" fmla="*/ 2147483647 w 87"/>
              <a:gd name="T17" fmla="*/ 2147483647 h 39"/>
              <a:gd name="T18" fmla="*/ 2147483647 w 87"/>
              <a:gd name="T19" fmla="*/ 2147483647 h 39"/>
              <a:gd name="T20" fmla="*/ 2147483647 w 87"/>
              <a:gd name="T21" fmla="*/ 2147483647 h 39"/>
              <a:gd name="T22" fmla="*/ 2147483647 w 87"/>
              <a:gd name="T23" fmla="*/ 2147483647 h 39"/>
              <a:gd name="T24" fmla="*/ 2147483647 w 87"/>
              <a:gd name="T25" fmla="*/ 2147483647 h 39"/>
              <a:gd name="T26" fmla="*/ 2147483647 w 87"/>
              <a:gd name="T27" fmla="*/ 2147483647 h 39"/>
              <a:gd name="T28" fmla="*/ 2147483647 w 87"/>
              <a:gd name="T29" fmla="*/ 2147483647 h 39"/>
              <a:gd name="T30" fmla="*/ 2147483647 w 87"/>
              <a:gd name="T31" fmla="*/ 2147483647 h 39"/>
              <a:gd name="T32" fmla="*/ 2147483647 w 87"/>
              <a:gd name="T33" fmla="*/ 2147483647 h 39"/>
              <a:gd name="T34" fmla="*/ 2147483647 w 87"/>
              <a:gd name="T35" fmla="*/ 2147483647 h 39"/>
              <a:gd name="T36" fmla="*/ 2147483647 w 87"/>
              <a:gd name="T37" fmla="*/ 2147483647 h 39"/>
              <a:gd name="T38" fmla="*/ 2147483647 w 87"/>
              <a:gd name="T39" fmla="*/ 2147483647 h 39"/>
              <a:gd name="T40" fmla="*/ 2147483647 w 87"/>
              <a:gd name="T41" fmla="*/ 2147483647 h 39"/>
              <a:gd name="T42" fmla="*/ 2147483647 w 87"/>
              <a:gd name="T43" fmla="*/ 2147483647 h 39"/>
              <a:gd name="T44" fmla="*/ 2147483647 w 87"/>
              <a:gd name="T45" fmla="*/ 2147483647 h 39"/>
              <a:gd name="T46" fmla="*/ 2147483647 w 87"/>
              <a:gd name="T47" fmla="*/ 2147483647 h 39"/>
              <a:gd name="T48" fmla="*/ 0 w 87"/>
              <a:gd name="T49" fmla="*/ 2147483647 h 39"/>
              <a:gd name="T50" fmla="*/ 2147483647 w 87"/>
              <a:gd name="T51" fmla="*/ 2147483647 h 39"/>
              <a:gd name="T52" fmla="*/ 2147483647 w 87"/>
              <a:gd name="T53" fmla="*/ 2147483647 h 39"/>
              <a:gd name="T54" fmla="*/ 2147483647 w 87"/>
              <a:gd name="T55" fmla="*/ 2147483647 h 39"/>
              <a:gd name="T56" fmla="*/ 2147483647 w 87"/>
              <a:gd name="T57" fmla="*/ 2147483647 h 39"/>
              <a:gd name="T58" fmla="*/ 2147483647 w 87"/>
              <a:gd name="T59" fmla="*/ 2147483647 h 39"/>
              <a:gd name="T60" fmla="*/ 2147483647 w 87"/>
              <a:gd name="T61" fmla="*/ 2147483647 h 39"/>
              <a:gd name="T62" fmla="*/ 2147483647 w 87"/>
              <a:gd name="T63" fmla="*/ 2147483647 h 39"/>
              <a:gd name="T64" fmla="*/ 2147483647 w 8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9"/>
              <a:gd name="T101" fmla="*/ 87 w 8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9">
                <a:moveTo>
                  <a:pt x="44" y="0"/>
                </a:moveTo>
                <a:lnTo>
                  <a:pt x="53" y="1"/>
                </a:lnTo>
                <a:lnTo>
                  <a:pt x="61" y="2"/>
                </a:lnTo>
                <a:lnTo>
                  <a:pt x="68" y="3"/>
                </a:lnTo>
                <a:lnTo>
                  <a:pt x="75" y="5"/>
                </a:lnTo>
                <a:lnTo>
                  <a:pt x="80" y="9"/>
                </a:lnTo>
                <a:lnTo>
                  <a:pt x="84" y="12"/>
                </a:lnTo>
                <a:lnTo>
                  <a:pt x="86" y="16"/>
                </a:lnTo>
                <a:lnTo>
                  <a:pt x="87" y="19"/>
                </a:lnTo>
                <a:lnTo>
                  <a:pt x="86" y="24"/>
                </a:lnTo>
                <a:lnTo>
                  <a:pt x="84" y="27"/>
                </a:lnTo>
                <a:lnTo>
                  <a:pt x="80" y="31"/>
                </a:lnTo>
                <a:lnTo>
                  <a:pt x="75" y="33"/>
                </a:lnTo>
                <a:lnTo>
                  <a:pt x="68" y="36"/>
                </a:lnTo>
                <a:lnTo>
                  <a:pt x="61" y="38"/>
                </a:lnTo>
                <a:lnTo>
                  <a:pt x="53" y="39"/>
                </a:lnTo>
                <a:lnTo>
                  <a:pt x="44" y="39"/>
                </a:lnTo>
                <a:lnTo>
                  <a:pt x="35" y="39"/>
                </a:lnTo>
                <a:lnTo>
                  <a:pt x="26" y="38"/>
                </a:lnTo>
                <a:lnTo>
                  <a:pt x="19" y="36"/>
                </a:lnTo>
                <a:lnTo>
                  <a:pt x="12" y="33"/>
                </a:lnTo>
                <a:lnTo>
                  <a:pt x="7" y="31"/>
                </a:lnTo>
                <a:lnTo>
                  <a:pt x="3" y="27"/>
                </a:lnTo>
                <a:lnTo>
                  <a:pt x="1" y="24"/>
                </a:lnTo>
                <a:lnTo>
                  <a:pt x="0" y="19"/>
                </a:lnTo>
                <a:lnTo>
                  <a:pt x="1" y="16"/>
                </a:lnTo>
                <a:lnTo>
                  <a:pt x="3" y="12"/>
                </a:lnTo>
                <a:lnTo>
                  <a:pt x="7" y="9"/>
                </a:lnTo>
                <a:lnTo>
                  <a:pt x="12" y="5"/>
                </a:lnTo>
                <a:lnTo>
                  <a:pt x="19" y="3"/>
                </a:lnTo>
                <a:lnTo>
                  <a:pt x="26"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25" name="Freeform 239"/>
          <p:cNvSpPr>
            <a:spLocks/>
          </p:cNvSpPr>
          <p:nvPr/>
        </p:nvSpPr>
        <p:spPr bwMode="auto">
          <a:xfrm>
            <a:off x="1090613" y="2670680"/>
            <a:ext cx="322262" cy="174625"/>
          </a:xfrm>
          <a:custGeom>
            <a:avLst/>
            <a:gdLst>
              <a:gd name="T0" fmla="*/ 2147483647 w 203"/>
              <a:gd name="T1" fmla="*/ 0 h 110"/>
              <a:gd name="T2" fmla="*/ 2147483647 w 203"/>
              <a:gd name="T3" fmla="*/ 0 h 110"/>
              <a:gd name="T4" fmla="*/ 2147483647 w 203"/>
              <a:gd name="T5" fmla="*/ 2147483647 h 110"/>
              <a:gd name="T6" fmla="*/ 2147483647 w 203"/>
              <a:gd name="T7" fmla="*/ 2147483647 h 110"/>
              <a:gd name="T8" fmla="*/ 2147483647 w 203"/>
              <a:gd name="T9" fmla="*/ 2147483647 h 110"/>
              <a:gd name="T10" fmla="*/ 2147483647 w 203"/>
              <a:gd name="T11" fmla="*/ 2147483647 h 110"/>
              <a:gd name="T12" fmla="*/ 2147483647 w 203"/>
              <a:gd name="T13" fmla="*/ 2147483647 h 110"/>
              <a:gd name="T14" fmla="*/ 2147483647 w 203"/>
              <a:gd name="T15" fmla="*/ 2147483647 h 110"/>
              <a:gd name="T16" fmla="*/ 2147483647 w 203"/>
              <a:gd name="T17" fmla="*/ 2147483647 h 110"/>
              <a:gd name="T18" fmla="*/ 2147483647 w 203"/>
              <a:gd name="T19" fmla="*/ 2147483647 h 110"/>
              <a:gd name="T20" fmla="*/ 2147483647 w 203"/>
              <a:gd name="T21" fmla="*/ 2147483647 h 110"/>
              <a:gd name="T22" fmla="*/ 2147483647 w 203"/>
              <a:gd name="T23" fmla="*/ 2147483647 h 110"/>
              <a:gd name="T24" fmla="*/ 2147483647 w 203"/>
              <a:gd name="T25" fmla="*/ 2147483647 h 110"/>
              <a:gd name="T26" fmla="*/ 2147483647 w 203"/>
              <a:gd name="T27" fmla="*/ 2147483647 h 110"/>
              <a:gd name="T28" fmla="*/ 2147483647 w 203"/>
              <a:gd name="T29" fmla="*/ 2147483647 h 110"/>
              <a:gd name="T30" fmla="*/ 2147483647 w 203"/>
              <a:gd name="T31" fmla="*/ 2147483647 h 110"/>
              <a:gd name="T32" fmla="*/ 2147483647 w 203"/>
              <a:gd name="T33" fmla="*/ 2147483647 h 110"/>
              <a:gd name="T34" fmla="*/ 2147483647 w 203"/>
              <a:gd name="T35" fmla="*/ 2147483647 h 110"/>
              <a:gd name="T36" fmla="*/ 2147483647 w 203"/>
              <a:gd name="T37" fmla="*/ 2147483647 h 110"/>
              <a:gd name="T38" fmla="*/ 2147483647 w 203"/>
              <a:gd name="T39" fmla="*/ 2147483647 h 110"/>
              <a:gd name="T40" fmla="*/ 2147483647 w 203"/>
              <a:gd name="T41" fmla="*/ 2147483647 h 110"/>
              <a:gd name="T42" fmla="*/ 2147483647 w 203"/>
              <a:gd name="T43" fmla="*/ 2147483647 h 110"/>
              <a:gd name="T44" fmla="*/ 2147483647 w 203"/>
              <a:gd name="T45" fmla="*/ 2147483647 h 110"/>
              <a:gd name="T46" fmla="*/ 2147483647 w 203"/>
              <a:gd name="T47" fmla="*/ 2147483647 h 110"/>
              <a:gd name="T48" fmla="*/ 2147483647 w 203"/>
              <a:gd name="T49" fmla="*/ 2147483647 h 110"/>
              <a:gd name="T50" fmla="*/ 2147483647 w 203"/>
              <a:gd name="T51" fmla="*/ 2147483647 h 110"/>
              <a:gd name="T52" fmla="*/ 2147483647 w 203"/>
              <a:gd name="T53" fmla="*/ 2147483647 h 110"/>
              <a:gd name="T54" fmla="*/ 0 w 203"/>
              <a:gd name="T55" fmla="*/ 2147483647 h 110"/>
              <a:gd name="T56" fmla="*/ 0 w 203"/>
              <a:gd name="T57" fmla="*/ 2147483647 h 110"/>
              <a:gd name="T58" fmla="*/ 2147483647 w 203"/>
              <a:gd name="T59" fmla="*/ 2147483647 h 110"/>
              <a:gd name="T60" fmla="*/ 2147483647 w 203"/>
              <a:gd name="T61" fmla="*/ 2147483647 h 110"/>
              <a:gd name="T62" fmla="*/ 2147483647 w 203"/>
              <a:gd name="T63" fmla="*/ 2147483647 h 110"/>
              <a:gd name="T64" fmla="*/ 2147483647 w 203"/>
              <a:gd name="T65" fmla="*/ 2147483647 h 110"/>
              <a:gd name="T66" fmla="*/ 2147483647 w 203"/>
              <a:gd name="T67" fmla="*/ 2147483647 h 110"/>
              <a:gd name="T68" fmla="*/ 2147483647 w 203"/>
              <a:gd name="T69" fmla="*/ 2147483647 h 110"/>
              <a:gd name="T70" fmla="*/ 2147483647 w 203"/>
              <a:gd name="T71" fmla="*/ 2147483647 h 110"/>
              <a:gd name="T72" fmla="*/ 2147483647 w 203"/>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10"/>
              <a:gd name="T113" fmla="*/ 203 w 203"/>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10">
                <a:moveTo>
                  <a:pt x="40" y="0"/>
                </a:moveTo>
                <a:lnTo>
                  <a:pt x="163" y="0"/>
                </a:lnTo>
                <a:lnTo>
                  <a:pt x="170" y="2"/>
                </a:lnTo>
                <a:lnTo>
                  <a:pt x="179" y="3"/>
                </a:lnTo>
                <a:lnTo>
                  <a:pt x="185" y="6"/>
                </a:lnTo>
                <a:lnTo>
                  <a:pt x="191" y="10"/>
                </a:lnTo>
                <a:lnTo>
                  <a:pt x="196" y="14"/>
                </a:lnTo>
                <a:lnTo>
                  <a:pt x="200" y="20"/>
                </a:lnTo>
                <a:lnTo>
                  <a:pt x="202" y="26"/>
                </a:lnTo>
                <a:lnTo>
                  <a:pt x="203" y="32"/>
                </a:lnTo>
                <a:lnTo>
                  <a:pt x="203" y="78"/>
                </a:lnTo>
                <a:lnTo>
                  <a:pt x="202" y="84"/>
                </a:lnTo>
                <a:lnTo>
                  <a:pt x="200" y="90"/>
                </a:lnTo>
                <a:lnTo>
                  <a:pt x="196" y="96"/>
                </a:lnTo>
                <a:lnTo>
                  <a:pt x="191" y="101"/>
                </a:lnTo>
                <a:lnTo>
                  <a:pt x="185" y="104"/>
                </a:lnTo>
                <a:lnTo>
                  <a:pt x="179" y="108"/>
                </a:lnTo>
                <a:lnTo>
                  <a:pt x="170" y="109"/>
                </a:lnTo>
                <a:lnTo>
                  <a:pt x="163" y="110"/>
                </a:lnTo>
                <a:lnTo>
                  <a:pt x="40" y="110"/>
                </a:lnTo>
                <a:lnTo>
                  <a:pt x="32" y="109"/>
                </a:lnTo>
                <a:lnTo>
                  <a:pt x="24" y="108"/>
                </a:lnTo>
                <a:lnTo>
                  <a:pt x="18" y="104"/>
                </a:lnTo>
                <a:lnTo>
                  <a:pt x="12" y="101"/>
                </a:lnTo>
                <a:lnTo>
                  <a:pt x="7" y="96"/>
                </a:lnTo>
                <a:lnTo>
                  <a:pt x="3" y="90"/>
                </a:lnTo>
                <a:lnTo>
                  <a:pt x="1" y="84"/>
                </a:lnTo>
                <a:lnTo>
                  <a:pt x="0" y="78"/>
                </a:lnTo>
                <a:lnTo>
                  <a:pt x="0" y="32"/>
                </a:lnTo>
                <a:lnTo>
                  <a:pt x="1" y="26"/>
                </a:lnTo>
                <a:lnTo>
                  <a:pt x="3" y="20"/>
                </a:lnTo>
                <a:lnTo>
                  <a:pt x="7" y="14"/>
                </a:lnTo>
                <a:lnTo>
                  <a:pt x="12" y="10"/>
                </a:lnTo>
                <a:lnTo>
                  <a:pt x="18" y="6"/>
                </a:lnTo>
                <a:lnTo>
                  <a:pt x="24" y="3"/>
                </a:lnTo>
                <a:lnTo>
                  <a:pt x="32" y="2"/>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26" name="Freeform 240"/>
          <p:cNvSpPr>
            <a:spLocks/>
          </p:cNvSpPr>
          <p:nvPr/>
        </p:nvSpPr>
        <p:spPr bwMode="auto">
          <a:xfrm>
            <a:off x="1090613" y="2670680"/>
            <a:ext cx="322262" cy="174625"/>
          </a:xfrm>
          <a:custGeom>
            <a:avLst/>
            <a:gdLst>
              <a:gd name="T0" fmla="*/ 2147483647 w 203"/>
              <a:gd name="T1" fmla="*/ 0 h 110"/>
              <a:gd name="T2" fmla="*/ 2147483647 w 203"/>
              <a:gd name="T3" fmla="*/ 0 h 110"/>
              <a:gd name="T4" fmla="*/ 2147483647 w 203"/>
              <a:gd name="T5" fmla="*/ 2147483647 h 110"/>
              <a:gd name="T6" fmla="*/ 2147483647 w 203"/>
              <a:gd name="T7" fmla="*/ 2147483647 h 110"/>
              <a:gd name="T8" fmla="*/ 2147483647 w 203"/>
              <a:gd name="T9" fmla="*/ 2147483647 h 110"/>
              <a:gd name="T10" fmla="*/ 2147483647 w 203"/>
              <a:gd name="T11" fmla="*/ 2147483647 h 110"/>
              <a:gd name="T12" fmla="*/ 2147483647 w 203"/>
              <a:gd name="T13" fmla="*/ 2147483647 h 110"/>
              <a:gd name="T14" fmla="*/ 2147483647 w 203"/>
              <a:gd name="T15" fmla="*/ 2147483647 h 110"/>
              <a:gd name="T16" fmla="*/ 2147483647 w 203"/>
              <a:gd name="T17" fmla="*/ 2147483647 h 110"/>
              <a:gd name="T18" fmla="*/ 2147483647 w 203"/>
              <a:gd name="T19" fmla="*/ 2147483647 h 110"/>
              <a:gd name="T20" fmla="*/ 2147483647 w 203"/>
              <a:gd name="T21" fmla="*/ 2147483647 h 110"/>
              <a:gd name="T22" fmla="*/ 2147483647 w 203"/>
              <a:gd name="T23" fmla="*/ 2147483647 h 110"/>
              <a:gd name="T24" fmla="*/ 2147483647 w 203"/>
              <a:gd name="T25" fmla="*/ 2147483647 h 110"/>
              <a:gd name="T26" fmla="*/ 2147483647 w 203"/>
              <a:gd name="T27" fmla="*/ 2147483647 h 110"/>
              <a:gd name="T28" fmla="*/ 2147483647 w 203"/>
              <a:gd name="T29" fmla="*/ 2147483647 h 110"/>
              <a:gd name="T30" fmla="*/ 2147483647 w 203"/>
              <a:gd name="T31" fmla="*/ 2147483647 h 110"/>
              <a:gd name="T32" fmla="*/ 2147483647 w 203"/>
              <a:gd name="T33" fmla="*/ 2147483647 h 110"/>
              <a:gd name="T34" fmla="*/ 2147483647 w 203"/>
              <a:gd name="T35" fmla="*/ 2147483647 h 110"/>
              <a:gd name="T36" fmla="*/ 2147483647 w 203"/>
              <a:gd name="T37" fmla="*/ 2147483647 h 110"/>
              <a:gd name="T38" fmla="*/ 2147483647 w 203"/>
              <a:gd name="T39" fmla="*/ 2147483647 h 110"/>
              <a:gd name="T40" fmla="*/ 2147483647 w 203"/>
              <a:gd name="T41" fmla="*/ 2147483647 h 110"/>
              <a:gd name="T42" fmla="*/ 2147483647 w 203"/>
              <a:gd name="T43" fmla="*/ 2147483647 h 110"/>
              <a:gd name="T44" fmla="*/ 2147483647 w 203"/>
              <a:gd name="T45" fmla="*/ 2147483647 h 110"/>
              <a:gd name="T46" fmla="*/ 2147483647 w 203"/>
              <a:gd name="T47" fmla="*/ 2147483647 h 110"/>
              <a:gd name="T48" fmla="*/ 2147483647 w 203"/>
              <a:gd name="T49" fmla="*/ 2147483647 h 110"/>
              <a:gd name="T50" fmla="*/ 2147483647 w 203"/>
              <a:gd name="T51" fmla="*/ 2147483647 h 110"/>
              <a:gd name="T52" fmla="*/ 2147483647 w 203"/>
              <a:gd name="T53" fmla="*/ 2147483647 h 110"/>
              <a:gd name="T54" fmla="*/ 0 w 203"/>
              <a:gd name="T55" fmla="*/ 2147483647 h 110"/>
              <a:gd name="T56" fmla="*/ 0 w 203"/>
              <a:gd name="T57" fmla="*/ 2147483647 h 110"/>
              <a:gd name="T58" fmla="*/ 2147483647 w 203"/>
              <a:gd name="T59" fmla="*/ 2147483647 h 110"/>
              <a:gd name="T60" fmla="*/ 2147483647 w 203"/>
              <a:gd name="T61" fmla="*/ 2147483647 h 110"/>
              <a:gd name="T62" fmla="*/ 2147483647 w 203"/>
              <a:gd name="T63" fmla="*/ 2147483647 h 110"/>
              <a:gd name="T64" fmla="*/ 2147483647 w 203"/>
              <a:gd name="T65" fmla="*/ 2147483647 h 110"/>
              <a:gd name="T66" fmla="*/ 2147483647 w 203"/>
              <a:gd name="T67" fmla="*/ 2147483647 h 110"/>
              <a:gd name="T68" fmla="*/ 2147483647 w 203"/>
              <a:gd name="T69" fmla="*/ 2147483647 h 110"/>
              <a:gd name="T70" fmla="*/ 2147483647 w 203"/>
              <a:gd name="T71" fmla="*/ 2147483647 h 110"/>
              <a:gd name="T72" fmla="*/ 2147483647 w 203"/>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10"/>
              <a:gd name="T113" fmla="*/ 203 w 203"/>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10">
                <a:moveTo>
                  <a:pt x="40" y="0"/>
                </a:moveTo>
                <a:lnTo>
                  <a:pt x="163" y="0"/>
                </a:lnTo>
                <a:lnTo>
                  <a:pt x="170" y="2"/>
                </a:lnTo>
                <a:lnTo>
                  <a:pt x="179" y="3"/>
                </a:lnTo>
                <a:lnTo>
                  <a:pt x="185" y="6"/>
                </a:lnTo>
                <a:lnTo>
                  <a:pt x="191" y="10"/>
                </a:lnTo>
                <a:lnTo>
                  <a:pt x="196" y="14"/>
                </a:lnTo>
                <a:lnTo>
                  <a:pt x="200" y="20"/>
                </a:lnTo>
                <a:lnTo>
                  <a:pt x="202" y="26"/>
                </a:lnTo>
                <a:lnTo>
                  <a:pt x="203" y="32"/>
                </a:lnTo>
                <a:lnTo>
                  <a:pt x="203" y="78"/>
                </a:lnTo>
                <a:lnTo>
                  <a:pt x="202" y="84"/>
                </a:lnTo>
                <a:lnTo>
                  <a:pt x="200" y="90"/>
                </a:lnTo>
                <a:lnTo>
                  <a:pt x="196" y="96"/>
                </a:lnTo>
                <a:lnTo>
                  <a:pt x="191" y="101"/>
                </a:lnTo>
                <a:lnTo>
                  <a:pt x="185" y="104"/>
                </a:lnTo>
                <a:lnTo>
                  <a:pt x="179" y="108"/>
                </a:lnTo>
                <a:lnTo>
                  <a:pt x="170" y="109"/>
                </a:lnTo>
                <a:lnTo>
                  <a:pt x="163" y="110"/>
                </a:lnTo>
                <a:lnTo>
                  <a:pt x="40" y="110"/>
                </a:lnTo>
                <a:lnTo>
                  <a:pt x="32" y="109"/>
                </a:lnTo>
                <a:lnTo>
                  <a:pt x="24" y="108"/>
                </a:lnTo>
                <a:lnTo>
                  <a:pt x="18" y="104"/>
                </a:lnTo>
                <a:lnTo>
                  <a:pt x="12" y="101"/>
                </a:lnTo>
                <a:lnTo>
                  <a:pt x="7" y="96"/>
                </a:lnTo>
                <a:lnTo>
                  <a:pt x="3" y="90"/>
                </a:lnTo>
                <a:lnTo>
                  <a:pt x="1" y="84"/>
                </a:lnTo>
                <a:lnTo>
                  <a:pt x="0" y="78"/>
                </a:lnTo>
                <a:lnTo>
                  <a:pt x="0" y="32"/>
                </a:lnTo>
                <a:lnTo>
                  <a:pt x="1" y="26"/>
                </a:lnTo>
                <a:lnTo>
                  <a:pt x="3" y="20"/>
                </a:lnTo>
                <a:lnTo>
                  <a:pt x="7" y="14"/>
                </a:lnTo>
                <a:lnTo>
                  <a:pt x="12" y="10"/>
                </a:lnTo>
                <a:lnTo>
                  <a:pt x="18" y="6"/>
                </a:lnTo>
                <a:lnTo>
                  <a:pt x="24" y="3"/>
                </a:lnTo>
                <a:lnTo>
                  <a:pt x="32" y="2"/>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27" name="Freeform 241"/>
          <p:cNvSpPr>
            <a:spLocks/>
          </p:cNvSpPr>
          <p:nvPr/>
        </p:nvSpPr>
        <p:spPr bwMode="auto">
          <a:xfrm>
            <a:off x="1203325" y="2740530"/>
            <a:ext cx="138113" cy="61913"/>
          </a:xfrm>
          <a:custGeom>
            <a:avLst/>
            <a:gdLst>
              <a:gd name="T0" fmla="*/ 2147483647 w 87"/>
              <a:gd name="T1" fmla="*/ 0 h 39"/>
              <a:gd name="T2" fmla="*/ 2147483647 w 87"/>
              <a:gd name="T3" fmla="*/ 2147483647 h 39"/>
              <a:gd name="T4" fmla="*/ 2147483647 w 87"/>
              <a:gd name="T5" fmla="*/ 2147483647 h 39"/>
              <a:gd name="T6" fmla="*/ 2147483647 w 87"/>
              <a:gd name="T7" fmla="*/ 2147483647 h 39"/>
              <a:gd name="T8" fmla="*/ 2147483647 w 87"/>
              <a:gd name="T9" fmla="*/ 2147483647 h 39"/>
              <a:gd name="T10" fmla="*/ 2147483647 w 87"/>
              <a:gd name="T11" fmla="*/ 2147483647 h 39"/>
              <a:gd name="T12" fmla="*/ 2147483647 w 87"/>
              <a:gd name="T13" fmla="*/ 2147483647 h 39"/>
              <a:gd name="T14" fmla="*/ 2147483647 w 87"/>
              <a:gd name="T15" fmla="*/ 2147483647 h 39"/>
              <a:gd name="T16" fmla="*/ 2147483647 w 87"/>
              <a:gd name="T17" fmla="*/ 2147483647 h 39"/>
              <a:gd name="T18" fmla="*/ 2147483647 w 87"/>
              <a:gd name="T19" fmla="*/ 2147483647 h 39"/>
              <a:gd name="T20" fmla="*/ 2147483647 w 87"/>
              <a:gd name="T21" fmla="*/ 2147483647 h 39"/>
              <a:gd name="T22" fmla="*/ 2147483647 w 87"/>
              <a:gd name="T23" fmla="*/ 2147483647 h 39"/>
              <a:gd name="T24" fmla="*/ 2147483647 w 87"/>
              <a:gd name="T25" fmla="*/ 2147483647 h 39"/>
              <a:gd name="T26" fmla="*/ 2147483647 w 87"/>
              <a:gd name="T27" fmla="*/ 2147483647 h 39"/>
              <a:gd name="T28" fmla="*/ 2147483647 w 87"/>
              <a:gd name="T29" fmla="*/ 2147483647 h 39"/>
              <a:gd name="T30" fmla="*/ 2147483647 w 87"/>
              <a:gd name="T31" fmla="*/ 2147483647 h 39"/>
              <a:gd name="T32" fmla="*/ 2147483647 w 87"/>
              <a:gd name="T33" fmla="*/ 2147483647 h 39"/>
              <a:gd name="T34" fmla="*/ 2147483647 w 87"/>
              <a:gd name="T35" fmla="*/ 2147483647 h 39"/>
              <a:gd name="T36" fmla="*/ 2147483647 w 87"/>
              <a:gd name="T37" fmla="*/ 2147483647 h 39"/>
              <a:gd name="T38" fmla="*/ 2147483647 w 87"/>
              <a:gd name="T39" fmla="*/ 2147483647 h 39"/>
              <a:gd name="T40" fmla="*/ 2147483647 w 87"/>
              <a:gd name="T41" fmla="*/ 2147483647 h 39"/>
              <a:gd name="T42" fmla="*/ 2147483647 w 87"/>
              <a:gd name="T43" fmla="*/ 2147483647 h 39"/>
              <a:gd name="T44" fmla="*/ 2147483647 w 87"/>
              <a:gd name="T45" fmla="*/ 2147483647 h 39"/>
              <a:gd name="T46" fmla="*/ 2147483647 w 87"/>
              <a:gd name="T47" fmla="*/ 2147483647 h 39"/>
              <a:gd name="T48" fmla="*/ 0 w 87"/>
              <a:gd name="T49" fmla="*/ 2147483647 h 39"/>
              <a:gd name="T50" fmla="*/ 2147483647 w 87"/>
              <a:gd name="T51" fmla="*/ 2147483647 h 39"/>
              <a:gd name="T52" fmla="*/ 2147483647 w 87"/>
              <a:gd name="T53" fmla="*/ 2147483647 h 39"/>
              <a:gd name="T54" fmla="*/ 2147483647 w 87"/>
              <a:gd name="T55" fmla="*/ 2147483647 h 39"/>
              <a:gd name="T56" fmla="*/ 2147483647 w 87"/>
              <a:gd name="T57" fmla="*/ 2147483647 h 39"/>
              <a:gd name="T58" fmla="*/ 2147483647 w 87"/>
              <a:gd name="T59" fmla="*/ 2147483647 h 39"/>
              <a:gd name="T60" fmla="*/ 2147483647 w 87"/>
              <a:gd name="T61" fmla="*/ 2147483647 h 39"/>
              <a:gd name="T62" fmla="*/ 2147483647 w 87"/>
              <a:gd name="T63" fmla="*/ 2147483647 h 39"/>
              <a:gd name="T64" fmla="*/ 2147483647 w 8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9"/>
              <a:gd name="T101" fmla="*/ 87 w 8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9">
                <a:moveTo>
                  <a:pt x="44" y="0"/>
                </a:moveTo>
                <a:lnTo>
                  <a:pt x="53" y="1"/>
                </a:lnTo>
                <a:lnTo>
                  <a:pt x="61" y="2"/>
                </a:lnTo>
                <a:lnTo>
                  <a:pt x="68" y="3"/>
                </a:lnTo>
                <a:lnTo>
                  <a:pt x="75" y="5"/>
                </a:lnTo>
                <a:lnTo>
                  <a:pt x="80" y="9"/>
                </a:lnTo>
                <a:lnTo>
                  <a:pt x="84" y="12"/>
                </a:lnTo>
                <a:lnTo>
                  <a:pt x="87" y="16"/>
                </a:lnTo>
                <a:lnTo>
                  <a:pt x="87" y="19"/>
                </a:lnTo>
                <a:lnTo>
                  <a:pt x="87" y="24"/>
                </a:lnTo>
                <a:lnTo>
                  <a:pt x="84" y="27"/>
                </a:lnTo>
                <a:lnTo>
                  <a:pt x="80" y="31"/>
                </a:lnTo>
                <a:lnTo>
                  <a:pt x="75" y="33"/>
                </a:lnTo>
                <a:lnTo>
                  <a:pt x="68" y="36"/>
                </a:lnTo>
                <a:lnTo>
                  <a:pt x="61" y="38"/>
                </a:lnTo>
                <a:lnTo>
                  <a:pt x="53" y="39"/>
                </a:lnTo>
                <a:lnTo>
                  <a:pt x="44" y="39"/>
                </a:lnTo>
                <a:lnTo>
                  <a:pt x="35" y="39"/>
                </a:lnTo>
                <a:lnTo>
                  <a:pt x="27" y="38"/>
                </a:lnTo>
                <a:lnTo>
                  <a:pt x="20" y="36"/>
                </a:lnTo>
                <a:lnTo>
                  <a:pt x="14" y="33"/>
                </a:lnTo>
                <a:lnTo>
                  <a:pt x="7" y="31"/>
                </a:lnTo>
                <a:lnTo>
                  <a:pt x="3" y="27"/>
                </a:lnTo>
                <a:lnTo>
                  <a:pt x="1" y="24"/>
                </a:lnTo>
                <a:lnTo>
                  <a:pt x="0" y="19"/>
                </a:lnTo>
                <a:lnTo>
                  <a:pt x="1" y="16"/>
                </a:lnTo>
                <a:lnTo>
                  <a:pt x="3" y="12"/>
                </a:lnTo>
                <a:lnTo>
                  <a:pt x="7" y="9"/>
                </a:lnTo>
                <a:lnTo>
                  <a:pt x="14" y="5"/>
                </a:lnTo>
                <a:lnTo>
                  <a:pt x="20" y="3"/>
                </a:lnTo>
                <a:lnTo>
                  <a:pt x="27"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28" name="Freeform 242"/>
          <p:cNvSpPr>
            <a:spLocks/>
          </p:cNvSpPr>
          <p:nvPr/>
        </p:nvSpPr>
        <p:spPr bwMode="auto">
          <a:xfrm>
            <a:off x="1203325" y="2740530"/>
            <a:ext cx="138113" cy="61913"/>
          </a:xfrm>
          <a:custGeom>
            <a:avLst/>
            <a:gdLst>
              <a:gd name="T0" fmla="*/ 2147483647 w 87"/>
              <a:gd name="T1" fmla="*/ 0 h 39"/>
              <a:gd name="T2" fmla="*/ 2147483647 w 87"/>
              <a:gd name="T3" fmla="*/ 2147483647 h 39"/>
              <a:gd name="T4" fmla="*/ 2147483647 w 87"/>
              <a:gd name="T5" fmla="*/ 2147483647 h 39"/>
              <a:gd name="T6" fmla="*/ 2147483647 w 87"/>
              <a:gd name="T7" fmla="*/ 2147483647 h 39"/>
              <a:gd name="T8" fmla="*/ 2147483647 w 87"/>
              <a:gd name="T9" fmla="*/ 2147483647 h 39"/>
              <a:gd name="T10" fmla="*/ 2147483647 w 87"/>
              <a:gd name="T11" fmla="*/ 2147483647 h 39"/>
              <a:gd name="T12" fmla="*/ 2147483647 w 87"/>
              <a:gd name="T13" fmla="*/ 2147483647 h 39"/>
              <a:gd name="T14" fmla="*/ 2147483647 w 87"/>
              <a:gd name="T15" fmla="*/ 2147483647 h 39"/>
              <a:gd name="T16" fmla="*/ 2147483647 w 87"/>
              <a:gd name="T17" fmla="*/ 2147483647 h 39"/>
              <a:gd name="T18" fmla="*/ 2147483647 w 87"/>
              <a:gd name="T19" fmla="*/ 2147483647 h 39"/>
              <a:gd name="T20" fmla="*/ 2147483647 w 87"/>
              <a:gd name="T21" fmla="*/ 2147483647 h 39"/>
              <a:gd name="T22" fmla="*/ 2147483647 w 87"/>
              <a:gd name="T23" fmla="*/ 2147483647 h 39"/>
              <a:gd name="T24" fmla="*/ 2147483647 w 87"/>
              <a:gd name="T25" fmla="*/ 2147483647 h 39"/>
              <a:gd name="T26" fmla="*/ 2147483647 w 87"/>
              <a:gd name="T27" fmla="*/ 2147483647 h 39"/>
              <a:gd name="T28" fmla="*/ 2147483647 w 87"/>
              <a:gd name="T29" fmla="*/ 2147483647 h 39"/>
              <a:gd name="T30" fmla="*/ 2147483647 w 87"/>
              <a:gd name="T31" fmla="*/ 2147483647 h 39"/>
              <a:gd name="T32" fmla="*/ 2147483647 w 87"/>
              <a:gd name="T33" fmla="*/ 2147483647 h 39"/>
              <a:gd name="T34" fmla="*/ 2147483647 w 87"/>
              <a:gd name="T35" fmla="*/ 2147483647 h 39"/>
              <a:gd name="T36" fmla="*/ 2147483647 w 87"/>
              <a:gd name="T37" fmla="*/ 2147483647 h 39"/>
              <a:gd name="T38" fmla="*/ 2147483647 w 87"/>
              <a:gd name="T39" fmla="*/ 2147483647 h 39"/>
              <a:gd name="T40" fmla="*/ 2147483647 w 87"/>
              <a:gd name="T41" fmla="*/ 2147483647 h 39"/>
              <a:gd name="T42" fmla="*/ 2147483647 w 87"/>
              <a:gd name="T43" fmla="*/ 2147483647 h 39"/>
              <a:gd name="T44" fmla="*/ 2147483647 w 87"/>
              <a:gd name="T45" fmla="*/ 2147483647 h 39"/>
              <a:gd name="T46" fmla="*/ 2147483647 w 87"/>
              <a:gd name="T47" fmla="*/ 2147483647 h 39"/>
              <a:gd name="T48" fmla="*/ 0 w 87"/>
              <a:gd name="T49" fmla="*/ 2147483647 h 39"/>
              <a:gd name="T50" fmla="*/ 2147483647 w 87"/>
              <a:gd name="T51" fmla="*/ 2147483647 h 39"/>
              <a:gd name="T52" fmla="*/ 2147483647 w 87"/>
              <a:gd name="T53" fmla="*/ 2147483647 h 39"/>
              <a:gd name="T54" fmla="*/ 2147483647 w 87"/>
              <a:gd name="T55" fmla="*/ 2147483647 h 39"/>
              <a:gd name="T56" fmla="*/ 2147483647 w 87"/>
              <a:gd name="T57" fmla="*/ 2147483647 h 39"/>
              <a:gd name="T58" fmla="*/ 2147483647 w 87"/>
              <a:gd name="T59" fmla="*/ 2147483647 h 39"/>
              <a:gd name="T60" fmla="*/ 2147483647 w 87"/>
              <a:gd name="T61" fmla="*/ 2147483647 h 39"/>
              <a:gd name="T62" fmla="*/ 2147483647 w 87"/>
              <a:gd name="T63" fmla="*/ 2147483647 h 39"/>
              <a:gd name="T64" fmla="*/ 2147483647 w 8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9"/>
              <a:gd name="T101" fmla="*/ 87 w 8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9">
                <a:moveTo>
                  <a:pt x="44" y="0"/>
                </a:moveTo>
                <a:lnTo>
                  <a:pt x="53" y="1"/>
                </a:lnTo>
                <a:lnTo>
                  <a:pt x="61" y="2"/>
                </a:lnTo>
                <a:lnTo>
                  <a:pt x="68" y="3"/>
                </a:lnTo>
                <a:lnTo>
                  <a:pt x="75" y="5"/>
                </a:lnTo>
                <a:lnTo>
                  <a:pt x="80" y="9"/>
                </a:lnTo>
                <a:lnTo>
                  <a:pt x="84" y="12"/>
                </a:lnTo>
                <a:lnTo>
                  <a:pt x="87" y="16"/>
                </a:lnTo>
                <a:lnTo>
                  <a:pt x="87" y="19"/>
                </a:lnTo>
                <a:lnTo>
                  <a:pt x="87" y="24"/>
                </a:lnTo>
                <a:lnTo>
                  <a:pt x="84" y="27"/>
                </a:lnTo>
                <a:lnTo>
                  <a:pt x="80" y="31"/>
                </a:lnTo>
                <a:lnTo>
                  <a:pt x="75" y="33"/>
                </a:lnTo>
                <a:lnTo>
                  <a:pt x="68" y="36"/>
                </a:lnTo>
                <a:lnTo>
                  <a:pt x="61" y="38"/>
                </a:lnTo>
                <a:lnTo>
                  <a:pt x="53" y="39"/>
                </a:lnTo>
                <a:lnTo>
                  <a:pt x="44" y="39"/>
                </a:lnTo>
                <a:lnTo>
                  <a:pt x="35" y="39"/>
                </a:lnTo>
                <a:lnTo>
                  <a:pt x="27" y="38"/>
                </a:lnTo>
                <a:lnTo>
                  <a:pt x="20" y="36"/>
                </a:lnTo>
                <a:lnTo>
                  <a:pt x="14" y="33"/>
                </a:lnTo>
                <a:lnTo>
                  <a:pt x="7" y="31"/>
                </a:lnTo>
                <a:lnTo>
                  <a:pt x="3" y="27"/>
                </a:lnTo>
                <a:lnTo>
                  <a:pt x="1" y="24"/>
                </a:lnTo>
                <a:lnTo>
                  <a:pt x="0" y="19"/>
                </a:lnTo>
                <a:lnTo>
                  <a:pt x="1" y="16"/>
                </a:lnTo>
                <a:lnTo>
                  <a:pt x="3" y="12"/>
                </a:lnTo>
                <a:lnTo>
                  <a:pt x="7" y="9"/>
                </a:lnTo>
                <a:lnTo>
                  <a:pt x="14" y="5"/>
                </a:lnTo>
                <a:lnTo>
                  <a:pt x="20" y="3"/>
                </a:lnTo>
                <a:lnTo>
                  <a:pt x="27"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29" name="Freeform 243"/>
          <p:cNvSpPr>
            <a:spLocks/>
          </p:cNvSpPr>
          <p:nvPr/>
        </p:nvSpPr>
        <p:spPr bwMode="auto">
          <a:xfrm>
            <a:off x="150813" y="4093080"/>
            <a:ext cx="320675" cy="249238"/>
          </a:xfrm>
          <a:custGeom>
            <a:avLst/>
            <a:gdLst>
              <a:gd name="T0" fmla="*/ 2147483647 w 202"/>
              <a:gd name="T1" fmla="*/ 0 h 157"/>
              <a:gd name="T2" fmla="*/ 2147483647 w 202"/>
              <a:gd name="T3" fmla="*/ 0 h 157"/>
              <a:gd name="T4" fmla="*/ 2147483647 w 202"/>
              <a:gd name="T5" fmla="*/ 0 h 157"/>
              <a:gd name="T6" fmla="*/ 2147483647 w 202"/>
              <a:gd name="T7" fmla="*/ 2147483647 h 157"/>
              <a:gd name="T8" fmla="*/ 2147483647 w 202"/>
              <a:gd name="T9" fmla="*/ 2147483647 h 157"/>
              <a:gd name="T10" fmla="*/ 2147483647 w 202"/>
              <a:gd name="T11" fmla="*/ 2147483647 h 157"/>
              <a:gd name="T12" fmla="*/ 2147483647 w 202"/>
              <a:gd name="T13" fmla="*/ 2147483647 h 157"/>
              <a:gd name="T14" fmla="*/ 2147483647 w 202"/>
              <a:gd name="T15" fmla="*/ 2147483647 h 157"/>
              <a:gd name="T16" fmla="*/ 2147483647 w 202"/>
              <a:gd name="T17" fmla="*/ 2147483647 h 157"/>
              <a:gd name="T18" fmla="*/ 2147483647 w 202"/>
              <a:gd name="T19" fmla="*/ 2147483647 h 157"/>
              <a:gd name="T20" fmla="*/ 2147483647 w 202"/>
              <a:gd name="T21" fmla="*/ 2147483647 h 157"/>
              <a:gd name="T22" fmla="*/ 2147483647 w 202"/>
              <a:gd name="T23" fmla="*/ 2147483647 h 157"/>
              <a:gd name="T24" fmla="*/ 2147483647 w 202"/>
              <a:gd name="T25" fmla="*/ 2147483647 h 157"/>
              <a:gd name="T26" fmla="*/ 2147483647 w 202"/>
              <a:gd name="T27" fmla="*/ 2147483647 h 157"/>
              <a:gd name="T28" fmla="*/ 2147483647 w 202"/>
              <a:gd name="T29" fmla="*/ 2147483647 h 157"/>
              <a:gd name="T30" fmla="*/ 2147483647 w 202"/>
              <a:gd name="T31" fmla="*/ 2147483647 h 157"/>
              <a:gd name="T32" fmla="*/ 2147483647 w 202"/>
              <a:gd name="T33" fmla="*/ 2147483647 h 157"/>
              <a:gd name="T34" fmla="*/ 2147483647 w 202"/>
              <a:gd name="T35" fmla="*/ 2147483647 h 157"/>
              <a:gd name="T36" fmla="*/ 2147483647 w 202"/>
              <a:gd name="T37" fmla="*/ 2147483647 h 157"/>
              <a:gd name="T38" fmla="*/ 2147483647 w 202"/>
              <a:gd name="T39" fmla="*/ 2147483647 h 157"/>
              <a:gd name="T40" fmla="*/ 2147483647 w 202"/>
              <a:gd name="T41" fmla="*/ 2147483647 h 157"/>
              <a:gd name="T42" fmla="*/ 2147483647 w 202"/>
              <a:gd name="T43" fmla="*/ 2147483647 h 157"/>
              <a:gd name="T44" fmla="*/ 2147483647 w 202"/>
              <a:gd name="T45" fmla="*/ 2147483647 h 157"/>
              <a:gd name="T46" fmla="*/ 2147483647 w 202"/>
              <a:gd name="T47" fmla="*/ 2147483647 h 157"/>
              <a:gd name="T48" fmla="*/ 2147483647 w 202"/>
              <a:gd name="T49" fmla="*/ 2147483647 h 157"/>
              <a:gd name="T50" fmla="*/ 2147483647 w 202"/>
              <a:gd name="T51" fmla="*/ 2147483647 h 157"/>
              <a:gd name="T52" fmla="*/ 2147483647 w 202"/>
              <a:gd name="T53" fmla="*/ 2147483647 h 157"/>
              <a:gd name="T54" fmla="*/ 0 w 202"/>
              <a:gd name="T55" fmla="*/ 2147483647 h 157"/>
              <a:gd name="T56" fmla="*/ 0 w 202"/>
              <a:gd name="T57" fmla="*/ 2147483647 h 157"/>
              <a:gd name="T58" fmla="*/ 2147483647 w 202"/>
              <a:gd name="T59" fmla="*/ 2147483647 h 157"/>
              <a:gd name="T60" fmla="*/ 2147483647 w 202"/>
              <a:gd name="T61" fmla="*/ 2147483647 h 157"/>
              <a:gd name="T62" fmla="*/ 2147483647 w 202"/>
              <a:gd name="T63" fmla="*/ 2147483647 h 157"/>
              <a:gd name="T64" fmla="*/ 2147483647 w 202"/>
              <a:gd name="T65" fmla="*/ 2147483647 h 157"/>
              <a:gd name="T66" fmla="*/ 2147483647 w 202"/>
              <a:gd name="T67" fmla="*/ 2147483647 h 157"/>
              <a:gd name="T68" fmla="*/ 2147483647 w 202"/>
              <a:gd name="T69" fmla="*/ 2147483647 h 157"/>
              <a:gd name="T70" fmla="*/ 2147483647 w 202"/>
              <a:gd name="T71" fmla="*/ 0 h 157"/>
              <a:gd name="T72" fmla="*/ 2147483647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6" y="20"/>
                </a:lnTo>
                <a:lnTo>
                  <a:pt x="199" y="28"/>
                </a:lnTo>
                <a:lnTo>
                  <a:pt x="202" y="36"/>
                </a:lnTo>
                <a:lnTo>
                  <a:pt x="202" y="45"/>
                </a:lnTo>
                <a:lnTo>
                  <a:pt x="202" y="112"/>
                </a:lnTo>
                <a:lnTo>
                  <a:pt x="202" y="121"/>
                </a:lnTo>
                <a:lnTo>
                  <a:pt x="199" y="129"/>
                </a:lnTo>
                <a:lnTo>
                  <a:pt x="196" y="137"/>
                </a:lnTo>
                <a:lnTo>
                  <a:pt x="191" y="143"/>
                </a:lnTo>
                <a:lnTo>
                  <a:pt x="185" y="149"/>
                </a:lnTo>
                <a:lnTo>
                  <a:pt x="178" y="154"/>
                </a:lnTo>
                <a:lnTo>
                  <a:pt x="171" y="156"/>
                </a:lnTo>
                <a:lnTo>
                  <a:pt x="163" y="157"/>
                </a:lnTo>
                <a:lnTo>
                  <a:pt x="39" y="157"/>
                </a:lnTo>
                <a:lnTo>
                  <a:pt x="31" y="156"/>
                </a:lnTo>
                <a:lnTo>
                  <a:pt x="24" y="154"/>
                </a:lnTo>
                <a:lnTo>
                  <a:pt x="17" y="149"/>
                </a:lnTo>
                <a:lnTo>
                  <a:pt x="11" y="143"/>
                </a:lnTo>
                <a:lnTo>
                  <a:pt x="7" y="137"/>
                </a:lnTo>
                <a:lnTo>
                  <a:pt x="3" y="129"/>
                </a:lnTo>
                <a:lnTo>
                  <a:pt x="1" y="121"/>
                </a:lnTo>
                <a:lnTo>
                  <a:pt x="0" y="112"/>
                </a:lnTo>
                <a:lnTo>
                  <a:pt x="0" y="45"/>
                </a:lnTo>
                <a:lnTo>
                  <a:pt x="1" y="36"/>
                </a:lnTo>
                <a:lnTo>
                  <a:pt x="3" y="28"/>
                </a:lnTo>
                <a:lnTo>
                  <a:pt x="7" y="20"/>
                </a:lnTo>
                <a:lnTo>
                  <a:pt x="11" y="13"/>
                </a:lnTo>
                <a:lnTo>
                  <a:pt x="17" y="7"/>
                </a:lnTo>
                <a:lnTo>
                  <a:pt x="24" y="3"/>
                </a:lnTo>
                <a:lnTo>
                  <a:pt x="31" y="0"/>
                </a:lnTo>
                <a:lnTo>
                  <a:pt x="39"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30" name="Freeform 244"/>
          <p:cNvSpPr>
            <a:spLocks/>
          </p:cNvSpPr>
          <p:nvPr/>
        </p:nvSpPr>
        <p:spPr bwMode="auto">
          <a:xfrm>
            <a:off x="150813" y="4093080"/>
            <a:ext cx="320675" cy="249238"/>
          </a:xfrm>
          <a:custGeom>
            <a:avLst/>
            <a:gdLst>
              <a:gd name="T0" fmla="*/ 2147483647 w 202"/>
              <a:gd name="T1" fmla="*/ 0 h 157"/>
              <a:gd name="T2" fmla="*/ 2147483647 w 202"/>
              <a:gd name="T3" fmla="*/ 0 h 157"/>
              <a:gd name="T4" fmla="*/ 2147483647 w 202"/>
              <a:gd name="T5" fmla="*/ 0 h 157"/>
              <a:gd name="T6" fmla="*/ 2147483647 w 202"/>
              <a:gd name="T7" fmla="*/ 2147483647 h 157"/>
              <a:gd name="T8" fmla="*/ 2147483647 w 202"/>
              <a:gd name="T9" fmla="*/ 2147483647 h 157"/>
              <a:gd name="T10" fmla="*/ 2147483647 w 202"/>
              <a:gd name="T11" fmla="*/ 2147483647 h 157"/>
              <a:gd name="T12" fmla="*/ 2147483647 w 202"/>
              <a:gd name="T13" fmla="*/ 2147483647 h 157"/>
              <a:gd name="T14" fmla="*/ 2147483647 w 202"/>
              <a:gd name="T15" fmla="*/ 2147483647 h 157"/>
              <a:gd name="T16" fmla="*/ 2147483647 w 202"/>
              <a:gd name="T17" fmla="*/ 2147483647 h 157"/>
              <a:gd name="T18" fmla="*/ 2147483647 w 202"/>
              <a:gd name="T19" fmla="*/ 2147483647 h 157"/>
              <a:gd name="T20" fmla="*/ 2147483647 w 202"/>
              <a:gd name="T21" fmla="*/ 2147483647 h 157"/>
              <a:gd name="T22" fmla="*/ 2147483647 w 202"/>
              <a:gd name="T23" fmla="*/ 2147483647 h 157"/>
              <a:gd name="T24" fmla="*/ 2147483647 w 202"/>
              <a:gd name="T25" fmla="*/ 2147483647 h 157"/>
              <a:gd name="T26" fmla="*/ 2147483647 w 202"/>
              <a:gd name="T27" fmla="*/ 2147483647 h 157"/>
              <a:gd name="T28" fmla="*/ 2147483647 w 202"/>
              <a:gd name="T29" fmla="*/ 2147483647 h 157"/>
              <a:gd name="T30" fmla="*/ 2147483647 w 202"/>
              <a:gd name="T31" fmla="*/ 2147483647 h 157"/>
              <a:gd name="T32" fmla="*/ 2147483647 w 202"/>
              <a:gd name="T33" fmla="*/ 2147483647 h 157"/>
              <a:gd name="T34" fmla="*/ 2147483647 w 202"/>
              <a:gd name="T35" fmla="*/ 2147483647 h 157"/>
              <a:gd name="T36" fmla="*/ 2147483647 w 202"/>
              <a:gd name="T37" fmla="*/ 2147483647 h 157"/>
              <a:gd name="T38" fmla="*/ 2147483647 w 202"/>
              <a:gd name="T39" fmla="*/ 2147483647 h 157"/>
              <a:gd name="T40" fmla="*/ 2147483647 w 202"/>
              <a:gd name="T41" fmla="*/ 2147483647 h 157"/>
              <a:gd name="T42" fmla="*/ 2147483647 w 202"/>
              <a:gd name="T43" fmla="*/ 2147483647 h 157"/>
              <a:gd name="T44" fmla="*/ 2147483647 w 202"/>
              <a:gd name="T45" fmla="*/ 2147483647 h 157"/>
              <a:gd name="T46" fmla="*/ 2147483647 w 202"/>
              <a:gd name="T47" fmla="*/ 2147483647 h 157"/>
              <a:gd name="T48" fmla="*/ 2147483647 w 202"/>
              <a:gd name="T49" fmla="*/ 2147483647 h 157"/>
              <a:gd name="T50" fmla="*/ 2147483647 w 202"/>
              <a:gd name="T51" fmla="*/ 2147483647 h 157"/>
              <a:gd name="T52" fmla="*/ 2147483647 w 202"/>
              <a:gd name="T53" fmla="*/ 2147483647 h 157"/>
              <a:gd name="T54" fmla="*/ 0 w 202"/>
              <a:gd name="T55" fmla="*/ 2147483647 h 157"/>
              <a:gd name="T56" fmla="*/ 0 w 202"/>
              <a:gd name="T57" fmla="*/ 2147483647 h 157"/>
              <a:gd name="T58" fmla="*/ 2147483647 w 202"/>
              <a:gd name="T59" fmla="*/ 2147483647 h 157"/>
              <a:gd name="T60" fmla="*/ 2147483647 w 202"/>
              <a:gd name="T61" fmla="*/ 2147483647 h 157"/>
              <a:gd name="T62" fmla="*/ 2147483647 w 202"/>
              <a:gd name="T63" fmla="*/ 2147483647 h 157"/>
              <a:gd name="T64" fmla="*/ 2147483647 w 202"/>
              <a:gd name="T65" fmla="*/ 2147483647 h 157"/>
              <a:gd name="T66" fmla="*/ 2147483647 w 202"/>
              <a:gd name="T67" fmla="*/ 2147483647 h 157"/>
              <a:gd name="T68" fmla="*/ 2147483647 w 202"/>
              <a:gd name="T69" fmla="*/ 2147483647 h 157"/>
              <a:gd name="T70" fmla="*/ 2147483647 w 202"/>
              <a:gd name="T71" fmla="*/ 0 h 157"/>
              <a:gd name="T72" fmla="*/ 2147483647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6" y="20"/>
                </a:lnTo>
                <a:lnTo>
                  <a:pt x="199" y="28"/>
                </a:lnTo>
                <a:lnTo>
                  <a:pt x="202" y="36"/>
                </a:lnTo>
                <a:lnTo>
                  <a:pt x="202" y="45"/>
                </a:lnTo>
                <a:lnTo>
                  <a:pt x="202" y="112"/>
                </a:lnTo>
                <a:lnTo>
                  <a:pt x="202" y="121"/>
                </a:lnTo>
                <a:lnTo>
                  <a:pt x="199" y="129"/>
                </a:lnTo>
                <a:lnTo>
                  <a:pt x="196" y="137"/>
                </a:lnTo>
                <a:lnTo>
                  <a:pt x="191" y="143"/>
                </a:lnTo>
                <a:lnTo>
                  <a:pt x="185" y="149"/>
                </a:lnTo>
                <a:lnTo>
                  <a:pt x="178" y="154"/>
                </a:lnTo>
                <a:lnTo>
                  <a:pt x="171" y="156"/>
                </a:lnTo>
                <a:lnTo>
                  <a:pt x="163" y="157"/>
                </a:lnTo>
                <a:lnTo>
                  <a:pt x="39" y="157"/>
                </a:lnTo>
                <a:lnTo>
                  <a:pt x="31" y="156"/>
                </a:lnTo>
                <a:lnTo>
                  <a:pt x="24" y="154"/>
                </a:lnTo>
                <a:lnTo>
                  <a:pt x="17" y="149"/>
                </a:lnTo>
                <a:lnTo>
                  <a:pt x="11" y="143"/>
                </a:lnTo>
                <a:lnTo>
                  <a:pt x="7" y="137"/>
                </a:lnTo>
                <a:lnTo>
                  <a:pt x="3" y="129"/>
                </a:lnTo>
                <a:lnTo>
                  <a:pt x="1" y="121"/>
                </a:lnTo>
                <a:lnTo>
                  <a:pt x="0" y="112"/>
                </a:lnTo>
                <a:lnTo>
                  <a:pt x="0" y="45"/>
                </a:lnTo>
                <a:lnTo>
                  <a:pt x="1" y="36"/>
                </a:lnTo>
                <a:lnTo>
                  <a:pt x="3" y="28"/>
                </a:lnTo>
                <a:lnTo>
                  <a:pt x="7" y="20"/>
                </a:lnTo>
                <a:lnTo>
                  <a:pt x="11" y="13"/>
                </a:lnTo>
                <a:lnTo>
                  <a:pt x="17" y="7"/>
                </a:lnTo>
                <a:lnTo>
                  <a:pt x="24" y="3"/>
                </a:lnTo>
                <a:lnTo>
                  <a:pt x="31" y="0"/>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31" name="Freeform 245"/>
          <p:cNvSpPr>
            <a:spLocks/>
          </p:cNvSpPr>
          <p:nvPr/>
        </p:nvSpPr>
        <p:spPr bwMode="auto">
          <a:xfrm>
            <a:off x="263525" y="4193093"/>
            <a:ext cx="139700" cy="88900"/>
          </a:xfrm>
          <a:custGeom>
            <a:avLst/>
            <a:gdLst>
              <a:gd name="T0" fmla="*/ 2147483647 w 88"/>
              <a:gd name="T1" fmla="*/ 0 h 56"/>
              <a:gd name="T2" fmla="*/ 2147483647 w 88"/>
              <a:gd name="T3" fmla="*/ 0 h 56"/>
              <a:gd name="T4" fmla="*/ 2147483647 w 88"/>
              <a:gd name="T5" fmla="*/ 2147483647 h 56"/>
              <a:gd name="T6" fmla="*/ 2147483647 w 88"/>
              <a:gd name="T7" fmla="*/ 2147483647 h 56"/>
              <a:gd name="T8" fmla="*/ 2147483647 w 88"/>
              <a:gd name="T9" fmla="*/ 2147483647 h 56"/>
              <a:gd name="T10" fmla="*/ 2147483647 w 88"/>
              <a:gd name="T11" fmla="*/ 2147483647 h 56"/>
              <a:gd name="T12" fmla="*/ 2147483647 w 88"/>
              <a:gd name="T13" fmla="*/ 2147483647 h 56"/>
              <a:gd name="T14" fmla="*/ 2147483647 w 88"/>
              <a:gd name="T15" fmla="*/ 2147483647 h 56"/>
              <a:gd name="T16" fmla="*/ 2147483647 w 88"/>
              <a:gd name="T17" fmla="*/ 2147483647 h 56"/>
              <a:gd name="T18" fmla="*/ 2147483647 w 88"/>
              <a:gd name="T19" fmla="*/ 2147483647 h 56"/>
              <a:gd name="T20" fmla="*/ 2147483647 w 88"/>
              <a:gd name="T21" fmla="*/ 2147483647 h 56"/>
              <a:gd name="T22" fmla="*/ 2147483647 w 88"/>
              <a:gd name="T23" fmla="*/ 2147483647 h 56"/>
              <a:gd name="T24" fmla="*/ 2147483647 w 88"/>
              <a:gd name="T25" fmla="*/ 2147483647 h 56"/>
              <a:gd name="T26" fmla="*/ 2147483647 w 88"/>
              <a:gd name="T27" fmla="*/ 2147483647 h 56"/>
              <a:gd name="T28" fmla="*/ 2147483647 w 88"/>
              <a:gd name="T29" fmla="*/ 2147483647 h 56"/>
              <a:gd name="T30" fmla="*/ 2147483647 w 88"/>
              <a:gd name="T31" fmla="*/ 2147483647 h 56"/>
              <a:gd name="T32" fmla="*/ 2147483647 w 88"/>
              <a:gd name="T33" fmla="*/ 2147483647 h 56"/>
              <a:gd name="T34" fmla="*/ 2147483647 w 88"/>
              <a:gd name="T35" fmla="*/ 2147483647 h 56"/>
              <a:gd name="T36" fmla="*/ 2147483647 w 88"/>
              <a:gd name="T37" fmla="*/ 2147483647 h 56"/>
              <a:gd name="T38" fmla="*/ 2147483647 w 88"/>
              <a:gd name="T39" fmla="*/ 2147483647 h 56"/>
              <a:gd name="T40" fmla="*/ 2147483647 w 88"/>
              <a:gd name="T41" fmla="*/ 2147483647 h 56"/>
              <a:gd name="T42" fmla="*/ 2147483647 w 88"/>
              <a:gd name="T43" fmla="*/ 2147483647 h 56"/>
              <a:gd name="T44" fmla="*/ 2147483647 w 88"/>
              <a:gd name="T45" fmla="*/ 2147483647 h 56"/>
              <a:gd name="T46" fmla="*/ 2147483647 w 88"/>
              <a:gd name="T47" fmla="*/ 2147483647 h 56"/>
              <a:gd name="T48" fmla="*/ 0 w 88"/>
              <a:gd name="T49" fmla="*/ 2147483647 h 56"/>
              <a:gd name="T50" fmla="*/ 2147483647 w 88"/>
              <a:gd name="T51" fmla="*/ 2147483647 h 56"/>
              <a:gd name="T52" fmla="*/ 2147483647 w 88"/>
              <a:gd name="T53" fmla="*/ 2147483647 h 56"/>
              <a:gd name="T54" fmla="*/ 2147483647 w 88"/>
              <a:gd name="T55" fmla="*/ 2147483647 h 56"/>
              <a:gd name="T56" fmla="*/ 2147483647 w 88"/>
              <a:gd name="T57" fmla="*/ 2147483647 h 56"/>
              <a:gd name="T58" fmla="*/ 2147483647 w 88"/>
              <a:gd name="T59" fmla="*/ 2147483647 h 56"/>
              <a:gd name="T60" fmla="*/ 2147483647 w 88"/>
              <a:gd name="T61" fmla="*/ 2147483647 h 56"/>
              <a:gd name="T62" fmla="*/ 2147483647 w 88"/>
              <a:gd name="T63" fmla="*/ 0 h 56"/>
              <a:gd name="T64" fmla="*/ 2147483647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2" y="2"/>
                </a:lnTo>
                <a:lnTo>
                  <a:pt x="69" y="4"/>
                </a:lnTo>
                <a:lnTo>
                  <a:pt x="75" y="8"/>
                </a:lnTo>
                <a:lnTo>
                  <a:pt x="81" y="11"/>
                </a:lnTo>
                <a:lnTo>
                  <a:pt x="85" y="17"/>
                </a:lnTo>
                <a:lnTo>
                  <a:pt x="87" y="22"/>
                </a:lnTo>
                <a:lnTo>
                  <a:pt x="88" y="28"/>
                </a:lnTo>
                <a:lnTo>
                  <a:pt x="87" y="34"/>
                </a:lnTo>
                <a:lnTo>
                  <a:pt x="85" y="39"/>
                </a:lnTo>
                <a:lnTo>
                  <a:pt x="81" y="44"/>
                </a:lnTo>
                <a:lnTo>
                  <a:pt x="75" y="48"/>
                </a:lnTo>
                <a:lnTo>
                  <a:pt x="69" y="51"/>
                </a:lnTo>
                <a:lnTo>
                  <a:pt x="62" y="55"/>
                </a:lnTo>
                <a:lnTo>
                  <a:pt x="52" y="56"/>
                </a:lnTo>
                <a:lnTo>
                  <a:pt x="44" y="56"/>
                </a:lnTo>
                <a:lnTo>
                  <a:pt x="35" y="56"/>
                </a:lnTo>
                <a:lnTo>
                  <a:pt x="27" y="55"/>
                </a:lnTo>
                <a:lnTo>
                  <a:pt x="20" y="51"/>
                </a:lnTo>
                <a:lnTo>
                  <a:pt x="13" y="48"/>
                </a:lnTo>
                <a:lnTo>
                  <a:pt x="8" y="44"/>
                </a:lnTo>
                <a:lnTo>
                  <a:pt x="4" y="39"/>
                </a:lnTo>
                <a:lnTo>
                  <a:pt x="1" y="34"/>
                </a:lnTo>
                <a:lnTo>
                  <a:pt x="0" y="28"/>
                </a:lnTo>
                <a:lnTo>
                  <a:pt x="1" y="22"/>
                </a:lnTo>
                <a:lnTo>
                  <a:pt x="4" y="17"/>
                </a:lnTo>
                <a:lnTo>
                  <a:pt x="8" y="11"/>
                </a:lnTo>
                <a:lnTo>
                  <a:pt x="13" y="8"/>
                </a:lnTo>
                <a:lnTo>
                  <a:pt x="20"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32" name="Freeform 246"/>
          <p:cNvSpPr>
            <a:spLocks/>
          </p:cNvSpPr>
          <p:nvPr/>
        </p:nvSpPr>
        <p:spPr bwMode="auto">
          <a:xfrm>
            <a:off x="263525" y="4193093"/>
            <a:ext cx="139700" cy="88900"/>
          </a:xfrm>
          <a:custGeom>
            <a:avLst/>
            <a:gdLst>
              <a:gd name="T0" fmla="*/ 2147483647 w 88"/>
              <a:gd name="T1" fmla="*/ 0 h 56"/>
              <a:gd name="T2" fmla="*/ 2147483647 w 88"/>
              <a:gd name="T3" fmla="*/ 0 h 56"/>
              <a:gd name="T4" fmla="*/ 2147483647 w 88"/>
              <a:gd name="T5" fmla="*/ 2147483647 h 56"/>
              <a:gd name="T6" fmla="*/ 2147483647 w 88"/>
              <a:gd name="T7" fmla="*/ 2147483647 h 56"/>
              <a:gd name="T8" fmla="*/ 2147483647 w 88"/>
              <a:gd name="T9" fmla="*/ 2147483647 h 56"/>
              <a:gd name="T10" fmla="*/ 2147483647 w 88"/>
              <a:gd name="T11" fmla="*/ 2147483647 h 56"/>
              <a:gd name="T12" fmla="*/ 2147483647 w 88"/>
              <a:gd name="T13" fmla="*/ 2147483647 h 56"/>
              <a:gd name="T14" fmla="*/ 2147483647 w 88"/>
              <a:gd name="T15" fmla="*/ 2147483647 h 56"/>
              <a:gd name="T16" fmla="*/ 2147483647 w 88"/>
              <a:gd name="T17" fmla="*/ 2147483647 h 56"/>
              <a:gd name="T18" fmla="*/ 2147483647 w 88"/>
              <a:gd name="T19" fmla="*/ 2147483647 h 56"/>
              <a:gd name="T20" fmla="*/ 2147483647 w 88"/>
              <a:gd name="T21" fmla="*/ 2147483647 h 56"/>
              <a:gd name="T22" fmla="*/ 2147483647 w 88"/>
              <a:gd name="T23" fmla="*/ 2147483647 h 56"/>
              <a:gd name="T24" fmla="*/ 2147483647 w 88"/>
              <a:gd name="T25" fmla="*/ 2147483647 h 56"/>
              <a:gd name="T26" fmla="*/ 2147483647 w 88"/>
              <a:gd name="T27" fmla="*/ 2147483647 h 56"/>
              <a:gd name="T28" fmla="*/ 2147483647 w 88"/>
              <a:gd name="T29" fmla="*/ 2147483647 h 56"/>
              <a:gd name="T30" fmla="*/ 2147483647 w 88"/>
              <a:gd name="T31" fmla="*/ 2147483647 h 56"/>
              <a:gd name="T32" fmla="*/ 2147483647 w 88"/>
              <a:gd name="T33" fmla="*/ 2147483647 h 56"/>
              <a:gd name="T34" fmla="*/ 2147483647 w 88"/>
              <a:gd name="T35" fmla="*/ 2147483647 h 56"/>
              <a:gd name="T36" fmla="*/ 2147483647 w 88"/>
              <a:gd name="T37" fmla="*/ 2147483647 h 56"/>
              <a:gd name="T38" fmla="*/ 2147483647 w 88"/>
              <a:gd name="T39" fmla="*/ 2147483647 h 56"/>
              <a:gd name="T40" fmla="*/ 2147483647 w 88"/>
              <a:gd name="T41" fmla="*/ 2147483647 h 56"/>
              <a:gd name="T42" fmla="*/ 2147483647 w 88"/>
              <a:gd name="T43" fmla="*/ 2147483647 h 56"/>
              <a:gd name="T44" fmla="*/ 2147483647 w 88"/>
              <a:gd name="T45" fmla="*/ 2147483647 h 56"/>
              <a:gd name="T46" fmla="*/ 2147483647 w 88"/>
              <a:gd name="T47" fmla="*/ 2147483647 h 56"/>
              <a:gd name="T48" fmla="*/ 0 w 88"/>
              <a:gd name="T49" fmla="*/ 2147483647 h 56"/>
              <a:gd name="T50" fmla="*/ 2147483647 w 88"/>
              <a:gd name="T51" fmla="*/ 2147483647 h 56"/>
              <a:gd name="T52" fmla="*/ 2147483647 w 88"/>
              <a:gd name="T53" fmla="*/ 2147483647 h 56"/>
              <a:gd name="T54" fmla="*/ 2147483647 w 88"/>
              <a:gd name="T55" fmla="*/ 2147483647 h 56"/>
              <a:gd name="T56" fmla="*/ 2147483647 w 88"/>
              <a:gd name="T57" fmla="*/ 2147483647 h 56"/>
              <a:gd name="T58" fmla="*/ 2147483647 w 88"/>
              <a:gd name="T59" fmla="*/ 2147483647 h 56"/>
              <a:gd name="T60" fmla="*/ 2147483647 w 88"/>
              <a:gd name="T61" fmla="*/ 2147483647 h 56"/>
              <a:gd name="T62" fmla="*/ 2147483647 w 88"/>
              <a:gd name="T63" fmla="*/ 0 h 56"/>
              <a:gd name="T64" fmla="*/ 2147483647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2" y="2"/>
                </a:lnTo>
                <a:lnTo>
                  <a:pt x="69" y="4"/>
                </a:lnTo>
                <a:lnTo>
                  <a:pt x="75" y="8"/>
                </a:lnTo>
                <a:lnTo>
                  <a:pt x="81" y="11"/>
                </a:lnTo>
                <a:lnTo>
                  <a:pt x="85" y="17"/>
                </a:lnTo>
                <a:lnTo>
                  <a:pt x="87" y="22"/>
                </a:lnTo>
                <a:lnTo>
                  <a:pt x="88" y="28"/>
                </a:lnTo>
                <a:lnTo>
                  <a:pt x="87" y="34"/>
                </a:lnTo>
                <a:lnTo>
                  <a:pt x="85" y="39"/>
                </a:lnTo>
                <a:lnTo>
                  <a:pt x="81" y="44"/>
                </a:lnTo>
                <a:lnTo>
                  <a:pt x="75" y="48"/>
                </a:lnTo>
                <a:lnTo>
                  <a:pt x="69" y="51"/>
                </a:lnTo>
                <a:lnTo>
                  <a:pt x="62" y="55"/>
                </a:lnTo>
                <a:lnTo>
                  <a:pt x="52" y="56"/>
                </a:lnTo>
                <a:lnTo>
                  <a:pt x="44" y="56"/>
                </a:lnTo>
                <a:lnTo>
                  <a:pt x="35" y="56"/>
                </a:lnTo>
                <a:lnTo>
                  <a:pt x="27" y="55"/>
                </a:lnTo>
                <a:lnTo>
                  <a:pt x="20" y="51"/>
                </a:lnTo>
                <a:lnTo>
                  <a:pt x="13" y="48"/>
                </a:lnTo>
                <a:lnTo>
                  <a:pt x="8" y="44"/>
                </a:lnTo>
                <a:lnTo>
                  <a:pt x="4" y="39"/>
                </a:lnTo>
                <a:lnTo>
                  <a:pt x="1" y="34"/>
                </a:lnTo>
                <a:lnTo>
                  <a:pt x="0" y="28"/>
                </a:lnTo>
                <a:lnTo>
                  <a:pt x="1" y="22"/>
                </a:lnTo>
                <a:lnTo>
                  <a:pt x="4" y="17"/>
                </a:lnTo>
                <a:lnTo>
                  <a:pt x="8" y="11"/>
                </a:lnTo>
                <a:lnTo>
                  <a:pt x="13" y="8"/>
                </a:lnTo>
                <a:lnTo>
                  <a:pt x="20"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33" name="Freeform 247"/>
          <p:cNvSpPr>
            <a:spLocks/>
          </p:cNvSpPr>
          <p:nvPr/>
        </p:nvSpPr>
        <p:spPr bwMode="auto">
          <a:xfrm>
            <a:off x="463550" y="4093080"/>
            <a:ext cx="322263" cy="249238"/>
          </a:xfrm>
          <a:custGeom>
            <a:avLst/>
            <a:gdLst>
              <a:gd name="T0" fmla="*/ 2147483647 w 203"/>
              <a:gd name="T1" fmla="*/ 0 h 157"/>
              <a:gd name="T2" fmla="*/ 2147483647 w 203"/>
              <a:gd name="T3" fmla="*/ 0 h 157"/>
              <a:gd name="T4" fmla="*/ 2147483647 w 203"/>
              <a:gd name="T5" fmla="*/ 0 h 157"/>
              <a:gd name="T6" fmla="*/ 2147483647 w 203"/>
              <a:gd name="T7" fmla="*/ 2147483647 h 157"/>
              <a:gd name="T8" fmla="*/ 2147483647 w 203"/>
              <a:gd name="T9" fmla="*/ 2147483647 h 157"/>
              <a:gd name="T10" fmla="*/ 2147483647 w 203"/>
              <a:gd name="T11" fmla="*/ 2147483647 h 157"/>
              <a:gd name="T12" fmla="*/ 2147483647 w 203"/>
              <a:gd name="T13" fmla="*/ 2147483647 h 157"/>
              <a:gd name="T14" fmla="*/ 2147483647 w 203"/>
              <a:gd name="T15" fmla="*/ 2147483647 h 157"/>
              <a:gd name="T16" fmla="*/ 2147483647 w 203"/>
              <a:gd name="T17" fmla="*/ 2147483647 h 157"/>
              <a:gd name="T18" fmla="*/ 2147483647 w 203"/>
              <a:gd name="T19" fmla="*/ 2147483647 h 157"/>
              <a:gd name="T20" fmla="*/ 2147483647 w 203"/>
              <a:gd name="T21" fmla="*/ 2147483647 h 157"/>
              <a:gd name="T22" fmla="*/ 2147483647 w 203"/>
              <a:gd name="T23" fmla="*/ 2147483647 h 157"/>
              <a:gd name="T24" fmla="*/ 2147483647 w 203"/>
              <a:gd name="T25" fmla="*/ 2147483647 h 157"/>
              <a:gd name="T26" fmla="*/ 2147483647 w 203"/>
              <a:gd name="T27" fmla="*/ 2147483647 h 157"/>
              <a:gd name="T28" fmla="*/ 2147483647 w 203"/>
              <a:gd name="T29" fmla="*/ 2147483647 h 157"/>
              <a:gd name="T30" fmla="*/ 2147483647 w 203"/>
              <a:gd name="T31" fmla="*/ 2147483647 h 157"/>
              <a:gd name="T32" fmla="*/ 2147483647 w 203"/>
              <a:gd name="T33" fmla="*/ 2147483647 h 157"/>
              <a:gd name="T34" fmla="*/ 2147483647 w 203"/>
              <a:gd name="T35" fmla="*/ 2147483647 h 157"/>
              <a:gd name="T36" fmla="*/ 2147483647 w 203"/>
              <a:gd name="T37" fmla="*/ 2147483647 h 157"/>
              <a:gd name="T38" fmla="*/ 2147483647 w 203"/>
              <a:gd name="T39" fmla="*/ 2147483647 h 157"/>
              <a:gd name="T40" fmla="*/ 2147483647 w 203"/>
              <a:gd name="T41" fmla="*/ 2147483647 h 157"/>
              <a:gd name="T42" fmla="*/ 2147483647 w 203"/>
              <a:gd name="T43" fmla="*/ 2147483647 h 157"/>
              <a:gd name="T44" fmla="*/ 2147483647 w 203"/>
              <a:gd name="T45" fmla="*/ 2147483647 h 157"/>
              <a:gd name="T46" fmla="*/ 2147483647 w 203"/>
              <a:gd name="T47" fmla="*/ 2147483647 h 157"/>
              <a:gd name="T48" fmla="*/ 2147483647 w 203"/>
              <a:gd name="T49" fmla="*/ 2147483647 h 157"/>
              <a:gd name="T50" fmla="*/ 2147483647 w 203"/>
              <a:gd name="T51" fmla="*/ 2147483647 h 157"/>
              <a:gd name="T52" fmla="*/ 2147483647 w 203"/>
              <a:gd name="T53" fmla="*/ 2147483647 h 157"/>
              <a:gd name="T54" fmla="*/ 0 w 203"/>
              <a:gd name="T55" fmla="*/ 2147483647 h 157"/>
              <a:gd name="T56" fmla="*/ 0 w 203"/>
              <a:gd name="T57" fmla="*/ 2147483647 h 157"/>
              <a:gd name="T58" fmla="*/ 2147483647 w 203"/>
              <a:gd name="T59" fmla="*/ 2147483647 h 157"/>
              <a:gd name="T60" fmla="*/ 2147483647 w 203"/>
              <a:gd name="T61" fmla="*/ 2147483647 h 157"/>
              <a:gd name="T62" fmla="*/ 2147483647 w 203"/>
              <a:gd name="T63" fmla="*/ 2147483647 h 157"/>
              <a:gd name="T64" fmla="*/ 2147483647 w 203"/>
              <a:gd name="T65" fmla="*/ 2147483647 h 157"/>
              <a:gd name="T66" fmla="*/ 2147483647 w 203"/>
              <a:gd name="T67" fmla="*/ 2147483647 h 157"/>
              <a:gd name="T68" fmla="*/ 2147483647 w 203"/>
              <a:gd name="T69" fmla="*/ 2147483647 h 157"/>
              <a:gd name="T70" fmla="*/ 2147483647 w 203"/>
              <a:gd name="T71" fmla="*/ 0 h 157"/>
              <a:gd name="T72" fmla="*/ 2147483647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9" y="3"/>
                </a:lnTo>
                <a:lnTo>
                  <a:pt x="185" y="7"/>
                </a:lnTo>
                <a:lnTo>
                  <a:pt x="191" y="13"/>
                </a:lnTo>
                <a:lnTo>
                  <a:pt x="196" y="20"/>
                </a:lnTo>
                <a:lnTo>
                  <a:pt x="199" y="28"/>
                </a:lnTo>
                <a:lnTo>
                  <a:pt x="202" y="36"/>
                </a:lnTo>
                <a:lnTo>
                  <a:pt x="203" y="45"/>
                </a:lnTo>
                <a:lnTo>
                  <a:pt x="203" y="112"/>
                </a:lnTo>
                <a:lnTo>
                  <a:pt x="202" y="121"/>
                </a:lnTo>
                <a:lnTo>
                  <a:pt x="199" y="129"/>
                </a:lnTo>
                <a:lnTo>
                  <a:pt x="196" y="137"/>
                </a:lnTo>
                <a:lnTo>
                  <a:pt x="191" y="143"/>
                </a:lnTo>
                <a:lnTo>
                  <a:pt x="185" y="149"/>
                </a:lnTo>
                <a:lnTo>
                  <a:pt x="179" y="154"/>
                </a:lnTo>
                <a:lnTo>
                  <a:pt x="171" y="156"/>
                </a:lnTo>
                <a:lnTo>
                  <a:pt x="163" y="157"/>
                </a:lnTo>
                <a:lnTo>
                  <a:pt x="40" y="157"/>
                </a:lnTo>
                <a:lnTo>
                  <a:pt x="32" y="156"/>
                </a:lnTo>
                <a:lnTo>
                  <a:pt x="25" y="154"/>
                </a:lnTo>
                <a:lnTo>
                  <a:pt x="17" y="149"/>
                </a:lnTo>
                <a:lnTo>
                  <a:pt x="12" y="143"/>
                </a:lnTo>
                <a:lnTo>
                  <a:pt x="7" y="137"/>
                </a:lnTo>
                <a:lnTo>
                  <a:pt x="3" y="129"/>
                </a:lnTo>
                <a:lnTo>
                  <a:pt x="1" y="121"/>
                </a:lnTo>
                <a:lnTo>
                  <a:pt x="0" y="112"/>
                </a:lnTo>
                <a:lnTo>
                  <a:pt x="0" y="45"/>
                </a:lnTo>
                <a:lnTo>
                  <a:pt x="1" y="36"/>
                </a:lnTo>
                <a:lnTo>
                  <a:pt x="3" y="28"/>
                </a:lnTo>
                <a:lnTo>
                  <a:pt x="7" y="20"/>
                </a:lnTo>
                <a:lnTo>
                  <a:pt x="12" y="13"/>
                </a:lnTo>
                <a:lnTo>
                  <a:pt x="17" y="7"/>
                </a:lnTo>
                <a:lnTo>
                  <a:pt x="25" y="3"/>
                </a:lnTo>
                <a:lnTo>
                  <a:pt x="32" y="0"/>
                </a:lnTo>
                <a:lnTo>
                  <a:pt x="4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34" name="Freeform 248"/>
          <p:cNvSpPr>
            <a:spLocks/>
          </p:cNvSpPr>
          <p:nvPr/>
        </p:nvSpPr>
        <p:spPr bwMode="auto">
          <a:xfrm>
            <a:off x="463550" y="4093080"/>
            <a:ext cx="322263" cy="249238"/>
          </a:xfrm>
          <a:custGeom>
            <a:avLst/>
            <a:gdLst>
              <a:gd name="T0" fmla="*/ 2147483647 w 203"/>
              <a:gd name="T1" fmla="*/ 0 h 157"/>
              <a:gd name="T2" fmla="*/ 2147483647 w 203"/>
              <a:gd name="T3" fmla="*/ 0 h 157"/>
              <a:gd name="T4" fmla="*/ 2147483647 w 203"/>
              <a:gd name="T5" fmla="*/ 0 h 157"/>
              <a:gd name="T6" fmla="*/ 2147483647 w 203"/>
              <a:gd name="T7" fmla="*/ 2147483647 h 157"/>
              <a:gd name="T8" fmla="*/ 2147483647 w 203"/>
              <a:gd name="T9" fmla="*/ 2147483647 h 157"/>
              <a:gd name="T10" fmla="*/ 2147483647 w 203"/>
              <a:gd name="T11" fmla="*/ 2147483647 h 157"/>
              <a:gd name="T12" fmla="*/ 2147483647 w 203"/>
              <a:gd name="T13" fmla="*/ 2147483647 h 157"/>
              <a:gd name="T14" fmla="*/ 2147483647 w 203"/>
              <a:gd name="T15" fmla="*/ 2147483647 h 157"/>
              <a:gd name="T16" fmla="*/ 2147483647 w 203"/>
              <a:gd name="T17" fmla="*/ 2147483647 h 157"/>
              <a:gd name="T18" fmla="*/ 2147483647 w 203"/>
              <a:gd name="T19" fmla="*/ 2147483647 h 157"/>
              <a:gd name="T20" fmla="*/ 2147483647 w 203"/>
              <a:gd name="T21" fmla="*/ 2147483647 h 157"/>
              <a:gd name="T22" fmla="*/ 2147483647 w 203"/>
              <a:gd name="T23" fmla="*/ 2147483647 h 157"/>
              <a:gd name="T24" fmla="*/ 2147483647 w 203"/>
              <a:gd name="T25" fmla="*/ 2147483647 h 157"/>
              <a:gd name="T26" fmla="*/ 2147483647 w 203"/>
              <a:gd name="T27" fmla="*/ 2147483647 h 157"/>
              <a:gd name="T28" fmla="*/ 2147483647 w 203"/>
              <a:gd name="T29" fmla="*/ 2147483647 h 157"/>
              <a:gd name="T30" fmla="*/ 2147483647 w 203"/>
              <a:gd name="T31" fmla="*/ 2147483647 h 157"/>
              <a:gd name="T32" fmla="*/ 2147483647 w 203"/>
              <a:gd name="T33" fmla="*/ 2147483647 h 157"/>
              <a:gd name="T34" fmla="*/ 2147483647 w 203"/>
              <a:gd name="T35" fmla="*/ 2147483647 h 157"/>
              <a:gd name="T36" fmla="*/ 2147483647 w 203"/>
              <a:gd name="T37" fmla="*/ 2147483647 h 157"/>
              <a:gd name="T38" fmla="*/ 2147483647 w 203"/>
              <a:gd name="T39" fmla="*/ 2147483647 h 157"/>
              <a:gd name="T40" fmla="*/ 2147483647 w 203"/>
              <a:gd name="T41" fmla="*/ 2147483647 h 157"/>
              <a:gd name="T42" fmla="*/ 2147483647 w 203"/>
              <a:gd name="T43" fmla="*/ 2147483647 h 157"/>
              <a:gd name="T44" fmla="*/ 2147483647 w 203"/>
              <a:gd name="T45" fmla="*/ 2147483647 h 157"/>
              <a:gd name="T46" fmla="*/ 2147483647 w 203"/>
              <a:gd name="T47" fmla="*/ 2147483647 h 157"/>
              <a:gd name="T48" fmla="*/ 2147483647 w 203"/>
              <a:gd name="T49" fmla="*/ 2147483647 h 157"/>
              <a:gd name="T50" fmla="*/ 2147483647 w 203"/>
              <a:gd name="T51" fmla="*/ 2147483647 h 157"/>
              <a:gd name="T52" fmla="*/ 2147483647 w 203"/>
              <a:gd name="T53" fmla="*/ 2147483647 h 157"/>
              <a:gd name="T54" fmla="*/ 0 w 203"/>
              <a:gd name="T55" fmla="*/ 2147483647 h 157"/>
              <a:gd name="T56" fmla="*/ 0 w 203"/>
              <a:gd name="T57" fmla="*/ 2147483647 h 157"/>
              <a:gd name="T58" fmla="*/ 2147483647 w 203"/>
              <a:gd name="T59" fmla="*/ 2147483647 h 157"/>
              <a:gd name="T60" fmla="*/ 2147483647 w 203"/>
              <a:gd name="T61" fmla="*/ 2147483647 h 157"/>
              <a:gd name="T62" fmla="*/ 2147483647 w 203"/>
              <a:gd name="T63" fmla="*/ 2147483647 h 157"/>
              <a:gd name="T64" fmla="*/ 2147483647 w 203"/>
              <a:gd name="T65" fmla="*/ 2147483647 h 157"/>
              <a:gd name="T66" fmla="*/ 2147483647 w 203"/>
              <a:gd name="T67" fmla="*/ 2147483647 h 157"/>
              <a:gd name="T68" fmla="*/ 2147483647 w 203"/>
              <a:gd name="T69" fmla="*/ 2147483647 h 157"/>
              <a:gd name="T70" fmla="*/ 2147483647 w 203"/>
              <a:gd name="T71" fmla="*/ 0 h 157"/>
              <a:gd name="T72" fmla="*/ 2147483647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9" y="3"/>
                </a:lnTo>
                <a:lnTo>
                  <a:pt x="185" y="7"/>
                </a:lnTo>
                <a:lnTo>
                  <a:pt x="191" y="13"/>
                </a:lnTo>
                <a:lnTo>
                  <a:pt x="196" y="20"/>
                </a:lnTo>
                <a:lnTo>
                  <a:pt x="199" y="28"/>
                </a:lnTo>
                <a:lnTo>
                  <a:pt x="202" y="36"/>
                </a:lnTo>
                <a:lnTo>
                  <a:pt x="203" y="45"/>
                </a:lnTo>
                <a:lnTo>
                  <a:pt x="203" y="112"/>
                </a:lnTo>
                <a:lnTo>
                  <a:pt x="202" y="121"/>
                </a:lnTo>
                <a:lnTo>
                  <a:pt x="199" y="129"/>
                </a:lnTo>
                <a:lnTo>
                  <a:pt x="196" y="137"/>
                </a:lnTo>
                <a:lnTo>
                  <a:pt x="191" y="143"/>
                </a:lnTo>
                <a:lnTo>
                  <a:pt x="185" y="149"/>
                </a:lnTo>
                <a:lnTo>
                  <a:pt x="179" y="154"/>
                </a:lnTo>
                <a:lnTo>
                  <a:pt x="171" y="156"/>
                </a:lnTo>
                <a:lnTo>
                  <a:pt x="163" y="157"/>
                </a:lnTo>
                <a:lnTo>
                  <a:pt x="40" y="157"/>
                </a:lnTo>
                <a:lnTo>
                  <a:pt x="32" y="156"/>
                </a:lnTo>
                <a:lnTo>
                  <a:pt x="25" y="154"/>
                </a:lnTo>
                <a:lnTo>
                  <a:pt x="17" y="149"/>
                </a:lnTo>
                <a:lnTo>
                  <a:pt x="12" y="143"/>
                </a:lnTo>
                <a:lnTo>
                  <a:pt x="7" y="137"/>
                </a:lnTo>
                <a:lnTo>
                  <a:pt x="3" y="129"/>
                </a:lnTo>
                <a:lnTo>
                  <a:pt x="1" y="121"/>
                </a:lnTo>
                <a:lnTo>
                  <a:pt x="0" y="112"/>
                </a:lnTo>
                <a:lnTo>
                  <a:pt x="0" y="45"/>
                </a:lnTo>
                <a:lnTo>
                  <a:pt x="1" y="36"/>
                </a:lnTo>
                <a:lnTo>
                  <a:pt x="3" y="28"/>
                </a:lnTo>
                <a:lnTo>
                  <a:pt x="7" y="20"/>
                </a:lnTo>
                <a:lnTo>
                  <a:pt x="12" y="13"/>
                </a:lnTo>
                <a:lnTo>
                  <a:pt x="17" y="7"/>
                </a:lnTo>
                <a:lnTo>
                  <a:pt x="25" y="3"/>
                </a:lnTo>
                <a:lnTo>
                  <a:pt x="32" y="0"/>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35" name="Freeform 249"/>
          <p:cNvSpPr>
            <a:spLocks/>
          </p:cNvSpPr>
          <p:nvPr/>
        </p:nvSpPr>
        <p:spPr bwMode="auto">
          <a:xfrm>
            <a:off x="577850" y="4193093"/>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0 w 87"/>
              <a:gd name="T47" fmla="*/ 2147483647 h 56"/>
              <a:gd name="T48" fmla="*/ 0 w 87"/>
              <a:gd name="T49" fmla="*/ 2147483647 h 56"/>
              <a:gd name="T50" fmla="*/ 0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6" y="22"/>
                </a:lnTo>
                <a:lnTo>
                  <a:pt x="87" y="28"/>
                </a:lnTo>
                <a:lnTo>
                  <a:pt x="86" y="34"/>
                </a:lnTo>
                <a:lnTo>
                  <a:pt x="84" y="39"/>
                </a:lnTo>
                <a:lnTo>
                  <a:pt x="80" y="44"/>
                </a:lnTo>
                <a:lnTo>
                  <a:pt x="75" y="48"/>
                </a:lnTo>
                <a:lnTo>
                  <a:pt x="68" y="51"/>
                </a:lnTo>
                <a:lnTo>
                  <a:pt x="61" y="55"/>
                </a:lnTo>
                <a:lnTo>
                  <a:pt x="53" y="56"/>
                </a:lnTo>
                <a:lnTo>
                  <a:pt x="44" y="56"/>
                </a:lnTo>
                <a:lnTo>
                  <a:pt x="34" y="56"/>
                </a:lnTo>
                <a:lnTo>
                  <a:pt x="26" y="55"/>
                </a:lnTo>
                <a:lnTo>
                  <a:pt x="19" y="51"/>
                </a:lnTo>
                <a:lnTo>
                  <a:pt x="12" y="48"/>
                </a:lnTo>
                <a:lnTo>
                  <a:pt x="7" y="44"/>
                </a:lnTo>
                <a:lnTo>
                  <a:pt x="3" y="39"/>
                </a:lnTo>
                <a:lnTo>
                  <a:pt x="0" y="34"/>
                </a:lnTo>
                <a:lnTo>
                  <a:pt x="0" y="28"/>
                </a:lnTo>
                <a:lnTo>
                  <a:pt x="0" y="22"/>
                </a:lnTo>
                <a:lnTo>
                  <a:pt x="3" y="17"/>
                </a:lnTo>
                <a:lnTo>
                  <a:pt x="7" y="11"/>
                </a:lnTo>
                <a:lnTo>
                  <a:pt x="12" y="8"/>
                </a:lnTo>
                <a:lnTo>
                  <a:pt x="19" y="4"/>
                </a:lnTo>
                <a:lnTo>
                  <a:pt x="26" y="2"/>
                </a:lnTo>
                <a:lnTo>
                  <a:pt x="34"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36" name="Freeform 250"/>
          <p:cNvSpPr>
            <a:spLocks/>
          </p:cNvSpPr>
          <p:nvPr/>
        </p:nvSpPr>
        <p:spPr bwMode="auto">
          <a:xfrm>
            <a:off x="577850" y="4193093"/>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0 w 87"/>
              <a:gd name="T47" fmla="*/ 2147483647 h 56"/>
              <a:gd name="T48" fmla="*/ 0 w 87"/>
              <a:gd name="T49" fmla="*/ 2147483647 h 56"/>
              <a:gd name="T50" fmla="*/ 0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6" y="22"/>
                </a:lnTo>
                <a:lnTo>
                  <a:pt x="87" y="28"/>
                </a:lnTo>
                <a:lnTo>
                  <a:pt x="86" y="34"/>
                </a:lnTo>
                <a:lnTo>
                  <a:pt x="84" y="39"/>
                </a:lnTo>
                <a:lnTo>
                  <a:pt x="80" y="44"/>
                </a:lnTo>
                <a:lnTo>
                  <a:pt x="75" y="48"/>
                </a:lnTo>
                <a:lnTo>
                  <a:pt x="68" y="51"/>
                </a:lnTo>
                <a:lnTo>
                  <a:pt x="61" y="55"/>
                </a:lnTo>
                <a:lnTo>
                  <a:pt x="53" y="56"/>
                </a:lnTo>
                <a:lnTo>
                  <a:pt x="44" y="56"/>
                </a:lnTo>
                <a:lnTo>
                  <a:pt x="34" y="56"/>
                </a:lnTo>
                <a:lnTo>
                  <a:pt x="26" y="55"/>
                </a:lnTo>
                <a:lnTo>
                  <a:pt x="19" y="51"/>
                </a:lnTo>
                <a:lnTo>
                  <a:pt x="12" y="48"/>
                </a:lnTo>
                <a:lnTo>
                  <a:pt x="7" y="44"/>
                </a:lnTo>
                <a:lnTo>
                  <a:pt x="3" y="39"/>
                </a:lnTo>
                <a:lnTo>
                  <a:pt x="0" y="34"/>
                </a:lnTo>
                <a:lnTo>
                  <a:pt x="0" y="28"/>
                </a:lnTo>
                <a:lnTo>
                  <a:pt x="0" y="22"/>
                </a:lnTo>
                <a:lnTo>
                  <a:pt x="3" y="17"/>
                </a:lnTo>
                <a:lnTo>
                  <a:pt x="7" y="11"/>
                </a:lnTo>
                <a:lnTo>
                  <a:pt x="12" y="8"/>
                </a:lnTo>
                <a:lnTo>
                  <a:pt x="19" y="4"/>
                </a:lnTo>
                <a:lnTo>
                  <a:pt x="26" y="2"/>
                </a:lnTo>
                <a:lnTo>
                  <a:pt x="34"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37" name="Freeform 251"/>
          <p:cNvSpPr>
            <a:spLocks/>
          </p:cNvSpPr>
          <p:nvPr/>
        </p:nvSpPr>
        <p:spPr bwMode="auto">
          <a:xfrm>
            <a:off x="776288" y="4093080"/>
            <a:ext cx="323850" cy="249238"/>
          </a:xfrm>
          <a:custGeom>
            <a:avLst/>
            <a:gdLst>
              <a:gd name="T0" fmla="*/ 2147483647 w 204"/>
              <a:gd name="T1" fmla="*/ 0 h 157"/>
              <a:gd name="T2" fmla="*/ 2147483647 w 204"/>
              <a:gd name="T3" fmla="*/ 0 h 157"/>
              <a:gd name="T4" fmla="*/ 2147483647 w 204"/>
              <a:gd name="T5" fmla="*/ 0 h 157"/>
              <a:gd name="T6" fmla="*/ 2147483647 w 204"/>
              <a:gd name="T7" fmla="*/ 2147483647 h 157"/>
              <a:gd name="T8" fmla="*/ 2147483647 w 204"/>
              <a:gd name="T9" fmla="*/ 2147483647 h 157"/>
              <a:gd name="T10" fmla="*/ 2147483647 w 204"/>
              <a:gd name="T11" fmla="*/ 2147483647 h 157"/>
              <a:gd name="T12" fmla="*/ 2147483647 w 204"/>
              <a:gd name="T13" fmla="*/ 2147483647 h 157"/>
              <a:gd name="T14" fmla="*/ 2147483647 w 204"/>
              <a:gd name="T15" fmla="*/ 2147483647 h 157"/>
              <a:gd name="T16" fmla="*/ 2147483647 w 204"/>
              <a:gd name="T17" fmla="*/ 2147483647 h 157"/>
              <a:gd name="T18" fmla="*/ 2147483647 w 204"/>
              <a:gd name="T19" fmla="*/ 2147483647 h 157"/>
              <a:gd name="T20" fmla="*/ 2147483647 w 204"/>
              <a:gd name="T21" fmla="*/ 2147483647 h 157"/>
              <a:gd name="T22" fmla="*/ 2147483647 w 204"/>
              <a:gd name="T23" fmla="*/ 2147483647 h 157"/>
              <a:gd name="T24" fmla="*/ 2147483647 w 204"/>
              <a:gd name="T25" fmla="*/ 2147483647 h 157"/>
              <a:gd name="T26" fmla="*/ 2147483647 w 204"/>
              <a:gd name="T27" fmla="*/ 2147483647 h 157"/>
              <a:gd name="T28" fmla="*/ 2147483647 w 204"/>
              <a:gd name="T29" fmla="*/ 2147483647 h 157"/>
              <a:gd name="T30" fmla="*/ 2147483647 w 204"/>
              <a:gd name="T31" fmla="*/ 2147483647 h 157"/>
              <a:gd name="T32" fmla="*/ 2147483647 w 204"/>
              <a:gd name="T33" fmla="*/ 2147483647 h 157"/>
              <a:gd name="T34" fmla="*/ 2147483647 w 204"/>
              <a:gd name="T35" fmla="*/ 2147483647 h 157"/>
              <a:gd name="T36" fmla="*/ 2147483647 w 204"/>
              <a:gd name="T37" fmla="*/ 2147483647 h 157"/>
              <a:gd name="T38" fmla="*/ 2147483647 w 204"/>
              <a:gd name="T39" fmla="*/ 2147483647 h 157"/>
              <a:gd name="T40" fmla="*/ 2147483647 w 204"/>
              <a:gd name="T41" fmla="*/ 2147483647 h 157"/>
              <a:gd name="T42" fmla="*/ 2147483647 w 204"/>
              <a:gd name="T43" fmla="*/ 2147483647 h 157"/>
              <a:gd name="T44" fmla="*/ 2147483647 w 204"/>
              <a:gd name="T45" fmla="*/ 2147483647 h 157"/>
              <a:gd name="T46" fmla="*/ 2147483647 w 204"/>
              <a:gd name="T47" fmla="*/ 2147483647 h 157"/>
              <a:gd name="T48" fmla="*/ 2147483647 w 204"/>
              <a:gd name="T49" fmla="*/ 2147483647 h 157"/>
              <a:gd name="T50" fmla="*/ 2147483647 w 204"/>
              <a:gd name="T51" fmla="*/ 2147483647 h 157"/>
              <a:gd name="T52" fmla="*/ 2147483647 w 204"/>
              <a:gd name="T53" fmla="*/ 2147483647 h 157"/>
              <a:gd name="T54" fmla="*/ 0 w 204"/>
              <a:gd name="T55" fmla="*/ 2147483647 h 157"/>
              <a:gd name="T56" fmla="*/ 0 w 204"/>
              <a:gd name="T57" fmla="*/ 2147483647 h 157"/>
              <a:gd name="T58" fmla="*/ 2147483647 w 204"/>
              <a:gd name="T59" fmla="*/ 2147483647 h 157"/>
              <a:gd name="T60" fmla="*/ 2147483647 w 204"/>
              <a:gd name="T61" fmla="*/ 2147483647 h 157"/>
              <a:gd name="T62" fmla="*/ 2147483647 w 204"/>
              <a:gd name="T63" fmla="*/ 2147483647 h 157"/>
              <a:gd name="T64" fmla="*/ 2147483647 w 204"/>
              <a:gd name="T65" fmla="*/ 2147483647 h 157"/>
              <a:gd name="T66" fmla="*/ 2147483647 w 204"/>
              <a:gd name="T67" fmla="*/ 2147483647 h 157"/>
              <a:gd name="T68" fmla="*/ 2147483647 w 204"/>
              <a:gd name="T69" fmla="*/ 2147483647 h 157"/>
              <a:gd name="T70" fmla="*/ 2147483647 w 204"/>
              <a:gd name="T71" fmla="*/ 0 h 157"/>
              <a:gd name="T72" fmla="*/ 2147483647 w 204"/>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7"/>
              <a:gd name="T113" fmla="*/ 204 w 204"/>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7">
                <a:moveTo>
                  <a:pt x="40" y="0"/>
                </a:moveTo>
                <a:lnTo>
                  <a:pt x="163" y="0"/>
                </a:lnTo>
                <a:lnTo>
                  <a:pt x="171" y="0"/>
                </a:lnTo>
                <a:lnTo>
                  <a:pt x="179" y="3"/>
                </a:lnTo>
                <a:lnTo>
                  <a:pt x="185" y="7"/>
                </a:lnTo>
                <a:lnTo>
                  <a:pt x="192" y="13"/>
                </a:lnTo>
                <a:lnTo>
                  <a:pt x="197" y="20"/>
                </a:lnTo>
                <a:lnTo>
                  <a:pt x="201" y="28"/>
                </a:lnTo>
                <a:lnTo>
                  <a:pt x="203" y="36"/>
                </a:lnTo>
                <a:lnTo>
                  <a:pt x="204" y="45"/>
                </a:lnTo>
                <a:lnTo>
                  <a:pt x="204" y="112"/>
                </a:lnTo>
                <a:lnTo>
                  <a:pt x="203" y="121"/>
                </a:lnTo>
                <a:lnTo>
                  <a:pt x="201" y="129"/>
                </a:lnTo>
                <a:lnTo>
                  <a:pt x="197" y="137"/>
                </a:lnTo>
                <a:lnTo>
                  <a:pt x="192" y="143"/>
                </a:lnTo>
                <a:lnTo>
                  <a:pt x="185" y="149"/>
                </a:lnTo>
                <a:lnTo>
                  <a:pt x="179" y="154"/>
                </a:lnTo>
                <a:lnTo>
                  <a:pt x="171" y="156"/>
                </a:lnTo>
                <a:lnTo>
                  <a:pt x="163" y="157"/>
                </a:lnTo>
                <a:lnTo>
                  <a:pt x="40" y="157"/>
                </a:lnTo>
                <a:lnTo>
                  <a:pt x="33" y="156"/>
                </a:lnTo>
                <a:lnTo>
                  <a:pt x="25" y="154"/>
                </a:lnTo>
                <a:lnTo>
                  <a:pt x="19" y="149"/>
                </a:lnTo>
                <a:lnTo>
                  <a:pt x="13" y="143"/>
                </a:lnTo>
                <a:lnTo>
                  <a:pt x="7" y="137"/>
                </a:lnTo>
                <a:lnTo>
                  <a:pt x="3" y="129"/>
                </a:lnTo>
                <a:lnTo>
                  <a:pt x="1" y="121"/>
                </a:lnTo>
                <a:lnTo>
                  <a:pt x="0" y="112"/>
                </a:lnTo>
                <a:lnTo>
                  <a:pt x="0" y="45"/>
                </a:lnTo>
                <a:lnTo>
                  <a:pt x="1" y="36"/>
                </a:lnTo>
                <a:lnTo>
                  <a:pt x="3" y="28"/>
                </a:lnTo>
                <a:lnTo>
                  <a:pt x="7" y="20"/>
                </a:lnTo>
                <a:lnTo>
                  <a:pt x="13" y="13"/>
                </a:lnTo>
                <a:lnTo>
                  <a:pt x="19" y="7"/>
                </a:lnTo>
                <a:lnTo>
                  <a:pt x="25" y="3"/>
                </a:lnTo>
                <a:lnTo>
                  <a:pt x="33" y="0"/>
                </a:lnTo>
                <a:lnTo>
                  <a:pt x="4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38" name="Freeform 252"/>
          <p:cNvSpPr>
            <a:spLocks/>
          </p:cNvSpPr>
          <p:nvPr/>
        </p:nvSpPr>
        <p:spPr bwMode="auto">
          <a:xfrm>
            <a:off x="776288" y="4093080"/>
            <a:ext cx="323850" cy="249238"/>
          </a:xfrm>
          <a:custGeom>
            <a:avLst/>
            <a:gdLst>
              <a:gd name="T0" fmla="*/ 2147483647 w 204"/>
              <a:gd name="T1" fmla="*/ 0 h 157"/>
              <a:gd name="T2" fmla="*/ 2147483647 w 204"/>
              <a:gd name="T3" fmla="*/ 0 h 157"/>
              <a:gd name="T4" fmla="*/ 2147483647 w 204"/>
              <a:gd name="T5" fmla="*/ 0 h 157"/>
              <a:gd name="T6" fmla="*/ 2147483647 w 204"/>
              <a:gd name="T7" fmla="*/ 2147483647 h 157"/>
              <a:gd name="T8" fmla="*/ 2147483647 w 204"/>
              <a:gd name="T9" fmla="*/ 2147483647 h 157"/>
              <a:gd name="T10" fmla="*/ 2147483647 w 204"/>
              <a:gd name="T11" fmla="*/ 2147483647 h 157"/>
              <a:gd name="T12" fmla="*/ 2147483647 w 204"/>
              <a:gd name="T13" fmla="*/ 2147483647 h 157"/>
              <a:gd name="T14" fmla="*/ 2147483647 w 204"/>
              <a:gd name="T15" fmla="*/ 2147483647 h 157"/>
              <a:gd name="T16" fmla="*/ 2147483647 w 204"/>
              <a:gd name="T17" fmla="*/ 2147483647 h 157"/>
              <a:gd name="T18" fmla="*/ 2147483647 w 204"/>
              <a:gd name="T19" fmla="*/ 2147483647 h 157"/>
              <a:gd name="T20" fmla="*/ 2147483647 w 204"/>
              <a:gd name="T21" fmla="*/ 2147483647 h 157"/>
              <a:gd name="T22" fmla="*/ 2147483647 w 204"/>
              <a:gd name="T23" fmla="*/ 2147483647 h 157"/>
              <a:gd name="T24" fmla="*/ 2147483647 w 204"/>
              <a:gd name="T25" fmla="*/ 2147483647 h 157"/>
              <a:gd name="T26" fmla="*/ 2147483647 w 204"/>
              <a:gd name="T27" fmla="*/ 2147483647 h 157"/>
              <a:gd name="T28" fmla="*/ 2147483647 w 204"/>
              <a:gd name="T29" fmla="*/ 2147483647 h 157"/>
              <a:gd name="T30" fmla="*/ 2147483647 w 204"/>
              <a:gd name="T31" fmla="*/ 2147483647 h 157"/>
              <a:gd name="T32" fmla="*/ 2147483647 w 204"/>
              <a:gd name="T33" fmla="*/ 2147483647 h 157"/>
              <a:gd name="T34" fmla="*/ 2147483647 w 204"/>
              <a:gd name="T35" fmla="*/ 2147483647 h 157"/>
              <a:gd name="T36" fmla="*/ 2147483647 w 204"/>
              <a:gd name="T37" fmla="*/ 2147483647 h 157"/>
              <a:gd name="T38" fmla="*/ 2147483647 w 204"/>
              <a:gd name="T39" fmla="*/ 2147483647 h 157"/>
              <a:gd name="T40" fmla="*/ 2147483647 w 204"/>
              <a:gd name="T41" fmla="*/ 2147483647 h 157"/>
              <a:gd name="T42" fmla="*/ 2147483647 w 204"/>
              <a:gd name="T43" fmla="*/ 2147483647 h 157"/>
              <a:gd name="T44" fmla="*/ 2147483647 w 204"/>
              <a:gd name="T45" fmla="*/ 2147483647 h 157"/>
              <a:gd name="T46" fmla="*/ 2147483647 w 204"/>
              <a:gd name="T47" fmla="*/ 2147483647 h 157"/>
              <a:gd name="T48" fmla="*/ 2147483647 w 204"/>
              <a:gd name="T49" fmla="*/ 2147483647 h 157"/>
              <a:gd name="T50" fmla="*/ 2147483647 w 204"/>
              <a:gd name="T51" fmla="*/ 2147483647 h 157"/>
              <a:gd name="T52" fmla="*/ 2147483647 w 204"/>
              <a:gd name="T53" fmla="*/ 2147483647 h 157"/>
              <a:gd name="T54" fmla="*/ 0 w 204"/>
              <a:gd name="T55" fmla="*/ 2147483647 h 157"/>
              <a:gd name="T56" fmla="*/ 0 w 204"/>
              <a:gd name="T57" fmla="*/ 2147483647 h 157"/>
              <a:gd name="T58" fmla="*/ 2147483647 w 204"/>
              <a:gd name="T59" fmla="*/ 2147483647 h 157"/>
              <a:gd name="T60" fmla="*/ 2147483647 w 204"/>
              <a:gd name="T61" fmla="*/ 2147483647 h 157"/>
              <a:gd name="T62" fmla="*/ 2147483647 w 204"/>
              <a:gd name="T63" fmla="*/ 2147483647 h 157"/>
              <a:gd name="T64" fmla="*/ 2147483647 w 204"/>
              <a:gd name="T65" fmla="*/ 2147483647 h 157"/>
              <a:gd name="T66" fmla="*/ 2147483647 w 204"/>
              <a:gd name="T67" fmla="*/ 2147483647 h 157"/>
              <a:gd name="T68" fmla="*/ 2147483647 w 204"/>
              <a:gd name="T69" fmla="*/ 2147483647 h 157"/>
              <a:gd name="T70" fmla="*/ 2147483647 w 204"/>
              <a:gd name="T71" fmla="*/ 0 h 157"/>
              <a:gd name="T72" fmla="*/ 2147483647 w 204"/>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7"/>
              <a:gd name="T113" fmla="*/ 204 w 204"/>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7">
                <a:moveTo>
                  <a:pt x="40" y="0"/>
                </a:moveTo>
                <a:lnTo>
                  <a:pt x="163" y="0"/>
                </a:lnTo>
                <a:lnTo>
                  <a:pt x="171" y="0"/>
                </a:lnTo>
                <a:lnTo>
                  <a:pt x="179" y="3"/>
                </a:lnTo>
                <a:lnTo>
                  <a:pt x="185" y="7"/>
                </a:lnTo>
                <a:lnTo>
                  <a:pt x="192" y="13"/>
                </a:lnTo>
                <a:lnTo>
                  <a:pt x="197" y="20"/>
                </a:lnTo>
                <a:lnTo>
                  <a:pt x="201" y="28"/>
                </a:lnTo>
                <a:lnTo>
                  <a:pt x="203" y="36"/>
                </a:lnTo>
                <a:lnTo>
                  <a:pt x="204" y="45"/>
                </a:lnTo>
                <a:lnTo>
                  <a:pt x="204" y="112"/>
                </a:lnTo>
                <a:lnTo>
                  <a:pt x="203" y="121"/>
                </a:lnTo>
                <a:lnTo>
                  <a:pt x="201" y="129"/>
                </a:lnTo>
                <a:lnTo>
                  <a:pt x="197" y="137"/>
                </a:lnTo>
                <a:lnTo>
                  <a:pt x="192" y="143"/>
                </a:lnTo>
                <a:lnTo>
                  <a:pt x="185" y="149"/>
                </a:lnTo>
                <a:lnTo>
                  <a:pt x="179" y="154"/>
                </a:lnTo>
                <a:lnTo>
                  <a:pt x="171" y="156"/>
                </a:lnTo>
                <a:lnTo>
                  <a:pt x="163" y="157"/>
                </a:lnTo>
                <a:lnTo>
                  <a:pt x="40" y="157"/>
                </a:lnTo>
                <a:lnTo>
                  <a:pt x="33" y="156"/>
                </a:lnTo>
                <a:lnTo>
                  <a:pt x="25" y="154"/>
                </a:lnTo>
                <a:lnTo>
                  <a:pt x="19" y="149"/>
                </a:lnTo>
                <a:lnTo>
                  <a:pt x="13" y="143"/>
                </a:lnTo>
                <a:lnTo>
                  <a:pt x="7" y="137"/>
                </a:lnTo>
                <a:lnTo>
                  <a:pt x="3" y="129"/>
                </a:lnTo>
                <a:lnTo>
                  <a:pt x="1" y="121"/>
                </a:lnTo>
                <a:lnTo>
                  <a:pt x="0" y="112"/>
                </a:lnTo>
                <a:lnTo>
                  <a:pt x="0" y="45"/>
                </a:lnTo>
                <a:lnTo>
                  <a:pt x="1" y="36"/>
                </a:lnTo>
                <a:lnTo>
                  <a:pt x="3" y="28"/>
                </a:lnTo>
                <a:lnTo>
                  <a:pt x="7" y="20"/>
                </a:lnTo>
                <a:lnTo>
                  <a:pt x="13" y="13"/>
                </a:lnTo>
                <a:lnTo>
                  <a:pt x="19" y="7"/>
                </a:lnTo>
                <a:lnTo>
                  <a:pt x="25" y="3"/>
                </a:lnTo>
                <a:lnTo>
                  <a:pt x="33" y="0"/>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39" name="Freeform 253"/>
          <p:cNvSpPr>
            <a:spLocks/>
          </p:cNvSpPr>
          <p:nvPr/>
        </p:nvSpPr>
        <p:spPr bwMode="auto">
          <a:xfrm>
            <a:off x="890588" y="4193093"/>
            <a:ext cx="138112"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6" y="22"/>
                </a:lnTo>
                <a:lnTo>
                  <a:pt x="87" y="28"/>
                </a:lnTo>
                <a:lnTo>
                  <a:pt x="86" y="34"/>
                </a:lnTo>
                <a:lnTo>
                  <a:pt x="84" y="39"/>
                </a:lnTo>
                <a:lnTo>
                  <a:pt x="80" y="44"/>
                </a:lnTo>
                <a:lnTo>
                  <a:pt x="75" y="48"/>
                </a:lnTo>
                <a:lnTo>
                  <a:pt x="68" y="51"/>
                </a:lnTo>
                <a:lnTo>
                  <a:pt x="61" y="55"/>
                </a:lnTo>
                <a:lnTo>
                  <a:pt x="53" y="56"/>
                </a:lnTo>
                <a:lnTo>
                  <a:pt x="44" y="56"/>
                </a:lnTo>
                <a:lnTo>
                  <a:pt x="35" y="56"/>
                </a:lnTo>
                <a:lnTo>
                  <a:pt x="26" y="55"/>
                </a:lnTo>
                <a:lnTo>
                  <a:pt x="19" y="51"/>
                </a:lnTo>
                <a:lnTo>
                  <a:pt x="12" y="48"/>
                </a:lnTo>
                <a:lnTo>
                  <a:pt x="7" y="44"/>
                </a:lnTo>
                <a:lnTo>
                  <a:pt x="3" y="39"/>
                </a:lnTo>
                <a:lnTo>
                  <a:pt x="1" y="34"/>
                </a:lnTo>
                <a:lnTo>
                  <a:pt x="0" y="28"/>
                </a:lnTo>
                <a:lnTo>
                  <a:pt x="1" y="22"/>
                </a:lnTo>
                <a:lnTo>
                  <a:pt x="3" y="17"/>
                </a:lnTo>
                <a:lnTo>
                  <a:pt x="7" y="11"/>
                </a:lnTo>
                <a:lnTo>
                  <a:pt x="12" y="8"/>
                </a:lnTo>
                <a:lnTo>
                  <a:pt x="19" y="4"/>
                </a:lnTo>
                <a:lnTo>
                  <a:pt x="26"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40" name="Freeform 254"/>
          <p:cNvSpPr>
            <a:spLocks/>
          </p:cNvSpPr>
          <p:nvPr/>
        </p:nvSpPr>
        <p:spPr bwMode="auto">
          <a:xfrm>
            <a:off x="890588" y="4193093"/>
            <a:ext cx="138112"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6" y="22"/>
                </a:lnTo>
                <a:lnTo>
                  <a:pt x="87" y="28"/>
                </a:lnTo>
                <a:lnTo>
                  <a:pt x="86" y="34"/>
                </a:lnTo>
                <a:lnTo>
                  <a:pt x="84" y="39"/>
                </a:lnTo>
                <a:lnTo>
                  <a:pt x="80" y="44"/>
                </a:lnTo>
                <a:lnTo>
                  <a:pt x="75" y="48"/>
                </a:lnTo>
                <a:lnTo>
                  <a:pt x="68" y="51"/>
                </a:lnTo>
                <a:lnTo>
                  <a:pt x="61" y="55"/>
                </a:lnTo>
                <a:lnTo>
                  <a:pt x="53" y="56"/>
                </a:lnTo>
                <a:lnTo>
                  <a:pt x="44" y="56"/>
                </a:lnTo>
                <a:lnTo>
                  <a:pt x="35" y="56"/>
                </a:lnTo>
                <a:lnTo>
                  <a:pt x="26" y="55"/>
                </a:lnTo>
                <a:lnTo>
                  <a:pt x="19" y="51"/>
                </a:lnTo>
                <a:lnTo>
                  <a:pt x="12" y="48"/>
                </a:lnTo>
                <a:lnTo>
                  <a:pt x="7" y="44"/>
                </a:lnTo>
                <a:lnTo>
                  <a:pt x="3" y="39"/>
                </a:lnTo>
                <a:lnTo>
                  <a:pt x="1" y="34"/>
                </a:lnTo>
                <a:lnTo>
                  <a:pt x="0" y="28"/>
                </a:lnTo>
                <a:lnTo>
                  <a:pt x="1" y="22"/>
                </a:lnTo>
                <a:lnTo>
                  <a:pt x="3" y="17"/>
                </a:lnTo>
                <a:lnTo>
                  <a:pt x="7" y="11"/>
                </a:lnTo>
                <a:lnTo>
                  <a:pt x="12" y="8"/>
                </a:lnTo>
                <a:lnTo>
                  <a:pt x="19" y="4"/>
                </a:lnTo>
                <a:lnTo>
                  <a:pt x="26"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41" name="Freeform 255"/>
          <p:cNvSpPr>
            <a:spLocks/>
          </p:cNvSpPr>
          <p:nvPr/>
        </p:nvSpPr>
        <p:spPr bwMode="auto">
          <a:xfrm>
            <a:off x="1090613" y="4093080"/>
            <a:ext cx="322262" cy="249238"/>
          </a:xfrm>
          <a:custGeom>
            <a:avLst/>
            <a:gdLst>
              <a:gd name="T0" fmla="*/ 2147483647 w 203"/>
              <a:gd name="T1" fmla="*/ 0 h 157"/>
              <a:gd name="T2" fmla="*/ 2147483647 w 203"/>
              <a:gd name="T3" fmla="*/ 0 h 157"/>
              <a:gd name="T4" fmla="*/ 2147483647 w 203"/>
              <a:gd name="T5" fmla="*/ 0 h 157"/>
              <a:gd name="T6" fmla="*/ 2147483647 w 203"/>
              <a:gd name="T7" fmla="*/ 2147483647 h 157"/>
              <a:gd name="T8" fmla="*/ 2147483647 w 203"/>
              <a:gd name="T9" fmla="*/ 2147483647 h 157"/>
              <a:gd name="T10" fmla="*/ 2147483647 w 203"/>
              <a:gd name="T11" fmla="*/ 2147483647 h 157"/>
              <a:gd name="T12" fmla="*/ 2147483647 w 203"/>
              <a:gd name="T13" fmla="*/ 2147483647 h 157"/>
              <a:gd name="T14" fmla="*/ 2147483647 w 203"/>
              <a:gd name="T15" fmla="*/ 2147483647 h 157"/>
              <a:gd name="T16" fmla="*/ 2147483647 w 203"/>
              <a:gd name="T17" fmla="*/ 2147483647 h 157"/>
              <a:gd name="T18" fmla="*/ 2147483647 w 203"/>
              <a:gd name="T19" fmla="*/ 2147483647 h 157"/>
              <a:gd name="T20" fmla="*/ 2147483647 w 203"/>
              <a:gd name="T21" fmla="*/ 2147483647 h 157"/>
              <a:gd name="T22" fmla="*/ 2147483647 w 203"/>
              <a:gd name="T23" fmla="*/ 2147483647 h 157"/>
              <a:gd name="T24" fmla="*/ 2147483647 w 203"/>
              <a:gd name="T25" fmla="*/ 2147483647 h 157"/>
              <a:gd name="T26" fmla="*/ 2147483647 w 203"/>
              <a:gd name="T27" fmla="*/ 2147483647 h 157"/>
              <a:gd name="T28" fmla="*/ 2147483647 w 203"/>
              <a:gd name="T29" fmla="*/ 2147483647 h 157"/>
              <a:gd name="T30" fmla="*/ 2147483647 w 203"/>
              <a:gd name="T31" fmla="*/ 2147483647 h 157"/>
              <a:gd name="T32" fmla="*/ 2147483647 w 203"/>
              <a:gd name="T33" fmla="*/ 2147483647 h 157"/>
              <a:gd name="T34" fmla="*/ 2147483647 w 203"/>
              <a:gd name="T35" fmla="*/ 2147483647 h 157"/>
              <a:gd name="T36" fmla="*/ 2147483647 w 203"/>
              <a:gd name="T37" fmla="*/ 2147483647 h 157"/>
              <a:gd name="T38" fmla="*/ 2147483647 w 203"/>
              <a:gd name="T39" fmla="*/ 2147483647 h 157"/>
              <a:gd name="T40" fmla="*/ 2147483647 w 203"/>
              <a:gd name="T41" fmla="*/ 2147483647 h 157"/>
              <a:gd name="T42" fmla="*/ 2147483647 w 203"/>
              <a:gd name="T43" fmla="*/ 2147483647 h 157"/>
              <a:gd name="T44" fmla="*/ 2147483647 w 203"/>
              <a:gd name="T45" fmla="*/ 2147483647 h 157"/>
              <a:gd name="T46" fmla="*/ 2147483647 w 203"/>
              <a:gd name="T47" fmla="*/ 2147483647 h 157"/>
              <a:gd name="T48" fmla="*/ 2147483647 w 203"/>
              <a:gd name="T49" fmla="*/ 2147483647 h 157"/>
              <a:gd name="T50" fmla="*/ 2147483647 w 203"/>
              <a:gd name="T51" fmla="*/ 2147483647 h 157"/>
              <a:gd name="T52" fmla="*/ 2147483647 w 203"/>
              <a:gd name="T53" fmla="*/ 2147483647 h 157"/>
              <a:gd name="T54" fmla="*/ 0 w 203"/>
              <a:gd name="T55" fmla="*/ 2147483647 h 157"/>
              <a:gd name="T56" fmla="*/ 0 w 203"/>
              <a:gd name="T57" fmla="*/ 2147483647 h 157"/>
              <a:gd name="T58" fmla="*/ 2147483647 w 203"/>
              <a:gd name="T59" fmla="*/ 2147483647 h 157"/>
              <a:gd name="T60" fmla="*/ 2147483647 w 203"/>
              <a:gd name="T61" fmla="*/ 2147483647 h 157"/>
              <a:gd name="T62" fmla="*/ 2147483647 w 203"/>
              <a:gd name="T63" fmla="*/ 2147483647 h 157"/>
              <a:gd name="T64" fmla="*/ 2147483647 w 203"/>
              <a:gd name="T65" fmla="*/ 2147483647 h 157"/>
              <a:gd name="T66" fmla="*/ 2147483647 w 203"/>
              <a:gd name="T67" fmla="*/ 2147483647 h 157"/>
              <a:gd name="T68" fmla="*/ 2147483647 w 203"/>
              <a:gd name="T69" fmla="*/ 2147483647 h 157"/>
              <a:gd name="T70" fmla="*/ 2147483647 w 203"/>
              <a:gd name="T71" fmla="*/ 0 h 157"/>
              <a:gd name="T72" fmla="*/ 2147483647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0" y="0"/>
                </a:lnTo>
                <a:lnTo>
                  <a:pt x="179"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9" y="154"/>
                </a:lnTo>
                <a:lnTo>
                  <a:pt x="170" y="156"/>
                </a:lnTo>
                <a:lnTo>
                  <a:pt x="163" y="157"/>
                </a:lnTo>
                <a:lnTo>
                  <a:pt x="40" y="157"/>
                </a:lnTo>
                <a:lnTo>
                  <a:pt x="32" y="156"/>
                </a:lnTo>
                <a:lnTo>
                  <a:pt x="24" y="154"/>
                </a:lnTo>
                <a:lnTo>
                  <a:pt x="18" y="149"/>
                </a:lnTo>
                <a:lnTo>
                  <a:pt x="12" y="143"/>
                </a:lnTo>
                <a:lnTo>
                  <a:pt x="7" y="137"/>
                </a:lnTo>
                <a:lnTo>
                  <a:pt x="3" y="129"/>
                </a:lnTo>
                <a:lnTo>
                  <a:pt x="1" y="121"/>
                </a:lnTo>
                <a:lnTo>
                  <a:pt x="0" y="112"/>
                </a:lnTo>
                <a:lnTo>
                  <a:pt x="0" y="45"/>
                </a:lnTo>
                <a:lnTo>
                  <a:pt x="1" y="36"/>
                </a:lnTo>
                <a:lnTo>
                  <a:pt x="3" y="28"/>
                </a:lnTo>
                <a:lnTo>
                  <a:pt x="7" y="20"/>
                </a:lnTo>
                <a:lnTo>
                  <a:pt x="12" y="13"/>
                </a:lnTo>
                <a:lnTo>
                  <a:pt x="18" y="7"/>
                </a:lnTo>
                <a:lnTo>
                  <a:pt x="24" y="3"/>
                </a:lnTo>
                <a:lnTo>
                  <a:pt x="32" y="0"/>
                </a:lnTo>
                <a:lnTo>
                  <a:pt x="4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42" name="Freeform 256"/>
          <p:cNvSpPr>
            <a:spLocks/>
          </p:cNvSpPr>
          <p:nvPr/>
        </p:nvSpPr>
        <p:spPr bwMode="auto">
          <a:xfrm>
            <a:off x="1090613" y="4093080"/>
            <a:ext cx="322262" cy="249238"/>
          </a:xfrm>
          <a:custGeom>
            <a:avLst/>
            <a:gdLst>
              <a:gd name="T0" fmla="*/ 2147483647 w 203"/>
              <a:gd name="T1" fmla="*/ 0 h 157"/>
              <a:gd name="T2" fmla="*/ 2147483647 w 203"/>
              <a:gd name="T3" fmla="*/ 0 h 157"/>
              <a:gd name="T4" fmla="*/ 2147483647 w 203"/>
              <a:gd name="T5" fmla="*/ 0 h 157"/>
              <a:gd name="T6" fmla="*/ 2147483647 w 203"/>
              <a:gd name="T7" fmla="*/ 2147483647 h 157"/>
              <a:gd name="T8" fmla="*/ 2147483647 w 203"/>
              <a:gd name="T9" fmla="*/ 2147483647 h 157"/>
              <a:gd name="T10" fmla="*/ 2147483647 w 203"/>
              <a:gd name="T11" fmla="*/ 2147483647 h 157"/>
              <a:gd name="T12" fmla="*/ 2147483647 w 203"/>
              <a:gd name="T13" fmla="*/ 2147483647 h 157"/>
              <a:gd name="T14" fmla="*/ 2147483647 w 203"/>
              <a:gd name="T15" fmla="*/ 2147483647 h 157"/>
              <a:gd name="T16" fmla="*/ 2147483647 w 203"/>
              <a:gd name="T17" fmla="*/ 2147483647 h 157"/>
              <a:gd name="T18" fmla="*/ 2147483647 w 203"/>
              <a:gd name="T19" fmla="*/ 2147483647 h 157"/>
              <a:gd name="T20" fmla="*/ 2147483647 w 203"/>
              <a:gd name="T21" fmla="*/ 2147483647 h 157"/>
              <a:gd name="T22" fmla="*/ 2147483647 w 203"/>
              <a:gd name="T23" fmla="*/ 2147483647 h 157"/>
              <a:gd name="T24" fmla="*/ 2147483647 w 203"/>
              <a:gd name="T25" fmla="*/ 2147483647 h 157"/>
              <a:gd name="T26" fmla="*/ 2147483647 w 203"/>
              <a:gd name="T27" fmla="*/ 2147483647 h 157"/>
              <a:gd name="T28" fmla="*/ 2147483647 w 203"/>
              <a:gd name="T29" fmla="*/ 2147483647 h 157"/>
              <a:gd name="T30" fmla="*/ 2147483647 w 203"/>
              <a:gd name="T31" fmla="*/ 2147483647 h 157"/>
              <a:gd name="T32" fmla="*/ 2147483647 w 203"/>
              <a:gd name="T33" fmla="*/ 2147483647 h 157"/>
              <a:gd name="T34" fmla="*/ 2147483647 w 203"/>
              <a:gd name="T35" fmla="*/ 2147483647 h 157"/>
              <a:gd name="T36" fmla="*/ 2147483647 w 203"/>
              <a:gd name="T37" fmla="*/ 2147483647 h 157"/>
              <a:gd name="T38" fmla="*/ 2147483647 w 203"/>
              <a:gd name="T39" fmla="*/ 2147483647 h 157"/>
              <a:gd name="T40" fmla="*/ 2147483647 w 203"/>
              <a:gd name="T41" fmla="*/ 2147483647 h 157"/>
              <a:gd name="T42" fmla="*/ 2147483647 w 203"/>
              <a:gd name="T43" fmla="*/ 2147483647 h 157"/>
              <a:gd name="T44" fmla="*/ 2147483647 w 203"/>
              <a:gd name="T45" fmla="*/ 2147483647 h 157"/>
              <a:gd name="T46" fmla="*/ 2147483647 w 203"/>
              <a:gd name="T47" fmla="*/ 2147483647 h 157"/>
              <a:gd name="T48" fmla="*/ 2147483647 w 203"/>
              <a:gd name="T49" fmla="*/ 2147483647 h 157"/>
              <a:gd name="T50" fmla="*/ 2147483647 w 203"/>
              <a:gd name="T51" fmla="*/ 2147483647 h 157"/>
              <a:gd name="T52" fmla="*/ 2147483647 w 203"/>
              <a:gd name="T53" fmla="*/ 2147483647 h 157"/>
              <a:gd name="T54" fmla="*/ 0 w 203"/>
              <a:gd name="T55" fmla="*/ 2147483647 h 157"/>
              <a:gd name="T56" fmla="*/ 0 w 203"/>
              <a:gd name="T57" fmla="*/ 2147483647 h 157"/>
              <a:gd name="T58" fmla="*/ 2147483647 w 203"/>
              <a:gd name="T59" fmla="*/ 2147483647 h 157"/>
              <a:gd name="T60" fmla="*/ 2147483647 w 203"/>
              <a:gd name="T61" fmla="*/ 2147483647 h 157"/>
              <a:gd name="T62" fmla="*/ 2147483647 w 203"/>
              <a:gd name="T63" fmla="*/ 2147483647 h 157"/>
              <a:gd name="T64" fmla="*/ 2147483647 w 203"/>
              <a:gd name="T65" fmla="*/ 2147483647 h 157"/>
              <a:gd name="T66" fmla="*/ 2147483647 w 203"/>
              <a:gd name="T67" fmla="*/ 2147483647 h 157"/>
              <a:gd name="T68" fmla="*/ 2147483647 w 203"/>
              <a:gd name="T69" fmla="*/ 2147483647 h 157"/>
              <a:gd name="T70" fmla="*/ 2147483647 w 203"/>
              <a:gd name="T71" fmla="*/ 0 h 157"/>
              <a:gd name="T72" fmla="*/ 2147483647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0" y="0"/>
                </a:lnTo>
                <a:lnTo>
                  <a:pt x="179"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9" y="154"/>
                </a:lnTo>
                <a:lnTo>
                  <a:pt x="170" y="156"/>
                </a:lnTo>
                <a:lnTo>
                  <a:pt x="163" y="157"/>
                </a:lnTo>
                <a:lnTo>
                  <a:pt x="40" y="157"/>
                </a:lnTo>
                <a:lnTo>
                  <a:pt x="32" y="156"/>
                </a:lnTo>
                <a:lnTo>
                  <a:pt x="24" y="154"/>
                </a:lnTo>
                <a:lnTo>
                  <a:pt x="18" y="149"/>
                </a:lnTo>
                <a:lnTo>
                  <a:pt x="12" y="143"/>
                </a:lnTo>
                <a:lnTo>
                  <a:pt x="7" y="137"/>
                </a:lnTo>
                <a:lnTo>
                  <a:pt x="3" y="129"/>
                </a:lnTo>
                <a:lnTo>
                  <a:pt x="1" y="121"/>
                </a:lnTo>
                <a:lnTo>
                  <a:pt x="0" y="112"/>
                </a:lnTo>
                <a:lnTo>
                  <a:pt x="0" y="45"/>
                </a:lnTo>
                <a:lnTo>
                  <a:pt x="1" y="36"/>
                </a:lnTo>
                <a:lnTo>
                  <a:pt x="3" y="28"/>
                </a:lnTo>
                <a:lnTo>
                  <a:pt x="7" y="20"/>
                </a:lnTo>
                <a:lnTo>
                  <a:pt x="12" y="13"/>
                </a:lnTo>
                <a:lnTo>
                  <a:pt x="18" y="7"/>
                </a:lnTo>
                <a:lnTo>
                  <a:pt x="24" y="3"/>
                </a:lnTo>
                <a:lnTo>
                  <a:pt x="32" y="0"/>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43" name="Freeform 257"/>
          <p:cNvSpPr>
            <a:spLocks/>
          </p:cNvSpPr>
          <p:nvPr/>
        </p:nvSpPr>
        <p:spPr bwMode="auto">
          <a:xfrm>
            <a:off x="1203325" y="4193093"/>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7" y="22"/>
                </a:lnTo>
                <a:lnTo>
                  <a:pt x="87" y="28"/>
                </a:lnTo>
                <a:lnTo>
                  <a:pt x="87" y="34"/>
                </a:lnTo>
                <a:lnTo>
                  <a:pt x="84" y="39"/>
                </a:lnTo>
                <a:lnTo>
                  <a:pt x="80" y="44"/>
                </a:lnTo>
                <a:lnTo>
                  <a:pt x="75" y="48"/>
                </a:lnTo>
                <a:lnTo>
                  <a:pt x="68" y="51"/>
                </a:lnTo>
                <a:lnTo>
                  <a:pt x="61" y="55"/>
                </a:lnTo>
                <a:lnTo>
                  <a:pt x="53" y="56"/>
                </a:lnTo>
                <a:lnTo>
                  <a:pt x="44" y="56"/>
                </a:lnTo>
                <a:lnTo>
                  <a:pt x="35" y="56"/>
                </a:lnTo>
                <a:lnTo>
                  <a:pt x="27" y="55"/>
                </a:lnTo>
                <a:lnTo>
                  <a:pt x="20" y="51"/>
                </a:lnTo>
                <a:lnTo>
                  <a:pt x="14" y="48"/>
                </a:lnTo>
                <a:lnTo>
                  <a:pt x="7" y="44"/>
                </a:lnTo>
                <a:lnTo>
                  <a:pt x="3" y="39"/>
                </a:lnTo>
                <a:lnTo>
                  <a:pt x="1" y="34"/>
                </a:lnTo>
                <a:lnTo>
                  <a:pt x="0" y="28"/>
                </a:lnTo>
                <a:lnTo>
                  <a:pt x="1" y="22"/>
                </a:lnTo>
                <a:lnTo>
                  <a:pt x="3" y="17"/>
                </a:lnTo>
                <a:lnTo>
                  <a:pt x="7" y="11"/>
                </a:lnTo>
                <a:lnTo>
                  <a:pt x="14" y="8"/>
                </a:lnTo>
                <a:lnTo>
                  <a:pt x="20"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44" name="Freeform 258"/>
          <p:cNvSpPr>
            <a:spLocks/>
          </p:cNvSpPr>
          <p:nvPr/>
        </p:nvSpPr>
        <p:spPr bwMode="auto">
          <a:xfrm>
            <a:off x="1203325" y="4193093"/>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7" y="22"/>
                </a:lnTo>
                <a:lnTo>
                  <a:pt x="87" y="28"/>
                </a:lnTo>
                <a:lnTo>
                  <a:pt x="87" y="34"/>
                </a:lnTo>
                <a:lnTo>
                  <a:pt x="84" y="39"/>
                </a:lnTo>
                <a:lnTo>
                  <a:pt x="80" y="44"/>
                </a:lnTo>
                <a:lnTo>
                  <a:pt x="75" y="48"/>
                </a:lnTo>
                <a:lnTo>
                  <a:pt x="68" y="51"/>
                </a:lnTo>
                <a:lnTo>
                  <a:pt x="61" y="55"/>
                </a:lnTo>
                <a:lnTo>
                  <a:pt x="53" y="56"/>
                </a:lnTo>
                <a:lnTo>
                  <a:pt x="44" y="56"/>
                </a:lnTo>
                <a:lnTo>
                  <a:pt x="35" y="56"/>
                </a:lnTo>
                <a:lnTo>
                  <a:pt x="27" y="55"/>
                </a:lnTo>
                <a:lnTo>
                  <a:pt x="20" y="51"/>
                </a:lnTo>
                <a:lnTo>
                  <a:pt x="14" y="48"/>
                </a:lnTo>
                <a:lnTo>
                  <a:pt x="7" y="44"/>
                </a:lnTo>
                <a:lnTo>
                  <a:pt x="3" y="39"/>
                </a:lnTo>
                <a:lnTo>
                  <a:pt x="1" y="34"/>
                </a:lnTo>
                <a:lnTo>
                  <a:pt x="0" y="28"/>
                </a:lnTo>
                <a:lnTo>
                  <a:pt x="1" y="22"/>
                </a:lnTo>
                <a:lnTo>
                  <a:pt x="3" y="17"/>
                </a:lnTo>
                <a:lnTo>
                  <a:pt x="7" y="11"/>
                </a:lnTo>
                <a:lnTo>
                  <a:pt x="14" y="8"/>
                </a:lnTo>
                <a:lnTo>
                  <a:pt x="20"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45" name="Freeform 259"/>
          <p:cNvSpPr>
            <a:spLocks/>
          </p:cNvSpPr>
          <p:nvPr/>
        </p:nvSpPr>
        <p:spPr bwMode="auto">
          <a:xfrm>
            <a:off x="1090613" y="3591430"/>
            <a:ext cx="322262" cy="252413"/>
          </a:xfrm>
          <a:custGeom>
            <a:avLst/>
            <a:gdLst>
              <a:gd name="T0" fmla="*/ 2147483647 w 203"/>
              <a:gd name="T1" fmla="*/ 0 h 159"/>
              <a:gd name="T2" fmla="*/ 2147483647 w 203"/>
              <a:gd name="T3" fmla="*/ 0 h 159"/>
              <a:gd name="T4" fmla="*/ 2147483647 w 203"/>
              <a:gd name="T5" fmla="*/ 2147483647 h 159"/>
              <a:gd name="T6" fmla="*/ 2147483647 w 203"/>
              <a:gd name="T7" fmla="*/ 2147483647 h 159"/>
              <a:gd name="T8" fmla="*/ 2147483647 w 203"/>
              <a:gd name="T9" fmla="*/ 2147483647 h 159"/>
              <a:gd name="T10" fmla="*/ 2147483647 w 203"/>
              <a:gd name="T11" fmla="*/ 2147483647 h 159"/>
              <a:gd name="T12" fmla="*/ 2147483647 w 203"/>
              <a:gd name="T13" fmla="*/ 2147483647 h 159"/>
              <a:gd name="T14" fmla="*/ 2147483647 w 203"/>
              <a:gd name="T15" fmla="*/ 2147483647 h 159"/>
              <a:gd name="T16" fmla="*/ 2147483647 w 203"/>
              <a:gd name="T17" fmla="*/ 2147483647 h 159"/>
              <a:gd name="T18" fmla="*/ 2147483647 w 203"/>
              <a:gd name="T19" fmla="*/ 2147483647 h 159"/>
              <a:gd name="T20" fmla="*/ 2147483647 w 203"/>
              <a:gd name="T21" fmla="*/ 2147483647 h 159"/>
              <a:gd name="T22" fmla="*/ 2147483647 w 203"/>
              <a:gd name="T23" fmla="*/ 2147483647 h 159"/>
              <a:gd name="T24" fmla="*/ 2147483647 w 203"/>
              <a:gd name="T25" fmla="*/ 2147483647 h 159"/>
              <a:gd name="T26" fmla="*/ 2147483647 w 203"/>
              <a:gd name="T27" fmla="*/ 2147483647 h 159"/>
              <a:gd name="T28" fmla="*/ 2147483647 w 203"/>
              <a:gd name="T29" fmla="*/ 2147483647 h 159"/>
              <a:gd name="T30" fmla="*/ 2147483647 w 203"/>
              <a:gd name="T31" fmla="*/ 2147483647 h 159"/>
              <a:gd name="T32" fmla="*/ 2147483647 w 203"/>
              <a:gd name="T33" fmla="*/ 2147483647 h 159"/>
              <a:gd name="T34" fmla="*/ 2147483647 w 203"/>
              <a:gd name="T35" fmla="*/ 2147483647 h 159"/>
              <a:gd name="T36" fmla="*/ 2147483647 w 203"/>
              <a:gd name="T37" fmla="*/ 2147483647 h 159"/>
              <a:gd name="T38" fmla="*/ 2147483647 w 203"/>
              <a:gd name="T39" fmla="*/ 2147483647 h 159"/>
              <a:gd name="T40" fmla="*/ 2147483647 w 203"/>
              <a:gd name="T41" fmla="*/ 2147483647 h 159"/>
              <a:gd name="T42" fmla="*/ 2147483647 w 203"/>
              <a:gd name="T43" fmla="*/ 2147483647 h 159"/>
              <a:gd name="T44" fmla="*/ 2147483647 w 203"/>
              <a:gd name="T45" fmla="*/ 2147483647 h 159"/>
              <a:gd name="T46" fmla="*/ 2147483647 w 203"/>
              <a:gd name="T47" fmla="*/ 2147483647 h 159"/>
              <a:gd name="T48" fmla="*/ 2147483647 w 203"/>
              <a:gd name="T49" fmla="*/ 2147483647 h 159"/>
              <a:gd name="T50" fmla="*/ 2147483647 w 203"/>
              <a:gd name="T51" fmla="*/ 2147483647 h 159"/>
              <a:gd name="T52" fmla="*/ 2147483647 w 203"/>
              <a:gd name="T53" fmla="*/ 2147483647 h 159"/>
              <a:gd name="T54" fmla="*/ 0 w 203"/>
              <a:gd name="T55" fmla="*/ 2147483647 h 159"/>
              <a:gd name="T56" fmla="*/ 0 w 203"/>
              <a:gd name="T57" fmla="*/ 2147483647 h 159"/>
              <a:gd name="T58" fmla="*/ 2147483647 w 203"/>
              <a:gd name="T59" fmla="*/ 2147483647 h 159"/>
              <a:gd name="T60" fmla="*/ 2147483647 w 203"/>
              <a:gd name="T61" fmla="*/ 2147483647 h 159"/>
              <a:gd name="T62" fmla="*/ 2147483647 w 203"/>
              <a:gd name="T63" fmla="*/ 2147483647 h 159"/>
              <a:gd name="T64" fmla="*/ 2147483647 w 203"/>
              <a:gd name="T65" fmla="*/ 2147483647 h 159"/>
              <a:gd name="T66" fmla="*/ 2147483647 w 203"/>
              <a:gd name="T67" fmla="*/ 2147483647 h 159"/>
              <a:gd name="T68" fmla="*/ 2147483647 w 203"/>
              <a:gd name="T69" fmla="*/ 2147483647 h 159"/>
              <a:gd name="T70" fmla="*/ 2147483647 w 203"/>
              <a:gd name="T71" fmla="*/ 2147483647 h 159"/>
              <a:gd name="T72" fmla="*/ 2147483647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0" y="2"/>
                </a:lnTo>
                <a:lnTo>
                  <a:pt x="179" y="5"/>
                </a:lnTo>
                <a:lnTo>
                  <a:pt x="185" y="9"/>
                </a:lnTo>
                <a:lnTo>
                  <a:pt x="191" y="14"/>
                </a:lnTo>
                <a:lnTo>
                  <a:pt x="196" y="21"/>
                </a:lnTo>
                <a:lnTo>
                  <a:pt x="200" y="28"/>
                </a:lnTo>
                <a:lnTo>
                  <a:pt x="202" y="38"/>
                </a:lnTo>
                <a:lnTo>
                  <a:pt x="203" y="47"/>
                </a:lnTo>
                <a:lnTo>
                  <a:pt x="203" y="113"/>
                </a:lnTo>
                <a:lnTo>
                  <a:pt x="202" y="121"/>
                </a:lnTo>
                <a:lnTo>
                  <a:pt x="200" y="131"/>
                </a:lnTo>
                <a:lnTo>
                  <a:pt x="196" y="139"/>
                </a:lnTo>
                <a:lnTo>
                  <a:pt x="191" y="145"/>
                </a:lnTo>
                <a:lnTo>
                  <a:pt x="185" y="151"/>
                </a:lnTo>
                <a:lnTo>
                  <a:pt x="179" y="155"/>
                </a:lnTo>
                <a:lnTo>
                  <a:pt x="170" y="158"/>
                </a:lnTo>
                <a:lnTo>
                  <a:pt x="163" y="159"/>
                </a:lnTo>
                <a:lnTo>
                  <a:pt x="40" y="159"/>
                </a:lnTo>
                <a:lnTo>
                  <a:pt x="32" y="158"/>
                </a:lnTo>
                <a:lnTo>
                  <a:pt x="24" y="155"/>
                </a:lnTo>
                <a:lnTo>
                  <a:pt x="18" y="151"/>
                </a:lnTo>
                <a:lnTo>
                  <a:pt x="12" y="145"/>
                </a:lnTo>
                <a:lnTo>
                  <a:pt x="7" y="139"/>
                </a:lnTo>
                <a:lnTo>
                  <a:pt x="3" y="131"/>
                </a:lnTo>
                <a:lnTo>
                  <a:pt x="1" y="121"/>
                </a:lnTo>
                <a:lnTo>
                  <a:pt x="0" y="113"/>
                </a:lnTo>
                <a:lnTo>
                  <a:pt x="0" y="47"/>
                </a:lnTo>
                <a:lnTo>
                  <a:pt x="1" y="38"/>
                </a:lnTo>
                <a:lnTo>
                  <a:pt x="3" y="28"/>
                </a:lnTo>
                <a:lnTo>
                  <a:pt x="7" y="21"/>
                </a:lnTo>
                <a:lnTo>
                  <a:pt x="12" y="14"/>
                </a:lnTo>
                <a:lnTo>
                  <a:pt x="18" y="9"/>
                </a:lnTo>
                <a:lnTo>
                  <a:pt x="24" y="5"/>
                </a:lnTo>
                <a:lnTo>
                  <a:pt x="32" y="2"/>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46" name="Freeform 260"/>
          <p:cNvSpPr>
            <a:spLocks/>
          </p:cNvSpPr>
          <p:nvPr/>
        </p:nvSpPr>
        <p:spPr bwMode="auto">
          <a:xfrm>
            <a:off x="1090613" y="3591430"/>
            <a:ext cx="322262" cy="252413"/>
          </a:xfrm>
          <a:custGeom>
            <a:avLst/>
            <a:gdLst>
              <a:gd name="T0" fmla="*/ 2147483647 w 203"/>
              <a:gd name="T1" fmla="*/ 0 h 159"/>
              <a:gd name="T2" fmla="*/ 2147483647 w 203"/>
              <a:gd name="T3" fmla="*/ 0 h 159"/>
              <a:gd name="T4" fmla="*/ 2147483647 w 203"/>
              <a:gd name="T5" fmla="*/ 2147483647 h 159"/>
              <a:gd name="T6" fmla="*/ 2147483647 w 203"/>
              <a:gd name="T7" fmla="*/ 2147483647 h 159"/>
              <a:gd name="T8" fmla="*/ 2147483647 w 203"/>
              <a:gd name="T9" fmla="*/ 2147483647 h 159"/>
              <a:gd name="T10" fmla="*/ 2147483647 w 203"/>
              <a:gd name="T11" fmla="*/ 2147483647 h 159"/>
              <a:gd name="T12" fmla="*/ 2147483647 w 203"/>
              <a:gd name="T13" fmla="*/ 2147483647 h 159"/>
              <a:gd name="T14" fmla="*/ 2147483647 w 203"/>
              <a:gd name="T15" fmla="*/ 2147483647 h 159"/>
              <a:gd name="T16" fmla="*/ 2147483647 w 203"/>
              <a:gd name="T17" fmla="*/ 2147483647 h 159"/>
              <a:gd name="T18" fmla="*/ 2147483647 w 203"/>
              <a:gd name="T19" fmla="*/ 2147483647 h 159"/>
              <a:gd name="T20" fmla="*/ 2147483647 w 203"/>
              <a:gd name="T21" fmla="*/ 2147483647 h 159"/>
              <a:gd name="T22" fmla="*/ 2147483647 w 203"/>
              <a:gd name="T23" fmla="*/ 2147483647 h 159"/>
              <a:gd name="T24" fmla="*/ 2147483647 w 203"/>
              <a:gd name="T25" fmla="*/ 2147483647 h 159"/>
              <a:gd name="T26" fmla="*/ 2147483647 w 203"/>
              <a:gd name="T27" fmla="*/ 2147483647 h 159"/>
              <a:gd name="T28" fmla="*/ 2147483647 w 203"/>
              <a:gd name="T29" fmla="*/ 2147483647 h 159"/>
              <a:gd name="T30" fmla="*/ 2147483647 w 203"/>
              <a:gd name="T31" fmla="*/ 2147483647 h 159"/>
              <a:gd name="T32" fmla="*/ 2147483647 w 203"/>
              <a:gd name="T33" fmla="*/ 2147483647 h 159"/>
              <a:gd name="T34" fmla="*/ 2147483647 w 203"/>
              <a:gd name="T35" fmla="*/ 2147483647 h 159"/>
              <a:gd name="T36" fmla="*/ 2147483647 w 203"/>
              <a:gd name="T37" fmla="*/ 2147483647 h 159"/>
              <a:gd name="T38" fmla="*/ 2147483647 w 203"/>
              <a:gd name="T39" fmla="*/ 2147483647 h 159"/>
              <a:gd name="T40" fmla="*/ 2147483647 w 203"/>
              <a:gd name="T41" fmla="*/ 2147483647 h 159"/>
              <a:gd name="T42" fmla="*/ 2147483647 w 203"/>
              <a:gd name="T43" fmla="*/ 2147483647 h 159"/>
              <a:gd name="T44" fmla="*/ 2147483647 w 203"/>
              <a:gd name="T45" fmla="*/ 2147483647 h 159"/>
              <a:gd name="T46" fmla="*/ 2147483647 w 203"/>
              <a:gd name="T47" fmla="*/ 2147483647 h 159"/>
              <a:gd name="T48" fmla="*/ 2147483647 w 203"/>
              <a:gd name="T49" fmla="*/ 2147483647 h 159"/>
              <a:gd name="T50" fmla="*/ 2147483647 w 203"/>
              <a:gd name="T51" fmla="*/ 2147483647 h 159"/>
              <a:gd name="T52" fmla="*/ 2147483647 w 203"/>
              <a:gd name="T53" fmla="*/ 2147483647 h 159"/>
              <a:gd name="T54" fmla="*/ 0 w 203"/>
              <a:gd name="T55" fmla="*/ 2147483647 h 159"/>
              <a:gd name="T56" fmla="*/ 0 w 203"/>
              <a:gd name="T57" fmla="*/ 2147483647 h 159"/>
              <a:gd name="T58" fmla="*/ 2147483647 w 203"/>
              <a:gd name="T59" fmla="*/ 2147483647 h 159"/>
              <a:gd name="T60" fmla="*/ 2147483647 w 203"/>
              <a:gd name="T61" fmla="*/ 2147483647 h 159"/>
              <a:gd name="T62" fmla="*/ 2147483647 w 203"/>
              <a:gd name="T63" fmla="*/ 2147483647 h 159"/>
              <a:gd name="T64" fmla="*/ 2147483647 w 203"/>
              <a:gd name="T65" fmla="*/ 2147483647 h 159"/>
              <a:gd name="T66" fmla="*/ 2147483647 w 203"/>
              <a:gd name="T67" fmla="*/ 2147483647 h 159"/>
              <a:gd name="T68" fmla="*/ 2147483647 w 203"/>
              <a:gd name="T69" fmla="*/ 2147483647 h 159"/>
              <a:gd name="T70" fmla="*/ 2147483647 w 203"/>
              <a:gd name="T71" fmla="*/ 2147483647 h 159"/>
              <a:gd name="T72" fmla="*/ 2147483647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0" y="2"/>
                </a:lnTo>
                <a:lnTo>
                  <a:pt x="179" y="5"/>
                </a:lnTo>
                <a:lnTo>
                  <a:pt x="185" y="9"/>
                </a:lnTo>
                <a:lnTo>
                  <a:pt x="191" y="14"/>
                </a:lnTo>
                <a:lnTo>
                  <a:pt x="196" y="21"/>
                </a:lnTo>
                <a:lnTo>
                  <a:pt x="200" y="28"/>
                </a:lnTo>
                <a:lnTo>
                  <a:pt x="202" y="38"/>
                </a:lnTo>
                <a:lnTo>
                  <a:pt x="203" y="47"/>
                </a:lnTo>
                <a:lnTo>
                  <a:pt x="203" y="113"/>
                </a:lnTo>
                <a:lnTo>
                  <a:pt x="202" y="121"/>
                </a:lnTo>
                <a:lnTo>
                  <a:pt x="200" y="131"/>
                </a:lnTo>
                <a:lnTo>
                  <a:pt x="196" y="139"/>
                </a:lnTo>
                <a:lnTo>
                  <a:pt x="191" y="145"/>
                </a:lnTo>
                <a:lnTo>
                  <a:pt x="185" y="151"/>
                </a:lnTo>
                <a:lnTo>
                  <a:pt x="179" y="155"/>
                </a:lnTo>
                <a:lnTo>
                  <a:pt x="170" y="158"/>
                </a:lnTo>
                <a:lnTo>
                  <a:pt x="163" y="159"/>
                </a:lnTo>
                <a:lnTo>
                  <a:pt x="40" y="159"/>
                </a:lnTo>
                <a:lnTo>
                  <a:pt x="32" y="158"/>
                </a:lnTo>
                <a:lnTo>
                  <a:pt x="24" y="155"/>
                </a:lnTo>
                <a:lnTo>
                  <a:pt x="18" y="151"/>
                </a:lnTo>
                <a:lnTo>
                  <a:pt x="12" y="145"/>
                </a:lnTo>
                <a:lnTo>
                  <a:pt x="7" y="139"/>
                </a:lnTo>
                <a:lnTo>
                  <a:pt x="3" y="131"/>
                </a:lnTo>
                <a:lnTo>
                  <a:pt x="1" y="121"/>
                </a:lnTo>
                <a:lnTo>
                  <a:pt x="0" y="113"/>
                </a:lnTo>
                <a:lnTo>
                  <a:pt x="0" y="47"/>
                </a:lnTo>
                <a:lnTo>
                  <a:pt x="1" y="38"/>
                </a:lnTo>
                <a:lnTo>
                  <a:pt x="3" y="28"/>
                </a:lnTo>
                <a:lnTo>
                  <a:pt x="7" y="21"/>
                </a:lnTo>
                <a:lnTo>
                  <a:pt x="12" y="14"/>
                </a:lnTo>
                <a:lnTo>
                  <a:pt x="18" y="9"/>
                </a:lnTo>
                <a:lnTo>
                  <a:pt x="24" y="5"/>
                </a:lnTo>
                <a:lnTo>
                  <a:pt x="32" y="2"/>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47" name="Freeform 261"/>
          <p:cNvSpPr>
            <a:spLocks/>
          </p:cNvSpPr>
          <p:nvPr/>
        </p:nvSpPr>
        <p:spPr bwMode="auto">
          <a:xfrm>
            <a:off x="1203325" y="3693030"/>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3"/>
                </a:lnTo>
                <a:lnTo>
                  <a:pt x="68" y="5"/>
                </a:lnTo>
                <a:lnTo>
                  <a:pt x="75" y="9"/>
                </a:lnTo>
                <a:lnTo>
                  <a:pt x="80" y="12"/>
                </a:lnTo>
                <a:lnTo>
                  <a:pt x="84" y="18"/>
                </a:lnTo>
                <a:lnTo>
                  <a:pt x="87" y="23"/>
                </a:lnTo>
                <a:lnTo>
                  <a:pt x="87" y="28"/>
                </a:lnTo>
                <a:lnTo>
                  <a:pt x="87" y="34"/>
                </a:lnTo>
                <a:lnTo>
                  <a:pt x="84" y="39"/>
                </a:lnTo>
                <a:lnTo>
                  <a:pt x="80" y="45"/>
                </a:lnTo>
                <a:lnTo>
                  <a:pt x="75" y="48"/>
                </a:lnTo>
                <a:lnTo>
                  <a:pt x="68" y="52"/>
                </a:lnTo>
                <a:lnTo>
                  <a:pt x="61" y="54"/>
                </a:lnTo>
                <a:lnTo>
                  <a:pt x="53" y="56"/>
                </a:lnTo>
                <a:lnTo>
                  <a:pt x="44" y="56"/>
                </a:lnTo>
                <a:lnTo>
                  <a:pt x="35" y="56"/>
                </a:lnTo>
                <a:lnTo>
                  <a:pt x="27" y="54"/>
                </a:lnTo>
                <a:lnTo>
                  <a:pt x="20" y="52"/>
                </a:lnTo>
                <a:lnTo>
                  <a:pt x="14" y="48"/>
                </a:lnTo>
                <a:lnTo>
                  <a:pt x="7" y="45"/>
                </a:lnTo>
                <a:lnTo>
                  <a:pt x="3" y="39"/>
                </a:lnTo>
                <a:lnTo>
                  <a:pt x="1" y="34"/>
                </a:lnTo>
                <a:lnTo>
                  <a:pt x="0" y="28"/>
                </a:lnTo>
                <a:lnTo>
                  <a:pt x="1" y="23"/>
                </a:lnTo>
                <a:lnTo>
                  <a:pt x="3" y="18"/>
                </a:lnTo>
                <a:lnTo>
                  <a:pt x="7" y="12"/>
                </a:lnTo>
                <a:lnTo>
                  <a:pt x="14" y="9"/>
                </a:lnTo>
                <a:lnTo>
                  <a:pt x="20" y="5"/>
                </a:lnTo>
                <a:lnTo>
                  <a:pt x="27" y="3"/>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48" name="Freeform 262"/>
          <p:cNvSpPr>
            <a:spLocks/>
          </p:cNvSpPr>
          <p:nvPr/>
        </p:nvSpPr>
        <p:spPr bwMode="auto">
          <a:xfrm>
            <a:off x="1203325" y="3693030"/>
            <a:ext cx="138113" cy="88900"/>
          </a:xfrm>
          <a:custGeom>
            <a:avLst/>
            <a:gdLst>
              <a:gd name="T0" fmla="*/ 2147483647 w 87"/>
              <a:gd name="T1" fmla="*/ 0 h 56"/>
              <a:gd name="T2" fmla="*/ 2147483647 w 87"/>
              <a:gd name="T3" fmla="*/ 0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0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0 h 56"/>
              <a:gd name="T64" fmla="*/ 2147483647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3"/>
                </a:lnTo>
                <a:lnTo>
                  <a:pt x="68" y="5"/>
                </a:lnTo>
                <a:lnTo>
                  <a:pt x="75" y="9"/>
                </a:lnTo>
                <a:lnTo>
                  <a:pt x="80" y="12"/>
                </a:lnTo>
                <a:lnTo>
                  <a:pt x="84" y="18"/>
                </a:lnTo>
                <a:lnTo>
                  <a:pt x="87" y="23"/>
                </a:lnTo>
                <a:lnTo>
                  <a:pt x="87" y="28"/>
                </a:lnTo>
                <a:lnTo>
                  <a:pt x="87" y="34"/>
                </a:lnTo>
                <a:lnTo>
                  <a:pt x="84" y="39"/>
                </a:lnTo>
                <a:lnTo>
                  <a:pt x="80" y="45"/>
                </a:lnTo>
                <a:lnTo>
                  <a:pt x="75" y="48"/>
                </a:lnTo>
                <a:lnTo>
                  <a:pt x="68" y="52"/>
                </a:lnTo>
                <a:lnTo>
                  <a:pt x="61" y="54"/>
                </a:lnTo>
                <a:lnTo>
                  <a:pt x="53" y="56"/>
                </a:lnTo>
                <a:lnTo>
                  <a:pt x="44" y="56"/>
                </a:lnTo>
                <a:lnTo>
                  <a:pt x="35" y="56"/>
                </a:lnTo>
                <a:lnTo>
                  <a:pt x="27" y="54"/>
                </a:lnTo>
                <a:lnTo>
                  <a:pt x="20" y="52"/>
                </a:lnTo>
                <a:lnTo>
                  <a:pt x="14" y="48"/>
                </a:lnTo>
                <a:lnTo>
                  <a:pt x="7" y="45"/>
                </a:lnTo>
                <a:lnTo>
                  <a:pt x="3" y="39"/>
                </a:lnTo>
                <a:lnTo>
                  <a:pt x="1" y="34"/>
                </a:lnTo>
                <a:lnTo>
                  <a:pt x="0" y="28"/>
                </a:lnTo>
                <a:lnTo>
                  <a:pt x="1" y="23"/>
                </a:lnTo>
                <a:lnTo>
                  <a:pt x="3" y="18"/>
                </a:lnTo>
                <a:lnTo>
                  <a:pt x="7" y="12"/>
                </a:lnTo>
                <a:lnTo>
                  <a:pt x="14" y="9"/>
                </a:lnTo>
                <a:lnTo>
                  <a:pt x="20" y="5"/>
                </a:lnTo>
                <a:lnTo>
                  <a:pt x="27" y="3"/>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49" name="Freeform 263"/>
          <p:cNvSpPr>
            <a:spLocks/>
          </p:cNvSpPr>
          <p:nvPr/>
        </p:nvSpPr>
        <p:spPr bwMode="auto">
          <a:xfrm>
            <a:off x="150813" y="3092955"/>
            <a:ext cx="320675" cy="250825"/>
          </a:xfrm>
          <a:custGeom>
            <a:avLst/>
            <a:gdLst>
              <a:gd name="T0" fmla="*/ 2147483647 w 202"/>
              <a:gd name="T1" fmla="*/ 0 h 158"/>
              <a:gd name="T2" fmla="*/ 2147483647 w 202"/>
              <a:gd name="T3" fmla="*/ 0 h 158"/>
              <a:gd name="T4" fmla="*/ 2147483647 w 202"/>
              <a:gd name="T5" fmla="*/ 2147483647 h 158"/>
              <a:gd name="T6" fmla="*/ 2147483647 w 202"/>
              <a:gd name="T7" fmla="*/ 2147483647 h 158"/>
              <a:gd name="T8" fmla="*/ 2147483647 w 202"/>
              <a:gd name="T9" fmla="*/ 2147483647 h 158"/>
              <a:gd name="T10" fmla="*/ 2147483647 w 202"/>
              <a:gd name="T11" fmla="*/ 2147483647 h 158"/>
              <a:gd name="T12" fmla="*/ 2147483647 w 202"/>
              <a:gd name="T13" fmla="*/ 2147483647 h 158"/>
              <a:gd name="T14" fmla="*/ 2147483647 w 202"/>
              <a:gd name="T15" fmla="*/ 2147483647 h 158"/>
              <a:gd name="T16" fmla="*/ 2147483647 w 202"/>
              <a:gd name="T17" fmla="*/ 2147483647 h 158"/>
              <a:gd name="T18" fmla="*/ 2147483647 w 202"/>
              <a:gd name="T19" fmla="*/ 2147483647 h 158"/>
              <a:gd name="T20" fmla="*/ 2147483647 w 202"/>
              <a:gd name="T21" fmla="*/ 2147483647 h 158"/>
              <a:gd name="T22" fmla="*/ 2147483647 w 202"/>
              <a:gd name="T23" fmla="*/ 2147483647 h 158"/>
              <a:gd name="T24" fmla="*/ 2147483647 w 202"/>
              <a:gd name="T25" fmla="*/ 2147483647 h 158"/>
              <a:gd name="T26" fmla="*/ 2147483647 w 202"/>
              <a:gd name="T27" fmla="*/ 2147483647 h 158"/>
              <a:gd name="T28" fmla="*/ 2147483647 w 202"/>
              <a:gd name="T29" fmla="*/ 2147483647 h 158"/>
              <a:gd name="T30" fmla="*/ 2147483647 w 202"/>
              <a:gd name="T31" fmla="*/ 2147483647 h 158"/>
              <a:gd name="T32" fmla="*/ 2147483647 w 202"/>
              <a:gd name="T33" fmla="*/ 2147483647 h 158"/>
              <a:gd name="T34" fmla="*/ 2147483647 w 202"/>
              <a:gd name="T35" fmla="*/ 2147483647 h 158"/>
              <a:gd name="T36" fmla="*/ 2147483647 w 202"/>
              <a:gd name="T37" fmla="*/ 2147483647 h 158"/>
              <a:gd name="T38" fmla="*/ 2147483647 w 202"/>
              <a:gd name="T39" fmla="*/ 2147483647 h 158"/>
              <a:gd name="T40" fmla="*/ 2147483647 w 202"/>
              <a:gd name="T41" fmla="*/ 2147483647 h 158"/>
              <a:gd name="T42" fmla="*/ 2147483647 w 202"/>
              <a:gd name="T43" fmla="*/ 2147483647 h 158"/>
              <a:gd name="T44" fmla="*/ 2147483647 w 202"/>
              <a:gd name="T45" fmla="*/ 2147483647 h 158"/>
              <a:gd name="T46" fmla="*/ 2147483647 w 202"/>
              <a:gd name="T47" fmla="*/ 2147483647 h 158"/>
              <a:gd name="T48" fmla="*/ 2147483647 w 202"/>
              <a:gd name="T49" fmla="*/ 2147483647 h 158"/>
              <a:gd name="T50" fmla="*/ 2147483647 w 202"/>
              <a:gd name="T51" fmla="*/ 2147483647 h 158"/>
              <a:gd name="T52" fmla="*/ 2147483647 w 202"/>
              <a:gd name="T53" fmla="*/ 2147483647 h 158"/>
              <a:gd name="T54" fmla="*/ 0 w 202"/>
              <a:gd name="T55" fmla="*/ 2147483647 h 158"/>
              <a:gd name="T56" fmla="*/ 0 w 202"/>
              <a:gd name="T57" fmla="*/ 2147483647 h 158"/>
              <a:gd name="T58" fmla="*/ 2147483647 w 202"/>
              <a:gd name="T59" fmla="*/ 2147483647 h 158"/>
              <a:gd name="T60" fmla="*/ 2147483647 w 202"/>
              <a:gd name="T61" fmla="*/ 2147483647 h 158"/>
              <a:gd name="T62" fmla="*/ 2147483647 w 202"/>
              <a:gd name="T63" fmla="*/ 2147483647 h 158"/>
              <a:gd name="T64" fmla="*/ 2147483647 w 202"/>
              <a:gd name="T65" fmla="*/ 2147483647 h 158"/>
              <a:gd name="T66" fmla="*/ 2147483647 w 202"/>
              <a:gd name="T67" fmla="*/ 2147483647 h 158"/>
              <a:gd name="T68" fmla="*/ 2147483647 w 202"/>
              <a:gd name="T69" fmla="*/ 2147483647 h 158"/>
              <a:gd name="T70" fmla="*/ 2147483647 w 202"/>
              <a:gd name="T71" fmla="*/ 2147483647 h 158"/>
              <a:gd name="T72" fmla="*/ 2147483647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3" y="0"/>
                </a:lnTo>
                <a:lnTo>
                  <a:pt x="171" y="1"/>
                </a:lnTo>
                <a:lnTo>
                  <a:pt x="178" y="3"/>
                </a:lnTo>
                <a:lnTo>
                  <a:pt x="185" y="8"/>
                </a:lnTo>
                <a:lnTo>
                  <a:pt x="191" y="14"/>
                </a:lnTo>
                <a:lnTo>
                  <a:pt x="196" y="21"/>
                </a:lnTo>
                <a:lnTo>
                  <a:pt x="199" y="28"/>
                </a:lnTo>
                <a:lnTo>
                  <a:pt x="202" y="37"/>
                </a:lnTo>
                <a:lnTo>
                  <a:pt x="202" y="47"/>
                </a:lnTo>
                <a:lnTo>
                  <a:pt x="202" y="112"/>
                </a:lnTo>
                <a:lnTo>
                  <a:pt x="202" y="121"/>
                </a:lnTo>
                <a:lnTo>
                  <a:pt x="199" y="130"/>
                </a:lnTo>
                <a:lnTo>
                  <a:pt x="196" y="137"/>
                </a:lnTo>
                <a:lnTo>
                  <a:pt x="191" y="144"/>
                </a:lnTo>
                <a:lnTo>
                  <a:pt x="185" y="150"/>
                </a:lnTo>
                <a:lnTo>
                  <a:pt x="178" y="155"/>
                </a:lnTo>
                <a:lnTo>
                  <a:pt x="171" y="157"/>
                </a:lnTo>
                <a:lnTo>
                  <a:pt x="163" y="158"/>
                </a:lnTo>
                <a:lnTo>
                  <a:pt x="39" y="158"/>
                </a:lnTo>
                <a:lnTo>
                  <a:pt x="31" y="157"/>
                </a:lnTo>
                <a:lnTo>
                  <a:pt x="24" y="155"/>
                </a:lnTo>
                <a:lnTo>
                  <a:pt x="17" y="150"/>
                </a:lnTo>
                <a:lnTo>
                  <a:pt x="11" y="144"/>
                </a:lnTo>
                <a:lnTo>
                  <a:pt x="7" y="137"/>
                </a:lnTo>
                <a:lnTo>
                  <a:pt x="3" y="130"/>
                </a:lnTo>
                <a:lnTo>
                  <a:pt x="1" y="121"/>
                </a:lnTo>
                <a:lnTo>
                  <a:pt x="0" y="112"/>
                </a:lnTo>
                <a:lnTo>
                  <a:pt x="0" y="47"/>
                </a:lnTo>
                <a:lnTo>
                  <a:pt x="1" y="37"/>
                </a:lnTo>
                <a:lnTo>
                  <a:pt x="3" y="28"/>
                </a:lnTo>
                <a:lnTo>
                  <a:pt x="7" y="21"/>
                </a:lnTo>
                <a:lnTo>
                  <a:pt x="11" y="14"/>
                </a:lnTo>
                <a:lnTo>
                  <a:pt x="17" y="8"/>
                </a:lnTo>
                <a:lnTo>
                  <a:pt x="24" y="3"/>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50" name="Freeform 264"/>
          <p:cNvSpPr>
            <a:spLocks/>
          </p:cNvSpPr>
          <p:nvPr/>
        </p:nvSpPr>
        <p:spPr bwMode="auto">
          <a:xfrm>
            <a:off x="150813" y="3092955"/>
            <a:ext cx="320675" cy="250825"/>
          </a:xfrm>
          <a:custGeom>
            <a:avLst/>
            <a:gdLst>
              <a:gd name="T0" fmla="*/ 2147483647 w 202"/>
              <a:gd name="T1" fmla="*/ 0 h 158"/>
              <a:gd name="T2" fmla="*/ 2147483647 w 202"/>
              <a:gd name="T3" fmla="*/ 0 h 158"/>
              <a:gd name="T4" fmla="*/ 2147483647 w 202"/>
              <a:gd name="T5" fmla="*/ 2147483647 h 158"/>
              <a:gd name="T6" fmla="*/ 2147483647 w 202"/>
              <a:gd name="T7" fmla="*/ 2147483647 h 158"/>
              <a:gd name="T8" fmla="*/ 2147483647 w 202"/>
              <a:gd name="T9" fmla="*/ 2147483647 h 158"/>
              <a:gd name="T10" fmla="*/ 2147483647 w 202"/>
              <a:gd name="T11" fmla="*/ 2147483647 h 158"/>
              <a:gd name="T12" fmla="*/ 2147483647 w 202"/>
              <a:gd name="T13" fmla="*/ 2147483647 h 158"/>
              <a:gd name="T14" fmla="*/ 2147483647 w 202"/>
              <a:gd name="T15" fmla="*/ 2147483647 h 158"/>
              <a:gd name="T16" fmla="*/ 2147483647 w 202"/>
              <a:gd name="T17" fmla="*/ 2147483647 h 158"/>
              <a:gd name="T18" fmla="*/ 2147483647 w 202"/>
              <a:gd name="T19" fmla="*/ 2147483647 h 158"/>
              <a:gd name="T20" fmla="*/ 2147483647 w 202"/>
              <a:gd name="T21" fmla="*/ 2147483647 h 158"/>
              <a:gd name="T22" fmla="*/ 2147483647 w 202"/>
              <a:gd name="T23" fmla="*/ 2147483647 h 158"/>
              <a:gd name="T24" fmla="*/ 2147483647 w 202"/>
              <a:gd name="T25" fmla="*/ 2147483647 h 158"/>
              <a:gd name="T26" fmla="*/ 2147483647 w 202"/>
              <a:gd name="T27" fmla="*/ 2147483647 h 158"/>
              <a:gd name="T28" fmla="*/ 2147483647 w 202"/>
              <a:gd name="T29" fmla="*/ 2147483647 h 158"/>
              <a:gd name="T30" fmla="*/ 2147483647 w 202"/>
              <a:gd name="T31" fmla="*/ 2147483647 h 158"/>
              <a:gd name="T32" fmla="*/ 2147483647 w 202"/>
              <a:gd name="T33" fmla="*/ 2147483647 h 158"/>
              <a:gd name="T34" fmla="*/ 2147483647 w 202"/>
              <a:gd name="T35" fmla="*/ 2147483647 h 158"/>
              <a:gd name="T36" fmla="*/ 2147483647 w 202"/>
              <a:gd name="T37" fmla="*/ 2147483647 h 158"/>
              <a:gd name="T38" fmla="*/ 2147483647 w 202"/>
              <a:gd name="T39" fmla="*/ 2147483647 h 158"/>
              <a:gd name="T40" fmla="*/ 2147483647 w 202"/>
              <a:gd name="T41" fmla="*/ 2147483647 h 158"/>
              <a:gd name="T42" fmla="*/ 2147483647 w 202"/>
              <a:gd name="T43" fmla="*/ 2147483647 h 158"/>
              <a:gd name="T44" fmla="*/ 2147483647 w 202"/>
              <a:gd name="T45" fmla="*/ 2147483647 h 158"/>
              <a:gd name="T46" fmla="*/ 2147483647 w 202"/>
              <a:gd name="T47" fmla="*/ 2147483647 h 158"/>
              <a:gd name="T48" fmla="*/ 2147483647 w 202"/>
              <a:gd name="T49" fmla="*/ 2147483647 h 158"/>
              <a:gd name="T50" fmla="*/ 2147483647 w 202"/>
              <a:gd name="T51" fmla="*/ 2147483647 h 158"/>
              <a:gd name="T52" fmla="*/ 2147483647 w 202"/>
              <a:gd name="T53" fmla="*/ 2147483647 h 158"/>
              <a:gd name="T54" fmla="*/ 0 w 202"/>
              <a:gd name="T55" fmla="*/ 2147483647 h 158"/>
              <a:gd name="T56" fmla="*/ 0 w 202"/>
              <a:gd name="T57" fmla="*/ 2147483647 h 158"/>
              <a:gd name="T58" fmla="*/ 2147483647 w 202"/>
              <a:gd name="T59" fmla="*/ 2147483647 h 158"/>
              <a:gd name="T60" fmla="*/ 2147483647 w 202"/>
              <a:gd name="T61" fmla="*/ 2147483647 h 158"/>
              <a:gd name="T62" fmla="*/ 2147483647 w 202"/>
              <a:gd name="T63" fmla="*/ 2147483647 h 158"/>
              <a:gd name="T64" fmla="*/ 2147483647 w 202"/>
              <a:gd name="T65" fmla="*/ 2147483647 h 158"/>
              <a:gd name="T66" fmla="*/ 2147483647 w 202"/>
              <a:gd name="T67" fmla="*/ 2147483647 h 158"/>
              <a:gd name="T68" fmla="*/ 2147483647 w 202"/>
              <a:gd name="T69" fmla="*/ 2147483647 h 158"/>
              <a:gd name="T70" fmla="*/ 2147483647 w 202"/>
              <a:gd name="T71" fmla="*/ 2147483647 h 158"/>
              <a:gd name="T72" fmla="*/ 2147483647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3" y="0"/>
                </a:lnTo>
                <a:lnTo>
                  <a:pt x="171" y="1"/>
                </a:lnTo>
                <a:lnTo>
                  <a:pt x="178" y="3"/>
                </a:lnTo>
                <a:lnTo>
                  <a:pt x="185" y="8"/>
                </a:lnTo>
                <a:lnTo>
                  <a:pt x="191" y="14"/>
                </a:lnTo>
                <a:lnTo>
                  <a:pt x="196" y="21"/>
                </a:lnTo>
                <a:lnTo>
                  <a:pt x="199" y="28"/>
                </a:lnTo>
                <a:lnTo>
                  <a:pt x="202" y="37"/>
                </a:lnTo>
                <a:lnTo>
                  <a:pt x="202" y="47"/>
                </a:lnTo>
                <a:lnTo>
                  <a:pt x="202" y="112"/>
                </a:lnTo>
                <a:lnTo>
                  <a:pt x="202" y="121"/>
                </a:lnTo>
                <a:lnTo>
                  <a:pt x="199" y="130"/>
                </a:lnTo>
                <a:lnTo>
                  <a:pt x="196" y="137"/>
                </a:lnTo>
                <a:lnTo>
                  <a:pt x="191" y="144"/>
                </a:lnTo>
                <a:lnTo>
                  <a:pt x="185" y="150"/>
                </a:lnTo>
                <a:lnTo>
                  <a:pt x="178" y="155"/>
                </a:lnTo>
                <a:lnTo>
                  <a:pt x="171" y="157"/>
                </a:lnTo>
                <a:lnTo>
                  <a:pt x="163" y="158"/>
                </a:lnTo>
                <a:lnTo>
                  <a:pt x="39" y="158"/>
                </a:lnTo>
                <a:lnTo>
                  <a:pt x="31" y="157"/>
                </a:lnTo>
                <a:lnTo>
                  <a:pt x="24" y="155"/>
                </a:lnTo>
                <a:lnTo>
                  <a:pt x="17" y="150"/>
                </a:lnTo>
                <a:lnTo>
                  <a:pt x="11" y="144"/>
                </a:lnTo>
                <a:lnTo>
                  <a:pt x="7" y="137"/>
                </a:lnTo>
                <a:lnTo>
                  <a:pt x="3" y="130"/>
                </a:lnTo>
                <a:lnTo>
                  <a:pt x="1" y="121"/>
                </a:lnTo>
                <a:lnTo>
                  <a:pt x="0" y="112"/>
                </a:lnTo>
                <a:lnTo>
                  <a:pt x="0" y="47"/>
                </a:lnTo>
                <a:lnTo>
                  <a:pt x="1" y="37"/>
                </a:lnTo>
                <a:lnTo>
                  <a:pt x="3" y="28"/>
                </a:lnTo>
                <a:lnTo>
                  <a:pt x="7" y="21"/>
                </a:lnTo>
                <a:lnTo>
                  <a:pt x="11" y="14"/>
                </a:lnTo>
                <a:lnTo>
                  <a:pt x="17" y="8"/>
                </a:lnTo>
                <a:lnTo>
                  <a:pt x="24" y="3"/>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51" name="Freeform 265"/>
          <p:cNvSpPr>
            <a:spLocks/>
          </p:cNvSpPr>
          <p:nvPr/>
        </p:nvSpPr>
        <p:spPr bwMode="auto">
          <a:xfrm>
            <a:off x="263525" y="3192968"/>
            <a:ext cx="139700" cy="90487"/>
          </a:xfrm>
          <a:custGeom>
            <a:avLst/>
            <a:gdLst>
              <a:gd name="T0" fmla="*/ 2147483647 w 88"/>
              <a:gd name="T1" fmla="*/ 0 h 57"/>
              <a:gd name="T2" fmla="*/ 2147483647 w 88"/>
              <a:gd name="T3" fmla="*/ 2147483647 h 57"/>
              <a:gd name="T4" fmla="*/ 2147483647 w 88"/>
              <a:gd name="T5" fmla="*/ 2147483647 h 57"/>
              <a:gd name="T6" fmla="*/ 2147483647 w 88"/>
              <a:gd name="T7" fmla="*/ 2147483647 h 57"/>
              <a:gd name="T8" fmla="*/ 2147483647 w 88"/>
              <a:gd name="T9" fmla="*/ 2147483647 h 57"/>
              <a:gd name="T10" fmla="*/ 2147483647 w 88"/>
              <a:gd name="T11" fmla="*/ 2147483647 h 57"/>
              <a:gd name="T12" fmla="*/ 2147483647 w 88"/>
              <a:gd name="T13" fmla="*/ 2147483647 h 57"/>
              <a:gd name="T14" fmla="*/ 2147483647 w 88"/>
              <a:gd name="T15" fmla="*/ 2147483647 h 57"/>
              <a:gd name="T16" fmla="*/ 2147483647 w 88"/>
              <a:gd name="T17" fmla="*/ 2147483647 h 57"/>
              <a:gd name="T18" fmla="*/ 2147483647 w 88"/>
              <a:gd name="T19" fmla="*/ 2147483647 h 57"/>
              <a:gd name="T20" fmla="*/ 2147483647 w 88"/>
              <a:gd name="T21" fmla="*/ 2147483647 h 57"/>
              <a:gd name="T22" fmla="*/ 2147483647 w 88"/>
              <a:gd name="T23" fmla="*/ 2147483647 h 57"/>
              <a:gd name="T24" fmla="*/ 2147483647 w 88"/>
              <a:gd name="T25" fmla="*/ 2147483647 h 57"/>
              <a:gd name="T26" fmla="*/ 2147483647 w 88"/>
              <a:gd name="T27" fmla="*/ 2147483647 h 57"/>
              <a:gd name="T28" fmla="*/ 2147483647 w 88"/>
              <a:gd name="T29" fmla="*/ 2147483647 h 57"/>
              <a:gd name="T30" fmla="*/ 2147483647 w 88"/>
              <a:gd name="T31" fmla="*/ 2147483647 h 57"/>
              <a:gd name="T32" fmla="*/ 2147483647 w 88"/>
              <a:gd name="T33" fmla="*/ 2147483647 h 57"/>
              <a:gd name="T34" fmla="*/ 2147483647 w 88"/>
              <a:gd name="T35" fmla="*/ 2147483647 h 57"/>
              <a:gd name="T36" fmla="*/ 2147483647 w 88"/>
              <a:gd name="T37" fmla="*/ 2147483647 h 57"/>
              <a:gd name="T38" fmla="*/ 2147483647 w 88"/>
              <a:gd name="T39" fmla="*/ 2147483647 h 57"/>
              <a:gd name="T40" fmla="*/ 2147483647 w 88"/>
              <a:gd name="T41" fmla="*/ 2147483647 h 57"/>
              <a:gd name="T42" fmla="*/ 2147483647 w 88"/>
              <a:gd name="T43" fmla="*/ 2147483647 h 57"/>
              <a:gd name="T44" fmla="*/ 2147483647 w 88"/>
              <a:gd name="T45" fmla="*/ 2147483647 h 57"/>
              <a:gd name="T46" fmla="*/ 2147483647 w 88"/>
              <a:gd name="T47" fmla="*/ 2147483647 h 57"/>
              <a:gd name="T48" fmla="*/ 0 w 88"/>
              <a:gd name="T49" fmla="*/ 2147483647 h 57"/>
              <a:gd name="T50" fmla="*/ 2147483647 w 88"/>
              <a:gd name="T51" fmla="*/ 2147483647 h 57"/>
              <a:gd name="T52" fmla="*/ 2147483647 w 88"/>
              <a:gd name="T53" fmla="*/ 2147483647 h 57"/>
              <a:gd name="T54" fmla="*/ 2147483647 w 88"/>
              <a:gd name="T55" fmla="*/ 2147483647 h 57"/>
              <a:gd name="T56" fmla="*/ 2147483647 w 88"/>
              <a:gd name="T57" fmla="*/ 2147483647 h 57"/>
              <a:gd name="T58" fmla="*/ 2147483647 w 88"/>
              <a:gd name="T59" fmla="*/ 2147483647 h 57"/>
              <a:gd name="T60" fmla="*/ 2147483647 w 88"/>
              <a:gd name="T61" fmla="*/ 2147483647 h 57"/>
              <a:gd name="T62" fmla="*/ 2147483647 w 88"/>
              <a:gd name="T63" fmla="*/ 2147483647 h 57"/>
              <a:gd name="T64" fmla="*/ 2147483647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4" y="0"/>
                </a:moveTo>
                <a:lnTo>
                  <a:pt x="52" y="1"/>
                </a:lnTo>
                <a:lnTo>
                  <a:pt x="62" y="2"/>
                </a:lnTo>
                <a:lnTo>
                  <a:pt x="69" y="6"/>
                </a:lnTo>
                <a:lnTo>
                  <a:pt x="75" y="9"/>
                </a:lnTo>
                <a:lnTo>
                  <a:pt x="81" y="13"/>
                </a:lnTo>
                <a:lnTo>
                  <a:pt x="85" y="17"/>
                </a:lnTo>
                <a:lnTo>
                  <a:pt x="87" y="23"/>
                </a:lnTo>
                <a:lnTo>
                  <a:pt x="88" y="29"/>
                </a:lnTo>
                <a:lnTo>
                  <a:pt x="87" y="35"/>
                </a:lnTo>
                <a:lnTo>
                  <a:pt x="85" y="39"/>
                </a:lnTo>
                <a:lnTo>
                  <a:pt x="81" y="44"/>
                </a:lnTo>
                <a:lnTo>
                  <a:pt x="75" y="49"/>
                </a:lnTo>
                <a:lnTo>
                  <a:pt x="69" y="52"/>
                </a:lnTo>
                <a:lnTo>
                  <a:pt x="62" y="55"/>
                </a:lnTo>
                <a:lnTo>
                  <a:pt x="52" y="57"/>
                </a:lnTo>
                <a:lnTo>
                  <a:pt x="44" y="57"/>
                </a:lnTo>
                <a:lnTo>
                  <a:pt x="35" y="57"/>
                </a:lnTo>
                <a:lnTo>
                  <a:pt x="27" y="55"/>
                </a:lnTo>
                <a:lnTo>
                  <a:pt x="20" y="52"/>
                </a:lnTo>
                <a:lnTo>
                  <a:pt x="13" y="49"/>
                </a:lnTo>
                <a:lnTo>
                  <a:pt x="8" y="44"/>
                </a:lnTo>
                <a:lnTo>
                  <a:pt x="4" y="39"/>
                </a:lnTo>
                <a:lnTo>
                  <a:pt x="1" y="35"/>
                </a:lnTo>
                <a:lnTo>
                  <a:pt x="0" y="29"/>
                </a:lnTo>
                <a:lnTo>
                  <a:pt x="1" y="23"/>
                </a:lnTo>
                <a:lnTo>
                  <a:pt x="4" y="17"/>
                </a:lnTo>
                <a:lnTo>
                  <a:pt x="8" y="13"/>
                </a:lnTo>
                <a:lnTo>
                  <a:pt x="13" y="9"/>
                </a:lnTo>
                <a:lnTo>
                  <a:pt x="20" y="6"/>
                </a:lnTo>
                <a:lnTo>
                  <a:pt x="27"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52" name="Freeform 266"/>
          <p:cNvSpPr>
            <a:spLocks/>
          </p:cNvSpPr>
          <p:nvPr/>
        </p:nvSpPr>
        <p:spPr bwMode="auto">
          <a:xfrm>
            <a:off x="263525" y="3192968"/>
            <a:ext cx="139700" cy="90487"/>
          </a:xfrm>
          <a:custGeom>
            <a:avLst/>
            <a:gdLst>
              <a:gd name="T0" fmla="*/ 2147483647 w 88"/>
              <a:gd name="T1" fmla="*/ 0 h 57"/>
              <a:gd name="T2" fmla="*/ 2147483647 w 88"/>
              <a:gd name="T3" fmla="*/ 2147483647 h 57"/>
              <a:gd name="T4" fmla="*/ 2147483647 w 88"/>
              <a:gd name="T5" fmla="*/ 2147483647 h 57"/>
              <a:gd name="T6" fmla="*/ 2147483647 w 88"/>
              <a:gd name="T7" fmla="*/ 2147483647 h 57"/>
              <a:gd name="T8" fmla="*/ 2147483647 w 88"/>
              <a:gd name="T9" fmla="*/ 2147483647 h 57"/>
              <a:gd name="T10" fmla="*/ 2147483647 w 88"/>
              <a:gd name="T11" fmla="*/ 2147483647 h 57"/>
              <a:gd name="T12" fmla="*/ 2147483647 w 88"/>
              <a:gd name="T13" fmla="*/ 2147483647 h 57"/>
              <a:gd name="T14" fmla="*/ 2147483647 w 88"/>
              <a:gd name="T15" fmla="*/ 2147483647 h 57"/>
              <a:gd name="T16" fmla="*/ 2147483647 w 88"/>
              <a:gd name="T17" fmla="*/ 2147483647 h 57"/>
              <a:gd name="T18" fmla="*/ 2147483647 w 88"/>
              <a:gd name="T19" fmla="*/ 2147483647 h 57"/>
              <a:gd name="T20" fmla="*/ 2147483647 w 88"/>
              <a:gd name="T21" fmla="*/ 2147483647 h 57"/>
              <a:gd name="T22" fmla="*/ 2147483647 w 88"/>
              <a:gd name="T23" fmla="*/ 2147483647 h 57"/>
              <a:gd name="T24" fmla="*/ 2147483647 w 88"/>
              <a:gd name="T25" fmla="*/ 2147483647 h 57"/>
              <a:gd name="T26" fmla="*/ 2147483647 w 88"/>
              <a:gd name="T27" fmla="*/ 2147483647 h 57"/>
              <a:gd name="T28" fmla="*/ 2147483647 w 88"/>
              <a:gd name="T29" fmla="*/ 2147483647 h 57"/>
              <a:gd name="T30" fmla="*/ 2147483647 w 88"/>
              <a:gd name="T31" fmla="*/ 2147483647 h 57"/>
              <a:gd name="T32" fmla="*/ 2147483647 w 88"/>
              <a:gd name="T33" fmla="*/ 2147483647 h 57"/>
              <a:gd name="T34" fmla="*/ 2147483647 w 88"/>
              <a:gd name="T35" fmla="*/ 2147483647 h 57"/>
              <a:gd name="T36" fmla="*/ 2147483647 w 88"/>
              <a:gd name="T37" fmla="*/ 2147483647 h 57"/>
              <a:gd name="T38" fmla="*/ 2147483647 w 88"/>
              <a:gd name="T39" fmla="*/ 2147483647 h 57"/>
              <a:gd name="T40" fmla="*/ 2147483647 w 88"/>
              <a:gd name="T41" fmla="*/ 2147483647 h 57"/>
              <a:gd name="T42" fmla="*/ 2147483647 w 88"/>
              <a:gd name="T43" fmla="*/ 2147483647 h 57"/>
              <a:gd name="T44" fmla="*/ 2147483647 w 88"/>
              <a:gd name="T45" fmla="*/ 2147483647 h 57"/>
              <a:gd name="T46" fmla="*/ 2147483647 w 88"/>
              <a:gd name="T47" fmla="*/ 2147483647 h 57"/>
              <a:gd name="T48" fmla="*/ 0 w 88"/>
              <a:gd name="T49" fmla="*/ 2147483647 h 57"/>
              <a:gd name="T50" fmla="*/ 2147483647 w 88"/>
              <a:gd name="T51" fmla="*/ 2147483647 h 57"/>
              <a:gd name="T52" fmla="*/ 2147483647 w 88"/>
              <a:gd name="T53" fmla="*/ 2147483647 h 57"/>
              <a:gd name="T54" fmla="*/ 2147483647 w 88"/>
              <a:gd name="T55" fmla="*/ 2147483647 h 57"/>
              <a:gd name="T56" fmla="*/ 2147483647 w 88"/>
              <a:gd name="T57" fmla="*/ 2147483647 h 57"/>
              <a:gd name="T58" fmla="*/ 2147483647 w 88"/>
              <a:gd name="T59" fmla="*/ 2147483647 h 57"/>
              <a:gd name="T60" fmla="*/ 2147483647 w 88"/>
              <a:gd name="T61" fmla="*/ 2147483647 h 57"/>
              <a:gd name="T62" fmla="*/ 2147483647 w 88"/>
              <a:gd name="T63" fmla="*/ 2147483647 h 57"/>
              <a:gd name="T64" fmla="*/ 2147483647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4" y="0"/>
                </a:moveTo>
                <a:lnTo>
                  <a:pt x="52" y="1"/>
                </a:lnTo>
                <a:lnTo>
                  <a:pt x="62" y="2"/>
                </a:lnTo>
                <a:lnTo>
                  <a:pt x="69" y="6"/>
                </a:lnTo>
                <a:lnTo>
                  <a:pt x="75" y="9"/>
                </a:lnTo>
                <a:lnTo>
                  <a:pt x="81" y="13"/>
                </a:lnTo>
                <a:lnTo>
                  <a:pt x="85" y="17"/>
                </a:lnTo>
                <a:lnTo>
                  <a:pt x="87" y="23"/>
                </a:lnTo>
                <a:lnTo>
                  <a:pt x="88" y="29"/>
                </a:lnTo>
                <a:lnTo>
                  <a:pt x="87" y="35"/>
                </a:lnTo>
                <a:lnTo>
                  <a:pt x="85" y="39"/>
                </a:lnTo>
                <a:lnTo>
                  <a:pt x="81" y="44"/>
                </a:lnTo>
                <a:lnTo>
                  <a:pt x="75" y="49"/>
                </a:lnTo>
                <a:lnTo>
                  <a:pt x="69" y="52"/>
                </a:lnTo>
                <a:lnTo>
                  <a:pt x="62" y="55"/>
                </a:lnTo>
                <a:lnTo>
                  <a:pt x="52" y="57"/>
                </a:lnTo>
                <a:lnTo>
                  <a:pt x="44" y="57"/>
                </a:lnTo>
                <a:lnTo>
                  <a:pt x="35" y="57"/>
                </a:lnTo>
                <a:lnTo>
                  <a:pt x="27" y="55"/>
                </a:lnTo>
                <a:lnTo>
                  <a:pt x="20" y="52"/>
                </a:lnTo>
                <a:lnTo>
                  <a:pt x="13" y="49"/>
                </a:lnTo>
                <a:lnTo>
                  <a:pt x="8" y="44"/>
                </a:lnTo>
                <a:lnTo>
                  <a:pt x="4" y="39"/>
                </a:lnTo>
                <a:lnTo>
                  <a:pt x="1" y="35"/>
                </a:lnTo>
                <a:lnTo>
                  <a:pt x="0" y="29"/>
                </a:lnTo>
                <a:lnTo>
                  <a:pt x="1" y="23"/>
                </a:lnTo>
                <a:lnTo>
                  <a:pt x="4" y="17"/>
                </a:lnTo>
                <a:lnTo>
                  <a:pt x="8" y="13"/>
                </a:lnTo>
                <a:lnTo>
                  <a:pt x="13" y="9"/>
                </a:lnTo>
                <a:lnTo>
                  <a:pt x="20" y="6"/>
                </a:lnTo>
                <a:lnTo>
                  <a:pt x="27"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53" name="Freeform 267"/>
          <p:cNvSpPr>
            <a:spLocks/>
          </p:cNvSpPr>
          <p:nvPr/>
        </p:nvSpPr>
        <p:spPr bwMode="auto">
          <a:xfrm>
            <a:off x="463550" y="3092955"/>
            <a:ext cx="322263" cy="250825"/>
          </a:xfrm>
          <a:custGeom>
            <a:avLst/>
            <a:gdLst>
              <a:gd name="T0" fmla="*/ 2147483647 w 203"/>
              <a:gd name="T1" fmla="*/ 0 h 158"/>
              <a:gd name="T2" fmla="*/ 2147483647 w 203"/>
              <a:gd name="T3" fmla="*/ 0 h 158"/>
              <a:gd name="T4" fmla="*/ 2147483647 w 203"/>
              <a:gd name="T5" fmla="*/ 2147483647 h 158"/>
              <a:gd name="T6" fmla="*/ 2147483647 w 203"/>
              <a:gd name="T7" fmla="*/ 2147483647 h 158"/>
              <a:gd name="T8" fmla="*/ 2147483647 w 203"/>
              <a:gd name="T9" fmla="*/ 2147483647 h 158"/>
              <a:gd name="T10" fmla="*/ 2147483647 w 203"/>
              <a:gd name="T11" fmla="*/ 2147483647 h 158"/>
              <a:gd name="T12" fmla="*/ 2147483647 w 203"/>
              <a:gd name="T13" fmla="*/ 2147483647 h 158"/>
              <a:gd name="T14" fmla="*/ 2147483647 w 203"/>
              <a:gd name="T15" fmla="*/ 2147483647 h 158"/>
              <a:gd name="T16" fmla="*/ 2147483647 w 203"/>
              <a:gd name="T17" fmla="*/ 2147483647 h 158"/>
              <a:gd name="T18" fmla="*/ 2147483647 w 203"/>
              <a:gd name="T19" fmla="*/ 2147483647 h 158"/>
              <a:gd name="T20" fmla="*/ 2147483647 w 203"/>
              <a:gd name="T21" fmla="*/ 2147483647 h 158"/>
              <a:gd name="T22" fmla="*/ 2147483647 w 203"/>
              <a:gd name="T23" fmla="*/ 2147483647 h 158"/>
              <a:gd name="T24" fmla="*/ 2147483647 w 203"/>
              <a:gd name="T25" fmla="*/ 2147483647 h 158"/>
              <a:gd name="T26" fmla="*/ 2147483647 w 203"/>
              <a:gd name="T27" fmla="*/ 2147483647 h 158"/>
              <a:gd name="T28" fmla="*/ 2147483647 w 203"/>
              <a:gd name="T29" fmla="*/ 2147483647 h 158"/>
              <a:gd name="T30" fmla="*/ 2147483647 w 203"/>
              <a:gd name="T31" fmla="*/ 2147483647 h 158"/>
              <a:gd name="T32" fmla="*/ 2147483647 w 203"/>
              <a:gd name="T33" fmla="*/ 2147483647 h 158"/>
              <a:gd name="T34" fmla="*/ 2147483647 w 203"/>
              <a:gd name="T35" fmla="*/ 2147483647 h 158"/>
              <a:gd name="T36" fmla="*/ 2147483647 w 203"/>
              <a:gd name="T37" fmla="*/ 2147483647 h 158"/>
              <a:gd name="T38" fmla="*/ 2147483647 w 203"/>
              <a:gd name="T39" fmla="*/ 2147483647 h 158"/>
              <a:gd name="T40" fmla="*/ 2147483647 w 203"/>
              <a:gd name="T41" fmla="*/ 2147483647 h 158"/>
              <a:gd name="T42" fmla="*/ 2147483647 w 203"/>
              <a:gd name="T43" fmla="*/ 2147483647 h 158"/>
              <a:gd name="T44" fmla="*/ 2147483647 w 203"/>
              <a:gd name="T45" fmla="*/ 2147483647 h 158"/>
              <a:gd name="T46" fmla="*/ 2147483647 w 203"/>
              <a:gd name="T47" fmla="*/ 2147483647 h 158"/>
              <a:gd name="T48" fmla="*/ 2147483647 w 203"/>
              <a:gd name="T49" fmla="*/ 2147483647 h 158"/>
              <a:gd name="T50" fmla="*/ 2147483647 w 203"/>
              <a:gd name="T51" fmla="*/ 2147483647 h 158"/>
              <a:gd name="T52" fmla="*/ 2147483647 w 203"/>
              <a:gd name="T53" fmla="*/ 2147483647 h 158"/>
              <a:gd name="T54" fmla="*/ 0 w 203"/>
              <a:gd name="T55" fmla="*/ 2147483647 h 158"/>
              <a:gd name="T56" fmla="*/ 0 w 203"/>
              <a:gd name="T57" fmla="*/ 2147483647 h 158"/>
              <a:gd name="T58" fmla="*/ 2147483647 w 203"/>
              <a:gd name="T59" fmla="*/ 2147483647 h 158"/>
              <a:gd name="T60" fmla="*/ 2147483647 w 203"/>
              <a:gd name="T61" fmla="*/ 2147483647 h 158"/>
              <a:gd name="T62" fmla="*/ 2147483647 w 203"/>
              <a:gd name="T63" fmla="*/ 2147483647 h 158"/>
              <a:gd name="T64" fmla="*/ 2147483647 w 203"/>
              <a:gd name="T65" fmla="*/ 2147483647 h 158"/>
              <a:gd name="T66" fmla="*/ 2147483647 w 203"/>
              <a:gd name="T67" fmla="*/ 2147483647 h 158"/>
              <a:gd name="T68" fmla="*/ 2147483647 w 203"/>
              <a:gd name="T69" fmla="*/ 2147483647 h 158"/>
              <a:gd name="T70" fmla="*/ 2147483647 w 203"/>
              <a:gd name="T71" fmla="*/ 2147483647 h 158"/>
              <a:gd name="T72" fmla="*/ 2147483647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9" y="3"/>
                </a:lnTo>
                <a:lnTo>
                  <a:pt x="185" y="8"/>
                </a:lnTo>
                <a:lnTo>
                  <a:pt x="191" y="14"/>
                </a:lnTo>
                <a:lnTo>
                  <a:pt x="196" y="21"/>
                </a:lnTo>
                <a:lnTo>
                  <a:pt x="199" y="28"/>
                </a:lnTo>
                <a:lnTo>
                  <a:pt x="202" y="37"/>
                </a:lnTo>
                <a:lnTo>
                  <a:pt x="203" y="47"/>
                </a:lnTo>
                <a:lnTo>
                  <a:pt x="203" y="112"/>
                </a:lnTo>
                <a:lnTo>
                  <a:pt x="202" y="121"/>
                </a:lnTo>
                <a:lnTo>
                  <a:pt x="199" y="130"/>
                </a:lnTo>
                <a:lnTo>
                  <a:pt x="196" y="137"/>
                </a:lnTo>
                <a:lnTo>
                  <a:pt x="191" y="144"/>
                </a:lnTo>
                <a:lnTo>
                  <a:pt x="185" y="150"/>
                </a:lnTo>
                <a:lnTo>
                  <a:pt x="179" y="155"/>
                </a:lnTo>
                <a:lnTo>
                  <a:pt x="171" y="157"/>
                </a:lnTo>
                <a:lnTo>
                  <a:pt x="163" y="158"/>
                </a:lnTo>
                <a:lnTo>
                  <a:pt x="40" y="158"/>
                </a:lnTo>
                <a:lnTo>
                  <a:pt x="32" y="157"/>
                </a:lnTo>
                <a:lnTo>
                  <a:pt x="25" y="155"/>
                </a:lnTo>
                <a:lnTo>
                  <a:pt x="17" y="150"/>
                </a:lnTo>
                <a:lnTo>
                  <a:pt x="12" y="144"/>
                </a:lnTo>
                <a:lnTo>
                  <a:pt x="7" y="137"/>
                </a:lnTo>
                <a:lnTo>
                  <a:pt x="3" y="130"/>
                </a:lnTo>
                <a:lnTo>
                  <a:pt x="1" y="121"/>
                </a:lnTo>
                <a:lnTo>
                  <a:pt x="0" y="112"/>
                </a:lnTo>
                <a:lnTo>
                  <a:pt x="0" y="47"/>
                </a:lnTo>
                <a:lnTo>
                  <a:pt x="1" y="37"/>
                </a:lnTo>
                <a:lnTo>
                  <a:pt x="3" y="28"/>
                </a:lnTo>
                <a:lnTo>
                  <a:pt x="7" y="21"/>
                </a:lnTo>
                <a:lnTo>
                  <a:pt x="12" y="14"/>
                </a:lnTo>
                <a:lnTo>
                  <a:pt x="17" y="8"/>
                </a:lnTo>
                <a:lnTo>
                  <a:pt x="25" y="3"/>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54" name="Freeform 268"/>
          <p:cNvSpPr>
            <a:spLocks/>
          </p:cNvSpPr>
          <p:nvPr/>
        </p:nvSpPr>
        <p:spPr bwMode="auto">
          <a:xfrm>
            <a:off x="463550" y="3092955"/>
            <a:ext cx="322263" cy="250825"/>
          </a:xfrm>
          <a:custGeom>
            <a:avLst/>
            <a:gdLst>
              <a:gd name="T0" fmla="*/ 2147483647 w 203"/>
              <a:gd name="T1" fmla="*/ 0 h 158"/>
              <a:gd name="T2" fmla="*/ 2147483647 w 203"/>
              <a:gd name="T3" fmla="*/ 0 h 158"/>
              <a:gd name="T4" fmla="*/ 2147483647 w 203"/>
              <a:gd name="T5" fmla="*/ 2147483647 h 158"/>
              <a:gd name="T6" fmla="*/ 2147483647 w 203"/>
              <a:gd name="T7" fmla="*/ 2147483647 h 158"/>
              <a:gd name="T8" fmla="*/ 2147483647 w 203"/>
              <a:gd name="T9" fmla="*/ 2147483647 h 158"/>
              <a:gd name="T10" fmla="*/ 2147483647 w 203"/>
              <a:gd name="T11" fmla="*/ 2147483647 h 158"/>
              <a:gd name="T12" fmla="*/ 2147483647 w 203"/>
              <a:gd name="T13" fmla="*/ 2147483647 h 158"/>
              <a:gd name="T14" fmla="*/ 2147483647 w 203"/>
              <a:gd name="T15" fmla="*/ 2147483647 h 158"/>
              <a:gd name="T16" fmla="*/ 2147483647 w 203"/>
              <a:gd name="T17" fmla="*/ 2147483647 h 158"/>
              <a:gd name="T18" fmla="*/ 2147483647 w 203"/>
              <a:gd name="T19" fmla="*/ 2147483647 h 158"/>
              <a:gd name="T20" fmla="*/ 2147483647 w 203"/>
              <a:gd name="T21" fmla="*/ 2147483647 h 158"/>
              <a:gd name="T22" fmla="*/ 2147483647 w 203"/>
              <a:gd name="T23" fmla="*/ 2147483647 h 158"/>
              <a:gd name="T24" fmla="*/ 2147483647 w 203"/>
              <a:gd name="T25" fmla="*/ 2147483647 h 158"/>
              <a:gd name="T26" fmla="*/ 2147483647 w 203"/>
              <a:gd name="T27" fmla="*/ 2147483647 h 158"/>
              <a:gd name="T28" fmla="*/ 2147483647 w 203"/>
              <a:gd name="T29" fmla="*/ 2147483647 h 158"/>
              <a:gd name="T30" fmla="*/ 2147483647 w 203"/>
              <a:gd name="T31" fmla="*/ 2147483647 h 158"/>
              <a:gd name="T32" fmla="*/ 2147483647 w 203"/>
              <a:gd name="T33" fmla="*/ 2147483647 h 158"/>
              <a:gd name="T34" fmla="*/ 2147483647 w 203"/>
              <a:gd name="T35" fmla="*/ 2147483647 h 158"/>
              <a:gd name="T36" fmla="*/ 2147483647 w 203"/>
              <a:gd name="T37" fmla="*/ 2147483647 h 158"/>
              <a:gd name="T38" fmla="*/ 2147483647 w 203"/>
              <a:gd name="T39" fmla="*/ 2147483647 h 158"/>
              <a:gd name="T40" fmla="*/ 2147483647 w 203"/>
              <a:gd name="T41" fmla="*/ 2147483647 h 158"/>
              <a:gd name="T42" fmla="*/ 2147483647 w 203"/>
              <a:gd name="T43" fmla="*/ 2147483647 h 158"/>
              <a:gd name="T44" fmla="*/ 2147483647 w 203"/>
              <a:gd name="T45" fmla="*/ 2147483647 h 158"/>
              <a:gd name="T46" fmla="*/ 2147483647 w 203"/>
              <a:gd name="T47" fmla="*/ 2147483647 h 158"/>
              <a:gd name="T48" fmla="*/ 2147483647 w 203"/>
              <a:gd name="T49" fmla="*/ 2147483647 h 158"/>
              <a:gd name="T50" fmla="*/ 2147483647 w 203"/>
              <a:gd name="T51" fmla="*/ 2147483647 h 158"/>
              <a:gd name="T52" fmla="*/ 2147483647 w 203"/>
              <a:gd name="T53" fmla="*/ 2147483647 h 158"/>
              <a:gd name="T54" fmla="*/ 0 w 203"/>
              <a:gd name="T55" fmla="*/ 2147483647 h 158"/>
              <a:gd name="T56" fmla="*/ 0 w 203"/>
              <a:gd name="T57" fmla="*/ 2147483647 h 158"/>
              <a:gd name="T58" fmla="*/ 2147483647 w 203"/>
              <a:gd name="T59" fmla="*/ 2147483647 h 158"/>
              <a:gd name="T60" fmla="*/ 2147483647 w 203"/>
              <a:gd name="T61" fmla="*/ 2147483647 h 158"/>
              <a:gd name="T62" fmla="*/ 2147483647 w 203"/>
              <a:gd name="T63" fmla="*/ 2147483647 h 158"/>
              <a:gd name="T64" fmla="*/ 2147483647 w 203"/>
              <a:gd name="T65" fmla="*/ 2147483647 h 158"/>
              <a:gd name="T66" fmla="*/ 2147483647 w 203"/>
              <a:gd name="T67" fmla="*/ 2147483647 h 158"/>
              <a:gd name="T68" fmla="*/ 2147483647 w 203"/>
              <a:gd name="T69" fmla="*/ 2147483647 h 158"/>
              <a:gd name="T70" fmla="*/ 2147483647 w 203"/>
              <a:gd name="T71" fmla="*/ 2147483647 h 158"/>
              <a:gd name="T72" fmla="*/ 2147483647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9" y="3"/>
                </a:lnTo>
                <a:lnTo>
                  <a:pt x="185" y="8"/>
                </a:lnTo>
                <a:lnTo>
                  <a:pt x="191" y="14"/>
                </a:lnTo>
                <a:lnTo>
                  <a:pt x="196" y="21"/>
                </a:lnTo>
                <a:lnTo>
                  <a:pt x="199" y="28"/>
                </a:lnTo>
                <a:lnTo>
                  <a:pt x="202" y="37"/>
                </a:lnTo>
                <a:lnTo>
                  <a:pt x="203" y="47"/>
                </a:lnTo>
                <a:lnTo>
                  <a:pt x="203" y="112"/>
                </a:lnTo>
                <a:lnTo>
                  <a:pt x="202" y="121"/>
                </a:lnTo>
                <a:lnTo>
                  <a:pt x="199" y="130"/>
                </a:lnTo>
                <a:lnTo>
                  <a:pt x="196" y="137"/>
                </a:lnTo>
                <a:lnTo>
                  <a:pt x="191" y="144"/>
                </a:lnTo>
                <a:lnTo>
                  <a:pt x="185" y="150"/>
                </a:lnTo>
                <a:lnTo>
                  <a:pt x="179" y="155"/>
                </a:lnTo>
                <a:lnTo>
                  <a:pt x="171" y="157"/>
                </a:lnTo>
                <a:lnTo>
                  <a:pt x="163" y="158"/>
                </a:lnTo>
                <a:lnTo>
                  <a:pt x="40" y="158"/>
                </a:lnTo>
                <a:lnTo>
                  <a:pt x="32" y="157"/>
                </a:lnTo>
                <a:lnTo>
                  <a:pt x="25" y="155"/>
                </a:lnTo>
                <a:lnTo>
                  <a:pt x="17" y="150"/>
                </a:lnTo>
                <a:lnTo>
                  <a:pt x="12" y="144"/>
                </a:lnTo>
                <a:lnTo>
                  <a:pt x="7" y="137"/>
                </a:lnTo>
                <a:lnTo>
                  <a:pt x="3" y="130"/>
                </a:lnTo>
                <a:lnTo>
                  <a:pt x="1" y="121"/>
                </a:lnTo>
                <a:lnTo>
                  <a:pt x="0" y="112"/>
                </a:lnTo>
                <a:lnTo>
                  <a:pt x="0" y="47"/>
                </a:lnTo>
                <a:lnTo>
                  <a:pt x="1" y="37"/>
                </a:lnTo>
                <a:lnTo>
                  <a:pt x="3" y="28"/>
                </a:lnTo>
                <a:lnTo>
                  <a:pt x="7" y="21"/>
                </a:lnTo>
                <a:lnTo>
                  <a:pt x="12" y="14"/>
                </a:lnTo>
                <a:lnTo>
                  <a:pt x="17" y="8"/>
                </a:lnTo>
                <a:lnTo>
                  <a:pt x="25" y="3"/>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55" name="Freeform 269"/>
          <p:cNvSpPr>
            <a:spLocks/>
          </p:cNvSpPr>
          <p:nvPr/>
        </p:nvSpPr>
        <p:spPr bwMode="auto">
          <a:xfrm>
            <a:off x="577850" y="3192968"/>
            <a:ext cx="138113" cy="90487"/>
          </a:xfrm>
          <a:custGeom>
            <a:avLst/>
            <a:gdLst>
              <a:gd name="T0" fmla="*/ 2147483647 w 87"/>
              <a:gd name="T1" fmla="*/ 0 h 57"/>
              <a:gd name="T2" fmla="*/ 2147483647 w 87"/>
              <a:gd name="T3" fmla="*/ 2147483647 h 57"/>
              <a:gd name="T4" fmla="*/ 2147483647 w 87"/>
              <a:gd name="T5" fmla="*/ 2147483647 h 57"/>
              <a:gd name="T6" fmla="*/ 2147483647 w 87"/>
              <a:gd name="T7" fmla="*/ 2147483647 h 57"/>
              <a:gd name="T8" fmla="*/ 2147483647 w 87"/>
              <a:gd name="T9" fmla="*/ 2147483647 h 57"/>
              <a:gd name="T10" fmla="*/ 2147483647 w 87"/>
              <a:gd name="T11" fmla="*/ 2147483647 h 57"/>
              <a:gd name="T12" fmla="*/ 2147483647 w 87"/>
              <a:gd name="T13" fmla="*/ 2147483647 h 57"/>
              <a:gd name="T14" fmla="*/ 2147483647 w 87"/>
              <a:gd name="T15" fmla="*/ 2147483647 h 57"/>
              <a:gd name="T16" fmla="*/ 2147483647 w 87"/>
              <a:gd name="T17" fmla="*/ 2147483647 h 57"/>
              <a:gd name="T18" fmla="*/ 2147483647 w 87"/>
              <a:gd name="T19" fmla="*/ 2147483647 h 57"/>
              <a:gd name="T20" fmla="*/ 2147483647 w 87"/>
              <a:gd name="T21" fmla="*/ 2147483647 h 57"/>
              <a:gd name="T22" fmla="*/ 2147483647 w 87"/>
              <a:gd name="T23" fmla="*/ 2147483647 h 57"/>
              <a:gd name="T24" fmla="*/ 2147483647 w 87"/>
              <a:gd name="T25" fmla="*/ 2147483647 h 57"/>
              <a:gd name="T26" fmla="*/ 2147483647 w 87"/>
              <a:gd name="T27" fmla="*/ 2147483647 h 57"/>
              <a:gd name="T28" fmla="*/ 2147483647 w 87"/>
              <a:gd name="T29" fmla="*/ 2147483647 h 57"/>
              <a:gd name="T30" fmla="*/ 2147483647 w 87"/>
              <a:gd name="T31" fmla="*/ 2147483647 h 57"/>
              <a:gd name="T32" fmla="*/ 2147483647 w 87"/>
              <a:gd name="T33" fmla="*/ 2147483647 h 57"/>
              <a:gd name="T34" fmla="*/ 2147483647 w 87"/>
              <a:gd name="T35" fmla="*/ 2147483647 h 57"/>
              <a:gd name="T36" fmla="*/ 2147483647 w 87"/>
              <a:gd name="T37" fmla="*/ 2147483647 h 57"/>
              <a:gd name="T38" fmla="*/ 2147483647 w 87"/>
              <a:gd name="T39" fmla="*/ 2147483647 h 57"/>
              <a:gd name="T40" fmla="*/ 2147483647 w 87"/>
              <a:gd name="T41" fmla="*/ 2147483647 h 57"/>
              <a:gd name="T42" fmla="*/ 2147483647 w 87"/>
              <a:gd name="T43" fmla="*/ 2147483647 h 57"/>
              <a:gd name="T44" fmla="*/ 2147483647 w 87"/>
              <a:gd name="T45" fmla="*/ 2147483647 h 57"/>
              <a:gd name="T46" fmla="*/ 0 w 87"/>
              <a:gd name="T47" fmla="*/ 2147483647 h 57"/>
              <a:gd name="T48" fmla="*/ 0 w 87"/>
              <a:gd name="T49" fmla="*/ 2147483647 h 57"/>
              <a:gd name="T50" fmla="*/ 0 w 87"/>
              <a:gd name="T51" fmla="*/ 2147483647 h 57"/>
              <a:gd name="T52" fmla="*/ 2147483647 w 87"/>
              <a:gd name="T53" fmla="*/ 2147483647 h 57"/>
              <a:gd name="T54" fmla="*/ 2147483647 w 87"/>
              <a:gd name="T55" fmla="*/ 2147483647 h 57"/>
              <a:gd name="T56" fmla="*/ 2147483647 w 87"/>
              <a:gd name="T57" fmla="*/ 2147483647 h 57"/>
              <a:gd name="T58" fmla="*/ 2147483647 w 87"/>
              <a:gd name="T59" fmla="*/ 2147483647 h 57"/>
              <a:gd name="T60" fmla="*/ 2147483647 w 87"/>
              <a:gd name="T61" fmla="*/ 2147483647 h 57"/>
              <a:gd name="T62" fmla="*/ 2147483647 w 87"/>
              <a:gd name="T63" fmla="*/ 2147483647 h 57"/>
              <a:gd name="T64" fmla="*/ 2147483647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3" y="1"/>
                </a:lnTo>
                <a:lnTo>
                  <a:pt x="61" y="2"/>
                </a:lnTo>
                <a:lnTo>
                  <a:pt x="68" y="6"/>
                </a:lnTo>
                <a:lnTo>
                  <a:pt x="75" y="9"/>
                </a:lnTo>
                <a:lnTo>
                  <a:pt x="80" y="13"/>
                </a:lnTo>
                <a:lnTo>
                  <a:pt x="84" y="17"/>
                </a:lnTo>
                <a:lnTo>
                  <a:pt x="86" y="23"/>
                </a:lnTo>
                <a:lnTo>
                  <a:pt x="87" y="29"/>
                </a:lnTo>
                <a:lnTo>
                  <a:pt x="86" y="35"/>
                </a:lnTo>
                <a:lnTo>
                  <a:pt x="84" y="39"/>
                </a:lnTo>
                <a:lnTo>
                  <a:pt x="80" y="44"/>
                </a:lnTo>
                <a:lnTo>
                  <a:pt x="75" y="49"/>
                </a:lnTo>
                <a:lnTo>
                  <a:pt x="68" y="52"/>
                </a:lnTo>
                <a:lnTo>
                  <a:pt x="61" y="55"/>
                </a:lnTo>
                <a:lnTo>
                  <a:pt x="53" y="57"/>
                </a:lnTo>
                <a:lnTo>
                  <a:pt x="44" y="57"/>
                </a:lnTo>
                <a:lnTo>
                  <a:pt x="34" y="57"/>
                </a:lnTo>
                <a:lnTo>
                  <a:pt x="26" y="55"/>
                </a:lnTo>
                <a:lnTo>
                  <a:pt x="19" y="52"/>
                </a:lnTo>
                <a:lnTo>
                  <a:pt x="12" y="49"/>
                </a:lnTo>
                <a:lnTo>
                  <a:pt x="7" y="44"/>
                </a:lnTo>
                <a:lnTo>
                  <a:pt x="3" y="39"/>
                </a:lnTo>
                <a:lnTo>
                  <a:pt x="0" y="35"/>
                </a:lnTo>
                <a:lnTo>
                  <a:pt x="0" y="29"/>
                </a:lnTo>
                <a:lnTo>
                  <a:pt x="0" y="23"/>
                </a:lnTo>
                <a:lnTo>
                  <a:pt x="3" y="17"/>
                </a:lnTo>
                <a:lnTo>
                  <a:pt x="7" y="13"/>
                </a:lnTo>
                <a:lnTo>
                  <a:pt x="12" y="9"/>
                </a:lnTo>
                <a:lnTo>
                  <a:pt x="19" y="6"/>
                </a:lnTo>
                <a:lnTo>
                  <a:pt x="26" y="2"/>
                </a:lnTo>
                <a:lnTo>
                  <a:pt x="34"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56" name="Freeform 270"/>
          <p:cNvSpPr>
            <a:spLocks/>
          </p:cNvSpPr>
          <p:nvPr/>
        </p:nvSpPr>
        <p:spPr bwMode="auto">
          <a:xfrm>
            <a:off x="577850" y="3192968"/>
            <a:ext cx="138113" cy="90487"/>
          </a:xfrm>
          <a:custGeom>
            <a:avLst/>
            <a:gdLst>
              <a:gd name="T0" fmla="*/ 2147483647 w 87"/>
              <a:gd name="T1" fmla="*/ 0 h 57"/>
              <a:gd name="T2" fmla="*/ 2147483647 w 87"/>
              <a:gd name="T3" fmla="*/ 2147483647 h 57"/>
              <a:gd name="T4" fmla="*/ 2147483647 w 87"/>
              <a:gd name="T5" fmla="*/ 2147483647 h 57"/>
              <a:gd name="T6" fmla="*/ 2147483647 w 87"/>
              <a:gd name="T7" fmla="*/ 2147483647 h 57"/>
              <a:gd name="T8" fmla="*/ 2147483647 w 87"/>
              <a:gd name="T9" fmla="*/ 2147483647 h 57"/>
              <a:gd name="T10" fmla="*/ 2147483647 w 87"/>
              <a:gd name="T11" fmla="*/ 2147483647 h 57"/>
              <a:gd name="T12" fmla="*/ 2147483647 w 87"/>
              <a:gd name="T13" fmla="*/ 2147483647 h 57"/>
              <a:gd name="T14" fmla="*/ 2147483647 w 87"/>
              <a:gd name="T15" fmla="*/ 2147483647 h 57"/>
              <a:gd name="T16" fmla="*/ 2147483647 w 87"/>
              <a:gd name="T17" fmla="*/ 2147483647 h 57"/>
              <a:gd name="T18" fmla="*/ 2147483647 w 87"/>
              <a:gd name="T19" fmla="*/ 2147483647 h 57"/>
              <a:gd name="T20" fmla="*/ 2147483647 w 87"/>
              <a:gd name="T21" fmla="*/ 2147483647 h 57"/>
              <a:gd name="T22" fmla="*/ 2147483647 w 87"/>
              <a:gd name="T23" fmla="*/ 2147483647 h 57"/>
              <a:gd name="T24" fmla="*/ 2147483647 w 87"/>
              <a:gd name="T25" fmla="*/ 2147483647 h 57"/>
              <a:gd name="T26" fmla="*/ 2147483647 w 87"/>
              <a:gd name="T27" fmla="*/ 2147483647 h 57"/>
              <a:gd name="T28" fmla="*/ 2147483647 w 87"/>
              <a:gd name="T29" fmla="*/ 2147483647 h 57"/>
              <a:gd name="T30" fmla="*/ 2147483647 w 87"/>
              <a:gd name="T31" fmla="*/ 2147483647 h 57"/>
              <a:gd name="T32" fmla="*/ 2147483647 w 87"/>
              <a:gd name="T33" fmla="*/ 2147483647 h 57"/>
              <a:gd name="T34" fmla="*/ 2147483647 w 87"/>
              <a:gd name="T35" fmla="*/ 2147483647 h 57"/>
              <a:gd name="T36" fmla="*/ 2147483647 w 87"/>
              <a:gd name="T37" fmla="*/ 2147483647 h 57"/>
              <a:gd name="T38" fmla="*/ 2147483647 w 87"/>
              <a:gd name="T39" fmla="*/ 2147483647 h 57"/>
              <a:gd name="T40" fmla="*/ 2147483647 w 87"/>
              <a:gd name="T41" fmla="*/ 2147483647 h 57"/>
              <a:gd name="T42" fmla="*/ 2147483647 w 87"/>
              <a:gd name="T43" fmla="*/ 2147483647 h 57"/>
              <a:gd name="T44" fmla="*/ 2147483647 w 87"/>
              <a:gd name="T45" fmla="*/ 2147483647 h 57"/>
              <a:gd name="T46" fmla="*/ 0 w 87"/>
              <a:gd name="T47" fmla="*/ 2147483647 h 57"/>
              <a:gd name="T48" fmla="*/ 0 w 87"/>
              <a:gd name="T49" fmla="*/ 2147483647 h 57"/>
              <a:gd name="T50" fmla="*/ 0 w 87"/>
              <a:gd name="T51" fmla="*/ 2147483647 h 57"/>
              <a:gd name="T52" fmla="*/ 2147483647 w 87"/>
              <a:gd name="T53" fmla="*/ 2147483647 h 57"/>
              <a:gd name="T54" fmla="*/ 2147483647 w 87"/>
              <a:gd name="T55" fmla="*/ 2147483647 h 57"/>
              <a:gd name="T56" fmla="*/ 2147483647 w 87"/>
              <a:gd name="T57" fmla="*/ 2147483647 h 57"/>
              <a:gd name="T58" fmla="*/ 2147483647 w 87"/>
              <a:gd name="T59" fmla="*/ 2147483647 h 57"/>
              <a:gd name="T60" fmla="*/ 2147483647 w 87"/>
              <a:gd name="T61" fmla="*/ 2147483647 h 57"/>
              <a:gd name="T62" fmla="*/ 2147483647 w 87"/>
              <a:gd name="T63" fmla="*/ 2147483647 h 57"/>
              <a:gd name="T64" fmla="*/ 2147483647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3" y="1"/>
                </a:lnTo>
                <a:lnTo>
                  <a:pt x="61" y="2"/>
                </a:lnTo>
                <a:lnTo>
                  <a:pt x="68" y="6"/>
                </a:lnTo>
                <a:lnTo>
                  <a:pt x="75" y="9"/>
                </a:lnTo>
                <a:lnTo>
                  <a:pt x="80" y="13"/>
                </a:lnTo>
                <a:lnTo>
                  <a:pt x="84" y="17"/>
                </a:lnTo>
                <a:lnTo>
                  <a:pt x="86" y="23"/>
                </a:lnTo>
                <a:lnTo>
                  <a:pt x="87" y="29"/>
                </a:lnTo>
                <a:lnTo>
                  <a:pt x="86" y="35"/>
                </a:lnTo>
                <a:lnTo>
                  <a:pt x="84" y="39"/>
                </a:lnTo>
                <a:lnTo>
                  <a:pt x="80" y="44"/>
                </a:lnTo>
                <a:lnTo>
                  <a:pt x="75" y="49"/>
                </a:lnTo>
                <a:lnTo>
                  <a:pt x="68" y="52"/>
                </a:lnTo>
                <a:lnTo>
                  <a:pt x="61" y="55"/>
                </a:lnTo>
                <a:lnTo>
                  <a:pt x="53" y="57"/>
                </a:lnTo>
                <a:lnTo>
                  <a:pt x="44" y="57"/>
                </a:lnTo>
                <a:lnTo>
                  <a:pt x="34" y="57"/>
                </a:lnTo>
                <a:lnTo>
                  <a:pt x="26" y="55"/>
                </a:lnTo>
                <a:lnTo>
                  <a:pt x="19" y="52"/>
                </a:lnTo>
                <a:lnTo>
                  <a:pt x="12" y="49"/>
                </a:lnTo>
                <a:lnTo>
                  <a:pt x="7" y="44"/>
                </a:lnTo>
                <a:lnTo>
                  <a:pt x="3" y="39"/>
                </a:lnTo>
                <a:lnTo>
                  <a:pt x="0" y="35"/>
                </a:lnTo>
                <a:lnTo>
                  <a:pt x="0" y="29"/>
                </a:lnTo>
                <a:lnTo>
                  <a:pt x="0" y="23"/>
                </a:lnTo>
                <a:lnTo>
                  <a:pt x="3" y="17"/>
                </a:lnTo>
                <a:lnTo>
                  <a:pt x="7" y="13"/>
                </a:lnTo>
                <a:lnTo>
                  <a:pt x="12" y="9"/>
                </a:lnTo>
                <a:lnTo>
                  <a:pt x="19" y="6"/>
                </a:lnTo>
                <a:lnTo>
                  <a:pt x="26" y="2"/>
                </a:lnTo>
                <a:lnTo>
                  <a:pt x="34"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57" name="Freeform 271"/>
          <p:cNvSpPr>
            <a:spLocks/>
          </p:cNvSpPr>
          <p:nvPr/>
        </p:nvSpPr>
        <p:spPr bwMode="auto">
          <a:xfrm>
            <a:off x="150813" y="2843718"/>
            <a:ext cx="320675" cy="250825"/>
          </a:xfrm>
          <a:custGeom>
            <a:avLst/>
            <a:gdLst>
              <a:gd name="T0" fmla="*/ 2147483647 w 202"/>
              <a:gd name="T1" fmla="*/ 0 h 158"/>
              <a:gd name="T2" fmla="*/ 2147483647 w 202"/>
              <a:gd name="T3" fmla="*/ 0 h 158"/>
              <a:gd name="T4" fmla="*/ 2147483647 w 202"/>
              <a:gd name="T5" fmla="*/ 2147483647 h 158"/>
              <a:gd name="T6" fmla="*/ 2147483647 w 202"/>
              <a:gd name="T7" fmla="*/ 2147483647 h 158"/>
              <a:gd name="T8" fmla="*/ 2147483647 w 202"/>
              <a:gd name="T9" fmla="*/ 2147483647 h 158"/>
              <a:gd name="T10" fmla="*/ 2147483647 w 202"/>
              <a:gd name="T11" fmla="*/ 2147483647 h 158"/>
              <a:gd name="T12" fmla="*/ 2147483647 w 202"/>
              <a:gd name="T13" fmla="*/ 2147483647 h 158"/>
              <a:gd name="T14" fmla="*/ 2147483647 w 202"/>
              <a:gd name="T15" fmla="*/ 2147483647 h 158"/>
              <a:gd name="T16" fmla="*/ 2147483647 w 202"/>
              <a:gd name="T17" fmla="*/ 2147483647 h 158"/>
              <a:gd name="T18" fmla="*/ 2147483647 w 202"/>
              <a:gd name="T19" fmla="*/ 2147483647 h 158"/>
              <a:gd name="T20" fmla="*/ 2147483647 w 202"/>
              <a:gd name="T21" fmla="*/ 2147483647 h 158"/>
              <a:gd name="T22" fmla="*/ 2147483647 w 202"/>
              <a:gd name="T23" fmla="*/ 2147483647 h 158"/>
              <a:gd name="T24" fmla="*/ 2147483647 w 202"/>
              <a:gd name="T25" fmla="*/ 2147483647 h 158"/>
              <a:gd name="T26" fmla="*/ 2147483647 w 202"/>
              <a:gd name="T27" fmla="*/ 2147483647 h 158"/>
              <a:gd name="T28" fmla="*/ 2147483647 w 202"/>
              <a:gd name="T29" fmla="*/ 2147483647 h 158"/>
              <a:gd name="T30" fmla="*/ 2147483647 w 202"/>
              <a:gd name="T31" fmla="*/ 2147483647 h 158"/>
              <a:gd name="T32" fmla="*/ 2147483647 w 202"/>
              <a:gd name="T33" fmla="*/ 2147483647 h 158"/>
              <a:gd name="T34" fmla="*/ 2147483647 w 202"/>
              <a:gd name="T35" fmla="*/ 2147483647 h 158"/>
              <a:gd name="T36" fmla="*/ 2147483647 w 202"/>
              <a:gd name="T37" fmla="*/ 2147483647 h 158"/>
              <a:gd name="T38" fmla="*/ 2147483647 w 202"/>
              <a:gd name="T39" fmla="*/ 2147483647 h 158"/>
              <a:gd name="T40" fmla="*/ 2147483647 w 202"/>
              <a:gd name="T41" fmla="*/ 2147483647 h 158"/>
              <a:gd name="T42" fmla="*/ 2147483647 w 202"/>
              <a:gd name="T43" fmla="*/ 2147483647 h 158"/>
              <a:gd name="T44" fmla="*/ 2147483647 w 202"/>
              <a:gd name="T45" fmla="*/ 2147483647 h 158"/>
              <a:gd name="T46" fmla="*/ 2147483647 w 202"/>
              <a:gd name="T47" fmla="*/ 2147483647 h 158"/>
              <a:gd name="T48" fmla="*/ 2147483647 w 202"/>
              <a:gd name="T49" fmla="*/ 2147483647 h 158"/>
              <a:gd name="T50" fmla="*/ 2147483647 w 202"/>
              <a:gd name="T51" fmla="*/ 2147483647 h 158"/>
              <a:gd name="T52" fmla="*/ 2147483647 w 202"/>
              <a:gd name="T53" fmla="*/ 2147483647 h 158"/>
              <a:gd name="T54" fmla="*/ 0 w 202"/>
              <a:gd name="T55" fmla="*/ 2147483647 h 158"/>
              <a:gd name="T56" fmla="*/ 0 w 202"/>
              <a:gd name="T57" fmla="*/ 2147483647 h 158"/>
              <a:gd name="T58" fmla="*/ 2147483647 w 202"/>
              <a:gd name="T59" fmla="*/ 2147483647 h 158"/>
              <a:gd name="T60" fmla="*/ 2147483647 w 202"/>
              <a:gd name="T61" fmla="*/ 2147483647 h 158"/>
              <a:gd name="T62" fmla="*/ 2147483647 w 202"/>
              <a:gd name="T63" fmla="*/ 2147483647 h 158"/>
              <a:gd name="T64" fmla="*/ 2147483647 w 202"/>
              <a:gd name="T65" fmla="*/ 2147483647 h 158"/>
              <a:gd name="T66" fmla="*/ 2147483647 w 202"/>
              <a:gd name="T67" fmla="*/ 2147483647 h 158"/>
              <a:gd name="T68" fmla="*/ 2147483647 w 202"/>
              <a:gd name="T69" fmla="*/ 2147483647 h 158"/>
              <a:gd name="T70" fmla="*/ 2147483647 w 202"/>
              <a:gd name="T71" fmla="*/ 2147483647 h 158"/>
              <a:gd name="T72" fmla="*/ 2147483647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3" y="0"/>
                </a:lnTo>
                <a:lnTo>
                  <a:pt x="171" y="1"/>
                </a:lnTo>
                <a:lnTo>
                  <a:pt x="178" y="3"/>
                </a:lnTo>
                <a:lnTo>
                  <a:pt x="185" y="8"/>
                </a:lnTo>
                <a:lnTo>
                  <a:pt x="191" y="14"/>
                </a:lnTo>
                <a:lnTo>
                  <a:pt x="196" y="21"/>
                </a:lnTo>
                <a:lnTo>
                  <a:pt x="199" y="28"/>
                </a:lnTo>
                <a:lnTo>
                  <a:pt x="202" y="37"/>
                </a:lnTo>
                <a:lnTo>
                  <a:pt x="202" y="46"/>
                </a:lnTo>
                <a:lnTo>
                  <a:pt x="202" y="112"/>
                </a:lnTo>
                <a:lnTo>
                  <a:pt x="202" y="121"/>
                </a:lnTo>
                <a:lnTo>
                  <a:pt x="199" y="130"/>
                </a:lnTo>
                <a:lnTo>
                  <a:pt x="196" y="137"/>
                </a:lnTo>
                <a:lnTo>
                  <a:pt x="191" y="144"/>
                </a:lnTo>
                <a:lnTo>
                  <a:pt x="185" y="150"/>
                </a:lnTo>
                <a:lnTo>
                  <a:pt x="178" y="155"/>
                </a:lnTo>
                <a:lnTo>
                  <a:pt x="171" y="157"/>
                </a:lnTo>
                <a:lnTo>
                  <a:pt x="163" y="158"/>
                </a:lnTo>
                <a:lnTo>
                  <a:pt x="39" y="158"/>
                </a:lnTo>
                <a:lnTo>
                  <a:pt x="31" y="157"/>
                </a:lnTo>
                <a:lnTo>
                  <a:pt x="24" y="155"/>
                </a:lnTo>
                <a:lnTo>
                  <a:pt x="17" y="150"/>
                </a:lnTo>
                <a:lnTo>
                  <a:pt x="11" y="144"/>
                </a:lnTo>
                <a:lnTo>
                  <a:pt x="7" y="137"/>
                </a:lnTo>
                <a:lnTo>
                  <a:pt x="3" y="130"/>
                </a:lnTo>
                <a:lnTo>
                  <a:pt x="1" y="121"/>
                </a:lnTo>
                <a:lnTo>
                  <a:pt x="0" y="112"/>
                </a:lnTo>
                <a:lnTo>
                  <a:pt x="0" y="46"/>
                </a:lnTo>
                <a:lnTo>
                  <a:pt x="1" y="37"/>
                </a:lnTo>
                <a:lnTo>
                  <a:pt x="3" y="28"/>
                </a:lnTo>
                <a:lnTo>
                  <a:pt x="7" y="21"/>
                </a:lnTo>
                <a:lnTo>
                  <a:pt x="11" y="14"/>
                </a:lnTo>
                <a:lnTo>
                  <a:pt x="17" y="8"/>
                </a:lnTo>
                <a:lnTo>
                  <a:pt x="24" y="3"/>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58" name="Freeform 272"/>
          <p:cNvSpPr>
            <a:spLocks/>
          </p:cNvSpPr>
          <p:nvPr/>
        </p:nvSpPr>
        <p:spPr bwMode="auto">
          <a:xfrm>
            <a:off x="150813" y="2843718"/>
            <a:ext cx="320675" cy="250825"/>
          </a:xfrm>
          <a:custGeom>
            <a:avLst/>
            <a:gdLst>
              <a:gd name="T0" fmla="*/ 2147483647 w 202"/>
              <a:gd name="T1" fmla="*/ 0 h 158"/>
              <a:gd name="T2" fmla="*/ 2147483647 w 202"/>
              <a:gd name="T3" fmla="*/ 0 h 158"/>
              <a:gd name="T4" fmla="*/ 2147483647 w 202"/>
              <a:gd name="T5" fmla="*/ 2147483647 h 158"/>
              <a:gd name="T6" fmla="*/ 2147483647 w 202"/>
              <a:gd name="T7" fmla="*/ 2147483647 h 158"/>
              <a:gd name="T8" fmla="*/ 2147483647 w 202"/>
              <a:gd name="T9" fmla="*/ 2147483647 h 158"/>
              <a:gd name="T10" fmla="*/ 2147483647 w 202"/>
              <a:gd name="T11" fmla="*/ 2147483647 h 158"/>
              <a:gd name="T12" fmla="*/ 2147483647 w 202"/>
              <a:gd name="T13" fmla="*/ 2147483647 h 158"/>
              <a:gd name="T14" fmla="*/ 2147483647 w 202"/>
              <a:gd name="T15" fmla="*/ 2147483647 h 158"/>
              <a:gd name="T16" fmla="*/ 2147483647 w 202"/>
              <a:gd name="T17" fmla="*/ 2147483647 h 158"/>
              <a:gd name="T18" fmla="*/ 2147483647 w 202"/>
              <a:gd name="T19" fmla="*/ 2147483647 h 158"/>
              <a:gd name="T20" fmla="*/ 2147483647 w 202"/>
              <a:gd name="T21" fmla="*/ 2147483647 h 158"/>
              <a:gd name="T22" fmla="*/ 2147483647 w 202"/>
              <a:gd name="T23" fmla="*/ 2147483647 h 158"/>
              <a:gd name="T24" fmla="*/ 2147483647 w 202"/>
              <a:gd name="T25" fmla="*/ 2147483647 h 158"/>
              <a:gd name="T26" fmla="*/ 2147483647 w 202"/>
              <a:gd name="T27" fmla="*/ 2147483647 h 158"/>
              <a:gd name="T28" fmla="*/ 2147483647 w 202"/>
              <a:gd name="T29" fmla="*/ 2147483647 h 158"/>
              <a:gd name="T30" fmla="*/ 2147483647 w 202"/>
              <a:gd name="T31" fmla="*/ 2147483647 h 158"/>
              <a:gd name="T32" fmla="*/ 2147483647 w 202"/>
              <a:gd name="T33" fmla="*/ 2147483647 h 158"/>
              <a:gd name="T34" fmla="*/ 2147483647 w 202"/>
              <a:gd name="T35" fmla="*/ 2147483647 h 158"/>
              <a:gd name="T36" fmla="*/ 2147483647 w 202"/>
              <a:gd name="T37" fmla="*/ 2147483647 h 158"/>
              <a:gd name="T38" fmla="*/ 2147483647 w 202"/>
              <a:gd name="T39" fmla="*/ 2147483647 h 158"/>
              <a:gd name="T40" fmla="*/ 2147483647 w 202"/>
              <a:gd name="T41" fmla="*/ 2147483647 h 158"/>
              <a:gd name="T42" fmla="*/ 2147483647 w 202"/>
              <a:gd name="T43" fmla="*/ 2147483647 h 158"/>
              <a:gd name="T44" fmla="*/ 2147483647 w 202"/>
              <a:gd name="T45" fmla="*/ 2147483647 h 158"/>
              <a:gd name="T46" fmla="*/ 2147483647 w 202"/>
              <a:gd name="T47" fmla="*/ 2147483647 h 158"/>
              <a:gd name="T48" fmla="*/ 2147483647 w 202"/>
              <a:gd name="T49" fmla="*/ 2147483647 h 158"/>
              <a:gd name="T50" fmla="*/ 2147483647 w 202"/>
              <a:gd name="T51" fmla="*/ 2147483647 h 158"/>
              <a:gd name="T52" fmla="*/ 2147483647 w 202"/>
              <a:gd name="T53" fmla="*/ 2147483647 h 158"/>
              <a:gd name="T54" fmla="*/ 0 w 202"/>
              <a:gd name="T55" fmla="*/ 2147483647 h 158"/>
              <a:gd name="T56" fmla="*/ 0 w 202"/>
              <a:gd name="T57" fmla="*/ 2147483647 h 158"/>
              <a:gd name="T58" fmla="*/ 2147483647 w 202"/>
              <a:gd name="T59" fmla="*/ 2147483647 h 158"/>
              <a:gd name="T60" fmla="*/ 2147483647 w 202"/>
              <a:gd name="T61" fmla="*/ 2147483647 h 158"/>
              <a:gd name="T62" fmla="*/ 2147483647 w 202"/>
              <a:gd name="T63" fmla="*/ 2147483647 h 158"/>
              <a:gd name="T64" fmla="*/ 2147483647 w 202"/>
              <a:gd name="T65" fmla="*/ 2147483647 h 158"/>
              <a:gd name="T66" fmla="*/ 2147483647 w 202"/>
              <a:gd name="T67" fmla="*/ 2147483647 h 158"/>
              <a:gd name="T68" fmla="*/ 2147483647 w 202"/>
              <a:gd name="T69" fmla="*/ 2147483647 h 158"/>
              <a:gd name="T70" fmla="*/ 2147483647 w 202"/>
              <a:gd name="T71" fmla="*/ 2147483647 h 158"/>
              <a:gd name="T72" fmla="*/ 2147483647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3" y="0"/>
                </a:lnTo>
                <a:lnTo>
                  <a:pt x="171" y="1"/>
                </a:lnTo>
                <a:lnTo>
                  <a:pt x="178" y="3"/>
                </a:lnTo>
                <a:lnTo>
                  <a:pt x="185" y="8"/>
                </a:lnTo>
                <a:lnTo>
                  <a:pt x="191" y="14"/>
                </a:lnTo>
                <a:lnTo>
                  <a:pt x="196" y="21"/>
                </a:lnTo>
                <a:lnTo>
                  <a:pt x="199" y="28"/>
                </a:lnTo>
                <a:lnTo>
                  <a:pt x="202" y="37"/>
                </a:lnTo>
                <a:lnTo>
                  <a:pt x="202" y="46"/>
                </a:lnTo>
                <a:lnTo>
                  <a:pt x="202" y="112"/>
                </a:lnTo>
                <a:lnTo>
                  <a:pt x="202" y="121"/>
                </a:lnTo>
                <a:lnTo>
                  <a:pt x="199" y="130"/>
                </a:lnTo>
                <a:lnTo>
                  <a:pt x="196" y="137"/>
                </a:lnTo>
                <a:lnTo>
                  <a:pt x="191" y="144"/>
                </a:lnTo>
                <a:lnTo>
                  <a:pt x="185" y="150"/>
                </a:lnTo>
                <a:lnTo>
                  <a:pt x="178" y="155"/>
                </a:lnTo>
                <a:lnTo>
                  <a:pt x="171" y="157"/>
                </a:lnTo>
                <a:lnTo>
                  <a:pt x="163" y="158"/>
                </a:lnTo>
                <a:lnTo>
                  <a:pt x="39" y="158"/>
                </a:lnTo>
                <a:lnTo>
                  <a:pt x="31" y="157"/>
                </a:lnTo>
                <a:lnTo>
                  <a:pt x="24" y="155"/>
                </a:lnTo>
                <a:lnTo>
                  <a:pt x="17" y="150"/>
                </a:lnTo>
                <a:lnTo>
                  <a:pt x="11" y="144"/>
                </a:lnTo>
                <a:lnTo>
                  <a:pt x="7" y="137"/>
                </a:lnTo>
                <a:lnTo>
                  <a:pt x="3" y="130"/>
                </a:lnTo>
                <a:lnTo>
                  <a:pt x="1" y="121"/>
                </a:lnTo>
                <a:lnTo>
                  <a:pt x="0" y="112"/>
                </a:lnTo>
                <a:lnTo>
                  <a:pt x="0" y="46"/>
                </a:lnTo>
                <a:lnTo>
                  <a:pt x="1" y="37"/>
                </a:lnTo>
                <a:lnTo>
                  <a:pt x="3" y="28"/>
                </a:lnTo>
                <a:lnTo>
                  <a:pt x="7" y="21"/>
                </a:lnTo>
                <a:lnTo>
                  <a:pt x="11" y="14"/>
                </a:lnTo>
                <a:lnTo>
                  <a:pt x="17" y="8"/>
                </a:lnTo>
                <a:lnTo>
                  <a:pt x="24" y="3"/>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59" name="Freeform 273"/>
          <p:cNvSpPr>
            <a:spLocks/>
          </p:cNvSpPr>
          <p:nvPr/>
        </p:nvSpPr>
        <p:spPr bwMode="auto">
          <a:xfrm>
            <a:off x="263525" y="2943730"/>
            <a:ext cx="139700" cy="90488"/>
          </a:xfrm>
          <a:custGeom>
            <a:avLst/>
            <a:gdLst>
              <a:gd name="T0" fmla="*/ 2147483647 w 88"/>
              <a:gd name="T1" fmla="*/ 0 h 57"/>
              <a:gd name="T2" fmla="*/ 2147483647 w 88"/>
              <a:gd name="T3" fmla="*/ 2147483647 h 57"/>
              <a:gd name="T4" fmla="*/ 2147483647 w 88"/>
              <a:gd name="T5" fmla="*/ 2147483647 h 57"/>
              <a:gd name="T6" fmla="*/ 2147483647 w 88"/>
              <a:gd name="T7" fmla="*/ 2147483647 h 57"/>
              <a:gd name="T8" fmla="*/ 2147483647 w 88"/>
              <a:gd name="T9" fmla="*/ 2147483647 h 57"/>
              <a:gd name="T10" fmla="*/ 2147483647 w 88"/>
              <a:gd name="T11" fmla="*/ 2147483647 h 57"/>
              <a:gd name="T12" fmla="*/ 2147483647 w 88"/>
              <a:gd name="T13" fmla="*/ 2147483647 h 57"/>
              <a:gd name="T14" fmla="*/ 2147483647 w 88"/>
              <a:gd name="T15" fmla="*/ 2147483647 h 57"/>
              <a:gd name="T16" fmla="*/ 2147483647 w 88"/>
              <a:gd name="T17" fmla="*/ 2147483647 h 57"/>
              <a:gd name="T18" fmla="*/ 2147483647 w 88"/>
              <a:gd name="T19" fmla="*/ 2147483647 h 57"/>
              <a:gd name="T20" fmla="*/ 2147483647 w 88"/>
              <a:gd name="T21" fmla="*/ 2147483647 h 57"/>
              <a:gd name="T22" fmla="*/ 2147483647 w 88"/>
              <a:gd name="T23" fmla="*/ 2147483647 h 57"/>
              <a:gd name="T24" fmla="*/ 2147483647 w 88"/>
              <a:gd name="T25" fmla="*/ 2147483647 h 57"/>
              <a:gd name="T26" fmla="*/ 2147483647 w 88"/>
              <a:gd name="T27" fmla="*/ 2147483647 h 57"/>
              <a:gd name="T28" fmla="*/ 2147483647 w 88"/>
              <a:gd name="T29" fmla="*/ 2147483647 h 57"/>
              <a:gd name="T30" fmla="*/ 2147483647 w 88"/>
              <a:gd name="T31" fmla="*/ 2147483647 h 57"/>
              <a:gd name="T32" fmla="*/ 2147483647 w 88"/>
              <a:gd name="T33" fmla="*/ 2147483647 h 57"/>
              <a:gd name="T34" fmla="*/ 2147483647 w 88"/>
              <a:gd name="T35" fmla="*/ 2147483647 h 57"/>
              <a:gd name="T36" fmla="*/ 2147483647 w 88"/>
              <a:gd name="T37" fmla="*/ 2147483647 h 57"/>
              <a:gd name="T38" fmla="*/ 2147483647 w 88"/>
              <a:gd name="T39" fmla="*/ 2147483647 h 57"/>
              <a:gd name="T40" fmla="*/ 2147483647 w 88"/>
              <a:gd name="T41" fmla="*/ 2147483647 h 57"/>
              <a:gd name="T42" fmla="*/ 2147483647 w 88"/>
              <a:gd name="T43" fmla="*/ 2147483647 h 57"/>
              <a:gd name="T44" fmla="*/ 2147483647 w 88"/>
              <a:gd name="T45" fmla="*/ 2147483647 h 57"/>
              <a:gd name="T46" fmla="*/ 2147483647 w 88"/>
              <a:gd name="T47" fmla="*/ 2147483647 h 57"/>
              <a:gd name="T48" fmla="*/ 0 w 88"/>
              <a:gd name="T49" fmla="*/ 2147483647 h 57"/>
              <a:gd name="T50" fmla="*/ 2147483647 w 88"/>
              <a:gd name="T51" fmla="*/ 2147483647 h 57"/>
              <a:gd name="T52" fmla="*/ 2147483647 w 88"/>
              <a:gd name="T53" fmla="*/ 2147483647 h 57"/>
              <a:gd name="T54" fmla="*/ 2147483647 w 88"/>
              <a:gd name="T55" fmla="*/ 2147483647 h 57"/>
              <a:gd name="T56" fmla="*/ 2147483647 w 88"/>
              <a:gd name="T57" fmla="*/ 2147483647 h 57"/>
              <a:gd name="T58" fmla="*/ 2147483647 w 88"/>
              <a:gd name="T59" fmla="*/ 2147483647 h 57"/>
              <a:gd name="T60" fmla="*/ 2147483647 w 88"/>
              <a:gd name="T61" fmla="*/ 2147483647 h 57"/>
              <a:gd name="T62" fmla="*/ 2147483647 w 88"/>
              <a:gd name="T63" fmla="*/ 2147483647 h 57"/>
              <a:gd name="T64" fmla="*/ 2147483647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4" y="0"/>
                </a:moveTo>
                <a:lnTo>
                  <a:pt x="52" y="1"/>
                </a:lnTo>
                <a:lnTo>
                  <a:pt x="62" y="2"/>
                </a:lnTo>
                <a:lnTo>
                  <a:pt x="69" y="5"/>
                </a:lnTo>
                <a:lnTo>
                  <a:pt x="75" y="9"/>
                </a:lnTo>
                <a:lnTo>
                  <a:pt x="81" y="12"/>
                </a:lnTo>
                <a:lnTo>
                  <a:pt x="85" y="17"/>
                </a:lnTo>
                <a:lnTo>
                  <a:pt x="87" y="23"/>
                </a:lnTo>
                <a:lnTo>
                  <a:pt x="88" y="29"/>
                </a:lnTo>
                <a:lnTo>
                  <a:pt x="87" y="35"/>
                </a:lnTo>
                <a:lnTo>
                  <a:pt x="85" y="39"/>
                </a:lnTo>
                <a:lnTo>
                  <a:pt x="81" y="44"/>
                </a:lnTo>
                <a:lnTo>
                  <a:pt x="75" y="49"/>
                </a:lnTo>
                <a:lnTo>
                  <a:pt x="69" y="52"/>
                </a:lnTo>
                <a:lnTo>
                  <a:pt x="62" y="54"/>
                </a:lnTo>
                <a:lnTo>
                  <a:pt x="52" y="57"/>
                </a:lnTo>
                <a:lnTo>
                  <a:pt x="44" y="57"/>
                </a:lnTo>
                <a:lnTo>
                  <a:pt x="35" y="57"/>
                </a:lnTo>
                <a:lnTo>
                  <a:pt x="27" y="54"/>
                </a:lnTo>
                <a:lnTo>
                  <a:pt x="20" y="52"/>
                </a:lnTo>
                <a:lnTo>
                  <a:pt x="13" y="49"/>
                </a:lnTo>
                <a:lnTo>
                  <a:pt x="8" y="44"/>
                </a:lnTo>
                <a:lnTo>
                  <a:pt x="4" y="39"/>
                </a:lnTo>
                <a:lnTo>
                  <a:pt x="1" y="35"/>
                </a:lnTo>
                <a:lnTo>
                  <a:pt x="0" y="29"/>
                </a:lnTo>
                <a:lnTo>
                  <a:pt x="1" y="23"/>
                </a:lnTo>
                <a:lnTo>
                  <a:pt x="4" y="17"/>
                </a:lnTo>
                <a:lnTo>
                  <a:pt x="8" y="12"/>
                </a:lnTo>
                <a:lnTo>
                  <a:pt x="13" y="9"/>
                </a:lnTo>
                <a:lnTo>
                  <a:pt x="20" y="5"/>
                </a:lnTo>
                <a:lnTo>
                  <a:pt x="27"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60" name="Freeform 274"/>
          <p:cNvSpPr>
            <a:spLocks/>
          </p:cNvSpPr>
          <p:nvPr/>
        </p:nvSpPr>
        <p:spPr bwMode="auto">
          <a:xfrm>
            <a:off x="263525" y="2943730"/>
            <a:ext cx="139700" cy="90488"/>
          </a:xfrm>
          <a:custGeom>
            <a:avLst/>
            <a:gdLst>
              <a:gd name="T0" fmla="*/ 2147483647 w 88"/>
              <a:gd name="T1" fmla="*/ 0 h 57"/>
              <a:gd name="T2" fmla="*/ 2147483647 w 88"/>
              <a:gd name="T3" fmla="*/ 2147483647 h 57"/>
              <a:gd name="T4" fmla="*/ 2147483647 w 88"/>
              <a:gd name="T5" fmla="*/ 2147483647 h 57"/>
              <a:gd name="T6" fmla="*/ 2147483647 w 88"/>
              <a:gd name="T7" fmla="*/ 2147483647 h 57"/>
              <a:gd name="T8" fmla="*/ 2147483647 w 88"/>
              <a:gd name="T9" fmla="*/ 2147483647 h 57"/>
              <a:gd name="T10" fmla="*/ 2147483647 w 88"/>
              <a:gd name="T11" fmla="*/ 2147483647 h 57"/>
              <a:gd name="T12" fmla="*/ 2147483647 w 88"/>
              <a:gd name="T13" fmla="*/ 2147483647 h 57"/>
              <a:gd name="T14" fmla="*/ 2147483647 w 88"/>
              <a:gd name="T15" fmla="*/ 2147483647 h 57"/>
              <a:gd name="T16" fmla="*/ 2147483647 w 88"/>
              <a:gd name="T17" fmla="*/ 2147483647 h 57"/>
              <a:gd name="T18" fmla="*/ 2147483647 w 88"/>
              <a:gd name="T19" fmla="*/ 2147483647 h 57"/>
              <a:gd name="T20" fmla="*/ 2147483647 w 88"/>
              <a:gd name="T21" fmla="*/ 2147483647 h 57"/>
              <a:gd name="T22" fmla="*/ 2147483647 w 88"/>
              <a:gd name="T23" fmla="*/ 2147483647 h 57"/>
              <a:gd name="T24" fmla="*/ 2147483647 w 88"/>
              <a:gd name="T25" fmla="*/ 2147483647 h 57"/>
              <a:gd name="T26" fmla="*/ 2147483647 w 88"/>
              <a:gd name="T27" fmla="*/ 2147483647 h 57"/>
              <a:gd name="T28" fmla="*/ 2147483647 w 88"/>
              <a:gd name="T29" fmla="*/ 2147483647 h 57"/>
              <a:gd name="T30" fmla="*/ 2147483647 w 88"/>
              <a:gd name="T31" fmla="*/ 2147483647 h 57"/>
              <a:gd name="T32" fmla="*/ 2147483647 w 88"/>
              <a:gd name="T33" fmla="*/ 2147483647 h 57"/>
              <a:gd name="T34" fmla="*/ 2147483647 w 88"/>
              <a:gd name="T35" fmla="*/ 2147483647 h 57"/>
              <a:gd name="T36" fmla="*/ 2147483647 w 88"/>
              <a:gd name="T37" fmla="*/ 2147483647 h 57"/>
              <a:gd name="T38" fmla="*/ 2147483647 w 88"/>
              <a:gd name="T39" fmla="*/ 2147483647 h 57"/>
              <a:gd name="T40" fmla="*/ 2147483647 w 88"/>
              <a:gd name="T41" fmla="*/ 2147483647 h 57"/>
              <a:gd name="T42" fmla="*/ 2147483647 w 88"/>
              <a:gd name="T43" fmla="*/ 2147483647 h 57"/>
              <a:gd name="T44" fmla="*/ 2147483647 w 88"/>
              <a:gd name="T45" fmla="*/ 2147483647 h 57"/>
              <a:gd name="T46" fmla="*/ 2147483647 w 88"/>
              <a:gd name="T47" fmla="*/ 2147483647 h 57"/>
              <a:gd name="T48" fmla="*/ 0 w 88"/>
              <a:gd name="T49" fmla="*/ 2147483647 h 57"/>
              <a:gd name="T50" fmla="*/ 2147483647 w 88"/>
              <a:gd name="T51" fmla="*/ 2147483647 h 57"/>
              <a:gd name="T52" fmla="*/ 2147483647 w 88"/>
              <a:gd name="T53" fmla="*/ 2147483647 h 57"/>
              <a:gd name="T54" fmla="*/ 2147483647 w 88"/>
              <a:gd name="T55" fmla="*/ 2147483647 h 57"/>
              <a:gd name="T56" fmla="*/ 2147483647 w 88"/>
              <a:gd name="T57" fmla="*/ 2147483647 h 57"/>
              <a:gd name="T58" fmla="*/ 2147483647 w 88"/>
              <a:gd name="T59" fmla="*/ 2147483647 h 57"/>
              <a:gd name="T60" fmla="*/ 2147483647 w 88"/>
              <a:gd name="T61" fmla="*/ 2147483647 h 57"/>
              <a:gd name="T62" fmla="*/ 2147483647 w 88"/>
              <a:gd name="T63" fmla="*/ 2147483647 h 57"/>
              <a:gd name="T64" fmla="*/ 2147483647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4" y="0"/>
                </a:moveTo>
                <a:lnTo>
                  <a:pt x="52" y="1"/>
                </a:lnTo>
                <a:lnTo>
                  <a:pt x="62" y="2"/>
                </a:lnTo>
                <a:lnTo>
                  <a:pt x="69" y="5"/>
                </a:lnTo>
                <a:lnTo>
                  <a:pt x="75" y="9"/>
                </a:lnTo>
                <a:lnTo>
                  <a:pt x="81" y="12"/>
                </a:lnTo>
                <a:lnTo>
                  <a:pt x="85" y="17"/>
                </a:lnTo>
                <a:lnTo>
                  <a:pt x="87" y="23"/>
                </a:lnTo>
                <a:lnTo>
                  <a:pt x="88" y="29"/>
                </a:lnTo>
                <a:lnTo>
                  <a:pt x="87" y="35"/>
                </a:lnTo>
                <a:lnTo>
                  <a:pt x="85" y="39"/>
                </a:lnTo>
                <a:lnTo>
                  <a:pt x="81" y="44"/>
                </a:lnTo>
                <a:lnTo>
                  <a:pt x="75" y="49"/>
                </a:lnTo>
                <a:lnTo>
                  <a:pt x="69" y="52"/>
                </a:lnTo>
                <a:lnTo>
                  <a:pt x="62" y="54"/>
                </a:lnTo>
                <a:lnTo>
                  <a:pt x="52" y="57"/>
                </a:lnTo>
                <a:lnTo>
                  <a:pt x="44" y="57"/>
                </a:lnTo>
                <a:lnTo>
                  <a:pt x="35" y="57"/>
                </a:lnTo>
                <a:lnTo>
                  <a:pt x="27" y="54"/>
                </a:lnTo>
                <a:lnTo>
                  <a:pt x="20" y="52"/>
                </a:lnTo>
                <a:lnTo>
                  <a:pt x="13" y="49"/>
                </a:lnTo>
                <a:lnTo>
                  <a:pt x="8" y="44"/>
                </a:lnTo>
                <a:lnTo>
                  <a:pt x="4" y="39"/>
                </a:lnTo>
                <a:lnTo>
                  <a:pt x="1" y="35"/>
                </a:lnTo>
                <a:lnTo>
                  <a:pt x="0" y="29"/>
                </a:lnTo>
                <a:lnTo>
                  <a:pt x="1" y="23"/>
                </a:lnTo>
                <a:lnTo>
                  <a:pt x="4" y="17"/>
                </a:lnTo>
                <a:lnTo>
                  <a:pt x="8" y="12"/>
                </a:lnTo>
                <a:lnTo>
                  <a:pt x="13" y="9"/>
                </a:lnTo>
                <a:lnTo>
                  <a:pt x="20" y="5"/>
                </a:lnTo>
                <a:lnTo>
                  <a:pt x="27"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61" name="Freeform 275"/>
          <p:cNvSpPr>
            <a:spLocks/>
          </p:cNvSpPr>
          <p:nvPr/>
        </p:nvSpPr>
        <p:spPr bwMode="auto">
          <a:xfrm>
            <a:off x="463550" y="2843718"/>
            <a:ext cx="322263" cy="250825"/>
          </a:xfrm>
          <a:custGeom>
            <a:avLst/>
            <a:gdLst>
              <a:gd name="T0" fmla="*/ 2147483647 w 203"/>
              <a:gd name="T1" fmla="*/ 0 h 158"/>
              <a:gd name="T2" fmla="*/ 2147483647 w 203"/>
              <a:gd name="T3" fmla="*/ 0 h 158"/>
              <a:gd name="T4" fmla="*/ 2147483647 w 203"/>
              <a:gd name="T5" fmla="*/ 2147483647 h 158"/>
              <a:gd name="T6" fmla="*/ 2147483647 w 203"/>
              <a:gd name="T7" fmla="*/ 2147483647 h 158"/>
              <a:gd name="T8" fmla="*/ 2147483647 w 203"/>
              <a:gd name="T9" fmla="*/ 2147483647 h 158"/>
              <a:gd name="T10" fmla="*/ 2147483647 w 203"/>
              <a:gd name="T11" fmla="*/ 2147483647 h 158"/>
              <a:gd name="T12" fmla="*/ 2147483647 w 203"/>
              <a:gd name="T13" fmla="*/ 2147483647 h 158"/>
              <a:gd name="T14" fmla="*/ 2147483647 w 203"/>
              <a:gd name="T15" fmla="*/ 2147483647 h 158"/>
              <a:gd name="T16" fmla="*/ 2147483647 w 203"/>
              <a:gd name="T17" fmla="*/ 2147483647 h 158"/>
              <a:gd name="T18" fmla="*/ 2147483647 w 203"/>
              <a:gd name="T19" fmla="*/ 2147483647 h 158"/>
              <a:gd name="T20" fmla="*/ 2147483647 w 203"/>
              <a:gd name="T21" fmla="*/ 2147483647 h 158"/>
              <a:gd name="T22" fmla="*/ 2147483647 w 203"/>
              <a:gd name="T23" fmla="*/ 2147483647 h 158"/>
              <a:gd name="T24" fmla="*/ 2147483647 w 203"/>
              <a:gd name="T25" fmla="*/ 2147483647 h 158"/>
              <a:gd name="T26" fmla="*/ 2147483647 w 203"/>
              <a:gd name="T27" fmla="*/ 2147483647 h 158"/>
              <a:gd name="T28" fmla="*/ 2147483647 w 203"/>
              <a:gd name="T29" fmla="*/ 2147483647 h 158"/>
              <a:gd name="T30" fmla="*/ 2147483647 w 203"/>
              <a:gd name="T31" fmla="*/ 2147483647 h 158"/>
              <a:gd name="T32" fmla="*/ 2147483647 w 203"/>
              <a:gd name="T33" fmla="*/ 2147483647 h 158"/>
              <a:gd name="T34" fmla="*/ 2147483647 w 203"/>
              <a:gd name="T35" fmla="*/ 2147483647 h 158"/>
              <a:gd name="T36" fmla="*/ 2147483647 w 203"/>
              <a:gd name="T37" fmla="*/ 2147483647 h 158"/>
              <a:gd name="T38" fmla="*/ 2147483647 w 203"/>
              <a:gd name="T39" fmla="*/ 2147483647 h 158"/>
              <a:gd name="T40" fmla="*/ 2147483647 w 203"/>
              <a:gd name="T41" fmla="*/ 2147483647 h 158"/>
              <a:gd name="T42" fmla="*/ 2147483647 w 203"/>
              <a:gd name="T43" fmla="*/ 2147483647 h 158"/>
              <a:gd name="T44" fmla="*/ 2147483647 w 203"/>
              <a:gd name="T45" fmla="*/ 2147483647 h 158"/>
              <a:gd name="T46" fmla="*/ 2147483647 w 203"/>
              <a:gd name="T47" fmla="*/ 2147483647 h 158"/>
              <a:gd name="T48" fmla="*/ 2147483647 w 203"/>
              <a:gd name="T49" fmla="*/ 2147483647 h 158"/>
              <a:gd name="T50" fmla="*/ 2147483647 w 203"/>
              <a:gd name="T51" fmla="*/ 2147483647 h 158"/>
              <a:gd name="T52" fmla="*/ 2147483647 w 203"/>
              <a:gd name="T53" fmla="*/ 2147483647 h 158"/>
              <a:gd name="T54" fmla="*/ 0 w 203"/>
              <a:gd name="T55" fmla="*/ 2147483647 h 158"/>
              <a:gd name="T56" fmla="*/ 0 w 203"/>
              <a:gd name="T57" fmla="*/ 2147483647 h 158"/>
              <a:gd name="T58" fmla="*/ 2147483647 w 203"/>
              <a:gd name="T59" fmla="*/ 2147483647 h 158"/>
              <a:gd name="T60" fmla="*/ 2147483647 w 203"/>
              <a:gd name="T61" fmla="*/ 2147483647 h 158"/>
              <a:gd name="T62" fmla="*/ 2147483647 w 203"/>
              <a:gd name="T63" fmla="*/ 2147483647 h 158"/>
              <a:gd name="T64" fmla="*/ 2147483647 w 203"/>
              <a:gd name="T65" fmla="*/ 2147483647 h 158"/>
              <a:gd name="T66" fmla="*/ 2147483647 w 203"/>
              <a:gd name="T67" fmla="*/ 2147483647 h 158"/>
              <a:gd name="T68" fmla="*/ 2147483647 w 203"/>
              <a:gd name="T69" fmla="*/ 2147483647 h 158"/>
              <a:gd name="T70" fmla="*/ 2147483647 w 203"/>
              <a:gd name="T71" fmla="*/ 2147483647 h 158"/>
              <a:gd name="T72" fmla="*/ 2147483647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9" y="3"/>
                </a:lnTo>
                <a:lnTo>
                  <a:pt x="185" y="8"/>
                </a:lnTo>
                <a:lnTo>
                  <a:pt x="191" y="14"/>
                </a:lnTo>
                <a:lnTo>
                  <a:pt x="196" y="21"/>
                </a:lnTo>
                <a:lnTo>
                  <a:pt x="199" y="28"/>
                </a:lnTo>
                <a:lnTo>
                  <a:pt x="202" y="37"/>
                </a:lnTo>
                <a:lnTo>
                  <a:pt x="203" y="46"/>
                </a:lnTo>
                <a:lnTo>
                  <a:pt x="203" y="112"/>
                </a:lnTo>
                <a:lnTo>
                  <a:pt x="202" y="121"/>
                </a:lnTo>
                <a:lnTo>
                  <a:pt x="199" y="130"/>
                </a:lnTo>
                <a:lnTo>
                  <a:pt x="196" y="137"/>
                </a:lnTo>
                <a:lnTo>
                  <a:pt x="191" y="144"/>
                </a:lnTo>
                <a:lnTo>
                  <a:pt x="185" y="150"/>
                </a:lnTo>
                <a:lnTo>
                  <a:pt x="179" y="155"/>
                </a:lnTo>
                <a:lnTo>
                  <a:pt x="171" y="157"/>
                </a:lnTo>
                <a:lnTo>
                  <a:pt x="163" y="158"/>
                </a:lnTo>
                <a:lnTo>
                  <a:pt x="40" y="158"/>
                </a:lnTo>
                <a:lnTo>
                  <a:pt x="32" y="157"/>
                </a:lnTo>
                <a:lnTo>
                  <a:pt x="25" y="155"/>
                </a:lnTo>
                <a:lnTo>
                  <a:pt x="17" y="150"/>
                </a:lnTo>
                <a:lnTo>
                  <a:pt x="12" y="144"/>
                </a:lnTo>
                <a:lnTo>
                  <a:pt x="7" y="137"/>
                </a:lnTo>
                <a:lnTo>
                  <a:pt x="3" y="130"/>
                </a:lnTo>
                <a:lnTo>
                  <a:pt x="1" y="121"/>
                </a:lnTo>
                <a:lnTo>
                  <a:pt x="0" y="112"/>
                </a:lnTo>
                <a:lnTo>
                  <a:pt x="0" y="46"/>
                </a:lnTo>
                <a:lnTo>
                  <a:pt x="1" y="37"/>
                </a:lnTo>
                <a:lnTo>
                  <a:pt x="3" y="28"/>
                </a:lnTo>
                <a:lnTo>
                  <a:pt x="7" y="21"/>
                </a:lnTo>
                <a:lnTo>
                  <a:pt x="12" y="14"/>
                </a:lnTo>
                <a:lnTo>
                  <a:pt x="17" y="8"/>
                </a:lnTo>
                <a:lnTo>
                  <a:pt x="25" y="3"/>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62" name="Freeform 276"/>
          <p:cNvSpPr>
            <a:spLocks/>
          </p:cNvSpPr>
          <p:nvPr/>
        </p:nvSpPr>
        <p:spPr bwMode="auto">
          <a:xfrm>
            <a:off x="463550" y="2843718"/>
            <a:ext cx="322263" cy="250825"/>
          </a:xfrm>
          <a:custGeom>
            <a:avLst/>
            <a:gdLst>
              <a:gd name="T0" fmla="*/ 2147483647 w 203"/>
              <a:gd name="T1" fmla="*/ 0 h 158"/>
              <a:gd name="T2" fmla="*/ 2147483647 w 203"/>
              <a:gd name="T3" fmla="*/ 0 h 158"/>
              <a:gd name="T4" fmla="*/ 2147483647 w 203"/>
              <a:gd name="T5" fmla="*/ 2147483647 h 158"/>
              <a:gd name="T6" fmla="*/ 2147483647 w 203"/>
              <a:gd name="T7" fmla="*/ 2147483647 h 158"/>
              <a:gd name="T8" fmla="*/ 2147483647 w 203"/>
              <a:gd name="T9" fmla="*/ 2147483647 h 158"/>
              <a:gd name="T10" fmla="*/ 2147483647 w 203"/>
              <a:gd name="T11" fmla="*/ 2147483647 h 158"/>
              <a:gd name="T12" fmla="*/ 2147483647 w 203"/>
              <a:gd name="T13" fmla="*/ 2147483647 h 158"/>
              <a:gd name="T14" fmla="*/ 2147483647 w 203"/>
              <a:gd name="T15" fmla="*/ 2147483647 h 158"/>
              <a:gd name="T16" fmla="*/ 2147483647 w 203"/>
              <a:gd name="T17" fmla="*/ 2147483647 h 158"/>
              <a:gd name="T18" fmla="*/ 2147483647 w 203"/>
              <a:gd name="T19" fmla="*/ 2147483647 h 158"/>
              <a:gd name="T20" fmla="*/ 2147483647 w 203"/>
              <a:gd name="T21" fmla="*/ 2147483647 h 158"/>
              <a:gd name="T22" fmla="*/ 2147483647 w 203"/>
              <a:gd name="T23" fmla="*/ 2147483647 h 158"/>
              <a:gd name="T24" fmla="*/ 2147483647 w 203"/>
              <a:gd name="T25" fmla="*/ 2147483647 h 158"/>
              <a:gd name="T26" fmla="*/ 2147483647 w 203"/>
              <a:gd name="T27" fmla="*/ 2147483647 h 158"/>
              <a:gd name="T28" fmla="*/ 2147483647 w 203"/>
              <a:gd name="T29" fmla="*/ 2147483647 h 158"/>
              <a:gd name="T30" fmla="*/ 2147483647 w 203"/>
              <a:gd name="T31" fmla="*/ 2147483647 h 158"/>
              <a:gd name="T32" fmla="*/ 2147483647 w 203"/>
              <a:gd name="T33" fmla="*/ 2147483647 h 158"/>
              <a:gd name="T34" fmla="*/ 2147483647 w 203"/>
              <a:gd name="T35" fmla="*/ 2147483647 h 158"/>
              <a:gd name="T36" fmla="*/ 2147483647 w 203"/>
              <a:gd name="T37" fmla="*/ 2147483647 h 158"/>
              <a:gd name="T38" fmla="*/ 2147483647 w 203"/>
              <a:gd name="T39" fmla="*/ 2147483647 h 158"/>
              <a:gd name="T40" fmla="*/ 2147483647 w 203"/>
              <a:gd name="T41" fmla="*/ 2147483647 h 158"/>
              <a:gd name="T42" fmla="*/ 2147483647 w 203"/>
              <a:gd name="T43" fmla="*/ 2147483647 h 158"/>
              <a:gd name="T44" fmla="*/ 2147483647 w 203"/>
              <a:gd name="T45" fmla="*/ 2147483647 h 158"/>
              <a:gd name="T46" fmla="*/ 2147483647 w 203"/>
              <a:gd name="T47" fmla="*/ 2147483647 h 158"/>
              <a:gd name="T48" fmla="*/ 2147483647 w 203"/>
              <a:gd name="T49" fmla="*/ 2147483647 h 158"/>
              <a:gd name="T50" fmla="*/ 2147483647 w 203"/>
              <a:gd name="T51" fmla="*/ 2147483647 h 158"/>
              <a:gd name="T52" fmla="*/ 2147483647 w 203"/>
              <a:gd name="T53" fmla="*/ 2147483647 h 158"/>
              <a:gd name="T54" fmla="*/ 0 w 203"/>
              <a:gd name="T55" fmla="*/ 2147483647 h 158"/>
              <a:gd name="T56" fmla="*/ 0 w 203"/>
              <a:gd name="T57" fmla="*/ 2147483647 h 158"/>
              <a:gd name="T58" fmla="*/ 2147483647 w 203"/>
              <a:gd name="T59" fmla="*/ 2147483647 h 158"/>
              <a:gd name="T60" fmla="*/ 2147483647 w 203"/>
              <a:gd name="T61" fmla="*/ 2147483647 h 158"/>
              <a:gd name="T62" fmla="*/ 2147483647 w 203"/>
              <a:gd name="T63" fmla="*/ 2147483647 h 158"/>
              <a:gd name="T64" fmla="*/ 2147483647 w 203"/>
              <a:gd name="T65" fmla="*/ 2147483647 h 158"/>
              <a:gd name="T66" fmla="*/ 2147483647 w 203"/>
              <a:gd name="T67" fmla="*/ 2147483647 h 158"/>
              <a:gd name="T68" fmla="*/ 2147483647 w 203"/>
              <a:gd name="T69" fmla="*/ 2147483647 h 158"/>
              <a:gd name="T70" fmla="*/ 2147483647 w 203"/>
              <a:gd name="T71" fmla="*/ 2147483647 h 158"/>
              <a:gd name="T72" fmla="*/ 2147483647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9" y="3"/>
                </a:lnTo>
                <a:lnTo>
                  <a:pt x="185" y="8"/>
                </a:lnTo>
                <a:lnTo>
                  <a:pt x="191" y="14"/>
                </a:lnTo>
                <a:lnTo>
                  <a:pt x="196" y="21"/>
                </a:lnTo>
                <a:lnTo>
                  <a:pt x="199" y="28"/>
                </a:lnTo>
                <a:lnTo>
                  <a:pt x="202" y="37"/>
                </a:lnTo>
                <a:lnTo>
                  <a:pt x="203" y="46"/>
                </a:lnTo>
                <a:lnTo>
                  <a:pt x="203" y="112"/>
                </a:lnTo>
                <a:lnTo>
                  <a:pt x="202" y="121"/>
                </a:lnTo>
                <a:lnTo>
                  <a:pt x="199" y="130"/>
                </a:lnTo>
                <a:lnTo>
                  <a:pt x="196" y="137"/>
                </a:lnTo>
                <a:lnTo>
                  <a:pt x="191" y="144"/>
                </a:lnTo>
                <a:lnTo>
                  <a:pt x="185" y="150"/>
                </a:lnTo>
                <a:lnTo>
                  <a:pt x="179" y="155"/>
                </a:lnTo>
                <a:lnTo>
                  <a:pt x="171" y="157"/>
                </a:lnTo>
                <a:lnTo>
                  <a:pt x="163" y="158"/>
                </a:lnTo>
                <a:lnTo>
                  <a:pt x="40" y="158"/>
                </a:lnTo>
                <a:lnTo>
                  <a:pt x="32" y="157"/>
                </a:lnTo>
                <a:lnTo>
                  <a:pt x="25" y="155"/>
                </a:lnTo>
                <a:lnTo>
                  <a:pt x="17" y="150"/>
                </a:lnTo>
                <a:lnTo>
                  <a:pt x="12" y="144"/>
                </a:lnTo>
                <a:lnTo>
                  <a:pt x="7" y="137"/>
                </a:lnTo>
                <a:lnTo>
                  <a:pt x="3" y="130"/>
                </a:lnTo>
                <a:lnTo>
                  <a:pt x="1" y="121"/>
                </a:lnTo>
                <a:lnTo>
                  <a:pt x="0" y="112"/>
                </a:lnTo>
                <a:lnTo>
                  <a:pt x="0" y="46"/>
                </a:lnTo>
                <a:lnTo>
                  <a:pt x="1" y="37"/>
                </a:lnTo>
                <a:lnTo>
                  <a:pt x="3" y="28"/>
                </a:lnTo>
                <a:lnTo>
                  <a:pt x="7" y="21"/>
                </a:lnTo>
                <a:lnTo>
                  <a:pt x="12" y="14"/>
                </a:lnTo>
                <a:lnTo>
                  <a:pt x="17" y="8"/>
                </a:lnTo>
                <a:lnTo>
                  <a:pt x="25" y="3"/>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63" name="Freeform 277"/>
          <p:cNvSpPr>
            <a:spLocks/>
          </p:cNvSpPr>
          <p:nvPr/>
        </p:nvSpPr>
        <p:spPr bwMode="auto">
          <a:xfrm>
            <a:off x="577850" y="2943730"/>
            <a:ext cx="138113" cy="90488"/>
          </a:xfrm>
          <a:custGeom>
            <a:avLst/>
            <a:gdLst>
              <a:gd name="T0" fmla="*/ 2147483647 w 87"/>
              <a:gd name="T1" fmla="*/ 0 h 57"/>
              <a:gd name="T2" fmla="*/ 2147483647 w 87"/>
              <a:gd name="T3" fmla="*/ 2147483647 h 57"/>
              <a:gd name="T4" fmla="*/ 2147483647 w 87"/>
              <a:gd name="T5" fmla="*/ 2147483647 h 57"/>
              <a:gd name="T6" fmla="*/ 2147483647 w 87"/>
              <a:gd name="T7" fmla="*/ 2147483647 h 57"/>
              <a:gd name="T8" fmla="*/ 2147483647 w 87"/>
              <a:gd name="T9" fmla="*/ 2147483647 h 57"/>
              <a:gd name="T10" fmla="*/ 2147483647 w 87"/>
              <a:gd name="T11" fmla="*/ 2147483647 h 57"/>
              <a:gd name="T12" fmla="*/ 2147483647 w 87"/>
              <a:gd name="T13" fmla="*/ 2147483647 h 57"/>
              <a:gd name="T14" fmla="*/ 2147483647 w 87"/>
              <a:gd name="T15" fmla="*/ 2147483647 h 57"/>
              <a:gd name="T16" fmla="*/ 2147483647 w 87"/>
              <a:gd name="T17" fmla="*/ 2147483647 h 57"/>
              <a:gd name="T18" fmla="*/ 2147483647 w 87"/>
              <a:gd name="T19" fmla="*/ 2147483647 h 57"/>
              <a:gd name="T20" fmla="*/ 2147483647 w 87"/>
              <a:gd name="T21" fmla="*/ 2147483647 h 57"/>
              <a:gd name="T22" fmla="*/ 2147483647 w 87"/>
              <a:gd name="T23" fmla="*/ 2147483647 h 57"/>
              <a:gd name="T24" fmla="*/ 2147483647 w 87"/>
              <a:gd name="T25" fmla="*/ 2147483647 h 57"/>
              <a:gd name="T26" fmla="*/ 2147483647 w 87"/>
              <a:gd name="T27" fmla="*/ 2147483647 h 57"/>
              <a:gd name="T28" fmla="*/ 2147483647 w 87"/>
              <a:gd name="T29" fmla="*/ 2147483647 h 57"/>
              <a:gd name="T30" fmla="*/ 2147483647 w 87"/>
              <a:gd name="T31" fmla="*/ 2147483647 h 57"/>
              <a:gd name="T32" fmla="*/ 2147483647 w 87"/>
              <a:gd name="T33" fmla="*/ 2147483647 h 57"/>
              <a:gd name="T34" fmla="*/ 2147483647 w 87"/>
              <a:gd name="T35" fmla="*/ 2147483647 h 57"/>
              <a:gd name="T36" fmla="*/ 2147483647 w 87"/>
              <a:gd name="T37" fmla="*/ 2147483647 h 57"/>
              <a:gd name="T38" fmla="*/ 2147483647 w 87"/>
              <a:gd name="T39" fmla="*/ 2147483647 h 57"/>
              <a:gd name="T40" fmla="*/ 2147483647 w 87"/>
              <a:gd name="T41" fmla="*/ 2147483647 h 57"/>
              <a:gd name="T42" fmla="*/ 2147483647 w 87"/>
              <a:gd name="T43" fmla="*/ 2147483647 h 57"/>
              <a:gd name="T44" fmla="*/ 2147483647 w 87"/>
              <a:gd name="T45" fmla="*/ 2147483647 h 57"/>
              <a:gd name="T46" fmla="*/ 0 w 87"/>
              <a:gd name="T47" fmla="*/ 2147483647 h 57"/>
              <a:gd name="T48" fmla="*/ 0 w 87"/>
              <a:gd name="T49" fmla="*/ 2147483647 h 57"/>
              <a:gd name="T50" fmla="*/ 0 w 87"/>
              <a:gd name="T51" fmla="*/ 2147483647 h 57"/>
              <a:gd name="T52" fmla="*/ 2147483647 w 87"/>
              <a:gd name="T53" fmla="*/ 2147483647 h 57"/>
              <a:gd name="T54" fmla="*/ 2147483647 w 87"/>
              <a:gd name="T55" fmla="*/ 2147483647 h 57"/>
              <a:gd name="T56" fmla="*/ 2147483647 w 87"/>
              <a:gd name="T57" fmla="*/ 2147483647 h 57"/>
              <a:gd name="T58" fmla="*/ 2147483647 w 87"/>
              <a:gd name="T59" fmla="*/ 2147483647 h 57"/>
              <a:gd name="T60" fmla="*/ 2147483647 w 87"/>
              <a:gd name="T61" fmla="*/ 2147483647 h 57"/>
              <a:gd name="T62" fmla="*/ 2147483647 w 87"/>
              <a:gd name="T63" fmla="*/ 2147483647 h 57"/>
              <a:gd name="T64" fmla="*/ 2147483647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3" y="1"/>
                </a:lnTo>
                <a:lnTo>
                  <a:pt x="61" y="2"/>
                </a:lnTo>
                <a:lnTo>
                  <a:pt x="68" y="5"/>
                </a:lnTo>
                <a:lnTo>
                  <a:pt x="75" y="9"/>
                </a:lnTo>
                <a:lnTo>
                  <a:pt x="80" y="12"/>
                </a:lnTo>
                <a:lnTo>
                  <a:pt x="84" y="17"/>
                </a:lnTo>
                <a:lnTo>
                  <a:pt x="86" y="23"/>
                </a:lnTo>
                <a:lnTo>
                  <a:pt x="87" y="29"/>
                </a:lnTo>
                <a:lnTo>
                  <a:pt x="86" y="35"/>
                </a:lnTo>
                <a:lnTo>
                  <a:pt x="84" y="39"/>
                </a:lnTo>
                <a:lnTo>
                  <a:pt x="80" y="44"/>
                </a:lnTo>
                <a:lnTo>
                  <a:pt x="75" y="49"/>
                </a:lnTo>
                <a:lnTo>
                  <a:pt x="68" y="52"/>
                </a:lnTo>
                <a:lnTo>
                  <a:pt x="61" y="54"/>
                </a:lnTo>
                <a:lnTo>
                  <a:pt x="53" y="57"/>
                </a:lnTo>
                <a:lnTo>
                  <a:pt x="44" y="57"/>
                </a:lnTo>
                <a:lnTo>
                  <a:pt x="34" y="57"/>
                </a:lnTo>
                <a:lnTo>
                  <a:pt x="26" y="54"/>
                </a:lnTo>
                <a:lnTo>
                  <a:pt x="19" y="52"/>
                </a:lnTo>
                <a:lnTo>
                  <a:pt x="12" y="49"/>
                </a:lnTo>
                <a:lnTo>
                  <a:pt x="7" y="44"/>
                </a:lnTo>
                <a:lnTo>
                  <a:pt x="3" y="39"/>
                </a:lnTo>
                <a:lnTo>
                  <a:pt x="0" y="35"/>
                </a:lnTo>
                <a:lnTo>
                  <a:pt x="0" y="29"/>
                </a:lnTo>
                <a:lnTo>
                  <a:pt x="0" y="23"/>
                </a:lnTo>
                <a:lnTo>
                  <a:pt x="3" y="17"/>
                </a:lnTo>
                <a:lnTo>
                  <a:pt x="7" y="12"/>
                </a:lnTo>
                <a:lnTo>
                  <a:pt x="12" y="9"/>
                </a:lnTo>
                <a:lnTo>
                  <a:pt x="19" y="5"/>
                </a:lnTo>
                <a:lnTo>
                  <a:pt x="26" y="2"/>
                </a:lnTo>
                <a:lnTo>
                  <a:pt x="34"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64" name="Freeform 278"/>
          <p:cNvSpPr>
            <a:spLocks/>
          </p:cNvSpPr>
          <p:nvPr/>
        </p:nvSpPr>
        <p:spPr bwMode="auto">
          <a:xfrm>
            <a:off x="577850" y="2943730"/>
            <a:ext cx="138113" cy="90488"/>
          </a:xfrm>
          <a:custGeom>
            <a:avLst/>
            <a:gdLst>
              <a:gd name="T0" fmla="*/ 2147483647 w 87"/>
              <a:gd name="T1" fmla="*/ 0 h 57"/>
              <a:gd name="T2" fmla="*/ 2147483647 w 87"/>
              <a:gd name="T3" fmla="*/ 2147483647 h 57"/>
              <a:gd name="T4" fmla="*/ 2147483647 w 87"/>
              <a:gd name="T5" fmla="*/ 2147483647 h 57"/>
              <a:gd name="T6" fmla="*/ 2147483647 w 87"/>
              <a:gd name="T7" fmla="*/ 2147483647 h 57"/>
              <a:gd name="T8" fmla="*/ 2147483647 w 87"/>
              <a:gd name="T9" fmla="*/ 2147483647 h 57"/>
              <a:gd name="T10" fmla="*/ 2147483647 w 87"/>
              <a:gd name="T11" fmla="*/ 2147483647 h 57"/>
              <a:gd name="T12" fmla="*/ 2147483647 w 87"/>
              <a:gd name="T13" fmla="*/ 2147483647 h 57"/>
              <a:gd name="T14" fmla="*/ 2147483647 w 87"/>
              <a:gd name="T15" fmla="*/ 2147483647 h 57"/>
              <a:gd name="T16" fmla="*/ 2147483647 w 87"/>
              <a:gd name="T17" fmla="*/ 2147483647 h 57"/>
              <a:gd name="T18" fmla="*/ 2147483647 w 87"/>
              <a:gd name="T19" fmla="*/ 2147483647 h 57"/>
              <a:gd name="T20" fmla="*/ 2147483647 w 87"/>
              <a:gd name="T21" fmla="*/ 2147483647 h 57"/>
              <a:gd name="T22" fmla="*/ 2147483647 w 87"/>
              <a:gd name="T23" fmla="*/ 2147483647 h 57"/>
              <a:gd name="T24" fmla="*/ 2147483647 w 87"/>
              <a:gd name="T25" fmla="*/ 2147483647 h 57"/>
              <a:gd name="T26" fmla="*/ 2147483647 w 87"/>
              <a:gd name="T27" fmla="*/ 2147483647 h 57"/>
              <a:gd name="T28" fmla="*/ 2147483647 w 87"/>
              <a:gd name="T29" fmla="*/ 2147483647 h 57"/>
              <a:gd name="T30" fmla="*/ 2147483647 w 87"/>
              <a:gd name="T31" fmla="*/ 2147483647 h 57"/>
              <a:gd name="T32" fmla="*/ 2147483647 w 87"/>
              <a:gd name="T33" fmla="*/ 2147483647 h 57"/>
              <a:gd name="T34" fmla="*/ 2147483647 w 87"/>
              <a:gd name="T35" fmla="*/ 2147483647 h 57"/>
              <a:gd name="T36" fmla="*/ 2147483647 w 87"/>
              <a:gd name="T37" fmla="*/ 2147483647 h 57"/>
              <a:gd name="T38" fmla="*/ 2147483647 w 87"/>
              <a:gd name="T39" fmla="*/ 2147483647 h 57"/>
              <a:gd name="T40" fmla="*/ 2147483647 w 87"/>
              <a:gd name="T41" fmla="*/ 2147483647 h 57"/>
              <a:gd name="T42" fmla="*/ 2147483647 w 87"/>
              <a:gd name="T43" fmla="*/ 2147483647 h 57"/>
              <a:gd name="T44" fmla="*/ 2147483647 w 87"/>
              <a:gd name="T45" fmla="*/ 2147483647 h 57"/>
              <a:gd name="T46" fmla="*/ 0 w 87"/>
              <a:gd name="T47" fmla="*/ 2147483647 h 57"/>
              <a:gd name="T48" fmla="*/ 0 w 87"/>
              <a:gd name="T49" fmla="*/ 2147483647 h 57"/>
              <a:gd name="T50" fmla="*/ 0 w 87"/>
              <a:gd name="T51" fmla="*/ 2147483647 h 57"/>
              <a:gd name="T52" fmla="*/ 2147483647 w 87"/>
              <a:gd name="T53" fmla="*/ 2147483647 h 57"/>
              <a:gd name="T54" fmla="*/ 2147483647 w 87"/>
              <a:gd name="T55" fmla="*/ 2147483647 h 57"/>
              <a:gd name="T56" fmla="*/ 2147483647 w 87"/>
              <a:gd name="T57" fmla="*/ 2147483647 h 57"/>
              <a:gd name="T58" fmla="*/ 2147483647 w 87"/>
              <a:gd name="T59" fmla="*/ 2147483647 h 57"/>
              <a:gd name="T60" fmla="*/ 2147483647 w 87"/>
              <a:gd name="T61" fmla="*/ 2147483647 h 57"/>
              <a:gd name="T62" fmla="*/ 2147483647 w 87"/>
              <a:gd name="T63" fmla="*/ 2147483647 h 57"/>
              <a:gd name="T64" fmla="*/ 2147483647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3" y="1"/>
                </a:lnTo>
                <a:lnTo>
                  <a:pt x="61" y="2"/>
                </a:lnTo>
                <a:lnTo>
                  <a:pt x="68" y="5"/>
                </a:lnTo>
                <a:lnTo>
                  <a:pt x="75" y="9"/>
                </a:lnTo>
                <a:lnTo>
                  <a:pt x="80" y="12"/>
                </a:lnTo>
                <a:lnTo>
                  <a:pt x="84" y="17"/>
                </a:lnTo>
                <a:lnTo>
                  <a:pt x="86" y="23"/>
                </a:lnTo>
                <a:lnTo>
                  <a:pt x="87" y="29"/>
                </a:lnTo>
                <a:lnTo>
                  <a:pt x="86" y="35"/>
                </a:lnTo>
                <a:lnTo>
                  <a:pt x="84" y="39"/>
                </a:lnTo>
                <a:lnTo>
                  <a:pt x="80" y="44"/>
                </a:lnTo>
                <a:lnTo>
                  <a:pt x="75" y="49"/>
                </a:lnTo>
                <a:lnTo>
                  <a:pt x="68" y="52"/>
                </a:lnTo>
                <a:lnTo>
                  <a:pt x="61" y="54"/>
                </a:lnTo>
                <a:lnTo>
                  <a:pt x="53" y="57"/>
                </a:lnTo>
                <a:lnTo>
                  <a:pt x="44" y="57"/>
                </a:lnTo>
                <a:lnTo>
                  <a:pt x="34" y="57"/>
                </a:lnTo>
                <a:lnTo>
                  <a:pt x="26" y="54"/>
                </a:lnTo>
                <a:lnTo>
                  <a:pt x="19" y="52"/>
                </a:lnTo>
                <a:lnTo>
                  <a:pt x="12" y="49"/>
                </a:lnTo>
                <a:lnTo>
                  <a:pt x="7" y="44"/>
                </a:lnTo>
                <a:lnTo>
                  <a:pt x="3" y="39"/>
                </a:lnTo>
                <a:lnTo>
                  <a:pt x="0" y="35"/>
                </a:lnTo>
                <a:lnTo>
                  <a:pt x="0" y="29"/>
                </a:lnTo>
                <a:lnTo>
                  <a:pt x="0" y="23"/>
                </a:lnTo>
                <a:lnTo>
                  <a:pt x="3" y="17"/>
                </a:lnTo>
                <a:lnTo>
                  <a:pt x="7" y="12"/>
                </a:lnTo>
                <a:lnTo>
                  <a:pt x="12" y="9"/>
                </a:lnTo>
                <a:lnTo>
                  <a:pt x="19" y="5"/>
                </a:lnTo>
                <a:lnTo>
                  <a:pt x="26" y="2"/>
                </a:lnTo>
                <a:lnTo>
                  <a:pt x="34"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65" name="Freeform 279"/>
          <p:cNvSpPr>
            <a:spLocks/>
          </p:cNvSpPr>
          <p:nvPr/>
        </p:nvSpPr>
        <p:spPr bwMode="auto">
          <a:xfrm>
            <a:off x="776288" y="3092955"/>
            <a:ext cx="323850" cy="250825"/>
          </a:xfrm>
          <a:custGeom>
            <a:avLst/>
            <a:gdLst>
              <a:gd name="T0" fmla="*/ 2147483647 w 204"/>
              <a:gd name="T1" fmla="*/ 0 h 158"/>
              <a:gd name="T2" fmla="*/ 2147483647 w 204"/>
              <a:gd name="T3" fmla="*/ 0 h 158"/>
              <a:gd name="T4" fmla="*/ 2147483647 w 204"/>
              <a:gd name="T5" fmla="*/ 2147483647 h 158"/>
              <a:gd name="T6" fmla="*/ 2147483647 w 204"/>
              <a:gd name="T7" fmla="*/ 2147483647 h 158"/>
              <a:gd name="T8" fmla="*/ 2147483647 w 204"/>
              <a:gd name="T9" fmla="*/ 2147483647 h 158"/>
              <a:gd name="T10" fmla="*/ 2147483647 w 204"/>
              <a:gd name="T11" fmla="*/ 2147483647 h 158"/>
              <a:gd name="T12" fmla="*/ 2147483647 w 204"/>
              <a:gd name="T13" fmla="*/ 2147483647 h 158"/>
              <a:gd name="T14" fmla="*/ 2147483647 w 204"/>
              <a:gd name="T15" fmla="*/ 2147483647 h 158"/>
              <a:gd name="T16" fmla="*/ 2147483647 w 204"/>
              <a:gd name="T17" fmla="*/ 2147483647 h 158"/>
              <a:gd name="T18" fmla="*/ 2147483647 w 204"/>
              <a:gd name="T19" fmla="*/ 2147483647 h 158"/>
              <a:gd name="T20" fmla="*/ 2147483647 w 204"/>
              <a:gd name="T21" fmla="*/ 2147483647 h 158"/>
              <a:gd name="T22" fmla="*/ 2147483647 w 204"/>
              <a:gd name="T23" fmla="*/ 2147483647 h 158"/>
              <a:gd name="T24" fmla="*/ 2147483647 w 204"/>
              <a:gd name="T25" fmla="*/ 2147483647 h 158"/>
              <a:gd name="T26" fmla="*/ 2147483647 w 204"/>
              <a:gd name="T27" fmla="*/ 2147483647 h 158"/>
              <a:gd name="T28" fmla="*/ 2147483647 w 204"/>
              <a:gd name="T29" fmla="*/ 2147483647 h 158"/>
              <a:gd name="T30" fmla="*/ 2147483647 w 204"/>
              <a:gd name="T31" fmla="*/ 2147483647 h 158"/>
              <a:gd name="T32" fmla="*/ 2147483647 w 204"/>
              <a:gd name="T33" fmla="*/ 2147483647 h 158"/>
              <a:gd name="T34" fmla="*/ 2147483647 w 204"/>
              <a:gd name="T35" fmla="*/ 2147483647 h 158"/>
              <a:gd name="T36" fmla="*/ 2147483647 w 204"/>
              <a:gd name="T37" fmla="*/ 2147483647 h 158"/>
              <a:gd name="T38" fmla="*/ 2147483647 w 204"/>
              <a:gd name="T39" fmla="*/ 2147483647 h 158"/>
              <a:gd name="T40" fmla="*/ 2147483647 w 204"/>
              <a:gd name="T41" fmla="*/ 2147483647 h 158"/>
              <a:gd name="T42" fmla="*/ 2147483647 w 204"/>
              <a:gd name="T43" fmla="*/ 2147483647 h 158"/>
              <a:gd name="T44" fmla="*/ 2147483647 w 204"/>
              <a:gd name="T45" fmla="*/ 2147483647 h 158"/>
              <a:gd name="T46" fmla="*/ 2147483647 w 204"/>
              <a:gd name="T47" fmla="*/ 2147483647 h 158"/>
              <a:gd name="T48" fmla="*/ 2147483647 w 204"/>
              <a:gd name="T49" fmla="*/ 2147483647 h 158"/>
              <a:gd name="T50" fmla="*/ 2147483647 w 204"/>
              <a:gd name="T51" fmla="*/ 2147483647 h 158"/>
              <a:gd name="T52" fmla="*/ 2147483647 w 204"/>
              <a:gd name="T53" fmla="*/ 2147483647 h 158"/>
              <a:gd name="T54" fmla="*/ 0 w 204"/>
              <a:gd name="T55" fmla="*/ 2147483647 h 158"/>
              <a:gd name="T56" fmla="*/ 0 w 204"/>
              <a:gd name="T57" fmla="*/ 2147483647 h 158"/>
              <a:gd name="T58" fmla="*/ 2147483647 w 204"/>
              <a:gd name="T59" fmla="*/ 2147483647 h 158"/>
              <a:gd name="T60" fmla="*/ 2147483647 w 204"/>
              <a:gd name="T61" fmla="*/ 2147483647 h 158"/>
              <a:gd name="T62" fmla="*/ 2147483647 w 204"/>
              <a:gd name="T63" fmla="*/ 2147483647 h 158"/>
              <a:gd name="T64" fmla="*/ 2147483647 w 204"/>
              <a:gd name="T65" fmla="*/ 2147483647 h 158"/>
              <a:gd name="T66" fmla="*/ 2147483647 w 204"/>
              <a:gd name="T67" fmla="*/ 2147483647 h 158"/>
              <a:gd name="T68" fmla="*/ 2147483647 w 204"/>
              <a:gd name="T69" fmla="*/ 2147483647 h 158"/>
              <a:gd name="T70" fmla="*/ 2147483647 w 204"/>
              <a:gd name="T71" fmla="*/ 2147483647 h 158"/>
              <a:gd name="T72" fmla="*/ 2147483647 w 204"/>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8"/>
              <a:gd name="T113" fmla="*/ 204 w 204"/>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8">
                <a:moveTo>
                  <a:pt x="40" y="0"/>
                </a:moveTo>
                <a:lnTo>
                  <a:pt x="163" y="0"/>
                </a:lnTo>
                <a:lnTo>
                  <a:pt x="171" y="1"/>
                </a:lnTo>
                <a:lnTo>
                  <a:pt x="179" y="3"/>
                </a:lnTo>
                <a:lnTo>
                  <a:pt x="185" y="8"/>
                </a:lnTo>
                <a:lnTo>
                  <a:pt x="192" y="14"/>
                </a:lnTo>
                <a:lnTo>
                  <a:pt x="197" y="21"/>
                </a:lnTo>
                <a:lnTo>
                  <a:pt x="201" y="28"/>
                </a:lnTo>
                <a:lnTo>
                  <a:pt x="203" y="37"/>
                </a:lnTo>
                <a:lnTo>
                  <a:pt x="204" y="47"/>
                </a:lnTo>
                <a:lnTo>
                  <a:pt x="204" y="112"/>
                </a:lnTo>
                <a:lnTo>
                  <a:pt x="203" y="121"/>
                </a:lnTo>
                <a:lnTo>
                  <a:pt x="201" y="130"/>
                </a:lnTo>
                <a:lnTo>
                  <a:pt x="197" y="137"/>
                </a:lnTo>
                <a:lnTo>
                  <a:pt x="192" y="144"/>
                </a:lnTo>
                <a:lnTo>
                  <a:pt x="185" y="150"/>
                </a:lnTo>
                <a:lnTo>
                  <a:pt x="179" y="155"/>
                </a:lnTo>
                <a:lnTo>
                  <a:pt x="171" y="157"/>
                </a:lnTo>
                <a:lnTo>
                  <a:pt x="163" y="158"/>
                </a:lnTo>
                <a:lnTo>
                  <a:pt x="40" y="158"/>
                </a:lnTo>
                <a:lnTo>
                  <a:pt x="33" y="157"/>
                </a:lnTo>
                <a:lnTo>
                  <a:pt x="25" y="155"/>
                </a:lnTo>
                <a:lnTo>
                  <a:pt x="19" y="150"/>
                </a:lnTo>
                <a:lnTo>
                  <a:pt x="13" y="144"/>
                </a:lnTo>
                <a:lnTo>
                  <a:pt x="7" y="137"/>
                </a:lnTo>
                <a:lnTo>
                  <a:pt x="3" y="130"/>
                </a:lnTo>
                <a:lnTo>
                  <a:pt x="1" y="121"/>
                </a:lnTo>
                <a:lnTo>
                  <a:pt x="0" y="112"/>
                </a:lnTo>
                <a:lnTo>
                  <a:pt x="0" y="47"/>
                </a:lnTo>
                <a:lnTo>
                  <a:pt x="1" y="37"/>
                </a:lnTo>
                <a:lnTo>
                  <a:pt x="3" y="28"/>
                </a:lnTo>
                <a:lnTo>
                  <a:pt x="7" y="21"/>
                </a:lnTo>
                <a:lnTo>
                  <a:pt x="13" y="14"/>
                </a:lnTo>
                <a:lnTo>
                  <a:pt x="19" y="8"/>
                </a:lnTo>
                <a:lnTo>
                  <a:pt x="25" y="3"/>
                </a:lnTo>
                <a:lnTo>
                  <a:pt x="33"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66" name="Freeform 280"/>
          <p:cNvSpPr>
            <a:spLocks/>
          </p:cNvSpPr>
          <p:nvPr/>
        </p:nvSpPr>
        <p:spPr bwMode="auto">
          <a:xfrm>
            <a:off x="776288" y="3092955"/>
            <a:ext cx="323850" cy="250825"/>
          </a:xfrm>
          <a:custGeom>
            <a:avLst/>
            <a:gdLst>
              <a:gd name="T0" fmla="*/ 2147483647 w 204"/>
              <a:gd name="T1" fmla="*/ 0 h 158"/>
              <a:gd name="T2" fmla="*/ 2147483647 w 204"/>
              <a:gd name="T3" fmla="*/ 0 h 158"/>
              <a:gd name="T4" fmla="*/ 2147483647 w 204"/>
              <a:gd name="T5" fmla="*/ 2147483647 h 158"/>
              <a:gd name="T6" fmla="*/ 2147483647 w 204"/>
              <a:gd name="T7" fmla="*/ 2147483647 h 158"/>
              <a:gd name="T8" fmla="*/ 2147483647 w 204"/>
              <a:gd name="T9" fmla="*/ 2147483647 h 158"/>
              <a:gd name="T10" fmla="*/ 2147483647 w 204"/>
              <a:gd name="T11" fmla="*/ 2147483647 h 158"/>
              <a:gd name="T12" fmla="*/ 2147483647 w 204"/>
              <a:gd name="T13" fmla="*/ 2147483647 h 158"/>
              <a:gd name="T14" fmla="*/ 2147483647 w 204"/>
              <a:gd name="T15" fmla="*/ 2147483647 h 158"/>
              <a:gd name="T16" fmla="*/ 2147483647 w 204"/>
              <a:gd name="T17" fmla="*/ 2147483647 h 158"/>
              <a:gd name="T18" fmla="*/ 2147483647 w 204"/>
              <a:gd name="T19" fmla="*/ 2147483647 h 158"/>
              <a:gd name="T20" fmla="*/ 2147483647 w 204"/>
              <a:gd name="T21" fmla="*/ 2147483647 h 158"/>
              <a:gd name="T22" fmla="*/ 2147483647 w 204"/>
              <a:gd name="T23" fmla="*/ 2147483647 h 158"/>
              <a:gd name="T24" fmla="*/ 2147483647 w 204"/>
              <a:gd name="T25" fmla="*/ 2147483647 h 158"/>
              <a:gd name="T26" fmla="*/ 2147483647 w 204"/>
              <a:gd name="T27" fmla="*/ 2147483647 h 158"/>
              <a:gd name="T28" fmla="*/ 2147483647 w 204"/>
              <a:gd name="T29" fmla="*/ 2147483647 h 158"/>
              <a:gd name="T30" fmla="*/ 2147483647 w 204"/>
              <a:gd name="T31" fmla="*/ 2147483647 h 158"/>
              <a:gd name="T32" fmla="*/ 2147483647 w 204"/>
              <a:gd name="T33" fmla="*/ 2147483647 h 158"/>
              <a:gd name="T34" fmla="*/ 2147483647 w 204"/>
              <a:gd name="T35" fmla="*/ 2147483647 h 158"/>
              <a:gd name="T36" fmla="*/ 2147483647 w 204"/>
              <a:gd name="T37" fmla="*/ 2147483647 h 158"/>
              <a:gd name="T38" fmla="*/ 2147483647 w 204"/>
              <a:gd name="T39" fmla="*/ 2147483647 h 158"/>
              <a:gd name="T40" fmla="*/ 2147483647 w 204"/>
              <a:gd name="T41" fmla="*/ 2147483647 h 158"/>
              <a:gd name="T42" fmla="*/ 2147483647 w 204"/>
              <a:gd name="T43" fmla="*/ 2147483647 h 158"/>
              <a:gd name="T44" fmla="*/ 2147483647 w 204"/>
              <a:gd name="T45" fmla="*/ 2147483647 h 158"/>
              <a:gd name="T46" fmla="*/ 2147483647 w 204"/>
              <a:gd name="T47" fmla="*/ 2147483647 h 158"/>
              <a:gd name="T48" fmla="*/ 2147483647 w 204"/>
              <a:gd name="T49" fmla="*/ 2147483647 h 158"/>
              <a:gd name="T50" fmla="*/ 2147483647 w 204"/>
              <a:gd name="T51" fmla="*/ 2147483647 h 158"/>
              <a:gd name="T52" fmla="*/ 2147483647 w 204"/>
              <a:gd name="T53" fmla="*/ 2147483647 h 158"/>
              <a:gd name="T54" fmla="*/ 0 w 204"/>
              <a:gd name="T55" fmla="*/ 2147483647 h 158"/>
              <a:gd name="T56" fmla="*/ 0 w 204"/>
              <a:gd name="T57" fmla="*/ 2147483647 h 158"/>
              <a:gd name="T58" fmla="*/ 2147483647 w 204"/>
              <a:gd name="T59" fmla="*/ 2147483647 h 158"/>
              <a:gd name="T60" fmla="*/ 2147483647 w 204"/>
              <a:gd name="T61" fmla="*/ 2147483647 h 158"/>
              <a:gd name="T62" fmla="*/ 2147483647 w 204"/>
              <a:gd name="T63" fmla="*/ 2147483647 h 158"/>
              <a:gd name="T64" fmla="*/ 2147483647 w 204"/>
              <a:gd name="T65" fmla="*/ 2147483647 h 158"/>
              <a:gd name="T66" fmla="*/ 2147483647 w 204"/>
              <a:gd name="T67" fmla="*/ 2147483647 h 158"/>
              <a:gd name="T68" fmla="*/ 2147483647 w 204"/>
              <a:gd name="T69" fmla="*/ 2147483647 h 158"/>
              <a:gd name="T70" fmla="*/ 2147483647 w 204"/>
              <a:gd name="T71" fmla="*/ 2147483647 h 158"/>
              <a:gd name="T72" fmla="*/ 2147483647 w 204"/>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8"/>
              <a:gd name="T113" fmla="*/ 204 w 204"/>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8">
                <a:moveTo>
                  <a:pt x="40" y="0"/>
                </a:moveTo>
                <a:lnTo>
                  <a:pt x="163" y="0"/>
                </a:lnTo>
                <a:lnTo>
                  <a:pt x="171" y="1"/>
                </a:lnTo>
                <a:lnTo>
                  <a:pt x="179" y="3"/>
                </a:lnTo>
                <a:lnTo>
                  <a:pt x="185" y="8"/>
                </a:lnTo>
                <a:lnTo>
                  <a:pt x="192" y="14"/>
                </a:lnTo>
                <a:lnTo>
                  <a:pt x="197" y="21"/>
                </a:lnTo>
                <a:lnTo>
                  <a:pt x="201" y="28"/>
                </a:lnTo>
                <a:lnTo>
                  <a:pt x="203" y="37"/>
                </a:lnTo>
                <a:lnTo>
                  <a:pt x="204" y="47"/>
                </a:lnTo>
                <a:lnTo>
                  <a:pt x="204" y="112"/>
                </a:lnTo>
                <a:lnTo>
                  <a:pt x="203" y="121"/>
                </a:lnTo>
                <a:lnTo>
                  <a:pt x="201" y="130"/>
                </a:lnTo>
                <a:lnTo>
                  <a:pt x="197" y="137"/>
                </a:lnTo>
                <a:lnTo>
                  <a:pt x="192" y="144"/>
                </a:lnTo>
                <a:lnTo>
                  <a:pt x="185" y="150"/>
                </a:lnTo>
                <a:lnTo>
                  <a:pt x="179" y="155"/>
                </a:lnTo>
                <a:lnTo>
                  <a:pt x="171" y="157"/>
                </a:lnTo>
                <a:lnTo>
                  <a:pt x="163" y="158"/>
                </a:lnTo>
                <a:lnTo>
                  <a:pt x="40" y="158"/>
                </a:lnTo>
                <a:lnTo>
                  <a:pt x="33" y="157"/>
                </a:lnTo>
                <a:lnTo>
                  <a:pt x="25" y="155"/>
                </a:lnTo>
                <a:lnTo>
                  <a:pt x="19" y="150"/>
                </a:lnTo>
                <a:lnTo>
                  <a:pt x="13" y="144"/>
                </a:lnTo>
                <a:lnTo>
                  <a:pt x="7" y="137"/>
                </a:lnTo>
                <a:lnTo>
                  <a:pt x="3" y="130"/>
                </a:lnTo>
                <a:lnTo>
                  <a:pt x="1" y="121"/>
                </a:lnTo>
                <a:lnTo>
                  <a:pt x="0" y="112"/>
                </a:lnTo>
                <a:lnTo>
                  <a:pt x="0" y="47"/>
                </a:lnTo>
                <a:lnTo>
                  <a:pt x="1" y="37"/>
                </a:lnTo>
                <a:lnTo>
                  <a:pt x="3" y="28"/>
                </a:lnTo>
                <a:lnTo>
                  <a:pt x="7" y="21"/>
                </a:lnTo>
                <a:lnTo>
                  <a:pt x="13" y="14"/>
                </a:lnTo>
                <a:lnTo>
                  <a:pt x="19" y="8"/>
                </a:lnTo>
                <a:lnTo>
                  <a:pt x="25" y="3"/>
                </a:lnTo>
                <a:lnTo>
                  <a:pt x="33"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67" name="Freeform 281"/>
          <p:cNvSpPr>
            <a:spLocks/>
          </p:cNvSpPr>
          <p:nvPr/>
        </p:nvSpPr>
        <p:spPr bwMode="auto">
          <a:xfrm>
            <a:off x="890588" y="3192968"/>
            <a:ext cx="138112" cy="90487"/>
          </a:xfrm>
          <a:custGeom>
            <a:avLst/>
            <a:gdLst>
              <a:gd name="T0" fmla="*/ 2147483647 w 87"/>
              <a:gd name="T1" fmla="*/ 0 h 57"/>
              <a:gd name="T2" fmla="*/ 2147483647 w 87"/>
              <a:gd name="T3" fmla="*/ 2147483647 h 57"/>
              <a:gd name="T4" fmla="*/ 2147483647 w 87"/>
              <a:gd name="T5" fmla="*/ 2147483647 h 57"/>
              <a:gd name="T6" fmla="*/ 2147483647 w 87"/>
              <a:gd name="T7" fmla="*/ 2147483647 h 57"/>
              <a:gd name="T8" fmla="*/ 2147483647 w 87"/>
              <a:gd name="T9" fmla="*/ 2147483647 h 57"/>
              <a:gd name="T10" fmla="*/ 2147483647 w 87"/>
              <a:gd name="T11" fmla="*/ 2147483647 h 57"/>
              <a:gd name="T12" fmla="*/ 2147483647 w 87"/>
              <a:gd name="T13" fmla="*/ 2147483647 h 57"/>
              <a:gd name="T14" fmla="*/ 2147483647 w 87"/>
              <a:gd name="T15" fmla="*/ 2147483647 h 57"/>
              <a:gd name="T16" fmla="*/ 2147483647 w 87"/>
              <a:gd name="T17" fmla="*/ 2147483647 h 57"/>
              <a:gd name="T18" fmla="*/ 2147483647 w 87"/>
              <a:gd name="T19" fmla="*/ 2147483647 h 57"/>
              <a:gd name="T20" fmla="*/ 2147483647 w 87"/>
              <a:gd name="T21" fmla="*/ 2147483647 h 57"/>
              <a:gd name="T22" fmla="*/ 2147483647 w 87"/>
              <a:gd name="T23" fmla="*/ 2147483647 h 57"/>
              <a:gd name="T24" fmla="*/ 2147483647 w 87"/>
              <a:gd name="T25" fmla="*/ 2147483647 h 57"/>
              <a:gd name="T26" fmla="*/ 2147483647 w 87"/>
              <a:gd name="T27" fmla="*/ 2147483647 h 57"/>
              <a:gd name="T28" fmla="*/ 2147483647 w 87"/>
              <a:gd name="T29" fmla="*/ 2147483647 h 57"/>
              <a:gd name="T30" fmla="*/ 2147483647 w 87"/>
              <a:gd name="T31" fmla="*/ 2147483647 h 57"/>
              <a:gd name="T32" fmla="*/ 2147483647 w 87"/>
              <a:gd name="T33" fmla="*/ 2147483647 h 57"/>
              <a:gd name="T34" fmla="*/ 2147483647 w 87"/>
              <a:gd name="T35" fmla="*/ 2147483647 h 57"/>
              <a:gd name="T36" fmla="*/ 2147483647 w 87"/>
              <a:gd name="T37" fmla="*/ 2147483647 h 57"/>
              <a:gd name="T38" fmla="*/ 2147483647 w 87"/>
              <a:gd name="T39" fmla="*/ 2147483647 h 57"/>
              <a:gd name="T40" fmla="*/ 2147483647 w 87"/>
              <a:gd name="T41" fmla="*/ 2147483647 h 57"/>
              <a:gd name="T42" fmla="*/ 2147483647 w 87"/>
              <a:gd name="T43" fmla="*/ 2147483647 h 57"/>
              <a:gd name="T44" fmla="*/ 2147483647 w 87"/>
              <a:gd name="T45" fmla="*/ 2147483647 h 57"/>
              <a:gd name="T46" fmla="*/ 2147483647 w 87"/>
              <a:gd name="T47" fmla="*/ 2147483647 h 57"/>
              <a:gd name="T48" fmla="*/ 0 w 87"/>
              <a:gd name="T49" fmla="*/ 2147483647 h 57"/>
              <a:gd name="T50" fmla="*/ 2147483647 w 87"/>
              <a:gd name="T51" fmla="*/ 2147483647 h 57"/>
              <a:gd name="T52" fmla="*/ 2147483647 w 87"/>
              <a:gd name="T53" fmla="*/ 2147483647 h 57"/>
              <a:gd name="T54" fmla="*/ 2147483647 w 87"/>
              <a:gd name="T55" fmla="*/ 2147483647 h 57"/>
              <a:gd name="T56" fmla="*/ 2147483647 w 87"/>
              <a:gd name="T57" fmla="*/ 2147483647 h 57"/>
              <a:gd name="T58" fmla="*/ 2147483647 w 87"/>
              <a:gd name="T59" fmla="*/ 2147483647 h 57"/>
              <a:gd name="T60" fmla="*/ 2147483647 w 87"/>
              <a:gd name="T61" fmla="*/ 2147483647 h 57"/>
              <a:gd name="T62" fmla="*/ 2147483647 w 87"/>
              <a:gd name="T63" fmla="*/ 2147483647 h 57"/>
              <a:gd name="T64" fmla="*/ 2147483647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3" y="1"/>
                </a:lnTo>
                <a:lnTo>
                  <a:pt x="61" y="2"/>
                </a:lnTo>
                <a:lnTo>
                  <a:pt x="68" y="6"/>
                </a:lnTo>
                <a:lnTo>
                  <a:pt x="75" y="9"/>
                </a:lnTo>
                <a:lnTo>
                  <a:pt x="80" y="13"/>
                </a:lnTo>
                <a:lnTo>
                  <a:pt x="84" y="17"/>
                </a:lnTo>
                <a:lnTo>
                  <a:pt x="86" y="23"/>
                </a:lnTo>
                <a:lnTo>
                  <a:pt x="87" y="29"/>
                </a:lnTo>
                <a:lnTo>
                  <a:pt x="86" y="35"/>
                </a:lnTo>
                <a:lnTo>
                  <a:pt x="84" y="39"/>
                </a:lnTo>
                <a:lnTo>
                  <a:pt x="80" y="44"/>
                </a:lnTo>
                <a:lnTo>
                  <a:pt x="75" y="49"/>
                </a:lnTo>
                <a:lnTo>
                  <a:pt x="68" y="52"/>
                </a:lnTo>
                <a:lnTo>
                  <a:pt x="61" y="55"/>
                </a:lnTo>
                <a:lnTo>
                  <a:pt x="53" y="57"/>
                </a:lnTo>
                <a:lnTo>
                  <a:pt x="44" y="57"/>
                </a:lnTo>
                <a:lnTo>
                  <a:pt x="35" y="57"/>
                </a:lnTo>
                <a:lnTo>
                  <a:pt x="26" y="55"/>
                </a:lnTo>
                <a:lnTo>
                  <a:pt x="19" y="52"/>
                </a:lnTo>
                <a:lnTo>
                  <a:pt x="12" y="49"/>
                </a:lnTo>
                <a:lnTo>
                  <a:pt x="7" y="44"/>
                </a:lnTo>
                <a:lnTo>
                  <a:pt x="3" y="39"/>
                </a:lnTo>
                <a:lnTo>
                  <a:pt x="1" y="35"/>
                </a:lnTo>
                <a:lnTo>
                  <a:pt x="0" y="29"/>
                </a:lnTo>
                <a:lnTo>
                  <a:pt x="1" y="23"/>
                </a:lnTo>
                <a:lnTo>
                  <a:pt x="3" y="17"/>
                </a:lnTo>
                <a:lnTo>
                  <a:pt x="7" y="13"/>
                </a:lnTo>
                <a:lnTo>
                  <a:pt x="12" y="9"/>
                </a:lnTo>
                <a:lnTo>
                  <a:pt x="19" y="6"/>
                </a:lnTo>
                <a:lnTo>
                  <a:pt x="26"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68" name="Freeform 282"/>
          <p:cNvSpPr>
            <a:spLocks/>
          </p:cNvSpPr>
          <p:nvPr/>
        </p:nvSpPr>
        <p:spPr bwMode="auto">
          <a:xfrm>
            <a:off x="890588" y="3192968"/>
            <a:ext cx="138112" cy="90487"/>
          </a:xfrm>
          <a:custGeom>
            <a:avLst/>
            <a:gdLst>
              <a:gd name="T0" fmla="*/ 2147483647 w 87"/>
              <a:gd name="T1" fmla="*/ 0 h 57"/>
              <a:gd name="T2" fmla="*/ 2147483647 w 87"/>
              <a:gd name="T3" fmla="*/ 2147483647 h 57"/>
              <a:gd name="T4" fmla="*/ 2147483647 w 87"/>
              <a:gd name="T5" fmla="*/ 2147483647 h 57"/>
              <a:gd name="T6" fmla="*/ 2147483647 w 87"/>
              <a:gd name="T7" fmla="*/ 2147483647 h 57"/>
              <a:gd name="T8" fmla="*/ 2147483647 w 87"/>
              <a:gd name="T9" fmla="*/ 2147483647 h 57"/>
              <a:gd name="T10" fmla="*/ 2147483647 w 87"/>
              <a:gd name="T11" fmla="*/ 2147483647 h 57"/>
              <a:gd name="T12" fmla="*/ 2147483647 w 87"/>
              <a:gd name="T13" fmla="*/ 2147483647 h 57"/>
              <a:gd name="T14" fmla="*/ 2147483647 w 87"/>
              <a:gd name="T15" fmla="*/ 2147483647 h 57"/>
              <a:gd name="T16" fmla="*/ 2147483647 w 87"/>
              <a:gd name="T17" fmla="*/ 2147483647 h 57"/>
              <a:gd name="T18" fmla="*/ 2147483647 w 87"/>
              <a:gd name="T19" fmla="*/ 2147483647 h 57"/>
              <a:gd name="T20" fmla="*/ 2147483647 w 87"/>
              <a:gd name="T21" fmla="*/ 2147483647 h 57"/>
              <a:gd name="T22" fmla="*/ 2147483647 w 87"/>
              <a:gd name="T23" fmla="*/ 2147483647 h 57"/>
              <a:gd name="T24" fmla="*/ 2147483647 w 87"/>
              <a:gd name="T25" fmla="*/ 2147483647 h 57"/>
              <a:gd name="T26" fmla="*/ 2147483647 w 87"/>
              <a:gd name="T27" fmla="*/ 2147483647 h 57"/>
              <a:gd name="T28" fmla="*/ 2147483647 w 87"/>
              <a:gd name="T29" fmla="*/ 2147483647 h 57"/>
              <a:gd name="T30" fmla="*/ 2147483647 w 87"/>
              <a:gd name="T31" fmla="*/ 2147483647 h 57"/>
              <a:gd name="T32" fmla="*/ 2147483647 w 87"/>
              <a:gd name="T33" fmla="*/ 2147483647 h 57"/>
              <a:gd name="T34" fmla="*/ 2147483647 w 87"/>
              <a:gd name="T35" fmla="*/ 2147483647 h 57"/>
              <a:gd name="T36" fmla="*/ 2147483647 w 87"/>
              <a:gd name="T37" fmla="*/ 2147483647 h 57"/>
              <a:gd name="T38" fmla="*/ 2147483647 w 87"/>
              <a:gd name="T39" fmla="*/ 2147483647 h 57"/>
              <a:gd name="T40" fmla="*/ 2147483647 w 87"/>
              <a:gd name="T41" fmla="*/ 2147483647 h 57"/>
              <a:gd name="T42" fmla="*/ 2147483647 w 87"/>
              <a:gd name="T43" fmla="*/ 2147483647 h 57"/>
              <a:gd name="T44" fmla="*/ 2147483647 w 87"/>
              <a:gd name="T45" fmla="*/ 2147483647 h 57"/>
              <a:gd name="T46" fmla="*/ 2147483647 w 87"/>
              <a:gd name="T47" fmla="*/ 2147483647 h 57"/>
              <a:gd name="T48" fmla="*/ 0 w 87"/>
              <a:gd name="T49" fmla="*/ 2147483647 h 57"/>
              <a:gd name="T50" fmla="*/ 2147483647 w 87"/>
              <a:gd name="T51" fmla="*/ 2147483647 h 57"/>
              <a:gd name="T52" fmla="*/ 2147483647 w 87"/>
              <a:gd name="T53" fmla="*/ 2147483647 h 57"/>
              <a:gd name="T54" fmla="*/ 2147483647 w 87"/>
              <a:gd name="T55" fmla="*/ 2147483647 h 57"/>
              <a:gd name="T56" fmla="*/ 2147483647 w 87"/>
              <a:gd name="T57" fmla="*/ 2147483647 h 57"/>
              <a:gd name="T58" fmla="*/ 2147483647 w 87"/>
              <a:gd name="T59" fmla="*/ 2147483647 h 57"/>
              <a:gd name="T60" fmla="*/ 2147483647 w 87"/>
              <a:gd name="T61" fmla="*/ 2147483647 h 57"/>
              <a:gd name="T62" fmla="*/ 2147483647 w 87"/>
              <a:gd name="T63" fmla="*/ 2147483647 h 57"/>
              <a:gd name="T64" fmla="*/ 2147483647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3" y="1"/>
                </a:lnTo>
                <a:lnTo>
                  <a:pt x="61" y="2"/>
                </a:lnTo>
                <a:lnTo>
                  <a:pt x="68" y="6"/>
                </a:lnTo>
                <a:lnTo>
                  <a:pt x="75" y="9"/>
                </a:lnTo>
                <a:lnTo>
                  <a:pt x="80" y="13"/>
                </a:lnTo>
                <a:lnTo>
                  <a:pt x="84" y="17"/>
                </a:lnTo>
                <a:lnTo>
                  <a:pt x="86" y="23"/>
                </a:lnTo>
                <a:lnTo>
                  <a:pt x="87" y="29"/>
                </a:lnTo>
                <a:lnTo>
                  <a:pt x="86" y="35"/>
                </a:lnTo>
                <a:lnTo>
                  <a:pt x="84" y="39"/>
                </a:lnTo>
                <a:lnTo>
                  <a:pt x="80" y="44"/>
                </a:lnTo>
                <a:lnTo>
                  <a:pt x="75" y="49"/>
                </a:lnTo>
                <a:lnTo>
                  <a:pt x="68" y="52"/>
                </a:lnTo>
                <a:lnTo>
                  <a:pt x="61" y="55"/>
                </a:lnTo>
                <a:lnTo>
                  <a:pt x="53" y="57"/>
                </a:lnTo>
                <a:lnTo>
                  <a:pt x="44" y="57"/>
                </a:lnTo>
                <a:lnTo>
                  <a:pt x="35" y="57"/>
                </a:lnTo>
                <a:lnTo>
                  <a:pt x="26" y="55"/>
                </a:lnTo>
                <a:lnTo>
                  <a:pt x="19" y="52"/>
                </a:lnTo>
                <a:lnTo>
                  <a:pt x="12" y="49"/>
                </a:lnTo>
                <a:lnTo>
                  <a:pt x="7" y="44"/>
                </a:lnTo>
                <a:lnTo>
                  <a:pt x="3" y="39"/>
                </a:lnTo>
                <a:lnTo>
                  <a:pt x="1" y="35"/>
                </a:lnTo>
                <a:lnTo>
                  <a:pt x="0" y="29"/>
                </a:lnTo>
                <a:lnTo>
                  <a:pt x="1" y="23"/>
                </a:lnTo>
                <a:lnTo>
                  <a:pt x="3" y="17"/>
                </a:lnTo>
                <a:lnTo>
                  <a:pt x="7" y="13"/>
                </a:lnTo>
                <a:lnTo>
                  <a:pt x="12" y="9"/>
                </a:lnTo>
                <a:lnTo>
                  <a:pt x="19" y="6"/>
                </a:lnTo>
                <a:lnTo>
                  <a:pt x="26"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69" name="Freeform 283"/>
          <p:cNvSpPr>
            <a:spLocks/>
          </p:cNvSpPr>
          <p:nvPr/>
        </p:nvSpPr>
        <p:spPr bwMode="auto">
          <a:xfrm>
            <a:off x="776288" y="2843718"/>
            <a:ext cx="323850" cy="250825"/>
          </a:xfrm>
          <a:custGeom>
            <a:avLst/>
            <a:gdLst>
              <a:gd name="T0" fmla="*/ 2147483647 w 204"/>
              <a:gd name="T1" fmla="*/ 0 h 158"/>
              <a:gd name="T2" fmla="*/ 2147483647 w 204"/>
              <a:gd name="T3" fmla="*/ 0 h 158"/>
              <a:gd name="T4" fmla="*/ 2147483647 w 204"/>
              <a:gd name="T5" fmla="*/ 2147483647 h 158"/>
              <a:gd name="T6" fmla="*/ 2147483647 w 204"/>
              <a:gd name="T7" fmla="*/ 2147483647 h 158"/>
              <a:gd name="T8" fmla="*/ 2147483647 w 204"/>
              <a:gd name="T9" fmla="*/ 2147483647 h 158"/>
              <a:gd name="T10" fmla="*/ 2147483647 w 204"/>
              <a:gd name="T11" fmla="*/ 2147483647 h 158"/>
              <a:gd name="T12" fmla="*/ 2147483647 w 204"/>
              <a:gd name="T13" fmla="*/ 2147483647 h 158"/>
              <a:gd name="T14" fmla="*/ 2147483647 w 204"/>
              <a:gd name="T15" fmla="*/ 2147483647 h 158"/>
              <a:gd name="T16" fmla="*/ 2147483647 w 204"/>
              <a:gd name="T17" fmla="*/ 2147483647 h 158"/>
              <a:gd name="T18" fmla="*/ 2147483647 w 204"/>
              <a:gd name="T19" fmla="*/ 2147483647 h 158"/>
              <a:gd name="T20" fmla="*/ 2147483647 w 204"/>
              <a:gd name="T21" fmla="*/ 2147483647 h 158"/>
              <a:gd name="T22" fmla="*/ 2147483647 w 204"/>
              <a:gd name="T23" fmla="*/ 2147483647 h 158"/>
              <a:gd name="T24" fmla="*/ 2147483647 w 204"/>
              <a:gd name="T25" fmla="*/ 2147483647 h 158"/>
              <a:gd name="T26" fmla="*/ 2147483647 w 204"/>
              <a:gd name="T27" fmla="*/ 2147483647 h 158"/>
              <a:gd name="T28" fmla="*/ 2147483647 w 204"/>
              <a:gd name="T29" fmla="*/ 2147483647 h 158"/>
              <a:gd name="T30" fmla="*/ 2147483647 w 204"/>
              <a:gd name="T31" fmla="*/ 2147483647 h 158"/>
              <a:gd name="T32" fmla="*/ 2147483647 w 204"/>
              <a:gd name="T33" fmla="*/ 2147483647 h 158"/>
              <a:gd name="T34" fmla="*/ 2147483647 w 204"/>
              <a:gd name="T35" fmla="*/ 2147483647 h 158"/>
              <a:gd name="T36" fmla="*/ 2147483647 w 204"/>
              <a:gd name="T37" fmla="*/ 2147483647 h 158"/>
              <a:gd name="T38" fmla="*/ 2147483647 w 204"/>
              <a:gd name="T39" fmla="*/ 2147483647 h 158"/>
              <a:gd name="T40" fmla="*/ 2147483647 w 204"/>
              <a:gd name="T41" fmla="*/ 2147483647 h 158"/>
              <a:gd name="T42" fmla="*/ 2147483647 w 204"/>
              <a:gd name="T43" fmla="*/ 2147483647 h 158"/>
              <a:gd name="T44" fmla="*/ 2147483647 w 204"/>
              <a:gd name="T45" fmla="*/ 2147483647 h 158"/>
              <a:gd name="T46" fmla="*/ 2147483647 w 204"/>
              <a:gd name="T47" fmla="*/ 2147483647 h 158"/>
              <a:gd name="T48" fmla="*/ 2147483647 w 204"/>
              <a:gd name="T49" fmla="*/ 2147483647 h 158"/>
              <a:gd name="T50" fmla="*/ 2147483647 w 204"/>
              <a:gd name="T51" fmla="*/ 2147483647 h 158"/>
              <a:gd name="T52" fmla="*/ 2147483647 w 204"/>
              <a:gd name="T53" fmla="*/ 2147483647 h 158"/>
              <a:gd name="T54" fmla="*/ 0 w 204"/>
              <a:gd name="T55" fmla="*/ 2147483647 h 158"/>
              <a:gd name="T56" fmla="*/ 0 w 204"/>
              <a:gd name="T57" fmla="*/ 2147483647 h 158"/>
              <a:gd name="T58" fmla="*/ 2147483647 w 204"/>
              <a:gd name="T59" fmla="*/ 2147483647 h 158"/>
              <a:gd name="T60" fmla="*/ 2147483647 w 204"/>
              <a:gd name="T61" fmla="*/ 2147483647 h 158"/>
              <a:gd name="T62" fmla="*/ 2147483647 w 204"/>
              <a:gd name="T63" fmla="*/ 2147483647 h 158"/>
              <a:gd name="T64" fmla="*/ 2147483647 w 204"/>
              <a:gd name="T65" fmla="*/ 2147483647 h 158"/>
              <a:gd name="T66" fmla="*/ 2147483647 w 204"/>
              <a:gd name="T67" fmla="*/ 2147483647 h 158"/>
              <a:gd name="T68" fmla="*/ 2147483647 w 204"/>
              <a:gd name="T69" fmla="*/ 2147483647 h 158"/>
              <a:gd name="T70" fmla="*/ 2147483647 w 204"/>
              <a:gd name="T71" fmla="*/ 2147483647 h 158"/>
              <a:gd name="T72" fmla="*/ 2147483647 w 204"/>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8"/>
              <a:gd name="T113" fmla="*/ 204 w 204"/>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8">
                <a:moveTo>
                  <a:pt x="40" y="0"/>
                </a:moveTo>
                <a:lnTo>
                  <a:pt x="163" y="0"/>
                </a:lnTo>
                <a:lnTo>
                  <a:pt x="171" y="1"/>
                </a:lnTo>
                <a:lnTo>
                  <a:pt x="179" y="3"/>
                </a:lnTo>
                <a:lnTo>
                  <a:pt x="185" y="8"/>
                </a:lnTo>
                <a:lnTo>
                  <a:pt x="192" y="14"/>
                </a:lnTo>
                <a:lnTo>
                  <a:pt x="197" y="21"/>
                </a:lnTo>
                <a:lnTo>
                  <a:pt x="201" y="28"/>
                </a:lnTo>
                <a:lnTo>
                  <a:pt x="203" y="37"/>
                </a:lnTo>
                <a:lnTo>
                  <a:pt x="204" y="46"/>
                </a:lnTo>
                <a:lnTo>
                  <a:pt x="204" y="112"/>
                </a:lnTo>
                <a:lnTo>
                  <a:pt x="203" y="121"/>
                </a:lnTo>
                <a:lnTo>
                  <a:pt x="201" y="130"/>
                </a:lnTo>
                <a:lnTo>
                  <a:pt x="197" y="137"/>
                </a:lnTo>
                <a:lnTo>
                  <a:pt x="192" y="144"/>
                </a:lnTo>
                <a:lnTo>
                  <a:pt x="185" y="150"/>
                </a:lnTo>
                <a:lnTo>
                  <a:pt x="179" y="155"/>
                </a:lnTo>
                <a:lnTo>
                  <a:pt x="171" y="157"/>
                </a:lnTo>
                <a:lnTo>
                  <a:pt x="163" y="158"/>
                </a:lnTo>
                <a:lnTo>
                  <a:pt x="40" y="158"/>
                </a:lnTo>
                <a:lnTo>
                  <a:pt x="33" y="157"/>
                </a:lnTo>
                <a:lnTo>
                  <a:pt x="25" y="155"/>
                </a:lnTo>
                <a:lnTo>
                  <a:pt x="19" y="150"/>
                </a:lnTo>
                <a:lnTo>
                  <a:pt x="13" y="144"/>
                </a:lnTo>
                <a:lnTo>
                  <a:pt x="7" y="137"/>
                </a:lnTo>
                <a:lnTo>
                  <a:pt x="3" y="130"/>
                </a:lnTo>
                <a:lnTo>
                  <a:pt x="1" y="121"/>
                </a:lnTo>
                <a:lnTo>
                  <a:pt x="0" y="112"/>
                </a:lnTo>
                <a:lnTo>
                  <a:pt x="0" y="46"/>
                </a:lnTo>
                <a:lnTo>
                  <a:pt x="1" y="37"/>
                </a:lnTo>
                <a:lnTo>
                  <a:pt x="3" y="28"/>
                </a:lnTo>
                <a:lnTo>
                  <a:pt x="7" y="21"/>
                </a:lnTo>
                <a:lnTo>
                  <a:pt x="13" y="14"/>
                </a:lnTo>
                <a:lnTo>
                  <a:pt x="19" y="8"/>
                </a:lnTo>
                <a:lnTo>
                  <a:pt x="25" y="3"/>
                </a:lnTo>
                <a:lnTo>
                  <a:pt x="33"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70" name="Freeform 284"/>
          <p:cNvSpPr>
            <a:spLocks/>
          </p:cNvSpPr>
          <p:nvPr/>
        </p:nvSpPr>
        <p:spPr bwMode="auto">
          <a:xfrm>
            <a:off x="776288" y="2843718"/>
            <a:ext cx="323850" cy="250825"/>
          </a:xfrm>
          <a:custGeom>
            <a:avLst/>
            <a:gdLst>
              <a:gd name="T0" fmla="*/ 2147483647 w 204"/>
              <a:gd name="T1" fmla="*/ 0 h 158"/>
              <a:gd name="T2" fmla="*/ 2147483647 w 204"/>
              <a:gd name="T3" fmla="*/ 0 h 158"/>
              <a:gd name="T4" fmla="*/ 2147483647 w 204"/>
              <a:gd name="T5" fmla="*/ 2147483647 h 158"/>
              <a:gd name="T6" fmla="*/ 2147483647 w 204"/>
              <a:gd name="T7" fmla="*/ 2147483647 h 158"/>
              <a:gd name="T8" fmla="*/ 2147483647 w 204"/>
              <a:gd name="T9" fmla="*/ 2147483647 h 158"/>
              <a:gd name="T10" fmla="*/ 2147483647 w 204"/>
              <a:gd name="T11" fmla="*/ 2147483647 h 158"/>
              <a:gd name="T12" fmla="*/ 2147483647 w 204"/>
              <a:gd name="T13" fmla="*/ 2147483647 h 158"/>
              <a:gd name="T14" fmla="*/ 2147483647 w 204"/>
              <a:gd name="T15" fmla="*/ 2147483647 h 158"/>
              <a:gd name="T16" fmla="*/ 2147483647 w 204"/>
              <a:gd name="T17" fmla="*/ 2147483647 h 158"/>
              <a:gd name="T18" fmla="*/ 2147483647 w 204"/>
              <a:gd name="T19" fmla="*/ 2147483647 h 158"/>
              <a:gd name="T20" fmla="*/ 2147483647 w 204"/>
              <a:gd name="T21" fmla="*/ 2147483647 h 158"/>
              <a:gd name="T22" fmla="*/ 2147483647 w 204"/>
              <a:gd name="T23" fmla="*/ 2147483647 h 158"/>
              <a:gd name="T24" fmla="*/ 2147483647 w 204"/>
              <a:gd name="T25" fmla="*/ 2147483647 h 158"/>
              <a:gd name="T26" fmla="*/ 2147483647 w 204"/>
              <a:gd name="T27" fmla="*/ 2147483647 h 158"/>
              <a:gd name="T28" fmla="*/ 2147483647 w 204"/>
              <a:gd name="T29" fmla="*/ 2147483647 h 158"/>
              <a:gd name="T30" fmla="*/ 2147483647 w 204"/>
              <a:gd name="T31" fmla="*/ 2147483647 h 158"/>
              <a:gd name="T32" fmla="*/ 2147483647 w 204"/>
              <a:gd name="T33" fmla="*/ 2147483647 h 158"/>
              <a:gd name="T34" fmla="*/ 2147483647 w 204"/>
              <a:gd name="T35" fmla="*/ 2147483647 h 158"/>
              <a:gd name="T36" fmla="*/ 2147483647 w 204"/>
              <a:gd name="T37" fmla="*/ 2147483647 h 158"/>
              <a:gd name="T38" fmla="*/ 2147483647 w 204"/>
              <a:gd name="T39" fmla="*/ 2147483647 h 158"/>
              <a:gd name="T40" fmla="*/ 2147483647 w 204"/>
              <a:gd name="T41" fmla="*/ 2147483647 h 158"/>
              <a:gd name="T42" fmla="*/ 2147483647 w 204"/>
              <a:gd name="T43" fmla="*/ 2147483647 h 158"/>
              <a:gd name="T44" fmla="*/ 2147483647 w 204"/>
              <a:gd name="T45" fmla="*/ 2147483647 h 158"/>
              <a:gd name="T46" fmla="*/ 2147483647 w 204"/>
              <a:gd name="T47" fmla="*/ 2147483647 h 158"/>
              <a:gd name="T48" fmla="*/ 2147483647 w 204"/>
              <a:gd name="T49" fmla="*/ 2147483647 h 158"/>
              <a:gd name="T50" fmla="*/ 2147483647 w 204"/>
              <a:gd name="T51" fmla="*/ 2147483647 h 158"/>
              <a:gd name="T52" fmla="*/ 2147483647 w 204"/>
              <a:gd name="T53" fmla="*/ 2147483647 h 158"/>
              <a:gd name="T54" fmla="*/ 0 w 204"/>
              <a:gd name="T55" fmla="*/ 2147483647 h 158"/>
              <a:gd name="T56" fmla="*/ 0 w 204"/>
              <a:gd name="T57" fmla="*/ 2147483647 h 158"/>
              <a:gd name="T58" fmla="*/ 2147483647 w 204"/>
              <a:gd name="T59" fmla="*/ 2147483647 h 158"/>
              <a:gd name="T60" fmla="*/ 2147483647 w 204"/>
              <a:gd name="T61" fmla="*/ 2147483647 h 158"/>
              <a:gd name="T62" fmla="*/ 2147483647 w 204"/>
              <a:gd name="T63" fmla="*/ 2147483647 h 158"/>
              <a:gd name="T64" fmla="*/ 2147483647 w 204"/>
              <a:gd name="T65" fmla="*/ 2147483647 h 158"/>
              <a:gd name="T66" fmla="*/ 2147483647 w 204"/>
              <a:gd name="T67" fmla="*/ 2147483647 h 158"/>
              <a:gd name="T68" fmla="*/ 2147483647 w 204"/>
              <a:gd name="T69" fmla="*/ 2147483647 h 158"/>
              <a:gd name="T70" fmla="*/ 2147483647 w 204"/>
              <a:gd name="T71" fmla="*/ 2147483647 h 158"/>
              <a:gd name="T72" fmla="*/ 2147483647 w 204"/>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8"/>
              <a:gd name="T113" fmla="*/ 204 w 204"/>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8">
                <a:moveTo>
                  <a:pt x="40" y="0"/>
                </a:moveTo>
                <a:lnTo>
                  <a:pt x="163" y="0"/>
                </a:lnTo>
                <a:lnTo>
                  <a:pt x="171" y="1"/>
                </a:lnTo>
                <a:lnTo>
                  <a:pt x="179" y="3"/>
                </a:lnTo>
                <a:lnTo>
                  <a:pt x="185" y="8"/>
                </a:lnTo>
                <a:lnTo>
                  <a:pt x="192" y="14"/>
                </a:lnTo>
                <a:lnTo>
                  <a:pt x="197" y="21"/>
                </a:lnTo>
                <a:lnTo>
                  <a:pt x="201" y="28"/>
                </a:lnTo>
                <a:lnTo>
                  <a:pt x="203" y="37"/>
                </a:lnTo>
                <a:lnTo>
                  <a:pt x="204" y="46"/>
                </a:lnTo>
                <a:lnTo>
                  <a:pt x="204" y="112"/>
                </a:lnTo>
                <a:lnTo>
                  <a:pt x="203" y="121"/>
                </a:lnTo>
                <a:lnTo>
                  <a:pt x="201" y="130"/>
                </a:lnTo>
                <a:lnTo>
                  <a:pt x="197" y="137"/>
                </a:lnTo>
                <a:lnTo>
                  <a:pt x="192" y="144"/>
                </a:lnTo>
                <a:lnTo>
                  <a:pt x="185" y="150"/>
                </a:lnTo>
                <a:lnTo>
                  <a:pt x="179" y="155"/>
                </a:lnTo>
                <a:lnTo>
                  <a:pt x="171" y="157"/>
                </a:lnTo>
                <a:lnTo>
                  <a:pt x="163" y="158"/>
                </a:lnTo>
                <a:lnTo>
                  <a:pt x="40" y="158"/>
                </a:lnTo>
                <a:lnTo>
                  <a:pt x="33" y="157"/>
                </a:lnTo>
                <a:lnTo>
                  <a:pt x="25" y="155"/>
                </a:lnTo>
                <a:lnTo>
                  <a:pt x="19" y="150"/>
                </a:lnTo>
                <a:lnTo>
                  <a:pt x="13" y="144"/>
                </a:lnTo>
                <a:lnTo>
                  <a:pt x="7" y="137"/>
                </a:lnTo>
                <a:lnTo>
                  <a:pt x="3" y="130"/>
                </a:lnTo>
                <a:lnTo>
                  <a:pt x="1" y="121"/>
                </a:lnTo>
                <a:lnTo>
                  <a:pt x="0" y="112"/>
                </a:lnTo>
                <a:lnTo>
                  <a:pt x="0" y="46"/>
                </a:lnTo>
                <a:lnTo>
                  <a:pt x="1" y="37"/>
                </a:lnTo>
                <a:lnTo>
                  <a:pt x="3" y="28"/>
                </a:lnTo>
                <a:lnTo>
                  <a:pt x="7" y="21"/>
                </a:lnTo>
                <a:lnTo>
                  <a:pt x="13" y="14"/>
                </a:lnTo>
                <a:lnTo>
                  <a:pt x="19" y="8"/>
                </a:lnTo>
                <a:lnTo>
                  <a:pt x="25" y="3"/>
                </a:lnTo>
                <a:lnTo>
                  <a:pt x="33"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71" name="Freeform 285"/>
          <p:cNvSpPr>
            <a:spLocks/>
          </p:cNvSpPr>
          <p:nvPr/>
        </p:nvSpPr>
        <p:spPr bwMode="auto">
          <a:xfrm>
            <a:off x="890588" y="2943730"/>
            <a:ext cx="138112" cy="90488"/>
          </a:xfrm>
          <a:custGeom>
            <a:avLst/>
            <a:gdLst>
              <a:gd name="T0" fmla="*/ 2147483647 w 87"/>
              <a:gd name="T1" fmla="*/ 0 h 57"/>
              <a:gd name="T2" fmla="*/ 2147483647 w 87"/>
              <a:gd name="T3" fmla="*/ 2147483647 h 57"/>
              <a:gd name="T4" fmla="*/ 2147483647 w 87"/>
              <a:gd name="T5" fmla="*/ 2147483647 h 57"/>
              <a:gd name="T6" fmla="*/ 2147483647 w 87"/>
              <a:gd name="T7" fmla="*/ 2147483647 h 57"/>
              <a:gd name="T8" fmla="*/ 2147483647 w 87"/>
              <a:gd name="T9" fmla="*/ 2147483647 h 57"/>
              <a:gd name="T10" fmla="*/ 2147483647 w 87"/>
              <a:gd name="T11" fmla="*/ 2147483647 h 57"/>
              <a:gd name="T12" fmla="*/ 2147483647 w 87"/>
              <a:gd name="T13" fmla="*/ 2147483647 h 57"/>
              <a:gd name="T14" fmla="*/ 2147483647 w 87"/>
              <a:gd name="T15" fmla="*/ 2147483647 h 57"/>
              <a:gd name="T16" fmla="*/ 2147483647 w 87"/>
              <a:gd name="T17" fmla="*/ 2147483647 h 57"/>
              <a:gd name="T18" fmla="*/ 2147483647 w 87"/>
              <a:gd name="T19" fmla="*/ 2147483647 h 57"/>
              <a:gd name="T20" fmla="*/ 2147483647 w 87"/>
              <a:gd name="T21" fmla="*/ 2147483647 h 57"/>
              <a:gd name="T22" fmla="*/ 2147483647 w 87"/>
              <a:gd name="T23" fmla="*/ 2147483647 h 57"/>
              <a:gd name="T24" fmla="*/ 2147483647 w 87"/>
              <a:gd name="T25" fmla="*/ 2147483647 h 57"/>
              <a:gd name="T26" fmla="*/ 2147483647 w 87"/>
              <a:gd name="T27" fmla="*/ 2147483647 h 57"/>
              <a:gd name="T28" fmla="*/ 2147483647 w 87"/>
              <a:gd name="T29" fmla="*/ 2147483647 h 57"/>
              <a:gd name="T30" fmla="*/ 2147483647 w 87"/>
              <a:gd name="T31" fmla="*/ 2147483647 h 57"/>
              <a:gd name="T32" fmla="*/ 2147483647 w 87"/>
              <a:gd name="T33" fmla="*/ 2147483647 h 57"/>
              <a:gd name="T34" fmla="*/ 2147483647 w 87"/>
              <a:gd name="T35" fmla="*/ 2147483647 h 57"/>
              <a:gd name="T36" fmla="*/ 2147483647 w 87"/>
              <a:gd name="T37" fmla="*/ 2147483647 h 57"/>
              <a:gd name="T38" fmla="*/ 2147483647 w 87"/>
              <a:gd name="T39" fmla="*/ 2147483647 h 57"/>
              <a:gd name="T40" fmla="*/ 2147483647 w 87"/>
              <a:gd name="T41" fmla="*/ 2147483647 h 57"/>
              <a:gd name="T42" fmla="*/ 2147483647 w 87"/>
              <a:gd name="T43" fmla="*/ 2147483647 h 57"/>
              <a:gd name="T44" fmla="*/ 2147483647 w 87"/>
              <a:gd name="T45" fmla="*/ 2147483647 h 57"/>
              <a:gd name="T46" fmla="*/ 2147483647 w 87"/>
              <a:gd name="T47" fmla="*/ 2147483647 h 57"/>
              <a:gd name="T48" fmla="*/ 0 w 87"/>
              <a:gd name="T49" fmla="*/ 2147483647 h 57"/>
              <a:gd name="T50" fmla="*/ 2147483647 w 87"/>
              <a:gd name="T51" fmla="*/ 2147483647 h 57"/>
              <a:gd name="T52" fmla="*/ 2147483647 w 87"/>
              <a:gd name="T53" fmla="*/ 2147483647 h 57"/>
              <a:gd name="T54" fmla="*/ 2147483647 w 87"/>
              <a:gd name="T55" fmla="*/ 2147483647 h 57"/>
              <a:gd name="T56" fmla="*/ 2147483647 w 87"/>
              <a:gd name="T57" fmla="*/ 2147483647 h 57"/>
              <a:gd name="T58" fmla="*/ 2147483647 w 87"/>
              <a:gd name="T59" fmla="*/ 2147483647 h 57"/>
              <a:gd name="T60" fmla="*/ 2147483647 w 87"/>
              <a:gd name="T61" fmla="*/ 2147483647 h 57"/>
              <a:gd name="T62" fmla="*/ 2147483647 w 87"/>
              <a:gd name="T63" fmla="*/ 2147483647 h 57"/>
              <a:gd name="T64" fmla="*/ 2147483647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3" y="1"/>
                </a:lnTo>
                <a:lnTo>
                  <a:pt x="61" y="2"/>
                </a:lnTo>
                <a:lnTo>
                  <a:pt x="68" y="5"/>
                </a:lnTo>
                <a:lnTo>
                  <a:pt x="75" y="9"/>
                </a:lnTo>
                <a:lnTo>
                  <a:pt x="80" y="12"/>
                </a:lnTo>
                <a:lnTo>
                  <a:pt x="84" y="17"/>
                </a:lnTo>
                <a:lnTo>
                  <a:pt x="86" y="23"/>
                </a:lnTo>
                <a:lnTo>
                  <a:pt x="87" y="29"/>
                </a:lnTo>
                <a:lnTo>
                  <a:pt x="86" y="35"/>
                </a:lnTo>
                <a:lnTo>
                  <a:pt x="84" y="39"/>
                </a:lnTo>
                <a:lnTo>
                  <a:pt x="80" y="44"/>
                </a:lnTo>
                <a:lnTo>
                  <a:pt x="75" y="49"/>
                </a:lnTo>
                <a:lnTo>
                  <a:pt x="68" y="52"/>
                </a:lnTo>
                <a:lnTo>
                  <a:pt x="61" y="54"/>
                </a:lnTo>
                <a:lnTo>
                  <a:pt x="53" y="57"/>
                </a:lnTo>
                <a:lnTo>
                  <a:pt x="44" y="57"/>
                </a:lnTo>
                <a:lnTo>
                  <a:pt x="35" y="57"/>
                </a:lnTo>
                <a:lnTo>
                  <a:pt x="26" y="54"/>
                </a:lnTo>
                <a:lnTo>
                  <a:pt x="19" y="52"/>
                </a:lnTo>
                <a:lnTo>
                  <a:pt x="12" y="49"/>
                </a:lnTo>
                <a:lnTo>
                  <a:pt x="7" y="44"/>
                </a:lnTo>
                <a:lnTo>
                  <a:pt x="3" y="39"/>
                </a:lnTo>
                <a:lnTo>
                  <a:pt x="1" y="35"/>
                </a:lnTo>
                <a:lnTo>
                  <a:pt x="0" y="29"/>
                </a:lnTo>
                <a:lnTo>
                  <a:pt x="1" y="23"/>
                </a:lnTo>
                <a:lnTo>
                  <a:pt x="3" y="17"/>
                </a:lnTo>
                <a:lnTo>
                  <a:pt x="7" y="12"/>
                </a:lnTo>
                <a:lnTo>
                  <a:pt x="12" y="9"/>
                </a:lnTo>
                <a:lnTo>
                  <a:pt x="19" y="5"/>
                </a:lnTo>
                <a:lnTo>
                  <a:pt x="26"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72" name="Freeform 286"/>
          <p:cNvSpPr>
            <a:spLocks/>
          </p:cNvSpPr>
          <p:nvPr/>
        </p:nvSpPr>
        <p:spPr bwMode="auto">
          <a:xfrm>
            <a:off x="890588" y="2943730"/>
            <a:ext cx="138112" cy="90488"/>
          </a:xfrm>
          <a:custGeom>
            <a:avLst/>
            <a:gdLst>
              <a:gd name="T0" fmla="*/ 2147483647 w 87"/>
              <a:gd name="T1" fmla="*/ 0 h 57"/>
              <a:gd name="T2" fmla="*/ 2147483647 w 87"/>
              <a:gd name="T3" fmla="*/ 2147483647 h 57"/>
              <a:gd name="T4" fmla="*/ 2147483647 w 87"/>
              <a:gd name="T5" fmla="*/ 2147483647 h 57"/>
              <a:gd name="T6" fmla="*/ 2147483647 w 87"/>
              <a:gd name="T7" fmla="*/ 2147483647 h 57"/>
              <a:gd name="T8" fmla="*/ 2147483647 w 87"/>
              <a:gd name="T9" fmla="*/ 2147483647 h 57"/>
              <a:gd name="T10" fmla="*/ 2147483647 w 87"/>
              <a:gd name="T11" fmla="*/ 2147483647 h 57"/>
              <a:gd name="T12" fmla="*/ 2147483647 w 87"/>
              <a:gd name="T13" fmla="*/ 2147483647 h 57"/>
              <a:gd name="T14" fmla="*/ 2147483647 w 87"/>
              <a:gd name="T15" fmla="*/ 2147483647 h 57"/>
              <a:gd name="T16" fmla="*/ 2147483647 w 87"/>
              <a:gd name="T17" fmla="*/ 2147483647 h 57"/>
              <a:gd name="T18" fmla="*/ 2147483647 w 87"/>
              <a:gd name="T19" fmla="*/ 2147483647 h 57"/>
              <a:gd name="T20" fmla="*/ 2147483647 w 87"/>
              <a:gd name="T21" fmla="*/ 2147483647 h 57"/>
              <a:gd name="T22" fmla="*/ 2147483647 w 87"/>
              <a:gd name="T23" fmla="*/ 2147483647 h 57"/>
              <a:gd name="T24" fmla="*/ 2147483647 w 87"/>
              <a:gd name="T25" fmla="*/ 2147483647 h 57"/>
              <a:gd name="T26" fmla="*/ 2147483647 w 87"/>
              <a:gd name="T27" fmla="*/ 2147483647 h 57"/>
              <a:gd name="T28" fmla="*/ 2147483647 w 87"/>
              <a:gd name="T29" fmla="*/ 2147483647 h 57"/>
              <a:gd name="T30" fmla="*/ 2147483647 w 87"/>
              <a:gd name="T31" fmla="*/ 2147483647 h 57"/>
              <a:gd name="T32" fmla="*/ 2147483647 w 87"/>
              <a:gd name="T33" fmla="*/ 2147483647 h 57"/>
              <a:gd name="T34" fmla="*/ 2147483647 w 87"/>
              <a:gd name="T35" fmla="*/ 2147483647 h 57"/>
              <a:gd name="T36" fmla="*/ 2147483647 w 87"/>
              <a:gd name="T37" fmla="*/ 2147483647 h 57"/>
              <a:gd name="T38" fmla="*/ 2147483647 w 87"/>
              <a:gd name="T39" fmla="*/ 2147483647 h 57"/>
              <a:gd name="T40" fmla="*/ 2147483647 w 87"/>
              <a:gd name="T41" fmla="*/ 2147483647 h 57"/>
              <a:gd name="T42" fmla="*/ 2147483647 w 87"/>
              <a:gd name="T43" fmla="*/ 2147483647 h 57"/>
              <a:gd name="T44" fmla="*/ 2147483647 w 87"/>
              <a:gd name="T45" fmla="*/ 2147483647 h 57"/>
              <a:gd name="T46" fmla="*/ 2147483647 w 87"/>
              <a:gd name="T47" fmla="*/ 2147483647 h 57"/>
              <a:gd name="T48" fmla="*/ 0 w 87"/>
              <a:gd name="T49" fmla="*/ 2147483647 h 57"/>
              <a:gd name="T50" fmla="*/ 2147483647 w 87"/>
              <a:gd name="T51" fmla="*/ 2147483647 h 57"/>
              <a:gd name="T52" fmla="*/ 2147483647 w 87"/>
              <a:gd name="T53" fmla="*/ 2147483647 h 57"/>
              <a:gd name="T54" fmla="*/ 2147483647 w 87"/>
              <a:gd name="T55" fmla="*/ 2147483647 h 57"/>
              <a:gd name="T56" fmla="*/ 2147483647 w 87"/>
              <a:gd name="T57" fmla="*/ 2147483647 h 57"/>
              <a:gd name="T58" fmla="*/ 2147483647 w 87"/>
              <a:gd name="T59" fmla="*/ 2147483647 h 57"/>
              <a:gd name="T60" fmla="*/ 2147483647 w 87"/>
              <a:gd name="T61" fmla="*/ 2147483647 h 57"/>
              <a:gd name="T62" fmla="*/ 2147483647 w 87"/>
              <a:gd name="T63" fmla="*/ 2147483647 h 57"/>
              <a:gd name="T64" fmla="*/ 2147483647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3" y="1"/>
                </a:lnTo>
                <a:lnTo>
                  <a:pt x="61" y="2"/>
                </a:lnTo>
                <a:lnTo>
                  <a:pt x="68" y="5"/>
                </a:lnTo>
                <a:lnTo>
                  <a:pt x="75" y="9"/>
                </a:lnTo>
                <a:lnTo>
                  <a:pt x="80" y="12"/>
                </a:lnTo>
                <a:lnTo>
                  <a:pt x="84" y="17"/>
                </a:lnTo>
                <a:lnTo>
                  <a:pt x="86" y="23"/>
                </a:lnTo>
                <a:lnTo>
                  <a:pt x="87" y="29"/>
                </a:lnTo>
                <a:lnTo>
                  <a:pt x="86" y="35"/>
                </a:lnTo>
                <a:lnTo>
                  <a:pt x="84" y="39"/>
                </a:lnTo>
                <a:lnTo>
                  <a:pt x="80" y="44"/>
                </a:lnTo>
                <a:lnTo>
                  <a:pt x="75" y="49"/>
                </a:lnTo>
                <a:lnTo>
                  <a:pt x="68" y="52"/>
                </a:lnTo>
                <a:lnTo>
                  <a:pt x="61" y="54"/>
                </a:lnTo>
                <a:lnTo>
                  <a:pt x="53" y="57"/>
                </a:lnTo>
                <a:lnTo>
                  <a:pt x="44" y="57"/>
                </a:lnTo>
                <a:lnTo>
                  <a:pt x="35" y="57"/>
                </a:lnTo>
                <a:lnTo>
                  <a:pt x="26" y="54"/>
                </a:lnTo>
                <a:lnTo>
                  <a:pt x="19" y="52"/>
                </a:lnTo>
                <a:lnTo>
                  <a:pt x="12" y="49"/>
                </a:lnTo>
                <a:lnTo>
                  <a:pt x="7" y="44"/>
                </a:lnTo>
                <a:lnTo>
                  <a:pt x="3" y="39"/>
                </a:lnTo>
                <a:lnTo>
                  <a:pt x="1" y="35"/>
                </a:lnTo>
                <a:lnTo>
                  <a:pt x="0" y="29"/>
                </a:lnTo>
                <a:lnTo>
                  <a:pt x="1" y="23"/>
                </a:lnTo>
                <a:lnTo>
                  <a:pt x="3" y="17"/>
                </a:lnTo>
                <a:lnTo>
                  <a:pt x="7" y="12"/>
                </a:lnTo>
                <a:lnTo>
                  <a:pt x="12" y="9"/>
                </a:lnTo>
                <a:lnTo>
                  <a:pt x="19" y="5"/>
                </a:lnTo>
                <a:lnTo>
                  <a:pt x="26"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73" name="Freeform 287"/>
          <p:cNvSpPr>
            <a:spLocks/>
          </p:cNvSpPr>
          <p:nvPr/>
        </p:nvSpPr>
        <p:spPr bwMode="auto">
          <a:xfrm>
            <a:off x="1090613" y="2843718"/>
            <a:ext cx="322262" cy="250825"/>
          </a:xfrm>
          <a:custGeom>
            <a:avLst/>
            <a:gdLst>
              <a:gd name="T0" fmla="*/ 2147483647 w 203"/>
              <a:gd name="T1" fmla="*/ 0 h 158"/>
              <a:gd name="T2" fmla="*/ 2147483647 w 203"/>
              <a:gd name="T3" fmla="*/ 0 h 158"/>
              <a:gd name="T4" fmla="*/ 2147483647 w 203"/>
              <a:gd name="T5" fmla="*/ 2147483647 h 158"/>
              <a:gd name="T6" fmla="*/ 2147483647 w 203"/>
              <a:gd name="T7" fmla="*/ 2147483647 h 158"/>
              <a:gd name="T8" fmla="*/ 2147483647 w 203"/>
              <a:gd name="T9" fmla="*/ 2147483647 h 158"/>
              <a:gd name="T10" fmla="*/ 2147483647 w 203"/>
              <a:gd name="T11" fmla="*/ 2147483647 h 158"/>
              <a:gd name="T12" fmla="*/ 2147483647 w 203"/>
              <a:gd name="T13" fmla="*/ 2147483647 h 158"/>
              <a:gd name="T14" fmla="*/ 2147483647 w 203"/>
              <a:gd name="T15" fmla="*/ 2147483647 h 158"/>
              <a:gd name="T16" fmla="*/ 2147483647 w 203"/>
              <a:gd name="T17" fmla="*/ 2147483647 h 158"/>
              <a:gd name="T18" fmla="*/ 2147483647 w 203"/>
              <a:gd name="T19" fmla="*/ 2147483647 h 158"/>
              <a:gd name="T20" fmla="*/ 2147483647 w 203"/>
              <a:gd name="T21" fmla="*/ 2147483647 h 158"/>
              <a:gd name="T22" fmla="*/ 2147483647 w 203"/>
              <a:gd name="T23" fmla="*/ 2147483647 h 158"/>
              <a:gd name="T24" fmla="*/ 2147483647 w 203"/>
              <a:gd name="T25" fmla="*/ 2147483647 h 158"/>
              <a:gd name="T26" fmla="*/ 2147483647 w 203"/>
              <a:gd name="T27" fmla="*/ 2147483647 h 158"/>
              <a:gd name="T28" fmla="*/ 2147483647 w 203"/>
              <a:gd name="T29" fmla="*/ 2147483647 h 158"/>
              <a:gd name="T30" fmla="*/ 2147483647 w 203"/>
              <a:gd name="T31" fmla="*/ 2147483647 h 158"/>
              <a:gd name="T32" fmla="*/ 2147483647 w 203"/>
              <a:gd name="T33" fmla="*/ 2147483647 h 158"/>
              <a:gd name="T34" fmla="*/ 2147483647 w 203"/>
              <a:gd name="T35" fmla="*/ 2147483647 h 158"/>
              <a:gd name="T36" fmla="*/ 2147483647 w 203"/>
              <a:gd name="T37" fmla="*/ 2147483647 h 158"/>
              <a:gd name="T38" fmla="*/ 2147483647 w 203"/>
              <a:gd name="T39" fmla="*/ 2147483647 h 158"/>
              <a:gd name="T40" fmla="*/ 2147483647 w 203"/>
              <a:gd name="T41" fmla="*/ 2147483647 h 158"/>
              <a:gd name="T42" fmla="*/ 2147483647 w 203"/>
              <a:gd name="T43" fmla="*/ 2147483647 h 158"/>
              <a:gd name="T44" fmla="*/ 2147483647 w 203"/>
              <a:gd name="T45" fmla="*/ 2147483647 h 158"/>
              <a:gd name="T46" fmla="*/ 2147483647 w 203"/>
              <a:gd name="T47" fmla="*/ 2147483647 h 158"/>
              <a:gd name="T48" fmla="*/ 2147483647 w 203"/>
              <a:gd name="T49" fmla="*/ 2147483647 h 158"/>
              <a:gd name="T50" fmla="*/ 2147483647 w 203"/>
              <a:gd name="T51" fmla="*/ 2147483647 h 158"/>
              <a:gd name="T52" fmla="*/ 2147483647 w 203"/>
              <a:gd name="T53" fmla="*/ 2147483647 h 158"/>
              <a:gd name="T54" fmla="*/ 0 w 203"/>
              <a:gd name="T55" fmla="*/ 2147483647 h 158"/>
              <a:gd name="T56" fmla="*/ 0 w 203"/>
              <a:gd name="T57" fmla="*/ 2147483647 h 158"/>
              <a:gd name="T58" fmla="*/ 2147483647 w 203"/>
              <a:gd name="T59" fmla="*/ 2147483647 h 158"/>
              <a:gd name="T60" fmla="*/ 2147483647 w 203"/>
              <a:gd name="T61" fmla="*/ 2147483647 h 158"/>
              <a:gd name="T62" fmla="*/ 2147483647 w 203"/>
              <a:gd name="T63" fmla="*/ 2147483647 h 158"/>
              <a:gd name="T64" fmla="*/ 2147483647 w 203"/>
              <a:gd name="T65" fmla="*/ 2147483647 h 158"/>
              <a:gd name="T66" fmla="*/ 2147483647 w 203"/>
              <a:gd name="T67" fmla="*/ 2147483647 h 158"/>
              <a:gd name="T68" fmla="*/ 2147483647 w 203"/>
              <a:gd name="T69" fmla="*/ 2147483647 h 158"/>
              <a:gd name="T70" fmla="*/ 2147483647 w 203"/>
              <a:gd name="T71" fmla="*/ 2147483647 h 158"/>
              <a:gd name="T72" fmla="*/ 2147483647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0" y="1"/>
                </a:lnTo>
                <a:lnTo>
                  <a:pt x="179" y="3"/>
                </a:lnTo>
                <a:lnTo>
                  <a:pt x="185" y="8"/>
                </a:lnTo>
                <a:lnTo>
                  <a:pt x="191" y="14"/>
                </a:lnTo>
                <a:lnTo>
                  <a:pt x="196" y="21"/>
                </a:lnTo>
                <a:lnTo>
                  <a:pt x="200" y="28"/>
                </a:lnTo>
                <a:lnTo>
                  <a:pt x="202" y="37"/>
                </a:lnTo>
                <a:lnTo>
                  <a:pt x="203" y="46"/>
                </a:lnTo>
                <a:lnTo>
                  <a:pt x="203" y="112"/>
                </a:lnTo>
                <a:lnTo>
                  <a:pt x="202" y="121"/>
                </a:lnTo>
                <a:lnTo>
                  <a:pt x="200" y="130"/>
                </a:lnTo>
                <a:lnTo>
                  <a:pt x="196" y="137"/>
                </a:lnTo>
                <a:lnTo>
                  <a:pt x="191" y="144"/>
                </a:lnTo>
                <a:lnTo>
                  <a:pt x="185" y="150"/>
                </a:lnTo>
                <a:lnTo>
                  <a:pt x="179" y="155"/>
                </a:lnTo>
                <a:lnTo>
                  <a:pt x="170" y="157"/>
                </a:lnTo>
                <a:lnTo>
                  <a:pt x="163" y="158"/>
                </a:lnTo>
                <a:lnTo>
                  <a:pt x="40" y="158"/>
                </a:lnTo>
                <a:lnTo>
                  <a:pt x="32" y="157"/>
                </a:lnTo>
                <a:lnTo>
                  <a:pt x="24" y="155"/>
                </a:lnTo>
                <a:lnTo>
                  <a:pt x="18" y="150"/>
                </a:lnTo>
                <a:lnTo>
                  <a:pt x="12" y="144"/>
                </a:lnTo>
                <a:lnTo>
                  <a:pt x="7" y="137"/>
                </a:lnTo>
                <a:lnTo>
                  <a:pt x="3" y="130"/>
                </a:lnTo>
                <a:lnTo>
                  <a:pt x="1" y="121"/>
                </a:lnTo>
                <a:lnTo>
                  <a:pt x="0" y="112"/>
                </a:lnTo>
                <a:lnTo>
                  <a:pt x="0" y="46"/>
                </a:lnTo>
                <a:lnTo>
                  <a:pt x="1" y="37"/>
                </a:lnTo>
                <a:lnTo>
                  <a:pt x="3" y="28"/>
                </a:lnTo>
                <a:lnTo>
                  <a:pt x="7" y="21"/>
                </a:lnTo>
                <a:lnTo>
                  <a:pt x="12" y="14"/>
                </a:lnTo>
                <a:lnTo>
                  <a:pt x="18" y="8"/>
                </a:lnTo>
                <a:lnTo>
                  <a:pt x="24" y="3"/>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74" name="Freeform 288"/>
          <p:cNvSpPr>
            <a:spLocks/>
          </p:cNvSpPr>
          <p:nvPr/>
        </p:nvSpPr>
        <p:spPr bwMode="auto">
          <a:xfrm>
            <a:off x="1090613" y="2843718"/>
            <a:ext cx="322262" cy="250825"/>
          </a:xfrm>
          <a:custGeom>
            <a:avLst/>
            <a:gdLst>
              <a:gd name="T0" fmla="*/ 2147483647 w 203"/>
              <a:gd name="T1" fmla="*/ 0 h 158"/>
              <a:gd name="T2" fmla="*/ 2147483647 w 203"/>
              <a:gd name="T3" fmla="*/ 0 h 158"/>
              <a:gd name="T4" fmla="*/ 2147483647 w 203"/>
              <a:gd name="T5" fmla="*/ 2147483647 h 158"/>
              <a:gd name="T6" fmla="*/ 2147483647 w 203"/>
              <a:gd name="T7" fmla="*/ 2147483647 h 158"/>
              <a:gd name="T8" fmla="*/ 2147483647 w 203"/>
              <a:gd name="T9" fmla="*/ 2147483647 h 158"/>
              <a:gd name="T10" fmla="*/ 2147483647 w 203"/>
              <a:gd name="T11" fmla="*/ 2147483647 h 158"/>
              <a:gd name="T12" fmla="*/ 2147483647 w 203"/>
              <a:gd name="T13" fmla="*/ 2147483647 h 158"/>
              <a:gd name="T14" fmla="*/ 2147483647 w 203"/>
              <a:gd name="T15" fmla="*/ 2147483647 h 158"/>
              <a:gd name="T16" fmla="*/ 2147483647 w 203"/>
              <a:gd name="T17" fmla="*/ 2147483647 h 158"/>
              <a:gd name="T18" fmla="*/ 2147483647 w 203"/>
              <a:gd name="T19" fmla="*/ 2147483647 h 158"/>
              <a:gd name="T20" fmla="*/ 2147483647 w 203"/>
              <a:gd name="T21" fmla="*/ 2147483647 h 158"/>
              <a:gd name="T22" fmla="*/ 2147483647 w 203"/>
              <a:gd name="T23" fmla="*/ 2147483647 h 158"/>
              <a:gd name="T24" fmla="*/ 2147483647 w 203"/>
              <a:gd name="T25" fmla="*/ 2147483647 h 158"/>
              <a:gd name="T26" fmla="*/ 2147483647 w 203"/>
              <a:gd name="T27" fmla="*/ 2147483647 h 158"/>
              <a:gd name="T28" fmla="*/ 2147483647 w 203"/>
              <a:gd name="T29" fmla="*/ 2147483647 h 158"/>
              <a:gd name="T30" fmla="*/ 2147483647 w 203"/>
              <a:gd name="T31" fmla="*/ 2147483647 h 158"/>
              <a:gd name="T32" fmla="*/ 2147483647 w 203"/>
              <a:gd name="T33" fmla="*/ 2147483647 h 158"/>
              <a:gd name="T34" fmla="*/ 2147483647 w 203"/>
              <a:gd name="T35" fmla="*/ 2147483647 h 158"/>
              <a:gd name="T36" fmla="*/ 2147483647 w 203"/>
              <a:gd name="T37" fmla="*/ 2147483647 h 158"/>
              <a:gd name="T38" fmla="*/ 2147483647 w 203"/>
              <a:gd name="T39" fmla="*/ 2147483647 h 158"/>
              <a:gd name="T40" fmla="*/ 2147483647 w 203"/>
              <a:gd name="T41" fmla="*/ 2147483647 h 158"/>
              <a:gd name="T42" fmla="*/ 2147483647 w 203"/>
              <a:gd name="T43" fmla="*/ 2147483647 h 158"/>
              <a:gd name="T44" fmla="*/ 2147483647 w 203"/>
              <a:gd name="T45" fmla="*/ 2147483647 h 158"/>
              <a:gd name="T46" fmla="*/ 2147483647 w 203"/>
              <a:gd name="T47" fmla="*/ 2147483647 h 158"/>
              <a:gd name="T48" fmla="*/ 2147483647 w 203"/>
              <a:gd name="T49" fmla="*/ 2147483647 h 158"/>
              <a:gd name="T50" fmla="*/ 2147483647 w 203"/>
              <a:gd name="T51" fmla="*/ 2147483647 h 158"/>
              <a:gd name="T52" fmla="*/ 2147483647 w 203"/>
              <a:gd name="T53" fmla="*/ 2147483647 h 158"/>
              <a:gd name="T54" fmla="*/ 0 w 203"/>
              <a:gd name="T55" fmla="*/ 2147483647 h 158"/>
              <a:gd name="T56" fmla="*/ 0 w 203"/>
              <a:gd name="T57" fmla="*/ 2147483647 h 158"/>
              <a:gd name="T58" fmla="*/ 2147483647 w 203"/>
              <a:gd name="T59" fmla="*/ 2147483647 h 158"/>
              <a:gd name="T60" fmla="*/ 2147483647 w 203"/>
              <a:gd name="T61" fmla="*/ 2147483647 h 158"/>
              <a:gd name="T62" fmla="*/ 2147483647 w 203"/>
              <a:gd name="T63" fmla="*/ 2147483647 h 158"/>
              <a:gd name="T64" fmla="*/ 2147483647 w 203"/>
              <a:gd name="T65" fmla="*/ 2147483647 h 158"/>
              <a:gd name="T66" fmla="*/ 2147483647 w 203"/>
              <a:gd name="T67" fmla="*/ 2147483647 h 158"/>
              <a:gd name="T68" fmla="*/ 2147483647 w 203"/>
              <a:gd name="T69" fmla="*/ 2147483647 h 158"/>
              <a:gd name="T70" fmla="*/ 2147483647 w 203"/>
              <a:gd name="T71" fmla="*/ 2147483647 h 158"/>
              <a:gd name="T72" fmla="*/ 2147483647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0" y="1"/>
                </a:lnTo>
                <a:lnTo>
                  <a:pt x="179" y="3"/>
                </a:lnTo>
                <a:lnTo>
                  <a:pt x="185" y="8"/>
                </a:lnTo>
                <a:lnTo>
                  <a:pt x="191" y="14"/>
                </a:lnTo>
                <a:lnTo>
                  <a:pt x="196" y="21"/>
                </a:lnTo>
                <a:lnTo>
                  <a:pt x="200" y="28"/>
                </a:lnTo>
                <a:lnTo>
                  <a:pt x="202" y="37"/>
                </a:lnTo>
                <a:lnTo>
                  <a:pt x="203" y="46"/>
                </a:lnTo>
                <a:lnTo>
                  <a:pt x="203" y="112"/>
                </a:lnTo>
                <a:lnTo>
                  <a:pt x="202" y="121"/>
                </a:lnTo>
                <a:lnTo>
                  <a:pt x="200" y="130"/>
                </a:lnTo>
                <a:lnTo>
                  <a:pt x="196" y="137"/>
                </a:lnTo>
                <a:lnTo>
                  <a:pt x="191" y="144"/>
                </a:lnTo>
                <a:lnTo>
                  <a:pt x="185" y="150"/>
                </a:lnTo>
                <a:lnTo>
                  <a:pt x="179" y="155"/>
                </a:lnTo>
                <a:lnTo>
                  <a:pt x="170" y="157"/>
                </a:lnTo>
                <a:lnTo>
                  <a:pt x="163" y="158"/>
                </a:lnTo>
                <a:lnTo>
                  <a:pt x="40" y="158"/>
                </a:lnTo>
                <a:lnTo>
                  <a:pt x="32" y="157"/>
                </a:lnTo>
                <a:lnTo>
                  <a:pt x="24" y="155"/>
                </a:lnTo>
                <a:lnTo>
                  <a:pt x="18" y="150"/>
                </a:lnTo>
                <a:lnTo>
                  <a:pt x="12" y="144"/>
                </a:lnTo>
                <a:lnTo>
                  <a:pt x="7" y="137"/>
                </a:lnTo>
                <a:lnTo>
                  <a:pt x="3" y="130"/>
                </a:lnTo>
                <a:lnTo>
                  <a:pt x="1" y="121"/>
                </a:lnTo>
                <a:lnTo>
                  <a:pt x="0" y="112"/>
                </a:lnTo>
                <a:lnTo>
                  <a:pt x="0" y="46"/>
                </a:lnTo>
                <a:lnTo>
                  <a:pt x="1" y="37"/>
                </a:lnTo>
                <a:lnTo>
                  <a:pt x="3" y="28"/>
                </a:lnTo>
                <a:lnTo>
                  <a:pt x="7" y="21"/>
                </a:lnTo>
                <a:lnTo>
                  <a:pt x="12" y="14"/>
                </a:lnTo>
                <a:lnTo>
                  <a:pt x="18" y="8"/>
                </a:lnTo>
                <a:lnTo>
                  <a:pt x="24" y="3"/>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75" name="Freeform 289"/>
          <p:cNvSpPr>
            <a:spLocks/>
          </p:cNvSpPr>
          <p:nvPr/>
        </p:nvSpPr>
        <p:spPr bwMode="auto">
          <a:xfrm>
            <a:off x="1203325" y="2943730"/>
            <a:ext cx="138113" cy="90488"/>
          </a:xfrm>
          <a:custGeom>
            <a:avLst/>
            <a:gdLst>
              <a:gd name="T0" fmla="*/ 2147483647 w 87"/>
              <a:gd name="T1" fmla="*/ 0 h 57"/>
              <a:gd name="T2" fmla="*/ 2147483647 w 87"/>
              <a:gd name="T3" fmla="*/ 2147483647 h 57"/>
              <a:gd name="T4" fmla="*/ 2147483647 w 87"/>
              <a:gd name="T5" fmla="*/ 2147483647 h 57"/>
              <a:gd name="T6" fmla="*/ 2147483647 w 87"/>
              <a:gd name="T7" fmla="*/ 2147483647 h 57"/>
              <a:gd name="T8" fmla="*/ 2147483647 w 87"/>
              <a:gd name="T9" fmla="*/ 2147483647 h 57"/>
              <a:gd name="T10" fmla="*/ 2147483647 w 87"/>
              <a:gd name="T11" fmla="*/ 2147483647 h 57"/>
              <a:gd name="T12" fmla="*/ 2147483647 w 87"/>
              <a:gd name="T13" fmla="*/ 2147483647 h 57"/>
              <a:gd name="T14" fmla="*/ 2147483647 w 87"/>
              <a:gd name="T15" fmla="*/ 2147483647 h 57"/>
              <a:gd name="T16" fmla="*/ 2147483647 w 87"/>
              <a:gd name="T17" fmla="*/ 2147483647 h 57"/>
              <a:gd name="T18" fmla="*/ 2147483647 w 87"/>
              <a:gd name="T19" fmla="*/ 2147483647 h 57"/>
              <a:gd name="T20" fmla="*/ 2147483647 w 87"/>
              <a:gd name="T21" fmla="*/ 2147483647 h 57"/>
              <a:gd name="T22" fmla="*/ 2147483647 w 87"/>
              <a:gd name="T23" fmla="*/ 2147483647 h 57"/>
              <a:gd name="T24" fmla="*/ 2147483647 w 87"/>
              <a:gd name="T25" fmla="*/ 2147483647 h 57"/>
              <a:gd name="T26" fmla="*/ 2147483647 w 87"/>
              <a:gd name="T27" fmla="*/ 2147483647 h 57"/>
              <a:gd name="T28" fmla="*/ 2147483647 w 87"/>
              <a:gd name="T29" fmla="*/ 2147483647 h 57"/>
              <a:gd name="T30" fmla="*/ 2147483647 w 87"/>
              <a:gd name="T31" fmla="*/ 2147483647 h 57"/>
              <a:gd name="T32" fmla="*/ 2147483647 w 87"/>
              <a:gd name="T33" fmla="*/ 2147483647 h 57"/>
              <a:gd name="T34" fmla="*/ 2147483647 w 87"/>
              <a:gd name="T35" fmla="*/ 2147483647 h 57"/>
              <a:gd name="T36" fmla="*/ 2147483647 w 87"/>
              <a:gd name="T37" fmla="*/ 2147483647 h 57"/>
              <a:gd name="T38" fmla="*/ 2147483647 w 87"/>
              <a:gd name="T39" fmla="*/ 2147483647 h 57"/>
              <a:gd name="T40" fmla="*/ 2147483647 w 87"/>
              <a:gd name="T41" fmla="*/ 2147483647 h 57"/>
              <a:gd name="T42" fmla="*/ 2147483647 w 87"/>
              <a:gd name="T43" fmla="*/ 2147483647 h 57"/>
              <a:gd name="T44" fmla="*/ 2147483647 w 87"/>
              <a:gd name="T45" fmla="*/ 2147483647 h 57"/>
              <a:gd name="T46" fmla="*/ 2147483647 w 87"/>
              <a:gd name="T47" fmla="*/ 2147483647 h 57"/>
              <a:gd name="T48" fmla="*/ 0 w 87"/>
              <a:gd name="T49" fmla="*/ 2147483647 h 57"/>
              <a:gd name="T50" fmla="*/ 2147483647 w 87"/>
              <a:gd name="T51" fmla="*/ 2147483647 h 57"/>
              <a:gd name="T52" fmla="*/ 2147483647 w 87"/>
              <a:gd name="T53" fmla="*/ 2147483647 h 57"/>
              <a:gd name="T54" fmla="*/ 2147483647 w 87"/>
              <a:gd name="T55" fmla="*/ 2147483647 h 57"/>
              <a:gd name="T56" fmla="*/ 2147483647 w 87"/>
              <a:gd name="T57" fmla="*/ 2147483647 h 57"/>
              <a:gd name="T58" fmla="*/ 2147483647 w 87"/>
              <a:gd name="T59" fmla="*/ 2147483647 h 57"/>
              <a:gd name="T60" fmla="*/ 2147483647 w 87"/>
              <a:gd name="T61" fmla="*/ 2147483647 h 57"/>
              <a:gd name="T62" fmla="*/ 2147483647 w 87"/>
              <a:gd name="T63" fmla="*/ 2147483647 h 57"/>
              <a:gd name="T64" fmla="*/ 2147483647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3" y="1"/>
                </a:lnTo>
                <a:lnTo>
                  <a:pt x="61" y="2"/>
                </a:lnTo>
                <a:lnTo>
                  <a:pt x="68" y="5"/>
                </a:lnTo>
                <a:lnTo>
                  <a:pt x="75" y="9"/>
                </a:lnTo>
                <a:lnTo>
                  <a:pt x="80" y="12"/>
                </a:lnTo>
                <a:lnTo>
                  <a:pt x="84" y="17"/>
                </a:lnTo>
                <a:lnTo>
                  <a:pt x="87" y="23"/>
                </a:lnTo>
                <a:lnTo>
                  <a:pt x="87" y="29"/>
                </a:lnTo>
                <a:lnTo>
                  <a:pt x="87" y="35"/>
                </a:lnTo>
                <a:lnTo>
                  <a:pt x="84" y="39"/>
                </a:lnTo>
                <a:lnTo>
                  <a:pt x="80" y="44"/>
                </a:lnTo>
                <a:lnTo>
                  <a:pt x="75" y="49"/>
                </a:lnTo>
                <a:lnTo>
                  <a:pt x="68" y="52"/>
                </a:lnTo>
                <a:lnTo>
                  <a:pt x="61" y="54"/>
                </a:lnTo>
                <a:lnTo>
                  <a:pt x="53" y="57"/>
                </a:lnTo>
                <a:lnTo>
                  <a:pt x="44" y="57"/>
                </a:lnTo>
                <a:lnTo>
                  <a:pt x="35" y="57"/>
                </a:lnTo>
                <a:lnTo>
                  <a:pt x="27" y="54"/>
                </a:lnTo>
                <a:lnTo>
                  <a:pt x="20" y="52"/>
                </a:lnTo>
                <a:lnTo>
                  <a:pt x="14" y="49"/>
                </a:lnTo>
                <a:lnTo>
                  <a:pt x="7" y="44"/>
                </a:lnTo>
                <a:lnTo>
                  <a:pt x="3" y="39"/>
                </a:lnTo>
                <a:lnTo>
                  <a:pt x="1" y="35"/>
                </a:lnTo>
                <a:lnTo>
                  <a:pt x="0" y="29"/>
                </a:lnTo>
                <a:lnTo>
                  <a:pt x="1" y="23"/>
                </a:lnTo>
                <a:lnTo>
                  <a:pt x="3" y="17"/>
                </a:lnTo>
                <a:lnTo>
                  <a:pt x="7" y="12"/>
                </a:lnTo>
                <a:lnTo>
                  <a:pt x="14" y="9"/>
                </a:lnTo>
                <a:lnTo>
                  <a:pt x="20" y="5"/>
                </a:lnTo>
                <a:lnTo>
                  <a:pt x="27"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76" name="Freeform 290"/>
          <p:cNvSpPr>
            <a:spLocks/>
          </p:cNvSpPr>
          <p:nvPr/>
        </p:nvSpPr>
        <p:spPr bwMode="auto">
          <a:xfrm>
            <a:off x="1203325" y="2943730"/>
            <a:ext cx="138113" cy="90488"/>
          </a:xfrm>
          <a:custGeom>
            <a:avLst/>
            <a:gdLst>
              <a:gd name="T0" fmla="*/ 2147483647 w 87"/>
              <a:gd name="T1" fmla="*/ 0 h 57"/>
              <a:gd name="T2" fmla="*/ 2147483647 w 87"/>
              <a:gd name="T3" fmla="*/ 2147483647 h 57"/>
              <a:gd name="T4" fmla="*/ 2147483647 w 87"/>
              <a:gd name="T5" fmla="*/ 2147483647 h 57"/>
              <a:gd name="T6" fmla="*/ 2147483647 w 87"/>
              <a:gd name="T7" fmla="*/ 2147483647 h 57"/>
              <a:gd name="T8" fmla="*/ 2147483647 w 87"/>
              <a:gd name="T9" fmla="*/ 2147483647 h 57"/>
              <a:gd name="T10" fmla="*/ 2147483647 w 87"/>
              <a:gd name="T11" fmla="*/ 2147483647 h 57"/>
              <a:gd name="T12" fmla="*/ 2147483647 w 87"/>
              <a:gd name="T13" fmla="*/ 2147483647 h 57"/>
              <a:gd name="T14" fmla="*/ 2147483647 w 87"/>
              <a:gd name="T15" fmla="*/ 2147483647 h 57"/>
              <a:gd name="T16" fmla="*/ 2147483647 w 87"/>
              <a:gd name="T17" fmla="*/ 2147483647 h 57"/>
              <a:gd name="T18" fmla="*/ 2147483647 w 87"/>
              <a:gd name="T19" fmla="*/ 2147483647 h 57"/>
              <a:gd name="T20" fmla="*/ 2147483647 w 87"/>
              <a:gd name="T21" fmla="*/ 2147483647 h 57"/>
              <a:gd name="T22" fmla="*/ 2147483647 w 87"/>
              <a:gd name="T23" fmla="*/ 2147483647 h 57"/>
              <a:gd name="T24" fmla="*/ 2147483647 w 87"/>
              <a:gd name="T25" fmla="*/ 2147483647 h 57"/>
              <a:gd name="T26" fmla="*/ 2147483647 w 87"/>
              <a:gd name="T27" fmla="*/ 2147483647 h 57"/>
              <a:gd name="T28" fmla="*/ 2147483647 w 87"/>
              <a:gd name="T29" fmla="*/ 2147483647 h 57"/>
              <a:gd name="T30" fmla="*/ 2147483647 w 87"/>
              <a:gd name="T31" fmla="*/ 2147483647 h 57"/>
              <a:gd name="T32" fmla="*/ 2147483647 w 87"/>
              <a:gd name="T33" fmla="*/ 2147483647 h 57"/>
              <a:gd name="T34" fmla="*/ 2147483647 w 87"/>
              <a:gd name="T35" fmla="*/ 2147483647 h 57"/>
              <a:gd name="T36" fmla="*/ 2147483647 w 87"/>
              <a:gd name="T37" fmla="*/ 2147483647 h 57"/>
              <a:gd name="T38" fmla="*/ 2147483647 w 87"/>
              <a:gd name="T39" fmla="*/ 2147483647 h 57"/>
              <a:gd name="T40" fmla="*/ 2147483647 w 87"/>
              <a:gd name="T41" fmla="*/ 2147483647 h 57"/>
              <a:gd name="T42" fmla="*/ 2147483647 w 87"/>
              <a:gd name="T43" fmla="*/ 2147483647 h 57"/>
              <a:gd name="T44" fmla="*/ 2147483647 w 87"/>
              <a:gd name="T45" fmla="*/ 2147483647 h 57"/>
              <a:gd name="T46" fmla="*/ 2147483647 w 87"/>
              <a:gd name="T47" fmla="*/ 2147483647 h 57"/>
              <a:gd name="T48" fmla="*/ 0 w 87"/>
              <a:gd name="T49" fmla="*/ 2147483647 h 57"/>
              <a:gd name="T50" fmla="*/ 2147483647 w 87"/>
              <a:gd name="T51" fmla="*/ 2147483647 h 57"/>
              <a:gd name="T52" fmla="*/ 2147483647 w 87"/>
              <a:gd name="T53" fmla="*/ 2147483647 h 57"/>
              <a:gd name="T54" fmla="*/ 2147483647 w 87"/>
              <a:gd name="T55" fmla="*/ 2147483647 h 57"/>
              <a:gd name="T56" fmla="*/ 2147483647 w 87"/>
              <a:gd name="T57" fmla="*/ 2147483647 h 57"/>
              <a:gd name="T58" fmla="*/ 2147483647 w 87"/>
              <a:gd name="T59" fmla="*/ 2147483647 h 57"/>
              <a:gd name="T60" fmla="*/ 2147483647 w 87"/>
              <a:gd name="T61" fmla="*/ 2147483647 h 57"/>
              <a:gd name="T62" fmla="*/ 2147483647 w 87"/>
              <a:gd name="T63" fmla="*/ 2147483647 h 57"/>
              <a:gd name="T64" fmla="*/ 2147483647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3" y="1"/>
                </a:lnTo>
                <a:lnTo>
                  <a:pt x="61" y="2"/>
                </a:lnTo>
                <a:lnTo>
                  <a:pt x="68" y="5"/>
                </a:lnTo>
                <a:lnTo>
                  <a:pt x="75" y="9"/>
                </a:lnTo>
                <a:lnTo>
                  <a:pt x="80" y="12"/>
                </a:lnTo>
                <a:lnTo>
                  <a:pt x="84" y="17"/>
                </a:lnTo>
                <a:lnTo>
                  <a:pt x="87" y="23"/>
                </a:lnTo>
                <a:lnTo>
                  <a:pt x="87" y="29"/>
                </a:lnTo>
                <a:lnTo>
                  <a:pt x="87" y="35"/>
                </a:lnTo>
                <a:lnTo>
                  <a:pt x="84" y="39"/>
                </a:lnTo>
                <a:lnTo>
                  <a:pt x="80" y="44"/>
                </a:lnTo>
                <a:lnTo>
                  <a:pt x="75" y="49"/>
                </a:lnTo>
                <a:lnTo>
                  <a:pt x="68" y="52"/>
                </a:lnTo>
                <a:lnTo>
                  <a:pt x="61" y="54"/>
                </a:lnTo>
                <a:lnTo>
                  <a:pt x="53" y="57"/>
                </a:lnTo>
                <a:lnTo>
                  <a:pt x="44" y="57"/>
                </a:lnTo>
                <a:lnTo>
                  <a:pt x="35" y="57"/>
                </a:lnTo>
                <a:lnTo>
                  <a:pt x="27" y="54"/>
                </a:lnTo>
                <a:lnTo>
                  <a:pt x="20" y="52"/>
                </a:lnTo>
                <a:lnTo>
                  <a:pt x="14" y="49"/>
                </a:lnTo>
                <a:lnTo>
                  <a:pt x="7" y="44"/>
                </a:lnTo>
                <a:lnTo>
                  <a:pt x="3" y="39"/>
                </a:lnTo>
                <a:lnTo>
                  <a:pt x="1" y="35"/>
                </a:lnTo>
                <a:lnTo>
                  <a:pt x="0" y="29"/>
                </a:lnTo>
                <a:lnTo>
                  <a:pt x="1" y="23"/>
                </a:lnTo>
                <a:lnTo>
                  <a:pt x="3" y="17"/>
                </a:lnTo>
                <a:lnTo>
                  <a:pt x="7" y="12"/>
                </a:lnTo>
                <a:lnTo>
                  <a:pt x="14" y="9"/>
                </a:lnTo>
                <a:lnTo>
                  <a:pt x="20" y="5"/>
                </a:lnTo>
                <a:lnTo>
                  <a:pt x="27"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77" name="Freeform 291"/>
          <p:cNvSpPr>
            <a:spLocks/>
          </p:cNvSpPr>
          <p:nvPr/>
        </p:nvSpPr>
        <p:spPr bwMode="auto">
          <a:xfrm>
            <a:off x="1090613" y="3092955"/>
            <a:ext cx="322262" cy="250825"/>
          </a:xfrm>
          <a:custGeom>
            <a:avLst/>
            <a:gdLst>
              <a:gd name="T0" fmla="*/ 2147483647 w 203"/>
              <a:gd name="T1" fmla="*/ 0 h 158"/>
              <a:gd name="T2" fmla="*/ 2147483647 w 203"/>
              <a:gd name="T3" fmla="*/ 0 h 158"/>
              <a:gd name="T4" fmla="*/ 2147483647 w 203"/>
              <a:gd name="T5" fmla="*/ 2147483647 h 158"/>
              <a:gd name="T6" fmla="*/ 2147483647 w 203"/>
              <a:gd name="T7" fmla="*/ 2147483647 h 158"/>
              <a:gd name="T8" fmla="*/ 2147483647 w 203"/>
              <a:gd name="T9" fmla="*/ 2147483647 h 158"/>
              <a:gd name="T10" fmla="*/ 2147483647 w 203"/>
              <a:gd name="T11" fmla="*/ 2147483647 h 158"/>
              <a:gd name="T12" fmla="*/ 2147483647 w 203"/>
              <a:gd name="T13" fmla="*/ 2147483647 h 158"/>
              <a:gd name="T14" fmla="*/ 2147483647 w 203"/>
              <a:gd name="T15" fmla="*/ 2147483647 h 158"/>
              <a:gd name="T16" fmla="*/ 2147483647 w 203"/>
              <a:gd name="T17" fmla="*/ 2147483647 h 158"/>
              <a:gd name="T18" fmla="*/ 2147483647 w 203"/>
              <a:gd name="T19" fmla="*/ 2147483647 h 158"/>
              <a:gd name="T20" fmla="*/ 2147483647 w 203"/>
              <a:gd name="T21" fmla="*/ 2147483647 h 158"/>
              <a:gd name="T22" fmla="*/ 2147483647 w 203"/>
              <a:gd name="T23" fmla="*/ 2147483647 h 158"/>
              <a:gd name="T24" fmla="*/ 2147483647 w 203"/>
              <a:gd name="T25" fmla="*/ 2147483647 h 158"/>
              <a:gd name="T26" fmla="*/ 2147483647 w 203"/>
              <a:gd name="T27" fmla="*/ 2147483647 h 158"/>
              <a:gd name="T28" fmla="*/ 2147483647 w 203"/>
              <a:gd name="T29" fmla="*/ 2147483647 h 158"/>
              <a:gd name="T30" fmla="*/ 2147483647 w 203"/>
              <a:gd name="T31" fmla="*/ 2147483647 h 158"/>
              <a:gd name="T32" fmla="*/ 2147483647 w 203"/>
              <a:gd name="T33" fmla="*/ 2147483647 h 158"/>
              <a:gd name="T34" fmla="*/ 2147483647 w 203"/>
              <a:gd name="T35" fmla="*/ 2147483647 h 158"/>
              <a:gd name="T36" fmla="*/ 2147483647 w 203"/>
              <a:gd name="T37" fmla="*/ 2147483647 h 158"/>
              <a:gd name="T38" fmla="*/ 2147483647 w 203"/>
              <a:gd name="T39" fmla="*/ 2147483647 h 158"/>
              <a:gd name="T40" fmla="*/ 2147483647 w 203"/>
              <a:gd name="T41" fmla="*/ 2147483647 h 158"/>
              <a:gd name="T42" fmla="*/ 2147483647 w 203"/>
              <a:gd name="T43" fmla="*/ 2147483647 h 158"/>
              <a:gd name="T44" fmla="*/ 2147483647 w 203"/>
              <a:gd name="T45" fmla="*/ 2147483647 h 158"/>
              <a:gd name="T46" fmla="*/ 2147483647 w 203"/>
              <a:gd name="T47" fmla="*/ 2147483647 h 158"/>
              <a:gd name="T48" fmla="*/ 2147483647 w 203"/>
              <a:gd name="T49" fmla="*/ 2147483647 h 158"/>
              <a:gd name="T50" fmla="*/ 2147483647 w 203"/>
              <a:gd name="T51" fmla="*/ 2147483647 h 158"/>
              <a:gd name="T52" fmla="*/ 2147483647 w 203"/>
              <a:gd name="T53" fmla="*/ 2147483647 h 158"/>
              <a:gd name="T54" fmla="*/ 0 w 203"/>
              <a:gd name="T55" fmla="*/ 2147483647 h 158"/>
              <a:gd name="T56" fmla="*/ 0 w 203"/>
              <a:gd name="T57" fmla="*/ 2147483647 h 158"/>
              <a:gd name="T58" fmla="*/ 2147483647 w 203"/>
              <a:gd name="T59" fmla="*/ 2147483647 h 158"/>
              <a:gd name="T60" fmla="*/ 2147483647 w 203"/>
              <a:gd name="T61" fmla="*/ 2147483647 h 158"/>
              <a:gd name="T62" fmla="*/ 2147483647 w 203"/>
              <a:gd name="T63" fmla="*/ 2147483647 h 158"/>
              <a:gd name="T64" fmla="*/ 2147483647 w 203"/>
              <a:gd name="T65" fmla="*/ 2147483647 h 158"/>
              <a:gd name="T66" fmla="*/ 2147483647 w 203"/>
              <a:gd name="T67" fmla="*/ 2147483647 h 158"/>
              <a:gd name="T68" fmla="*/ 2147483647 w 203"/>
              <a:gd name="T69" fmla="*/ 2147483647 h 158"/>
              <a:gd name="T70" fmla="*/ 2147483647 w 203"/>
              <a:gd name="T71" fmla="*/ 2147483647 h 158"/>
              <a:gd name="T72" fmla="*/ 2147483647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0" y="1"/>
                </a:lnTo>
                <a:lnTo>
                  <a:pt x="179" y="3"/>
                </a:lnTo>
                <a:lnTo>
                  <a:pt x="185" y="8"/>
                </a:lnTo>
                <a:lnTo>
                  <a:pt x="191" y="14"/>
                </a:lnTo>
                <a:lnTo>
                  <a:pt x="196" y="21"/>
                </a:lnTo>
                <a:lnTo>
                  <a:pt x="200" y="28"/>
                </a:lnTo>
                <a:lnTo>
                  <a:pt x="202" y="37"/>
                </a:lnTo>
                <a:lnTo>
                  <a:pt x="203" y="47"/>
                </a:lnTo>
                <a:lnTo>
                  <a:pt x="203" y="112"/>
                </a:lnTo>
                <a:lnTo>
                  <a:pt x="202" y="121"/>
                </a:lnTo>
                <a:lnTo>
                  <a:pt x="200" y="130"/>
                </a:lnTo>
                <a:lnTo>
                  <a:pt x="196" y="137"/>
                </a:lnTo>
                <a:lnTo>
                  <a:pt x="191" y="144"/>
                </a:lnTo>
                <a:lnTo>
                  <a:pt x="185" y="150"/>
                </a:lnTo>
                <a:lnTo>
                  <a:pt x="179" y="155"/>
                </a:lnTo>
                <a:lnTo>
                  <a:pt x="170" y="157"/>
                </a:lnTo>
                <a:lnTo>
                  <a:pt x="163" y="158"/>
                </a:lnTo>
                <a:lnTo>
                  <a:pt x="40" y="158"/>
                </a:lnTo>
                <a:lnTo>
                  <a:pt x="32" y="157"/>
                </a:lnTo>
                <a:lnTo>
                  <a:pt x="24" y="155"/>
                </a:lnTo>
                <a:lnTo>
                  <a:pt x="18" y="150"/>
                </a:lnTo>
                <a:lnTo>
                  <a:pt x="12" y="144"/>
                </a:lnTo>
                <a:lnTo>
                  <a:pt x="7" y="137"/>
                </a:lnTo>
                <a:lnTo>
                  <a:pt x="3" y="130"/>
                </a:lnTo>
                <a:lnTo>
                  <a:pt x="1" y="121"/>
                </a:lnTo>
                <a:lnTo>
                  <a:pt x="0" y="112"/>
                </a:lnTo>
                <a:lnTo>
                  <a:pt x="0" y="47"/>
                </a:lnTo>
                <a:lnTo>
                  <a:pt x="1" y="37"/>
                </a:lnTo>
                <a:lnTo>
                  <a:pt x="3" y="28"/>
                </a:lnTo>
                <a:lnTo>
                  <a:pt x="7" y="21"/>
                </a:lnTo>
                <a:lnTo>
                  <a:pt x="12" y="14"/>
                </a:lnTo>
                <a:lnTo>
                  <a:pt x="18" y="8"/>
                </a:lnTo>
                <a:lnTo>
                  <a:pt x="24" y="3"/>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78" name="Freeform 292"/>
          <p:cNvSpPr>
            <a:spLocks/>
          </p:cNvSpPr>
          <p:nvPr/>
        </p:nvSpPr>
        <p:spPr bwMode="auto">
          <a:xfrm>
            <a:off x="1090613" y="3092955"/>
            <a:ext cx="322262" cy="250825"/>
          </a:xfrm>
          <a:custGeom>
            <a:avLst/>
            <a:gdLst>
              <a:gd name="T0" fmla="*/ 2147483647 w 203"/>
              <a:gd name="T1" fmla="*/ 0 h 158"/>
              <a:gd name="T2" fmla="*/ 2147483647 w 203"/>
              <a:gd name="T3" fmla="*/ 0 h 158"/>
              <a:gd name="T4" fmla="*/ 2147483647 w 203"/>
              <a:gd name="T5" fmla="*/ 2147483647 h 158"/>
              <a:gd name="T6" fmla="*/ 2147483647 w 203"/>
              <a:gd name="T7" fmla="*/ 2147483647 h 158"/>
              <a:gd name="T8" fmla="*/ 2147483647 w 203"/>
              <a:gd name="T9" fmla="*/ 2147483647 h 158"/>
              <a:gd name="T10" fmla="*/ 2147483647 w 203"/>
              <a:gd name="T11" fmla="*/ 2147483647 h 158"/>
              <a:gd name="T12" fmla="*/ 2147483647 w 203"/>
              <a:gd name="T13" fmla="*/ 2147483647 h 158"/>
              <a:gd name="T14" fmla="*/ 2147483647 w 203"/>
              <a:gd name="T15" fmla="*/ 2147483647 h 158"/>
              <a:gd name="T16" fmla="*/ 2147483647 w 203"/>
              <a:gd name="T17" fmla="*/ 2147483647 h 158"/>
              <a:gd name="T18" fmla="*/ 2147483647 w 203"/>
              <a:gd name="T19" fmla="*/ 2147483647 h 158"/>
              <a:gd name="T20" fmla="*/ 2147483647 w 203"/>
              <a:gd name="T21" fmla="*/ 2147483647 h 158"/>
              <a:gd name="T22" fmla="*/ 2147483647 w 203"/>
              <a:gd name="T23" fmla="*/ 2147483647 h 158"/>
              <a:gd name="T24" fmla="*/ 2147483647 w 203"/>
              <a:gd name="T25" fmla="*/ 2147483647 h 158"/>
              <a:gd name="T26" fmla="*/ 2147483647 w 203"/>
              <a:gd name="T27" fmla="*/ 2147483647 h 158"/>
              <a:gd name="T28" fmla="*/ 2147483647 w 203"/>
              <a:gd name="T29" fmla="*/ 2147483647 h 158"/>
              <a:gd name="T30" fmla="*/ 2147483647 w 203"/>
              <a:gd name="T31" fmla="*/ 2147483647 h 158"/>
              <a:gd name="T32" fmla="*/ 2147483647 w 203"/>
              <a:gd name="T33" fmla="*/ 2147483647 h 158"/>
              <a:gd name="T34" fmla="*/ 2147483647 w 203"/>
              <a:gd name="T35" fmla="*/ 2147483647 h 158"/>
              <a:gd name="T36" fmla="*/ 2147483647 w 203"/>
              <a:gd name="T37" fmla="*/ 2147483647 h 158"/>
              <a:gd name="T38" fmla="*/ 2147483647 w 203"/>
              <a:gd name="T39" fmla="*/ 2147483647 h 158"/>
              <a:gd name="T40" fmla="*/ 2147483647 w 203"/>
              <a:gd name="T41" fmla="*/ 2147483647 h 158"/>
              <a:gd name="T42" fmla="*/ 2147483647 w 203"/>
              <a:gd name="T43" fmla="*/ 2147483647 h 158"/>
              <a:gd name="T44" fmla="*/ 2147483647 w 203"/>
              <a:gd name="T45" fmla="*/ 2147483647 h 158"/>
              <a:gd name="T46" fmla="*/ 2147483647 w 203"/>
              <a:gd name="T47" fmla="*/ 2147483647 h 158"/>
              <a:gd name="T48" fmla="*/ 2147483647 w 203"/>
              <a:gd name="T49" fmla="*/ 2147483647 h 158"/>
              <a:gd name="T50" fmla="*/ 2147483647 w 203"/>
              <a:gd name="T51" fmla="*/ 2147483647 h 158"/>
              <a:gd name="T52" fmla="*/ 2147483647 w 203"/>
              <a:gd name="T53" fmla="*/ 2147483647 h 158"/>
              <a:gd name="T54" fmla="*/ 0 w 203"/>
              <a:gd name="T55" fmla="*/ 2147483647 h 158"/>
              <a:gd name="T56" fmla="*/ 0 w 203"/>
              <a:gd name="T57" fmla="*/ 2147483647 h 158"/>
              <a:gd name="T58" fmla="*/ 2147483647 w 203"/>
              <a:gd name="T59" fmla="*/ 2147483647 h 158"/>
              <a:gd name="T60" fmla="*/ 2147483647 w 203"/>
              <a:gd name="T61" fmla="*/ 2147483647 h 158"/>
              <a:gd name="T62" fmla="*/ 2147483647 w 203"/>
              <a:gd name="T63" fmla="*/ 2147483647 h 158"/>
              <a:gd name="T64" fmla="*/ 2147483647 w 203"/>
              <a:gd name="T65" fmla="*/ 2147483647 h 158"/>
              <a:gd name="T66" fmla="*/ 2147483647 w 203"/>
              <a:gd name="T67" fmla="*/ 2147483647 h 158"/>
              <a:gd name="T68" fmla="*/ 2147483647 w 203"/>
              <a:gd name="T69" fmla="*/ 2147483647 h 158"/>
              <a:gd name="T70" fmla="*/ 2147483647 w 203"/>
              <a:gd name="T71" fmla="*/ 2147483647 h 158"/>
              <a:gd name="T72" fmla="*/ 2147483647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0" y="1"/>
                </a:lnTo>
                <a:lnTo>
                  <a:pt x="179" y="3"/>
                </a:lnTo>
                <a:lnTo>
                  <a:pt x="185" y="8"/>
                </a:lnTo>
                <a:lnTo>
                  <a:pt x="191" y="14"/>
                </a:lnTo>
                <a:lnTo>
                  <a:pt x="196" y="21"/>
                </a:lnTo>
                <a:lnTo>
                  <a:pt x="200" y="28"/>
                </a:lnTo>
                <a:lnTo>
                  <a:pt x="202" y="37"/>
                </a:lnTo>
                <a:lnTo>
                  <a:pt x="203" y="47"/>
                </a:lnTo>
                <a:lnTo>
                  <a:pt x="203" y="112"/>
                </a:lnTo>
                <a:lnTo>
                  <a:pt x="202" y="121"/>
                </a:lnTo>
                <a:lnTo>
                  <a:pt x="200" y="130"/>
                </a:lnTo>
                <a:lnTo>
                  <a:pt x="196" y="137"/>
                </a:lnTo>
                <a:lnTo>
                  <a:pt x="191" y="144"/>
                </a:lnTo>
                <a:lnTo>
                  <a:pt x="185" y="150"/>
                </a:lnTo>
                <a:lnTo>
                  <a:pt x="179" y="155"/>
                </a:lnTo>
                <a:lnTo>
                  <a:pt x="170" y="157"/>
                </a:lnTo>
                <a:lnTo>
                  <a:pt x="163" y="158"/>
                </a:lnTo>
                <a:lnTo>
                  <a:pt x="40" y="158"/>
                </a:lnTo>
                <a:lnTo>
                  <a:pt x="32" y="157"/>
                </a:lnTo>
                <a:lnTo>
                  <a:pt x="24" y="155"/>
                </a:lnTo>
                <a:lnTo>
                  <a:pt x="18" y="150"/>
                </a:lnTo>
                <a:lnTo>
                  <a:pt x="12" y="144"/>
                </a:lnTo>
                <a:lnTo>
                  <a:pt x="7" y="137"/>
                </a:lnTo>
                <a:lnTo>
                  <a:pt x="3" y="130"/>
                </a:lnTo>
                <a:lnTo>
                  <a:pt x="1" y="121"/>
                </a:lnTo>
                <a:lnTo>
                  <a:pt x="0" y="112"/>
                </a:lnTo>
                <a:lnTo>
                  <a:pt x="0" y="47"/>
                </a:lnTo>
                <a:lnTo>
                  <a:pt x="1" y="37"/>
                </a:lnTo>
                <a:lnTo>
                  <a:pt x="3" y="28"/>
                </a:lnTo>
                <a:lnTo>
                  <a:pt x="7" y="21"/>
                </a:lnTo>
                <a:lnTo>
                  <a:pt x="12" y="14"/>
                </a:lnTo>
                <a:lnTo>
                  <a:pt x="18" y="8"/>
                </a:lnTo>
                <a:lnTo>
                  <a:pt x="24" y="3"/>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79" name="Freeform 293"/>
          <p:cNvSpPr>
            <a:spLocks/>
          </p:cNvSpPr>
          <p:nvPr/>
        </p:nvSpPr>
        <p:spPr bwMode="auto">
          <a:xfrm>
            <a:off x="1203325" y="3192968"/>
            <a:ext cx="138113" cy="90487"/>
          </a:xfrm>
          <a:custGeom>
            <a:avLst/>
            <a:gdLst>
              <a:gd name="T0" fmla="*/ 2147483647 w 87"/>
              <a:gd name="T1" fmla="*/ 0 h 57"/>
              <a:gd name="T2" fmla="*/ 2147483647 w 87"/>
              <a:gd name="T3" fmla="*/ 2147483647 h 57"/>
              <a:gd name="T4" fmla="*/ 2147483647 w 87"/>
              <a:gd name="T5" fmla="*/ 2147483647 h 57"/>
              <a:gd name="T6" fmla="*/ 2147483647 w 87"/>
              <a:gd name="T7" fmla="*/ 2147483647 h 57"/>
              <a:gd name="T8" fmla="*/ 2147483647 w 87"/>
              <a:gd name="T9" fmla="*/ 2147483647 h 57"/>
              <a:gd name="T10" fmla="*/ 2147483647 w 87"/>
              <a:gd name="T11" fmla="*/ 2147483647 h 57"/>
              <a:gd name="T12" fmla="*/ 2147483647 w 87"/>
              <a:gd name="T13" fmla="*/ 2147483647 h 57"/>
              <a:gd name="T14" fmla="*/ 2147483647 w 87"/>
              <a:gd name="T15" fmla="*/ 2147483647 h 57"/>
              <a:gd name="T16" fmla="*/ 2147483647 w 87"/>
              <a:gd name="T17" fmla="*/ 2147483647 h 57"/>
              <a:gd name="T18" fmla="*/ 2147483647 w 87"/>
              <a:gd name="T19" fmla="*/ 2147483647 h 57"/>
              <a:gd name="T20" fmla="*/ 2147483647 w 87"/>
              <a:gd name="T21" fmla="*/ 2147483647 h 57"/>
              <a:gd name="T22" fmla="*/ 2147483647 w 87"/>
              <a:gd name="T23" fmla="*/ 2147483647 h 57"/>
              <a:gd name="T24" fmla="*/ 2147483647 w 87"/>
              <a:gd name="T25" fmla="*/ 2147483647 h 57"/>
              <a:gd name="T26" fmla="*/ 2147483647 w 87"/>
              <a:gd name="T27" fmla="*/ 2147483647 h 57"/>
              <a:gd name="T28" fmla="*/ 2147483647 w 87"/>
              <a:gd name="T29" fmla="*/ 2147483647 h 57"/>
              <a:gd name="T30" fmla="*/ 2147483647 w 87"/>
              <a:gd name="T31" fmla="*/ 2147483647 h 57"/>
              <a:gd name="T32" fmla="*/ 2147483647 w 87"/>
              <a:gd name="T33" fmla="*/ 2147483647 h 57"/>
              <a:gd name="T34" fmla="*/ 2147483647 w 87"/>
              <a:gd name="T35" fmla="*/ 2147483647 h 57"/>
              <a:gd name="T36" fmla="*/ 2147483647 w 87"/>
              <a:gd name="T37" fmla="*/ 2147483647 h 57"/>
              <a:gd name="T38" fmla="*/ 2147483647 w 87"/>
              <a:gd name="T39" fmla="*/ 2147483647 h 57"/>
              <a:gd name="T40" fmla="*/ 2147483647 w 87"/>
              <a:gd name="T41" fmla="*/ 2147483647 h 57"/>
              <a:gd name="T42" fmla="*/ 2147483647 w 87"/>
              <a:gd name="T43" fmla="*/ 2147483647 h 57"/>
              <a:gd name="T44" fmla="*/ 2147483647 w 87"/>
              <a:gd name="T45" fmla="*/ 2147483647 h 57"/>
              <a:gd name="T46" fmla="*/ 2147483647 w 87"/>
              <a:gd name="T47" fmla="*/ 2147483647 h 57"/>
              <a:gd name="T48" fmla="*/ 0 w 87"/>
              <a:gd name="T49" fmla="*/ 2147483647 h 57"/>
              <a:gd name="T50" fmla="*/ 2147483647 w 87"/>
              <a:gd name="T51" fmla="*/ 2147483647 h 57"/>
              <a:gd name="T52" fmla="*/ 2147483647 w 87"/>
              <a:gd name="T53" fmla="*/ 2147483647 h 57"/>
              <a:gd name="T54" fmla="*/ 2147483647 w 87"/>
              <a:gd name="T55" fmla="*/ 2147483647 h 57"/>
              <a:gd name="T56" fmla="*/ 2147483647 w 87"/>
              <a:gd name="T57" fmla="*/ 2147483647 h 57"/>
              <a:gd name="T58" fmla="*/ 2147483647 w 87"/>
              <a:gd name="T59" fmla="*/ 2147483647 h 57"/>
              <a:gd name="T60" fmla="*/ 2147483647 w 87"/>
              <a:gd name="T61" fmla="*/ 2147483647 h 57"/>
              <a:gd name="T62" fmla="*/ 2147483647 w 87"/>
              <a:gd name="T63" fmla="*/ 2147483647 h 57"/>
              <a:gd name="T64" fmla="*/ 2147483647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3" y="1"/>
                </a:lnTo>
                <a:lnTo>
                  <a:pt x="61" y="2"/>
                </a:lnTo>
                <a:lnTo>
                  <a:pt x="68" y="6"/>
                </a:lnTo>
                <a:lnTo>
                  <a:pt x="75" y="9"/>
                </a:lnTo>
                <a:lnTo>
                  <a:pt x="80" y="13"/>
                </a:lnTo>
                <a:lnTo>
                  <a:pt x="84" y="17"/>
                </a:lnTo>
                <a:lnTo>
                  <a:pt x="87" y="23"/>
                </a:lnTo>
                <a:lnTo>
                  <a:pt x="87" y="29"/>
                </a:lnTo>
                <a:lnTo>
                  <a:pt x="87" y="35"/>
                </a:lnTo>
                <a:lnTo>
                  <a:pt x="84" y="39"/>
                </a:lnTo>
                <a:lnTo>
                  <a:pt x="80" y="44"/>
                </a:lnTo>
                <a:lnTo>
                  <a:pt x="75" y="49"/>
                </a:lnTo>
                <a:lnTo>
                  <a:pt x="68" y="52"/>
                </a:lnTo>
                <a:lnTo>
                  <a:pt x="61" y="55"/>
                </a:lnTo>
                <a:lnTo>
                  <a:pt x="53" y="57"/>
                </a:lnTo>
                <a:lnTo>
                  <a:pt x="44" y="57"/>
                </a:lnTo>
                <a:lnTo>
                  <a:pt x="35" y="57"/>
                </a:lnTo>
                <a:lnTo>
                  <a:pt x="27" y="55"/>
                </a:lnTo>
                <a:lnTo>
                  <a:pt x="20" y="52"/>
                </a:lnTo>
                <a:lnTo>
                  <a:pt x="14" y="49"/>
                </a:lnTo>
                <a:lnTo>
                  <a:pt x="7" y="44"/>
                </a:lnTo>
                <a:lnTo>
                  <a:pt x="3" y="39"/>
                </a:lnTo>
                <a:lnTo>
                  <a:pt x="1" y="35"/>
                </a:lnTo>
                <a:lnTo>
                  <a:pt x="0" y="29"/>
                </a:lnTo>
                <a:lnTo>
                  <a:pt x="1" y="23"/>
                </a:lnTo>
                <a:lnTo>
                  <a:pt x="3" y="17"/>
                </a:lnTo>
                <a:lnTo>
                  <a:pt x="7" y="13"/>
                </a:lnTo>
                <a:lnTo>
                  <a:pt x="14" y="9"/>
                </a:lnTo>
                <a:lnTo>
                  <a:pt x="20" y="6"/>
                </a:lnTo>
                <a:lnTo>
                  <a:pt x="27"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480" name="Freeform 294"/>
          <p:cNvSpPr>
            <a:spLocks/>
          </p:cNvSpPr>
          <p:nvPr/>
        </p:nvSpPr>
        <p:spPr bwMode="auto">
          <a:xfrm>
            <a:off x="1203325" y="3192968"/>
            <a:ext cx="138113" cy="90487"/>
          </a:xfrm>
          <a:custGeom>
            <a:avLst/>
            <a:gdLst>
              <a:gd name="T0" fmla="*/ 2147483647 w 87"/>
              <a:gd name="T1" fmla="*/ 0 h 57"/>
              <a:gd name="T2" fmla="*/ 2147483647 w 87"/>
              <a:gd name="T3" fmla="*/ 2147483647 h 57"/>
              <a:gd name="T4" fmla="*/ 2147483647 w 87"/>
              <a:gd name="T5" fmla="*/ 2147483647 h 57"/>
              <a:gd name="T6" fmla="*/ 2147483647 w 87"/>
              <a:gd name="T7" fmla="*/ 2147483647 h 57"/>
              <a:gd name="T8" fmla="*/ 2147483647 w 87"/>
              <a:gd name="T9" fmla="*/ 2147483647 h 57"/>
              <a:gd name="T10" fmla="*/ 2147483647 w 87"/>
              <a:gd name="T11" fmla="*/ 2147483647 h 57"/>
              <a:gd name="T12" fmla="*/ 2147483647 w 87"/>
              <a:gd name="T13" fmla="*/ 2147483647 h 57"/>
              <a:gd name="T14" fmla="*/ 2147483647 w 87"/>
              <a:gd name="T15" fmla="*/ 2147483647 h 57"/>
              <a:gd name="T16" fmla="*/ 2147483647 w 87"/>
              <a:gd name="T17" fmla="*/ 2147483647 h 57"/>
              <a:gd name="T18" fmla="*/ 2147483647 w 87"/>
              <a:gd name="T19" fmla="*/ 2147483647 h 57"/>
              <a:gd name="T20" fmla="*/ 2147483647 w 87"/>
              <a:gd name="T21" fmla="*/ 2147483647 h 57"/>
              <a:gd name="T22" fmla="*/ 2147483647 w 87"/>
              <a:gd name="T23" fmla="*/ 2147483647 h 57"/>
              <a:gd name="T24" fmla="*/ 2147483647 w 87"/>
              <a:gd name="T25" fmla="*/ 2147483647 h 57"/>
              <a:gd name="T26" fmla="*/ 2147483647 w 87"/>
              <a:gd name="T27" fmla="*/ 2147483647 h 57"/>
              <a:gd name="T28" fmla="*/ 2147483647 w 87"/>
              <a:gd name="T29" fmla="*/ 2147483647 h 57"/>
              <a:gd name="T30" fmla="*/ 2147483647 w 87"/>
              <a:gd name="T31" fmla="*/ 2147483647 h 57"/>
              <a:gd name="T32" fmla="*/ 2147483647 w 87"/>
              <a:gd name="T33" fmla="*/ 2147483647 h 57"/>
              <a:gd name="T34" fmla="*/ 2147483647 w 87"/>
              <a:gd name="T35" fmla="*/ 2147483647 h 57"/>
              <a:gd name="T36" fmla="*/ 2147483647 w 87"/>
              <a:gd name="T37" fmla="*/ 2147483647 h 57"/>
              <a:gd name="T38" fmla="*/ 2147483647 w 87"/>
              <a:gd name="T39" fmla="*/ 2147483647 h 57"/>
              <a:gd name="T40" fmla="*/ 2147483647 w 87"/>
              <a:gd name="T41" fmla="*/ 2147483647 h 57"/>
              <a:gd name="T42" fmla="*/ 2147483647 w 87"/>
              <a:gd name="T43" fmla="*/ 2147483647 h 57"/>
              <a:gd name="T44" fmla="*/ 2147483647 w 87"/>
              <a:gd name="T45" fmla="*/ 2147483647 h 57"/>
              <a:gd name="T46" fmla="*/ 2147483647 w 87"/>
              <a:gd name="T47" fmla="*/ 2147483647 h 57"/>
              <a:gd name="T48" fmla="*/ 0 w 87"/>
              <a:gd name="T49" fmla="*/ 2147483647 h 57"/>
              <a:gd name="T50" fmla="*/ 2147483647 w 87"/>
              <a:gd name="T51" fmla="*/ 2147483647 h 57"/>
              <a:gd name="T52" fmla="*/ 2147483647 w 87"/>
              <a:gd name="T53" fmla="*/ 2147483647 h 57"/>
              <a:gd name="T54" fmla="*/ 2147483647 w 87"/>
              <a:gd name="T55" fmla="*/ 2147483647 h 57"/>
              <a:gd name="T56" fmla="*/ 2147483647 w 87"/>
              <a:gd name="T57" fmla="*/ 2147483647 h 57"/>
              <a:gd name="T58" fmla="*/ 2147483647 w 87"/>
              <a:gd name="T59" fmla="*/ 2147483647 h 57"/>
              <a:gd name="T60" fmla="*/ 2147483647 w 87"/>
              <a:gd name="T61" fmla="*/ 2147483647 h 57"/>
              <a:gd name="T62" fmla="*/ 2147483647 w 87"/>
              <a:gd name="T63" fmla="*/ 2147483647 h 57"/>
              <a:gd name="T64" fmla="*/ 2147483647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3" y="1"/>
                </a:lnTo>
                <a:lnTo>
                  <a:pt x="61" y="2"/>
                </a:lnTo>
                <a:lnTo>
                  <a:pt x="68" y="6"/>
                </a:lnTo>
                <a:lnTo>
                  <a:pt x="75" y="9"/>
                </a:lnTo>
                <a:lnTo>
                  <a:pt x="80" y="13"/>
                </a:lnTo>
                <a:lnTo>
                  <a:pt x="84" y="17"/>
                </a:lnTo>
                <a:lnTo>
                  <a:pt x="87" y="23"/>
                </a:lnTo>
                <a:lnTo>
                  <a:pt x="87" y="29"/>
                </a:lnTo>
                <a:lnTo>
                  <a:pt x="87" y="35"/>
                </a:lnTo>
                <a:lnTo>
                  <a:pt x="84" y="39"/>
                </a:lnTo>
                <a:lnTo>
                  <a:pt x="80" y="44"/>
                </a:lnTo>
                <a:lnTo>
                  <a:pt x="75" y="49"/>
                </a:lnTo>
                <a:lnTo>
                  <a:pt x="68" y="52"/>
                </a:lnTo>
                <a:lnTo>
                  <a:pt x="61" y="55"/>
                </a:lnTo>
                <a:lnTo>
                  <a:pt x="53" y="57"/>
                </a:lnTo>
                <a:lnTo>
                  <a:pt x="44" y="57"/>
                </a:lnTo>
                <a:lnTo>
                  <a:pt x="35" y="57"/>
                </a:lnTo>
                <a:lnTo>
                  <a:pt x="27" y="55"/>
                </a:lnTo>
                <a:lnTo>
                  <a:pt x="20" y="52"/>
                </a:lnTo>
                <a:lnTo>
                  <a:pt x="14" y="49"/>
                </a:lnTo>
                <a:lnTo>
                  <a:pt x="7" y="44"/>
                </a:lnTo>
                <a:lnTo>
                  <a:pt x="3" y="39"/>
                </a:lnTo>
                <a:lnTo>
                  <a:pt x="1" y="35"/>
                </a:lnTo>
                <a:lnTo>
                  <a:pt x="0" y="29"/>
                </a:lnTo>
                <a:lnTo>
                  <a:pt x="1" y="23"/>
                </a:lnTo>
                <a:lnTo>
                  <a:pt x="3" y="17"/>
                </a:lnTo>
                <a:lnTo>
                  <a:pt x="7" y="13"/>
                </a:lnTo>
                <a:lnTo>
                  <a:pt x="14" y="9"/>
                </a:lnTo>
                <a:lnTo>
                  <a:pt x="20" y="6"/>
                </a:lnTo>
                <a:lnTo>
                  <a:pt x="27"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81" name="AutoShape 295"/>
          <p:cNvSpPr>
            <a:spLocks noChangeArrowheads="1"/>
          </p:cNvSpPr>
          <p:nvPr/>
        </p:nvSpPr>
        <p:spPr bwMode="auto">
          <a:xfrm>
            <a:off x="144463" y="4343905"/>
            <a:ext cx="1258887" cy="212725"/>
          </a:xfrm>
          <a:prstGeom prst="roundRect">
            <a:avLst>
              <a:gd name="adj" fmla="val 16667"/>
            </a:avLst>
          </a:prstGeom>
          <a:solidFill>
            <a:srgbClr val="808080"/>
          </a:solidFill>
          <a:ln w="3175" algn="ctr">
            <a:solidFill>
              <a:srgbClr val="808080"/>
            </a:solidFill>
            <a:round/>
            <a:headEnd/>
            <a:tailEnd/>
          </a:ln>
        </p:spPr>
        <p:txBody>
          <a:bodyPr wrap="none" anchor="ctr"/>
          <a:lstStyle/>
          <a:p>
            <a:endParaRPr lang="ru-RU"/>
          </a:p>
        </p:txBody>
      </p:sp>
      <p:grpSp>
        <p:nvGrpSpPr>
          <p:cNvPr id="15483" name="Group 297"/>
          <p:cNvGrpSpPr>
            <a:grpSpLocks/>
          </p:cNvGrpSpPr>
          <p:nvPr/>
        </p:nvGrpSpPr>
        <p:grpSpPr bwMode="auto">
          <a:xfrm>
            <a:off x="3162300" y="2810380"/>
            <a:ext cx="1335088" cy="1743075"/>
            <a:chOff x="1992" y="1331"/>
            <a:chExt cx="841" cy="1098"/>
          </a:xfrm>
        </p:grpSpPr>
        <p:grpSp>
          <p:nvGrpSpPr>
            <p:cNvPr id="15912" name="Group 298"/>
            <p:cNvGrpSpPr>
              <a:grpSpLocks/>
            </p:cNvGrpSpPr>
            <p:nvPr/>
          </p:nvGrpSpPr>
          <p:grpSpPr bwMode="auto">
            <a:xfrm>
              <a:off x="1992" y="1331"/>
              <a:ext cx="841" cy="965"/>
              <a:chOff x="1953" y="1377"/>
              <a:chExt cx="841" cy="965"/>
            </a:xfrm>
          </p:grpSpPr>
          <p:sp>
            <p:nvSpPr>
              <p:cNvPr id="15914" name="Freeform 299"/>
              <p:cNvSpPr>
                <a:spLocks/>
              </p:cNvSpPr>
              <p:nvPr/>
            </p:nvSpPr>
            <p:spPr bwMode="auto">
              <a:xfrm>
                <a:off x="1976" y="1963"/>
                <a:ext cx="104" cy="222"/>
              </a:xfrm>
              <a:custGeom>
                <a:avLst/>
                <a:gdLst>
                  <a:gd name="T0" fmla="*/ 20 w 104"/>
                  <a:gd name="T1" fmla="*/ 0 h 222"/>
                  <a:gd name="T2" fmla="*/ 84 w 104"/>
                  <a:gd name="T3" fmla="*/ 0 h 222"/>
                  <a:gd name="T4" fmla="*/ 88 w 104"/>
                  <a:gd name="T5" fmla="*/ 1 h 222"/>
                  <a:gd name="T6" fmla="*/ 91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1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1"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1"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close/>
                  </a:path>
                </a:pathLst>
              </a:custGeom>
              <a:solidFill>
                <a:srgbClr val="000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15" name="Freeform 300"/>
              <p:cNvSpPr>
                <a:spLocks/>
              </p:cNvSpPr>
              <p:nvPr/>
            </p:nvSpPr>
            <p:spPr bwMode="auto">
              <a:xfrm>
                <a:off x="1976" y="1963"/>
                <a:ext cx="104" cy="222"/>
              </a:xfrm>
              <a:custGeom>
                <a:avLst/>
                <a:gdLst>
                  <a:gd name="T0" fmla="*/ 20 w 104"/>
                  <a:gd name="T1" fmla="*/ 0 h 222"/>
                  <a:gd name="T2" fmla="*/ 84 w 104"/>
                  <a:gd name="T3" fmla="*/ 0 h 222"/>
                  <a:gd name="T4" fmla="*/ 88 w 104"/>
                  <a:gd name="T5" fmla="*/ 1 h 222"/>
                  <a:gd name="T6" fmla="*/ 91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1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1"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1"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path>
                </a:pathLst>
              </a:custGeom>
              <a:solidFill>
                <a:srgbClr val="B2B2B2"/>
              </a:solidFill>
              <a:ln w="1588">
                <a:solidFill>
                  <a:srgbClr val="1F1A17"/>
                </a:solidFill>
                <a:prstDash val="solid"/>
                <a:round/>
                <a:headEnd/>
                <a:tailEnd/>
              </a:ln>
            </p:spPr>
            <p:txBody>
              <a:bodyPr/>
              <a:lstStyle/>
              <a:p>
                <a:endParaRPr lang="ru-RU"/>
              </a:p>
            </p:txBody>
          </p:sp>
          <p:sp>
            <p:nvSpPr>
              <p:cNvPr id="15916" name="Freeform 301"/>
              <p:cNvSpPr>
                <a:spLocks/>
              </p:cNvSpPr>
              <p:nvPr/>
            </p:nvSpPr>
            <p:spPr bwMode="auto">
              <a:xfrm>
                <a:off x="1992" y="2020"/>
                <a:ext cx="66" cy="127"/>
              </a:xfrm>
              <a:custGeom>
                <a:avLst/>
                <a:gdLst>
                  <a:gd name="T0" fmla="*/ 34 w 66"/>
                  <a:gd name="T1" fmla="*/ 0 h 127"/>
                  <a:gd name="T2" fmla="*/ 37 w 66"/>
                  <a:gd name="T3" fmla="*/ 0 h 127"/>
                  <a:gd name="T4" fmla="*/ 40 w 66"/>
                  <a:gd name="T5" fmla="*/ 1 h 127"/>
                  <a:gd name="T6" fmla="*/ 43 w 66"/>
                  <a:gd name="T7" fmla="*/ 2 h 127"/>
                  <a:gd name="T8" fmla="*/ 46 w 66"/>
                  <a:gd name="T9" fmla="*/ 4 h 127"/>
                  <a:gd name="T10" fmla="*/ 51 w 66"/>
                  <a:gd name="T11" fmla="*/ 10 h 127"/>
                  <a:gd name="T12" fmla="*/ 56 w 66"/>
                  <a:gd name="T13" fmla="*/ 18 h 127"/>
                  <a:gd name="T14" fmla="*/ 60 w 66"/>
                  <a:gd name="T15" fmla="*/ 28 h 127"/>
                  <a:gd name="T16" fmla="*/ 63 w 66"/>
                  <a:gd name="T17" fmla="*/ 38 h 127"/>
                  <a:gd name="T18" fmla="*/ 65 w 66"/>
                  <a:gd name="T19" fmla="*/ 51 h 127"/>
                  <a:gd name="T20" fmla="*/ 66 w 66"/>
                  <a:gd name="T21" fmla="*/ 64 h 127"/>
                  <a:gd name="T22" fmla="*/ 65 w 66"/>
                  <a:gd name="T23" fmla="*/ 76 h 127"/>
                  <a:gd name="T24" fmla="*/ 63 w 66"/>
                  <a:gd name="T25" fmla="*/ 88 h 127"/>
                  <a:gd name="T26" fmla="*/ 60 w 66"/>
                  <a:gd name="T27" fmla="*/ 99 h 127"/>
                  <a:gd name="T28" fmla="*/ 56 w 66"/>
                  <a:gd name="T29" fmla="*/ 108 h 127"/>
                  <a:gd name="T30" fmla="*/ 51 w 66"/>
                  <a:gd name="T31" fmla="*/ 116 h 127"/>
                  <a:gd name="T32" fmla="*/ 46 w 66"/>
                  <a:gd name="T33" fmla="*/ 122 h 127"/>
                  <a:gd name="T34" fmla="*/ 43 w 66"/>
                  <a:gd name="T35" fmla="*/ 124 h 127"/>
                  <a:gd name="T36" fmla="*/ 40 w 66"/>
                  <a:gd name="T37" fmla="*/ 125 h 127"/>
                  <a:gd name="T38" fmla="*/ 37 w 66"/>
                  <a:gd name="T39" fmla="*/ 127 h 127"/>
                  <a:gd name="T40" fmla="*/ 34 w 66"/>
                  <a:gd name="T41" fmla="*/ 127 h 127"/>
                  <a:gd name="T42" fmla="*/ 30 w 66"/>
                  <a:gd name="T43" fmla="*/ 127 h 127"/>
                  <a:gd name="T44" fmla="*/ 27 w 66"/>
                  <a:gd name="T45" fmla="*/ 125 h 127"/>
                  <a:gd name="T46" fmla="*/ 24 w 66"/>
                  <a:gd name="T47" fmla="*/ 124 h 127"/>
                  <a:gd name="T48" fmla="*/ 21 w 66"/>
                  <a:gd name="T49" fmla="*/ 122 h 127"/>
                  <a:gd name="T50" fmla="*/ 16 w 66"/>
                  <a:gd name="T51" fmla="*/ 116 h 127"/>
                  <a:gd name="T52" fmla="*/ 11 w 66"/>
                  <a:gd name="T53" fmla="*/ 108 h 127"/>
                  <a:gd name="T54" fmla="*/ 7 w 66"/>
                  <a:gd name="T55" fmla="*/ 99 h 127"/>
                  <a:gd name="T56" fmla="*/ 3 w 66"/>
                  <a:gd name="T57" fmla="*/ 88 h 127"/>
                  <a:gd name="T58" fmla="*/ 1 w 66"/>
                  <a:gd name="T59" fmla="*/ 76 h 127"/>
                  <a:gd name="T60" fmla="*/ 0 w 66"/>
                  <a:gd name="T61" fmla="*/ 64 h 127"/>
                  <a:gd name="T62" fmla="*/ 1 w 66"/>
                  <a:gd name="T63" fmla="*/ 51 h 127"/>
                  <a:gd name="T64" fmla="*/ 3 w 66"/>
                  <a:gd name="T65" fmla="*/ 38 h 127"/>
                  <a:gd name="T66" fmla="*/ 7 w 66"/>
                  <a:gd name="T67" fmla="*/ 28 h 127"/>
                  <a:gd name="T68" fmla="*/ 11 w 66"/>
                  <a:gd name="T69" fmla="*/ 18 h 127"/>
                  <a:gd name="T70" fmla="*/ 16 w 66"/>
                  <a:gd name="T71" fmla="*/ 10 h 127"/>
                  <a:gd name="T72" fmla="*/ 21 w 66"/>
                  <a:gd name="T73" fmla="*/ 4 h 127"/>
                  <a:gd name="T74" fmla="*/ 24 w 66"/>
                  <a:gd name="T75" fmla="*/ 2 h 127"/>
                  <a:gd name="T76" fmla="*/ 27 w 66"/>
                  <a:gd name="T77" fmla="*/ 1 h 127"/>
                  <a:gd name="T78" fmla="*/ 30 w 66"/>
                  <a:gd name="T79" fmla="*/ 0 h 127"/>
                  <a:gd name="T80" fmla="*/ 34 w 66"/>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7"/>
                  <a:gd name="T125" fmla="*/ 66 w 66"/>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7">
                    <a:moveTo>
                      <a:pt x="34" y="0"/>
                    </a:moveTo>
                    <a:lnTo>
                      <a:pt x="37" y="0"/>
                    </a:lnTo>
                    <a:lnTo>
                      <a:pt x="40" y="1"/>
                    </a:lnTo>
                    <a:lnTo>
                      <a:pt x="43" y="2"/>
                    </a:lnTo>
                    <a:lnTo>
                      <a:pt x="46" y="4"/>
                    </a:lnTo>
                    <a:lnTo>
                      <a:pt x="51" y="10"/>
                    </a:lnTo>
                    <a:lnTo>
                      <a:pt x="56" y="18"/>
                    </a:lnTo>
                    <a:lnTo>
                      <a:pt x="60" y="28"/>
                    </a:lnTo>
                    <a:lnTo>
                      <a:pt x="63" y="38"/>
                    </a:lnTo>
                    <a:lnTo>
                      <a:pt x="65" y="51"/>
                    </a:lnTo>
                    <a:lnTo>
                      <a:pt x="66" y="64"/>
                    </a:lnTo>
                    <a:lnTo>
                      <a:pt x="65" y="76"/>
                    </a:lnTo>
                    <a:lnTo>
                      <a:pt x="63" y="88"/>
                    </a:lnTo>
                    <a:lnTo>
                      <a:pt x="60" y="99"/>
                    </a:lnTo>
                    <a:lnTo>
                      <a:pt x="56" y="108"/>
                    </a:lnTo>
                    <a:lnTo>
                      <a:pt x="51" y="116"/>
                    </a:lnTo>
                    <a:lnTo>
                      <a:pt x="46" y="122"/>
                    </a:lnTo>
                    <a:lnTo>
                      <a:pt x="43" y="124"/>
                    </a:lnTo>
                    <a:lnTo>
                      <a:pt x="40" y="125"/>
                    </a:lnTo>
                    <a:lnTo>
                      <a:pt x="37" y="127"/>
                    </a:lnTo>
                    <a:lnTo>
                      <a:pt x="34" y="127"/>
                    </a:lnTo>
                    <a:lnTo>
                      <a:pt x="30" y="127"/>
                    </a:lnTo>
                    <a:lnTo>
                      <a:pt x="27" y="125"/>
                    </a:lnTo>
                    <a:lnTo>
                      <a:pt x="24" y="124"/>
                    </a:lnTo>
                    <a:lnTo>
                      <a:pt x="21" y="122"/>
                    </a:lnTo>
                    <a:lnTo>
                      <a:pt x="16" y="116"/>
                    </a:lnTo>
                    <a:lnTo>
                      <a:pt x="11" y="108"/>
                    </a:lnTo>
                    <a:lnTo>
                      <a:pt x="7" y="99"/>
                    </a:lnTo>
                    <a:lnTo>
                      <a:pt x="3" y="88"/>
                    </a:lnTo>
                    <a:lnTo>
                      <a:pt x="1" y="76"/>
                    </a:lnTo>
                    <a:lnTo>
                      <a:pt x="0" y="64"/>
                    </a:lnTo>
                    <a:lnTo>
                      <a:pt x="1" y="51"/>
                    </a:lnTo>
                    <a:lnTo>
                      <a:pt x="3" y="38"/>
                    </a:lnTo>
                    <a:lnTo>
                      <a:pt x="7" y="28"/>
                    </a:lnTo>
                    <a:lnTo>
                      <a:pt x="11" y="18"/>
                    </a:lnTo>
                    <a:lnTo>
                      <a:pt x="16" y="10"/>
                    </a:lnTo>
                    <a:lnTo>
                      <a:pt x="21" y="4"/>
                    </a:lnTo>
                    <a:lnTo>
                      <a:pt x="24" y="2"/>
                    </a:lnTo>
                    <a:lnTo>
                      <a:pt x="27" y="1"/>
                    </a:lnTo>
                    <a:lnTo>
                      <a:pt x="30" y="0"/>
                    </a:lnTo>
                    <a:lnTo>
                      <a:pt x="34" y="0"/>
                    </a:lnTo>
                    <a:close/>
                  </a:path>
                </a:pathLst>
              </a:custGeom>
              <a:solidFill>
                <a:srgbClr val="000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17" name="Freeform 302"/>
              <p:cNvSpPr>
                <a:spLocks/>
              </p:cNvSpPr>
              <p:nvPr/>
            </p:nvSpPr>
            <p:spPr bwMode="auto">
              <a:xfrm>
                <a:off x="1992" y="2020"/>
                <a:ext cx="66" cy="127"/>
              </a:xfrm>
              <a:custGeom>
                <a:avLst/>
                <a:gdLst>
                  <a:gd name="T0" fmla="*/ 34 w 66"/>
                  <a:gd name="T1" fmla="*/ 0 h 127"/>
                  <a:gd name="T2" fmla="*/ 37 w 66"/>
                  <a:gd name="T3" fmla="*/ 0 h 127"/>
                  <a:gd name="T4" fmla="*/ 40 w 66"/>
                  <a:gd name="T5" fmla="*/ 1 h 127"/>
                  <a:gd name="T6" fmla="*/ 43 w 66"/>
                  <a:gd name="T7" fmla="*/ 2 h 127"/>
                  <a:gd name="T8" fmla="*/ 46 w 66"/>
                  <a:gd name="T9" fmla="*/ 4 h 127"/>
                  <a:gd name="T10" fmla="*/ 51 w 66"/>
                  <a:gd name="T11" fmla="*/ 10 h 127"/>
                  <a:gd name="T12" fmla="*/ 56 w 66"/>
                  <a:gd name="T13" fmla="*/ 18 h 127"/>
                  <a:gd name="T14" fmla="*/ 60 w 66"/>
                  <a:gd name="T15" fmla="*/ 28 h 127"/>
                  <a:gd name="T16" fmla="*/ 63 w 66"/>
                  <a:gd name="T17" fmla="*/ 38 h 127"/>
                  <a:gd name="T18" fmla="*/ 65 w 66"/>
                  <a:gd name="T19" fmla="*/ 51 h 127"/>
                  <a:gd name="T20" fmla="*/ 66 w 66"/>
                  <a:gd name="T21" fmla="*/ 64 h 127"/>
                  <a:gd name="T22" fmla="*/ 65 w 66"/>
                  <a:gd name="T23" fmla="*/ 76 h 127"/>
                  <a:gd name="T24" fmla="*/ 63 w 66"/>
                  <a:gd name="T25" fmla="*/ 88 h 127"/>
                  <a:gd name="T26" fmla="*/ 60 w 66"/>
                  <a:gd name="T27" fmla="*/ 99 h 127"/>
                  <a:gd name="T28" fmla="*/ 56 w 66"/>
                  <a:gd name="T29" fmla="*/ 108 h 127"/>
                  <a:gd name="T30" fmla="*/ 51 w 66"/>
                  <a:gd name="T31" fmla="*/ 116 h 127"/>
                  <a:gd name="T32" fmla="*/ 46 w 66"/>
                  <a:gd name="T33" fmla="*/ 122 h 127"/>
                  <a:gd name="T34" fmla="*/ 43 w 66"/>
                  <a:gd name="T35" fmla="*/ 124 h 127"/>
                  <a:gd name="T36" fmla="*/ 40 w 66"/>
                  <a:gd name="T37" fmla="*/ 125 h 127"/>
                  <a:gd name="T38" fmla="*/ 37 w 66"/>
                  <a:gd name="T39" fmla="*/ 127 h 127"/>
                  <a:gd name="T40" fmla="*/ 34 w 66"/>
                  <a:gd name="T41" fmla="*/ 127 h 127"/>
                  <a:gd name="T42" fmla="*/ 30 w 66"/>
                  <a:gd name="T43" fmla="*/ 127 h 127"/>
                  <a:gd name="T44" fmla="*/ 27 w 66"/>
                  <a:gd name="T45" fmla="*/ 125 h 127"/>
                  <a:gd name="T46" fmla="*/ 24 w 66"/>
                  <a:gd name="T47" fmla="*/ 124 h 127"/>
                  <a:gd name="T48" fmla="*/ 21 w 66"/>
                  <a:gd name="T49" fmla="*/ 122 h 127"/>
                  <a:gd name="T50" fmla="*/ 16 w 66"/>
                  <a:gd name="T51" fmla="*/ 116 h 127"/>
                  <a:gd name="T52" fmla="*/ 11 w 66"/>
                  <a:gd name="T53" fmla="*/ 108 h 127"/>
                  <a:gd name="T54" fmla="*/ 7 w 66"/>
                  <a:gd name="T55" fmla="*/ 99 h 127"/>
                  <a:gd name="T56" fmla="*/ 3 w 66"/>
                  <a:gd name="T57" fmla="*/ 88 h 127"/>
                  <a:gd name="T58" fmla="*/ 1 w 66"/>
                  <a:gd name="T59" fmla="*/ 76 h 127"/>
                  <a:gd name="T60" fmla="*/ 0 w 66"/>
                  <a:gd name="T61" fmla="*/ 64 h 127"/>
                  <a:gd name="T62" fmla="*/ 1 w 66"/>
                  <a:gd name="T63" fmla="*/ 51 h 127"/>
                  <a:gd name="T64" fmla="*/ 3 w 66"/>
                  <a:gd name="T65" fmla="*/ 38 h 127"/>
                  <a:gd name="T66" fmla="*/ 7 w 66"/>
                  <a:gd name="T67" fmla="*/ 28 h 127"/>
                  <a:gd name="T68" fmla="*/ 11 w 66"/>
                  <a:gd name="T69" fmla="*/ 18 h 127"/>
                  <a:gd name="T70" fmla="*/ 16 w 66"/>
                  <a:gd name="T71" fmla="*/ 10 h 127"/>
                  <a:gd name="T72" fmla="*/ 21 w 66"/>
                  <a:gd name="T73" fmla="*/ 4 h 127"/>
                  <a:gd name="T74" fmla="*/ 24 w 66"/>
                  <a:gd name="T75" fmla="*/ 2 h 127"/>
                  <a:gd name="T76" fmla="*/ 27 w 66"/>
                  <a:gd name="T77" fmla="*/ 1 h 127"/>
                  <a:gd name="T78" fmla="*/ 30 w 66"/>
                  <a:gd name="T79" fmla="*/ 0 h 127"/>
                  <a:gd name="T80" fmla="*/ 34 w 66"/>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7"/>
                  <a:gd name="T125" fmla="*/ 66 w 66"/>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7">
                    <a:moveTo>
                      <a:pt x="34" y="0"/>
                    </a:moveTo>
                    <a:lnTo>
                      <a:pt x="37" y="0"/>
                    </a:lnTo>
                    <a:lnTo>
                      <a:pt x="40" y="1"/>
                    </a:lnTo>
                    <a:lnTo>
                      <a:pt x="43" y="2"/>
                    </a:lnTo>
                    <a:lnTo>
                      <a:pt x="46" y="4"/>
                    </a:lnTo>
                    <a:lnTo>
                      <a:pt x="51" y="10"/>
                    </a:lnTo>
                    <a:lnTo>
                      <a:pt x="56" y="18"/>
                    </a:lnTo>
                    <a:lnTo>
                      <a:pt x="60" y="28"/>
                    </a:lnTo>
                    <a:lnTo>
                      <a:pt x="63" y="38"/>
                    </a:lnTo>
                    <a:lnTo>
                      <a:pt x="65" y="51"/>
                    </a:lnTo>
                    <a:lnTo>
                      <a:pt x="66" y="64"/>
                    </a:lnTo>
                    <a:lnTo>
                      <a:pt x="65" y="76"/>
                    </a:lnTo>
                    <a:lnTo>
                      <a:pt x="63" y="88"/>
                    </a:lnTo>
                    <a:lnTo>
                      <a:pt x="60" y="99"/>
                    </a:lnTo>
                    <a:lnTo>
                      <a:pt x="56" y="108"/>
                    </a:lnTo>
                    <a:lnTo>
                      <a:pt x="51" y="116"/>
                    </a:lnTo>
                    <a:lnTo>
                      <a:pt x="46" y="122"/>
                    </a:lnTo>
                    <a:lnTo>
                      <a:pt x="43" y="124"/>
                    </a:lnTo>
                    <a:lnTo>
                      <a:pt x="40" y="125"/>
                    </a:lnTo>
                    <a:lnTo>
                      <a:pt x="37" y="127"/>
                    </a:lnTo>
                    <a:lnTo>
                      <a:pt x="34" y="127"/>
                    </a:lnTo>
                    <a:lnTo>
                      <a:pt x="30" y="127"/>
                    </a:lnTo>
                    <a:lnTo>
                      <a:pt x="27" y="125"/>
                    </a:lnTo>
                    <a:lnTo>
                      <a:pt x="24" y="124"/>
                    </a:lnTo>
                    <a:lnTo>
                      <a:pt x="21" y="122"/>
                    </a:lnTo>
                    <a:lnTo>
                      <a:pt x="16" y="116"/>
                    </a:lnTo>
                    <a:lnTo>
                      <a:pt x="11" y="108"/>
                    </a:lnTo>
                    <a:lnTo>
                      <a:pt x="7" y="99"/>
                    </a:lnTo>
                    <a:lnTo>
                      <a:pt x="3" y="88"/>
                    </a:lnTo>
                    <a:lnTo>
                      <a:pt x="1" y="76"/>
                    </a:lnTo>
                    <a:lnTo>
                      <a:pt x="0" y="64"/>
                    </a:lnTo>
                    <a:lnTo>
                      <a:pt x="1" y="51"/>
                    </a:lnTo>
                    <a:lnTo>
                      <a:pt x="3" y="38"/>
                    </a:lnTo>
                    <a:lnTo>
                      <a:pt x="7" y="28"/>
                    </a:lnTo>
                    <a:lnTo>
                      <a:pt x="11" y="18"/>
                    </a:lnTo>
                    <a:lnTo>
                      <a:pt x="16" y="10"/>
                    </a:lnTo>
                    <a:lnTo>
                      <a:pt x="21" y="4"/>
                    </a:lnTo>
                    <a:lnTo>
                      <a:pt x="24" y="2"/>
                    </a:lnTo>
                    <a:lnTo>
                      <a:pt x="27" y="1"/>
                    </a:lnTo>
                    <a:lnTo>
                      <a:pt x="30" y="0"/>
                    </a:lnTo>
                    <a:lnTo>
                      <a:pt x="34" y="0"/>
                    </a:lnTo>
                  </a:path>
                </a:pathLst>
              </a:custGeom>
              <a:solidFill>
                <a:srgbClr val="000000"/>
              </a:solidFill>
              <a:ln w="1588">
                <a:solidFill>
                  <a:srgbClr val="1F1A17"/>
                </a:solidFill>
                <a:prstDash val="solid"/>
                <a:round/>
                <a:headEnd/>
                <a:tailEnd/>
              </a:ln>
            </p:spPr>
            <p:txBody>
              <a:bodyPr/>
              <a:lstStyle/>
              <a:p>
                <a:endParaRPr lang="ru-RU"/>
              </a:p>
            </p:txBody>
          </p:sp>
          <p:sp>
            <p:nvSpPr>
              <p:cNvPr id="15918" name="Freeform 303"/>
              <p:cNvSpPr>
                <a:spLocks/>
              </p:cNvSpPr>
              <p:nvPr/>
            </p:nvSpPr>
            <p:spPr bwMode="auto">
              <a:xfrm>
                <a:off x="2082" y="1963"/>
                <a:ext cx="105" cy="222"/>
              </a:xfrm>
              <a:custGeom>
                <a:avLst/>
                <a:gdLst>
                  <a:gd name="T0" fmla="*/ 21 w 105"/>
                  <a:gd name="T1" fmla="*/ 0 h 222"/>
                  <a:gd name="T2" fmla="*/ 84 w 105"/>
                  <a:gd name="T3" fmla="*/ 0 h 222"/>
                  <a:gd name="T4" fmla="*/ 88 w 105"/>
                  <a:gd name="T5" fmla="*/ 1 h 222"/>
                  <a:gd name="T6" fmla="*/ 91 w 105"/>
                  <a:gd name="T7" fmla="*/ 5 h 222"/>
                  <a:gd name="T8" fmla="*/ 95 w 105"/>
                  <a:gd name="T9" fmla="*/ 11 h 222"/>
                  <a:gd name="T10" fmla="*/ 99 w 105"/>
                  <a:gd name="T11" fmla="*/ 18 h 222"/>
                  <a:gd name="T12" fmla="*/ 101 w 105"/>
                  <a:gd name="T13" fmla="*/ 29 h 222"/>
                  <a:gd name="T14" fmla="*/ 103 w 105"/>
                  <a:gd name="T15" fmla="*/ 39 h 222"/>
                  <a:gd name="T16" fmla="*/ 104 w 105"/>
                  <a:gd name="T17" fmla="*/ 51 h 222"/>
                  <a:gd name="T18" fmla="*/ 105 w 105"/>
                  <a:gd name="T19" fmla="*/ 65 h 222"/>
                  <a:gd name="T20" fmla="*/ 105 w 105"/>
                  <a:gd name="T21" fmla="*/ 158 h 222"/>
                  <a:gd name="T22" fmla="*/ 104 w 105"/>
                  <a:gd name="T23" fmla="*/ 171 h 222"/>
                  <a:gd name="T24" fmla="*/ 103 w 105"/>
                  <a:gd name="T25" fmla="*/ 182 h 222"/>
                  <a:gd name="T26" fmla="*/ 101 w 105"/>
                  <a:gd name="T27" fmla="*/ 193 h 222"/>
                  <a:gd name="T28" fmla="*/ 99 w 105"/>
                  <a:gd name="T29" fmla="*/ 203 h 222"/>
                  <a:gd name="T30" fmla="*/ 95 w 105"/>
                  <a:gd name="T31" fmla="*/ 210 h 222"/>
                  <a:gd name="T32" fmla="*/ 91 w 105"/>
                  <a:gd name="T33" fmla="*/ 217 h 222"/>
                  <a:gd name="T34" fmla="*/ 88 w 105"/>
                  <a:gd name="T35" fmla="*/ 221 h 222"/>
                  <a:gd name="T36" fmla="*/ 84 w 105"/>
                  <a:gd name="T37" fmla="*/ 222 h 222"/>
                  <a:gd name="T38" fmla="*/ 21 w 105"/>
                  <a:gd name="T39" fmla="*/ 222 h 222"/>
                  <a:gd name="T40" fmla="*/ 17 w 105"/>
                  <a:gd name="T41" fmla="*/ 221 h 222"/>
                  <a:gd name="T42" fmla="*/ 14 w 105"/>
                  <a:gd name="T43" fmla="*/ 217 h 222"/>
                  <a:gd name="T44" fmla="*/ 10 w 105"/>
                  <a:gd name="T45" fmla="*/ 210 h 222"/>
                  <a:gd name="T46" fmla="*/ 6 w 105"/>
                  <a:gd name="T47" fmla="*/ 203 h 222"/>
                  <a:gd name="T48" fmla="*/ 4 w 105"/>
                  <a:gd name="T49" fmla="*/ 193 h 222"/>
                  <a:gd name="T50" fmla="*/ 2 w 105"/>
                  <a:gd name="T51" fmla="*/ 182 h 222"/>
                  <a:gd name="T52" fmla="*/ 1 w 105"/>
                  <a:gd name="T53" fmla="*/ 171 h 222"/>
                  <a:gd name="T54" fmla="*/ 0 w 105"/>
                  <a:gd name="T55" fmla="*/ 158 h 222"/>
                  <a:gd name="T56" fmla="*/ 0 w 105"/>
                  <a:gd name="T57" fmla="*/ 65 h 222"/>
                  <a:gd name="T58" fmla="*/ 1 w 105"/>
                  <a:gd name="T59" fmla="*/ 51 h 222"/>
                  <a:gd name="T60" fmla="*/ 2 w 105"/>
                  <a:gd name="T61" fmla="*/ 39 h 222"/>
                  <a:gd name="T62" fmla="*/ 4 w 105"/>
                  <a:gd name="T63" fmla="*/ 29 h 222"/>
                  <a:gd name="T64" fmla="*/ 6 w 105"/>
                  <a:gd name="T65" fmla="*/ 18 h 222"/>
                  <a:gd name="T66" fmla="*/ 10 w 105"/>
                  <a:gd name="T67" fmla="*/ 11 h 222"/>
                  <a:gd name="T68" fmla="*/ 14 w 105"/>
                  <a:gd name="T69" fmla="*/ 5 h 222"/>
                  <a:gd name="T70" fmla="*/ 17 w 105"/>
                  <a:gd name="T71" fmla="*/ 1 h 222"/>
                  <a:gd name="T72" fmla="*/ 21 w 105"/>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2"/>
                  <a:gd name="T113" fmla="*/ 105 w 105"/>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2">
                    <a:moveTo>
                      <a:pt x="21" y="0"/>
                    </a:moveTo>
                    <a:lnTo>
                      <a:pt x="84" y="0"/>
                    </a:lnTo>
                    <a:lnTo>
                      <a:pt x="88" y="1"/>
                    </a:lnTo>
                    <a:lnTo>
                      <a:pt x="91" y="5"/>
                    </a:lnTo>
                    <a:lnTo>
                      <a:pt x="95" y="11"/>
                    </a:lnTo>
                    <a:lnTo>
                      <a:pt x="99" y="18"/>
                    </a:lnTo>
                    <a:lnTo>
                      <a:pt x="101" y="29"/>
                    </a:lnTo>
                    <a:lnTo>
                      <a:pt x="103" y="39"/>
                    </a:lnTo>
                    <a:lnTo>
                      <a:pt x="104" y="51"/>
                    </a:lnTo>
                    <a:lnTo>
                      <a:pt x="105" y="65"/>
                    </a:lnTo>
                    <a:lnTo>
                      <a:pt x="105" y="158"/>
                    </a:lnTo>
                    <a:lnTo>
                      <a:pt x="104" y="171"/>
                    </a:lnTo>
                    <a:lnTo>
                      <a:pt x="103" y="182"/>
                    </a:lnTo>
                    <a:lnTo>
                      <a:pt x="101" y="193"/>
                    </a:lnTo>
                    <a:lnTo>
                      <a:pt x="99" y="203"/>
                    </a:lnTo>
                    <a:lnTo>
                      <a:pt x="95" y="210"/>
                    </a:lnTo>
                    <a:lnTo>
                      <a:pt x="91" y="217"/>
                    </a:lnTo>
                    <a:lnTo>
                      <a:pt x="88" y="221"/>
                    </a:lnTo>
                    <a:lnTo>
                      <a:pt x="84" y="222"/>
                    </a:lnTo>
                    <a:lnTo>
                      <a:pt x="21" y="222"/>
                    </a:lnTo>
                    <a:lnTo>
                      <a:pt x="17" y="221"/>
                    </a:lnTo>
                    <a:lnTo>
                      <a:pt x="14" y="217"/>
                    </a:lnTo>
                    <a:lnTo>
                      <a:pt x="10" y="210"/>
                    </a:lnTo>
                    <a:lnTo>
                      <a:pt x="6" y="203"/>
                    </a:lnTo>
                    <a:lnTo>
                      <a:pt x="4" y="193"/>
                    </a:lnTo>
                    <a:lnTo>
                      <a:pt x="2" y="182"/>
                    </a:lnTo>
                    <a:lnTo>
                      <a:pt x="1" y="171"/>
                    </a:lnTo>
                    <a:lnTo>
                      <a:pt x="0" y="158"/>
                    </a:lnTo>
                    <a:lnTo>
                      <a:pt x="0" y="65"/>
                    </a:lnTo>
                    <a:lnTo>
                      <a:pt x="1" y="51"/>
                    </a:lnTo>
                    <a:lnTo>
                      <a:pt x="2" y="39"/>
                    </a:lnTo>
                    <a:lnTo>
                      <a:pt x="4" y="29"/>
                    </a:lnTo>
                    <a:lnTo>
                      <a:pt x="6" y="18"/>
                    </a:lnTo>
                    <a:lnTo>
                      <a:pt x="10" y="11"/>
                    </a:lnTo>
                    <a:lnTo>
                      <a:pt x="14" y="5"/>
                    </a:lnTo>
                    <a:lnTo>
                      <a:pt x="17" y="1"/>
                    </a:lnTo>
                    <a:lnTo>
                      <a:pt x="21" y="0"/>
                    </a:lnTo>
                    <a:close/>
                  </a:path>
                </a:pathLst>
              </a:custGeom>
              <a:solidFill>
                <a:srgbClr val="000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19" name="Freeform 304"/>
              <p:cNvSpPr>
                <a:spLocks/>
              </p:cNvSpPr>
              <p:nvPr/>
            </p:nvSpPr>
            <p:spPr bwMode="auto">
              <a:xfrm>
                <a:off x="2082" y="1963"/>
                <a:ext cx="105" cy="222"/>
              </a:xfrm>
              <a:custGeom>
                <a:avLst/>
                <a:gdLst>
                  <a:gd name="T0" fmla="*/ 21 w 105"/>
                  <a:gd name="T1" fmla="*/ 0 h 222"/>
                  <a:gd name="T2" fmla="*/ 84 w 105"/>
                  <a:gd name="T3" fmla="*/ 0 h 222"/>
                  <a:gd name="T4" fmla="*/ 88 w 105"/>
                  <a:gd name="T5" fmla="*/ 1 h 222"/>
                  <a:gd name="T6" fmla="*/ 91 w 105"/>
                  <a:gd name="T7" fmla="*/ 5 h 222"/>
                  <a:gd name="T8" fmla="*/ 95 w 105"/>
                  <a:gd name="T9" fmla="*/ 11 h 222"/>
                  <a:gd name="T10" fmla="*/ 99 w 105"/>
                  <a:gd name="T11" fmla="*/ 18 h 222"/>
                  <a:gd name="T12" fmla="*/ 101 w 105"/>
                  <a:gd name="T13" fmla="*/ 29 h 222"/>
                  <a:gd name="T14" fmla="*/ 103 w 105"/>
                  <a:gd name="T15" fmla="*/ 39 h 222"/>
                  <a:gd name="T16" fmla="*/ 104 w 105"/>
                  <a:gd name="T17" fmla="*/ 51 h 222"/>
                  <a:gd name="T18" fmla="*/ 105 w 105"/>
                  <a:gd name="T19" fmla="*/ 65 h 222"/>
                  <a:gd name="T20" fmla="*/ 105 w 105"/>
                  <a:gd name="T21" fmla="*/ 158 h 222"/>
                  <a:gd name="T22" fmla="*/ 104 w 105"/>
                  <a:gd name="T23" fmla="*/ 171 h 222"/>
                  <a:gd name="T24" fmla="*/ 103 w 105"/>
                  <a:gd name="T25" fmla="*/ 182 h 222"/>
                  <a:gd name="T26" fmla="*/ 101 w 105"/>
                  <a:gd name="T27" fmla="*/ 193 h 222"/>
                  <a:gd name="T28" fmla="*/ 99 w 105"/>
                  <a:gd name="T29" fmla="*/ 203 h 222"/>
                  <a:gd name="T30" fmla="*/ 95 w 105"/>
                  <a:gd name="T31" fmla="*/ 210 h 222"/>
                  <a:gd name="T32" fmla="*/ 91 w 105"/>
                  <a:gd name="T33" fmla="*/ 217 h 222"/>
                  <a:gd name="T34" fmla="*/ 88 w 105"/>
                  <a:gd name="T35" fmla="*/ 221 h 222"/>
                  <a:gd name="T36" fmla="*/ 84 w 105"/>
                  <a:gd name="T37" fmla="*/ 222 h 222"/>
                  <a:gd name="T38" fmla="*/ 21 w 105"/>
                  <a:gd name="T39" fmla="*/ 222 h 222"/>
                  <a:gd name="T40" fmla="*/ 17 w 105"/>
                  <a:gd name="T41" fmla="*/ 221 h 222"/>
                  <a:gd name="T42" fmla="*/ 14 w 105"/>
                  <a:gd name="T43" fmla="*/ 217 h 222"/>
                  <a:gd name="T44" fmla="*/ 10 w 105"/>
                  <a:gd name="T45" fmla="*/ 210 h 222"/>
                  <a:gd name="T46" fmla="*/ 6 w 105"/>
                  <a:gd name="T47" fmla="*/ 203 h 222"/>
                  <a:gd name="T48" fmla="*/ 4 w 105"/>
                  <a:gd name="T49" fmla="*/ 193 h 222"/>
                  <a:gd name="T50" fmla="*/ 2 w 105"/>
                  <a:gd name="T51" fmla="*/ 182 h 222"/>
                  <a:gd name="T52" fmla="*/ 1 w 105"/>
                  <a:gd name="T53" fmla="*/ 171 h 222"/>
                  <a:gd name="T54" fmla="*/ 0 w 105"/>
                  <a:gd name="T55" fmla="*/ 158 h 222"/>
                  <a:gd name="T56" fmla="*/ 0 w 105"/>
                  <a:gd name="T57" fmla="*/ 65 h 222"/>
                  <a:gd name="T58" fmla="*/ 1 w 105"/>
                  <a:gd name="T59" fmla="*/ 51 h 222"/>
                  <a:gd name="T60" fmla="*/ 2 w 105"/>
                  <a:gd name="T61" fmla="*/ 39 h 222"/>
                  <a:gd name="T62" fmla="*/ 4 w 105"/>
                  <a:gd name="T63" fmla="*/ 29 h 222"/>
                  <a:gd name="T64" fmla="*/ 6 w 105"/>
                  <a:gd name="T65" fmla="*/ 18 h 222"/>
                  <a:gd name="T66" fmla="*/ 10 w 105"/>
                  <a:gd name="T67" fmla="*/ 11 h 222"/>
                  <a:gd name="T68" fmla="*/ 14 w 105"/>
                  <a:gd name="T69" fmla="*/ 5 h 222"/>
                  <a:gd name="T70" fmla="*/ 17 w 105"/>
                  <a:gd name="T71" fmla="*/ 1 h 222"/>
                  <a:gd name="T72" fmla="*/ 21 w 105"/>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2"/>
                  <a:gd name="T113" fmla="*/ 105 w 105"/>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2">
                    <a:moveTo>
                      <a:pt x="21" y="0"/>
                    </a:moveTo>
                    <a:lnTo>
                      <a:pt x="84" y="0"/>
                    </a:lnTo>
                    <a:lnTo>
                      <a:pt x="88" y="1"/>
                    </a:lnTo>
                    <a:lnTo>
                      <a:pt x="91" y="5"/>
                    </a:lnTo>
                    <a:lnTo>
                      <a:pt x="95" y="11"/>
                    </a:lnTo>
                    <a:lnTo>
                      <a:pt x="99" y="18"/>
                    </a:lnTo>
                    <a:lnTo>
                      <a:pt x="101" y="29"/>
                    </a:lnTo>
                    <a:lnTo>
                      <a:pt x="103" y="39"/>
                    </a:lnTo>
                    <a:lnTo>
                      <a:pt x="104" y="51"/>
                    </a:lnTo>
                    <a:lnTo>
                      <a:pt x="105" y="65"/>
                    </a:lnTo>
                    <a:lnTo>
                      <a:pt x="105" y="158"/>
                    </a:lnTo>
                    <a:lnTo>
                      <a:pt x="104" y="171"/>
                    </a:lnTo>
                    <a:lnTo>
                      <a:pt x="103" y="182"/>
                    </a:lnTo>
                    <a:lnTo>
                      <a:pt x="101" y="193"/>
                    </a:lnTo>
                    <a:lnTo>
                      <a:pt x="99" y="203"/>
                    </a:lnTo>
                    <a:lnTo>
                      <a:pt x="95" y="210"/>
                    </a:lnTo>
                    <a:lnTo>
                      <a:pt x="91" y="217"/>
                    </a:lnTo>
                    <a:lnTo>
                      <a:pt x="88" y="221"/>
                    </a:lnTo>
                    <a:lnTo>
                      <a:pt x="84" y="222"/>
                    </a:lnTo>
                    <a:lnTo>
                      <a:pt x="21" y="222"/>
                    </a:lnTo>
                    <a:lnTo>
                      <a:pt x="17" y="221"/>
                    </a:lnTo>
                    <a:lnTo>
                      <a:pt x="14" y="217"/>
                    </a:lnTo>
                    <a:lnTo>
                      <a:pt x="10" y="210"/>
                    </a:lnTo>
                    <a:lnTo>
                      <a:pt x="6" y="203"/>
                    </a:lnTo>
                    <a:lnTo>
                      <a:pt x="4" y="193"/>
                    </a:lnTo>
                    <a:lnTo>
                      <a:pt x="2" y="182"/>
                    </a:lnTo>
                    <a:lnTo>
                      <a:pt x="1" y="171"/>
                    </a:lnTo>
                    <a:lnTo>
                      <a:pt x="0" y="158"/>
                    </a:lnTo>
                    <a:lnTo>
                      <a:pt x="0" y="65"/>
                    </a:lnTo>
                    <a:lnTo>
                      <a:pt x="1" y="51"/>
                    </a:lnTo>
                    <a:lnTo>
                      <a:pt x="2" y="39"/>
                    </a:lnTo>
                    <a:lnTo>
                      <a:pt x="4" y="29"/>
                    </a:lnTo>
                    <a:lnTo>
                      <a:pt x="6" y="18"/>
                    </a:lnTo>
                    <a:lnTo>
                      <a:pt x="10" y="11"/>
                    </a:lnTo>
                    <a:lnTo>
                      <a:pt x="14" y="5"/>
                    </a:lnTo>
                    <a:lnTo>
                      <a:pt x="17" y="1"/>
                    </a:lnTo>
                    <a:lnTo>
                      <a:pt x="21" y="0"/>
                    </a:lnTo>
                  </a:path>
                </a:pathLst>
              </a:custGeom>
              <a:solidFill>
                <a:srgbClr val="B2B2B2"/>
              </a:solidFill>
              <a:ln w="1588" cap="flat" cmpd="sng">
                <a:solidFill>
                  <a:srgbClr val="1F1A17"/>
                </a:solidFill>
                <a:prstDash val="solid"/>
                <a:round/>
                <a:headEnd type="none" w="med" len="med"/>
                <a:tailEnd type="none" w="med" len="med"/>
              </a:ln>
            </p:spPr>
            <p:txBody>
              <a:bodyPr/>
              <a:lstStyle/>
              <a:p>
                <a:endParaRPr lang="ru-RU"/>
              </a:p>
            </p:txBody>
          </p:sp>
          <p:sp>
            <p:nvSpPr>
              <p:cNvPr id="15920" name="Freeform 305"/>
              <p:cNvSpPr>
                <a:spLocks/>
              </p:cNvSpPr>
              <p:nvPr/>
            </p:nvSpPr>
            <p:spPr bwMode="auto">
              <a:xfrm>
                <a:off x="2100" y="2020"/>
                <a:ext cx="64" cy="127"/>
              </a:xfrm>
              <a:custGeom>
                <a:avLst/>
                <a:gdLst>
                  <a:gd name="T0" fmla="*/ 32 w 64"/>
                  <a:gd name="T1" fmla="*/ 0 h 127"/>
                  <a:gd name="T2" fmla="*/ 35 w 64"/>
                  <a:gd name="T3" fmla="*/ 0 h 127"/>
                  <a:gd name="T4" fmla="*/ 38 w 64"/>
                  <a:gd name="T5" fmla="*/ 1 h 127"/>
                  <a:gd name="T6" fmla="*/ 41 w 64"/>
                  <a:gd name="T7" fmla="*/ 2 h 127"/>
                  <a:gd name="T8" fmla="*/ 44 w 64"/>
                  <a:gd name="T9" fmla="*/ 4 h 127"/>
                  <a:gd name="T10" fmla="*/ 49 w 64"/>
                  <a:gd name="T11" fmla="*/ 10 h 127"/>
                  <a:gd name="T12" fmla="*/ 54 w 64"/>
                  <a:gd name="T13" fmla="*/ 18 h 127"/>
                  <a:gd name="T14" fmla="*/ 58 w 64"/>
                  <a:gd name="T15" fmla="*/ 28 h 127"/>
                  <a:gd name="T16" fmla="*/ 61 w 64"/>
                  <a:gd name="T17" fmla="*/ 38 h 127"/>
                  <a:gd name="T18" fmla="*/ 63 w 64"/>
                  <a:gd name="T19" fmla="*/ 51 h 127"/>
                  <a:gd name="T20" fmla="*/ 64 w 64"/>
                  <a:gd name="T21" fmla="*/ 64 h 127"/>
                  <a:gd name="T22" fmla="*/ 63 w 64"/>
                  <a:gd name="T23" fmla="*/ 76 h 127"/>
                  <a:gd name="T24" fmla="*/ 61 w 64"/>
                  <a:gd name="T25" fmla="*/ 88 h 127"/>
                  <a:gd name="T26" fmla="*/ 58 w 64"/>
                  <a:gd name="T27" fmla="*/ 99 h 127"/>
                  <a:gd name="T28" fmla="*/ 54 w 64"/>
                  <a:gd name="T29" fmla="*/ 108 h 127"/>
                  <a:gd name="T30" fmla="*/ 49 w 64"/>
                  <a:gd name="T31" fmla="*/ 116 h 127"/>
                  <a:gd name="T32" fmla="*/ 44 w 64"/>
                  <a:gd name="T33" fmla="*/ 122 h 127"/>
                  <a:gd name="T34" fmla="*/ 41 w 64"/>
                  <a:gd name="T35" fmla="*/ 124 h 127"/>
                  <a:gd name="T36" fmla="*/ 38 w 64"/>
                  <a:gd name="T37" fmla="*/ 125 h 127"/>
                  <a:gd name="T38" fmla="*/ 35 w 64"/>
                  <a:gd name="T39" fmla="*/ 127 h 127"/>
                  <a:gd name="T40" fmla="*/ 32 w 64"/>
                  <a:gd name="T41" fmla="*/ 127 h 127"/>
                  <a:gd name="T42" fmla="*/ 28 w 64"/>
                  <a:gd name="T43" fmla="*/ 127 h 127"/>
                  <a:gd name="T44" fmla="*/ 25 w 64"/>
                  <a:gd name="T45" fmla="*/ 125 h 127"/>
                  <a:gd name="T46" fmla="*/ 22 w 64"/>
                  <a:gd name="T47" fmla="*/ 124 h 127"/>
                  <a:gd name="T48" fmla="*/ 19 w 64"/>
                  <a:gd name="T49" fmla="*/ 122 h 127"/>
                  <a:gd name="T50" fmla="*/ 14 w 64"/>
                  <a:gd name="T51" fmla="*/ 116 h 127"/>
                  <a:gd name="T52" fmla="*/ 9 w 64"/>
                  <a:gd name="T53" fmla="*/ 108 h 127"/>
                  <a:gd name="T54" fmla="*/ 5 w 64"/>
                  <a:gd name="T55" fmla="*/ 99 h 127"/>
                  <a:gd name="T56" fmla="*/ 2 w 64"/>
                  <a:gd name="T57" fmla="*/ 88 h 127"/>
                  <a:gd name="T58" fmla="*/ 0 w 64"/>
                  <a:gd name="T59" fmla="*/ 76 h 127"/>
                  <a:gd name="T60" fmla="*/ 0 w 64"/>
                  <a:gd name="T61" fmla="*/ 64 h 127"/>
                  <a:gd name="T62" fmla="*/ 0 w 64"/>
                  <a:gd name="T63" fmla="*/ 51 h 127"/>
                  <a:gd name="T64" fmla="*/ 2 w 64"/>
                  <a:gd name="T65" fmla="*/ 38 h 127"/>
                  <a:gd name="T66" fmla="*/ 5 w 64"/>
                  <a:gd name="T67" fmla="*/ 28 h 127"/>
                  <a:gd name="T68" fmla="*/ 9 w 64"/>
                  <a:gd name="T69" fmla="*/ 18 h 127"/>
                  <a:gd name="T70" fmla="*/ 14 w 64"/>
                  <a:gd name="T71" fmla="*/ 10 h 127"/>
                  <a:gd name="T72" fmla="*/ 19 w 64"/>
                  <a:gd name="T73" fmla="*/ 4 h 127"/>
                  <a:gd name="T74" fmla="*/ 22 w 64"/>
                  <a:gd name="T75" fmla="*/ 2 h 127"/>
                  <a:gd name="T76" fmla="*/ 25 w 64"/>
                  <a:gd name="T77" fmla="*/ 1 h 127"/>
                  <a:gd name="T78" fmla="*/ 28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8" y="1"/>
                    </a:lnTo>
                    <a:lnTo>
                      <a:pt x="41" y="2"/>
                    </a:lnTo>
                    <a:lnTo>
                      <a:pt x="44" y="4"/>
                    </a:lnTo>
                    <a:lnTo>
                      <a:pt x="49" y="10"/>
                    </a:lnTo>
                    <a:lnTo>
                      <a:pt x="54" y="18"/>
                    </a:lnTo>
                    <a:lnTo>
                      <a:pt x="58" y="28"/>
                    </a:lnTo>
                    <a:lnTo>
                      <a:pt x="61" y="38"/>
                    </a:lnTo>
                    <a:lnTo>
                      <a:pt x="63" y="51"/>
                    </a:lnTo>
                    <a:lnTo>
                      <a:pt x="64" y="64"/>
                    </a:lnTo>
                    <a:lnTo>
                      <a:pt x="63" y="76"/>
                    </a:lnTo>
                    <a:lnTo>
                      <a:pt x="61" y="88"/>
                    </a:lnTo>
                    <a:lnTo>
                      <a:pt x="58" y="99"/>
                    </a:lnTo>
                    <a:lnTo>
                      <a:pt x="54" y="108"/>
                    </a:lnTo>
                    <a:lnTo>
                      <a:pt x="49" y="116"/>
                    </a:lnTo>
                    <a:lnTo>
                      <a:pt x="44" y="122"/>
                    </a:lnTo>
                    <a:lnTo>
                      <a:pt x="41" y="124"/>
                    </a:lnTo>
                    <a:lnTo>
                      <a:pt x="38" y="125"/>
                    </a:lnTo>
                    <a:lnTo>
                      <a:pt x="35" y="127"/>
                    </a:lnTo>
                    <a:lnTo>
                      <a:pt x="32" y="127"/>
                    </a:lnTo>
                    <a:lnTo>
                      <a:pt x="28"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8" y="0"/>
                    </a:lnTo>
                    <a:lnTo>
                      <a:pt x="32" y="0"/>
                    </a:lnTo>
                    <a:close/>
                  </a:path>
                </a:pathLst>
              </a:custGeom>
              <a:solidFill>
                <a:srgbClr val="000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21" name="Freeform 306"/>
              <p:cNvSpPr>
                <a:spLocks/>
              </p:cNvSpPr>
              <p:nvPr/>
            </p:nvSpPr>
            <p:spPr bwMode="auto">
              <a:xfrm>
                <a:off x="2100" y="2020"/>
                <a:ext cx="64" cy="127"/>
              </a:xfrm>
              <a:custGeom>
                <a:avLst/>
                <a:gdLst>
                  <a:gd name="T0" fmla="*/ 32 w 64"/>
                  <a:gd name="T1" fmla="*/ 0 h 127"/>
                  <a:gd name="T2" fmla="*/ 35 w 64"/>
                  <a:gd name="T3" fmla="*/ 0 h 127"/>
                  <a:gd name="T4" fmla="*/ 38 w 64"/>
                  <a:gd name="T5" fmla="*/ 1 h 127"/>
                  <a:gd name="T6" fmla="*/ 41 w 64"/>
                  <a:gd name="T7" fmla="*/ 2 h 127"/>
                  <a:gd name="T8" fmla="*/ 44 w 64"/>
                  <a:gd name="T9" fmla="*/ 4 h 127"/>
                  <a:gd name="T10" fmla="*/ 49 w 64"/>
                  <a:gd name="T11" fmla="*/ 10 h 127"/>
                  <a:gd name="T12" fmla="*/ 54 w 64"/>
                  <a:gd name="T13" fmla="*/ 18 h 127"/>
                  <a:gd name="T14" fmla="*/ 58 w 64"/>
                  <a:gd name="T15" fmla="*/ 28 h 127"/>
                  <a:gd name="T16" fmla="*/ 61 w 64"/>
                  <a:gd name="T17" fmla="*/ 38 h 127"/>
                  <a:gd name="T18" fmla="*/ 63 w 64"/>
                  <a:gd name="T19" fmla="*/ 51 h 127"/>
                  <a:gd name="T20" fmla="*/ 64 w 64"/>
                  <a:gd name="T21" fmla="*/ 64 h 127"/>
                  <a:gd name="T22" fmla="*/ 63 w 64"/>
                  <a:gd name="T23" fmla="*/ 76 h 127"/>
                  <a:gd name="T24" fmla="*/ 61 w 64"/>
                  <a:gd name="T25" fmla="*/ 88 h 127"/>
                  <a:gd name="T26" fmla="*/ 58 w 64"/>
                  <a:gd name="T27" fmla="*/ 99 h 127"/>
                  <a:gd name="T28" fmla="*/ 54 w 64"/>
                  <a:gd name="T29" fmla="*/ 108 h 127"/>
                  <a:gd name="T30" fmla="*/ 49 w 64"/>
                  <a:gd name="T31" fmla="*/ 116 h 127"/>
                  <a:gd name="T32" fmla="*/ 44 w 64"/>
                  <a:gd name="T33" fmla="*/ 122 h 127"/>
                  <a:gd name="T34" fmla="*/ 41 w 64"/>
                  <a:gd name="T35" fmla="*/ 124 h 127"/>
                  <a:gd name="T36" fmla="*/ 38 w 64"/>
                  <a:gd name="T37" fmla="*/ 125 h 127"/>
                  <a:gd name="T38" fmla="*/ 35 w 64"/>
                  <a:gd name="T39" fmla="*/ 127 h 127"/>
                  <a:gd name="T40" fmla="*/ 32 w 64"/>
                  <a:gd name="T41" fmla="*/ 127 h 127"/>
                  <a:gd name="T42" fmla="*/ 28 w 64"/>
                  <a:gd name="T43" fmla="*/ 127 h 127"/>
                  <a:gd name="T44" fmla="*/ 25 w 64"/>
                  <a:gd name="T45" fmla="*/ 125 h 127"/>
                  <a:gd name="T46" fmla="*/ 22 w 64"/>
                  <a:gd name="T47" fmla="*/ 124 h 127"/>
                  <a:gd name="T48" fmla="*/ 19 w 64"/>
                  <a:gd name="T49" fmla="*/ 122 h 127"/>
                  <a:gd name="T50" fmla="*/ 14 w 64"/>
                  <a:gd name="T51" fmla="*/ 116 h 127"/>
                  <a:gd name="T52" fmla="*/ 9 w 64"/>
                  <a:gd name="T53" fmla="*/ 108 h 127"/>
                  <a:gd name="T54" fmla="*/ 5 w 64"/>
                  <a:gd name="T55" fmla="*/ 99 h 127"/>
                  <a:gd name="T56" fmla="*/ 2 w 64"/>
                  <a:gd name="T57" fmla="*/ 88 h 127"/>
                  <a:gd name="T58" fmla="*/ 0 w 64"/>
                  <a:gd name="T59" fmla="*/ 76 h 127"/>
                  <a:gd name="T60" fmla="*/ 0 w 64"/>
                  <a:gd name="T61" fmla="*/ 64 h 127"/>
                  <a:gd name="T62" fmla="*/ 0 w 64"/>
                  <a:gd name="T63" fmla="*/ 51 h 127"/>
                  <a:gd name="T64" fmla="*/ 2 w 64"/>
                  <a:gd name="T65" fmla="*/ 38 h 127"/>
                  <a:gd name="T66" fmla="*/ 5 w 64"/>
                  <a:gd name="T67" fmla="*/ 28 h 127"/>
                  <a:gd name="T68" fmla="*/ 9 w 64"/>
                  <a:gd name="T69" fmla="*/ 18 h 127"/>
                  <a:gd name="T70" fmla="*/ 14 w 64"/>
                  <a:gd name="T71" fmla="*/ 10 h 127"/>
                  <a:gd name="T72" fmla="*/ 19 w 64"/>
                  <a:gd name="T73" fmla="*/ 4 h 127"/>
                  <a:gd name="T74" fmla="*/ 22 w 64"/>
                  <a:gd name="T75" fmla="*/ 2 h 127"/>
                  <a:gd name="T76" fmla="*/ 25 w 64"/>
                  <a:gd name="T77" fmla="*/ 1 h 127"/>
                  <a:gd name="T78" fmla="*/ 28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8" y="1"/>
                    </a:lnTo>
                    <a:lnTo>
                      <a:pt x="41" y="2"/>
                    </a:lnTo>
                    <a:lnTo>
                      <a:pt x="44" y="4"/>
                    </a:lnTo>
                    <a:lnTo>
                      <a:pt x="49" y="10"/>
                    </a:lnTo>
                    <a:lnTo>
                      <a:pt x="54" y="18"/>
                    </a:lnTo>
                    <a:lnTo>
                      <a:pt x="58" y="28"/>
                    </a:lnTo>
                    <a:lnTo>
                      <a:pt x="61" y="38"/>
                    </a:lnTo>
                    <a:lnTo>
                      <a:pt x="63" y="51"/>
                    </a:lnTo>
                    <a:lnTo>
                      <a:pt x="64" y="64"/>
                    </a:lnTo>
                    <a:lnTo>
                      <a:pt x="63" y="76"/>
                    </a:lnTo>
                    <a:lnTo>
                      <a:pt x="61" y="88"/>
                    </a:lnTo>
                    <a:lnTo>
                      <a:pt x="58" y="99"/>
                    </a:lnTo>
                    <a:lnTo>
                      <a:pt x="54" y="108"/>
                    </a:lnTo>
                    <a:lnTo>
                      <a:pt x="49" y="116"/>
                    </a:lnTo>
                    <a:lnTo>
                      <a:pt x="44" y="122"/>
                    </a:lnTo>
                    <a:lnTo>
                      <a:pt x="41" y="124"/>
                    </a:lnTo>
                    <a:lnTo>
                      <a:pt x="38" y="125"/>
                    </a:lnTo>
                    <a:lnTo>
                      <a:pt x="35" y="127"/>
                    </a:lnTo>
                    <a:lnTo>
                      <a:pt x="32" y="127"/>
                    </a:lnTo>
                    <a:lnTo>
                      <a:pt x="28"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8" y="0"/>
                    </a:lnTo>
                    <a:lnTo>
                      <a:pt x="32" y="0"/>
                    </a:lnTo>
                  </a:path>
                </a:pathLst>
              </a:custGeom>
              <a:solidFill>
                <a:srgbClr val="000000"/>
              </a:solidFill>
              <a:ln w="1588">
                <a:solidFill>
                  <a:srgbClr val="1F1A17"/>
                </a:solidFill>
                <a:prstDash val="solid"/>
                <a:round/>
                <a:headEnd/>
                <a:tailEnd/>
              </a:ln>
            </p:spPr>
            <p:txBody>
              <a:bodyPr/>
              <a:lstStyle/>
              <a:p>
                <a:endParaRPr lang="ru-RU"/>
              </a:p>
            </p:txBody>
          </p:sp>
          <p:sp>
            <p:nvSpPr>
              <p:cNvPr id="15922" name="Freeform 307"/>
              <p:cNvSpPr>
                <a:spLocks/>
              </p:cNvSpPr>
              <p:nvPr/>
            </p:nvSpPr>
            <p:spPr bwMode="auto">
              <a:xfrm>
                <a:off x="2189" y="1963"/>
                <a:ext cx="104" cy="222"/>
              </a:xfrm>
              <a:custGeom>
                <a:avLst/>
                <a:gdLst>
                  <a:gd name="T0" fmla="*/ 20 w 104"/>
                  <a:gd name="T1" fmla="*/ 0 h 222"/>
                  <a:gd name="T2" fmla="*/ 84 w 104"/>
                  <a:gd name="T3" fmla="*/ 0 h 222"/>
                  <a:gd name="T4" fmla="*/ 88 w 104"/>
                  <a:gd name="T5" fmla="*/ 1 h 222"/>
                  <a:gd name="T6" fmla="*/ 92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2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2"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2"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close/>
                  </a:path>
                </a:pathLst>
              </a:custGeom>
              <a:solidFill>
                <a:srgbClr val="000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23" name="Freeform 308"/>
              <p:cNvSpPr>
                <a:spLocks/>
              </p:cNvSpPr>
              <p:nvPr/>
            </p:nvSpPr>
            <p:spPr bwMode="auto">
              <a:xfrm>
                <a:off x="2189" y="1963"/>
                <a:ext cx="104" cy="222"/>
              </a:xfrm>
              <a:custGeom>
                <a:avLst/>
                <a:gdLst>
                  <a:gd name="T0" fmla="*/ 20 w 104"/>
                  <a:gd name="T1" fmla="*/ 0 h 222"/>
                  <a:gd name="T2" fmla="*/ 84 w 104"/>
                  <a:gd name="T3" fmla="*/ 0 h 222"/>
                  <a:gd name="T4" fmla="*/ 88 w 104"/>
                  <a:gd name="T5" fmla="*/ 1 h 222"/>
                  <a:gd name="T6" fmla="*/ 92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2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2"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2"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path>
                </a:pathLst>
              </a:custGeom>
              <a:solidFill>
                <a:srgbClr val="B2B2B2"/>
              </a:solidFill>
              <a:ln w="1588" cap="flat" cmpd="sng">
                <a:solidFill>
                  <a:srgbClr val="1F1A17"/>
                </a:solidFill>
                <a:prstDash val="solid"/>
                <a:round/>
                <a:headEnd type="none" w="med" len="med"/>
                <a:tailEnd type="none" w="med" len="med"/>
              </a:ln>
            </p:spPr>
            <p:txBody>
              <a:bodyPr/>
              <a:lstStyle/>
              <a:p>
                <a:endParaRPr lang="ru-RU"/>
              </a:p>
            </p:txBody>
          </p:sp>
          <p:sp>
            <p:nvSpPr>
              <p:cNvPr id="15924" name="Freeform 309"/>
              <p:cNvSpPr>
                <a:spLocks/>
              </p:cNvSpPr>
              <p:nvPr/>
            </p:nvSpPr>
            <p:spPr bwMode="auto">
              <a:xfrm>
                <a:off x="2206" y="2020"/>
                <a:ext cx="65" cy="127"/>
              </a:xfrm>
              <a:custGeom>
                <a:avLst/>
                <a:gdLst>
                  <a:gd name="T0" fmla="*/ 32 w 65"/>
                  <a:gd name="T1" fmla="*/ 0 h 127"/>
                  <a:gd name="T2" fmla="*/ 35 w 65"/>
                  <a:gd name="T3" fmla="*/ 0 h 127"/>
                  <a:gd name="T4" fmla="*/ 38 w 65"/>
                  <a:gd name="T5" fmla="*/ 1 h 127"/>
                  <a:gd name="T6" fmla="*/ 41 w 65"/>
                  <a:gd name="T7" fmla="*/ 2 h 127"/>
                  <a:gd name="T8" fmla="*/ 44 w 65"/>
                  <a:gd name="T9" fmla="*/ 4 h 127"/>
                  <a:gd name="T10" fmla="*/ 50 w 65"/>
                  <a:gd name="T11" fmla="*/ 10 h 127"/>
                  <a:gd name="T12" fmla="*/ 54 w 65"/>
                  <a:gd name="T13" fmla="*/ 18 h 127"/>
                  <a:gd name="T14" fmla="*/ 58 w 65"/>
                  <a:gd name="T15" fmla="*/ 28 h 127"/>
                  <a:gd name="T16" fmla="*/ 61 w 65"/>
                  <a:gd name="T17" fmla="*/ 38 h 127"/>
                  <a:gd name="T18" fmla="*/ 63 w 65"/>
                  <a:gd name="T19" fmla="*/ 51 h 127"/>
                  <a:gd name="T20" fmla="*/ 65 w 65"/>
                  <a:gd name="T21" fmla="*/ 64 h 127"/>
                  <a:gd name="T22" fmla="*/ 63 w 65"/>
                  <a:gd name="T23" fmla="*/ 76 h 127"/>
                  <a:gd name="T24" fmla="*/ 61 w 65"/>
                  <a:gd name="T25" fmla="*/ 88 h 127"/>
                  <a:gd name="T26" fmla="*/ 58 w 65"/>
                  <a:gd name="T27" fmla="*/ 99 h 127"/>
                  <a:gd name="T28" fmla="*/ 54 w 65"/>
                  <a:gd name="T29" fmla="*/ 108 h 127"/>
                  <a:gd name="T30" fmla="*/ 50 w 65"/>
                  <a:gd name="T31" fmla="*/ 116 h 127"/>
                  <a:gd name="T32" fmla="*/ 44 w 65"/>
                  <a:gd name="T33" fmla="*/ 122 h 127"/>
                  <a:gd name="T34" fmla="*/ 41 w 65"/>
                  <a:gd name="T35" fmla="*/ 124 h 127"/>
                  <a:gd name="T36" fmla="*/ 38 w 65"/>
                  <a:gd name="T37" fmla="*/ 125 h 127"/>
                  <a:gd name="T38" fmla="*/ 35 w 65"/>
                  <a:gd name="T39" fmla="*/ 127 h 127"/>
                  <a:gd name="T40" fmla="*/ 32 w 65"/>
                  <a:gd name="T41" fmla="*/ 127 h 127"/>
                  <a:gd name="T42" fmla="*/ 28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1"/>
                    </a:lnTo>
                    <a:lnTo>
                      <a:pt x="41" y="2"/>
                    </a:lnTo>
                    <a:lnTo>
                      <a:pt x="44" y="4"/>
                    </a:lnTo>
                    <a:lnTo>
                      <a:pt x="50" y="10"/>
                    </a:lnTo>
                    <a:lnTo>
                      <a:pt x="54" y="18"/>
                    </a:lnTo>
                    <a:lnTo>
                      <a:pt x="58" y="28"/>
                    </a:lnTo>
                    <a:lnTo>
                      <a:pt x="61" y="38"/>
                    </a:lnTo>
                    <a:lnTo>
                      <a:pt x="63" y="51"/>
                    </a:lnTo>
                    <a:lnTo>
                      <a:pt x="65" y="64"/>
                    </a:lnTo>
                    <a:lnTo>
                      <a:pt x="63" y="76"/>
                    </a:lnTo>
                    <a:lnTo>
                      <a:pt x="61" y="88"/>
                    </a:lnTo>
                    <a:lnTo>
                      <a:pt x="58" y="99"/>
                    </a:lnTo>
                    <a:lnTo>
                      <a:pt x="54" y="108"/>
                    </a:lnTo>
                    <a:lnTo>
                      <a:pt x="50" y="116"/>
                    </a:lnTo>
                    <a:lnTo>
                      <a:pt x="44" y="122"/>
                    </a:lnTo>
                    <a:lnTo>
                      <a:pt x="41" y="124"/>
                    </a:lnTo>
                    <a:lnTo>
                      <a:pt x="38" y="125"/>
                    </a:lnTo>
                    <a:lnTo>
                      <a:pt x="35" y="127"/>
                    </a:lnTo>
                    <a:lnTo>
                      <a:pt x="32" y="127"/>
                    </a:lnTo>
                    <a:lnTo>
                      <a:pt x="28"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8" y="0"/>
                    </a:lnTo>
                    <a:lnTo>
                      <a:pt x="32" y="0"/>
                    </a:lnTo>
                    <a:close/>
                  </a:path>
                </a:pathLst>
              </a:custGeom>
              <a:solidFill>
                <a:srgbClr val="000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25" name="Freeform 310"/>
              <p:cNvSpPr>
                <a:spLocks/>
              </p:cNvSpPr>
              <p:nvPr/>
            </p:nvSpPr>
            <p:spPr bwMode="auto">
              <a:xfrm>
                <a:off x="2206" y="2020"/>
                <a:ext cx="65" cy="127"/>
              </a:xfrm>
              <a:custGeom>
                <a:avLst/>
                <a:gdLst>
                  <a:gd name="T0" fmla="*/ 32 w 65"/>
                  <a:gd name="T1" fmla="*/ 0 h 127"/>
                  <a:gd name="T2" fmla="*/ 35 w 65"/>
                  <a:gd name="T3" fmla="*/ 0 h 127"/>
                  <a:gd name="T4" fmla="*/ 38 w 65"/>
                  <a:gd name="T5" fmla="*/ 1 h 127"/>
                  <a:gd name="T6" fmla="*/ 41 w 65"/>
                  <a:gd name="T7" fmla="*/ 2 h 127"/>
                  <a:gd name="T8" fmla="*/ 44 w 65"/>
                  <a:gd name="T9" fmla="*/ 4 h 127"/>
                  <a:gd name="T10" fmla="*/ 50 w 65"/>
                  <a:gd name="T11" fmla="*/ 10 h 127"/>
                  <a:gd name="T12" fmla="*/ 54 w 65"/>
                  <a:gd name="T13" fmla="*/ 18 h 127"/>
                  <a:gd name="T14" fmla="*/ 58 w 65"/>
                  <a:gd name="T15" fmla="*/ 28 h 127"/>
                  <a:gd name="T16" fmla="*/ 61 w 65"/>
                  <a:gd name="T17" fmla="*/ 38 h 127"/>
                  <a:gd name="T18" fmla="*/ 63 w 65"/>
                  <a:gd name="T19" fmla="*/ 51 h 127"/>
                  <a:gd name="T20" fmla="*/ 65 w 65"/>
                  <a:gd name="T21" fmla="*/ 64 h 127"/>
                  <a:gd name="T22" fmla="*/ 63 w 65"/>
                  <a:gd name="T23" fmla="*/ 76 h 127"/>
                  <a:gd name="T24" fmla="*/ 61 w 65"/>
                  <a:gd name="T25" fmla="*/ 88 h 127"/>
                  <a:gd name="T26" fmla="*/ 58 w 65"/>
                  <a:gd name="T27" fmla="*/ 99 h 127"/>
                  <a:gd name="T28" fmla="*/ 54 w 65"/>
                  <a:gd name="T29" fmla="*/ 108 h 127"/>
                  <a:gd name="T30" fmla="*/ 50 w 65"/>
                  <a:gd name="T31" fmla="*/ 116 h 127"/>
                  <a:gd name="T32" fmla="*/ 44 w 65"/>
                  <a:gd name="T33" fmla="*/ 122 h 127"/>
                  <a:gd name="T34" fmla="*/ 41 w 65"/>
                  <a:gd name="T35" fmla="*/ 124 h 127"/>
                  <a:gd name="T36" fmla="*/ 38 w 65"/>
                  <a:gd name="T37" fmla="*/ 125 h 127"/>
                  <a:gd name="T38" fmla="*/ 35 w 65"/>
                  <a:gd name="T39" fmla="*/ 127 h 127"/>
                  <a:gd name="T40" fmla="*/ 32 w 65"/>
                  <a:gd name="T41" fmla="*/ 127 h 127"/>
                  <a:gd name="T42" fmla="*/ 28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1"/>
                    </a:lnTo>
                    <a:lnTo>
                      <a:pt x="41" y="2"/>
                    </a:lnTo>
                    <a:lnTo>
                      <a:pt x="44" y="4"/>
                    </a:lnTo>
                    <a:lnTo>
                      <a:pt x="50" y="10"/>
                    </a:lnTo>
                    <a:lnTo>
                      <a:pt x="54" y="18"/>
                    </a:lnTo>
                    <a:lnTo>
                      <a:pt x="58" y="28"/>
                    </a:lnTo>
                    <a:lnTo>
                      <a:pt x="61" y="38"/>
                    </a:lnTo>
                    <a:lnTo>
                      <a:pt x="63" y="51"/>
                    </a:lnTo>
                    <a:lnTo>
                      <a:pt x="65" y="64"/>
                    </a:lnTo>
                    <a:lnTo>
                      <a:pt x="63" y="76"/>
                    </a:lnTo>
                    <a:lnTo>
                      <a:pt x="61" y="88"/>
                    </a:lnTo>
                    <a:lnTo>
                      <a:pt x="58" y="99"/>
                    </a:lnTo>
                    <a:lnTo>
                      <a:pt x="54" y="108"/>
                    </a:lnTo>
                    <a:lnTo>
                      <a:pt x="50" y="116"/>
                    </a:lnTo>
                    <a:lnTo>
                      <a:pt x="44" y="122"/>
                    </a:lnTo>
                    <a:lnTo>
                      <a:pt x="41" y="124"/>
                    </a:lnTo>
                    <a:lnTo>
                      <a:pt x="38" y="125"/>
                    </a:lnTo>
                    <a:lnTo>
                      <a:pt x="35" y="127"/>
                    </a:lnTo>
                    <a:lnTo>
                      <a:pt x="32" y="127"/>
                    </a:lnTo>
                    <a:lnTo>
                      <a:pt x="28"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8" y="0"/>
                    </a:lnTo>
                    <a:lnTo>
                      <a:pt x="32" y="0"/>
                    </a:lnTo>
                  </a:path>
                </a:pathLst>
              </a:custGeom>
              <a:solidFill>
                <a:srgbClr val="000000"/>
              </a:solidFill>
              <a:ln w="1588">
                <a:solidFill>
                  <a:srgbClr val="1F1A17"/>
                </a:solidFill>
                <a:prstDash val="solid"/>
                <a:round/>
                <a:headEnd/>
                <a:tailEnd/>
              </a:ln>
            </p:spPr>
            <p:txBody>
              <a:bodyPr/>
              <a:lstStyle/>
              <a:p>
                <a:endParaRPr lang="ru-RU"/>
              </a:p>
            </p:txBody>
          </p:sp>
          <p:sp>
            <p:nvSpPr>
              <p:cNvPr id="15926" name="Freeform 311"/>
              <p:cNvSpPr>
                <a:spLocks/>
              </p:cNvSpPr>
              <p:nvPr/>
            </p:nvSpPr>
            <p:spPr bwMode="auto">
              <a:xfrm>
                <a:off x="2295" y="1963"/>
                <a:ext cx="104" cy="222"/>
              </a:xfrm>
              <a:custGeom>
                <a:avLst/>
                <a:gdLst>
                  <a:gd name="T0" fmla="*/ 21 w 104"/>
                  <a:gd name="T1" fmla="*/ 0 h 222"/>
                  <a:gd name="T2" fmla="*/ 84 w 104"/>
                  <a:gd name="T3" fmla="*/ 0 h 222"/>
                  <a:gd name="T4" fmla="*/ 88 w 104"/>
                  <a:gd name="T5" fmla="*/ 1 h 222"/>
                  <a:gd name="T6" fmla="*/ 92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2 w 104"/>
                  <a:gd name="T33" fmla="*/ 217 h 222"/>
                  <a:gd name="T34" fmla="*/ 88 w 104"/>
                  <a:gd name="T35" fmla="*/ 221 h 222"/>
                  <a:gd name="T36" fmla="*/ 84 w 104"/>
                  <a:gd name="T37" fmla="*/ 222 h 222"/>
                  <a:gd name="T38" fmla="*/ 21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1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1" y="0"/>
                    </a:moveTo>
                    <a:lnTo>
                      <a:pt x="84" y="0"/>
                    </a:lnTo>
                    <a:lnTo>
                      <a:pt x="88" y="1"/>
                    </a:lnTo>
                    <a:lnTo>
                      <a:pt x="92"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2" y="217"/>
                    </a:lnTo>
                    <a:lnTo>
                      <a:pt x="88" y="221"/>
                    </a:lnTo>
                    <a:lnTo>
                      <a:pt x="84" y="222"/>
                    </a:lnTo>
                    <a:lnTo>
                      <a:pt x="21"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27" name="Freeform 312"/>
              <p:cNvSpPr>
                <a:spLocks/>
              </p:cNvSpPr>
              <p:nvPr/>
            </p:nvSpPr>
            <p:spPr bwMode="auto">
              <a:xfrm>
                <a:off x="2295" y="1963"/>
                <a:ext cx="104" cy="222"/>
              </a:xfrm>
              <a:custGeom>
                <a:avLst/>
                <a:gdLst>
                  <a:gd name="T0" fmla="*/ 21 w 104"/>
                  <a:gd name="T1" fmla="*/ 0 h 222"/>
                  <a:gd name="T2" fmla="*/ 84 w 104"/>
                  <a:gd name="T3" fmla="*/ 0 h 222"/>
                  <a:gd name="T4" fmla="*/ 88 w 104"/>
                  <a:gd name="T5" fmla="*/ 1 h 222"/>
                  <a:gd name="T6" fmla="*/ 92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2 w 104"/>
                  <a:gd name="T33" fmla="*/ 217 h 222"/>
                  <a:gd name="T34" fmla="*/ 88 w 104"/>
                  <a:gd name="T35" fmla="*/ 221 h 222"/>
                  <a:gd name="T36" fmla="*/ 84 w 104"/>
                  <a:gd name="T37" fmla="*/ 222 h 222"/>
                  <a:gd name="T38" fmla="*/ 21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1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1" y="0"/>
                    </a:moveTo>
                    <a:lnTo>
                      <a:pt x="84" y="0"/>
                    </a:lnTo>
                    <a:lnTo>
                      <a:pt x="88" y="1"/>
                    </a:lnTo>
                    <a:lnTo>
                      <a:pt x="92"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2" y="217"/>
                    </a:lnTo>
                    <a:lnTo>
                      <a:pt x="88" y="221"/>
                    </a:lnTo>
                    <a:lnTo>
                      <a:pt x="84" y="222"/>
                    </a:lnTo>
                    <a:lnTo>
                      <a:pt x="21"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5928" name="Freeform 313"/>
              <p:cNvSpPr>
                <a:spLocks/>
              </p:cNvSpPr>
              <p:nvPr/>
            </p:nvSpPr>
            <p:spPr bwMode="auto">
              <a:xfrm>
                <a:off x="2312" y="2020"/>
                <a:ext cx="65" cy="127"/>
              </a:xfrm>
              <a:custGeom>
                <a:avLst/>
                <a:gdLst>
                  <a:gd name="T0" fmla="*/ 32 w 65"/>
                  <a:gd name="T1" fmla="*/ 0 h 127"/>
                  <a:gd name="T2" fmla="*/ 35 w 65"/>
                  <a:gd name="T3" fmla="*/ 0 h 127"/>
                  <a:gd name="T4" fmla="*/ 38 w 65"/>
                  <a:gd name="T5" fmla="*/ 1 h 127"/>
                  <a:gd name="T6" fmla="*/ 41 w 65"/>
                  <a:gd name="T7" fmla="*/ 2 h 127"/>
                  <a:gd name="T8" fmla="*/ 44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4 w 65"/>
                  <a:gd name="T33" fmla="*/ 122 h 127"/>
                  <a:gd name="T34" fmla="*/ 41 w 65"/>
                  <a:gd name="T35" fmla="*/ 124 h 127"/>
                  <a:gd name="T36" fmla="*/ 38 w 65"/>
                  <a:gd name="T37" fmla="*/ 125 h 127"/>
                  <a:gd name="T38" fmla="*/ 35 w 65"/>
                  <a:gd name="T39" fmla="*/ 127 h 127"/>
                  <a:gd name="T40" fmla="*/ 32 w 65"/>
                  <a:gd name="T41" fmla="*/ 127 h 127"/>
                  <a:gd name="T42" fmla="*/ 28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1"/>
                    </a:lnTo>
                    <a:lnTo>
                      <a:pt x="41" y="2"/>
                    </a:lnTo>
                    <a:lnTo>
                      <a:pt x="44"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4" y="122"/>
                    </a:lnTo>
                    <a:lnTo>
                      <a:pt x="41" y="124"/>
                    </a:lnTo>
                    <a:lnTo>
                      <a:pt x="38" y="125"/>
                    </a:lnTo>
                    <a:lnTo>
                      <a:pt x="35" y="127"/>
                    </a:lnTo>
                    <a:lnTo>
                      <a:pt x="32" y="127"/>
                    </a:lnTo>
                    <a:lnTo>
                      <a:pt x="28"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8"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29" name="Freeform 314"/>
              <p:cNvSpPr>
                <a:spLocks/>
              </p:cNvSpPr>
              <p:nvPr/>
            </p:nvSpPr>
            <p:spPr bwMode="auto">
              <a:xfrm>
                <a:off x="2312" y="2020"/>
                <a:ext cx="65" cy="127"/>
              </a:xfrm>
              <a:custGeom>
                <a:avLst/>
                <a:gdLst>
                  <a:gd name="T0" fmla="*/ 32 w 65"/>
                  <a:gd name="T1" fmla="*/ 0 h 127"/>
                  <a:gd name="T2" fmla="*/ 35 w 65"/>
                  <a:gd name="T3" fmla="*/ 0 h 127"/>
                  <a:gd name="T4" fmla="*/ 38 w 65"/>
                  <a:gd name="T5" fmla="*/ 1 h 127"/>
                  <a:gd name="T6" fmla="*/ 41 w 65"/>
                  <a:gd name="T7" fmla="*/ 2 h 127"/>
                  <a:gd name="T8" fmla="*/ 44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4 w 65"/>
                  <a:gd name="T33" fmla="*/ 122 h 127"/>
                  <a:gd name="T34" fmla="*/ 41 w 65"/>
                  <a:gd name="T35" fmla="*/ 124 h 127"/>
                  <a:gd name="T36" fmla="*/ 38 w 65"/>
                  <a:gd name="T37" fmla="*/ 125 h 127"/>
                  <a:gd name="T38" fmla="*/ 35 w 65"/>
                  <a:gd name="T39" fmla="*/ 127 h 127"/>
                  <a:gd name="T40" fmla="*/ 32 w 65"/>
                  <a:gd name="T41" fmla="*/ 127 h 127"/>
                  <a:gd name="T42" fmla="*/ 28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8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1"/>
                    </a:lnTo>
                    <a:lnTo>
                      <a:pt x="41" y="2"/>
                    </a:lnTo>
                    <a:lnTo>
                      <a:pt x="44"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4" y="122"/>
                    </a:lnTo>
                    <a:lnTo>
                      <a:pt x="41" y="124"/>
                    </a:lnTo>
                    <a:lnTo>
                      <a:pt x="38" y="125"/>
                    </a:lnTo>
                    <a:lnTo>
                      <a:pt x="35" y="127"/>
                    </a:lnTo>
                    <a:lnTo>
                      <a:pt x="32" y="127"/>
                    </a:lnTo>
                    <a:lnTo>
                      <a:pt x="28"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8"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930" name="Freeform 315"/>
              <p:cNvSpPr>
                <a:spLocks/>
              </p:cNvSpPr>
              <p:nvPr/>
            </p:nvSpPr>
            <p:spPr bwMode="auto">
              <a:xfrm>
                <a:off x="2402" y="1963"/>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1 w 103"/>
                  <a:gd name="T15" fmla="*/ 39 h 222"/>
                  <a:gd name="T16" fmla="*/ 103 w 103"/>
                  <a:gd name="T17" fmla="*/ 51 h 222"/>
                  <a:gd name="T18" fmla="*/ 103 w 103"/>
                  <a:gd name="T19" fmla="*/ 65 h 222"/>
                  <a:gd name="T20" fmla="*/ 103 w 103"/>
                  <a:gd name="T21" fmla="*/ 158 h 222"/>
                  <a:gd name="T22" fmla="*/ 103 w 103"/>
                  <a:gd name="T23" fmla="*/ 171 h 222"/>
                  <a:gd name="T24" fmla="*/ 101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8 w 103"/>
                  <a:gd name="T45" fmla="*/ 210 h 222"/>
                  <a:gd name="T46" fmla="*/ 5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5 w 103"/>
                  <a:gd name="T65" fmla="*/ 18 h 222"/>
                  <a:gd name="T66" fmla="*/ 8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1" y="39"/>
                    </a:lnTo>
                    <a:lnTo>
                      <a:pt x="103" y="51"/>
                    </a:lnTo>
                    <a:lnTo>
                      <a:pt x="103" y="65"/>
                    </a:lnTo>
                    <a:lnTo>
                      <a:pt x="103" y="158"/>
                    </a:lnTo>
                    <a:lnTo>
                      <a:pt x="103" y="171"/>
                    </a:lnTo>
                    <a:lnTo>
                      <a:pt x="101" y="182"/>
                    </a:lnTo>
                    <a:lnTo>
                      <a:pt x="100" y="193"/>
                    </a:lnTo>
                    <a:lnTo>
                      <a:pt x="97" y="203"/>
                    </a:lnTo>
                    <a:lnTo>
                      <a:pt x="94" y="210"/>
                    </a:lnTo>
                    <a:lnTo>
                      <a:pt x="91" y="217"/>
                    </a:lnTo>
                    <a:lnTo>
                      <a:pt x="87" y="221"/>
                    </a:lnTo>
                    <a:lnTo>
                      <a:pt x="83" y="222"/>
                    </a:lnTo>
                    <a:lnTo>
                      <a:pt x="20" y="222"/>
                    </a:lnTo>
                    <a:lnTo>
                      <a:pt x="16" y="221"/>
                    </a:lnTo>
                    <a:lnTo>
                      <a:pt x="12" y="217"/>
                    </a:lnTo>
                    <a:lnTo>
                      <a:pt x="8" y="210"/>
                    </a:lnTo>
                    <a:lnTo>
                      <a:pt x="5" y="203"/>
                    </a:lnTo>
                    <a:lnTo>
                      <a:pt x="3" y="193"/>
                    </a:lnTo>
                    <a:lnTo>
                      <a:pt x="1" y="182"/>
                    </a:lnTo>
                    <a:lnTo>
                      <a:pt x="0" y="171"/>
                    </a:lnTo>
                    <a:lnTo>
                      <a:pt x="0" y="158"/>
                    </a:lnTo>
                    <a:lnTo>
                      <a:pt x="0" y="65"/>
                    </a:lnTo>
                    <a:lnTo>
                      <a:pt x="0" y="51"/>
                    </a:lnTo>
                    <a:lnTo>
                      <a:pt x="1" y="39"/>
                    </a:lnTo>
                    <a:lnTo>
                      <a:pt x="3" y="29"/>
                    </a:lnTo>
                    <a:lnTo>
                      <a:pt x="5" y="18"/>
                    </a:lnTo>
                    <a:lnTo>
                      <a:pt x="8" y="11"/>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31" name="Freeform 316"/>
              <p:cNvSpPr>
                <a:spLocks/>
              </p:cNvSpPr>
              <p:nvPr/>
            </p:nvSpPr>
            <p:spPr bwMode="auto">
              <a:xfrm>
                <a:off x="2402" y="1963"/>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1 w 103"/>
                  <a:gd name="T15" fmla="*/ 39 h 222"/>
                  <a:gd name="T16" fmla="*/ 103 w 103"/>
                  <a:gd name="T17" fmla="*/ 51 h 222"/>
                  <a:gd name="T18" fmla="*/ 103 w 103"/>
                  <a:gd name="T19" fmla="*/ 65 h 222"/>
                  <a:gd name="T20" fmla="*/ 103 w 103"/>
                  <a:gd name="T21" fmla="*/ 158 h 222"/>
                  <a:gd name="T22" fmla="*/ 103 w 103"/>
                  <a:gd name="T23" fmla="*/ 171 h 222"/>
                  <a:gd name="T24" fmla="*/ 101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8 w 103"/>
                  <a:gd name="T45" fmla="*/ 210 h 222"/>
                  <a:gd name="T46" fmla="*/ 5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5 w 103"/>
                  <a:gd name="T65" fmla="*/ 18 h 222"/>
                  <a:gd name="T66" fmla="*/ 8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1" y="39"/>
                    </a:lnTo>
                    <a:lnTo>
                      <a:pt x="103" y="51"/>
                    </a:lnTo>
                    <a:lnTo>
                      <a:pt x="103" y="65"/>
                    </a:lnTo>
                    <a:lnTo>
                      <a:pt x="103" y="158"/>
                    </a:lnTo>
                    <a:lnTo>
                      <a:pt x="103" y="171"/>
                    </a:lnTo>
                    <a:lnTo>
                      <a:pt x="101" y="182"/>
                    </a:lnTo>
                    <a:lnTo>
                      <a:pt x="100" y="193"/>
                    </a:lnTo>
                    <a:lnTo>
                      <a:pt x="97" y="203"/>
                    </a:lnTo>
                    <a:lnTo>
                      <a:pt x="94" y="210"/>
                    </a:lnTo>
                    <a:lnTo>
                      <a:pt x="91" y="217"/>
                    </a:lnTo>
                    <a:lnTo>
                      <a:pt x="87" y="221"/>
                    </a:lnTo>
                    <a:lnTo>
                      <a:pt x="83" y="222"/>
                    </a:lnTo>
                    <a:lnTo>
                      <a:pt x="20" y="222"/>
                    </a:lnTo>
                    <a:lnTo>
                      <a:pt x="16" y="221"/>
                    </a:lnTo>
                    <a:lnTo>
                      <a:pt x="12" y="217"/>
                    </a:lnTo>
                    <a:lnTo>
                      <a:pt x="8" y="210"/>
                    </a:lnTo>
                    <a:lnTo>
                      <a:pt x="5" y="203"/>
                    </a:lnTo>
                    <a:lnTo>
                      <a:pt x="3" y="193"/>
                    </a:lnTo>
                    <a:lnTo>
                      <a:pt x="1" y="182"/>
                    </a:lnTo>
                    <a:lnTo>
                      <a:pt x="0" y="171"/>
                    </a:lnTo>
                    <a:lnTo>
                      <a:pt x="0" y="158"/>
                    </a:lnTo>
                    <a:lnTo>
                      <a:pt x="0" y="65"/>
                    </a:lnTo>
                    <a:lnTo>
                      <a:pt x="0" y="51"/>
                    </a:lnTo>
                    <a:lnTo>
                      <a:pt x="1" y="39"/>
                    </a:lnTo>
                    <a:lnTo>
                      <a:pt x="3" y="29"/>
                    </a:lnTo>
                    <a:lnTo>
                      <a:pt x="5" y="18"/>
                    </a:lnTo>
                    <a:lnTo>
                      <a:pt x="8" y="11"/>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932" name="Freeform 317"/>
              <p:cNvSpPr>
                <a:spLocks/>
              </p:cNvSpPr>
              <p:nvPr/>
            </p:nvSpPr>
            <p:spPr bwMode="auto">
              <a:xfrm>
                <a:off x="2418" y="2020"/>
                <a:ext cx="65" cy="127"/>
              </a:xfrm>
              <a:custGeom>
                <a:avLst/>
                <a:gdLst>
                  <a:gd name="T0" fmla="*/ 32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2 w 65"/>
                  <a:gd name="T41" fmla="*/ 127 h 127"/>
                  <a:gd name="T42" fmla="*/ 29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6" y="0"/>
                    </a:lnTo>
                    <a:lnTo>
                      <a:pt x="39" y="1"/>
                    </a:lnTo>
                    <a:lnTo>
                      <a:pt x="42" y="2"/>
                    </a:lnTo>
                    <a:lnTo>
                      <a:pt x="45"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5" y="122"/>
                    </a:lnTo>
                    <a:lnTo>
                      <a:pt x="42" y="124"/>
                    </a:lnTo>
                    <a:lnTo>
                      <a:pt x="39" y="125"/>
                    </a:lnTo>
                    <a:lnTo>
                      <a:pt x="36" y="127"/>
                    </a:lnTo>
                    <a:lnTo>
                      <a:pt x="32" y="127"/>
                    </a:lnTo>
                    <a:lnTo>
                      <a:pt x="29"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33" name="Freeform 318"/>
              <p:cNvSpPr>
                <a:spLocks/>
              </p:cNvSpPr>
              <p:nvPr/>
            </p:nvSpPr>
            <p:spPr bwMode="auto">
              <a:xfrm>
                <a:off x="2418" y="2020"/>
                <a:ext cx="65" cy="127"/>
              </a:xfrm>
              <a:custGeom>
                <a:avLst/>
                <a:gdLst>
                  <a:gd name="T0" fmla="*/ 32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2 w 65"/>
                  <a:gd name="T41" fmla="*/ 127 h 127"/>
                  <a:gd name="T42" fmla="*/ 29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6" y="0"/>
                    </a:lnTo>
                    <a:lnTo>
                      <a:pt x="39" y="1"/>
                    </a:lnTo>
                    <a:lnTo>
                      <a:pt x="42" y="2"/>
                    </a:lnTo>
                    <a:lnTo>
                      <a:pt x="45"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5" y="122"/>
                    </a:lnTo>
                    <a:lnTo>
                      <a:pt x="42" y="124"/>
                    </a:lnTo>
                    <a:lnTo>
                      <a:pt x="39" y="125"/>
                    </a:lnTo>
                    <a:lnTo>
                      <a:pt x="36" y="127"/>
                    </a:lnTo>
                    <a:lnTo>
                      <a:pt x="32" y="127"/>
                    </a:lnTo>
                    <a:lnTo>
                      <a:pt x="29"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934" name="Freeform 319"/>
              <p:cNvSpPr>
                <a:spLocks/>
              </p:cNvSpPr>
              <p:nvPr/>
            </p:nvSpPr>
            <p:spPr bwMode="auto">
              <a:xfrm>
                <a:off x="2508" y="1963"/>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1 w 103"/>
                  <a:gd name="T15" fmla="*/ 39 h 222"/>
                  <a:gd name="T16" fmla="*/ 103 w 103"/>
                  <a:gd name="T17" fmla="*/ 51 h 222"/>
                  <a:gd name="T18" fmla="*/ 103 w 103"/>
                  <a:gd name="T19" fmla="*/ 65 h 222"/>
                  <a:gd name="T20" fmla="*/ 103 w 103"/>
                  <a:gd name="T21" fmla="*/ 158 h 222"/>
                  <a:gd name="T22" fmla="*/ 103 w 103"/>
                  <a:gd name="T23" fmla="*/ 171 h 222"/>
                  <a:gd name="T24" fmla="*/ 101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8 w 103"/>
                  <a:gd name="T45" fmla="*/ 210 h 222"/>
                  <a:gd name="T46" fmla="*/ 5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5 w 103"/>
                  <a:gd name="T65" fmla="*/ 18 h 222"/>
                  <a:gd name="T66" fmla="*/ 8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1" y="39"/>
                    </a:lnTo>
                    <a:lnTo>
                      <a:pt x="103" y="51"/>
                    </a:lnTo>
                    <a:lnTo>
                      <a:pt x="103" y="65"/>
                    </a:lnTo>
                    <a:lnTo>
                      <a:pt x="103" y="158"/>
                    </a:lnTo>
                    <a:lnTo>
                      <a:pt x="103" y="171"/>
                    </a:lnTo>
                    <a:lnTo>
                      <a:pt x="101" y="182"/>
                    </a:lnTo>
                    <a:lnTo>
                      <a:pt x="100" y="193"/>
                    </a:lnTo>
                    <a:lnTo>
                      <a:pt x="97" y="203"/>
                    </a:lnTo>
                    <a:lnTo>
                      <a:pt x="94" y="210"/>
                    </a:lnTo>
                    <a:lnTo>
                      <a:pt x="91" y="217"/>
                    </a:lnTo>
                    <a:lnTo>
                      <a:pt x="87" y="221"/>
                    </a:lnTo>
                    <a:lnTo>
                      <a:pt x="83" y="222"/>
                    </a:lnTo>
                    <a:lnTo>
                      <a:pt x="20" y="222"/>
                    </a:lnTo>
                    <a:lnTo>
                      <a:pt x="16" y="221"/>
                    </a:lnTo>
                    <a:lnTo>
                      <a:pt x="12" y="217"/>
                    </a:lnTo>
                    <a:lnTo>
                      <a:pt x="8" y="210"/>
                    </a:lnTo>
                    <a:lnTo>
                      <a:pt x="5" y="203"/>
                    </a:lnTo>
                    <a:lnTo>
                      <a:pt x="3" y="193"/>
                    </a:lnTo>
                    <a:lnTo>
                      <a:pt x="1" y="182"/>
                    </a:lnTo>
                    <a:lnTo>
                      <a:pt x="0" y="171"/>
                    </a:lnTo>
                    <a:lnTo>
                      <a:pt x="0" y="158"/>
                    </a:lnTo>
                    <a:lnTo>
                      <a:pt x="0" y="65"/>
                    </a:lnTo>
                    <a:lnTo>
                      <a:pt x="0" y="51"/>
                    </a:lnTo>
                    <a:lnTo>
                      <a:pt x="1" y="39"/>
                    </a:lnTo>
                    <a:lnTo>
                      <a:pt x="3" y="29"/>
                    </a:lnTo>
                    <a:lnTo>
                      <a:pt x="5" y="18"/>
                    </a:lnTo>
                    <a:lnTo>
                      <a:pt x="8" y="11"/>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35" name="Freeform 320"/>
              <p:cNvSpPr>
                <a:spLocks/>
              </p:cNvSpPr>
              <p:nvPr/>
            </p:nvSpPr>
            <p:spPr bwMode="auto">
              <a:xfrm>
                <a:off x="2508" y="1963"/>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1 w 103"/>
                  <a:gd name="T15" fmla="*/ 39 h 222"/>
                  <a:gd name="T16" fmla="*/ 103 w 103"/>
                  <a:gd name="T17" fmla="*/ 51 h 222"/>
                  <a:gd name="T18" fmla="*/ 103 w 103"/>
                  <a:gd name="T19" fmla="*/ 65 h 222"/>
                  <a:gd name="T20" fmla="*/ 103 w 103"/>
                  <a:gd name="T21" fmla="*/ 158 h 222"/>
                  <a:gd name="T22" fmla="*/ 103 w 103"/>
                  <a:gd name="T23" fmla="*/ 171 h 222"/>
                  <a:gd name="T24" fmla="*/ 101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8 w 103"/>
                  <a:gd name="T45" fmla="*/ 210 h 222"/>
                  <a:gd name="T46" fmla="*/ 5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5 w 103"/>
                  <a:gd name="T65" fmla="*/ 18 h 222"/>
                  <a:gd name="T66" fmla="*/ 8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1" y="39"/>
                    </a:lnTo>
                    <a:lnTo>
                      <a:pt x="103" y="51"/>
                    </a:lnTo>
                    <a:lnTo>
                      <a:pt x="103" y="65"/>
                    </a:lnTo>
                    <a:lnTo>
                      <a:pt x="103" y="158"/>
                    </a:lnTo>
                    <a:lnTo>
                      <a:pt x="103" y="171"/>
                    </a:lnTo>
                    <a:lnTo>
                      <a:pt x="101" y="182"/>
                    </a:lnTo>
                    <a:lnTo>
                      <a:pt x="100" y="193"/>
                    </a:lnTo>
                    <a:lnTo>
                      <a:pt x="97" y="203"/>
                    </a:lnTo>
                    <a:lnTo>
                      <a:pt x="94" y="210"/>
                    </a:lnTo>
                    <a:lnTo>
                      <a:pt x="91" y="217"/>
                    </a:lnTo>
                    <a:lnTo>
                      <a:pt x="87" y="221"/>
                    </a:lnTo>
                    <a:lnTo>
                      <a:pt x="83" y="222"/>
                    </a:lnTo>
                    <a:lnTo>
                      <a:pt x="20" y="222"/>
                    </a:lnTo>
                    <a:lnTo>
                      <a:pt x="16" y="221"/>
                    </a:lnTo>
                    <a:lnTo>
                      <a:pt x="12" y="217"/>
                    </a:lnTo>
                    <a:lnTo>
                      <a:pt x="8" y="210"/>
                    </a:lnTo>
                    <a:lnTo>
                      <a:pt x="5" y="203"/>
                    </a:lnTo>
                    <a:lnTo>
                      <a:pt x="3" y="193"/>
                    </a:lnTo>
                    <a:lnTo>
                      <a:pt x="1" y="182"/>
                    </a:lnTo>
                    <a:lnTo>
                      <a:pt x="0" y="171"/>
                    </a:lnTo>
                    <a:lnTo>
                      <a:pt x="0" y="158"/>
                    </a:lnTo>
                    <a:lnTo>
                      <a:pt x="0" y="65"/>
                    </a:lnTo>
                    <a:lnTo>
                      <a:pt x="0" y="51"/>
                    </a:lnTo>
                    <a:lnTo>
                      <a:pt x="1" y="39"/>
                    </a:lnTo>
                    <a:lnTo>
                      <a:pt x="3" y="29"/>
                    </a:lnTo>
                    <a:lnTo>
                      <a:pt x="5" y="18"/>
                    </a:lnTo>
                    <a:lnTo>
                      <a:pt x="8" y="11"/>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936" name="Freeform 321"/>
              <p:cNvSpPr>
                <a:spLocks/>
              </p:cNvSpPr>
              <p:nvPr/>
            </p:nvSpPr>
            <p:spPr bwMode="auto">
              <a:xfrm>
                <a:off x="2524" y="2020"/>
                <a:ext cx="65" cy="127"/>
              </a:xfrm>
              <a:custGeom>
                <a:avLst/>
                <a:gdLst>
                  <a:gd name="T0" fmla="*/ 33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3 w 65"/>
                  <a:gd name="T41" fmla="*/ 127 h 127"/>
                  <a:gd name="T42" fmla="*/ 30 w 65"/>
                  <a:gd name="T43" fmla="*/ 127 h 127"/>
                  <a:gd name="T44" fmla="*/ 26 w 65"/>
                  <a:gd name="T45" fmla="*/ 125 h 127"/>
                  <a:gd name="T46" fmla="*/ 23 w 65"/>
                  <a:gd name="T47" fmla="*/ 124 h 127"/>
                  <a:gd name="T48" fmla="*/ 20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20 w 65"/>
                  <a:gd name="T73" fmla="*/ 4 h 127"/>
                  <a:gd name="T74" fmla="*/ 23 w 65"/>
                  <a:gd name="T75" fmla="*/ 2 h 127"/>
                  <a:gd name="T76" fmla="*/ 26 w 65"/>
                  <a:gd name="T77" fmla="*/ 1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2"/>
                    </a:lnTo>
                    <a:lnTo>
                      <a:pt x="45"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5" y="122"/>
                    </a:lnTo>
                    <a:lnTo>
                      <a:pt x="42" y="124"/>
                    </a:lnTo>
                    <a:lnTo>
                      <a:pt x="39" y="125"/>
                    </a:lnTo>
                    <a:lnTo>
                      <a:pt x="36" y="127"/>
                    </a:lnTo>
                    <a:lnTo>
                      <a:pt x="33" y="127"/>
                    </a:lnTo>
                    <a:lnTo>
                      <a:pt x="30" y="127"/>
                    </a:lnTo>
                    <a:lnTo>
                      <a:pt x="26" y="125"/>
                    </a:lnTo>
                    <a:lnTo>
                      <a:pt x="23" y="124"/>
                    </a:lnTo>
                    <a:lnTo>
                      <a:pt x="20"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20" y="4"/>
                    </a:lnTo>
                    <a:lnTo>
                      <a:pt x="23" y="2"/>
                    </a:lnTo>
                    <a:lnTo>
                      <a:pt x="26" y="1"/>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37" name="Freeform 322"/>
              <p:cNvSpPr>
                <a:spLocks/>
              </p:cNvSpPr>
              <p:nvPr/>
            </p:nvSpPr>
            <p:spPr bwMode="auto">
              <a:xfrm>
                <a:off x="2524" y="2020"/>
                <a:ext cx="65" cy="127"/>
              </a:xfrm>
              <a:custGeom>
                <a:avLst/>
                <a:gdLst>
                  <a:gd name="T0" fmla="*/ 33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3 w 65"/>
                  <a:gd name="T41" fmla="*/ 127 h 127"/>
                  <a:gd name="T42" fmla="*/ 30 w 65"/>
                  <a:gd name="T43" fmla="*/ 127 h 127"/>
                  <a:gd name="T44" fmla="*/ 26 w 65"/>
                  <a:gd name="T45" fmla="*/ 125 h 127"/>
                  <a:gd name="T46" fmla="*/ 23 w 65"/>
                  <a:gd name="T47" fmla="*/ 124 h 127"/>
                  <a:gd name="T48" fmla="*/ 20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20 w 65"/>
                  <a:gd name="T73" fmla="*/ 4 h 127"/>
                  <a:gd name="T74" fmla="*/ 23 w 65"/>
                  <a:gd name="T75" fmla="*/ 2 h 127"/>
                  <a:gd name="T76" fmla="*/ 26 w 65"/>
                  <a:gd name="T77" fmla="*/ 1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2"/>
                    </a:lnTo>
                    <a:lnTo>
                      <a:pt x="45"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5" y="122"/>
                    </a:lnTo>
                    <a:lnTo>
                      <a:pt x="42" y="124"/>
                    </a:lnTo>
                    <a:lnTo>
                      <a:pt x="39" y="125"/>
                    </a:lnTo>
                    <a:lnTo>
                      <a:pt x="36" y="127"/>
                    </a:lnTo>
                    <a:lnTo>
                      <a:pt x="33" y="127"/>
                    </a:lnTo>
                    <a:lnTo>
                      <a:pt x="30" y="127"/>
                    </a:lnTo>
                    <a:lnTo>
                      <a:pt x="26" y="125"/>
                    </a:lnTo>
                    <a:lnTo>
                      <a:pt x="23" y="124"/>
                    </a:lnTo>
                    <a:lnTo>
                      <a:pt x="20"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20" y="4"/>
                    </a:lnTo>
                    <a:lnTo>
                      <a:pt x="23" y="2"/>
                    </a:lnTo>
                    <a:lnTo>
                      <a:pt x="26" y="1"/>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938" name="Freeform 323"/>
              <p:cNvSpPr>
                <a:spLocks/>
              </p:cNvSpPr>
              <p:nvPr/>
            </p:nvSpPr>
            <p:spPr bwMode="auto">
              <a:xfrm>
                <a:off x="2614" y="1963"/>
                <a:ext cx="103" cy="222"/>
              </a:xfrm>
              <a:custGeom>
                <a:avLst/>
                <a:gdLst>
                  <a:gd name="T0" fmla="*/ 21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1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1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1" y="0"/>
                    </a:moveTo>
                    <a:lnTo>
                      <a:pt x="83" y="0"/>
                    </a:lnTo>
                    <a:lnTo>
                      <a:pt x="87" y="1"/>
                    </a:lnTo>
                    <a:lnTo>
                      <a:pt x="91" y="5"/>
                    </a:lnTo>
                    <a:lnTo>
                      <a:pt x="94" y="11"/>
                    </a:lnTo>
                    <a:lnTo>
                      <a:pt x="97" y="18"/>
                    </a:lnTo>
                    <a:lnTo>
                      <a:pt x="100" y="29"/>
                    </a:lnTo>
                    <a:lnTo>
                      <a:pt x="102" y="39"/>
                    </a:lnTo>
                    <a:lnTo>
                      <a:pt x="103" y="51"/>
                    </a:lnTo>
                    <a:lnTo>
                      <a:pt x="103" y="65"/>
                    </a:lnTo>
                    <a:lnTo>
                      <a:pt x="103" y="158"/>
                    </a:lnTo>
                    <a:lnTo>
                      <a:pt x="103" y="171"/>
                    </a:lnTo>
                    <a:lnTo>
                      <a:pt x="102" y="182"/>
                    </a:lnTo>
                    <a:lnTo>
                      <a:pt x="100" y="193"/>
                    </a:lnTo>
                    <a:lnTo>
                      <a:pt x="97" y="203"/>
                    </a:lnTo>
                    <a:lnTo>
                      <a:pt x="94" y="210"/>
                    </a:lnTo>
                    <a:lnTo>
                      <a:pt x="91" y="217"/>
                    </a:lnTo>
                    <a:lnTo>
                      <a:pt x="87" y="221"/>
                    </a:lnTo>
                    <a:lnTo>
                      <a:pt x="83" y="222"/>
                    </a:lnTo>
                    <a:lnTo>
                      <a:pt x="21" y="222"/>
                    </a:lnTo>
                    <a:lnTo>
                      <a:pt x="16" y="221"/>
                    </a:lnTo>
                    <a:lnTo>
                      <a:pt x="12" y="217"/>
                    </a:lnTo>
                    <a:lnTo>
                      <a:pt x="9" y="210"/>
                    </a:lnTo>
                    <a:lnTo>
                      <a:pt x="6" y="203"/>
                    </a:lnTo>
                    <a:lnTo>
                      <a:pt x="3" y="193"/>
                    </a:lnTo>
                    <a:lnTo>
                      <a:pt x="1" y="182"/>
                    </a:lnTo>
                    <a:lnTo>
                      <a:pt x="0" y="171"/>
                    </a:lnTo>
                    <a:lnTo>
                      <a:pt x="0" y="158"/>
                    </a:lnTo>
                    <a:lnTo>
                      <a:pt x="0" y="65"/>
                    </a:lnTo>
                    <a:lnTo>
                      <a:pt x="0" y="51"/>
                    </a:lnTo>
                    <a:lnTo>
                      <a:pt x="1" y="39"/>
                    </a:lnTo>
                    <a:lnTo>
                      <a:pt x="3" y="29"/>
                    </a:lnTo>
                    <a:lnTo>
                      <a:pt x="6" y="18"/>
                    </a:lnTo>
                    <a:lnTo>
                      <a:pt x="9" y="11"/>
                    </a:lnTo>
                    <a:lnTo>
                      <a:pt x="12" y="5"/>
                    </a:lnTo>
                    <a:lnTo>
                      <a:pt x="16"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39" name="Freeform 324"/>
              <p:cNvSpPr>
                <a:spLocks/>
              </p:cNvSpPr>
              <p:nvPr/>
            </p:nvSpPr>
            <p:spPr bwMode="auto">
              <a:xfrm>
                <a:off x="2614" y="1963"/>
                <a:ext cx="103" cy="222"/>
              </a:xfrm>
              <a:custGeom>
                <a:avLst/>
                <a:gdLst>
                  <a:gd name="T0" fmla="*/ 21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1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1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1" y="0"/>
                    </a:moveTo>
                    <a:lnTo>
                      <a:pt x="83" y="0"/>
                    </a:lnTo>
                    <a:lnTo>
                      <a:pt x="87" y="1"/>
                    </a:lnTo>
                    <a:lnTo>
                      <a:pt x="91" y="5"/>
                    </a:lnTo>
                    <a:lnTo>
                      <a:pt x="94" y="11"/>
                    </a:lnTo>
                    <a:lnTo>
                      <a:pt x="97" y="18"/>
                    </a:lnTo>
                    <a:lnTo>
                      <a:pt x="100" y="29"/>
                    </a:lnTo>
                    <a:lnTo>
                      <a:pt x="102" y="39"/>
                    </a:lnTo>
                    <a:lnTo>
                      <a:pt x="103" y="51"/>
                    </a:lnTo>
                    <a:lnTo>
                      <a:pt x="103" y="65"/>
                    </a:lnTo>
                    <a:lnTo>
                      <a:pt x="103" y="158"/>
                    </a:lnTo>
                    <a:lnTo>
                      <a:pt x="103" y="171"/>
                    </a:lnTo>
                    <a:lnTo>
                      <a:pt x="102" y="182"/>
                    </a:lnTo>
                    <a:lnTo>
                      <a:pt x="100" y="193"/>
                    </a:lnTo>
                    <a:lnTo>
                      <a:pt x="97" y="203"/>
                    </a:lnTo>
                    <a:lnTo>
                      <a:pt x="94" y="210"/>
                    </a:lnTo>
                    <a:lnTo>
                      <a:pt x="91" y="217"/>
                    </a:lnTo>
                    <a:lnTo>
                      <a:pt x="87" y="221"/>
                    </a:lnTo>
                    <a:lnTo>
                      <a:pt x="83" y="222"/>
                    </a:lnTo>
                    <a:lnTo>
                      <a:pt x="21" y="222"/>
                    </a:lnTo>
                    <a:lnTo>
                      <a:pt x="16" y="221"/>
                    </a:lnTo>
                    <a:lnTo>
                      <a:pt x="12" y="217"/>
                    </a:lnTo>
                    <a:lnTo>
                      <a:pt x="9" y="210"/>
                    </a:lnTo>
                    <a:lnTo>
                      <a:pt x="6" y="203"/>
                    </a:lnTo>
                    <a:lnTo>
                      <a:pt x="3" y="193"/>
                    </a:lnTo>
                    <a:lnTo>
                      <a:pt x="1" y="182"/>
                    </a:lnTo>
                    <a:lnTo>
                      <a:pt x="0" y="171"/>
                    </a:lnTo>
                    <a:lnTo>
                      <a:pt x="0" y="158"/>
                    </a:lnTo>
                    <a:lnTo>
                      <a:pt x="0" y="65"/>
                    </a:lnTo>
                    <a:lnTo>
                      <a:pt x="0" y="51"/>
                    </a:lnTo>
                    <a:lnTo>
                      <a:pt x="1" y="39"/>
                    </a:lnTo>
                    <a:lnTo>
                      <a:pt x="3" y="29"/>
                    </a:lnTo>
                    <a:lnTo>
                      <a:pt x="6" y="18"/>
                    </a:lnTo>
                    <a:lnTo>
                      <a:pt x="9" y="11"/>
                    </a:lnTo>
                    <a:lnTo>
                      <a:pt x="12" y="5"/>
                    </a:lnTo>
                    <a:lnTo>
                      <a:pt x="16"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5940" name="Freeform 325"/>
              <p:cNvSpPr>
                <a:spLocks/>
              </p:cNvSpPr>
              <p:nvPr/>
            </p:nvSpPr>
            <p:spPr bwMode="auto">
              <a:xfrm>
                <a:off x="2630" y="2020"/>
                <a:ext cx="65" cy="127"/>
              </a:xfrm>
              <a:custGeom>
                <a:avLst/>
                <a:gdLst>
                  <a:gd name="T0" fmla="*/ 33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6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6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3 w 65"/>
                  <a:gd name="T41" fmla="*/ 127 h 127"/>
                  <a:gd name="T42" fmla="*/ 30 w 65"/>
                  <a:gd name="T43" fmla="*/ 127 h 127"/>
                  <a:gd name="T44" fmla="*/ 26 w 65"/>
                  <a:gd name="T45" fmla="*/ 125 h 127"/>
                  <a:gd name="T46" fmla="*/ 23 w 65"/>
                  <a:gd name="T47" fmla="*/ 124 h 127"/>
                  <a:gd name="T48" fmla="*/ 20 w 65"/>
                  <a:gd name="T49" fmla="*/ 122 h 127"/>
                  <a:gd name="T50" fmla="*/ 15 w 65"/>
                  <a:gd name="T51" fmla="*/ 116 h 127"/>
                  <a:gd name="T52" fmla="*/ 10 w 65"/>
                  <a:gd name="T53" fmla="*/ 108 h 127"/>
                  <a:gd name="T54" fmla="*/ 6 w 65"/>
                  <a:gd name="T55" fmla="*/ 99 h 127"/>
                  <a:gd name="T56" fmla="*/ 2 w 65"/>
                  <a:gd name="T57" fmla="*/ 88 h 127"/>
                  <a:gd name="T58" fmla="*/ 1 w 65"/>
                  <a:gd name="T59" fmla="*/ 76 h 127"/>
                  <a:gd name="T60" fmla="*/ 0 w 65"/>
                  <a:gd name="T61" fmla="*/ 64 h 127"/>
                  <a:gd name="T62" fmla="*/ 1 w 65"/>
                  <a:gd name="T63" fmla="*/ 51 h 127"/>
                  <a:gd name="T64" fmla="*/ 2 w 65"/>
                  <a:gd name="T65" fmla="*/ 38 h 127"/>
                  <a:gd name="T66" fmla="*/ 6 w 65"/>
                  <a:gd name="T67" fmla="*/ 28 h 127"/>
                  <a:gd name="T68" fmla="*/ 10 w 65"/>
                  <a:gd name="T69" fmla="*/ 18 h 127"/>
                  <a:gd name="T70" fmla="*/ 15 w 65"/>
                  <a:gd name="T71" fmla="*/ 10 h 127"/>
                  <a:gd name="T72" fmla="*/ 20 w 65"/>
                  <a:gd name="T73" fmla="*/ 4 h 127"/>
                  <a:gd name="T74" fmla="*/ 23 w 65"/>
                  <a:gd name="T75" fmla="*/ 2 h 127"/>
                  <a:gd name="T76" fmla="*/ 26 w 65"/>
                  <a:gd name="T77" fmla="*/ 1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2"/>
                    </a:lnTo>
                    <a:lnTo>
                      <a:pt x="45" y="4"/>
                    </a:lnTo>
                    <a:lnTo>
                      <a:pt x="51" y="10"/>
                    </a:lnTo>
                    <a:lnTo>
                      <a:pt x="56" y="18"/>
                    </a:lnTo>
                    <a:lnTo>
                      <a:pt x="59" y="28"/>
                    </a:lnTo>
                    <a:lnTo>
                      <a:pt x="62" y="38"/>
                    </a:lnTo>
                    <a:lnTo>
                      <a:pt x="64" y="51"/>
                    </a:lnTo>
                    <a:lnTo>
                      <a:pt x="65" y="64"/>
                    </a:lnTo>
                    <a:lnTo>
                      <a:pt x="64" y="76"/>
                    </a:lnTo>
                    <a:lnTo>
                      <a:pt x="62" y="88"/>
                    </a:lnTo>
                    <a:lnTo>
                      <a:pt x="59" y="99"/>
                    </a:lnTo>
                    <a:lnTo>
                      <a:pt x="56" y="108"/>
                    </a:lnTo>
                    <a:lnTo>
                      <a:pt x="51" y="116"/>
                    </a:lnTo>
                    <a:lnTo>
                      <a:pt x="45" y="122"/>
                    </a:lnTo>
                    <a:lnTo>
                      <a:pt x="42" y="124"/>
                    </a:lnTo>
                    <a:lnTo>
                      <a:pt x="39" y="125"/>
                    </a:lnTo>
                    <a:lnTo>
                      <a:pt x="36" y="127"/>
                    </a:lnTo>
                    <a:lnTo>
                      <a:pt x="33" y="127"/>
                    </a:lnTo>
                    <a:lnTo>
                      <a:pt x="30" y="127"/>
                    </a:lnTo>
                    <a:lnTo>
                      <a:pt x="26" y="125"/>
                    </a:lnTo>
                    <a:lnTo>
                      <a:pt x="23" y="124"/>
                    </a:lnTo>
                    <a:lnTo>
                      <a:pt x="20" y="122"/>
                    </a:lnTo>
                    <a:lnTo>
                      <a:pt x="15" y="116"/>
                    </a:lnTo>
                    <a:lnTo>
                      <a:pt x="10" y="108"/>
                    </a:lnTo>
                    <a:lnTo>
                      <a:pt x="6" y="99"/>
                    </a:lnTo>
                    <a:lnTo>
                      <a:pt x="2" y="88"/>
                    </a:lnTo>
                    <a:lnTo>
                      <a:pt x="1" y="76"/>
                    </a:lnTo>
                    <a:lnTo>
                      <a:pt x="0" y="64"/>
                    </a:lnTo>
                    <a:lnTo>
                      <a:pt x="1" y="51"/>
                    </a:lnTo>
                    <a:lnTo>
                      <a:pt x="2" y="38"/>
                    </a:lnTo>
                    <a:lnTo>
                      <a:pt x="6" y="28"/>
                    </a:lnTo>
                    <a:lnTo>
                      <a:pt x="10" y="18"/>
                    </a:lnTo>
                    <a:lnTo>
                      <a:pt x="15" y="10"/>
                    </a:lnTo>
                    <a:lnTo>
                      <a:pt x="20" y="4"/>
                    </a:lnTo>
                    <a:lnTo>
                      <a:pt x="23" y="2"/>
                    </a:lnTo>
                    <a:lnTo>
                      <a:pt x="26" y="1"/>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41" name="Freeform 326"/>
              <p:cNvSpPr>
                <a:spLocks/>
              </p:cNvSpPr>
              <p:nvPr/>
            </p:nvSpPr>
            <p:spPr bwMode="auto">
              <a:xfrm>
                <a:off x="2630" y="2020"/>
                <a:ext cx="65" cy="127"/>
              </a:xfrm>
              <a:custGeom>
                <a:avLst/>
                <a:gdLst>
                  <a:gd name="T0" fmla="*/ 33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6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6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3 w 65"/>
                  <a:gd name="T41" fmla="*/ 127 h 127"/>
                  <a:gd name="T42" fmla="*/ 30 w 65"/>
                  <a:gd name="T43" fmla="*/ 127 h 127"/>
                  <a:gd name="T44" fmla="*/ 26 w 65"/>
                  <a:gd name="T45" fmla="*/ 125 h 127"/>
                  <a:gd name="T46" fmla="*/ 23 w 65"/>
                  <a:gd name="T47" fmla="*/ 124 h 127"/>
                  <a:gd name="T48" fmla="*/ 20 w 65"/>
                  <a:gd name="T49" fmla="*/ 122 h 127"/>
                  <a:gd name="T50" fmla="*/ 15 w 65"/>
                  <a:gd name="T51" fmla="*/ 116 h 127"/>
                  <a:gd name="T52" fmla="*/ 10 w 65"/>
                  <a:gd name="T53" fmla="*/ 108 h 127"/>
                  <a:gd name="T54" fmla="*/ 6 w 65"/>
                  <a:gd name="T55" fmla="*/ 99 h 127"/>
                  <a:gd name="T56" fmla="*/ 2 w 65"/>
                  <a:gd name="T57" fmla="*/ 88 h 127"/>
                  <a:gd name="T58" fmla="*/ 1 w 65"/>
                  <a:gd name="T59" fmla="*/ 76 h 127"/>
                  <a:gd name="T60" fmla="*/ 0 w 65"/>
                  <a:gd name="T61" fmla="*/ 64 h 127"/>
                  <a:gd name="T62" fmla="*/ 1 w 65"/>
                  <a:gd name="T63" fmla="*/ 51 h 127"/>
                  <a:gd name="T64" fmla="*/ 2 w 65"/>
                  <a:gd name="T65" fmla="*/ 38 h 127"/>
                  <a:gd name="T66" fmla="*/ 6 w 65"/>
                  <a:gd name="T67" fmla="*/ 28 h 127"/>
                  <a:gd name="T68" fmla="*/ 10 w 65"/>
                  <a:gd name="T69" fmla="*/ 18 h 127"/>
                  <a:gd name="T70" fmla="*/ 15 w 65"/>
                  <a:gd name="T71" fmla="*/ 10 h 127"/>
                  <a:gd name="T72" fmla="*/ 20 w 65"/>
                  <a:gd name="T73" fmla="*/ 4 h 127"/>
                  <a:gd name="T74" fmla="*/ 23 w 65"/>
                  <a:gd name="T75" fmla="*/ 2 h 127"/>
                  <a:gd name="T76" fmla="*/ 26 w 65"/>
                  <a:gd name="T77" fmla="*/ 1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2"/>
                    </a:lnTo>
                    <a:lnTo>
                      <a:pt x="45" y="4"/>
                    </a:lnTo>
                    <a:lnTo>
                      <a:pt x="51" y="10"/>
                    </a:lnTo>
                    <a:lnTo>
                      <a:pt x="56" y="18"/>
                    </a:lnTo>
                    <a:lnTo>
                      <a:pt x="59" y="28"/>
                    </a:lnTo>
                    <a:lnTo>
                      <a:pt x="62" y="38"/>
                    </a:lnTo>
                    <a:lnTo>
                      <a:pt x="64" y="51"/>
                    </a:lnTo>
                    <a:lnTo>
                      <a:pt x="65" y="64"/>
                    </a:lnTo>
                    <a:lnTo>
                      <a:pt x="64" y="76"/>
                    </a:lnTo>
                    <a:lnTo>
                      <a:pt x="62" y="88"/>
                    </a:lnTo>
                    <a:lnTo>
                      <a:pt x="59" y="99"/>
                    </a:lnTo>
                    <a:lnTo>
                      <a:pt x="56" y="108"/>
                    </a:lnTo>
                    <a:lnTo>
                      <a:pt x="51" y="116"/>
                    </a:lnTo>
                    <a:lnTo>
                      <a:pt x="45" y="122"/>
                    </a:lnTo>
                    <a:lnTo>
                      <a:pt x="42" y="124"/>
                    </a:lnTo>
                    <a:lnTo>
                      <a:pt x="39" y="125"/>
                    </a:lnTo>
                    <a:lnTo>
                      <a:pt x="36" y="127"/>
                    </a:lnTo>
                    <a:lnTo>
                      <a:pt x="33" y="127"/>
                    </a:lnTo>
                    <a:lnTo>
                      <a:pt x="30" y="127"/>
                    </a:lnTo>
                    <a:lnTo>
                      <a:pt x="26" y="125"/>
                    </a:lnTo>
                    <a:lnTo>
                      <a:pt x="23" y="124"/>
                    </a:lnTo>
                    <a:lnTo>
                      <a:pt x="20" y="122"/>
                    </a:lnTo>
                    <a:lnTo>
                      <a:pt x="15" y="116"/>
                    </a:lnTo>
                    <a:lnTo>
                      <a:pt x="10" y="108"/>
                    </a:lnTo>
                    <a:lnTo>
                      <a:pt x="6" y="99"/>
                    </a:lnTo>
                    <a:lnTo>
                      <a:pt x="2" y="88"/>
                    </a:lnTo>
                    <a:lnTo>
                      <a:pt x="1" y="76"/>
                    </a:lnTo>
                    <a:lnTo>
                      <a:pt x="0" y="64"/>
                    </a:lnTo>
                    <a:lnTo>
                      <a:pt x="1" y="51"/>
                    </a:lnTo>
                    <a:lnTo>
                      <a:pt x="2" y="38"/>
                    </a:lnTo>
                    <a:lnTo>
                      <a:pt x="6" y="28"/>
                    </a:lnTo>
                    <a:lnTo>
                      <a:pt x="10" y="18"/>
                    </a:lnTo>
                    <a:lnTo>
                      <a:pt x="15" y="10"/>
                    </a:lnTo>
                    <a:lnTo>
                      <a:pt x="20" y="4"/>
                    </a:lnTo>
                    <a:lnTo>
                      <a:pt x="23" y="2"/>
                    </a:lnTo>
                    <a:lnTo>
                      <a:pt x="26" y="1"/>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942" name="Freeform 327"/>
              <p:cNvSpPr>
                <a:spLocks/>
              </p:cNvSpPr>
              <p:nvPr/>
            </p:nvSpPr>
            <p:spPr bwMode="auto">
              <a:xfrm>
                <a:off x="1953" y="2185"/>
                <a:ext cx="203" cy="157"/>
              </a:xfrm>
              <a:custGeom>
                <a:avLst/>
                <a:gdLst>
                  <a:gd name="T0" fmla="*/ 39 w 203"/>
                  <a:gd name="T1" fmla="*/ 0 h 157"/>
                  <a:gd name="T2" fmla="*/ 163 w 203"/>
                  <a:gd name="T3" fmla="*/ 0 h 157"/>
                  <a:gd name="T4" fmla="*/ 171 w 203"/>
                  <a:gd name="T5" fmla="*/ 0 h 157"/>
                  <a:gd name="T6" fmla="*/ 179 w 203"/>
                  <a:gd name="T7" fmla="*/ 3 h 157"/>
                  <a:gd name="T8" fmla="*/ 185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5 w 203"/>
                  <a:gd name="T31" fmla="*/ 149 h 157"/>
                  <a:gd name="T32" fmla="*/ 179 w 203"/>
                  <a:gd name="T33" fmla="*/ 154 h 157"/>
                  <a:gd name="T34" fmla="*/ 171 w 203"/>
                  <a:gd name="T35" fmla="*/ 156 h 157"/>
                  <a:gd name="T36" fmla="*/ 163 w 203"/>
                  <a:gd name="T37" fmla="*/ 157 h 157"/>
                  <a:gd name="T38" fmla="*/ 39 w 203"/>
                  <a:gd name="T39" fmla="*/ 157 h 157"/>
                  <a:gd name="T40" fmla="*/ 32 w 203"/>
                  <a:gd name="T41" fmla="*/ 156 h 157"/>
                  <a:gd name="T42" fmla="*/ 24 w 203"/>
                  <a:gd name="T43" fmla="*/ 154 h 157"/>
                  <a:gd name="T44" fmla="*/ 18 w 203"/>
                  <a:gd name="T45" fmla="*/ 149 h 157"/>
                  <a:gd name="T46" fmla="*/ 12 w 203"/>
                  <a:gd name="T47" fmla="*/ 143 h 157"/>
                  <a:gd name="T48" fmla="*/ 7 w 203"/>
                  <a:gd name="T49" fmla="*/ 137 h 157"/>
                  <a:gd name="T50" fmla="*/ 3 w 203"/>
                  <a:gd name="T51" fmla="*/ 129 h 157"/>
                  <a:gd name="T52" fmla="*/ 1 w 203"/>
                  <a:gd name="T53" fmla="*/ 121 h 157"/>
                  <a:gd name="T54" fmla="*/ 0 w 203"/>
                  <a:gd name="T55" fmla="*/ 112 h 157"/>
                  <a:gd name="T56" fmla="*/ 0 w 203"/>
                  <a:gd name="T57" fmla="*/ 45 h 157"/>
                  <a:gd name="T58" fmla="*/ 1 w 203"/>
                  <a:gd name="T59" fmla="*/ 36 h 157"/>
                  <a:gd name="T60" fmla="*/ 3 w 203"/>
                  <a:gd name="T61" fmla="*/ 28 h 157"/>
                  <a:gd name="T62" fmla="*/ 7 w 203"/>
                  <a:gd name="T63" fmla="*/ 20 h 157"/>
                  <a:gd name="T64" fmla="*/ 12 w 203"/>
                  <a:gd name="T65" fmla="*/ 13 h 157"/>
                  <a:gd name="T66" fmla="*/ 18 w 203"/>
                  <a:gd name="T67" fmla="*/ 7 h 157"/>
                  <a:gd name="T68" fmla="*/ 24 w 203"/>
                  <a:gd name="T69" fmla="*/ 3 h 157"/>
                  <a:gd name="T70" fmla="*/ 32 w 203"/>
                  <a:gd name="T71" fmla="*/ 0 h 157"/>
                  <a:gd name="T72" fmla="*/ 39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39" y="0"/>
                    </a:moveTo>
                    <a:lnTo>
                      <a:pt x="163" y="0"/>
                    </a:lnTo>
                    <a:lnTo>
                      <a:pt x="171" y="0"/>
                    </a:lnTo>
                    <a:lnTo>
                      <a:pt x="179"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9" y="154"/>
                    </a:lnTo>
                    <a:lnTo>
                      <a:pt x="171" y="156"/>
                    </a:lnTo>
                    <a:lnTo>
                      <a:pt x="163" y="157"/>
                    </a:lnTo>
                    <a:lnTo>
                      <a:pt x="39" y="157"/>
                    </a:lnTo>
                    <a:lnTo>
                      <a:pt x="32" y="156"/>
                    </a:lnTo>
                    <a:lnTo>
                      <a:pt x="24" y="154"/>
                    </a:lnTo>
                    <a:lnTo>
                      <a:pt x="18" y="149"/>
                    </a:lnTo>
                    <a:lnTo>
                      <a:pt x="12" y="143"/>
                    </a:lnTo>
                    <a:lnTo>
                      <a:pt x="7" y="137"/>
                    </a:lnTo>
                    <a:lnTo>
                      <a:pt x="3" y="129"/>
                    </a:lnTo>
                    <a:lnTo>
                      <a:pt x="1" y="121"/>
                    </a:lnTo>
                    <a:lnTo>
                      <a:pt x="0" y="112"/>
                    </a:lnTo>
                    <a:lnTo>
                      <a:pt x="0" y="45"/>
                    </a:lnTo>
                    <a:lnTo>
                      <a:pt x="1" y="36"/>
                    </a:lnTo>
                    <a:lnTo>
                      <a:pt x="3" y="28"/>
                    </a:lnTo>
                    <a:lnTo>
                      <a:pt x="7" y="20"/>
                    </a:lnTo>
                    <a:lnTo>
                      <a:pt x="12" y="13"/>
                    </a:lnTo>
                    <a:lnTo>
                      <a:pt x="18" y="7"/>
                    </a:lnTo>
                    <a:lnTo>
                      <a:pt x="24" y="3"/>
                    </a:lnTo>
                    <a:lnTo>
                      <a:pt x="32" y="0"/>
                    </a:lnTo>
                    <a:lnTo>
                      <a:pt x="39"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43" name="Freeform 328"/>
              <p:cNvSpPr>
                <a:spLocks/>
              </p:cNvSpPr>
              <p:nvPr/>
            </p:nvSpPr>
            <p:spPr bwMode="auto">
              <a:xfrm>
                <a:off x="1953" y="2185"/>
                <a:ext cx="203" cy="157"/>
              </a:xfrm>
              <a:custGeom>
                <a:avLst/>
                <a:gdLst>
                  <a:gd name="T0" fmla="*/ 39 w 203"/>
                  <a:gd name="T1" fmla="*/ 0 h 157"/>
                  <a:gd name="T2" fmla="*/ 163 w 203"/>
                  <a:gd name="T3" fmla="*/ 0 h 157"/>
                  <a:gd name="T4" fmla="*/ 171 w 203"/>
                  <a:gd name="T5" fmla="*/ 0 h 157"/>
                  <a:gd name="T6" fmla="*/ 179 w 203"/>
                  <a:gd name="T7" fmla="*/ 3 h 157"/>
                  <a:gd name="T8" fmla="*/ 185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5 w 203"/>
                  <a:gd name="T31" fmla="*/ 149 h 157"/>
                  <a:gd name="T32" fmla="*/ 179 w 203"/>
                  <a:gd name="T33" fmla="*/ 154 h 157"/>
                  <a:gd name="T34" fmla="*/ 171 w 203"/>
                  <a:gd name="T35" fmla="*/ 156 h 157"/>
                  <a:gd name="T36" fmla="*/ 163 w 203"/>
                  <a:gd name="T37" fmla="*/ 157 h 157"/>
                  <a:gd name="T38" fmla="*/ 39 w 203"/>
                  <a:gd name="T39" fmla="*/ 157 h 157"/>
                  <a:gd name="T40" fmla="*/ 32 w 203"/>
                  <a:gd name="T41" fmla="*/ 156 h 157"/>
                  <a:gd name="T42" fmla="*/ 24 w 203"/>
                  <a:gd name="T43" fmla="*/ 154 h 157"/>
                  <a:gd name="T44" fmla="*/ 18 w 203"/>
                  <a:gd name="T45" fmla="*/ 149 h 157"/>
                  <a:gd name="T46" fmla="*/ 12 w 203"/>
                  <a:gd name="T47" fmla="*/ 143 h 157"/>
                  <a:gd name="T48" fmla="*/ 7 w 203"/>
                  <a:gd name="T49" fmla="*/ 137 h 157"/>
                  <a:gd name="T50" fmla="*/ 3 w 203"/>
                  <a:gd name="T51" fmla="*/ 129 h 157"/>
                  <a:gd name="T52" fmla="*/ 1 w 203"/>
                  <a:gd name="T53" fmla="*/ 121 h 157"/>
                  <a:gd name="T54" fmla="*/ 0 w 203"/>
                  <a:gd name="T55" fmla="*/ 112 h 157"/>
                  <a:gd name="T56" fmla="*/ 0 w 203"/>
                  <a:gd name="T57" fmla="*/ 45 h 157"/>
                  <a:gd name="T58" fmla="*/ 1 w 203"/>
                  <a:gd name="T59" fmla="*/ 36 h 157"/>
                  <a:gd name="T60" fmla="*/ 3 w 203"/>
                  <a:gd name="T61" fmla="*/ 28 h 157"/>
                  <a:gd name="T62" fmla="*/ 7 w 203"/>
                  <a:gd name="T63" fmla="*/ 20 h 157"/>
                  <a:gd name="T64" fmla="*/ 12 w 203"/>
                  <a:gd name="T65" fmla="*/ 13 h 157"/>
                  <a:gd name="T66" fmla="*/ 18 w 203"/>
                  <a:gd name="T67" fmla="*/ 7 h 157"/>
                  <a:gd name="T68" fmla="*/ 24 w 203"/>
                  <a:gd name="T69" fmla="*/ 3 h 157"/>
                  <a:gd name="T70" fmla="*/ 32 w 203"/>
                  <a:gd name="T71" fmla="*/ 0 h 157"/>
                  <a:gd name="T72" fmla="*/ 39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39" y="0"/>
                    </a:moveTo>
                    <a:lnTo>
                      <a:pt x="163" y="0"/>
                    </a:lnTo>
                    <a:lnTo>
                      <a:pt x="171" y="0"/>
                    </a:lnTo>
                    <a:lnTo>
                      <a:pt x="179"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9" y="154"/>
                    </a:lnTo>
                    <a:lnTo>
                      <a:pt x="171" y="156"/>
                    </a:lnTo>
                    <a:lnTo>
                      <a:pt x="163" y="157"/>
                    </a:lnTo>
                    <a:lnTo>
                      <a:pt x="39" y="157"/>
                    </a:lnTo>
                    <a:lnTo>
                      <a:pt x="32" y="156"/>
                    </a:lnTo>
                    <a:lnTo>
                      <a:pt x="24" y="154"/>
                    </a:lnTo>
                    <a:lnTo>
                      <a:pt x="18" y="149"/>
                    </a:lnTo>
                    <a:lnTo>
                      <a:pt x="12" y="143"/>
                    </a:lnTo>
                    <a:lnTo>
                      <a:pt x="7" y="137"/>
                    </a:lnTo>
                    <a:lnTo>
                      <a:pt x="3" y="129"/>
                    </a:lnTo>
                    <a:lnTo>
                      <a:pt x="1" y="121"/>
                    </a:lnTo>
                    <a:lnTo>
                      <a:pt x="0" y="112"/>
                    </a:lnTo>
                    <a:lnTo>
                      <a:pt x="0" y="45"/>
                    </a:lnTo>
                    <a:lnTo>
                      <a:pt x="1" y="36"/>
                    </a:lnTo>
                    <a:lnTo>
                      <a:pt x="3" y="28"/>
                    </a:lnTo>
                    <a:lnTo>
                      <a:pt x="7" y="20"/>
                    </a:lnTo>
                    <a:lnTo>
                      <a:pt x="12" y="13"/>
                    </a:lnTo>
                    <a:lnTo>
                      <a:pt x="18" y="7"/>
                    </a:lnTo>
                    <a:lnTo>
                      <a:pt x="24" y="3"/>
                    </a:lnTo>
                    <a:lnTo>
                      <a:pt x="32" y="0"/>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44" name="Freeform 329"/>
              <p:cNvSpPr>
                <a:spLocks/>
              </p:cNvSpPr>
              <p:nvPr/>
            </p:nvSpPr>
            <p:spPr bwMode="auto">
              <a:xfrm>
                <a:off x="2025" y="2248"/>
                <a:ext cx="87" cy="56"/>
              </a:xfrm>
              <a:custGeom>
                <a:avLst/>
                <a:gdLst>
                  <a:gd name="T0" fmla="*/ 43 w 87"/>
                  <a:gd name="T1" fmla="*/ 0 h 56"/>
                  <a:gd name="T2" fmla="*/ 52 w 87"/>
                  <a:gd name="T3" fmla="*/ 0 h 56"/>
                  <a:gd name="T4" fmla="*/ 60 w 87"/>
                  <a:gd name="T5" fmla="*/ 2 h 56"/>
                  <a:gd name="T6" fmla="*/ 68 w 87"/>
                  <a:gd name="T7" fmla="*/ 4 h 56"/>
                  <a:gd name="T8" fmla="*/ 75 w 87"/>
                  <a:gd name="T9" fmla="*/ 8 h 56"/>
                  <a:gd name="T10" fmla="*/ 80 w 87"/>
                  <a:gd name="T11" fmla="*/ 11 h 56"/>
                  <a:gd name="T12" fmla="*/ 84 w 87"/>
                  <a:gd name="T13" fmla="*/ 17 h 56"/>
                  <a:gd name="T14" fmla="*/ 86 w 87"/>
                  <a:gd name="T15" fmla="*/ 22 h 56"/>
                  <a:gd name="T16" fmla="*/ 87 w 87"/>
                  <a:gd name="T17" fmla="*/ 28 h 56"/>
                  <a:gd name="T18" fmla="*/ 86 w 87"/>
                  <a:gd name="T19" fmla="*/ 34 h 56"/>
                  <a:gd name="T20" fmla="*/ 84 w 87"/>
                  <a:gd name="T21" fmla="*/ 39 h 56"/>
                  <a:gd name="T22" fmla="*/ 80 w 87"/>
                  <a:gd name="T23" fmla="*/ 44 h 56"/>
                  <a:gd name="T24" fmla="*/ 75 w 87"/>
                  <a:gd name="T25" fmla="*/ 48 h 56"/>
                  <a:gd name="T26" fmla="*/ 68 w 87"/>
                  <a:gd name="T27" fmla="*/ 51 h 56"/>
                  <a:gd name="T28" fmla="*/ 60 w 87"/>
                  <a:gd name="T29" fmla="*/ 55 h 56"/>
                  <a:gd name="T30" fmla="*/ 52 w 87"/>
                  <a:gd name="T31" fmla="*/ 56 h 56"/>
                  <a:gd name="T32" fmla="*/ 43 w 87"/>
                  <a:gd name="T33" fmla="*/ 56 h 56"/>
                  <a:gd name="T34" fmla="*/ 34 w 87"/>
                  <a:gd name="T35" fmla="*/ 56 h 56"/>
                  <a:gd name="T36" fmla="*/ 26 w 87"/>
                  <a:gd name="T37" fmla="*/ 55 h 56"/>
                  <a:gd name="T38" fmla="*/ 19 w 87"/>
                  <a:gd name="T39" fmla="*/ 51 h 56"/>
                  <a:gd name="T40" fmla="*/ 12 w 87"/>
                  <a:gd name="T41" fmla="*/ 48 h 56"/>
                  <a:gd name="T42" fmla="*/ 7 w 87"/>
                  <a:gd name="T43" fmla="*/ 44 h 56"/>
                  <a:gd name="T44" fmla="*/ 3 w 87"/>
                  <a:gd name="T45" fmla="*/ 39 h 56"/>
                  <a:gd name="T46" fmla="*/ 1 w 87"/>
                  <a:gd name="T47" fmla="*/ 34 h 56"/>
                  <a:gd name="T48" fmla="*/ 0 w 87"/>
                  <a:gd name="T49" fmla="*/ 28 h 56"/>
                  <a:gd name="T50" fmla="*/ 1 w 87"/>
                  <a:gd name="T51" fmla="*/ 22 h 56"/>
                  <a:gd name="T52" fmla="*/ 3 w 87"/>
                  <a:gd name="T53" fmla="*/ 17 h 56"/>
                  <a:gd name="T54" fmla="*/ 7 w 87"/>
                  <a:gd name="T55" fmla="*/ 11 h 56"/>
                  <a:gd name="T56" fmla="*/ 12 w 87"/>
                  <a:gd name="T57" fmla="*/ 8 h 56"/>
                  <a:gd name="T58" fmla="*/ 19 w 87"/>
                  <a:gd name="T59" fmla="*/ 4 h 56"/>
                  <a:gd name="T60" fmla="*/ 26 w 87"/>
                  <a:gd name="T61" fmla="*/ 2 h 56"/>
                  <a:gd name="T62" fmla="*/ 34 w 87"/>
                  <a:gd name="T63" fmla="*/ 0 h 56"/>
                  <a:gd name="T64" fmla="*/ 43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3" y="0"/>
                    </a:moveTo>
                    <a:lnTo>
                      <a:pt x="52" y="0"/>
                    </a:lnTo>
                    <a:lnTo>
                      <a:pt x="60" y="2"/>
                    </a:lnTo>
                    <a:lnTo>
                      <a:pt x="68" y="4"/>
                    </a:lnTo>
                    <a:lnTo>
                      <a:pt x="75" y="8"/>
                    </a:lnTo>
                    <a:lnTo>
                      <a:pt x="80" y="11"/>
                    </a:lnTo>
                    <a:lnTo>
                      <a:pt x="84" y="17"/>
                    </a:lnTo>
                    <a:lnTo>
                      <a:pt x="86" y="22"/>
                    </a:lnTo>
                    <a:lnTo>
                      <a:pt x="87" y="28"/>
                    </a:lnTo>
                    <a:lnTo>
                      <a:pt x="86" y="34"/>
                    </a:lnTo>
                    <a:lnTo>
                      <a:pt x="84" y="39"/>
                    </a:lnTo>
                    <a:lnTo>
                      <a:pt x="80" y="44"/>
                    </a:lnTo>
                    <a:lnTo>
                      <a:pt x="75" y="48"/>
                    </a:lnTo>
                    <a:lnTo>
                      <a:pt x="68" y="51"/>
                    </a:lnTo>
                    <a:lnTo>
                      <a:pt x="60" y="55"/>
                    </a:lnTo>
                    <a:lnTo>
                      <a:pt x="52" y="56"/>
                    </a:lnTo>
                    <a:lnTo>
                      <a:pt x="43" y="56"/>
                    </a:lnTo>
                    <a:lnTo>
                      <a:pt x="34" y="56"/>
                    </a:lnTo>
                    <a:lnTo>
                      <a:pt x="26" y="55"/>
                    </a:lnTo>
                    <a:lnTo>
                      <a:pt x="19" y="51"/>
                    </a:lnTo>
                    <a:lnTo>
                      <a:pt x="12" y="48"/>
                    </a:lnTo>
                    <a:lnTo>
                      <a:pt x="7" y="44"/>
                    </a:lnTo>
                    <a:lnTo>
                      <a:pt x="3" y="39"/>
                    </a:lnTo>
                    <a:lnTo>
                      <a:pt x="1" y="34"/>
                    </a:lnTo>
                    <a:lnTo>
                      <a:pt x="0" y="28"/>
                    </a:lnTo>
                    <a:lnTo>
                      <a:pt x="1" y="22"/>
                    </a:lnTo>
                    <a:lnTo>
                      <a:pt x="3" y="17"/>
                    </a:lnTo>
                    <a:lnTo>
                      <a:pt x="7" y="11"/>
                    </a:lnTo>
                    <a:lnTo>
                      <a:pt x="12" y="8"/>
                    </a:lnTo>
                    <a:lnTo>
                      <a:pt x="19" y="4"/>
                    </a:lnTo>
                    <a:lnTo>
                      <a:pt x="26" y="2"/>
                    </a:lnTo>
                    <a:lnTo>
                      <a:pt x="34" y="0"/>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45" name="Freeform 330"/>
              <p:cNvSpPr>
                <a:spLocks/>
              </p:cNvSpPr>
              <p:nvPr/>
            </p:nvSpPr>
            <p:spPr bwMode="auto">
              <a:xfrm>
                <a:off x="2025" y="2248"/>
                <a:ext cx="87" cy="56"/>
              </a:xfrm>
              <a:custGeom>
                <a:avLst/>
                <a:gdLst>
                  <a:gd name="T0" fmla="*/ 43 w 87"/>
                  <a:gd name="T1" fmla="*/ 0 h 56"/>
                  <a:gd name="T2" fmla="*/ 52 w 87"/>
                  <a:gd name="T3" fmla="*/ 0 h 56"/>
                  <a:gd name="T4" fmla="*/ 60 w 87"/>
                  <a:gd name="T5" fmla="*/ 2 h 56"/>
                  <a:gd name="T6" fmla="*/ 68 w 87"/>
                  <a:gd name="T7" fmla="*/ 4 h 56"/>
                  <a:gd name="T8" fmla="*/ 75 w 87"/>
                  <a:gd name="T9" fmla="*/ 8 h 56"/>
                  <a:gd name="T10" fmla="*/ 80 w 87"/>
                  <a:gd name="T11" fmla="*/ 11 h 56"/>
                  <a:gd name="T12" fmla="*/ 84 w 87"/>
                  <a:gd name="T13" fmla="*/ 17 h 56"/>
                  <a:gd name="T14" fmla="*/ 86 w 87"/>
                  <a:gd name="T15" fmla="*/ 22 h 56"/>
                  <a:gd name="T16" fmla="*/ 87 w 87"/>
                  <a:gd name="T17" fmla="*/ 28 h 56"/>
                  <a:gd name="T18" fmla="*/ 86 w 87"/>
                  <a:gd name="T19" fmla="*/ 34 h 56"/>
                  <a:gd name="T20" fmla="*/ 84 w 87"/>
                  <a:gd name="T21" fmla="*/ 39 h 56"/>
                  <a:gd name="T22" fmla="*/ 80 w 87"/>
                  <a:gd name="T23" fmla="*/ 44 h 56"/>
                  <a:gd name="T24" fmla="*/ 75 w 87"/>
                  <a:gd name="T25" fmla="*/ 48 h 56"/>
                  <a:gd name="T26" fmla="*/ 68 w 87"/>
                  <a:gd name="T27" fmla="*/ 51 h 56"/>
                  <a:gd name="T28" fmla="*/ 60 w 87"/>
                  <a:gd name="T29" fmla="*/ 55 h 56"/>
                  <a:gd name="T30" fmla="*/ 52 w 87"/>
                  <a:gd name="T31" fmla="*/ 56 h 56"/>
                  <a:gd name="T32" fmla="*/ 43 w 87"/>
                  <a:gd name="T33" fmla="*/ 56 h 56"/>
                  <a:gd name="T34" fmla="*/ 34 w 87"/>
                  <a:gd name="T35" fmla="*/ 56 h 56"/>
                  <a:gd name="T36" fmla="*/ 26 w 87"/>
                  <a:gd name="T37" fmla="*/ 55 h 56"/>
                  <a:gd name="T38" fmla="*/ 19 w 87"/>
                  <a:gd name="T39" fmla="*/ 51 h 56"/>
                  <a:gd name="T40" fmla="*/ 12 w 87"/>
                  <a:gd name="T41" fmla="*/ 48 h 56"/>
                  <a:gd name="T42" fmla="*/ 7 w 87"/>
                  <a:gd name="T43" fmla="*/ 44 h 56"/>
                  <a:gd name="T44" fmla="*/ 3 w 87"/>
                  <a:gd name="T45" fmla="*/ 39 h 56"/>
                  <a:gd name="T46" fmla="*/ 1 w 87"/>
                  <a:gd name="T47" fmla="*/ 34 h 56"/>
                  <a:gd name="T48" fmla="*/ 0 w 87"/>
                  <a:gd name="T49" fmla="*/ 28 h 56"/>
                  <a:gd name="T50" fmla="*/ 1 w 87"/>
                  <a:gd name="T51" fmla="*/ 22 h 56"/>
                  <a:gd name="T52" fmla="*/ 3 w 87"/>
                  <a:gd name="T53" fmla="*/ 17 h 56"/>
                  <a:gd name="T54" fmla="*/ 7 w 87"/>
                  <a:gd name="T55" fmla="*/ 11 h 56"/>
                  <a:gd name="T56" fmla="*/ 12 w 87"/>
                  <a:gd name="T57" fmla="*/ 8 h 56"/>
                  <a:gd name="T58" fmla="*/ 19 w 87"/>
                  <a:gd name="T59" fmla="*/ 4 h 56"/>
                  <a:gd name="T60" fmla="*/ 26 w 87"/>
                  <a:gd name="T61" fmla="*/ 2 h 56"/>
                  <a:gd name="T62" fmla="*/ 34 w 87"/>
                  <a:gd name="T63" fmla="*/ 0 h 56"/>
                  <a:gd name="T64" fmla="*/ 43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3" y="0"/>
                    </a:moveTo>
                    <a:lnTo>
                      <a:pt x="52" y="0"/>
                    </a:lnTo>
                    <a:lnTo>
                      <a:pt x="60" y="2"/>
                    </a:lnTo>
                    <a:lnTo>
                      <a:pt x="68" y="4"/>
                    </a:lnTo>
                    <a:lnTo>
                      <a:pt x="75" y="8"/>
                    </a:lnTo>
                    <a:lnTo>
                      <a:pt x="80" y="11"/>
                    </a:lnTo>
                    <a:lnTo>
                      <a:pt x="84" y="17"/>
                    </a:lnTo>
                    <a:lnTo>
                      <a:pt x="86" y="22"/>
                    </a:lnTo>
                    <a:lnTo>
                      <a:pt x="87" y="28"/>
                    </a:lnTo>
                    <a:lnTo>
                      <a:pt x="86" y="34"/>
                    </a:lnTo>
                    <a:lnTo>
                      <a:pt x="84" y="39"/>
                    </a:lnTo>
                    <a:lnTo>
                      <a:pt x="80" y="44"/>
                    </a:lnTo>
                    <a:lnTo>
                      <a:pt x="75" y="48"/>
                    </a:lnTo>
                    <a:lnTo>
                      <a:pt x="68" y="51"/>
                    </a:lnTo>
                    <a:lnTo>
                      <a:pt x="60" y="55"/>
                    </a:lnTo>
                    <a:lnTo>
                      <a:pt x="52" y="56"/>
                    </a:lnTo>
                    <a:lnTo>
                      <a:pt x="43" y="56"/>
                    </a:lnTo>
                    <a:lnTo>
                      <a:pt x="34" y="56"/>
                    </a:lnTo>
                    <a:lnTo>
                      <a:pt x="26" y="55"/>
                    </a:lnTo>
                    <a:lnTo>
                      <a:pt x="19" y="51"/>
                    </a:lnTo>
                    <a:lnTo>
                      <a:pt x="12" y="48"/>
                    </a:lnTo>
                    <a:lnTo>
                      <a:pt x="7" y="44"/>
                    </a:lnTo>
                    <a:lnTo>
                      <a:pt x="3" y="39"/>
                    </a:lnTo>
                    <a:lnTo>
                      <a:pt x="1" y="34"/>
                    </a:lnTo>
                    <a:lnTo>
                      <a:pt x="0" y="28"/>
                    </a:lnTo>
                    <a:lnTo>
                      <a:pt x="1" y="22"/>
                    </a:lnTo>
                    <a:lnTo>
                      <a:pt x="3" y="17"/>
                    </a:lnTo>
                    <a:lnTo>
                      <a:pt x="7" y="11"/>
                    </a:lnTo>
                    <a:lnTo>
                      <a:pt x="12" y="8"/>
                    </a:lnTo>
                    <a:lnTo>
                      <a:pt x="19" y="4"/>
                    </a:lnTo>
                    <a:lnTo>
                      <a:pt x="26" y="2"/>
                    </a:lnTo>
                    <a:lnTo>
                      <a:pt x="34" y="0"/>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46" name="Freeform 331"/>
              <p:cNvSpPr>
                <a:spLocks/>
              </p:cNvSpPr>
              <p:nvPr/>
            </p:nvSpPr>
            <p:spPr bwMode="auto">
              <a:xfrm>
                <a:off x="2150" y="2185"/>
                <a:ext cx="203" cy="157"/>
              </a:xfrm>
              <a:custGeom>
                <a:avLst/>
                <a:gdLst>
                  <a:gd name="T0" fmla="*/ 41 w 203"/>
                  <a:gd name="T1" fmla="*/ 0 h 157"/>
                  <a:gd name="T2" fmla="*/ 164 w 203"/>
                  <a:gd name="T3" fmla="*/ 0 h 157"/>
                  <a:gd name="T4" fmla="*/ 171 w 203"/>
                  <a:gd name="T5" fmla="*/ 0 h 157"/>
                  <a:gd name="T6" fmla="*/ 179 w 203"/>
                  <a:gd name="T7" fmla="*/ 3 h 157"/>
                  <a:gd name="T8" fmla="*/ 185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5 w 203"/>
                  <a:gd name="T31" fmla="*/ 149 h 157"/>
                  <a:gd name="T32" fmla="*/ 179 w 203"/>
                  <a:gd name="T33" fmla="*/ 154 h 157"/>
                  <a:gd name="T34" fmla="*/ 171 w 203"/>
                  <a:gd name="T35" fmla="*/ 156 h 157"/>
                  <a:gd name="T36" fmla="*/ 164 w 203"/>
                  <a:gd name="T37" fmla="*/ 157 h 157"/>
                  <a:gd name="T38" fmla="*/ 41 w 203"/>
                  <a:gd name="T39" fmla="*/ 157 h 157"/>
                  <a:gd name="T40" fmla="*/ 33 w 203"/>
                  <a:gd name="T41" fmla="*/ 156 h 157"/>
                  <a:gd name="T42" fmla="*/ 24 w 203"/>
                  <a:gd name="T43" fmla="*/ 154 h 157"/>
                  <a:gd name="T44" fmla="*/ 18 w 203"/>
                  <a:gd name="T45" fmla="*/ 149 h 157"/>
                  <a:gd name="T46" fmla="*/ 12 w 203"/>
                  <a:gd name="T47" fmla="*/ 143 h 157"/>
                  <a:gd name="T48" fmla="*/ 7 w 203"/>
                  <a:gd name="T49" fmla="*/ 137 h 157"/>
                  <a:gd name="T50" fmla="*/ 3 w 203"/>
                  <a:gd name="T51" fmla="*/ 129 h 157"/>
                  <a:gd name="T52" fmla="*/ 1 w 203"/>
                  <a:gd name="T53" fmla="*/ 121 h 157"/>
                  <a:gd name="T54" fmla="*/ 0 w 203"/>
                  <a:gd name="T55" fmla="*/ 112 h 157"/>
                  <a:gd name="T56" fmla="*/ 0 w 203"/>
                  <a:gd name="T57" fmla="*/ 45 h 157"/>
                  <a:gd name="T58" fmla="*/ 1 w 203"/>
                  <a:gd name="T59" fmla="*/ 36 h 157"/>
                  <a:gd name="T60" fmla="*/ 3 w 203"/>
                  <a:gd name="T61" fmla="*/ 28 h 157"/>
                  <a:gd name="T62" fmla="*/ 7 w 203"/>
                  <a:gd name="T63" fmla="*/ 20 h 157"/>
                  <a:gd name="T64" fmla="*/ 12 w 203"/>
                  <a:gd name="T65" fmla="*/ 13 h 157"/>
                  <a:gd name="T66" fmla="*/ 18 w 203"/>
                  <a:gd name="T67" fmla="*/ 7 h 157"/>
                  <a:gd name="T68" fmla="*/ 24 w 203"/>
                  <a:gd name="T69" fmla="*/ 3 h 157"/>
                  <a:gd name="T70" fmla="*/ 33 w 203"/>
                  <a:gd name="T71" fmla="*/ 0 h 157"/>
                  <a:gd name="T72" fmla="*/ 41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1" y="0"/>
                    </a:moveTo>
                    <a:lnTo>
                      <a:pt x="164" y="0"/>
                    </a:lnTo>
                    <a:lnTo>
                      <a:pt x="171" y="0"/>
                    </a:lnTo>
                    <a:lnTo>
                      <a:pt x="179"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9" y="154"/>
                    </a:lnTo>
                    <a:lnTo>
                      <a:pt x="171" y="156"/>
                    </a:lnTo>
                    <a:lnTo>
                      <a:pt x="164" y="157"/>
                    </a:lnTo>
                    <a:lnTo>
                      <a:pt x="41" y="157"/>
                    </a:lnTo>
                    <a:lnTo>
                      <a:pt x="33" y="156"/>
                    </a:lnTo>
                    <a:lnTo>
                      <a:pt x="24" y="154"/>
                    </a:lnTo>
                    <a:lnTo>
                      <a:pt x="18" y="149"/>
                    </a:lnTo>
                    <a:lnTo>
                      <a:pt x="12" y="143"/>
                    </a:lnTo>
                    <a:lnTo>
                      <a:pt x="7" y="137"/>
                    </a:lnTo>
                    <a:lnTo>
                      <a:pt x="3" y="129"/>
                    </a:lnTo>
                    <a:lnTo>
                      <a:pt x="1" y="121"/>
                    </a:lnTo>
                    <a:lnTo>
                      <a:pt x="0" y="112"/>
                    </a:lnTo>
                    <a:lnTo>
                      <a:pt x="0" y="45"/>
                    </a:lnTo>
                    <a:lnTo>
                      <a:pt x="1" y="36"/>
                    </a:lnTo>
                    <a:lnTo>
                      <a:pt x="3" y="28"/>
                    </a:lnTo>
                    <a:lnTo>
                      <a:pt x="7" y="20"/>
                    </a:lnTo>
                    <a:lnTo>
                      <a:pt x="12" y="13"/>
                    </a:lnTo>
                    <a:lnTo>
                      <a:pt x="18" y="7"/>
                    </a:lnTo>
                    <a:lnTo>
                      <a:pt x="24" y="3"/>
                    </a:lnTo>
                    <a:lnTo>
                      <a:pt x="33" y="0"/>
                    </a:lnTo>
                    <a:lnTo>
                      <a:pt x="41"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47" name="Freeform 332"/>
              <p:cNvSpPr>
                <a:spLocks/>
              </p:cNvSpPr>
              <p:nvPr/>
            </p:nvSpPr>
            <p:spPr bwMode="auto">
              <a:xfrm>
                <a:off x="2150" y="2185"/>
                <a:ext cx="203" cy="157"/>
              </a:xfrm>
              <a:custGeom>
                <a:avLst/>
                <a:gdLst>
                  <a:gd name="T0" fmla="*/ 41 w 203"/>
                  <a:gd name="T1" fmla="*/ 0 h 157"/>
                  <a:gd name="T2" fmla="*/ 164 w 203"/>
                  <a:gd name="T3" fmla="*/ 0 h 157"/>
                  <a:gd name="T4" fmla="*/ 171 w 203"/>
                  <a:gd name="T5" fmla="*/ 0 h 157"/>
                  <a:gd name="T6" fmla="*/ 179 w 203"/>
                  <a:gd name="T7" fmla="*/ 3 h 157"/>
                  <a:gd name="T8" fmla="*/ 185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5 w 203"/>
                  <a:gd name="T31" fmla="*/ 149 h 157"/>
                  <a:gd name="T32" fmla="*/ 179 w 203"/>
                  <a:gd name="T33" fmla="*/ 154 h 157"/>
                  <a:gd name="T34" fmla="*/ 171 w 203"/>
                  <a:gd name="T35" fmla="*/ 156 h 157"/>
                  <a:gd name="T36" fmla="*/ 164 w 203"/>
                  <a:gd name="T37" fmla="*/ 157 h 157"/>
                  <a:gd name="T38" fmla="*/ 41 w 203"/>
                  <a:gd name="T39" fmla="*/ 157 h 157"/>
                  <a:gd name="T40" fmla="*/ 33 w 203"/>
                  <a:gd name="T41" fmla="*/ 156 h 157"/>
                  <a:gd name="T42" fmla="*/ 24 w 203"/>
                  <a:gd name="T43" fmla="*/ 154 h 157"/>
                  <a:gd name="T44" fmla="*/ 18 w 203"/>
                  <a:gd name="T45" fmla="*/ 149 h 157"/>
                  <a:gd name="T46" fmla="*/ 12 w 203"/>
                  <a:gd name="T47" fmla="*/ 143 h 157"/>
                  <a:gd name="T48" fmla="*/ 7 w 203"/>
                  <a:gd name="T49" fmla="*/ 137 h 157"/>
                  <a:gd name="T50" fmla="*/ 3 w 203"/>
                  <a:gd name="T51" fmla="*/ 129 h 157"/>
                  <a:gd name="T52" fmla="*/ 1 w 203"/>
                  <a:gd name="T53" fmla="*/ 121 h 157"/>
                  <a:gd name="T54" fmla="*/ 0 w 203"/>
                  <a:gd name="T55" fmla="*/ 112 h 157"/>
                  <a:gd name="T56" fmla="*/ 0 w 203"/>
                  <a:gd name="T57" fmla="*/ 45 h 157"/>
                  <a:gd name="T58" fmla="*/ 1 w 203"/>
                  <a:gd name="T59" fmla="*/ 36 h 157"/>
                  <a:gd name="T60" fmla="*/ 3 w 203"/>
                  <a:gd name="T61" fmla="*/ 28 h 157"/>
                  <a:gd name="T62" fmla="*/ 7 w 203"/>
                  <a:gd name="T63" fmla="*/ 20 h 157"/>
                  <a:gd name="T64" fmla="*/ 12 w 203"/>
                  <a:gd name="T65" fmla="*/ 13 h 157"/>
                  <a:gd name="T66" fmla="*/ 18 w 203"/>
                  <a:gd name="T67" fmla="*/ 7 h 157"/>
                  <a:gd name="T68" fmla="*/ 24 w 203"/>
                  <a:gd name="T69" fmla="*/ 3 h 157"/>
                  <a:gd name="T70" fmla="*/ 33 w 203"/>
                  <a:gd name="T71" fmla="*/ 0 h 157"/>
                  <a:gd name="T72" fmla="*/ 41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1" y="0"/>
                    </a:moveTo>
                    <a:lnTo>
                      <a:pt x="164" y="0"/>
                    </a:lnTo>
                    <a:lnTo>
                      <a:pt x="171" y="0"/>
                    </a:lnTo>
                    <a:lnTo>
                      <a:pt x="179"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9" y="154"/>
                    </a:lnTo>
                    <a:lnTo>
                      <a:pt x="171" y="156"/>
                    </a:lnTo>
                    <a:lnTo>
                      <a:pt x="164" y="157"/>
                    </a:lnTo>
                    <a:lnTo>
                      <a:pt x="41" y="157"/>
                    </a:lnTo>
                    <a:lnTo>
                      <a:pt x="33" y="156"/>
                    </a:lnTo>
                    <a:lnTo>
                      <a:pt x="24" y="154"/>
                    </a:lnTo>
                    <a:lnTo>
                      <a:pt x="18" y="149"/>
                    </a:lnTo>
                    <a:lnTo>
                      <a:pt x="12" y="143"/>
                    </a:lnTo>
                    <a:lnTo>
                      <a:pt x="7" y="137"/>
                    </a:lnTo>
                    <a:lnTo>
                      <a:pt x="3" y="129"/>
                    </a:lnTo>
                    <a:lnTo>
                      <a:pt x="1" y="121"/>
                    </a:lnTo>
                    <a:lnTo>
                      <a:pt x="0" y="112"/>
                    </a:lnTo>
                    <a:lnTo>
                      <a:pt x="0" y="45"/>
                    </a:lnTo>
                    <a:lnTo>
                      <a:pt x="1" y="36"/>
                    </a:lnTo>
                    <a:lnTo>
                      <a:pt x="3" y="28"/>
                    </a:lnTo>
                    <a:lnTo>
                      <a:pt x="7" y="20"/>
                    </a:lnTo>
                    <a:lnTo>
                      <a:pt x="12" y="13"/>
                    </a:lnTo>
                    <a:lnTo>
                      <a:pt x="18" y="7"/>
                    </a:lnTo>
                    <a:lnTo>
                      <a:pt x="24" y="3"/>
                    </a:lnTo>
                    <a:lnTo>
                      <a:pt x="33" y="0"/>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48" name="Freeform 333"/>
              <p:cNvSpPr>
                <a:spLocks/>
              </p:cNvSpPr>
              <p:nvPr/>
            </p:nvSpPr>
            <p:spPr bwMode="auto">
              <a:xfrm>
                <a:off x="2222" y="2248"/>
                <a:ext cx="87" cy="56"/>
              </a:xfrm>
              <a:custGeom>
                <a:avLst/>
                <a:gdLst>
                  <a:gd name="T0" fmla="*/ 43 w 87"/>
                  <a:gd name="T1" fmla="*/ 0 h 56"/>
                  <a:gd name="T2" fmla="*/ 53 w 87"/>
                  <a:gd name="T3" fmla="*/ 0 h 56"/>
                  <a:gd name="T4" fmla="*/ 61 w 87"/>
                  <a:gd name="T5" fmla="*/ 2 h 56"/>
                  <a:gd name="T6" fmla="*/ 68 w 87"/>
                  <a:gd name="T7" fmla="*/ 4 h 56"/>
                  <a:gd name="T8" fmla="*/ 75 w 87"/>
                  <a:gd name="T9" fmla="*/ 8 h 56"/>
                  <a:gd name="T10" fmla="*/ 80 w 87"/>
                  <a:gd name="T11" fmla="*/ 11 h 56"/>
                  <a:gd name="T12" fmla="*/ 84 w 87"/>
                  <a:gd name="T13" fmla="*/ 17 h 56"/>
                  <a:gd name="T14" fmla="*/ 87 w 87"/>
                  <a:gd name="T15" fmla="*/ 22 h 56"/>
                  <a:gd name="T16" fmla="*/ 87 w 87"/>
                  <a:gd name="T17" fmla="*/ 28 h 56"/>
                  <a:gd name="T18" fmla="*/ 87 w 87"/>
                  <a:gd name="T19" fmla="*/ 34 h 56"/>
                  <a:gd name="T20" fmla="*/ 84 w 87"/>
                  <a:gd name="T21" fmla="*/ 39 h 56"/>
                  <a:gd name="T22" fmla="*/ 80 w 87"/>
                  <a:gd name="T23" fmla="*/ 44 h 56"/>
                  <a:gd name="T24" fmla="*/ 75 w 87"/>
                  <a:gd name="T25" fmla="*/ 48 h 56"/>
                  <a:gd name="T26" fmla="*/ 68 w 87"/>
                  <a:gd name="T27" fmla="*/ 51 h 56"/>
                  <a:gd name="T28" fmla="*/ 61 w 87"/>
                  <a:gd name="T29" fmla="*/ 55 h 56"/>
                  <a:gd name="T30" fmla="*/ 53 w 87"/>
                  <a:gd name="T31" fmla="*/ 56 h 56"/>
                  <a:gd name="T32" fmla="*/ 43 w 87"/>
                  <a:gd name="T33" fmla="*/ 56 h 56"/>
                  <a:gd name="T34" fmla="*/ 34 w 87"/>
                  <a:gd name="T35" fmla="*/ 56 h 56"/>
                  <a:gd name="T36" fmla="*/ 26 w 87"/>
                  <a:gd name="T37" fmla="*/ 55 h 56"/>
                  <a:gd name="T38" fmla="*/ 19 w 87"/>
                  <a:gd name="T39" fmla="*/ 51 h 56"/>
                  <a:gd name="T40" fmla="*/ 13 w 87"/>
                  <a:gd name="T41" fmla="*/ 48 h 56"/>
                  <a:gd name="T42" fmla="*/ 7 w 87"/>
                  <a:gd name="T43" fmla="*/ 44 h 56"/>
                  <a:gd name="T44" fmla="*/ 3 w 87"/>
                  <a:gd name="T45" fmla="*/ 39 h 56"/>
                  <a:gd name="T46" fmla="*/ 1 w 87"/>
                  <a:gd name="T47" fmla="*/ 34 h 56"/>
                  <a:gd name="T48" fmla="*/ 0 w 87"/>
                  <a:gd name="T49" fmla="*/ 28 h 56"/>
                  <a:gd name="T50" fmla="*/ 1 w 87"/>
                  <a:gd name="T51" fmla="*/ 22 h 56"/>
                  <a:gd name="T52" fmla="*/ 3 w 87"/>
                  <a:gd name="T53" fmla="*/ 17 h 56"/>
                  <a:gd name="T54" fmla="*/ 7 w 87"/>
                  <a:gd name="T55" fmla="*/ 11 h 56"/>
                  <a:gd name="T56" fmla="*/ 13 w 87"/>
                  <a:gd name="T57" fmla="*/ 8 h 56"/>
                  <a:gd name="T58" fmla="*/ 19 w 87"/>
                  <a:gd name="T59" fmla="*/ 4 h 56"/>
                  <a:gd name="T60" fmla="*/ 26 w 87"/>
                  <a:gd name="T61" fmla="*/ 2 h 56"/>
                  <a:gd name="T62" fmla="*/ 34 w 87"/>
                  <a:gd name="T63" fmla="*/ 0 h 56"/>
                  <a:gd name="T64" fmla="*/ 43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3" y="0"/>
                    </a:moveTo>
                    <a:lnTo>
                      <a:pt x="53" y="0"/>
                    </a:lnTo>
                    <a:lnTo>
                      <a:pt x="61" y="2"/>
                    </a:lnTo>
                    <a:lnTo>
                      <a:pt x="68" y="4"/>
                    </a:lnTo>
                    <a:lnTo>
                      <a:pt x="75" y="8"/>
                    </a:lnTo>
                    <a:lnTo>
                      <a:pt x="80" y="11"/>
                    </a:lnTo>
                    <a:lnTo>
                      <a:pt x="84" y="17"/>
                    </a:lnTo>
                    <a:lnTo>
                      <a:pt x="87" y="22"/>
                    </a:lnTo>
                    <a:lnTo>
                      <a:pt x="87" y="28"/>
                    </a:lnTo>
                    <a:lnTo>
                      <a:pt x="87" y="34"/>
                    </a:lnTo>
                    <a:lnTo>
                      <a:pt x="84" y="39"/>
                    </a:lnTo>
                    <a:lnTo>
                      <a:pt x="80" y="44"/>
                    </a:lnTo>
                    <a:lnTo>
                      <a:pt x="75" y="48"/>
                    </a:lnTo>
                    <a:lnTo>
                      <a:pt x="68" y="51"/>
                    </a:lnTo>
                    <a:lnTo>
                      <a:pt x="61" y="55"/>
                    </a:lnTo>
                    <a:lnTo>
                      <a:pt x="53" y="56"/>
                    </a:lnTo>
                    <a:lnTo>
                      <a:pt x="43" y="56"/>
                    </a:lnTo>
                    <a:lnTo>
                      <a:pt x="34" y="56"/>
                    </a:lnTo>
                    <a:lnTo>
                      <a:pt x="26" y="55"/>
                    </a:lnTo>
                    <a:lnTo>
                      <a:pt x="19" y="51"/>
                    </a:lnTo>
                    <a:lnTo>
                      <a:pt x="13" y="48"/>
                    </a:lnTo>
                    <a:lnTo>
                      <a:pt x="7" y="44"/>
                    </a:lnTo>
                    <a:lnTo>
                      <a:pt x="3" y="39"/>
                    </a:lnTo>
                    <a:lnTo>
                      <a:pt x="1" y="34"/>
                    </a:lnTo>
                    <a:lnTo>
                      <a:pt x="0" y="28"/>
                    </a:lnTo>
                    <a:lnTo>
                      <a:pt x="1" y="22"/>
                    </a:lnTo>
                    <a:lnTo>
                      <a:pt x="3" y="17"/>
                    </a:lnTo>
                    <a:lnTo>
                      <a:pt x="7" y="11"/>
                    </a:lnTo>
                    <a:lnTo>
                      <a:pt x="13" y="8"/>
                    </a:lnTo>
                    <a:lnTo>
                      <a:pt x="19" y="4"/>
                    </a:lnTo>
                    <a:lnTo>
                      <a:pt x="26" y="2"/>
                    </a:lnTo>
                    <a:lnTo>
                      <a:pt x="34" y="0"/>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49" name="Freeform 334"/>
              <p:cNvSpPr>
                <a:spLocks/>
              </p:cNvSpPr>
              <p:nvPr/>
            </p:nvSpPr>
            <p:spPr bwMode="auto">
              <a:xfrm>
                <a:off x="2222" y="2248"/>
                <a:ext cx="87" cy="56"/>
              </a:xfrm>
              <a:custGeom>
                <a:avLst/>
                <a:gdLst>
                  <a:gd name="T0" fmla="*/ 43 w 87"/>
                  <a:gd name="T1" fmla="*/ 0 h 56"/>
                  <a:gd name="T2" fmla="*/ 53 w 87"/>
                  <a:gd name="T3" fmla="*/ 0 h 56"/>
                  <a:gd name="T4" fmla="*/ 61 w 87"/>
                  <a:gd name="T5" fmla="*/ 2 h 56"/>
                  <a:gd name="T6" fmla="*/ 68 w 87"/>
                  <a:gd name="T7" fmla="*/ 4 h 56"/>
                  <a:gd name="T8" fmla="*/ 75 w 87"/>
                  <a:gd name="T9" fmla="*/ 8 h 56"/>
                  <a:gd name="T10" fmla="*/ 80 w 87"/>
                  <a:gd name="T11" fmla="*/ 11 h 56"/>
                  <a:gd name="T12" fmla="*/ 84 w 87"/>
                  <a:gd name="T13" fmla="*/ 17 h 56"/>
                  <a:gd name="T14" fmla="*/ 87 w 87"/>
                  <a:gd name="T15" fmla="*/ 22 h 56"/>
                  <a:gd name="T16" fmla="*/ 87 w 87"/>
                  <a:gd name="T17" fmla="*/ 28 h 56"/>
                  <a:gd name="T18" fmla="*/ 87 w 87"/>
                  <a:gd name="T19" fmla="*/ 34 h 56"/>
                  <a:gd name="T20" fmla="*/ 84 w 87"/>
                  <a:gd name="T21" fmla="*/ 39 h 56"/>
                  <a:gd name="T22" fmla="*/ 80 w 87"/>
                  <a:gd name="T23" fmla="*/ 44 h 56"/>
                  <a:gd name="T24" fmla="*/ 75 w 87"/>
                  <a:gd name="T25" fmla="*/ 48 h 56"/>
                  <a:gd name="T26" fmla="*/ 68 w 87"/>
                  <a:gd name="T27" fmla="*/ 51 h 56"/>
                  <a:gd name="T28" fmla="*/ 61 w 87"/>
                  <a:gd name="T29" fmla="*/ 55 h 56"/>
                  <a:gd name="T30" fmla="*/ 53 w 87"/>
                  <a:gd name="T31" fmla="*/ 56 h 56"/>
                  <a:gd name="T32" fmla="*/ 43 w 87"/>
                  <a:gd name="T33" fmla="*/ 56 h 56"/>
                  <a:gd name="T34" fmla="*/ 34 w 87"/>
                  <a:gd name="T35" fmla="*/ 56 h 56"/>
                  <a:gd name="T36" fmla="*/ 26 w 87"/>
                  <a:gd name="T37" fmla="*/ 55 h 56"/>
                  <a:gd name="T38" fmla="*/ 19 w 87"/>
                  <a:gd name="T39" fmla="*/ 51 h 56"/>
                  <a:gd name="T40" fmla="*/ 13 w 87"/>
                  <a:gd name="T41" fmla="*/ 48 h 56"/>
                  <a:gd name="T42" fmla="*/ 7 w 87"/>
                  <a:gd name="T43" fmla="*/ 44 h 56"/>
                  <a:gd name="T44" fmla="*/ 3 w 87"/>
                  <a:gd name="T45" fmla="*/ 39 h 56"/>
                  <a:gd name="T46" fmla="*/ 1 w 87"/>
                  <a:gd name="T47" fmla="*/ 34 h 56"/>
                  <a:gd name="T48" fmla="*/ 0 w 87"/>
                  <a:gd name="T49" fmla="*/ 28 h 56"/>
                  <a:gd name="T50" fmla="*/ 1 w 87"/>
                  <a:gd name="T51" fmla="*/ 22 h 56"/>
                  <a:gd name="T52" fmla="*/ 3 w 87"/>
                  <a:gd name="T53" fmla="*/ 17 h 56"/>
                  <a:gd name="T54" fmla="*/ 7 w 87"/>
                  <a:gd name="T55" fmla="*/ 11 h 56"/>
                  <a:gd name="T56" fmla="*/ 13 w 87"/>
                  <a:gd name="T57" fmla="*/ 8 h 56"/>
                  <a:gd name="T58" fmla="*/ 19 w 87"/>
                  <a:gd name="T59" fmla="*/ 4 h 56"/>
                  <a:gd name="T60" fmla="*/ 26 w 87"/>
                  <a:gd name="T61" fmla="*/ 2 h 56"/>
                  <a:gd name="T62" fmla="*/ 34 w 87"/>
                  <a:gd name="T63" fmla="*/ 0 h 56"/>
                  <a:gd name="T64" fmla="*/ 43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3" y="0"/>
                    </a:moveTo>
                    <a:lnTo>
                      <a:pt x="53" y="0"/>
                    </a:lnTo>
                    <a:lnTo>
                      <a:pt x="61" y="2"/>
                    </a:lnTo>
                    <a:lnTo>
                      <a:pt x="68" y="4"/>
                    </a:lnTo>
                    <a:lnTo>
                      <a:pt x="75" y="8"/>
                    </a:lnTo>
                    <a:lnTo>
                      <a:pt x="80" y="11"/>
                    </a:lnTo>
                    <a:lnTo>
                      <a:pt x="84" y="17"/>
                    </a:lnTo>
                    <a:lnTo>
                      <a:pt x="87" y="22"/>
                    </a:lnTo>
                    <a:lnTo>
                      <a:pt x="87" y="28"/>
                    </a:lnTo>
                    <a:lnTo>
                      <a:pt x="87" y="34"/>
                    </a:lnTo>
                    <a:lnTo>
                      <a:pt x="84" y="39"/>
                    </a:lnTo>
                    <a:lnTo>
                      <a:pt x="80" y="44"/>
                    </a:lnTo>
                    <a:lnTo>
                      <a:pt x="75" y="48"/>
                    </a:lnTo>
                    <a:lnTo>
                      <a:pt x="68" y="51"/>
                    </a:lnTo>
                    <a:lnTo>
                      <a:pt x="61" y="55"/>
                    </a:lnTo>
                    <a:lnTo>
                      <a:pt x="53" y="56"/>
                    </a:lnTo>
                    <a:lnTo>
                      <a:pt x="43" y="56"/>
                    </a:lnTo>
                    <a:lnTo>
                      <a:pt x="34" y="56"/>
                    </a:lnTo>
                    <a:lnTo>
                      <a:pt x="26" y="55"/>
                    </a:lnTo>
                    <a:lnTo>
                      <a:pt x="19" y="51"/>
                    </a:lnTo>
                    <a:lnTo>
                      <a:pt x="13" y="48"/>
                    </a:lnTo>
                    <a:lnTo>
                      <a:pt x="7" y="44"/>
                    </a:lnTo>
                    <a:lnTo>
                      <a:pt x="3" y="39"/>
                    </a:lnTo>
                    <a:lnTo>
                      <a:pt x="1" y="34"/>
                    </a:lnTo>
                    <a:lnTo>
                      <a:pt x="0" y="28"/>
                    </a:lnTo>
                    <a:lnTo>
                      <a:pt x="1" y="22"/>
                    </a:lnTo>
                    <a:lnTo>
                      <a:pt x="3" y="17"/>
                    </a:lnTo>
                    <a:lnTo>
                      <a:pt x="7" y="11"/>
                    </a:lnTo>
                    <a:lnTo>
                      <a:pt x="13" y="8"/>
                    </a:lnTo>
                    <a:lnTo>
                      <a:pt x="19" y="4"/>
                    </a:lnTo>
                    <a:lnTo>
                      <a:pt x="26" y="2"/>
                    </a:lnTo>
                    <a:lnTo>
                      <a:pt x="34" y="0"/>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50" name="Freeform 335"/>
              <p:cNvSpPr>
                <a:spLocks/>
              </p:cNvSpPr>
              <p:nvPr/>
            </p:nvSpPr>
            <p:spPr bwMode="auto">
              <a:xfrm>
                <a:off x="2347" y="2185"/>
                <a:ext cx="204" cy="157"/>
              </a:xfrm>
              <a:custGeom>
                <a:avLst/>
                <a:gdLst>
                  <a:gd name="T0" fmla="*/ 41 w 204"/>
                  <a:gd name="T1" fmla="*/ 0 h 157"/>
                  <a:gd name="T2" fmla="*/ 164 w 204"/>
                  <a:gd name="T3" fmla="*/ 0 h 157"/>
                  <a:gd name="T4" fmla="*/ 172 w 204"/>
                  <a:gd name="T5" fmla="*/ 0 h 157"/>
                  <a:gd name="T6" fmla="*/ 179 w 204"/>
                  <a:gd name="T7" fmla="*/ 3 h 157"/>
                  <a:gd name="T8" fmla="*/ 186 w 204"/>
                  <a:gd name="T9" fmla="*/ 7 h 157"/>
                  <a:gd name="T10" fmla="*/ 191 w 204"/>
                  <a:gd name="T11" fmla="*/ 13 h 157"/>
                  <a:gd name="T12" fmla="*/ 197 w 204"/>
                  <a:gd name="T13" fmla="*/ 20 h 157"/>
                  <a:gd name="T14" fmla="*/ 201 w 204"/>
                  <a:gd name="T15" fmla="*/ 28 h 157"/>
                  <a:gd name="T16" fmla="*/ 203 w 204"/>
                  <a:gd name="T17" fmla="*/ 36 h 157"/>
                  <a:gd name="T18" fmla="*/ 204 w 204"/>
                  <a:gd name="T19" fmla="*/ 45 h 157"/>
                  <a:gd name="T20" fmla="*/ 204 w 204"/>
                  <a:gd name="T21" fmla="*/ 112 h 157"/>
                  <a:gd name="T22" fmla="*/ 203 w 204"/>
                  <a:gd name="T23" fmla="*/ 121 h 157"/>
                  <a:gd name="T24" fmla="*/ 201 w 204"/>
                  <a:gd name="T25" fmla="*/ 129 h 157"/>
                  <a:gd name="T26" fmla="*/ 197 w 204"/>
                  <a:gd name="T27" fmla="*/ 137 h 157"/>
                  <a:gd name="T28" fmla="*/ 191 w 204"/>
                  <a:gd name="T29" fmla="*/ 143 h 157"/>
                  <a:gd name="T30" fmla="*/ 186 w 204"/>
                  <a:gd name="T31" fmla="*/ 149 h 157"/>
                  <a:gd name="T32" fmla="*/ 179 w 204"/>
                  <a:gd name="T33" fmla="*/ 154 h 157"/>
                  <a:gd name="T34" fmla="*/ 172 w 204"/>
                  <a:gd name="T35" fmla="*/ 156 h 157"/>
                  <a:gd name="T36" fmla="*/ 164 w 204"/>
                  <a:gd name="T37" fmla="*/ 157 h 157"/>
                  <a:gd name="T38" fmla="*/ 41 w 204"/>
                  <a:gd name="T39" fmla="*/ 157 h 157"/>
                  <a:gd name="T40" fmla="*/ 33 w 204"/>
                  <a:gd name="T41" fmla="*/ 156 h 157"/>
                  <a:gd name="T42" fmla="*/ 26 w 204"/>
                  <a:gd name="T43" fmla="*/ 154 h 157"/>
                  <a:gd name="T44" fmla="*/ 19 w 204"/>
                  <a:gd name="T45" fmla="*/ 149 h 157"/>
                  <a:gd name="T46" fmla="*/ 12 w 204"/>
                  <a:gd name="T47" fmla="*/ 143 h 157"/>
                  <a:gd name="T48" fmla="*/ 7 w 204"/>
                  <a:gd name="T49" fmla="*/ 137 h 157"/>
                  <a:gd name="T50" fmla="*/ 4 w 204"/>
                  <a:gd name="T51" fmla="*/ 129 h 157"/>
                  <a:gd name="T52" fmla="*/ 1 w 204"/>
                  <a:gd name="T53" fmla="*/ 121 h 157"/>
                  <a:gd name="T54" fmla="*/ 0 w 204"/>
                  <a:gd name="T55" fmla="*/ 112 h 157"/>
                  <a:gd name="T56" fmla="*/ 0 w 204"/>
                  <a:gd name="T57" fmla="*/ 45 h 157"/>
                  <a:gd name="T58" fmla="*/ 1 w 204"/>
                  <a:gd name="T59" fmla="*/ 36 h 157"/>
                  <a:gd name="T60" fmla="*/ 4 w 204"/>
                  <a:gd name="T61" fmla="*/ 28 h 157"/>
                  <a:gd name="T62" fmla="*/ 7 w 204"/>
                  <a:gd name="T63" fmla="*/ 20 h 157"/>
                  <a:gd name="T64" fmla="*/ 12 w 204"/>
                  <a:gd name="T65" fmla="*/ 13 h 157"/>
                  <a:gd name="T66" fmla="*/ 19 w 204"/>
                  <a:gd name="T67" fmla="*/ 7 h 157"/>
                  <a:gd name="T68" fmla="*/ 26 w 204"/>
                  <a:gd name="T69" fmla="*/ 3 h 157"/>
                  <a:gd name="T70" fmla="*/ 33 w 204"/>
                  <a:gd name="T71" fmla="*/ 0 h 157"/>
                  <a:gd name="T72" fmla="*/ 41 w 204"/>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7"/>
                  <a:gd name="T113" fmla="*/ 204 w 204"/>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7">
                    <a:moveTo>
                      <a:pt x="41" y="0"/>
                    </a:moveTo>
                    <a:lnTo>
                      <a:pt x="164" y="0"/>
                    </a:lnTo>
                    <a:lnTo>
                      <a:pt x="172" y="0"/>
                    </a:lnTo>
                    <a:lnTo>
                      <a:pt x="179" y="3"/>
                    </a:lnTo>
                    <a:lnTo>
                      <a:pt x="186" y="7"/>
                    </a:lnTo>
                    <a:lnTo>
                      <a:pt x="191" y="13"/>
                    </a:lnTo>
                    <a:lnTo>
                      <a:pt x="197" y="20"/>
                    </a:lnTo>
                    <a:lnTo>
                      <a:pt x="201" y="28"/>
                    </a:lnTo>
                    <a:lnTo>
                      <a:pt x="203" y="36"/>
                    </a:lnTo>
                    <a:lnTo>
                      <a:pt x="204" y="45"/>
                    </a:lnTo>
                    <a:lnTo>
                      <a:pt x="204" y="112"/>
                    </a:lnTo>
                    <a:lnTo>
                      <a:pt x="203" y="121"/>
                    </a:lnTo>
                    <a:lnTo>
                      <a:pt x="201" y="129"/>
                    </a:lnTo>
                    <a:lnTo>
                      <a:pt x="197" y="137"/>
                    </a:lnTo>
                    <a:lnTo>
                      <a:pt x="191" y="143"/>
                    </a:lnTo>
                    <a:lnTo>
                      <a:pt x="186" y="149"/>
                    </a:lnTo>
                    <a:lnTo>
                      <a:pt x="179" y="154"/>
                    </a:lnTo>
                    <a:lnTo>
                      <a:pt x="172" y="156"/>
                    </a:lnTo>
                    <a:lnTo>
                      <a:pt x="164" y="157"/>
                    </a:lnTo>
                    <a:lnTo>
                      <a:pt x="41" y="157"/>
                    </a:lnTo>
                    <a:lnTo>
                      <a:pt x="33" y="156"/>
                    </a:lnTo>
                    <a:lnTo>
                      <a:pt x="26" y="154"/>
                    </a:lnTo>
                    <a:lnTo>
                      <a:pt x="19" y="149"/>
                    </a:lnTo>
                    <a:lnTo>
                      <a:pt x="12" y="143"/>
                    </a:lnTo>
                    <a:lnTo>
                      <a:pt x="7" y="137"/>
                    </a:lnTo>
                    <a:lnTo>
                      <a:pt x="4" y="129"/>
                    </a:lnTo>
                    <a:lnTo>
                      <a:pt x="1" y="121"/>
                    </a:lnTo>
                    <a:lnTo>
                      <a:pt x="0" y="112"/>
                    </a:lnTo>
                    <a:lnTo>
                      <a:pt x="0" y="45"/>
                    </a:lnTo>
                    <a:lnTo>
                      <a:pt x="1" y="36"/>
                    </a:lnTo>
                    <a:lnTo>
                      <a:pt x="4" y="28"/>
                    </a:lnTo>
                    <a:lnTo>
                      <a:pt x="7" y="20"/>
                    </a:lnTo>
                    <a:lnTo>
                      <a:pt x="12" y="13"/>
                    </a:lnTo>
                    <a:lnTo>
                      <a:pt x="19" y="7"/>
                    </a:lnTo>
                    <a:lnTo>
                      <a:pt x="26" y="3"/>
                    </a:lnTo>
                    <a:lnTo>
                      <a:pt x="33" y="0"/>
                    </a:lnTo>
                    <a:lnTo>
                      <a:pt x="41"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51" name="Freeform 336"/>
              <p:cNvSpPr>
                <a:spLocks/>
              </p:cNvSpPr>
              <p:nvPr/>
            </p:nvSpPr>
            <p:spPr bwMode="auto">
              <a:xfrm>
                <a:off x="2347" y="2185"/>
                <a:ext cx="204" cy="157"/>
              </a:xfrm>
              <a:custGeom>
                <a:avLst/>
                <a:gdLst>
                  <a:gd name="T0" fmla="*/ 41 w 204"/>
                  <a:gd name="T1" fmla="*/ 0 h 157"/>
                  <a:gd name="T2" fmla="*/ 164 w 204"/>
                  <a:gd name="T3" fmla="*/ 0 h 157"/>
                  <a:gd name="T4" fmla="*/ 172 w 204"/>
                  <a:gd name="T5" fmla="*/ 0 h 157"/>
                  <a:gd name="T6" fmla="*/ 179 w 204"/>
                  <a:gd name="T7" fmla="*/ 3 h 157"/>
                  <a:gd name="T8" fmla="*/ 186 w 204"/>
                  <a:gd name="T9" fmla="*/ 7 h 157"/>
                  <a:gd name="T10" fmla="*/ 191 w 204"/>
                  <a:gd name="T11" fmla="*/ 13 h 157"/>
                  <a:gd name="T12" fmla="*/ 197 w 204"/>
                  <a:gd name="T13" fmla="*/ 20 h 157"/>
                  <a:gd name="T14" fmla="*/ 201 w 204"/>
                  <a:gd name="T15" fmla="*/ 28 h 157"/>
                  <a:gd name="T16" fmla="*/ 203 w 204"/>
                  <a:gd name="T17" fmla="*/ 36 h 157"/>
                  <a:gd name="T18" fmla="*/ 204 w 204"/>
                  <a:gd name="T19" fmla="*/ 45 h 157"/>
                  <a:gd name="T20" fmla="*/ 204 w 204"/>
                  <a:gd name="T21" fmla="*/ 112 h 157"/>
                  <a:gd name="T22" fmla="*/ 203 w 204"/>
                  <a:gd name="T23" fmla="*/ 121 h 157"/>
                  <a:gd name="T24" fmla="*/ 201 w 204"/>
                  <a:gd name="T25" fmla="*/ 129 h 157"/>
                  <a:gd name="T26" fmla="*/ 197 w 204"/>
                  <a:gd name="T27" fmla="*/ 137 h 157"/>
                  <a:gd name="T28" fmla="*/ 191 w 204"/>
                  <a:gd name="T29" fmla="*/ 143 h 157"/>
                  <a:gd name="T30" fmla="*/ 186 w 204"/>
                  <a:gd name="T31" fmla="*/ 149 h 157"/>
                  <a:gd name="T32" fmla="*/ 179 w 204"/>
                  <a:gd name="T33" fmla="*/ 154 h 157"/>
                  <a:gd name="T34" fmla="*/ 172 w 204"/>
                  <a:gd name="T35" fmla="*/ 156 h 157"/>
                  <a:gd name="T36" fmla="*/ 164 w 204"/>
                  <a:gd name="T37" fmla="*/ 157 h 157"/>
                  <a:gd name="T38" fmla="*/ 41 w 204"/>
                  <a:gd name="T39" fmla="*/ 157 h 157"/>
                  <a:gd name="T40" fmla="*/ 33 w 204"/>
                  <a:gd name="T41" fmla="*/ 156 h 157"/>
                  <a:gd name="T42" fmla="*/ 26 w 204"/>
                  <a:gd name="T43" fmla="*/ 154 h 157"/>
                  <a:gd name="T44" fmla="*/ 19 w 204"/>
                  <a:gd name="T45" fmla="*/ 149 h 157"/>
                  <a:gd name="T46" fmla="*/ 12 w 204"/>
                  <a:gd name="T47" fmla="*/ 143 h 157"/>
                  <a:gd name="T48" fmla="*/ 7 w 204"/>
                  <a:gd name="T49" fmla="*/ 137 h 157"/>
                  <a:gd name="T50" fmla="*/ 4 w 204"/>
                  <a:gd name="T51" fmla="*/ 129 h 157"/>
                  <a:gd name="T52" fmla="*/ 1 w 204"/>
                  <a:gd name="T53" fmla="*/ 121 h 157"/>
                  <a:gd name="T54" fmla="*/ 0 w 204"/>
                  <a:gd name="T55" fmla="*/ 112 h 157"/>
                  <a:gd name="T56" fmla="*/ 0 w 204"/>
                  <a:gd name="T57" fmla="*/ 45 h 157"/>
                  <a:gd name="T58" fmla="*/ 1 w 204"/>
                  <a:gd name="T59" fmla="*/ 36 h 157"/>
                  <a:gd name="T60" fmla="*/ 4 w 204"/>
                  <a:gd name="T61" fmla="*/ 28 h 157"/>
                  <a:gd name="T62" fmla="*/ 7 w 204"/>
                  <a:gd name="T63" fmla="*/ 20 h 157"/>
                  <a:gd name="T64" fmla="*/ 12 w 204"/>
                  <a:gd name="T65" fmla="*/ 13 h 157"/>
                  <a:gd name="T66" fmla="*/ 19 w 204"/>
                  <a:gd name="T67" fmla="*/ 7 h 157"/>
                  <a:gd name="T68" fmla="*/ 26 w 204"/>
                  <a:gd name="T69" fmla="*/ 3 h 157"/>
                  <a:gd name="T70" fmla="*/ 33 w 204"/>
                  <a:gd name="T71" fmla="*/ 0 h 157"/>
                  <a:gd name="T72" fmla="*/ 41 w 204"/>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7"/>
                  <a:gd name="T113" fmla="*/ 204 w 204"/>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7">
                    <a:moveTo>
                      <a:pt x="41" y="0"/>
                    </a:moveTo>
                    <a:lnTo>
                      <a:pt x="164" y="0"/>
                    </a:lnTo>
                    <a:lnTo>
                      <a:pt x="172" y="0"/>
                    </a:lnTo>
                    <a:lnTo>
                      <a:pt x="179" y="3"/>
                    </a:lnTo>
                    <a:lnTo>
                      <a:pt x="186" y="7"/>
                    </a:lnTo>
                    <a:lnTo>
                      <a:pt x="191" y="13"/>
                    </a:lnTo>
                    <a:lnTo>
                      <a:pt x="197" y="20"/>
                    </a:lnTo>
                    <a:lnTo>
                      <a:pt x="201" y="28"/>
                    </a:lnTo>
                    <a:lnTo>
                      <a:pt x="203" y="36"/>
                    </a:lnTo>
                    <a:lnTo>
                      <a:pt x="204" y="45"/>
                    </a:lnTo>
                    <a:lnTo>
                      <a:pt x="204" y="112"/>
                    </a:lnTo>
                    <a:lnTo>
                      <a:pt x="203" y="121"/>
                    </a:lnTo>
                    <a:lnTo>
                      <a:pt x="201" y="129"/>
                    </a:lnTo>
                    <a:lnTo>
                      <a:pt x="197" y="137"/>
                    </a:lnTo>
                    <a:lnTo>
                      <a:pt x="191" y="143"/>
                    </a:lnTo>
                    <a:lnTo>
                      <a:pt x="186" y="149"/>
                    </a:lnTo>
                    <a:lnTo>
                      <a:pt x="179" y="154"/>
                    </a:lnTo>
                    <a:lnTo>
                      <a:pt x="172" y="156"/>
                    </a:lnTo>
                    <a:lnTo>
                      <a:pt x="164" y="157"/>
                    </a:lnTo>
                    <a:lnTo>
                      <a:pt x="41" y="157"/>
                    </a:lnTo>
                    <a:lnTo>
                      <a:pt x="33" y="156"/>
                    </a:lnTo>
                    <a:lnTo>
                      <a:pt x="26" y="154"/>
                    </a:lnTo>
                    <a:lnTo>
                      <a:pt x="19" y="149"/>
                    </a:lnTo>
                    <a:lnTo>
                      <a:pt x="12" y="143"/>
                    </a:lnTo>
                    <a:lnTo>
                      <a:pt x="7" y="137"/>
                    </a:lnTo>
                    <a:lnTo>
                      <a:pt x="4" y="129"/>
                    </a:lnTo>
                    <a:lnTo>
                      <a:pt x="1" y="121"/>
                    </a:lnTo>
                    <a:lnTo>
                      <a:pt x="0" y="112"/>
                    </a:lnTo>
                    <a:lnTo>
                      <a:pt x="0" y="45"/>
                    </a:lnTo>
                    <a:lnTo>
                      <a:pt x="1" y="36"/>
                    </a:lnTo>
                    <a:lnTo>
                      <a:pt x="4" y="28"/>
                    </a:lnTo>
                    <a:lnTo>
                      <a:pt x="7" y="20"/>
                    </a:lnTo>
                    <a:lnTo>
                      <a:pt x="12" y="13"/>
                    </a:lnTo>
                    <a:lnTo>
                      <a:pt x="19" y="7"/>
                    </a:lnTo>
                    <a:lnTo>
                      <a:pt x="26" y="3"/>
                    </a:lnTo>
                    <a:lnTo>
                      <a:pt x="33" y="0"/>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52" name="Freeform 337"/>
              <p:cNvSpPr>
                <a:spLocks/>
              </p:cNvSpPr>
              <p:nvPr/>
            </p:nvSpPr>
            <p:spPr bwMode="auto">
              <a:xfrm>
                <a:off x="2419" y="2248"/>
                <a:ext cx="88" cy="56"/>
              </a:xfrm>
              <a:custGeom>
                <a:avLst/>
                <a:gdLst>
                  <a:gd name="T0" fmla="*/ 44 w 88"/>
                  <a:gd name="T1" fmla="*/ 0 h 56"/>
                  <a:gd name="T2" fmla="*/ 53 w 88"/>
                  <a:gd name="T3" fmla="*/ 0 h 56"/>
                  <a:gd name="T4" fmla="*/ 61 w 88"/>
                  <a:gd name="T5" fmla="*/ 2 h 56"/>
                  <a:gd name="T6" fmla="*/ 68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8 w 88"/>
                  <a:gd name="T27" fmla="*/ 51 h 56"/>
                  <a:gd name="T28" fmla="*/ 61 w 88"/>
                  <a:gd name="T29" fmla="*/ 55 h 56"/>
                  <a:gd name="T30" fmla="*/ 53 w 88"/>
                  <a:gd name="T31" fmla="*/ 56 h 56"/>
                  <a:gd name="T32" fmla="*/ 44 w 88"/>
                  <a:gd name="T33" fmla="*/ 56 h 56"/>
                  <a:gd name="T34" fmla="*/ 36 w 88"/>
                  <a:gd name="T35" fmla="*/ 56 h 56"/>
                  <a:gd name="T36" fmla="*/ 26 w 88"/>
                  <a:gd name="T37" fmla="*/ 55 h 56"/>
                  <a:gd name="T38" fmla="*/ 19 w 88"/>
                  <a:gd name="T39" fmla="*/ 51 h 56"/>
                  <a:gd name="T40" fmla="*/ 13 w 88"/>
                  <a:gd name="T41" fmla="*/ 48 h 56"/>
                  <a:gd name="T42" fmla="*/ 7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1 h 56"/>
                  <a:gd name="T56" fmla="*/ 13 w 88"/>
                  <a:gd name="T57" fmla="*/ 8 h 56"/>
                  <a:gd name="T58" fmla="*/ 19 w 88"/>
                  <a:gd name="T59" fmla="*/ 4 h 56"/>
                  <a:gd name="T60" fmla="*/ 26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8" y="4"/>
                    </a:lnTo>
                    <a:lnTo>
                      <a:pt x="75" y="8"/>
                    </a:lnTo>
                    <a:lnTo>
                      <a:pt x="80" y="11"/>
                    </a:lnTo>
                    <a:lnTo>
                      <a:pt x="84" y="17"/>
                    </a:lnTo>
                    <a:lnTo>
                      <a:pt x="87" y="22"/>
                    </a:lnTo>
                    <a:lnTo>
                      <a:pt x="88" y="28"/>
                    </a:lnTo>
                    <a:lnTo>
                      <a:pt x="87" y="34"/>
                    </a:lnTo>
                    <a:lnTo>
                      <a:pt x="84" y="39"/>
                    </a:lnTo>
                    <a:lnTo>
                      <a:pt x="80" y="44"/>
                    </a:lnTo>
                    <a:lnTo>
                      <a:pt x="75" y="48"/>
                    </a:lnTo>
                    <a:lnTo>
                      <a:pt x="68" y="51"/>
                    </a:lnTo>
                    <a:lnTo>
                      <a:pt x="61" y="55"/>
                    </a:lnTo>
                    <a:lnTo>
                      <a:pt x="53" y="56"/>
                    </a:lnTo>
                    <a:lnTo>
                      <a:pt x="44" y="56"/>
                    </a:lnTo>
                    <a:lnTo>
                      <a:pt x="36" y="56"/>
                    </a:lnTo>
                    <a:lnTo>
                      <a:pt x="26" y="55"/>
                    </a:lnTo>
                    <a:lnTo>
                      <a:pt x="19" y="51"/>
                    </a:lnTo>
                    <a:lnTo>
                      <a:pt x="13" y="48"/>
                    </a:lnTo>
                    <a:lnTo>
                      <a:pt x="7" y="44"/>
                    </a:lnTo>
                    <a:lnTo>
                      <a:pt x="3" y="39"/>
                    </a:lnTo>
                    <a:lnTo>
                      <a:pt x="1" y="34"/>
                    </a:lnTo>
                    <a:lnTo>
                      <a:pt x="0" y="28"/>
                    </a:lnTo>
                    <a:lnTo>
                      <a:pt x="1" y="22"/>
                    </a:lnTo>
                    <a:lnTo>
                      <a:pt x="3" y="17"/>
                    </a:lnTo>
                    <a:lnTo>
                      <a:pt x="7" y="11"/>
                    </a:lnTo>
                    <a:lnTo>
                      <a:pt x="13" y="8"/>
                    </a:lnTo>
                    <a:lnTo>
                      <a:pt x="19" y="4"/>
                    </a:lnTo>
                    <a:lnTo>
                      <a:pt x="26" y="2"/>
                    </a:lnTo>
                    <a:lnTo>
                      <a:pt x="36"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53" name="Freeform 338"/>
              <p:cNvSpPr>
                <a:spLocks/>
              </p:cNvSpPr>
              <p:nvPr/>
            </p:nvSpPr>
            <p:spPr bwMode="auto">
              <a:xfrm>
                <a:off x="2419" y="2248"/>
                <a:ext cx="88" cy="56"/>
              </a:xfrm>
              <a:custGeom>
                <a:avLst/>
                <a:gdLst>
                  <a:gd name="T0" fmla="*/ 44 w 88"/>
                  <a:gd name="T1" fmla="*/ 0 h 56"/>
                  <a:gd name="T2" fmla="*/ 53 w 88"/>
                  <a:gd name="T3" fmla="*/ 0 h 56"/>
                  <a:gd name="T4" fmla="*/ 61 w 88"/>
                  <a:gd name="T5" fmla="*/ 2 h 56"/>
                  <a:gd name="T6" fmla="*/ 68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8 w 88"/>
                  <a:gd name="T27" fmla="*/ 51 h 56"/>
                  <a:gd name="T28" fmla="*/ 61 w 88"/>
                  <a:gd name="T29" fmla="*/ 55 h 56"/>
                  <a:gd name="T30" fmla="*/ 53 w 88"/>
                  <a:gd name="T31" fmla="*/ 56 h 56"/>
                  <a:gd name="T32" fmla="*/ 44 w 88"/>
                  <a:gd name="T33" fmla="*/ 56 h 56"/>
                  <a:gd name="T34" fmla="*/ 36 w 88"/>
                  <a:gd name="T35" fmla="*/ 56 h 56"/>
                  <a:gd name="T36" fmla="*/ 26 w 88"/>
                  <a:gd name="T37" fmla="*/ 55 h 56"/>
                  <a:gd name="T38" fmla="*/ 19 w 88"/>
                  <a:gd name="T39" fmla="*/ 51 h 56"/>
                  <a:gd name="T40" fmla="*/ 13 w 88"/>
                  <a:gd name="T41" fmla="*/ 48 h 56"/>
                  <a:gd name="T42" fmla="*/ 7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1 h 56"/>
                  <a:gd name="T56" fmla="*/ 13 w 88"/>
                  <a:gd name="T57" fmla="*/ 8 h 56"/>
                  <a:gd name="T58" fmla="*/ 19 w 88"/>
                  <a:gd name="T59" fmla="*/ 4 h 56"/>
                  <a:gd name="T60" fmla="*/ 26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8" y="4"/>
                    </a:lnTo>
                    <a:lnTo>
                      <a:pt x="75" y="8"/>
                    </a:lnTo>
                    <a:lnTo>
                      <a:pt x="80" y="11"/>
                    </a:lnTo>
                    <a:lnTo>
                      <a:pt x="84" y="17"/>
                    </a:lnTo>
                    <a:lnTo>
                      <a:pt x="87" y="22"/>
                    </a:lnTo>
                    <a:lnTo>
                      <a:pt x="88" y="28"/>
                    </a:lnTo>
                    <a:lnTo>
                      <a:pt x="87" y="34"/>
                    </a:lnTo>
                    <a:lnTo>
                      <a:pt x="84" y="39"/>
                    </a:lnTo>
                    <a:lnTo>
                      <a:pt x="80" y="44"/>
                    </a:lnTo>
                    <a:lnTo>
                      <a:pt x="75" y="48"/>
                    </a:lnTo>
                    <a:lnTo>
                      <a:pt x="68" y="51"/>
                    </a:lnTo>
                    <a:lnTo>
                      <a:pt x="61" y="55"/>
                    </a:lnTo>
                    <a:lnTo>
                      <a:pt x="53" y="56"/>
                    </a:lnTo>
                    <a:lnTo>
                      <a:pt x="44" y="56"/>
                    </a:lnTo>
                    <a:lnTo>
                      <a:pt x="36" y="56"/>
                    </a:lnTo>
                    <a:lnTo>
                      <a:pt x="26" y="55"/>
                    </a:lnTo>
                    <a:lnTo>
                      <a:pt x="19" y="51"/>
                    </a:lnTo>
                    <a:lnTo>
                      <a:pt x="13" y="48"/>
                    </a:lnTo>
                    <a:lnTo>
                      <a:pt x="7" y="44"/>
                    </a:lnTo>
                    <a:lnTo>
                      <a:pt x="3" y="39"/>
                    </a:lnTo>
                    <a:lnTo>
                      <a:pt x="1" y="34"/>
                    </a:lnTo>
                    <a:lnTo>
                      <a:pt x="0" y="28"/>
                    </a:lnTo>
                    <a:lnTo>
                      <a:pt x="1" y="22"/>
                    </a:lnTo>
                    <a:lnTo>
                      <a:pt x="3" y="17"/>
                    </a:lnTo>
                    <a:lnTo>
                      <a:pt x="7" y="11"/>
                    </a:lnTo>
                    <a:lnTo>
                      <a:pt x="13" y="8"/>
                    </a:lnTo>
                    <a:lnTo>
                      <a:pt x="19" y="4"/>
                    </a:lnTo>
                    <a:lnTo>
                      <a:pt x="26" y="2"/>
                    </a:lnTo>
                    <a:lnTo>
                      <a:pt x="36"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54" name="Freeform 339"/>
              <p:cNvSpPr>
                <a:spLocks/>
              </p:cNvSpPr>
              <p:nvPr/>
            </p:nvSpPr>
            <p:spPr bwMode="auto">
              <a:xfrm>
                <a:off x="2546" y="2185"/>
                <a:ext cx="202" cy="157"/>
              </a:xfrm>
              <a:custGeom>
                <a:avLst/>
                <a:gdLst>
                  <a:gd name="T0" fmla="*/ 39 w 202"/>
                  <a:gd name="T1" fmla="*/ 0 h 157"/>
                  <a:gd name="T2" fmla="*/ 162 w 202"/>
                  <a:gd name="T3" fmla="*/ 0 h 157"/>
                  <a:gd name="T4" fmla="*/ 170 w 202"/>
                  <a:gd name="T5" fmla="*/ 0 h 157"/>
                  <a:gd name="T6" fmla="*/ 178 w 202"/>
                  <a:gd name="T7" fmla="*/ 3 h 157"/>
                  <a:gd name="T8" fmla="*/ 185 w 202"/>
                  <a:gd name="T9" fmla="*/ 7 h 157"/>
                  <a:gd name="T10" fmla="*/ 191 w 202"/>
                  <a:gd name="T11" fmla="*/ 13 h 157"/>
                  <a:gd name="T12" fmla="*/ 195 w 202"/>
                  <a:gd name="T13" fmla="*/ 20 h 157"/>
                  <a:gd name="T14" fmla="*/ 199 w 202"/>
                  <a:gd name="T15" fmla="*/ 28 h 157"/>
                  <a:gd name="T16" fmla="*/ 201 w 202"/>
                  <a:gd name="T17" fmla="*/ 36 h 157"/>
                  <a:gd name="T18" fmla="*/ 202 w 202"/>
                  <a:gd name="T19" fmla="*/ 45 h 157"/>
                  <a:gd name="T20" fmla="*/ 202 w 202"/>
                  <a:gd name="T21" fmla="*/ 112 h 157"/>
                  <a:gd name="T22" fmla="*/ 201 w 202"/>
                  <a:gd name="T23" fmla="*/ 121 h 157"/>
                  <a:gd name="T24" fmla="*/ 199 w 202"/>
                  <a:gd name="T25" fmla="*/ 129 h 157"/>
                  <a:gd name="T26" fmla="*/ 195 w 202"/>
                  <a:gd name="T27" fmla="*/ 137 h 157"/>
                  <a:gd name="T28" fmla="*/ 191 w 202"/>
                  <a:gd name="T29" fmla="*/ 143 h 157"/>
                  <a:gd name="T30" fmla="*/ 185 w 202"/>
                  <a:gd name="T31" fmla="*/ 149 h 157"/>
                  <a:gd name="T32" fmla="*/ 178 w 202"/>
                  <a:gd name="T33" fmla="*/ 154 h 157"/>
                  <a:gd name="T34" fmla="*/ 170 w 202"/>
                  <a:gd name="T35" fmla="*/ 156 h 157"/>
                  <a:gd name="T36" fmla="*/ 162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6 w 202"/>
                  <a:gd name="T49" fmla="*/ 137 h 157"/>
                  <a:gd name="T50" fmla="*/ 3 w 202"/>
                  <a:gd name="T51" fmla="*/ 129 h 157"/>
                  <a:gd name="T52" fmla="*/ 0 w 202"/>
                  <a:gd name="T53" fmla="*/ 121 h 157"/>
                  <a:gd name="T54" fmla="*/ 0 w 202"/>
                  <a:gd name="T55" fmla="*/ 112 h 157"/>
                  <a:gd name="T56" fmla="*/ 0 w 202"/>
                  <a:gd name="T57" fmla="*/ 45 h 157"/>
                  <a:gd name="T58" fmla="*/ 0 w 202"/>
                  <a:gd name="T59" fmla="*/ 36 h 157"/>
                  <a:gd name="T60" fmla="*/ 3 w 202"/>
                  <a:gd name="T61" fmla="*/ 28 h 157"/>
                  <a:gd name="T62" fmla="*/ 6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2" y="0"/>
                    </a:lnTo>
                    <a:lnTo>
                      <a:pt x="170" y="0"/>
                    </a:lnTo>
                    <a:lnTo>
                      <a:pt x="178" y="3"/>
                    </a:lnTo>
                    <a:lnTo>
                      <a:pt x="185" y="7"/>
                    </a:lnTo>
                    <a:lnTo>
                      <a:pt x="191" y="13"/>
                    </a:lnTo>
                    <a:lnTo>
                      <a:pt x="195" y="20"/>
                    </a:lnTo>
                    <a:lnTo>
                      <a:pt x="199" y="28"/>
                    </a:lnTo>
                    <a:lnTo>
                      <a:pt x="201" y="36"/>
                    </a:lnTo>
                    <a:lnTo>
                      <a:pt x="202" y="45"/>
                    </a:lnTo>
                    <a:lnTo>
                      <a:pt x="202" y="112"/>
                    </a:lnTo>
                    <a:lnTo>
                      <a:pt x="201" y="121"/>
                    </a:lnTo>
                    <a:lnTo>
                      <a:pt x="199" y="129"/>
                    </a:lnTo>
                    <a:lnTo>
                      <a:pt x="195" y="137"/>
                    </a:lnTo>
                    <a:lnTo>
                      <a:pt x="191" y="143"/>
                    </a:lnTo>
                    <a:lnTo>
                      <a:pt x="185" y="149"/>
                    </a:lnTo>
                    <a:lnTo>
                      <a:pt x="178" y="154"/>
                    </a:lnTo>
                    <a:lnTo>
                      <a:pt x="170" y="156"/>
                    </a:lnTo>
                    <a:lnTo>
                      <a:pt x="162" y="157"/>
                    </a:lnTo>
                    <a:lnTo>
                      <a:pt x="39" y="157"/>
                    </a:lnTo>
                    <a:lnTo>
                      <a:pt x="31" y="156"/>
                    </a:lnTo>
                    <a:lnTo>
                      <a:pt x="24" y="154"/>
                    </a:lnTo>
                    <a:lnTo>
                      <a:pt x="17" y="149"/>
                    </a:lnTo>
                    <a:lnTo>
                      <a:pt x="11" y="143"/>
                    </a:lnTo>
                    <a:lnTo>
                      <a:pt x="6" y="137"/>
                    </a:lnTo>
                    <a:lnTo>
                      <a:pt x="3" y="129"/>
                    </a:lnTo>
                    <a:lnTo>
                      <a:pt x="0" y="121"/>
                    </a:lnTo>
                    <a:lnTo>
                      <a:pt x="0" y="112"/>
                    </a:lnTo>
                    <a:lnTo>
                      <a:pt x="0" y="45"/>
                    </a:lnTo>
                    <a:lnTo>
                      <a:pt x="0" y="36"/>
                    </a:lnTo>
                    <a:lnTo>
                      <a:pt x="3" y="28"/>
                    </a:lnTo>
                    <a:lnTo>
                      <a:pt x="6" y="20"/>
                    </a:lnTo>
                    <a:lnTo>
                      <a:pt x="11" y="13"/>
                    </a:lnTo>
                    <a:lnTo>
                      <a:pt x="17" y="7"/>
                    </a:lnTo>
                    <a:lnTo>
                      <a:pt x="24" y="3"/>
                    </a:lnTo>
                    <a:lnTo>
                      <a:pt x="31" y="0"/>
                    </a:lnTo>
                    <a:lnTo>
                      <a:pt x="39"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55" name="Freeform 340"/>
              <p:cNvSpPr>
                <a:spLocks/>
              </p:cNvSpPr>
              <p:nvPr/>
            </p:nvSpPr>
            <p:spPr bwMode="auto">
              <a:xfrm>
                <a:off x="2546" y="2185"/>
                <a:ext cx="202" cy="157"/>
              </a:xfrm>
              <a:custGeom>
                <a:avLst/>
                <a:gdLst>
                  <a:gd name="T0" fmla="*/ 39 w 202"/>
                  <a:gd name="T1" fmla="*/ 0 h 157"/>
                  <a:gd name="T2" fmla="*/ 162 w 202"/>
                  <a:gd name="T3" fmla="*/ 0 h 157"/>
                  <a:gd name="T4" fmla="*/ 170 w 202"/>
                  <a:gd name="T5" fmla="*/ 0 h 157"/>
                  <a:gd name="T6" fmla="*/ 178 w 202"/>
                  <a:gd name="T7" fmla="*/ 3 h 157"/>
                  <a:gd name="T8" fmla="*/ 185 w 202"/>
                  <a:gd name="T9" fmla="*/ 7 h 157"/>
                  <a:gd name="T10" fmla="*/ 191 w 202"/>
                  <a:gd name="T11" fmla="*/ 13 h 157"/>
                  <a:gd name="T12" fmla="*/ 195 w 202"/>
                  <a:gd name="T13" fmla="*/ 20 h 157"/>
                  <a:gd name="T14" fmla="*/ 199 w 202"/>
                  <a:gd name="T15" fmla="*/ 28 h 157"/>
                  <a:gd name="T16" fmla="*/ 201 w 202"/>
                  <a:gd name="T17" fmla="*/ 36 h 157"/>
                  <a:gd name="T18" fmla="*/ 202 w 202"/>
                  <a:gd name="T19" fmla="*/ 45 h 157"/>
                  <a:gd name="T20" fmla="*/ 202 w 202"/>
                  <a:gd name="T21" fmla="*/ 112 h 157"/>
                  <a:gd name="T22" fmla="*/ 201 w 202"/>
                  <a:gd name="T23" fmla="*/ 121 h 157"/>
                  <a:gd name="T24" fmla="*/ 199 w 202"/>
                  <a:gd name="T25" fmla="*/ 129 h 157"/>
                  <a:gd name="T26" fmla="*/ 195 w 202"/>
                  <a:gd name="T27" fmla="*/ 137 h 157"/>
                  <a:gd name="T28" fmla="*/ 191 w 202"/>
                  <a:gd name="T29" fmla="*/ 143 h 157"/>
                  <a:gd name="T30" fmla="*/ 185 w 202"/>
                  <a:gd name="T31" fmla="*/ 149 h 157"/>
                  <a:gd name="T32" fmla="*/ 178 w 202"/>
                  <a:gd name="T33" fmla="*/ 154 h 157"/>
                  <a:gd name="T34" fmla="*/ 170 w 202"/>
                  <a:gd name="T35" fmla="*/ 156 h 157"/>
                  <a:gd name="T36" fmla="*/ 162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6 w 202"/>
                  <a:gd name="T49" fmla="*/ 137 h 157"/>
                  <a:gd name="T50" fmla="*/ 3 w 202"/>
                  <a:gd name="T51" fmla="*/ 129 h 157"/>
                  <a:gd name="T52" fmla="*/ 0 w 202"/>
                  <a:gd name="T53" fmla="*/ 121 h 157"/>
                  <a:gd name="T54" fmla="*/ 0 w 202"/>
                  <a:gd name="T55" fmla="*/ 112 h 157"/>
                  <a:gd name="T56" fmla="*/ 0 w 202"/>
                  <a:gd name="T57" fmla="*/ 45 h 157"/>
                  <a:gd name="T58" fmla="*/ 0 w 202"/>
                  <a:gd name="T59" fmla="*/ 36 h 157"/>
                  <a:gd name="T60" fmla="*/ 3 w 202"/>
                  <a:gd name="T61" fmla="*/ 28 h 157"/>
                  <a:gd name="T62" fmla="*/ 6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2" y="0"/>
                    </a:lnTo>
                    <a:lnTo>
                      <a:pt x="170" y="0"/>
                    </a:lnTo>
                    <a:lnTo>
                      <a:pt x="178" y="3"/>
                    </a:lnTo>
                    <a:lnTo>
                      <a:pt x="185" y="7"/>
                    </a:lnTo>
                    <a:lnTo>
                      <a:pt x="191" y="13"/>
                    </a:lnTo>
                    <a:lnTo>
                      <a:pt x="195" y="20"/>
                    </a:lnTo>
                    <a:lnTo>
                      <a:pt x="199" y="28"/>
                    </a:lnTo>
                    <a:lnTo>
                      <a:pt x="201" y="36"/>
                    </a:lnTo>
                    <a:lnTo>
                      <a:pt x="202" y="45"/>
                    </a:lnTo>
                    <a:lnTo>
                      <a:pt x="202" y="112"/>
                    </a:lnTo>
                    <a:lnTo>
                      <a:pt x="201" y="121"/>
                    </a:lnTo>
                    <a:lnTo>
                      <a:pt x="199" y="129"/>
                    </a:lnTo>
                    <a:lnTo>
                      <a:pt x="195" y="137"/>
                    </a:lnTo>
                    <a:lnTo>
                      <a:pt x="191" y="143"/>
                    </a:lnTo>
                    <a:lnTo>
                      <a:pt x="185" y="149"/>
                    </a:lnTo>
                    <a:lnTo>
                      <a:pt x="178" y="154"/>
                    </a:lnTo>
                    <a:lnTo>
                      <a:pt x="170" y="156"/>
                    </a:lnTo>
                    <a:lnTo>
                      <a:pt x="162" y="157"/>
                    </a:lnTo>
                    <a:lnTo>
                      <a:pt x="39" y="157"/>
                    </a:lnTo>
                    <a:lnTo>
                      <a:pt x="31" y="156"/>
                    </a:lnTo>
                    <a:lnTo>
                      <a:pt x="24" y="154"/>
                    </a:lnTo>
                    <a:lnTo>
                      <a:pt x="17" y="149"/>
                    </a:lnTo>
                    <a:lnTo>
                      <a:pt x="11" y="143"/>
                    </a:lnTo>
                    <a:lnTo>
                      <a:pt x="6" y="137"/>
                    </a:lnTo>
                    <a:lnTo>
                      <a:pt x="3" y="129"/>
                    </a:lnTo>
                    <a:lnTo>
                      <a:pt x="0" y="121"/>
                    </a:lnTo>
                    <a:lnTo>
                      <a:pt x="0" y="112"/>
                    </a:lnTo>
                    <a:lnTo>
                      <a:pt x="0" y="45"/>
                    </a:lnTo>
                    <a:lnTo>
                      <a:pt x="0" y="36"/>
                    </a:lnTo>
                    <a:lnTo>
                      <a:pt x="3" y="28"/>
                    </a:lnTo>
                    <a:lnTo>
                      <a:pt x="6" y="20"/>
                    </a:lnTo>
                    <a:lnTo>
                      <a:pt x="11" y="13"/>
                    </a:lnTo>
                    <a:lnTo>
                      <a:pt x="17" y="7"/>
                    </a:lnTo>
                    <a:lnTo>
                      <a:pt x="24" y="3"/>
                    </a:lnTo>
                    <a:lnTo>
                      <a:pt x="31" y="0"/>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56" name="Freeform 341"/>
              <p:cNvSpPr>
                <a:spLocks/>
              </p:cNvSpPr>
              <p:nvPr/>
            </p:nvSpPr>
            <p:spPr bwMode="auto">
              <a:xfrm>
                <a:off x="2616" y="2248"/>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5 h 56"/>
                  <a:gd name="T30" fmla="*/ 53 w 88"/>
                  <a:gd name="T31" fmla="*/ 56 h 56"/>
                  <a:gd name="T32" fmla="*/ 44 w 88"/>
                  <a:gd name="T33" fmla="*/ 56 h 56"/>
                  <a:gd name="T34" fmla="*/ 36 w 88"/>
                  <a:gd name="T35" fmla="*/ 56 h 56"/>
                  <a:gd name="T36" fmla="*/ 28 w 88"/>
                  <a:gd name="T37" fmla="*/ 55 h 56"/>
                  <a:gd name="T38" fmla="*/ 20 w 88"/>
                  <a:gd name="T39" fmla="*/ 51 h 56"/>
                  <a:gd name="T40" fmla="*/ 13 w 88"/>
                  <a:gd name="T41" fmla="*/ 48 h 56"/>
                  <a:gd name="T42" fmla="*/ 7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1 h 56"/>
                  <a:gd name="T56" fmla="*/ 13 w 88"/>
                  <a:gd name="T57" fmla="*/ 8 h 56"/>
                  <a:gd name="T58" fmla="*/ 20 w 88"/>
                  <a:gd name="T59" fmla="*/ 4 h 56"/>
                  <a:gd name="T60" fmla="*/ 28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4"/>
                    </a:lnTo>
                    <a:lnTo>
                      <a:pt x="84" y="39"/>
                    </a:lnTo>
                    <a:lnTo>
                      <a:pt x="80" y="44"/>
                    </a:lnTo>
                    <a:lnTo>
                      <a:pt x="75" y="48"/>
                    </a:lnTo>
                    <a:lnTo>
                      <a:pt x="69" y="51"/>
                    </a:lnTo>
                    <a:lnTo>
                      <a:pt x="61" y="55"/>
                    </a:lnTo>
                    <a:lnTo>
                      <a:pt x="53" y="56"/>
                    </a:lnTo>
                    <a:lnTo>
                      <a:pt x="44" y="56"/>
                    </a:lnTo>
                    <a:lnTo>
                      <a:pt x="36" y="56"/>
                    </a:lnTo>
                    <a:lnTo>
                      <a:pt x="28" y="55"/>
                    </a:lnTo>
                    <a:lnTo>
                      <a:pt x="20" y="51"/>
                    </a:lnTo>
                    <a:lnTo>
                      <a:pt x="13" y="48"/>
                    </a:lnTo>
                    <a:lnTo>
                      <a:pt x="7" y="44"/>
                    </a:lnTo>
                    <a:lnTo>
                      <a:pt x="3" y="39"/>
                    </a:lnTo>
                    <a:lnTo>
                      <a:pt x="1" y="34"/>
                    </a:lnTo>
                    <a:lnTo>
                      <a:pt x="0" y="28"/>
                    </a:lnTo>
                    <a:lnTo>
                      <a:pt x="1" y="22"/>
                    </a:lnTo>
                    <a:lnTo>
                      <a:pt x="3" y="17"/>
                    </a:lnTo>
                    <a:lnTo>
                      <a:pt x="7" y="11"/>
                    </a:lnTo>
                    <a:lnTo>
                      <a:pt x="13" y="8"/>
                    </a:lnTo>
                    <a:lnTo>
                      <a:pt x="20" y="4"/>
                    </a:lnTo>
                    <a:lnTo>
                      <a:pt x="28" y="2"/>
                    </a:lnTo>
                    <a:lnTo>
                      <a:pt x="36"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57" name="Freeform 342"/>
              <p:cNvSpPr>
                <a:spLocks/>
              </p:cNvSpPr>
              <p:nvPr/>
            </p:nvSpPr>
            <p:spPr bwMode="auto">
              <a:xfrm>
                <a:off x="2616" y="2248"/>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5 h 56"/>
                  <a:gd name="T30" fmla="*/ 53 w 88"/>
                  <a:gd name="T31" fmla="*/ 56 h 56"/>
                  <a:gd name="T32" fmla="*/ 44 w 88"/>
                  <a:gd name="T33" fmla="*/ 56 h 56"/>
                  <a:gd name="T34" fmla="*/ 36 w 88"/>
                  <a:gd name="T35" fmla="*/ 56 h 56"/>
                  <a:gd name="T36" fmla="*/ 28 w 88"/>
                  <a:gd name="T37" fmla="*/ 55 h 56"/>
                  <a:gd name="T38" fmla="*/ 20 w 88"/>
                  <a:gd name="T39" fmla="*/ 51 h 56"/>
                  <a:gd name="T40" fmla="*/ 13 w 88"/>
                  <a:gd name="T41" fmla="*/ 48 h 56"/>
                  <a:gd name="T42" fmla="*/ 7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1 h 56"/>
                  <a:gd name="T56" fmla="*/ 13 w 88"/>
                  <a:gd name="T57" fmla="*/ 8 h 56"/>
                  <a:gd name="T58" fmla="*/ 20 w 88"/>
                  <a:gd name="T59" fmla="*/ 4 h 56"/>
                  <a:gd name="T60" fmla="*/ 28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4"/>
                    </a:lnTo>
                    <a:lnTo>
                      <a:pt x="84" y="39"/>
                    </a:lnTo>
                    <a:lnTo>
                      <a:pt x="80" y="44"/>
                    </a:lnTo>
                    <a:lnTo>
                      <a:pt x="75" y="48"/>
                    </a:lnTo>
                    <a:lnTo>
                      <a:pt x="69" y="51"/>
                    </a:lnTo>
                    <a:lnTo>
                      <a:pt x="61" y="55"/>
                    </a:lnTo>
                    <a:lnTo>
                      <a:pt x="53" y="56"/>
                    </a:lnTo>
                    <a:lnTo>
                      <a:pt x="44" y="56"/>
                    </a:lnTo>
                    <a:lnTo>
                      <a:pt x="36" y="56"/>
                    </a:lnTo>
                    <a:lnTo>
                      <a:pt x="28" y="55"/>
                    </a:lnTo>
                    <a:lnTo>
                      <a:pt x="20" y="51"/>
                    </a:lnTo>
                    <a:lnTo>
                      <a:pt x="13" y="48"/>
                    </a:lnTo>
                    <a:lnTo>
                      <a:pt x="7" y="44"/>
                    </a:lnTo>
                    <a:lnTo>
                      <a:pt x="3" y="39"/>
                    </a:lnTo>
                    <a:lnTo>
                      <a:pt x="1" y="34"/>
                    </a:lnTo>
                    <a:lnTo>
                      <a:pt x="0" y="28"/>
                    </a:lnTo>
                    <a:lnTo>
                      <a:pt x="1" y="22"/>
                    </a:lnTo>
                    <a:lnTo>
                      <a:pt x="3" y="17"/>
                    </a:lnTo>
                    <a:lnTo>
                      <a:pt x="7" y="11"/>
                    </a:lnTo>
                    <a:lnTo>
                      <a:pt x="13" y="8"/>
                    </a:lnTo>
                    <a:lnTo>
                      <a:pt x="20" y="4"/>
                    </a:lnTo>
                    <a:lnTo>
                      <a:pt x="28" y="2"/>
                    </a:lnTo>
                    <a:lnTo>
                      <a:pt x="36"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58" name="Freeform 343"/>
              <p:cNvSpPr>
                <a:spLocks/>
              </p:cNvSpPr>
              <p:nvPr/>
            </p:nvSpPr>
            <p:spPr bwMode="auto">
              <a:xfrm>
                <a:off x="1968" y="1799"/>
                <a:ext cx="203" cy="159"/>
              </a:xfrm>
              <a:custGeom>
                <a:avLst/>
                <a:gdLst>
                  <a:gd name="T0" fmla="*/ 41 w 203"/>
                  <a:gd name="T1" fmla="*/ 0 h 159"/>
                  <a:gd name="T2" fmla="*/ 163 w 203"/>
                  <a:gd name="T3" fmla="*/ 0 h 159"/>
                  <a:gd name="T4" fmla="*/ 171 w 203"/>
                  <a:gd name="T5" fmla="*/ 2 h 159"/>
                  <a:gd name="T6" fmla="*/ 179 w 203"/>
                  <a:gd name="T7" fmla="*/ 4 h 159"/>
                  <a:gd name="T8" fmla="*/ 185 w 203"/>
                  <a:gd name="T9" fmla="*/ 9 h 159"/>
                  <a:gd name="T10" fmla="*/ 191 w 203"/>
                  <a:gd name="T11" fmla="*/ 14 h 159"/>
                  <a:gd name="T12" fmla="*/ 196 w 203"/>
                  <a:gd name="T13" fmla="*/ 21 h 159"/>
                  <a:gd name="T14" fmla="*/ 200 w 203"/>
                  <a:gd name="T15" fmla="*/ 28 h 159"/>
                  <a:gd name="T16" fmla="*/ 202 w 203"/>
                  <a:gd name="T17" fmla="*/ 38 h 159"/>
                  <a:gd name="T18" fmla="*/ 203 w 203"/>
                  <a:gd name="T19" fmla="*/ 47 h 159"/>
                  <a:gd name="T20" fmla="*/ 203 w 203"/>
                  <a:gd name="T21" fmla="*/ 113 h 159"/>
                  <a:gd name="T22" fmla="*/ 202 w 203"/>
                  <a:gd name="T23" fmla="*/ 122 h 159"/>
                  <a:gd name="T24" fmla="*/ 200 w 203"/>
                  <a:gd name="T25" fmla="*/ 131 h 159"/>
                  <a:gd name="T26" fmla="*/ 196 w 203"/>
                  <a:gd name="T27" fmla="*/ 138 h 159"/>
                  <a:gd name="T28" fmla="*/ 191 w 203"/>
                  <a:gd name="T29" fmla="*/ 145 h 159"/>
                  <a:gd name="T30" fmla="*/ 185 w 203"/>
                  <a:gd name="T31" fmla="*/ 151 h 159"/>
                  <a:gd name="T32" fmla="*/ 179 w 203"/>
                  <a:gd name="T33" fmla="*/ 155 h 159"/>
                  <a:gd name="T34" fmla="*/ 171 w 203"/>
                  <a:gd name="T35" fmla="*/ 158 h 159"/>
                  <a:gd name="T36" fmla="*/ 163 w 203"/>
                  <a:gd name="T37" fmla="*/ 159 h 159"/>
                  <a:gd name="T38" fmla="*/ 41 w 203"/>
                  <a:gd name="T39" fmla="*/ 159 h 159"/>
                  <a:gd name="T40" fmla="*/ 33 w 203"/>
                  <a:gd name="T41" fmla="*/ 158 h 159"/>
                  <a:gd name="T42" fmla="*/ 24 w 203"/>
                  <a:gd name="T43" fmla="*/ 155 h 159"/>
                  <a:gd name="T44" fmla="*/ 18 w 203"/>
                  <a:gd name="T45" fmla="*/ 151 h 159"/>
                  <a:gd name="T46" fmla="*/ 12 w 203"/>
                  <a:gd name="T47" fmla="*/ 145 h 159"/>
                  <a:gd name="T48" fmla="*/ 7 w 203"/>
                  <a:gd name="T49" fmla="*/ 138 h 159"/>
                  <a:gd name="T50" fmla="*/ 3 w 203"/>
                  <a:gd name="T51" fmla="*/ 131 h 159"/>
                  <a:gd name="T52" fmla="*/ 1 w 203"/>
                  <a:gd name="T53" fmla="*/ 122 h 159"/>
                  <a:gd name="T54" fmla="*/ 0 w 203"/>
                  <a:gd name="T55" fmla="*/ 113 h 159"/>
                  <a:gd name="T56" fmla="*/ 0 w 203"/>
                  <a:gd name="T57" fmla="*/ 47 h 159"/>
                  <a:gd name="T58" fmla="*/ 1 w 203"/>
                  <a:gd name="T59" fmla="*/ 38 h 159"/>
                  <a:gd name="T60" fmla="*/ 3 w 203"/>
                  <a:gd name="T61" fmla="*/ 28 h 159"/>
                  <a:gd name="T62" fmla="*/ 7 w 203"/>
                  <a:gd name="T63" fmla="*/ 21 h 159"/>
                  <a:gd name="T64" fmla="*/ 12 w 203"/>
                  <a:gd name="T65" fmla="*/ 14 h 159"/>
                  <a:gd name="T66" fmla="*/ 18 w 203"/>
                  <a:gd name="T67" fmla="*/ 9 h 159"/>
                  <a:gd name="T68" fmla="*/ 24 w 203"/>
                  <a:gd name="T69" fmla="*/ 4 h 159"/>
                  <a:gd name="T70" fmla="*/ 33 w 203"/>
                  <a:gd name="T71" fmla="*/ 2 h 159"/>
                  <a:gd name="T72" fmla="*/ 41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1" y="0"/>
                    </a:moveTo>
                    <a:lnTo>
                      <a:pt x="163" y="0"/>
                    </a:lnTo>
                    <a:lnTo>
                      <a:pt x="171" y="2"/>
                    </a:lnTo>
                    <a:lnTo>
                      <a:pt x="179" y="4"/>
                    </a:lnTo>
                    <a:lnTo>
                      <a:pt x="185" y="9"/>
                    </a:lnTo>
                    <a:lnTo>
                      <a:pt x="191" y="14"/>
                    </a:lnTo>
                    <a:lnTo>
                      <a:pt x="196" y="21"/>
                    </a:lnTo>
                    <a:lnTo>
                      <a:pt x="200" y="28"/>
                    </a:lnTo>
                    <a:lnTo>
                      <a:pt x="202" y="38"/>
                    </a:lnTo>
                    <a:lnTo>
                      <a:pt x="203" y="47"/>
                    </a:lnTo>
                    <a:lnTo>
                      <a:pt x="203" y="113"/>
                    </a:lnTo>
                    <a:lnTo>
                      <a:pt x="202" y="122"/>
                    </a:lnTo>
                    <a:lnTo>
                      <a:pt x="200" y="131"/>
                    </a:lnTo>
                    <a:lnTo>
                      <a:pt x="196" y="138"/>
                    </a:lnTo>
                    <a:lnTo>
                      <a:pt x="191" y="145"/>
                    </a:lnTo>
                    <a:lnTo>
                      <a:pt x="185" y="151"/>
                    </a:lnTo>
                    <a:lnTo>
                      <a:pt x="179" y="155"/>
                    </a:lnTo>
                    <a:lnTo>
                      <a:pt x="171" y="158"/>
                    </a:lnTo>
                    <a:lnTo>
                      <a:pt x="163" y="159"/>
                    </a:lnTo>
                    <a:lnTo>
                      <a:pt x="41" y="159"/>
                    </a:lnTo>
                    <a:lnTo>
                      <a:pt x="33" y="158"/>
                    </a:lnTo>
                    <a:lnTo>
                      <a:pt x="24" y="155"/>
                    </a:lnTo>
                    <a:lnTo>
                      <a:pt x="18" y="151"/>
                    </a:lnTo>
                    <a:lnTo>
                      <a:pt x="12" y="145"/>
                    </a:lnTo>
                    <a:lnTo>
                      <a:pt x="7" y="138"/>
                    </a:lnTo>
                    <a:lnTo>
                      <a:pt x="3" y="131"/>
                    </a:lnTo>
                    <a:lnTo>
                      <a:pt x="1" y="122"/>
                    </a:lnTo>
                    <a:lnTo>
                      <a:pt x="0" y="113"/>
                    </a:lnTo>
                    <a:lnTo>
                      <a:pt x="0" y="47"/>
                    </a:lnTo>
                    <a:lnTo>
                      <a:pt x="1" y="38"/>
                    </a:lnTo>
                    <a:lnTo>
                      <a:pt x="3" y="28"/>
                    </a:lnTo>
                    <a:lnTo>
                      <a:pt x="7" y="21"/>
                    </a:lnTo>
                    <a:lnTo>
                      <a:pt x="12" y="14"/>
                    </a:lnTo>
                    <a:lnTo>
                      <a:pt x="18" y="9"/>
                    </a:lnTo>
                    <a:lnTo>
                      <a:pt x="24" y="4"/>
                    </a:lnTo>
                    <a:lnTo>
                      <a:pt x="33" y="2"/>
                    </a:lnTo>
                    <a:lnTo>
                      <a:pt x="41"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59" name="Freeform 344"/>
              <p:cNvSpPr>
                <a:spLocks/>
              </p:cNvSpPr>
              <p:nvPr/>
            </p:nvSpPr>
            <p:spPr bwMode="auto">
              <a:xfrm>
                <a:off x="1968" y="1799"/>
                <a:ext cx="203" cy="159"/>
              </a:xfrm>
              <a:custGeom>
                <a:avLst/>
                <a:gdLst>
                  <a:gd name="T0" fmla="*/ 41 w 203"/>
                  <a:gd name="T1" fmla="*/ 0 h 159"/>
                  <a:gd name="T2" fmla="*/ 163 w 203"/>
                  <a:gd name="T3" fmla="*/ 0 h 159"/>
                  <a:gd name="T4" fmla="*/ 171 w 203"/>
                  <a:gd name="T5" fmla="*/ 2 h 159"/>
                  <a:gd name="T6" fmla="*/ 179 w 203"/>
                  <a:gd name="T7" fmla="*/ 4 h 159"/>
                  <a:gd name="T8" fmla="*/ 185 w 203"/>
                  <a:gd name="T9" fmla="*/ 9 h 159"/>
                  <a:gd name="T10" fmla="*/ 191 w 203"/>
                  <a:gd name="T11" fmla="*/ 14 h 159"/>
                  <a:gd name="T12" fmla="*/ 196 w 203"/>
                  <a:gd name="T13" fmla="*/ 21 h 159"/>
                  <a:gd name="T14" fmla="*/ 200 w 203"/>
                  <a:gd name="T15" fmla="*/ 28 h 159"/>
                  <a:gd name="T16" fmla="*/ 202 w 203"/>
                  <a:gd name="T17" fmla="*/ 38 h 159"/>
                  <a:gd name="T18" fmla="*/ 203 w 203"/>
                  <a:gd name="T19" fmla="*/ 47 h 159"/>
                  <a:gd name="T20" fmla="*/ 203 w 203"/>
                  <a:gd name="T21" fmla="*/ 113 h 159"/>
                  <a:gd name="T22" fmla="*/ 202 w 203"/>
                  <a:gd name="T23" fmla="*/ 122 h 159"/>
                  <a:gd name="T24" fmla="*/ 200 w 203"/>
                  <a:gd name="T25" fmla="*/ 131 h 159"/>
                  <a:gd name="T26" fmla="*/ 196 w 203"/>
                  <a:gd name="T27" fmla="*/ 138 h 159"/>
                  <a:gd name="T28" fmla="*/ 191 w 203"/>
                  <a:gd name="T29" fmla="*/ 145 h 159"/>
                  <a:gd name="T30" fmla="*/ 185 w 203"/>
                  <a:gd name="T31" fmla="*/ 151 h 159"/>
                  <a:gd name="T32" fmla="*/ 179 w 203"/>
                  <a:gd name="T33" fmla="*/ 155 h 159"/>
                  <a:gd name="T34" fmla="*/ 171 w 203"/>
                  <a:gd name="T35" fmla="*/ 158 h 159"/>
                  <a:gd name="T36" fmla="*/ 163 w 203"/>
                  <a:gd name="T37" fmla="*/ 159 h 159"/>
                  <a:gd name="T38" fmla="*/ 41 w 203"/>
                  <a:gd name="T39" fmla="*/ 159 h 159"/>
                  <a:gd name="T40" fmla="*/ 33 w 203"/>
                  <a:gd name="T41" fmla="*/ 158 h 159"/>
                  <a:gd name="T42" fmla="*/ 24 w 203"/>
                  <a:gd name="T43" fmla="*/ 155 h 159"/>
                  <a:gd name="T44" fmla="*/ 18 w 203"/>
                  <a:gd name="T45" fmla="*/ 151 h 159"/>
                  <a:gd name="T46" fmla="*/ 12 w 203"/>
                  <a:gd name="T47" fmla="*/ 145 h 159"/>
                  <a:gd name="T48" fmla="*/ 7 w 203"/>
                  <a:gd name="T49" fmla="*/ 138 h 159"/>
                  <a:gd name="T50" fmla="*/ 3 w 203"/>
                  <a:gd name="T51" fmla="*/ 131 h 159"/>
                  <a:gd name="T52" fmla="*/ 1 w 203"/>
                  <a:gd name="T53" fmla="*/ 122 h 159"/>
                  <a:gd name="T54" fmla="*/ 0 w 203"/>
                  <a:gd name="T55" fmla="*/ 113 h 159"/>
                  <a:gd name="T56" fmla="*/ 0 w 203"/>
                  <a:gd name="T57" fmla="*/ 47 h 159"/>
                  <a:gd name="T58" fmla="*/ 1 w 203"/>
                  <a:gd name="T59" fmla="*/ 38 h 159"/>
                  <a:gd name="T60" fmla="*/ 3 w 203"/>
                  <a:gd name="T61" fmla="*/ 28 h 159"/>
                  <a:gd name="T62" fmla="*/ 7 w 203"/>
                  <a:gd name="T63" fmla="*/ 21 h 159"/>
                  <a:gd name="T64" fmla="*/ 12 w 203"/>
                  <a:gd name="T65" fmla="*/ 14 h 159"/>
                  <a:gd name="T66" fmla="*/ 18 w 203"/>
                  <a:gd name="T67" fmla="*/ 9 h 159"/>
                  <a:gd name="T68" fmla="*/ 24 w 203"/>
                  <a:gd name="T69" fmla="*/ 4 h 159"/>
                  <a:gd name="T70" fmla="*/ 33 w 203"/>
                  <a:gd name="T71" fmla="*/ 2 h 159"/>
                  <a:gd name="T72" fmla="*/ 41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1" y="0"/>
                    </a:moveTo>
                    <a:lnTo>
                      <a:pt x="163" y="0"/>
                    </a:lnTo>
                    <a:lnTo>
                      <a:pt x="171" y="2"/>
                    </a:lnTo>
                    <a:lnTo>
                      <a:pt x="179" y="4"/>
                    </a:lnTo>
                    <a:lnTo>
                      <a:pt x="185" y="9"/>
                    </a:lnTo>
                    <a:lnTo>
                      <a:pt x="191" y="14"/>
                    </a:lnTo>
                    <a:lnTo>
                      <a:pt x="196" y="21"/>
                    </a:lnTo>
                    <a:lnTo>
                      <a:pt x="200" y="28"/>
                    </a:lnTo>
                    <a:lnTo>
                      <a:pt x="202" y="38"/>
                    </a:lnTo>
                    <a:lnTo>
                      <a:pt x="203" y="47"/>
                    </a:lnTo>
                    <a:lnTo>
                      <a:pt x="203" y="113"/>
                    </a:lnTo>
                    <a:lnTo>
                      <a:pt x="202" y="122"/>
                    </a:lnTo>
                    <a:lnTo>
                      <a:pt x="200" y="131"/>
                    </a:lnTo>
                    <a:lnTo>
                      <a:pt x="196" y="138"/>
                    </a:lnTo>
                    <a:lnTo>
                      <a:pt x="191" y="145"/>
                    </a:lnTo>
                    <a:lnTo>
                      <a:pt x="185" y="151"/>
                    </a:lnTo>
                    <a:lnTo>
                      <a:pt x="179" y="155"/>
                    </a:lnTo>
                    <a:lnTo>
                      <a:pt x="171" y="158"/>
                    </a:lnTo>
                    <a:lnTo>
                      <a:pt x="163" y="159"/>
                    </a:lnTo>
                    <a:lnTo>
                      <a:pt x="41" y="159"/>
                    </a:lnTo>
                    <a:lnTo>
                      <a:pt x="33" y="158"/>
                    </a:lnTo>
                    <a:lnTo>
                      <a:pt x="24" y="155"/>
                    </a:lnTo>
                    <a:lnTo>
                      <a:pt x="18" y="151"/>
                    </a:lnTo>
                    <a:lnTo>
                      <a:pt x="12" y="145"/>
                    </a:lnTo>
                    <a:lnTo>
                      <a:pt x="7" y="138"/>
                    </a:lnTo>
                    <a:lnTo>
                      <a:pt x="3" y="131"/>
                    </a:lnTo>
                    <a:lnTo>
                      <a:pt x="1" y="122"/>
                    </a:lnTo>
                    <a:lnTo>
                      <a:pt x="0" y="113"/>
                    </a:lnTo>
                    <a:lnTo>
                      <a:pt x="0" y="47"/>
                    </a:lnTo>
                    <a:lnTo>
                      <a:pt x="1" y="38"/>
                    </a:lnTo>
                    <a:lnTo>
                      <a:pt x="3" y="28"/>
                    </a:lnTo>
                    <a:lnTo>
                      <a:pt x="7" y="21"/>
                    </a:lnTo>
                    <a:lnTo>
                      <a:pt x="12" y="14"/>
                    </a:lnTo>
                    <a:lnTo>
                      <a:pt x="18" y="9"/>
                    </a:lnTo>
                    <a:lnTo>
                      <a:pt x="24" y="4"/>
                    </a:lnTo>
                    <a:lnTo>
                      <a:pt x="33" y="2"/>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60" name="Freeform 345"/>
              <p:cNvSpPr>
                <a:spLocks/>
              </p:cNvSpPr>
              <p:nvPr/>
            </p:nvSpPr>
            <p:spPr bwMode="auto">
              <a:xfrm>
                <a:off x="2040" y="1864"/>
                <a:ext cx="87" cy="55"/>
              </a:xfrm>
              <a:custGeom>
                <a:avLst/>
                <a:gdLst>
                  <a:gd name="T0" fmla="*/ 43 w 87"/>
                  <a:gd name="T1" fmla="*/ 0 h 55"/>
                  <a:gd name="T2" fmla="*/ 53 w 87"/>
                  <a:gd name="T3" fmla="*/ 0 h 55"/>
                  <a:gd name="T4" fmla="*/ 61 w 87"/>
                  <a:gd name="T5" fmla="*/ 1 h 55"/>
                  <a:gd name="T6" fmla="*/ 68 w 87"/>
                  <a:gd name="T7" fmla="*/ 4 h 55"/>
                  <a:gd name="T8" fmla="*/ 75 w 87"/>
                  <a:gd name="T9" fmla="*/ 8 h 55"/>
                  <a:gd name="T10" fmla="*/ 80 w 87"/>
                  <a:gd name="T11" fmla="*/ 11 h 55"/>
                  <a:gd name="T12" fmla="*/ 84 w 87"/>
                  <a:gd name="T13" fmla="*/ 16 h 55"/>
                  <a:gd name="T14" fmla="*/ 86 w 87"/>
                  <a:gd name="T15" fmla="*/ 22 h 55"/>
                  <a:gd name="T16" fmla="*/ 87 w 87"/>
                  <a:gd name="T17" fmla="*/ 27 h 55"/>
                  <a:gd name="T18" fmla="*/ 86 w 87"/>
                  <a:gd name="T19" fmla="*/ 33 h 55"/>
                  <a:gd name="T20" fmla="*/ 84 w 87"/>
                  <a:gd name="T21" fmla="*/ 38 h 55"/>
                  <a:gd name="T22" fmla="*/ 80 w 87"/>
                  <a:gd name="T23" fmla="*/ 44 h 55"/>
                  <a:gd name="T24" fmla="*/ 75 w 87"/>
                  <a:gd name="T25" fmla="*/ 47 h 55"/>
                  <a:gd name="T26" fmla="*/ 68 w 87"/>
                  <a:gd name="T27" fmla="*/ 51 h 55"/>
                  <a:gd name="T28" fmla="*/ 61 w 87"/>
                  <a:gd name="T29" fmla="*/ 53 h 55"/>
                  <a:gd name="T30" fmla="*/ 53 w 87"/>
                  <a:gd name="T31" fmla="*/ 55 h 55"/>
                  <a:gd name="T32" fmla="*/ 43 w 87"/>
                  <a:gd name="T33" fmla="*/ 55 h 55"/>
                  <a:gd name="T34" fmla="*/ 34 w 87"/>
                  <a:gd name="T35" fmla="*/ 55 h 55"/>
                  <a:gd name="T36" fmla="*/ 26 w 87"/>
                  <a:gd name="T37" fmla="*/ 53 h 55"/>
                  <a:gd name="T38" fmla="*/ 19 w 87"/>
                  <a:gd name="T39" fmla="*/ 51 h 55"/>
                  <a:gd name="T40" fmla="*/ 12 w 87"/>
                  <a:gd name="T41" fmla="*/ 47 h 55"/>
                  <a:gd name="T42" fmla="*/ 7 w 87"/>
                  <a:gd name="T43" fmla="*/ 44 h 55"/>
                  <a:gd name="T44" fmla="*/ 3 w 87"/>
                  <a:gd name="T45" fmla="*/ 38 h 55"/>
                  <a:gd name="T46" fmla="*/ 1 w 87"/>
                  <a:gd name="T47" fmla="*/ 33 h 55"/>
                  <a:gd name="T48" fmla="*/ 0 w 87"/>
                  <a:gd name="T49" fmla="*/ 27 h 55"/>
                  <a:gd name="T50" fmla="*/ 1 w 87"/>
                  <a:gd name="T51" fmla="*/ 22 h 55"/>
                  <a:gd name="T52" fmla="*/ 3 w 87"/>
                  <a:gd name="T53" fmla="*/ 16 h 55"/>
                  <a:gd name="T54" fmla="*/ 7 w 87"/>
                  <a:gd name="T55" fmla="*/ 11 h 55"/>
                  <a:gd name="T56" fmla="*/ 12 w 87"/>
                  <a:gd name="T57" fmla="*/ 8 h 55"/>
                  <a:gd name="T58" fmla="*/ 19 w 87"/>
                  <a:gd name="T59" fmla="*/ 4 h 55"/>
                  <a:gd name="T60" fmla="*/ 26 w 87"/>
                  <a:gd name="T61" fmla="*/ 1 h 55"/>
                  <a:gd name="T62" fmla="*/ 34 w 87"/>
                  <a:gd name="T63" fmla="*/ 0 h 55"/>
                  <a:gd name="T64" fmla="*/ 43 w 87"/>
                  <a:gd name="T65" fmla="*/ 0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5"/>
                  <a:gd name="T101" fmla="*/ 87 w 87"/>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5">
                    <a:moveTo>
                      <a:pt x="43" y="0"/>
                    </a:moveTo>
                    <a:lnTo>
                      <a:pt x="53" y="0"/>
                    </a:lnTo>
                    <a:lnTo>
                      <a:pt x="61" y="1"/>
                    </a:lnTo>
                    <a:lnTo>
                      <a:pt x="68" y="4"/>
                    </a:lnTo>
                    <a:lnTo>
                      <a:pt x="75" y="8"/>
                    </a:lnTo>
                    <a:lnTo>
                      <a:pt x="80" y="11"/>
                    </a:lnTo>
                    <a:lnTo>
                      <a:pt x="84" y="16"/>
                    </a:lnTo>
                    <a:lnTo>
                      <a:pt x="86" y="22"/>
                    </a:lnTo>
                    <a:lnTo>
                      <a:pt x="87" y="27"/>
                    </a:lnTo>
                    <a:lnTo>
                      <a:pt x="86" y="33"/>
                    </a:lnTo>
                    <a:lnTo>
                      <a:pt x="84" y="38"/>
                    </a:lnTo>
                    <a:lnTo>
                      <a:pt x="80" y="44"/>
                    </a:lnTo>
                    <a:lnTo>
                      <a:pt x="75" y="47"/>
                    </a:lnTo>
                    <a:lnTo>
                      <a:pt x="68" y="51"/>
                    </a:lnTo>
                    <a:lnTo>
                      <a:pt x="61" y="53"/>
                    </a:lnTo>
                    <a:lnTo>
                      <a:pt x="53" y="55"/>
                    </a:lnTo>
                    <a:lnTo>
                      <a:pt x="43" y="55"/>
                    </a:lnTo>
                    <a:lnTo>
                      <a:pt x="34" y="55"/>
                    </a:lnTo>
                    <a:lnTo>
                      <a:pt x="26" y="53"/>
                    </a:lnTo>
                    <a:lnTo>
                      <a:pt x="19" y="51"/>
                    </a:lnTo>
                    <a:lnTo>
                      <a:pt x="12" y="47"/>
                    </a:lnTo>
                    <a:lnTo>
                      <a:pt x="7" y="44"/>
                    </a:lnTo>
                    <a:lnTo>
                      <a:pt x="3" y="38"/>
                    </a:lnTo>
                    <a:lnTo>
                      <a:pt x="1" y="33"/>
                    </a:lnTo>
                    <a:lnTo>
                      <a:pt x="0" y="27"/>
                    </a:lnTo>
                    <a:lnTo>
                      <a:pt x="1" y="22"/>
                    </a:lnTo>
                    <a:lnTo>
                      <a:pt x="3" y="16"/>
                    </a:lnTo>
                    <a:lnTo>
                      <a:pt x="7" y="11"/>
                    </a:lnTo>
                    <a:lnTo>
                      <a:pt x="12" y="8"/>
                    </a:lnTo>
                    <a:lnTo>
                      <a:pt x="19" y="4"/>
                    </a:lnTo>
                    <a:lnTo>
                      <a:pt x="26" y="1"/>
                    </a:lnTo>
                    <a:lnTo>
                      <a:pt x="34" y="0"/>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61" name="Freeform 346"/>
              <p:cNvSpPr>
                <a:spLocks/>
              </p:cNvSpPr>
              <p:nvPr/>
            </p:nvSpPr>
            <p:spPr bwMode="auto">
              <a:xfrm>
                <a:off x="2040" y="1864"/>
                <a:ext cx="87" cy="55"/>
              </a:xfrm>
              <a:custGeom>
                <a:avLst/>
                <a:gdLst>
                  <a:gd name="T0" fmla="*/ 43 w 87"/>
                  <a:gd name="T1" fmla="*/ 0 h 55"/>
                  <a:gd name="T2" fmla="*/ 53 w 87"/>
                  <a:gd name="T3" fmla="*/ 0 h 55"/>
                  <a:gd name="T4" fmla="*/ 61 w 87"/>
                  <a:gd name="T5" fmla="*/ 1 h 55"/>
                  <a:gd name="T6" fmla="*/ 68 w 87"/>
                  <a:gd name="T7" fmla="*/ 4 h 55"/>
                  <a:gd name="T8" fmla="*/ 75 w 87"/>
                  <a:gd name="T9" fmla="*/ 8 h 55"/>
                  <a:gd name="T10" fmla="*/ 80 w 87"/>
                  <a:gd name="T11" fmla="*/ 11 h 55"/>
                  <a:gd name="T12" fmla="*/ 84 w 87"/>
                  <a:gd name="T13" fmla="*/ 16 h 55"/>
                  <a:gd name="T14" fmla="*/ 86 w 87"/>
                  <a:gd name="T15" fmla="*/ 22 h 55"/>
                  <a:gd name="T16" fmla="*/ 87 w 87"/>
                  <a:gd name="T17" fmla="*/ 27 h 55"/>
                  <a:gd name="T18" fmla="*/ 86 w 87"/>
                  <a:gd name="T19" fmla="*/ 33 h 55"/>
                  <a:gd name="T20" fmla="*/ 84 w 87"/>
                  <a:gd name="T21" fmla="*/ 38 h 55"/>
                  <a:gd name="T22" fmla="*/ 80 w 87"/>
                  <a:gd name="T23" fmla="*/ 44 h 55"/>
                  <a:gd name="T24" fmla="*/ 75 w 87"/>
                  <a:gd name="T25" fmla="*/ 47 h 55"/>
                  <a:gd name="T26" fmla="*/ 68 w 87"/>
                  <a:gd name="T27" fmla="*/ 51 h 55"/>
                  <a:gd name="T28" fmla="*/ 61 w 87"/>
                  <a:gd name="T29" fmla="*/ 53 h 55"/>
                  <a:gd name="T30" fmla="*/ 53 w 87"/>
                  <a:gd name="T31" fmla="*/ 55 h 55"/>
                  <a:gd name="T32" fmla="*/ 43 w 87"/>
                  <a:gd name="T33" fmla="*/ 55 h 55"/>
                  <a:gd name="T34" fmla="*/ 34 w 87"/>
                  <a:gd name="T35" fmla="*/ 55 h 55"/>
                  <a:gd name="T36" fmla="*/ 26 w 87"/>
                  <a:gd name="T37" fmla="*/ 53 h 55"/>
                  <a:gd name="T38" fmla="*/ 19 w 87"/>
                  <a:gd name="T39" fmla="*/ 51 h 55"/>
                  <a:gd name="T40" fmla="*/ 12 w 87"/>
                  <a:gd name="T41" fmla="*/ 47 h 55"/>
                  <a:gd name="T42" fmla="*/ 7 w 87"/>
                  <a:gd name="T43" fmla="*/ 44 h 55"/>
                  <a:gd name="T44" fmla="*/ 3 w 87"/>
                  <a:gd name="T45" fmla="*/ 38 h 55"/>
                  <a:gd name="T46" fmla="*/ 1 w 87"/>
                  <a:gd name="T47" fmla="*/ 33 h 55"/>
                  <a:gd name="T48" fmla="*/ 0 w 87"/>
                  <a:gd name="T49" fmla="*/ 27 h 55"/>
                  <a:gd name="T50" fmla="*/ 1 w 87"/>
                  <a:gd name="T51" fmla="*/ 22 h 55"/>
                  <a:gd name="T52" fmla="*/ 3 w 87"/>
                  <a:gd name="T53" fmla="*/ 16 h 55"/>
                  <a:gd name="T54" fmla="*/ 7 w 87"/>
                  <a:gd name="T55" fmla="*/ 11 h 55"/>
                  <a:gd name="T56" fmla="*/ 12 w 87"/>
                  <a:gd name="T57" fmla="*/ 8 h 55"/>
                  <a:gd name="T58" fmla="*/ 19 w 87"/>
                  <a:gd name="T59" fmla="*/ 4 h 55"/>
                  <a:gd name="T60" fmla="*/ 26 w 87"/>
                  <a:gd name="T61" fmla="*/ 1 h 55"/>
                  <a:gd name="T62" fmla="*/ 34 w 87"/>
                  <a:gd name="T63" fmla="*/ 0 h 55"/>
                  <a:gd name="T64" fmla="*/ 43 w 87"/>
                  <a:gd name="T65" fmla="*/ 0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5"/>
                  <a:gd name="T101" fmla="*/ 87 w 87"/>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5">
                    <a:moveTo>
                      <a:pt x="43" y="0"/>
                    </a:moveTo>
                    <a:lnTo>
                      <a:pt x="53" y="0"/>
                    </a:lnTo>
                    <a:lnTo>
                      <a:pt x="61" y="1"/>
                    </a:lnTo>
                    <a:lnTo>
                      <a:pt x="68" y="4"/>
                    </a:lnTo>
                    <a:lnTo>
                      <a:pt x="75" y="8"/>
                    </a:lnTo>
                    <a:lnTo>
                      <a:pt x="80" y="11"/>
                    </a:lnTo>
                    <a:lnTo>
                      <a:pt x="84" y="16"/>
                    </a:lnTo>
                    <a:lnTo>
                      <a:pt x="86" y="22"/>
                    </a:lnTo>
                    <a:lnTo>
                      <a:pt x="87" y="27"/>
                    </a:lnTo>
                    <a:lnTo>
                      <a:pt x="86" y="33"/>
                    </a:lnTo>
                    <a:lnTo>
                      <a:pt x="84" y="38"/>
                    </a:lnTo>
                    <a:lnTo>
                      <a:pt x="80" y="44"/>
                    </a:lnTo>
                    <a:lnTo>
                      <a:pt x="75" y="47"/>
                    </a:lnTo>
                    <a:lnTo>
                      <a:pt x="68" y="51"/>
                    </a:lnTo>
                    <a:lnTo>
                      <a:pt x="61" y="53"/>
                    </a:lnTo>
                    <a:lnTo>
                      <a:pt x="53" y="55"/>
                    </a:lnTo>
                    <a:lnTo>
                      <a:pt x="43" y="55"/>
                    </a:lnTo>
                    <a:lnTo>
                      <a:pt x="34" y="55"/>
                    </a:lnTo>
                    <a:lnTo>
                      <a:pt x="26" y="53"/>
                    </a:lnTo>
                    <a:lnTo>
                      <a:pt x="19" y="51"/>
                    </a:lnTo>
                    <a:lnTo>
                      <a:pt x="12" y="47"/>
                    </a:lnTo>
                    <a:lnTo>
                      <a:pt x="7" y="44"/>
                    </a:lnTo>
                    <a:lnTo>
                      <a:pt x="3" y="38"/>
                    </a:lnTo>
                    <a:lnTo>
                      <a:pt x="1" y="33"/>
                    </a:lnTo>
                    <a:lnTo>
                      <a:pt x="0" y="27"/>
                    </a:lnTo>
                    <a:lnTo>
                      <a:pt x="1" y="22"/>
                    </a:lnTo>
                    <a:lnTo>
                      <a:pt x="3" y="16"/>
                    </a:lnTo>
                    <a:lnTo>
                      <a:pt x="7" y="11"/>
                    </a:lnTo>
                    <a:lnTo>
                      <a:pt x="12" y="8"/>
                    </a:lnTo>
                    <a:lnTo>
                      <a:pt x="19" y="4"/>
                    </a:lnTo>
                    <a:lnTo>
                      <a:pt x="26" y="1"/>
                    </a:lnTo>
                    <a:lnTo>
                      <a:pt x="34" y="0"/>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62" name="Freeform 347"/>
              <p:cNvSpPr>
                <a:spLocks/>
              </p:cNvSpPr>
              <p:nvPr/>
            </p:nvSpPr>
            <p:spPr bwMode="auto">
              <a:xfrm>
                <a:off x="2165" y="1799"/>
                <a:ext cx="204" cy="159"/>
              </a:xfrm>
              <a:custGeom>
                <a:avLst/>
                <a:gdLst>
                  <a:gd name="T0" fmla="*/ 41 w 204"/>
                  <a:gd name="T1" fmla="*/ 0 h 159"/>
                  <a:gd name="T2" fmla="*/ 164 w 204"/>
                  <a:gd name="T3" fmla="*/ 0 h 159"/>
                  <a:gd name="T4" fmla="*/ 171 w 204"/>
                  <a:gd name="T5" fmla="*/ 2 h 159"/>
                  <a:gd name="T6" fmla="*/ 179 w 204"/>
                  <a:gd name="T7" fmla="*/ 4 h 159"/>
                  <a:gd name="T8" fmla="*/ 185 w 204"/>
                  <a:gd name="T9" fmla="*/ 9 h 159"/>
                  <a:gd name="T10" fmla="*/ 191 w 204"/>
                  <a:gd name="T11" fmla="*/ 14 h 159"/>
                  <a:gd name="T12" fmla="*/ 197 w 204"/>
                  <a:gd name="T13" fmla="*/ 21 h 159"/>
                  <a:gd name="T14" fmla="*/ 201 w 204"/>
                  <a:gd name="T15" fmla="*/ 28 h 159"/>
                  <a:gd name="T16" fmla="*/ 203 w 204"/>
                  <a:gd name="T17" fmla="*/ 38 h 159"/>
                  <a:gd name="T18" fmla="*/ 204 w 204"/>
                  <a:gd name="T19" fmla="*/ 47 h 159"/>
                  <a:gd name="T20" fmla="*/ 204 w 204"/>
                  <a:gd name="T21" fmla="*/ 113 h 159"/>
                  <a:gd name="T22" fmla="*/ 203 w 204"/>
                  <a:gd name="T23" fmla="*/ 122 h 159"/>
                  <a:gd name="T24" fmla="*/ 201 w 204"/>
                  <a:gd name="T25" fmla="*/ 131 h 159"/>
                  <a:gd name="T26" fmla="*/ 197 w 204"/>
                  <a:gd name="T27" fmla="*/ 138 h 159"/>
                  <a:gd name="T28" fmla="*/ 191 w 204"/>
                  <a:gd name="T29" fmla="*/ 145 h 159"/>
                  <a:gd name="T30" fmla="*/ 185 w 204"/>
                  <a:gd name="T31" fmla="*/ 151 h 159"/>
                  <a:gd name="T32" fmla="*/ 179 w 204"/>
                  <a:gd name="T33" fmla="*/ 155 h 159"/>
                  <a:gd name="T34" fmla="*/ 171 w 204"/>
                  <a:gd name="T35" fmla="*/ 158 h 159"/>
                  <a:gd name="T36" fmla="*/ 164 w 204"/>
                  <a:gd name="T37" fmla="*/ 159 h 159"/>
                  <a:gd name="T38" fmla="*/ 41 w 204"/>
                  <a:gd name="T39" fmla="*/ 159 h 159"/>
                  <a:gd name="T40" fmla="*/ 33 w 204"/>
                  <a:gd name="T41" fmla="*/ 158 h 159"/>
                  <a:gd name="T42" fmla="*/ 25 w 204"/>
                  <a:gd name="T43" fmla="*/ 155 h 159"/>
                  <a:gd name="T44" fmla="*/ 19 w 204"/>
                  <a:gd name="T45" fmla="*/ 151 h 159"/>
                  <a:gd name="T46" fmla="*/ 12 w 204"/>
                  <a:gd name="T47" fmla="*/ 145 h 159"/>
                  <a:gd name="T48" fmla="*/ 7 w 204"/>
                  <a:gd name="T49" fmla="*/ 138 h 159"/>
                  <a:gd name="T50" fmla="*/ 3 w 204"/>
                  <a:gd name="T51" fmla="*/ 131 h 159"/>
                  <a:gd name="T52" fmla="*/ 1 w 204"/>
                  <a:gd name="T53" fmla="*/ 122 h 159"/>
                  <a:gd name="T54" fmla="*/ 0 w 204"/>
                  <a:gd name="T55" fmla="*/ 113 h 159"/>
                  <a:gd name="T56" fmla="*/ 0 w 204"/>
                  <a:gd name="T57" fmla="*/ 47 h 159"/>
                  <a:gd name="T58" fmla="*/ 1 w 204"/>
                  <a:gd name="T59" fmla="*/ 38 h 159"/>
                  <a:gd name="T60" fmla="*/ 3 w 204"/>
                  <a:gd name="T61" fmla="*/ 28 h 159"/>
                  <a:gd name="T62" fmla="*/ 7 w 204"/>
                  <a:gd name="T63" fmla="*/ 21 h 159"/>
                  <a:gd name="T64" fmla="*/ 12 w 204"/>
                  <a:gd name="T65" fmla="*/ 14 h 159"/>
                  <a:gd name="T66" fmla="*/ 19 w 204"/>
                  <a:gd name="T67" fmla="*/ 9 h 159"/>
                  <a:gd name="T68" fmla="*/ 25 w 204"/>
                  <a:gd name="T69" fmla="*/ 4 h 159"/>
                  <a:gd name="T70" fmla="*/ 33 w 204"/>
                  <a:gd name="T71" fmla="*/ 2 h 159"/>
                  <a:gd name="T72" fmla="*/ 41 w 204"/>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9"/>
                  <a:gd name="T113" fmla="*/ 204 w 204"/>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9">
                    <a:moveTo>
                      <a:pt x="41" y="0"/>
                    </a:moveTo>
                    <a:lnTo>
                      <a:pt x="164" y="0"/>
                    </a:lnTo>
                    <a:lnTo>
                      <a:pt x="171" y="2"/>
                    </a:lnTo>
                    <a:lnTo>
                      <a:pt x="179" y="4"/>
                    </a:lnTo>
                    <a:lnTo>
                      <a:pt x="185" y="9"/>
                    </a:lnTo>
                    <a:lnTo>
                      <a:pt x="191" y="14"/>
                    </a:lnTo>
                    <a:lnTo>
                      <a:pt x="197" y="21"/>
                    </a:lnTo>
                    <a:lnTo>
                      <a:pt x="201" y="28"/>
                    </a:lnTo>
                    <a:lnTo>
                      <a:pt x="203" y="38"/>
                    </a:lnTo>
                    <a:lnTo>
                      <a:pt x="204" y="47"/>
                    </a:lnTo>
                    <a:lnTo>
                      <a:pt x="204" y="113"/>
                    </a:lnTo>
                    <a:lnTo>
                      <a:pt x="203" y="122"/>
                    </a:lnTo>
                    <a:lnTo>
                      <a:pt x="201" y="131"/>
                    </a:lnTo>
                    <a:lnTo>
                      <a:pt x="197" y="138"/>
                    </a:lnTo>
                    <a:lnTo>
                      <a:pt x="191" y="145"/>
                    </a:lnTo>
                    <a:lnTo>
                      <a:pt x="185" y="151"/>
                    </a:lnTo>
                    <a:lnTo>
                      <a:pt x="179" y="155"/>
                    </a:lnTo>
                    <a:lnTo>
                      <a:pt x="171" y="158"/>
                    </a:lnTo>
                    <a:lnTo>
                      <a:pt x="164" y="159"/>
                    </a:lnTo>
                    <a:lnTo>
                      <a:pt x="41" y="159"/>
                    </a:lnTo>
                    <a:lnTo>
                      <a:pt x="33" y="158"/>
                    </a:lnTo>
                    <a:lnTo>
                      <a:pt x="25" y="155"/>
                    </a:lnTo>
                    <a:lnTo>
                      <a:pt x="19" y="151"/>
                    </a:lnTo>
                    <a:lnTo>
                      <a:pt x="12" y="145"/>
                    </a:lnTo>
                    <a:lnTo>
                      <a:pt x="7" y="138"/>
                    </a:lnTo>
                    <a:lnTo>
                      <a:pt x="3" y="131"/>
                    </a:lnTo>
                    <a:lnTo>
                      <a:pt x="1" y="122"/>
                    </a:lnTo>
                    <a:lnTo>
                      <a:pt x="0" y="113"/>
                    </a:lnTo>
                    <a:lnTo>
                      <a:pt x="0" y="47"/>
                    </a:lnTo>
                    <a:lnTo>
                      <a:pt x="1" y="38"/>
                    </a:lnTo>
                    <a:lnTo>
                      <a:pt x="3" y="28"/>
                    </a:lnTo>
                    <a:lnTo>
                      <a:pt x="7" y="21"/>
                    </a:lnTo>
                    <a:lnTo>
                      <a:pt x="12" y="14"/>
                    </a:lnTo>
                    <a:lnTo>
                      <a:pt x="19" y="9"/>
                    </a:lnTo>
                    <a:lnTo>
                      <a:pt x="25" y="4"/>
                    </a:lnTo>
                    <a:lnTo>
                      <a:pt x="33" y="2"/>
                    </a:lnTo>
                    <a:lnTo>
                      <a:pt x="41"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63" name="Freeform 348"/>
              <p:cNvSpPr>
                <a:spLocks/>
              </p:cNvSpPr>
              <p:nvPr/>
            </p:nvSpPr>
            <p:spPr bwMode="auto">
              <a:xfrm>
                <a:off x="2165" y="1799"/>
                <a:ext cx="204" cy="159"/>
              </a:xfrm>
              <a:custGeom>
                <a:avLst/>
                <a:gdLst>
                  <a:gd name="T0" fmla="*/ 41 w 204"/>
                  <a:gd name="T1" fmla="*/ 0 h 159"/>
                  <a:gd name="T2" fmla="*/ 164 w 204"/>
                  <a:gd name="T3" fmla="*/ 0 h 159"/>
                  <a:gd name="T4" fmla="*/ 171 w 204"/>
                  <a:gd name="T5" fmla="*/ 2 h 159"/>
                  <a:gd name="T6" fmla="*/ 179 w 204"/>
                  <a:gd name="T7" fmla="*/ 4 h 159"/>
                  <a:gd name="T8" fmla="*/ 185 w 204"/>
                  <a:gd name="T9" fmla="*/ 9 h 159"/>
                  <a:gd name="T10" fmla="*/ 191 w 204"/>
                  <a:gd name="T11" fmla="*/ 14 h 159"/>
                  <a:gd name="T12" fmla="*/ 197 w 204"/>
                  <a:gd name="T13" fmla="*/ 21 h 159"/>
                  <a:gd name="T14" fmla="*/ 201 w 204"/>
                  <a:gd name="T15" fmla="*/ 28 h 159"/>
                  <a:gd name="T16" fmla="*/ 203 w 204"/>
                  <a:gd name="T17" fmla="*/ 38 h 159"/>
                  <a:gd name="T18" fmla="*/ 204 w 204"/>
                  <a:gd name="T19" fmla="*/ 47 h 159"/>
                  <a:gd name="T20" fmla="*/ 204 w 204"/>
                  <a:gd name="T21" fmla="*/ 113 h 159"/>
                  <a:gd name="T22" fmla="*/ 203 w 204"/>
                  <a:gd name="T23" fmla="*/ 122 h 159"/>
                  <a:gd name="T24" fmla="*/ 201 w 204"/>
                  <a:gd name="T25" fmla="*/ 131 h 159"/>
                  <a:gd name="T26" fmla="*/ 197 w 204"/>
                  <a:gd name="T27" fmla="*/ 138 h 159"/>
                  <a:gd name="T28" fmla="*/ 191 w 204"/>
                  <a:gd name="T29" fmla="*/ 145 h 159"/>
                  <a:gd name="T30" fmla="*/ 185 w 204"/>
                  <a:gd name="T31" fmla="*/ 151 h 159"/>
                  <a:gd name="T32" fmla="*/ 179 w 204"/>
                  <a:gd name="T33" fmla="*/ 155 h 159"/>
                  <a:gd name="T34" fmla="*/ 171 w 204"/>
                  <a:gd name="T35" fmla="*/ 158 h 159"/>
                  <a:gd name="T36" fmla="*/ 164 w 204"/>
                  <a:gd name="T37" fmla="*/ 159 h 159"/>
                  <a:gd name="T38" fmla="*/ 41 w 204"/>
                  <a:gd name="T39" fmla="*/ 159 h 159"/>
                  <a:gd name="T40" fmla="*/ 33 w 204"/>
                  <a:gd name="T41" fmla="*/ 158 h 159"/>
                  <a:gd name="T42" fmla="*/ 25 w 204"/>
                  <a:gd name="T43" fmla="*/ 155 h 159"/>
                  <a:gd name="T44" fmla="*/ 19 w 204"/>
                  <a:gd name="T45" fmla="*/ 151 h 159"/>
                  <a:gd name="T46" fmla="*/ 12 w 204"/>
                  <a:gd name="T47" fmla="*/ 145 h 159"/>
                  <a:gd name="T48" fmla="*/ 7 w 204"/>
                  <a:gd name="T49" fmla="*/ 138 h 159"/>
                  <a:gd name="T50" fmla="*/ 3 w 204"/>
                  <a:gd name="T51" fmla="*/ 131 h 159"/>
                  <a:gd name="T52" fmla="*/ 1 w 204"/>
                  <a:gd name="T53" fmla="*/ 122 h 159"/>
                  <a:gd name="T54" fmla="*/ 0 w 204"/>
                  <a:gd name="T55" fmla="*/ 113 h 159"/>
                  <a:gd name="T56" fmla="*/ 0 w 204"/>
                  <a:gd name="T57" fmla="*/ 47 h 159"/>
                  <a:gd name="T58" fmla="*/ 1 w 204"/>
                  <a:gd name="T59" fmla="*/ 38 h 159"/>
                  <a:gd name="T60" fmla="*/ 3 w 204"/>
                  <a:gd name="T61" fmla="*/ 28 h 159"/>
                  <a:gd name="T62" fmla="*/ 7 w 204"/>
                  <a:gd name="T63" fmla="*/ 21 h 159"/>
                  <a:gd name="T64" fmla="*/ 12 w 204"/>
                  <a:gd name="T65" fmla="*/ 14 h 159"/>
                  <a:gd name="T66" fmla="*/ 19 w 204"/>
                  <a:gd name="T67" fmla="*/ 9 h 159"/>
                  <a:gd name="T68" fmla="*/ 25 w 204"/>
                  <a:gd name="T69" fmla="*/ 4 h 159"/>
                  <a:gd name="T70" fmla="*/ 33 w 204"/>
                  <a:gd name="T71" fmla="*/ 2 h 159"/>
                  <a:gd name="T72" fmla="*/ 41 w 204"/>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9"/>
                  <a:gd name="T113" fmla="*/ 204 w 204"/>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9">
                    <a:moveTo>
                      <a:pt x="41" y="0"/>
                    </a:moveTo>
                    <a:lnTo>
                      <a:pt x="164" y="0"/>
                    </a:lnTo>
                    <a:lnTo>
                      <a:pt x="171" y="2"/>
                    </a:lnTo>
                    <a:lnTo>
                      <a:pt x="179" y="4"/>
                    </a:lnTo>
                    <a:lnTo>
                      <a:pt x="185" y="9"/>
                    </a:lnTo>
                    <a:lnTo>
                      <a:pt x="191" y="14"/>
                    </a:lnTo>
                    <a:lnTo>
                      <a:pt x="197" y="21"/>
                    </a:lnTo>
                    <a:lnTo>
                      <a:pt x="201" y="28"/>
                    </a:lnTo>
                    <a:lnTo>
                      <a:pt x="203" y="38"/>
                    </a:lnTo>
                    <a:lnTo>
                      <a:pt x="204" y="47"/>
                    </a:lnTo>
                    <a:lnTo>
                      <a:pt x="204" y="113"/>
                    </a:lnTo>
                    <a:lnTo>
                      <a:pt x="203" y="122"/>
                    </a:lnTo>
                    <a:lnTo>
                      <a:pt x="201" y="131"/>
                    </a:lnTo>
                    <a:lnTo>
                      <a:pt x="197" y="138"/>
                    </a:lnTo>
                    <a:lnTo>
                      <a:pt x="191" y="145"/>
                    </a:lnTo>
                    <a:lnTo>
                      <a:pt x="185" y="151"/>
                    </a:lnTo>
                    <a:lnTo>
                      <a:pt x="179" y="155"/>
                    </a:lnTo>
                    <a:lnTo>
                      <a:pt x="171" y="158"/>
                    </a:lnTo>
                    <a:lnTo>
                      <a:pt x="164" y="159"/>
                    </a:lnTo>
                    <a:lnTo>
                      <a:pt x="41" y="159"/>
                    </a:lnTo>
                    <a:lnTo>
                      <a:pt x="33" y="158"/>
                    </a:lnTo>
                    <a:lnTo>
                      <a:pt x="25" y="155"/>
                    </a:lnTo>
                    <a:lnTo>
                      <a:pt x="19" y="151"/>
                    </a:lnTo>
                    <a:lnTo>
                      <a:pt x="12" y="145"/>
                    </a:lnTo>
                    <a:lnTo>
                      <a:pt x="7" y="138"/>
                    </a:lnTo>
                    <a:lnTo>
                      <a:pt x="3" y="131"/>
                    </a:lnTo>
                    <a:lnTo>
                      <a:pt x="1" y="122"/>
                    </a:lnTo>
                    <a:lnTo>
                      <a:pt x="0" y="113"/>
                    </a:lnTo>
                    <a:lnTo>
                      <a:pt x="0" y="47"/>
                    </a:lnTo>
                    <a:lnTo>
                      <a:pt x="1" y="38"/>
                    </a:lnTo>
                    <a:lnTo>
                      <a:pt x="3" y="28"/>
                    </a:lnTo>
                    <a:lnTo>
                      <a:pt x="7" y="21"/>
                    </a:lnTo>
                    <a:lnTo>
                      <a:pt x="12" y="14"/>
                    </a:lnTo>
                    <a:lnTo>
                      <a:pt x="19" y="9"/>
                    </a:lnTo>
                    <a:lnTo>
                      <a:pt x="25" y="4"/>
                    </a:lnTo>
                    <a:lnTo>
                      <a:pt x="33" y="2"/>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64" name="Freeform 349"/>
              <p:cNvSpPr>
                <a:spLocks/>
              </p:cNvSpPr>
              <p:nvPr/>
            </p:nvSpPr>
            <p:spPr bwMode="auto">
              <a:xfrm>
                <a:off x="2237" y="1864"/>
                <a:ext cx="88" cy="55"/>
              </a:xfrm>
              <a:custGeom>
                <a:avLst/>
                <a:gdLst>
                  <a:gd name="T0" fmla="*/ 44 w 88"/>
                  <a:gd name="T1" fmla="*/ 0 h 55"/>
                  <a:gd name="T2" fmla="*/ 53 w 88"/>
                  <a:gd name="T3" fmla="*/ 0 h 55"/>
                  <a:gd name="T4" fmla="*/ 61 w 88"/>
                  <a:gd name="T5" fmla="*/ 1 h 55"/>
                  <a:gd name="T6" fmla="*/ 68 w 88"/>
                  <a:gd name="T7" fmla="*/ 4 h 55"/>
                  <a:gd name="T8" fmla="*/ 75 w 88"/>
                  <a:gd name="T9" fmla="*/ 8 h 55"/>
                  <a:gd name="T10" fmla="*/ 80 w 88"/>
                  <a:gd name="T11" fmla="*/ 11 h 55"/>
                  <a:gd name="T12" fmla="*/ 84 w 88"/>
                  <a:gd name="T13" fmla="*/ 16 h 55"/>
                  <a:gd name="T14" fmla="*/ 87 w 88"/>
                  <a:gd name="T15" fmla="*/ 22 h 55"/>
                  <a:gd name="T16" fmla="*/ 88 w 88"/>
                  <a:gd name="T17" fmla="*/ 27 h 55"/>
                  <a:gd name="T18" fmla="*/ 87 w 88"/>
                  <a:gd name="T19" fmla="*/ 33 h 55"/>
                  <a:gd name="T20" fmla="*/ 84 w 88"/>
                  <a:gd name="T21" fmla="*/ 38 h 55"/>
                  <a:gd name="T22" fmla="*/ 80 w 88"/>
                  <a:gd name="T23" fmla="*/ 44 h 55"/>
                  <a:gd name="T24" fmla="*/ 75 w 88"/>
                  <a:gd name="T25" fmla="*/ 47 h 55"/>
                  <a:gd name="T26" fmla="*/ 68 w 88"/>
                  <a:gd name="T27" fmla="*/ 51 h 55"/>
                  <a:gd name="T28" fmla="*/ 61 w 88"/>
                  <a:gd name="T29" fmla="*/ 53 h 55"/>
                  <a:gd name="T30" fmla="*/ 53 w 88"/>
                  <a:gd name="T31" fmla="*/ 55 h 55"/>
                  <a:gd name="T32" fmla="*/ 44 w 88"/>
                  <a:gd name="T33" fmla="*/ 55 h 55"/>
                  <a:gd name="T34" fmla="*/ 35 w 88"/>
                  <a:gd name="T35" fmla="*/ 55 h 55"/>
                  <a:gd name="T36" fmla="*/ 26 w 88"/>
                  <a:gd name="T37" fmla="*/ 53 h 55"/>
                  <a:gd name="T38" fmla="*/ 19 w 88"/>
                  <a:gd name="T39" fmla="*/ 51 h 55"/>
                  <a:gd name="T40" fmla="*/ 13 w 88"/>
                  <a:gd name="T41" fmla="*/ 47 h 55"/>
                  <a:gd name="T42" fmla="*/ 7 w 88"/>
                  <a:gd name="T43" fmla="*/ 44 h 55"/>
                  <a:gd name="T44" fmla="*/ 3 w 88"/>
                  <a:gd name="T45" fmla="*/ 38 h 55"/>
                  <a:gd name="T46" fmla="*/ 1 w 88"/>
                  <a:gd name="T47" fmla="*/ 33 h 55"/>
                  <a:gd name="T48" fmla="*/ 0 w 88"/>
                  <a:gd name="T49" fmla="*/ 27 h 55"/>
                  <a:gd name="T50" fmla="*/ 1 w 88"/>
                  <a:gd name="T51" fmla="*/ 22 h 55"/>
                  <a:gd name="T52" fmla="*/ 3 w 88"/>
                  <a:gd name="T53" fmla="*/ 16 h 55"/>
                  <a:gd name="T54" fmla="*/ 7 w 88"/>
                  <a:gd name="T55" fmla="*/ 11 h 55"/>
                  <a:gd name="T56" fmla="*/ 13 w 88"/>
                  <a:gd name="T57" fmla="*/ 8 h 55"/>
                  <a:gd name="T58" fmla="*/ 19 w 88"/>
                  <a:gd name="T59" fmla="*/ 4 h 55"/>
                  <a:gd name="T60" fmla="*/ 26 w 88"/>
                  <a:gd name="T61" fmla="*/ 1 h 55"/>
                  <a:gd name="T62" fmla="*/ 35 w 88"/>
                  <a:gd name="T63" fmla="*/ 0 h 55"/>
                  <a:gd name="T64" fmla="*/ 44 w 88"/>
                  <a:gd name="T65" fmla="*/ 0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5"/>
                  <a:gd name="T101" fmla="*/ 88 w 88"/>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5">
                    <a:moveTo>
                      <a:pt x="44" y="0"/>
                    </a:moveTo>
                    <a:lnTo>
                      <a:pt x="53" y="0"/>
                    </a:lnTo>
                    <a:lnTo>
                      <a:pt x="61" y="1"/>
                    </a:lnTo>
                    <a:lnTo>
                      <a:pt x="68" y="4"/>
                    </a:lnTo>
                    <a:lnTo>
                      <a:pt x="75" y="8"/>
                    </a:lnTo>
                    <a:lnTo>
                      <a:pt x="80" y="11"/>
                    </a:lnTo>
                    <a:lnTo>
                      <a:pt x="84" y="16"/>
                    </a:lnTo>
                    <a:lnTo>
                      <a:pt x="87" y="22"/>
                    </a:lnTo>
                    <a:lnTo>
                      <a:pt x="88" y="27"/>
                    </a:lnTo>
                    <a:lnTo>
                      <a:pt x="87" y="33"/>
                    </a:lnTo>
                    <a:lnTo>
                      <a:pt x="84" y="38"/>
                    </a:lnTo>
                    <a:lnTo>
                      <a:pt x="80" y="44"/>
                    </a:lnTo>
                    <a:lnTo>
                      <a:pt x="75" y="47"/>
                    </a:lnTo>
                    <a:lnTo>
                      <a:pt x="68" y="51"/>
                    </a:lnTo>
                    <a:lnTo>
                      <a:pt x="61" y="53"/>
                    </a:lnTo>
                    <a:lnTo>
                      <a:pt x="53" y="55"/>
                    </a:lnTo>
                    <a:lnTo>
                      <a:pt x="44" y="55"/>
                    </a:lnTo>
                    <a:lnTo>
                      <a:pt x="35" y="55"/>
                    </a:lnTo>
                    <a:lnTo>
                      <a:pt x="26" y="53"/>
                    </a:lnTo>
                    <a:lnTo>
                      <a:pt x="19" y="51"/>
                    </a:lnTo>
                    <a:lnTo>
                      <a:pt x="13" y="47"/>
                    </a:lnTo>
                    <a:lnTo>
                      <a:pt x="7" y="44"/>
                    </a:lnTo>
                    <a:lnTo>
                      <a:pt x="3" y="38"/>
                    </a:lnTo>
                    <a:lnTo>
                      <a:pt x="1" y="33"/>
                    </a:lnTo>
                    <a:lnTo>
                      <a:pt x="0" y="27"/>
                    </a:lnTo>
                    <a:lnTo>
                      <a:pt x="1" y="22"/>
                    </a:lnTo>
                    <a:lnTo>
                      <a:pt x="3" y="16"/>
                    </a:lnTo>
                    <a:lnTo>
                      <a:pt x="7" y="11"/>
                    </a:lnTo>
                    <a:lnTo>
                      <a:pt x="13" y="8"/>
                    </a:lnTo>
                    <a:lnTo>
                      <a:pt x="19" y="4"/>
                    </a:lnTo>
                    <a:lnTo>
                      <a:pt x="26" y="1"/>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65" name="Freeform 350"/>
              <p:cNvSpPr>
                <a:spLocks/>
              </p:cNvSpPr>
              <p:nvPr/>
            </p:nvSpPr>
            <p:spPr bwMode="auto">
              <a:xfrm>
                <a:off x="2237" y="1864"/>
                <a:ext cx="88" cy="55"/>
              </a:xfrm>
              <a:custGeom>
                <a:avLst/>
                <a:gdLst>
                  <a:gd name="T0" fmla="*/ 44 w 88"/>
                  <a:gd name="T1" fmla="*/ 0 h 55"/>
                  <a:gd name="T2" fmla="*/ 53 w 88"/>
                  <a:gd name="T3" fmla="*/ 0 h 55"/>
                  <a:gd name="T4" fmla="*/ 61 w 88"/>
                  <a:gd name="T5" fmla="*/ 1 h 55"/>
                  <a:gd name="T6" fmla="*/ 68 w 88"/>
                  <a:gd name="T7" fmla="*/ 4 h 55"/>
                  <a:gd name="T8" fmla="*/ 75 w 88"/>
                  <a:gd name="T9" fmla="*/ 8 h 55"/>
                  <a:gd name="T10" fmla="*/ 80 w 88"/>
                  <a:gd name="T11" fmla="*/ 11 h 55"/>
                  <a:gd name="T12" fmla="*/ 84 w 88"/>
                  <a:gd name="T13" fmla="*/ 16 h 55"/>
                  <a:gd name="T14" fmla="*/ 87 w 88"/>
                  <a:gd name="T15" fmla="*/ 22 h 55"/>
                  <a:gd name="T16" fmla="*/ 88 w 88"/>
                  <a:gd name="T17" fmla="*/ 27 h 55"/>
                  <a:gd name="T18" fmla="*/ 87 w 88"/>
                  <a:gd name="T19" fmla="*/ 33 h 55"/>
                  <a:gd name="T20" fmla="*/ 84 w 88"/>
                  <a:gd name="T21" fmla="*/ 38 h 55"/>
                  <a:gd name="T22" fmla="*/ 80 w 88"/>
                  <a:gd name="T23" fmla="*/ 44 h 55"/>
                  <a:gd name="T24" fmla="*/ 75 w 88"/>
                  <a:gd name="T25" fmla="*/ 47 h 55"/>
                  <a:gd name="T26" fmla="*/ 68 w 88"/>
                  <a:gd name="T27" fmla="*/ 51 h 55"/>
                  <a:gd name="T28" fmla="*/ 61 w 88"/>
                  <a:gd name="T29" fmla="*/ 53 h 55"/>
                  <a:gd name="T30" fmla="*/ 53 w 88"/>
                  <a:gd name="T31" fmla="*/ 55 h 55"/>
                  <a:gd name="T32" fmla="*/ 44 w 88"/>
                  <a:gd name="T33" fmla="*/ 55 h 55"/>
                  <a:gd name="T34" fmla="*/ 35 w 88"/>
                  <a:gd name="T35" fmla="*/ 55 h 55"/>
                  <a:gd name="T36" fmla="*/ 26 w 88"/>
                  <a:gd name="T37" fmla="*/ 53 h 55"/>
                  <a:gd name="T38" fmla="*/ 19 w 88"/>
                  <a:gd name="T39" fmla="*/ 51 h 55"/>
                  <a:gd name="T40" fmla="*/ 13 w 88"/>
                  <a:gd name="T41" fmla="*/ 47 h 55"/>
                  <a:gd name="T42" fmla="*/ 7 w 88"/>
                  <a:gd name="T43" fmla="*/ 44 h 55"/>
                  <a:gd name="T44" fmla="*/ 3 w 88"/>
                  <a:gd name="T45" fmla="*/ 38 h 55"/>
                  <a:gd name="T46" fmla="*/ 1 w 88"/>
                  <a:gd name="T47" fmla="*/ 33 h 55"/>
                  <a:gd name="T48" fmla="*/ 0 w 88"/>
                  <a:gd name="T49" fmla="*/ 27 h 55"/>
                  <a:gd name="T50" fmla="*/ 1 w 88"/>
                  <a:gd name="T51" fmla="*/ 22 h 55"/>
                  <a:gd name="T52" fmla="*/ 3 w 88"/>
                  <a:gd name="T53" fmla="*/ 16 h 55"/>
                  <a:gd name="T54" fmla="*/ 7 w 88"/>
                  <a:gd name="T55" fmla="*/ 11 h 55"/>
                  <a:gd name="T56" fmla="*/ 13 w 88"/>
                  <a:gd name="T57" fmla="*/ 8 h 55"/>
                  <a:gd name="T58" fmla="*/ 19 w 88"/>
                  <a:gd name="T59" fmla="*/ 4 h 55"/>
                  <a:gd name="T60" fmla="*/ 26 w 88"/>
                  <a:gd name="T61" fmla="*/ 1 h 55"/>
                  <a:gd name="T62" fmla="*/ 35 w 88"/>
                  <a:gd name="T63" fmla="*/ 0 h 55"/>
                  <a:gd name="T64" fmla="*/ 44 w 88"/>
                  <a:gd name="T65" fmla="*/ 0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5"/>
                  <a:gd name="T101" fmla="*/ 88 w 88"/>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5">
                    <a:moveTo>
                      <a:pt x="44" y="0"/>
                    </a:moveTo>
                    <a:lnTo>
                      <a:pt x="53" y="0"/>
                    </a:lnTo>
                    <a:lnTo>
                      <a:pt x="61" y="1"/>
                    </a:lnTo>
                    <a:lnTo>
                      <a:pt x="68" y="4"/>
                    </a:lnTo>
                    <a:lnTo>
                      <a:pt x="75" y="8"/>
                    </a:lnTo>
                    <a:lnTo>
                      <a:pt x="80" y="11"/>
                    </a:lnTo>
                    <a:lnTo>
                      <a:pt x="84" y="16"/>
                    </a:lnTo>
                    <a:lnTo>
                      <a:pt x="87" y="22"/>
                    </a:lnTo>
                    <a:lnTo>
                      <a:pt x="88" y="27"/>
                    </a:lnTo>
                    <a:lnTo>
                      <a:pt x="87" y="33"/>
                    </a:lnTo>
                    <a:lnTo>
                      <a:pt x="84" y="38"/>
                    </a:lnTo>
                    <a:lnTo>
                      <a:pt x="80" y="44"/>
                    </a:lnTo>
                    <a:lnTo>
                      <a:pt x="75" y="47"/>
                    </a:lnTo>
                    <a:lnTo>
                      <a:pt x="68" y="51"/>
                    </a:lnTo>
                    <a:lnTo>
                      <a:pt x="61" y="53"/>
                    </a:lnTo>
                    <a:lnTo>
                      <a:pt x="53" y="55"/>
                    </a:lnTo>
                    <a:lnTo>
                      <a:pt x="44" y="55"/>
                    </a:lnTo>
                    <a:lnTo>
                      <a:pt x="35" y="55"/>
                    </a:lnTo>
                    <a:lnTo>
                      <a:pt x="26" y="53"/>
                    </a:lnTo>
                    <a:lnTo>
                      <a:pt x="19" y="51"/>
                    </a:lnTo>
                    <a:lnTo>
                      <a:pt x="13" y="47"/>
                    </a:lnTo>
                    <a:lnTo>
                      <a:pt x="7" y="44"/>
                    </a:lnTo>
                    <a:lnTo>
                      <a:pt x="3" y="38"/>
                    </a:lnTo>
                    <a:lnTo>
                      <a:pt x="1" y="33"/>
                    </a:lnTo>
                    <a:lnTo>
                      <a:pt x="0" y="27"/>
                    </a:lnTo>
                    <a:lnTo>
                      <a:pt x="1" y="22"/>
                    </a:lnTo>
                    <a:lnTo>
                      <a:pt x="3" y="16"/>
                    </a:lnTo>
                    <a:lnTo>
                      <a:pt x="7" y="11"/>
                    </a:lnTo>
                    <a:lnTo>
                      <a:pt x="13" y="8"/>
                    </a:lnTo>
                    <a:lnTo>
                      <a:pt x="19" y="4"/>
                    </a:lnTo>
                    <a:lnTo>
                      <a:pt x="26" y="1"/>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66" name="Freeform 351"/>
              <p:cNvSpPr>
                <a:spLocks/>
              </p:cNvSpPr>
              <p:nvPr/>
            </p:nvSpPr>
            <p:spPr bwMode="auto">
              <a:xfrm>
                <a:off x="1968" y="1642"/>
                <a:ext cx="203" cy="159"/>
              </a:xfrm>
              <a:custGeom>
                <a:avLst/>
                <a:gdLst>
                  <a:gd name="T0" fmla="*/ 41 w 203"/>
                  <a:gd name="T1" fmla="*/ 0 h 159"/>
                  <a:gd name="T2" fmla="*/ 163 w 203"/>
                  <a:gd name="T3" fmla="*/ 0 h 159"/>
                  <a:gd name="T4" fmla="*/ 171 w 203"/>
                  <a:gd name="T5" fmla="*/ 1 h 159"/>
                  <a:gd name="T6" fmla="*/ 179 w 203"/>
                  <a:gd name="T7" fmla="*/ 4 h 159"/>
                  <a:gd name="T8" fmla="*/ 185 w 203"/>
                  <a:gd name="T9" fmla="*/ 8 h 159"/>
                  <a:gd name="T10" fmla="*/ 191 w 203"/>
                  <a:gd name="T11" fmla="*/ 14 h 159"/>
                  <a:gd name="T12" fmla="*/ 196 w 203"/>
                  <a:gd name="T13" fmla="*/ 21 h 159"/>
                  <a:gd name="T14" fmla="*/ 200 w 203"/>
                  <a:gd name="T15" fmla="*/ 28 h 159"/>
                  <a:gd name="T16" fmla="*/ 202 w 203"/>
                  <a:gd name="T17" fmla="*/ 38 h 159"/>
                  <a:gd name="T18" fmla="*/ 203 w 203"/>
                  <a:gd name="T19" fmla="*/ 47 h 159"/>
                  <a:gd name="T20" fmla="*/ 203 w 203"/>
                  <a:gd name="T21" fmla="*/ 113 h 159"/>
                  <a:gd name="T22" fmla="*/ 202 w 203"/>
                  <a:gd name="T23" fmla="*/ 121 h 159"/>
                  <a:gd name="T24" fmla="*/ 200 w 203"/>
                  <a:gd name="T25" fmla="*/ 131 h 159"/>
                  <a:gd name="T26" fmla="*/ 196 w 203"/>
                  <a:gd name="T27" fmla="*/ 138 h 159"/>
                  <a:gd name="T28" fmla="*/ 191 w 203"/>
                  <a:gd name="T29" fmla="*/ 145 h 159"/>
                  <a:gd name="T30" fmla="*/ 185 w 203"/>
                  <a:gd name="T31" fmla="*/ 151 h 159"/>
                  <a:gd name="T32" fmla="*/ 179 w 203"/>
                  <a:gd name="T33" fmla="*/ 155 h 159"/>
                  <a:gd name="T34" fmla="*/ 171 w 203"/>
                  <a:gd name="T35" fmla="*/ 157 h 159"/>
                  <a:gd name="T36" fmla="*/ 163 w 203"/>
                  <a:gd name="T37" fmla="*/ 159 h 159"/>
                  <a:gd name="T38" fmla="*/ 41 w 203"/>
                  <a:gd name="T39" fmla="*/ 159 h 159"/>
                  <a:gd name="T40" fmla="*/ 33 w 203"/>
                  <a:gd name="T41" fmla="*/ 157 h 159"/>
                  <a:gd name="T42" fmla="*/ 24 w 203"/>
                  <a:gd name="T43" fmla="*/ 155 h 159"/>
                  <a:gd name="T44" fmla="*/ 18 w 203"/>
                  <a:gd name="T45" fmla="*/ 151 h 159"/>
                  <a:gd name="T46" fmla="*/ 12 w 203"/>
                  <a:gd name="T47" fmla="*/ 145 h 159"/>
                  <a:gd name="T48" fmla="*/ 7 w 203"/>
                  <a:gd name="T49" fmla="*/ 138 h 159"/>
                  <a:gd name="T50" fmla="*/ 3 w 203"/>
                  <a:gd name="T51" fmla="*/ 131 h 159"/>
                  <a:gd name="T52" fmla="*/ 1 w 203"/>
                  <a:gd name="T53" fmla="*/ 121 h 159"/>
                  <a:gd name="T54" fmla="*/ 0 w 203"/>
                  <a:gd name="T55" fmla="*/ 113 h 159"/>
                  <a:gd name="T56" fmla="*/ 0 w 203"/>
                  <a:gd name="T57" fmla="*/ 47 h 159"/>
                  <a:gd name="T58" fmla="*/ 1 w 203"/>
                  <a:gd name="T59" fmla="*/ 38 h 159"/>
                  <a:gd name="T60" fmla="*/ 3 w 203"/>
                  <a:gd name="T61" fmla="*/ 28 h 159"/>
                  <a:gd name="T62" fmla="*/ 7 w 203"/>
                  <a:gd name="T63" fmla="*/ 21 h 159"/>
                  <a:gd name="T64" fmla="*/ 12 w 203"/>
                  <a:gd name="T65" fmla="*/ 14 h 159"/>
                  <a:gd name="T66" fmla="*/ 18 w 203"/>
                  <a:gd name="T67" fmla="*/ 8 h 159"/>
                  <a:gd name="T68" fmla="*/ 24 w 203"/>
                  <a:gd name="T69" fmla="*/ 4 h 159"/>
                  <a:gd name="T70" fmla="*/ 33 w 203"/>
                  <a:gd name="T71" fmla="*/ 1 h 159"/>
                  <a:gd name="T72" fmla="*/ 41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1" y="0"/>
                    </a:moveTo>
                    <a:lnTo>
                      <a:pt x="163" y="0"/>
                    </a:lnTo>
                    <a:lnTo>
                      <a:pt x="171" y="1"/>
                    </a:lnTo>
                    <a:lnTo>
                      <a:pt x="179" y="4"/>
                    </a:lnTo>
                    <a:lnTo>
                      <a:pt x="185" y="8"/>
                    </a:lnTo>
                    <a:lnTo>
                      <a:pt x="191" y="14"/>
                    </a:lnTo>
                    <a:lnTo>
                      <a:pt x="196" y="21"/>
                    </a:lnTo>
                    <a:lnTo>
                      <a:pt x="200" y="28"/>
                    </a:lnTo>
                    <a:lnTo>
                      <a:pt x="202" y="38"/>
                    </a:lnTo>
                    <a:lnTo>
                      <a:pt x="203" y="47"/>
                    </a:lnTo>
                    <a:lnTo>
                      <a:pt x="203" y="113"/>
                    </a:lnTo>
                    <a:lnTo>
                      <a:pt x="202" y="121"/>
                    </a:lnTo>
                    <a:lnTo>
                      <a:pt x="200" y="131"/>
                    </a:lnTo>
                    <a:lnTo>
                      <a:pt x="196" y="138"/>
                    </a:lnTo>
                    <a:lnTo>
                      <a:pt x="191" y="145"/>
                    </a:lnTo>
                    <a:lnTo>
                      <a:pt x="185" y="151"/>
                    </a:lnTo>
                    <a:lnTo>
                      <a:pt x="179" y="155"/>
                    </a:lnTo>
                    <a:lnTo>
                      <a:pt x="171" y="157"/>
                    </a:lnTo>
                    <a:lnTo>
                      <a:pt x="163" y="159"/>
                    </a:lnTo>
                    <a:lnTo>
                      <a:pt x="41" y="159"/>
                    </a:lnTo>
                    <a:lnTo>
                      <a:pt x="33" y="157"/>
                    </a:lnTo>
                    <a:lnTo>
                      <a:pt x="24" y="155"/>
                    </a:lnTo>
                    <a:lnTo>
                      <a:pt x="18" y="151"/>
                    </a:lnTo>
                    <a:lnTo>
                      <a:pt x="12" y="145"/>
                    </a:lnTo>
                    <a:lnTo>
                      <a:pt x="7" y="138"/>
                    </a:lnTo>
                    <a:lnTo>
                      <a:pt x="3" y="131"/>
                    </a:lnTo>
                    <a:lnTo>
                      <a:pt x="1" y="121"/>
                    </a:lnTo>
                    <a:lnTo>
                      <a:pt x="0" y="113"/>
                    </a:lnTo>
                    <a:lnTo>
                      <a:pt x="0" y="47"/>
                    </a:lnTo>
                    <a:lnTo>
                      <a:pt x="1" y="38"/>
                    </a:lnTo>
                    <a:lnTo>
                      <a:pt x="3" y="28"/>
                    </a:lnTo>
                    <a:lnTo>
                      <a:pt x="7" y="21"/>
                    </a:lnTo>
                    <a:lnTo>
                      <a:pt x="12" y="14"/>
                    </a:lnTo>
                    <a:lnTo>
                      <a:pt x="18" y="8"/>
                    </a:lnTo>
                    <a:lnTo>
                      <a:pt x="24" y="4"/>
                    </a:lnTo>
                    <a:lnTo>
                      <a:pt x="33" y="1"/>
                    </a:lnTo>
                    <a:lnTo>
                      <a:pt x="41"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67" name="Freeform 352"/>
              <p:cNvSpPr>
                <a:spLocks/>
              </p:cNvSpPr>
              <p:nvPr/>
            </p:nvSpPr>
            <p:spPr bwMode="auto">
              <a:xfrm>
                <a:off x="1968" y="1642"/>
                <a:ext cx="203" cy="159"/>
              </a:xfrm>
              <a:custGeom>
                <a:avLst/>
                <a:gdLst>
                  <a:gd name="T0" fmla="*/ 41 w 203"/>
                  <a:gd name="T1" fmla="*/ 0 h 159"/>
                  <a:gd name="T2" fmla="*/ 163 w 203"/>
                  <a:gd name="T3" fmla="*/ 0 h 159"/>
                  <a:gd name="T4" fmla="*/ 171 w 203"/>
                  <a:gd name="T5" fmla="*/ 1 h 159"/>
                  <a:gd name="T6" fmla="*/ 179 w 203"/>
                  <a:gd name="T7" fmla="*/ 4 h 159"/>
                  <a:gd name="T8" fmla="*/ 185 w 203"/>
                  <a:gd name="T9" fmla="*/ 8 h 159"/>
                  <a:gd name="T10" fmla="*/ 191 w 203"/>
                  <a:gd name="T11" fmla="*/ 14 h 159"/>
                  <a:gd name="T12" fmla="*/ 196 w 203"/>
                  <a:gd name="T13" fmla="*/ 21 h 159"/>
                  <a:gd name="T14" fmla="*/ 200 w 203"/>
                  <a:gd name="T15" fmla="*/ 28 h 159"/>
                  <a:gd name="T16" fmla="*/ 202 w 203"/>
                  <a:gd name="T17" fmla="*/ 38 h 159"/>
                  <a:gd name="T18" fmla="*/ 203 w 203"/>
                  <a:gd name="T19" fmla="*/ 47 h 159"/>
                  <a:gd name="T20" fmla="*/ 203 w 203"/>
                  <a:gd name="T21" fmla="*/ 113 h 159"/>
                  <a:gd name="T22" fmla="*/ 202 w 203"/>
                  <a:gd name="T23" fmla="*/ 121 h 159"/>
                  <a:gd name="T24" fmla="*/ 200 w 203"/>
                  <a:gd name="T25" fmla="*/ 131 h 159"/>
                  <a:gd name="T26" fmla="*/ 196 w 203"/>
                  <a:gd name="T27" fmla="*/ 138 h 159"/>
                  <a:gd name="T28" fmla="*/ 191 w 203"/>
                  <a:gd name="T29" fmla="*/ 145 h 159"/>
                  <a:gd name="T30" fmla="*/ 185 w 203"/>
                  <a:gd name="T31" fmla="*/ 151 h 159"/>
                  <a:gd name="T32" fmla="*/ 179 w 203"/>
                  <a:gd name="T33" fmla="*/ 155 h 159"/>
                  <a:gd name="T34" fmla="*/ 171 w 203"/>
                  <a:gd name="T35" fmla="*/ 157 h 159"/>
                  <a:gd name="T36" fmla="*/ 163 w 203"/>
                  <a:gd name="T37" fmla="*/ 159 h 159"/>
                  <a:gd name="T38" fmla="*/ 41 w 203"/>
                  <a:gd name="T39" fmla="*/ 159 h 159"/>
                  <a:gd name="T40" fmla="*/ 33 w 203"/>
                  <a:gd name="T41" fmla="*/ 157 h 159"/>
                  <a:gd name="T42" fmla="*/ 24 w 203"/>
                  <a:gd name="T43" fmla="*/ 155 h 159"/>
                  <a:gd name="T44" fmla="*/ 18 w 203"/>
                  <a:gd name="T45" fmla="*/ 151 h 159"/>
                  <a:gd name="T46" fmla="*/ 12 w 203"/>
                  <a:gd name="T47" fmla="*/ 145 h 159"/>
                  <a:gd name="T48" fmla="*/ 7 w 203"/>
                  <a:gd name="T49" fmla="*/ 138 h 159"/>
                  <a:gd name="T50" fmla="*/ 3 w 203"/>
                  <a:gd name="T51" fmla="*/ 131 h 159"/>
                  <a:gd name="T52" fmla="*/ 1 w 203"/>
                  <a:gd name="T53" fmla="*/ 121 h 159"/>
                  <a:gd name="T54" fmla="*/ 0 w 203"/>
                  <a:gd name="T55" fmla="*/ 113 h 159"/>
                  <a:gd name="T56" fmla="*/ 0 w 203"/>
                  <a:gd name="T57" fmla="*/ 47 h 159"/>
                  <a:gd name="T58" fmla="*/ 1 w 203"/>
                  <a:gd name="T59" fmla="*/ 38 h 159"/>
                  <a:gd name="T60" fmla="*/ 3 w 203"/>
                  <a:gd name="T61" fmla="*/ 28 h 159"/>
                  <a:gd name="T62" fmla="*/ 7 w 203"/>
                  <a:gd name="T63" fmla="*/ 21 h 159"/>
                  <a:gd name="T64" fmla="*/ 12 w 203"/>
                  <a:gd name="T65" fmla="*/ 14 h 159"/>
                  <a:gd name="T66" fmla="*/ 18 w 203"/>
                  <a:gd name="T67" fmla="*/ 8 h 159"/>
                  <a:gd name="T68" fmla="*/ 24 w 203"/>
                  <a:gd name="T69" fmla="*/ 4 h 159"/>
                  <a:gd name="T70" fmla="*/ 33 w 203"/>
                  <a:gd name="T71" fmla="*/ 1 h 159"/>
                  <a:gd name="T72" fmla="*/ 41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1" y="0"/>
                    </a:moveTo>
                    <a:lnTo>
                      <a:pt x="163" y="0"/>
                    </a:lnTo>
                    <a:lnTo>
                      <a:pt x="171" y="1"/>
                    </a:lnTo>
                    <a:lnTo>
                      <a:pt x="179" y="4"/>
                    </a:lnTo>
                    <a:lnTo>
                      <a:pt x="185" y="8"/>
                    </a:lnTo>
                    <a:lnTo>
                      <a:pt x="191" y="14"/>
                    </a:lnTo>
                    <a:lnTo>
                      <a:pt x="196" y="21"/>
                    </a:lnTo>
                    <a:lnTo>
                      <a:pt x="200" y="28"/>
                    </a:lnTo>
                    <a:lnTo>
                      <a:pt x="202" y="38"/>
                    </a:lnTo>
                    <a:lnTo>
                      <a:pt x="203" y="47"/>
                    </a:lnTo>
                    <a:lnTo>
                      <a:pt x="203" y="113"/>
                    </a:lnTo>
                    <a:lnTo>
                      <a:pt x="202" y="121"/>
                    </a:lnTo>
                    <a:lnTo>
                      <a:pt x="200" y="131"/>
                    </a:lnTo>
                    <a:lnTo>
                      <a:pt x="196" y="138"/>
                    </a:lnTo>
                    <a:lnTo>
                      <a:pt x="191" y="145"/>
                    </a:lnTo>
                    <a:lnTo>
                      <a:pt x="185" y="151"/>
                    </a:lnTo>
                    <a:lnTo>
                      <a:pt x="179" y="155"/>
                    </a:lnTo>
                    <a:lnTo>
                      <a:pt x="171" y="157"/>
                    </a:lnTo>
                    <a:lnTo>
                      <a:pt x="163" y="159"/>
                    </a:lnTo>
                    <a:lnTo>
                      <a:pt x="41" y="159"/>
                    </a:lnTo>
                    <a:lnTo>
                      <a:pt x="33" y="157"/>
                    </a:lnTo>
                    <a:lnTo>
                      <a:pt x="24" y="155"/>
                    </a:lnTo>
                    <a:lnTo>
                      <a:pt x="18" y="151"/>
                    </a:lnTo>
                    <a:lnTo>
                      <a:pt x="12" y="145"/>
                    </a:lnTo>
                    <a:lnTo>
                      <a:pt x="7" y="138"/>
                    </a:lnTo>
                    <a:lnTo>
                      <a:pt x="3" y="131"/>
                    </a:lnTo>
                    <a:lnTo>
                      <a:pt x="1" y="121"/>
                    </a:lnTo>
                    <a:lnTo>
                      <a:pt x="0" y="113"/>
                    </a:lnTo>
                    <a:lnTo>
                      <a:pt x="0" y="47"/>
                    </a:lnTo>
                    <a:lnTo>
                      <a:pt x="1" y="38"/>
                    </a:lnTo>
                    <a:lnTo>
                      <a:pt x="3" y="28"/>
                    </a:lnTo>
                    <a:lnTo>
                      <a:pt x="7" y="21"/>
                    </a:lnTo>
                    <a:lnTo>
                      <a:pt x="12" y="14"/>
                    </a:lnTo>
                    <a:lnTo>
                      <a:pt x="18" y="8"/>
                    </a:lnTo>
                    <a:lnTo>
                      <a:pt x="24" y="4"/>
                    </a:lnTo>
                    <a:lnTo>
                      <a:pt x="33" y="1"/>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68" name="Freeform 353"/>
              <p:cNvSpPr>
                <a:spLocks/>
              </p:cNvSpPr>
              <p:nvPr/>
            </p:nvSpPr>
            <p:spPr bwMode="auto">
              <a:xfrm>
                <a:off x="2040" y="1706"/>
                <a:ext cx="87" cy="56"/>
              </a:xfrm>
              <a:custGeom>
                <a:avLst/>
                <a:gdLst>
                  <a:gd name="T0" fmla="*/ 43 w 87"/>
                  <a:gd name="T1" fmla="*/ 0 h 56"/>
                  <a:gd name="T2" fmla="*/ 53 w 87"/>
                  <a:gd name="T3" fmla="*/ 0 h 56"/>
                  <a:gd name="T4" fmla="*/ 61 w 87"/>
                  <a:gd name="T5" fmla="*/ 1 h 56"/>
                  <a:gd name="T6" fmla="*/ 68 w 87"/>
                  <a:gd name="T7" fmla="*/ 5 h 56"/>
                  <a:gd name="T8" fmla="*/ 75 w 87"/>
                  <a:gd name="T9" fmla="*/ 8 h 56"/>
                  <a:gd name="T10" fmla="*/ 80 w 87"/>
                  <a:gd name="T11" fmla="*/ 12 h 56"/>
                  <a:gd name="T12" fmla="*/ 84 w 87"/>
                  <a:gd name="T13" fmla="*/ 17 h 56"/>
                  <a:gd name="T14" fmla="*/ 86 w 87"/>
                  <a:gd name="T15" fmla="*/ 22 h 56"/>
                  <a:gd name="T16" fmla="*/ 87 w 87"/>
                  <a:gd name="T17" fmla="*/ 28 h 56"/>
                  <a:gd name="T18" fmla="*/ 86 w 87"/>
                  <a:gd name="T19" fmla="*/ 34 h 56"/>
                  <a:gd name="T20" fmla="*/ 84 w 87"/>
                  <a:gd name="T21" fmla="*/ 39 h 56"/>
                  <a:gd name="T22" fmla="*/ 80 w 87"/>
                  <a:gd name="T23" fmla="*/ 45 h 56"/>
                  <a:gd name="T24" fmla="*/ 75 w 87"/>
                  <a:gd name="T25" fmla="*/ 48 h 56"/>
                  <a:gd name="T26" fmla="*/ 68 w 87"/>
                  <a:gd name="T27" fmla="*/ 52 h 56"/>
                  <a:gd name="T28" fmla="*/ 61 w 87"/>
                  <a:gd name="T29" fmla="*/ 54 h 56"/>
                  <a:gd name="T30" fmla="*/ 53 w 87"/>
                  <a:gd name="T31" fmla="*/ 56 h 56"/>
                  <a:gd name="T32" fmla="*/ 43 w 87"/>
                  <a:gd name="T33" fmla="*/ 56 h 56"/>
                  <a:gd name="T34" fmla="*/ 34 w 87"/>
                  <a:gd name="T35" fmla="*/ 56 h 56"/>
                  <a:gd name="T36" fmla="*/ 26 w 87"/>
                  <a:gd name="T37" fmla="*/ 54 h 56"/>
                  <a:gd name="T38" fmla="*/ 19 w 87"/>
                  <a:gd name="T39" fmla="*/ 52 h 56"/>
                  <a:gd name="T40" fmla="*/ 12 w 87"/>
                  <a:gd name="T41" fmla="*/ 48 h 56"/>
                  <a:gd name="T42" fmla="*/ 7 w 87"/>
                  <a:gd name="T43" fmla="*/ 45 h 56"/>
                  <a:gd name="T44" fmla="*/ 3 w 87"/>
                  <a:gd name="T45" fmla="*/ 39 h 56"/>
                  <a:gd name="T46" fmla="*/ 1 w 87"/>
                  <a:gd name="T47" fmla="*/ 34 h 56"/>
                  <a:gd name="T48" fmla="*/ 0 w 87"/>
                  <a:gd name="T49" fmla="*/ 28 h 56"/>
                  <a:gd name="T50" fmla="*/ 1 w 87"/>
                  <a:gd name="T51" fmla="*/ 22 h 56"/>
                  <a:gd name="T52" fmla="*/ 3 w 87"/>
                  <a:gd name="T53" fmla="*/ 17 h 56"/>
                  <a:gd name="T54" fmla="*/ 7 w 87"/>
                  <a:gd name="T55" fmla="*/ 12 h 56"/>
                  <a:gd name="T56" fmla="*/ 12 w 87"/>
                  <a:gd name="T57" fmla="*/ 8 h 56"/>
                  <a:gd name="T58" fmla="*/ 19 w 87"/>
                  <a:gd name="T59" fmla="*/ 5 h 56"/>
                  <a:gd name="T60" fmla="*/ 26 w 87"/>
                  <a:gd name="T61" fmla="*/ 1 h 56"/>
                  <a:gd name="T62" fmla="*/ 34 w 87"/>
                  <a:gd name="T63" fmla="*/ 0 h 56"/>
                  <a:gd name="T64" fmla="*/ 43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3" y="0"/>
                    </a:moveTo>
                    <a:lnTo>
                      <a:pt x="53" y="0"/>
                    </a:lnTo>
                    <a:lnTo>
                      <a:pt x="61" y="1"/>
                    </a:lnTo>
                    <a:lnTo>
                      <a:pt x="68" y="5"/>
                    </a:lnTo>
                    <a:lnTo>
                      <a:pt x="75" y="8"/>
                    </a:lnTo>
                    <a:lnTo>
                      <a:pt x="80" y="12"/>
                    </a:lnTo>
                    <a:lnTo>
                      <a:pt x="84" y="17"/>
                    </a:lnTo>
                    <a:lnTo>
                      <a:pt x="86" y="22"/>
                    </a:lnTo>
                    <a:lnTo>
                      <a:pt x="87" y="28"/>
                    </a:lnTo>
                    <a:lnTo>
                      <a:pt x="86" y="34"/>
                    </a:lnTo>
                    <a:lnTo>
                      <a:pt x="84" y="39"/>
                    </a:lnTo>
                    <a:lnTo>
                      <a:pt x="80" y="45"/>
                    </a:lnTo>
                    <a:lnTo>
                      <a:pt x="75" y="48"/>
                    </a:lnTo>
                    <a:lnTo>
                      <a:pt x="68" y="52"/>
                    </a:lnTo>
                    <a:lnTo>
                      <a:pt x="61" y="54"/>
                    </a:lnTo>
                    <a:lnTo>
                      <a:pt x="53" y="56"/>
                    </a:lnTo>
                    <a:lnTo>
                      <a:pt x="43" y="56"/>
                    </a:lnTo>
                    <a:lnTo>
                      <a:pt x="34" y="56"/>
                    </a:lnTo>
                    <a:lnTo>
                      <a:pt x="26" y="54"/>
                    </a:lnTo>
                    <a:lnTo>
                      <a:pt x="19" y="52"/>
                    </a:lnTo>
                    <a:lnTo>
                      <a:pt x="12" y="48"/>
                    </a:lnTo>
                    <a:lnTo>
                      <a:pt x="7" y="45"/>
                    </a:lnTo>
                    <a:lnTo>
                      <a:pt x="3" y="39"/>
                    </a:lnTo>
                    <a:lnTo>
                      <a:pt x="1" y="34"/>
                    </a:lnTo>
                    <a:lnTo>
                      <a:pt x="0" y="28"/>
                    </a:lnTo>
                    <a:lnTo>
                      <a:pt x="1" y="22"/>
                    </a:lnTo>
                    <a:lnTo>
                      <a:pt x="3" y="17"/>
                    </a:lnTo>
                    <a:lnTo>
                      <a:pt x="7" y="12"/>
                    </a:lnTo>
                    <a:lnTo>
                      <a:pt x="12" y="8"/>
                    </a:lnTo>
                    <a:lnTo>
                      <a:pt x="19" y="5"/>
                    </a:lnTo>
                    <a:lnTo>
                      <a:pt x="26" y="1"/>
                    </a:lnTo>
                    <a:lnTo>
                      <a:pt x="34" y="0"/>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69" name="Freeform 354"/>
              <p:cNvSpPr>
                <a:spLocks/>
              </p:cNvSpPr>
              <p:nvPr/>
            </p:nvSpPr>
            <p:spPr bwMode="auto">
              <a:xfrm>
                <a:off x="2040" y="1706"/>
                <a:ext cx="87" cy="56"/>
              </a:xfrm>
              <a:custGeom>
                <a:avLst/>
                <a:gdLst>
                  <a:gd name="T0" fmla="*/ 43 w 87"/>
                  <a:gd name="T1" fmla="*/ 0 h 56"/>
                  <a:gd name="T2" fmla="*/ 53 w 87"/>
                  <a:gd name="T3" fmla="*/ 0 h 56"/>
                  <a:gd name="T4" fmla="*/ 61 w 87"/>
                  <a:gd name="T5" fmla="*/ 1 h 56"/>
                  <a:gd name="T6" fmla="*/ 68 w 87"/>
                  <a:gd name="T7" fmla="*/ 5 h 56"/>
                  <a:gd name="T8" fmla="*/ 75 w 87"/>
                  <a:gd name="T9" fmla="*/ 8 h 56"/>
                  <a:gd name="T10" fmla="*/ 80 w 87"/>
                  <a:gd name="T11" fmla="*/ 12 h 56"/>
                  <a:gd name="T12" fmla="*/ 84 w 87"/>
                  <a:gd name="T13" fmla="*/ 17 h 56"/>
                  <a:gd name="T14" fmla="*/ 86 w 87"/>
                  <a:gd name="T15" fmla="*/ 22 h 56"/>
                  <a:gd name="T16" fmla="*/ 87 w 87"/>
                  <a:gd name="T17" fmla="*/ 28 h 56"/>
                  <a:gd name="T18" fmla="*/ 86 w 87"/>
                  <a:gd name="T19" fmla="*/ 34 h 56"/>
                  <a:gd name="T20" fmla="*/ 84 w 87"/>
                  <a:gd name="T21" fmla="*/ 39 h 56"/>
                  <a:gd name="T22" fmla="*/ 80 w 87"/>
                  <a:gd name="T23" fmla="*/ 45 h 56"/>
                  <a:gd name="T24" fmla="*/ 75 w 87"/>
                  <a:gd name="T25" fmla="*/ 48 h 56"/>
                  <a:gd name="T26" fmla="*/ 68 w 87"/>
                  <a:gd name="T27" fmla="*/ 52 h 56"/>
                  <a:gd name="T28" fmla="*/ 61 w 87"/>
                  <a:gd name="T29" fmla="*/ 54 h 56"/>
                  <a:gd name="T30" fmla="*/ 53 w 87"/>
                  <a:gd name="T31" fmla="*/ 56 h 56"/>
                  <a:gd name="T32" fmla="*/ 43 w 87"/>
                  <a:gd name="T33" fmla="*/ 56 h 56"/>
                  <a:gd name="T34" fmla="*/ 34 w 87"/>
                  <a:gd name="T35" fmla="*/ 56 h 56"/>
                  <a:gd name="T36" fmla="*/ 26 w 87"/>
                  <a:gd name="T37" fmla="*/ 54 h 56"/>
                  <a:gd name="T38" fmla="*/ 19 w 87"/>
                  <a:gd name="T39" fmla="*/ 52 h 56"/>
                  <a:gd name="T40" fmla="*/ 12 w 87"/>
                  <a:gd name="T41" fmla="*/ 48 h 56"/>
                  <a:gd name="T42" fmla="*/ 7 w 87"/>
                  <a:gd name="T43" fmla="*/ 45 h 56"/>
                  <a:gd name="T44" fmla="*/ 3 w 87"/>
                  <a:gd name="T45" fmla="*/ 39 h 56"/>
                  <a:gd name="T46" fmla="*/ 1 w 87"/>
                  <a:gd name="T47" fmla="*/ 34 h 56"/>
                  <a:gd name="T48" fmla="*/ 0 w 87"/>
                  <a:gd name="T49" fmla="*/ 28 h 56"/>
                  <a:gd name="T50" fmla="*/ 1 w 87"/>
                  <a:gd name="T51" fmla="*/ 22 h 56"/>
                  <a:gd name="T52" fmla="*/ 3 w 87"/>
                  <a:gd name="T53" fmla="*/ 17 h 56"/>
                  <a:gd name="T54" fmla="*/ 7 w 87"/>
                  <a:gd name="T55" fmla="*/ 12 h 56"/>
                  <a:gd name="T56" fmla="*/ 12 w 87"/>
                  <a:gd name="T57" fmla="*/ 8 h 56"/>
                  <a:gd name="T58" fmla="*/ 19 w 87"/>
                  <a:gd name="T59" fmla="*/ 5 h 56"/>
                  <a:gd name="T60" fmla="*/ 26 w 87"/>
                  <a:gd name="T61" fmla="*/ 1 h 56"/>
                  <a:gd name="T62" fmla="*/ 34 w 87"/>
                  <a:gd name="T63" fmla="*/ 0 h 56"/>
                  <a:gd name="T64" fmla="*/ 43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3" y="0"/>
                    </a:moveTo>
                    <a:lnTo>
                      <a:pt x="53" y="0"/>
                    </a:lnTo>
                    <a:lnTo>
                      <a:pt x="61" y="1"/>
                    </a:lnTo>
                    <a:lnTo>
                      <a:pt x="68" y="5"/>
                    </a:lnTo>
                    <a:lnTo>
                      <a:pt x="75" y="8"/>
                    </a:lnTo>
                    <a:lnTo>
                      <a:pt x="80" y="12"/>
                    </a:lnTo>
                    <a:lnTo>
                      <a:pt x="84" y="17"/>
                    </a:lnTo>
                    <a:lnTo>
                      <a:pt x="86" y="22"/>
                    </a:lnTo>
                    <a:lnTo>
                      <a:pt x="87" y="28"/>
                    </a:lnTo>
                    <a:lnTo>
                      <a:pt x="86" y="34"/>
                    </a:lnTo>
                    <a:lnTo>
                      <a:pt x="84" y="39"/>
                    </a:lnTo>
                    <a:lnTo>
                      <a:pt x="80" y="45"/>
                    </a:lnTo>
                    <a:lnTo>
                      <a:pt x="75" y="48"/>
                    </a:lnTo>
                    <a:lnTo>
                      <a:pt x="68" y="52"/>
                    </a:lnTo>
                    <a:lnTo>
                      <a:pt x="61" y="54"/>
                    </a:lnTo>
                    <a:lnTo>
                      <a:pt x="53" y="56"/>
                    </a:lnTo>
                    <a:lnTo>
                      <a:pt x="43" y="56"/>
                    </a:lnTo>
                    <a:lnTo>
                      <a:pt x="34" y="56"/>
                    </a:lnTo>
                    <a:lnTo>
                      <a:pt x="26" y="54"/>
                    </a:lnTo>
                    <a:lnTo>
                      <a:pt x="19" y="52"/>
                    </a:lnTo>
                    <a:lnTo>
                      <a:pt x="12" y="48"/>
                    </a:lnTo>
                    <a:lnTo>
                      <a:pt x="7" y="45"/>
                    </a:lnTo>
                    <a:lnTo>
                      <a:pt x="3" y="39"/>
                    </a:lnTo>
                    <a:lnTo>
                      <a:pt x="1" y="34"/>
                    </a:lnTo>
                    <a:lnTo>
                      <a:pt x="0" y="28"/>
                    </a:lnTo>
                    <a:lnTo>
                      <a:pt x="1" y="22"/>
                    </a:lnTo>
                    <a:lnTo>
                      <a:pt x="3" y="17"/>
                    </a:lnTo>
                    <a:lnTo>
                      <a:pt x="7" y="12"/>
                    </a:lnTo>
                    <a:lnTo>
                      <a:pt x="12" y="8"/>
                    </a:lnTo>
                    <a:lnTo>
                      <a:pt x="19" y="5"/>
                    </a:lnTo>
                    <a:lnTo>
                      <a:pt x="26" y="1"/>
                    </a:lnTo>
                    <a:lnTo>
                      <a:pt x="34" y="0"/>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70" name="Freeform 355"/>
              <p:cNvSpPr>
                <a:spLocks/>
              </p:cNvSpPr>
              <p:nvPr/>
            </p:nvSpPr>
            <p:spPr bwMode="auto">
              <a:xfrm>
                <a:off x="2165" y="1642"/>
                <a:ext cx="204" cy="159"/>
              </a:xfrm>
              <a:custGeom>
                <a:avLst/>
                <a:gdLst>
                  <a:gd name="T0" fmla="*/ 41 w 204"/>
                  <a:gd name="T1" fmla="*/ 0 h 159"/>
                  <a:gd name="T2" fmla="*/ 164 w 204"/>
                  <a:gd name="T3" fmla="*/ 0 h 159"/>
                  <a:gd name="T4" fmla="*/ 171 w 204"/>
                  <a:gd name="T5" fmla="*/ 1 h 159"/>
                  <a:gd name="T6" fmla="*/ 179 w 204"/>
                  <a:gd name="T7" fmla="*/ 4 h 159"/>
                  <a:gd name="T8" fmla="*/ 185 w 204"/>
                  <a:gd name="T9" fmla="*/ 8 h 159"/>
                  <a:gd name="T10" fmla="*/ 191 w 204"/>
                  <a:gd name="T11" fmla="*/ 14 h 159"/>
                  <a:gd name="T12" fmla="*/ 197 w 204"/>
                  <a:gd name="T13" fmla="*/ 21 h 159"/>
                  <a:gd name="T14" fmla="*/ 201 w 204"/>
                  <a:gd name="T15" fmla="*/ 28 h 159"/>
                  <a:gd name="T16" fmla="*/ 203 w 204"/>
                  <a:gd name="T17" fmla="*/ 38 h 159"/>
                  <a:gd name="T18" fmla="*/ 204 w 204"/>
                  <a:gd name="T19" fmla="*/ 47 h 159"/>
                  <a:gd name="T20" fmla="*/ 204 w 204"/>
                  <a:gd name="T21" fmla="*/ 113 h 159"/>
                  <a:gd name="T22" fmla="*/ 203 w 204"/>
                  <a:gd name="T23" fmla="*/ 121 h 159"/>
                  <a:gd name="T24" fmla="*/ 201 w 204"/>
                  <a:gd name="T25" fmla="*/ 131 h 159"/>
                  <a:gd name="T26" fmla="*/ 197 w 204"/>
                  <a:gd name="T27" fmla="*/ 138 h 159"/>
                  <a:gd name="T28" fmla="*/ 191 w 204"/>
                  <a:gd name="T29" fmla="*/ 145 h 159"/>
                  <a:gd name="T30" fmla="*/ 185 w 204"/>
                  <a:gd name="T31" fmla="*/ 151 h 159"/>
                  <a:gd name="T32" fmla="*/ 179 w 204"/>
                  <a:gd name="T33" fmla="*/ 155 h 159"/>
                  <a:gd name="T34" fmla="*/ 171 w 204"/>
                  <a:gd name="T35" fmla="*/ 157 h 159"/>
                  <a:gd name="T36" fmla="*/ 164 w 204"/>
                  <a:gd name="T37" fmla="*/ 159 h 159"/>
                  <a:gd name="T38" fmla="*/ 41 w 204"/>
                  <a:gd name="T39" fmla="*/ 159 h 159"/>
                  <a:gd name="T40" fmla="*/ 33 w 204"/>
                  <a:gd name="T41" fmla="*/ 157 h 159"/>
                  <a:gd name="T42" fmla="*/ 25 w 204"/>
                  <a:gd name="T43" fmla="*/ 155 h 159"/>
                  <a:gd name="T44" fmla="*/ 19 w 204"/>
                  <a:gd name="T45" fmla="*/ 151 h 159"/>
                  <a:gd name="T46" fmla="*/ 12 w 204"/>
                  <a:gd name="T47" fmla="*/ 145 h 159"/>
                  <a:gd name="T48" fmla="*/ 7 w 204"/>
                  <a:gd name="T49" fmla="*/ 138 h 159"/>
                  <a:gd name="T50" fmla="*/ 3 w 204"/>
                  <a:gd name="T51" fmla="*/ 131 h 159"/>
                  <a:gd name="T52" fmla="*/ 1 w 204"/>
                  <a:gd name="T53" fmla="*/ 121 h 159"/>
                  <a:gd name="T54" fmla="*/ 0 w 204"/>
                  <a:gd name="T55" fmla="*/ 113 h 159"/>
                  <a:gd name="T56" fmla="*/ 0 w 204"/>
                  <a:gd name="T57" fmla="*/ 47 h 159"/>
                  <a:gd name="T58" fmla="*/ 1 w 204"/>
                  <a:gd name="T59" fmla="*/ 38 h 159"/>
                  <a:gd name="T60" fmla="*/ 3 w 204"/>
                  <a:gd name="T61" fmla="*/ 28 h 159"/>
                  <a:gd name="T62" fmla="*/ 7 w 204"/>
                  <a:gd name="T63" fmla="*/ 21 h 159"/>
                  <a:gd name="T64" fmla="*/ 12 w 204"/>
                  <a:gd name="T65" fmla="*/ 14 h 159"/>
                  <a:gd name="T66" fmla="*/ 19 w 204"/>
                  <a:gd name="T67" fmla="*/ 8 h 159"/>
                  <a:gd name="T68" fmla="*/ 25 w 204"/>
                  <a:gd name="T69" fmla="*/ 4 h 159"/>
                  <a:gd name="T70" fmla="*/ 33 w 204"/>
                  <a:gd name="T71" fmla="*/ 1 h 159"/>
                  <a:gd name="T72" fmla="*/ 41 w 204"/>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9"/>
                  <a:gd name="T113" fmla="*/ 204 w 204"/>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9">
                    <a:moveTo>
                      <a:pt x="41" y="0"/>
                    </a:moveTo>
                    <a:lnTo>
                      <a:pt x="164" y="0"/>
                    </a:lnTo>
                    <a:lnTo>
                      <a:pt x="171" y="1"/>
                    </a:lnTo>
                    <a:lnTo>
                      <a:pt x="179" y="4"/>
                    </a:lnTo>
                    <a:lnTo>
                      <a:pt x="185" y="8"/>
                    </a:lnTo>
                    <a:lnTo>
                      <a:pt x="191" y="14"/>
                    </a:lnTo>
                    <a:lnTo>
                      <a:pt x="197" y="21"/>
                    </a:lnTo>
                    <a:lnTo>
                      <a:pt x="201" y="28"/>
                    </a:lnTo>
                    <a:lnTo>
                      <a:pt x="203" y="38"/>
                    </a:lnTo>
                    <a:lnTo>
                      <a:pt x="204" y="47"/>
                    </a:lnTo>
                    <a:lnTo>
                      <a:pt x="204" y="113"/>
                    </a:lnTo>
                    <a:lnTo>
                      <a:pt x="203" y="121"/>
                    </a:lnTo>
                    <a:lnTo>
                      <a:pt x="201" y="131"/>
                    </a:lnTo>
                    <a:lnTo>
                      <a:pt x="197" y="138"/>
                    </a:lnTo>
                    <a:lnTo>
                      <a:pt x="191" y="145"/>
                    </a:lnTo>
                    <a:lnTo>
                      <a:pt x="185" y="151"/>
                    </a:lnTo>
                    <a:lnTo>
                      <a:pt x="179" y="155"/>
                    </a:lnTo>
                    <a:lnTo>
                      <a:pt x="171" y="157"/>
                    </a:lnTo>
                    <a:lnTo>
                      <a:pt x="164" y="159"/>
                    </a:lnTo>
                    <a:lnTo>
                      <a:pt x="41" y="159"/>
                    </a:lnTo>
                    <a:lnTo>
                      <a:pt x="33" y="157"/>
                    </a:lnTo>
                    <a:lnTo>
                      <a:pt x="25" y="155"/>
                    </a:lnTo>
                    <a:lnTo>
                      <a:pt x="19" y="151"/>
                    </a:lnTo>
                    <a:lnTo>
                      <a:pt x="12" y="145"/>
                    </a:lnTo>
                    <a:lnTo>
                      <a:pt x="7" y="138"/>
                    </a:lnTo>
                    <a:lnTo>
                      <a:pt x="3" y="131"/>
                    </a:lnTo>
                    <a:lnTo>
                      <a:pt x="1" y="121"/>
                    </a:lnTo>
                    <a:lnTo>
                      <a:pt x="0" y="113"/>
                    </a:lnTo>
                    <a:lnTo>
                      <a:pt x="0" y="47"/>
                    </a:lnTo>
                    <a:lnTo>
                      <a:pt x="1" y="38"/>
                    </a:lnTo>
                    <a:lnTo>
                      <a:pt x="3" y="28"/>
                    </a:lnTo>
                    <a:lnTo>
                      <a:pt x="7" y="21"/>
                    </a:lnTo>
                    <a:lnTo>
                      <a:pt x="12" y="14"/>
                    </a:lnTo>
                    <a:lnTo>
                      <a:pt x="19" y="8"/>
                    </a:lnTo>
                    <a:lnTo>
                      <a:pt x="25" y="4"/>
                    </a:lnTo>
                    <a:lnTo>
                      <a:pt x="33" y="1"/>
                    </a:lnTo>
                    <a:lnTo>
                      <a:pt x="41"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71" name="Freeform 356"/>
              <p:cNvSpPr>
                <a:spLocks/>
              </p:cNvSpPr>
              <p:nvPr/>
            </p:nvSpPr>
            <p:spPr bwMode="auto">
              <a:xfrm>
                <a:off x="2165" y="1642"/>
                <a:ext cx="204" cy="159"/>
              </a:xfrm>
              <a:custGeom>
                <a:avLst/>
                <a:gdLst>
                  <a:gd name="T0" fmla="*/ 41 w 204"/>
                  <a:gd name="T1" fmla="*/ 0 h 159"/>
                  <a:gd name="T2" fmla="*/ 164 w 204"/>
                  <a:gd name="T3" fmla="*/ 0 h 159"/>
                  <a:gd name="T4" fmla="*/ 171 w 204"/>
                  <a:gd name="T5" fmla="*/ 1 h 159"/>
                  <a:gd name="T6" fmla="*/ 179 w 204"/>
                  <a:gd name="T7" fmla="*/ 4 h 159"/>
                  <a:gd name="T8" fmla="*/ 185 w 204"/>
                  <a:gd name="T9" fmla="*/ 8 h 159"/>
                  <a:gd name="T10" fmla="*/ 191 w 204"/>
                  <a:gd name="T11" fmla="*/ 14 h 159"/>
                  <a:gd name="T12" fmla="*/ 197 w 204"/>
                  <a:gd name="T13" fmla="*/ 21 h 159"/>
                  <a:gd name="T14" fmla="*/ 201 w 204"/>
                  <a:gd name="T15" fmla="*/ 28 h 159"/>
                  <a:gd name="T16" fmla="*/ 203 w 204"/>
                  <a:gd name="T17" fmla="*/ 38 h 159"/>
                  <a:gd name="T18" fmla="*/ 204 w 204"/>
                  <a:gd name="T19" fmla="*/ 47 h 159"/>
                  <a:gd name="T20" fmla="*/ 204 w 204"/>
                  <a:gd name="T21" fmla="*/ 113 h 159"/>
                  <a:gd name="T22" fmla="*/ 203 w 204"/>
                  <a:gd name="T23" fmla="*/ 121 h 159"/>
                  <a:gd name="T24" fmla="*/ 201 w 204"/>
                  <a:gd name="T25" fmla="*/ 131 h 159"/>
                  <a:gd name="T26" fmla="*/ 197 w 204"/>
                  <a:gd name="T27" fmla="*/ 138 h 159"/>
                  <a:gd name="T28" fmla="*/ 191 w 204"/>
                  <a:gd name="T29" fmla="*/ 145 h 159"/>
                  <a:gd name="T30" fmla="*/ 185 w 204"/>
                  <a:gd name="T31" fmla="*/ 151 h 159"/>
                  <a:gd name="T32" fmla="*/ 179 w 204"/>
                  <a:gd name="T33" fmla="*/ 155 h 159"/>
                  <a:gd name="T34" fmla="*/ 171 w 204"/>
                  <a:gd name="T35" fmla="*/ 157 h 159"/>
                  <a:gd name="T36" fmla="*/ 164 w 204"/>
                  <a:gd name="T37" fmla="*/ 159 h 159"/>
                  <a:gd name="T38" fmla="*/ 41 w 204"/>
                  <a:gd name="T39" fmla="*/ 159 h 159"/>
                  <a:gd name="T40" fmla="*/ 33 w 204"/>
                  <a:gd name="T41" fmla="*/ 157 h 159"/>
                  <a:gd name="T42" fmla="*/ 25 w 204"/>
                  <a:gd name="T43" fmla="*/ 155 h 159"/>
                  <a:gd name="T44" fmla="*/ 19 w 204"/>
                  <a:gd name="T45" fmla="*/ 151 h 159"/>
                  <a:gd name="T46" fmla="*/ 12 w 204"/>
                  <a:gd name="T47" fmla="*/ 145 h 159"/>
                  <a:gd name="T48" fmla="*/ 7 w 204"/>
                  <a:gd name="T49" fmla="*/ 138 h 159"/>
                  <a:gd name="T50" fmla="*/ 3 w 204"/>
                  <a:gd name="T51" fmla="*/ 131 h 159"/>
                  <a:gd name="T52" fmla="*/ 1 w 204"/>
                  <a:gd name="T53" fmla="*/ 121 h 159"/>
                  <a:gd name="T54" fmla="*/ 0 w 204"/>
                  <a:gd name="T55" fmla="*/ 113 h 159"/>
                  <a:gd name="T56" fmla="*/ 0 w 204"/>
                  <a:gd name="T57" fmla="*/ 47 h 159"/>
                  <a:gd name="T58" fmla="*/ 1 w 204"/>
                  <a:gd name="T59" fmla="*/ 38 h 159"/>
                  <a:gd name="T60" fmla="*/ 3 w 204"/>
                  <a:gd name="T61" fmla="*/ 28 h 159"/>
                  <a:gd name="T62" fmla="*/ 7 w 204"/>
                  <a:gd name="T63" fmla="*/ 21 h 159"/>
                  <a:gd name="T64" fmla="*/ 12 w 204"/>
                  <a:gd name="T65" fmla="*/ 14 h 159"/>
                  <a:gd name="T66" fmla="*/ 19 w 204"/>
                  <a:gd name="T67" fmla="*/ 8 h 159"/>
                  <a:gd name="T68" fmla="*/ 25 w 204"/>
                  <a:gd name="T69" fmla="*/ 4 h 159"/>
                  <a:gd name="T70" fmla="*/ 33 w 204"/>
                  <a:gd name="T71" fmla="*/ 1 h 159"/>
                  <a:gd name="T72" fmla="*/ 41 w 204"/>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9"/>
                  <a:gd name="T113" fmla="*/ 204 w 204"/>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9">
                    <a:moveTo>
                      <a:pt x="41" y="0"/>
                    </a:moveTo>
                    <a:lnTo>
                      <a:pt x="164" y="0"/>
                    </a:lnTo>
                    <a:lnTo>
                      <a:pt x="171" y="1"/>
                    </a:lnTo>
                    <a:lnTo>
                      <a:pt x="179" y="4"/>
                    </a:lnTo>
                    <a:lnTo>
                      <a:pt x="185" y="8"/>
                    </a:lnTo>
                    <a:lnTo>
                      <a:pt x="191" y="14"/>
                    </a:lnTo>
                    <a:lnTo>
                      <a:pt x="197" y="21"/>
                    </a:lnTo>
                    <a:lnTo>
                      <a:pt x="201" y="28"/>
                    </a:lnTo>
                    <a:lnTo>
                      <a:pt x="203" y="38"/>
                    </a:lnTo>
                    <a:lnTo>
                      <a:pt x="204" y="47"/>
                    </a:lnTo>
                    <a:lnTo>
                      <a:pt x="204" y="113"/>
                    </a:lnTo>
                    <a:lnTo>
                      <a:pt x="203" y="121"/>
                    </a:lnTo>
                    <a:lnTo>
                      <a:pt x="201" y="131"/>
                    </a:lnTo>
                    <a:lnTo>
                      <a:pt x="197" y="138"/>
                    </a:lnTo>
                    <a:lnTo>
                      <a:pt x="191" y="145"/>
                    </a:lnTo>
                    <a:lnTo>
                      <a:pt x="185" y="151"/>
                    </a:lnTo>
                    <a:lnTo>
                      <a:pt x="179" y="155"/>
                    </a:lnTo>
                    <a:lnTo>
                      <a:pt x="171" y="157"/>
                    </a:lnTo>
                    <a:lnTo>
                      <a:pt x="164" y="159"/>
                    </a:lnTo>
                    <a:lnTo>
                      <a:pt x="41" y="159"/>
                    </a:lnTo>
                    <a:lnTo>
                      <a:pt x="33" y="157"/>
                    </a:lnTo>
                    <a:lnTo>
                      <a:pt x="25" y="155"/>
                    </a:lnTo>
                    <a:lnTo>
                      <a:pt x="19" y="151"/>
                    </a:lnTo>
                    <a:lnTo>
                      <a:pt x="12" y="145"/>
                    </a:lnTo>
                    <a:lnTo>
                      <a:pt x="7" y="138"/>
                    </a:lnTo>
                    <a:lnTo>
                      <a:pt x="3" y="131"/>
                    </a:lnTo>
                    <a:lnTo>
                      <a:pt x="1" y="121"/>
                    </a:lnTo>
                    <a:lnTo>
                      <a:pt x="0" y="113"/>
                    </a:lnTo>
                    <a:lnTo>
                      <a:pt x="0" y="47"/>
                    </a:lnTo>
                    <a:lnTo>
                      <a:pt x="1" y="38"/>
                    </a:lnTo>
                    <a:lnTo>
                      <a:pt x="3" y="28"/>
                    </a:lnTo>
                    <a:lnTo>
                      <a:pt x="7" y="21"/>
                    </a:lnTo>
                    <a:lnTo>
                      <a:pt x="12" y="14"/>
                    </a:lnTo>
                    <a:lnTo>
                      <a:pt x="19" y="8"/>
                    </a:lnTo>
                    <a:lnTo>
                      <a:pt x="25" y="4"/>
                    </a:lnTo>
                    <a:lnTo>
                      <a:pt x="33" y="1"/>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72" name="Freeform 357"/>
              <p:cNvSpPr>
                <a:spLocks/>
              </p:cNvSpPr>
              <p:nvPr/>
            </p:nvSpPr>
            <p:spPr bwMode="auto">
              <a:xfrm>
                <a:off x="2237" y="1706"/>
                <a:ext cx="88" cy="56"/>
              </a:xfrm>
              <a:custGeom>
                <a:avLst/>
                <a:gdLst>
                  <a:gd name="T0" fmla="*/ 44 w 88"/>
                  <a:gd name="T1" fmla="*/ 0 h 56"/>
                  <a:gd name="T2" fmla="*/ 53 w 88"/>
                  <a:gd name="T3" fmla="*/ 0 h 56"/>
                  <a:gd name="T4" fmla="*/ 61 w 88"/>
                  <a:gd name="T5" fmla="*/ 1 h 56"/>
                  <a:gd name="T6" fmla="*/ 68 w 88"/>
                  <a:gd name="T7" fmla="*/ 5 h 56"/>
                  <a:gd name="T8" fmla="*/ 75 w 88"/>
                  <a:gd name="T9" fmla="*/ 8 h 56"/>
                  <a:gd name="T10" fmla="*/ 80 w 88"/>
                  <a:gd name="T11" fmla="*/ 12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5 h 56"/>
                  <a:gd name="T24" fmla="*/ 75 w 88"/>
                  <a:gd name="T25" fmla="*/ 48 h 56"/>
                  <a:gd name="T26" fmla="*/ 68 w 88"/>
                  <a:gd name="T27" fmla="*/ 52 h 56"/>
                  <a:gd name="T28" fmla="*/ 61 w 88"/>
                  <a:gd name="T29" fmla="*/ 54 h 56"/>
                  <a:gd name="T30" fmla="*/ 53 w 88"/>
                  <a:gd name="T31" fmla="*/ 56 h 56"/>
                  <a:gd name="T32" fmla="*/ 44 w 88"/>
                  <a:gd name="T33" fmla="*/ 56 h 56"/>
                  <a:gd name="T34" fmla="*/ 35 w 88"/>
                  <a:gd name="T35" fmla="*/ 56 h 56"/>
                  <a:gd name="T36" fmla="*/ 26 w 88"/>
                  <a:gd name="T37" fmla="*/ 54 h 56"/>
                  <a:gd name="T38" fmla="*/ 19 w 88"/>
                  <a:gd name="T39" fmla="*/ 52 h 56"/>
                  <a:gd name="T40" fmla="*/ 13 w 88"/>
                  <a:gd name="T41" fmla="*/ 48 h 56"/>
                  <a:gd name="T42" fmla="*/ 7 w 88"/>
                  <a:gd name="T43" fmla="*/ 45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2 h 56"/>
                  <a:gd name="T56" fmla="*/ 13 w 88"/>
                  <a:gd name="T57" fmla="*/ 8 h 56"/>
                  <a:gd name="T58" fmla="*/ 19 w 88"/>
                  <a:gd name="T59" fmla="*/ 5 h 56"/>
                  <a:gd name="T60" fmla="*/ 26 w 88"/>
                  <a:gd name="T61" fmla="*/ 1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1"/>
                    </a:lnTo>
                    <a:lnTo>
                      <a:pt x="68" y="5"/>
                    </a:lnTo>
                    <a:lnTo>
                      <a:pt x="75" y="8"/>
                    </a:lnTo>
                    <a:lnTo>
                      <a:pt x="80" y="12"/>
                    </a:lnTo>
                    <a:lnTo>
                      <a:pt x="84" y="17"/>
                    </a:lnTo>
                    <a:lnTo>
                      <a:pt x="87" y="22"/>
                    </a:lnTo>
                    <a:lnTo>
                      <a:pt x="88" y="28"/>
                    </a:lnTo>
                    <a:lnTo>
                      <a:pt x="87" y="34"/>
                    </a:lnTo>
                    <a:lnTo>
                      <a:pt x="84" y="39"/>
                    </a:lnTo>
                    <a:lnTo>
                      <a:pt x="80" y="45"/>
                    </a:lnTo>
                    <a:lnTo>
                      <a:pt x="75" y="48"/>
                    </a:lnTo>
                    <a:lnTo>
                      <a:pt x="68" y="52"/>
                    </a:lnTo>
                    <a:lnTo>
                      <a:pt x="61" y="54"/>
                    </a:lnTo>
                    <a:lnTo>
                      <a:pt x="53" y="56"/>
                    </a:lnTo>
                    <a:lnTo>
                      <a:pt x="44" y="56"/>
                    </a:lnTo>
                    <a:lnTo>
                      <a:pt x="35" y="56"/>
                    </a:lnTo>
                    <a:lnTo>
                      <a:pt x="26" y="54"/>
                    </a:lnTo>
                    <a:lnTo>
                      <a:pt x="19" y="52"/>
                    </a:lnTo>
                    <a:lnTo>
                      <a:pt x="13" y="48"/>
                    </a:lnTo>
                    <a:lnTo>
                      <a:pt x="7" y="45"/>
                    </a:lnTo>
                    <a:lnTo>
                      <a:pt x="3" y="39"/>
                    </a:lnTo>
                    <a:lnTo>
                      <a:pt x="1" y="34"/>
                    </a:lnTo>
                    <a:lnTo>
                      <a:pt x="0" y="28"/>
                    </a:lnTo>
                    <a:lnTo>
                      <a:pt x="1" y="22"/>
                    </a:lnTo>
                    <a:lnTo>
                      <a:pt x="3" y="17"/>
                    </a:lnTo>
                    <a:lnTo>
                      <a:pt x="7" y="12"/>
                    </a:lnTo>
                    <a:lnTo>
                      <a:pt x="13" y="8"/>
                    </a:lnTo>
                    <a:lnTo>
                      <a:pt x="19" y="5"/>
                    </a:lnTo>
                    <a:lnTo>
                      <a:pt x="26" y="1"/>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73" name="Freeform 358"/>
              <p:cNvSpPr>
                <a:spLocks/>
              </p:cNvSpPr>
              <p:nvPr/>
            </p:nvSpPr>
            <p:spPr bwMode="auto">
              <a:xfrm>
                <a:off x="2237" y="1706"/>
                <a:ext cx="88" cy="56"/>
              </a:xfrm>
              <a:custGeom>
                <a:avLst/>
                <a:gdLst>
                  <a:gd name="T0" fmla="*/ 44 w 88"/>
                  <a:gd name="T1" fmla="*/ 0 h 56"/>
                  <a:gd name="T2" fmla="*/ 53 w 88"/>
                  <a:gd name="T3" fmla="*/ 0 h 56"/>
                  <a:gd name="T4" fmla="*/ 61 w 88"/>
                  <a:gd name="T5" fmla="*/ 1 h 56"/>
                  <a:gd name="T6" fmla="*/ 68 w 88"/>
                  <a:gd name="T7" fmla="*/ 5 h 56"/>
                  <a:gd name="T8" fmla="*/ 75 w 88"/>
                  <a:gd name="T9" fmla="*/ 8 h 56"/>
                  <a:gd name="T10" fmla="*/ 80 w 88"/>
                  <a:gd name="T11" fmla="*/ 12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5 h 56"/>
                  <a:gd name="T24" fmla="*/ 75 w 88"/>
                  <a:gd name="T25" fmla="*/ 48 h 56"/>
                  <a:gd name="T26" fmla="*/ 68 w 88"/>
                  <a:gd name="T27" fmla="*/ 52 h 56"/>
                  <a:gd name="T28" fmla="*/ 61 w 88"/>
                  <a:gd name="T29" fmla="*/ 54 h 56"/>
                  <a:gd name="T30" fmla="*/ 53 w 88"/>
                  <a:gd name="T31" fmla="*/ 56 h 56"/>
                  <a:gd name="T32" fmla="*/ 44 w 88"/>
                  <a:gd name="T33" fmla="*/ 56 h 56"/>
                  <a:gd name="T34" fmla="*/ 35 w 88"/>
                  <a:gd name="T35" fmla="*/ 56 h 56"/>
                  <a:gd name="T36" fmla="*/ 26 w 88"/>
                  <a:gd name="T37" fmla="*/ 54 h 56"/>
                  <a:gd name="T38" fmla="*/ 19 w 88"/>
                  <a:gd name="T39" fmla="*/ 52 h 56"/>
                  <a:gd name="T40" fmla="*/ 13 w 88"/>
                  <a:gd name="T41" fmla="*/ 48 h 56"/>
                  <a:gd name="T42" fmla="*/ 7 w 88"/>
                  <a:gd name="T43" fmla="*/ 45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2 h 56"/>
                  <a:gd name="T56" fmla="*/ 13 w 88"/>
                  <a:gd name="T57" fmla="*/ 8 h 56"/>
                  <a:gd name="T58" fmla="*/ 19 w 88"/>
                  <a:gd name="T59" fmla="*/ 5 h 56"/>
                  <a:gd name="T60" fmla="*/ 26 w 88"/>
                  <a:gd name="T61" fmla="*/ 1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1"/>
                    </a:lnTo>
                    <a:lnTo>
                      <a:pt x="68" y="5"/>
                    </a:lnTo>
                    <a:lnTo>
                      <a:pt x="75" y="8"/>
                    </a:lnTo>
                    <a:lnTo>
                      <a:pt x="80" y="12"/>
                    </a:lnTo>
                    <a:lnTo>
                      <a:pt x="84" y="17"/>
                    </a:lnTo>
                    <a:lnTo>
                      <a:pt x="87" y="22"/>
                    </a:lnTo>
                    <a:lnTo>
                      <a:pt x="88" y="28"/>
                    </a:lnTo>
                    <a:lnTo>
                      <a:pt x="87" y="34"/>
                    </a:lnTo>
                    <a:lnTo>
                      <a:pt x="84" y="39"/>
                    </a:lnTo>
                    <a:lnTo>
                      <a:pt x="80" y="45"/>
                    </a:lnTo>
                    <a:lnTo>
                      <a:pt x="75" y="48"/>
                    </a:lnTo>
                    <a:lnTo>
                      <a:pt x="68" y="52"/>
                    </a:lnTo>
                    <a:lnTo>
                      <a:pt x="61" y="54"/>
                    </a:lnTo>
                    <a:lnTo>
                      <a:pt x="53" y="56"/>
                    </a:lnTo>
                    <a:lnTo>
                      <a:pt x="44" y="56"/>
                    </a:lnTo>
                    <a:lnTo>
                      <a:pt x="35" y="56"/>
                    </a:lnTo>
                    <a:lnTo>
                      <a:pt x="26" y="54"/>
                    </a:lnTo>
                    <a:lnTo>
                      <a:pt x="19" y="52"/>
                    </a:lnTo>
                    <a:lnTo>
                      <a:pt x="13" y="48"/>
                    </a:lnTo>
                    <a:lnTo>
                      <a:pt x="7" y="45"/>
                    </a:lnTo>
                    <a:lnTo>
                      <a:pt x="3" y="39"/>
                    </a:lnTo>
                    <a:lnTo>
                      <a:pt x="1" y="34"/>
                    </a:lnTo>
                    <a:lnTo>
                      <a:pt x="0" y="28"/>
                    </a:lnTo>
                    <a:lnTo>
                      <a:pt x="1" y="22"/>
                    </a:lnTo>
                    <a:lnTo>
                      <a:pt x="3" y="17"/>
                    </a:lnTo>
                    <a:lnTo>
                      <a:pt x="7" y="12"/>
                    </a:lnTo>
                    <a:lnTo>
                      <a:pt x="13" y="8"/>
                    </a:lnTo>
                    <a:lnTo>
                      <a:pt x="19" y="5"/>
                    </a:lnTo>
                    <a:lnTo>
                      <a:pt x="26" y="1"/>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74" name="Freeform 359"/>
              <p:cNvSpPr>
                <a:spLocks/>
              </p:cNvSpPr>
              <p:nvPr/>
            </p:nvSpPr>
            <p:spPr bwMode="auto">
              <a:xfrm>
                <a:off x="2363" y="1799"/>
                <a:ext cx="203" cy="159"/>
              </a:xfrm>
              <a:custGeom>
                <a:avLst/>
                <a:gdLst>
                  <a:gd name="T0" fmla="*/ 40 w 203"/>
                  <a:gd name="T1" fmla="*/ 0 h 159"/>
                  <a:gd name="T2" fmla="*/ 163 w 203"/>
                  <a:gd name="T3" fmla="*/ 0 h 159"/>
                  <a:gd name="T4" fmla="*/ 171 w 203"/>
                  <a:gd name="T5" fmla="*/ 2 h 159"/>
                  <a:gd name="T6" fmla="*/ 178 w 203"/>
                  <a:gd name="T7" fmla="*/ 4 h 159"/>
                  <a:gd name="T8" fmla="*/ 186 w 203"/>
                  <a:gd name="T9" fmla="*/ 9 h 159"/>
                  <a:gd name="T10" fmla="*/ 191 w 203"/>
                  <a:gd name="T11" fmla="*/ 14 h 159"/>
                  <a:gd name="T12" fmla="*/ 196 w 203"/>
                  <a:gd name="T13" fmla="*/ 21 h 159"/>
                  <a:gd name="T14" fmla="*/ 200 w 203"/>
                  <a:gd name="T15" fmla="*/ 28 h 159"/>
                  <a:gd name="T16" fmla="*/ 202 w 203"/>
                  <a:gd name="T17" fmla="*/ 38 h 159"/>
                  <a:gd name="T18" fmla="*/ 203 w 203"/>
                  <a:gd name="T19" fmla="*/ 47 h 159"/>
                  <a:gd name="T20" fmla="*/ 203 w 203"/>
                  <a:gd name="T21" fmla="*/ 113 h 159"/>
                  <a:gd name="T22" fmla="*/ 202 w 203"/>
                  <a:gd name="T23" fmla="*/ 122 h 159"/>
                  <a:gd name="T24" fmla="*/ 200 w 203"/>
                  <a:gd name="T25" fmla="*/ 131 h 159"/>
                  <a:gd name="T26" fmla="*/ 196 w 203"/>
                  <a:gd name="T27" fmla="*/ 138 h 159"/>
                  <a:gd name="T28" fmla="*/ 191 w 203"/>
                  <a:gd name="T29" fmla="*/ 145 h 159"/>
                  <a:gd name="T30" fmla="*/ 186 w 203"/>
                  <a:gd name="T31" fmla="*/ 151 h 159"/>
                  <a:gd name="T32" fmla="*/ 178 w 203"/>
                  <a:gd name="T33" fmla="*/ 155 h 159"/>
                  <a:gd name="T34" fmla="*/ 171 w 203"/>
                  <a:gd name="T35" fmla="*/ 158 h 159"/>
                  <a:gd name="T36" fmla="*/ 163 w 203"/>
                  <a:gd name="T37" fmla="*/ 159 h 159"/>
                  <a:gd name="T38" fmla="*/ 40 w 203"/>
                  <a:gd name="T39" fmla="*/ 159 h 159"/>
                  <a:gd name="T40" fmla="*/ 32 w 203"/>
                  <a:gd name="T41" fmla="*/ 158 h 159"/>
                  <a:gd name="T42" fmla="*/ 25 w 203"/>
                  <a:gd name="T43" fmla="*/ 155 h 159"/>
                  <a:gd name="T44" fmla="*/ 18 w 203"/>
                  <a:gd name="T45" fmla="*/ 151 h 159"/>
                  <a:gd name="T46" fmla="*/ 12 w 203"/>
                  <a:gd name="T47" fmla="*/ 145 h 159"/>
                  <a:gd name="T48" fmla="*/ 7 w 203"/>
                  <a:gd name="T49" fmla="*/ 138 h 159"/>
                  <a:gd name="T50" fmla="*/ 4 w 203"/>
                  <a:gd name="T51" fmla="*/ 131 h 159"/>
                  <a:gd name="T52" fmla="*/ 1 w 203"/>
                  <a:gd name="T53" fmla="*/ 122 h 159"/>
                  <a:gd name="T54" fmla="*/ 0 w 203"/>
                  <a:gd name="T55" fmla="*/ 113 h 159"/>
                  <a:gd name="T56" fmla="*/ 0 w 203"/>
                  <a:gd name="T57" fmla="*/ 47 h 159"/>
                  <a:gd name="T58" fmla="*/ 1 w 203"/>
                  <a:gd name="T59" fmla="*/ 38 h 159"/>
                  <a:gd name="T60" fmla="*/ 4 w 203"/>
                  <a:gd name="T61" fmla="*/ 28 h 159"/>
                  <a:gd name="T62" fmla="*/ 7 w 203"/>
                  <a:gd name="T63" fmla="*/ 21 h 159"/>
                  <a:gd name="T64" fmla="*/ 12 w 203"/>
                  <a:gd name="T65" fmla="*/ 14 h 159"/>
                  <a:gd name="T66" fmla="*/ 18 w 203"/>
                  <a:gd name="T67" fmla="*/ 9 h 159"/>
                  <a:gd name="T68" fmla="*/ 25 w 203"/>
                  <a:gd name="T69" fmla="*/ 4 h 159"/>
                  <a:gd name="T70" fmla="*/ 32 w 203"/>
                  <a:gd name="T71" fmla="*/ 2 h 159"/>
                  <a:gd name="T72" fmla="*/ 40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1" y="2"/>
                    </a:lnTo>
                    <a:lnTo>
                      <a:pt x="178" y="4"/>
                    </a:lnTo>
                    <a:lnTo>
                      <a:pt x="186" y="9"/>
                    </a:lnTo>
                    <a:lnTo>
                      <a:pt x="191" y="14"/>
                    </a:lnTo>
                    <a:lnTo>
                      <a:pt x="196" y="21"/>
                    </a:lnTo>
                    <a:lnTo>
                      <a:pt x="200" y="28"/>
                    </a:lnTo>
                    <a:lnTo>
                      <a:pt x="202" y="38"/>
                    </a:lnTo>
                    <a:lnTo>
                      <a:pt x="203" y="47"/>
                    </a:lnTo>
                    <a:lnTo>
                      <a:pt x="203" y="113"/>
                    </a:lnTo>
                    <a:lnTo>
                      <a:pt x="202" y="122"/>
                    </a:lnTo>
                    <a:lnTo>
                      <a:pt x="200" y="131"/>
                    </a:lnTo>
                    <a:lnTo>
                      <a:pt x="196" y="138"/>
                    </a:lnTo>
                    <a:lnTo>
                      <a:pt x="191" y="145"/>
                    </a:lnTo>
                    <a:lnTo>
                      <a:pt x="186" y="151"/>
                    </a:lnTo>
                    <a:lnTo>
                      <a:pt x="178" y="155"/>
                    </a:lnTo>
                    <a:lnTo>
                      <a:pt x="171" y="158"/>
                    </a:lnTo>
                    <a:lnTo>
                      <a:pt x="163" y="159"/>
                    </a:lnTo>
                    <a:lnTo>
                      <a:pt x="40" y="159"/>
                    </a:lnTo>
                    <a:lnTo>
                      <a:pt x="32" y="158"/>
                    </a:lnTo>
                    <a:lnTo>
                      <a:pt x="25" y="155"/>
                    </a:lnTo>
                    <a:lnTo>
                      <a:pt x="18" y="151"/>
                    </a:lnTo>
                    <a:lnTo>
                      <a:pt x="12" y="145"/>
                    </a:lnTo>
                    <a:lnTo>
                      <a:pt x="7" y="138"/>
                    </a:lnTo>
                    <a:lnTo>
                      <a:pt x="4" y="131"/>
                    </a:lnTo>
                    <a:lnTo>
                      <a:pt x="1" y="122"/>
                    </a:lnTo>
                    <a:lnTo>
                      <a:pt x="0" y="113"/>
                    </a:lnTo>
                    <a:lnTo>
                      <a:pt x="0" y="47"/>
                    </a:lnTo>
                    <a:lnTo>
                      <a:pt x="1" y="38"/>
                    </a:lnTo>
                    <a:lnTo>
                      <a:pt x="4" y="28"/>
                    </a:lnTo>
                    <a:lnTo>
                      <a:pt x="7" y="21"/>
                    </a:lnTo>
                    <a:lnTo>
                      <a:pt x="12" y="14"/>
                    </a:lnTo>
                    <a:lnTo>
                      <a:pt x="18" y="9"/>
                    </a:lnTo>
                    <a:lnTo>
                      <a:pt x="25" y="4"/>
                    </a:lnTo>
                    <a:lnTo>
                      <a:pt x="32" y="2"/>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75" name="Freeform 360"/>
              <p:cNvSpPr>
                <a:spLocks/>
              </p:cNvSpPr>
              <p:nvPr/>
            </p:nvSpPr>
            <p:spPr bwMode="auto">
              <a:xfrm>
                <a:off x="2363" y="1799"/>
                <a:ext cx="203" cy="159"/>
              </a:xfrm>
              <a:custGeom>
                <a:avLst/>
                <a:gdLst>
                  <a:gd name="T0" fmla="*/ 40 w 203"/>
                  <a:gd name="T1" fmla="*/ 0 h 159"/>
                  <a:gd name="T2" fmla="*/ 163 w 203"/>
                  <a:gd name="T3" fmla="*/ 0 h 159"/>
                  <a:gd name="T4" fmla="*/ 171 w 203"/>
                  <a:gd name="T5" fmla="*/ 2 h 159"/>
                  <a:gd name="T6" fmla="*/ 178 w 203"/>
                  <a:gd name="T7" fmla="*/ 4 h 159"/>
                  <a:gd name="T8" fmla="*/ 186 w 203"/>
                  <a:gd name="T9" fmla="*/ 9 h 159"/>
                  <a:gd name="T10" fmla="*/ 191 w 203"/>
                  <a:gd name="T11" fmla="*/ 14 h 159"/>
                  <a:gd name="T12" fmla="*/ 196 w 203"/>
                  <a:gd name="T13" fmla="*/ 21 h 159"/>
                  <a:gd name="T14" fmla="*/ 200 w 203"/>
                  <a:gd name="T15" fmla="*/ 28 h 159"/>
                  <a:gd name="T16" fmla="*/ 202 w 203"/>
                  <a:gd name="T17" fmla="*/ 38 h 159"/>
                  <a:gd name="T18" fmla="*/ 203 w 203"/>
                  <a:gd name="T19" fmla="*/ 47 h 159"/>
                  <a:gd name="T20" fmla="*/ 203 w 203"/>
                  <a:gd name="T21" fmla="*/ 113 h 159"/>
                  <a:gd name="T22" fmla="*/ 202 w 203"/>
                  <a:gd name="T23" fmla="*/ 122 h 159"/>
                  <a:gd name="T24" fmla="*/ 200 w 203"/>
                  <a:gd name="T25" fmla="*/ 131 h 159"/>
                  <a:gd name="T26" fmla="*/ 196 w 203"/>
                  <a:gd name="T27" fmla="*/ 138 h 159"/>
                  <a:gd name="T28" fmla="*/ 191 w 203"/>
                  <a:gd name="T29" fmla="*/ 145 h 159"/>
                  <a:gd name="T30" fmla="*/ 186 w 203"/>
                  <a:gd name="T31" fmla="*/ 151 h 159"/>
                  <a:gd name="T32" fmla="*/ 178 w 203"/>
                  <a:gd name="T33" fmla="*/ 155 h 159"/>
                  <a:gd name="T34" fmla="*/ 171 w 203"/>
                  <a:gd name="T35" fmla="*/ 158 h 159"/>
                  <a:gd name="T36" fmla="*/ 163 w 203"/>
                  <a:gd name="T37" fmla="*/ 159 h 159"/>
                  <a:gd name="T38" fmla="*/ 40 w 203"/>
                  <a:gd name="T39" fmla="*/ 159 h 159"/>
                  <a:gd name="T40" fmla="*/ 32 w 203"/>
                  <a:gd name="T41" fmla="*/ 158 h 159"/>
                  <a:gd name="T42" fmla="*/ 25 w 203"/>
                  <a:gd name="T43" fmla="*/ 155 h 159"/>
                  <a:gd name="T44" fmla="*/ 18 w 203"/>
                  <a:gd name="T45" fmla="*/ 151 h 159"/>
                  <a:gd name="T46" fmla="*/ 12 w 203"/>
                  <a:gd name="T47" fmla="*/ 145 h 159"/>
                  <a:gd name="T48" fmla="*/ 7 w 203"/>
                  <a:gd name="T49" fmla="*/ 138 h 159"/>
                  <a:gd name="T50" fmla="*/ 4 w 203"/>
                  <a:gd name="T51" fmla="*/ 131 h 159"/>
                  <a:gd name="T52" fmla="*/ 1 w 203"/>
                  <a:gd name="T53" fmla="*/ 122 h 159"/>
                  <a:gd name="T54" fmla="*/ 0 w 203"/>
                  <a:gd name="T55" fmla="*/ 113 h 159"/>
                  <a:gd name="T56" fmla="*/ 0 w 203"/>
                  <a:gd name="T57" fmla="*/ 47 h 159"/>
                  <a:gd name="T58" fmla="*/ 1 w 203"/>
                  <a:gd name="T59" fmla="*/ 38 h 159"/>
                  <a:gd name="T60" fmla="*/ 4 w 203"/>
                  <a:gd name="T61" fmla="*/ 28 h 159"/>
                  <a:gd name="T62" fmla="*/ 7 w 203"/>
                  <a:gd name="T63" fmla="*/ 21 h 159"/>
                  <a:gd name="T64" fmla="*/ 12 w 203"/>
                  <a:gd name="T65" fmla="*/ 14 h 159"/>
                  <a:gd name="T66" fmla="*/ 18 w 203"/>
                  <a:gd name="T67" fmla="*/ 9 h 159"/>
                  <a:gd name="T68" fmla="*/ 25 w 203"/>
                  <a:gd name="T69" fmla="*/ 4 h 159"/>
                  <a:gd name="T70" fmla="*/ 32 w 203"/>
                  <a:gd name="T71" fmla="*/ 2 h 159"/>
                  <a:gd name="T72" fmla="*/ 40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1" y="2"/>
                    </a:lnTo>
                    <a:lnTo>
                      <a:pt x="178" y="4"/>
                    </a:lnTo>
                    <a:lnTo>
                      <a:pt x="186" y="9"/>
                    </a:lnTo>
                    <a:lnTo>
                      <a:pt x="191" y="14"/>
                    </a:lnTo>
                    <a:lnTo>
                      <a:pt x="196" y="21"/>
                    </a:lnTo>
                    <a:lnTo>
                      <a:pt x="200" y="28"/>
                    </a:lnTo>
                    <a:lnTo>
                      <a:pt x="202" y="38"/>
                    </a:lnTo>
                    <a:lnTo>
                      <a:pt x="203" y="47"/>
                    </a:lnTo>
                    <a:lnTo>
                      <a:pt x="203" y="113"/>
                    </a:lnTo>
                    <a:lnTo>
                      <a:pt x="202" y="122"/>
                    </a:lnTo>
                    <a:lnTo>
                      <a:pt x="200" y="131"/>
                    </a:lnTo>
                    <a:lnTo>
                      <a:pt x="196" y="138"/>
                    </a:lnTo>
                    <a:lnTo>
                      <a:pt x="191" y="145"/>
                    </a:lnTo>
                    <a:lnTo>
                      <a:pt x="186" y="151"/>
                    </a:lnTo>
                    <a:lnTo>
                      <a:pt x="178" y="155"/>
                    </a:lnTo>
                    <a:lnTo>
                      <a:pt x="171" y="158"/>
                    </a:lnTo>
                    <a:lnTo>
                      <a:pt x="163" y="159"/>
                    </a:lnTo>
                    <a:lnTo>
                      <a:pt x="40" y="159"/>
                    </a:lnTo>
                    <a:lnTo>
                      <a:pt x="32" y="158"/>
                    </a:lnTo>
                    <a:lnTo>
                      <a:pt x="25" y="155"/>
                    </a:lnTo>
                    <a:lnTo>
                      <a:pt x="18" y="151"/>
                    </a:lnTo>
                    <a:lnTo>
                      <a:pt x="12" y="145"/>
                    </a:lnTo>
                    <a:lnTo>
                      <a:pt x="7" y="138"/>
                    </a:lnTo>
                    <a:lnTo>
                      <a:pt x="4" y="131"/>
                    </a:lnTo>
                    <a:lnTo>
                      <a:pt x="1" y="122"/>
                    </a:lnTo>
                    <a:lnTo>
                      <a:pt x="0" y="113"/>
                    </a:lnTo>
                    <a:lnTo>
                      <a:pt x="0" y="47"/>
                    </a:lnTo>
                    <a:lnTo>
                      <a:pt x="1" y="38"/>
                    </a:lnTo>
                    <a:lnTo>
                      <a:pt x="4" y="28"/>
                    </a:lnTo>
                    <a:lnTo>
                      <a:pt x="7" y="21"/>
                    </a:lnTo>
                    <a:lnTo>
                      <a:pt x="12" y="14"/>
                    </a:lnTo>
                    <a:lnTo>
                      <a:pt x="18" y="9"/>
                    </a:lnTo>
                    <a:lnTo>
                      <a:pt x="25" y="4"/>
                    </a:lnTo>
                    <a:lnTo>
                      <a:pt x="32" y="2"/>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76" name="Freeform 361"/>
              <p:cNvSpPr>
                <a:spLocks/>
              </p:cNvSpPr>
              <p:nvPr/>
            </p:nvSpPr>
            <p:spPr bwMode="auto">
              <a:xfrm>
                <a:off x="2434" y="1864"/>
                <a:ext cx="88" cy="55"/>
              </a:xfrm>
              <a:custGeom>
                <a:avLst/>
                <a:gdLst>
                  <a:gd name="T0" fmla="*/ 44 w 88"/>
                  <a:gd name="T1" fmla="*/ 0 h 55"/>
                  <a:gd name="T2" fmla="*/ 53 w 88"/>
                  <a:gd name="T3" fmla="*/ 0 h 55"/>
                  <a:gd name="T4" fmla="*/ 61 w 88"/>
                  <a:gd name="T5" fmla="*/ 1 h 55"/>
                  <a:gd name="T6" fmla="*/ 68 w 88"/>
                  <a:gd name="T7" fmla="*/ 4 h 55"/>
                  <a:gd name="T8" fmla="*/ 75 w 88"/>
                  <a:gd name="T9" fmla="*/ 8 h 55"/>
                  <a:gd name="T10" fmla="*/ 80 w 88"/>
                  <a:gd name="T11" fmla="*/ 11 h 55"/>
                  <a:gd name="T12" fmla="*/ 84 w 88"/>
                  <a:gd name="T13" fmla="*/ 16 h 55"/>
                  <a:gd name="T14" fmla="*/ 87 w 88"/>
                  <a:gd name="T15" fmla="*/ 22 h 55"/>
                  <a:gd name="T16" fmla="*/ 88 w 88"/>
                  <a:gd name="T17" fmla="*/ 27 h 55"/>
                  <a:gd name="T18" fmla="*/ 87 w 88"/>
                  <a:gd name="T19" fmla="*/ 33 h 55"/>
                  <a:gd name="T20" fmla="*/ 84 w 88"/>
                  <a:gd name="T21" fmla="*/ 38 h 55"/>
                  <a:gd name="T22" fmla="*/ 80 w 88"/>
                  <a:gd name="T23" fmla="*/ 44 h 55"/>
                  <a:gd name="T24" fmla="*/ 75 w 88"/>
                  <a:gd name="T25" fmla="*/ 47 h 55"/>
                  <a:gd name="T26" fmla="*/ 68 w 88"/>
                  <a:gd name="T27" fmla="*/ 51 h 55"/>
                  <a:gd name="T28" fmla="*/ 61 w 88"/>
                  <a:gd name="T29" fmla="*/ 53 h 55"/>
                  <a:gd name="T30" fmla="*/ 53 w 88"/>
                  <a:gd name="T31" fmla="*/ 55 h 55"/>
                  <a:gd name="T32" fmla="*/ 44 w 88"/>
                  <a:gd name="T33" fmla="*/ 55 h 55"/>
                  <a:gd name="T34" fmla="*/ 36 w 88"/>
                  <a:gd name="T35" fmla="*/ 55 h 55"/>
                  <a:gd name="T36" fmla="*/ 27 w 88"/>
                  <a:gd name="T37" fmla="*/ 53 h 55"/>
                  <a:gd name="T38" fmla="*/ 20 w 88"/>
                  <a:gd name="T39" fmla="*/ 51 h 55"/>
                  <a:gd name="T40" fmla="*/ 13 w 88"/>
                  <a:gd name="T41" fmla="*/ 47 h 55"/>
                  <a:gd name="T42" fmla="*/ 7 w 88"/>
                  <a:gd name="T43" fmla="*/ 44 h 55"/>
                  <a:gd name="T44" fmla="*/ 3 w 88"/>
                  <a:gd name="T45" fmla="*/ 38 h 55"/>
                  <a:gd name="T46" fmla="*/ 1 w 88"/>
                  <a:gd name="T47" fmla="*/ 33 h 55"/>
                  <a:gd name="T48" fmla="*/ 0 w 88"/>
                  <a:gd name="T49" fmla="*/ 27 h 55"/>
                  <a:gd name="T50" fmla="*/ 1 w 88"/>
                  <a:gd name="T51" fmla="*/ 22 h 55"/>
                  <a:gd name="T52" fmla="*/ 3 w 88"/>
                  <a:gd name="T53" fmla="*/ 16 h 55"/>
                  <a:gd name="T54" fmla="*/ 7 w 88"/>
                  <a:gd name="T55" fmla="*/ 11 h 55"/>
                  <a:gd name="T56" fmla="*/ 13 w 88"/>
                  <a:gd name="T57" fmla="*/ 8 h 55"/>
                  <a:gd name="T58" fmla="*/ 20 w 88"/>
                  <a:gd name="T59" fmla="*/ 4 h 55"/>
                  <a:gd name="T60" fmla="*/ 27 w 88"/>
                  <a:gd name="T61" fmla="*/ 1 h 55"/>
                  <a:gd name="T62" fmla="*/ 36 w 88"/>
                  <a:gd name="T63" fmla="*/ 0 h 55"/>
                  <a:gd name="T64" fmla="*/ 44 w 88"/>
                  <a:gd name="T65" fmla="*/ 0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5"/>
                  <a:gd name="T101" fmla="*/ 88 w 88"/>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5">
                    <a:moveTo>
                      <a:pt x="44" y="0"/>
                    </a:moveTo>
                    <a:lnTo>
                      <a:pt x="53" y="0"/>
                    </a:lnTo>
                    <a:lnTo>
                      <a:pt x="61" y="1"/>
                    </a:lnTo>
                    <a:lnTo>
                      <a:pt x="68" y="4"/>
                    </a:lnTo>
                    <a:lnTo>
                      <a:pt x="75" y="8"/>
                    </a:lnTo>
                    <a:lnTo>
                      <a:pt x="80" y="11"/>
                    </a:lnTo>
                    <a:lnTo>
                      <a:pt x="84" y="16"/>
                    </a:lnTo>
                    <a:lnTo>
                      <a:pt x="87" y="22"/>
                    </a:lnTo>
                    <a:lnTo>
                      <a:pt x="88" y="27"/>
                    </a:lnTo>
                    <a:lnTo>
                      <a:pt x="87" y="33"/>
                    </a:lnTo>
                    <a:lnTo>
                      <a:pt x="84" y="38"/>
                    </a:lnTo>
                    <a:lnTo>
                      <a:pt x="80" y="44"/>
                    </a:lnTo>
                    <a:lnTo>
                      <a:pt x="75" y="47"/>
                    </a:lnTo>
                    <a:lnTo>
                      <a:pt x="68" y="51"/>
                    </a:lnTo>
                    <a:lnTo>
                      <a:pt x="61" y="53"/>
                    </a:lnTo>
                    <a:lnTo>
                      <a:pt x="53" y="55"/>
                    </a:lnTo>
                    <a:lnTo>
                      <a:pt x="44" y="55"/>
                    </a:lnTo>
                    <a:lnTo>
                      <a:pt x="36" y="55"/>
                    </a:lnTo>
                    <a:lnTo>
                      <a:pt x="27" y="53"/>
                    </a:lnTo>
                    <a:lnTo>
                      <a:pt x="20" y="51"/>
                    </a:lnTo>
                    <a:lnTo>
                      <a:pt x="13" y="47"/>
                    </a:lnTo>
                    <a:lnTo>
                      <a:pt x="7" y="44"/>
                    </a:lnTo>
                    <a:lnTo>
                      <a:pt x="3" y="38"/>
                    </a:lnTo>
                    <a:lnTo>
                      <a:pt x="1" y="33"/>
                    </a:lnTo>
                    <a:lnTo>
                      <a:pt x="0" y="27"/>
                    </a:lnTo>
                    <a:lnTo>
                      <a:pt x="1" y="22"/>
                    </a:lnTo>
                    <a:lnTo>
                      <a:pt x="3" y="16"/>
                    </a:lnTo>
                    <a:lnTo>
                      <a:pt x="7" y="11"/>
                    </a:lnTo>
                    <a:lnTo>
                      <a:pt x="13" y="8"/>
                    </a:lnTo>
                    <a:lnTo>
                      <a:pt x="20" y="4"/>
                    </a:lnTo>
                    <a:lnTo>
                      <a:pt x="27" y="1"/>
                    </a:lnTo>
                    <a:lnTo>
                      <a:pt x="36"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77" name="Freeform 362"/>
              <p:cNvSpPr>
                <a:spLocks/>
              </p:cNvSpPr>
              <p:nvPr/>
            </p:nvSpPr>
            <p:spPr bwMode="auto">
              <a:xfrm>
                <a:off x="2434" y="1864"/>
                <a:ext cx="88" cy="55"/>
              </a:xfrm>
              <a:custGeom>
                <a:avLst/>
                <a:gdLst>
                  <a:gd name="T0" fmla="*/ 44 w 88"/>
                  <a:gd name="T1" fmla="*/ 0 h 55"/>
                  <a:gd name="T2" fmla="*/ 53 w 88"/>
                  <a:gd name="T3" fmla="*/ 0 h 55"/>
                  <a:gd name="T4" fmla="*/ 61 w 88"/>
                  <a:gd name="T5" fmla="*/ 1 h 55"/>
                  <a:gd name="T6" fmla="*/ 68 w 88"/>
                  <a:gd name="T7" fmla="*/ 4 h 55"/>
                  <a:gd name="T8" fmla="*/ 75 w 88"/>
                  <a:gd name="T9" fmla="*/ 8 h 55"/>
                  <a:gd name="T10" fmla="*/ 80 w 88"/>
                  <a:gd name="T11" fmla="*/ 11 h 55"/>
                  <a:gd name="T12" fmla="*/ 84 w 88"/>
                  <a:gd name="T13" fmla="*/ 16 h 55"/>
                  <a:gd name="T14" fmla="*/ 87 w 88"/>
                  <a:gd name="T15" fmla="*/ 22 h 55"/>
                  <a:gd name="T16" fmla="*/ 88 w 88"/>
                  <a:gd name="T17" fmla="*/ 27 h 55"/>
                  <a:gd name="T18" fmla="*/ 87 w 88"/>
                  <a:gd name="T19" fmla="*/ 33 h 55"/>
                  <a:gd name="T20" fmla="*/ 84 w 88"/>
                  <a:gd name="T21" fmla="*/ 38 h 55"/>
                  <a:gd name="T22" fmla="*/ 80 w 88"/>
                  <a:gd name="T23" fmla="*/ 44 h 55"/>
                  <a:gd name="T24" fmla="*/ 75 w 88"/>
                  <a:gd name="T25" fmla="*/ 47 h 55"/>
                  <a:gd name="T26" fmla="*/ 68 w 88"/>
                  <a:gd name="T27" fmla="*/ 51 h 55"/>
                  <a:gd name="T28" fmla="*/ 61 w 88"/>
                  <a:gd name="T29" fmla="*/ 53 h 55"/>
                  <a:gd name="T30" fmla="*/ 53 w 88"/>
                  <a:gd name="T31" fmla="*/ 55 h 55"/>
                  <a:gd name="T32" fmla="*/ 44 w 88"/>
                  <a:gd name="T33" fmla="*/ 55 h 55"/>
                  <a:gd name="T34" fmla="*/ 36 w 88"/>
                  <a:gd name="T35" fmla="*/ 55 h 55"/>
                  <a:gd name="T36" fmla="*/ 27 w 88"/>
                  <a:gd name="T37" fmla="*/ 53 h 55"/>
                  <a:gd name="T38" fmla="*/ 20 w 88"/>
                  <a:gd name="T39" fmla="*/ 51 h 55"/>
                  <a:gd name="T40" fmla="*/ 13 w 88"/>
                  <a:gd name="T41" fmla="*/ 47 h 55"/>
                  <a:gd name="T42" fmla="*/ 7 w 88"/>
                  <a:gd name="T43" fmla="*/ 44 h 55"/>
                  <a:gd name="T44" fmla="*/ 3 w 88"/>
                  <a:gd name="T45" fmla="*/ 38 h 55"/>
                  <a:gd name="T46" fmla="*/ 1 w 88"/>
                  <a:gd name="T47" fmla="*/ 33 h 55"/>
                  <a:gd name="T48" fmla="*/ 0 w 88"/>
                  <a:gd name="T49" fmla="*/ 27 h 55"/>
                  <a:gd name="T50" fmla="*/ 1 w 88"/>
                  <a:gd name="T51" fmla="*/ 22 h 55"/>
                  <a:gd name="T52" fmla="*/ 3 w 88"/>
                  <a:gd name="T53" fmla="*/ 16 h 55"/>
                  <a:gd name="T54" fmla="*/ 7 w 88"/>
                  <a:gd name="T55" fmla="*/ 11 h 55"/>
                  <a:gd name="T56" fmla="*/ 13 w 88"/>
                  <a:gd name="T57" fmla="*/ 8 h 55"/>
                  <a:gd name="T58" fmla="*/ 20 w 88"/>
                  <a:gd name="T59" fmla="*/ 4 h 55"/>
                  <a:gd name="T60" fmla="*/ 27 w 88"/>
                  <a:gd name="T61" fmla="*/ 1 h 55"/>
                  <a:gd name="T62" fmla="*/ 36 w 88"/>
                  <a:gd name="T63" fmla="*/ 0 h 55"/>
                  <a:gd name="T64" fmla="*/ 44 w 88"/>
                  <a:gd name="T65" fmla="*/ 0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5"/>
                  <a:gd name="T101" fmla="*/ 88 w 88"/>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5">
                    <a:moveTo>
                      <a:pt x="44" y="0"/>
                    </a:moveTo>
                    <a:lnTo>
                      <a:pt x="53" y="0"/>
                    </a:lnTo>
                    <a:lnTo>
                      <a:pt x="61" y="1"/>
                    </a:lnTo>
                    <a:lnTo>
                      <a:pt x="68" y="4"/>
                    </a:lnTo>
                    <a:lnTo>
                      <a:pt x="75" y="8"/>
                    </a:lnTo>
                    <a:lnTo>
                      <a:pt x="80" y="11"/>
                    </a:lnTo>
                    <a:lnTo>
                      <a:pt x="84" y="16"/>
                    </a:lnTo>
                    <a:lnTo>
                      <a:pt x="87" y="22"/>
                    </a:lnTo>
                    <a:lnTo>
                      <a:pt x="88" y="27"/>
                    </a:lnTo>
                    <a:lnTo>
                      <a:pt x="87" y="33"/>
                    </a:lnTo>
                    <a:lnTo>
                      <a:pt x="84" y="38"/>
                    </a:lnTo>
                    <a:lnTo>
                      <a:pt x="80" y="44"/>
                    </a:lnTo>
                    <a:lnTo>
                      <a:pt x="75" y="47"/>
                    </a:lnTo>
                    <a:lnTo>
                      <a:pt x="68" y="51"/>
                    </a:lnTo>
                    <a:lnTo>
                      <a:pt x="61" y="53"/>
                    </a:lnTo>
                    <a:lnTo>
                      <a:pt x="53" y="55"/>
                    </a:lnTo>
                    <a:lnTo>
                      <a:pt x="44" y="55"/>
                    </a:lnTo>
                    <a:lnTo>
                      <a:pt x="36" y="55"/>
                    </a:lnTo>
                    <a:lnTo>
                      <a:pt x="27" y="53"/>
                    </a:lnTo>
                    <a:lnTo>
                      <a:pt x="20" y="51"/>
                    </a:lnTo>
                    <a:lnTo>
                      <a:pt x="13" y="47"/>
                    </a:lnTo>
                    <a:lnTo>
                      <a:pt x="7" y="44"/>
                    </a:lnTo>
                    <a:lnTo>
                      <a:pt x="3" y="38"/>
                    </a:lnTo>
                    <a:lnTo>
                      <a:pt x="1" y="33"/>
                    </a:lnTo>
                    <a:lnTo>
                      <a:pt x="0" y="27"/>
                    </a:lnTo>
                    <a:lnTo>
                      <a:pt x="1" y="22"/>
                    </a:lnTo>
                    <a:lnTo>
                      <a:pt x="3" y="16"/>
                    </a:lnTo>
                    <a:lnTo>
                      <a:pt x="7" y="11"/>
                    </a:lnTo>
                    <a:lnTo>
                      <a:pt x="13" y="8"/>
                    </a:lnTo>
                    <a:lnTo>
                      <a:pt x="20" y="4"/>
                    </a:lnTo>
                    <a:lnTo>
                      <a:pt x="27" y="1"/>
                    </a:lnTo>
                    <a:lnTo>
                      <a:pt x="36"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78" name="Freeform 363"/>
              <p:cNvSpPr>
                <a:spLocks/>
              </p:cNvSpPr>
              <p:nvPr/>
            </p:nvSpPr>
            <p:spPr bwMode="auto">
              <a:xfrm>
                <a:off x="2363" y="1642"/>
                <a:ext cx="203" cy="159"/>
              </a:xfrm>
              <a:custGeom>
                <a:avLst/>
                <a:gdLst>
                  <a:gd name="T0" fmla="*/ 40 w 203"/>
                  <a:gd name="T1" fmla="*/ 0 h 159"/>
                  <a:gd name="T2" fmla="*/ 163 w 203"/>
                  <a:gd name="T3" fmla="*/ 0 h 159"/>
                  <a:gd name="T4" fmla="*/ 171 w 203"/>
                  <a:gd name="T5" fmla="*/ 1 h 159"/>
                  <a:gd name="T6" fmla="*/ 178 w 203"/>
                  <a:gd name="T7" fmla="*/ 4 h 159"/>
                  <a:gd name="T8" fmla="*/ 186 w 203"/>
                  <a:gd name="T9" fmla="*/ 8 h 159"/>
                  <a:gd name="T10" fmla="*/ 191 w 203"/>
                  <a:gd name="T11" fmla="*/ 14 h 159"/>
                  <a:gd name="T12" fmla="*/ 196 w 203"/>
                  <a:gd name="T13" fmla="*/ 21 h 159"/>
                  <a:gd name="T14" fmla="*/ 200 w 203"/>
                  <a:gd name="T15" fmla="*/ 28 h 159"/>
                  <a:gd name="T16" fmla="*/ 202 w 203"/>
                  <a:gd name="T17" fmla="*/ 38 h 159"/>
                  <a:gd name="T18" fmla="*/ 203 w 203"/>
                  <a:gd name="T19" fmla="*/ 47 h 159"/>
                  <a:gd name="T20" fmla="*/ 203 w 203"/>
                  <a:gd name="T21" fmla="*/ 113 h 159"/>
                  <a:gd name="T22" fmla="*/ 202 w 203"/>
                  <a:gd name="T23" fmla="*/ 121 h 159"/>
                  <a:gd name="T24" fmla="*/ 200 w 203"/>
                  <a:gd name="T25" fmla="*/ 131 h 159"/>
                  <a:gd name="T26" fmla="*/ 196 w 203"/>
                  <a:gd name="T27" fmla="*/ 138 h 159"/>
                  <a:gd name="T28" fmla="*/ 191 w 203"/>
                  <a:gd name="T29" fmla="*/ 145 h 159"/>
                  <a:gd name="T30" fmla="*/ 186 w 203"/>
                  <a:gd name="T31" fmla="*/ 151 h 159"/>
                  <a:gd name="T32" fmla="*/ 178 w 203"/>
                  <a:gd name="T33" fmla="*/ 155 h 159"/>
                  <a:gd name="T34" fmla="*/ 171 w 203"/>
                  <a:gd name="T35" fmla="*/ 157 h 159"/>
                  <a:gd name="T36" fmla="*/ 163 w 203"/>
                  <a:gd name="T37" fmla="*/ 159 h 159"/>
                  <a:gd name="T38" fmla="*/ 40 w 203"/>
                  <a:gd name="T39" fmla="*/ 159 h 159"/>
                  <a:gd name="T40" fmla="*/ 32 w 203"/>
                  <a:gd name="T41" fmla="*/ 157 h 159"/>
                  <a:gd name="T42" fmla="*/ 25 w 203"/>
                  <a:gd name="T43" fmla="*/ 155 h 159"/>
                  <a:gd name="T44" fmla="*/ 18 w 203"/>
                  <a:gd name="T45" fmla="*/ 151 h 159"/>
                  <a:gd name="T46" fmla="*/ 12 w 203"/>
                  <a:gd name="T47" fmla="*/ 145 h 159"/>
                  <a:gd name="T48" fmla="*/ 7 w 203"/>
                  <a:gd name="T49" fmla="*/ 138 h 159"/>
                  <a:gd name="T50" fmla="*/ 4 w 203"/>
                  <a:gd name="T51" fmla="*/ 131 h 159"/>
                  <a:gd name="T52" fmla="*/ 1 w 203"/>
                  <a:gd name="T53" fmla="*/ 121 h 159"/>
                  <a:gd name="T54" fmla="*/ 0 w 203"/>
                  <a:gd name="T55" fmla="*/ 113 h 159"/>
                  <a:gd name="T56" fmla="*/ 0 w 203"/>
                  <a:gd name="T57" fmla="*/ 47 h 159"/>
                  <a:gd name="T58" fmla="*/ 1 w 203"/>
                  <a:gd name="T59" fmla="*/ 38 h 159"/>
                  <a:gd name="T60" fmla="*/ 4 w 203"/>
                  <a:gd name="T61" fmla="*/ 28 h 159"/>
                  <a:gd name="T62" fmla="*/ 7 w 203"/>
                  <a:gd name="T63" fmla="*/ 21 h 159"/>
                  <a:gd name="T64" fmla="*/ 12 w 203"/>
                  <a:gd name="T65" fmla="*/ 14 h 159"/>
                  <a:gd name="T66" fmla="*/ 18 w 203"/>
                  <a:gd name="T67" fmla="*/ 8 h 159"/>
                  <a:gd name="T68" fmla="*/ 25 w 203"/>
                  <a:gd name="T69" fmla="*/ 4 h 159"/>
                  <a:gd name="T70" fmla="*/ 32 w 203"/>
                  <a:gd name="T71" fmla="*/ 1 h 159"/>
                  <a:gd name="T72" fmla="*/ 40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1" y="1"/>
                    </a:lnTo>
                    <a:lnTo>
                      <a:pt x="178" y="4"/>
                    </a:lnTo>
                    <a:lnTo>
                      <a:pt x="186" y="8"/>
                    </a:lnTo>
                    <a:lnTo>
                      <a:pt x="191" y="14"/>
                    </a:lnTo>
                    <a:lnTo>
                      <a:pt x="196" y="21"/>
                    </a:lnTo>
                    <a:lnTo>
                      <a:pt x="200" y="28"/>
                    </a:lnTo>
                    <a:lnTo>
                      <a:pt x="202" y="38"/>
                    </a:lnTo>
                    <a:lnTo>
                      <a:pt x="203" y="47"/>
                    </a:lnTo>
                    <a:lnTo>
                      <a:pt x="203" y="113"/>
                    </a:lnTo>
                    <a:lnTo>
                      <a:pt x="202" y="121"/>
                    </a:lnTo>
                    <a:lnTo>
                      <a:pt x="200" y="131"/>
                    </a:lnTo>
                    <a:lnTo>
                      <a:pt x="196" y="138"/>
                    </a:lnTo>
                    <a:lnTo>
                      <a:pt x="191" y="145"/>
                    </a:lnTo>
                    <a:lnTo>
                      <a:pt x="186" y="151"/>
                    </a:lnTo>
                    <a:lnTo>
                      <a:pt x="178" y="155"/>
                    </a:lnTo>
                    <a:lnTo>
                      <a:pt x="171" y="157"/>
                    </a:lnTo>
                    <a:lnTo>
                      <a:pt x="163" y="159"/>
                    </a:lnTo>
                    <a:lnTo>
                      <a:pt x="40" y="159"/>
                    </a:lnTo>
                    <a:lnTo>
                      <a:pt x="32" y="157"/>
                    </a:lnTo>
                    <a:lnTo>
                      <a:pt x="25" y="155"/>
                    </a:lnTo>
                    <a:lnTo>
                      <a:pt x="18" y="151"/>
                    </a:lnTo>
                    <a:lnTo>
                      <a:pt x="12" y="145"/>
                    </a:lnTo>
                    <a:lnTo>
                      <a:pt x="7" y="138"/>
                    </a:lnTo>
                    <a:lnTo>
                      <a:pt x="4" y="131"/>
                    </a:lnTo>
                    <a:lnTo>
                      <a:pt x="1" y="121"/>
                    </a:lnTo>
                    <a:lnTo>
                      <a:pt x="0" y="113"/>
                    </a:lnTo>
                    <a:lnTo>
                      <a:pt x="0" y="47"/>
                    </a:lnTo>
                    <a:lnTo>
                      <a:pt x="1" y="38"/>
                    </a:lnTo>
                    <a:lnTo>
                      <a:pt x="4" y="28"/>
                    </a:lnTo>
                    <a:lnTo>
                      <a:pt x="7" y="21"/>
                    </a:lnTo>
                    <a:lnTo>
                      <a:pt x="12" y="14"/>
                    </a:lnTo>
                    <a:lnTo>
                      <a:pt x="18" y="8"/>
                    </a:lnTo>
                    <a:lnTo>
                      <a:pt x="25" y="4"/>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79" name="Freeform 364"/>
              <p:cNvSpPr>
                <a:spLocks/>
              </p:cNvSpPr>
              <p:nvPr/>
            </p:nvSpPr>
            <p:spPr bwMode="auto">
              <a:xfrm>
                <a:off x="2363" y="1642"/>
                <a:ext cx="203" cy="159"/>
              </a:xfrm>
              <a:custGeom>
                <a:avLst/>
                <a:gdLst>
                  <a:gd name="T0" fmla="*/ 40 w 203"/>
                  <a:gd name="T1" fmla="*/ 0 h 159"/>
                  <a:gd name="T2" fmla="*/ 163 w 203"/>
                  <a:gd name="T3" fmla="*/ 0 h 159"/>
                  <a:gd name="T4" fmla="*/ 171 w 203"/>
                  <a:gd name="T5" fmla="*/ 1 h 159"/>
                  <a:gd name="T6" fmla="*/ 178 w 203"/>
                  <a:gd name="T7" fmla="*/ 4 h 159"/>
                  <a:gd name="T8" fmla="*/ 186 w 203"/>
                  <a:gd name="T9" fmla="*/ 8 h 159"/>
                  <a:gd name="T10" fmla="*/ 191 w 203"/>
                  <a:gd name="T11" fmla="*/ 14 h 159"/>
                  <a:gd name="T12" fmla="*/ 196 w 203"/>
                  <a:gd name="T13" fmla="*/ 21 h 159"/>
                  <a:gd name="T14" fmla="*/ 200 w 203"/>
                  <a:gd name="T15" fmla="*/ 28 h 159"/>
                  <a:gd name="T16" fmla="*/ 202 w 203"/>
                  <a:gd name="T17" fmla="*/ 38 h 159"/>
                  <a:gd name="T18" fmla="*/ 203 w 203"/>
                  <a:gd name="T19" fmla="*/ 47 h 159"/>
                  <a:gd name="T20" fmla="*/ 203 w 203"/>
                  <a:gd name="T21" fmla="*/ 113 h 159"/>
                  <a:gd name="T22" fmla="*/ 202 w 203"/>
                  <a:gd name="T23" fmla="*/ 121 h 159"/>
                  <a:gd name="T24" fmla="*/ 200 w 203"/>
                  <a:gd name="T25" fmla="*/ 131 h 159"/>
                  <a:gd name="T26" fmla="*/ 196 w 203"/>
                  <a:gd name="T27" fmla="*/ 138 h 159"/>
                  <a:gd name="T28" fmla="*/ 191 w 203"/>
                  <a:gd name="T29" fmla="*/ 145 h 159"/>
                  <a:gd name="T30" fmla="*/ 186 w 203"/>
                  <a:gd name="T31" fmla="*/ 151 h 159"/>
                  <a:gd name="T32" fmla="*/ 178 w 203"/>
                  <a:gd name="T33" fmla="*/ 155 h 159"/>
                  <a:gd name="T34" fmla="*/ 171 w 203"/>
                  <a:gd name="T35" fmla="*/ 157 h 159"/>
                  <a:gd name="T36" fmla="*/ 163 w 203"/>
                  <a:gd name="T37" fmla="*/ 159 h 159"/>
                  <a:gd name="T38" fmla="*/ 40 w 203"/>
                  <a:gd name="T39" fmla="*/ 159 h 159"/>
                  <a:gd name="T40" fmla="*/ 32 w 203"/>
                  <a:gd name="T41" fmla="*/ 157 h 159"/>
                  <a:gd name="T42" fmla="*/ 25 w 203"/>
                  <a:gd name="T43" fmla="*/ 155 h 159"/>
                  <a:gd name="T44" fmla="*/ 18 w 203"/>
                  <a:gd name="T45" fmla="*/ 151 h 159"/>
                  <a:gd name="T46" fmla="*/ 12 w 203"/>
                  <a:gd name="T47" fmla="*/ 145 h 159"/>
                  <a:gd name="T48" fmla="*/ 7 w 203"/>
                  <a:gd name="T49" fmla="*/ 138 h 159"/>
                  <a:gd name="T50" fmla="*/ 4 w 203"/>
                  <a:gd name="T51" fmla="*/ 131 h 159"/>
                  <a:gd name="T52" fmla="*/ 1 w 203"/>
                  <a:gd name="T53" fmla="*/ 121 h 159"/>
                  <a:gd name="T54" fmla="*/ 0 w 203"/>
                  <a:gd name="T55" fmla="*/ 113 h 159"/>
                  <a:gd name="T56" fmla="*/ 0 w 203"/>
                  <a:gd name="T57" fmla="*/ 47 h 159"/>
                  <a:gd name="T58" fmla="*/ 1 w 203"/>
                  <a:gd name="T59" fmla="*/ 38 h 159"/>
                  <a:gd name="T60" fmla="*/ 4 w 203"/>
                  <a:gd name="T61" fmla="*/ 28 h 159"/>
                  <a:gd name="T62" fmla="*/ 7 w 203"/>
                  <a:gd name="T63" fmla="*/ 21 h 159"/>
                  <a:gd name="T64" fmla="*/ 12 w 203"/>
                  <a:gd name="T65" fmla="*/ 14 h 159"/>
                  <a:gd name="T66" fmla="*/ 18 w 203"/>
                  <a:gd name="T67" fmla="*/ 8 h 159"/>
                  <a:gd name="T68" fmla="*/ 25 w 203"/>
                  <a:gd name="T69" fmla="*/ 4 h 159"/>
                  <a:gd name="T70" fmla="*/ 32 w 203"/>
                  <a:gd name="T71" fmla="*/ 1 h 159"/>
                  <a:gd name="T72" fmla="*/ 40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1" y="1"/>
                    </a:lnTo>
                    <a:lnTo>
                      <a:pt x="178" y="4"/>
                    </a:lnTo>
                    <a:lnTo>
                      <a:pt x="186" y="8"/>
                    </a:lnTo>
                    <a:lnTo>
                      <a:pt x="191" y="14"/>
                    </a:lnTo>
                    <a:lnTo>
                      <a:pt x="196" y="21"/>
                    </a:lnTo>
                    <a:lnTo>
                      <a:pt x="200" y="28"/>
                    </a:lnTo>
                    <a:lnTo>
                      <a:pt x="202" y="38"/>
                    </a:lnTo>
                    <a:lnTo>
                      <a:pt x="203" y="47"/>
                    </a:lnTo>
                    <a:lnTo>
                      <a:pt x="203" y="113"/>
                    </a:lnTo>
                    <a:lnTo>
                      <a:pt x="202" y="121"/>
                    </a:lnTo>
                    <a:lnTo>
                      <a:pt x="200" y="131"/>
                    </a:lnTo>
                    <a:lnTo>
                      <a:pt x="196" y="138"/>
                    </a:lnTo>
                    <a:lnTo>
                      <a:pt x="191" y="145"/>
                    </a:lnTo>
                    <a:lnTo>
                      <a:pt x="186" y="151"/>
                    </a:lnTo>
                    <a:lnTo>
                      <a:pt x="178" y="155"/>
                    </a:lnTo>
                    <a:lnTo>
                      <a:pt x="171" y="157"/>
                    </a:lnTo>
                    <a:lnTo>
                      <a:pt x="163" y="159"/>
                    </a:lnTo>
                    <a:lnTo>
                      <a:pt x="40" y="159"/>
                    </a:lnTo>
                    <a:lnTo>
                      <a:pt x="32" y="157"/>
                    </a:lnTo>
                    <a:lnTo>
                      <a:pt x="25" y="155"/>
                    </a:lnTo>
                    <a:lnTo>
                      <a:pt x="18" y="151"/>
                    </a:lnTo>
                    <a:lnTo>
                      <a:pt x="12" y="145"/>
                    </a:lnTo>
                    <a:lnTo>
                      <a:pt x="7" y="138"/>
                    </a:lnTo>
                    <a:lnTo>
                      <a:pt x="4" y="131"/>
                    </a:lnTo>
                    <a:lnTo>
                      <a:pt x="1" y="121"/>
                    </a:lnTo>
                    <a:lnTo>
                      <a:pt x="0" y="113"/>
                    </a:lnTo>
                    <a:lnTo>
                      <a:pt x="0" y="47"/>
                    </a:lnTo>
                    <a:lnTo>
                      <a:pt x="1" y="38"/>
                    </a:lnTo>
                    <a:lnTo>
                      <a:pt x="4" y="28"/>
                    </a:lnTo>
                    <a:lnTo>
                      <a:pt x="7" y="21"/>
                    </a:lnTo>
                    <a:lnTo>
                      <a:pt x="12" y="14"/>
                    </a:lnTo>
                    <a:lnTo>
                      <a:pt x="18" y="8"/>
                    </a:lnTo>
                    <a:lnTo>
                      <a:pt x="25" y="4"/>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80" name="Freeform 365"/>
              <p:cNvSpPr>
                <a:spLocks/>
              </p:cNvSpPr>
              <p:nvPr/>
            </p:nvSpPr>
            <p:spPr bwMode="auto">
              <a:xfrm>
                <a:off x="2434" y="1706"/>
                <a:ext cx="88" cy="56"/>
              </a:xfrm>
              <a:custGeom>
                <a:avLst/>
                <a:gdLst>
                  <a:gd name="T0" fmla="*/ 44 w 88"/>
                  <a:gd name="T1" fmla="*/ 0 h 56"/>
                  <a:gd name="T2" fmla="*/ 53 w 88"/>
                  <a:gd name="T3" fmla="*/ 0 h 56"/>
                  <a:gd name="T4" fmla="*/ 61 w 88"/>
                  <a:gd name="T5" fmla="*/ 1 h 56"/>
                  <a:gd name="T6" fmla="*/ 68 w 88"/>
                  <a:gd name="T7" fmla="*/ 5 h 56"/>
                  <a:gd name="T8" fmla="*/ 75 w 88"/>
                  <a:gd name="T9" fmla="*/ 8 h 56"/>
                  <a:gd name="T10" fmla="*/ 80 w 88"/>
                  <a:gd name="T11" fmla="*/ 12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5 h 56"/>
                  <a:gd name="T24" fmla="*/ 75 w 88"/>
                  <a:gd name="T25" fmla="*/ 48 h 56"/>
                  <a:gd name="T26" fmla="*/ 68 w 88"/>
                  <a:gd name="T27" fmla="*/ 52 h 56"/>
                  <a:gd name="T28" fmla="*/ 61 w 88"/>
                  <a:gd name="T29" fmla="*/ 54 h 56"/>
                  <a:gd name="T30" fmla="*/ 53 w 88"/>
                  <a:gd name="T31" fmla="*/ 56 h 56"/>
                  <a:gd name="T32" fmla="*/ 44 w 88"/>
                  <a:gd name="T33" fmla="*/ 56 h 56"/>
                  <a:gd name="T34" fmla="*/ 36 w 88"/>
                  <a:gd name="T35" fmla="*/ 56 h 56"/>
                  <a:gd name="T36" fmla="*/ 27 w 88"/>
                  <a:gd name="T37" fmla="*/ 54 h 56"/>
                  <a:gd name="T38" fmla="*/ 20 w 88"/>
                  <a:gd name="T39" fmla="*/ 52 h 56"/>
                  <a:gd name="T40" fmla="*/ 13 w 88"/>
                  <a:gd name="T41" fmla="*/ 48 h 56"/>
                  <a:gd name="T42" fmla="*/ 7 w 88"/>
                  <a:gd name="T43" fmla="*/ 45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2 h 56"/>
                  <a:gd name="T56" fmla="*/ 13 w 88"/>
                  <a:gd name="T57" fmla="*/ 8 h 56"/>
                  <a:gd name="T58" fmla="*/ 20 w 88"/>
                  <a:gd name="T59" fmla="*/ 5 h 56"/>
                  <a:gd name="T60" fmla="*/ 27 w 88"/>
                  <a:gd name="T61" fmla="*/ 1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1"/>
                    </a:lnTo>
                    <a:lnTo>
                      <a:pt x="68" y="5"/>
                    </a:lnTo>
                    <a:lnTo>
                      <a:pt x="75" y="8"/>
                    </a:lnTo>
                    <a:lnTo>
                      <a:pt x="80" y="12"/>
                    </a:lnTo>
                    <a:lnTo>
                      <a:pt x="84" y="17"/>
                    </a:lnTo>
                    <a:lnTo>
                      <a:pt x="87" y="22"/>
                    </a:lnTo>
                    <a:lnTo>
                      <a:pt x="88" y="28"/>
                    </a:lnTo>
                    <a:lnTo>
                      <a:pt x="87" y="34"/>
                    </a:lnTo>
                    <a:lnTo>
                      <a:pt x="84" y="39"/>
                    </a:lnTo>
                    <a:lnTo>
                      <a:pt x="80" y="45"/>
                    </a:lnTo>
                    <a:lnTo>
                      <a:pt x="75" y="48"/>
                    </a:lnTo>
                    <a:lnTo>
                      <a:pt x="68" y="52"/>
                    </a:lnTo>
                    <a:lnTo>
                      <a:pt x="61" y="54"/>
                    </a:lnTo>
                    <a:lnTo>
                      <a:pt x="53" y="56"/>
                    </a:lnTo>
                    <a:lnTo>
                      <a:pt x="44" y="56"/>
                    </a:lnTo>
                    <a:lnTo>
                      <a:pt x="36" y="56"/>
                    </a:lnTo>
                    <a:lnTo>
                      <a:pt x="27" y="54"/>
                    </a:lnTo>
                    <a:lnTo>
                      <a:pt x="20" y="52"/>
                    </a:lnTo>
                    <a:lnTo>
                      <a:pt x="13" y="48"/>
                    </a:lnTo>
                    <a:lnTo>
                      <a:pt x="7" y="45"/>
                    </a:lnTo>
                    <a:lnTo>
                      <a:pt x="3" y="39"/>
                    </a:lnTo>
                    <a:lnTo>
                      <a:pt x="1" y="34"/>
                    </a:lnTo>
                    <a:lnTo>
                      <a:pt x="0" y="28"/>
                    </a:lnTo>
                    <a:lnTo>
                      <a:pt x="1" y="22"/>
                    </a:lnTo>
                    <a:lnTo>
                      <a:pt x="3" y="17"/>
                    </a:lnTo>
                    <a:lnTo>
                      <a:pt x="7" y="12"/>
                    </a:lnTo>
                    <a:lnTo>
                      <a:pt x="13" y="8"/>
                    </a:lnTo>
                    <a:lnTo>
                      <a:pt x="20" y="5"/>
                    </a:lnTo>
                    <a:lnTo>
                      <a:pt x="27" y="1"/>
                    </a:lnTo>
                    <a:lnTo>
                      <a:pt x="36"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81" name="Freeform 366"/>
              <p:cNvSpPr>
                <a:spLocks/>
              </p:cNvSpPr>
              <p:nvPr/>
            </p:nvSpPr>
            <p:spPr bwMode="auto">
              <a:xfrm>
                <a:off x="2434" y="1706"/>
                <a:ext cx="88" cy="56"/>
              </a:xfrm>
              <a:custGeom>
                <a:avLst/>
                <a:gdLst>
                  <a:gd name="T0" fmla="*/ 44 w 88"/>
                  <a:gd name="T1" fmla="*/ 0 h 56"/>
                  <a:gd name="T2" fmla="*/ 53 w 88"/>
                  <a:gd name="T3" fmla="*/ 0 h 56"/>
                  <a:gd name="T4" fmla="*/ 61 w 88"/>
                  <a:gd name="T5" fmla="*/ 1 h 56"/>
                  <a:gd name="T6" fmla="*/ 68 w 88"/>
                  <a:gd name="T7" fmla="*/ 5 h 56"/>
                  <a:gd name="T8" fmla="*/ 75 w 88"/>
                  <a:gd name="T9" fmla="*/ 8 h 56"/>
                  <a:gd name="T10" fmla="*/ 80 w 88"/>
                  <a:gd name="T11" fmla="*/ 12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5 h 56"/>
                  <a:gd name="T24" fmla="*/ 75 w 88"/>
                  <a:gd name="T25" fmla="*/ 48 h 56"/>
                  <a:gd name="T26" fmla="*/ 68 w 88"/>
                  <a:gd name="T27" fmla="*/ 52 h 56"/>
                  <a:gd name="T28" fmla="*/ 61 w 88"/>
                  <a:gd name="T29" fmla="*/ 54 h 56"/>
                  <a:gd name="T30" fmla="*/ 53 w 88"/>
                  <a:gd name="T31" fmla="*/ 56 h 56"/>
                  <a:gd name="T32" fmla="*/ 44 w 88"/>
                  <a:gd name="T33" fmla="*/ 56 h 56"/>
                  <a:gd name="T34" fmla="*/ 36 w 88"/>
                  <a:gd name="T35" fmla="*/ 56 h 56"/>
                  <a:gd name="T36" fmla="*/ 27 w 88"/>
                  <a:gd name="T37" fmla="*/ 54 h 56"/>
                  <a:gd name="T38" fmla="*/ 20 w 88"/>
                  <a:gd name="T39" fmla="*/ 52 h 56"/>
                  <a:gd name="T40" fmla="*/ 13 w 88"/>
                  <a:gd name="T41" fmla="*/ 48 h 56"/>
                  <a:gd name="T42" fmla="*/ 7 w 88"/>
                  <a:gd name="T43" fmla="*/ 45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2 h 56"/>
                  <a:gd name="T56" fmla="*/ 13 w 88"/>
                  <a:gd name="T57" fmla="*/ 8 h 56"/>
                  <a:gd name="T58" fmla="*/ 20 w 88"/>
                  <a:gd name="T59" fmla="*/ 5 h 56"/>
                  <a:gd name="T60" fmla="*/ 27 w 88"/>
                  <a:gd name="T61" fmla="*/ 1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1"/>
                    </a:lnTo>
                    <a:lnTo>
                      <a:pt x="68" y="5"/>
                    </a:lnTo>
                    <a:lnTo>
                      <a:pt x="75" y="8"/>
                    </a:lnTo>
                    <a:lnTo>
                      <a:pt x="80" y="12"/>
                    </a:lnTo>
                    <a:lnTo>
                      <a:pt x="84" y="17"/>
                    </a:lnTo>
                    <a:lnTo>
                      <a:pt x="87" y="22"/>
                    </a:lnTo>
                    <a:lnTo>
                      <a:pt x="88" y="28"/>
                    </a:lnTo>
                    <a:lnTo>
                      <a:pt x="87" y="34"/>
                    </a:lnTo>
                    <a:lnTo>
                      <a:pt x="84" y="39"/>
                    </a:lnTo>
                    <a:lnTo>
                      <a:pt x="80" y="45"/>
                    </a:lnTo>
                    <a:lnTo>
                      <a:pt x="75" y="48"/>
                    </a:lnTo>
                    <a:lnTo>
                      <a:pt x="68" y="52"/>
                    </a:lnTo>
                    <a:lnTo>
                      <a:pt x="61" y="54"/>
                    </a:lnTo>
                    <a:lnTo>
                      <a:pt x="53" y="56"/>
                    </a:lnTo>
                    <a:lnTo>
                      <a:pt x="44" y="56"/>
                    </a:lnTo>
                    <a:lnTo>
                      <a:pt x="36" y="56"/>
                    </a:lnTo>
                    <a:lnTo>
                      <a:pt x="27" y="54"/>
                    </a:lnTo>
                    <a:lnTo>
                      <a:pt x="20" y="52"/>
                    </a:lnTo>
                    <a:lnTo>
                      <a:pt x="13" y="48"/>
                    </a:lnTo>
                    <a:lnTo>
                      <a:pt x="7" y="45"/>
                    </a:lnTo>
                    <a:lnTo>
                      <a:pt x="3" y="39"/>
                    </a:lnTo>
                    <a:lnTo>
                      <a:pt x="1" y="34"/>
                    </a:lnTo>
                    <a:lnTo>
                      <a:pt x="0" y="28"/>
                    </a:lnTo>
                    <a:lnTo>
                      <a:pt x="1" y="22"/>
                    </a:lnTo>
                    <a:lnTo>
                      <a:pt x="3" y="17"/>
                    </a:lnTo>
                    <a:lnTo>
                      <a:pt x="7" y="12"/>
                    </a:lnTo>
                    <a:lnTo>
                      <a:pt x="13" y="8"/>
                    </a:lnTo>
                    <a:lnTo>
                      <a:pt x="20" y="5"/>
                    </a:lnTo>
                    <a:lnTo>
                      <a:pt x="27" y="1"/>
                    </a:lnTo>
                    <a:lnTo>
                      <a:pt x="36"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82" name="Freeform 367"/>
              <p:cNvSpPr>
                <a:spLocks/>
              </p:cNvSpPr>
              <p:nvPr/>
            </p:nvSpPr>
            <p:spPr bwMode="auto">
              <a:xfrm>
                <a:off x="1968" y="1377"/>
                <a:ext cx="203" cy="109"/>
              </a:xfrm>
              <a:custGeom>
                <a:avLst/>
                <a:gdLst>
                  <a:gd name="T0" fmla="*/ 41 w 203"/>
                  <a:gd name="T1" fmla="*/ 0 h 109"/>
                  <a:gd name="T2" fmla="*/ 163 w 203"/>
                  <a:gd name="T3" fmla="*/ 0 h 109"/>
                  <a:gd name="T4" fmla="*/ 171 w 203"/>
                  <a:gd name="T5" fmla="*/ 1 h 109"/>
                  <a:gd name="T6" fmla="*/ 179 w 203"/>
                  <a:gd name="T7" fmla="*/ 2 h 109"/>
                  <a:gd name="T8" fmla="*/ 185 w 203"/>
                  <a:gd name="T9" fmla="*/ 6 h 109"/>
                  <a:gd name="T10" fmla="*/ 191 w 203"/>
                  <a:gd name="T11" fmla="*/ 9 h 109"/>
                  <a:gd name="T12" fmla="*/ 196 w 203"/>
                  <a:gd name="T13" fmla="*/ 14 h 109"/>
                  <a:gd name="T14" fmla="*/ 200 w 203"/>
                  <a:gd name="T15" fmla="*/ 20 h 109"/>
                  <a:gd name="T16" fmla="*/ 202 w 203"/>
                  <a:gd name="T17" fmla="*/ 25 h 109"/>
                  <a:gd name="T18" fmla="*/ 203 w 203"/>
                  <a:gd name="T19" fmla="*/ 31 h 109"/>
                  <a:gd name="T20" fmla="*/ 203 w 203"/>
                  <a:gd name="T21" fmla="*/ 78 h 109"/>
                  <a:gd name="T22" fmla="*/ 202 w 203"/>
                  <a:gd name="T23" fmla="*/ 84 h 109"/>
                  <a:gd name="T24" fmla="*/ 200 w 203"/>
                  <a:gd name="T25" fmla="*/ 89 h 109"/>
                  <a:gd name="T26" fmla="*/ 196 w 203"/>
                  <a:gd name="T27" fmla="*/ 95 h 109"/>
                  <a:gd name="T28" fmla="*/ 191 w 203"/>
                  <a:gd name="T29" fmla="*/ 100 h 109"/>
                  <a:gd name="T30" fmla="*/ 185 w 203"/>
                  <a:gd name="T31" fmla="*/ 103 h 109"/>
                  <a:gd name="T32" fmla="*/ 179 w 203"/>
                  <a:gd name="T33" fmla="*/ 107 h 109"/>
                  <a:gd name="T34" fmla="*/ 171 w 203"/>
                  <a:gd name="T35" fmla="*/ 108 h 109"/>
                  <a:gd name="T36" fmla="*/ 163 w 203"/>
                  <a:gd name="T37" fmla="*/ 109 h 109"/>
                  <a:gd name="T38" fmla="*/ 41 w 203"/>
                  <a:gd name="T39" fmla="*/ 109 h 109"/>
                  <a:gd name="T40" fmla="*/ 33 w 203"/>
                  <a:gd name="T41" fmla="*/ 108 h 109"/>
                  <a:gd name="T42" fmla="*/ 24 w 203"/>
                  <a:gd name="T43" fmla="*/ 107 h 109"/>
                  <a:gd name="T44" fmla="*/ 18 w 203"/>
                  <a:gd name="T45" fmla="*/ 103 h 109"/>
                  <a:gd name="T46" fmla="*/ 12 w 203"/>
                  <a:gd name="T47" fmla="*/ 100 h 109"/>
                  <a:gd name="T48" fmla="*/ 7 w 203"/>
                  <a:gd name="T49" fmla="*/ 95 h 109"/>
                  <a:gd name="T50" fmla="*/ 3 w 203"/>
                  <a:gd name="T51" fmla="*/ 89 h 109"/>
                  <a:gd name="T52" fmla="*/ 1 w 203"/>
                  <a:gd name="T53" fmla="*/ 84 h 109"/>
                  <a:gd name="T54" fmla="*/ 0 w 203"/>
                  <a:gd name="T55" fmla="*/ 78 h 109"/>
                  <a:gd name="T56" fmla="*/ 0 w 203"/>
                  <a:gd name="T57" fmla="*/ 31 h 109"/>
                  <a:gd name="T58" fmla="*/ 1 w 203"/>
                  <a:gd name="T59" fmla="*/ 25 h 109"/>
                  <a:gd name="T60" fmla="*/ 3 w 203"/>
                  <a:gd name="T61" fmla="*/ 20 h 109"/>
                  <a:gd name="T62" fmla="*/ 7 w 203"/>
                  <a:gd name="T63" fmla="*/ 14 h 109"/>
                  <a:gd name="T64" fmla="*/ 12 w 203"/>
                  <a:gd name="T65" fmla="*/ 9 h 109"/>
                  <a:gd name="T66" fmla="*/ 18 w 203"/>
                  <a:gd name="T67" fmla="*/ 6 h 109"/>
                  <a:gd name="T68" fmla="*/ 24 w 203"/>
                  <a:gd name="T69" fmla="*/ 2 h 109"/>
                  <a:gd name="T70" fmla="*/ 33 w 203"/>
                  <a:gd name="T71" fmla="*/ 1 h 109"/>
                  <a:gd name="T72" fmla="*/ 41 w 203"/>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09"/>
                  <a:gd name="T113" fmla="*/ 203 w 203"/>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09">
                    <a:moveTo>
                      <a:pt x="41" y="0"/>
                    </a:moveTo>
                    <a:lnTo>
                      <a:pt x="163" y="0"/>
                    </a:lnTo>
                    <a:lnTo>
                      <a:pt x="171" y="1"/>
                    </a:lnTo>
                    <a:lnTo>
                      <a:pt x="179" y="2"/>
                    </a:lnTo>
                    <a:lnTo>
                      <a:pt x="185" y="6"/>
                    </a:lnTo>
                    <a:lnTo>
                      <a:pt x="191" y="9"/>
                    </a:lnTo>
                    <a:lnTo>
                      <a:pt x="196" y="14"/>
                    </a:lnTo>
                    <a:lnTo>
                      <a:pt x="200" y="20"/>
                    </a:lnTo>
                    <a:lnTo>
                      <a:pt x="202" y="25"/>
                    </a:lnTo>
                    <a:lnTo>
                      <a:pt x="203" y="31"/>
                    </a:lnTo>
                    <a:lnTo>
                      <a:pt x="203" y="78"/>
                    </a:lnTo>
                    <a:lnTo>
                      <a:pt x="202" y="84"/>
                    </a:lnTo>
                    <a:lnTo>
                      <a:pt x="200" y="89"/>
                    </a:lnTo>
                    <a:lnTo>
                      <a:pt x="196" y="95"/>
                    </a:lnTo>
                    <a:lnTo>
                      <a:pt x="191" y="100"/>
                    </a:lnTo>
                    <a:lnTo>
                      <a:pt x="185" y="103"/>
                    </a:lnTo>
                    <a:lnTo>
                      <a:pt x="179" y="107"/>
                    </a:lnTo>
                    <a:lnTo>
                      <a:pt x="171" y="108"/>
                    </a:lnTo>
                    <a:lnTo>
                      <a:pt x="163" y="109"/>
                    </a:lnTo>
                    <a:lnTo>
                      <a:pt x="41" y="109"/>
                    </a:lnTo>
                    <a:lnTo>
                      <a:pt x="33" y="108"/>
                    </a:lnTo>
                    <a:lnTo>
                      <a:pt x="24" y="107"/>
                    </a:lnTo>
                    <a:lnTo>
                      <a:pt x="18" y="103"/>
                    </a:lnTo>
                    <a:lnTo>
                      <a:pt x="12" y="100"/>
                    </a:lnTo>
                    <a:lnTo>
                      <a:pt x="7" y="95"/>
                    </a:lnTo>
                    <a:lnTo>
                      <a:pt x="3" y="89"/>
                    </a:lnTo>
                    <a:lnTo>
                      <a:pt x="1" y="84"/>
                    </a:lnTo>
                    <a:lnTo>
                      <a:pt x="0" y="78"/>
                    </a:lnTo>
                    <a:lnTo>
                      <a:pt x="0" y="31"/>
                    </a:lnTo>
                    <a:lnTo>
                      <a:pt x="1" y="25"/>
                    </a:lnTo>
                    <a:lnTo>
                      <a:pt x="3" y="20"/>
                    </a:lnTo>
                    <a:lnTo>
                      <a:pt x="7" y="14"/>
                    </a:lnTo>
                    <a:lnTo>
                      <a:pt x="12" y="9"/>
                    </a:lnTo>
                    <a:lnTo>
                      <a:pt x="18" y="6"/>
                    </a:lnTo>
                    <a:lnTo>
                      <a:pt x="24" y="2"/>
                    </a:lnTo>
                    <a:lnTo>
                      <a:pt x="33" y="1"/>
                    </a:lnTo>
                    <a:lnTo>
                      <a:pt x="41"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83" name="Freeform 368"/>
              <p:cNvSpPr>
                <a:spLocks/>
              </p:cNvSpPr>
              <p:nvPr/>
            </p:nvSpPr>
            <p:spPr bwMode="auto">
              <a:xfrm>
                <a:off x="1968" y="1377"/>
                <a:ext cx="203" cy="109"/>
              </a:xfrm>
              <a:custGeom>
                <a:avLst/>
                <a:gdLst>
                  <a:gd name="T0" fmla="*/ 41 w 203"/>
                  <a:gd name="T1" fmla="*/ 0 h 109"/>
                  <a:gd name="T2" fmla="*/ 163 w 203"/>
                  <a:gd name="T3" fmla="*/ 0 h 109"/>
                  <a:gd name="T4" fmla="*/ 171 w 203"/>
                  <a:gd name="T5" fmla="*/ 1 h 109"/>
                  <a:gd name="T6" fmla="*/ 179 w 203"/>
                  <a:gd name="T7" fmla="*/ 2 h 109"/>
                  <a:gd name="T8" fmla="*/ 185 w 203"/>
                  <a:gd name="T9" fmla="*/ 6 h 109"/>
                  <a:gd name="T10" fmla="*/ 191 w 203"/>
                  <a:gd name="T11" fmla="*/ 9 h 109"/>
                  <a:gd name="T12" fmla="*/ 196 w 203"/>
                  <a:gd name="T13" fmla="*/ 14 h 109"/>
                  <a:gd name="T14" fmla="*/ 200 w 203"/>
                  <a:gd name="T15" fmla="*/ 20 h 109"/>
                  <a:gd name="T16" fmla="*/ 202 w 203"/>
                  <a:gd name="T17" fmla="*/ 25 h 109"/>
                  <a:gd name="T18" fmla="*/ 203 w 203"/>
                  <a:gd name="T19" fmla="*/ 31 h 109"/>
                  <a:gd name="T20" fmla="*/ 203 w 203"/>
                  <a:gd name="T21" fmla="*/ 78 h 109"/>
                  <a:gd name="T22" fmla="*/ 202 w 203"/>
                  <a:gd name="T23" fmla="*/ 84 h 109"/>
                  <a:gd name="T24" fmla="*/ 200 w 203"/>
                  <a:gd name="T25" fmla="*/ 89 h 109"/>
                  <a:gd name="T26" fmla="*/ 196 w 203"/>
                  <a:gd name="T27" fmla="*/ 95 h 109"/>
                  <a:gd name="T28" fmla="*/ 191 w 203"/>
                  <a:gd name="T29" fmla="*/ 100 h 109"/>
                  <a:gd name="T30" fmla="*/ 185 w 203"/>
                  <a:gd name="T31" fmla="*/ 103 h 109"/>
                  <a:gd name="T32" fmla="*/ 179 w 203"/>
                  <a:gd name="T33" fmla="*/ 107 h 109"/>
                  <a:gd name="T34" fmla="*/ 171 w 203"/>
                  <a:gd name="T35" fmla="*/ 108 h 109"/>
                  <a:gd name="T36" fmla="*/ 163 w 203"/>
                  <a:gd name="T37" fmla="*/ 109 h 109"/>
                  <a:gd name="T38" fmla="*/ 41 w 203"/>
                  <a:gd name="T39" fmla="*/ 109 h 109"/>
                  <a:gd name="T40" fmla="*/ 33 w 203"/>
                  <a:gd name="T41" fmla="*/ 108 h 109"/>
                  <a:gd name="T42" fmla="*/ 24 w 203"/>
                  <a:gd name="T43" fmla="*/ 107 h 109"/>
                  <a:gd name="T44" fmla="*/ 18 w 203"/>
                  <a:gd name="T45" fmla="*/ 103 h 109"/>
                  <a:gd name="T46" fmla="*/ 12 w 203"/>
                  <a:gd name="T47" fmla="*/ 100 h 109"/>
                  <a:gd name="T48" fmla="*/ 7 w 203"/>
                  <a:gd name="T49" fmla="*/ 95 h 109"/>
                  <a:gd name="T50" fmla="*/ 3 w 203"/>
                  <a:gd name="T51" fmla="*/ 89 h 109"/>
                  <a:gd name="T52" fmla="*/ 1 w 203"/>
                  <a:gd name="T53" fmla="*/ 84 h 109"/>
                  <a:gd name="T54" fmla="*/ 0 w 203"/>
                  <a:gd name="T55" fmla="*/ 78 h 109"/>
                  <a:gd name="T56" fmla="*/ 0 w 203"/>
                  <a:gd name="T57" fmla="*/ 31 h 109"/>
                  <a:gd name="T58" fmla="*/ 1 w 203"/>
                  <a:gd name="T59" fmla="*/ 25 h 109"/>
                  <a:gd name="T60" fmla="*/ 3 w 203"/>
                  <a:gd name="T61" fmla="*/ 20 h 109"/>
                  <a:gd name="T62" fmla="*/ 7 w 203"/>
                  <a:gd name="T63" fmla="*/ 14 h 109"/>
                  <a:gd name="T64" fmla="*/ 12 w 203"/>
                  <a:gd name="T65" fmla="*/ 9 h 109"/>
                  <a:gd name="T66" fmla="*/ 18 w 203"/>
                  <a:gd name="T67" fmla="*/ 6 h 109"/>
                  <a:gd name="T68" fmla="*/ 24 w 203"/>
                  <a:gd name="T69" fmla="*/ 2 h 109"/>
                  <a:gd name="T70" fmla="*/ 33 w 203"/>
                  <a:gd name="T71" fmla="*/ 1 h 109"/>
                  <a:gd name="T72" fmla="*/ 41 w 203"/>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09"/>
                  <a:gd name="T113" fmla="*/ 203 w 203"/>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09">
                    <a:moveTo>
                      <a:pt x="41" y="0"/>
                    </a:moveTo>
                    <a:lnTo>
                      <a:pt x="163" y="0"/>
                    </a:lnTo>
                    <a:lnTo>
                      <a:pt x="171" y="1"/>
                    </a:lnTo>
                    <a:lnTo>
                      <a:pt x="179" y="2"/>
                    </a:lnTo>
                    <a:lnTo>
                      <a:pt x="185" y="6"/>
                    </a:lnTo>
                    <a:lnTo>
                      <a:pt x="191" y="9"/>
                    </a:lnTo>
                    <a:lnTo>
                      <a:pt x="196" y="14"/>
                    </a:lnTo>
                    <a:lnTo>
                      <a:pt x="200" y="20"/>
                    </a:lnTo>
                    <a:lnTo>
                      <a:pt x="202" y="25"/>
                    </a:lnTo>
                    <a:lnTo>
                      <a:pt x="203" y="31"/>
                    </a:lnTo>
                    <a:lnTo>
                      <a:pt x="203" y="78"/>
                    </a:lnTo>
                    <a:lnTo>
                      <a:pt x="202" y="84"/>
                    </a:lnTo>
                    <a:lnTo>
                      <a:pt x="200" y="89"/>
                    </a:lnTo>
                    <a:lnTo>
                      <a:pt x="196" y="95"/>
                    </a:lnTo>
                    <a:lnTo>
                      <a:pt x="191" y="100"/>
                    </a:lnTo>
                    <a:lnTo>
                      <a:pt x="185" y="103"/>
                    </a:lnTo>
                    <a:lnTo>
                      <a:pt x="179" y="107"/>
                    </a:lnTo>
                    <a:lnTo>
                      <a:pt x="171" y="108"/>
                    </a:lnTo>
                    <a:lnTo>
                      <a:pt x="163" y="109"/>
                    </a:lnTo>
                    <a:lnTo>
                      <a:pt x="41" y="109"/>
                    </a:lnTo>
                    <a:lnTo>
                      <a:pt x="33" y="108"/>
                    </a:lnTo>
                    <a:lnTo>
                      <a:pt x="24" y="107"/>
                    </a:lnTo>
                    <a:lnTo>
                      <a:pt x="18" y="103"/>
                    </a:lnTo>
                    <a:lnTo>
                      <a:pt x="12" y="100"/>
                    </a:lnTo>
                    <a:lnTo>
                      <a:pt x="7" y="95"/>
                    </a:lnTo>
                    <a:lnTo>
                      <a:pt x="3" y="89"/>
                    </a:lnTo>
                    <a:lnTo>
                      <a:pt x="1" y="84"/>
                    </a:lnTo>
                    <a:lnTo>
                      <a:pt x="0" y="78"/>
                    </a:lnTo>
                    <a:lnTo>
                      <a:pt x="0" y="31"/>
                    </a:lnTo>
                    <a:lnTo>
                      <a:pt x="1" y="25"/>
                    </a:lnTo>
                    <a:lnTo>
                      <a:pt x="3" y="20"/>
                    </a:lnTo>
                    <a:lnTo>
                      <a:pt x="7" y="14"/>
                    </a:lnTo>
                    <a:lnTo>
                      <a:pt x="12" y="9"/>
                    </a:lnTo>
                    <a:lnTo>
                      <a:pt x="18" y="6"/>
                    </a:lnTo>
                    <a:lnTo>
                      <a:pt x="24" y="2"/>
                    </a:lnTo>
                    <a:lnTo>
                      <a:pt x="33" y="1"/>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84" name="Freeform 369"/>
              <p:cNvSpPr>
                <a:spLocks/>
              </p:cNvSpPr>
              <p:nvPr/>
            </p:nvSpPr>
            <p:spPr bwMode="auto">
              <a:xfrm>
                <a:off x="2040" y="1421"/>
                <a:ext cx="87" cy="38"/>
              </a:xfrm>
              <a:custGeom>
                <a:avLst/>
                <a:gdLst>
                  <a:gd name="T0" fmla="*/ 43 w 87"/>
                  <a:gd name="T1" fmla="*/ 0 h 38"/>
                  <a:gd name="T2" fmla="*/ 53 w 87"/>
                  <a:gd name="T3" fmla="*/ 0 h 38"/>
                  <a:gd name="T4" fmla="*/ 61 w 87"/>
                  <a:gd name="T5" fmla="*/ 1 h 38"/>
                  <a:gd name="T6" fmla="*/ 68 w 87"/>
                  <a:gd name="T7" fmla="*/ 2 h 38"/>
                  <a:gd name="T8" fmla="*/ 75 w 87"/>
                  <a:gd name="T9" fmla="*/ 5 h 38"/>
                  <a:gd name="T10" fmla="*/ 80 w 87"/>
                  <a:gd name="T11" fmla="*/ 8 h 38"/>
                  <a:gd name="T12" fmla="*/ 84 w 87"/>
                  <a:gd name="T13" fmla="*/ 12 h 38"/>
                  <a:gd name="T14" fmla="*/ 86 w 87"/>
                  <a:gd name="T15" fmla="*/ 15 h 38"/>
                  <a:gd name="T16" fmla="*/ 87 w 87"/>
                  <a:gd name="T17" fmla="*/ 19 h 38"/>
                  <a:gd name="T18" fmla="*/ 86 w 87"/>
                  <a:gd name="T19" fmla="*/ 23 h 38"/>
                  <a:gd name="T20" fmla="*/ 84 w 87"/>
                  <a:gd name="T21" fmla="*/ 27 h 38"/>
                  <a:gd name="T22" fmla="*/ 80 w 87"/>
                  <a:gd name="T23" fmla="*/ 30 h 38"/>
                  <a:gd name="T24" fmla="*/ 75 w 87"/>
                  <a:gd name="T25" fmla="*/ 33 h 38"/>
                  <a:gd name="T26" fmla="*/ 68 w 87"/>
                  <a:gd name="T27" fmla="*/ 35 h 38"/>
                  <a:gd name="T28" fmla="*/ 61 w 87"/>
                  <a:gd name="T29" fmla="*/ 37 h 38"/>
                  <a:gd name="T30" fmla="*/ 53 w 87"/>
                  <a:gd name="T31" fmla="*/ 38 h 38"/>
                  <a:gd name="T32" fmla="*/ 43 w 87"/>
                  <a:gd name="T33" fmla="*/ 38 h 38"/>
                  <a:gd name="T34" fmla="*/ 34 w 87"/>
                  <a:gd name="T35" fmla="*/ 38 h 38"/>
                  <a:gd name="T36" fmla="*/ 26 w 87"/>
                  <a:gd name="T37" fmla="*/ 37 h 38"/>
                  <a:gd name="T38" fmla="*/ 19 w 87"/>
                  <a:gd name="T39" fmla="*/ 35 h 38"/>
                  <a:gd name="T40" fmla="*/ 12 w 87"/>
                  <a:gd name="T41" fmla="*/ 33 h 38"/>
                  <a:gd name="T42" fmla="*/ 7 w 87"/>
                  <a:gd name="T43" fmla="*/ 30 h 38"/>
                  <a:gd name="T44" fmla="*/ 3 w 87"/>
                  <a:gd name="T45" fmla="*/ 27 h 38"/>
                  <a:gd name="T46" fmla="*/ 1 w 87"/>
                  <a:gd name="T47" fmla="*/ 23 h 38"/>
                  <a:gd name="T48" fmla="*/ 0 w 87"/>
                  <a:gd name="T49" fmla="*/ 19 h 38"/>
                  <a:gd name="T50" fmla="*/ 1 w 87"/>
                  <a:gd name="T51" fmla="*/ 15 h 38"/>
                  <a:gd name="T52" fmla="*/ 3 w 87"/>
                  <a:gd name="T53" fmla="*/ 12 h 38"/>
                  <a:gd name="T54" fmla="*/ 7 w 87"/>
                  <a:gd name="T55" fmla="*/ 8 h 38"/>
                  <a:gd name="T56" fmla="*/ 12 w 87"/>
                  <a:gd name="T57" fmla="*/ 5 h 38"/>
                  <a:gd name="T58" fmla="*/ 19 w 87"/>
                  <a:gd name="T59" fmla="*/ 2 h 38"/>
                  <a:gd name="T60" fmla="*/ 26 w 87"/>
                  <a:gd name="T61" fmla="*/ 1 h 38"/>
                  <a:gd name="T62" fmla="*/ 34 w 87"/>
                  <a:gd name="T63" fmla="*/ 0 h 38"/>
                  <a:gd name="T64" fmla="*/ 43 w 87"/>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8"/>
                  <a:gd name="T101" fmla="*/ 87 w 87"/>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8">
                    <a:moveTo>
                      <a:pt x="43" y="0"/>
                    </a:moveTo>
                    <a:lnTo>
                      <a:pt x="53" y="0"/>
                    </a:lnTo>
                    <a:lnTo>
                      <a:pt x="61" y="1"/>
                    </a:lnTo>
                    <a:lnTo>
                      <a:pt x="68" y="2"/>
                    </a:lnTo>
                    <a:lnTo>
                      <a:pt x="75" y="5"/>
                    </a:lnTo>
                    <a:lnTo>
                      <a:pt x="80" y="8"/>
                    </a:lnTo>
                    <a:lnTo>
                      <a:pt x="84" y="12"/>
                    </a:lnTo>
                    <a:lnTo>
                      <a:pt x="86" y="15"/>
                    </a:lnTo>
                    <a:lnTo>
                      <a:pt x="87" y="19"/>
                    </a:lnTo>
                    <a:lnTo>
                      <a:pt x="86" y="23"/>
                    </a:lnTo>
                    <a:lnTo>
                      <a:pt x="84" y="27"/>
                    </a:lnTo>
                    <a:lnTo>
                      <a:pt x="80" y="30"/>
                    </a:lnTo>
                    <a:lnTo>
                      <a:pt x="75" y="33"/>
                    </a:lnTo>
                    <a:lnTo>
                      <a:pt x="68" y="35"/>
                    </a:lnTo>
                    <a:lnTo>
                      <a:pt x="61" y="37"/>
                    </a:lnTo>
                    <a:lnTo>
                      <a:pt x="53" y="38"/>
                    </a:lnTo>
                    <a:lnTo>
                      <a:pt x="43" y="38"/>
                    </a:lnTo>
                    <a:lnTo>
                      <a:pt x="34" y="38"/>
                    </a:lnTo>
                    <a:lnTo>
                      <a:pt x="26" y="37"/>
                    </a:lnTo>
                    <a:lnTo>
                      <a:pt x="19" y="35"/>
                    </a:lnTo>
                    <a:lnTo>
                      <a:pt x="12" y="33"/>
                    </a:lnTo>
                    <a:lnTo>
                      <a:pt x="7" y="30"/>
                    </a:lnTo>
                    <a:lnTo>
                      <a:pt x="3" y="27"/>
                    </a:lnTo>
                    <a:lnTo>
                      <a:pt x="1" y="23"/>
                    </a:lnTo>
                    <a:lnTo>
                      <a:pt x="0" y="19"/>
                    </a:lnTo>
                    <a:lnTo>
                      <a:pt x="1" y="15"/>
                    </a:lnTo>
                    <a:lnTo>
                      <a:pt x="3" y="12"/>
                    </a:lnTo>
                    <a:lnTo>
                      <a:pt x="7" y="8"/>
                    </a:lnTo>
                    <a:lnTo>
                      <a:pt x="12" y="5"/>
                    </a:lnTo>
                    <a:lnTo>
                      <a:pt x="19" y="2"/>
                    </a:lnTo>
                    <a:lnTo>
                      <a:pt x="26" y="1"/>
                    </a:lnTo>
                    <a:lnTo>
                      <a:pt x="34" y="0"/>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85" name="Freeform 370"/>
              <p:cNvSpPr>
                <a:spLocks/>
              </p:cNvSpPr>
              <p:nvPr/>
            </p:nvSpPr>
            <p:spPr bwMode="auto">
              <a:xfrm>
                <a:off x="2040" y="1421"/>
                <a:ext cx="87" cy="38"/>
              </a:xfrm>
              <a:custGeom>
                <a:avLst/>
                <a:gdLst>
                  <a:gd name="T0" fmla="*/ 43 w 87"/>
                  <a:gd name="T1" fmla="*/ 0 h 38"/>
                  <a:gd name="T2" fmla="*/ 53 w 87"/>
                  <a:gd name="T3" fmla="*/ 0 h 38"/>
                  <a:gd name="T4" fmla="*/ 61 w 87"/>
                  <a:gd name="T5" fmla="*/ 1 h 38"/>
                  <a:gd name="T6" fmla="*/ 68 w 87"/>
                  <a:gd name="T7" fmla="*/ 2 h 38"/>
                  <a:gd name="T8" fmla="*/ 75 w 87"/>
                  <a:gd name="T9" fmla="*/ 5 h 38"/>
                  <a:gd name="T10" fmla="*/ 80 w 87"/>
                  <a:gd name="T11" fmla="*/ 8 h 38"/>
                  <a:gd name="T12" fmla="*/ 84 w 87"/>
                  <a:gd name="T13" fmla="*/ 12 h 38"/>
                  <a:gd name="T14" fmla="*/ 86 w 87"/>
                  <a:gd name="T15" fmla="*/ 15 h 38"/>
                  <a:gd name="T16" fmla="*/ 87 w 87"/>
                  <a:gd name="T17" fmla="*/ 19 h 38"/>
                  <a:gd name="T18" fmla="*/ 86 w 87"/>
                  <a:gd name="T19" fmla="*/ 23 h 38"/>
                  <a:gd name="T20" fmla="*/ 84 w 87"/>
                  <a:gd name="T21" fmla="*/ 27 h 38"/>
                  <a:gd name="T22" fmla="*/ 80 w 87"/>
                  <a:gd name="T23" fmla="*/ 30 h 38"/>
                  <a:gd name="T24" fmla="*/ 75 w 87"/>
                  <a:gd name="T25" fmla="*/ 33 h 38"/>
                  <a:gd name="T26" fmla="*/ 68 w 87"/>
                  <a:gd name="T27" fmla="*/ 35 h 38"/>
                  <a:gd name="T28" fmla="*/ 61 w 87"/>
                  <a:gd name="T29" fmla="*/ 37 h 38"/>
                  <a:gd name="T30" fmla="*/ 53 w 87"/>
                  <a:gd name="T31" fmla="*/ 38 h 38"/>
                  <a:gd name="T32" fmla="*/ 43 w 87"/>
                  <a:gd name="T33" fmla="*/ 38 h 38"/>
                  <a:gd name="T34" fmla="*/ 34 w 87"/>
                  <a:gd name="T35" fmla="*/ 38 h 38"/>
                  <a:gd name="T36" fmla="*/ 26 w 87"/>
                  <a:gd name="T37" fmla="*/ 37 h 38"/>
                  <a:gd name="T38" fmla="*/ 19 w 87"/>
                  <a:gd name="T39" fmla="*/ 35 h 38"/>
                  <a:gd name="T40" fmla="*/ 12 w 87"/>
                  <a:gd name="T41" fmla="*/ 33 h 38"/>
                  <a:gd name="T42" fmla="*/ 7 w 87"/>
                  <a:gd name="T43" fmla="*/ 30 h 38"/>
                  <a:gd name="T44" fmla="*/ 3 w 87"/>
                  <a:gd name="T45" fmla="*/ 27 h 38"/>
                  <a:gd name="T46" fmla="*/ 1 w 87"/>
                  <a:gd name="T47" fmla="*/ 23 h 38"/>
                  <a:gd name="T48" fmla="*/ 0 w 87"/>
                  <a:gd name="T49" fmla="*/ 19 h 38"/>
                  <a:gd name="T50" fmla="*/ 1 w 87"/>
                  <a:gd name="T51" fmla="*/ 15 h 38"/>
                  <a:gd name="T52" fmla="*/ 3 w 87"/>
                  <a:gd name="T53" fmla="*/ 12 h 38"/>
                  <a:gd name="T54" fmla="*/ 7 w 87"/>
                  <a:gd name="T55" fmla="*/ 8 h 38"/>
                  <a:gd name="T56" fmla="*/ 12 w 87"/>
                  <a:gd name="T57" fmla="*/ 5 h 38"/>
                  <a:gd name="T58" fmla="*/ 19 w 87"/>
                  <a:gd name="T59" fmla="*/ 2 h 38"/>
                  <a:gd name="T60" fmla="*/ 26 w 87"/>
                  <a:gd name="T61" fmla="*/ 1 h 38"/>
                  <a:gd name="T62" fmla="*/ 34 w 87"/>
                  <a:gd name="T63" fmla="*/ 0 h 38"/>
                  <a:gd name="T64" fmla="*/ 43 w 87"/>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8"/>
                  <a:gd name="T101" fmla="*/ 87 w 87"/>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8">
                    <a:moveTo>
                      <a:pt x="43" y="0"/>
                    </a:moveTo>
                    <a:lnTo>
                      <a:pt x="53" y="0"/>
                    </a:lnTo>
                    <a:lnTo>
                      <a:pt x="61" y="1"/>
                    </a:lnTo>
                    <a:lnTo>
                      <a:pt x="68" y="2"/>
                    </a:lnTo>
                    <a:lnTo>
                      <a:pt x="75" y="5"/>
                    </a:lnTo>
                    <a:lnTo>
                      <a:pt x="80" y="8"/>
                    </a:lnTo>
                    <a:lnTo>
                      <a:pt x="84" y="12"/>
                    </a:lnTo>
                    <a:lnTo>
                      <a:pt x="86" y="15"/>
                    </a:lnTo>
                    <a:lnTo>
                      <a:pt x="87" y="19"/>
                    </a:lnTo>
                    <a:lnTo>
                      <a:pt x="86" y="23"/>
                    </a:lnTo>
                    <a:lnTo>
                      <a:pt x="84" y="27"/>
                    </a:lnTo>
                    <a:lnTo>
                      <a:pt x="80" y="30"/>
                    </a:lnTo>
                    <a:lnTo>
                      <a:pt x="75" y="33"/>
                    </a:lnTo>
                    <a:lnTo>
                      <a:pt x="68" y="35"/>
                    </a:lnTo>
                    <a:lnTo>
                      <a:pt x="61" y="37"/>
                    </a:lnTo>
                    <a:lnTo>
                      <a:pt x="53" y="38"/>
                    </a:lnTo>
                    <a:lnTo>
                      <a:pt x="43" y="38"/>
                    </a:lnTo>
                    <a:lnTo>
                      <a:pt x="34" y="38"/>
                    </a:lnTo>
                    <a:lnTo>
                      <a:pt x="26" y="37"/>
                    </a:lnTo>
                    <a:lnTo>
                      <a:pt x="19" y="35"/>
                    </a:lnTo>
                    <a:lnTo>
                      <a:pt x="12" y="33"/>
                    </a:lnTo>
                    <a:lnTo>
                      <a:pt x="7" y="30"/>
                    </a:lnTo>
                    <a:lnTo>
                      <a:pt x="3" y="27"/>
                    </a:lnTo>
                    <a:lnTo>
                      <a:pt x="1" y="23"/>
                    </a:lnTo>
                    <a:lnTo>
                      <a:pt x="0" y="19"/>
                    </a:lnTo>
                    <a:lnTo>
                      <a:pt x="1" y="15"/>
                    </a:lnTo>
                    <a:lnTo>
                      <a:pt x="3" y="12"/>
                    </a:lnTo>
                    <a:lnTo>
                      <a:pt x="7" y="8"/>
                    </a:lnTo>
                    <a:lnTo>
                      <a:pt x="12" y="5"/>
                    </a:lnTo>
                    <a:lnTo>
                      <a:pt x="19" y="2"/>
                    </a:lnTo>
                    <a:lnTo>
                      <a:pt x="26" y="1"/>
                    </a:lnTo>
                    <a:lnTo>
                      <a:pt x="34" y="0"/>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86" name="Freeform 371"/>
              <p:cNvSpPr>
                <a:spLocks/>
              </p:cNvSpPr>
              <p:nvPr/>
            </p:nvSpPr>
            <p:spPr bwMode="auto">
              <a:xfrm>
                <a:off x="2165" y="1377"/>
                <a:ext cx="204" cy="109"/>
              </a:xfrm>
              <a:custGeom>
                <a:avLst/>
                <a:gdLst>
                  <a:gd name="T0" fmla="*/ 41 w 204"/>
                  <a:gd name="T1" fmla="*/ 0 h 109"/>
                  <a:gd name="T2" fmla="*/ 164 w 204"/>
                  <a:gd name="T3" fmla="*/ 0 h 109"/>
                  <a:gd name="T4" fmla="*/ 171 w 204"/>
                  <a:gd name="T5" fmla="*/ 1 h 109"/>
                  <a:gd name="T6" fmla="*/ 179 w 204"/>
                  <a:gd name="T7" fmla="*/ 2 h 109"/>
                  <a:gd name="T8" fmla="*/ 185 w 204"/>
                  <a:gd name="T9" fmla="*/ 6 h 109"/>
                  <a:gd name="T10" fmla="*/ 191 w 204"/>
                  <a:gd name="T11" fmla="*/ 9 h 109"/>
                  <a:gd name="T12" fmla="*/ 197 w 204"/>
                  <a:gd name="T13" fmla="*/ 14 h 109"/>
                  <a:gd name="T14" fmla="*/ 201 w 204"/>
                  <a:gd name="T15" fmla="*/ 20 h 109"/>
                  <a:gd name="T16" fmla="*/ 203 w 204"/>
                  <a:gd name="T17" fmla="*/ 25 h 109"/>
                  <a:gd name="T18" fmla="*/ 204 w 204"/>
                  <a:gd name="T19" fmla="*/ 31 h 109"/>
                  <a:gd name="T20" fmla="*/ 204 w 204"/>
                  <a:gd name="T21" fmla="*/ 78 h 109"/>
                  <a:gd name="T22" fmla="*/ 203 w 204"/>
                  <a:gd name="T23" fmla="*/ 84 h 109"/>
                  <a:gd name="T24" fmla="*/ 201 w 204"/>
                  <a:gd name="T25" fmla="*/ 89 h 109"/>
                  <a:gd name="T26" fmla="*/ 197 w 204"/>
                  <a:gd name="T27" fmla="*/ 95 h 109"/>
                  <a:gd name="T28" fmla="*/ 191 w 204"/>
                  <a:gd name="T29" fmla="*/ 100 h 109"/>
                  <a:gd name="T30" fmla="*/ 185 w 204"/>
                  <a:gd name="T31" fmla="*/ 103 h 109"/>
                  <a:gd name="T32" fmla="*/ 179 w 204"/>
                  <a:gd name="T33" fmla="*/ 107 h 109"/>
                  <a:gd name="T34" fmla="*/ 171 w 204"/>
                  <a:gd name="T35" fmla="*/ 108 h 109"/>
                  <a:gd name="T36" fmla="*/ 164 w 204"/>
                  <a:gd name="T37" fmla="*/ 109 h 109"/>
                  <a:gd name="T38" fmla="*/ 41 w 204"/>
                  <a:gd name="T39" fmla="*/ 109 h 109"/>
                  <a:gd name="T40" fmla="*/ 33 w 204"/>
                  <a:gd name="T41" fmla="*/ 108 h 109"/>
                  <a:gd name="T42" fmla="*/ 25 w 204"/>
                  <a:gd name="T43" fmla="*/ 107 h 109"/>
                  <a:gd name="T44" fmla="*/ 19 w 204"/>
                  <a:gd name="T45" fmla="*/ 103 h 109"/>
                  <a:gd name="T46" fmla="*/ 12 w 204"/>
                  <a:gd name="T47" fmla="*/ 100 h 109"/>
                  <a:gd name="T48" fmla="*/ 7 w 204"/>
                  <a:gd name="T49" fmla="*/ 95 h 109"/>
                  <a:gd name="T50" fmla="*/ 3 w 204"/>
                  <a:gd name="T51" fmla="*/ 89 h 109"/>
                  <a:gd name="T52" fmla="*/ 1 w 204"/>
                  <a:gd name="T53" fmla="*/ 84 h 109"/>
                  <a:gd name="T54" fmla="*/ 0 w 204"/>
                  <a:gd name="T55" fmla="*/ 78 h 109"/>
                  <a:gd name="T56" fmla="*/ 0 w 204"/>
                  <a:gd name="T57" fmla="*/ 31 h 109"/>
                  <a:gd name="T58" fmla="*/ 1 w 204"/>
                  <a:gd name="T59" fmla="*/ 25 h 109"/>
                  <a:gd name="T60" fmla="*/ 3 w 204"/>
                  <a:gd name="T61" fmla="*/ 20 h 109"/>
                  <a:gd name="T62" fmla="*/ 7 w 204"/>
                  <a:gd name="T63" fmla="*/ 14 h 109"/>
                  <a:gd name="T64" fmla="*/ 12 w 204"/>
                  <a:gd name="T65" fmla="*/ 9 h 109"/>
                  <a:gd name="T66" fmla="*/ 19 w 204"/>
                  <a:gd name="T67" fmla="*/ 6 h 109"/>
                  <a:gd name="T68" fmla="*/ 25 w 204"/>
                  <a:gd name="T69" fmla="*/ 2 h 109"/>
                  <a:gd name="T70" fmla="*/ 33 w 204"/>
                  <a:gd name="T71" fmla="*/ 1 h 109"/>
                  <a:gd name="T72" fmla="*/ 41 w 204"/>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09"/>
                  <a:gd name="T113" fmla="*/ 204 w 204"/>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09">
                    <a:moveTo>
                      <a:pt x="41" y="0"/>
                    </a:moveTo>
                    <a:lnTo>
                      <a:pt x="164" y="0"/>
                    </a:lnTo>
                    <a:lnTo>
                      <a:pt x="171" y="1"/>
                    </a:lnTo>
                    <a:lnTo>
                      <a:pt x="179" y="2"/>
                    </a:lnTo>
                    <a:lnTo>
                      <a:pt x="185" y="6"/>
                    </a:lnTo>
                    <a:lnTo>
                      <a:pt x="191" y="9"/>
                    </a:lnTo>
                    <a:lnTo>
                      <a:pt x="197" y="14"/>
                    </a:lnTo>
                    <a:lnTo>
                      <a:pt x="201" y="20"/>
                    </a:lnTo>
                    <a:lnTo>
                      <a:pt x="203" y="25"/>
                    </a:lnTo>
                    <a:lnTo>
                      <a:pt x="204" y="31"/>
                    </a:lnTo>
                    <a:lnTo>
                      <a:pt x="204" y="78"/>
                    </a:lnTo>
                    <a:lnTo>
                      <a:pt x="203" y="84"/>
                    </a:lnTo>
                    <a:lnTo>
                      <a:pt x="201" y="89"/>
                    </a:lnTo>
                    <a:lnTo>
                      <a:pt x="197" y="95"/>
                    </a:lnTo>
                    <a:lnTo>
                      <a:pt x="191" y="100"/>
                    </a:lnTo>
                    <a:lnTo>
                      <a:pt x="185" y="103"/>
                    </a:lnTo>
                    <a:lnTo>
                      <a:pt x="179" y="107"/>
                    </a:lnTo>
                    <a:lnTo>
                      <a:pt x="171" y="108"/>
                    </a:lnTo>
                    <a:lnTo>
                      <a:pt x="164" y="109"/>
                    </a:lnTo>
                    <a:lnTo>
                      <a:pt x="41" y="109"/>
                    </a:lnTo>
                    <a:lnTo>
                      <a:pt x="33" y="108"/>
                    </a:lnTo>
                    <a:lnTo>
                      <a:pt x="25" y="107"/>
                    </a:lnTo>
                    <a:lnTo>
                      <a:pt x="19" y="103"/>
                    </a:lnTo>
                    <a:lnTo>
                      <a:pt x="12" y="100"/>
                    </a:lnTo>
                    <a:lnTo>
                      <a:pt x="7" y="95"/>
                    </a:lnTo>
                    <a:lnTo>
                      <a:pt x="3" y="89"/>
                    </a:lnTo>
                    <a:lnTo>
                      <a:pt x="1" y="84"/>
                    </a:lnTo>
                    <a:lnTo>
                      <a:pt x="0" y="78"/>
                    </a:lnTo>
                    <a:lnTo>
                      <a:pt x="0" y="31"/>
                    </a:lnTo>
                    <a:lnTo>
                      <a:pt x="1" y="25"/>
                    </a:lnTo>
                    <a:lnTo>
                      <a:pt x="3" y="20"/>
                    </a:lnTo>
                    <a:lnTo>
                      <a:pt x="7" y="14"/>
                    </a:lnTo>
                    <a:lnTo>
                      <a:pt x="12" y="9"/>
                    </a:lnTo>
                    <a:lnTo>
                      <a:pt x="19" y="6"/>
                    </a:lnTo>
                    <a:lnTo>
                      <a:pt x="25" y="2"/>
                    </a:lnTo>
                    <a:lnTo>
                      <a:pt x="33" y="1"/>
                    </a:lnTo>
                    <a:lnTo>
                      <a:pt x="41"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87" name="Freeform 372"/>
              <p:cNvSpPr>
                <a:spLocks/>
              </p:cNvSpPr>
              <p:nvPr/>
            </p:nvSpPr>
            <p:spPr bwMode="auto">
              <a:xfrm>
                <a:off x="2165" y="1377"/>
                <a:ext cx="204" cy="109"/>
              </a:xfrm>
              <a:custGeom>
                <a:avLst/>
                <a:gdLst>
                  <a:gd name="T0" fmla="*/ 41 w 204"/>
                  <a:gd name="T1" fmla="*/ 0 h 109"/>
                  <a:gd name="T2" fmla="*/ 164 w 204"/>
                  <a:gd name="T3" fmla="*/ 0 h 109"/>
                  <a:gd name="T4" fmla="*/ 171 w 204"/>
                  <a:gd name="T5" fmla="*/ 1 h 109"/>
                  <a:gd name="T6" fmla="*/ 179 w 204"/>
                  <a:gd name="T7" fmla="*/ 2 h 109"/>
                  <a:gd name="T8" fmla="*/ 185 w 204"/>
                  <a:gd name="T9" fmla="*/ 6 h 109"/>
                  <a:gd name="T10" fmla="*/ 191 w 204"/>
                  <a:gd name="T11" fmla="*/ 9 h 109"/>
                  <a:gd name="T12" fmla="*/ 197 w 204"/>
                  <a:gd name="T13" fmla="*/ 14 h 109"/>
                  <a:gd name="T14" fmla="*/ 201 w 204"/>
                  <a:gd name="T15" fmla="*/ 20 h 109"/>
                  <a:gd name="T16" fmla="*/ 203 w 204"/>
                  <a:gd name="T17" fmla="*/ 25 h 109"/>
                  <a:gd name="T18" fmla="*/ 204 w 204"/>
                  <a:gd name="T19" fmla="*/ 31 h 109"/>
                  <a:gd name="T20" fmla="*/ 204 w 204"/>
                  <a:gd name="T21" fmla="*/ 78 h 109"/>
                  <a:gd name="T22" fmla="*/ 203 w 204"/>
                  <a:gd name="T23" fmla="*/ 84 h 109"/>
                  <a:gd name="T24" fmla="*/ 201 w 204"/>
                  <a:gd name="T25" fmla="*/ 89 h 109"/>
                  <a:gd name="T26" fmla="*/ 197 w 204"/>
                  <a:gd name="T27" fmla="*/ 95 h 109"/>
                  <a:gd name="T28" fmla="*/ 191 w 204"/>
                  <a:gd name="T29" fmla="*/ 100 h 109"/>
                  <a:gd name="T30" fmla="*/ 185 w 204"/>
                  <a:gd name="T31" fmla="*/ 103 h 109"/>
                  <a:gd name="T32" fmla="*/ 179 w 204"/>
                  <a:gd name="T33" fmla="*/ 107 h 109"/>
                  <a:gd name="T34" fmla="*/ 171 w 204"/>
                  <a:gd name="T35" fmla="*/ 108 h 109"/>
                  <a:gd name="T36" fmla="*/ 164 w 204"/>
                  <a:gd name="T37" fmla="*/ 109 h 109"/>
                  <a:gd name="T38" fmla="*/ 41 w 204"/>
                  <a:gd name="T39" fmla="*/ 109 h 109"/>
                  <a:gd name="T40" fmla="*/ 33 w 204"/>
                  <a:gd name="T41" fmla="*/ 108 h 109"/>
                  <a:gd name="T42" fmla="*/ 25 w 204"/>
                  <a:gd name="T43" fmla="*/ 107 h 109"/>
                  <a:gd name="T44" fmla="*/ 19 w 204"/>
                  <a:gd name="T45" fmla="*/ 103 h 109"/>
                  <a:gd name="T46" fmla="*/ 12 w 204"/>
                  <a:gd name="T47" fmla="*/ 100 h 109"/>
                  <a:gd name="T48" fmla="*/ 7 w 204"/>
                  <a:gd name="T49" fmla="*/ 95 h 109"/>
                  <a:gd name="T50" fmla="*/ 3 w 204"/>
                  <a:gd name="T51" fmla="*/ 89 h 109"/>
                  <a:gd name="T52" fmla="*/ 1 w 204"/>
                  <a:gd name="T53" fmla="*/ 84 h 109"/>
                  <a:gd name="T54" fmla="*/ 0 w 204"/>
                  <a:gd name="T55" fmla="*/ 78 h 109"/>
                  <a:gd name="T56" fmla="*/ 0 w 204"/>
                  <a:gd name="T57" fmla="*/ 31 h 109"/>
                  <a:gd name="T58" fmla="*/ 1 w 204"/>
                  <a:gd name="T59" fmla="*/ 25 h 109"/>
                  <a:gd name="T60" fmla="*/ 3 w 204"/>
                  <a:gd name="T61" fmla="*/ 20 h 109"/>
                  <a:gd name="T62" fmla="*/ 7 w 204"/>
                  <a:gd name="T63" fmla="*/ 14 h 109"/>
                  <a:gd name="T64" fmla="*/ 12 w 204"/>
                  <a:gd name="T65" fmla="*/ 9 h 109"/>
                  <a:gd name="T66" fmla="*/ 19 w 204"/>
                  <a:gd name="T67" fmla="*/ 6 h 109"/>
                  <a:gd name="T68" fmla="*/ 25 w 204"/>
                  <a:gd name="T69" fmla="*/ 2 h 109"/>
                  <a:gd name="T70" fmla="*/ 33 w 204"/>
                  <a:gd name="T71" fmla="*/ 1 h 109"/>
                  <a:gd name="T72" fmla="*/ 41 w 204"/>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09"/>
                  <a:gd name="T113" fmla="*/ 204 w 204"/>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09">
                    <a:moveTo>
                      <a:pt x="41" y="0"/>
                    </a:moveTo>
                    <a:lnTo>
                      <a:pt x="164" y="0"/>
                    </a:lnTo>
                    <a:lnTo>
                      <a:pt x="171" y="1"/>
                    </a:lnTo>
                    <a:lnTo>
                      <a:pt x="179" y="2"/>
                    </a:lnTo>
                    <a:lnTo>
                      <a:pt x="185" y="6"/>
                    </a:lnTo>
                    <a:lnTo>
                      <a:pt x="191" y="9"/>
                    </a:lnTo>
                    <a:lnTo>
                      <a:pt x="197" y="14"/>
                    </a:lnTo>
                    <a:lnTo>
                      <a:pt x="201" y="20"/>
                    </a:lnTo>
                    <a:lnTo>
                      <a:pt x="203" y="25"/>
                    </a:lnTo>
                    <a:lnTo>
                      <a:pt x="204" y="31"/>
                    </a:lnTo>
                    <a:lnTo>
                      <a:pt x="204" y="78"/>
                    </a:lnTo>
                    <a:lnTo>
                      <a:pt x="203" y="84"/>
                    </a:lnTo>
                    <a:lnTo>
                      <a:pt x="201" y="89"/>
                    </a:lnTo>
                    <a:lnTo>
                      <a:pt x="197" y="95"/>
                    </a:lnTo>
                    <a:lnTo>
                      <a:pt x="191" y="100"/>
                    </a:lnTo>
                    <a:lnTo>
                      <a:pt x="185" y="103"/>
                    </a:lnTo>
                    <a:lnTo>
                      <a:pt x="179" y="107"/>
                    </a:lnTo>
                    <a:lnTo>
                      <a:pt x="171" y="108"/>
                    </a:lnTo>
                    <a:lnTo>
                      <a:pt x="164" y="109"/>
                    </a:lnTo>
                    <a:lnTo>
                      <a:pt x="41" y="109"/>
                    </a:lnTo>
                    <a:lnTo>
                      <a:pt x="33" y="108"/>
                    </a:lnTo>
                    <a:lnTo>
                      <a:pt x="25" y="107"/>
                    </a:lnTo>
                    <a:lnTo>
                      <a:pt x="19" y="103"/>
                    </a:lnTo>
                    <a:lnTo>
                      <a:pt x="12" y="100"/>
                    </a:lnTo>
                    <a:lnTo>
                      <a:pt x="7" y="95"/>
                    </a:lnTo>
                    <a:lnTo>
                      <a:pt x="3" y="89"/>
                    </a:lnTo>
                    <a:lnTo>
                      <a:pt x="1" y="84"/>
                    </a:lnTo>
                    <a:lnTo>
                      <a:pt x="0" y="78"/>
                    </a:lnTo>
                    <a:lnTo>
                      <a:pt x="0" y="31"/>
                    </a:lnTo>
                    <a:lnTo>
                      <a:pt x="1" y="25"/>
                    </a:lnTo>
                    <a:lnTo>
                      <a:pt x="3" y="20"/>
                    </a:lnTo>
                    <a:lnTo>
                      <a:pt x="7" y="14"/>
                    </a:lnTo>
                    <a:lnTo>
                      <a:pt x="12" y="9"/>
                    </a:lnTo>
                    <a:lnTo>
                      <a:pt x="19" y="6"/>
                    </a:lnTo>
                    <a:lnTo>
                      <a:pt x="25" y="2"/>
                    </a:lnTo>
                    <a:lnTo>
                      <a:pt x="33" y="1"/>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88" name="Freeform 373"/>
              <p:cNvSpPr>
                <a:spLocks/>
              </p:cNvSpPr>
              <p:nvPr/>
            </p:nvSpPr>
            <p:spPr bwMode="auto">
              <a:xfrm>
                <a:off x="2237" y="1421"/>
                <a:ext cx="88" cy="38"/>
              </a:xfrm>
              <a:custGeom>
                <a:avLst/>
                <a:gdLst>
                  <a:gd name="T0" fmla="*/ 44 w 88"/>
                  <a:gd name="T1" fmla="*/ 0 h 38"/>
                  <a:gd name="T2" fmla="*/ 53 w 88"/>
                  <a:gd name="T3" fmla="*/ 0 h 38"/>
                  <a:gd name="T4" fmla="*/ 61 w 88"/>
                  <a:gd name="T5" fmla="*/ 1 h 38"/>
                  <a:gd name="T6" fmla="*/ 68 w 88"/>
                  <a:gd name="T7" fmla="*/ 2 h 38"/>
                  <a:gd name="T8" fmla="*/ 75 w 88"/>
                  <a:gd name="T9" fmla="*/ 5 h 38"/>
                  <a:gd name="T10" fmla="*/ 80 w 88"/>
                  <a:gd name="T11" fmla="*/ 8 h 38"/>
                  <a:gd name="T12" fmla="*/ 84 w 88"/>
                  <a:gd name="T13" fmla="*/ 12 h 38"/>
                  <a:gd name="T14" fmla="*/ 87 w 88"/>
                  <a:gd name="T15" fmla="*/ 15 h 38"/>
                  <a:gd name="T16" fmla="*/ 88 w 88"/>
                  <a:gd name="T17" fmla="*/ 19 h 38"/>
                  <a:gd name="T18" fmla="*/ 87 w 88"/>
                  <a:gd name="T19" fmla="*/ 23 h 38"/>
                  <a:gd name="T20" fmla="*/ 84 w 88"/>
                  <a:gd name="T21" fmla="*/ 27 h 38"/>
                  <a:gd name="T22" fmla="*/ 80 w 88"/>
                  <a:gd name="T23" fmla="*/ 30 h 38"/>
                  <a:gd name="T24" fmla="*/ 75 w 88"/>
                  <a:gd name="T25" fmla="*/ 33 h 38"/>
                  <a:gd name="T26" fmla="*/ 68 w 88"/>
                  <a:gd name="T27" fmla="*/ 35 h 38"/>
                  <a:gd name="T28" fmla="*/ 61 w 88"/>
                  <a:gd name="T29" fmla="*/ 37 h 38"/>
                  <a:gd name="T30" fmla="*/ 53 w 88"/>
                  <a:gd name="T31" fmla="*/ 38 h 38"/>
                  <a:gd name="T32" fmla="*/ 44 w 88"/>
                  <a:gd name="T33" fmla="*/ 38 h 38"/>
                  <a:gd name="T34" fmla="*/ 35 w 88"/>
                  <a:gd name="T35" fmla="*/ 38 h 38"/>
                  <a:gd name="T36" fmla="*/ 26 w 88"/>
                  <a:gd name="T37" fmla="*/ 37 h 38"/>
                  <a:gd name="T38" fmla="*/ 19 w 88"/>
                  <a:gd name="T39" fmla="*/ 35 h 38"/>
                  <a:gd name="T40" fmla="*/ 13 w 88"/>
                  <a:gd name="T41" fmla="*/ 33 h 38"/>
                  <a:gd name="T42" fmla="*/ 7 w 88"/>
                  <a:gd name="T43" fmla="*/ 30 h 38"/>
                  <a:gd name="T44" fmla="*/ 3 w 88"/>
                  <a:gd name="T45" fmla="*/ 27 h 38"/>
                  <a:gd name="T46" fmla="*/ 1 w 88"/>
                  <a:gd name="T47" fmla="*/ 23 h 38"/>
                  <a:gd name="T48" fmla="*/ 0 w 88"/>
                  <a:gd name="T49" fmla="*/ 19 h 38"/>
                  <a:gd name="T50" fmla="*/ 1 w 88"/>
                  <a:gd name="T51" fmla="*/ 15 h 38"/>
                  <a:gd name="T52" fmla="*/ 3 w 88"/>
                  <a:gd name="T53" fmla="*/ 12 h 38"/>
                  <a:gd name="T54" fmla="*/ 7 w 88"/>
                  <a:gd name="T55" fmla="*/ 8 h 38"/>
                  <a:gd name="T56" fmla="*/ 13 w 88"/>
                  <a:gd name="T57" fmla="*/ 5 h 38"/>
                  <a:gd name="T58" fmla="*/ 19 w 88"/>
                  <a:gd name="T59" fmla="*/ 2 h 38"/>
                  <a:gd name="T60" fmla="*/ 26 w 88"/>
                  <a:gd name="T61" fmla="*/ 1 h 38"/>
                  <a:gd name="T62" fmla="*/ 35 w 88"/>
                  <a:gd name="T63" fmla="*/ 0 h 38"/>
                  <a:gd name="T64" fmla="*/ 44 w 88"/>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8"/>
                  <a:gd name="T101" fmla="*/ 88 w 8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8">
                    <a:moveTo>
                      <a:pt x="44" y="0"/>
                    </a:moveTo>
                    <a:lnTo>
                      <a:pt x="53" y="0"/>
                    </a:lnTo>
                    <a:lnTo>
                      <a:pt x="61" y="1"/>
                    </a:lnTo>
                    <a:lnTo>
                      <a:pt x="68" y="2"/>
                    </a:lnTo>
                    <a:lnTo>
                      <a:pt x="75" y="5"/>
                    </a:lnTo>
                    <a:lnTo>
                      <a:pt x="80" y="8"/>
                    </a:lnTo>
                    <a:lnTo>
                      <a:pt x="84" y="12"/>
                    </a:lnTo>
                    <a:lnTo>
                      <a:pt x="87" y="15"/>
                    </a:lnTo>
                    <a:lnTo>
                      <a:pt x="88" y="19"/>
                    </a:lnTo>
                    <a:lnTo>
                      <a:pt x="87" y="23"/>
                    </a:lnTo>
                    <a:lnTo>
                      <a:pt x="84" y="27"/>
                    </a:lnTo>
                    <a:lnTo>
                      <a:pt x="80" y="30"/>
                    </a:lnTo>
                    <a:lnTo>
                      <a:pt x="75" y="33"/>
                    </a:lnTo>
                    <a:lnTo>
                      <a:pt x="68" y="35"/>
                    </a:lnTo>
                    <a:lnTo>
                      <a:pt x="61" y="37"/>
                    </a:lnTo>
                    <a:lnTo>
                      <a:pt x="53" y="38"/>
                    </a:lnTo>
                    <a:lnTo>
                      <a:pt x="44" y="38"/>
                    </a:lnTo>
                    <a:lnTo>
                      <a:pt x="35" y="38"/>
                    </a:lnTo>
                    <a:lnTo>
                      <a:pt x="26" y="37"/>
                    </a:lnTo>
                    <a:lnTo>
                      <a:pt x="19" y="35"/>
                    </a:lnTo>
                    <a:lnTo>
                      <a:pt x="13" y="33"/>
                    </a:lnTo>
                    <a:lnTo>
                      <a:pt x="7" y="30"/>
                    </a:lnTo>
                    <a:lnTo>
                      <a:pt x="3" y="27"/>
                    </a:lnTo>
                    <a:lnTo>
                      <a:pt x="1" y="23"/>
                    </a:lnTo>
                    <a:lnTo>
                      <a:pt x="0" y="19"/>
                    </a:lnTo>
                    <a:lnTo>
                      <a:pt x="1" y="15"/>
                    </a:lnTo>
                    <a:lnTo>
                      <a:pt x="3" y="12"/>
                    </a:lnTo>
                    <a:lnTo>
                      <a:pt x="7" y="8"/>
                    </a:lnTo>
                    <a:lnTo>
                      <a:pt x="13" y="5"/>
                    </a:lnTo>
                    <a:lnTo>
                      <a:pt x="19" y="2"/>
                    </a:lnTo>
                    <a:lnTo>
                      <a:pt x="26" y="1"/>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89" name="Freeform 374"/>
              <p:cNvSpPr>
                <a:spLocks/>
              </p:cNvSpPr>
              <p:nvPr/>
            </p:nvSpPr>
            <p:spPr bwMode="auto">
              <a:xfrm>
                <a:off x="2237" y="1421"/>
                <a:ext cx="88" cy="38"/>
              </a:xfrm>
              <a:custGeom>
                <a:avLst/>
                <a:gdLst>
                  <a:gd name="T0" fmla="*/ 44 w 88"/>
                  <a:gd name="T1" fmla="*/ 0 h 38"/>
                  <a:gd name="T2" fmla="*/ 53 w 88"/>
                  <a:gd name="T3" fmla="*/ 0 h 38"/>
                  <a:gd name="T4" fmla="*/ 61 w 88"/>
                  <a:gd name="T5" fmla="*/ 1 h 38"/>
                  <a:gd name="T6" fmla="*/ 68 w 88"/>
                  <a:gd name="T7" fmla="*/ 2 h 38"/>
                  <a:gd name="T8" fmla="*/ 75 w 88"/>
                  <a:gd name="T9" fmla="*/ 5 h 38"/>
                  <a:gd name="T10" fmla="*/ 80 w 88"/>
                  <a:gd name="T11" fmla="*/ 8 h 38"/>
                  <a:gd name="T12" fmla="*/ 84 w 88"/>
                  <a:gd name="T13" fmla="*/ 12 h 38"/>
                  <a:gd name="T14" fmla="*/ 87 w 88"/>
                  <a:gd name="T15" fmla="*/ 15 h 38"/>
                  <a:gd name="T16" fmla="*/ 88 w 88"/>
                  <a:gd name="T17" fmla="*/ 19 h 38"/>
                  <a:gd name="T18" fmla="*/ 87 w 88"/>
                  <a:gd name="T19" fmla="*/ 23 h 38"/>
                  <a:gd name="T20" fmla="*/ 84 w 88"/>
                  <a:gd name="T21" fmla="*/ 27 h 38"/>
                  <a:gd name="T22" fmla="*/ 80 w 88"/>
                  <a:gd name="T23" fmla="*/ 30 h 38"/>
                  <a:gd name="T24" fmla="*/ 75 w 88"/>
                  <a:gd name="T25" fmla="*/ 33 h 38"/>
                  <a:gd name="T26" fmla="*/ 68 w 88"/>
                  <a:gd name="T27" fmla="*/ 35 h 38"/>
                  <a:gd name="T28" fmla="*/ 61 w 88"/>
                  <a:gd name="T29" fmla="*/ 37 h 38"/>
                  <a:gd name="T30" fmla="*/ 53 w 88"/>
                  <a:gd name="T31" fmla="*/ 38 h 38"/>
                  <a:gd name="T32" fmla="*/ 44 w 88"/>
                  <a:gd name="T33" fmla="*/ 38 h 38"/>
                  <a:gd name="T34" fmla="*/ 35 w 88"/>
                  <a:gd name="T35" fmla="*/ 38 h 38"/>
                  <a:gd name="T36" fmla="*/ 26 w 88"/>
                  <a:gd name="T37" fmla="*/ 37 h 38"/>
                  <a:gd name="T38" fmla="*/ 19 w 88"/>
                  <a:gd name="T39" fmla="*/ 35 h 38"/>
                  <a:gd name="T40" fmla="*/ 13 w 88"/>
                  <a:gd name="T41" fmla="*/ 33 h 38"/>
                  <a:gd name="T42" fmla="*/ 7 w 88"/>
                  <a:gd name="T43" fmla="*/ 30 h 38"/>
                  <a:gd name="T44" fmla="*/ 3 w 88"/>
                  <a:gd name="T45" fmla="*/ 27 h 38"/>
                  <a:gd name="T46" fmla="*/ 1 w 88"/>
                  <a:gd name="T47" fmla="*/ 23 h 38"/>
                  <a:gd name="T48" fmla="*/ 0 w 88"/>
                  <a:gd name="T49" fmla="*/ 19 h 38"/>
                  <a:gd name="T50" fmla="*/ 1 w 88"/>
                  <a:gd name="T51" fmla="*/ 15 h 38"/>
                  <a:gd name="T52" fmla="*/ 3 w 88"/>
                  <a:gd name="T53" fmla="*/ 12 h 38"/>
                  <a:gd name="T54" fmla="*/ 7 w 88"/>
                  <a:gd name="T55" fmla="*/ 8 h 38"/>
                  <a:gd name="T56" fmla="*/ 13 w 88"/>
                  <a:gd name="T57" fmla="*/ 5 h 38"/>
                  <a:gd name="T58" fmla="*/ 19 w 88"/>
                  <a:gd name="T59" fmla="*/ 2 h 38"/>
                  <a:gd name="T60" fmla="*/ 26 w 88"/>
                  <a:gd name="T61" fmla="*/ 1 h 38"/>
                  <a:gd name="T62" fmla="*/ 35 w 88"/>
                  <a:gd name="T63" fmla="*/ 0 h 38"/>
                  <a:gd name="T64" fmla="*/ 44 w 88"/>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8"/>
                  <a:gd name="T101" fmla="*/ 88 w 8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8">
                    <a:moveTo>
                      <a:pt x="44" y="0"/>
                    </a:moveTo>
                    <a:lnTo>
                      <a:pt x="53" y="0"/>
                    </a:lnTo>
                    <a:lnTo>
                      <a:pt x="61" y="1"/>
                    </a:lnTo>
                    <a:lnTo>
                      <a:pt x="68" y="2"/>
                    </a:lnTo>
                    <a:lnTo>
                      <a:pt x="75" y="5"/>
                    </a:lnTo>
                    <a:lnTo>
                      <a:pt x="80" y="8"/>
                    </a:lnTo>
                    <a:lnTo>
                      <a:pt x="84" y="12"/>
                    </a:lnTo>
                    <a:lnTo>
                      <a:pt x="87" y="15"/>
                    </a:lnTo>
                    <a:lnTo>
                      <a:pt x="88" y="19"/>
                    </a:lnTo>
                    <a:lnTo>
                      <a:pt x="87" y="23"/>
                    </a:lnTo>
                    <a:lnTo>
                      <a:pt x="84" y="27"/>
                    </a:lnTo>
                    <a:lnTo>
                      <a:pt x="80" y="30"/>
                    </a:lnTo>
                    <a:lnTo>
                      <a:pt x="75" y="33"/>
                    </a:lnTo>
                    <a:lnTo>
                      <a:pt x="68" y="35"/>
                    </a:lnTo>
                    <a:lnTo>
                      <a:pt x="61" y="37"/>
                    </a:lnTo>
                    <a:lnTo>
                      <a:pt x="53" y="38"/>
                    </a:lnTo>
                    <a:lnTo>
                      <a:pt x="44" y="38"/>
                    </a:lnTo>
                    <a:lnTo>
                      <a:pt x="35" y="38"/>
                    </a:lnTo>
                    <a:lnTo>
                      <a:pt x="26" y="37"/>
                    </a:lnTo>
                    <a:lnTo>
                      <a:pt x="19" y="35"/>
                    </a:lnTo>
                    <a:lnTo>
                      <a:pt x="13" y="33"/>
                    </a:lnTo>
                    <a:lnTo>
                      <a:pt x="7" y="30"/>
                    </a:lnTo>
                    <a:lnTo>
                      <a:pt x="3" y="27"/>
                    </a:lnTo>
                    <a:lnTo>
                      <a:pt x="1" y="23"/>
                    </a:lnTo>
                    <a:lnTo>
                      <a:pt x="0" y="19"/>
                    </a:lnTo>
                    <a:lnTo>
                      <a:pt x="1" y="15"/>
                    </a:lnTo>
                    <a:lnTo>
                      <a:pt x="3" y="12"/>
                    </a:lnTo>
                    <a:lnTo>
                      <a:pt x="7" y="8"/>
                    </a:lnTo>
                    <a:lnTo>
                      <a:pt x="13" y="5"/>
                    </a:lnTo>
                    <a:lnTo>
                      <a:pt x="19" y="2"/>
                    </a:lnTo>
                    <a:lnTo>
                      <a:pt x="26" y="1"/>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90" name="Freeform 375"/>
              <p:cNvSpPr>
                <a:spLocks/>
              </p:cNvSpPr>
              <p:nvPr/>
            </p:nvSpPr>
            <p:spPr bwMode="auto">
              <a:xfrm>
                <a:off x="2363" y="1377"/>
                <a:ext cx="203" cy="109"/>
              </a:xfrm>
              <a:custGeom>
                <a:avLst/>
                <a:gdLst>
                  <a:gd name="T0" fmla="*/ 40 w 203"/>
                  <a:gd name="T1" fmla="*/ 0 h 109"/>
                  <a:gd name="T2" fmla="*/ 163 w 203"/>
                  <a:gd name="T3" fmla="*/ 0 h 109"/>
                  <a:gd name="T4" fmla="*/ 171 w 203"/>
                  <a:gd name="T5" fmla="*/ 1 h 109"/>
                  <a:gd name="T6" fmla="*/ 178 w 203"/>
                  <a:gd name="T7" fmla="*/ 2 h 109"/>
                  <a:gd name="T8" fmla="*/ 186 w 203"/>
                  <a:gd name="T9" fmla="*/ 6 h 109"/>
                  <a:gd name="T10" fmla="*/ 191 w 203"/>
                  <a:gd name="T11" fmla="*/ 9 h 109"/>
                  <a:gd name="T12" fmla="*/ 196 w 203"/>
                  <a:gd name="T13" fmla="*/ 14 h 109"/>
                  <a:gd name="T14" fmla="*/ 200 w 203"/>
                  <a:gd name="T15" fmla="*/ 20 h 109"/>
                  <a:gd name="T16" fmla="*/ 202 w 203"/>
                  <a:gd name="T17" fmla="*/ 25 h 109"/>
                  <a:gd name="T18" fmla="*/ 203 w 203"/>
                  <a:gd name="T19" fmla="*/ 31 h 109"/>
                  <a:gd name="T20" fmla="*/ 203 w 203"/>
                  <a:gd name="T21" fmla="*/ 78 h 109"/>
                  <a:gd name="T22" fmla="*/ 202 w 203"/>
                  <a:gd name="T23" fmla="*/ 84 h 109"/>
                  <a:gd name="T24" fmla="*/ 200 w 203"/>
                  <a:gd name="T25" fmla="*/ 89 h 109"/>
                  <a:gd name="T26" fmla="*/ 196 w 203"/>
                  <a:gd name="T27" fmla="*/ 95 h 109"/>
                  <a:gd name="T28" fmla="*/ 191 w 203"/>
                  <a:gd name="T29" fmla="*/ 100 h 109"/>
                  <a:gd name="T30" fmla="*/ 186 w 203"/>
                  <a:gd name="T31" fmla="*/ 103 h 109"/>
                  <a:gd name="T32" fmla="*/ 178 w 203"/>
                  <a:gd name="T33" fmla="*/ 107 h 109"/>
                  <a:gd name="T34" fmla="*/ 171 w 203"/>
                  <a:gd name="T35" fmla="*/ 108 h 109"/>
                  <a:gd name="T36" fmla="*/ 163 w 203"/>
                  <a:gd name="T37" fmla="*/ 109 h 109"/>
                  <a:gd name="T38" fmla="*/ 40 w 203"/>
                  <a:gd name="T39" fmla="*/ 109 h 109"/>
                  <a:gd name="T40" fmla="*/ 32 w 203"/>
                  <a:gd name="T41" fmla="*/ 108 h 109"/>
                  <a:gd name="T42" fmla="*/ 25 w 203"/>
                  <a:gd name="T43" fmla="*/ 107 h 109"/>
                  <a:gd name="T44" fmla="*/ 18 w 203"/>
                  <a:gd name="T45" fmla="*/ 103 h 109"/>
                  <a:gd name="T46" fmla="*/ 12 w 203"/>
                  <a:gd name="T47" fmla="*/ 100 h 109"/>
                  <a:gd name="T48" fmla="*/ 7 w 203"/>
                  <a:gd name="T49" fmla="*/ 95 h 109"/>
                  <a:gd name="T50" fmla="*/ 4 w 203"/>
                  <a:gd name="T51" fmla="*/ 89 h 109"/>
                  <a:gd name="T52" fmla="*/ 1 w 203"/>
                  <a:gd name="T53" fmla="*/ 84 h 109"/>
                  <a:gd name="T54" fmla="*/ 0 w 203"/>
                  <a:gd name="T55" fmla="*/ 78 h 109"/>
                  <a:gd name="T56" fmla="*/ 0 w 203"/>
                  <a:gd name="T57" fmla="*/ 31 h 109"/>
                  <a:gd name="T58" fmla="*/ 1 w 203"/>
                  <a:gd name="T59" fmla="*/ 25 h 109"/>
                  <a:gd name="T60" fmla="*/ 4 w 203"/>
                  <a:gd name="T61" fmla="*/ 20 h 109"/>
                  <a:gd name="T62" fmla="*/ 7 w 203"/>
                  <a:gd name="T63" fmla="*/ 14 h 109"/>
                  <a:gd name="T64" fmla="*/ 12 w 203"/>
                  <a:gd name="T65" fmla="*/ 9 h 109"/>
                  <a:gd name="T66" fmla="*/ 18 w 203"/>
                  <a:gd name="T67" fmla="*/ 6 h 109"/>
                  <a:gd name="T68" fmla="*/ 25 w 203"/>
                  <a:gd name="T69" fmla="*/ 2 h 109"/>
                  <a:gd name="T70" fmla="*/ 32 w 203"/>
                  <a:gd name="T71" fmla="*/ 1 h 109"/>
                  <a:gd name="T72" fmla="*/ 40 w 203"/>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09"/>
                  <a:gd name="T113" fmla="*/ 203 w 203"/>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09">
                    <a:moveTo>
                      <a:pt x="40" y="0"/>
                    </a:moveTo>
                    <a:lnTo>
                      <a:pt x="163" y="0"/>
                    </a:lnTo>
                    <a:lnTo>
                      <a:pt x="171" y="1"/>
                    </a:lnTo>
                    <a:lnTo>
                      <a:pt x="178" y="2"/>
                    </a:lnTo>
                    <a:lnTo>
                      <a:pt x="186" y="6"/>
                    </a:lnTo>
                    <a:lnTo>
                      <a:pt x="191" y="9"/>
                    </a:lnTo>
                    <a:lnTo>
                      <a:pt x="196" y="14"/>
                    </a:lnTo>
                    <a:lnTo>
                      <a:pt x="200" y="20"/>
                    </a:lnTo>
                    <a:lnTo>
                      <a:pt x="202" y="25"/>
                    </a:lnTo>
                    <a:lnTo>
                      <a:pt x="203" y="31"/>
                    </a:lnTo>
                    <a:lnTo>
                      <a:pt x="203" y="78"/>
                    </a:lnTo>
                    <a:lnTo>
                      <a:pt x="202" y="84"/>
                    </a:lnTo>
                    <a:lnTo>
                      <a:pt x="200" y="89"/>
                    </a:lnTo>
                    <a:lnTo>
                      <a:pt x="196" y="95"/>
                    </a:lnTo>
                    <a:lnTo>
                      <a:pt x="191" y="100"/>
                    </a:lnTo>
                    <a:lnTo>
                      <a:pt x="186" y="103"/>
                    </a:lnTo>
                    <a:lnTo>
                      <a:pt x="178" y="107"/>
                    </a:lnTo>
                    <a:lnTo>
                      <a:pt x="171" y="108"/>
                    </a:lnTo>
                    <a:lnTo>
                      <a:pt x="163" y="109"/>
                    </a:lnTo>
                    <a:lnTo>
                      <a:pt x="40" y="109"/>
                    </a:lnTo>
                    <a:lnTo>
                      <a:pt x="32" y="108"/>
                    </a:lnTo>
                    <a:lnTo>
                      <a:pt x="25" y="107"/>
                    </a:lnTo>
                    <a:lnTo>
                      <a:pt x="18" y="103"/>
                    </a:lnTo>
                    <a:lnTo>
                      <a:pt x="12" y="100"/>
                    </a:lnTo>
                    <a:lnTo>
                      <a:pt x="7" y="95"/>
                    </a:lnTo>
                    <a:lnTo>
                      <a:pt x="4" y="89"/>
                    </a:lnTo>
                    <a:lnTo>
                      <a:pt x="1" y="84"/>
                    </a:lnTo>
                    <a:lnTo>
                      <a:pt x="0" y="78"/>
                    </a:lnTo>
                    <a:lnTo>
                      <a:pt x="0" y="31"/>
                    </a:lnTo>
                    <a:lnTo>
                      <a:pt x="1" y="25"/>
                    </a:lnTo>
                    <a:lnTo>
                      <a:pt x="4" y="20"/>
                    </a:lnTo>
                    <a:lnTo>
                      <a:pt x="7" y="14"/>
                    </a:lnTo>
                    <a:lnTo>
                      <a:pt x="12" y="9"/>
                    </a:lnTo>
                    <a:lnTo>
                      <a:pt x="18" y="6"/>
                    </a:lnTo>
                    <a:lnTo>
                      <a:pt x="25" y="2"/>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91" name="Freeform 376"/>
              <p:cNvSpPr>
                <a:spLocks/>
              </p:cNvSpPr>
              <p:nvPr/>
            </p:nvSpPr>
            <p:spPr bwMode="auto">
              <a:xfrm>
                <a:off x="2363" y="1377"/>
                <a:ext cx="203" cy="109"/>
              </a:xfrm>
              <a:custGeom>
                <a:avLst/>
                <a:gdLst>
                  <a:gd name="T0" fmla="*/ 40 w 203"/>
                  <a:gd name="T1" fmla="*/ 0 h 109"/>
                  <a:gd name="T2" fmla="*/ 163 w 203"/>
                  <a:gd name="T3" fmla="*/ 0 h 109"/>
                  <a:gd name="T4" fmla="*/ 171 w 203"/>
                  <a:gd name="T5" fmla="*/ 1 h 109"/>
                  <a:gd name="T6" fmla="*/ 178 w 203"/>
                  <a:gd name="T7" fmla="*/ 2 h 109"/>
                  <a:gd name="T8" fmla="*/ 186 w 203"/>
                  <a:gd name="T9" fmla="*/ 6 h 109"/>
                  <a:gd name="T10" fmla="*/ 191 w 203"/>
                  <a:gd name="T11" fmla="*/ 9 h 109"/>
                  <a:gd name="T12" fmla="*/ 196 w 203"/>
                  <a:gd name="T13" fmla="*/ 14 h 109"/>
                  <a:gd name="T14" fmla="*/ 200 w 203"/>
                  <a:gd name="T15" fmla="*/ 20 h 109"/>
                  <a:gd name="T16" fmla="*/ 202 w 203"/>
                  <a:gd name="T17" fmla="*/ 25 h 109"/>
                  <a:gd name="T18" fmla="*/ 203 w 203"/>
                  <a:gd name="T19" fmla="*/ 31 h 109"/>
                  <a:gd name="T20" fmla="*/ 203 w 203"/>
                  <a:gd name="T21" fmla="*/ 78 h 109"/>
                  <a:gd name="T22" fmla="*/ 202 w 203"/>
                  <a:gd name="T23" fmla="*/ 84 h 109"/>
                  <a:gd name="T24" fmla="*/ 200 w 203"/>
                  <a:gd name="T25" fmla="*/ 89 h 109"/>
                  <a:gd name="T26" fmla="*/ 196 w 203"/>
                  <a:gd name="T27" fmla="*/ 95 h 109"/>
                  <a:gd name="T28" fmla="*/ 191 w 203"/>
                  <a:gd name="T29" fmla="*/ 100 h 109"/>
                  <a:gd name="T30" fmla="*/ 186 w 203"/>
                  <a:gd name="T31" fmla="*/ 103 h 109"/>
                  <a:gd name="T32" fmla="*/ 178 w 203"/>
                  <a:gd name="T33" fmla="*/ 107 h 109"/>
                  <a:gd name="T34" fmla="*/ 171 w 203"/>
                  <a:gd name="T35" fmla="*/ 108 h 109"/>
                  <a:gd name="T36" fmla="*/ 163 w 203"/>
                  <a:gd name="T37" fmla="*/ 109 h 109"/>
                  <a:gd name="T38" fmla="*/ 40 w 203"/>
                  <a:gd name="T39" fmla="*/ 109 h 109"/>
                  <a:gd name="T40" fmla="*/ 32 w 203"/>
                  <a:gd name="T41" fmla="*/ 108 h 109"/>
                  <a:gd name="T42" fmla="*/ 25 w 203"/>
                  <a:gd name="T43" fmla="*/ 107 h 109"/>
                  <a:gd name="T44" fmla="*/ 18 w 203"/>
                  <a:gd name="T45" fmla="*/ 103 h 109"/>
                  <a:gd name="T46" fmla="*/ 12 w 203"/>
                  <a:gd name="T47" fmla="*/ 100 h 109"/>
                  <a:gd name="T48" fmla="*/ 7 w 203"/>
                  <a:gd name="T49" fmla="*/ 95 h 109"/>
                  <a:gd name="T50" fmla="*/ 4 w 203"/>
                  <a:gd name="T51" fmla="*/ 89 h 109"/>
                  <a:gd name="T52" fmla="*/ 1 w 203"/>
                  <a:gd name="T53" fmla="*/ 84 h 109"/>
                  <a:gd name="T54" fmla="*/ 0 w 203"/>
                  <a:gd name="T55" fmla="*/ 78 h 109"/>
                  <a:gd name="T56" fmla="*/ 0 w 203"/>
                  <a:gd name="T57" fmla="*/ 31 h 109"/>
                  <a:gd name="T58" fmla="*/ 1 w 203"/>
                  <a:gd name="T59" fmla="*/ 25 h 109"/>
                  <a:gd name="T60" fmla="*/ 4 w 203"/>
                  <a:gd name="T61" fmla="*/ 20 h 109"/>
                  <a:gd name="T62" fmla="*/ 7 w 203"/>
                  <a:gd name="T63" fmla="*/ 14 h 109"/>
                  <a:gd name="T64" fmla="*/ 12 w 203"/>
                  <a:gd name="T65" fmla="*/ 9 h 109"/>
                  <a:gd name="T66" fmla="*/ 18 w 203"/>
                  <a:gd name="T67" fmla="*/ 6 h 109"/>
                  <a:gd name="T68" fmla="*/ 25 w 203"/>
                  <a:gd name="T69" fmla="*/ 2 h 109"/>
                  <a:gd name="T70" fmla="*/ 32 w 203"/>
                  <a:gd name="T71" fmla="*/ 1 h 109"/>
                  <a:gd name="T72" fmla="*/ 40 w 203"/>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09"/>
                  <a:gd name="T113" fmla="*/ 203 w 203"/>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09">
                    <a:moveTo>
                      <a:pt x="40" y="0"/>
                    </a:moveTo>
                    <a:lnTo>
                      <a:pt x="163" y="0"/>
                    </a:lnTo>
                    <a:lnTo>
                      <a:pt x="171" y="1"/>
                    </a:lnTo>
                    <a:lnTo>
                      <a:pt x="178" y="2"/>
                    </a:lnTo>
                    <a:lnTo>
                      <a:pt x="186" y="6"/>
                    </a:lnTo>
                    <a:lnTo>
                      <a:pt x="191" y="9"/>
                    </a:lnTo>
                    <a:lnTo>
                      <a:pt x="196" y="14"/>
                    </a:lnTo>
                    <a:lnTo>
                      <a:pt x="200" y="20"/>
                    </a:lnTo>
                    <a:lnTo>
                      <a:pt x="202" y="25"/>
                    </a:lnTo>
                    <a:lnTo>
                      <a:pt x="203" y="31"/>
                    </a:lnTo>
                    <a:lnTo>
                      <a:pt x="203" y="78"/>
                    </a:lnTo>
                    <a:lnTo>
                      <a:pt x="202" y="84"/>
                    </a:lnTo>
                    <a:lnTo>
                      <a:pt x="200" y="89"/>
                    </a:lnTo>
                    <a:lnTo>
                      <a:pt x="196" y="95"/>
                    </a:lnTo>
                    <a:lnTo>
                      <a:pt x="191" y="100"/>
                    </a:lnTo>
                    <a:lnTo>
                      <a:pt x="186" y="103"/>
                    </a:lnTo>
                    <a:lnTo>
                      <a:pt x="178" y="107"/>
                    </a:lnTo>
                    <a:lnTo>
                      <a:pt x="171" y="108"/>
                    </a:lnTo>
                    <a:lnTo>
                      <a:pt x="163" y="109"/>
                    </a:lnTo>
                    <a:lnTo>
                      <a:pt x="40" y="109"/>
                    </a:lnTo>
                    <a:lnTo>
                      <a:pt x="32" y="108"/>
                    </a:lnTo>
                    <a:lnTo>
                      <a:pt x="25" y="107"/>
                    </a:lnTo>
                    <a:lnTo>
                      <a:pt x="18" y="103"/>
                    </a:lnTo>
                    <a:lnTo>
                      <a:pt x="12" y="100"/>
                    </a:lnTo>
                    <a:lnTo>
                      <a:pt x="7" y="95"/>
                    </a:lnTo>
                    <a:lnTo>
                      <a:pt x="4" y="89"/>
                    </a:lnTo>
                    <a:lnTo>
                      <a:pt x="1" y="84"/>
                    </a:lnTo>
                    <a:lnTo>
                      <a:pt x="0" y="78"/>
                    </a:lnTo>
                    <a:lnTo>
                      <a:pt x="0" y="31"/>
                    </a:lnTo>
                    <a:lnTo>
                      <a:pt x="1" y="25"/>
                    </a:lnTo>
                    <a:lnTo>
                      <a:pt x="4" y="20"/>
                    </a:lnTo>
                    <a:lnTo>
                      <a:pt x="7" y="14"/>
                    </a:lnTo>
                    <a:lnTo>
                      <a:pt x="12" y="9"/>
                    </a:lnTo>
                    <a:lnTo>
                      <a:pt x="18" y="6"/>
                    </a:lnTo>
                    <a:lnTo>
                      <a:pt x="25" y="2"/>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92" name="Freeform 377"/>
              <p:cNvSpPr>
                <a:spLocks/>
              </p:cNvSpPr>
              <p:nvPr/>
            </p:nvSpPr>
            <p:spPr bwMode="auto">
              <a:xfrm>
                <a:off x="2434" y="1421"/>
                <a:ext cx="88" cy="38"/>
              </a:xfrm>
              <a:custGeom>
                <a:avLst/>
                <a:gdLst>
                  <a:gd name="T0" fmla="*/ 44 w 88"/>
                  <a:gd name="T1" fmla="*/ 0 h 38"/>
                  <a:gd name="T2" fmla="*/ 53 w 88"/>
                  <a:gd name="T3" fmla="*/ 0 h 38"/>
                  <a:gd name="T4" fmla="*/ 61 w 88"/>
                  <a:gd name="T5" fmla="*/ 1 h 38"/>
                  <a:gd name="T6" fmla="*/ 68 w 88"/>
                  <a:gd name="T7" fmla="*/ 2 h 38"/>
                  <a:gd name="T8" fmla="*/ 75 w 88"/>
                  <a:gd name="T9" fmla="*/ 5 h 38"/>
                  <a:gd name="T10" fmla="*/ 80 w 88"/>
                  <a:gd name="T11" fmla="*/ 8 h 38"/>
                  <a:gd name="T12" fmla="*/ 84 w 88"/>
                  <a:gd name="T13" fmla="*/ 12 h 38"/>
                  <a:gd name="T14" fmla="*/ 87 w 88"/>
                  <a:gd name="T15" fmla="*/ 15 h 38"/>
                  <a:gd name="T16" fmla="*/ 88 w 88"/>
                  <a:gd name="T17" fmla="*/ 19 h 38"/>
                  <a:gd name="T18" fmla="*/ 87 w 88"/>
                  <a:gd name="T19" fmla="*/ 23 h 38"/>
                  <a:gd name="T20" fmla="*/ 84 w 88"/>
                  <a:gd name="T21" fmla="*/ 27 h 38"/>
                  <a:gd name="T22" fmla="*/ 80 w 88"/>
                  <a:gd name="T23" fmla="*/ 30 h 38"/>
                  <a:gd name="T24" fmla="*/ 75 w 88"/>
                  <a:gd name="T25" fmla="*/ 33 h 38"/>
                  <a:gd name="T26" fmla="*/ 68 w 88"/>
                  <a:gd name="T27" fmla="*/ 35 h 38"/>
                  <a:gd name="T28" fmla="*/ 61 w 88"/>
                  <a:gd name="T29" fmla="*/ 37 h 38"/>
                  <a:gd name="T30" fmla="*/ 53 w 88"/>
                  <a:gd name="T31" fmla="*/ 38 h 38"/>
                  <a:gd name="T32" fmla="*/ 44 w 88"/>
                  <a:gd name="T33" fmla="*/ 38 h 38"/>
                  <a:gd name="T34" fmla="*/ 36 w 88"/>
                  <a:gd name="T35" fmla="*/ 38 h 38"/>
                  <a:gd name="T36" fmla="*/ 27 w 88"/>
                  <a:gd name="T37" fmla="*/ 37 h 38"/>
                  <a:gd name="T38" fmla="*/ 20 w 88"/>
                  <a:gd name="T39" fmla="*/ 35 h 38"/>
                  <a:gd name="T40" fmla="*/ 13 w 88"/>
                  <a:gd name="T41" fmla="*/ 33 h 38"/>
                  <a:gd name="T42" fmla="*/ 7 w 88"/>
                  <a:gd name="T43" fmla="*/ 30 h 38"/>
                  <a:gd name="T44" fmla="*/ 3 w 88"/>
                  <a:gd name="T45" fmla="*/ 27 h 38"/>
                  <a:gd name="T46" fmla="*/ 1 w 88"/>
                  <a:gd name="T47" fmla="*/ 23 h 38"/>
                  <a:gd name="T48" fmla="*/ 0 w 88"/>
                  <a:gd name="T49" fmla="*/ 19 h 38"/>
                  <a:gd name="T50" fmla="*/ 1 w 88"/>
                  <a:gd name="T51" fmla="*/ 15 h 38"/>
                  <a:gd name="T52" fmla="*/ 3 w 88"/>
                  <a:gd name="T53" fmla="*/ 12 h 38"/>
                  <a:gd name="T54" fmla="*/ 7 w 88"/>
                  <a:gd name="T55" fmla="*/ 8 h 38"/>
                  <a:gd name="T56" fmla="*/ 13 w 88"/>
                  <a:gd name="T57" fmla="*/ 5 h 38"/>
                  <a:gd name="T58" fmla="*/ 20 w 88"/>
                  <a:gd name="T59" fmla="*/ 2 h 38"/>
                  <a:gd name="T60" fmla="*/ 27 w 88"/>
                  <a:gd name="T61" fmla="*/ 1 h 38"/>
                  <a:gd name="T62" fmla="*/ 36 w 88"/>
                  <a:gd name="T63" fmla="*/ 0 h 38"/>
                  <a:gd name="T64" fmla="*/ 44 w 88"/>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8"/>
                  <a:gd name="T101" fmla="*/ 88 w 8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8">
                    <a:moveTo>
                      <a:pt x="44" y="0"/>
                    </a:moveTo>
                    <a:lnTo>
                      <a:pt x="53" y="0"/>
                    </a:lnTo>
                    <a:lnTo>
                      <a:pt x="61" y="1"/>
                    </a:lnTo>
                    <a:lnTo>
                      <a:pt x="68" y="2"/>
                    </a:lnTo>
                    <a:lnTo>
                      <a:pt x="75" y="5"/>
                    </a:lnTo>
                    <a:lnTo>
                      <a:pt x="80" y="8"/>
                    </a:lnTo>
                    <a:lnTo>
                      <a:pt x="84" y="12"/>
                    </a:lnTo>
                    <a:lnTo>
                      <a:pt x="87" y="15"/>
                    </a:lnTo>
                    <a:lnTo>
                      <a:pt x="88" y="19"/>
                    </a:lnTo>
                    <a:lnTo>
                      <a:pt x="87" y="23"/>
                    </a:lnTo>
                    <a:lnTo>
                      <a:pt x="84" y="27"/>
                    </a:lnTo>
                    <a:lnTo>
                      <a:pt x="80" y="30"/>
                    </a:lnTo>
                    <a:lnTo>
                      <a:pt x="75" y="33"/>
                    </a:lnTo>
                    <a:lnTo>
                      <a:pt x="68" y="35"/>
                    </a:lnTo>
                    <a:lnTo>
                      <a:pt x="61" y="37"/>
                    </a:lnTo>
                    <a:lnTo>
                      <a:pt x="53" y="38"/>
                    </a:lnTo>
                    <a:lnTo>
                      <a:pt x="44" y="38"/>
                    </a:lnTo>
                    <a:lnTo>
                      <a:pt x="36" y="38"/>
                    </a:lnTo>
                    <a:lnTo>
                      <a:pt x="27" y="37"/>
                    </a:lnTo>
                    <a:lnTo>
                      <a:pt x="20" y="35"/>
                    </a:lnTo>
                    <a:lnTo>
                      <a:pt x="13" y="33"/>
                    </a:lnTo>
                    <a:lnTo>
                      <a:pt x="7" y="30"/>
                    </a:lnTo>
                    <a:lnTo>
                      <a:pt x="3" y="27"/>
                    </a:lnTo>
                    <a:lnTo>
                      <a:pt x="1" y="23"/>
                    </a:lnTo>
                    <a:lnTo>
                      <a:pt x="0" y="19"/>
                    </a:lnTo>
                    <a:lnTo>
                      <a:pt x="1" y="15"/>
                    </a:lnTo>
                    <a:lnTo>
                      <a:pt x="3" y="12"/>
                    </a:lnTo>
                    <a:lnTo>
                      <a:pt x="7" y="8"/>
                    </a:lnTo>
                    <a:lnTo>
                      <a:pt x="13" y="5"/>
                    </a:lnTo>
                    <a:lnTo>
                      <a:pt x="20" y="2"/>
                    </a:lnTo>
                    <a:lnTo>
                      <a:pt x="27" y="1"/>
                    </a:lnTo>
                    <a:lnTo>
                      <a:pt x="36"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93" name="Freeform 378"/>
              <p:cNvSpPr>
                <a:spLocks/>
              </p:cNvSpPr>
              <p:nvPr/>
            </p:nvSpPr>
            <p:spPr bwMode="auto">
              <a:xfrm>
                <a:off x="2434" y="1421"/>
                <a:ext cx="88" cy="38"/>
              </a:xfrm>
              <a:custGeom>
                <a:avLst/>
                <a:gdLst>
                  <a:gd name="T0" fmla="*/ 44 w 88"/>
                  <a:gd name="T1" fmla="*/ 0 h 38"/>
                  <a:gd name="T2" fmla="*/ 53 w 88"/>
                  <a:gd name="T3" fmla="*/ 0 h 38"/>
                  <a:gd name="T4" fmla="*/ 61 w 88"/>
                  <a:gd name="T5" fmla="*/ 1 h 38"/>
                  <a:gd name="T6" fmla="*/ 68 w 88"/>
                  <a:gd name="T7" fmla="*/ 2 h 38"/>
                  <a:gd name="T8" fmla="*/ 75 w 88"/>
                  <a:gd name="T9" fmla="*/ 5 h 38"/>
                  <a:gd name="T10" fmla="*/ 80 w 88"/>
                  <a:gd name="T11" fmla="*/ 8 h 38"/>
                  <a:gd name="T12" fmla="*/ 84 w 88"/>
                  <a:gd name="T13" fmla="*/ 12 h 38"/>
                  <a:gd name="T14" fmla="*/ 87 w 88"/>
                  <a:gd name="T15" fmla="*/ 15 h 38"/>
                  <a:gd name="T16" fmla="*/ 88 w 88"/>
                  <a:gd name="T17" fmla="*/ 19 h 38"/>
                  <a:gd name="T18" fmla="*/ 87 w 88"/>
                  <a:gd name="T19" fmla="*/ 23 h 38"/>
                  <a:gd name="T20" fmla="*/ 84 w 88"/>
                  <a:gd name="T21" fmla="*/ 27 h 38"/>
                  <a:gd name="T22" fmla="*/ 80 w 88"/>
                  <a:gd name="T23" fmla="*/ 30 h 38"/>
                  <a:gd name="T24" fmla="*/ 75 w 88"/>
                  <a:gd name="T25" fmla="*/ 33 h 38"/>
                  <a:gd name="T26" fmla="*/ 68 w 88"/>
                  <a:gd name="T27" fmla="*/ 35 h 38"/>
                  <a:gd name="T28" fmla="*/ 61 w 88"/>
                  <a:gd name="T29" fmla="*/ 37 h 38"/>
                  <a:gd name="T30" fmla="*/ 53 w 88"/>
                  <a:gd name="T31" fmla="*/ 38 h 38"/>
                  <a:gd name="T32" fmla="*/ 44 w 88"/>
                  <a:gd name="T33" fmla="*/ 38 h 38"/>
                  <a:gd name="T34" fmla="*/ 36 w 88"/>
                  <a:gd name="T35" fmla="*/ 38 h 38"/>
                  <a:gd name="T36" fmla="*/ 27 w 88"/>
                  <a:gd name="T37" fmla="*/ 37 h 38"/>
                  <a:gd name="T38" fmla="*/ 20 w 88"/>
                  <a:gd name="T39" fmla="*/ 35 h 38"/>
                  <a:gd name="T40" fmla="*/ 13 w 88"/>
                  <a:gd name="T41" fmla="*/ 33 h 38"/>
                  <a:gd name="T42" fmla="*/ 7 w 88"/>
                  <a:gd name="T43" fmla="*/ 30 h 38"/>
                  <a:gd name="T44" fmla="*/ 3 w 88"/>
                  <a:gd name="T45" fmla="*/ 27 h 38"/>
                  <a:gd name="T46" fmla="*/ 1 w 88"/>
                  <a:gd name="T47" fmla="*/ 23 h 38"/>
                  <a:gd name="T48" fmla="*/ 0 w 88"/>
                  <a:gd name="T49" fmla="*/ 19 h 38"/>
                  <a:gd name="T50" fmla="*/ 1 w 88"/>
                  <a:gd name="T51" fmla="*/ 15 h 38"/>
                  <a:gd name="T52" fmla="*/ 3 w 88"/>
                  <a:gd name="T53" fmla="*/ 12 h 38"/>
                  <a:gd name="T54" fmla="*/ 7 w 88"/>
                  <a:gd name="T55" fmla="*/ 8 h 38"/>
                  <a:gd name="T56" fmla="*/ 13 w 88"/>
                  <a:gd name="T57" fmla="*/ 5 h 38"/>
                  <a:gd name="T58" fmla="*/ 20 w 88"/>
                  <a:gd name="T59" fmla="*/ 2 h 38"/>
                  <a:gd name="T60" fmla="*/ 27 w 88"/>
                  <a:gd name="T61" fmla="*/ 1 h 38"/>
                  <a:gd name="T62" fmla="*/ 36 w 88"/>
                  <a:gd name="T63" fmla="*/ 0 h 38"/>
                  <a:gd name="T64" fmla="*/ 44 w 88"/>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8"/>
                  <a:gd name="T101" fmla="*/ 88 w 8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8">
                    <a:moveTo>
                      <a:pt x="44" y="0"/>
                    </a:moveTo>
                    <a:lnTo>
                      <a:pt x="53" y="0"/>
                    </a:lnTo>
                    <a:lnTo>
                      <a:pt x="61" y="1"/>
                    </a:lnTo>
                    <a:lnTo>
                      <a:pt x="68" y="2"/>
                    </a:lnTo>
                    <a:lnTo>
                      <a:pt x="75" y="5"/>
                    </a:lnTo>
                    <a:lnTo>
                      <a:pt x="80" y="8"/>
                    </a:lnTo>
                    <a:lnTo>
                      <a:pt x="84" y="12"/>
                    </a:lnTo>
                    <a:lnTo>
                      <a:pt x="87" y="15"/>
                    </a:lnTo>
                    <a:lnTo>
                      <a:pt x="88" y="19"/>
                    </a:lnTo>
                    <a:lnTo>
                      <a:pt x="87" y="23"/>
                    </a:lnTo>
                    <a:lnTo>
                      <a:pt x="84" y="27"/>
                    </a:lnTo>
                    <a:lnTo>
                      <a:pt x="80" y="30"/>
                    </a:lnTo>
                    <a:lnTo>
                      <a:pt x="75" y="33"/>
                    </a:lnTo>
                    <a:lnTo>
                      <a:pt x="68" y="35"/>
                    </a:lnTo>
                    <a:lnTo>
                      <a:pt x="61" y="37"/>
                    </a:lnTo>
                    <a:lnTo>
                      <a:pt x="53" y="38"/>
                    </a:lnTo>
                    <a:lnTo>
                      <a:pt x="44" y="38"/>
                    </a:lnTo>
                    <a:lnTo>
                      <a:pt x="36" y="38"/>
                    </a:lnTo>
                    <a:lnTo>
                      <a:pt x="27" y="37"/>
                    </a:lnTo>
                    <a:lnTo>
                      <a:pt x="20" y="35"/>
                    </a:lnTo>
                    <a:lnTo>
                      <a:pt x="13" y="33"/>
                    </a:lnTo>
                    <a:lnTo>
                      <a:pt x="7" y="30"/>
                    </a:lnTo>
                    <a:lnTo>
                      <a:pt x="3" y="27"/>
                    </a:lnTo>
                    <a:lnTo>
                      <a:pt x="1" y="23"/>
                    </a:lnTo>
                    <a:lnTo>
                      <a:pt x="0" y="19"/>
                    </a:lnTo>
                    <a:lnTo>
                      <a:pt x="1" y="15"/>
                    </a:lnTo>
                    <a:lnTo>
                      <a:pt x="3" y="12"/>
                    </a:lnTo>
                    <a:lnTo>
                      <a:pt x="7" y="8"/>
                    </a:lnTo>
                    <a:lnTo>
                      <a:pt x="13" y="5"/>
                    </a:lnTo>
                    <a:lnTo>
                      <a:pt x="20" y="2"/>
                    </a:lnTo>
                    <a:lnTo>
                      <a:pt x="27" y="1"/>
                    </a:lnTo>
                    <a:lnTo>
                      <a:pt x="36"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94" name="Freeform 379"/>
              <p:cNvSpPr>
                <a:spLocks/>
              </p:cNvSpPr>
              <p:nvPr/>
            </p:nvSpPr>
            <p:spPr bwMode="auto">
              <a:xfrm>
                <a:off x="2561" y="1464"/>
                <a:ext cx="202" cy="110"/>
              </a:xfrm>
              <a:custGeom>
                <a:avLst/>
                <a:gdLst>
                  <a:gd name="T0" fmla="*/ 39 w 202"/>
                  <a:gd name="T1" fmla="*/ 0 h 110"/>
                  <a:gd name="T2" fmla="*/ 163 w 202"/>
                  <a:gd name="T3" fmla="*/ 0 h 110"/>
                  <a:gd name="T4" fmla="*/ 171 w 202"/>
                  <a:gd name="T5" fmla="*/ 1 h 110"/>
                  <a:gd name="T6" fmla="*/ 178 w 202"/>
                  <a:gd name="T7" fmla="*/ 2 h 110"/>
                  <a:gd name="T8" fmla="*/ 185 w 202"/>
                  <a:gd name="T9" fmla="*/ 6 h 110"/>
                  <a:gd name="T10" fmla="*/ 191 w 202"/>
                  <a:gd name="T11" fmla="*/ 9 h 110"/>
                  <a:gd name="T12" fmla="*/ 195 w 202"/>
                  <a:gd name="T13" fmla="*/ 14 h 110"/>
                  <a:gd name="T14" fmla="*/ 199 w 202"/>
                  <a:gd name="T15" fmla="*/ 20 h 110"/>
                  <a:gd name="T16" fmla="*/ 201 w 202"/>
                  <a:gd name="T17" fmla="*/ 26 h 110"/>
                  <a:gd name="T18" fmla="*/ 202 w 202"/>
                  <a:gd name="T19" fmla="*/ 32 h 110"/>
                  <a:gd name="T20" fmla="*/ 202 w 202"/>
                  <a:gd name="T21" fmla="*/ 78 h 110"/>
                  <a:gd name="T22" fmla="*/ 201 w 202"/>
                  <a:gd name="T23" fmla="*/ 84 h 110"/>
                  <a:gd name="T24" fmla="*/ 199 w 202"/>
                  <a:gd name="T25" fmla="*/ 90 h 110"/>
                  <a:gd name="T26" fmla="*/ 195 w 202"/>
                  <a:gd name="T27" fmla="*/ 96 h 110"/>
                  <a:gd name="T28" fmla="*/ 191 w 202"/>
                  <a:gd name="T29" fmla="*/ 100 h 110"/>
                  <a:gd name="T30" fmla="*/ 185 w 202"/>
                  <a:gd name="T31" fmla="*/ 104 h 110"/>
                  <a:gd name="T32" fmla="*/ 178 w 202"/>
                  <a:gd name="T33" fmla="*/ 107 h 110"/>
                  <a:gd name="T34" fmla="*/ 171 w 202"/>
                  <a:gd name="T35" fmla="*/ 108 h 110"/>
                  <a:gd name="T36" fmla="*/ 163 w 202"/>
                  <a:gd name="T37" fmla="*/ 110 h 110"/>
                  <a:gd name="T38" fmla="*/ 39 w 202"/>
                  <a:gd name="T39" fmla="*/ 110 h 110"/>
                  <a:gd name="T40" fmla="*/ 31 w 202"/>
                  <a:gd name="T41" fmla="*/ 108 h 110"/>
                  <a:gd name="T42" fmla="*/ 24 w 202"/>
                  <a:gd name="T43" fmla="*/ 107 h 110"/>
                  <a:gd name="T44" fmla="*/ 17 w 202"/>
                  <a:gd name="T45" fmla="*/ 104 h 110"/>
                  <a:gd name="T46" fmla="*/ 11 w 202"/>
                  <a:gd name="T47" fmla="*/ 100 h 110"/>
                  <a:gd name="T48" fmla="*/ 6 w 202"/>
                  <a:gd name="T49" fmla="*/ 96 h 110"/>
                  <a:gd name="T50" fmla="*/ 3 w 202"/>
                  <a:gd name="T51" fmla="*/ 90 h 110"/>
                  <a:gd name="T52" fmla="*/ 0 w 202"/>
                  <a:gd name="T53" fmla="*/ 84 h 110"/>
                  <a:gd name="T54" fmla="*/ 0 w 202"/>
                  <a:gd name="T55" fmla="*/ 78 h 110"/>
                  <a:gd name="T56" fmla="*/ 0 w 202"/>
                  <a:gd name="T57" fmla="*/ 32 h 110"/>
                  <a:gd name="T58" fmla="*/ 0 w 202"/>
                  <a:gd name="T59" fmla="*/ 26 h 110"/>
                  <a:gd name="T60" fmla="*/ 3 w 202"/>
                  <a:gd name="T61" fmla="*/ 20 h 110"/>
                  <a:gd name="T62" fmla="*/ 6 w 202"/>
                  <a:gd name="T63" fmla="*/ 14 h 110"/>
                  <a:gd name="T64" fmla="*/ 11 w 202"/>
                  <a:gd name="T65" fmla="*/ 9 h 110"/>
                  <a:gd name="T66" fmla="*/ 17 w 202"/>
                  <a:gd name="T67" fmla="*/ 6 h 110"/>
                  <a:gd name="T68" fmla="*/ 24 w 202"/>
                  <a:gd name="T69" fmla="*/ 2 h 110"/>
                  <a:gd name="T70" fmla="*/ 31 w 202"/>
                  <a:gd name="T71" fmla="*/ 1 h 110"/>
                  <a:gd name="T72" fmla="*/ 39 w 202"/>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10"/>
                  <a:gd name="T113" fmla="*/ 202 w 202"/>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10">
                    <a:moveTo>
                      <a:pt x="39" y="0"/>
                    </a:moveTo>
                    <a:lnTo>
                      <a:pt x="163" y="0"/>
                    </a:lnTo>
                    <a:lnTo>
                      <a:pt x="171" y="1"/>
                    </a:lnTo>
                    <a:lnTo>
                      <a:pt x="178" y="2"/>
                    </a:lnTo>
                    <a:lnTo>
                      <a:pt x="185" y="6"/>
                    </a:lnTo>
                    <a:lnTo>
                      <a:pt x="191" y="9"/>
                    </a:lnTo>
                    <a:lnTo>
                      <a:pt x="195" y="14"/>
                    </a:lnTo>
                    <a:lnTo>
                      <a:pt x="199" y="20"/>
                    </a:lnTo>
                    <a:lnTo>
                      <a:pt x="201" y="26"/>
                    </a:lnTo>
                    <a:lnTo>
                      <a:pt x="202" y="32"/>
                    </a:lnTo>
                    <a:lnTo>
                      <a:pt x="202" y="78"/>
                    </a:lnTo>
                    <a:lnTo>
                      <a:pt x="201" y="84"/>
                    </a:lnTo>
                    <a:lnTo>
                      <a:pt x="199" y="90"/>
                    </a:lnTo>
                    <a:lnTo>
                      <a:pt x="195" y="96"/>
                    </a:lnTo>
                    <a:lnTo>
                      <a:pt x="191" y="100"/>
                    </a:lnTo>
                    <a:lnTo>
                      <a:pt x="185" y="104"/>
                    </a:lnTo>
                    <a:lnTo>
                      <a:pt x="178" y="107"/>
                    </a:lnTo>
                    <a:lnTo>
                      <a:pt x="171" y="108"/>
                    </a:lnTo>
                    <a:lnTo>
                      <a:pt x="163" y="110"/>
                    </a:lnTo>
                    <a:lnTo>
                      <a:pt x="39" y="110"/>
                    </a:lnTo>
                    <a:lnTo>
                      <a:pt x="31" y="108"/>
                    </a:lnTo>
                    <a:lnTo>
                      <a:pt x="24" y="107"/>
                    </a:lnTo>
                    <a:lnTo>
                      <a:pt x="17" y="104"/>
                    </a:lnTo>
                    <a:lnTo>
                      <a:pt x="11" y="100"/>
                    </a:lnTo>
                    <a:lnTo>
                      <a:pt x="6" y="96"/>
                    </a:lnTo>
                    <a:lnTo>
                      <a:pt x="3" y="90"/>
                    </a:lnTo>
                    <a:lnTo>
                      <a:pt x="0" y="84"/>
                    </a:lnTo>
                    <a:lnTo>
                      <a:pt x="0" y="78"/>
                    </a:lnTo>
                    <a:lnTo>
                      <a:pt x="0" y="32"/>
                    </a:lnTo>
                    <a:lnTo>
                      <a:pt x="0" y="26"/>
                    </a:lnTo>
                    <a:lnTo>
                      <a:pt x="3" y="20"/>
                    </a:lnTo>
                    <a:lnTo>
                      <a:pt x="6" y="14"/>
                    </a:lnTo>
                    <a:lnTo>
                      <a:pt x="11" y="9"/>
                    </a:lnTo>
                    <a:lnTo>
                      <a:pt x="17" y="6"/>
                    </a:lnTo>
                    <a:lnTo>
                      <a:pt x="24" y="2"/>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95" name="Freeform 380"/>
              <p:cNvSpPr>
                <a:spLocks/>
              </p:cNvSpPr>
              <p:nvPr/>
            </p:nvSpPr>
            <p:spPr bwMode="auto">
              <a:xfrm>
                <a:off x="2561" y="1464"/>
                <a:ext cx="202" cy="110"/>
              </a:xfrm>
              <a:custGeom>
                <a:avLst/>
                <a:gdLst>
                  <a:gd name="T0" fmla="*/ 39 w 202"/>
                  <a:gd name="T1" fmla="*/ 0 h 110"/>
                  <a:gd name="T2" fmla="*/ 163 w 202"/>
                  <a:gd name="T3" fmla="*/ 0 h 110"/>
                  <a:gd name="T4" fmla="*/ 171 w 202"/>
                  <a:gd name="T5" fmla="*/ 1 h 110"/>
                  <a:gd name="T6" fmla="*/ 178 w 202"/>
                  <a:gd name="T7" fmla="*/ 2 h 110"/>
                  <a:gd name="T8" fmla="*/ 185 w 202"/>
                  <a:gd name="T9" fmla="*/ 6 h 110"/>
                  <a:gd name="T10" fmla="*/ 191 w 202"/>
                  <a:gd name="T11" fmla="*/ 9 h 110"/>
                  <a:gd name="T12" fmla="*/ 195 w 202"/>
                  <a:gd name="T13" fmla="*/ 14 h 110"/>
                  <a:gd name="T14" fmla="*/ 199 w 202"/>
                  <a:gd name="T15" fmla="*/ 20 h 110"/>
                  <a:gd name="T16" fmla="*/ 201 w 202"/>
                  <a:gd name="T17" fmla="*/ 26 h 110"/>
                  <a:gd name="T18" fmla="*/ 202 w 202"/>
                  <a:gd name="T19" fmla="*/ 32 h 110"/>
                  <a:gd name="T20" fmla="*/ 202 w 202"/>
                  <a:gd name="T21" fmla="*/ 78 h 110"/>
                  <a:gd name="T22" fmla="*/ 201 w 202"/>
                  <a:gd name="T23" fmla="*/ 84 h 110"/>
                  <a:gd name="T24" fmla="*/ 199 w 202"/>
                  <a:gd name="T25" fmla="*/ 90 h 110"/>
                  <a:gd name="T26" fmla="*/ 195 w 202"/>
                  <a:gd name="T27" fmla="*/ 96 h 110"/>
                  <a:gd name="T28" fmla="*/ 191 w 202"/>
                  <a:gd name="T29" fmla="*/ 100 h 110"/>
                  <a:gd name="T30" fmla="*/ 185 w 202"/>
                  <a:gd name="T31" fmla="*/ 104 h 110"/>
                  <a:gd name="T32" fmla="*/ 178 w 202"/>
                  <a:gd name="T33" fmla="*/ 107 h 110"/>
                  <a:gd name="T34" fmla="*/ 171 w 202"/>
                  <a:gd name="T35" fmla="*/ 108 h 110"/>
                  <a:gd name="T36" fmla="*/ 163 w 202"/>
                  <a:gd name="T37" fmla="*/ 110 h 110"/>
                  <a:gd name="T38" fmla="*/ 39 w 202"/>
                  <a:gd name="T39" fmla="*/ 110 h 110"/>
                  <a:gd name="T40" fmla="*/ 31 w 202"/>
                  <a:gd name="T41" fmla="*/ 108 h 110"/>
                  <a:gd name="T42" fmla="*/ 24 w 202"/>
                  <a:gd name="T43" fmla="*/ 107 h 110"/>
                  <a:gd name="T44" fmla="*/ 17 w 202"/>
                  <a:gd name="T45" fmla="*/ 104 h 110"/>
                  <a:gd name="T46" fmla="*/ 11 w 202"/>
                  <a:gd name="T47" fmla="*/ 100 h 110"/>
                  <a:gd name="T48" fmla="*/ 6 w 202"/>
                  <a:gd name="T49" fmla="*/ 96 h 110"/>
                  <a:gd name="T50" fmla="*/ 3 w 202"/>
                  <a:gd name="T51" fmla="*/ 90 h 110"/>
                  <a:gd name="T52" fmla="*/ 0 w 202"/>
                  <a:gd name="T53" fmla="*/ 84 h 110"/>
                  <a:gd name="T54" fmla="*/ 0 w 202"/>
                  <a:gd name="T55" fmla="*/ 78 h 110"/>
                  <a:gd name="T56" fmla="*/ 0 w 202"/>
                  <a:gd name="T57" fmla="*/ 32 h 110"/>
                  <a:gd name="T58" fmla="*/ 0 w 202"/>
                  <a:gd name="T59" fmla="*/ 26 h 110"/>
                  <a:gd name="T60" fmla="*/ 3 w 202"/>
                  <a:gd name="T61" fmla="*/ 20 h 110"/>
                  <a:gd name="T62" fmla="*/ 6 w 202"/>
                  <a:gd name="T63" fmla="*/ 14 h 110"/>
                  <a:gd name="T64" fmla="*/ 11 w 202"/>
                  <a:gd name="T65" fmla="*/ 9 h 110"/>
                  <a:gd name="T66" fmla="*/ 17 w 202"/>
                  <a:gd name="T67" fmla="*/ 6 h 110"/>
                  <a:gd name="T68" fmla="*/ 24 w 202"/>
                  <a:gd name="T69" fmla="*/ 2 h 110"/>
                  <a:gd name="T70" fmla="*/ 31 w 202"/>
                  <a:gd name="T71" fmla="*/ 1 h 110"/>
                  <a:gd name="T72" fmla="*/ 39 w 202"/>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10"/>
                  <a:gd name="T113" fmla="*/ 202 w 202"/>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10">
                    <a:moveTo>
                      <a:pt x="39" y="0"/>
                    </a:moveTo>
                    <a:lnTo>
                      <a:pt x="163" y="0"/>
                    </a:lnTo>
                    <a:lnTo>
                      <a:pt x="171" y="1"/>
                    </a:lnTo>
                    <a:lnTo>
                      <a:pt x="178" y="2"/>
                    </a:lnTo>
                    <a:lnTo>
                      <a:pt x="185" y="6"/>
                    </a:lnTo>
                    <a:lnTo>
                      <a:pt x="191" y="9"/>
                    </a:lnTo>
                    <a:lnTo>
                      <a:pt x="195" y="14"/>
                    </a:lnTo>
                    <a:lnTo>
                      <a:pt x="199" y="20"/>
                    </a:lnTo>
                    <a:lnTo>
                      <a:pt x="201" y="26"/>
                    </a:lnTo>
                    <a:lnTo>
                      <a:pt x="202" y="32"/>
                    </a:lnTo>
                    <a:lnTo>
                      <a:pt x="202" y="78"/>
                    </a:lnTo>
                    <a:lnTo>
                      <a:pt x="201" y="84"/>
                    </a:lnTo>
                    <a:lnTo>
                      <a:pt x="199" y="90"/>
                    </a:lnTo>
                    <a:lnTo>
                      <a:pt x="195" y="96"/>
                    </a:lnTo>
                    <a:lnTo>
                      <a:pt x="191" y="100"/>
                    </a:lnTo>
                    <a:lnTo>
                      <a:pt x="185" y="104"/>
                    </a:lnTo>
                    <a:lnTo>
                      <a:pt x="178" y="107"/>
                    </a:lnTo>
                    <a:lnTo>
                      <a:pt x="171" y="108"/>
                    </a:lnTo>
                    <a:lnTo>
                      <a:pt x="163" y="110"/>
                    </a:lnTo>
                    <a:lnTo>
                      <a:pt x="39" y="110"/>
                    </a:lnTo>
                    <a:lnTo>
                      <a:pt x="31" y="108"/>
                    </a:lnTo>
                    <a:lnTo>
                      <a:pt x="24" y="107"/>
                    </a:lnTo>
                    <a:lnTo>
                      <a:pt x="17" y="104"/>
                    </a:lnTo>
                    <a:lnTo>
                      <a:pt x="11" y="100"/>
                    </a:lnTo>
                    <a:lnTo>
                      <a:pt x="6" y="96"/>
                    </a:lnTo>
                    <a:lnTo>
                      <a:pt x="3" y="90"/>
                    </a:lnTo>
                    <a:lnTo>
                      <a:pt x="0" y="84"/>
                    </a:lnTo>
                    <a:lnTo>
                      <a:pt x="0" y="78"/>
                    </a:lnTo>
                    <a:lnTo>
                      <a:pt x="0" y="32"/>
                    </a:lnTo>
                    <a:lnTo>
                      <a:pt x="0" y="26"/>
                    </a:lnTo>
                    <a:lnTo>
                      <a:pt x="3" y="20"/>
                    </a:lnTo>
                    <a:lnTo>
                      <a:pt x="6" y="14"/>
                    </a:lnTo>
                    <a:lnTo>
                      <a:pt x="11" y="9"/>
                    </a:lnTo>
                    <a:lnTo>
                      <a:pt x="17" y="6"/>
                    </a:lnTo>
                    <a:lnTo>
                      <a:pt x="24" y="2"/>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96" name="Freeform 381"/>
              <p:cNvSpPr>
                <a:spLocks/>
              </p:cNvSpPr>
              <p:nvPr/>
            </p:nvSpPr>
            <p:spPr bwMode="auto">
              <a:xfrm>
                <a:off x="2631" y="1508"/>
                <a:ext cx="88" cy="39"/>
              </a:xfrm>
              <a:custGeom>
                <a:avLst/>
                <a:gdLst>
                  <a:gd name="T0" fmla="*/ 44 w 88"/>
                  <a:gd name="T1" fmla="*/ 0 h 39"/>
                  <a:gd name="T2" fmla="*/ 53 w 88"/>
                  <a:gd name="T3" fmla="*/ 0 h 39"/>
                  <a:gd name="T4" fmla="*/ 61 w 88"/>
                  <a:gd name="T5" fmla="*/ 2 h 39"/>
                  <a:gd name="T6" fmla="*/ 69 w 88"/>
                  <a:gd name="T7" fmla="*/ 3 h 39"/>
                  <a:gd name="T8" fmla="*/ 75 w 88"/>
                  <a:gd name="T9" fmla="*/ 5 h 39"/>
                  <a:gd name="T10" fmla="*/ 80 w 88"/>
                  <a:gd name="T11" fmla="*/ 9 h 39"/>
                  <a:gd name="T12" fmla="*/ 84 w 88"/>
                  <a:gd name="T13" fmla="*/ 12 h 39"/>
                  <a:gd name="T14" fmla="*/ 87 w 88"/>
                  <a:gd name="T15" fmla="*/ 16 h 39"/>
                  <a:gd name="T16" fmla="*/ 88 w 88"/>
                  <a:gd name="T17" fmla="*/ 19 h 39"/>
                  <a:gd name="T18" fmla="*/ 87 w 88"/>
                  <a:gd name="T19" fmla="*/ 24 h 39"/>
                  <a:gd name="T20" fmla="*/ 84 w 88"/>
                  <a:gd name="T21" fmla="*/ 27 h 39"/>
                  <a:gd name="T22" fmla="*/ 80 w 88"/>
                  <a:gd name="T23" fmla="*/ 31 h 39"/>
                  <a:gd name="T24" fmla="*/ 75 w 88"/>
                  <a:gd name="T25" fmla="*/ 33 h 39"/>
                  <a:gd name="T26" fmla="*/ 69 w 88"/>
                  <a:gd name="T27" fmla="*/ 35 h 39"/>
                  <a:gd name="T28" fmla="*/ 61 w 88"/>
                  <a:gd name="T29" fmla="*/ 38 h 39"/>
                  <a:gd name="T30" fmla="*/ 53 w 88"/>
                  <a:gd name="T31" fmla="*/ 39 h 39"/>
                  <a:gd name="T32" fmla="*/ 44 w 88"/>
                  <a:gd name="T33" fmla="*/ 39 h 39"/>
                  <a:gd name="T34" fmla="*/ 36 w 88"/>
                  <a:gd name="T35" fmla="*/ 39 h 39"/>
                  <a:gd name="T36" fmla="*/ 28 w 88"/>
                  <a:gd name="T37" fmla="*/ 38 h 39"/>
                  <a:gd name="T38" fmla="*/ 20 w 88"/>
                  <a:gd name="T39" fmla="*/ 35 h 39"/>
                  <a:gd name="T40" fmla="*/ 14 w 88"/>
                  <a:gd name="T41" fmla="*/ 33 h 39"/>
                  <a:gd name="T42" fmla="*/ 8 w 88"/>
                  <a:gd name="T43" fmla="*/ 31 h 39"/>
                  <a:gd name="T44" fmla="*/ 4 w 88"/>
                  <a:gd name="T45" fmla="*/ 27 h 39"/>
                  <a:gd name="T46" fmla="*/ 1 w 88"/>
                  <a:gd name="T47" fmla="*/ 24 h 39"/>
                  <a:gd name="T48" fmla="*/ 0 w 88"/>
                  <a:gd name="T49" fmla="*/ 19 h 39"/>
                  <a:gd name="T50" fmla="*/ 1 w 88"/>
                  <a:gd name="T51" fmla="*/ 16 h 39"/>
                  <a:gd name="T52" fmla="*/ 4 w 88"/>
                  <a:gd name="T53" fmla="*/ 12 h 39"/>
                  <a:gd name="T54" fmla="*/ 8 w 88"/>
                  <a:gd name="T55" fmla="*/ 9 h 39"/>
                  <a:gd name="T56" fmla="*/ 14 w 88"/>
                  <a:gd name="T57" fmla="*/ 5 h 39"/>
                  <a:gd name="T58" fmla="*/ 20 w 88"/>
                  <a:gd name="T59" fmla="*/ 3 h 39"/>
                  <a:gd name="T60" fmla="*/ 28 w 88"/>
                  <a:gd name="T61" fmla="*/ 2 h 39"/>
                  <a:gd name="T62" fmla="*/ 36 w 88"/>
                  <a:gd name="T63" fmla="*/ 0 h 39"/>
                  <a:gd name="T64" fmla="*/ 44 w 8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9"/>
                  <a:gd name="T101" fmla="*/ 88 w 88"/>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9">
                    <a:moveTo>
                      <a:pt x="44" y="0"/>
                    </a:moveTo>
                    <a:lnTo>
                      <a:pt x="53" y="0"/>
                    </a:lnTo>
                    <a:lnTo>
                      <a:pt x="61" y="2"/>
                    </a:lnTo>
                    <a:lnTo>
                      <a:pt x="69" y="3"/>
                    </a:lnTo>
                    <a:lnTo>
                      <a:pt x="75" y="5"/>
                    </a:lnTo>
                    <a:lnTo>
                      <a:pt x="80" y="9"/>
                    </a:lnTo>
                    <a:lnTo>
                      <a:pt x="84" y="12"/>
                    </a:lnTo>
                    <a:lnTo>
                      <a:pt x="87" y="16"/>
                    </a:lnTo>
                    <a:lnTo>
                      <a:pt x="88" y="19"/>
                    </a:lnTo>
                    <a:lnTo>
                      <a:pt x="87" y="24"/>
                    </a:lnTo>
                    <a:lnTo>
                      <a:pt x="84" y="27"/>
                    </a:lnTo>
                    <a:lnTo>
                      <a:pt x="80" y="31"/>
                    </a:lnTo>
                    <a:lnTo>
                      <a:pt x="75" y="33"/>
                    </a:lnTo>
                    <a:lnTo>
                      <a:pt x="69" y="35"/>
                    </a:lnTo>
                    <a:lnTo>
                      <a:pt x="61" y="38"/>
                    </a:lnTo>
                    <a:lnTo>
                      <a:pt x="53" y="39"/>
                    </a:lnTo>
                    <a:lnTo>
                      <a:pt x="44" y="39"/>
                    </a:lnTo>
                    <a:lnTo>
                      <a:pt x="36" y="39"/>
                    </a:lnTo>
                    <a:lnTo>
                      <a:pt x="28" y="38"/>
                    </a:lnTo>
                    <a:lnTo>
                      <a:pt x="20" y="35"/>
                    </a:lnTo>
                    <a:lnTo>
                      <a:pt x="14" y="33"/>
                    </a:lnTo>
                    <a:lnTo>
                      <a:pt x="8" y="31"/>
                    </a:lnTo>
                    <a:lnTo>
                      <a:pt x="4" y="27"/>
                    </a:lnTo>
                    <a:lnTo>
                      <a:pt x="1" y="24"/>
                    </a:lnTo>
                    <a:lnTo>
                      <a:pt x="0" y="19"/>
                    </a:lnTo>
                    <a:lnTo>
                      <a:pt x="1" y="16"/>
                    </a:lnTo>
                    <a:lnTo>
                      <a:pt x="4" y="12"/>
                    </a:lnTo>
                    <a:lnTo>
                      <a:pt x="8" y="9"/>
                    </a:lnTo>
                    <a:lnTo>
                      <a:pt x="14" y="5"/>
                    </a:lnTo>
                    <a:lnTo>
                      <a:pt x="20" y="3"/>
                    </a:lnTo>
                    <a:lnTo>
                      <a:pt x="28" y="2"/>
                    </a:lnTo>
                    <a:lnTo>
                      <a:pt x="36"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97" name="Freeform 382"/>
              <p:cNvSpPr>
                <a:spLocks/>
              </p:cNvSpPr>
              <p:nvPr/>
            </p:nvSpPr>
            <p:spPr bwMode="auto">
              <a:xfrm>
                <a:off x="2631" y="1508"/>
                <a:ext cx="88" cy="39"/>
              </a:xfrm>
              <a:custGeom>
                <a:avLst/>
                <a:gdLst>
                  <a:gd name="T0" fmla="*/ 44 w 88"/>
                  <a:gd name="T1" fmla="*/ 0 h 39"/>
                  <a:gd name="T2" fmla="*/ 53 w 88"/>
                  <a:gd name="T3" fmla="*/ 0 h 39"/>
                  <a:gd name="T4" fmla="*/ 61 w 88"/>
                  <a:gd name="T5" fmla="*/ 2 h 39"/>
                  <a:gd name="T6" fmla="*/ 69 w 88"/>
                  <a:gd name="T7" fmla="*/ 3 h 39"/>
                  <a:gd name="T8" fmla="*/ 75 w 88"/>
                  <a:gd name="T9" fmla="*/ 5 h 39"/>
                  <a:gd name="T10" fmla="*/ 80 w 88"/>
                  <a:gd name="T11" fmla="*/ 9 h 39"/>
                  <a:gd name="T12" fmla="*/ 84 w 88"/>
                  <a:gd name="T13" fmla="*/ 12 h 39"/>
                  <a:gd name="T14" fmla="*/ 87 w 88"/>
                  <a:gd name="T15" fmla="*/ 16 h 39"/>
                  <a:gd name="T16" fmla="*/ 88 w 88"/>
                  <a:gd name="T17" fmla="*/ 19 h 39"/>
                  <a:gd name="T18" fmla="*/ 87 w 88"/>
                  <a:gd name="T19" fmla="*/ 24 h 39"/>
                  <a:gd name="T20" fmla="*/ 84 w 88"/>
                  <a:gd name="T21" fmla="*/ 27 h 39"/>
                  <a:gd name="T22" fmla="*/ 80 w 88"/>
                  <a:gd name="T23" fmla="*/ 31 h 39"/>
                  <a:gd name="T24" fmla="*/ 75 w 88"/>
                  <a:gd name="T25" fmla="*/ 33 h 39"/>
                  <a:gd name="T26" fmla="*/ 69 w 88"/>
                  <a:gd name="T27" fmla="*/ 35 h 39"/>
                  <a:gd name="T28" fmla="*/ 61 w 88"/>
                  <a:gd name="T29" fmla="*/ 38 h 39"/>
                  <a:gd name="T30" fmla="*/ 53 w 88"/>
                  <a:gd name="T31" fmla="*/ 39 h 39"/>
                  <a:gd name="T32" fmla="*/ 44 w 88"/>
                  <a:gd name="T33" fmla="*/ 39 h 39"/>
                  <a:gd name="T34" fmla="*/ 36 w 88"/>
                  <a:gd name="T35" fmla="*/ 39 h 39"/>
                  <a:gd name="T36" fmla="*/ 28 w 88"/>
                  <a:gd name="T37" fmla="*/ 38 h 39"/>
                  <a:gd name="T38" fmla="*/ 20 w 88"/>
                  <a:gd name="T39" fmla="*/ 35 h 39"/>
                  <a:gd name="T40" fmla="*/ 14 w 88"/>
                  <a:gd name="T41" fmla="*/ 33 h 39"/>
                  <a:gd name="T42" fmla="*/ 8 w 88"/>
                  <a:gd name="T43" fmla="*/ 31 h 39"/>
                  <a:gd name="T44" fmla="*/ 4 w 88"/>
                  <a:gd name="T45" fmla="*/ 27 h 39"/>
                  <a:gd name="T46" fmla="*/ 1 w 88"/>
                  <a:gd name="T47" fmla="*/ 24 h 39"/>
                  <a:gd name="T48" fmla="*/ 0 w 88"/>
                  <a:gd name="T49" fmla="*/ 19 h 39"/>
                  <a:gd name="T50" fmla="*/ 1 w 88"/>
                  <a:gd name="T51" fmla="*/ 16 h 39"/>
                  <a:gd name="T52" fmla="*/ 4 w 88"/>
                  <a:gd name="T53" fmla="*/ 12 h 39"/>
                  <a:gd name="T54" fmla="*/ 8 w 88"/>
                  <a:gd name="T55" fmla="*/ 9 h 39"/>
                  <a:gd name="T56" fmla="*/ 14 w 88"/>
                  <a:gd name="T57" fmla="*/ 5 h 39"/>
                  <a:gd name="T58" fmla="*/ 20 w 88"/>
                  <a:gd name="T59" fmla="*/ 3 h 39"/>
                  <a:gd name="T60" fmla="*/ 28 w 88"/>
                  <a:gd name="T61" fmla="*/ 2 h 39"/>
                  <a:gd name="T62" fmla="*/ 36 w 88"/>
                  <a:gd name="T63" fmla="*/ 0 h 39"/>
                  <a:gd name="T64" fmla="*/ 44 w 8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9"/>
                  <a:gd name="T101" fmla="*/ 88 w 88"/>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9">
                    <a:moveTo>
                      <a:pt x="44" y="0"/>
                    </a:moveTo>
                    <a:lnTo>
                      <a:pt x="53" y="0"/>
                    </a:lnTo>
                    <a:lnTo>
                      <a:pt x="61" y="2"/>
                    </a:lnTo>
                    <a:lnTo>
                      <a:pt x="69" y="3"/>
                    </a:lnTo>
                    <a:lnTo>
                      <a:pt x="75" y="5"/>
                    </a:lnTo>
                    <a:lnTo>
                      <a:pt x="80" y="9"/>
                    </a:lnTo>
                    <a:lnTo>
                      <a:pt x="84" y="12"/>
                    </a:lnTo>
                    <a:lnTo>
                      <a:pt x="87" y="16"/>
                    </a:lnTo>
                    <a:lnTo>
                      <a:pt x="88" y="19"/>
                    </a:lnTo>
                    <a:lnTo>
                      <a:pt x="87" y="24"/>
                    </a:lnTo>
                    <a:lnTo>
                      <a:pt x="84" y="27"/>
                    </a:lnTo>
                    <a:lnTo>
                      <a:pt x="80" y="31"/>
                    </a:lnTo>
                    <a:lnTo>
                      <a:pt x="75" y="33"/>
                    </a:lnTo>
                    <a:lnTo>
                      <a:pt x="69" y="35"/>
                    </a:lnTo>
                    <a:lnTo>
                      <a:pt x="61" y="38"/>
                    </a:lnTo>
                    <a:lnTo>
                      <a:pt x="53" y="39"/>
                    </a:lnTo>
                    <a:lnTo>
                      <a:pt x="44" y="39"/>
                    </a:lnTo>
                    <a:lnTo>
                      <a:pt x="36" y="39"/>
                    </a:lnTo>
                    <a:lnTo>
                      <a:pt x="28" y="38"/>
                    </a:lnTo>
                    <a:lnTo>
                      <a:pt x="20" y="35"/>
                    </a:lnTo>
                    <a:lnTo>
                      <a:pt x="14" y="33"/>
                    </a:lnTo>
                    <a:lnTo>
                      <a:pt x="8" y="31"/>
                    </a:lnTo>
                    <a:lnTo>
                      <a:pt x="4" y="27"/>
                    </a:lnTo>
                    <a:lnTo>
                      <a:pt x="1" y="24"/>
                    </a:lnTo>
                    <a:lnTo>
                      <a:pt x="0" y="19"/>
                    </a:lnTo>
                    <a:lnTo>
                      <a:pt x="1" y="16"/>
                    </a:lnTo>
                    <a:lnTo>
                      <a:pt x="4" y="12"/>
                    </a:lnTo>
                    <a:lnTo>
                      <a:pt x="8" y="9"/>
                    </a:lnTo>
                    <a:lnTo>
                      <a:pt x="14" y="5"/>
                    </a:lnTo>
                    <a:lnTo>
                      <a:pt x="20" y="3"/>
                    </a:lnTo>
                    <a:lnTo>
                      <a:pt x="28" y="2"/>
                    </a:lnTo>
                    <a:lnTo>
                      <a:pt x="36"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98" name="Freeform 383"/>
              <p:cNvSpPr>
                <a:spLocks/>
              </p:cNvSpPr>
              <p:nvPr/>
            </p:nvSpPr>
            <p:spPr bwMode="auto">
              <a:xfrm>
                <a:off x="2573" y="1732"/>
                <a:ext cx="221" cy="228"/>
              </a:xfrm>
              <a:custGeom>
                <a:avLst/>
                <a:gdLst>
                  <a:gd name="T0" fmla="*/ 43 w 221"/>
                  <a:gd name="T1" fmla="*/ 0 h 228"/>
                  <a:gd name="T2" fmla="*/ 178 w 221"/>
                  <a:gd name="T3" fmla="*/ 0 h 228"/>
                  <a:gd name="T4" fmla="*/ 182 w 221"/>
                  <a:gd name="T5" fmla="*/ 1 h 228"/>
                  <a:gd name="T6" fmla="*/ 186 w 221"/>
                  <a:gd name="T7" fmla="*/ 2 h 228"/>
                  <a:gd name="T8" fmla="*/ 191 w 221"/>
                  <a:gd name="T9" fmla="*/ 3 h 228"/>
                  <a:gd name="T10" fmla="*/ 195 w 221"/>
                  <a:gd name="T11" fmla="*/ 6 h 228"/>
                  <a:gd name="T12" fmla="*/ 202 w 221"/>
                  <a:gd name="T13" fmla="*/ 12 h 228"/>
                  <a:gd name="T14" fmla="*/ 208 w 221"/>
                  <a:gd name="T15" fmla="*/ 20 h 228"/>
                  <a:gd name="T16" fmla="*/ 213 w 221"/>
                  <a:gd name="T17" fmla="*/ 29 h 228"/>
                  <a:gd name="T18" fmla="*/ 217 w 221"/>
                  <a:gd name="T19" fmla="*/ 41 h 228"/>
                  <a:gd name="T20" fmla="*/ 220 w 221"/>
                  <a:gd name="T21" fmla="*/ 54 h 228"/>
                  <a:gd name="T22" fmla="*/ 221 w 221"/>
                  <a:gd name="T23" fmla="*/ 66 h 228"/>
                  <a:gd name="T24" fmla="*/ 221 w 221"/>
                  <a:gd name="T25" fmla="*/ 162 h 228"/>
                  <a:gd name="T26" fmla="*/ 220 w 221"/>
                  <a:gd name="T27" fmla="*/ 175 h 228"/>
                  <a:gd name="T28" fmla="*/ 217 w 221"/>
                  <a:gd name="T29" fmla="*/ 187 h 228"/>
                  <a:gd name="T30" fmla="*/ 213 w 221"/>
                  <a:gd name="T31" fmla="*/ 199 h 228"/>
                  <a:gd name="T32" fmla="*/ 208 w 221"/>
                  <a:gd name="T33" fmla="*/ 208 h 228"/>
                  <a:gd name="T34" fmla="*/ 202 w 221"/>
                  <a:gd name="T35" fmla="*/ 217 h 228"/>
                  <a:gd name="T36" fmla="*/ 195 w 221"/>
                  <a:gd name="T37" fmla="*/ 222 h 228"/>
                  <a:gd name="T38" fmla="*/ 191 w 221"/>
                  <a:gd name="T39" fmla="*/ 225 h 228"/>
                  <a:gd name="T40" fmla="*/ 186 w 221"/>
                  <a:gd name="T41" fmla="*/ 226 h 228"/>
                  <a:gd name="T42" fmla="*/ 182 w 221"/>
                  <a:gd name="T43" fmla="*/ 227 h 228"/>
                  <a:gd name="T44" fmla="*/ 178 w 221"/>
                  <a:gd name="T45" fmla="*/ 228 h 228"/>
                  <a:gd name="T46" fmla="*/ 43 w 221"/>
                  <a:gd name="T47" fmla="*/ 228 h 228"/>
                  <a:gd name="T48" fmla="*/ 39 w 221"/>
                  <a:gd name="T49" fmla="*/ 227 h 228"/>
                  <a:gd name="T50" fmla="*/ 34 w 221"/>
                  <a:gd name="T51" fmla="*/ 226 h 228"/>
                  <a:gd name="T52" fmla="*/ 30 w 221"/>
                  <a:gd name="T53" fmla="*/ 225 h 228"/>
                  <a:gd name="T54" fmla="*/ 26 w 221"/>
                  <a:gd name="T55" fmla="*/ 222 h 228"/>
                  <a:gd name="T56" fmla="*/ 19 w 221"/>
                  <a:gd name="T57" fmla="*/ 217 h 228"/>
                  <a:gd name="T58" fmla="*/ 13 w 221"/>
                  <a:gd name="T59" fmla="*/ 208 h 228"/>
                  <a:gd name="T60" fmla="*/ 7 w 221"/>
                  <a:gd name="T61" fmla="*/ 199 h 228"/>
                  <a:gd name="T62" fmla="*/ 3 w 221"/>
                  <a:gd name="T63" fmla="*/ 187 h 228"/>
                  <a:gd name="T64" fmla="*/ 1 w 221"/>
                  <a:gd name="T65" fmla="*/ 175 h 228"/>
                  <a:gd name="T66" fmla="*/ 0 w 221"/>
                  <a:gd name="T67" fmla="*/ 162 h 228"/>
                  <a:gd name="T68" fmla="*/ 0 w 221"/>
                  <a:gd name="T69" fmla="*/ 66 h 228"/>
                  <a:gd name="T70" fmla="*/ 1 w 221"/>
                  <a:gd name="T71" fmla="*/ 54 h 228"/>
                  <a:gd name="T72" fmla="*/ 3 w 221"/>
                  <a:gd name="T73" fmla="*/ 41 h 228"/>
                  <a:gd name="T74" fmla="*/ 7 w 221"/>
                  <a:gd name="T75" fmla="*/ 29 h 228"/>
                  <a:gd name="T76" fmla="*/ 13 w 221"/>
                  <a:gd name="T77" fmla="*/ 20 h 228"/>
                  <a:gd name="T78" fmla="*/ 19 w 221"/>
                  <a:gd name="T79" fmla="*/ 12 h 228"/>
                  <a:gd name="T80" fmla="*/ 26 w 221"/>
                  <a:gd name="T81" fmla="*/ 6 h 228"/>
                  <a:gd name="T82" fmla="*/ 30 w 221"/>
                  <a:gd name="T83" fmla="*/ 3 h 228"/>
                  <a:gd name="T84" fmla="*/ 34 w 221"/>
                  <a:gd name="T85" fmla="*/ 2 h 228"/>
                  <a:gd name="T86" fmla="*/ 39 w 221"/>
                  <a:gd name="T87" fmla="*/ 1 h 228"/>
                  <a:gd name="T88" fmla="*/ 43 w 221"/>
                  <a:gd name="T89" fmla="*/ 0 h 2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
                  <a:gd name="T136" fmla="*/ 0 h 228"/>
                  <a:gd name="T137" fmla="*/ 221 w 221"/>
                  <a:gd name="T138" fmla="*/ 228 h 2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 h="228">
                    <a:moveTo>
                      <a:pt x="43" y="0"/>
                    </a:moveTo>
                    <a:lnTo>
                      <a:pt x="178" y="0"/>
                    </a:lnTo>
                    <a:lnTo>
                      <a:pt x="182" y="1"/>
                    </a:lnTo>
                    <a:lnTo>
                      <a:pt x="186" y="2"/>
                    </a:lnTo>
                    <a:lnTo>
                      <a:pt x="191" y="3"/>
                    </a:lnTo>
                    <a:lnTo>
                      <a:pt x="195" y="6"/>
                    </a:lnTo>
                    <a:lnTo>
                      <a:pt x="202" y="12"/>
                    </a:lnTo>
                    <a:lnTo>
                      <a:pt x="208" y="20"/>
                    </a:lnTo>
                    <a:lnTo>
                      <a:pt x="213" y="29"/>
                    </a:lnTo>
                    <a:lnTo>
                      <a:pt x="217" y="41"/>
                    </a:lnTo>
                    <a:lnTo>
                      <a:pt x="220" y="54"/>
                    </a:lnTo>
                    <a:lnTo>
                      <a:pt x="221" y="66"/>
                    </a:lnTo>
                    <a:lnTo>
                      <a:pt x="221" y="162"/>
                    </a:lnTo>
                    <a:lnTo>
                      <a:pt x="220" y="175"/>
                    </a:lnTo>
                    <a:lnTo>
                      <a:pt x="217" y="187"/>
                    </a:lnTo>
                    <a:lnTo>
                      <a:pt x="213" y="199"/>
                    </a:lnTo>
                    <a:lnTo>
                      <a:pt x="208" y="208"/>
                    </a:lnTo>
                    <a:lnTo>
                      <a:pt x="202" y="217"/>
                    </a:lnTo>
                    <a:lnTo>
                      <a:pt x="195" y="222"/>
                    </a:lnTo>
                    <a:lnTo>
                      <a:pt x="191" y="225"/>
                    </a:lnTo>
                    <a:lnTo>
                      <a:pt x="186" y="226"/>
                    </a:lnTo>
                    <a:lnTo>
                      <a:pt x="182" y="227"/>
                    </a:lnTo>
                    <a:lnTo>
                      <a:pt x="178" y="228"/>
                    </a:lnTo>
                    <a:lnTo>
                      <a:pt x="43" y="228"/>
                    </a:lnTo>
                    <a:lnTo>
                      <a:pt x="39" y="227"/>
                    </a:lnTo>
                    <a:lnTo>
                      <a:pt x="34" y="226"/>
                    </a:lnTo>
                    <a:lnTo>
                      <a:pt x="30" y="225"/>
                    </a:lnTo>
                    <a:lnTo>
                      <a:pt x="26" y="222"/>
                    </a:lnTo>
                    <a:lnTo>
                      <a:pt x="19" y="217"/>
                    </a:lnTo>
                    <a:lnTo>
                      <a:pt x="13" y="208"/>
                    </a:lnTo>
                    <a:lnTo>
                      <a:pt x="7" y="199"/>
                    </a:lnTo>
                    <a:lnTo>
                      <a:pt x="3" y="187"/>
                    </a:lnTo>
                    <a:lnTo>
                      <a:pt x="1" y="175"/>
                    </a:lnTo>
                    <a:lnTo>
                      <a:pt x="0" y="162"/>
                    </a:lnTo>
                    <a:lnTo>
                      <a:pt x="0" y="66"/>
                    </a:lnTo>
                    <a:lnTo>
                      <a:pt x="1" y="54"/>
                    </a:lnTo>
                    <a:lnTo>
                      <a:pt x="3" y="41"/>
                    </a:lnTo>
                    <a:lnTo>
                      <a:pt x="7" y="29"/>
                    </a:lnTo>
                    <a:lnTo>
                      <a:pt x="13" y="20"/>
                    </a:lnTo>
                    <a:lnTo>
                      <a:pt x="19" y="12"/>
                    </a:lnTo>
                    <a:lnTo>
                      <a:pt x="26" y="6"/>
                    </a:lnTo>
                    <a:lnTo>
                      <a:pt x="30" y="3"/>
                    </a:lnTo>
                    <a:lnTo>
                      <a:pt x="34" y="2"/>
                    </a:lnTo>
                    <a:lnTo>
                      <a:pt x="39" y="1"/>
                    </a:lnTo>
                    <a:lnTo>
                      <a:pt x="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99" name="Freeform 384"/>
              <p:cNvSpPr>
                <a:spLocks/>
              </p:cNvSpPr>
              <p:nvPr/>
            </p:nvSpPr>
            <p:spPr bwMode="auto">
              <a:xfrm>
                <a:off x="2573" y="1732"/>
                <a:ext cx="221" cy="228"/>
              </a:xfrm>
              <a:custGeom>
                <a:avLst/>
                <a:gdLst>
                  <a:gd name="T0" fmla="*/ 43 w 221"/>
                  <a:gd name="T1" fmla="*/ 0 h 228"/>
                  <a:gd name="T2" fmla="*/ 178 w 221"/>
                  <a:gd name="T3" fmla="*/ 0 h 228"/>
                  <a:gd name="T4" fmla="*/ 182 w 221"/>
                  <a:gd name="T5" fmla="*/ 1 h 228"/>
                  <a:gd name="T6" fmla="*/ 186 w 221"/>
                  <a:gd name="T7" fmla="*/ 2 h 228"/>
                  <a:gd name="T8" fmla="*/ 191 w 221"/>
                  <a:gd name="T9" fmla="*/ 3 h 228"/>
                  <a:gd name="T10" fmla="*/ 195 w 221"/>
                  <a:gd name="T11" fmla="*/ 6 h 228"/>
                  <a:gd name="T12" fmla="*/ 202 w 221"/>
                  <a:gd name="T13" fmla="*/ 12 h 228"/>
                  <a:gd name="T14" fmla="*/ 208 w 221"/>
                  <a:gd name="T15" fmla="*/ 20 h 228"/>
                  <a:gd name="T16" fmla="*/ 213 w 221"/>
                  <a:gd name="T17" fmla="*/ 29 h 228"/>
                  <a:gd name="T18" fmla="*/ 217 w 221"/>
                  <a:gd name="T19" fmla="*/ 41 h 228"/>
                  <a:gd name="T20" fmla="*/ 220 w 221"/>
                  <a:gd name="T21" fmla="*/ 54 h 228"/>
                  <a:gd name="T22" fmla="*/ 221 w 221"/>
                  <a:gd name="T23" fmla="*/ 66 h 228"/>
                  <a:gd name="T24" fmla="*/ 221 w 221"/>
                  <a:gd name="T25" fmla="*/ 162 h 228"/>
                  <a:gd name="T26" fmla="*/ 220 w 221"/>
                  <a:gd name="T27" fmla="*/ 175 h 228"/>
                  <a:gd name="T28" fmla="*/ 217 w 221"/>
                  <a:gd name="T29" fmla="*/ 187 h 228"/>
                  <a:gd name="T30" fmla="*/ 213 w 221"/>
                  <a:gd name="T31" fmla="*/ 199 h 228"/>
                  <a:gd name="T32" fmla="*/ 208 w 221"/>
                  <a:gd name="T33" fmla="*/ 208 h 228"/>
                  <a:gd name="T34" fmla="*/ 202 w 221"/>
                  <a:gd name="T35" fmla="*/ 217 h 228"/>
                  <a:gd name="T36" fmla="*/ 195 w 221"/>
                  <a:gd name="T37" fmla="*/ 222 h 228"/>
                  <a:gd name="T38" fmla="*/ 191 w 221"/>
                  <a:gd name="T39" fmla="*/ 225 h 228"/>
                  <a:gd name="T40" fmla="*/ 186 w 221"/>
                  <a:gd name="T41" fmla="*/ 226 h 228"/>
                  <a:gd name="T42" fmla="*/ 182 w 221"/>
                  <a:gd name="T43" fmla="*/ 227 h 228"/>
                  <a:gd name="T44" fmla="*/ 178 w 221"/>
                  <a:gd name="T45" fmla="*/ 228 h 228"/>
                  <a:gd name="T46" fmla="*/ 43 w 221"/>
                  <a:gd name="T47" fmla="*/ 228 h 228"/>
                  <a:gd name="T48" fmla="*/ 39 w 221"/>
                  <a:gd name="T49" fmla="*/ 227 h 228"/>
                  <a:gd name="T50" fmla="*/ 34 w 221"/>
                  <a:gd name="T51" fmla="*/ 226 h 228"/>
                  <a:gd name="T52" fmla="*/ 30 w 221"/>
                  <a:gd name="T53" fmla="*/ 225 h 228"/>
                  <a:gd name="T54" fmla="*/ 26 w 221"/>
                  <a:gd name="T55" fmla="*/ 222 h 228"/>
                  <a:gd name="T56" fmla="*/ 19 w 221"/>
                  <a:gd name="T57" fmla="*/ 217 h 228"/>
                  <a:gd name="T58" fmla="*/ 13 w 221"/>
                  <a:gd name="T59" fmla="*/ 208 h 228"/>
                  <a:gd name="T60" fmla="*/ 7 w 221"/>
                  <a:gd name="T61" fmla="*/ 199 h 228"/>
                  <a:gd name="T62" fmla="*/ 3 w 221"/>
                  <a:gd name="T63" fmla="*/ 187 h 228"/>
                  <a:gd name="T64" fmla="*/ 1 w 221"/>
                  <a:gd name="T65" fmla="*/ 175 h 228"/>
                  <a:gd name="T66" fmla="*/ 0 w 221"/>
                  <a:gd name="T67" fmla="*/ 162 h 228"/>
                  <a:gd name="T68" fmla="*/ 0 w 221"/>
                  <a:gd name="T69" fmla="*/ 66 h 228"/>
                  <a:gd name="T70" fmla="*/ 1 w 221"/>
                  <a:gd name="T71" fmla="*/ 54 h 228"/>
                  <a:gd name="T72" fmla="*/ 3 w 221"/>
                  <a:gd name="T73" fmla="*/ 41 h 228"/>
                  <a:gd name="T74" fmla="*/ 7 w 221"/>
                  <a:gd name="T75" fmla="*/ 29 h 228"/>
                  <a:gd name="T76" fmla="*/ 13 w 221"/>
                  <a:gd name="T77" fmla="*/ 20 h 228"/>
                  <a:gd name="T78" fmla="*/ 19 w 221"/>
                  <a:gd name="T79" fmla="*/ 12 h 228"/>
                  <a:gd name="T80" fmla="*/ 26 w 221"/>
                  <a:gd name="T81" fmla="*/ 6 h 228"/>
                  <a:gd name="T82" fmla="*/ 30 w 221"/>
                  <a:gd name="T83" fmla="*/ 3 h 228"/>
                  <a:gd name="T84" fmla="*/ 34 w 221"/>
                  <a:gd name="T85" fmla="*/ 2 h 228"/>
                  <a:gd name="T86" fmla="*/ 39 w 221"/>
                  <a:gd name="T87" fmla="*/ 1 h 228"/>
                  <a:gd name="T88" fmla="*/ 43 w 221"/>
                  <a:gd name="T89" fmla="*/ 0 h 2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
                  <a:gd name="T136" fmla="*/ 0 h 228"/>
                  <a:gd name="T137" fmla="*/ 221 w 221"/>
                  <a:gd name="T138" fmla="*/ 228 h 2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 h="228">
                    <a:moveTo>
                      <a:pt x="43" y="0"/>
                    </a:moveTo>
                    <a:lnTo>
                      <a:pt x="178" y="0"/>
                    </a:lnTo>
                    <a:lnTo>
                      <a:pt x="182" y="1"/>
                    </a:lnTo>
                    <a:lnTo>
                      <a:pt x="186" y="2"/>
                    </a:lnTo>
                    <a:lnTo>
                      <a:pt x="191" y="3"/>
                    </a:lnTo>
                    <a:lnTo>
                      <a:pt x="195" y="6"/>
                    </a:lnTo>
                    <a:lnTo>
                      <a:pt x="202" y="12"/>
                    </a:lnTo>
                    <a:lnTo>
                      <a:pt x="208" y="20"/>
                    </a:lnTo>
                    <a:lnTo>
                      <a:pt x="213" y="29"/>
                    </a:lnTo>
                    <a:lnTo>
                      <a:pt x="217" y="41"/>
                    </a:lnTo>
                    <a:lnTo>
                      <a:pt x="220" y="54"/>
                    </a:lnTo>
                    <a:lnTo>
                      <a:pt x="221" y="66"/>
                    </a:lnTo>
                    <a:lnTo>
                      <a:pt x="221" y="162"/>
                    </a:lnTo>
                    <a:lnTo>
                      <a:pt x="220" y="175"/>
                    </a:lnTo>
                    <a:lnTo>
                      <a:pt x="217" y="187"/>
                    </a:lnTo>
                    <a:lnTo>
                      <a:pt x="213" y="199"/>
                    </a:lnTo>
                    <a:lnTo>
                      <a:pt x="208" y="208"/>
                    </a:lnTo>
                    <a:lnTo>
                      <a:pt x="202" y="217"/>
                    </a:lnTo>
                    <a:lnTo>
                      <a:pt x="195" y="222"/>
                    </a:lnTo>
                    <a:lnTo>
                      <a:pt x="191" y="225"/>
                    </a:lnTo>
                    <a:lnTo>
                      <a:pt x="186" y="226"/>
                    </a:lnTo>
                    <a:lnTo>
                      <a:pt x="182" y="227"/>
                    </a:lnTo>
                    <a:lnTo>
                      <a:pt x="178" y="228"/>
                    </a:lnTo>
                    <a:lnTo>
                      <a:pt x="43" y="228"/>
                    </a:lnTo>
                    <a:lnTo>
                      <a:pt x="39" y="227"/>
                    </a:lnTo>
                    <a:lnTo>
                      <a:pt x="34" y="226"/>
                    </a:lnTo>
                    <a:lnTo>
                      <a:pt x="30" y="225"/>
                    </a:lnTo>
                    <a:lnTo>
                      <a:pt x="26" y="222"/>
                    </a:lnTo>
                    <a:lnTo>
                      <a:pt x="19" y="217"/>
                    </a:lnTo>
                    <a:lnTo>
                      <a:pt x="13" y="208"/>
                    </a:lnTo>
                    <a:lnTo>
                      <a:pt x="7" y="199"/>
                    </a:lnTo>
                    <a:lnTo>
                      <a:pt x="3" y="187"/>
                    </a:lnTo>
                    <a:lnTo>
                      <a:pt x="1" y="175"/>
                    </a:lnTo>
                    <a:lnTo>
                      <a:pt x="0" y="162"/>
                    </a:lnTo>
                    <a:lnTo>
                      <a:pt x="0" y="66"/>
                    </a:lnTo>
                    <a:lnTo>
                      <a:pt x="1" y="54"/>
                    </a:lnTo>
                    <a:lnTo>
                      <a:pt x="3" y="41"/>
                    </a:lnTo>
                    <a:lnTo>
                      <a:pt x="7" y="29"/>
                    </a:lnTo>
                    <a:lnTo>
                      <a:pt x="13" y="20"/>
                    </a:lnTo>
                    <a:lnTo>
                      <a:pt x="19" y="12"/>
                    </a:lnTo>
                    <a:lnTo>
                      <a:pt x="26" y="6"/>
                    </a:lnTo>
                    <a:lnTo>
                      <a:pt x="30" y="3"/>
                    </a:lnTo>
                    <a:lnTo>
                      <a:pt x="34" y="2"/>
                    </a:lnTo>
                    <a:lnTo>
                      <a:pt x="39" y="1"/>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00" name="Freeform 385"/>
              <p:cNvSpPr>
                <a:spLocks/>
              </p:cNvSpPr>
              <p:nvPr/>
            </p:nvSpPr>
            <p:spPr bwMode="auto">
              <a:xfrm>
                <a:off x="2602" y="1745"/>
                <a:ext cx="174" cy="192"/>
              </a:xfrm>
              <a:custGeom>
                <a:avLst/>
                <a:gdLst>
                  <a:gd name="T0" fmla="*/ 95 w 174"/>
                  <a:gd name="T1" fmla="*/ 0 h 192"/>
                  <a:gd name="T2" fmla="*/ 112 w 174"/>
                  <a:gd name="T3" fmla="*/ 4 h 192"/>
                  <a:gd name="T4" fmla="*/ 128 w 174"/>
                  <a:gd name="T5" fmla="*/ 11 h 192"/>
                  <a:gd name="T6" fmla="*/ 142 w 174"/>
                  <a:gd name="T7" fmla="*/ 22 h 192"/>
                  <a:gd name="T8" fmla="*/ 154 w 174"/>
                  <a:gd name="T9" fmla="*/ 35 h 192"/>
                  <a:gd name="T10" fmla="*/ 163 w 174"/>
                  <a:gd name="T11" fmla="*/ 50 h 192"/>
                  <a:gd name="T12" fmla="*/ 170 w 174"/>
                  <a:gd name="T13" fmla="*/ 67 h 192"/>
                  <a:gd name="T14" fmla="*/ 173 w 174"/>
                  <a:gd name="T15" fmla="*/ 86 h 192"/>
                  <a:gd name="T16" fmla="*/ 173 w 174"/>
                  <a:gd name="T17" fmla="*/ 106 h 192"/>
                  <a:gd name="T18" fmla="*/ 170 w 174"/>
                  <a:gd name="T19" fmla="*/ 124 h 192"/>
                  <a:gd name="T20" fmla="*/ 163 w 174"/>
                  <a:gd name="T21" fmla="*/ 142 h 192"/>
                  <a:gd name="T22" fmla="*/ 154 w 174"/>
                  <a:gd name="T23" fmla="*/ 157 h 192"/>
                  <a:gd name="T24" fmla="*/ 142 w 174"/>
                  <a:gd name="T25" fmla="*/ 170 h 192"/>
                  <a:gd name="T26" fmla="*/ 128 w 174"/>
                  <a:gd name="T27" fmla="*/ 180 h 192"/>
                  <a:gd name="T28" fmla="*/ 112 w 174"/>
                  <a:gd name="T29" fmla="*/ 187 h 192"/>
                  <a:gd name="T30" fmla="*/ 95 w 174"/>
                  <a:gd name="T31" fmla="*/ 191 h 192"/>
                  <a:gd name="T32" fmla="*/ 78 w 174"/>
                  <a:gd name="T33" fmla="*/ 191 h 192"/>
                  <a:gd name="T34" fmla="*/ 61 w 174"/>
                  <a:gd name="T35" fmla="*/ 187 h 192"/>
                  <a:gd name="T36" fmla="*/ 46 w 174"/>
                  <a:gd name="T37" fmla="*/ 180 h 192"/>
                  <a:gd name="T38" fmla="*/ 32 w 174"/>
                  <a:gd name="T39" fmla="*/ 170 h 192"/>
                  <a:gd name="T40" fmla="*/ 19 w 174"/>
                  <a:gd name="T41" fmla="*/ 157 h 192"/>
                  <a:gd name="T42" fmla="*/ 10 w 174"/>
                  <a:gd name="T43" fmla="*/ 142 h 192"/>
                  <a:gd name="T44" fmla="*/ 3 w 174"/>
                  <a:gd name="T45" fmla="*/ 124 h 192"/>
                  <a:gd name="T46" fmla="*/ 0 w 174"/>
                  <a:gd name="T47" fmla="*/ 106 h 192"/>
                  <a:gd name="T48" fmla="*/ 0 w 174"/>
                  <a:gd name="T49" fmla="*/ 86 h 192"/>
                  <a:gd name="T50" fmla="*/ 3 w 174"/>
                  <a:gd name="T51" fmla="*/ 67 h 192"/>
                  <a:gd name="T52" fmla="*/ 10 w 174"/>
                  <a:gd name="T53" fmla="*/ 50 h 192"/>
                  <a:gd name="T54" fmla="*/ 19 w 174"/>
                  <a:gd name="T55" fmla="*/ 35 h 192"/>
                  <a:gd name="T56" fmla="*/ 32 w 174"/>
                  <a:gd name="T57" fmla="*/ 22 h 192"/>
                  <a:gd name="T58" fmla="*/ 46 w 174"/>
                  <a:gd name="T59" fmla="*/ 11 h 192"/>
                  <a:gd name="T60" fmla="*/ 61 w 174"/>
                  <a:gd name="T61" fmla="*/ 4 h 192"/>
                  <a:gd name="T62" fmla="*/ 78 w 174"/>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2"/>
                  <a:gd name="T98" fmla="*/ 174 w 174"/>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2">
                    <a:moveTo>
                      <a:pt x="87" y="0"/>
                    </a:moveTo>
                    <a:lnTo>
                      <a:pt x="95" y="0"/>
                    </a:lnTo>
                    <a:lnTo>
                      <a:pt x="104" y="2"/>
                    </a:lnTo>
                    <a:lnTo>
                      <a:pt x="112" y="4"/>
                    </a:lnTo>
                    <a:lnTo>
                      <a:pt x="120" y="7"/>
                    </a:lnTo>
                    <a:lnTo>
                      <a:pt x="128" y="11"/>
                    </a:lnTo>
                    <a:lnTo>
                      <a:pt x="136" y="16"/>
                    </a:lnTo>
                    <a:lnTo>
                      <a:pt x="142" y="22"/>
                    </a:lnTo>
                    <a:lnTo>
                      <a:pt x="148" y="28"/>
                    </a:lnTo>
                    <a:lnTo>
                      <a:pt x="154" y="35"/>
                    </a:lnTo>
                    <a:lnTo>
                      <a:pt x="159" y="42"/>
                    </a:lnTo>
                    <a:lnTo>
                      <a:pt x="163" y="50"/>
                    </a:lnTo>
                    <a:lnTo>
                      <a:pt x="167" y="58"/>
                    </a:lnTo>
                    <a:lnTo>
                      <a:pt x="170" y="67"/>
                    </a:lnTo>
                    <a:lnTo>
                      <a:pt x="172" y="77"/>
                    </a:lnTo>
                    <a:lnTo>
                      <a:pt x="173" y="86"/>
                    </a:lnTo>
                    <a:lnTo>
                      <a:pt x="174" y="95"/>
                    </a:lnTo>
                    <a:lnTo>
                      <a:pt x="173" y="106"/>
                    </a:lnTo>
                    <a:lnTo>
                      <a:pt x="172" y="115"/>
                    </a:lnTo>
                    <a:lnTo>
                      <a:pt x="170" y="124"/>
                    </a:lnTo>
                    <a:lnTo>
                      <a:pt x="167" y="133"/>
                    </a:lnTo>
                    <a:lnTo>
                      <a:pt x="163" y="142"/>
                    </a:lnTo>
                    <a:lnTo>
                      <a:pt x="159" y="149"/>
                    </a:lnTo>
                    <a:lnTo>
                      <a:pt x="154" y="157"/>
                    </a:lnTo>
                    <a:lnTo>
                      <a:pt x="148" y="164"/>
                    </a:lnTo>
                    <a:lnTo>
                      <a:pt x="142" y="170"/>
                    </a:lnTo>
                    <a:lnTo>
                      <a:pt x="136" y="176"/>
                    </a:lnTo>
                    <a:lnTo>
                      <a:pt x="128" y="180"/>
                    </a:lnTo>
                    <a:lnTo>
                      <a:pt x="120" y="184"/>
                    </a:lnTo>
                    <a:lnTo>
                      <a:pt x="112" y="187"/>
                    </a:lnTo>
                    <a:lnTo>
                      <a:pt x="104" y="190"/>
                    </a:lnTo>
                    <a:lnTo>
                      <a:pt x="95" y="191"/>
                    </a:lnTo>
                    <a:lnTo>
                      <a:pt x="87" y="192"/>
                    </a:lnTo>
                    <a:lnTo>
                      <a:pt x="78" y="191"/>
                    </a:lnTo>
                    <a:lnTo>
                      <a:pt x="69" y="190"/>
                    </a:lnTo>
                    <a:lnTo>
                      <a:pt x="61" y="187"/>
                    </a:lnTo>
                    <a:lnTo>
                      <a:pt x="53" y="184"/>
                    </a:lnTo>
                    <a:lnTo>
                      <a:pt x="46" y="180"/>
                    </a:lnTo>
                    <a:lnTo>
                      <a:pt x="39" y="176"/>
                    </a:lnTo>
                    <a:lnTo>
                      <a:pt x="32" y="170"/>
                    </a:lnTo>
                    <a:lnTo>
                      <a:pt x="25" y="164"/>
                    </a:lnTo>
                    <a:lnTo>
                      <a:pt x="19" y="157"/>
                    </a:lnTo>
                    <a:lnTo>
                      <a:pt x="14" y="149"/>
                    </a:lnTo>
                    <a:lnTo>
                      <a:pt x="10" y="142"/>
                    </a:lnTo>
                    <a:lnTo>
                      <a:pt x="6" y="133"/>
                    </a:lnTo>
                    <a:lnTo>
                      <a:pt x="3" y="124"/>
                    </a:lnTo>
                    <a:lnTo>
                      <a:pt x="1" y="115"/>
                    </a:lnTo>
                    <a:lnTo>
                      <a:pt x="0" y="106"/>
                    </a:lnTo>
                    <a:lnTo>
                      <a:pt x="0" y="95"/>
                    </a:lnTo>
                    <a:lnTo>
                      <a:pt x="0" y="86"/>
                    </a:lnTo>
                    <a:lnTo>
                      <a:pt x="1" y="77"/>
                    </a:lnTo>
                    <a:lnTo>
                      <a:pt x="3" y="67"/>
                    </a:lnTo>
                    <a:lnTo>
                      <a:pt x="6" y="58"/>
                    </a:lnTo>
                    <a:lnTo>
                      <a:pt x="10" y="50"/>
                    </a:lnTo>
                    <a:lnTo>
                      <a:pt x="14" y="42"/>
                    </a:lnTo>
                    <a:lnTo>
                      <a:pt x="19" y="35"/>
                    </a:lnTo>
                    <a:lnTo>
                      <a:pt x="25" y="28"/>
                    </a:lnTo>
                    <a:lnTo>
                      <a:pt x="32" y="22"/>
                    </a:lnTo>
                    <a:lnTo>
                      <a:pt x="39" y="16"/>
                    </a:lnTo>
                    <a:lnTo>
                      <a:pt x="46" y="11"/>
                    </a:lnTo>
                    <a:lnTo>
                      <a:pt x="53" y="7"/>
                    </a:lnTo>
                    <a:lnTo>
                      <a:pt x="61" y="4"/>
                    </a:lnTo>
                    <a:lnTo>
                      <a:pt x="69" y="2"/>
                    </a:lnTo>
                    <a:lnTo>
                      <a:pt x="78"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01" name="Freeform 386"/>
              <p:cNvSpPr>
                <a:spLocks/>
              </p:cNvSpPr>
              <p:nvPr/>
            </p:nvSpPr>
            <p:spPr bwMode="auto">
              <a:xfrm>
                <a:off x="2602" y="1745"/>
                <a:ext cx="174" cy="192"/>
              </a:xfrm>
              <a:custGeom>
                <a:avLst/>
                <a:gdLst>
                  <a:gd name="T0" fmla="*/ 95 w 174"/>
                  <a:gd name="T1" fmla="*/ 0 h 192"/>
                  <a:gd name="T2" fmla="*/ 112 w 174"/>
                  <a:gd name="T3" fmla="*/ 4 h 192"/>
                  <a:gd name="T4" fmla="*/ 128 w 174"/>
                  <a:gd name="T5" fmla="*/ 11 h 192"/>
                  <a:gd name="T6" fmla="*/ 142 w 174"/>
                  <a:gd name="T7" fmla="*/ 22 h 192"/>
                  <a:gd name="T8" fmla="*/ 154 w 174"/>
                  <a:gd name="T9" fmla="*/ 35 h 192"/>
                  <a:gd name="T10" fmla="*/ 163 w 174"/>
                  <a:gd name="T11" fmla="*/ 50 h 192"/>
                  <a:gd name="T12" fmla="*/ 170 w 174"/>
                  <a:gd name="T13" fmla="*/ 67 h 192"/>
                  <a:gd name="T14" fmla="*/ 173 w 174"/>
                  <a:gd name="T15" fmla="*/ 86 h 192"/>
                  <a:gd name="T16" fmla="*/ 173 w 174"/>
                  <a:gd name="T17" fmla="*/ 106 h 192"/>
                  <a:gd name="T18" fmla="*/ 170 w 174"/>
                  <a:gd name="T19" fmla="*/ 124 h 192"/>
                  <a:gd name="T20" fmla="*/ 163 w 174"/>
                  <a:gd name="T21" fmla="*/ 142 h 192"/>
                  <a:gd name="T22" fmla="*/ 154 w 174"/>
                  <a:gd name="T23" fmla="*/ 157 h 192"/>
                  <a:gd name="T24" fmla="*/ 142 w 174"/>
                  <a:gd name="T25" fmla="*/ 170 h 192"/>
                  <a:gd name="T26" fmla="*/ 128 w 174"/>
                  <a:gd name="T27" fmla="*/ 180 h 192"/>
                  <a:gd name="T28" fmla="*/ 112 w 174"/>
                  <a:gd name="T29" fmla="*/ 187 h 192"/>
                  <a:gd name="T30" fmla="*/ 95 w 174"/>
                  <a:gd name="T31" fmla="*/ 191 h 192"/>
                  <a:gd name="T32" fmla="*/ 78 w 174"/>
                  <a:gd name="T33" fmla="*/ 191 h 192"/>
                  <a:gd name="T34" fmla="*/ 61 w 174"/>
                  <a:gd name="T35" fmla="*/ 187 h 192"/>
                  <a:gd name="T36" fmla="*/ 46 w 174"/>
                  <a:gd name="T37" fmla="*/ 180 h 192"/>
                  <a:gd name="T38" fmla="*/ 32 w 174"/>
                  <a:gd name="T39" fmla="*/ 170 h 192"/>
                  <a:gd name="T40" fmla="*/ 19 w 174"/>
                  <a:gd name="T41" fmla="*/ 157 h 192"/>
                  <a:gd name="T42" fmla="*/ 10 w 174"/>
                  <a:gd name="T43" fmla="*/ 142 h 192"/>
                  <a:gd name="T44" fmla="*/ 3 w 174"/>
                  <a:gd name="T45" fmla="*/ 124 h 192"/>
                  <a:gd name="T46" fmla="*/ 0 w 174"/>
                  <a:gd name="T47" fmla="*/ 106 h 192"/>
                  <a:gd name="T48" fmla="*/ 0 w 174"/>
                  <a:gd name="T49" fmla="*/ 86 h 192"/>
                  <a:gd name="T50" fmla="*/ 3 w 174"/>
                  <a:gd name="T51" fmla="*/ 67 h 192"/>
                  <a:gd name="T52" fmla="*/ 10 w 174"/>
                  <a:gd name="T53" fmla="*/ 50 h 192"/>
                  <a:gd name="T54" fmla="*/ 19 w 174"/>
                  <a:gd name="T55" fmla="*/ 35 h 192"/>
                  <a:gd name="T56" fmla="*/ 32 w 174"/>
                  <a:gd name="T57" fmla="*/ 22 h 192"/>
                  <a:gd name="T58" fmla="*/ 46 w 174"/>
                  <a:gd name="T59" fmla="*/ 11 h 192"/>
                  <a:gd name="T60" fmla="*/ 61 w 174"/>
                  <a:gd name="T61" fmla="*/ 4 h 192"/>
                  <a:gd name="T62" fmla="*/ 78 w 174"/>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2"/>
                  <a:gd name="T98" fmla="*/ 174 w 174"/>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2">
                    <a:moveTo>
                      <a:pt x="87" y="0"/>
                    </a:moveTo>
                    <a:lnTo>
                      <a:pt x="95" y="0"/>
                    </a:lnTo>
                    <a:lnTo>
                      <a:pt x="104" y="2"/>
                    </a:lnTo>
                    <a:lnTo>
                      <a:pt x="112" y="4"/>
                    </a:lnTo>
                    <a:lnTo>
                      <a:pt x="120" y="7"/>
                    </a:lnTo>
                    <a:lnTo>
                      <a:pt x="128" y="11"/>
                    </a:lnTo>
                    <a:lnTo>
                      <a:pt x="136" y="16"/>
                    </a:lnTo>
                    <a:lnTo>
                      <a:pt x="142" y="22"/>
                    </a:lnTo>
                    <a:lnTo>
                      <a:pt x="148" y="28"/>
                    </a:lnTo>
                    <a:lnTo>
                      <a:pt x="154" y="35"/>
                    </a:lnTo>
                    <a:lnTo>
                      <a:pt x="159" y="42"/>
                    </a:lnTo>
                    <a:lnTo>
                      <a:pt x="163" y="50"/>
                    </a:lnTo>
                    <a:lnTo>
                      <a:pt x="167" y="58"/>
                    </a:lnTo>
                    <a:lnTo>
                      <a:pt x="170" y="67"/>
                    </a:lnTo>
                    <a:lnTo>
                      <a:pt x="172" y="77"/>
                    </a:lnTo>
                    <a:lnTo>
                      <a:pt x="173" y="86"/>
                    </a:lnTo>
                    <a:lnTo>
                      <a:pt x="174" y="95"/>
                    </a:lnTo>
                    <a:lnTo>
                      <a:pt x="173" y="106"/>
                    </a:lnTo>
                    <a:lnTo>
                      <a:pt x="172" y="115"/>
                    </a:lnTo>
                    <a:lnTo>
                      <a:pt x="170" y="124"/>
                    </a:lnTo>
                    <a:lnTo>
                      <a:pt x="167" y="133"/>
                    </a:lnTo>
                    <a:lnTo>
                      <a:pt x="163" y="142"/>
                    </a:lnTo>
                    <a:lnTo>
                      <a:pt x="159" y="149"/>
                    </a:lnTo>
                    <a:lnTo>
                      <a:pt x="154" y="157"/>
                    </a:lnTo>
                    <a:lnTo>
                      <a:pt x="148" y="164"/>
                    </a:lnTo>
                    <a:lnTo>
                      <a:pt x="142" y="170"/>
                    </a:lnTo>
                    <a:lnTo>
                      <a:pt x="136" y="176"/>
                    </a:lnTo>
                    <a:lnTo>
                      <a:pt x="128" y="180"/>
                    </a:lnTo>
                    <a:lnTo>
                      <a:pt x="120" y="184"/>
                    </a:lnTo>
                    <a:lnTo>
                      <a:pt x="112" y="187"/>
                    </a:lnTo>
                    <a:lnTo>
                      <a:pt x="104" y="190"/>
                    </a:lnTo>
                    <a:lnTo>
                      <a:pt x="95" y="191"/>
                    </a:lnTo>
                    <a:lnTo>
                      <a:pt x="87" y="192"/>
                    </a:lnTo>
                    <a:lnTo>
                      <a:pt x="78" y="191"/>
                    </a:lnTo>
                    <a:lnTo>
                      <a:pt x="69" y="190"/>
                    </a:lnTo>
                    <a:lnTo>
                      <a:pt x="61" y="187"/>
                    </a:lnTo>
                    <a:lnTo>
                      <a:pt x="53" y="184"/>
                    </a:lnTo>
                    <a:lnTo>
                      <a:pt x="46" y="180"/>
                    </a:lnTo>
                    <a:lnTo>
                      <a:pt x="39" y="176"/>
                    </a:lnTo>
                    <a:lnTo>
                      <a:pt x="32" y="170"/>
                    </a:lnTo>
                    <a:lnTo>
                      <a:pt x="25" y="164"/>
                    </a:lnTo>
                    <a:lnTo>
                      <a:pt x="19" y="157"/>
                    </a:lnTo>
                    <a:lnTo>
                      <a:pt x="14" y="149"/>
                    </a:lnTo>
                    <a:lnTo>
                      <a:pt x="10" y="142"/>
                    </a:lnTo>
                    <a:lnTo>
                      <a:pt x="6" y="133"/>
                    </a:lnTo>
                    <a:lnTo>
                      <a:pt x="3" y="124"/>
                    </a:lnTo>
                    <a:lnTo>
                      <a:pt x="1" y="115"/>
                    </a:lnTo>
                    <a:lnTo>
                      <a:pt x="0" y="106"/>
                    </a:lnTo>
                    <a:lnTo>
                      <a:pt x="0" y="95"/>
                    </a:lnTo>
                    <a:lnTo>
                      <a:pt x="0" y="86"/>
                    </a:lnTo>
                    <a:lnTo>
                      <a:pt x="1" y="77"/>
                    </a:lnTo>
                    <a:lnTo>
                      <a:pt x="3" y="67"/>
                    </a:lnTo>
                    <a:lnTo>
                      <a:pt x="6" y="58"/>
                    </a:lnTo>
                    <a:lnTo>
                      <a:pt x="10" y="50"/>
                    </a:lnTo>
                    <a:lnTo>
                      <a:pt x="14" y="42"/>
                    </a:lnTo>
                    <a:lnTo>
                      <a:pt x="19" y="35"/>
                    </a:lnTo>
                    <a:lnTo>
                      <a:pt x="25" y="28"/>
                    </a:lnTo>
                    <a:lnTo>
                      <a:pt x="32" y="22"/>
                    </a:lnTo>
                    <a:lnTo>
                      <a:pt x="39" y="16"/>
                    </a:lnTo>
                    <a:lnTo>
                      <a:pt x="46" y="11"/>
                    </a:lnTo>
                    <a:lnTo>
                      <a:pt x="53" y="7"/>
                    </a:lnTo>
                    <a:lnTo>
                      <a:pt x="61" y="4"/>
                    </a:lnTo>
                    <a:lnTo>
                      <a:pt x="69" y="2"/>
                    </a:lnTo>
                    <a:lnTo>
                      <a:pt x="78" y="0"/>
                    </a:lnTo>
                    <a:lnTo>
                      <a:pt x="87"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02" name="Freeform 387"/>
              <p:cNvSpPr>
                <a:spLocks/>
              </p:cNvSpPr>
              <p:nvPr/>
            </p:nvSpPr>
            <p:spPr bwMode="auto">
              <a:xfrm>
                <a:off x="2661" y="1802"/>
                <a:ext cx="61" cy="76"/>
              </a:xfrm>
              <a:custGeom>
                <a:avLst/>
                <a:gdLst>
                  <a:gd name="T0" fmla="*/ 30 w 61"/>
                  <a:gd name="T1" fmla="*/ 0 h 76"/>
                  <a:gd name="T2" fmla="*/ 37 w 61"/>
                  <a:gd name="T3" fmla="*/ 0 h 76"/>
                  <a:gd name="T4" fmla="*/ 42 w 61"/>
                  <a:gd name="T5" fmla="*/ 2 h 76"/>
                  <a:gd name="T6" fmla="*/ 48 w 61"/>
                  <a:gd name="T7" fmla="*/ 6 h 76"/>
                  <a:gd name="T8" fmla="*/ 52 w 61"/>
                  <a:gd name="T9" fmla="*/ 10 h 76"/>
                  <a:gd name="T10" fmla="*/ 56 w 61"/>
                  <a:gd name="T11" fmla="*/ 16 h 76"/>
                  <a:gd name="T12" fmla="*/ 59 w 61"/>
                  <a:gd name="T13" fmla="*/ 23 h 76"/>
                  <a:gd name="T14" fmla="*/ 61 w 61"/>
                  <a:gd name="T15" fmla="*/ 30 h 76"/>
                  <a:gd name="T16" fmla="*/ 61 w 61"/>
                  <a:gd name="T17" fmla="*/ 37 h 76"/>
                  <a:gd name="T18" fmla="*/ 61 w 61"/>
                  <a:gd name="T19" fmla="*/ 45 h 76"/>
                  <a:gd name="T20" fmla="*/ 59 w 61"/>
                  <a:gd name="T21" fmla="*/ 52 h 76"/>
                  <a:gd name="T22" fmla="*/ 56 w 61"/>
                  <a:gd name="T23" fmla="*/ 58 h 76"/>
                  <a:gd name="T24" fmla="*/ 52 w 61"/>
                  <a:gd name="T25" fmla="*/ 64 h 76"/>
                  <a:gd name="T26" fmla="*/ 48 w 61"/>
                  <a:gd name="T27" fmla="*/ 69 h 76"/>
                  <a:gd name="T28" fmla="*/ 42 w 61"/>
                  <a:gd name="T29" fmla="*/ 72 h 76"/>
                  <a:gd name="T30" fmla="*/ 37 w 61"/>
                  <a:gd name="T31" fmla="*/ 74 h 76"/>
                  <a:gd name="T32" fmla="*/ 30 w 61"/>
                  <a:gd name="T33" fmla="*/ 76 h 76"/>
                  <a:gd name="T34" fmla="*/ 24 w 61"/>
                  <a:gd name="T35" fmla="*/ 74 h 76"/>
                  <a:gd name="T36" fmla="*/ 18 w 61"/>
                  <a:gd name="T37" fmla="*/ 72 h 76"/>
                  <a:gd name="T38" fmla="*/ 13 w 61"/>
                  <a:gd name="T39" fmla="*/ 69 h 76"/>
                  <a:gd name="T40" fmla="*/ 9 w 61"/>
                  <a:gd name="T41" fmla="*/ 64 h 76"/>
                  <a:gd name="T42" fmla="*/ 5 w 61"/>
                  <a:gd name="T43" fmla="*/ 58 h 76"/>
                  <a:gd name="T44" fmla="*/ 2 w 61"/>
                  <a:gd name="T45" fmla="*/ 52 h 76"/>
                  <a:gd name="T46" fmla="*/ 0 w 61"/>
                  <a:gd name="T47" fmla="*/ 45 h 76"/>
                  <a:gd name="T48" fmla="*/ 0 w 61"/>
                  <a:gd name="T49" fmla="*/ 37 h 76"/>
                  <a:gd name="T50" fmla="*/ 0 w 61"/>
                  <a:gd name="T51" fmla="*/ 30 h 76"/>
                  <a:gd name="T52" fmla="*/ 2 w 61"/>
                  <a:gd name="T53" fmla="*/ 23 h 76"/>
                  <a:gd name="T54" fmla="*/ 5 w 61"/>
                  <a:gd name="T55" fmla="*/ 16 h 76"/>
                  <a:gd name="T56" fmla="*/ 9 w 61"/>
                  <a:gd name="T57" fmla="*/ 10 h 76"/>
                  <a:gd name="T58" fmla="*/ 13 w 61"/>
                  <a:gd name="T59" fmla="*/ 6 h 76"/>
                  <a:gd name="T60" fmla="*/ 18 w 61"/>
                  <a:gd name="T61" fmla="*/ 2 h 76"/>
                  <a:gd name="T62" fmla="*/ 24 w 61"/>
                  <a:gd name="T63" fmla="*/ 0 h 76"/>
                  <a:gd name="T64" fmla="*/ 30 w 61"/>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76"/>
                  <a:gd name="T101" fmla="*/ 61 w 61"/>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76">
                    <a:moveTo>
                      <a:pt x="30" y="0"/>
                    </a:moveTo>
                    <a:lnTo>
                      <a:pt x="37" y="0"/>
                    </a:lnTo>
                    <a:lnTo>
                      <a:pt x="42" y="2"/>
                    </a:lnTo>
                    <a:lnTo>
                      <a:pt x="48" y="6"/>
                    </a:lnTo>
                    <a:lnTo>
                      <a:pt x="52" y="10"/>
                    </a:lnTo>
                    <a:lnTo>
                      <a:pt x="56" y="16"/>
                    </a:lnTo>
                    <a:lnTo>
                      <a:pt x="59" y="23"/>
                    </a:lnTo>
                    <a:lnTo>
                      <a:pt x="61" y="30"/>
                    </a:lnTo>
                    <a:lnTo>
                      <a:pt x="61" y="37"/>
                    </a:lnTo>
                    <a:lnTo>
                      <a:pt x="61" y="45"/>
                    </a:lnTo>
                    <a:lnTo>
                      <a:pt x="59" y="52"/>
                    </a:lnTo>
                    <a:lnTo>
                      <a:pt x="56" y="58"/>
                    </a:lnTo>
                    <a:lnTo>
                      <a:pt x="52" y="64"/>
                    </a:lnTo>
                    <a:lnTo>
                      <a:pt x="48" y="69"/>
                    </a:lnTo>
                    <a:lnTo>
                      <a:pt x="42" y="72"/>
                    </a:lnTo>
                    <a:lnTo>
                      <a:pt x="37" y="74"/>
                    </a:lnTo>
                    <a:lnTo>
                      <a:pt x="30" y="76"/>
                    </a:lnTo>
                    <a:lnTo>
                      <a:pt x="24" y="74"/>
                    </a:lnTo>
                    <a:lnTo>
                      <a:pt x="18" y="72"/>
                    </a:lnTo>
                    <a:lnTo>
                      <a:pt x="13" y="69"/>
                    </a:lnTo>
                    <a:lnTo>
                      <a:pt x="9" y="64"/>
                    </a:lnTo>
                    <a:lnTo>
                      <a:pt x="5" y="58"/>
                    </a:lnTo>
                    <a:lnTo>
                      <a:pt x="2" y="52"/>
                    </a:lnTo>
                    <a:lnTo>
                      <a:pt x="0" y="45"/>
                    </a:lnTo>
                    <a:lnTo>
                      <a:pt x="0" y="37"/>
                    </a:lnTo>
                    <a:lnTo>
                      <a:pt x="0" y="30"/>
                    </a:lnTo>
                    <a:lnTo>
                      <a:pt x="2" y="23"/>
                    </a:lnTo>
                    <a:lnTo>
                      <a:pt x="5" y="16"/>
                    </a:lnTo>
                    <a:lnTo>
                      <a:pt x="9" y="10"/>
                    </a:lnTo>
                    <a:lnTo>
                      <a:pt x="13" y="6"/>
                    </a:lnTo>
                    <a:lnTo>
                      <a:pt x="18" y="2"/>
                    </a:lnTo>
                    <a:lnTo>
                      <a:pt x="24" y="0"/>
                    </a:lnTo>
                    <a:lnTo>
                      <a:pt x="3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03" name="Freeform 388"/>
              <p:cNvSpPr>
                <a:spLocks/>
              </p:cNvSpPr>
              <p:nvPr/>
            </p:nvSpPr>
            <p:spPr bwMode="auto">
              <a:xfrm>
                <a:off x="2661" y="1802"/>
                <a:ext cx="61" cy="76"/>
              </a:xfrm>
              <a:custGeom>
                <a:avLst/>
                <a:gdLst>
                  <a:gd name="T0" fmla="*/ 30 w 61"/>
                  <a:gd name="T1" fmla="*/ 0 h 76"/>
                  <a:gd name="T2" fmla="*/ 37 w 61"/>
                  <a:gd name="T3" fmla="*/ 0 h 76"/>
                  <a:gd name="T4" fmla="*/ 42 w 61"/>
                  <a:gd name="T5" fmla="*/ 2 h 76"/>
                  <a:gd name="T6" fmla="*/ 48 w 61"/>
                  <a:gd name="T7" fmla="*/ 6 h 76"/>
                  <a:gd name="T8" fmla="*/ 52 w 61"/>
                  <a:gd name="T9" fmla="*/ 10 h 76"/>
                  <a:gd name="T10" fmla="*/ 56 w 61"/>
                  <a:gd name="T11" fmla="*/ 16 h 76"/>
                  <a:gd name="T12" fmla="*/ 59 w 61"/>
                  <a:gd name="T13" fmla="*/ 23 h 76"/>
                  <a:gd name="T14" fmla="*/ 61 w 61"/>
                  <a:gd name="T15" fmla="*/ 30 h 76"/>
                  <a:gd name="T16" fmla="*/ 61 w 61"/>
                  <a:gd name="T17" fmla="*/ 37 h 76"/>
                  <a:gd name="T18" fmla="*/ 61 w 61"/>
                  <a:gd name="T19" fmla="*/ 45 h 76"/>
                  <a:gd name="T20" fmla="*/ 59 w 61"/>
                  <a:gd name="T21" fmla="*/ 52 h 76"/>
                  <a:gd name="T22" fmla="*/ 56 w 61"/>
                  <a:gd name="T23" fmla="*/ 58 h 76"/>
                  <a:gd name="T24" fmla="*/ 52 w 61"/>
                  <a:gd name="T25" fmla="*/ 64 h 76"/>
                  <a:gd name="T26" fmla="*/ 48 w 61"/>
                  <a:gd name="T27" fmla="*/ 69 h 76"/>
                  <a:gd name="T28" fmla="*/ 42 w 61"/>
                  <a:gd name="T29" fmla="*/ 72 h 76"/>
                  <a:gd name="T30" fmla="*/ 37 w 61"/>
                  <a:gd name="T31" fmla="*/ 74 h 76"/>
                  <a:gd name="T32" fmla="*/ 30 w 61"/>
                  <a:gd name="T33" fmla="*/ 76 h 76"/>
                  <a:gd name="T34" fmla="*/ 24 w 61"/>
                  <a:gd name="T35" fmla="*/ 74 h 76"/>
                  <a:gd name="T36" fmla="*/ 18 w 61"/>
                  <a:gd name="T37" fmla="*/ 72 h 76"/>
                  <a:gd name="T38" fmla="*/ 13 w 61"/>
                  <a:gd name="T39" fmla="*/ 69 h 76"/>
                  <a:gd name="T40" fmla="*/ 9 w 61"/>
                  <a:gd name="T41" fmla="*/ 64 h 76"/>
                  <a:gd name="T42" fmla="*/ 5 w 61"/>
                  <a:gd name="T43" fmla="*/ 58 h 76"/>
                  <a:gd name="T44" fmla="*/ 2 w 61"/>
                  <a:gd name="T45" fmla="*/ 52 h 76"/>
                  <a:gd name="T46" fmla="*/ 0 w 61"/>
                  <a:gd name="T47" fmla="*/ 45 h 76"/>
                  <a:gd name="T48" fmla="*/ 0 w 61"/>
                  <a:gd name="T49" fmla="*/ 37 h 76"/>
                  <a:gd name="T50" fmla="*/ 0 w 61"/>
                  <a:gd name="T51" fmla="*/ 30 h 76"/>
                  <a:gd name="T52" fmla="*/ 2 w 61"/>
                  <a:gd name="T53" fmla="*/ 23 h 76"/>
                  <a:gd name="T54" fmla="*/ 5 w 61"/>
                  <a:gd name="T55" fmla="*/ 16 h 76"/>
                  <a:gd name="T56" fmla="*/ 9 w 61"/>
                  <a:gd name="T57" fmla="*/ 10 h 76"/>
                  <a:gd name="T58" fmla="*/ 13 w 61"/>
                  <a:gd name="T59" fmla="*/ 6 h 76"/>
                  <a:gd name="T60" fmla="*/ 18 w 61"/>
                  <a:gd name="T61" fmla="*/ 2 h 76"/>
                  <a:gd name="T62" fmla="*/ 24 w 61"/>
                  <a:gd name="T63" fmla="*/ 0 h 76"/>
                  <a:gd name="T64" fmla="*/ 30 w 61"/>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76"/>
                  <a:gd name="T101" fmla="*/ 61 w 61"/>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76">
                    <a:moveTo>
                      <a:pt x="30" y="0"/>
                    </a:moveTo>
                    <a:lnTo>
                      <a:pt x="37" y="0"/>
                    </a:lnTo>
                    <a:lnTo>
                      <a:pt x="42" y="2"/>
                    </a:lnTo>
                    <a:lnTo>
                      <a:pt x="48" y="6"/>
                    </a:lnTo>
                    <a:lnTo>
                      <a:pt x="52" y="10"/>
                    </a:lnTo>
                    <a:lnTo>
                      <a:pt x="56" y="16"/>
                    </a:lnTo>
                    <a:lnTo>
                      <a:pt x="59" y="23"/>
                    </a:lnTo>
                    <a:lnTo>
                      <a:pt x="61" y="30"/>
                    </a:lnTo>
                    <a:lnTo>
                      <a:pt x="61" y="37"/>
                    </a:lnTo>
                    <a:lnTo>
                      <a:pt x="61" y="45"/>
                    </a:lnTo>
                    <a:lnTo>
                      <a:pt x="59" y="52"/>
                    </a:lnTo>
                    <a:lnTo>
                      <a:pt x="56" y="58"/>
                    </a:lnTo>
                    <a:lnTo>
                      <a:pt x="52" y="64"/>
                    </a:lnTo>
                    <a:lnTo>
                      <a:pt x="48" y="69"/>
                    </a:lnTo>
                    <a:lnTo>
                      <a:pt x="42" y="72"/>
                    </a:lnTo>
                    <a:lnTo>
                      <a:pt x="37" y="74"/>
                    </a:lnTo>
                    <a:lnTo>
                      <a:pt x="30" y="76"/>
                    </a:lnTo>
                    <a:lnTo>
                      <a:pt x="24" y="74"/>
                    </a:lnTo>
                    <a:lnTo>
                      <a:pt x="18" y="72"/>
                    </a:lnTo>
                    <a:lnTo>
                      <a:pt x="13" y="69"/>
                    </a:lnTo>
                    <a:lnTo>
                      <a:pt x="9" y="64"/>
                    </a:lnTo>
                    <a:lnTo>
                      <a:pt x="5" y="58"/>
                    </a:lnTo>
                    <a:lnTo>
                      <a:pt x="2" y="52"/>
                    </a:lnTo>
                    <a:lnTo>
                      <a:pt x="0" y="45"/>
                    </a:lnTo>
                    <a:lnTo>
                      <a:pt x="0" y="37"/>
                    </a:lnTo>
                    <a:lnTo>
                      <a:pt x="0" y="30"/>
                    </a:lnTo>
                    <a:lnTo>
                      <a:pt x="2" y="23"/>
                    </a:lnTo>
                    <a:lnTo>
                      <a:pt x="5" y="16"/>
                    </a:lnTo>
                    <a:lnTo>
                      <a:pt x="9" y="10"/>
                    </a:lnTo>
                    <a:lnTo>
                      <a:pt x="13" y="6"/>
                    </a:lnTo>
                    <a:lnTo>
                      <a:pt x="18" y="2"/>
                    </a:lnTo>
                    <a:lnTo>
                      <a:pt x="24" y="0"/>
                    </a:lnTo>
                    <a:lnTo>
                      <a:pt x="30"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04" name="Freeform 389"/>
              <p:cNvSpPr>
                <a:spLocks/>
              </p:cNvSpPr>
              <p:nvPr/>
            </p:nvSpPr>
            <p:spPr bwMode="auto">
              <a:xfrm>
                <a:off x="1968" y="1485"/>
                <a:ext cx="203" cy="158"/>
              </a:xfrm>
              <a:custGeom>
                <a:avLst/>
                <a:gdLst>
                  <a:gd name="T0" fmla="*/ 41 w 203"/>
                  <a:gd name="T1" fmla="*/ 0 h 158"/>
                  <a:gd name="T2" fmla="*/ 163 w 203"/>
                  <a:gd name="T3" fmla="*/ 0 h 158"/>
                  <a:gd name="T4" fmla="*/ 171 w 203"/>
                  <a:gd name="T5" fmla="*/ 1 h 158"/>
                  <a:gd name="T6" fmla="*/ 179 w 203"/>
                  <a:gd name="T7" fmla="*/ 4 h 158"/>
                  <a:gd name="T8" fmla="*/ 185 w 203"/>
                  <a:gd name="T9" fmla="*/ 8 h 158"/>
                  <a:gd name="T10" fmla="*/ 191 w 203"/>
                  <a:gd name="T11" fmla="*/ 14 h 158"/>
                  <a:gd name="T12" fmla="*/ 196 w 203"/>
                  <a:gd name="T13" fmla="*/ 21 h 158"/>
                  <a:gd name="T14" fmla="*/ 200 w 203"/>
                  <a:gd name="T15" fmla="*/ 28 h 158"/>
                  <a:gd name="T16" fmla="*/ 202 w 203"/>
                  <a:gd name="T17" fmla="*/ 37 h 158"/>
                  <a:gd name="T18" fmla="*/ 203 w 203"/>
                  <a:gd name="T19" fmla="*/ 47 h 158"/>
                  <a:gd name="T20" fmla="*/ 203 w 203"/>
                  <a:gd name="T21" fmla="*/ 112 h 158"/>
                  <a:gd name="T22" fmla="*/ 202 w 203"/>
                  <a:gd name="T23" fmla="*/ 121 h 158"/>
                  <a:gd name="T24" fmla="*/ 200 w 203"/>
                  <a:gd name="T25" fmla="*/ 131 h 158"/>
                  <a:gd name="T26" fmla="*/ 196 w 203"/>
                  <a:gd name="T27" fmla="*/ 137 h 158"/>
                  <a:gd name="T28" fmla="*/ 191 w 203"/>
                  <a:gd name="T29" fmla="*/ 144 h 158"/>
                  <a:gd name="T30" fmla="*/ 185 w 203"/>
                  <a:gd name="T31" fmla="*/ 150 h 158"/>
                  <a:gd name="T32" fmla="*/ 179 w 203"/>
                  <a:gd name="T33" fmla="*/ 155 h 158"/>
                  <a:gd name="T34" fmla="*/ 171 w 203"/>
                  <a:gd name="T35" fmla="*/ 157 h 158"/>
                  <a:gd name="T36" fmla="*/ 163 w 203"/>
                  <a:gd name="T37" fmla="*/ 158 h 158"/>
                  <a:gd name="T38" fmla="*/ 41 w 203"/>
                  <a:gd name="T39" fmla="*/ 158 h 158"/>
                  <a:gd name="T40" fmla="*/ 33 w 203"/>
                  <a:gd name="T41" fmla="*/ 157 h 158"/>
                  <a:gd name="T42" fmla="*/ 24 w 203"/>
                  <a:gd name="T43" fmla="*/ 155 h 158"/>
                  <a:gd name="T44" fmla="*/ 18 w 203"/>
                  <a:gd name="T45" fmla="*/ 150 h 158"/>
                  <a:gd name="T46" fmla="*/ 12 w 203"/>
                  <a:gd name="T47" fmla="*/ 144 h 158"/>
                  <a:gd name="T48" fmla="*/ 7 w 203"/>
                  <a:gd name="T49" fmla="*/ 137 h 158"/>
                  <a:gd name="T50" fmla="*/ 3 w 203"/>
                  <a:gd name="T51" fmla="*/ 131 h 158"/>
                  <a:gd name="T52" fmla="*/ 1 w 203"/>
                  <a:gd name="T53" fmla="*/ 121 h 158"/>
                  <a:gd name="T54" fmla="*/ 0 w 203"/>
                  <a:gd name="T55" fmla="*/ 112 h 158"/>
                  <a:gd name="T56" fmla="*/ 0 w 203"/>
                  <a:gd name="T57" fmla="*/ 47 h 158"/>
                  <a:gd name="T58" fmla="*/ 1 w 203"/>
                  <a:gd name="T59" fmla="*/ 37 h 158"/>
                  <a:gd name="T60" fmla="*/ 3 w 203"/>
                  <a:gd name="T61" fmla="*/ 28 h 158"/>
                  <a:gd name="T62" fmla="*/ 7 w 203"/>
                  <a:gd name="T63" fmla="*/ 21 h 158"/>
                  <a:gd name="T64" fmla="*/ 12 w 203"/>
                  <a:gd name="T65" fmla="*/ 14 h 158"/>
                  <a:gd name="T66" fmla="*/ 18 w 203"/>
                  <a:gd name="T67" fmla="*/ 8 h 158"/>
                  <a:gd name="T68" fmla="*/ 24 w 203"/>
                  <a:gd name="T69" fmla="*/ 4 h 158"/>
                  <a:gd name="T70" fmla="*/ 33 w 203"/>
                  <a:gd name="T71" fmla="*/ 1 h 158"/>
                  <a:gd name="T72" fmla="*/ 41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1" y="0"/>
                    </a:moveTo>
                    <a:lnTo>
                      <a:pt x="163" y="0"/>
                    </a:lnTo>
                    <a:lnTo>
                      <a:pt x="171" y="1"/>
                    </a:lnTo>
                    <a:lnTo>
                      <a:pt x="179" y="4"/>
                    </a:lnTo>
                    <a:lnTo>
                      <a:pt x="185" y="8"/>
                    </a:lnTo>
                    <a:lnTo>
                      <a:pt x="191" y="14"/>
                    </a:lnTo>
                    <a:lnTo>
                      <a:pt x="196" y="21"/>
                    </a:lnTo>
                    <a:lnTo>
                      <a:pt x="200" y="28"/>
                    </a:lnTo>
                    <a:lnTo>
                      <a:pt x="202" y="37"/>
                    </a:lnTo>
                    <a:lnTo>
                      <a:pt x="203" y="47"/>
                    </a:lnTo>
                    <a:lnTo>
                      <a:pt x="203" y="112"/>
                    </a:lnTo>
                    <a:lnTo>
                      <a:pt x="202" y="121"/>
                    </a:lnTo>
                    <a:lnTo>
                      <a:pt x="200" y="131"/>
                    </a:lnTo>
                    <a:lnTo>
                      <a:pt x="196" y="137"/>
                    </a:lnTo>
                    <a:lnTo>
                      <a:pt x="191" y="144"/>
                    </a:lnTo>
                    <a:lnTo>
                      <a:pt x="185" y="150"/>
                    </a:lnTo>
                    <a:lnTo>
                      <a:pt x="179" y="155"/>
                    </a:lnTo>
                    <a:lnTo>
                      <a:pt x="171" y="157"/>
                    </a:lnTo>
                    <a:lnTo>
                      <a:pt x="163" y="158"/>
                    </a:lnTo>
                    <a:lnTo>
                      <a:pt x="41" y="158"/>
                    </a:lnTo>
                    <a:lnTo>
                      <a:pt x="33" y="157"/>
                    </a:lnTo>
                    <a:lnTo>
                      <a:pt x="24" y="155"/>
                    </a:lnTo>
                    <a:lnTo>
                      <a:pt x="18" y="150"/>
                    </a:lnTo>
                    <a:lnTo>
                      <a:pt x="12" y="144"/>
                    </a:lnTo>
                    <a:lnTo>
                      <a:pt x="7" y="137"/>
                    </a:lnTo>
                    <a:lnTo>
                      <a:pt x="3" y="131"/>
                    </a:lnTo>
                    <a:lnTo>
                      <a:pt x="1" y="121"/>
                    </a:lnTo>
                    <a:lnTo>
                      <a:pt x="0" y="112"/>
                    </a:lnTo>
                    <a:lnTo>
                      <a:pt x="0" y="47"/>
                    </a:lnTo>
                    <a:lnTo>
                      <a:pt x="1" y="37"/>
                    </a:lnTo>
                    <a:lnTo>
                      <a:pt x="3" y="28"/>
                    </a:lnTo>
                    <a:lnTo>
                      <a:pt x="7" y="21"/>
                    </a:lnTo>
                    <a:lnTo>
                      <a:pt x="12" y="14"/>
                    </a:lnTo>
                    <a:lnTo>
                      <a:pt x="18" y="8"/>
                    </a:lnTo>
                    <a:lnTo>
                      <a:pt x="24" y="4"/>
                    </a:lnTo>
                    <a:lnTo>
                      <a:pt x="33" y="1"/>
                    </a:lnTo>
                    <a:lnTo>
                      <a:pt x="41"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05" name="Freeform 390"/>
              <p:cNvSpPr>
                <a:spLocks/>
              </p:cNvSpPr>
              <p:nvPr/>
            </p:nvSpPr>
            <p:spPr bwMode="auto">
              <a:xfrm>
                <a:off x="1968" y="1485"/>
                <a:ext cx="203" cy="158"/>
              </a:xfrm>
              <a:custGeom>
                <a:avLst/>
                <a:gdLst>
                  <a:gd name="T0" fmla="*/ 41 w 203"/>
                  <a:gd name="T1" fmla="*/ 0 h 158"/>
                  <a:gd name="T2" fmla="*/ 163 w 203"/>
                  <a:gd name="T3" fmla="*/ 0 h 158"/>
                  <a:gd name="T4" fmla="*/ 171 w 203"/>
                  <a:gd name="T5" fmla="*/ 1 h 158"/>
                  <a:gd name="T6" fmla="*/ 179 w 203"/>
                  <a:gd name="T7" fmla="*/ 4 h 158"/>
                  <a:gd name="T8" fmla="*/ 185 w 203"/>
                  <a:gd name="T9" fmla="*/ 8 h 158"/>
                  <a:gd name="T10" fmla="*/ 191 w 203"/>
                  <a:gd name="T11" fmla="*/ 14 h 158"/>
                  <a:gd name="T12" fmla="*/ 196 w 203"/>
                  <a:gd name="T13" fmla="*/ 21 h 158"/>
                  <a:gd name="T14" fmla="*/ 200 w 203"/>
                  <a:gd name="T15" fmla="*/ 28 h 158"/>
                  <a:gd name="T16" fmla="*/ 202 w 203"/>
                  <a:gd name="T17" fmla="*/ 37 h 158"/>
                  <a:gd name="T18" fmla="*/ 203 w 203"/>
                  <a:gd name="T19" fmla="*/ 47 h 158"/>
                  <a:gd name="T20" fmla="*/ 203 w 203"/>
                  <a:gd name="T21" fmla="*/ 112 h 158"/>
                  <a:gd name="T22" fmla="*/ 202 w 203"/>
                  <a:gd name="T23" fmla="*/ 121 h 158"/>
                  <a:gd name="T24" fmla="*/ 200 w 203"/>
                  <a:gd name="T25" fmla="*/ 131 h 158"/>
                  <a:gd name="T26" fmla="*/ 196 w 203"/>
                  <a:gd name="T27" fmla="*/ 137 h 158"/>
                  <a:gd name="T28" fmla="*/ 191 w 203"/>
                  <a:gd name="T29" fmla="*/ 144 h 158"/>
                  <a:gd name="T30" fmla="*/ 185 w 203"/>
                  <a:gd name="T31" fmla="*/ 150 h 158"/>
                  <a:gd name="T32" fmla="*/ 179 w 203"/>
                  <a:gd name="T33" fmla="*/ 155 h 158"/>
                  <a:gd name="T34" fmla="*/ 171 w 203"/>
                  <a:gd name="T35" fmla="*/ 157 h 158"/>
                  <a:gd name="T36" fmla="*/ 163 w 203"/>
                  <a:gd name="T37" fmla="*/ 158 h 158"/>
                  <a:gd name="T38" fmla="*/ 41 w 203"/>
                  <a:gd name="T39" fmla="*/ 158 h 158"/>
                  <a:gd name="T40" fmla="*/ 33 w 203"/>
                  <a:gd name="T41" fmla="*/ 157 h 158"/>
                  <a:gd name="T42" fmla="*/ 24 w 203"/>
                  <a:gd name="T43" fmla="*/ 155 h 158"/>
                  <a:gd name="T44" fmla="*/ 18 w 203"/>
                  <a:gd name="T45" fmla="*/ 150 h 158"/>
                  <a:gd name="T46" fmla="*/ 12 w 203"/>
                  <a:gd name="T47" fmla="*/ 144 h 158"/>
                  <a:gd name="T48" fmla="*/ 7 w 203"/>
                  <a:gd name="T49" fmla="*/ 137 h 158"/>
                  <a:gd name="T50" fmla="*/ 3 w 203"/>
                  <a:gd name="T51" fmla="*/ 131 h 158"/>
                  <a:gd name="T52" fmla="*/ 1 w 203"/>
                  <a:gd name="T53" fmla="*/ 121 h 158"/>
                  <a:gd name="T54" fmla="*/ 0 w 203"/>
                  <a:gd name="T55" fmla="*/ 112 h 158"/>
                  <a:gd name="T56" fmla="*/ 0 w 203"/>
                  <a:gd name="T57" fmla="*/ 47 h 158"/>
                  <a:gd name="T58" fmla="*/ 1 w 203"/>
                  <a:gd name="T59" fmla="*/ 37 h 158"/>
                  <a:gd name="T60" fmla="*/ 3 w 203"/>
                  <a:gd name="T61" fmla="*/ 28 h 158"/>
                  <a:gd name="T62" fmla="*/ 7 w 203"/>
                  <a:gd name="T63" fmla="*/ 21 h 158"/>
                  <a:gd name="T64" fmla="*/ 12 w 203"/>
                  <a:gd name="T65" fmla="*/ 14 h 158"/>
                  <a:gd name="T66" fmla="*/ 18 w 203"/>
                  <a:gd name="T67" fmla="*/ 8 h 158"/>
                  <a:gd name="T68" fmla="*/ 24 w 203"/>
                  <a:gd name="T69" fmla="*/ 4 h 158"/>
                  <a:gd name="T70" fmla="*/ 33 w 203"/>
                  <a:gd name="T71" fmla="*/ 1 h 158"/>
                  <a:gd name="T72" fmla="*/ 41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1" y="0"/>
                    </a:moveTo>
                    <a:lnTo>
                      <a:pt x="163" y="0"/>
                    </a:lnTo>
                    <a:lnTo>
                      <a:pt x="171" y="1"/>
                    </a:lnTo>
                    <a:lnTo>
                      <a:pt x="179" y="4"/>
                    </a:lnTo>
                    <a:lnTo>
                      <a:pt x="185" y="8"/>
                    </a:lnTo>
                    <a:lnTo>
                      <a:pt x="191" y="14"/>
                    </a:lnTo>
                    <a:lnTo>
                      <a:pt x="196" y="21"/>
                    </a:lnTo>
                    <a:lnTo>
                      <a:pt x="200" y="28"/>
                    </a:lnTo>
                    <a:lnTo>
                      <a:pt x="202" y="37"/>
                    </a:lnTo>
                    <a:lnTo>
                      <a:pt x="203" y="47"/>
                    </a:lnTo>
                    <a:lnTo>
                      <a:pt x="203" y="112"/>
                    </a:lnTo>
                    <a:lnTo>
                      <a:pt x="202" y="121"/>
                    </a:lnTo>
                    <a:lnTo>
                      <a:pt x="200" y="131"/>
                    </a:lnTo>
                    <a:lnTo>
                      <a:pt x="196" y="137"/>
                    </a:lnTo>
                    <a:lnTo>
                      <a:pt x="191" y="144"/>
                    </a:lnTo>
                    <a:lnTo>
                      <a:pt x="185" y="150"/>
                    </a:lnTo>
                    <a:lnTo>
                      <a:pt x="179" y="155"/>
                    </a:lnTo>
                    <a:lnTo>
                      <a:pt x="171" y="157"/>
                    </a:lnTo>
                    <a:lnTo>
                      <a:pt x="163" y="158"/>
                    </a:lnTo>
                    <a:lnTo>
                      <a:pt x="41" y="158"/>
                    </a:lnTo>
                    <a:lnTo>
                      <a:pt x="33" y="157"/>
                    </a:lnTo>
                    <a:lnTo>
                      <a:pt x="24" y="155"/>
                    </a:lnTo>
                    <a:lnTo>
                      <a:pt x="18" y="150"/>
                    </a:lnTo>
                    <a:lnTo>
                      <a:pt x="12" y="144"/>
                    </a:lnTo>
                    <a:lnTo>
                      <a:pt x="7" y="137"/>
                    </a:lnTo>
                    <a:lnTo>
                      <a:pt x="3" y="131"/>
                    </a:lnTo>
                    <a:lnTo>
                      <a:pt x="1" y="121"/>
                    </a:lnTo>
                    <a:lnTo>
                      <a:pt x="0" y="112"/>
                    </a:lnTo>
                    <a:lnTo>
                      <a:pt x="0" y="47"/>
                    </a:lnTo>
                    <a:lnTo>
                      <a:pt x="1" y="37"/>
                    </a:lnTo>
                    <a:lnTo>
                      <a:pt x="3" y="28"/>
                    </a:lnTo>
                    <a:lnTo>
                      <a:pt x="7" y="21"/>
                    </a:lnTo>
                    <a:lnTo>
                      <a:pt x="12" y="14"/>
                    </a:lnTo>
                    <a:lnTo>
                      <a:pt x="18" y="8"/>
                    </a:lnTo>
                    <a:lnTo>
                      <a:pt x="24" y="4"/>
                    </a:lnTo>
                    <a:lnTo>
                      <a:pt x="33" y="1"/>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06" name="Freeform 391"/>
              <p:cNvSpPr>
                <a:spLocks/>
              </p:cNvSpPr>
              <p:nvPr/>
            </p:nvSpPr>
            <p:spPr bwMode="auto">
              <a:xfrm>
                <a:off x="2040" y="1548"/>
                <a:ext cx="87" cy="57"/>
              </a:xfrm>
              <a:custGeom>
                <a:avLst/>
                <a:gdLst>
                  <a:gd name="T0" fmla="*/ 43 w 87"/>
                  <a:gd name="T1" fmla="*/ 0 h 57"/>
                  <a:gd name="T2" fmla="*/ 53 w 87"/>
                  <a:gd name="T3" fmla="*/ 1 h 57"/>
                  <a:gd name="T4" fmla="*/ 61 w 87"/>
                  <a:gd name="T5" fmla="*/ 2 h 57"/>
                  <a:gd name="T6" fmla="*/ 68 w 87"/>
                  <a:gd name="T7" fmla="*/ 6 h 57"/>
                  <a:gd name="T8" fmla="*/ 75 w 87"/>
                  <a:gd name="T9" fmla="*/ 9 h 57"/>
                  <a:gd name="T10" fmla="*/ 80 w 87"/>
                  <a:gd name="T11" fmla="*/ 13 h 57"/>
                  <a:gd name="T12" fmla="*/ 84 w 87"/>
                  <a:gd name="T13" fmla="*/ 17 h 57"/>
                  <a:gd name="T14" fmla="*/ 86 w 87"/>
                  <a:gd name="T15" fmla="*/ 23 h 57"/>
                  <a:gd name="T16" fmla="*/ 87 w 87"/>
                  <a:gd name="T17" fmla="*/ 29 h 57"/>
                  <a:gd name="T18" fmla="*/ 86 w 87"/>
                  <a:gd name="T19" fmla="*/ 35 h 57"/>
                  <a:gd name="T20" fmla="*/ 84 w 87"/>
                  <a:gd name="T21" fmla="*/ 40 h 57"/>
                  <a:gd name="T22" fmla="*/ 80 w 87"/>
                  <a:gd name="T23" fmla="*/ 44 h 57"/>
                  <a:gd name="T24" fmla="*/ 75 w 87"/>
                  <a:gd name="T25" fmla="*/ 49 h 57"/>
                  <a:gd name="T26" fmla="*/ 68 w 87"/>
                  <a:gd name="T27" fmla="*/ 52 h 57"/>
                  <a:gd name="T28" fmla="*/ 61 w 87"/>
                  <a:gd name="T29" fmla="*/ 55 h 57"/>
                  <a:gd name="T30" fmla="*/ 53 w 87"/>
                  <a:gd name="T31" fmla="*/ 57 h 57"/>
                  <a:gd name="T32" fmla="*/ 43 w 87"/>
                  <a:gd name="T33" fmla="*/ 57 h 57"/>
                  <a:gd name="T34" fmla="*/ 34 w 87"/>
                  <a:gd name="T35" fmla="*/ 57 h 57"/>
                  <a:gd name="T36" fmla="*/ 26 w 87"/>
                  <a:gd name="T37" fmla="*/ 55 h 57"/>
                  <a:gd name="T38" fmla="*/ 19 w 87"/>
                  <a:gd name="T39" fmla="*/ 52 h 57"/>
                  <a:gd name="T40" fmla="*/ 12 w 87"/>
                  <a:gd name="T41" fmla="*/ 49 h 57"/>
                  <a:gd name="T42" fmla="*/ 7 w 87"/>
                  <a:gd name="T43" fmla="*/ 44 h 57"/>
                  <a:gd name="T44" fmla="*/ 3 w 87"/>
                  <a:gd name="T45" fmla="*/ 40 h 57"/>
                  <a:gd name="T46" fmla="*/ 1 w 87"/>
                  <a:gd name="T47" fmla="*/ 35 h 57"/>
                  <a:gd name="T48" fmla="*/ 0 w 87"/>
                  <a:gd name="T49" fmla="*/ 29 h 57"/>
                  <a:gd name="T50" fmla="*/ 1 w 87"/>
                  <a:gd name="T51" fmla="*/ 23 h 57"/>
                  <a:gd name="T52" fmla="*/ 3 w 87"/>
                  <a:gd name="T53" fmla="*/ 17 h 57"/>
                  <a:gd name="T54" fmla="*/ 7 w 87"/>
                  <a:gd name="T55" fmla="*/ 13 h 57"/>
                  <a:gd name="T56" fmla="*/ 12 w 87"/>
                  <a:gd name="T57" fmla="*/ 9 h 57"/>
                  <a:gd name="T58" fmla="*/ 19 w 87"/>
                  <a:gd name="T59" fmla="*/ 6 h 57"/>
                  <a:gd name="T60" fmla="*/ 26 w 87"/>
                  <a:gd name="T61" fmla="*/ 2 h 57"/>
                  <a:gd name="T62" fmla="*/ 34 w 87"/>
                  <a:gd name="T63" fmla="*/ 1 h 57"/>
                  <a:gd name="T64" fmla="*/ 43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3" y="0"/>
                    </a:moveTo>
                    <a:lnTo>
                      <a:pt x="53" y="1"/>
                    </a:lnTo>
                    <a:lnTo>
                      <a:pt x="61" y="2"/>
                    </a:lnTo>
                    <a:lnTo>
                      <a:pt x="68" y="6"/>
                    </a:lnTo>
                    <a:lnTo>
                      <a:pt x="75" y="9"/>
                    </a:lnTo>
                    <a:lnTo>
                      <a:pt x="80" y="13"/>
                    </a:lnTo>
                    <a:lnTo>
                      <a:pt x="84" y="17"/>
                    </a:lnTo>
                    <a:lnTo>
                      <a:pt x="86" y="23"/>
                    </a:lnTo>
                    <a:lnTo>
                      <a:pt x="87" y="29"/>
                    </a:lnTo>
                    <a:lnTo>
                      <a:pt x="86" y="35"/>
                    </a:lnTo>
                    <a:lnTo>
                      <a:pt x="84" y="40"/>
                    </a:lnTo>
                    <a:lnTo>
                      <a:pt x="80" y="44"/>
                    </a:lnTo>
                    <a:lnTo>
                      <a:pt x="75" y="49"/>
                    </a:lnTo>
                    <a:lnTo>
                      <a:pt x="68" y="52"/>
                    </a:lnTo>
                    <a:lnTo>
                      <a:pt x="61" y="55"/>
                    </a:lnTo>
                    <a:lnTo>
                      <a:pt x="53" y="57"/>
                    </a:lnTo>
                    <a:lnTo>
                      <a:pt x="43" y="57"/>
                    </a:lnTo>
                    <a:lnTo>
                      <a:pt x="34" y="57"/>
                    </a:lnTo>
                    <a:lnTo>
                      <a:pt x="26" y="55"/>
                    </a:lnTo>
                    <a:lnTo>
                      <a:pt x="19" y="52"/>
                    </a:lnTo>
                    <a:lnTo>
                      <a:pt x="12" y="49"/>
                    </a:lnTo>
                    <a:lnTo>
                      <a:pt x="7" y="44"/>
                    </a:lnTo>
                    <a:lnTo>
                      <a:pt x="3" y="40"/>
                    </a:lnTo>
                    <a:lnTo>
                      <a:pt x="1" y="35"/>
                    </a:lnTo>
                    <a:lnTo>
                      <a:pt x="0" y="29"/>
                    </a:lnTo>
                    <a:lnTo>
                      <a:pt x="1" y="23"/>
                    </a:lnTo>
                    <a:lnTo>
                      <a:pt x="3" y="17"/>
                    </a:lnTo>
                    <a:lnTo>
                      <a:pt x="7" y="13"/>
                    </a:lnTo>
                    <a:lnTo>
                      <a:pt x="12" y="9"/>
                    </a:lnTo>
                    <a:lnTo>
                      <a:pt x="19" y="6"/>
                    </a:lnTo>
                    <a:lnTo>
                      <a:pt x="26" y="2"/>
                    </a:lnTo>
                    <a:lnTo>
                      <a:pt x="34" y="1"/>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07" name="Freeform 392"/>
              <p:cNvSpPr>
                <a:spLocks/>
              </p:cNvSpPr>
              <p:nvPr/>
            </p:nvSpPr>
            <p:spPr bwMode="auto">
              <a:xfrm>
                <a:off x="2040" y="1548"/>
                <a:ext cx="87" cy="57"/>
              </a:xfrm>
              <a:custGeom>
                <a:avLst/>
                <a:gdLst>
                  <a:gd name="T0" fmla="*/ 43 w 87"/>
                  <a:gd name="T1" fmla="*/ 0 h 57"/>
                  <a:gd name="T2" fmla="*/ 53 w 87"/>
                  <a:gd name="T3" fmla="*/ 1 h 57"/>
                  <a:gd name="T4" fmla="*/ 61 w 87"/>
                  <a:gd name="T5" fmla="*/ 2 h 57"/>
                  <a:gd name="T6" fmla="*/ 68 w 87"/>
                  <a:gd name="T7" fmla="*/ 6 h 57"/>
                  <a:gd name="T8" fmla="*/ 75 w 87"/>
                  <a:gd name="T9" fmla="*/ 9 h 57"/>
                  <a:gd name="T10" fmla="*/ 80 w 87"/>
                  <a:gd name="T11" fmla="*/ 13 h 57"/>
                  <a:gd name="T12" fmla="*/ 84 w 87"/>
                  <a:gd name="T13" fmla="*/ 17 h 57"/>
                  <a:gd name="T14" fmla="*/ 86 w 87"/>
                  <a:gd name="T15" fmla="*/ 23 h 57"/>
                  <a:gd name="T16" fmla="*/ 87 w 87"/>
                  <a:gd name="T17" fmla="*/ 29 h 57"/>
                  <a:gd name="T18" fmla="*/ 86 w 87"/>
                  <a:gd name="T19" fmla="*/ 35 h 57"/>
                  <a:gd name="T20" fmla="*/ 84 w 87"/>
                  <a:gd name="T21" fmla="*/ 40 h 57"/>
                  <a:gd name="T22" fmla="*/ 80 w 87"/>
                  <a:gd name="T23" fmla="*/ 44 h 57"/>
                  <a:gd name="T24" fmla="*/ 75 w 87"/>
                  <a:gd name="T25" fmla="*/ 49 h 57"/>
                  <a:gd name="T26" fmla="*/ 68 w 87"/>
                  <a:gd name="T27" fmla="*/ 52 h 57"/>
                  <a:gd name="T28" fmla="*/ 61 w 87"/>
                  <a:gd name="T29" fmla="*/ 55 h 57"/>
                  <a:gd name="T30" fmla="*/ 53 w 87"/>
                  <a:gd name="T31" fmla="*/ 57 h 57"/>
                  <a:gd name="T32" fmla="*/ 43 w 87"/>
                  <a:gd name="T33" fmla="*/ 57 h 57"/>
                  <a:gd name="T34" fmla="*/ 34 w 87"/>
                  <a:gd name="T35" fmla="*/ 57 h 57"/>
                  <a:gd name="T36" fmla="*/ 26 w 87"/>
                  <a:gd name="T37" fmla="*/ 55 h 57"/>
                  <a:gd name="T38" fmla="*/ 19 w 87"/>
                  <a:gd name="T39" fmla="*/ 52 h 57"/>
                  <a:gd name="T40" fmla="*/ 12 w 87"/>
                  <a:gd name="T41" fmla="*/ 49 h 57"/>
                  <a:gd name="T42" fmla="*/ 7 w 87"/>
                  <a:gd name="T43" fmla="*/ 44 h 57"/>
                  <a:gd name="T44" fmla="*/ 3 w 87"/>
                  <a:gd name="T45" fmla="*/ 40 h 57"/>
                  <a:gd name="T46" fmla="*/ 1 w 87"/>
                  <a:gd name="T47" fmla="*/ 35 h 57"/>
                  <a:gd name="T48" fmla="*/ 0 w 87"/>
                  <a:gd name="T49" fmla="*/ 29 h 57"/>
                  <a:gd name="T50" fmla="*/ 1 w 87"/>
                  <a:gd name="T51" fmla="*/ 23 h 57"/>
                  <a:gd name="T52" fmla="*/ 3 w 87"/>
                  <a:gd name="T53" fmla="*/ 17 h 57"/>
                  <a:gd name="T54" fmla="*/ 7 w 87"/>
                  <a:gd name="T55" fmla="*/ 13 h 57"/>
                  <a:gd name="T56" fmla="*/ 12 w 87"/>
                  <a:gd name="T57" fmla="*/ 9 h 57"/>
                  <a:gd name="T58" fmla="*/ 19 w 87"/>
                  <a:gd name="T59" fmla="*/ 6 h 57"/>
                  <a:gd name="T60" fmla="*/ 26 w 87"/>
                  <a:gd name="T61" fmla="*/ 2 h 57"/>
                  <a:gd name="T62" fmla="*/ 34 w 87"/>
                  <a:gd name="T63" fmla="*/ 1 h 57"/>
                  <a:gd name="T64" fmla="*/ 43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3" y="0"/>
                    </a:moveTo>
                    <a:lnTo>
                      <a:pt x="53" y="1"/>
                    </a:lnTo>
                    <a:lnTo>
                      <a:pt x="61" y="2"/>
                    </a:lnTo>
                    <a:lnTo>
                      <a:pt x="68" y="6"/>
                    </a:lnTo>
                    <a:lnTo>
                      <a:pt x="75" y="9"/>
                    </a:lnTo>
                    <a:lnTo>
                      <a:pt x="80" y="13"/>
                    </a:lnTo>
                    <a:lnTo>
                      <a:pt x="84" y="17"/>
                    </a:lnTo>
                    <a:lnTo>
                      <a:pt x="86" y="23"/>
                    </a:lnTo>
                    <a:lnTo>
                      <a:pt x="87" y="29"/>
                    </a:lnTo>
                    <a:lnTo>
                      <a:pt x="86" y="35"/>
                    </a:lnTo>
                    <a:lnTo>
                      <a:pt x="84" y="40"/>
                    </a:lnTo>
                    <a:lnTo>
                      <a:pt x="80" y="44"/>
                    </a:lnTo>
                    <a:lnTo>
                      <a:pt x="75" y="49"/>
                    </a:lnTo>
                    <a:lnTo>
                      <a:pt x="68" y="52"/>
                    </a:lnTo>
                    <a:lnTo>
                      <a:pt x="61" y="55"/>
                    </a:lnTo>
                    <a:lnTo>
                      <a:pt x="53" y="57"/>
                    </a:lnTo>
                    <a:lnTo>
                      <a:pt x="43" y="57"/>
                    </a:lnTo>
                    <a:lnTo>
                      <a:pt x="34" y="57"/>
                    </a:lnTo>
                    <a:lnTo>
                      <a:pt x="26" y="55"/>
                    </a:lnTo>
                    <a:lnTo>
                      <a:pt x="19" y="52"/>
                    </a:lnTo>
                    <a:lnTo>
                      <a:pt x="12" y="49"/>
                    </a:lnTo>
                    <a:lnTo>
                      <a:pt x="7" y="44"/>
                    </a:lnTo>
                    <a:lnTo>
                      <a:pt x="3" y="40"/>
                    </a:lnTo>
                    <a:lnTo>
                      <a:pt x="1" y="35"/>
                    </a:lnTo>
                    <a:lnTo>
                      <a:pt x="0" y="29"/>
                    </a:lnTo>
                    <a:lnTo>
                      <a:pt x="1" y="23"/>
                    </a:lnTo>
                    <a:lnTo>
                      <a:pt x="3" y="17"/>
                    </a:lnTo>
                    <a:lnTo>
                      <a:pt x="7" y="13"/>
                    </a:lnTo>
                    <a:lnTo>
                      <a:pt x="12" y="9"/>
                    </a:lnTo>
                    <a:lnTo>
                      <a:pt x="19" y="6"/>
                    </a:lnTo>
                    <a:lnTo>
                      <a:pt x="26" y="2"/>
                    </a:lnTo>
                    <a:lnTo>
                      <a:pt x="34" y="1"/>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08" name="Freeform 393"/>
              <p:cNvSpPr>
                <a:spLocks/>
              </p:cNvSpPr>
              <p:nvPr/>
            </p:nvSpPr>
            <p:spPr bwMode="auto">
              <a:xfrm>
                <a:off x="2165" y="1485"/>
                <a:ext cx="204" cy="158"/>
              </a:xfrm>
              <a:custGeom>
                <a:avLst/>
                <a:gdLst>
                  <a:gd name="T0" fmla="*/ 41 w 204"/>
                  <a:gd name="T1" fmla="*/ 0 h 158"/>
                  <a:gd name="T2" fmla="*/ 164 w 204"/>
                  <a:gd name="T3" fmla="*/ 0 h 158"/>
                  <a:gd name="T4" fmla="*/ 171 w 204"/>
                  <a:gd name="T5" fmla="*/ 1 h 158"/>
                  <a:gd name="T6" fmla="*/ 179 w 204"/>
                  <a:gd name="T7" fmla="*/ 4 h 158"/>
                  <a:gd name="T8" fmla="*/ 185 w 204"/>
                  <a:gd name="T9" fmla="*/ 8 h 158"/>
                  <a:gd name="T10" fmla="*/ 191 w 204"/>
                  <a:gd name="T11" fmla="*/ 14 h 158"/>
                  <a:gd name="T12" fmla="*/ 197 w 204"/>
                  <a:gd name="T13" fmla="*/ 21 h 158"/>
                  <a:gd name="T14" fmla="*/ 201 w 204"/>
                  <a:gd name="T15" fmla="*/ 28 h 158"/>
                  <a:gd name="T16" fmla="*/ 203 w 204"/>
                  <a:gd name="T17" fmla="*/ 37 h 158"/>
                  <a:gd name="T18" fmla="*/ 204 w 204"/>
                  <a:gd name="T19" fmla="*/ 47 h 158"/>
                  <a:gd name="T20" fmla="*/ 204 w 204"/>
                  <a:gd name="T21" fmla="*/ 112 h 158"/>
                  <a:gd name="T22" fmla="*/ 203 w 204"/>
                  <a:gd name="T23" fmla="*/ 121 h 158"/>
                  <a:gd name="T24" fmla="*/ 201 w 204"/>
                  <a:gd name="T25" fmla="*/ 131 h 158"/>
                  <a:gd name="T26" fmla="*/ 197 w 204"/>
                  <a:gd name="T27" fmla="*/ 137 h 158"/>
                  <a:gd name="T28" fmla="*/ 191 w 204"/>
                  <a:gd name="T29" fmla="*/ 144 h 158"/>
                  <a:gd name="T30" fmla="*/ 185 w 204"/>
                  <a:gd name="T31" fmla="*/ 150 h 158"/>
                  <a:gd name="T32" fmla="*/ 179 w 204"/>
                  <a:gd name="T33" fmla="*/ 155 h 158"/>
                  <a:gd name="T34" fmla="*/ 171 w 204"/>
                  <a:gd name="T35" fmla="*/ 157 h 158"/>
                  <a:gd name="T36" fmla="*/ 164 w 204"/>
                  <a:gd name="T37" fmla="*/ 158 h 158"/>
                  <a:gd name="T38" fmla="*/ 41 w 204"/>
                  <a:gd name="T39" fmla="*/ 158 h 158"/>
                  <a:gd name="T40" fmla="*/ 33 w 204"/>
                  <a:gd name="T41" fmla="*/ 157 h 158"/>
                  <a:gd name="T42" fmla="*/ 25 w 204"/>
                  <a:gd name="T43" fmla="*/ 155 h 158"/>
                  <a:gd name="T44" fmla="*/ 19 w 204"/>
                  <a:gd name="T45" fmla="*/ 150 h 158"/>
                  <a:gd name="T46" fmla="*/ 12 w 204"/>
                  <a:gd name="T47" fmla="*/ 144 h 158"/>
                  <a:gd name="T48" fmla="*/ 7 w 204"/>
                  <a:gd name="T49" fmla="*/ 137 h 158"/>
                  <a:gd name="T50" fmla="*/ 3 w 204"/>
                  <a:gd name="T51" fmla="*/ 131 h 158"/>
                  <a:gd name="T52" fmla="*/ 1 w 204"/>
                  <a:gd name="T53" fmla="*/ 121 h 158"/>
                  <a:gd name="T54" fmla="*/ 0 w 204"/>
                  <a:gd name="T55" fmla="*/ 112 h 158"/>
                  <a:gd name="T56" fmla="*/ 0 w 204"/>
                  <a:gd name="T57" fmla="*/ 47 h 158"/>
                  <a:gd name="T58" fmla="*/ 1 w 204"/>
                  <a:gd name="T59" fmla="*/ 37 h 158"/>
                  <a:gd name="T60" fmla="*/ 3 w 204"/>
                  <a:gd name="T61" fmla="*/ 28 h 158"/>
                  <a:gd name="T62" fmla="*/ 7 w 204"/>
                  <a:gd name="T63" fmla="*/ 21 h 158"/>
                  <a:gd name="T64" fmla="*/ 12 w 204"/>
                  <a:gd name="T65" fmla="*/ 14 h 158"/>
                  <a:gd name="T66" fmla="*/ 19 w 204"/>
                  <a:gd name="T67" fmla="*/ 8 h 158"/>
                  <a:gd name="T68" fmla="*/ 25 w 204"/>
                  <a:gd name="T69" fmla="*/ 4 h 158"/>
                  <a:gd name="T70" fmla="*/ 33 w 204"/>
                  <a:gd name="T71" fmla="*/ 1 h 158"/>
                  <a:gd name="T72" fmla="*/ 41 w 204"/>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8"/>
                  <a:gd name="T113" fmla="*/ 204 w 204"/>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8">
                    <a:moveTo>
                      <a:pt x="41" y="0"/>
                    </a:moveTo>
                    <a:lnTo>
                      <a:pt x="164" y="0"/>
                    </a:lnTo>
                    <a:lnTo>
                      <a:pt x="171" y="1"/>
                    </a:lnTo>
                    <a:lnTo>
                      <a:pt x="179" y="4"/>
                    </a:lnTo>
                    <a:lnTo>
                      <a:pt x="185" y="8"/>
                    </a:lnTo>
                    <a:lnTo>
                      <a:pt x="191" y="14"/>
                    </a:lnTo>
                    <a:lnTo>
                      <a:pt x="197" y="21"/>
                    </a:lnTo>
                    <a:lnTo>
                      <a:pt x="201" y="28"/>
                    </a:lnTo>
                    <a:lnTo>
                      <a:pt x="203" y="37"/>
                    </a:lnTo>
                    <a:lnTo>
                      <a:pt x="204" y="47"/>
                    </a:lnTo>
                    <a:lnTo>
                      <a:pt x="204" y="112"/>
                    </a:lnTo>
                    <a:lnTo>
                      <a:pt x="203" y="121"/>
                    </a:lnTo>
                    <a:lnTo>
                      <a:pt x="201" y="131"/>
                    </a:lnTo>
                    <a:lnTo>
                      <a:pt x="197" y="137"/>
                    </a:lnTo>
                    <a:lnTo>
                      <a:pt x="191" y="144"/>
                    </a:lnTo>
                    <a:lnTo>
                      <a:pt x="185" y="150"/>
                    </a:lnTo>
                    <a:lnTo>
                      <a:pt x="179" y="155"/>
                    </a:lnTo>
                    <a:lnTo>
                      <a:pt x="171" y="157"/>
                    </a:lnTo>
                    <a:lnTo>
                      <a:pt x="164" y="158"/>
                    </a:lnTo>
                    <a:lnTo>
                      <a:pt x="41" y="158"/>
                    </a:lnTo>
                    <a:lnTo>
                      <a:pt x="33" y="157"/>
                    </a:lnTo>
                    <a:lnTo>
                      <a:pt x="25" y="155"/>
                    </a:lnTo>
                    <a:lnTo>
                      <a:pt x="19" y="150"/>
                    </a:lnTo>
                    <a:lnTo>
                      <a:pt x="12" y="144"/>
                    </a:lnTo>
                    <a:lnTo>
                      <a:pt x="7" y="137"/>
                    </a:lnTo>
                    <a:lnTo>
                      <a:pt x="3" y="131"/>
                    </a:lnTo>
                    <a:lnTo>
                      <a:pt x="1" y="121"/>
                    </a:lnTo>
                    <a:lnTo>
                      <a:pt x="0" y="112"/>
                    </a:lnTo>
                    <a:lnTo>
                      <a:pt x="0" y="47"/>
                    </a:lnTo>
                    <a:lnTo>
                      <a:pt x="1" y="37"/>
                    </a:lnTo>
                    <a:lnTo>
                      <a:pt x="3" y="28"/>
                    </a:lnTo>
                    <a:lnTo>
                      <a:pt x="7" y="21"/>
                    </a:lnTo>
                    <a:lnTo>
                      <a:pt x="12" y="14"/>
                    </a:lnTo>
                    <a:lnTo>
                      <a:pt x="19" y="8"/>
                    </a:lnTo>
                    <a:lnTo>
                      <a:pt x="25" y="4"/>
                    </a:lnTo>
                    <a:lnTo>
                      <a:pt x="33" y="1"/>
                    </a:lnTo>
                    <a:lnTo>
                      <a:pt x="41"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09" name="Freeform 394"/>
              <p:cNvSpPr>
                <a:spLocks/>
              </p:cNvSpPr>
              <p:nvPr/>
            </p:nvSpPr>
            <p:spPr bwMode="auto">
              <a:xfrm>
                <a:off x="2165" y="1485"/>
                <a:ext cx="204" cy="158"/>
              </a:xfrm>
              <a:custGeom>
                <a:avLst/>
                <a:gdLst>
                  <a:gd name="T0" fmla="*/ 41 w 204"/>
                  <a:gd name="T1" fmla="*/ 0 h 158"/>
                  <a:gd name="T2" fmla="*/ 164 w 204"/>
                  <a:gd name="T3" fmla="*/ 0 h 158"/>
                  <a:gd name="T4" fmla="*/ 171 w 204"/>
                  <a:gd name="T5" fmla="*/ 1 h 158"/>
                  <a:gd name="T6" fmla="*/ 179 w 204"/>
                  <a:gd name="T7" fmla="*/ 4 h 158"/>
                  <a:gd name="T8" fmla="*/ 185 w 204"/>
                  <a:gd name="T9" fmla="*/ 8 h 158"/>
                  <a:gd name="T10" fmla="*/ 191 w 204"/>
                  <a:gd name="T11" fmla="*/ 14 h 158"/>
                  <a:gd name="T12" fmla="*/ 197 w 204"/>
                  <a:gd name="T13" fmla="*/ 21 h 158"/>
                  <a:gd name="T14" fmla="*/ 201 w 204"/>
                  <a:gd name="T15" fmla="*/ 28 h 158"/>
                  <a:gd name="T16" fmla="*/ 203 w 204"/>
                  <a:gd name="T17" fmla="*/ 37 h 158"/>
                  <a:gd name="T18" fmla="*/ 204 w 204"/>
                  <a:gd name="T19" fmla="*/ 47 h 158"/>
                  <a:gd name="T20" fmla="*/ 204 w 204"/>
                  <a:gd name="T21" fmla="*/ 112 h 158"/>
                  <a:gd name="T22" fmla="*/ 203 w 204"/>
                  <a:gd name="T23" fmla="*/ 121 h 158"/>
                  <a:gd name="T24" fmla="*/ 201 w 204"/>
                  <a:gd name="T25" fmla="*/ 131 h 158"/>
                  <a:gd name="T26" fmla="*/ 197 w 204"/>
                  <a:gd name="T27" fmla="*/ 137 h 158"/>
                  <a:gd name="T28" fmla="*/ 191 w 204"/>
                  <a:gd name="T29" fmla="*/ 144 h 158"/>
                  <a:gd name="T30" fmla="*/ 185 w 204"/>
                  <a:gd name="T31" fmla="*/ 150 h 158"/>
                  <a:gd name="T32" fmla="*/ 179 w 204"/>
                  <a:gd name="T33" fmla="*/ 155 h 158"/>
                  <a:gd name="T34" fmla="*/ 171 w 204"/>
                  <a:gd name="T35" fmla="*/ 157 h 158"/>
                  <a:gd name="T36" fmla="*/ 164 w 204"/>
                  <a:gd name="T37" fmla="*/ 158 h 158"/>
                  <a:gd name="T38" fmla="*/ 41 w 204"/>
                  <a:gd name="T39" fmla="*/ 158 h 158"/>
                  <a:gd name="T40" fmla="*/ 33 w 204"/>
                  <a:gd name="T41" fmla="*/ 157 h 158"/>
                  <a:gd name="T42" fmla="*/ 25 w 204"/>
                  <a:gd name="T43" fmla="*/ 155 h 158"/>
                  <a:gd name="T44" fmla="*/ 19 w 204"/>
                  <a:gd name="T45" fmla="*/ 150 h 158"/>
                  <a:gd name="T46" fmla="*/ 12 w 204"/>
                  <a:gd name="T47" fmla="*/ 144 h 158"/>
                  <a:gd name="T48" fmla="*/ 7 w 204"/>
                  <a:gd name="T49" fmla="*/ 137 h 158"/>
                  <a:gd name="T50" fmla="*/ 3 w 204"/>
                  <a:gd name="T51" fmla="*/ 131 h 158"/>
                  <a:gd name="T52" fmla="*/ 1 w 204"/>
                  <a:gd name="T53" fmla="*/ 121 h 158"/>
                  <a:gd name="T54" fmla="*/ 0 w 204"/>
                  <a:gd name="T55" fmla="*/ 112 h 158"/>
                  <a:gd name="T56" fmla="*/ 0 w 204"/>
                  <a:gd name="T57" fmla="*/ 47 h 158"/>
                  <a:gd name="T58" fmla="*/ 1 w 204"/>
                  <a:gd name="T59" fmla="*/ 37 h 158"/>
                  <a:gd name="T60" fmla="*/ 3 w 204"/>
                  <a:gd name="T61" fmla="*/ 28 h 158"/>
                  <a:gd name="T62" fmla="*/ 7 w 204"/>
                  <a:gd name="T63" fmla="*/ 21 h 158"/>
                  <a:gd name="T64" fmla="*/ 12 w 204"/>
                  <a:gd name="T65" fmla="*/ 14 h 158"/>
                  <a:gd name="T66" fmla="*/ 19 w 204"/>
                  <a:gd name="T67" fmla="*/ 8 h 158"/>
                  <a:gd name="T68" fmla="*/ 25 w 204"/>
                  <a:gd name="T69" fmla="*/ 4 h 158"/>
                  <a:gd name="T70" fmla="*/ 33 w 204"/>
                  <a:gd name="T71" fmla="*/ 1 h 158"/>
                  <a:gd name="T72" fmla="*/ 41 w 204"/>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8"/>
                  <a:gd name="T113" fmla="*/ 204 w 204"/>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8">
                    <a:moveTo>
                      <a:pt x="41" y="0"/>
                    </a:moveTo>
                    <a:lnTo>
                      <a:pt x="164" y="0"/>
                    </a:lnTo>
                    <a:lnTo>
                      <a:pt x="171" y="1"/>
                    </a:lnTo>
                    <a:lnTo>
                      <a:pt x="179" y="4"/>
                    </a:lnTo>
                    <a:lnTo>
                      <a:pt x="185" y="8"/>
                    </a:lnTo>
                    <a:lnTo>
                      <a:pt x="191" y="14"/>
                    </a:lnTo>
                    <a:lnTo>
                      <a:pt x="197" y="21"/>
                    </a:lnTo>
                    <a:lnTo>
                      <a:pt x="201" y="28"/>
                    </a:lnTo>
                    <a:lnTo>
                      <a:pt x="203" y="37"/>
                    </a:lnTo>
                    <a:lnTo>
                      <a:pt x="204" y="47"/>
                    </a:lnTo>
                    <a:lnTo>
                      <a:pt x="204" y="112"/>
                    </a:lnTo>
                    <a:lnTo>
                      <a:pt x="203" y="121"/>
                    </a:lnTo>
                    <a:lnTo>
                      <a:pt x="201" y="131"/>
                    </a:lnTo>
                    <a:lnTo>
                      <a:pt x="197" y="137"/>
                    </a:lnTo>
                    <a:lnTo>
                      <a:pt x="191" y="144"/>
                    </a:lnTo>
                    <a:lnTo>
                      <a:pt x="185" y="150"/>
                    </a:lnTo>
                    <a:lnTo>
                      <a:pt x="179" y="155"/>
                    </a:lnTo>
                    <a:lnTo>
                      <a:pt x="171" y="157"/>
                    </a:lnTo>
                    <a:lnTo>
                      <a:pt x="164" y="158"/>
                    </a:lnTo>
                    <a:lnTo>
                      <a:pt x="41" y="158"/>
                    </a:lnTo>
                    <a:lnTo>
                      <a:pt x="33" y="157"/>
                    </a:lnTo>
                    <a:lnTo>
                      <a:pt x="25" y="155"/>
                    </a:lnTo>
                    <a:lnTo>
                      <a:pt x="19" y="150"/>
                    </a:lnTo>
                    <a:lnTo>
                      <a:pt x="12" y="144"/>
                    </a:lnTo>
                    <a:lnTo>
                      <a:pt x="7" y="137"/>
                    </a:lnTo>
                    <a:lnTo>
                      <a:pt x="3" y="131"/>
                    </a:lnTo>
                    <a:lnTo>
                      <a:pt x="1" y="121"/>
                    </a:lnTo>
                    <a:lnTo>
                      <a:pt x="0" y="112"/>
                    </a:lnTo>
                    <a:lnTo>
                      <a:pt x="0" y="47"/>
                    </a:lnTo>
                    <a:lnTo>
                      <a:pt x="1" y="37"/>
                    </a:lnTo>
                    <a:lnTo>
                      <a:pt x="3" y="28"/>
                    </a:lnTo>
                    <a:lnTo>
                      <a:pt x="7" y="21"/>
                    </a:lnTo>
                    <a:lnTo>
                      <a:pt x="12" y="14"/>
                    </a:lnTo>
                    <a:lnTo>
                      <a:pt x="19" y="8"/>
                    </a:lnTo>
                    <a:lnTo>
                      <a:pt x="25" y="4"/>
                    </a:lnTo>
                    <a:lnTo>
                      <a:pt x="33" y="1"/>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10" name="Freeform 395"/>
              <p:cNvSpPr>
                <a:spLocks/>
              </p:cNvSpPr>
              <p:nvPr/>
            </p:nvSpPr>
            <p:spPr bwMode="auto">
              <a:xfrm>
                <a:off x="2237" y="1548"/>
                <a:ext cx="88" cy="57"/>
              </a:xfrm>
              <a:custGeom>
                <a:avLst/>
                <a:gdLst>
                  <a:gd name="T0" fmla="*/ 44 w 88"/>
                  <a:gd name="T1" fmla="*/ 0 h 57"/>
                  <a:gd name="T2" fmla="*/ 53 w 88"/>
                  <a:gd name="T3" fmla="*/ 1 h 57"/>
                  <a:gd name="T4" fmla="*/ 61 w 88"/>
                  <a:gd name="T5" fmla="*/ 2 h 57"/>
                  <a:gd name="T6" fmla="*/ 68 w 88"/>
                  <a:gd name="T7" fmla="*/ 6 h 57"/>
                  <a:gd name="T8" fmla="*/ 75 w 88"/>
                  <a:gd name="T9" fmla="*/ 9 h 57"/>
                  <a:gd name="T10" fmla="*/ 80 w 88"/>
                  <a:gd name="T11" fmla="*/ 13 h 57"/>
                  <a:gd name="T12" fmla="*/ 84 w 88"/>
                  <a:gd name="T13" fmla="*/ 17 h 57"/>
                  <a:gd name="T14" fmla="*/ 87 w 88"/>
                  <a:gd name="T15" fmla="*/ 23 h 57"/>
                  <a:gd name="T16" fmla="*/ 88 w 88"/>
                  <a:gd name="T17" fmla="*/ 29 h 57"/>
                  <a:gd name="T18" fmla="*/ 87 w 88"/>
                  <a:gd name="T19" fmla="*/ 35 h 57"/>
                  <a:gd name="T20" fmla="*/ 84 w 88"/>
                  <a:gd name="T21" fmla="*/ 40 h 57"/>
                  <a:gd name="T22" fmla="*/ 80 w 88"/>
                  <a:gd name="T23" fmla="*/ 44 h 57"/>
                  <a:gd name="T24" fmla="*/ 75 w 88"/>
                  <a:gd name="T25" fmla="*/ 49 h 57"/>
                  <a:gd name="T26" fmla="*/ 68 w 88"/>
                  <a:gd name="T27" fmla="*/ 52 h 57"/>
                  <a:gd name="T28" fmla="*/ 61 w 88"/>
                  <a:gd name="T29" fmla="*/ 55 h 57"/>
                  <a:gd name="T30" fmla="*/ 53 w 88"/>
                  <a:gd name="T31" fmla="*/ 57 h 57"/>
                  <a:gd name="T32" fmla="*/ 44 w 88"/>
                  <a:gd name="T33" fmla="*/ 57 h 57"/>
                  <a:gd name="T34" fmla="*/ 35 w 88"/>
                  <a:gd name="T35" fmla="*/ 57 h 57"/>
                  <a:gd name="T36" fmla="*/ 26 w 88"/>
                  <a:gd name="T37" fmla="*/ 55 h 57"/>
                  <a:gd name="T38" fmla="*/ 19 w 88"/>
                  <a:gd name="T39" fmla="*/ 52 h 57"/>
                  <a:gd name="T40" fmla="*/ 13 w 88"/>
                  <a:gd name="T41" fmla="*/ 49 h 57"/>
                  <a:gd name="T42" fmla="*/ 7 w 88"/>
                  <a:gd name="T43" fmla="*/ 44 h 57"/>
                  <a:gd name="T44" fmla="*/ 3 w 88"/>
                  <a:gd name="T45" fmla="*/ 40 h 57"/>
                  <a:gd name="T46" fmla="*/ 1 w 88"/>
                  <a:gd name="T47" fmla="*/ 35 h 57"/>
                  <a:gd name="T48" fmla="*/ 0 w 88"/>
                  <a:gd name="T49" fmla="*/ 29 h 57"/>
                  <a:gd name="T50" fmla="*/ 1 w 88"/>
                  <a:gd name="T51" fmla="*/ 23 h 57"/>
                  <a:gd name="T52" fmla="*/ 3 w 88"/>
                  <a:gd name="T53" fmla="*/ 17 h 57"/>
                  <a:gd name="T54" fmla="*/ 7 w 88"/>
                  <a:gd name="T55" fmla="*/ 13 h 57"/>
                  <a:gd name="T56" fmla="*/ 13 w 88"/>
                  <a:gd name="T57" fmla="*/ 9 h 57"/>
                  <a:gd name="T58" fmla="*/ 19 w 88"/>
                  <a:gd name="T59" fmla="*/ 6 h 57"/>
                  <a:gd name="T60" fmla="*/ 26 w 88"/>
                  <a:gd name="T61" fmla="*/ 2 h 57"/>
                  <a:gd name="T62" fmla="*/ 35 w 88"/>
                  <a:gd name="T63" fmla="*/ 1 h 57"/>
                  <a:gd name="T64" fmla="*/ 44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4" y="0"/>
                    </a:moveTo>
                    <a:lnTo>
                      <a:pt x="53" y="1"/>
                    </a:lnTo>
                    <a:lnTo>
                      <a:pt x="61" y="2"/>
                    </a:lnTo>
                    <a:lnTo>
                      <a:pt x="68" y="6"/>
                    </a:lnTo>
                    <a:lnTo>
                      <a:pt x="75" y="9"/>
                    </a:lnTo>
                    <a:lnTo>
                      <a:pt x="80" y="13"/>
                    </a:lnTo>
                    <a:lnTo>
                      <a:pt x="84" y="17"/>
                    </a:lnTo>
                    <a:lnTo>
                      <a:pt x="87" y="23"/>
                    </a:lnTo>
                    <a:lnTo>
                      <a:pt x="88" y="29"/>
                    </a:lnTo>
                    <a:lnTo>
                      <a:pt x="87" y="35"/>
                    </a:lnTo>
                    <a:lnTo>
                      <a:pt x="84" y="40"/>
                    </a:lnTo>
                    <a:lnTo>
                      <a:pt x="80" y="44"/>
                    </a:lnTo>
                    <a:lnTo>
                      <a:pt x="75" y="49"/>
                    </a:lnTo>
                    <a:lnTo>
                      <a:pt x="68" y="52"/>
                    </a:lnTo>
                    <a:lnTo>
                      <a:pt x="61" y="55"/>
                    </a:lnTo>
                    <a:lnTo>
                      <a:pt x="53" y="57"/>
                    </a:lnTo>
                    <a:lnTo>
                      <a:pt x="44" y="57"/>
                    </a:lnTo>
                    <a:lnTo>
                      <a:pt x="35" y="57"/>
                    </a:lnTo>
                    <a:lnTo>
                      <a:pt x="26" y="55"/>
                    </a:lnTo>
                    <a:lnTo>
                      <a:pt x="19" y="52"/>
                    </a:lnTo>
                    <a:lnTo>
                      <a:pt x="13" y="49"/>
                    </a:lnTo>
                    <a:lnTo>
                      <a:pt x="7" y="44"/>
                    </a:lnTo>
                    <a:lnTo>
                      <a:pt x="3" y="40"/>
                    </a:lnTo>
                    <a:lnTo>
                      <a:pt x="1" y="35"/>
                    </a:lnTo>
                    <a:lnTo>
                      <a:pt x="0" y="29"/>
                    </a:lnTo>
                    <a:lnTo>
                      <a:pt x="1" y="23"/>
                    </a:lnTo>
                    <a:lnTo>
                      <a:pt x="3" y="17"/>
                    </a:lnTo>
                    <a:lnTo>
                      <a:pt x="7" y="13"/>
                    </a:lnTo>
                    <a:lnTo>
                      <a:pt x="13" y="9"/>
                    </a:lnTo>
                    <a:lnTo>
                      <a:pt x="19" y="6"/>
                    </a:lnTo>
                    <a:lnTo>
                      <a:pt x="26"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11" name="Freeform 396"/>
              <p:cNvSpPr>
                <a:spLocks/>
              </p:cNvSpPr>
              <p:nvPr/>
            </p:nvSpPr>
            <p:spPr bwMode="auto">
              <a:xfrm>
                <a:off x="2237" y="1548"/>
                <a:ext cx="88" cy="57"/>
              </a:xfrm>
              <a:custGeom>
                <a:avLst/>
                <a:gdLst>
                  <a:gd name="T0" fmla="*/ 44 w 88"/>
                  <a:gd name="T1" fmla="*/ 0 h 57"/>
                  <a:gd name="T2" fmla="*/ 53 w 88"/>
                  <a:gd name="T3" fmla="*/ 1 h 57"/>
                  <a:gd name="T4" fmla="*/ 61 w 88"/>
                  <a:gd name="T5" fmla="*/ 2 h 57"/>
                  <a:gd name="T6" fmla="*/ 68 w 88"/>
                  <a:gd name="T7" fmla="*/ 6 h 57"/>
                  <a:gd name="T8" fmla="*/ 75 w 88"/>
                  <a:gd name="T9" fmla="*/ 9 h 57"/>
                  <a:gd name="T10" fmla="*/ 80 w 88"/>
                  <a:gd name="T11" fmla="*/ 13 h 57"/>
                  <a:gd name="T12" fmla="*/ 84 w 88"/>
                  <a:gd name="T13" fmla="*/ 17 h 57"/>
                  <a:gd name="T14" fmla="*/ 87 w 88"/>
                  <a:gd name="T15" fmla="*/ 23 h 57"/>
                  <a:gd name="T16" fmla="*/ 88 w 88"/>
                  <a:gd name="T17" fmla="*/ 29 h 57"/>
                  <a:gd name="T18" fmla="*/ 87 w 88"/>
                  <a:gd name="T19" fmla="*/ 35 h 57"/>
                  <a:gd name="T20" fmla="*/ 84 w 88"/>
                  <a:gd name="T21" fmla="*/ 40 h 57"/>
                  <a:gd name="T22" fmla="*/ 80 w 88"/>
                  <a:gd name="T23" fmla="*/ 44 h 57"/>
                  <a:gd name="T24" fmla="*/ 75 w 88"/>
                  <a:gd name="T25" fmla="*/ 49 h 57"/>
                  <a:gd name="T26" fmla="*/ 68 w 88"/>
                  <a:gd name="T27" fmla="*/ 52 h 57"/>
                  <a:gd name="T28" fmla="*/ 61 w 88"/>
                  <a:gd name="T29" fmla="*/ 55 h 57"/>
                  <a:gd name="T30" fmla="*/ 53 w 88"/>
                  <a:gd name="T31" fmla="*/ 57 h 57"/>
                  <a:gd name="T32" fmla="*/ 44 w 88"/>
                  <a:gd name="T33" fmla="*/ 57 h 57"/>
                  <a:gd name="T34" fmla="*/ 35 w 88"/>
                  <a:gd name="T35" fmla="*/ 57 h 57"/>
                  <a:gd name="T36" fmla="*/ 26 w 88"/>
                  <a:gd name="T37" fmla="*/ 55 h 57"/>
                  <a:gd name="T38" fmla="*/ 19 w 88"/>
                  <a:gd name="T39" fmla="*/ 52 h 57"/>
                  <a:gd name="T40" fmla="*/ 13 w 88"/>
                  <a:gd name="T41" fmla="*/ 49 h 57"/>
                  <a:gd name="T42" fmla="*/ 7 w 88"/>
                  <a:gd name="T43" fmla="*/ 44 h 57"/>
                  <a:gd name="T44" fmla="*/ 3 w 88"/>
                  <a:gd name="T45" fmla="*/ 40 h 57"/>
                  <a:gd name="T46" fmla="*/ 1 w 88"/>
                  <a:gd name="T47" fmla="*/ 35 h 57"/>
                  <a:gd name="T48" fmla="*/ 0 w 88"/>
                  <a:gd name="T49" fmla="*/ 29 h 57"/>
                  <a:gd name="T50" fmla="*/ 1 w 88"/>
                  <a:gd name="T51" fmla="*/ 23 h 57"/>
                  <a:gd name="T52" fmla="*/ 3 w 88"/>
                  <a:gd name="T53" fmla="*/ 17 h 57"/>
                  <a:gd name="T54" fmla="*/ 7 w 88"/>
                  <a:gd name="T55" fmla="*/ 13 h 57"/>
                  <a:gd name="T56" fmla="*/ 13 w 88"/>
                  <a:gd name="T57" fmla="*/ 9 h 57"/>
                  <a:gd name="T58" fmla="*/ 19 w 88"/>
                  <a:gd name="T59" fmla="*/ 6 h 57"/>
                  <a:gd name="T60" fmla="*/ 26 w 88"/>
                  <a:gd name="T61" fmla="*/ 2 h 57"/>
                  <a:gd name="T62" fmla="*/ 35 w 88"/>
                  <a:gd name="T63" fmla="*/ 1 h 57"/>
                  <a:gd name="T64" fmla="*/ 44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4" y="0"/>
                    </a:moveTo>
                    <a:lnTo>
                      <a:pt x="53" y="1"/>
                    </a:lnTo>
                    <a:lnTo>
                      <a:pt x="61" y="2"/>
                    </a:lnTo>
                    <a:lnTo>
                      <a:pt x="68" y="6"/>
                    </a:lnTo>
                    <a:lnTo>
                      <a:pt x="75" y="9"/>
                    </a:lnTo>
                    <a:lnTo>
                      <a:pt x="80" y="13"/>
                    </a:lnTo>
                    <a:lnTo>
                      <a:pt x="84" y="17"/>
                    </a:lnTo>
                    <a:lnTo>
                      <a:pt x="87" y="23"/>
                    </a:lnTo>
                    <a:lnTo>
                      <a:pt x="88" y="29"/>
                    </a:lnTo>
                    <a:lnTo>
                      <a:pt x="87" y="35"/>
                    </a:lnTo>
                    <a:lnTo>
                      <a:pt x="84" y="40"/>
                    </a:lnTo>
                    <a:lnTo>
                      <a:pt x="80" y="44"/>
                    </a:lnTo>
                    <a:lnTo>
                      <a:pt x="75" y="49"/>
                    </a:lnTo>
                    <a:lnTo>
                      <a:pt x="68" y="52"/>
                    </a:lnTo>
                    <a:lnTo>
                      <a:pt x="61" y="55"/>
                    </a:lnTo>
                    <a:lnTo>
                      <a:pt x="53" y="57"/>
                    </a:lnTo>
                    <a:lnTo>
                      <a:pt x="44" y="57"/>
                    </a:lnTo>
                    <a:lnTo>
                      <a:pt x="35" y="57"/>
                    </a:lnTo>
                    <a:lnTo>
                      <a:pt x="26" y="55"/>
                    </a:lnTo>
                    <a:lnTo>
                      <a:pt x="19" y="52"/>
                    </a:lnTo>
                    <a:lnTo>
                      <a:pt x="13" y="49"/>
                    </a:lnTo>
                    <a:lnTo>
                      <a:pt x="7" y="44"/>
                    </a:lnTo>
                    <a:lnTo>
                      <a:pt x="3" y="40"/>
                    </a:lnTo>
                    <a:lnTo>
                      <a:pt x="1" y="35"/>
                    </a:lnTo>
                    <a:lnTo>
                      <a:pt x="0" y="29"/>
                    </a:lnTo>
                    <a:lnTo>
                      <a:pt x="1" y="23"/>
                    </a:lnTo>
                    <a:lnTo>
                      <a:pt x="3" y="17"/>
                    </a:lnTo>
                    <a:lnTo>
                      <a:pt x="7" y="13"/>
                    </a:lnTo>
                    <a:lnTo>
                      <a:pt x="13" y="9"/>
                    </a:lnTo>
                    <a:lnTo>
                      <a:pt x="19" y="6"/>
                    </a:lnTo>
                    <a:lnTo>
                      <a:pt x="26"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12" name="Freeform 397"/>
              <p:cNvSpPr>
                <a:spLocks/>
              </p:cNvSpPr>
              <p:nvPr/>
            </p:nvSpPr>
            <p:spPr bwMode="auto">
              <a:xfrm>
                <a:off x="2363" y="1485"/>
                <a:ext cx="203" cy="158"/>
              </a:xfrm>
              <a:custGeom>
                <a:avLst/>
                <a:gdLst>
                  <a:gd name="T0" fmla="*/ 40 w 203"/>
                  <a:gd name="T1" fmla="*/ 0 h 158"/>
                  <a:gd name="T2" fmla="*/ 163 w 203"/>
                  <a:gd name="T3" fmla="*/ 0 h 158"/>
                  <a:gd name="T4" fmla="*/ 171 w 203"/>
                  <a:gd name="T5" fmla="*/ 1 h 158"/>
                  <a:gd name="T6" fmla="*/ 178 w 203"/>
                  <a:gd name="T7" fmla="*/ 4 h 158"/>
                  <a:gd name="T8" fmla="*/ 186 w 203"/>
                  <a:gd name="T9" fmla="*/ 8 h 158"/>
                  <a:gd name="T10" fmla="*/ 191 w 203"/>
                  <a:gd name="T11" fmla="*/ 14 h 158"/>
                  <a:gd name="T12" fmla="*/ 196 w 203"/>
                  <a:gd name="T13" fmla="*/ 21 h 158"/>
                  <a:gd name="T14" fmla="*/ 200 w 203"/>
                  <a:gd name="T15" fmla="*/ 28 h 158"/>
                  <a:gd name="T16" fmla="*/ 202 w 203"/>
                  <a:gd name="T17" fmla="*/ 37 h 158"/>
                  <a:gd name="T18" fmla="*/ 203 w 203"/>
                  <a:gd name="T19" fmla="*/ 47 h 158"/>
                  <a:gd name="T20" fmla="*/ 203 w 203"/>
                  <a:gd name="T21" fmla="*/ 112 h 158"/>
                  <a:gd name="T22" fmla="*/ 202 w 203"/>
                  <a:gd name="T23" fmla="*/ 121 h 158"/>
                  <a:gd name="T24" fmla="*/ 200 w 203"/>
                  <a:gd name="T25" fmla="*/ 131 h 158"/>
                  <a:gd name="T26" fmla="*/ 196 w 203"/>
                  <a:gd name="T27" fmla="*/ 137 h 158"/>
                  <a:gd name="T28" fmla="*/ 191 w 203"/>
                  <a:gd name="T29" fmla="*/ 144 h 158"/>
                  <a:gd name="T30" fmla="*/ 186 w 203"/>
                  <a:gd name="T31" fmla="*/ 150 h 158"/>
                  <a:gd name="T32" fmla="*/ 178 w 203"/>
                  <a:gd name="T33" fmla="*/ 155 h 158"/>
                  <a:gd name="T34" fmla="*/ 171 w 203"/>
                  <a:gd name="T35" fmla="*/ 157 h 158"/>
                  <a:gd name="T36" fmla="*/ 163 w 203"/>
                  <a:gd name="T37" fmla="*/ 158 h 158"/>
                  <a:gd name="T38" fmla="*/ 40 w 203"/>
                  <a:gd name="T39" fmla="*/ 158 h 158"/>
                  <a:gd name="T40" fmla="*/ 32 w 203"/>
                  <a:gd name="T41" fmla="*/ 157 h 158"/>
                  <a:gd name="T42" fmla="*/ 25 w 203"/>
                  <a:gd name="T43" fmla="*/ 155 h 158"/>
                  <a:gd name="T44" fmla="*/ 18 w 203"/>
                  <a:gd name="T45" fmla="*/ 150 h 158"/>
                  <a:gd name="T46" fmla="*/ 12 w 203"/>
                  <a:gd name="T47" fmla="*/ 144 h 158"/>
                  <a:gd name="T48" fmla="*/ 7 w 203"/>
                  <a:gd name="T49" fmla="*/ 137 h 158"/>
                  <a:gd name="T50" fmla="*/ 4 w 203"/>
                  <a:gd name="T51" fmla="*/ 131 h 158"/>
                  <a:gd name="T52" fmla="*/ 1 w 203"/>
                  <a:gd name="T53" fmla="*/ 121 h 158"/>
                  <a:gd name="T54" fmla="*/ 0 w 203"/>
                  <a:gd name="T55" fmla="*/ 112 h 158"/>
                  <a:gd name="T56" fmla="*/ 0 w 203"/>
                  <a:gd name="T57" fmla="*/ 47 h 158"/>
                  <a:gd name="T58" fmla="*/ 1 w 203"/>
                  <a:gd name="T59" fmla="*/ 37 h 158"/>
                  <a:gd name="T60" fmla="*/ 4 w 203"/>
                  <a:gd name="T61" fmla="*/ 28 h 158"/>
                  <a:gd name="T62" fmla="*/ 7 w 203"/>
                  <a:gd name="T63" fmla="*/ 21 h 158"/>
                  <a:gd name="T64" fmla="*/ 12 w 203"/>
                  <a:gd name="T65" fmla="*/ 14 h 158"/>
                  <a:gd name="T66" fmla="*/ 18 w 203"/>
                  <a:gd name="T67" fmla="*/ 8 h 158"/>
                  <a:gd name="T68" fmla="*/ 25 w 203"/>
                  <a:gd name="T69" fmla="*/ 4 h 158"/>
                  <a:gd name="T70" fmla="*/ 32 w 203"/>
                  <a:gd name="T71" fmla="*/ 1 h 158"/>
                  <a:gd name="T72" fmla="*/ 40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8" y="4"/>
                    </a:lnTo>
                    <a:lnTo>
                      <a:pt x="186" y="8"/>
                    </a:lnTo>
                    <a:lnTo>
                      <a:pt x="191" y="14"/>
                    </a:lnTo>
                    <a:lnTo>
                      <a:pt x="196" y="21"/>
                    </a:lnTo>
                    <a:lnTo>
                      <a:pt x="200" y="28"/>
                    </a:lnTo>
                    <a:lnTo>
                      <a:pt x="202" y="37"/>
                    </a:lnTo>
                    <a:lnTo>
                      <a:pt x="203" y="47"/>
                    </a:lnTo>
                    <a:lnTo>
                      <a:pt x="203" y="112"/>
                    </a:lnTo>
                    <a:lnTo>
                      <a:pt x="202" y="121"/>
                    </a:lnTo>
                    <a:lnTo>
                      <a:pt x="200" y="131"/>
                    </a:lnTo>
                    <a:lnTo>
                      <a:pt x="196" y="137"/>
                    </a:lnTo>
                    <a:lnTo>
                      <a:pt x="191" y="144"/>
                    </a:lnTo>
                    <a:lnTo>
                      <a:pt x="186" y="150"/>
                    </a:lnTo>
                    <a:lnTo>
                      <a:pt x="178" y="155"/>
                    </a:lnTo>
                    <a:lnTo>
                      <a:pt x="171" y="157"/>
                    </a:lnTo>
                    <a:lnTo>
                      <a:pt x="163" y="158"/>
                    </a:lnTo>
                    <a:lnTo>
                      <a:pt x="40" y="158"/>
                    </a:lnTo>
                    <a:lnTo>
                      <a:pt x="32" y="157"/>
                    </a:lnTo>
                    <a:lnTo>
                      <a:pt x="25" y="155"/>
                    </a:lnTo>
                    <a:lnTo>
                      <a:pt x="18" y="150"/>
                    </a:lnTo>
                    <a:lnTo>
                      <a:pt x="12" y="144"/>
                    </a:lnTo>
                    <a:lnTo>
                      <a:pt x="7" y="137"/>
                    </a:lnTo>
                    <a:lnTo>
                      <a:pt x="4" y="131"/>
                    </a:lnTo>
                    <a:lnTo>
                      <a:pt x="1" y="121"/>
                    </a:lnTo>
                    <a:lnTo>
                      <a:pt x="0" y="112"/>
                    </a:lnTo>
                    <a:lnTo>
                      <a:pt x="0" y="47"/>
                    </a:lnTo>
                    <a:lnTo>
                      <a:pt x="1" y="37"/>
                    </a:lnTo>
                    <a:lnTo>
                      <a:pt x="4" y="28"/>
                    </a:lnTo>
                    <a:lnTo>
                      <a:pt x="7" y="21"/>
                    </a:lnTo>
                    <a:lnTo>
                      <a:pt x="12" y="14"/>
                    </a:lnTo>
                    <a:lnTo>
                      <a:pt x="18" y="8"/>
                    </a:lnTo>
                    <a:lnTo>
                      <a:pt x="25" y="4"/>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13" name="Freeform 398"/>
              <p:cNvSpPr>
                <a:spLocks/>
              </p:cNvSpPr>
              <p:nvPr/>
            </p:nvSpPr>
            <p:spPr bwMode="auto">
              <a:xfrm>
                <a:off x="2363" y="1485"/>
                <a:ext cx="203" cy="158"/>
              </a:xfrm>
              <a:custGeom>
                <a:avLst/>
                <a:gdLst>
                  <a:gd name="T0" fmla="*/ 40 w 203"/>
                  <a:gd name="T1" fmla="*/ 0 h 158"/>
                  <a:gd name="T2" fmla="*/ 163 w 203"/>
                  <a:gd name="T3" fmla="*/ 0 h 158"/>
                  <a:gd name="T4" fmla="*/ 171 w 203"/>
                  <a:gd name="T5" fmla="*/ 1 h 158"/>
                  <a:gd name="T6" fmla="*/ 178 w 203"/>
                  <a:gd name="T7" fmla="*/ 4 h 158"/>
                  <a:gd name="T8" fmla="*/ 186 w 203"/>
                  <a:gd name="T9" fmla="*/ 8 h 158"/>
                  <a:gd name="T10" fmla="*/ 191 w 203"/>
                  <a:gd name="T11" fmla="*/ 14 h 158"/>
                  <a:gd name="T12" fmla="*/ 196 w 203"/>
                  <a:gd name="T13" fmla="*/ 21 h 158"/>
                  <a:gd name="T14" fmla="*/ 200 w 203"/>
                  <a:gd name="T15" fmla="*/ 28 h 158"/>
                  <a:gd name="T16" fmla="*/ 202 w 203"/>
                  <a:gd name="T17" fmla="*/ 37 h 158"/>
                  <a:gd name="T18" fmla="*/ 203 w 203"/>
                  <a:gd name="T19" fmla="*/ 47 h 158"/>
                  <a:gd name="T20" fmla="*/ 203 w 203"/>
                  <a:gd name="T21" fmla="*/ 112 h 158"/>
                  <a:gd name="T22" fmla="*/ 202 w 203"/>
                  <a:gd name="T23" fmla="*/ 121 h 158"/>
                  <a:gd name="T24" fmla="*/ 200 w 203"/>
                  <a:gd name="T25" fmla="*/ 131 h 158"/>
                  <a:gd name="T26" fmla="*/ 196 w 203"/>
                  <a:gd name="T27" fmla="*/ 137 h 158"/>
                  <a:gd name="T28" fmla="*/ 191 w 203"/>
                  <a:gd name="T29" fmla="*/ 144 h 158"/>
                  <a:gd name="T30" fmla="*/ 186 w 203"/>
                  <a:gd name="T31" fmla="*/ 150 h 158"/>
                  <a:gd name="T32" fmla="*/ 178 w 203"/>
                  <a:gd name="T33" fmla="*/ 155 h 158"/>
                  <a:gd name="T34" fmla="*/ 171 w 203"/>
                  <a:gd name="T35" fmla="*/ 157 h 158"/>
                  <a:gd name="T36" fmla="*/ 163 w 203"/>
                  <a:gd name="T37" fmla="*/ 158 h 158"/>
                  <a:gd name="T38" fmla="*/ 40 w 203"/>
                  <a:gd name="T39" fmla="*/ 158 h 158"/>
                  <a:gd name="T40" fmla="*/ 32 w 203"/>
                  <a:gd name="T41" fmla="*/ 157 h 158"/>
                  <a:gd name="T42" fmla="*/ 25 w 203"/>
                  <a:gd name="T43" fmla="*/ 155 h 158"/>
                  <a:gd name="T44" fmla="*/ 18 w 203"/>
                  <a:gd name="T45" fmla="*/ 150 h 158"/>
                  <a:gd name="T46" fmla="*/ 12 w 203"/>
                  <a:gd name="T47" fmla="*/ 144 h 158"/>
                  <a:gd name="T48" fmla="*/ 7 w 203"/>
                  <a:gd name="T49" fmla="*/ 137 h 158"/>
                  <a:gd name="T50" fmla="*/ 4 w 203"/>
                  <a:gd name="T51" fmla="*/ 131 h 158"/>
                  <a:gd name="T52" fmla="*/ 1 w 203"/>
                  <a:gd name="T53" fmla="*/ 121 h 158"/>
                  <a:gd name="T54" fmla="*/ 0 w 203"/>
                  <a:gd name="T55" fmla="*/ 112 h 158"/>
                  <a:gd name="T56" fmla="*/ 0 w 203"/>
                  <a:gd name="T57" fmla="*/ 47 h 158"/>
                  <a:gd name="T58" fmla="*/ 1 w 203"/>
                  <a:gd name="T59" fmla="*/ 37 h 158"/>
                  <a:gd name="T60" fmla="*/ 4 w 203"/>
                  <a:gd name="T61" fmla="*/ 28 h 158"/>
                  <a:gd name="T62" fmla="*/ 7 w 203"/>
                  <a:gd name="T63" fmla="*/ 21 h 158"/>
                  <a:gd name="T64" fmla="*/ 12 w 203"/>
                  <a:gd name="T65" fmla="*/ 14 h 158"/>
                  <a:gd name="T66" fmla="*/ 18 w 203"/>
                  <a:gd name="T67" fmla="*/ 8 h 158"/>
                  <a:gd name="T68" fmla="*/ 25 w 203"/>
                  <a:gd name="T69" fmla="*/ 4 h 158"/>
                  <a:gd name="T70" fmla="*/ 32 w 203"/>
                  <a:gd name="T71" fmla="*/ 1 h 158"/>
                  <a:gd name="T72" fmla="*/ 40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8" y="4"/>
                    </a:lnTo>
                    <a:lnTo>
                      <a:pt x="186" y="8"/>
                    </a:lnTo>
                    <a:lnTo>
                      <a:pt x="191" y="14"/>
                    </a:lnTo>
                    <a:lnTo>
                      <a:pt x="196" y="21"/>
                    </a:lnTo>
                    <a:lnTo>
                      <a:pt x="200" y="28"/>
                    </a:lnTo>
                    <a:lnTo>
                      <a:pt x="202" y="37"/>
                    </a:lnTo>
                    <a:lnTo>
                      <a:pt x="203" y="47"/>
                    </a:lnTo>
                    <a:lnTo>
                      <a:pt x="203" y="112"/>
                    </a:lnTo>
                    <a:lnTo>
                      <a:pt x="202" y="121"/>
                    </a:lnTo>
                    <a:lnTo>
                      <a:pt x="200" y="131"/>
                    </a:lnTo>
                    <a:lnTo>
                      <a:pt x="196" y="137"/>
                    </a:lnTo>
                    <a:lnTo>
                      <a:pt x="191" y="144"/>
                    </a:lnTo>
                    <a:lnTo>
                      <a:pt x="186" y="150"/>
                    </a:lnTo>
                    <a:lnTo>
                      <a:pt x="178" y="155"/>
                    </a:lnTo>
                    <a:lnTo>
                      <a:pt x="171" y="157"/>
                    </a:lnTo>
                    <a:lnTo>
                      <a:pt x="163" y="158"/>
                    </a:lnTo>
                    <a:lnTo>
                      <a:pt x="40" y="158"/>
                    </a:lnTo>
                    <a:lnTo>
                      <a:pt x="32" y="157"/>
                    </a:lnTo>
                    <a:lnTo>
                      <a:pt x="25" y="155"/>
                    </a:lnTo>
                    <a:lnTo>
                      <a:pt x="18" y="150"/>
                    </a:lnTo>
                    <a:lnTo>
                      <a:pt x="12" y="144"/>
                    </a:lnTo>
                    <a:lnTo>
                      <a:pt x="7" y="137"/>
                    </a:lnTo>
                    <a:lnTo>
                      <a:pt x="4" y="131"/>
                    </a:lnTo>
                    <a:lnTo>
                      <a:pt x="1" y="121"/>
                    </a:lnTo>
                    <a:lnTo>
                      <a:pt x="0" y="112"/>
                    </a:lnTo>
                    <a:lnTo>
                      <a:pt x="0" y="47"/>
                    </a:lnTo>
                    <a:lnTo>
                      <a:pt x="1" y="37"/>
                    </a:lnTo>
                    <a:lnTo>
                      <a:pt x="4" y="28"/>
                    </a:lnTo>
                    <a:lnTo>
                      <a:pt x="7" y="21"/>
                    </a:lnTo>
                    <a:lnTo>
                      <a:pt x="12" y="14"/>
                    </a:lnTo>
                    <a:lnTo>
                      <a:pt x="18" y="8"/>
                    </a:lnTo>
                    <a:lnTo>
                      <a:pt x="25" y="4"/>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14" name="Freeform 399"/>
              <p:cNvSpPr>
                <a:spLocks/>
              </p:cNvSpPr>
              <p:nvPr/>
            </p:nvSpPr>
            <p:spPr bwMode="auto">
              <a:xfrm>
                <a:off x="2434" y="1548"/>
                <a:ext cx="88" cy="57"/>
              </a:xfrm>
              <a:custGeom>
                <a:avLst/>
                <a:gdLst>
                  <a:gd name="T0" fmla="*/ 44 w 88"/>
                  <a:gd name="T1" fmla="*/ 0 h 57"/>
                  <a:gd name="T2" fmla="*/ 53 w 88"/>
                  <a:gd name="T3" fmla="*/ 1 h 57"/>
                  <a:gd name="T4" fmla="*/ 61 w 88"/>
                  <a:gd name="T5" fmla="*/ 2 h 57"/>
                  <a:gd name="T6" fmla="*/ 68 w 88"/>
                  <a:gd name="T7" fmla="*/ 6 h 57"/>
                  <a:gd name="T8" fmla="*/ 75 w 88"/>
                  <a:gd name="T9" fmla="*/ 9 h 57"/>
                  <a:gd name="T10" fmla="*/ 80 w 88"/>
                  <a:gd name="T11" fmla="*/ 13 h 57"/>
                  <a:gd name="T12" fmla="*/ 84 w 88"/>
                  <a:gd name="T13" fmla="*/ 17 h 57"/>
                  <a:gd name="T14" fmla="*/ 87 w 88"/>
                  <a:gd name="T15" fmla="*/ 23 h 57"/>
                  <a:gd name="T16" fmla="*/ 88 w 88"/>
                  <a:gd name="T17" fmla="*/ 29 h 57"/>
                  <a:gd name="T18" fmla="*/ 87 w 88"/>
                  <a:gd name="T19" fmla="*/ 35 h 57"/>
                  <a:gd name="T20" fmla="*/ 84 w 88"/>
                  <a:gd name="T21" fmla="*/ 40 h 57"/>
                  <a:gd name="T22" fmla="*/ 80 w 88"/>
                  <a:gd name="T23" fmla="*/ 44 h 57"/>
                  <a:gd name="T24" fmla="*/ 75 w 88"/>
                  <a:gd name="T25" fmla="*/ 49 h 57"/>
                  <a:gd name="T26" fmla="*/ 68 w 88"/>
                  <a:gd name="T27" fmla="*/ 52 h 57"/>
                  <a:gd name="T28" fmla="*/ 61 w 88"/>
                  <a:gd name="T29" fmla="*/ 55 h 57"/>
                  <a:gd name="T30" fmla="*/ 53 w 88"/>
                  <a:gd name="T31" fmla="*/ 57 h 57"/>
                  <a:gd name="T32" fmla="*/ 44 w 88"/>
                  <a:gd name="T33" fmla="*/ 57 h 57"/>
                  <a:gd name="T34" fmla="*/ 36 w 88"/>
                  <a:gd name="T35" fmla="*/ 57 h 57"/>
                  <a:gd name="T36" fmla="*/ 27 w 88"/>
                  <a:gd name="T37" fmla="*/ 55 h 57"/>
                  <a:gd name="T38" fmla="*/ 20 w 88"/>
                  <a:gd name="T39" fmla="*/ 52 h 57"/>
                  <a:gd name="T40" fmla="*/ 13 w 88"/>
                  <a:gd name="T41" fmla="*/ 49 h 57"/>
                  <a:gd name="T42" fmla="*/ 7 w 88"/>
                  <a:gd name="T43" fmla="*/ 44 h 57"/>
                  <a:gd name="T44" fmla="*/ 3 w 88"/>
                  <a:gd name="T45" fmla="*/ 40 h 57"/>
                  <a:gd name="T46" fmla="*/ 1 w 88"/>
                  <a:gd name="T47" fmla="*/ 35 h 57"/>
                  <a:gd name="T48" fmla="*/ 0 w 88"/>
                  <a:gd name="T49" fmla="*/ 29 h 57"/>
                  <a:gd name="T50" fmla="*/ 1 w 88"/>
                  <a:gd name="T51" fmla="*/ 23 h 57"/>
                  <a:gd name="T52" fmla="*/ 3 w 88"/>
                  <a:gd name="T53" fmla="*/ 17 h 57"/>
                  <a:gd name="T54" fmla="*/ 7 w 88"/>
                  <a:gd name="T55" fmla="*/ 13 h 57"/>
                  <a:gd name="T56" fmla="*/ 13 w 88"/>
                  <a:gd name="T57" fmla="*/ 9 h 57"/>
                  <a:gd name="T58" fmla="*/ 20 w 88"/>
                  <a:gd name="T59" fmla="*/ 6 h 57"/>
                  <a:gd name="T60" fmla="*/ 27 w 88"/>
                  <a:gd name="T61" fmla="*/ 2 h 57"/>
                  <a:gd name="T62" fmla="*/ 36 w 88"/>
                  <a:gd name="T63" fmla="*/ 1 h 57"/>
                  <a:gd name="T64" fmla="*/ 44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4" y="0"/>
                    </a:moveTo>
                    <a:lnTo>
                      <a:pt x="53" y="1"/>
                    </a:lnTo>
                    <a:lnTo>
                      <a:pt x="61" y="2"/>
                    </a:lnTo>
                    <a:lnTo>
                      <a:pt x="68" y="6"/>
                    </a:lnTo>
                    <a:lnTo>
                      <a:pt x="75" y="9"/>
                    </a:lnTo>
                    <a:lnTo>
                      <a:pt x="80" y="13"/>
                    </a:lnTo>
                    <a:lnTo>
                      <a:pt x="84" y="17"/>
                    </a:lnTo>
                    <a:lnTo>
                      <a:pt x="87" y="23"/>
                    </a:lnTo>
                    <a:lnTo>
                      <a:pt x="88" y="29"/>
                    </a:lnTo>
                    <a:lnTo>
                      <a:pt x="87" y="35"/>
                    </a:lnTo>
                    <a:lnTo>
                      <a:pt x="84" y="40"/>
                    </a:lnTo>
                    <a:lnTo>
                      <a:pt x="80" y="44"/>
                    </a:lnTo>
                    <a:lnTo>
                      <a:pt x="75" y="49"/>
                    </a:lnTo>
                    <a:lnTo>
                      <a:pt x="68" y="52"/>
                    </a:lnTo>
                    <a:lnTo>
                      <a:pt x="61" y="55"/>
                    </a:lnTo>
                    <a:lnTo>
                      <a:pt x="53" y="57"/>
                    </a:lnTo>
                    <a:lnTo>
                      <a:pt x="44" y="57"/>
                    </a:lnTo>
                    <a:lnTo>
                      <a:pt x="36" y="57"/>
                    </a:lnTo>
                    <a:lnTo>
                      <a:pt x="27" y="55"/>
                    </a:lnTo>
                    <a:lnTo>
                      <a:pt x="20" y="52"/>
                    </a:lnTo>
                    <a:lnTo>
                      <a:pt x="13" y="49"/>
                    </a:lnTo>
                    <a:lnTo>
                      <a:pt x="7" y="44"/>
                    </a:lnTo>
                    <a:lnTo>
                      <a:pt x="3" y="40"/>
                    </a:lnTo>
                    <a:lnTo>
                      <a:pt x="1" y="35"/>
                    </a:lnTo>
                    <a:lnTo>
                      <a:pt x="0" y="29"/>
                    </a:lnTo>
                    <a:lnTo>
                      <a:pt x="1" y="23"/>
                    </a:lnTo>
                    <a:lnTo>
                      <a:pt x="3" y="17"/>
                    </a:lnTo>
                    <a:lnTo>
                      <a:pt x="7" y="13"/>
                    </a:lnTo>
                    <a:lnTo>
                      <a:pt x="13" y="9"/>
                    </a:lnTo>
                    <a:lnTo>
                      <a:pt x="20" y="6"/>
                    </a:lnTo>
                    <a:lnTo>
                      <a:pt x="27" y="2"/>
                    </a:lnTo>
                    <a:lnTo>
                      <a:pt x="36"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15" name="Freeform 400"/>
              <p:cNvSpPr>
                <a:spLocks/>
              </p:cNvSpPr>
              <p:nvPr/>
            </p:nvSpPr>
            <p:spPr bwMode="auto">
              <a:xfrm>
                <a:off x="2434" y="1548"/>
                <a:ext cx="88" cy="57"/>
              </a:xfrm>
              <a:custGeom>
                <a:avLst/>
                <a:gdLst>
                  <a:gd name="T0" fmla="*/ 44 w 88"/>
                  <a:gd name="T1" fmla="*/ 0 h 57"/>
                  <a:gd name="T2" fmla="*/ 53 w 88"/>
                  <a:gd name="T3" fmla="*/ 1 h 57"/>
                  <a:gd name="T4" fmla="*/ 61 w 88"/>
                  <a:gd name="T5" fmla="*/ 2 h 57"/>
                  <a:gd name="T6" fmla="*/ 68 w 88"/>
                  <a:gd name="T7" fmla="*/ 6 h 57"/>
                  <a:gd name="T8" fmla="*/ 75 w 88"/>
                  <a:gd name="T9" fmla="*/ 9 h 57"/>
                  <a:gd name="T10" fmla="*/ 80 w 88"/>
                  <a:gd name="T11" fmla="*/ 13 h 57"/>
                  <a:gd name="T12" fmla="*/ 84 w 88"/>
                  <a:gd name="T13" fmla="*/ 17 h 57"/>
                  <a:gd name="T14" fmla="*/ 87 w 88"/>
                  <a:gd name="T15" fmla="*/ 23 h 57"/>
                  <a:gd name="T16" fmla="*/ 88 w 88"/>
                  <a:gd name="T17" fmla="*/ 29 h 57"/>
                  <a:gd name="T18" fmla="*/ 87 w 88"/>
                  <a:gd name="T19" fmla="*/ 35 h 57"/>
                  <a:gd name="T20" fmla="*/ 84 w 88"/>
                  <a:gd name="T21" fmla="*/ 40 h 57"/>
                  <a:gd name="T22" fmla="*/ 80 w 88"/>
                  <a:gd name="T23" fmla="*/ 44 h 57"/>
                  <a:gd name="T24" fmla="*/ 75 w 88"/>
                  <a:gd name="T25" fmla="*/ 49 h 57"/>
                  <a:gd name="T26" fmla="*/ 68 w 88"/>
                  <a:gd name="T27" fmla="*/ 52 h 57"/>
                  <a:gd name="T28" fmla="*/ 61 w 88"/>
                  <a:gd name="T29" fmla="*/ 55 h 57"/>
                  <a:gd name="T30" fmla="*/ 53 w 88"/>
                  <a:gd name="T31" fmla="*/ 57 h 57"/>
                  <a:gd name="T32" fmla="*/ 44 w 88"/>
                  <a:gd name="T33" fmla="*/ 57 h 57"/>
                  <a:gd name="T34" fmla="*/ 36 w 88"/>
                  <a:gd name="T35" fmla="*/ 57 h 57"/>
                  <a:gd name="T36" fmla="*/ 27 w 88"/>
                  <a:gd name="T37" fmla="*/ 55 h 57"/>
                  <a:gd name="T38" fmla="*/ 20 w 88"/>
                  <a:gd name="T39" fmla="*/ 52 h 57"/>
                  <a:gd name="T40" fmla="*/ 13 w 88"/>
                  <a:gd name="T41" fmla="*/ 49 h 57"/>
                  <a:gd name="T42" fmla="*/ 7 w 88"/>
                  <a:gd name="T43" fmla="*/ 44 h 57"/>
                  <a:gd name="T44" fmla="*/ 3 w 88"/>
                  <a:gd name="T45" fmla="*/ 40 h 57"/>
                  <a:gd name="T46" fmla="*/ 1 w 88"/>
                  <a:gd name="T47" fmla="*/ 35 h 57"/>
                  <a:gd name="T48" fmla="*/ 0 w 88"/>
                  <a:gd name="T49" fmla="*/ 29 h 57"/>
                  <a:gd name="T50" fmla="*/ 1 w 88"/>
                  <a:gd name="T51" fmla="*/ 23 h 57"/>
                  <a:gd name="T52" fmla="*/ 3 w 88"/>
                  <a:gd name="T53" fmla="*/ 17 h 57"/>
                  <a:gd name="T54" fmla="*/ 7 w 88"/>
                  <a:gd name="T55" fmla="*/ 13 h 57"/>
                  <a:gd name="T56" fmla="*/ 13 w 88"/>
                  <a:gd name="T57" fmla="*/ 9 h 57"/>
                  <a:gd name="T58" fmla="*/ 20 w 88"/>
                  <a:gd name="T59" fmla="*/ 6 h 57"/>
                  <a:gd name="T60" fmla="*/ 27 w 88"/>
                  <a:gd name="T61" fmla="*/ 2 h 57"/>
                  <a:gd name="T62" fmla="*/ 36 w 88"/>
                  <a:gd name="T63" fmla="*/ 1 h 57"/>
                  <a:gd name="T64" fmla="*/ 44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4" y="0"/>
                    </a:moveTo>
                    <a:lnTo>
                      <a:pt x="53" y="1"/>
                    </a:lnTo>
                    <a:lnTo>
                      <a:pt x="61" y="2"/>
                    </a:lnTo>
                    <a:lnTo>
                      <a:pt x="68" y="6"/>
                    </a:lnTo>
                    <a:lnTo>
                      <a:pt x="75" y="9"/>
                    </a:lnTo>
                    <a:lnTo>
                      <a:pt x="80" y="13"/>
                    </a:lnTo>
                    <a:lnTo>
                      <a:pt x="84" y="17"/>
                    </a:lnTo>
                    <a:lnTo>
                      <a:pt x="87" y="23"/>
                    </a:lnTo>
                    <a:lnTo>
                      <a:pt x="88" y="29"/>
                    </a:lnTo>
                    <a:lnTo>
                      <a:pt x="87" y="35"/>
                    </a:lnTo>
                    <a:lnTo>
                      <a:pt x="84" y="40"/>
                    </a:lnTo>
                    <a:lnTo>
                      <a:pt x="80" y="44"/>
                    </a:lnTo>
                    <a:lnTo>
                      <a:pt x="75" y="49"/>
                    </a:lnTo>
                    <a:lnTo>
                      <a:pt x="68" y="52"/>
                    </a:lnTo>
                    <a:lnTo>
                      <a:pt x="61" y="55"/>
                    </a:lnTo>
                    <a:lnTo>
                      <a:pt x="53" y="57"/>
                    </a:lnTo>
                    <a:lnTo>
                      <a:pt x="44" y="57"/>
                    </a:lnTo>
                    <a:lnTo>
                      <a:pt x="36" y="57"/>
                    </a:lnTo>
                    <a:lnTo>
                      <a:pt x="27" y="55"/>
                    </a:lnTo>
                    <a:lnTo>
                      <a:pt x="20" y="52"/>
                    </a:lnTo>
                    <a:lnTo>
                      <a:pt x="13" y="49"/>
                    </a:lnTo>
                    <a:lnTo>
                      <a:pt x="7" y="44"/>
                    </a:lnTo>
                    <a:lnTo>
                      <a:pt x="3" y="40"/>
                    </a:lnTo>
                    <a:lnTo>
                      <a:pt x="1" y="35"/>
                    </a:lnTo>
                    <a:lnTo>
                      <a:pt x="0" y="29"/>
                    </a:lnTo>
                    <a:lnTo>
                      <a:pt x="1" y="23"/>
                    </a:lnTo>
                    <a:lnTo>
                      <a:pt x="3" y="17"/>
                    </a:lnTo>
                    <a:lnTo>
                      <a:pt x="7" y="13"/>
                    </a:lnTo>
                    <a:lnTo>
                      <a:pt x="13" y="9"/>
                    </a:lnTo>
                    <a:lnTo>
                      <a:pt x="20" y="6"/>
                    </a:lnTo>
                    <a:lnTo>
                      <a:pt x="27" y="2"/>
                    </a:lnTo>
                    <a:lnTo>
                      <a:pt x="36"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16" name="Freeform 401"/>
              <p:cNvSpPr>
                <a:spLocks/>
              </p:cNvSpPr>
              <p:nvPr/>
            </p:nvSpPr>
            <p:spPr bwMode="auto">
              <a:xfrm>
                <a:off x="2561" y="1572"/>
                <a:ext cx="202" cy="159"/>
              </a:xfrm>
              <a:custGeom>
                <a:avLst/>
                <a:gdLst>
                  <a:gd name="T0" fmla="*/ 39 w 202"/>
                  <a:gd name="T1" fmla="*/ 0 h 159"/>
                  <a:gd name="T2" fmla="*/ 163 w 202"/>
                  <a:gd name="T3" fmla="*/ 0 h 159"/>
                  <a:gd name="T4" fmla="*/ 171 w 202"/>
                  <a:gd name="T5" fmla="*/ 2 h 159"/>
                  <a:gd name="T6" fmla="*/ 178 w 202"/>
                  <a:gd name="T7" fmla="*/ 4 h 159"/>
                  <a:gd name="T8" fmla="*/ 185 w 202"/>
                  <a:gd name="T9" fmla="*/ 9 h 159"/>
                  <a:gd name="T10" fmla="*/ 191 w 202"/>
                  <a:gd name="T11" fmla="*/ 14 h 159"/>
                  <a:gd name="T12" fmla="*/ 195 w 202"/>
                  <a:gd name="T13" fmla="*/ 21 h 159"/>
                  <a:gd name="T14" fmla="*/ 199 w 202"/>
                  <a:gd name="T15" fmla="*/ 28 h 159"/>
                  <a:gd name="T16" fmla="*/ 201 w 202"/>
                  <a:gd name="T17" fmla="*/ 38 h 159"/>
                  <a:gd name="T18" fmla="*/ 202 w 202"/>
                  <a:gd name="T19" fmla="*/ 47 h 159"/>
                  <a:gd name="T20" fmla="*/ 202 w 202"/>
                  <a:gd name="T21" fmla="*/ 112 h 159"/>
                  <a:gd name="T22" fmla="*/ 201 w 202"/>
                  <a:gd name="T23" fmla="*/ 122 h 159"/>
                  <a:gd name="T24" fmla="*/ 199 w 202"/>
                  <a:gd name="T25" fmla="*/ 131 h 159"/>
                  <a:gd name="T26" fmla="*/ 195 w 202"/>
                  <a:gd name="T27" fmla="*/ 138 h 159"/>
                  <a:gd name="T28" fmla="*/ 191 w 202"/>
                  <a:gd name="T29" fmla="*/ 145 h 159"/>
                  <a:gd name="T30" fmla="*/ 185 w 202"/>
                  <a:gd name="T31" fmla="*/ 151 h 159"/>
                  <a:gd name="T32" fmla="*/ 178 w 202"/>
                  <a:gd name="T33" fmla="*/ 155 h 159"/>
                  <a:gd name="T34" fmla="*/ 171 w 202"/>
                  <a:gd name="T35" fmla="*/ 158 h 159"/>
                  <a:gd name="T36" fmla="*/ 163 w 202"/>
                  <a:gd name="T37" fmla="*/ 159 h 159"/>
                  <a:gd name="T38" fmla="*/ 39 w 202"/>
                  <a:gd name="T39" fmla="*/ 159 h 159"/>
                  <a:gd name="T40" fmla="*/ 31 w 202"/>
                  <a:gd name="T41" fmla="*/ 158 h 159"/>
                  <a:gd name="T42" fmla="*/ 24 w 202"/>
                  <a:gd name="T43" fmla="*/ 155 h 159"/>
                  <a:gd name="T44" fmla="*/ 17 w 202"/>
                  <a:gd name="T45" fmla="*/ 151 h 159"/>
                  <a:gd name="T46" fmla="*/ 11 w 202"/>
                  <a:gd name="T47" fmla="*/ 145 h 159"/>
                  <a:gd name="T48" fmla="*/ 6 w 202"/>
                  <a:gd name="T49" fmla="*/ 138 h 159"/>
                  <a:gd name="T50" fmla="*/ 3 w 202"/>
                  <a:gd name="T51" fmla="*/ 131 h 159"/>
                  <a:gd name="T52" fmla="*/ 0 w 202"/>
                  <a:gd name="T53" fmla="*/ 122 h 159"/>
                  <a:gd name="T54" fmla="*/ 0 w 202"/>
                  <a:gd name="T55" fmla="*/ 112 h 159"/>
                  <a:gd name="T56" fmla="*/ 0 w 202"/>
                  <a:gd name="T57" fmla="*/ 47 h 159"/>
                  <a:gd name="T58" fmla="*/ 0 w 202"/>
                  <a:gd name="T59" fmla="*/ 38 h 159"/>
                  <a:gd name="T60" fmla="*/ 3 w 202"/>
                  <a:gd name="T61" fmla="*/ 28 h 159"/>
                  <a:gd name="T62" fmla="*/ 6 w 202"/>
                  <a:gd name="T63" fmla="*/ 21 h 159"/>
                  <a:gd name="T64" fmla="*/ 11 w 202"/>
                  <a:gd name="T65" fmla="*/ 14 h 159"/>
                  <a:gd name="T66" fmla="*/ 17 w 202"/>
                  <a:gd name="T67" fmla="*/ 9 h 159"/>
                  <a:gd name="T68" fmla="*/ 24 w 202"/>
                  <a:gd name="T69" fmla="*/ 4 h 159"/>
                  <a:gd name="T70" fmla="*/ 31 w 202"/>
                  <a:gd name="T71" fmla="*/ 2 h 159"/>
                  <a:gd name="T72" fmla="*/ 39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3" y="0"/>
                    </a:lnTo>
                    <a:lnTo>
                      <a:pt x="171" y="2"/>
                    </a:lnTo>
                    <a:lnTo>
                      <a:pt x="178" y="4"/>
                    </a:lnTo>
                    <a:lnTo>
                      <a:pt x="185" y="9"/>
                    </a:lnTo>
                    <a:lnTo>
                      <a:pt x="191" y="14"/>
                    </a:lnTo>
                    <a:lnTo>
                      <a:pt x="195" y="21"/>
                    </a:lnTo>
                    <a:lnTo>
                      <a:pt x="199" y="28"/>
                    </a:lnTo>
                    <a:lnTo>
                      <a:pt x="201" y="38"/>
                    </a:lnTo>
                    <a:lnTo>
                      <a:pt x="202" y="47"/>
                    </a:lnTo>
                    <a:lnTo>
                      <a:pt x="202" y="112"/>
                    </a:lnTo>
                    <a:lnTo>
                      <a:pt x="201" y="122"/>
                    </a:lnTo>
                    <a:lnTo>
                      <a:pt x="199" y="131"/>
                    </a:lnTo>
                    <a:lnTo>
                      <a:pt x="195" y="138"/>
                    </a:lnTo>
                    <a:lnTo>
                      <a:pt x="191" y="145"/>
                    </a:lnTo>
                    <a:lnTo>
                      <a:pt x="185" y="151"/>
                    </a:lnTo>
                    <a:lnTo>
                      <a:pt x="178" y="155"/>
                    </a:lnTo>
                    <a:lnTo>
                      <a:pt x="171" y="158"/>
                    </a:lnTo>
                    <a:lnTo>
                      <a:pt x="163" y="159"/>
                    </a:lnTo>
                    <a:lnTo>
                      <a:pt x="39" y="159"/>
                    </a:lnTo>
                    <a:lnTo>
                      <a:pt x="31" y="158"/>
                    </a:lnTo>
                    <a:lnTo>
                      <a:pt x="24" y="155"/>
                    </a:lnTo>
                    <a:lnTo>
                      <a:pt x="17" y="151"/>
                    </a:lnTo>
                    <a:lnTo>
                      <a:pt x="11" y="145"/>
                    </a:lnTo>
                    <a:lnTo>
                      <a:pt x="6" y="138"/>
                    </a:lnTo>
                    <a:lnTo>
                      <a:pt x="3" y="131"/>
                    </a:lnTo>
                    <a:lnTo>
                      <a:pt x="0" y="122"/>
                    </a:lnTo>
                    <a:lnTo>
                      <a:pt x="0" y="112"/>
                    </a:lnTo>
                    <a:lnTo>
                      <a:pt x="0" y="47"/>
                    </a:lnTo>
                    <a:lnTo>
                      <a:pt x="0" y="38"/>
                    </a:lnTo>
                    <a:lnTo>
                      <a:pt x="3" y="28"/>
                    </a:lnTo>
                    <a:lnTo>
                      <a:pt x="6" y="21"/>
                    </a:lnTo>
                    <a:lnTo>
                      <a:pt x="11" y="14"/>
                    </a:lnTo>
                    <a:lnTo>
                      <a:pt x="17" y="9"/>
                    </a:lnTo>
                    <a:lnTo>
                      <a:pt x="24" y="4"/>
                    </a:lnTo>
                    <a:lnTo>
                      <a:pt x="31" y="2"/>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17" name="Freeform 402"/>
              <p:cNvSpPr>
                <a:spLocks/>
              </p:cNvSpPr>
              <p:nvPr/>
            </p:nvSpPr>
            <p:spPr bwMode="auto">
              <a:xfrm>
                <a:off x="2561" y="1572"/>
                <a:ext cx="202" cy="159"/>
              </a:xfrm>
              <a:custGeom>
                <a:avLst/>
                <a:gdLst>
                  <a:gd name="T0" fmla="*/ 39 w 202"/>
                  <a:gd name="T1" fmla="*/ 0 h 159"/>
                  <a:gd name="T2" fmla="*/ 163 w 202"/>
                  <a:gd name="T3" fmla="*/ 0 h 159"/>
                  <a:gd name="T4" fmla="*/ 171 w 202"/>
                  <a:gd name="T5" fmla="*/ 2 h 159"/>
                  <a:gd name="T6" fmla="*/ 178 w 202"/>
                  <a:gd name="T7" fmla="*/ 4 h 159"/>
                  <a:gd name="T8" fmla="*/ 185 w 202"/>
                  <a:gd name="T9" fmla="*/ 9 h 159"/>
                  <a:gd name="T10" fmla="*/ 191 w 202"/>
                  <a:gd name="T11" fmla="*/ 14 h 159"/>
                  <a:gd name="T12" fmla="*/ 195 w 202"/>
                  <a:gd name="T13" fmla="*/ 21 h 159"/>
                  <a:gd name="T14" fmla="*/ 199 w 202"/>
                  <a:gd name="T15" fmla="*/ 28 h 159"/>
                  <a:gd name="T16" fmla="*/ 201 w 202"/>
                  <a:gd name="T17" fmla="*/ 38 h 159"/>
                  <a:gd name="T18" fmla="*/ 202 w 202"/>
                  <a:gd name="T19" fmla="*/ 47 h 159"/>
                  <a:gd name="T20" fmla="*/ 202 w 202"/>
                  <a:gd name="T21" fmla="*/ 112 h 159"/>
                  <a:gd name="T22" fmla="*/ 201 w 202"/>
                  <a:gd name="T23" fmla="*/ 122 h 159"/>
                  <a:gd name="T24" fmla="*/ 199 w 202"/>
                  <a:gd name="T25" fmla="*/ 131 h 159"/>
                  <a:gd name="T26" fmla="*/ 195 w 202"/>
                  <a:gd name="T27" fmla="*/ 138 h 159"/>
                  <a:gd name="T28" fmla="*/ 191 w 202"/>
                  <a:gd name="T29" fmla="*/ 145 h 159"/>
                  <a:gd name="T30" fmla="*/ 185 w 202"/>
                  <a:gd name="T31" fmla="*/ 151 h 159"/>
                  <a:gd name="T32" fmla="*/ 178 w 202"/>
                  <a:gd name="T33" fmla="*/ 155 h 159"/>
                  <a:gd name="T34" fmla="*/ 171 w 202"/>
                  <a:gd name="T35" fmla="*/ 158 h 159"/>
                  <a:gd name="T36" fmla="*/ 163 w 202"/>
                  <a:gd name="T37" fmla="*/ 159 h 159"/>
                  <a:gd name="T38" fmla="*/ 39 w 202"/>
                  <a:gd name="T39" fmla="*/ 159 h 159"/>
                  <a:gd name="T40" fmla="*/ 31 w 202"/>
                  <a:gd name="T41" fmla="*/ 158 h 159"/>
                  <a:gd name="T42" fmla="*/ 24 w 202"/>
                  <a:gd name="T43" fmla="*/ 155 h 159"/>
                  <a:gd name="T44" fmla="*/ 17 w 202"/>
                  <a:gd name="T45" fmla="*/ 151 h 159"/>
                  <a:gd name="T46" fmla="*/ 11 w 202"/>
                  <a:gd name="T47" fmla="*/ 145 h 159"/>
                  <a:gd name="T48" fmla="*/ 6 w 202"/>
                  <a:gd name="T49" fmla="*/ 138 h 159"/>
                  <a:gd name="T50" fmla="*/ 3 w 202"/>
                  <a:gd name="T51" fmla="*/ 131 h 159"/>
                  <a:gd name="T52" fmla="*/ 0 w 202"/>
                  <a:gd name="T53" fmla="*/ 122 h 159"/>
                  <a:gd name="T54" fmla="*/ 0 w 202"/>
                  <a:gd name="T55" fmla="*/ 112 h 159"/>
                  <a:gd name="T56" fmla="*/ 0 w 202"/>
                  <a:gd name="T57" fmla="*/ 47 h 159"/>
                  <a:gd name="T58" fmla="*/ 0 w 202"/>
                  <a:gd name="T59" fmla="*/ 38 h 159"/>
                  <a:gd name="T60" fmla="*/ 3 w 202"/>
                  <a:gd name="T61" fmla="*/ 28 h 159"/>
                  <a:gd name="T62" fmla="*/ 6 w 202"/>
                  <a:gd name="T63" fmla="*/ 21 h 159"/>
                  <a:gd name="T64" fmla="*/ 11 w 202"/>
                  <a:gd name="T65" fmla="*/ 14 h 159"/>
                  <a:gd name="T66" fmla="*/ 17 w 202"/>
                  <a:gd name="T67" fmla="*/ 9 h 159"/>
                  <a:gd name="T68" fmla="*/ 24 w 202"/>
                  <a:gd name="T69" fmla="*/ 4 h 159"/>
                  <a:gd name="T70" fmla="*/ 31 w 202"/>
                  <a:gd name="T71" fmla="*/ 2 h 159"/>
                  <a:gd name="T72" fmla="*/ 39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3" y="0"/>
                    </a:lnTo>
                    <a:lnTo>
                      <a:pt x="171" y="2"/>
                    </a:lnTo>
                    <a:lnTo>
                      <a:pt x="178" y="4"/>
                    </a:lnTo>
                    <a:lnTo>
                      <a:pt x="185" y="9"/>
                    </a:lnTo>
                    <a:lnTo>
                      <a:pt x="191" y="14"/>
                    </a:lnTo>
                    <a:lnTo>
                      <a:pt x="195" y="21"/>
                    </a:lnTo>
                    <a:lnTo>
                      <a:pt x="199" y="28"/>
                    </a:lnTo>
                    <a:lnTo>
                      <a:pt x="201" y="38"/>
                    </a:lnTo>
                    <a:lnTo>
                      <a:pt x="202" y="47"/>
                    </a:lnTo>
                    <a:lnTo>
                      <a:pt x="202" y="112"/>
                    </a:lnTo>
                    <a:lnTo>
                      <a:pt x="201" y="122"/>
                    </a:lnTo>
                    <a:lnTo>
                      <a:pt x="199" y="131"/>
                    </a:lnTo>
                    <a:lnTo>
                      <a:pt x="195" y="138"/>
                    </a:lnTo>
                    <a:lnTo>
                      <a:pt x="191" y="145"/>
                    </a:lnTo>
                    <a:lnTo>
                      <a:pt x="185" y="151"/>
                    </a:lnTo>
                    <a:lnTo>
                      <a:pt x="178" y="155"/>
                    </a:lnTo>
                    <a:lnTo>
                      <a:pt x="171" y="158"/>
                    </a:lnTo>
                    <a:lnTo>
                      <a:pt x="163" y="159"/>
                    </a:lnTo>
                    <a:lnTo>
                      <a:pt x="39" y="159"/>
                    </a:lnTo>
                    <a:lnTo>
                      <a:pt x="31" y="158"/>
                    </a:lnTo>
                    <a:lnTo>
                      <a:pt x="24" y="155"/>
                    </a:lnTo>
                    <a:lnTo>
                      <a:pt x="17" y="151"/>
                    </a:lnTo>
                    <a:lnTo>
                      <a:pt x="11" y="145"/>
                    </a:lnTo>
                    <a:lnTo>
                      <a:pt x="6" y="138"/>
                    </a:lnTo>
                    <a:lnTo>
                      <a:pt x="3" y="131"/>
                    </a:lnTo>
                    <a:lnTo>
                      <a:pt x="0" y="122"/>
                    </a:lnTo>
                    <a:lnTo>
                      <a:pt x="0" y="112"/>
                    </a:lnTo>
                    <a:lnTo>
                      <a:pt x="0" y="47"/>
                    </a:lnTo>
                    <a:lnTo>
                      <a:pt x="0" y="38"/>
                    </a:lnTo>
                    <a:lnTo>
                      <a:pt x="3" y="28"/>
                    </a:lnTo>
                    <a:lnTo>
                      <a:pt x="6" y="21"/>
                    </a:lnTo>
                    <a:lnTo>
                      <a:pt x="11" y="14"/>
                    </a:lnTo>
                    <a:lnTo>
                      <a:pt x="17" y="9"/>
                    </a:lnTo>
                    <a:lnTo>
                      <a:pt x="24" y="4"/>
                    </a:lnTo>
                    <a:lnTo>
                      <a:pt x="31" y="2"/>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18" name="Freeform 403"/>
              <p:cNvSpPr>
                <a:spLocks/>
              </p:cNvSpPr>
              <p:nvPr/>
            </p:nvSpPr>
            <p:spPr bwMode="auto">
              <a:xfrm>
                <a:off x="2631" y="1636"/>
                <a:ext cx="88" cy="56"/>
              </a:xfrm>
              <a:custGeom>
                <a:avLst/>
                <a:gdLst>
                  <a:gd name="T0" fmla="*/ 44 w 88"/>
                  <a:gd name="T1" fmla="*/ 0 h 56"/>
                  <a:gd name="T2" fmla="*/ 53 w 88"/>
                  <a:gd name="T3" fmla="*/ 0 h 56"/>
                  <a:gd name="T4" fmla="*/ 61 w 88"/>
                  <a:gd name="T5" fmla="*/ 2 h 56"/>
                  <a:gd name="T6" fmla="*/ 69 w 88"/>
                  <a:gd name="T7" fmla="*/ 5 h 56"/>
                  <a:gd name="T8" fmla="*/ 75 w 88"/>
                  <a:gd name="T9" fmla="*/ 9 h 56"/>
                  <a:gd name="T10" fmla="*/ 80 w 88"/>
                  <a:gd name="T11" fmla="*/ 12 h 56"/>
                  <a:gd name="T12" fmla="*/ 84 w 88"/>
                  <a:gd name="T13" fmla="*/ 17 h 56"/>
                  <a:gd name="T14" fmla="*/ 87 w 88"/>
                  <a:gd name="T15" fmla="*/ 23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2 h 56"/>
                  <a:gd name="T28" fmla="*/ 61 w 88"/>
                  <a:gd name="T29" fmla="*/ 54 h 56"/>
                  <a:gd name="T30" fmla="*/ 53 w 88"/>
                  <a:gd name="T31" fmla="*/ 56 h 56"/>
                  <a:gd name="T32" fmla="*/ 44 w 88"/>
                  <a:gd name="T33" fmla="*/ 56 h 56"/>
                  <a:gd name="T34" fmla="*/ 36 w 88"/>
                  <a:gd name="T35" fmla="*/ 56 h 56"/>
                  <a:gd name="T36" fmla="*/ 28 w 88"/>
                  <a:gd name="T37" fmla="*/ 54 h 56"/>
                  <a:gd name="T38" fmla="*/ 20 w 88"/>
                  <a:gd name="T39" fmla="*/ 52 h 56"/>
                  <a:gd name="T40" fmla="*/ 14 w 88"/>
                  <a:gd name="T41" fmla="*/ 48 h 56"/>
                  <a:gd name="T42" fmla="*/ 8 w 88"/>
                  <a:gd name="T43" fmla="*/ 44 h 56"/>
                  <a:gd name="T44" fmla="*/ 4 w 88"/>
                  <a:gd name="T45" fmla="*/ 39 h 56"/>
                  <a:gd name="T46" fmla="*/ 1 w 88"/>
                  <a:gd name="T47" fmla="*/ 34 h 56"/>
                  <a:gd name="T48" fmla="*/ 0 w 88"/>
                  <a:gd name="T49" fmla="*/ 28 h 56"/>
                  <a:gd name="T50" fmla="*/ 1 w 88"/>
                  <a:gd name="T51" fmla="*/ 23 h 56"/>
                  <a:gd name="T52" fmla="*/ 4 w 88"/>
                  <a:gd name="T53" fmla="*/ 17 h 56"/>
                  <a:gd name="T54" fmla="*/ 8 w 88"/>
                  <a:gd name="T55" fmla="*/ 12 h 56"/>
                  <a:gd name="T56" fmla="*/ 14 w 88"/>
                  <a:gd name="T57" fmla="*/ 9 h 56"/>
                  <a:gd name="T58" fmla="*/ 20 w 88"/>
                  <a:gd name="T59" fmla="*/ 5 h 56"/>
                  <a:gd name="T60" fmla="*/ 28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5"/>
                    </a:lnTo>
                    <a:lnTo>
                      <a:pt x="75" y="9"/>
                    </a:lnTo>
                    <a:lnTo>
                      <a:pt x="80" y="12"/>
                    </a:lnTo>
                    <a:lnTo>
                      <a:pt x="84" y="17"/>
                    </a:lnTo>
                    <a:lnTo>
                      <a:pt x="87" y="23"/>
                    </a:lnTo>
                    <a:lnTo>
                      <a:pt x="88" y="28"/>
                    </a:lnTo>
                    <a:lnTo>
                      <a:pt x="87" y="34"/>
                    </a:lnTo>
                    <a:lnTo>
                      <a:pt x="84" y="39"/>
                    </a:lnTo>
                    <a:lnTo>
                      <a:pt x="80" y="44"/>
                    </a:lnTo>
                    <a:lnTo>
                      <a:pt x="75" y="48"/>
                    </a:lnTo>
                    <a:lnTo>
                      <a:pt x="69" y="52"/>
                    </a:lnTo>
                    <a:lnTo>
                      <a:pt x="61" y="54"/>
                    </a:lnTo>
                    <a:lnTo>
                      <a:pt x="53" y="56"/>
                    </a:lnTo>
                    <a:lnTo>
                      <a:pt x="44" y="56"/>
                    </a:lnTo>
                    <a:lnTo>
                      <a:pt x="36" y="56"/>
                    </a:lnTo>
                    <a:lnTo>
                      <a:pt x="28" y="54"/>
                    </a:lnTo>
                    <a:lnTo>
                      <a:pt x="20" y="52"/>
                    </a:lnTo>
                    <a:lnTo>
                      <a:pt x="14" y="48"/>
                    </a:lnTo>
                    <a:lnTo>
                      <a:pt x="8" y="44"/>
                    </a:lnTo>
                    <a:lnTo>
                      <a:pt x="4" y="39"/>
                    </a:lnTo>
                    <a:lnTo>
                      <a:pt x="1" y="34"/>
                    </a:lnTo>
                    <a:lnTo>
                      <a:pt x="0" y="28"/>
                    </a:lnTo>
                    <a:lnTo>
                      <a:pt x="1" y="23"/>
                    </a:lnTo>
                    <a:lnTo>
                      <a:pt x="4" y="17"/>
                    </a:lnTo>
                    <a:lnTo>
                      <a:pt x="8" y="12"/>
                    </a:lnTo>
                    <a:lnTo>
                      <a:pt x="14" y="9"/>
                    </a:lnTo>
                    <a:lnTo>
                      <a:pt x="20" y="5"/>
                    </a:lnTo>
                    <a:lnTo>
                      <a:pt x="28" y="2"/>
                    </a:lnTo>
                    <a:lnTo>
                      <a:pt x="36"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019" name="Freeform 404"/>
              <p:cNvSpPr>
                <a:spLocks/>
              </p:cNvSpPr>
              <p:nvPr/>
            </p:nvSpPr>
            <p:spPr bwMode="auto">
              <a:xfrm>
                <a:off x="2631" y="1636"/>
                <a:ext cx="88" cy="56"/>
              </a:xfrm>
              <a:custGeom>
                <a:avLst/>
                <a:gdLst>
                  <a:gd name="T0" fmla="*/ 44 w 88"/>
                  <a:gd name="T1" fmla="*/ 0 h 56"/>
                  <a:gd name="T2" fmla="*/ 53 w 88"/>
                  <a:gd name="T3" fmla="*/ 0 h 56"/>
                  <a:gd name="T4" fmla="*/ 61 w 88"/>
                  <a:gd name="T5" fmla="*/ 2 h 56"/>
                  <a:gd name="T6" fmla="*/ 69 w 88"/>
                  <a:gd name="T7" fmla="*/ 5 h 56"/>
                  <a:gd name="T8" fmla="*/ 75 w 88"/>
                  <a:gd name="T9" fmla="*/ 9 h 56"/>
                  <a:gd name="T10" fmla="*/ 80 w 88"/>
                  <a:gd name="T11" fmla="*/ 12 h 56"/>
                  <a:gd name="T12" fmla="*/ 84 w 88"/>
                  <a:gd name="T13" fmla="*/ 17 h 56"/>
                  <a:gd name="T14" fmla="*/ 87 w 88"/>
                  <a:gd name="T15" fmla="*/ 23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2 h 56"/>
                  <a:gd name="T28" fmla="*/ 61 w 88"/>
                  <a:gd name="T29" fmla="*/ 54 h 56"/>
                  <a:gd name="T30" fmla="*/ 53 w 88"/>
                  <a:gd name="T31" fmla="*/ 56 h 56"/>
                  <a:gd name="T32" fmla="*/ 44 w 88"/>
                  <a:gd name="T33" fmla="*/ 56 h 56"/>
                  <a:gd name="T34" fmla="*/ 36 w 88"/>
                  <a:gd name="T35" fmla="*/ 56 h 56"/>
                  <a:gd name="T36" fmla="*/ 28 w 88"/>
                  <a:gd name="T37" fmla="*/ 54 h 56"/>
                  <a:gd name="T38" fmla="*/ 20 w 88"/>
                  <a:gd name="T39" fmla="*/ 52 h 56"/>
                  <a:gd name="T40" fmla="*/ 14 w 88"/>
                  <a:gd name="T41" fmla="*/ 48 h 56"/>
                  <a:gd name="T42" fmla="*/ 8 w 88"/>
                  <a:gd name="T43" fmla="*/ 44 h 56"/>
                  <a:gd name="T44" fmla="*/ 4 w 88"/>
                  <a:gd name="T45" fmla="*/ 39 h 56"/>
                  <a:gd name="T46" fmla="*/ 1 w 88"/>
                  <a:gd name="T47" fmla="*/ 34 h 56"/>
                  <a:gd name="T48" fmla="*/ 0 w 88"/>
                  <a:gd name="T49" fmla="*/ 28 h 56"/>
                  <a:gd name="T50" fmla="*/ 1 w 88"/>
                  <a:gd name="T51" fmla="*/ 23 h 56"/>
                  <a:gd name="T52" fmla="*/ 4 w 88"/>
                  <a:gd name="T53" fmla="*/ 17 h 56"/>
                  <a:gd name="T54" fmla="*/ 8 w 88"/>
                  <a:gd name="T55" fmla="*/ 12 h 56"/>
                  <a:gd name="T56" fmla="*/ 14 w 88"/>
                  <a:gd name="T57" fmla="*/ 9 h 56"/>
                  <a:gd name="T58" fmla="*/ 20 w 88"/>
                  <a:gd name="T59" fmla="*/ 5 h 56"/>
                  <a:gd name="T60" fmla="*/ 28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5"/>
                    </a:lnTo>
                    <a:lnTo>
                      <a:pt x="75" y="9"/>
                    </a:lnTo>
                    <a:lnTo>
                      <a:pt x="80" y="12"/>
                    </a:lnTo>
                    <a:lnTo>
                      <a:pt x="84" y="17"/>
                    </a:lnTo>
                    <a:lnTo>
                      <a:pt x="87" y="23"/>
                    </a:lnTo>
                    <a:lnTo>
                      <a:pt x="88" y="28"/>
                    </a:lnTo>
                    <a:lnTo>
                      <a:pt x="87" y="34"/>
                    </a:lnTo>
                    <a:lnTo>
                      <a:pt x="84" y="39"/>
                    </a:lnTo>
                    <a:lnTo>
                      <a:pt x="80" y="44"/>
                    </a:lnTo>
                    <a:lnTo>
                      <a:pt x="75" y="48"/>
                    </a:lnTo>
                    <a:lnTo>
                      <a:pt x="69" y="52"/>
                    </a:lnTo>
                    <a:lnTo>
                      <a:pt x="61" y="54"/>
                    </a:lnTo>
                    <a:lnTo>
                      <a:pt x="53" y="56"/>
                    </a:lnTo>
                    <a:lnTo>
                      <a:pt x="44" y="56"/>
                    </a:lnTo>
                    <a:lnTo>
                      <a:pt x="36" y="56"/>
                    </a:lnTo>
                    <a:lnTo>
                      <a:pt x="28" y="54"/>
                    </a:lnTo>
                    <a:lnTo>
                      <a:pt x="20" y="52"/>
                    </a:lnTo>
                    <a:lnTo>
                      <a:pt x="14" y="48"/>
                    </a:lnTo>
                    <a:lnTo>
                      <a:pt x="8" y="44"/>
                    </a:lnTo>
                    <a:lnTo>
                      <a:pt x="4" y="39"/>
                    </a:lnTo>
                    <a:lnTo>
                      <a:pt x="1" y="34"/>
                    </a:lnTo>
                    <a:lnTo>
                      <a:pt x="0" y="28"/>
                    </a:lnTo>
                    <a:lnTo>
                      <a:pt x="1" y="23"/>
                    </a:lnTo>
                    <a:lnTo>
                      <a:pt x="4" y="17"/>
                    </a:lnTo>
                    <a:lnTo>
                      <a:pt x="8" y="12"/>
                    </a:lnTo>
                    <a:lnTo>
                      <a:pt x="14" y="9"/>
                    </a:lnTo>
                    <a:lnTo>
                      <a:pt x="20" y="5"/>
                    </a:lnTo>
                    <a:lnTo>
                      <a:pt x="28" y="2"/>
                    </a:lnTo>
                    <a:lnTo>
                      <a:pt x="36"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sp>
          <p:nvSpPr>
            <p:cNvPr id="15913" name="AutoShape 405"/>
            <p:cNvSpPr>
              <a:spLocks noChangeArrowheads="1"/>
            </p:cNvSpPr>
            <p:nvPr/>
          </p:nvSpPr>
          <p:spPr bwMode="auto">
            <a:xfrm>
              <a:off x="1996" y="2295"/>
              <a:ext cx="793" cy="134"/>
            </a:xfrm>
            <a:prstGeom prst="roundRect">
              <a:avLst>
                <a:gd name="adj" fmla="val 16667"/>
              </a:avLst>
            </a:prstGeom>
            <a:solidFill>
              <a:srgbClr val="808080"/>
            </a:solidFill>
            <a:ln w="3175" algn="ctr">
              <a:solidFill>
                <a:srgbClr val="808080"/>
              </a:solidFill>
              <a:round/>
              <a:headEnd/>
              <a:tailEnd/>
            </a:ln>
          </p:spPr>
          <p:txBody>
            <a:bodyPr wrap="none" anchor="ctr"/>
            <a:lstStyle/>
            <a:p>
              <a:endParaRPr lang="ru-RU"/>
            </a:p>
          </p:txBody>
        </p:sp>
      </p:grpSp>
      <p:grpSp>
        <p:nvGrpSpPr>
          <p:cNvPr id="15485" name="Group 407"/>
          <p:cNvGrpSpPr>
            <a:grpSpLocks/>
          </p:cNvGrpSpPr>
          <p:nvPr/>
        </p:nvGrpSpPr>
        <p:grpSpPr bwMode="auto">
          <a:xfrm>
            <a:off x="4681538" y="2338893"/>
            <a:ext cx="1293812" cy="2214562"/>
            <a:chOff x="2949" y="1034"/>
            <a:chExt cx="815" cy="1395"/>
          </a:xfrm>
        </p:grpSpPr>
        <p:grpSp>
          <p:nvGrpSpPr>
            <p:cNvPr id="15770" name="Group 408"/>
            <p:cNvGrpSpPr>
              <a:grpSpLocks/>
            </p:cNvGrpSpPr>
            <p:nvPr/>
          </p:nvGrpSpPr>
          <p:grpSpPr bwMode="auto">
            <a:xfrm>
              <a:off x="2949" y="1034"/>
              <a:ext cx="809" cy="1262"/>
              <a:chOff x="2910" y="965"/>
              <a:chExt cx="809" cy="1262"/>
            </a:xfrm>
          </p:grpSpPr>
          <p:sp>
            <p:nvSpPr>
              <p:cNvPr id="15772" name="Freeform 409"/>
              <p:cNvSpPr>
                <a:spLocks/>
              </p:cNvSpPr>
              <p:nvPr/>
            </p:nvSpPr>
            <p:spPr bwMode="auto">
              <a:xfrm>
                <a:off x="2948" y="1848"/>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2" y="39"/>
                    </a:lnTo>
                    <a:lnTo>
                      <a:pt x="103" y="51"/>
                    </a:lnTo>
                    <a:lnTo>
                      <a:pt x="103" y="65"/>
                    </a:lnTo>
                    <a:lnTo>
                      <a:pt x="103" y="158"/>
                    </a:lnTo>
                    <a:lnTo>
                      <a:pt x="103" y="171"/>
                    </a:lnTo>
                    <a:lnTo>
                      <a:pt x="102" y="182"/>
                    </a:lnTo>
                    <a:lnTo>
                      <a:pt x="100" y="193"/>
                    </a:lnTo>
                    <a:lnTo>
                      <a:pt x="97" y="203"/>
                    </a:lnTo>
                    <a:lnTo>
                      <a:pt x="94" y="210"/>
                    </a:lnTo>
                    <a:lnTo>
                      <a:pt x="91" y="217"/>
                    </a:lnTo>
                    <a:lnTo>
                      <a:pt x="87" y="221"/>
                    </a:lnTo>
                    <a:lnTo>
                      <a:pt x="83" y="222"/>
                    </a:lnTo>
                    <a:lnTo>
                      <a:pt x="20" y="222"/>
                    </a:lnTo>
                    <a:lnTo>
                      <a:pt x="16" y="221"/>
                    </a:lnTo>
                    <a:lnTo>
                      <a:pt x="12" y="217"/>
                    </a:lnTo>
                    <a:lnTo>
                      <a:pt x="9" y="210"/>
                    </a:lnTo>
                    <a:lnTo>
                      <a:pt x="6" y="203"/>
                    </a:lnTo>
                    <a:lnTo>
                      <a:pt x="3" y="193"/>
                    </a:lnTo>
                    <a:lnTo>
                      <a:pt x="1" y="182"/>
                    </a:lnTo>
                    <a:lnTo>
                      <a:pt x="0" y="171"/>
                    </a:lnTo>
                    <a:lnTo>
                      <a:pt x="0" y="158"/>
                    </a:lnTo>
                    <a:lnTo>
                      <a:pt x="0" y="65"/>
                    </a:lnTo>
                    <a:lnTo>
                      <a:pt x="0" y="51"/>
                    </a:lnTo>
                    <a:lnTo>
                      <a:pt x="1" y="39"/>
                    </a:lnTo>
                    <a:lnTo>
                      <a:pt x="3" y="29"/>
                    </a:lnTo>
                    <a:lnTo>
                      <a:pt x="6" y="18"/>
                    </a:lnTo>
                    <a:lnTo>
                      <a:pt x="9" y="11"/>
                    </a:lnTo>
                    <a:lnTo>
                      <a:pt x="12" y="5"/>
                    </a:lnTo>
                    <a:lnTo>
                      <a:pt x="16" y="1"/>
                    </a:lnTo>
                    <a:lnTo>
                      <a:pt x="20" y="0"/>
                    </a:lnTo>
                    <a:close/>
                  </a:path>
                </a:pathLst>
              </a:custGeom>
              <a:solidFill>
                <a:srgbClr val="D2B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73" name="Freeform 410"/>
              <p:cNvSpPr>
                <a:spLocks/>
              </p:cNvSpPr>
              <p:nvPr/>
            </p:nvSpPr>
            <p:spPr bwMode="auto">
              <a:xfrm>
                <a:off x="2948" y="1848"/>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2" y="39"/>
                    </a:lnTo>
                    <a:lnTo>
                      <a:pt x="103" y="51"/>
                    </a:lnTo>
                    <a:lnTo>
                      <a:pt x="103" y="65"/>
                    </a:lnTo>
                    <a:lnTo>
                      <a:pt x="103" y="158"/>
                    </a:lnTo>
                    <a:lnTo>
                      <a:pt x="103" y="171"/>
                    </a:lnTo>
                    <a:lnTo>
                      <a:pt x="102" y="182"/>
                    </a:lnTo>
                    <a:lnTo>
                      <a:pt x="100" y="193"/>
                    </a:lnTo>
                    <a:lnTo>
                      <a:pt x="97" y="203"/>
                    </a:lnTo>
                    <a:lnTo>
                      <a:pt x="94" y="210"/>
                    </a:lnTo>
                    <a:lnTo>
                      <a:pt x="91" y="217"/>
                    </a:lnTo>
                    <a:lnTo>
                      <a:pt x="87" y="221"/>
                    </a:lnTo>
                    <a:lnTo>
                      <a:pt x="83" y="222"/>
                    </a:lnTo>
                    <a:lnTo>
                      <a:pt x="20" y="222"/>
                    </a:lnTo>
                    <a:lnTo>
                      <a:pt x="16" y="221"/>
                    </a:lnTo>
                    <a:lnTo>
                      <a:pt x="12" y="217"/>
                    </a:lnTo>
                    <a:lnTo>
                      <a:pt x="9" y="210"/>
                    </a:lnTo>
                    <a:lnTo>
                      <a:pt x="6" y="203"/>
                    </a:lnTo>
                    <a:lnTo>
                      <a:pt x="3" y="193"/>
                    </a:lnTo>
                    <a:lnTo>
                      <a:pt x="1" y="182"/>
                    </a:lnTo>
                    <a:lnTo>
                      <a:pt x="0" y="171"/>
                    </a:lnTo>
                    <a:lnTo>
                      <a:pt x="0" y="158"/>
                    </a:lnTo>
                    <a:lnTo>
                      <a:pt x="0" y="65"/>
                    </a:lnTo>
                    <a:lnTo>
                      <a:pt x="0" y="51"/>
                    </a:lnTo>
                    <a:lnTo>
                      <a:pt x="1" y="39"/>
                    </a:lnTo>
                    <a:lnTo>
                      <a:pt x="3" y="29"/>
                    </a:lnTo>
                    <a:lnTo>
                      <a:pt x="6" y="18"/>
                    </a:lnTo>
                    <a:lnTo>
                      <a:pt x="9" y="11"/>
                    </a:lnTo>
                    <a:lnTo>
                      <a:pt x="12" y="5"/>
                    </a:lnTo>
                    <a:lnTo>
                      <a:pt x="16" y="1"/>
                    </a:lnTo>
                    <a:lnTo>
                      <a:pt x="2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774" name="Freeform 411"/>
              <p:cNvSpPr>
                <a:spLocks/>
              </p:cNvSpPr>
              <p:nvPr/>
            </p:nvSpPr>
            <p:spPr bwMode="auto">
              <a:xfrm>
                <a:off x="2964" y="1905"/>
                <a:ext cx="65" cy="127"/>
              </a:xfrm>
              <a:custGeom>
                <a:avLst/>
                <a:gdLst>
                  <a:gd name="T0" fmla="*/ 33 w 65"/>
                  <a:gd name="T1" fmla="*/ 0 h 127"/>
                  <a:gd name="T2" fmla="*/ 36 w 65"/>
                  <a:gd name="T3" fmla="*/ 0 h 127"/>
                  <a:gd name="T4" fmla="*/ 40 w 65"/>
                  <a:gd name="T5" fmla="*/ 1 h 127"/>
                  <a:gd name="T6" fmla="*/ 43 w 65"/>
                  <a:gd name="T7" fmla="*/ 2 h 127"/>
                  <a:gd name="T8" fmla="*/ 46 w 65"/>
                  <a:gd name="T9" fmla="*/ 4 h 127"/>
                  <a:gd name="T10" fmla="*/ 51 w 65"/>
                  <a:gd name="T11" fmla="*/ 10 h 127"/>
                  <a:gd name="T12" fmla="*/ 56 w 65"/>
                  <a:gd name="T13" fmla="*/ 18 h 127"/>
                  <a:gd name="T14" fmla="*/ 60 w 65"/>
                  <a:gd name="T15" fmla="*/ 28 h 127"/>
                  <a:gd name="T16" fmla="*/ 63 w 65"/>
                  <a:gd name="T17" fmla="*/ 38 h 127"/>
                  <a:gd name="T18" fmla="*/ 65 w 65"/>
                  <a:gd name="T19" fmla="*/ 51 h 127"/>
                  <a:gd name="T20" fmla="*/ 65 w 65"/>
                  <a:gd name="T21" fmla="*/ 64 h 127"/>
                  <a:gd name="T22" fmla="*/ 65 w 65"/>
                  <a:gd name="T23" fmla="*/ 76 h 127"/>
                  <a:gd name="T24" fmla="*/ 63 w 65"/>
                  <a:gd name="T25" fmla="*/ 88 h 127"/>
                  <a:gd name="T26" fmla="*/ 60 w 65"/>
                  <a:gd name="T27" fmla="*/ 99 h 127"/>
                  <a:gd name="T28" fmla="*/ 56 w 65"/>
                  <a:gd name="T29" fmla="*/ 108 h 127"/>
                  <a:gd name="T30" fmla="*/ 51 w 65"/>
                  <a:gd name="T31" fmla="*/ 116 h 127"/>
                  <a:gd name="T32" fmla="*/ 46 w 65"/>
                  <a:gd name="T33" fmla="*/ 122 h 127"/>
                  <a:gd name="T34" fmla="*/ 43 w 65"/>
                  <a:gd name="T35" fmla="*/ 124 h 127"/>
                  <a:gd name="T36" fmla="*/ 40 w 65"/>
                  <a:gd name="T37" fmla="*/ 125 h 127"/>
                  <a:gd name="T38" fmla="*/ 36 w 65"/>
                  <a:gd name="T39" fmla="*/ 127 h 127"/>
                  <a:gd name="T40" fmla="*/ 33 w 65"/>
                  <a:gd name="T41" fmla="*/ 127 h 127"/>
                  <a:gd name="T42" fmla="*/ 29 w 65"/>
                  <a:gd name="T43" fmla="*/ 127 h 127"/>
                  <a:gd name="T44" fmla="*/ 26 w 65"/>
                  <a:gd name="T45" fmla="*/ 125 h 127"/>
                  <a:gd name="T46" fmla="*/ 23 w 65"/>
                  <a:gd name="T47" fmla="*/ 124 h 127"/>
                  <a:gd name="T48" fmla="*/ 20 w 65"/>
                  <a:gd name="T49" fmla="*/ 122 h 127"/>
                  <a:gd name="T50" fmla="*/ 14 w 65"/>
                  <a:gd name="T51" fmla="*/ 116 h 127"/>
                  <a:gd name="T52" fmla="*/ 10 w 65"/>
                  <a:gd name="T53" fmla="*/ 108 h 127"/>
                  <a:gd name="T54" fmla="*/ 6 w 65"/>
                  <a:gd name="T55" fmla="*/ 99 h 127"/>
                  <a:gd name="T56" fmla="*/ 3 w 65"/>
                  <a:gd name="T57" fmla="*/ 88 h 127"/>
                  <a:gd name="T58" fmla="*/ 1 w 65"/>
                  <a:gd name="T59" fmla="*/ 76 h 127"/>
                  <a:gd name="T60" fmla="*/ 0 w 65"/>
                  <a:gd name="T61" fmla="*/ 64 h 127"/>
                  <a:gd name="T62" fmla="*/ 1 w 65"/>
                  <a:gd name="T63" fmla="*/ 51 h 127"/>
                  <a:gd name="T64" fmla="*/ 3 w 65"/>
                  <a:gd name="T65" fmla="*/ 38 h 127"/>
                  <a:gd name="T66" fmla="*/ 6 w 65"/>
                  <a:gd name="T67" fmla="*/ 28 h 127"/>
                  <a:gd name="T68" fmla="*/ 10 w 65"/>
                  <a:gd name="T69" fmla="*/ 18 h 127"/>
                  <a:gd name="T70" fmla="*/ 14 w 65"/>
                  <a:gd name="T71" fmla="*/ 10 h 127"/>
                  <a:gd name="T72" fmla="*/ 20 w 65"/>
                  <a:gd name="T73" fmla="*/ 4 h 127"/>
                  <a:gd name="T74" fmla="*/ 23 w 65"/>
                  <a:gd name="T75" fmla="*/ 2 h 127"/>
                  <a:gd name="T76" fmla="*/ 26 w 65"/>
                  <a:gd name="T77" fmla="*/ 1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40" y="1"/>
                    </a:lnTo>
                    <a:lnTo>
                      <a:pt x="43" y="2"/>
                    </a:lnTo>
                    <a:lnTo>
                      <a:pt x="46" y="4"/>
                    </a:lnTo>
                    <a:lnTo>
                      <a:pt x="51" y="10"/>
                    </a:lnTo>
                    <a:lnTo>
                      <a:pt x="56" y="18"/>
                    </a:lnTo>
                    <a:lnTo>
                      <a:pt x="60" y="28"/>
                    </a:lnTo>
                    <a:lnTo>
                      <a:pt x="63" y="38"/>
                    </a:lnTo>
                    <a:lnTo>
                      <a:pt x="65" y="51"/>
                    </a:lnTo>
                    <a:lnTo>
                      <a:pt x="65" y="64"/>
                    </a:lnTo>
                    <a:lnTo>
                      <a:pt x="65" y="76"/>
                    </a:lnTo>
                    <a:lnTo>
                      <a:pt x="63" y="88"/>
                    </a:lnTo>
                    <a:lnTo>
                      <a:pt x="60" y="99"/>
                    </a:lnTo>
                    <a:lnTo>
                      <a:pt x="56" y="108"/>
                    </a:lnTo>
                    <a:lnTo>
                      <a:pt x="51" y="116"/>
                    </a:lnTo>
                    <a:lnTo>
                      <a:pt x="46" y="122"/>
                    </a:lnTo>
                    <a:lnTo>
                      <a:pt x="43" y="124"/>
                    </a:lnTo>
                    <a:lnTo>
                      <a:pt x="40" y="125"/>
                    </a:lnTo>
                    <a:lnTo>
                      <a:pt x="36" y="127"/>
                    </a:lnTo>
                    <a:lnTo>
                      <a:pt x="33" y="127"/>
                    </a:lnTo>
                    <a:lnTo>
                      <a:pt x="29" y="127"/>
                    </a:lnTo>
                    <a:lnTo>
                      <a:pt x="26" y="125"/>
                    </a:lnTo>
                    <a:lnTo>
                      <a:pt x="23" y="124"/>
                    </a:lnTo>
                    <a:lnTo>
                      <a:pt x="20" y="122"/>
                    </a:lnTo>
                    <a:lnTo>
                      <a:pt x="14" y="116"/>
                    </a:lnTo>
                    <a:lnTo>
                      <a:pt x="10" y="108"/>
                    </a:lnTo>
                    <a:lnTo>
                      <a:pt x="6" y="99"/>
                    </a:lnTo>
                    <a:lnTo>
                      <a:pt x="3" y="88"/>
                    </a:lnTo>
                    <a:lnTo>
                      <a:pt x="1" y="76"/>
                    </a:lnTo>
                    <a:lnTo>
                      <a:pt x="0" y="64"/>
                    </a:lnTo>
                    <a:lnTo>
                      <a:pt x="1" y="51"/>
                    </a:lnTo>
                    <a:lnTo>
                      <a:pt x="3" y="38"/>
                    </a:lnTo>
                    <a:lnTo>
                      <a:pt x="6" y="28"/>
                    </a:lnTo>
                    <a:lnTo>
                      <a:pt x="10" y="18"/>
                    </a:lnTo>
                    <a:lnTo>
                      <a:pt x="14" y="10"/>
                    </a:lnTo>
                    <a:lnTo>
                      <a:pt x="20" y="4"/>
                    </a:lnTo>
                    <a:lnTo>
                      <a:pt x="23" y="2"/>
                    </a:lnTo>
                    <a:lnTo>
                      <a:pt x="26" y="1"/>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75" name="Freeform 412"/>
              <p:cNvSpPr>
                <a:spLocks/>
              </p:cNvSpPr>
              <p:nvPr/>
            </p:nvSpPr>
            <p:spPr bwMode="auto">
              <a:xfrm>
                <a:off x="2964" y="1905"/>
                <a:ext cx="65" cy="127"/>
              </a:xfrm>
              <a:custGeom>
                <a:avLst/>
                <a:gdLst>
                  <a:gd name="T0" fmla="*/ 33 w 65"/>
                  <a:gd name="T1" fmla="*/ 0 h 127"/>
                  <a:gd name="T2" fmla="*/ 36 w 65"/>
                  <a:gd name="T3" fmla="*/ 0 h 127"/>
                  <a:gd name="T4" fmla="*/ 40 w 65"/>
                  <a:gd name="T5" fmla="*/ 1 h 127"/>
                  <a:gd name="T6" fmla="*/ 43 w 65"/>
                  <a:gd name="T7" fmla="*/ 2 h 127"/>
                  <a:gd name="T8" fmla="*/ 46 w 65"/>
                  <a:gd name="T9" fmla="*/ 4 h 127"/>
                  <a:gd name="T10" fmla="*/ 51 w 65"/>
                  <a:gd name="T11" fmla="*/ 10 h 127"/>
                  <a:gd name="T12" fmla="*/ 56 w 65"/>
                  <a:gd name="T13" fmla="*/ 18 h 127"/>
                  <a:gd name="T14" fmla="*/ 60 w 65"/>
                  <a:gd name="T15" fmla="*/ 28 h 127"/>
                  <a:gd name="T16" fmla="*/ 63 w 65"/>
                  <a:gd name="T17" fmla="*/ 38 h 127"/>
                  <a:gd name="T18" fmla="*/ 65 w 65"/>
                  <a:gd name="T19" fmla="*/ 51 h 127"/>
                  <a:gd name="T20" fmla="*/ 65 w 65"/>
                  <a:gd name="T21" fmla="*/ 64 h 127"/>
                  <a:gd name="T22" fmla="*/ 65 w 65"/>
                  <a:gd name="T23" fmla="*/ 76 h 127"/>
                  <a:gd name="T24" fmla="*/ 63 w 65"/>
                  <a:gd name="T25" fmla="*/ 88 h 127"/>
                  <a:gd name="T26" fmla="*/ 60 w 65"/>
                  <a:gd name="T27" fmla="*/ 99 h 127"/>
                  <a:gd name="T28" fmla="*/ 56 w 65"/>
                  <a:gd name="T29" fmla="*/ 108 h 127"/>
                  <a:gd name="T30" fmla="*/ 51 w 65"/>
                  <a:gd name="T31" fmla="*/ 116 h 127"/>
                  <a:gd name="T32" fmla="*/ 46 w 65"/>
                  <a:gd name="T33" fmla="*/ 122 h 127"/>
                  <a:gd name="T34" fmla="*/ 43 w 65"/>
                  <a:gd name="T35" fmla="*/ 124 h 127"/>
                  <a:gd name="T36" fmla="*/ 40 w 65"/>
                  <a:gd name="T37" fmla="*/ 125 h 127"/>
                  <a:gd name="T38" fmla="*/ 36 w 65"/>
                  <a:gd name="T39" fmla="*/ 127 h 127"/>
                  <a:gd name="T40" fmla="*/ 33 w 65"/>
                  <a:gd name="T41" fmla="*/ 127 h 127"/>
                  <a:gd name="T42" fmla="*/ 29 w 65"/>
                  <a:gd name="T43" fmla="*/ 127 h 127"/>
                  <a:gd name="T44" fmla="*/ 26 w 65"/>
                  <a:gd name="T45" fmla="*/ 125 h 127"/>
                  <a:gd name="T46" fmla="*/ 23 w 65"/>
                  <a:gd name="T47" fmla="*/ 124 h 127"/>
                  <a:gd name="T48" fmla="*/ 20 w 65"/>
                  <a:gd name="T49" fmla="*/ 122 h 127"/>
                  <a:gd name="T50" fmla="*/ 14 w 65"/>
                  <a:gd name="T51" fmla="*/ 116 h 127"/>
                  <a:gd name="T52" fmla="*/ 10 w 65"/>
                  <a:gd name="T53" fmla="*/ 108 h 127"/>
                  <a:gd name="T54" fmla="*/ 6 w 65"/>
                  <a:gd name="T55" fmla="*/ 99 h 127"/>
                  <a:gd name="T56" fmla="*/ 3 w 65"/>
                  <a:gd name="T57" fmla="*/ 88 h 127"/>
                  <a:gd name="T58" fmla="*/ 1 w 65"/>
                  <a:gd name="T59" fmla="*/ 76 h 127"/>
                  <a:gd name="T60" fmla="*/ 0 w 65"/>
                  <a:gd name="T61" fmla="*/ 64 h 127"/>
                  <a:gd name="T62" fmla="*/ 1 w 65"/>
                  <a:gd name="T63" fmla="*/ 51 h 127"/>
                  <a:gd name="T64" fmla="*/ 3 w 65"/>
                  <a:gd name="T65" fmla="*/ 38 h 127"/>
                  <a:gd name="T66" fmla="*/ 6 w 65"/>
                  <a:gd name="T67" fmla="*/ 28 h 127"/>
                  <a:gd name="T68" fmla="*/ 10 w 65"/>
                  <a:gd name="T69" fmla="*/ 18 h 127"/>
                  <a:gd name="T70" fmla="*/ 14 w 65"/>
                  <a:gd name="T71" fmla="*/ 10 h 127"/>
                  <a:gd name="T72" fmla="*/ 20 w 65"/>
                  <a:gd name="T73" fmla="*/ 4 h 127"/>
                  <a:gd name="T74" fmla="*/ 23 w 65"/>
                  <a:gd name="T75" fmla="*/ 2 h 127"/>
                  <a:gd name="T76" fmla="*/ 26 w 65"/>
                  <a:gd name="T77" fmla="*/ 1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40" y="1"/>
                    </a:lnTo>
                    <a:lnTo>
                      <a:pt x="43" y="2"/>
                    </a:lnTo>
                    <a:lnTo>
                      <a:pt x="46" y="4"/>
                    </a:lnTo>
                    <a:lnTo>
                      <a:pt x="51" y="10"/>
                    </a:lnTo>
                    <a:lnTo>
                      <a:pt x="56" y="18"/>
                    </a:lnTo>
                    <a:lnTo>
                      <a:pt x="60" y="28"/>
                    </a:lnTo>
                    <a:lnTo>
                      <a:pt x="63" y="38"/>
                    </a:lnTo>
                    <a:lnTo>
                      <a:pt x="65" y="51"/>
                    </a:lnTo>
                    <a:lnTo>
                      <a:pt x="65" y="64"/>
                    </a:lnTo>
                    <a:lnTo>
                      <a:pt x="65" y="76"/>
                    </a:lnTo>
                    <a:lnTo>
                      <a:pt x="63" y="88"/>
                    </a:lnTo>
                    <a:lnTo>
                      <a:pt x="60" y="99"/>
                    </a:lnTo>
                    <a:lnTo>
                      <a:pt x="56" y="108"/>
                    </a:lnTo>
                    <a:lnTo>
                      <a:pt x="51" y="116"/>
                    </a:lnTo>
                    <a:lnTo>
                      <a:pt x="46" y="122"/>
                    </a:lnTo>
                    <a:lnTo>
                      <a:pt x="43" y="124"/>
                    </a:lnTo>
                    <a:lnTo>
                      <a:pt x="40" y="125"/>
                    </a:lnTo>
                    <a:lnTo>
                      <a:pt x="36" y="127"/>
                    </a:lnTo>
                    <a:lnTo>
                      <a:pt x="33" y="127"/>
                    </a:lnTo>
                    <a:lnTo>
                      <a:pt x="29" y="127"/>
                    </a:lnTo>
                    <a:lnTo>
                      <a:pt x="26" y="125"/>
                    </a:lnTo>
                    <a:lnTo>
                      <a:pt x="23" y="124"/>
                    </a:lnTo>
                    <a:lnTo>
                      <a:pt x="20" y="122"/>
                    </a:lnTo>
                    <a:lnTo>
                      <a:pt x="14" y="116"/>
                    </a:lnTo>
                    <a:lnTo>
                      <a:pt x="10" y="108"/>
                    </a:lnTo>
                    <a:lnTo>
                      <a:pt x="6" y="99"/>
                    </a:lnTo>
                    <a:lnTo>
                      <a:pt x="3" y="88"/>
                    </a:lnTo>
                    <a:lnTo>
                      <a:pt x="1" y="76"/>
                    </a:lnTo>
                    <a:lnTo>
                      <a:pt x="0" y="64"/>
                    </a:lnTo>
                    <a:lnTo>
                      <a:pt x="1" y="51"/>
                    </a:lnTo>
                    <a:lnTo>
                      <a:pt x="3" y="38"/>
                    </a:lnTo>
                    <a:lnTo>
                      <a:pt x="6" y="28"/>
                    </a:lnTo>
                    <a:lnTo>
                      <a:pt x="10" y="18"/>
                    </a:lnTo>
                    <a:lnTo>
                      <a:pt x="14" y="10"/>
                    </a:lnTo>
                    <a:lnTo>
                      <a:pt x="20" y="4"/>
                    </a:lnTo>
                    <a:lnTo>
                      <a:pt x="23" y="2"/>
                    </a:lnTo>
                    <a:lnTo>
                      <a:pt x="26"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776" name="Freeform 413"/>
              <p:cNvSpPr>
                <a:spLocks/>
              </p:cNvSpPr>
              <p:nvPr/>
            </p:nvSpPr>
            <p:spPr bwMode="auto">
              <a:xfrm>
                <a:off x="3054" y="1848"/>
                <a:ext cx="103" cy="222"/>
              </a:xfrm>
              <a:custGeom>
                <a:avLst/>
                <a:gdLst>
                  <a:gd name="T0" fmla="*/ 20 w 103"/>
                  <a:gd name="T1" fmla="*/ 0 h 222"/>
                  <a:gd name="T2" fmla="*/ 83 w 103"/>
                  <a:gd name="T3" fmla="*/ 0 h 222"/>
                  <a:gd name="T4" fmla="*/ 87 w 103"/>
                  <a:gd name="T5" fmla="*/ 1 h 222"/>
                  <a:gd name="T6" fmla="*/ 91 w 103"/>
                  <a:gd name="T7" fmla="*/ 5 h 222"/>
                  <a:gd name="T8" fmla="*/ 95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5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2 w 103"/>
                  <a:gd name="T51" fmla="*/ 182 h 222"/>
                  <a:gd name="T52" fmla="*/ 0 w 103"/>
                  <a:gd name="T53" fmla="*/ 171 h 222"/>
                  <a:gd name="T54" fmla="*/ 0 w 103"/>
                  <a:gd name="T55" fmla="*/ 158 h 222"/>
                  <a:gd name="T56" fmla="*/ 0 w 103"/>
                  <a:gd name="T57" fmla="*/ 65 h 222"/>
                  <a:gd name="T58" fmla="*/ 0 w 103"/>
                  <a:gd name="T59" fmla="*/ 51 h 222"/>
                  <a:gd name="T60" fmla="*/ 2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5" y="11"/>
                    </a:lnTo>
                    <a:lnTo>
                      <a:pt x="97" y="18"/>
                    </a:lnTo>
                    <a:lnTo>
                      <a:pt x="100" y="29"/>
                    </a:lnTo>
                    <a:lnTo>
                      <a:pt x="102" y="39"/>
                    </a:lnTo>
                    <a:lnTo>
                      <a:pt x="103" y="51"/>
                    </a:lnTo>
                    <a:lnTo>
                      <a:pt x="103" y="65"/>
                    </a:lnTo>
                    <a:lnTo>
                      <a:pt x="103" y="158"/>
                    </a:lnTo>
                    <a:lnTo>
                      <a:pt x="103" y="171"/>
                    </a:lnTo>
                    <a:lnTo>
                      <a:pt x="102" y="182"/>
                    </a:lnTo>
                    <a:lnTo>
                      <a:pt x="100" y="193"/>
                    </a:lnTo>
                    <a:lnTo>
                      <a:pt x="97" y="203"/>
                    </a:lnTo>
                    <a:lnTo>
                      <a:pt x="95" y="210"/>
                    </a:lnTo>
                    <a:lnTo>
                      <a:pt x="91" y="217"/>
                    </a:lnTo>
                    <a:lnTo>
                      <a:pt x="87" y="221"/>
                    </a:lnTo>
                    <a:lnTo>
                      <a:pt x="83" y="222"/>
                    </a:lnTo>
                    <a:lnTo>
                      <a:pt x="20" y="222"/>
                    </a:lnTo>
                    <a:lnTo>
                      <a:pt x="16" y="221"/>
                    </a:lnTo>
                    <a:lnTo>
                      <a:pt x="12" y="217"/>
                    </a:lnTo>
                    <a:lnTo>
                      <a:pt x="9" y="210"/>
                    </a:lnTo>
                    <a:lnTo>
                      <a:pt x="6" y="203"/>
                    </a:lnTo>
                    <a:lnTo>
                      <a:pt x="3" y="193"/>
                    </a:lnTo>
                    <a:lnTo>
                      <a:pt x="2" y="182"/>
                    </a:lnTo>
                    <a:lnTo>
                      <a:pt x="0" y="171"/>
                    </a:lnTo>
                    <a:lnTo>
                      <a:pt x="0" y="158"/>
                    </a:lnTo>
                    <a:lnTo>
                      <a:pt x="0" y="65"/>
                    </a:lnTo>
                    <a:lnTo>
                      <a:pt x="0" y="51"/>
                    </a:lnTo>
                    <a:lnTo>
                      <a:pt x="2" y="39"/>
                    </a:lnTo>
                    <a:lnTo>
                      <a:pt x="3" y="29"/>
                    </a:lnTo>
                    <a:lnTo>
                      <a:pt x="6" y="18"/>
                    </a:lnTo>
                    <a:lnTo>
                      <a:pt x="9" y="11"/>
                    </a:lnTo>
                    <a:lnTo>
                      <a:pt x="12" y="5"/>
                    </a:lnTo>
                    <a:lnTo>
                      <a:pt x="16" y="1"/>
                    </a:lnTo>
                    <a:lnTo>
                      <a:pt x="20" y="0"/>
                    </a:lnTo>
                    <a:close/>
                  </a:path>
                </a:pathLst>
              </a:custGeom>
              <a:solidFill>
                <a:srgbClr val="D2B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77" name="Freeform 414"/>
              <p:cNvSpPr>
                <a:spLocks/>
              </p:cNvSpPr>
              <p:nvPr/>
            </p:nvSpPr>
            <p:spPr bwMode="auto">
              <a:xfrm>
                <a:off x="3054" y="1848"/>
                <a:ext cx="103" cy="222"/>
              </a:xfrm>
              <a:custGeom>
                <a:avLst/>
                <a:gdLst>
                  <a:gd name="T0" fmla="*/ 20 w 103"/>
                  <a:gd name="T1" fmla="*/ 0 h 222"/>
                  <a:gd name="T2" fmla="*/ 83 w 103"/>
                  <a:gd name="T3" fmla="*/ 0 h 222"/>
                  <a:gd name="T4" fmla="*/ 87 w 103"/>
                  <a:gd name="T5" fmla="*/ 1 h 222"/>
                  <a:gd name="T6" fmla="*/ 91 w 103"/>
                  <a:gd name="T7" fmla="*/ 5 h 222"/>
                  <a:gd name="T8" fmla="*/ 95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5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2 w 103"/>
                  <a:gd name="T51" fmla="*/ 182 h 222"/>
                  <a:gd name="T52" fmla="*/ 0 w 103"/>
                  <a:gd name="T53" fmla="*/ 171 h 222"/>
                  <a:gd name="T54" fmla="*/ 0 w 103"/>
                  <a:gd name="T55" fmla="*/ 158 h 222"/>
                  <a:gd name="T56" fmla="*/ 0 w 103"/>
                  <a:gd name="T57" fmla="*/ 65 h 222"/>
                  <a:gd name="T58" fmla="*/ 0 w 103"/>
                  <a:gd name="T59" fmla="*/ 51 h 222"/>
                  <a:gd name="T60" fmla="*/ 2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5" y="11"/>
                    </a:lnTo>
                    <a:lnTo>
                      <a:pt x="97" y="18"/>
                    </a:lnTo>
                    <a:lnTo>
                      <a:pt x="100" y="29"/>
                    </a:lnTo>
                    <a:lnTo>
                      <a:pt x="102" y="39"/>
                    </a:lnTo>
                    <a:lnTo>
                      <a:pt x="103" y="51"/>
                    </a:lnTo>
                    <a:lnTo>
                      <a:pt x="103" y="65"/>
                    </a:lnTo>
                    <a:lnTo>
                      <a:pt x="103" y="158"/>
                    </a:lnTo>
                    <a:lnTo>
                      <a:pt x="103" y="171"/>
                    </a:lnTo>
                    <a:lnTo>
                      <a:pt x="102" y="182"/>
                    </a:lnTo>
                    <a:lnTo>
                      <a:pt x="100" y="193"/>
                    </a:lnTo>
                    <a:lnTo>
                      <a:pt x="97" y="203"/>
                    </a:lnTo>
                    <a:lnTo>
                      <a:pt x="95" y="210"/>
                    </a:lnTo>
                    <a:lnTo>
                      <a:pt x="91" y="217"/>
                    </a:lnTo>
                    <a:lnTo>
                      <a:pt x="87" y="221"/>
                    </a:lnTo>
                    <a:lnTo>
                      <a:pt x="83" y="222"/>
                    </a:lnTo>
                    <a:lnTo>
                      <a:pt x="20" y="222"/>
                    </a:lnTo>
                    <a:lnTo>
                      <a:pt x="16" y="221"/>
                    </a:lnTo>
                    <a:lnTo>
                      <a:pt x="12" y="217"/>
                    </a:lnTo>
                    <a:lnTo>
                      <a:pt x="9" y="210"/>
                    </a:lnTo>
                    <a:lnTo>
                      <a:pt x="6" y="203"/>
                    </a:lnTo>
                    <a:lnTo>
                      <a:pt x="3" y="193"/>
                    </a:lnTo>
                    <a:lnTo>
                      <a:pt x="2" y="182"/>
                    </a:lnTo>
                    <a:lnTo>
                      <a:pt x="0" y="171"/>
                    </a:lnTo>
                    <a:lnTo>
                      <a:pt x="0" y="158"/>
                    </a:lnTo>
                    <a:lnTo>
                      <a:pt x="0" y="65"/>
                    </a:lnTo>
                    <a:lnTo>
                      <a:pt x="0" y="51"/>
                    </a:lnTo>
                    <a:lnTo>
                      <a:pt x="2" y="39"/>
                    </a:lnTo>
                    <a:lnTo>
                      <a:pt x="3" y="29"/>
                    </a:lnTo>
                    <a:lnTo>
                      <a:pt x="6" y="18"/>
                    </a:lnTo>
                    <a:lnTo>
                      <a:pt x="9" y="11"/>
                    </a:lnTo>
                    <a:lnTo>
                      <a:pt x="12" y="5"/>
                    </a:lnTo>
                    <a:lnTo>
                      <a:pt x="16" y="1"/>
                    </a:lnTo>
                    <a:lnTo>
                      <a:pt x="2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778" name="Freeform 415"/>
              <p:cNvSpPr>
                <a:spLocks/>
              </p:cNvSpPr>
              <p:nvPr/>
            </p:nvSpPr>
            <p:spPr bwMode="auto">
              <a:xfrm>
                <a:off x="3070" y="1905"/>
                <a:ext cx="65" cy="127"/>
              </a:xfrm>
              <a:custGeom>
                <a:avLst/>
                <a:gdLst>
                  <a:gd name="T0" fmla="*/ 33 w 65"/>
                  <a:gd name="T1" fmla="*/ 0 h 127"/>
                  <a:gd name="T2" fmla="*/ 36 w 65"/>
                  <a:gd name="T3" fmla="*/ 0 h 127"/>
                  <a:gd name="T4" fmla="*/ 40 w 65"/>
                  <a:gd name="T5" fmla="*/ 1 h 127"/>
                  <a:gd name="T6" fmla="*/ 43 w 65"/>
                  <a:gd name="T7" fmla="*/ 2 h 127"/>
                  <a:gd name="T8" fmla="*/ 46 w 65"/>
                  <a:gd name="T9" fmla="*/ 4 h 127"/>
                  <a:gd name="T10" fmla="*/ 51 w 65"/>
                  <a:gd name="T11" fmla="*/ 10 h 127"/>
                  <a:gd name="T12" fmla="*/ 56 w 65"/>
                  <a:gd name="T13" fmla="*/ 18 h 127"/>
                  <a:gd name="T14" fmla="*/ 60 w 65"/>
                  <a:gd name="T15" fmla="*/ 28 h 127"/>
                  <a:gd name="T16" fmla="*/ 63 w 65"/>
                  <a:gd name="T17" fmla="*/ 38 h 127"/>
                  <a:gd name="T18" fmla="*/ 65 w 65"/>
                  <a:gd name="T19" fmla="*/ 51 h 127"/>
                  <a:gd name="T20" fmla="*/ 65 w 65"/>
                  <a:gd name="T21" fmla="*/ 64 h 127"/>
                  <a:gd name="T22" fmla="*/ 65 w 65"/>
                  <a:gd name="T23" fmla="*/ 76 h 127"/>
                  <a:gd name="T24" fmla="*/ 63 w 65"/>
                  <a:gd name="T25" fmla="*/ 88 h 127"/>
                  <a:gd name="T26" fmla="*/ 60 w 65"/>
                  <a:gd name="T27" fmla="*/ 99 h 127"/>
                  <a:gd name="T28" fmla="*/ 56 w 65"/>
                  <a:gd name="T29" fmla="*/ 108 h 127"/>
                  <a:gd name="T30" fmla="*/ 51 w 65"/>
                  <a:gd name="T31" fmla="*/ 116 h 127"/>
                  <a:gd name="T32" fmla="*/ 46 w 65"/>
                  <a:gd name="T33" fmla="*/ 122 h 127"/>
                  <a:gd name="T34" fmla="*/ 43 w 65"/>
                  <a:gd name="T35" fmla="*/ 124 h 127"/>
                  <a:gd name="T36" fmla="*/ 40 w 65"/>
                  <a:gd name="T37" fmla="*/ 125 h 127"/>
                  <a:gd name="T38" fmla="*/ 36 w 65"/>
                  <a:gd name="T39" fmla="*/ 127 h 127"/>
                  <a:gd name="T40" fmla="*/ 33 w 65"/>
                  <a:gd name="T41" fmla="*/ 127 h 127"/>
                  <a:gd name="T42" fmla="*/ 30 w 65"/>
                  <a:gd name="T43" fmla="*/ 127 h 127"/>
                  <a:gd name="T44" fmla="*/ 27 w 65"/>
                  <a:gd name="T45" fmla="*/ 125 h 127"/>
                  <a:gd name="T46" fmla="*/ 24 w 65"/>
                  <a:gd name="T47" fmla="*/ 124 h 127"/>
                  <a:gd name="T48" fmla="*/ 21 w 65"/>
                  <a:gd name="T49" fmla="*/ 122 h 127"/>
                  <a:gd name="T50" fmla="*/ 14 w 65"/>
                  <a:gd name="T51" fmla="*/ 116 h 127"/>
                  <a:gd name="T52" fmla="*/ 10 w 65"/>
                  <a:gd name="T53" fmla="*/ 108 h 127"/>
                  <a:gd name="T54" fmla="*/ 6 w 65"/>
                  <a:gd name="T55" fmla="*/ 99 h 127"/>
                  <a:gd name="T56" fmla="*/ 3 w 65"/>
                  <a:gd name="T57" fmla="*/ 88 h 127"/>
                  <a:gd name="T58" fmla="*/ 1 w 65"/>
                  <a:gd name="T59" fmla="*/ 76 h 127"/>
                  <a:gd name="T60" fmla="*/ 0 w 65"/>
                  <a:gd name="T61" fmla="*/ 64 h 127"/>
                  <a:gd name="T62" fmla="*/ 1 w 65"/>
                  <a:gd name="T63" fmla="*/ 51 h 127"/>
                  <a:gd name="T64" fmla="*/ 3 w 65"/>
                  <a:gd name="T65" fmla="*/ 38 h 127"/>
                  <a:gd name="T66" fmla="*/ 6 w 65"/>
                  <a:gd name="T67" fmla="*/ 28 h 127"/>
                  <a:gd name="T68" fmla="*/ 10 w 65"/>
                  <a:gd name="T69" fmla="*/ 18 h 127"/>
                  <a:gd name="T70" fmla="*/ 14 w 65"/>
                  <a:gd name="T71" fmla="*/ 10 h 127"/>
                  <a:gd name="T72" fmla="*/ 21 w 65"/>
                  <a:gd name="T73" fmla="*/ 4 h 127"/>
                  <a:gd name="T74" fmla="*/ 24 w 65"/>
                  <a:gd name="T75" fmla="*/ 2 h 127"/>
                  <a:gd name="T76" fmla="*/ 27 w 65"/>
                  <a:gd name="T77" fmla="*/ 1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40" y="1"/>
                    </a:lnTo>
                    <a:lnTo>
                      <a:pt x="43" y="2"/>
                    </a:lnTo>
                    <a:lnTo>
                      <a:pt x="46" y="4"/>
                    </a:lnTo>
                    <a:lnTo>
                      <a:pt x="51" y="10"/>
                    </a:lnTo>
                    <a:lnTo>
                      <a:pt x="56" y="18"/>
                    </a:lnTo>
                    <a:lnTo>
                      <a:pt x="60" y="28"/>
                    </a:lnTo>
                    <a:lnTo>
                      <a:pt x="63" y="38"/>
                    </a:lnTo>
                    <a:lnTo>
                      <a:pt x="65" y="51"/>
                    </a:lnTo>
                    <a:lnTo>
                      <a:pt x="65" y="64"/>
                    </a:lnTo>
                    <a:lnTo>
                      <a:pt x="65" y="76"/>
                    </a:lnTo>
                    <a:lnTo>
                      <a:pt x="63" y="88"/>
                    </a:lnTo>
                    <a:lnTo>
                      <a:pt x="60" y="99"/>
                    </a:lnTo>
                    <a:lnTo>
                      <a:pt x="56" y="108"/>
                    </a:lnTo>
                    <a:lnTo>
                      <a:pt x="51" y="116"/>
                    </a:lnTo>
                    <a:lnTo>
                      <a:pt x="46" y="122"/>
                    </a:lnTo>
                    <a:lnTo>
                      <a:pt x="43" y="124"/>
                    </a:lnTo>
                    <a:lnTo>
                      <a:pt x="40" y="125"/>
                    </a:lnTo>
                    <a:lnTo>
                      <a:pt x="36" y="127"/>
                    </a:lnTo>
                    <a:lnTo>
                      <a:pt x="33" y="127"/>
                    </a:lnTo>
                    <a:lnTo>
                      <a:pt x="30" y="127"/>
                    </a:lnTo>
                    <a:lnTo>
                      <a:pt x="27" y="125"/>
                    </a:lnTo>
                    <a:lnTo>
                      <a:pt x="24" y="124"/>
                    </a:lnTo>
                    <a:lnTo>
                      <a:pt x="21" y="122"/>
                    </a:lnTo>
                    <a:lnTo>
                      <a:pt x="14" y="116"/>
                    </a:lnTo>
                    <a:lnTo>
                      <a:pt x="10" y="108"/>
                    </a:lnTo>
                    <a:lnTo>
                      <a:pt x="6" y="99"/>
                    </a:lnTo>
                    <a:lnTo>
                      <a:pt x="3" y="88"/>
                    </a:lnTo>
                    <a:lnTo>
                      <a:pt x="1" y="76"/>
                    </a:lnTo>
                    <a:lnTo>
                      <a:pt x="0" y="64"/>
                    </a:lnTo>
                    <a:lnTo>
                      <a:pt x="1" y="51"/>
                    </a:lnTo>
                    <a:lnTo>
                      <a:pt x="3" y="38"/>
                    </a:lnTo>
                    <a:lnTo>
                      <a:pt x="6" y="28"/>
                    </a:lnTo>
                    <a:lnTo>
                      <a:pt x="10" y="18"/>
                    </a:lnTo>
                    <a:lnTo>
                      <a:pt x="14" y="10"/>
                    </a:lnTo>
                    <a:lnTo>
                      <a:pt x="21" y="4"/>
                    </a:lnTo>
                    <a:lnTo>
                      <a:pt x="24" y="2"/>
                    </a:lnTo>
                    <a:lnTo>
                      <a:pt x="27" y="1"/>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79" name="Freeform 416"/>
              <p:cNvSpPr>
                <a:spLocks/>
              </p:cNvSpPr>
              <p:nvPr/>
            </p:nvSpPr>
            <p:spPr bwMode="auto">
              <a:xfrm>
                <a:off x="3070" y="1905"/>
                <a:ext cx="65" cy="127"/>
              </a:xfrm>
              <a:custGeom>
                <a:avLst/>
                <a:gdLst>
                  <a:gd name="T0" fmla="*/ 33 w 65"/>
                  <a:gd name="T1" fmla="*/ 0 h 127"/>
                  <a:gd name="T2" fmla="*/ 36 w 65"/>
                  <a:gd name="T3" fmla="*/ 0 h 127"/>
                  <a:gd name="T4" fmla="*/ 40 w 65"/>
                  <a:gd name="T5" fmla="*/ 1 h 127"/>
                  <a:gd name="T6" fmla="*/ 43 w 65"/>
                  <a:gd name="T7" fmla="*/ 2 h 127"/>
                  <a:gd name="T8" fmla="*/ 46 w 65"/>
                  <a:gd name="T9" fmla="*/ 4 h 127"/>
                  <a:gd name="T10" fmla="*/ 51 w 65"/>
                  <a:gd name="T11" fmla="*/ 10 h 127"/>
                  <a:gd name="T12" fmla="*/ 56 w 65"/>
                  <a:gd name="T13" fmla="*/ 18 h 127"/>
                  <a:gd name="T14" fmla="*/ 60 w 65"/>
                  <a:gd name="T15" fmla="*/ 28 h 127"/>
                  <a:gd name="T16" fmla="*/ 63 w 65"/>
                  <a:gd name="T17" fmla="*/ 38 h 127"/>
                  <a:gd name="T18" fmla="*/ 65 w 65"/>
                  <a:gd name="T19" fmla="*/ 51 h 127"/>
                  <a:gd name="T20" fmla="*/ 65 w 65"/>
                  <a:gd name="T21" fmla="*/ 64 h 127"/>
                  <a:gd name="T22" fmla="*/ 65 w 65"/>
                  <a:gd name="T23" fmla="*/ 76 h 127"/>
                  <a:gd name="T24" fmla="*/ 63 w 65"/>
                  <a:gd name="T25" fmla="*/ 88 h 127"/>
                  <a:gd name="T26" fmla="*/ 60 w 65"/>
                  <a:gd name="T27" fmla="*/ 99 h 127"/>
                  <a:gd name="T28" fmla="*/ 56 w 65"/>
                  <a:gd name="T29" fmla="*/ 108 h 127"/>
                  <a:gd name="T30" fmla="*/ 51 w 65"/>
                  <a:gd name="T31" fmla="*/ 116 h 127"/>
                  <a:gd name="T32" fmla="*/ 46 w 65"/>
                  <a:gd name="T33" fmla="*/ 122 h 127"/>
                  <a:gd name="T34" fmla="*/ 43 w 65"/>
                  <a:gd name="T35" fmla="*/ 124 h 127"/>
                  <a:gd name="T36" fmla="*/ 40 w 65"/>
                  <a:gd name="T37" fmla="*/ 125 h 127"/>
                  <a:gd name="T38" fmla="*/ 36 w 65"/>
                  <a:gd name="T39" fmla="*/ 127 h 127"/>
                  <a:gd name="T40" fmla="*/ 33 w 65"/>
                  <a:gd name="T41" fmla="*/ 127 h 127"/>
                  <a:gd name="T42" fmla="*/ 30 w 65"/>
                  <a:gd name="T43" fmla="*/ 127 h 127"/>
                  <a:gd name="T44" fmla="*/ 27 w 65"/>
                  <a:gd name="T45" fmla="*/ 125 h 127"/>
                  <a:gd name="T46" fmla="*/ 24 w 65"/>
                  <a:gd name="T47" fmla="*/ 124 h 127"/>
                  <a:gd name="T48" fmla="*/ 21 w 65"/>
                  <a:gd name="T49" fmla="*/ 122 h 127"/>
                  <a:gd name="T50" fmla="*/ 14 w 65"/>
                  <a:gd name="T51" fmla="*/ 116 h 127"/>
                  <a:gd name="T52" fmla="*/ 10 w 65"/>
                  <a:gd name="T53" fmla="*/ 108 h 127"/>
                  <a:gd name="T54" fmla="*/ 6 w 65"/>
                  <a:gd name="T55" fmla="*/ 99 h 127"/>
                  <a:gd name="T56" fmla="*/ 3 w 65"/>
                  <a:gd name="T57" fmla="*/ 88 h 127"/>
                  <a:gd name="T58" fmla="*/ 1 w 65"/>
                  <a:gd name="T59" fmla="*/ 76 h 127"/>
                  <a:gd name="T60" fmla="*/ 0 w 65"/>
                  <a:gd name="T61" fmla="*/ 64 h 127"/>
                  <a:gd name="T62" fmla="*/ 1 w 65"/>
                  <a:gd name="T63" fmla="*/ 51 h 127"/>
                  <a:gd name="T64" fmla="*/ 3 w 65"/>
                  <a:gd name="T65" fmla="*/ 38 h 127"/>
                  <a:gd name="T66" fmla="*/ 6 w 65"/>
                  <a:gd name="T67" fmla="*/ 28 h 127"/>
                  <a:gd name="T68" fmla="*/ 10 w 65"/>
                  <a:gd name="T69" fmla="*/ 18 h 127"/>
                  <a:gd name="T70" fmla="*/ 14 w 65"/>
                  <a:gd name="T71" fmla="*/ 10 h 127"/>
                  <a:gd name="T72" fmla="*/ 21 w 65"/>
                  <a:gd name="T73" fmla="*/ 4 h 127"/>
                  <a:gd name="T74" fmla="*/ 24 w 65"/>
                  <a:gd name="T75" fmla="*/ 2 h 127"/>
                  <a:gd name="T76" fmla="*/ 27 w 65"/>
                  <a:gd name="T77" fmla="*/ 1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40" y="1"/>
                    </a:lnTo>
                    <a:lnTo>
                      <a:pt x="43" y="2"/>
                    </a:lnTo>
                    <a:lnTo>
                      <a:pt x="46" y="4"/>
                    </a:lnTo>
                    <a:lnTo>
                      <a:pt x="51" y="10"/>
                    </a:lnTo>
                    <a:lnTo>
                      <a:pt x="56" y="18"/>
                    </a:lnTo>
                    <a:lnTo>
                      <a:pt x="60" y="28"/>
                    </a:lnTo>
                    <a:lnTo>
                      <a:pt x="63" y="38"/>
                    </a:lnTo>
                    <a:lnTo>
                      <a:pt x="65" y="51"/>
                    </a:lnTo>
                    <a:lnTo>
                      <a:pt x="65" y="64"/>
                    </a:lnTo>
                    <a:lnTo>
                      <a:pt x="65" y="76"/>
                    </a:lnTo>
                    <a:lnTo>
                      <a:pt x="63" y="88"/>
                    </a:lnTo>
                    <a:lnTo>
                      <a:pt x="60" y="99"/>
                    </a:lnTo>
                    <a:lnTo>
                      <a:pt x="56" y="108"/>
                    </a:lnTo>
                    <a:lnTo>
                      <a:pt x="51" y="116"/>
                    </a:lnTo>
                    <a:lnTo>
                      <a:pt x="46" y="122"/>
                    </a:lnTo>
                    <a:lnTo>
                      <a:pt x="43" y="124"/>
                    </a:lnTo>
                    <a:lnTo>
                      <a:pt x="40" y="125"/>
                    </a:lnTo>
                    <a:lnTo>
                      <a:pt x="36" y="127"/>
                    </a:lnTo>
                    <a:lnTo>
                      <a:pt x="33" y="127"/>
                    </a:lnTo>
                    <a:lnTo>
                      <a:pt x="30" y="127"/>
                    </a:lnTo>
                    <a:lnTo>
                      <a:pt x="27" y="125"/>
                    </a:lnTo>
                    <a:lnTo>
                      <a:pt x="24" y="124"/>
                    </a:lnTo>
                    <a:lnTo>
                      <a:pt x="21" y="122"/>
                    </a:lnTo>
                    <a:lnTo>
                      <a:pt x="14" y="116"/>
                    </a:lnTo>
                    <a:lnTo>
                      <a:pt x="10" y="108"/>
                    </a:lnTo>
                    <a:lnTo>
                      <a:pt x="6" y="99"/>
                    </a:lnTo>
                    <a:lnTo>
                      <a:pt x="3" y="88"/>
                    </a:lnTo>
                    <a:lnTo>
                      <a:pt x="1" y="76"/>
                    </a:lnTo>
                    <a:lnTo>
                      <a:pt x="0" y="64"/>
                    </a:lnTo>
                    <a:lnTo>
                      <a:pt x="1" y="51"/>
                    </a:lnTo>
                    <a:lnTo>
                      <a:pt x="3" y="38"/>
                    </a:lnTo>
                    <a:lnTo>
                      <a:pt x="6" y="28"/>
                    </a:lnTo>
                    <a:lnTo>
                      <a:pt x="10" y="18"/>
                    </a:lnTo>
                    <a:lnTo>
                      <a:pt x="14" y="10"/>
                    </a:lnTo>
                    <a:lnTo>
                      <a:pt x="21" y="4"/>
                    </a:lnTo>
                    <a:lnTo>
                      <a:pt x="24" y="2"/>
                    </a:lnTo>
                    <a:lnTo>
                      <a:pt x="27" y="1"/>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780" name="Freeform 417"/>
              <p:cNvSpPr>
                <a:spLocks/>
              </p:cNvSpPr>
              <p:nvPr/>
            </p:nvSpPr>
            <p:spPr bwMode="auto">
              <a:xfrm>
                <a:off x="3160" y="1848"/>
                <a:ext cx="103" cy="222"/>
              </a:xfrm>
              <a:custGeom>
                <a:avLst/>
                <a:gdLst>
                  <a:gd name="T0" fmla="*/ 21 w 103"/>
                  <a:gd name="T1" fmla="*/ 0 h 222"/>
                  <a:gd name="T2" fmla="*/ 83 w 103"/>
                  <a:gd name="T3" fmla="*/ 0 h 222"/>
                  <a:gd name="T4" fmla="*/ 87 w 103"/>
                  <a:gd name="T5" fmla="*/ 1 h 222"/>
                  <a:gd name="T6" fmla="*/ 91 w 103"/>
                  <a:gd name="T7" fmla="*/ 5 h 222"/>
                  <a:gd name="T8" fmla="*/ 95 w 103"/>
                  <a:gd name="T9" fmla="*/ 11 h 222"/>
                  <a:gd name="T10" fmla="*/ 98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8 w 103"/>
                  <a:gd name="T29" fmla="*/ 203 h 222"/>
                  <a:gd name="T30" fmla="*/ 95 w 103"/>
                  <a:gd name="T31" fmla="*/ 210 h 222"/>
                  <a:gd name="T32" fmla="*/ 91 w 103"/>
                  <a:gd name="T33" fmla="*/ 217 h 222"/>
                  <a:gd name="T34" fmla="*/ 87 w 103"/>
                  <a:gd name="T35" fmla="*/ 221 h 222"/>
                  <a:gd name="T36" fmla="*/ 83 w 103"/>
                  <a:gd name="T37" fmla="*/ 222 h 222"/>
                  <a:gd name="T38" fmla="*/ 21 w 103"/>
                  <a:gd name="T39" fmla="*/ 222 h 222"/>
                  <a:gd name="T40" fmla="*/ 17 w 103"/>
                  <a:gd name="T41" fmla="*/ 221 h 222"/>
                  <a:gd name="T42" fmla="*/ 12 w 103"/>
                  <a:gd name="T43" fmla="*/ 217 h 222"/>
                  <a:gd name="T44" fmla="*/ 9 w 103"/>
                  <a:gd name="T45" fmla="*/ 210 h 222"/>
                  <a:gd name="T46" fmla="*/ 6 w 103"/>
                  <a:gd name="T47" fmla="*/ 203 h 222"/>
                  <a:gd name="T48" fmla="*/ 3 w 103"/>
                  <a:gd name="T49" fmla="*/ 193 h 222"/>
                  <a:gd name="T50" fmla="*/ 2 w 103"/>
                  <a:gd name="T51" fmla="*/ 182 h 222"/>
                  <a:gd name="T52" fmla="*/ 0 w 103"/>
                  <a:gd name="T53" fmla="*/ 171 h 222"/>
                  <a:gd name="T54" fmla="*/ 0 w 103"/>
                  <a:gd name="T55" fmla="*/ 158 h 222"/>
                  <a:gd name="T56" fmla="*/ 0 w 103"/>
                  <a:gd name="T57" fmla="*/ 65 h 222"/>
                  <a:gd name="T58" fmla="*/ 0 w 103"/>
                  <a:gd name="T59" fmla="*/ 51 h 222"/>
                  <a:gd name="T60" fmla="*/ 2 w 103"/>
                  <a:gd name="T61" fmla="*/ 39 h 222"/>
                  <a:gd name="T62" fmla="*/ 3 w 103"/>
                  <a:gd name="T63" fmla="*/ 29 h 222"/>
                  <a:gd name="T64" fmla="*/ 6 w 103"/>
                  <a:gd name="T65" fmla="*/ 18 h 222"/>
                  <a:gd name="T66" fmla="*/ 9 w 103"/>
                  <a:gd name="T67" fmla="*/ 11 h 222"/>
                  <a:gd name="T68" fmla="*/ 12 w 103"/>
                  <a:gd name="T69" fmla="*/ 5 h 222"/>
                  <a:gd name="T70" fmla="*/ 17 w 103"/>
                  <a:gd name="T71" fmla="*/ 1 h 222"/>
                  <a:gd name="T72" fmla="*/ 21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1" y="0"/>
                    </a:moveTo>
                    <a:lnTo>
                      <a:pt x="83" y="0"/>
                    </a:lnTo>
                    <a:lnTo>
                      <a:pt x="87" y="1"/>
                    </a:lnTo>
                    <a:lnTo>
                      <a:pt x="91" y="5"/>
                    </a:lnTo>
                    <a:lnTo>
                      <a:pt x="95" y="11"/>
                    </a:lnTo>
                    <a:lnTo>
                      <a:pt x="98" y="18"/>
                    </a:lnTo>
                    <a:lnTo>
                      <a:pt x="100" y="29"/>
                    </a:lnTo>
                    <a:lnTo>
                      <a:pt x="102" y="39"/>
                    </a:lnTo>
                    <a:lnTo>
                      <a:pt x="103" y="51"/>
                    </a:lnTo>
                    <a:lnTo>
                      <a:pt x="103" y="65"/>
                    </a:lnTo>
                    <a:lnTo>
                      <a:pt x="103" y="158"/>
                    </a:lnTo>
                    <a:lnTo>
                      <a:pt x="103" y="171"/>
                    </a:lnTo>
                    <a:lnTo>
                      <a:pt x="102" y="182"/>
                    </a:lnTo>
                    <a:lnTo>
                      <a:pt x="100" y="193"/>
                    </a:lnTo>
                    <a:lnTo>
                      <a:pt x="98" y="203"/>
                    </a:lnTo>
                    <a:lnTo>
                      <a:pt x="95" y="210"/>
                    </a:lnTo>
                    <a:lnTo>
                      <a:pt x="91" y="217"/>
                    </a:lnTo>
                    <a:lnTo>
                      <a:pt x="87" y="221"/>
                    </a:lnTo>
                    <a:lnTo>
                      <a:pt x="83" y="222"/>
                    </a:lnTo>
                    <a:lnTo>
                      <a:pt x="21" y="222"/>
                    </a:lnTo>
                    <a:lnTo>
                      <a:pt x="17" y="221"/>
                    </a:lnTo>
                    <a:lnTo>
                      <a:pt x="12" y="217"/>
                    </a:lnTo>
                    <a:lnTo>
                      <a:pt x="9" y="210"/>
                    </a:lnTo>
                    <a:lnTo>
                      <a:pt x="6" y="203"/>
                    </a:lnTo>
                    <a:lnTo>
                      <a:pt x="3" y="193"/>
                    </a:lnTo>
                    <a:lnTo>
                      <a:pt x="2" y="182"/>
                    </a:lnTo>
                    <a:lnTo>
                      <a:pt x="0" y="171"/>
                    </a:lnTo>
                    <a:lnTo>
                      <a:pt x="0" y="158"/>
                    </a:lnTo>
                    <a:lnTo>
                      <a:pt x="0" y="65"/>
                    </a:lnTo>
                    <a:lnTo>
                      <a:pt x="0" y="51"/>
                    </a:lnTo>
                    <a:lnTo>
                      <a:pt x="2" y="39"/>
                    </a:lnTo>
                    <a:lnTo>
                      <a:pt x="3" y="29"/>
                    </a:lnTo>
                    <a:lnTo>
                      <a:pt x="6" y="18"/>
                    </a:lnTo>
                    <a:lnTo>
                      <a:pt x="9" y="11"/>
                    </a:lnTo>
                    <a:lnTo>
                      <a:pt x="12" y="5"/>
                    </a:lnTo>
                    <a:lnTo>
                      <a:pt x="17" y="1"/>
                    </a:lnTo>
                    <a:lnTo>
                      <a:pt x="21" y="0"/>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81" name="Freeform 418"/>
              <p:cNvSpPr>
                <a:spLocks/>
              </p:cNvSpPr>
              <p:nvPr/>
            </p:nvSpPr>
            <p:spPr bwMode="auto">
              <a:xfrm>
                <a:off x="3160" y="1848"/>
                <a:ext cx="103" cy="222"/>
              </a:xfrm>
              <a:custGeom>
                <a:avLst/>
                <a:gdLst>
                  <a:gd name="T0" fmla="*/ 21 w 103"/>
                  <a:gd name="T1" fmla="*/ 0 h 222"/>
                  <a:gd name="T2" fmla="*/ 83 w 103"/>
                  <a:gd name="T3" fmla="*/ 0 h 222"/>
                  <a:gd name="T4" fmla="*/ 87 w 103"/>
                  <a:gd name="T5" fmla="*/ 1 h 222"/>
                  <a:gd name="T6" fmla="*/ 91 w 103"/>
                  <a:gd name="T7" fmla="*/ 5 h 222"/>
                  <a:gd name="T8" fmla="*/ 95 w 103"/>
                  <a:gd name="T9" fmla="*/ 11 h 222"/>
                  <a:gd name="T10" fmla="*/ 98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8 w 103"/>
                  <a:gd name="T29" fmla="*/ 203 h 222"/>
                  <a:gd name="T30" fmla="*/ 95 w 103"/>
                  <a:gd name="T31" fmla="*/ 210 h 222"/>
                  <a:gd name="T32" fmla="*/ 91 w 103"/>
                  <a:gd name="T33" fmla="*/ 217 h 222"/>
                  <a:gd name="T34" fmla="*/ 87 w 103"/>
                  <a:gd name="T35" fmla="*/ 221 h 222"/>
                  <a:gd name="T36" fmla="*/ 83 w 103"/>
                  <a:gd name="T37" fmla="*/ 222 h 222"/>
                  <a:gd name="T38" fmla="*/ 21 w 103"/>
                  <a:gd name="T39" fmla="*/ 222 h 222"/>
                  <a:gd name="T40" fmla="*/ 17 w 103"/>
                  <a:gd name="T41" fmla="*/ 221 h 222"/>
                  <a:gd name="T42" fmla="*/ 12 w 103"/>
                  <a:gd name="T43" fmla="*/ 217 h 222"/>
                  <a:gd name="T44" fmla="*/ 9 w 103"/>
                  <a:gd name="T45" fmla="*/ 210 h 222"/>
                  <a:gd name="T46" fmla="*/ 6 w 103"/>
                  <a:gd name="T47" fmla="*/ 203 h 222"/>
                  <a:gd name="T48" fmla="*/ 3 w 103"/>
                  <a:gd name="T49" fmla="*/ 193 h 222"/>
                  <a:gd name="T50" fmla="*/ 2 w 103"/>
                  <a:gd name="T51" fmla="*/ 182 h 222"/>
                  <a:gd name="T52" fmla="*/ 0 w 103"/>
                  <a:gd name="T53" fmla="*/ 171 h 222"/>
                  <a:gd name="T54" fmla="*/ 0 w 103"/>
                  <a:gd name="T55" fmla="*/ 158 h 222"/>
                  <a:gd name="T56" fmla="*/ 0 w 103"/>
                  <a:gd name="T57" fmla="*/ 65 h 222"/>
                  <a:gd name="T58" fmla="*/ 0 w 103"/>
                  <a:gd name="T59" fmla="*/ 51 h 222"/>
                  <a:gd name="T60" fmla="*/ 2 w 103"/>
                  <a:gd name="T61" fmla="*/ 39 h 222"/>
                  <a:gd name="T62" fmla="*/ 3 w 103"/>
                  <a:gd name="T63" fmla="*/ 29 h 222"/>
                  <a:gd name="T64" fmla="*/ 6 w 103"/>
                  <a:gd name="T65" fmla="*/ 18 h 222"/>
                  <a:gd name="T66" fmla="*/ 9 w 103"/>
                  <a:gd name="T67" fmla="*/ 11 h 222"/>
                  <a:gd name="T68" fmla="*/ 12 w 103"/>
                  <a:gd name="T69" fmla="*/ 5 h 222"/>
                  <a:gd name="T70" fmla="*/ 17 w 103"/>
                  <a:gd name="T71" fmla="*/ 1 h 222"/>
                  <a:gd name="T72" fmla="*/ 21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1" y="0"/>
                    </a:moveTo>
                    <a:lnTo>
                      <a:pt x="83" y="0"/>
                    </a:lnTo>
                    <a:lnTo>
                      <a:pt x="87" y="1"/>
                    </a:lnTo>
                    <a:lnTo>
                      <a:pt x="91" y="5"/>
                    </a:lnTo>
                    <a:lnTo>
                      <a:pt x="95" y="11"/>
                    </a:lnTo>
                    <a:lnTo>
                      <a:pt x="98" y="18"/>
                    </a:lnTo>
                    <a:lnTo>
                      <a:pt x="100" y="29"/>
                    </a:lnTo>
                    <a:lnTo>
                      <a:pt x="102" y="39"/>
                    </a:lnTo>
                    <a:lnTo>
                      <a:pt x="103" y="51"/>
                    </a:lnTo>
                    <a:lnTo>
                      <a:pt x="103" y="65"/>
                    </a:lnTo>
                    <a:lnTo>
                      <a:pt x="103" y="158"/>
                    </a:lnTo>
                    <a:lnTo>
                      <a:pt x="103" y="171"/>
                    </a:lnTo>
                    <a:lnTo>
                      <a:pt x="102" y="182"/>
                    </a:lnTo>
                    <a:lnTo>
                      <a:pt x="100" y="193"/>
                    </a:lnTo>
                    <a:lnTo>
                      <a:pt x="98" y="203"/>
                    </a:lnTo>
                    <a:lnTo>
                      <a:pt x="95" y="210"/>
                    </a:lnTo>
                    <a:lnTo>
                      <a:pt x="91" y="217"/>
                    </a:lnTo>
                    <a:lnTo>
                      <a:pt x="87" y="221"/>
                    </a:lnTo>
                    <a:lnTo>
                      <a:pt x="83" y="222"/>
                    </a:lnTo>
                    <a:lnTo>
                      <a:pt x="21" y="222"/>
                    </a:lnTo>
                    <a:lnTo>
                      <a:pt x="17" y="221"/>
                    </a:lnTo>
                    <a:lnTo>
                      <a:pt x="12" y="217"/>
                    </a:lnTo>
                    <a:lnTo>
                      <a:pt x="9" y="210"/>
                    </a:lnTo>
                    <a:lnTo>
                      <a:pt x="6" y="203"/>
                    </a:lnTo>
                    <a:lnTo>
                      <a:pt x="3" y="193"/>
                    </a:lnTo>
                    <a:lnTo>
                      <a:pt x="2" y="182"/>
                    </a:lnTo>
                    <a:lnTo>
                      <a:pt x="0" y="171"/>
                    </a:lnTo>
                    <a:lnTo>
                      <a:pt x="0" y="158"/>
                    </a:lnTo>
                    <a:lnTo>
                      <a:pt x="0" y="65"/>
                    </a:lnTo>
                    <a:lnTo>
                      <a:pt x="0" y="51"/>
                    </a:lnTo>
                    <a:lnTo>
                      <a:pt x="2" y="39"/>
                    </a:lnTo>
                    <a:lnTo>
                      <a:pt x="3" y="29"/>
                    </a:lnTo>
                    <a:lnTo>
                      <a:pt x="6" y="18"/>
                    </a:lnTo>
                    <a:lnTo>
                      <a:pt x="9" y="11"/>
                    </a:lnTo>
                    <a:lnTo>
                      <a:pt x="12" y="5"/>
                    </a:lnTo>
                    <a:lnTo>
                      <a:pt x="17"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5782" name="Freeform 419"/>
              <p:cNvSpPr>
                <a:spLocks/>
              </p:cNvSpPr>
              <p:nvPr/>
            </p:nvSpPr>
            <p:spPr bwMode="auto">
              <a:xfrm>
                <a:off x="3177" y="1905"/>
                <a:ext cx="64" cy="127"/>
              </a:xfrm>
              <a:custGeom>
                <a:avLst/>
                <a:gdLst>
                  <a:gd name="T0" fmla="*/ 32 w 64"/>
                  <a:gd name="T1" fmla="*/ 0 h 127"/>
                  <a:gd name="T2" fmla="*/ 36 w 64"/>
                  <a:gd name="T3" fmla="*/ 0 h 127"/>
                  <a:gd name="T4" fmla="*/ 39 w 64"/>
                  <a:gd name="T5" fmla="*/ 1 h 127"/>
                  <a:gd name="T6" fmla="*/ 42 w 64"/>
                  <a:gd name="T7" fmla="*/ 2 h 127"/>
                  <a:gd name="T8" fmla="*/ 45 w 64"/>
                  <a:gd name="T9" fmla="*/ 4 h 127"/>
                  <a:gd name="T10" fmla="*/ 50 w 64"/>
                  <a:gd name="T11" fmla="*/ 10 h 127"/>
                  <a:gd name="T12" fmla="*/ 55 w 64"/>
                  <a:gd name="T13" fmla="*/ 18 h 127"/>
                  <a:gd name="T14" fmla="*/ 59 w 64"/>
                  <a:gd name="T15" fmla="*/ 28 h 127"/>
                  <a:gd name="T16" fmla="*/ 62 w 64"/>
                  <a:gd name="T17" fmla="*/ 38 h 127"/>
                  <a:gd name="T18" fmla="*/ 64 w 64"/>
                  <a:gd name="T19" fmla="*/ 51 h 127"/>
                  <a:gd name="T20" fmla="*/ 64 w 64"/>
                  <a:gd name="T21" fmla="*/ 64 h 127"/>
                  <a:gd name="T22" fmla="*/ 64 w 64"/>
                  <a:gd name="T23" fmla="*/ 76 h 127"/>
                  <a:gd name="T24" fmla="*/ 62 w 64"/>
                  <a:gd name="T25" fmla="*/ 88 h 127"/>
                  <a:gd name="T26" fmla="*/ 59 w 64"/>
                  <a:gd name="T27" fmla="*/ 99 h 127"/>
                  <a:gd name="T28" fmla="*/ 55 w 64"/>
                  <a:gd name="T29" fmla="*/ 108 h 127"/>
                  <a:gd name="T30" fmla="*/ 50 w 64"/>
                  <a:gd name="T31" fmla="*/ 116 h 127"/>
                  <a:gd name="T32" fmla="*/ 45 w 64"/>
                  <a:gd name="T33" fmla="*/ 122 h 127"/>
                  <a:gd name="T34" fmla="*/ 42 w 64"/>
                  <a:gd name="T35" fmla="*/ 124 h 127"/>
                  <a:gd name="T36" fmla="*/ 39 w 64"/>
                  <a:gd name="T37" fmla="*/ 125 h 127"/>
                  <a:gd name="T38" fmla="*/ 36 w 64"/>
                  <a:gd name="T39" fmla="*/ 127 h 127"/>
                  <a:gd name="T40" fmla="*/ 32 w 64"/>
                  <a:gd name="T41" fmla="*/ 127 h 127"/>
                  <a:gd name="T42" fmla="*/ 29 w 64"/>
                  <a:gd name="T43" fmla="*/ 127 h 127"/>
                  <a:gd name="T44" fmla="*/ 26 w 64"/>
                  <a:gd name="T45" fmla="*/ 125 h 127"/>
                  <a:gd name="T46" fmla="*/ 23 w 64"/>
                  <a:gd name="T47" fmla="*/ 124 h 127"/>
                  <a:gd name="T48" fmla="*/ 20 w 64"/>
                  <a:gd name="T49" fmla="*/ 122 h 127"/>
                  <a:gd name="T50" fmla="*/ 14 w 64"/>
                  <a:gd name="T51" fmla="*/ 116 h 127"/>
                  <a:gd name="T52" fmla="*/ 10 w 64"/>
                  <a:gd name="T53" fmla="*/ 108 h 127"/>
                  <a:gd name="T54" fmla="*/ 6 w 64"/>
                  <a:gd name="T55" fmla="*/ 99 h 127"/>
                  <a:gd name="T56" fmla="*/ 3 w 64"/>
                  <a:gd name="T57" fmla="*/ 88 h 127"/>
                  <a:gd name="T58" fmla="*/ 1 w 64"/>
                  <a:gd name="T59" fmla="*/ 76 h 127"/>
                  <a:gd name="T60" fmla="*/ 0 w 64"/>
                  <a:gd name="T61" fmla="*/ 64 h 127"/>
                  <a:gd name="T62" fmla="*/ 1 w 64"/>
                  <a:gd name="T63" fmla="*/ 51 h 127"/>
                  <a:gd name="T64" fmla="*/ 3 w 64"/>
                  <a:gd name="T65" fmla="*/ 38 h 127"/>
                  <a:gd name="T66" fmla="*/ 6 w 64"/>
                  <a:gd name="T67" fmla="*/ 28 h 127"/>
                  <a:gd name="T68" fmla="*/ 10 w 64"/>
                  <a:gd name="T69" fmla="*/ 18 h 127"/>
                  <a:gd name="T70" fmla="*/ 14 w 64"/>
                  <a:gd name="T71" fmla="*/ 10 h 127"/>
                  <a:gd name="T72" fmla="*/ 20 w 64"/>
                  <a:gd name="T73" fmla="*/ 4 h 127"/>
                  <a:gd name="T74" fmla="*/ 23 w 64"/>
                  <a:gd name="T75" fmla="*/ 2 h 127"/>
                  <a:gd name="T76" fmla="*/ 26 w 64"/>
                  <a:gd name="T77" fmla="*/ 1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6" y="0"/>
                    </a:lnTo>
                    <a:lnTo>
                      <a:pt x="39" y="1"/>
                    </a:lnTo>
                    <a:lnTo>
                      <a:pt x="42" y="2"/>
                    </a:lnTo>
                    <a:lnTo>
                      <a:pt x="45" y="4"/>
                    </a:lnTo>
                    <a:lnTo>
                      <a:pt x="50" y="10"/>
                    </a:lnTo>
                    <a:lnTo>
                      <a:pt x="55" y="18"/>
                    </a:lnTo>
                    <a:lnTo>
                      <a:pt x="59" y="28"/>
                    </a:lnTo>
                    <a:lnTo>
                      <a:pt x="62" y="38"/>
                    </a:lnTo>
                    <a:lnTo>
                      <a:pt x="64" y="51"/>
                    </a:lnTo>
                    <a:lnTo>
                      <a:pt x="64" y="64"/>
                    </a:lnTo>
                    <a:lnTo>
                      <a:pt x="64" y="76"/>
                    </a:lnTo>
                    <a:lnTo>
                      <a:pt x="62" y="88"/>
                    </a:lnTo>
                    <a:lnTo>
                      <a:pt x="59" y="99"/>
                    </a:lnTo>
                    <a:lnTo>
                      <a:pt x="55" y="108"/>
                    </a:lnTo>
                    <a:lnTo>
                      <a:pt x="50" y="116"/>
                    </a:lnTo>
                    <a:lnTo>
                      <a:pt x="45" y="122"/>
                    </a:lnTo>
                    <a:lnTo>
                      <a:pt x="42" y="124"/>
                    </a:lnTo>
                    <a:lnTo>
                      <a:pt x="39" y="125"/>
                    </a:lnTo>
                    <a:lnTo>
                      <a:pt x="36" y="127"/>
                    </a:lnTo>
                    <a:lnTo>
                      <a:pt x="32" y="127"/>
                    </a:lnTo>
                    <a:lnTo>
                      <a:pt x="29" y="127"/>
                    </a:lnTo>
                    <a:lnTo>
                      <a:pt x="26" y="125"/>
                    </a:lnTo>
                    <a:lnTo>
                      <a:pt x="23" y="124"/>
                    </a:lnTo>
                    <a:lnTo>
                      <a:pt x="20" y="122"/>
                    </a:lnTo>
                    <a:lnTo>
                      <a:pt x="14" y="116"/>
                    </a:lnTo>
                    <a:lnTo>
                      <a:pt x="10" y="108"/>
                    </a:lnTo>
                    <a:lnTo>
                      <a:pt x="6" y="99"/>
                    </a:lnTo>
                    <a:lnTo>
                      <a:pt x="3" y="88"/>
                    </a:lnTo>
                    <a:lnTo>
                      <a:pt x="1" y="76"/>
                    </a:lnTo>
                    <a:lnTo>
                      <a:pt x="0" y="64"/>
                    </a:lnTo>
                    <a:lnTo>
                      <a:pt x="1" y="51"/>
                    </a:lnTo>
                    <a:lnTo>
                      <a:pt x="3" y="38"/>
                    </a:lnTo>
                    <a:lnTo>
                      <a:pt x="6" y="28"/>
                    </a:lnTo>
                    <a:lnTo>
                      <a:pt x="10" y="18"/>
                    </a:lnTo>
                    <a:lnTo>
                      <a:pt x="14"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83" name="Freeform 420"/>
              <p:cNvSpPr>
                <a:spLocks/>
              </p:cNvSpPr>
              <p:nvPr/>
            </p:nvSpPr>
            <p:spPr bwMode="auto">
              <a:xfrm>
                <a:off x="3177" y="1905"/>
                <a:ext cx="64" cy="127"/>
              </a:xfrm>
              <a:custGeom>
                <a:avLst/>
                <a:gdLst>
                  <a:gd name="T0" fmla="*/ 32 w 64"/>
                  <a:gd name="T1" fmla="*/ 0 h 127"/>
                  <a:gd name="T2" fmla="*/ 36 w 64"/>
                  <a:gd name="T3" fmla="*/ 0 h 127"/>
                  <a:gd name="T4" fmla="*/ 39 w 64"/>
                  <a:gd name="T5" fmla="*/ 1 h 127"/>
                  <a:gd name="T6" fmla="*/ 42 w 64"/>
                  <a:gd name="T7" fmla="*/ 2 h 127"/>
                  <a:gd name="T8" fmla="*/ 45 w 64"/>
                  <a:gd name="T9" fmla="*/ 4 h 127"/>
                  <a:gd name="T10" fmla="*/ 50 w 64"/>
                  <a:gd name="T11" fmla="*/ 10 h 127"/>
                  <a:gd name="T12" fmla="*/ 55 w 64"/>
                  <a:gd name="T13" fmla="*/ 18 h 127"/>
                  <a:gd name="T14" fmla="*/ 59 w 64"/>
                  <a:gd name="T15" fmla="*/ 28 h 127"/>
                  <a:gd name="T16" fmla="*/ 62 w 64"/>
                  <a:gd name="T17" fmla="*/ 38 h 127"/>
                  <a:gd name="T18" fmla="*/ 64 w 64"/>
                  <a:gd name="T19" fmla="*/ 51 h 127"/>
                  <a:gd name="T20" fmla="*/ 64 w 64"/>
                  <a:gd name="T21" fmla="*/ 64 h 127"/>
                  <a:gd name="T22" fmla="*/ 64 w 64"/>
                  <a:gd name="T23" fmla="*/ 76 h 127"/>
                  <a:gd name="T24" fmla="*/ 62 w 64"/>
                  <a:gd name="T25" fmla="*/ 88 h 127"/>
                  <a:gd name="T26" fmla="*/ 59 w 64"/>
                  <a:gd name="T27" fmla="*/ 99 h 127"/>
                  <a:gd name="T28" fmla="*/ 55 w 64"/>
                  <a:gd name="T29" fmla="*/ 108 h 127"/>
                  <a:gd name="T30" fmla="*/ 50 w 64"/>
                  <a:gd name="T31" fmla="*/ 116 h 127"/>
                  <a:gd name="T32" fmla="*/ 45 w 64"/>
                  <a:gd name="T33" fmla="*/ 122 h 127"/>
                  <a:gd name="T34" fmla="*/ 42 w 64"/>
                  <a:gd name="T35" fmla="*/ 124 h 127"/>
                  <a:gd name="T36" fmla="*/ 39 w 64"/>
                  <a:gd name="T37" fmla="*/ 125 h 127"/>
                  <a:gd name="T38" fmla="*/ 36 w 64"/>
                  <a:gd name="T39" fmla="*/ 127 h 127"/>
                  <a:gd name="T40" fmla="*/ 32 w 64"/>
                  <a:gd name="T41" fmla="*/ 127 h 127"/>
                  <a:gd name="T42" fmla="*/ 29 w 64"/>
                  <a:gd name="T43" fmla="*/ 127 h 127"/>
                  <a:gd name="T44" fmla="*/ 26 w 64"/>
                  <a:gd name="T45" fmla="*/ 125 h 127"/>
                  <a:gd name="T46" fmla="*/ 23 w 64"/>
                  <a:gd name="T47" fmla="*/ 124 h 127"/>
                  <a:gd name="T48" fmla="*/ 20 w 64"/>
                  <a:gd name="T49" fmla="*/ 122 h 127"/>
                  <a:gd name="T50" fmla="*/ 14 w 64"/>
                  <a:gd name="T51" fmla="*/ 116 h 127"/>
                  <a:gd name="T52" fmla="*/ 10 w 64"/>
                  <a:gd name="T53" fmla="*/ 108 h 127"/>
                  <a:gd name="T54" fmla="*/ 6 w 64"/>
                  <a:gd name="T55" fmla="*/ 99 h 127"/>
                  <a:gd name="T56" fmla="*/ 3 w 64"/>
                  <a:gd name="T57" fmla="*/ 88 h 127"/>
                  <a:gd name="T58" fmla="*/ 1 w 64"/>
                  <a:gd name="T59" fmla="*/ 76 h 127"/>
                  <a:gd name="T60" fmla="*/ 0 w 64"/>
                  <a:gd name="T61" fmla="*/ 64 h 127"/>
                  <a:gd name="T62" fmla="*/ 1 w 64"/>
                  <a:gd name="T63" fmla="*/ 51 h 127"/>
                  <a:gd name="T64" fmla="*/ 3 w 64"/>
                  <a:gd name="T65" fmla="*/ 38 h 127"/>
                  <a:gd name="T66" fmla="*/ 6 w 64"/>
                  <a:gd name="T67" fmla="*/ 28 h 127"/>
                  <a:gd name="T68" fmla="*/ 10 w 64"/>
                  <a:gd name="T69" fmla="*/ 18 h 127"/>
                  <a:gd name="T70" fmla="*/ 14 w 64"/>
                  <a:gd name="T71" fmla="*/ 10 h 127"/>
                  <a:gd name="T72" fmla="*/ 20 w 64"/>
                  <a:gd name="T73" fmla="*/ 4 h 127"/>
                  <a:gd name="T74" fmla="*/ 23 w 64"/>
                  <a:gd name="T75" fmla="*/ 2 h 127"/>
                  <a:gd name="T76" fmla="*/ 26 w 64"/>
                  <a:gd name="T77" fmla="*/ 1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6" y="0"/>
                    </a:lnTo>
                    <a:lnTo>
                      <a:pt x="39" y="1"/>
                    </a:lnTo>
                    <a:lnTo>
                      <a:pt x="42" y="2"/>
                    </a:lnTo>
                    <a:lnTo>
                      <a:pt x="45" y="4"/>
                    </a:lnTo>
                    <a:lnTo>
                      <a:pt x="50" y="10"/>
                    </a:lnTo>
                    <a:lnTo>
                      <a:pt x="55" y="18"/>
                    </a:lnTo>
                    <a:lnTo>
                      <a:pt x="59" y="28"/>
                    </a:lnTo>
                    <a:lnTo>
                      <a:pt x="62" y="38"/>
                    </a:lnTo>
                    <a:lnTo>
                      <a:pt x="64" y="51"/>
                    </a:lnTo>
                    <a:lnTo>
                      <a:pt x="64" y="64"/>
                    </a:lnTo>
                    <a:lnTo>
                      <a:pt x="64" y="76"/>
                    </a:lnTo>
                    <a:lnTo>
                      <a:pt x="62" y="88"/>
                    </a:lnTo>
                    <a:lnTo>
                      <a:pt x="59" y="99"/>
                    </a:lnTo>
                    <a:lnTo>
                      <a:pt x="55" y="108"/>
                    </a:lnTo>
                    <a:lnTo>
                      <a:pt x="50" y="116"/>
                    </a:lnTo>
                    <a:lnTo>
                      <a:pt x="45" y="122"/>
                    </a:lnTo>
                    <a:lnTo>
                      <a:pt x="42" y="124"/>
                    </a:lnTo>
                    <a:lnTo>
                      <a:pt x="39" y="125"/>
                    </a:lnTo>
                    <a:lnTo>
                      <a:pt x="36" y="127"/>
                    </a:lnTo>
                    <a:lnTo>
                      <a:pt x="32" y="127"/>
                    </a:lnTo>
                    <a:lnTo>
                      <a:pt x="29" y="127"/>
                    </a:lnTo>
                    <a:lnTo>
                      <a:pt x="26" y="125"/>
                    </a:lnTo>
                    <a:lnTo>
                      <a:pt x="23" y="124"/>
                    </a:lnTo>
                    <a:lnTo>
                      <a:pt x="20" y="122"/>
                    </a:lnTo>
                    <a:lnTo>
                      <a:pt x="14" y="116"/>
                    </a:lnTo>
                    <a:lnTo>
                      <a:pt x="10" y="108"/>
                    </a:lnTo>
                    <a:lnTo>
                      <a:pt x="6" y="99"/>
                    </a:lnTo>
                    <a:lnTo>
                      <a:pt x="3" y="88"/>
                    </a:lnTo>
                    <a:lnTo>
                      <a:pt x="1" y="76"/>
                    </a:lnTo>
                    <a:lnTo>
                      <a:pt x="0" y="64"/>
                    </a:lnTo>
                    <a:lnTo>
                      <a:pt x="1" y="51"/>
                    </a:lnTo>
                    <a:lnTo>
                      <a:pt x="3" y="38"/>
                    </a:lnTo>
                    <a:lnTo>
                      <a:pt x="6" y="28"/>
                    </a:lnTo>
                    <a:lnTo>
                      <a:pt x="10" y="18"/>
                    </a:lnTo>
                    <a:lnTo>
                      <a:pt x="14"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784" name="Freeform 421"/>
              <p:cNvSpPr>
                <a:spLocks/>
              </p:cNvSpPr>
              <p:nvPr/>
            </p:nvSpPr>
            <p:spPr bwMode="auto">
              <a:xfrm>
                <a:off x="3266" y="1848"/>
                <a:ext cx="105" cy="222"/>
              </a:xfrm>
              <a:custGeom>
                <a:avLst/>
                <a:gdLst>
                  <a:gd name="T0" fmla="*/ 21 w 105"/>
                  <a:gd name="T1" fmla="*/ 0 h 222"/>
                  <a:gd name="T2" fmla="*/ 83 w 105"/>
                  <a:gd name="T3" fmla="*/ 0 h 222"/>
                  <a:gd name="T4" fmla="*/ 87 w 105"/>
                  <a:gd name="T5" fmla="*/ 1 h 222"/>
                  <a:gd name="T6" fmla="*/ 92 w 105"/>
                  <a:gd name="T7" fmla="*/ 5 h 222"/>
                  <a:gd name="T8" fmla="*/ 96 w 105"/>
                  <a:gd name="T9" fmla="*/ 11 h 222"/>
                  <a:gd name="T10" fmla="*/ 99 w 105"/>
                  <a:gd name="T11" fmla="*/ 18 h 222"/>
                  <a:gd name="T12" fmla="*/ 101 w 105"/>
                  <a:gd name="T13" fmla="*/ 29 h 222"/>
                  <a:gd name="T14" fmla="*/ 103 w 105"/>
                  <a:gd name="T15" fmla="*/ 39 h 222"/>
                  <a:gd name="T16" fmla="*/ 104 w 105"/>
                  <a:gd name="T17" fmla="*/ 51 h 222"/>
                  <a:gd name="T18" fmla="*/ 105 w 105"/>
                  <a:gd name="T19" fmla="*/ 65 h 222"/>
                  <a:gd name="T20" fmla="*/ 105 w 105"/>
                  <a:gd name="T21" fmla="*/ 158 h 222"/>
                  <a:gd name="T22" fmla="*/ 104 w 105"/>
                  <a:gd name="T23" fmla="*/ 171 h 222"/>
                  <a:gd name="T24" fmla="*/ 103 w 105"/>
                  <a:gd name="T25" fmla="*/ 182 h 222"/>
                  <a:gd name="T26" fmla="*/ 101 w 105"/>
                  <a:gd name="T27" fmla="*/ 193 h 222"/>
                  <a:gd name="T28" fmla="*/ 99 w 105"/>
                  <a:gd name="T29" fmla="*/ 203 h 222"/>
                  <a:gd name="T30" fmla="*/ 96 w 105"/>
                  <a:gd name="T31" fmla="*/ 210 h 222"/>
                  <a:gd name="T32" fmla="*/ 92 w 105"/>
                  <a:gd name="T33" fmla="*/ 217 h 222"/>
                  <a:gd name="T34" fmla="*/ 87 w 105"/>
                  <a:gd name="T35" fmla="*/ 221 h 222"/>
                  <a:gd name="T36" fmla="*/ 83 w 105"/>
                  <a:gd name="T37" fmla="*/ 222 h 222"/>
                  <a:gd name="T38" fmla="*/ 21 w 105"/>
                  <a:gd name="T39" fmla="*/ 222 h 222"/>
                  <a:gd name="T40" fmla="*/ 17 w 105"/>
                  <a:gd name="T41" fmla="*/ 221 h 222"/>
                  <a:gd name="T42" fmla="*/ 13 w 105"/>
                  <a:gd name="T43" fmla="*/ 217 h 222"/>
                  <a:gd name="T44" fmla="*/ 10 w 105"/>
                  <a:gd name="T45" fmla="*/ 210 h 222"/>
                  <a:gd name="T46" fmla="*/ 7 w 105"/>
                  <a:gd name="T47" fmla="*/ 203 h 222"/>
                  <a:gd name="T48" fmla="*/ 5 w 105"/>
                  <a:gd name="T49" fmla="*/ 193 h 222"/>
                  <a:gd name="T50" fmla="*/ 3 w 105"/>
                  <a:gd name="T51" fmla="*/ 182 h 222"/>
                  <a:gd name="T52" fmla="*/ 0 w 105"/>
                  <a:gd name="T53" fmla="*/ 171 h 222"/>
                  <a:gd name="T54" fmla="*/ 0 w 105"/>
                  <a:gd name="T55" fmla="*/ 158 h 222"/>
                  <a:gd name="T56" fmla="*/ 0 w 105"/>
                  <a:gd name="T57" fmla="*/ 65 h 222"/>
                  <a:gd name="T58" fmla="*/ 0 w 105"/>
                  <a:gd name="T59" fmla="*/ 51 h 222"/>
                  <a:gd name="T60" fmla="*/ 3 w 105"/>
                  <a:gd name="T61" fmla="*/ 39 h 222"/>
                  <a:gd name="T62" fmla="*/ 5 w 105"/>
                  <a:gd name="T63" fmla="*/ 29 h 222"/>
                  <a:gd name="T64" fmla="*/ 7 w 105"/>
                  <a:gd name="T65" fmla="*/ 18 h 222"/>
                  <a:gd name="T66" fmla="*/ 10 w 105"/>
                  <a:gd name="T67" fmla="*/ 11 h 222"/>
                  <a:gd name="T68" fmla="*/ 13 w 105"/>
                  <a:gd name="T69" fmla="*/ 5 h 222"/>
                  <a:gd name="T70" fmla="*/ 17 w 105"/>
                  <a:gd name="T71" fmla="*/ 1 h 222"/>
                  <a:gd name="T72" fmla="*/ 21 w 105"/>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2"/>
                  <a:gd name="T113" fmla="*/ 105 w 105"/>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2">
                    <a:moveTo>
                      <a:pt x="21" y="0"/>
                    </a:moveTo>
                    <a:lnTo>
                      <a:pt x="83" y="0"/>
                    </a:lnTo>
                    <a:lnTo>
                      <a:pt x="87" y="1"/>
                    </a:lnTo>
                    <a:lnTo>
                      <a:pt x="92" y="5"/>
                    </a:lnTo>
                    <a:lnTo>
                      <a:pt x="96" y="11"/>
                    </a:lnTo>
                    <a:lnTo>
                      <a:pt x="99" y="18"/>
                    </a:lnTo>
                    <a:lnTo>
                      <a:pt x="101" y="29"/>
                    </a:lnTo>
                    <a:lnTo>
                      <a:pt x="103" y="39"/>
                    </a:lnTo>
                    <a:lnTo>
                      <a:pt x="104" y="51"/>
                    </a:lnTo>
                    <a:lnTo>
                      <a:pt x="105" y="65"/>
                    </a:lnTo>
                    <a:lnTo>
                      <a:pt x="105" y="158"/>
                    </a:lnTo>
                    <a:lnTo>
                      <a:pt x="104" y="171"/>
                    </a:lnTo>
                    <a:lnTo>
                      <a:pt x="103" y="182"/>
                    </a:lnTo>
                    <a:lnTo>
                      <a:pt x="101" y="193"/>
                    </a:lnTo>
                    <a:lnTo>
                      <a:pt x="99" y="203"/>
                    </a:lnTo>
                    <a:lnTo>
                      <a:pt x="96" y="210"/>
                    </a:lnTo>
                    <a:lnTo>
                      <a:pt x="92" y="217"/>
                    </a:lnTo>
                    <a:lnTo>
                      <a:pt x="87" y="221"/>
                    </a:lnTo>
                    <a:lnTo>
                      <a:pt x="83" y="222"/>
                    </a:lnTo>
                    <a:lnTo>
                      <a:pt x="21" y="222"/>
                    </a:lnTo>
                    <a:lnTo>
                      <a:pt x="17" y="221"/>
                    </a:lnTo>
                    <a:lnTo>
                      <a:pt x="13" y="217"/>
                    </a:lnTo>
                    <a:lnTo>
                      <a:pt x="10" y="210"/>
                    </a:lnTo>
                    <a:lnTo>
                      <a:pt x="7" y="203"/>
                    </a:lnTo>
                    <a:lnTo>
                      <a:pt x="5" y="193"/>
                    </a:lnTo>
                    <a:lnTo>
                      <a:pt x="3" y="182"/>
                    </a:lnTo>
                    <a:lnTo>
                      <a:pt x="0" y="171"/>
                    </a:lnTo>
                    <a:lnTo>
                      <a:pt x="0" y="158"/>
                    </a:lnTo>
                    <a:lnTo>
                      <a:pt x="0" y="65"/>
                    </a:lnTo>
                    <a:lnTo>
                      <a:pt x="0" y="51"/>
                    </a:lnTo>
                    <a:lnTo>
                      <a:pt x="3" y="39"/>
                    </a:lnTo>
                    <a:lnTo>
                      <a:pt x="5" y="29"/>
                    </a:lnTo>
                    <a:lnTo>
                      <a:pt x="7" y="18"/>
                    </a:lnTo>
                    <a:lnTo>
                      <a:pt x="10" y="11"/>
                    </a:lnTo>
                    <a:lnTo>
                      <a:pt x="13" y="5"/>
                    </a:lnTo>
                    <a:lnTo>
                      <a:pt x="17" y="1"/>
                    </a:lnTo>
                    <a:lnTo>
                      <a:pt x="21" y="0"/>
                    </a:lnTo>
                    <a:close/>
                  </a:path>
                </a:pathLst>
              </a:custGeom>
              <a:solidFill>
                <a:srgbClr val="D2B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85" name="Freeform 422"/>
              <p:cNvSpPr>
                <a:spLocks/>
              </p:cNvSpPr>
              <p:nvPr/>
            </p:nvSpPr>
            <p:spPr bwMode="auto">
              <a:xfrm>
                <a:off x="3266" y="1848"/>
                <a:ext cx="105" cy="222"/>
              </a:xfrm>
              <a:custGeom>
                <a:avLst/>
                <a:gdLst>
                  <a:gd name="T0" fmla="*/ 21 w 105"/>
                  <a:gd name="T1" fmla="*/ 0 h 222"/>
                  <a:gd name="T2" fmla="*/ 83 w 105"/>
                  <a:gd name="T3" fmla="*/ 0 h 222"/>
                  <a:gd name="T4" fmla="*/ 87 w 105"/>
                  <a:gd name="T5" fmla="*/ 1 h 222"/>
                  <a:gd name="T6" fmla="*/ 92 w 105"/>
                  <a:gd name="T7" fmla="*/ 5 h 222"/>
                  <a:gd name="T8" fmla="*/ 96 w 105"/>
                  <a:gd name="T9" fmla="*/ 11 h 222"/>
                  <a:gd name="T10" fmla="*/ 99 w 105"/>
                  <a:gd name="T11" fmla="*/ 18 h 222"/>
                  <a:gd name="T12" fmla="*/ 101 w 105"/>
                  <a:gd name="T13" fmla="*/ 29 h 222"/>
                  <a:gd name="T14" fmla="*/ 103 w 105"/>
                  <a:gd name="T15" fmla="*/ 39 h 222"/>
                  <a:gd name="T16" fmla="*/ 104 w 105"/>
                  <a:gd name="T17" fmla="*/ 51 h 222"/>
                  <a:gd name="T18" fmla="*/ 105 w 105"/>
                  <a:gd name="T19" fmla="*/ 65 h 222"/>
                  <a:gd name="T20" fmla="*/ 105 w 105"/>
                  <a:gd name="T21" fmla="*/ 158 h 222"/>
                  <a:gd name="T22" fmla="*/ 104 w 105"/>
                  <a:gd name="T23" fmla="*/ 171 h 222"/>
                  <a:gd name="T24" fmla="*/ 103 w 105"/>
                  <a:gd name="T25" fmla="*/ 182 h 222"/>
                  <a:gd name="T26" fmla="*/ 101 w 105"/>
                  <a:gd name="T27" fmla="*/ 193 h 222"/>
                  <a:gd name="T28" fmla="*/ 99 w 105"/>
                  <a:gd name="T29" fmla="*/ 203 h 222"/>
                  <a:gd name="T30" fmla="*/ 96 w 105"/>
                  <a:gd name="T31" fmla="*/ 210 h 222"/>
                  <a:gd name="T32" fmla="*/ 92 w 105"/>
                  <a:gd name="T33" fmla="*/ 217 h 222"/>
                  <a:gd name="T34" fmla="*/ 87 w 105"/>
                  <a:gd name="T35" fmla="*/ 221 h 222"/>
                  <a:gd name="T36" fmla="*/ 83 w 105"/>
                  <a:gd name="T37" fmla="*/ 222 h 222"/>
                  <a:gd name="T38" fmla="*/ 21 w 105"/>
                  <a:gd name="T39" fmla="*/ 222 h 222"/>
                  <a:gd name="T40" fmla="*/ 17 w 105"/>
                  <a:gd name="T41" fmla="*/ 221 h 222"/>
                  <a:gd name="T42" fmla="*/ 13 w 105"/>
                  <a:gd name="T43" fmla="*/ 217 h 222"/>
                  <a:gd name="T44" fmla="*/ 10 w 105"/>
                  <a:gd name="T45" fmla="*/ 210 h 222"/>
                  <a:gd name="T46" fmla="*/ 7 w 105"/>
                  <a:gd name="T47" fmla="*/ 203 h 222"/>
                  <a:gd name="T48" fmla="*/ 5 w 105"/>
                  <a:gd name="T49" fmla="*/ 193 h 222"/>
                  <a:gd name="T50" fmla="*/ 3 w 105"/>
                  <a:gd name="T51" fmla="*/ 182 h 222"/>
                  <a:gd name="T52" fmla="*/ 0 w 105"/>
                  <a:gd name="T53" fmla="*/ 171 h 222"/>
                  <a:gd name="T54" fmla="*/ 0 w 105"/>
                  <a:gd name="T55" fmla="*/ 158 h 222"/>
                  <a:gd name="T56" fmla="*/ 0 w 105"/>
                  <a:gd name="T57" fmla="*/ 65 h 222"/>
                  <a:gd name="T58" fmla="*/ 0 w 105"/>
                  <a:gd name="T59" fmla="*/ 51 h 222"/>
                  <a:gd name="T60" fmla="*/ 3 w 105"/>
                  <a:gd name="T61" fmla="*/ 39 h 222"/>
                  <a:gd name="T62" fmla="*/ 5 w 105"/>
                  <a:gd name="T63" fmla="*/ 29 h 222"/>
                  <a:gd name="T64" fmla="*/ 7 w 105"/>
                  <a:gd name="T65" fmla="*/ 18 h 222"/>
                  <a:gd name="T66" fmla="*/ 10 w 105"/>
                  <a:gd name="T67" fmla="*/ 11 h 222"/>
                  <a:gd name="T68" fmla="*/ 13 w 105"/>
                  <a:gd name="T69" fmla="*/ 5 h 222"/>
                  <a:gd name="T70" fmla="*/ 17 w 105"/>
                  <a:gd name="T71" fmla="*/ 1 h 222"/>
                  <a:gd name="T72" fmla="*/ 21 w 105"/>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2"/>
                  <a:gd name="T113" fmla="*/ 105 w 105"/>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2">
                    <a:moveTo>
                      <a:pt x="21" y="0"/>
                    </a:moveTo>
                    <a:lnTo>
                      <a:pt x="83" y="0"/>
                    </a:lnTo>
                    <a:lnTo>
                      <a:pt x="87" y="1"/>
                    </a:lnTo>
                    <a:lnTo>
                      <a:pt x="92" y="5"/>
                    </a:lnTo>
                    <a:lnTo>
                      <a:pt x="96" y="11"/>
                    </a:lnTo>
                    <a:lnTo>
                      <a:pt x="99" y="18"/>
                    </a:lnTo>
                    <a:lnTo>
                      <a:pt x="101" y="29"/>
                    </a:lnTo>
                    <a:lnTo>
                      <a:pt x="103" y="39"/>
                    </a:lnTo>
                    <a:lnTo>
                      <a:pt x="104" y="51"/>
                    </a:lnTo>
                    <a:lnTo>
                      <a:pt x="105" y="65"/>
                    </a:lnTo>
                    <a:lnTo>
                      <a:pt x="105" y="158"/>
                    </a:lnTo>
                    <a:lnTo>
                      <a:pt x="104" y="171"/>
                    </a:lnTo>
                    <a:lnTo>
                      <a:pt x="103" y="182"/>
                    </a:lnTo>
                    <a:lnTo>
                      <a:pt x="101" y="193"/>
                    </a:lnTo>
                    <a:lnTo>
                      <a:pt x="99" y="203"/>
                    </a:lnTo>
                    <a:lnTo>
                      <a:pt x="96" y="210"/>
                    </a:lnTo>
                    <a:lnTo>
                      <a:pt x="92" y="217"/>
                    </a:lnTo>
                    <a:lnTo>
                      <a:pt x="87" y="221"/>
                    </a:lnTo>
                    <a:lnTo>
                      <a:pt x="83" y="222"/>
                    </a:lnTo>
                    <a:lnTo>
                      <a:pt x="21" y="222"/>
                    </a:lnTo>
                    <a:lnTo>
                      <a:pt x="17" y="221"/>
                    </a:lnTo>
                    <a:lnTo>
                      <a:pt x="13" y="217"/>
                    </a:lnTo>
                    <a:lnTo>
                      <a:pt x="10" y="210"/>
                    </a:lnTo>
                    <a:lnTo>
                      <a:pt x="7" y="203"/>
                    </a:lnTo>
                    <a:lnTo>
                      <a:pt x="5" y="193"/>
                    </a:lnTo>
                    <a:lnTo>
                      <a:pt x="3" y="182"/>
                    </a:lnTo>
                    <a:lnTo>
                      <a:pt x="0" y="171"/>
                    </a:lnTo>
                    <a:lnTo>
                      <a:pt x="0" y="158"/>
                    </a:lnTo>
                    <a:lnTo>
                      <a:pt x="0" y="65"/>
                    </a:lnTo>
                    <a:lnTo>
                      <a:pt x="0" y="51"/>
                    </a:lnTo>
                    <a:lnTo>
                      <a:pt x="3" y="39"/>
                    </a:lnTo>
                    <a:lnTo>
                      <a:pt x="5" y="29"/>
                    </a:lnTo>
                    <a:lnTo>
                      <a:pt x="7" y="18"/>
                    </a:lnTo>
                    <a:lnTo>
                      <a:pt x="10" y="11"/>
                    </a:lnTo>
                    <a:lnTo>
                      <a:pt x="13" y="5"/>
                    </a:lnTo>
                    <a:lnTo>
                      <a:pt x="17" y="1"/>
                    </a:lnTo>
                    <a:lnTo>
                      <a:pt x="2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786" name="Freeform 423"/>
              <p:cNvSpPr>
                <a:spLocks/>
              </p:cNvSpPr>
              <p:nvPr/>
            </p:nvSpPr>
            <p:spPr bwMode="auto">
              <a:xfrm>
                <a:off x="3283" y="1905"/>
                <a:ext cx="64" cy="127"/>
              </a:xfrm>
              <a:custGeom>
                <a:avLst/>
                <a:gdLst>
                  <a:gd name="T0" fmla="*/ 32 w 64"/>
                  <a:gd name="T1" fmla="*/ 0 h 127"/>
                  <a:gd name="T2" fmla="*/ 36 w 64"/>
                  <a:gd name="T3" fmla="*/ 0 h 127"/>
                  <a:gd name="T4" fmla="*/ 39 w 64"/>
                  <a:gd name="T5" fmla="*/ 1 h 127"/>
                  <a:gd name="T6" fmla="*/ 42 w 64"/>
                  <a:gd name="T7" fmla="*/ 2 h 127"/>
                  <a:gd name="T8" fmla="*/ 45 w 64"/>
                  <a:gd name="T9" fmla="*/ 4 h 127"/>
                  <a:gd name="T10" fmla="*/ 50 w 64"/>
                  <a:gd name="T11" fmla="*/ 10 h 127"/>
                  <a:gd name="T12" fmla="*/ 55 w 64"/>
                  <a:gd name="T13" fmla="*/ 18 h 127"/>
                  <a:gd name="T14" fmla="*/ 59 w 64"/>
                  <a:gd name="T15" fmla="*/ 28 h 127"/>
                  <a:gd name="T16" fmla="*/ 62 w 64"/>
                  <a:gd name="T17" fmla="*/ 38 h 127"/>
                  <a:gd name="T18" fmla="*/ 64 w 64"/>
                  <a:gd name="T19" fmla="*/ 51 h 127"/>
                  <a:gd name="T20" fmla="*/ 64 w 64"/>
                  <a:gd name="T21" fmla="*/ 64 h 127"/>
                  <a:gd name="T22" fmla="*/ 64 w 64"/>
                  <a:gd name="T23" fmla="*/ 76 h 127"/>
                  <a:gd name="T24" fmla="*/ 62 w 64"/>
                  <a:gd name="T25" fmla="*/ 88 h 127"/>
                  <a:gd name="T26" fmla="*/ 59 w 64"/>
                  <a:gd name="T27" fmla="*/ 99 h 127"/>
                  <a:gd name="T28" fmla="*/ 55 w 64"/>
                  <a:gd name="T29" fmla="*/ 108 h 127"/>
                  <a:gd name="T30" fmla="*/ 50 w 64"/>
                  <a:gd name="T31" fmla="*/ 116 h 127"/>
                  <a:gd name="T32" fmla="*/ 45 w 64"/>
                  <a:gd name="T33" fmla="*/ 122 h 127"/>
                  <a:gd name="T34" fmla="*/ 42 w 64"/>
                  <a:gd name="T35" fmla="*/ 124 h 127"/>
                  <a:gd name="T36" fmla="*/ 39 w 64"/>
                  <a:gd name="T37" fmla="*/ 125 h 127"/>
                  <a:gd name="T38" fmla="*/ 36 w 64"/>
                  <a:gd name="T39" fmla="*/ 127 h 127"/>
                  <a:gd name="T40" fmla="*/ 32 w 64"/>
                  <a:gd name="T41" fmla="*/ 127 h 127"/>
                  <a:gd name="T42" fmla="*/ 29 w 64"/>
                  <a:gd name="T43" fmla="*/ 127 h 127"/>
                  <a:gd name="T44" fmla="*/ 26 w 64"/>
                  <a:gd name="T45" fmla="*/ 125 h 127"/>
                  <a:gd name="T46" fmla="*/ 23 w 64"/>
                  <a:gd name="T47" fmla="*/ 124 h 127"/>
                  <a:gd name="T48" fmla="*/ 20 w 64"/>
                  <a:gd name="T49" fmla="*/ 122 h 127"/>
                  <a:gd name="T50" fmla="*/ 14 w 64"/>
                  <a:gd name="T51" fmla="*/ 116 h 127"/>
                  <a:gd name="T52" fmla="*/ 10 w 64"/>
                  <a:gd name="T53" fmla="*/ 108 h 127"/>
                  <a:gd name="T54" fmla="*/ 6 w 64"/>
                  <a:gd name="T55" fmla="*/ 99 h 127"/>
                  <a:gd name="T56" fmla="*/ 3 w 64"/>
                  <a:gd name="T57" fmla="*/ 88 h 127"/>
                  <a:gd name="T58" fmla="*/ 1 w 64"/>
                  <a:gd name="T59" fmla="*/ 76 h 127"/>
                  <a:gd name="T60" fmla="*/ 0 w 64"/>
                  <a:gd name="T61" fmla="*/ 64 h 127"/>
                  <a:gd name="T62" fmla="*/ 1 w 64"/>
                  <a:gd name="T63" fmla="*/ 51 h 127"/>
                  <a:gd name="T64" fmla="*/ 3 w 64"/>
                  <a:gd name="T65" fmla="*/ 38 h 127"/>
                  <a:gd name="T66" fmla="*/ 6 w 64"/>
                  <a:gd name="T67" fmla="*/ 28 h 127"/>
                  <a:gd name="T68" fmla="*/ 10 w 64"/>
                  <a:gd name="T69" fmla="*/ 18 h 127"/>
                  <a:gd name="T70" fmla="*/ 14 w 64"/>
                  <a:gd name="T71" fmla="*/ 10 h 127"/>
                  <a:gd name="T72" fmla="*/ 20 w 64"/>
                  <a:gd name="T73" fmla="*/ 4 h 127"/>
                  <a:gd name="T74" fmla="*/ 23 w 64"/>
                  <a:gd name="T75" fmla="*/ 2 h 127"/>
                  <a:gd name="T76" fmla="*/ 26 w 64"/>
                  <a:gd name="T77" fmla="*/ 1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6" y="0"/>
                    </a:lnTo>
                    <a:lnTo>
                      <a:pt x="39" y="1"/>
                    </a:lnTo>
                    <a:lnTo>
                      <a:pt x="42" y="2"/>
                    </a:lnTo>
                    <a:lnTo>
                      <a:pt x="45" y="4"/>
                    </a:lnTo>
                    <a:lnTo>
                      <a:pt x="50" y="10"/>
                    </a:lnTo>
                    <a:lnTo>
                      <a:pt x="55" y="18"/>
                    </a:lnTo>
                    <a:lnTo>
                      <a:pt x="59" y="28"/>
                    </a:lnTo>
                    <a:lnTo>
                      <a:pt x="62" y="38"/>
                    </a:lnTo>
                    <a:lnTo>
                      <a:pt x="64" y="51"/>
                    </a:lnTo>
                    <a:lnTo>
                      <a:pt x="64" y="64"/>
                    </a:lnTo>
                    <a:lnTo>
                      <a:pt x="64" y="76"/>
                    </a:lnTo>
                    <a:lnTo>
                      <a:pt x="62" y="88"/>
                    </a:lnTo>
                    <a:lnTo>
                      <a:pt x="59" y="99"/>
                    </a:lnTo>
                    <a:lnTo>
                      <a:pt x="55" y="108"/>
                    </a:lnTo>
                    <a:lnTo>
                      <a:pt x="50" y="116"/>
                    </a:lnTo>
                    <a:lnTo>
                      <a:pt x="45" y="122"/>
                    </a:lnTo>
                    <a:lnTo>
                      <a:pt x="42" y="124"/>
                    </a:lnTo>
                    <a:lnTo>
                      <a:pt x="39" y="125"/>
                    </a:lnTo>
                    <a:lnTo>
                      <a:pt x="36" y="127"/>
                    </a:lnTo>
                    <a:lnTo>
                      <a:pt x="32" y="127"/>
                    </a:lnTo>
                    <a:lnTo>
                      <a:pt x="29" y="127"/>
                    </a:lnTo>
                    <a:lnTo>
                      <a:pt x="26" y="125"/>
                    </a:lnTo>
                    <a:lnTo>
                      <a:pt x="23" y="124"/>
                    </a:lnTo>
                    <a:lnTo>
                      <a:pt x="20" y="122"/>
                    </a:lnTo>
                    <a:lnTo>
                      <a:pt x="14" y="116"/>
                    </a:lnTo>
                    <a:lnTo>
                      <a:pt x="10" y="108"/>
                    </a:lnTo>
                    <a:lnTo>
                      <a:pt x="6" y="99"/>
                    </a:lnTo>
                    <a:lnTo>
                      <a:pt x="3" y="88"/>
                    </a:lnTo>
                    <a:lnTo>
                      <a:pt x="1" y="76"/>
                    </a:lnTo>
                    <a:lnTo>
                      <a:pt x="0" y="64"/>
                    </a:lnTo>
                    <a:lnTo>
                      <a:pt x="1" y="51"/>
                    </a:lnTo>
                    <a:lnTo>
                      <a:pt x="3" y="38"/>
                    </a:lnTo>
                    <a:lnTo>
                      <a:pt x="6" y="28"/>
                    </a:lnTo>
                    <a:lnTo>
                      <a:pt x="10" y="18"/>
                    </a:lnTo>
                    <a:lnTo>
                      <a:pt x="14"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87" name="Freeform 424"/>
              <p:cNvSpPr>
                <a:spLocks/>
              </p:cNvSpPr>
              <p:nvPr/>
            </p:nvSpPr>
            <p:spPr bwMode="auto">
              <a:xfrm>
                <a:off x="3283" y="1905"/>
                <a:ext cx="64" cy="127"/>
              </a:xfrm>
              <a:custGeom>
                <a:avLst/>
                <a:gdLst>
                  <a:gd name="T0" fmla="*/ 32 w 64"/>
                  <a:gd name="T1" fmla="*/ 0 h 127"/>
                  <a:gd name="T2" fmla="*/ 36 w 64"/>
                  <a:gd name="T3" fmla="*/ 0 h 127"/>
                  <a:gd name="T4" fmla="*/ 39 w 64"/>
                  <a:gd name="T5" fmla="*/ 1 h 127"/>
                  <a:gd name="T6" fmla="*/ 42 w 64"/>
                  <a:gd name="T7" fmla="*/ 2 h 127"/>
                  <a:gd name="T8" fmla="*/ 45 w 64"/>
                  <a:gd name="T9" fmla="*/ 4 h 127"/>
                  <a:gd name="T10" fmla="*/ 50 w 64"/>
                  <a:gd name="T11" fmla="*/ 10 h 127"/>
                  <a:gd name="T12" fmla="*/ 55 w 64"/>
                  <a:gd name="T13" fmla="*/ 18 h 127"/>
                  <a:gd name="T14" fmla="*/ 59 w 64"/>
                  <a:gd name="T15" fmla="*/ 28 h 127"/>
                  <a:gd name="T16" fmla="*/ 62 w 64"/>
                  <a:gd name="T17" fmla="*/ 38 h 127"/>
                  <a:gd name="T18" fmla="*/ 64 w 64"/>
                  <a:gd name="T19" fmla="*/ 51 h 127"/>
                  <a:gd name="T20" fmla="*/ 64 w 64"/>
                  <a:gd name="T21" fmla="*/ 64 h 127"/>
                  <a:gd name="T22" fmla="*/ 64 w 64"/>
                  <a:gd name="T23" fmla="*/ 76 h 127"/>
                  <a:gd name="T24" fmla="*/ 62 w 64"/>
                  <a:gd name="T25" fmla="*/ 88 h 127"/>
                  <a:gd name="T26" fmla="*/ 59 w 64"/>
                  <a:gd name="T27" fmla="*/ 99 h 127"/>
                  <a:gd name="T28" fmla="*/ 55 w 64"/>
                  <a:gd name="T29" fmla="*/ 108 h 127"/>
                  <a:gd name="T30" fmla="*/ 50 w 64"/>
                  <a:gd name="T31" fmla="*/ 116 h 127"/>
                  <a:gd name="T32" fmla="*/ 45 w 64"/>
                  <a:gd name="T33" fmla="*/ 122 h 127"/>
                  <a:gd name="T34" fmla="*/ 42 w 64"/>
                  <a:gd name="T35" fmla="*/ 124 h 127"/>
                  <a:gd name="T36" fmla="*/ 39 w 64"/>
                  <a:gd name="T37" fmla="*/ 125 h 127"/>
                  <a:gd name="T38" fmla="*/ 36 w 64"/>
                  <a:gd name="T39" fmla="*/ 127 h 127"/>
                  <a:gd name="T40" fmla="*/ 32 w 64"/>
                  <a:gd name="T41" fmla="*/ 127 h 127"/>
                  <a:gd name="T42" fmla="*/ 29 w 64"/>
                  <a:gd name="T43" fmla="*/ 127 h 127"/>
                  <a:gd name="T44" fmla="*/ 26 w 64"/>
                  <a:gd name="T45" fmla="*/ 125 h 127"/>
                  <a:gd name="T46" fmla="*/ 23 w 64"/>
                  <a:gd name="T47" fmla="*/ 124 h 127"/>
                  <a:gd name="T48" fmla="*/ 20 w 64"/>
                  <a:gd name="T49" fmla="*/ 122 h 127"/>
                  <a:gd name="T50" fmla="*/ 14 w 64"/>
                  <a:gd name="T51" fmla="*/ 116 h 127"/>
                  <a:gd name="T52" fmla="*/ 10 w 64"/>
                  <a:gd name="T53" fmla="*/ 108 h 127"/>
                  <a:gd name="T54" fmla="*/ 6 w 64"/>
                  <a:gd name="T55" fmla="*/ 99 h 127"/>
                  <a:gd name="T56" fmla="*/ 3 w 64"/>
                  <a:gd name="T57" fmla="*/ 88 h 127"/>
                  <a:gd name="T58" fmla="*/ 1 w 64"/>
                  <a:gd name="T59" fmla="*/ 76 h 127"/>
                  <a:gd name="T60" fmla="*/ 0 w 64"/>
                  <a:gd name="T61" fmla="*/ 64 h 127"/>
                  <a:gd name="T62" fmla="*/ 1 w 64"/>
                  <a:gd name="T63" fmla="*/ 51 h 127"/>
                  <a:gd name="T64" fmla="*/ 3 w 64"/>
                  <a:gd name="T65" fmla="*/ 38 h 127"/>
                  <a:gd name="T66" fmla="*/ 6 w 64"/>
                  <a:gd name="T67" fmla="*/ 28 h 127"/>
                  <a:gd name="T68" fmla="*/ 10 w 64"/>
                  <a:gd name="T69" fmla="*/ 18 h 127"/>
                  <a:gd name="T70" fmla="*/ 14 w 64"/>
                  <a:gd name="T71" fmla="*/ 10 h 127"/>
                  <a:gd name="T72" fmla="*/ 20 w 64"/>
                  <a:gd name="T73" fmla="*/ 4 h 127"/>
                  <a:gd name="T74" fmla="*/ 23 w 64"/>
                  <a:gd name="T75" fmla="*/ 2 h 127"/>
                  <a:gd name="T76" fmla="*/ 26 w 64"/>
                  <a:gd name="T77" fmla="*/ 1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6" y="0"/>
                    </a:lnTo>
                    <a:lnTo>
                      <a:pt x="39" y="1"/>
                    </a:lnTo>
                    <a:lnTo>
                      <a:pt x="42" y="2"/>
                    </a:lnTo>
                    <a:lnTo>
                      <a:pt x="45" y="4"/>
                    </a:lnTo>
                    <a:lnTo>
                      <a:pt x="50" y="10"/>
                    </a:lnTo>
                    <a:lnTo>
                      <a:pt x="55" y="18"/>
                    </a:lnTo>
                    <a:lnTo>
                      <a:pt x="59" y="28"/>
                    </a:lnTo>
                    <a:lnTo>
                      <a:pt x="62" y="38"/>
                    </a:lnTo>
                    <a:lnTo>
                      <a:pt x="64" y="51"/>
                    </a:lnTo>
                    <a:lnTo>
                      <a:pt x="64" y="64"/>
                    </a:lnTo>
                    <a:lnTo>
                      <a:pt x="64" y="76"/>
                    </a:lnTo>
                    <a:lnTo>
                      <a:pt x="62" y="88"/>
                    </a:lnTo>
                    <a:lnTo>
                      <a:pt x="59" y="99"/>
                    </a:lnTo>
                    <a:lnTo>
                      <a:pt x="55" y="108"/>
                    </a:lnTo>
                    <a:lnTo>
                      <a:pt x="50" y="116"/>
                    </a:lnTo>
                    <a:lnTo>
                      <a:pt x="45" y="122"/>
                    </a:lnTo>
                    <a:lnTo>
                      <a:pt x="42" y="124"/>
                    </a:lnTo>
                    <a:lnTo>
                      <a:pt x="39" y="125"/>
                    </a:lnTo>
                    <a:lnTo>
                      <a:pt x="36" y="127"/>
                    </a:lnTo>
                    <a:lnTo>
                      <a:pt x="32" y="127"/>
                    </a:lnTo>
                    <a:lnTo>
                      <a:pt x="29" y="127"/>
                    </a:lnTo>
                    <a:lnTo>
                      <a:pt x="26" y="125"/>
                    </a:lnTo>
                    <a:lnTo>
                      <a:pt x="23" y="124"/>
                    </a:lnTo>
                    <a:lnTo>
                      <a:pt x="20" y="122"/>
                    </a:lnTo>
                    <a:lnTo>
                      <a:pt x="14" y="116"/>
                    </a:lnTo>
                    <a:lnTo>
                      <a:pt x="10" y="108"/>
                    </a:lnTo>
                    <a:lnTo>
                      <a:pt x="6" y="99"/>
                    </a:lnTo>
                    <a:lnTo>
                      <a:pt x="3" y="88"/>
                    </a:lnTo>
                    <a:lnTo>
                      <a:pt x="1" y="76"/>
                    </a:lnTo>
                    <a:lnTo>
                      <a:pt x="0" y="64"/>
                    </a:lnTo>
                    <a:lnTo>
                      <a:pt x="1" y="51"/>
                    </a:lnTo>
                    <a:lnTo>
                      <a:pt x="3" y="38"/>
                    </a:lnTo>
                    <a:lnTo>
                      <a:pt x="6" y="28"/>
                    </a:lnTo>
                    <a:lnTo>
                      <a:pt x="10" y="18"/>
                    </a:lnTo>
                    <a:lnTo>
                      <a:pt x="14"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788" name="Freeform 425"/>
              <p:cNvSpPr>
                <a:spLocks/>
              </p:cNvSpPr>
              <p:nvPr/>
            </p:nvSpPr>
            <p:spPr bwMode="auto">
              <a:xfrm>
                <a:off x="2925" y="2070"/>
                <a:ext cx="202" cy="157"/>
              </a:xfrm>
              <a:custGeom>
                <a:avLst/>
                <a:gdLst>
                  <a:gd name="T0" fmla="*/ 39 w 202"/>
                  <a:gd name="T1" fmla="*/ 0 h 157"/>
                  <a:gd name="T2" fmla="*/ 163 w 202"/>
                  <a:gd name="T3" fmla="*/ 0 h 157"/>
                  <a:gd name="T4" fmla="*/ 171 w 202"/>
                  <a:gd name="T5" fmla="*/ 0 h 157"/>
                  <a:gd name="T6" fmla="*/ 178 w 202"/>
                  <a:gd name="T7" fmla="*/ 3 h 157"/>
                  <a:gd name="T8" fmla="*/ 185 w 202"/>
                  <a:gd name="T9" fmla="*/ 7 h 157"/>
                  <a:gd name="T10" fmla="*/ 191 w 202"/>
                  <a:gd name="T11" fmla="*/ 13 h 157"/>
                  <a:gd name="T12" fmla="*/ 196 w 202"/>
                  <a:gd name="T13" fmla="*/ 20 h 157"/>
                  <a:gd name="T14" fmla="*/ 199 w 202"/>
                  <a:gd name="T15" fmla="*/ 28 h 157"/>
                  <a:gd name="T16" fmla="*/ 202 w 202"/>
                  <a:gd name="T17" fmla="*/ 36 h 157"/>
                  <a:gd name="T18" fmla="*/ 202 w 202"/>
                  <a:gd name="T19" fmla="*/ 45 h 157"/>
                  <a:gd name="T20" fmla="*/ 202 w 202"/>
                  <a:gd name="T21" fmla="*/ 112 h 157"/>
                  <a:gd name="T22" fmla="*/ 202 w 202"/>
                  <a:gd name="T23" fmla="*/ 121 h 157"/>
                  <a:gd name="T24" fmla="*/ 199 w 202"/>
                  <a:gd name="T25" fmla="*/ 129 h 157"/>
                  <a:gd name="T26" fmla="*/ 196 w 202"/>
                  <a:gd name="T27" fmla="*/ 137 h 157"/>
                  <a:gd name="T28" fmla="*/ 191 w 202"/>
                  <a:gd name="T29" fmla="*/ 143 h 157"/>
                  <a:gd name="T30" fmla="*/ 185 w 202"/>
                  <a:gd name="T31" fmla="*/ 149 h 157"/>
                  <a:gd name="T32" fmla="*/ 178 w 202"/>
                  <a:gd name="T33" fmla="*/ 154 h 157"/>
                  <a:gd name="T34" fmla="*/ 171 w 202"/>
                  <a:gd name="T35" fmla="*/ 156 h 157"/>
                  <a:gd name="T36" fmla="*/ 163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7 w 202"/>
                  <a:gd name="T49" fmla="*/ 137 h 157"/>
                  <a:gd name="T50" fmla="*/ 3 w 202"/>
                  <a:gd name="T51" fmla="*/ 129 h 157"/>
                  <a:gd name="T52" fmla="*/ 1 w 202"/>
                  <a:gd name="T53" fmla="*/ 121 h 157"/>
                  <a:gd name="T54" fmla="*/ 0 w 202"/>
                  <a:gd name="T55" fmla="*/ 112 h 157"/>
                  <a:gd name="T56" fmla="*/ 0 w 202"/>
                  <a:gd name="T57" fmla="*/ 45 h 157"/>
                  <a:gd name="T58" fmla="*/ 1 w 202"/>
                  <a:gd name="T59" fmla="*/ 36 h 157"/>
                  <a:gd name="T60" fmla="*/ 3 w 202"/>
                  <a:gd name="T61" fmla="*/ 28 h 157"/>
                  <a:gd name="T62" fmla="*/ 7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6" y="20"/>
                    </a:lnTo>
                    <a:lnTo>
                      <a:pt x="199" y="28"/>
                    </a:lnTo>
                    <a:lnTo>
                      <a:pt x="202" y="36"/>
                    </a:lnTo>
                    <a:lnTo>
                      <a:pt x="202" y="45"/>
                    </a:lnTo>
                    <a:lnTo>
                      <a:pt x="202" y="112"/>
                    </a:lnTo>
                    <a:lnTo>
                      <a:pt x="202" y="121"/>
                    </a:lnTo>
                    <a:lnTo>
                      <a:pt x="199" y="129"/>
                    </a:lnTo>
                    <a:lnTo>
                      <a:pt x="196" y="137"/>
                    </a:lnTo>
                    <a:lnTo>
                      <a:pt x="191" y="143"/>
                    </a:lnTo>
                    <a:lnTo>
                      <a:pt x="185" y="149"/>
                    </a:lnTo>
                    <a:lnTo>
                      <a:pt x="178" y="154"/>
                    </a:lnTo>
                    <a:lnTo>
                      <a:pt x="171" y="156"/>
                    </a:lnTo>
                    <a:lnTo>
                      <a:pt x="163" y="157"/>
                    </a:lnTo>
                    <a:lnTo>
                      <a:pt x="39" y="157"/>
                    </a:lnTo>
                    <a:lnTo>
                      <a:pt x="31" y="156"/>
                    </a:lnTo>
                    <a:lnTo>
                      <a:pt x="24" y="154"/>
                    </a:lnTo>
                    <a:lnTo>
                      <a:pt x="17" y="149"/>
                    </a:lnTo>
                    <a:lnTo>
                      <a:pt x="11" y="143"/>
                    </a:lnTo>
                    <a:lnTo>
                      <a:pt x="7" y="137"/>
                    </a:lnTo>
                    <a:lnTo>
                      <a:pt x="3" y="129"/>
                    </a:lnTo>
                    <a:lnTo>
                      <a:pt x="1" y="121"/>
                    </a:lnTo>
                    <a:lnTo>
                      <a:pt x="0" y="112"/>
                    </a:lnTo>
                    <a:lnTo>
                      <a:pt x="0" y="45"/>
                    </a:lnTo>
                    <a:lnTo>
                      <a:pt x="1" y="36"/>
                    </a:lnTo>
                    <a:lnTo>
                      <a:pt x="3" y="28"/>
                    </a:lnTo>
                    <a:lnTo>
                      <a:pt x="7" y="20"/>
                    </a:lnTo>
                    <a:lnTo>
                      <a:pt x="11" y="13"/>
                    </a:lnTo>
                    <a:lnTo>
                      <a:pt x="17" y="7"/>
                    </a:lnTo>
                    <a:lnTo>
                      <a:pt x="24" y="3"/>
                    </a:lnTo>
                    <a:lnTo>
                      <a:pt x="31" y="0"/>
                    </a:lnTo>
                    <a:lnTo>
                      <a:pt x="39"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89" name="Freeform 426"/>
              <p:cNvSpPr>
                <a:spLocks/>
              </p:cNvSpPr>
              <p:nvPr/>
            </p:nvSpPr>
            <p:spPr bwMode="auto">
              <a:xfrm>
                <a:off x="2925" y="2070"/>
                <a:ext cx="202" cy="157"/>
              </a:xfrm>
              <a:custGeom>
                <a:avLst/>
                <a:gdLst>
                  <a:gd name="T0" fmla="*/ 39 w 202"/>
                  <a:gd name="T1" fmla="*/ 0 h 157"/>
                  <a:gd name="T2" fmla="*/ 163 w 202"/>
                  <a:gd name="T3" fmla="*/ 0 h 157"/>
                  <a:gd name="T4" fmla="*/ 171 w 202"/>
                  <a:gd name="T5" fmla="*/ 0 h 157"/>
                  <a:gd name="T6" fmla="*/ 178 w 202"/>
                  <a:gd name="T7" fmla="*/ 3 h 157"/>
                  <a:gd name="T8" fmla="*/ 185 w 202"/>
                  <a:gd name="T9" fmla="*/ 7 h 157"/>
                  <a:gd name="T10" fmla="*/ 191 w 202"/>
                  <a:gd name="T11" fmla="*/ 13 h 157"/>
                  <a:gd name="T12" fmla="*/ 196 w 202"/>
                  <a:gd name="T13" fmla="*/ 20 h 157"/>
                  <a:gd name="T14" fmla="*/ 199 w 202"/>
                  <a:gd name="T15" fmla="*/ 28 h 157"/>
                  <a:gd name="T16" fmla="*/ 202 w 202"/>
                  <a:gd name="T17" fmla="*/ 36 h 157"/>
                  <a:gd name="T18" fmla="*/ 202 w 202"/>
                  <a:gd name="T19" fmla="*/ 45 h 157"/>
                  <a:gd name="T20" fmla="*/ 202 w 202"/>
                  <a:gd name="T21" fmla="*/ 112 h 157"/>
                  <a:gd name="T22" fmla="*/ 202 w 202"/>
                  <a:gd name="T23" fmla="*/ 121 h 157"/>
                  <a:gd name="T24" fmla="*/ 199 w 202"/>
                  <a:gd name="T25" fmla="*/ 129 h 157"/>
                  <a:gd name="T26" fmla="*/ 196 w 202"/>
                  <a:gd name="T27" fmla="*/ 137 h 157"/>
                  <a:gd name="T28" fmla="*/ 191 w 202"/>
                  <a:gd name="T29" fmla="*/ 143 h 157"/>
                  <a:gd name="T30" fmla="*/ 185 w 202"/>
                  <a:gd name="T31" fmla="*/ 149 h 157"/>
                  <a:gd name="T32" fmla="*/ 178 w 202"/>
                  <a:gd name="T33" fmla="*/ 154 h 157"/>
                  <a:gd name="T34" fmla="*/ 171 w 202"/>
                  <a:gd name="T35" fmla="*/ 156 h 157"/>
                  <a:gd name="T36" fmla="*/ 163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7 w 202"/>
                  <a:gd name="T49" fmla="*/ 137 h 157"/>
                  <a:gd name="T50" fmla="*/ 3 w 202"/>
                  <a:gd name="T51" fmla="*/ 129 h 157"/>
                  <a:gd name="T52" fmla="*/ 1 w 202"/>
                  <a:gd name="T53" fmla="*/ 121 h 157"/>
                  <a:gd name="T54" fmla="*/ 0 w 202"/>
                  <a:gd name="T55" fmla="*/ 112 h 157"/>
                  <a:gd name="T56" fmla="*/ 0 w 202"/>
                  <a:gd name="T57" fmla="*/ 45 h 157"/>
                  <a:gd name="T58" fmla="*/ 1 w 202"/>
                  <a:gd name="T59" fmla="*/ 36 h 157"/>
                  <a:gd name="T60" fmla="*/ 3 w 202"/>
                  <a:gd name="T61" fmla="*/ 28 h 157"/>
                  <a:gd name="T62" fmla="*/ 7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6" y="20"/>
                    </a:lnTo>
                    <a:lnTo>
                      <a:pt x="199" y="28"/>
                    </a:lnTo>
                    <a:lnTo>
                      <a:pt x="202" y="36"/>
                    </a:lnTo>
                    <a:lnTo>
                      <a:pt x="202" y="45"/>
                    </a:lnTo>
                    <a:lnTo>
                      <a:pt x="202" y="112"/>
                    </a:lnTo>
                    <a:lnTo>
                      <a:pt x="202" y="121"/>
                    </a:lnTo>
                    <a:lnTo>
                      <a:pt x="199" y="129"/>
                    </a:lnTo>
                    <a:lnTo>
                      <a:pt x="196" y="137"/>
                    </a:lnTo>
                    <a:lnTo>
                      <a:pt x="191" y="143"/>
                    </a:lnTo>
                    <a:lnTo>
                      <a:pt x="185" y="149"/>
                    </a:lnTo>
                    <a:lnTo>
                      <a:pt x="178" y="154"/>
                    </a:lnTo>
                    <a:lnTo>
                      <a:pt x="171" y="156"/>
                    </a:lnTo>
                    <a:lnTo>
                      <a:pt x="163" y="157"/>
                    </a:lnTo>
                    <a:lnTo>
                      <a:pt x="39" y="157"/>
                    </a:lnTo>
                    <a:lnTo>
                      <a:pt x="31" y="156"/>
                    </a:lnTo>
                    <a:lnTo>
                      <a:pt x="24" y="154"/>
                    </a:lnTo>
                    <a:lnTo>
                      <a:pt x="17" y="149"/>
                    </a:lnTo>
                    <a:lnTo>
                      <a:pt x="11" y="143"/>
                    </a:lnTo>
                    <a:lnTo>
                      <a:pt x="7" y="137"/>
                    </a:lnTo>
                    <a:lnTo>
                      <a:pt x="3" y="129"/>
                    </a:lnTo>
                    <a:lnTo>
                      <a:pt x="1" y="121"/>
                    </a:lnTo>
                    <a:lnTo>
                      <a:pt x="0" y="112"/>
                    </a:lnTo>
                    <a:lnTo>
                      <a:pt x="0" y="45"/>
                    </a:lnTo>
                    <a:lnTo>
                      <a:pt x="1" y="36"/>
                    </a:lnTo>
                    <a:lnTo>
                      <a:pt x="3" y="28"/>
                    </a:lnTo>
                    <a:lnTo>
                      <a:pt x="7" y="20"/>
                    </a:lnTo>
                    <a:lnTo>
                      <a:pt x="11" y="13"/>
                    </a:lnTo>
                    <a:lnTo>
                      <a:pt x="17" y="7"/>
                    </a:lnTo>
                    <a:lnTo>
                      <a:pt x="24" y="3"/>
                    </a:lnTo>
                    <a:lnTo>
                      <a:pt x="31" y="0"/>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790" name="Freeform 427"/>
              <p:cNvSpPr>
                <a:spLocks/>
              </p:cNvSpPr>
              <p:nvPr/>
            </p:nvSpPr>
            <p:spPr bwMode="auto">
              <a:xfrm>
                <a:off x="2996" y="2133"/>
                <a:ext cx="87" cy="56"/>
              </a:xfrm>
              <a:custGeom>
                <a:avLst/>
                <a:gdLst>
                  <a:gd name="T0" fmla="*/ 44 w 87"/>
                  <a:gd name="T1" fmla="*/ 0 h 56"/>
                  <a:gd name="T2" fmla="*/ 52 w 87"/>
                  <a:gd name="T3" fmla="*/ 0 h 56"/>
                  <a:gd name="T4" fmla="*/ 61 w 87"/>
                  <a:gd name="T5" fmla="*/ 2 h 56"/>
                  <a:gd name="T6" fmla="*/ 68 w 87"/>
                  <a:gd name="T7" fmla="*/ 4 h 56"/>
                  <a:gd name="T8" fmla="*/ 74 w 87"/>
                  <a:gd name="T9" fmla="*/ 8 h 56"/>
                  <a:gd name="T10" fmla="*/ 80 w 87"/>
                  <a:gd name="T11" fmla="*/ 11 h 56"/>
                  <a:gd name="T12" fmla="*/ 84 w 87"/>
                  <a:gd name="T13" fmla="*/ 17 h 56"/>
                  <a:gd name="T14" fmla="*/ 86 w 87"/>
                  <a:gd name="T15" fmla="*/ 22 h 56"/>
                  <a:gd name="T16" fmla="*/ 87 w 87"/>
                  <a:gd name="T17" fmla="*/ 28 h 56"/>
                  <a:gd name="T18" fmla="*/ 86 w 87"/>
                  <a:gd name="T19" fmla="*/ 34 h 56"/>
                  <a:gd name="T20" fmla="*/ 84 w 87"/>
                  <a:gd name="T21" fmla="*/ 39 h 56"/>
                  <a:gd name="T22" fmla="*/ 80 w 87"/>
                  <a:gd name="T23" fmla="*/ 44 h 56"/>
                  <a:gd name="T24" fmla="*/ 74 w 87"/>
                  <a:gd name="T25" fmla="*/ 48 h 56"/>
                  <a:gd name="T26" fmla="*/ 68 w 87"/>
                  <a:gd name="T27" fmla="*/ 51 h 56"/>
                  <a:gd name="T28" fmla="*/ 61 w 87"/>
                  <a:gd name="T29" fmla="*/ 55 h 56"/>
                  <a:gd name="T30" fmla="*/ 52 w 87"/>
                  <a:gd name="T31" fmla="*/ 56 h 56"/>
                  <a:gd name="T32" fmla="*/ 44 w 87"/>
                  <a:gd name="T33" fmla="*/ 56 h 56"/>
                  <a:gd name="T34" fmla="*/ 35 w 87"/>
                  <a:gd name="T35" fmla="*/ 56 h 56"/>
                  <a:gd name="T36" fmla="*/ 27 w 87"/>
                  <a:gd name="T37" fmla="*/ 55 h 56"/>
                  <a:gd name="T38" fmla="*/ 19 w 87"/>
                  <a:gd name="T39" fmla="*/ 51 h 56"/>
                  <a:gd name="T40" fmla="*/ 13 w 87"/>
                  <a:gd name="T41" fmla="*/ 48 h 56"/>
                  <a:gd name="T42" fmla="*/ 8 w 87"/>
                  <a:gd name="T43" fmla="*/ 44 h 56"/>
                  <a:gd name="T44" fmla="*/ 4 w 87"/>
                  <a:gd name="T45" fmla="*/ 39 h 56"/>
                  <a:gd name="T46" fmla="*/ 1 w 87"/>
                  <a:gd name="T47" fmla="*/ 34 h 56"/>
                  <a:gd name="T48" fmla="*/ 0 w 87"/>
                  <a:gd name="T49" fmla="*/ 28 h 56"/>
                  <a:gd name="T50" fmla="*/ 1 w 87"/>
                  <a:gd name="T51" fmla="*/ 22 h 56"/>
                  <a:gd name="T52" fmla="*/ 4 w 87"/>
                  <a:gd name="T53" fmla="*/ 17 h 56"/>
                  <a:gd name="T54" fmla="*/ 8 w 87"/>
                  <a:gd name="T55" fmla="*/ 11 h 56"/>
                  <a:gd name="T56" fmla="*/ 13 w 87"/>
                  <a:gd name="T57" fmla="*/ 8 h 56"/>
                  <a:gd name="T58" fmla="*/ 19 w 87"/>
                  <a:gd name="T59" fmla="*/ 4 h 56"/>
                  <a:gd name="T60" fmla="*/ 27 w 87"/>
                  <a:gd name="T61" fmla="*/ 2 h 56"/>
                  <a:gd name="T62" fmla="*/ 35 w 87"/>
                  <a:gd name="T63" fmla="*/ 0 h 56"/>
                  <a:gd name="T64" fmla="*/ 44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2" y="0"/>
                    </a:lnTo>
                    <a:lnTo>
                      <a:pt x="61" y="2"/>
                    </a:lnTo>
                    <a:lnTo>
                      <a:pt x="68" y="4"/>
                    </a:lnTo>
                    <a:lnTo>
                      <a:pt x="74" y="8"/>
                    </a:lnTo>
                    <a:lnTo>
                      <a:pt x="80" y="11"/>
                    </a:lnTo>
                    <a:lnTo>
                      <a:pt x="84" y="17"/>
                    </a:lnTo>
                    <a:lnTo>
                      <a:pt x="86" y="22"/>
                    </a:lnTo>
                    <a:lnTo>
                      <a:pt x="87" y="28"/>
                    </a:lnTo>
                    <a:lnTo>
                      <a:pt x="86" y="34"/>
                    </a:lnTo>
                    <a:lnTo>
                      <a:pt x="84" y="39"/>
                    </a:lnTo>
                    <a:lnTo>
                      <a:pt x="80" y="44"/>
                    </a:lnTo>
                    <a:lnTo>
                      <a:pt x="74" y="48"/>
                    </a:lnTo>
                    <a:lnTo>
                      <a:pt x="68" y="51"/>
                    </a:lnTo>
                    <a:lnTo>
                      <a:pt x="61" y="55"/>
                    </a:lnTo>
                    <a:lnTo>
                      <a:pt x="52" y="56"/>
                    </a:lnTo>
                    <a:lnTo>
                      <a:pt x="44" y="56"/>
                    </a:lnTo>
                    <a:lnTo>
                      <a:pt x="35" y="56"/>
                    </a:lnTo>
                    <a:lnTo>
                      <a:pt x="27" y="55"/>
                    </a:lnTo>
                    <a:lnTo>
                      <a:pt x="19" y="51"/>
                    </a:lnTo>
                    <a:lnTo>
                      <a:pt x="13" y="48"/>
                    </a:lnTo>
                    <a:lnTo>
                      <a:pt x="8" y="44"/>
                    </a:lnTo>
                    <a:lnTo>
                      <a:pt x="4" y="39"/>
                    </a:lnTo>
                    <a:lnTo>
                      <a:pt x="1" y="34"/>
                    </a:lnTo>
                    <a:lnTo>
                      <a:pt x="0" y="28"/>
                    </a:lnTo>
                    <a:lnTo>
                      <a:pt x="1" y="22"/>
                    </a:lnTo>
                    <a:lnTo>
                      <a:pt x="4" y="17"/>
                    </a:lnTo>
                    <a:lnTo>
                      <a:pt x="8" y="11"/>
                    </a:lnTo>
                    <a:lnTo>
                      <a:pt x="13" y="8"/>
                    </a:lnTo>
                    <a:lnTo>
                      <a:pt x="19"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91" name="Freeform 428"/>
              <p:cNvSpPr>
                <a:spLocks/>
              </p:cNvSpPr>
              <p:nvPr/>
            </p:nvSpPr>
            <p:spPr bwMode="auto">
              <a:xfrm>
                <a:off x="2996" y="2133"/>
                <a:ext cx="87" cy="56"/>
              </a:xfrm>
              <a:custGeom>
                <a:avLst/>
                <a:gdLst>
                  <a:gd name="T0" fmla="*/ 44 w 87"/>
                  <a:gd name="T1" fmla="*/ 0 h 56"/>
                  <a:gd name="T2" fmla="*/ 52 w 87"/>
                  <a:gd name="T3" fmla="*/ 0 h 56"/>
                  <a:gd name="T4" fmla="*/ 61 w 87"/>
                  <a:gd name="T5" fmla="*/ 2 h 56"/>
                  <a:gd name="T6" fmla="*/ 68 w 87"/>
                  <a:gd name="T7" fmla="*/ 4 h 56"/>
                  <a:gd name="T8" fmla="*/ 74 w 87"/>
                  <a:gd name="T9" fmla="*/ 8 h 56"/>
                  <a:gd name="T10" fmla="*/ 80 w 87"/>
                  <a:gd name="T11" fmla="*/ 11 h 56"/>
                  <a:gd name="T12" fmla="*/ 84 w 87"/>
                  <a:gd name="T13" fmla="*/ 17 h 56"/>
                  <a:gd name="T14" fmla="*/ 86 w 87"/>
                  <a:gd name="T15" fmla="*/ 22 h 56"/>
                  <a:gd name="T16" fmla="*/ 87 w 87"/>
                  <a:gd name="T17" fmla="*/ 28 h 56"/>
                  <a:gd name="T18" fmla="*/ 86 w 87"/>
                  <a:gd name="T19" fmla="*/ 34 h 56"/>
                  <a:gd name="T20" fmla="*/ 84 w 87"/>
                  <a:gd name="T21" fmla="*/ 39 h 56"/>
                  <a:gd name="T22" fmla="*/ 80 w 87"/>
                  <a:gd name="T23" fmla="*/ 44 h 56"/>
                  <a:gd name="T24" fmla="*/ 74 w 87"/>
                  <a:gd name="T25" fmla="*/ 48 h 56"/>
                  <a:gd name="T26" fmla="*/ 68 w 87"/>
                  <a:gd name="T27" fmla="*/ 51 h 56"/>
                  <a:gd name="T28" fmla="*/ 61 w 87"/>
                  <a:gd name="T29" fmla="*/ 55 h 56"/>
                  <a:gd name="T30" fmla="*/ 52 w 87"/>
                  <a:gd name="T31" fmla="*/ 56 h 56"/>
                  <a:gd name="T32" fmla="*/ 44 w 87"/>
                  <a:gd name="T33" fmla="*/ 56 h 56"/>
                  <a:gd name="T34" fmla="*/ 35 w 87"/>
                  <a:gd name="T35" fmla="*/ 56 h 56"/>
                  <a:gd name="T36" fmla="*/ 27 w 87"/>
                  <a:gd name="T37" fmla="*/ 55 h 56"/>
                  <a:gd name="T38" fmla="*/ 19 w 87"/>
                  <a:gd name="T39" fmla="*/ 51 h 56"/>
                  <a:gd name="T40" fmla="*/ 13 w 87"/>
                  <a:gd name="T41" fmla="*/ 48 h 56"/>
                  <a:gd name="T42" fmla="*/ 8 w 87"/>
                  <a:gd name="T43" fmla="*/ 44 h 56"/>
                  <a:gd name="T44" fmla="*/ 4 w 87"/>
                  <a:gd name="T45" fmla="*/ 39 h 56"/>
                  <a:gd name="T46" fmla="*/ 1 w 87"/>
                  <a:gd name="T47" fmla="*/ 34 h 56"/>
                  <a:gd name="T48" fmla="*/ 0 w 87"/>
                  <a:gd name="T49" fmla="*/ 28 h 56"/>
                  <a:gd name="T50" fmla="*/ 1 w 87"/>
                  <a:gd name="T51" fmla="*/ 22 h 56"/>
                  <a:gd name="T52" fmla="*/ 4 w 87"/>
                  <a:gd name="T53" fmla="*/ 17 h 56"/>
                  <a:gd name="T54" fmla="*/ 8 w 87"/>
                  <a:gd name="T55" fmla="*/ 11 h 56"/>
                  <a:gd name="T56" fmla="*/ 13 w 87"/>
                  <a:gd name="T57" fmla="*/ 8 h 56"/>
                  <a:gd name="T58" fmla="*/ 19 w 87"/>
                  <a:gd name="T59" fmla="*/ 4 h 56"/>
                  <a:gd name="T60" fmla="*/ 27 w 87"/>
                  <a:gd name="T61" fmla="*/ 2 h 56"/>
                  <a:gd name="T62" fmla="*/ 35 w 87"/>
                  <a:gd name="T63" fmla="*/ 0 h 56"/>
                  <a:gd name="T64" fmla="*/ 44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2" y="0"/>
                    </a:lnTo>
                    <a:lnTo>
                      <a:pt x="61" y="2"/>
                    </a:lnTo>
                    <a:lnTo>
                      <a:pt x="68" y="4"/>
                    </a:lnTo>
                    <a:lnTo>
                      <a:pt x="74" y="8"/>
                    </a:lnTo>
                    <a:lnTo>
                      <a:pt x="80" y="11"/>
                    </a:lnTo>
                    <a:lnTo>
                      <a:pt x="84" y="17"/>
                    </a:lnTo>
                    <a:lnTo>
                      <a:pt x="86" y="22"/>
                    </a:lnTo>
                    <a:lnTo>
                      <a:pt x="87" y="28"/>
                    </a:lnTo>
                    <a:lnTo>
                      <a:pt x="86" y="34"/>
                    </a:lnTo>
                    <a:lnTo>
                      <a:pt x="84" y="39"/>
                    </a:lnTo>
                    <a:lnTo>
                      <a:pt x="80" y="44"/>
                    </a:lnTo>
                    <a:lnTo>
                      <a:pt x="74" y="48"/>
                    </a:lnTo>
                    <a:lnTo>
                      <a:pt x="68" y="51"/>
                    </a:lnTo>
                    <a:lnTo>
                      <a:pt x="61" y="55"/>
                    </a:lnTo>
                    <a:lnTo>
                      <a:pt x="52" y="56"/>
                    </a:lnTo>
                    <a:lnTo>
                      <a:pt x="44" y="56"/>
                    </a:lnTo>
                    <a:lnTo>
                      <a:pt x="35" y="56"/>
                    </a:lnTo>
                    <a:lnTo>
                      <a:pt x="27" y="55"/>
                    </a:lnTo>
                    <a:lnTo>
                      <a:pt x="19" y="51"/>
                    </a:lnTo>
                    <a:lnTo>
                      <a:pt x="13" y="48"/>
                    </a:lnTo>
                    <a:lnTo>
                      <a:pt x="8" y="44"/>
                    </a:lnTo>
                    <a:lnTo>
                      <a:pt x="4" y="39"/>
                    </a:lnTo>
                    <a:lnTo>
                      <a:pt x="1" y="34"/>
                    </a:lnTo>
                    <a:lnTo>
                      <a:pt x="0" y="28"/>
                    </a:lnTo>
                    <a:lnTo>
                      <a:pt x="1" y="22"/>
                    </a:lnTo>
                    <a:lnTo>
                      <a:pt x="4" y="17"/>
                    </a:lnTo>
                    <a:lnTo>
                      <a:pt x="8" y="11"/>
                    </a:lnTo>
                    <a:lnTo>
                      <a:pt x="13" y="8"/>
                    </a:lnTo>
                    <a:lnTo>
                      <a:pt x="19"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792" name="Freeform 429"/>
              <p:cNvSpPr>
                <a:spLocks/>
              </p:cNvSpPr>
              <p:nvPr/>
            </p:nvSpPr>
            <p:spPr bwMode="auto">
              <a:xfrm>
                <a:off x="3122" y="2070"/>
                <a:ext cx="202" cy="157"/>
              </a:xfrm>
              <a:custGeom>
                <a:avLst/>
                <a:gdLst>
                  <a:gd name="T0" fmla="*/ 39 w 202"/>
                  <a:gd name="T1" fmla="*/ 0 h 157"/>
                  <a:gd name="T2" fmla="*/ 163 w 202"/>
                  <a:gd name="T3" fmla="*/ 0 h 157"/>
                  <a:gd name="T4" fmla="*/ 171 w 202"/>
                  <a:gd name="T5" fmla="*/ 0 h 157"/>
                  <a:gd name="T6" fmla="*/ 178 w 202"/>
                  <a:gd name="T7" fmla="*/ 3 h 157"/>
                  <a:gd name="T8" fmla="*/ 185 w 202"/>
                  <a:gd name="T9" fmla="*/ 7 h 157"/>
                  <a:gd name="T10" fmla="*/ 191 w 202"/>
                  <a:gd name="T11" fmla="*/ 13 h 157"/>
                  <a:gd name="T12" fmla="*/ 196 w 202"/>
                  <a:gd name="T13" fmla="*/ 20 h 157"/>
                  <a:gd name="T14" fmla="*/ 199 w 202"/>
                  <a:gd name="T15" fmla="*/ 28 h 157"/>
                  <a:gd name="T16" fmla="*/ 202 w 202"/>
                  <a:gd name="T17" fmla="*/ 36 h 157"/>
                  <a:gd name="T18" fmla="*/ 202 w 202"/>
                  <a:gd name="T19" fmla="*/ 45 h 157"/>
                  <a:gd name="T20" fmla="*/ 202 w 202"/>
                  <a:gd name="T21" fmla="*/ 112 h 157"/>
                  <a:gd name="T22" fmla="*/ 202 w 202"/>
                  <a:gd name="T23" fmla="*/ 121 h 157"/>
                  <a:gd name="T24" fmla="*/ 199 w 202"/>
                  <a:gd name="T25" fmla="*/ 129 h 157"/>
                  <a:gd name="T26" fmla="*/ 196 w 202"/>
                  <a:gd name="T27" fmla="*/ 137 h 157"/>
                  <a:gd name="T28" fmla="*/ 191 w 202"/>
                  <a:gd name="T29" fmla="*/ 143 h 157"/>
                  <a:gd name="T30" fmla="*/ 185 w 202"/>
                  <a:gd name="T31" fmla="*/ 149 h 157"/>
                  <a:gd name="T32" fmla="*/ 178 w 202"/>
                  <a:gd name="T33" fmla="*/ 154 h 157"/>
                  <a:gd name="T34" fmla="*/ 171 w 202"/>
                  <a:gd name="T35" fmla="*/ 156 h 157"/>
                  <a:gd name="T36" fmla="*/ 163 w 202"/>
                  <a:gd name="T37" fmla="*/ 157 h 157"/>
                  <a:gd name="T38" fmla="*/ 39 w 202"/>
                  <a:gd name="T39" fmla="*/ 157 h 157"/>
                  <a:gd name="T40" fmla="*/ 31 w 202"/>
                  <a:gd name="T41" fmla="*/ 156 h 157"/>
                  <a:gd name="T42" fmla="*/ 24 w 202"/>
                  <a:gd name="T43" fmla="*/ 154 h 157"/>
                  <a:gd name="T44" fmla="*/ 17 w 202"/>
                  <a:gd name="T45" fmla="*/ 149 h 157"/>
                  <a:gd name="T46" fmla="*/ 12 w 202"/>
                  <a:gd name="T47" fmla="*/ 143 h 157"/>
                  <a:gd name="T48" fmla="*/ 7 w 202"/>
                  <a:gd name="T49" fmla="*/ 137 h 157"/>
                  <a:gd name="T50" fmla="*/ 3 w 202"/>
                  <a:gd name="T51" fmla="*/ 129 h 157"/>
                  <a:gd name="T52" fmla="*/ 1 w 202"/>
                  <a:gd name="T53" fmla="*/ 121 h 157"/>
                  <a:gd name="T54" fmla="*/ 0 w 202"/>
                  <a:gd name="T55" fmla="*/ 112 h 157"/>
                  <a:gd name="T56" fmla="*/ 0 w 202"/>
                  <a:gd name="T57" fmla="*/ 45 h 157"/>
                  <a:gd name="T58" fmla="*/ 1 w 202"/>
                  <a:gd name="T59" fmla="*/ 36 h 157"/>
                  <a:gd name="T60" fmla="*/ 3 w 202"/>
                  <a:gd name="T61" fmla="*/ 28 h 157"/>
                  <a:gd name="T62" fmla="*/ 7 w 202"/>
                  <a:gd name="T63" fmla="*/ 20 h 157"/>
                  <a:gd name="T64" fmla="*/ 12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6" y="20"/>
                    </a:lnTo>
                    <a:lnTo>
                      <a:pt x="199" y="28"/>
                    </a:lnTo>
                    <a:lnTo>
                      <a:pt x="202" y="36"/>
                    </a:lnTo>
                    <a:lnTo>
                      <a:pt x="202" y="45"/>
                    </a:lnTo>
                    <a:lnTo>
                      <a:pt x="202" y="112"/>
                    </a:lnTo>
                    <a:lnTo>
                      <a:pt x="202" y="121"/>
                    </a:lnTo>
                    <a:lnTo>
                      <a:pt x="199" y="129"/>
                    </a:lnTo>
                    <a:lnTo>
                      <a:pt x="196" y="137"/>
                    </a:lnTo>
                    <a:lnTo>
                      <a:pt x="191" y="143"/>
                    </a:lnTo>
                    <a:lnTo>
                      <a:pt x="185" y="149"/>
                    </a:lnTo>
                    <a:lnTo>
                      <a:pt x="178" y="154"/>
                    </a:lnTo>
                    <a:lnTo>
                      <a:pt x="171" y="156"/>
                    </a:lnTo>
                    <a:lnTo>
                      <a:pt x="163" y="157"/>
                    </a:lnTo>
                    <a:lnTo>
                      <a:pt x="39" y="157"/>
                    </a:lnTo>
                    <a:lnTo>
                      <a:pt x="31" y="156"/>
                    </a:lnTo>
                    <a:lnTo>
                      <a:pt x="24" y="154"/>
                    </a:lnTo>
                    <a:lnTo>
                      <a:pt x="17" y="149"/>
                    </a:lnTo>
                    <a:lnTo>
                      <a:pt x="12" y="143"/>
                    </a:lnTo>
                    <a:lnTo>
                      <a:pt x="7" y="137"/>
                    </a:lnTo>
                    <a:lnTo>
                      <a:pt x="3" y="129"/>
                    </a:lnTo>
                    <a:lnTo>
                      <a:pt x="1" y="121"/>
                    </a:lnTo>
                    <a:lnTo>
                      <a:pt x="0" y="112"/>
                    </a:lnTo>
                    <a:lnTo>
                      <a:pt x="0" y="45"/>
                    </a:lnTo>
                    <a:lnTo>
                      <a:pt x="1" y="36"/>
                    </a:lnTo>
                    <a:lnTo>
                      <a:pt x="3" y="28"/>
                    </a:lnTo>
                    <a:lnTo>
                      <a:pt x="7" y="20"/>
                    </a:lnTo>
                    <a:lnTo>
                      <a:pt x="12" y="13"/>
                    </a:lnTo>
                    <a:lnTo>
                      <a:pt x="17" y="7"/>
                    </a:lnTo>
                    <a:lnTo>
                      <a:pt x="24" y="3"/>
                    </a:lnTo>
                    <a:lnTo>
                      <a:pt x="31" y="0"/>
                    </a:lnTo>
                    <a:lnTo>
                      <a:pt x="39"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93" name="Freeform 430"/>
              <p:cNvSpPr>
                <a:spLocks/>
              </p:cNvSpPr>
              <p:nvPr/>
            </p:nvSpPr>
            <p:spPr bwMode="auto">
              <a:xfrm>
                <a:off x="3122" y="2070"/>
                <a:ext cx="202" cy="157"/>
              </a:xfrm>
              <a:custGeom>
                <a:avLst/>
                <a:gdLst>
                  <a:gd name="T0" fmla="*/ 39 w 202"/>
                  <a:gd name="T1" fmla="*/ 0 h 157"/>
                  <a:gd name="T2" fmla="*/ 163 w 202"/>
                  <a:gd name="T3" fmla="*/ 0 h 157"/>
                  <a:gd name="T4" fmla="*/ 171 w 202"/>
                  <a:gd name="T5" fmla="*/ 0 h 157"/>
                  <a:gd name="T6" fmla="*/ 178 w 202"/>
                  <a:gd name="T7" fmla="*/ 3 h 157"/>
                  <a:gd name="T8" fmla="*/ 185 w 202"/>
                  <a:gd name="T9" fmla="*/ 7 h 157"/>
                  <a:gd name="T10" fmla="*/ 191 w 202"/>
                  <a:gd name="T11" fmla="*/ 13 h 157"/>
                  <a:gd name="T12" fmla="*/ 196 w 202"/>
                  <a:gd name="T13" fmla="*/ 20 h 157"/>
                  <a:gd name="T14" fmla="*/ 199 w 202"/>
                  <a:gd name="T15" fmla="*/ 28 h 157"/>
                  <a:gd name="T16" fmla="*/ 202 w 202"/>
                  <a:gd name="T17" fmla="*/ 36 h 157"/>
                  <a:gd name="T18" fmla="*/ 202 w 202"/>
                  <a:gd name="T19" fmla="*/ 45 h 157"/>
                  <a:gd name="T20" fmla="*/ 202 w 202"/>
                  <a:gd name="T21" fmla="*/ 112 h 157"/>
                  <a:gd name="T22" fmla="*/ 202 w 202"/>
                  <a:gd name="T23" fmla="*/ 121 h 157"/>
                  <a:gd name="T24" fmla="*/ 199 w 202"/>
                  <a:gd name="T25" fmla="*/ 129 h 157"/>
                  <a:gd name="T26" fmla="*/ 196 w 202"/>
                  <a:gd name="T27" fmla="*/ 137 h 157"/>
                  <a:gd name="T28" fmla="*/ 191 w 202"/>
                  <a:gd name="T29" fmla="*/ 143 h 157"/>
                  <a:gd name="T30" fmla="*/ 185 w 202"/>
                  <a:gd name="T31" fmla="*/ 149 h 157"/>
                  <a:gd name="T32" fmla="*/ 178 w 202"/>
                  <a:gd name="T33" fmla="*/ 154 h 157"/>
                  <a:gd name="T34" fmla="*/ 171 w 202"/>
                  <a:gd name="T35" fmla="*/ 156 h 157"/>
                  <a:gd name="T36" fmla="*/ 163 w 202"/>
                  <a:gd name="T37" fmla="*/ 157 h 157"/>
                  <a:gd name="T38" fmla="*/ 39 w 202"/>
                  <a:gd name="T39" fmla="*/ 157 h 157"/>
                  <a:gd name="T40" fmla="*/ 31 w 202"/>
                  <a:gd name="T41" fmla="*/ 156 h 157"/>
                  <a:gd name="T42" fmla="*/ 24 w 202"/>
                  <a:gd name="T43" fmla="*/ 154 h 157"/>
                  <a:gd name="T44" fmla="*/ 17 w 202"/>
                  <a:gd name="T45" fmla="*/ 149 h 157"/>
                  <a:gd name="T46" fmla="*/ 12 w 202"/>
                  <a:gd name="T47" fmla="*/ 143 h 157"/>
                  <a:gd name="T48" fmla="*/ 7 w 202"/>
                  <a:gd name="T49" fmla="*/ 137 h 157"/>
                  <a:gd name="T50" fmla="*/ 3 w 202"/>
                  <a:gd name="T51" fmla="*/ 129 h 157"/>
                  <a:gd name="T52" fmla="*/ 1 w 202"/>
                  <a:gd name="T53" fmla="*/ 121 h 157"/>
                  <a:gd name="T54" fmla="*/ 0 w 202"/>
                  <a:gd name="T55" fmla="*/ 112 h 157"/>
                  <a:gd name="T56" fmla="*/ 0 w 202"/>
                  <a:gd name="T57" fmla="*/ 45 h 157"/>
                  <a:gd name="T58" fmla="*/ 1 w 202"/>
                  <a:gd name="T59" fmla="*/ 36 h 157"/>
                  <a:gd name="T60" fmla="*/ 3 w 202"/>
                  <a:gd name="T61" fmla="*/ 28 h 157"/>
                  <a:gd name="T62" fmla="*/ 7 w 202"/>
                  <a:gd name="T63" fmla="*/ 20 h 157"/>
                  <a:gd name="T64" fmla="*/ 12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6" y="20"/>
                    </a:lnTo>
                    <a:lnTo>
                      <a:pt x="199" y="28"/>
                    </a:lnTo>
                    <a:lnTo>
                      <a:pt x="202" y="36"/>
                    </a:lnTo>
                    <a:lnTo>
                      <a:pt x="202" y="45"/>
                    </a:lnTo>
                    <a:lnTo>
                      <a:pt x="202" y="112"/>
                    </a:lnTo>
                    <a:lnTo>
                      <a:pt x="202" y="121"/>
                    </a:lnTo>
                    <a:lnTo>
                      <a:pt x="199" y="129"/>
                    </a:lnTo>
                    <a:lnTo>
                      <a:pt x="196" y="137"/>
                    </a:lnTo>
                    <a:lnTo>
                      <a:pt x="191" y="143"/>
                    </a:lnTo>
                    <a:lnTo>
                      <a:pt x="185" y="149"/>
                    </a:lnTo>
                    <a:lnTo>
                      <a:pt x="178" y="154"/>
                    </a:lnTo>
                    <a:lnTo>
                      <a:pt x="171" y="156"/>
                    </a:lnTo>
                    <a:lnTo>
                      <a:pt x="163" y="157"/>
                    </a:lnTo>
                    <a:lnTo>
                      <a:pt x="39" y="157"/>
                    </a:lnTo>
                    <a:lnTo>
                      <a:pt x="31" y="156"/>
                    </a:lnTo>
                    <a:lnTo>
                      <a:pt x="24" y="154"/>
                    </a:lnTo>
                    <a:lnTo>
                      <a:pt x="17" y="149"/>
                    </a:lnTo>
                    <a:lnTo>
                      <a:pt x="12" y="143"/>
                    </a:lnTo>
                    <a:lnTo>
                      <a:pt x="7" y="137"/>
                    </a:lnTo>
                    <a:lnTo>
                      <a:pt x="3" y="129"/>
                    </a:lnTo>
                    <a:lnTo>
                      <a:pt x="1" y="121"/>
                    </a:lnTo>
                    <a:lnTo>
                      <a:pt x="0" y="112"/>
                    </a:lnTo>
                    <a:lnTo>
                      <a:pt x="0" y="45"/>
                    </a:lnTo>
                    <a:lnTo>
                      <a:pt x="1" y="36"/>
                    </a:lnTo>
                    <a:lnTo>
                      <a:pt x="3" y="28"/>
                    </a:lnTo>
                    <a:lnTo>
                      <a:pt x="7" y="20"/>
                    </a:lnTo>
                    <a:lnTo>
                      <a:pt x="12" y="13"/>
                    </a:lnTo>
                    <a:lnTo>
                      <a:pt x="17" y="7"/>
                    </a:lnTo>
                    <a:lnTo>
                      <a:pt x="24" y="3"/>
                    </a:lnTo>
                    <a:lnTo>
                      <a:pt x="31" y="0"/>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794" name="Freeform 431"/>
              <p:cNvSpPr>
                <a:spLocks/>
              </p:cNvSpPr>
              <p:nvPr/>
            </p:nvSpPr>
            <p:spPr bwMode="auto">
              <a:xfrm>
                <a:off x="3193" y="2133"/>
                <a:ext cx="88" cy="56"/>
              </a:xfrm>
              <a:custGeom>
                <a:avLst/>
                <a:gdLst>
                  <a:gd name="T0" fmla="*/ 44 w 88"/>
                  <a:gd name="T1" fmla="*/ 0 h 56"/>
                  <a:gd name="T2" fmla="*/ 53 w 88"/>
                  <a:gd name="T3" fmla="*/ 0 h 56"/>
                  <a:gd name="T4" fmla="*/ 61 w 88"/>
                  <a:gd name="T5" fmla="*/ 2 h 56"/>
                  <a:gd name="T6" fmla="*/ 68 w 88"/>
                  <a:gd name="T7" fmla="*/ 4 h 56"/>
                  <a:gd name="T8" fmla="*/ 75 w 88"/>
                  <a:gd name="T9" fmla="*/ 8 h 56"/>
                  <a:gd name="T10" fmla="*/ 81 w 88"/>
                  <a:gd name="T11" fmla="*/ 11 h 56"/>
                  <a:gd name="T12" fmla="*/ 85 w 88"/>
                  <a:gd name="T13" fmla="*/ 17 h 56"/>
                  <a:gd name="T14" fmla="*/ 87 w 88"/>
                  <a:gd name="T15" fmla="*/ 22 h 56"/>
                  <a:gd name="T16" fmla="*/ 88 w 88"/>
                  <a:gd name="T17" fmla="*/ 28 h 56"/>
                  <a:gd name="T18" fmla="*/ 87 w 88"/>
                  <a:gd name="T19" fmla="*/ 34 h 56"/>
                  <a:gd name="T20" fmla="*/ 85 w 88"/>
                  <a:gd name="T21" fmla="*/ 39 h 56"/>
                  <a:gd name="T22" fmla="*/ 81 w 88"/>
                  <a:gd name="T23" fmla="*/ 44 h 56"/>
                  <a:gd name="T24" fmla="*/ 75 w 88"/>
                  <a:gd name="T25" fmla="*/ 48 h 56"/>
                  <a:gd name="T26" fmla="*/ 68 w 88"/>
                  <a:gd name="T27" fmla="*/ 51 h 56"/>
                  <a:gd name="T28" fmla="*/ 61 w 88"/>
                  <a:gd name="T29" fmla="*/ 55 h 56"/>
                  <a:gd name="T30" fmla="*/ 53 w 88"/>
                  <a:gd name="T31" fmla="*/ 56 h 56"/>
                  <a:gd name="T32" fmla="*/ 44 w 88"/>
                  <a:gd name="T33" fmla="*/ 56 h 56"/>
                  <a:gd name="T34" fmla="*/ 35 w 88"/>
                  <a:gd name="T35" fmla="*/ 56 h 56"/>
                  <a:gd name="T36" fmla="*/ 27 w 88"/>
                  <a:gd name="T37" fmla="*/ 55 h 56"/>
                  <a:gd name="T38" fmla="*/ 20 w 88"/>
                  <a:gd name="T39" fmla="*/ 51 h 56"/>
                  <a:gd name="T40" fmla="*/ 13 w 88"/>
                  <a:gd name="T41" fmla="*/ 48 h 56"/>
                  <a:gd name="T42" fmla="*/ 8 w 88"/>
                  <a:gd name="T43" fmla="*/ 44 h 56"/>
                  <a:gd name="T44" fmla="*/ 4 w 88"/>
                  <a:gd name="T45" fmla="*/ 39 h 56"/>
                  <a:gd name="T46" fmla="*/ 1 w 88"/>
                  <a:gd name="T47" fmla="*/ 34 h 56"/>
                  <a:gd name="T48" fmla="*/ 0 w 88"/>
                  <a:gd name="T49" fmla="*/ 28 h 56"/>
                  <a:gd name="T50" fmla="*/ 1 w 88"/>
                  <a:gd name="T51" fmla="*/ 22 h 56"/>
                  <a:gd name="T52" fmla="*/ 4 w 88"/>
                  <a:gd name="T53" fmla="*/ 17 h 56"/>
                  <a:gd name="T54" fmla="*/ 8 w 88"/>
                  <a:gd name="T55" fmla="*/ 11 h 56"/>
                  <a:gd name="T56" fmla="*/ 13 w 88"/>
                  <a:gd name="T57" fmla="*/ 8 h 56"/>
                  <a:gd name="T58" fmla="*/ 20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8" y="4"/>
                    </a:lnTo>
                    <a:lnTo>
                      <a:pt x="75" y="8"/>
                    </a:lnTo>
                    <a:lnTo>
                      <a:pt x="81" y="11"/>
                    </a:lnTo>
                    <a:lnTo>
                      <a:pt x="85" y="17"/>
                    </a:lnTo>
                    <a:lnTo>
                      <a:pt x="87" y="22"/>
                    </a:lnTo>
                    <a:lnTo>
                      <a:pt x="88" y="28"/>
                    </a:lnTo>
                    <a:lnTo>
                      <a:pt x="87" y="34"/>
                    </a:lnTo>
                    <a:lnTo>
                      <a:pt x="85" y="39"/>
                    </a:lnTo>
                    <a:lnTo>
                      <a:pt x="81" y="44"/>
                    </a:lnTo>
                    <a:lnTo>
                      <a:pt x="75" y="48"/>
                    </a:lnTo>
                    <a:lnTo>
                      <a:pt x="68" y="51"/>
                    </a:lnTo>
                    <a:lnTo>
                      <a:pt x="61" y="55"/>
                    </a:lnTo>
                    <a:lnTo>
                      <a:pt x="53" y="56"/>
                    </a:lnTo>
                    <a:lnTo>
                      <a:pt x="44" y="56"/>
                    </a:lnTo>
                    <a:lnTo>
                      <a:pt x="35" y="56"/>
                    </a:lnTo>
                    <a:lnTo>
                      <a:pt x="27" y="55"/>
                    </a:lnTo>
                    <a:lnTo>
                      <a:pt x="20" y="51"/>
                    </a:lnTo>
                    <a:lnTo>
                      <a:pt x="13" y="48"/>
                    </a:lnTo>
                    <a:lnTo>
                      <a:pt x="8" y="44"/>
                    </a:lnTo>
                    <a:lnTo>
                      <a:pt x="4" y="39"/>
                    </a:lnTo>
                    <a:lnTo>
                      <a:pt x="1" y="34"/>
                    </a:lnTo>
                    <a:lnTo>
                      <a:pt x="0" y="28"/>
                    </a:lnTo>
                    <a:lnTo>
                      <a:pt x="1" y="22"/>
                    </a:lnTo>
                    <a:lnTo>
                      <a:pt x="4" y="17"/>
                    </a:lnTo>
                    <a:lnTo>
                      <a:pt x="8" y="11"/>
                    </a:lnTo>
                    <a:lnTo>
                      <a:pt x="13" y="8"/>
                    </a:lnTo>
                    <a:lnTo>
                      <a:pt x="20"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95" name="Freeform 432"/>
              <p:cNvSpPr>
                <a:spLocks/>
              </p:cNvSpPr>
              <p:nvPr/>
            </p:nvSpPr>
            <p:spPr bwMode="auto">
              <a:xfrm>
                <a:off x="3193" y="2133"/>
                <a:ext cx="88" cy="56"/>
              </a:xfrm>
              <a:custGeom>
                <a:avLst/>
                <a:gdLst>
                  <a:gd name="T0" fmla="*/ 44 w 88"/>
                  <a:gd name="T1" fmla="*/ 0 h 56"/>
                  <a:gd name="T2" fmla="*/ 53 w 88"/>
                  <a:gd name="T3" fmla="*/ 0 h 56"/>
                  <a:gd name="T4" fmla="*/ 61 w 88"/>
                  <a:gd name="T5" fmla="*/ 2 h 56"/>
                  <a:gd name="T6" fmla="*/ 68 w 88"/>
                  <a:gd name="T7" fmla="*/ 4 h 56"/>
                  <a:gd name="T8" fmla="*/ 75 w 88"/>
                  <a:gd name="T9" fmla="*/ 8 h 56"/>
                  <a:gd name="T10" fmla="*/ 81 w 88"/>
                  <a:gd name="T11" fmla="*/ 11 h 56"/>
                  <a:gd name="T12" fmla="*/ 85 w 88"/>
                  <a:gd name="T13" fmla="*/ 17 h 56"/>
                  <a:gd name="T14" fmla="*/ 87 w 88"/>
                  <a:gd name="T15" fmla="*/ 22 h 56"/>
                  <a:gd name="T16" fmla="*/ 88 w 88"/>
                  <a:gd name="T17" fmla="*/ 28 h 56"/>
                  <a:gd name="T18" fmla="*/ 87 w 88"/>
                  <a:gd name="T19" fmla="*/ 34 h 56"/>
                  <a:gd name="T20" fmla="*/ 85 w 88"/>
                  <a:gd name="T21" fmla="*/ 39 h 56"/>
                  <a:gd name="T22" fmla="*/ 81 w 88"/>
                  <a:gd name="T23" fmla="*/ 44 h 56"/>
                  <a:gd name="T24" fmla="*/ 75 w 88"/>
                  <a:gd name="T25" fmla="*/ 48 h 56"/>
                  <a:gd name="T26" fmla="*/ 68 w 88"/>
                  <a:gd name="T27" fmla="*/ 51 h 56"/>
                  <a:gd name="T28" fmla="*/ 61 w 88"/>
                  <a:gd name="T29" fmla="*/ 55 h 56"/>
                  <a:gd name="T30" fmla="*/ 53 w 88"/>
                  <a:gd name="T31" fmla="*/ 56 h 56"/>
                  <a:gd name="T32" fmla="*/ 44 w 88"/>
                  <a:gd name="T33" fmla="*/ 56 h 56"/>
                  <a:gd name="T34" fmla="*/ 35 w 88"/>
                  <a:gd name="T35" fmla="*/ 56 h 56"/>
                  <a:gd name="T36" fmla="*/ 27 w 88"/>
                  <a:gd name="T37" fmla="*/ 55 h 56"/>
                  <a:gd name="T38" fmla="*/ 20 w 88"/>
                  <a:gd name="T39" fmla="*/ 51 h 56"/>
                  <a:gd name="T40" fmla="*/ 13 w 88"/>
                  <a:gd name="T41" fmla="*/ 48 h 56"/>
                  <a:gd name="T42" fmla="*/ 8 w 88"/>
                  <a:gd name="T43" fmla="*/ 44 h 56"/>
                  <a:gd name="T44" fmla="*/ 4 w 88"/>
                  <a:gd name="T45" fmla="*/ 39 h 56"/>
                  <a:gd name="T46" fmla="*/ 1 w 88"/>
                  <a:gd name="T47" fmla="*/ 34 h 56"/>
                  <a:gd name="T48" fmla="*/ 0 w 88"/>
                  <a:gd name="T49" fmla="*/ 28 h 56"/>
                  <a:gd name="T50" fmla="*/ 1 w 88"/>
                  <a:gd name="T51" fmla="*/ 22 h 56"/>
                  <a:gd name="T52" fmla="*/ 4 w 88"/>
                  <a:gd name="T53" fmla="*/ 17 h 56"/>
                  <a:gd name="T54" fmla="*/ 8 w 88"/>
                  <a:gd name="T55" fmla="*/ 11 h 56"/>
                  <a:gd name="T56" fmla="*/ 13 w 88"/>
                  <a:gd name="T57" fmla="*/ 8 h 56"/>
                  <a:gd name="T58" fmla="*/ 20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8" y="4"/>
                    </a:lnTo>
                    <a:lnTo>
                      <a:pt x="75" y="8"/>
                    </a:lnTo>
                    <a:lnTo>
                      <a:pt x="81" y="11"/>
                    </a:lnTo>
                    <a:lnTo>
                      <a:pt x="85" y="17"/>
                    </a:lnTo>
                    <a:lnTo>
                      <a:pt x="87" y="22"/>
                    </a:lnTo>
                    <a:lnTo>
                      <a:pt x="88" y="28"/>
                    </a:lnTo>
                    <a:lnTo>
                      <a:pt x="87" y="34"/>
                    </a:lnTo>
                    <a:lnTo>
                      <a:pt x="85" y="39"/>
                    </a:lnTo>
                    <a:lnTo>
                      <a:pt x="81" y="44"/>
                    </a:lnTo>
                    <a:lnTo>
                      <a:pt x="75" y="48"/>
                    </a:lnTo>
                    <a:lnTo>
                      <a:pt x="68" y="51"/>
                    </a:lnTo>
                    <a:lnTo>
                      <a:pt x="61" y="55"/>
                    </a:lnTo>
                    <a:lnTo>
                      <a:pt x="53" y="56"/>
                    </a:lnTo>
                    <a:lnTo>
                      <a:pt x="44" y="56"/>
                    </a:lnTo>
                    <a:lnTo>
                      <a:pt x="35" y="56"/>
                    </a:lnTo>
                    <a:lnTo>
                      <a:pt x="27" y="55"/>
                    </a:lnTo>
                    <a:lnTo>
                      <a:pt x="20" y="51"/>
                    </a:lnTo>
                    <a:lnTo>
                      <a:pt x="13" y="48"/>
                    </a:lnTo>
                    <a:lnTo>
                      <a:pt x="8" y="44"/>
                    </a:lnTo>
                    <a:lnTo>
                      <a:pt x="4" y="39"/>
                    </a:lnTo>
                    <a:lnTo>
                      <a:pt x="1" y="34"/>
                    </a:lnTo>
                    <a:lnTo>
                      <a:pt x="0" y="28"/>
                    </a:lnTo>
                    <a:lnTo>
                      <a:pt x="1" y="22"/>
                    </a:lnTo>
                    <a:lnTo>
                      <a:pt x="4" y="17"/>
                    </a:lnTo>
                    <a:lnTo>
                      <a:pt x="8" y="11"/>
                    </a:lnTo>
                    <a:lnTo>
                      <a:pt x="13" y="8"/>
                    </a:lnTo>
                    <a:lnTo>
                      <a:pt x="20"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796" name="Freeform 433"/>
              <p:cNvSpPr>
                <a:spLocks/>
              </p:cNvSpPr>
              <p:nvPr/>
            </p:nvSpPr>
            <p:spPr bwMode="auto">
              <a:xfrm>
                <a:off x="3319" y="2070"/>
                <a:ext cx="203" cy="157"/>
              </a:xfrm>
              <a:custGeom>
                <a:avLst/>
                <a:gdLst>
                  <a:gd name="T0" fmla="*/ 40 w 203"/>
                  <a:gd name="T1" fmla="*/ 0 h 157"/>
                  <a:gd name="T2" fmla="*/ 163 w 203"/>
                  <a:gd name="T3" fmla="*/ 0 h 157"/>
                  <a:gd name="T4" fmla="*/ 171 w 203"/>
                  <a:gd name="T5" fmla="*/ 0 h 157"/>
                  <a:gd name="T6" fmla="*/ 179 w 203"/>
                  <a:gd name="T7" fmla="*/ 3 h 157"/>
                  <a:gd name="T8" fmla="*/ 185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5 w 203"/>
                  <a:gd name="T31" fmla="*/ 149 h 157"/>
                  <a:gd name="T32" fmla="*/ 179 w 203"/>
                  <a:gd name="T33" fmla="*/ 154 h 157"/>
                  <a:gd name="T34" fmla="*/ 171 w 203"/>
                  <a:gd name="T35" fmla="*/ 156 h 157"/>
                  <a:gd name="T36" fmla="*/ 163 w 203"/>
                  <a:gd name="T37" fmla="*/ 157 h 157"/>
                  <a:gd name="T38" fmla="*/ 40 w 203"/>
                  <a:gd name="T39" fmla="*/ 157 h 157"/>
                  <a:gd name="T40" fmla="*/ 32 w 203"/>
                  <a:gd name="T41" fmla="*/ 156 h 157"/>
                  <a:gd name="T42" fmla="*/ 24 w 203"/>
                  <a:gd name="T43" fmla="*/ 154 h 157"/>
                  <a:gd name="T44" fmla="*/ 17 w 203"/>
                  <a:gd name="T45" fmla="*/ 149 h 157"/>
                  <a:gd name="T46" fmla="*/ 12 w 203"/>
                  <a:gd name="T47" fmla="*/ 143 h 157"/>
                  <a:gd name="T48" fmla="*/ 7 w 203"/>
                  <a:gd name="T49" fmla="*/ 137 h 157"/>
                  <a:gd name="T50" fmla="*/ 3 w 203"/>
                  <a:gd name="T51" fmla="*/ 129 h 157"/>
                  <a:gd name="T52" fmla="*/ 1 w 203"/>
                  <a:gd name="T53" fmla="*/ 121 h 157"/>
                  <a:gd name="T54" fmla="*/ 0 w 203"/>
                  <a:gd name="T55" fmla="*/ 112 h 157"/>
                  <a:gd name="T56" fmla="*/ 0 w 203"/>
                  <a:gd name="T57" fmla="*/ 45 h 157"/>
                  <a:gd name="T58" fmla="*/ 1 w 203"/>
                  <a:gd name="T59" fmla="*/ 36 h 157"/>
                  <a:gd name="T60" fmla="*/ 3 w 203"/>
                  <a:gd name="T61" fmla="*/ 28 h 157"/>
                  <a:gd name="T62" fmla="*/ 7 w 203"/>
                  <a:gd name="T63" fmla="*/ 20 h 157"/>
                  <a:gd name="T64" fmla="*/ 12 w 203"/>
                  <a:gd name="T65" fmla="*/ 13 h 157"/>
                  <a:gd name="T66" fmla="*/ 17 w 203"/>
                  <a:gd name="T67" fmla="*/ 7 h 157"/>
                  <a:gd name="T68" fmla="*/ 24 w 203"/>
                  <a:gd name="T69" fmla="*/ 3 h 157"/>
                  <a:gd name="T70" fmla="*/ 32 w 203"/>
                  <a:gd name="T71" fmla="*/ 0 h 157"/>
                  <a:gd name="T72" fmla="*/ 40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9"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9" y="154"/>
                    </a:lnTo>
                    <a:lnTo>
                      <a:pt x="171" y="156"/>
                    </a:lnTo>
                    <a:lnTo>
                      <a:pt x="163" y="157"/>
                    </a:lnTo>
                    <a:lnTo>
                      <a:pt x="40" y="157"/>
                    </a:lnTo>
                    <a:lnTo>
                      <a:pt x="32" y="156"/>
                    </a:lnTo>
                    <a:lnTo>
                      <a:pt x="24" y="154"/>
                    </a:lnTo>
                    <a:lnTo>
                      <a:pt x="17" y="149"/>
                    </a:lnTo>
                    <a:lnTo>
                      <a:pt x="12" y="143"/>
                    </a:lnTo>
                    <a:lnTo>
                      <a:pt x="7" y="137"/>
                    </a:lnTo>
                    <a:lnTo>
                      <a:pt x="3" y="129"/>
                    </a:lnTo>
                    <a:lnTo>
                      <a:pt x="1" y="121"/>
                    </a:lnTo>
                    <a:lnTo>
                      <a:pt x="0" y="112"/>
                    </a:lnTo>
                    <a:lnTo>
                      <a:pt x="0" y="45"/>
                    </a:lnTo>
                    <a:lnTo>
                      <a:pt x="1" y="36"/>
                    </a:lnTo>
                    <a:lnTo>
                      <a:pt x="3" y="28"/>
                    </a:lnTo>
                    <a:lnTo>
                      <a:pt x="7" y="20"/>
                    </a:lnTo>
                    <a:lnTo>
                      <a:pt x="12" y="13"/>
                    </a:lnTo>
                    <a:lnTo>
                      <a:pt x="17" y="7"/>
                    </a:lnTo>
                    <a:lnTo>
                      <a:pt x="24" y="3"/>
                    </a:lnTo>
                    <a:lnTo>
                      <a:pt x="32" y="0"/>
                    </a:lnTo>
                    <a:lnTo>
                      <a:pt x="4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97" name="Freeform 434"/>
              <p:cNvSpPr>
                <a:spLocks/>
              </p:cNvSpPr>
              <p:nvPr/>
            </p:nvSpPr>
            <p:spPr bwMode="auto">
              <a:xfrm>
                <a:off x="3319" y="2070"/>
                <a:ext cx="203" cy="157"/>
              </a:xfrm>
              <a:custGeom>
                <a:avLst/>
                <a:gdLst>
                  <a:gd name="T0" fmla="*/ 40 w 203"/>
                  <a:gd name="T1" fmla="*/ 0 h 157"/>
                  <a:gd name="T2" fmla="*/ 163 w 203"/>
                  <a:gd name="T3" fmla="*/ 0 h 157"/>
                  <a:gd name="T4" fmla="*/ 171 w 203"/>
                  <a:gd name="T5" fmla="*/ 0 h 157"/>
                  <a:gd name="T6" fmla="*/ 179 w 203"/>
                  <a:gd name="T7" fmla="*/ 3 h 157"/>
                  <a:gd name="T8" fmla="*/ 185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5 w 203"/>
                  <a:gd name="T31" fmla="*/ 149 h 157"/>
                  <a:gd name="T32" fmla="*/ 179 w 203"/>
                  <a:gd name="T33" fmla="*/ 154 h 157"/>
                  <a:gd name="T34" fmla="*/ 171 w 203"/>
                  <a:gd name="T35" fmla="*/ 156 h 157"/>
                  <a:gd name="T36" fmla="*/ 163 w 203"/>
                  <a:gd name="T37" fmla="*/ 157 h 157"/>
                  <a:gd name="T38" fmla="*/ 40 w 203"/>
                  <a:gd name="T39" fmla="*/ 157 h 157"/>
                  <a:gd name="T40" fmla="*/ 32 w 203"/>
                  <a:gd name="T41" fmla="*/ 156 h 157"/>
                  <a:gd name="T42" fmla="*/ 24 w 203"/>
                  <a:gd name="T43" fmla="*/ 154 h 157"/>
                  <a:gd name="T44" fmla="*/ 17 w 203"/>
                  <a:gd name="T45" fmla="*/ 149 h 157"/>
                  <a:gd name="T46" fmla="*/ 12 w 203"/>
                  <a:gd name="T47" fmla="*/ 143 h 157"/>
                  <a:gd name="T48" fmla="*/ 7 w 203"/>
                  <a:gd name="T49" fmla="*/ 137 h 157"/>
                  <a:gd name="T50" fmla="*/ 3 w 203"/>
                  <a:gd name="T51" fmla="*/ 129 h 157"/>
                  <a:gd name="T52" fmla="*/ 1 w 203"/>
                  <a:gd name="T53" fmla="*/ 121 h 157"/>
                  <a:gd name="T54" fmla="*/ 0 w 203"/>
                  <a:gd name="T55" fmla="*/ 112 h 157"/>
                  <a:gd name="T56" fmla="*/ 0 w 203"/>
                  <a:gd name="T57" fmla="*/ 45 h 157"/>
                  <a:gd name="T58" fmla="*/ 1 w 203"/>
                  <a:gd name="T59" fmla="*/ 36 h 157"/>
                  <a:gd name="T60" fmla="*/ 3 w 203"/>
                  <a:gd name="T61" fmla="*/ 28 h 157"/>
                  <a:gd name="T62" fmla="*/ 7 w 203"/>
                  <a:gd name="T63" fmla="*/ 20 h 157"/>
                  <a:gd name="T64" fmla="*/ 12 w 203"/>
                  <a:gd name="T65" fmla="*/ 13 h 157"/>
                  <a:gd name="T66" fmla="*/ 17 w 203"/>
                  <a:gd name="T67" fmla="*/ 7 h 157"/>
                  <a:gd name="T68" fmla="*/ 24 w 203"/>
                  <a:gd name="T69" fmla="*/ 3 h 157"/>
                  <a:gd name="T70" fmla="*/ 32 w 203"/>
                  <a:gd name="T71" fmla="*/ 0 h 157"/>
                  <a:gd name="T72" fmla="*/ 40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9"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9" y="154"/>
                    </a:lnTo>
                    <a:lnTo>
                      <a:pt x="171" y="156"/>
                    </a:lnTo>
                    <a:lnTo>
                      <a:pt x="163" y="157"/>
                    </a:lnTo>
                    <a:lnTo>
                      <a:pt x="40" y="157"/>
                    </a:lnTo>
                    <a:lnTo>
                      <a:pt x="32" y="156"/>
                    </a:lnTo>
                    <a:lnTo>
                      <a:pt x="24" y="154"/>
                    </a:lnTo>
                    <a:lnTo>
                      <a:pt x="17" y="149"/>
                    </a:lnTo>
                    <a:lnTo>
                      <a:pt x="12" y="143"/>
                    </a:lnTo>
                    <a:lnTo>
                      <a:pt x="7" y="137"/>
                    </a:lnTo>
                    <a:lnTo>
                      <a:pt x="3" y="129"/>
                    </a:lnTo>
                    <a:lnTo>
                      <a:pt x="1" y="121"/>
                    </a:lnTo>
                    <a:lnTo>
                      <a:pt x="0" y="112"/>
                    </a:lnTo>
                    <a:lnTo>
                      <a:pt x="0" y="45"/>
                    </a:lnTo>
                    <a:lnTo>
                      <a:pt x="1" y="36"/>
                    </a:lnTo>
                    <a:lnTo>
                      <a:pt x="3" y="28"/>
                    </a:lnTo>
                    <a:lnTo>
                      <a:pt x="7" y="20"/>
                    </a:lnTo>
                    <a:lnTo>
                      <a:pt x="12" y="13"/>
                    </a:lnTo>
                    <a:lnTo>
                      <a:pt x="17" y="7"/>
                    </a:lnTo>
                    <a:lnTo>
                      <a:pt x="24" y="3"/>
                    </a:lnTo>
                    <a:lnTo>
                      <a:pt x="32" y="0"/>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798" name="Freeform 435"/>
              <p:cNvSpPr>
                <a:spLocks/>
              </p:cNvSpPr>
              <p:nvPr/>
            </p:nvSpPr>
            <p:spPr bwMode="auto">
              <a:xfrm>
                <a:off x="3391" y="2133"/>
                <a:ext cx="87" cy="56"/>
              </a:xfrm>
              <a:custGeom>
                <a:avLst/>
                <a:gdLst>
                  <a:gd name="T0" fmla="*/ 43 w 87"/>
                  <a:gd name="T1" fmla="*/ 0 h 56"/>
                  <a:gd name="T2" fmla="*/ 52 w 87"/>
                  <a:gd name="T3" fmla="*/ 0 h 56"/>
                  <a:gd name="T4" fmla="*/ 61 w 87"/>
                  <a:gd name="T5" fmla="*/ 2 h 56"/>
                  <a:gd name="T6" fmla="*/ 68 w 87"/>
                  <a:gd name="T7" fmla="*/ 4 h 56"/>
                  <a:gd name="T8" fmla="*/ 75 w 87"/>
                  <a:gd name="T9" fmla="*/ 8 h 56"/>
                  <a:gd name="T10" fmla="*/ 80 w 87"/>
                  <a:gd name="T11" fmla="*/ 11 h 56"/>
                  <a:gd name="T12" fmla="*/ 84 w 87"/>
                  <a:gd name="T13" fmla="*/ 17 h 56"/>
                  <a:gd name="T14" fmla="*/ 86 w 87"/>
                  <a:gd name="T15" fmla="*/ 22 h 56"/>
                  <a:gd name="T16" fmla="*/ 87 w 87"/>
                  <a:gd name="T17" fmla="*/ 28 h 56"/>
                  <a:gd name="T18" fmla="*/ 86 w 87"/>
                  <a:gd name="T19" fmla="*/ 34 h 56"/>
                  <a:gd name="T20" fmla="*/ 84 w 87"/>
                  <a:gd name="T21" fmla="*/ 39 h 56"/>
                  <a:gd name="T22" fmla="*/ 80 w 87"/>
                  <a:gd name="T23" fmla="*/ 44 h 56"/>
                  <a:gd name="T24" fmla="*/ 75 w 87"/>
                  <a:gd name="T25" fmla="*/ 48 h 56"/>
                  <a:gd name="T26" fmla="*/ 68 w 87"/>
                  <a:gd name="T27" fmla="*/ 51 h 56"/>
                  <a:gd name="T28" fmla="*/ 61 w 87"/>
                  <a:gd name="T29" fmla="*/ 55 h 56"/>
                  <a:gd name="T30" fmla="*/ 52 w 87"/>
                  <a:gd name="T31" fmla="*/ 56 h 56"/>
                  <a:gd name="T32" fmla="*/ 43 w 87"/>
                  <a:gd name="T33" fmla="*/ 56 h 56"/>
                  <a:gd name="T34" fmla="*/ 34 w 87"/>
                  <a:gd name="T35" fmla="*/ 56 h 56"/>
                  <a:gd name="T36" fmla="*/ 26 w 87"/>
                  <a:gd name="T37" fmla="*/ 55 h 56"/>
                  <a:gd name="T38" fmla="*/ 19 w 87"/>
                  <a:gd name="T39" fmla="*/ 51 h 56"/>
                  <a:gd name="T40" fmla="*/ 12 w 87"/>
                  <a:gd name="T41" fmla="*/ 48 h 56"/>
                  <a:gd name="T42" fmla="*/ 7 w 87"/>
                  <a:gd name="T43" fmla="*/ 44 h 56"/>
                  <a:gd name="T44" fmla="*/ 3 w 87"/>
                  <a:gd name="T45" fmla="*/ 39 h 56"/>
                  <a:gd name="T46" fmla="*/ 0 w 87"/>
                  <a:gd name="T47" fmla="*/ 34 h 56"/>
                  <a:gd name="T48" fmla="*/ 0 w 87"/>
                  <a:gd name="T49" fmla="*/ 28 h 56"/>
                  <a:gd name="T50" fmla="*/ 0 w 87"/>
                  <a:gd name="T51" fmla="*/ 22 h 56"/>
                  <a:gd name="T52" fmla="*/ 3 w 87"/>
                  <a:gd name="T53" fmla="*/ 17 h 56"/>
                  <a:gd name="T54" fmla="*/ 7 w 87"/>
                  <a:gd name="T55" fmla="*/ 11 h 56"/>
                  <a:gd name="T56" fmla="*/ 12 w 87"/>
                  <a:gd name="T57" fmla="*/ 8 h 56"/>
                  <a:gd name="T58" fmla="*/ 19 w 87"/>
                  <a:gd name="T59" fmla="*/ 4 h 56"/>
                  <a:gd name="T60" fmla="*/ 26 w 87"/>
                  <a:gd name="T61" fmla="*/ 2 h 56"/>
                  <a:gd name="T62" fmla="*/ 34 w 87"/>
                  <a:gd name="T63" fmla="*/ 0 h 56"/>
                  <a:gd name="T64" fmla="*/ 43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3" y="0"/>
                    </a:moveTo>
                    <a:lnTo>
                      <a:pt x="52" y="0"/>
                    </a:lnTo>
                    <a:lnTo>
                      <a:pt x="61" y="2"/>
                    </a:lnTo>
                    <a:lnTo>
                      <a:pt x="68" y="4"/>
                    </a:lnTo>
                    <a:lnTo>
                      <a:pt x="75" y="8"/>
                    </a:lnTo>
                    <a:lnTo>
                      <a:pt x="80" y="11"/>
                    </a:lnTo>
                    <a:lnTo>
                      <a:pt x="84" y="17"/>
                    </a:lnTo>
                    <a:lnTo>
                      <a:pt x="86" y="22"/>
                    </a:lnTo>
                    <a:lnTo>
                      <a:pt x="87" y="28"/>
                    </a:lnTo>
                    <a:lnTo>
                      <a:pt x="86" y="34"/>
                    </a:lnTo>
                    <a:lnTo>
                      <a:pt x="84" y="39"/>
                    </a:lnTo>
                    <a:lnTo>
                      <a:pt x="80" y="44"/>
                    </a:lnTo>
                    <a:lnTo>
                      <a:pt x="75" y="48"/>
                    </a:lnTo>
                    <a:lnTo>
                      <a:pt x="68" y="51"/>
                    </a:lnTo>
                    <a:lnTo>
                      <a:pt x="61" y="55"/>
                    </a:lnTo>
                    <a:lnTo>
                      <a:pt x="52" y="56"/>
                    </a:lnTo>
                    <a:lnTo>
                      <a:pt x="43" y="56"/>
                    </a:lnTo>
                    <a:lnTo>
                      <a:pt x="34" y="56"/>
                    </a:lnTo>
                    <a:lnTo>
                      <a:pt x="26" y="55"/>
                    </a:lnTo>
                    <a:lnTo>
                      <a:pt x="19" y="51"/>
                    </a:lnTo>
                    <a:lnTo>
                      <a:pt x="12" y="48"/>
                    </a:lnTo>
                    <a:lnTo>
                      <a:pt x="7" y="44"/>
                    </a:lnTo>
                    <a:lnTo>
                      <a:pt x="3" y="39"/>
                    </a:lnTo>
                    <a:lnTo>
                      <a:pt x="0" y="34"/>
                    </a:lnTo>
                    <a:lnTo>
                      <a:pt x="0" y="28"/>
                    </a:lnTo>
                    <a:lnTo>
                      <a:pt x="0" y="22"/>
                    </a:lnTo>
                    <a:lnTo>
                      <a:pt x="3" y="17"/>
                    </a:lnTo>
                    <a:lnTo>
                      <a:pt x="7" y="11"/>
                    </a:lnTo>
                    <a:lnTo>
                      <a:pt x="12" y="8"/>
                    </a:lnTo>
                    <a:lnTo>
                      <a:pt x="19" y="4"/>
                    </a:lnTo>
                    <a:lnTo>
                      <a:pt x="26" y="2"/>
                    </a:lnTo>
                    <a:lnTo>
                      <a:pt x="34" y="0"/>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99" name="Freeform 436"/>
              <p:cNvSpPr>
                <a:spLocks/>
              </p:cNvSpPr>
              <p:nvPr/>
            </p:nvSpPr>
            <p:spPr bwMode="auto">
              <a:xfrm>
                <a:off x="3391" y="2133"/>
                <a:ext cx="87" cy="56"/>
              </a:xfrm>
              <a:custGeom>
                <a:avLst/>
                <a:gdLst>
                  <a:gd name="T0" fmla="*/ 43 w 87"/>
                  <a:gd name="T1" fmla="*/ 0 h 56"/>
                  <a:gd name="T2" fmla="*/ 52 w 87"/>
                  <a:gd name="T3" fmla="*/ 0 h 56"/>
                  <a:gd name="T4" fmla="*/ 61 w 87"/>
                  <a:gd name="T5" fmla="*/ 2 h 56"/>
                  <a:gd name="T6" fmla="*/ 68 w 87"/>
                  <a:gd name="T7" fmla="*/ 4 h 56"/>
                  <a:gd name="T8" fmla="*/ 75 w 87"/>
                  <a:gd name="T9" fmla="*/ 8 h 56"/>
                  <a:gd name="T10" fmla="*/ 80 w 87"/>
                  <a:gd name="T11" fmla="*/ 11 h 56"/>
                  <a:gd name="T12" fmla="*/ 84 w 87"/>
                  <a:gd name="T13" fmla="*/ 17 h 56"/>
                  <a:gd name="T14" fmla="*/ 86 w 87"/>
                  <a:gd name="T15" fmla="*/ 22 h 56"/>
                  <a:gd name="T16" fmla="*/ 87 w 87"/>
                  <a:gd name="T17" fmla="*/ 28 h 56"/>
                  <a:gd name="T18" fmla="*/ 86 w 87"/>
                  <a:gd name="T19" fmla="*/ 34 h 56"/>
                  <a:gd name="T20" fmla="*/ 84 w 87"/>
                  <a:gd name="T21" fmla="*/ 39 h 56"/>
                  <a:gd name="T22" fmla="*/ 80 w 87"/>
                  <a:gd name="T23" fmla="*/ 44 h 56"/>
                  <a:gd name="T24" fmla="*/ 75 w 87"/>
                  <a:gd name="T25" fmla="*/ 48 h 56"/>
                  <a:gd name="T26" fmla="*/ 68 w 87"/>
                  <a:gd name="T27" fmla="*/ 51 h 56"/>
                  <a:gd name="T28" fmla="*/ 61 w 87"/>
                  <a:gd name="T29" fmla="*/ 55 h 56"/>
                  <a:gd name="T30" fmla="*/ 52 w 87"/>
                  <a:gd name="T31" fmla="*/ 56 h 56"/>
                  <a:gd name="T32" fmla="*/ 43 w 87"/>
                  <a:gd name="T33" fmla="*/ 56 h 56"/>
                  <a:gd name="T34" fmla="*/ 34 w 87"/>
                  <a:gd name="T35" fmla="*/ 56 h 56"/>
                  <a:gd name="T36" fmla="*/ 26 w 87"/>
                  <a:gd name="T37" fmla="*/ 55 h 56"/>
                  <a:gd name="T38" fmla="*/ 19 w 87"/>
                  <a:gd name="T39" fmla="*/ 51 h 56"/>
                  <a:gd name="T40" fmla="*/ 12 w 87"/>
                  <a:gd name="T41" fmla="*/ 48 h 56"/>
                  <a:gd name="T42" fmla="*/ 7 w 87"/>
                  <a:gd name="T43" fmla="*/ 44 h 56"/>
                  <a:gd name="T44" fmla="*/ 3 w 87"/>
                  <a:gd name="T45" fmla="*/ 39 h 56"/>
                  <a:gd name="T46" fmla="*/ 0 w 87"/>
                  <a:gd name="T47" fmla="*/ 34 h 56"/>
                  <a:gd name="T48" fmla="*/ 0 w 87"/>
                  <a:gd name="T49" fmla="*/ 28 h 56"/>
                  <a:gd name="T50" fmla="*/ 0 w 87"/>
                  <a:gd name="T51" fmla="*/ 22 h 56"/>
                  <a:gd name="T52" fmla="*/ 3 w 87"/>
                  <a:gd name="T53" fmla="*/ 17 h 56"/>
                  <a:gd name="T54" fmla="*/ 7 w 87"/>
                  <a:gd name="T55" fmla="*/ 11 h 56"/>
                  <a:gd name="T56" fmla="*/ 12 w 87"/>
                  <a:gd name="T57" fmla="*/ 8 h 56"/>
                  <a:gd name="T58" fmla="*/ 19 w 87"/>
                  <a:gd name="T59" fmla="*/ 4 h 56"/>
                  <a:gd name="T60" fmla="*/ 26 w 87"/>
                  <a:gd name="T61" fmla="*/ 2 h 56"/>
                  <a:gd name="T62" fmla="*/ 34 w 87"/>
                  <a:gd name="T63" fmla="*/ 0 h 56"/>
                  <a:gd name="T64" fmla="*/ 43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3" y="0"/>
                    </a:moveTo>
                    <a:lnTo>
                      <a:pt x="52" y="0"/>
                    </a:lnTo>
                    <a:lnTo>
                      <a:pt x="61" y="2"/>
                    </a:lnTo>
                    <a:lnTo>
                      <a:pt x="68" y="4"/>
                    </a:lnTo>
                    <a:lnTo>
                      <a:pt x="75" y="8"/>
                    </a:lnTo>
                    <a:lnTo>
                      <a:pt x="80" y="11"/>
                    </a:lnTo>
                    <a:lnTo>
                      <a:pt x="84" y="17"/>
                    </a:lnTo>
                    <a:lnTo>
                      <a:pt x="86" y="22"/>
                    </a:lnTo>
                    <a:lnTo>
                      <a:pt x="87" y="28"/>
                    </a:lnTo>
                    <a:lnTo>
                      <a:pt x="86" y="34"/>
                    </a:lnTo>
                    <a:lnTo>
                      <a:pt x="84" y="39"/>
                    </a:lnTo>
                    <a:lnTo>
                      <a:pt x="80" y="44"/>
                    </a:lnTo>
                    <a:lnTo>
                      <a:pt x="75" y="48"/>
                    </a:lnTo>
                    <a:lnTo>
                      <a:pt x="68" y="51"/>
                    </a:lnTo>
                    <a:lnTo>
                      <a:pt x="61" y="55"/>
                    </a:lnTo>
                    <a:lnTo>
                      <a:pt x="52" y="56"/>
                    </a:lnTo>
                    <a:lnTo>
                      <a:pt x="43" y="56"/>
                    </a:lnTo>
                    <a:lnTo>
                      <a:pt x="34" y="56"/>
                    </a:lnTo>
                    <a:lnTo>
                      <a:pt x="26" y="55"/>
                    </a:lnTo>
                    <a:lnTo>
                      <a:pt x="19" y="51"/>
                    </a:lnTo>
                    <a:lnTo>
                      <a:pt x="12" y="48"/>
                    </a:lnTo>
                    <a:lnTo>
                      <a:pt x="7" y="44"/>
                    </a:lnTo>
                    <a:lnTo>
                      <a:pt x="3" y="39"/>
                    </a:lnTo>
                    <a:lnTo>
                      <a:pt x="0" y="34"/>
                    </a:lnTo>
                    <a:lnTo>
                      <a:pt x="0" y="28"/>
                    </a:lnTo>
                    <a:lnTo>
                      <a:pt x="0" y="22"/>
                    </a:lnTo>
                    <a:lnTo>
                      <a:pt x="3" y="17"/>
                    </a:lnTo>
                    <a:lnTo>
                      <a:pt x="7" y="11"/>
                    </a:lnTo>
                    <a:lnTo>
                      <a:pt x="12" y="8"/>
                    </a:lnTo>
                    <a:lnTo>
                      <a:pt x="19" y="4"/>
                    </a:lnTo>
                    <a:lnTo>
                      <a:pt x="26" y="2"/>
                    </a:lnTo>
                    <a:lnTo>
                      <a:pt x="34" y="0"/>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00" name="Freeform 437"/>
              <p:cNvSpPr>
                <a:spLocks/>
              </p:cNvSpPr>
              <p:nvPr/>
            </p:nvSpPr>
            <p:spPr bwMode="auto">
              <a:xfrm>
                <a:off x="3516" y="2070"/>
                <a:ext cx="203" cy="157"/>
              </a:xfrm>
              <a:custGeom>
                <a:avLst/>
                <a:gdLst>
                  <a:gd name="T0" fmla="*/ 41 w 203"/>
                  <a:gd name="T1" fmla="*/ 0 h 157"/>
                  <a:gd name="T2" fmla="*/ 163 w 203"/>
                  <a:gd name="T3" fmla="*/ 0 h 157"/>
                  <a:gd name="T4" fmla="*/ 171 w 203"/>
                  <a:gd name="T5" fmla="*/ 0 h 157"/>
                  <a:gd name="T6" fmla="*/ 179 w 203"/>
                  <a:gd name="T7" fmla="*/ 3 h 157"/>
                  <a:gd name="T8" fmla="*/ 185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5 w 203"/>
                  <a:gd name="T31" fmla="*/ 149 h 157"/>
                  <a:gd name="T32" fmla="*/ 179 w 203"/>
                  <a:gd name="T33" fmla="*/ 154 h 157"/>
                  <a:gd name="T34" fmla="*/ 171 w 203"/>
                  <a:gd name="T35" fmla="*/ 156 h 157"/>
                  <a:gd name="T36" fmla="*/ 163 w 203"/>
                  <a:gd name="T37" fmla="*/ 157 h 157"/>
                  <a:gd name="T38" fmla="*/ 41 w 203"/>
                  <a:gd name="T39" fmla="*/ 157 h 157"/>
                  <a:gd name="T40" fmla="*/ 33 w 203"/>
                  <a:gd name="T41" fmla="*/ 156 h 157"/>
                  <a:gd name="T42" fmla="*/ 25 w 203"/>
                  <a:gd name="T43" fmla="*/ 154 h 157"/>
                  <a:gd name="T44" fmla="*/ 18 w 203"/>
                  <a:gd name="T45" fmla="*/ 149 h 157"/>
                  <a:gd name="T46" fmla="*/ 12 w 203"/>
                  <a:gd name="T47" fmla="*/ 143 h 157"/>
                  <a:gd name="T48" fmla="*/ 7 w 203"/>
                  <a:gd name="T49" fmla="*/ 137 h 157"/>
                  <a:gd name="T50" fmla="*/ 3 w 203"/>
                  <a:gd name="T51" fmla="*/ 129 h 157"/>
                  <a:gd name="T52" fmla="*/ 1 w 203"/>
                  <a:gd name="T53" fmla="*/ 121 h 157"/>
                  <a:gd name="T54" fmla="*/ 0 w 203"/>
                  <a:gd name="T55" fmla="*/ 112 h 157"/>
                  <a:gd name="T56" fmla="*/ 0 w 203"/>
                  <a:gd name="T57" fmla="*/ 45 h 157"/>
                  <a:gd name="T58" fmla="*/ 1 w 203"/>
                  <a:gd name="T59" fmla="*/ 36 h 157"/>
                  <a:gd name="T60" fmla="*/ 3 w 203"/>
                  <a:gd name="T61" fmla="*/ 28 h 157"/>
                  <a:gd name="T62" fmla="*/ 7 w 203"/>
                  <a:gd name="T63" fmla="*/ 20 h 157"/>
                  <a:gd name="T64" fmla="*/ 12 w 203"/>
                  <a:gd name="T65" fmla="*/ 13 h 157"/>
                  <a:gd name="T66" fmla="*/ 18 w 203"/>
                  <a:gd name="T67" fmla="*/ 7 h 157"/>
                  <a:gd name="T68" fmla="*/ 25 w 203"/>
                  <a:gd name="T69" fmla="*/ 3 h 157"/>
                  <a:gd name="T70" fmla="*/ 33 w 203"/>
                  <a:gd name="T71" fmla="*/ 0 h 157"/>
                  <a:gd name="T72" fmla="*/ 41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1" y="0"/>
                    </a:moveTo>
                    <a:lnTo>
                      <a:pt x="163" y="0"/>
                    </a:lnTo>
                    <a:lnTo>
                      <a:pt x="171" y="0"/>
                    </a:lnTo>
                    <a:lnTo>
                      <a:pt x="179"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9" y="154"/>
                    </a:lnTo>
                    <a:lnTo>
                      <a:pt x="171" y="156"/>
                    </a:lnTo>
                    <a:lnTo>
                      <a:pt x="163" y="157"/>
                    </a:lnTo>
                    <a:lnTo>
                      <a:pt x="41" y="157"/>
                    </a:lnTo>
                    <a:lnTo>
                      <a:pt x="33" y="156"/>
                    </a:lnTo>
                    <a:lnTo>
                      <a:pt x="25" y="154"/>
                    </a:lnTo>
                    <a:lnTo>
                      <a:pt x="18" y="149"/>
                    </a:lnTo>
                    <a:lnTo>
                      <a:pt x="12" y="143"/>
                    </a:lnTo>
                    <a:lnTo>
                      <a:pt x="7" y="137"/>
                    </a:lnTo>
                    <a:lnTo>
                      <a:pt x="3" y="129"/>
                    </a:lnTo>
                    <a:lnTo>
                      <a:pt x="1" y="121"/>
                    </a:lnTo>
                    <a:lnTo>
                      <a:pt x="0" y="112"/>
                    </a:lnTo>
                    <a:lnTo>
                      <a:pt x="0" y="45"/>
                    </a:lnTo>
                    <a:lnTo>
                      <a:pt x="1" y="36"/>
                    </a:lnTo>
                    <a:lnTo>
                      <a:pt x="3" y="28"/>
                    </a:lnTo>
                    <a:lnTo>
                      <a:pt x="7" y="20"/>
                    </a:lnTo>
                    <a:lnTo>
                      <a:pt x="12" y="13"/>
                    </a:lnTo>
                    <a:lnTo>
                      <a:pt x="18" y="7"/>
                    </a:lnTo>
                    <a:lnTo>
                      <a:pt x="25" y="3"/>
                    </a:lnTo>
                    <a:lnTo>
                      <a:pt x="33" y="0"/>
                    </a:lnTo>
                    <a:lnTo>
                      <a:pt x="41"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01" name="Freeform 438"/>
              <p:cNvSpPr>
                <a:spLocks/>
              </p:cNvSpPr>
              <p:nvPr/>
            </p:nvSpPr>
            <p:spPr bwMode="auto">
              <a:xfrm>
                <a:off x="3516" y="2070"/>
                <a:ext cx="203" cy="157"/>
              </a:xfrm>
              <a:custGeom>
                <a:avLst/>
                <a:gdLst>
                  <a:gd name="T0" fmla="*/ 41 w 203"/>
                  <a:gd name="T1" fmla="*/ 0 h 157"/>
                  <a:gd name="T2" fmla="*/ 163 w 203"/>
                  <a:gd name="T3" fmla="*/ 0 h 157"/>
                  <a:gd name="T4" fmla="*/ 171 w 203"/>
                  <a:gd name="T5" fmla="*/ 0 h 157"/>
                  <a:gd name="T6" fmla="*/ 179 w 203"/>
                  <a:gd name="T7" fmla="*/ 3 h 157"/>
                  <a:gd name="T8" fmla="*/ 185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5 w 203"/>
                  <a:gd name="T31" fmla="*/ 149 h 157"/>
                  <a:gd name="T32" fmla="*/ 179 w 203"/>
                  <a:gd name="T33" fmla="*/ 154 h 157"/>
                  <a:gd name="T34" fmla="*/ 171 w 203"/>
                  <a:gd name="T35" fmla="*/ 156 h 157"/>
                  <a:gd name="T36" fmla="*/ 163 w 203"/>
                  <a:gd name="T37" fmla="*/ 157 h 157"/>
                  <a:gd name="T38" fmla="*/ 41 w 203"/>
                  <a:gd name="T39" fmla="*/ 157 h 157"/>
                  <a:gd name="T40" fmla="*/ 33 w 203"/>
                  <a:gd name="T41" fmla="*/ 156 h 157"/>
                  <a:gd name="T42" fmla="*/ 25 w 203"/>
                  <a:gd name="T43" fmla="*/ 154 h 157"/>
                  <a:gd name="T44" fmla="*/ 18 w 203"/>
                  <a:gd name="T45" fmla="*/ 149 h 157"/>
                  <a:gd name="T46" fmla="*/ 12 w 203"/>
                  <a:gd name="T47" fmla="*/ 143 h 157"/>
                  <a:gd name="T48" fmla="*/ 7 w 203"/>
                  <a:gd name="T49" fmla="*/ 137 h 157"/>
                  <a:gd name="T50" fmla="*/ 3 w 203"/>
                  <a:gd name="T51" fmla="*/ 129 h 157"/>
                  <a:gd name="T52" fmla="*/ 1 w 203"/>
                  <a:gd name="T53" fmla="*/ 121 h 157"/>
                  <a:gd name="T54" fmla="*/ 0 w 203"/>
                  <a:gd name="T55" fmla="*/ 112 h 157"/>
                  <a:gd name="T56" fmla="*/ 0 w 203"/>
                  <a:gd name="T57" fmla="*/ 45 h 157"/>
                  <a:gd name="T58" fmla="*/ 1 w 203"/>
                  <a:gd name="T59" fmla="*/ 36 h 157"/>
                  <a:gd name="T60" fmla="*/ 3 w 203"/>
                  <a:gd name="T61" fmla="*/ 28 h 157"/>
                  <a:gd name="T62" fmla="*/ 7 w 203"/>
                  <a:gd name="T63" fmla="*/ 20 h 157"/>
                  <a:gd name="T64" fmla="*/ 12 w 203"/>
                  <a:gd name="T65" fmla="*/ 13 h 157"/>
                  <a:gd name="T66" fmla="*/ 18 w 203"/>
                  <a:gd name="T67" fmla="*/ 7 h 157"/>
                  <a:gd name="T68" fmla="*/ 25 w 203"/>
                  <a:gd name="T69" fmla="*/ 3 h 157"/>
                  <a:gd name="T70" fmla="*/ 33 w 203"/>
                  <a:gd name="T71" fmla="*/ 0 h 157"/>
                  <a:gd name="T72" fmla="*/ 41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1" y="0"/>
                    </a:moveTo>
                    <a:lnTo>
                      <a:pt x="163" y="0"/>
                    </a:lnTo>
                    <a:lnTo>
                      <a:pt x="171" y="0"/>
                    </a:lnTo>
                    <a:lnTo>
                      <a:pt x="179"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9" y="154"/>
                    </a:lnTo>
                    <a:lnTo>
                      <a:pt x="171" y="156"/>
                    </a:lnTo>
                    <a:lnTo>
                      <a:pt x="163" y="157"/>
                    </a:lnTo>
                    <a:lnTo>
                      <a:pt x="41" y="157"/>
                    </a:lnTo>
                    <a:lnTo>
                      <a:pt x="33" y="156"/>
                    </a:lnTo>
                    <a:lnTo>
                      <a:pt x="25" y="154"/>
                    </a:lnTo>
                    <a:lnTo>
                      <a:pt x="18" y="149"/>
                    </a:lnTo>
                    <a:lnTo>
                      <a:pt x="12" y="143"/>
                    </a:lnTo>
                    <a:lnTo>
                      <a:pt x="7" y="137"/>
                    </a:lnTo>
                    <a:lnTo>
                      <a:pt x="3" y="129"/>
                    </a:lnTo>
                    <a:lnTo>
                      <a:pt x="1" y="121"/>
                    </a:lnTo>
                    <a:lnTo>
                      <a:pt x="0" y="112"/>
                    </a:lnTo>
                    <a:lnTo>
                      <a:pt x="0" y="45"/>
                    </a:lnTo>
                    <a:lnTo>
                      <a:pt x="1" y="36"/>
                    </a:lnTo>
                    <a:lnTo>
                      <a:pt x="3" y="28"/>
                    </a:lnTo>
                    <a:lnTo>
                      <a:pt x="7" y="20"/>
                    </a:lnTo>
                    <a:lnTo>
                      <a:pt x="12" y="13"/>
                    </a:lnTo>
                    <a:lnTo>
                      <a:pt x="18" y="7"/>
                    </a:lnTo>
                    <a:lnTo>
                      <a:pt x="25" y="3"/>
                    </a:lnTo>
                    <a:lnTo>
                      <a:pt x="33" y="0"/>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02" name="Freeform 439"/>
              <p:cNvSpPr>
                <a:spLocks/>
              </p:cNvSpPr>
              <p:nvPr/>
            </p:nvSpPr>
            <p:spPr bwMode="auto">
              <a:xfrm>
                <a:off x="3588" y="2133"/>
                <a:ext cx="87" cy="56"/>
              </a:xfrm>
              <a:custGeom>
                <a:avLst/>
                <a:gdLst>
                  <a:gd name="T0" fmla="*/ 44 w 87"/>
                  <a:gd name="T1" fmla="*/ 0 h 56"/>
                  <a:gd name="T2" fmla="*/ 53 w 87"/>
                  <a:gd name="T3" fmla="*/ 0 h 56"/>
                  <a:gd name="T4" fmla="*/ 61 w 87"/>
                  <a:gd name="T5" fmla="*/ 2 h 56"/>
                  <a:gd name="T6" fmla="*/ 68 w 87"/>
                  <a:gd name="T7" fmla="*/ 4 h 56"/>
                  <a:gd name="T8" fmla="*/ 75 w 87"/>
                  <a:gd name="T9" fmla="*/ 8 h 56"/>
                  <a:gd name="T10" fmla="*/ 80 w 87"/>
                  <a:gd name="T11" fmla="*/ 11 h 56"/>
                  <a:gd name="T12" fmla="*/ 84 w 87"/>
                  <a:gd name="T13" fmla="*/ 17 h 56"/>
                  <a:gd name="T14" fmla="*/ 87 w 87"/>
                  <a:gd name="T15" fmla="*/ 22 h 56"/>
                  <a:gd name="T16" fmla="*/ 87 w 87"/>
                  <a:gd name="T17" fmla="*/ 28 h 56"/>
                  <a:gd name="T18" fmla="*/ 87 w 87"/>
                  <a:gd name="T19" fmla="*/ 34 h 56"/>
                  <a:gd name="T20" fmla="*/ 84 w 87"/>
                  <a:gd name="T21" fmla="*/ 39 h 56"/>
                  <a:gd name="T22" fmla="*/ 80 w 87"/>
                  <a:gd name="T23" fmla="*/ 44 h 56"/>
                  <a:gd name="T24" fmla="*/ 75 w 87"/>
                  <a:gd name="T25" fmla="*/ 48 h 56"/>
                  <a:gd name="T26" fmla="*/ 68 w 87"/>
                  <a:gd name="T27" fmla="*/ 51 h 56"/>
                  <a:gd name="T28" fmla="*/ 61 w 87"/>
                  <a:gd name="T29" fmla="*/ 55 h 56"/>
                  <a:gd name="T30" fmla="*/ 53 w 87"/>
                  <a:gd name="T31" fmla="*/ 56 h 56"/>
                  <a:gd name="T32" fmla="*/ 44 w 87"/>
                  <a:gd name="T33" fmla="*/ 56 h 56"/>
                  <a:gd name="T34" fmla="*/ 34 w 87"/>
                  <a:gd name="T35" fmla="*/ 56 h 56"/>
                  <a:gd name="T36" fmla="*/ 26 w 87"/>
                  <a:gd name="T37" fmla="*/ 55 h 56"/>
                  <a:gd name="T38" fmla="*/ 19 w 87"/>
                  <a:gd name="T39" fmla="*/ 51 h 56"/>
                  <a:gd name="T40" fmla="*/ 12 w 87"/>
                  <a:gd name="T41" fmla="*/ 48 h 56"/>
                  <a:gd name="T42" fmla="*/ 7 w 87"/>
                  <a:gd name="T43" fmla="*/ 44 h 56"/>
                  <a:gd name="T44" fmla="*/ 3 w 87"/>
                  <a:gd name="T45" fmla="*/ 39 h 56"/>
                  <a:gd name="T46" fmla="*/ 1 w 87"/>
                  <a:gd name="T47" fmla="*/ 34 h 56"/>
                  <a:gd name="T48" fmla="*/ 0 w 87"/>
                  <a:gd name="T49" fmla="*/ 28 h 56"/>
                  <a:gd name="T50" fmla="*/ 1 w 87"/>
                  <a:gd name="T51" fmla="*/ 22 h 56"/>
                  <a:gd name="T52" fmla="*/ 3 w 87"/>
                  <a:gd name="T53" fmla="*/ 17 h 56"/>
                  <a:gd name="T54" fmla="*/ 7 w 87"/>
                  <a:gd name="T55" fmla="*/ 11 h 56"/>
                  <a:gd name="T56" fmla="*/ 12 w 87"/>
                  <a:gd name="T57" fmla="*/ 8 h 56"/>
                  <a:gd name="T58" fmla="*/ 19 w 87"/>
                  <a:gd name="T59" fmla="*/ 4 h 56"/>
                  <a:gd name="T60" fmla="*/ 26 w 87"/>
                  <a:gd name="T61" fmla="*/ 2 h 56"/>
                  <a:gd name="T62" fmla="*/ 34 w 87"/>
                  <a:gd name="T63" fmla="*/ 0 h 56"/>
                  <a:gd name="T64" fmla="*/ 44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7" y="22"/>
                    </a:lnTo>
                    <a:lnTo>
                      <a:pt x="87" y="28"/>
                    </a:lnTo>
                    <a:lnTo>
                      <a:pt x="87" y="34"/>
                    </a:lnTo>
                    <a:lnTo>
                      <a:pt x="84" y="39"/>
                    </a:lnTo>
                    <a:lnTo>
                      <a:pt x="80" y="44"/>
                    </a:lnTo>
                    <a:lnTo>
                      <a:pt x="75" y="48"/>
                    </a:lnTo>
                    <a:lnTo>
                      <a:pt x="68" y="51"/>
                    </a:lnTo>
                    <a:lnTo>
                      <a:pt x="61" y="55"/>
                    </a:lnTo>
                    <a:lnTo>
                      <a:pt x="53" y="56"/>
                    </a:lnTo>
                    <a:lnTo>
                      <a:pt x="44" y="56"/>
                    </a:lnTo>
                    <a:lnTo>
                      <a:pt x="34" y="56"/>
                    </a:lnTo>
                    <a:lnTo>
                      <a:pt x="26" y="55"/>
                    </a:lnTo>
                    <a:lnTo>
                      <a:pt x="19" y="51"/>
                    </a:lnTo>
                    <a:lnTo>
                      <a:pt x="12" y="48"/>
                    </a:lnTo>
                    <a:lnTo>
                      <a:pt x="7" y="44"/>
                    </a:lnTo>
                    <a:lnTo>
                      <a:pt x="3" y="39"/>
                    </a:lnTo>
                    <a:lnTo>
                      <a:pt x="1" y="34"/>
                    </a:lnTo>
                    <a:lnTo>
                      <a:pt x="0" y="28"/>
                    </a:lnTo>
                    <a:lnTo>
                      <a:pt x="1" y="22"/>
                    </a:lnTo>
                    <a:lnTo>
                      <a:pt x="3" y="17"/>
                    </a:lnTo>
                    <a:lnTo>
                      <a:pt x="7" y="11"/>
                    </a:lnTo>
                    <a:lnTo>
                      <a:pt x="12" y="8"/>
                    </a:lnTo>
                    <a:lnTo>
                      <a:pt x="19" y="4"/>
                    </a:lnTo>
                    <a:lnTo>
                      <a:pt x="26" y="2"/>
                    </a:lnTo>
                    <a:lnTo>
                      <a:pt x="34"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03" name="Freeform 440"/>
              <p:cNvSpPr>
                <a:spLocks/>
              </p:cNvSpPr>
              <p:nvPr/>
            </p:nvSpPr>
            <p:spPr bwMode="auto">
              <a:xfrm>
                <a:off x="3588" y="2133"/>
                <a:ext cx="87" cy="56"/>
              </a:xfrm>
              <a:custGeom>
                <a:avLst/>
                <a:gdLst>
                  <a:gd name="T0" fmla="*/ 44 w 87"/>
                  <a:gd name="T1" fmla="*/ 0 h 56"/>
                  <a:gd name="T2" fmla="*/ 53 w 87"/>
                  <a:gd name="T3" fmla="*/ 0 h 56"/>
                  <a:gd name="T4" fmla="*/ 61 w 87"/>
                  <a:gd name="T5" fmla="*/ 2 h 56"/>
                  <a:gd name="T6" fmla="*/ 68 w 87"/>
                  <a:gd name="T7" fmla="*/ 4 h 56"/>
                  <a:gd name="T8" fmla="*/ 75 w 87"/>
                  <a:gd name="T9" fmla="*/ 8 h 56"/>
                  <a:gd name="T10" fmla="*/ 80 w 87"/>
                  <a:gd name="T11" fmla="*/ 11 h 56"/>
                  <a:gd name="T12" fmla="*/ 84 w 87"/>
                  <a:gd name="T13" fmla="*/ 17 h 56"/>
                  <a:gd name="T14" fmla="*/ 87 w 87"/>
                  <a:gd name="T15" fmla="*/ 22 h 56"/>
                  <a:gd name="T16" fmla="*/ 87 w 87"/>
                  <a:gd name="T17" fmla="*/ 28 h 56"/>
                  <a:gd name="T18" fmla="*/ 87 w 87"/>
                  <a:gd name="T19" fmla="*/ 34 h 56"/>
                  <a:gd name="T20" fmla="*/ 84 w 87"/>
                  <a:gd name="T21" fmla="*/ 39 h 56"/>
                  <a:gd name="T22" fmla="*/ 80 w 87"/>
                  <a:gd name="T23" fmla="*/ 44 h 56"/>
                  <a:gd name="T24" fmla="*/ 75 w 87"/>
                  <a:gd name="T25" fmla="*/ 48 h 56"/>
                  <a:gd name="T26" fmla="*/ 68 w 87"/>
                  <a:gd name="T27" fmla="*/ 51 h 56"/>
                  <a:gd name="T28" fmla="*/ 61 w 87"/>
                  <a:gd name="T29" fmla="*/ 55 h 56"/>
                  <a:gd name="T30" fmla="*/ 53 w 87"/>
                  <a:gd name="T31" fmla="*/ 56 h 56"/>
                  <a:gd name="T32" fmla="*/ 44 w 87"/>
                  <a:gd name="T33" fmla="*/ 56 h 56"/>
                  <a:gd name="T34" fmla="*/ 34 w 87"/>
                  <a:gd name="T35" fmla="*/ 56 h 56"/>
                  <a:gd name="T36" fmla="*/ 26 w 87"/>
                  <a:gd name="T37" fmla="*/ 55 h 56"/>
                  <a:gd name="T38" fmla="*/ 19 w 87"/>
                  <a:gd name="T39" fmla="*/ 51 h 56"/>
                  <a:gd name="T40" fmla="*/ 12 w 87"/>
                  <a:gd name="T41" fmla="*/ 48 h 56"/>
                  <a:gd name="T42" fmla="*/ 7 w 87"/>
                  <a:gd name="T43" fmla="*/ 44 h 56"/>
                  <a:gd name="T44" fmla="*/ 3 w 87"/>
                  <a:gd name="T45" fmla="*/ 39 h 56"/>
                  <a:gd name="T46" fmla="*/ 1 w 87"/>
                  <a:gd name="T47" fmla="*/ 34 h 56"/>
                  <a:gd name="T48" fmla="*/ 0 w 87"/>
                  <a:gd name="T49" fmla="*/ 28 h 56"/>
                  <a:gd name="T50" fmla="*/ 1 w 87"/>
                  <a:gd name="T51" fmla="*/ 22 h 56"/>
                  <a:gd name="T52" fmla="*/ 3 w 87"/>
                  <a:gd name="T53" fmla="*/ 17 h 56"/>
                  <a:gd name="T54" fmla="*/ 7 w 87"/>
                  <a:gd name="T55" fmla="*/ 11 h 56"/>
                  <a:gd name="T56" fmla="*/ 12 w 87"/>
                  <a:gd name="T57" fmla="*/ 8 h 56"/>
                  <a:gd name="T58" fmla="*/ 19 w 87"/>
                  <a:gd name="T59" fmla="*/ 4 h 56"/>
                  <a:gd name="T60" fmla="*/ 26 w 87"/>
                  <a:gd name="T61" fmla="*/ 2 h 56"/>
                  <a:gd name="T62" fmla="*/ 34 w 87"/>
                  <a:gd name="T63" fmla="*/ 0 h 56"/>
                  <a:gd name="T64" fmla="*/ 44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3" y="0"/>
                    </a:lnTo>
                    <a:lnTo>
                      <a:pt x="61" y="2"/>
                    </a:lnTo>
                    <a:lnTo>
                      <a:pt x="68" y="4"/>
                    </a:lnTo>
                    <a:lnTo>
                      <a:pt x="75" y="8"/>
                    </a:lnTo>
                    <a:lnTo>
                      <a:pt x="80" y="11"/>
                    </a:lnTo>
                    <a:lnTo>
                      <a:pt x="84" y="17"/>
                    </a:lnTo>
                    <a:lnTo>
                      <a:pt x="87" y="22"/>
                    </a:lnTo>
                    <a:lnTo>
                      <a:pt x="87" y="28"/>
                    </a:lnTo>
                    <a:lnTo>
                      <a:pt x="87" y="34"/>
                    </a:lnTo>
                    <a:lnTo>
                      <a:pt x="84" y="39"/>
                    </a:lnTo>
                    <a:lnTo>
                      <a:pt x="80" y="44"/>
                    </a:lnTo>
                    <a:lnTo>
                      <a:pt x="75" y="48"/>
                    </a:lnTo>
                    <a:lnTo>
                      <a:pt x="68" y="51"/>
                    </a:lnTo>
                    <a:lnTo>
                      <a:pt x="61" y="55"/>
                    </a:lnTo>
                    <a:lnTo>
                      <a:pt x="53" y="56"/>
                    </a:lnTo>
                    <a:lnTo>
                      <a:pt x="44" y="56"/>
                    </a:lnTo>
                    <a:lnTo>
                      <a:pt x="34" y="56"/>
                    </a:lnTo>
                    <a:lnTo>
                      <a:pt x="26" y="55"/>
                    </a:lnTo>
                    <a:lnTo>
                      <a:pt x="19" y="51"/>
                    </a:lnTo>
                    <a:lnTo>
                      <a:pt x="12" y="48"/>
                    </a:lnTo>
                    <a:lnTo>
                      <a:pt x="7" y="44"/>
                    </a:lnTo>
                    <a:lnTo>
                      <a:pt x="3" y="39"/>
                    </a:lnTo>
                    <a:lnTo>
                      <a:pt x="1" y="34"/>
                    </a:lnTo>
                    <a:lnTo>
                      <a:pt x="0" y="28"/>
                    </a:lnTo>
                    <a:lnTo>
                      <a:pt x="1" y="22"/>
                    </a:lnTo>
                    <a:lnTo>
                      <a:pt x="3" y="17"/>
                    </a:lnTo>
                    <a:lnTo>
                      <a:pt x="7" y="11"/>
                    </a:lnTo>
                    <a:lnTo>
                      <a:pt x="12" y="8"/>
                    </a:lnTo>
                    <a:lnTo>
                      <a:pt x="19" y="4"/>
                    </a:lnTo>
                    <a:lnTo>
                      <a:pt x="26" y="2"/>
                    </a:lnTo>
                    <a:lnTo>
                      <a:pt x="34"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04" name="Freeform 441"/>
              <p:cNvSpPr>
                <a:spLocks/>
              </p:cNvSpPr>
              <p:nvPr/>
            </p:nvSpPr>
            <p:spPr bwMode="auto">
              <a:xfrm>
                <a:off x="3373" y="1848"/>
                <a:ext cx="104" cy="222"/>
              </a:xfrm>
              <a:custGeom>
                <a:avLst/>
                <a:gdLst>
                  <a:gd name="T0" fmla="*/ 20 w 104"/>
                  <a:gd name="T1" fmla="*/ 0 h 222"/>
                  <a:gd name="T2" fmla="*/ 84 w 104"/>
                  <a:gd name="T3" fmla="*/ 0 h 222"/>
                  <a:gd name="T4" fmla="*/ 88 w 104"/>
                  <a:gd name="T5" fmla="*/ 1 h 222"/>
                  <a:gd name="T6" fmla="*/ 91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1 w 104"/>
                  <a:gd name="T33" fmla="*/ 217 h 222"/>
                  <a:gd name="T34" fmla="*/ 88 w 104"/>
                  <a:gd name="T35" fmla="*/ 221 h 222"/>
                  <a:gd name="T36" fmla="*/ 84 w 104"/>
                  <a:gd name="T37" fmla="*/ 222 h 222"/>
                  <a:gd name="T38" fmla="*/ 20 w 104"/>
                  <a:gd name="T39" fmla="*/ 222 h 222"/>
                  <a:gd name="T40" fmla="*/ 16 w 104"/>
                  <a:gd name="T41" fmla="*/ 221 h 222"/>
                  <a:gd name="T42" fmla="*/ 12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2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1"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1" y="217"/>
                    </a:lnTo>
                    <a:lnTo>
                      <a:pt x="88" y="221"/>
                    </a:lnTo>
                    <a:lnTo>
                      <a:pt x="84" y="222"/>
                    </a:lnTo>
                    <a:lnTo>
                      <a:pt x="20" y="222"/>
                    </a:lnTo>
                    <a:lnTo>
                      <a:pt x="16" y="221"/>
                    </a:lnTo>
                    <a:lnTo>
                      <a:pt x="12"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2" y="5"/>
                    </a:lnTo>
                    <a:lnTo>
                      <a:pt x="16" y="1"/>
                    </a:lnTo>
                    <a:lnTo>
                      <a:pt x="20" y="0"/>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05" name="Freeform 442"/>
              <p:cNvSpPr>
                <a:spLocks/>
              </p:cNvSpPr>
              <p:nvPr/>
            </p:nvSpPr>
            <p:spPr bwMode="auto">
              <a:xfrm>
                <a:off x="3373" y="1848"/>
                <a:ext cx="104" cy="222"/>
              </a:xfrm>
              <a:custGeom>
                <a:avLst/>
                <a:gdLst>
                  <a:gd name="T0" fmla="*/ 20 w 104"/>
                  <a:gd name="T1" fmla="*/ 0 h 222"/>
                  <a:gd name="T2" fmla="*/ 84 w 104"/>
                  <a:gd name="T3" fmla="*/ 0 h 222"/>
                  <a:gd name="T4" fmla="*/ 88 w 104"/>
                  <a:gd name="T5" fmla="*/ 1 h 222"/>
                  <a:gd name="T6" fmla="*/ 91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1 w 104"/>
                  <a:gd name="T33" fmla="*/ 217 h 222"/>
                  <a:gd name="T34" fmla="*/ 88 w 104"/>
                  <a:gd name="T35" fmla="*/ 221 h 222"/>
                  <a:gd name="T36" fmla="*/ 84 w 104"/>
                  <a:gd name="T37" fmla="*/ 222 h 222"/>
                  <a:gd name="T38" fmla="*/ 20 w 104"/>
                  <a:gd name="T39" fmla="*/ 222 h 222"/>
                  <a:gd name="T40" fmla="*/ 16 w 104"/>
                  <a:gd name="T41" fmla="*/ 221 h 222"/>
                  <a:gd name="T42" fmla="*/ 12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2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1"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1" y="217"/>
                    </a:lnTo>
                    <a:lnTo>
                      <a:pt x="88" y="221"/>
                    </a:lnTo>
                    <a:lnTo>
                      <a:pt x="84" y="222"/>
                    </a:lnTo>
                    <a:lnTo>
                      <a:pt x="20" y="222"/>
                    </a:lnTo>
                    <a:lnTo>
                      <a:pt x="16" y="221"/>
                    </a:lnTo>
                    <a:lnTo>
                      <a:pt x="12"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806" name="Freeform 443"/>
              <p:cNvSpPr>
                <a:spLocks/>
              </p:cNvSpPr>
              <p:nvPr/>
            </p:nvSpPr>
            <p:spPr bwMode="auto">
              <a:xfrm>
                <a:off x="3389" y="1905"/>
                <a:ext cx="65" cy="127"/>
              </a:xfrm>
              <a:custGeom>
                <a:avLst/>
                <a:gdLst>
                  <a:gd name="T0" fmla="*/ 32 w 65"/>
                  <a:gd name="T1" fmla="*/ 0 h 127"/>
                  <a:gd name="T2" fmla="*/ 36 w 65"/>
                  <a:gd name="T3" fmla="*/ 0 h 127"/>
                  <a:gd name="T4" fmla="*/ 39 w 65"/>
                  <a:gd name="T5" fmla="*/ 1 h 127"/>
                  <a:gd name="T6" fmla="*/ 42 w 65"/>
                  <a:gd name="T7" fmla="*/ 2 h 127"/>
                  <a:gd name="T8" fmla="*/ 45 w 65"/>
                  <a:gd name="T9" fmla="*/ 4 h 127"/>
                  <a:gd name="T10" fmla="*/ 50 w 65"/>
                  <a:gd name="T11" fmla="*/ 10 h 127"/>
                  <a:gd name="T12" fmla="*/ 55 w 65"/>
                  <a:gd name="T13" fmla="*/ 18 h 127"/>
                  <a:gd name="T14" fmla="*/ 60 w 65"/>
                  <a:gd name="T15" fmla="*/ 28 h 127"/>
                  <a:gd name="T16" fmla="*/ 63 w 65"/>
                  <a:gd name="T17" fmla="*/ 38 h 127"/>
                  <a:gd name="T18" fmla="*/ 65 w 65"/>
                  <a:gd name="T19" fmla="*/ 51 h 127"/>
                  <a:gd name="T20" fmla="*/ 65 w 65"/>
                  <a:gd name="T21" fmla="*/ 64 h 127"/>
                  <a:gd name="T22" fmla="*/ 65 w 65"/>
                  <a:gd name="T23" fmla="*/ 76 h 127"/>
                  <a:gd name="T24" fmla="*/ 63 w 65"/>
                  <a:gd name="T25" fmla="*/ 88 h 127"/>
                  <a:gd name="T26" fmla="*/ 60 w 65"/>
                  <a:gd name="T27" fmla="*/ 99 h 127"/>
                  <a:gd name="T28" fmla="*/ 55 w 65"/>
                  <a:gd name="T29" fmla="*/ 108 h 127"/>
                  <a:gd name="T30" fmla="*/ 50 w 65"/>
                  <a:gd name="T31" fmla="*/ 116 h 127"/>
                  <a:gd name="T32" fmla="*/ 45 w 65"/>
                  <a:gd name="T33" fmla="*/ 122 h 127"/>
                  <a:gd name="T34" fmla="*/ 42 w 65"/>
                  <a:gd name="T35" fmla="*/ 124 h 127"/>
                  <a:gd name="T36" fmla="*/ 39 w 65"/>
                  <a:gd name="T37" fmla="*/ 125 h 127"/>
                  <a:gd name="T38" fmla="*/ 36 w 65"/>
                  <a:gd name="T39" fmla="*/ 127 h 127"/>
                  <a:gd name="T40" fmla="*/ 32 w 65"/>
                  <a:gd name="T41" fmla="*/ 127 h 127"/>
                  <a:gd name="T42" fmla="*/ 29 w 65"/>
                  <a:gd name="T43" fmla="*/ 127 h 127"/>
                  <a:gd name="T44" fmla="*/ 26 w 65"/>
                  <a:gd name="T45" fmla="*/ 125 h 127"/>
                  <a:gd name="T46" fmla="*/ 23 w 65"/>
                  <a:gd name="T47" fmla="*/ 124 h 127"/>
                  <a:gd name="T48" fmla="*/ 20 w 65"/>
                  <a:gd name="T49" fmla="*/ 122 h 127"/>
                  <a:gd name="T50" fmla="*/ 15 w 65"/>
                  <a:gd name="T51" fmla="*/ 116 h 127"/>
                  <a:gd name="T52" fmla="*/ 10 w 65"/>
                  <a:gd name="T53" fmla="*/ 108 h 127"/>
                  <a:gd name="T54" fmla="*/ 6 w 65"/>
                  <a:gd name="T55" fmla="*/ 99 h 127"/>
                  <a:gd name="T56" fmla="*/ 3 w 65"/>
                  <a:gd name="T57" fmla="*/ 88 h 127"/>
                  <a:gd name="T58" fmla="*/ 1 w 65"/>
                  <a:gd name="T59" fmla="*/ 76 h 127"/>
                  <a:gd name="T60" fmla="*/ 0 w 65"/>
                  <a:gd name="T61" fmla="*/ 64 h 127"/>
                  <a:gd name="T62" fmla="*/ 1 w 65"/>
                  <a:gd name="T63" fmla="*/ 51 h 127"/>
                  <a:gd name="T64" fmla="*/ 3 w 65"/>
                  <a:gd name="T65" fmla="*/ 38 h 127"/>
                  <a:gd name="T66" fmla="*/ 6 w 65"/>
                  <a:gd name="T67" fmla="*/ 28 h 127"/>
                  <a:gd name="T68" fmla="*/ 10 w 65"/>
                  <a:gd name="T69" fmla="*/ 18 h 127"/>
                  <a:gd name="T70" fmla="*/ 15 w 65"/>
                  <a:gd name="T71" fmla="*/ 10 h 127"/>
                  <a:gd name="T72" fmla="*/ 20 w 65"/>
                  <a:gd name="T73" fmla="*/ 4 h 127"/>
                  <a:gd name="T74" fmla="*/ 23 w 65"/>
                  <a:gd name="T75" fmla="*/ 2 h 127"/>
                  <a:gd name="T76" fmla="*/ 26 w 65"/>
                  <a:gd name="T77" fmla="*/ 1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6" y="0"/>
                    </a:lnTo>
                    <a:lnTo>
                      <a:pt x="39" y="1"/>
                    </a:lnTo>
                    <a:lnTo>
                      <a:pt x="42" y="2"/>
                    </a:lnTo>
                    <a:lnTo>
                      <a:pt x="45" y="4"/>
                    </a:lnTo>
                    <a:lnTo>
                      <a:pt x="50" y="10"/>
                    </a:lnTo>
                    <a:lnTo>
                      <a:pt x="55" y="18"/>
                    </a:lnTo>
                    <a:lnTo>
                      <a:pt x="60" y="28"/>
                    </a:lnTo>
                    <a:lnTo>
                      <a:pt x="63" y="38"/>
                    </a:lnTo>
                    <a:lnTo>
                      <a:pt x="65" y="51"/>
                    </a:lnTo>
                    <a:lnTo>
                      <a:pt x="65" y="64"/>
                    </a:lnTo>
                    <a:lnTo>
                      <a:pt x="65" y="76"/>
                    </a:lnTo>
                    <a:lnTo>
                      <a:pt x="63" y="88"/>
                    </a:lnTo>
                    <a:lnTo>
                      <a:pt x="60" y="99"/>
                    </a:lnTo>
                    <a:lnTo>
                      <a:pt x="55" y="108"/>
                    </a:lnTo>
                    <a:lnTo>
                      <a:pt x="50" y="116"/>
                    </a:lnTo>
                    <a:lnTo>
                      <a:pt x="45" y="122"/>
                    </a:lnTo>
                    <a:lnTo>
                      <a:pt x="42" y="124"/>
                    </a:lnTo>
                    <a:lnTo>
                      <a:pt x="39" y="125"/>
                    </a:lnTo>
                    <a:lnTo>
                      <a:pt x="36" y="127"/>
                    </a:lnTo>
                    <a:lnTo>
                      <a:pt x="32" y="127"/>
                    </a:lnTo>
                    <a:lnTo>
                      <a:pt x="29" y="127"/>
                    </a:lnTo>
                    <a:lnTo>
                      <a:pt x="26" y="125"/>
                    </a:lnTo>
                    <a:lnTo>
                      <a:pt x="23" y="124"/>
                    </a:lnTo>
                    <a:lnTo>
                      <a:pt x="20" y="122"/>
                    </a:lnTo>
                    <a:lnTo>
                      <a:pt x="15" y="116"/>
                    </a:lnTo>
                    <a:lnTo>
                      <a:pt x="10" y="108"/>
                    </a:lnTo>
                    <a:lnTo>
                      <a:pt x="6" y="99"/>
                    </a:lnTo>
                    <a:lnTo>
                      <a:pt x="3" y="88"/>
                    </a:lnTo>
                    <a:lnTo>
                      <a:pt x="1" y="76"/>
                    </a:lnTo>
                    <a:lnTo>
                      <a:pt x="0" y="64"/>
                    </a:lnTo>
                    <a:lnTo>
                      <a:pt x="1" y="51"/>
                    </a:lnTo>
                    <a:lnTo>
                      <a:pt x="3" y="38"/>
                    </a:lnTo>
                    <a:lnTo>
                      <a:pt x="6" y="28"/>
                    </a:lnTo>
                    <a:lnTo>
                      <a:pt x="10" y="18"/>
                    </a:lnTo>
                    <a:lnTo>
                      <a:pt x="15"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07" name="Freeform 444"/>
              <p:cNvSpPr>
                <a:spLocks/>
              </p:cNvSpPr>
              <p:nvPr/>
            </p:nvSpPr>
            <p:spPr bwMode="auto">
              <a:xfrm>
                <a:off x="3389" y="1905"/>
                <a:ext cx="65" cy="127"/>
              </a:xfrm>
              <a:custGeom>
                <a:avLst/>
                <a:gdLst>
                  <a:gd name="T0" fmla="*/ 32 w 65"/>
                  <a:gd name="T1" fmla="*/ 0 h 127"/>
                  <a:gd name="T2" fmla="*/ 36 w 65"/>
                  <a:gd name="T3" fmla="*/ 0 h 127"/>
                  <a:gd name="T4" fmla="*/ 39 w 65"/>
                  <a:gd name="T5" fmla="*/ 1 h 127"/>
                  <a:gd name="T6" fmla="*/ 42 w 65"/>
                  <a:gd name="T7" fmla="*/ 2 h 127"/>
                  <a:gd name="T8" fmla="*/ 45 w 65"/>
                  <a:gd name="T9" fmla="*/ 4 h 127"/>
                  <a:gd name="T10" fmla="*/ 50 w 65"/>
                  <a:gd name="T11" fmla="*/ 10 h 127"/>
                  <a:gd name="T12" fmla="*/ 55 w 65"/>
                  <a:gd name="T13" fmla="*/ 18 h 127"/>
                  <a:gd name="T14" fmla="*/ 60 w 65"/>
                  <a:gd name="T15" fmla="*/ 28 h 127"/>
                  <a:gd name="T16" fmla="*/ 63 w 65"/>
                  <a:gd name="T17" fmla="*/ 38 h 127"/>
                  <a:gd name="T18" fmla="*/ 65 w 65"/>
                  <a:gd name="T19" fmla="*/ 51 h 127"/>
                  <a:gd name="T20" fmla="*/ 65 w 65"/>
                  <a:gd name="T21" fmla="*/ 64 h 127"/>
                  <a:gd name="T22" fmla="*/ 65 w 65"/>
                  <a:gd name="T23" fmla="*/ 76 h 127"/>
                  <a:gd name="T24" fmla="*/ 63 w 65"/>
                  <a:gd name="T25" fmla="*/ 88 h 127"/>
                  <a:gd name="T26" fmla="*/ 60 w 65"/>
                  <a:gd name="T27" fmla="*/ 99 h 127"/>
                  <a:gd name="T28" fmla="*/ 55 w 65"/>
                  <a:gd name="T29" fmla="*/ 108 h 127"/>
                  <a:gd name="T30" fmla="*/ 50 w 65"/>
                  <a:gd name="T31" fmla="*/ 116 h 127"/>
                  <a:gd name="T32" fmla="*/ 45 w 65"/>
                  <a:gd name="T33" fmla="*/ 122 h 127"/>
                  <a:gd name="T34" fmla="*/ 42 w 65"/>
                  <a:gd name="T35" fmla="*/ 124 h 127"/>
                  <a:gd name="T36" fmla="*/ 39 w 65"/>
                  <a:gd name="T37" fmla="*/ 125 h 127"/>
                  <a:gd name="T38" fmla="*/ 36 w 65"/>
                  <a:gd name="T39" fmla="*/ 127 h 127"/>
                  <a:gd name="T40" fmla="*/ 32 w 65"/>
                  <a:gd name="T41" fmla="*/ 127 h 127"/>
                  <a:gd name="T42" fmla="*/ 29 w 65"/>
                  <a:gd name="T43" fmla="*/ 127 h 127"/>
                  <a:gd name="T44" fmla="*/ 26 w 65"/>
                  <a:gd name="T45" fmla="*/ 125 h 127"/>
                  <a:gd name="T46" fmla="*/ 23 w 65"/>
                  <a:gd name="T47" fmla="*/ 124 h 127"/>
                  <a:gd name="T48" fmla="*/ 20 w 65"/>
                  <a:gd name="T49" fmla="*/ 122 h 127"/>
                  <a:gd name="T50" fmla="*/ 15 w 65"/>
                  <a:gd name="T51" fmla="*/ 116 h 127"/>
                  <a:gd name="T52" fmla="*/ 10 w 65"/>
                  <a:gd name="T53" fmla="*/ 108 h 127"/>
                  <a:gd name="T54" fmla="*/ 6 w 65"/>
                  <a:gd name="T55" fmla="*/ 99 h 127"/>
                  <a:gd name="T56" fmla="*/ 3 w 65"/>
                  <a:gd name="T57" fmla="*/ 88 h 127"/>
                  <a:gd name="T58" fmla="*/ 1 w 65"/>
                  <a:gd name="T59" fmla="*/ 76 h 127"/>
                  <a:gd name="T60" fmla="*/ 0 w 65"/>
                  <a:gd name="T61" fmla="*/ 64 h 127"/>
                  <a:gd name="T62" fmla="*/ 1 w 65"/>
                  <a:gd name="T63" fmla="*/ 51 h 127"/>
                  <a:gd name="T64" fmla="*/ 3 w 65"/>
                  <a:gd name="T65" fmla="*/ 38 h 127"/>
                  <a:gd name="T66" fmla="*/ 6 w 65"/>
                  <a:gd name="T67" fmla="*/ 28 h 127"/>
                  <a:gd name="T68" fmla="*/ 10 w 65"/>
                  <a:gd name="T69" fmla="*/ 18 h 127"/>
                  <a:gd name="T70" fmla="*/ 15 w 65"/>
                  <a:gd name="T71" fmla="*/ 10 h 127"/>
                  <a:gd name="T72" fmla="*/ 20 w 65"/>
                  <a:gd name="T73" fmla="*/ 4 h 127"/>
                  <a:gd name="T74" fmla="*/ 23 w 65"/>
                  <a:gd name="T75" fmla="*/ 2 h 127"/>
                  <a:gd name="T76" fmla="*/ 26 w 65"/>
                  <a:gd name="T77" fmla="*/ 1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6" y="0"/>
                    </a:lnTo>
                    <a:lnTo>
                      <a:pt x="39" y="1"/>
                    </a:lnTo>
                    <a:lnTo>
                      <a:pt x="42" y="2"/>
                    </a:lnTo>
                    <a:lnTo>
                      <a:pt x="45" y="4"/>
                    </a:lnTo>
                    <a:lnTo>
                      <a:pt x="50" y="10"/>
                    </a:lnTo>
                    <a:lnTo>
                      <a:pt x="55" y="18"/>
                    </a:lnTo>
                    <a:lnTo>
                      <a:pt x="60" y="28"/>
                    </a:lnTo>
                    <a:lnTo>
                      <a:pt x="63" y="38"/>
                    </a:lnTo>
                    <a:lnTo>
                      <a:pt x="65" y="51"/>
                    </a:lnTo>
                    <a:lnTo>
                      <a:pt x="65" y="64"/>
                    </a:lnTo>
                    <a:lnTo>
                      <a:pt x="65" y="76"/>
                    </a:lnTo>
                    <a:lnTo>
                      <a:pt x="63" y="88"/>
                    </a:lnTo>
                    <a:lnTo>
                      <a:pt x="60" y="99"/>
                    </a:lnTo>
                    <a:lnTo>
                      <a:pt x="55" y="108"/>
                    </a:lnTo>
                    <a:lnTo>
                      <a:pt x="50" y="116"/>
                    </a:lnTo>
                    <a:lnTo>
                      <a:pt x="45" y="122"/>
                    </a:lnTo>
                    <a:lnTo>
                      <a:pt x="42" y="124"/>
                    </a:lnTo>
                    <a:lnTo>
                      <a:pt x="39" y="125"/>
                    </a:lnTo>
                    <a:lnTo>
                      <a:pt x="36" y="127"/>
                    </a:lnTo>
                    <a:lnTo>
                      <a:pt x="32" y="127"/>
                    </a:lnTo>
                    <a:lnTo>
                      <a:pt x="29" y="127"/>
                    </a:lnTo>
                    <a:lnTo>
                      <a:pt x="26" y="125"/>
                    </a:lnTo>
                    <a:lnTo>
                      <a:pt x="23" y="124"/>
                    </a:lnTo>
                    <a:lnTo>
                      <a:pt x="20" y="122"/>
                    </a:lnTo>
                    <a:lnTo>
                      <a:pt x="15" y="116"/>
                    </a:lnTo>
                    <a:lnTo>
                      <a:pt x="10" y="108"/>
                    </a:lnTo>
                    <a:lnTo>
                      <a:pt x="6" y="99"/>
                    </a:lnTo>
                    <a:lnTo>
                      <a:pt x="3" y="88"/>
                    </a:lnTo>
                    <a:lnTo>
                      <a:pt x="1" y="76"/>
                    </a:lnTo>
                    <a:lnTo>
                      <a:pt x="0" y="64"/>
                    </a:lnTo>
                    <a:lnTo>
                      <a:pt x="1" y="51"/>
                    </a:lnTo>
                    <a:lnTo>
                      <a:pt x="3" y="38"/>
                    </a:lnTo>
                    <a:lnTo>
                      <a:pt x="6" y="28"/>
                    </a:lnTo>
                    <a:lnTo>
                      <a:pt x="10" y="18"/>
                    </a:lnTo>
                    <a:lnTo>
                      <a:pt x="15"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808" name="Freeform 445"/>
              <p:cNvSpPr>
                <a:spLocks/>
              </p:cNvSpPr>
              <p:nvPr/>
            </p:nvSpPr>
            <p:spPr bwMode="auto">
              <a:xfrm>
                <a:off x="3479" y="1848"/>
                <a:ext cx="104" cy="222"/>
              </a:xfrm>
              <a:custGeom>
                <a:avLst/>
                <a:gdLst>
                  <a:gd name="T0" fmla="*/ 20 w 104"/>
                  <a:gd name="T1" fmla="*/ 0 h 222"/>
                  <a:gd name="T2" fmla="*/ 84 w 104"/>
                  <a:gd name="T3" fmla="*/ 0 h 222"/>
                  <a:gd name="T4" fmla="*/ 88 w 104"/>
                  <a:gd name="T5" fmla="*/ 1 h 222"/>
                  <a:gd name="T6" fmla="*/ 91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1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1"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1"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close/>
                  </a:path>
                </a:pathLst>
              </a:custGeom>
              <a:solidFill>
                <a:srgbClr val="D2B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09" name="Freeform 446"/>
              <p:cNvSpPr>
                <a:spLocks/>
              </p:cNvSpPr>
              <p:nvPr/>
            </p:nvSpPr>
            <p:spPr bwMode="auto">
              <a:xfrm>
                <a:off x="3479" y="1848"/>
                <a:ext cx="104" cy="222"/>
              </a:xfrm>
              <a:custGeom>
                <a:avLst/>
                <a:gdLst>
                  <a:gd name="T0" fmla="*/ 20 w 104"/>
                  <a:gd name="T1" fmla="*/ 0 h 222"/>
                  <a:gd name="T2" fmla="*/ 84 w 104"/>
                  <a:gd name="T3" fmla="*/ 0 h 222"/>
                  <a:gd name="T4" fmla="*/ 88 w 104"/>
                  <a:gd name="T5" fmla="*/ 1 h 222"/>
                  <a:gd name="T6" fmla="*/ 91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1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1"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1"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10" name="Freeform 447"/>
              <p:cNvSpPr>
                <a:spLocks/>
              </p:cNvSpPr>
              <p:nvPr/>
            </p:nvSpPr>
            <p:spPr bwMode="auto">
              <a:xfrm>
                <a:off x="3495" y="1905"/>
                <a:ext cx="66" cy="127"/>
              </a:xfrm>
              <a:custGeom>
                <a:avLst/>
                <a:gdLst>
                  <a:gd name="T0" fmla="*/ 33 w 66"/>
                  <a:gd name="T1" fmla="*/ 0 h 127"/>
                  <a:gd name="T2" fmla="*/ 36 w 66"/>
                  <a:gd name="T3" fmla="*/ 0 h 127"/>
                  <a:gd name="T4" fmla="*/ 39 w 66"/>
                  <a:gd name="T5" fmla="*/ 1 h 127"/>
                  <a:gd name="T6" fmla="*/ 42 w 66"/>
                  <a:gd name="T7" fmla="*/ 2 h 127"/>
                  <a:gd name="T8" fmla="*/ 46 w 66"/>
                  <a:gd name="T9" fmla="*/ 4 h 127"/>
                  <a:gd name="T10" fmla="*/ 51 w 66"/>
                  <a:gd name="T11" fmla="*/ 10 h 127"/>
                  <a:gd name="T12" fmla="*/ 56 w 66"/>
                  <a:gd name="T13" fmla="*/ 18 h 127"/>
                  <a:gd name="T14" fmla="*/ 60 w 66"/>
                  <a:gd name="T15" fmla="*/ 28 h 127"/>
                  <a:gd name="T16" fmla="*/ 63 w 66"/>
                  <a:gd name="T17" fmla="*/ 38 h 127"/>
                  <a:gd name="T18" fmla="*/ 65 w 66"/>
                  <a:gd name="T19" fmla="*/ 51 h 127"/>
                  <a:gd name="T20" fmla="*/ 66 w 66"/>
                  <a:gd name="T21" fmla="*/ 64 h 127"/>
                  <a:gd name="T22" fmla="*/ 65 w 66"/>
                  <a:gd name="T23" fmla="*/ 76 h 127"/>
                  <a:gd name="T24" fmla="*/ 63 w 66"/>
                  <a:gd name="T25" fmla="*/ 88 h 127"/>
                  <a:gd name="T26" fmla="*/ 60 w 66"/>
                  <a:gd name="T27" fmla="*/ 99 h 127"/>
                  <a:gd name="T28" fmla="*/ 56 w 66"/>
                  <a:gd name="T29" fmla="*/ 108 h 127"/>
                  <a:gd name="T30" fmla="*/ 51 w 66"/>
                  <a:gd name="T31" fmla="*/ 116 h 127"/>
                  <a:gd name="T32" fmla="*/ 46 w 66"/>
                  <a:gd name="T33" fmla="*/ 122 h 127"/>
                  <a:gd name="T34" fmla="*/ 42 w 66"/>
                  <a:gd name="T35" fmla="*/ 124 h 127"/>
                  <a:gd name="T36" fmla="*/ 39 w 66"/>
                  <a:gd name="T37" fmla="*/ 125 h 127"/>
                  <a:gd name="T38" fmla="*/ 36 w 66"/>
                  <a:gd name="T39" fmla="*/ 127 h 127"/>
                  <a:gd name="T40" fmla="*/ 33 w 66"/>
                  <a:gd name="T41" fmla="*/ 127 h 127"/>
                  <a:gd name="T42" fmla="*/ 29 w 66"/>
                  <a:gd name="T43" fmla="*/ 127 h 127"/>
                  <a:gd name="T44" fmla="*/ 26 w 66"/>
                  <a:gd name="T45" fmla="*/ 125 h 127"/>
                  <a:gd name="T46" fmla="*/ 23 w 66"/>
                  <a:gd name="T47" fmla="*/ 124 h 127"/>
                  <a:gd name="T48" fmla="*/ 20 w 66"/>
                  <a:gd name="T49" fmla="*/ 122 h 127"/>
                  <a:gd name="T50" fmla="*/ 15 w 66"/>
                  <a:gd name="T51" fmla="*/ 116 h 127"/>
                  <a:gd name="T52" fmla="*/ 10 w 66"/>
                  <a:gd name="T53" fmla="*/ 108 h 127"/>
                  <a:gd name="T54" fmla="*/ 6 w 66"/>
                  <a:gd name="T55" fmla="*/ 99 h 127"/>
                  <a:gd name="T56" fmla="*/ 3 w 66"/>
                  <a:gd name="T57" fmla="*/ 88 h 127"/>
                  <a:gd name="T58" fmla="*/ 1 w 66"/>
                  <a:gd name="T59" fmla="*/ 76 h 127"/>
                  <a:gd name="T60" fmla="*/ 0 w 66"/>
                  <a:gd name="T61" fmla="*/ 64 h 127"/>
                  <a:gd name="T62" fmla="*/ 1 w 66"/>
                  <a:gd name="T63" fmla="*/ 51 h 127"/>
                  <a:gd name="T64" fmla="*/ 3 w 66"/>
                  <a:gd name="T65" fmla="*/ 38 h 127"/>
                  <a:gd name="T66" fmla="*/ 6 w 66"/>
                  <a:gd name="T67" fmla="*/ 28 h 127"/>
                  <a:gd name="T68" fmla="*/ 10 w 66"/>
                  <a:gd name="T69" fmla="*/ 18 h 127"/>
                  <a:gd name="T70" fmla="*/ 15 w 66"/>
                  <a:gd name="T71" fmla="*/ 10 h 127"/>
                  <a:gd name="T72" fmla="*/ 20 w 66"/>
                  <a:gd name="T73" fmla="*/ 4 h 127"/>
                  <a:gd name="T74" fmla="*/ 23 w 66"/>
                  <a:gd name="T75" fmla="*/ 2 h 127"/>
                  <a:gd name="T76" fmla="*/ 26 w 66"/>
                  <a:gd name="T77" fmla="*/ 1 h 127"/>
                  <a:gd name="T78" fmla="*/ 29 w 66"/>
                  <a:gd name="T79" fmla="*/ 0 h 127"/>
                  <a:gd name="T80" fmla="*/ 33 w 66"/>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7"/>
                  <a:gd name="T125" fmla="*/ 66 w 66"/>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7">
                    <a:moveTo>
                      <a:pt x="33" y="0"/>
                    </a:moveTo>
                    <a:lnTo>
                      <a:pt x="36" y="0"/>
                    </a:lnTo>
                    <a:lnTo>
                      <a:pt x="39" y="1"/>
                    </a:lnTo>
                    <a:lnTo>
                      <a:pt x="42" y="2"/>
                    </a:lnTo>
                    <a:lnTo>
                      <a:pt x="46" y="4"/>
                    </a:lnTo>
                    <a:lnTo>
                      <a:pt x="51" y="10"/>
                    </a:lnTo>
                    <a:lnTo>
                      <a:pt x="56" y="18"/>
                    </a:lnTo>
                    <a:lnTo>
                      <a:pt x="60" y="28"/>
                    </a:lnTo>
                    <a:lnTo>
                      <a:pt x="63" y="38"/>
                    </a:lnTo>
                    <a:lnTo>
                      <a:pt x="65" y="51"/>
                    </a:lnTo>
                    <a:lnTo>
                      <a:pt x="66" y="64"/>
                    </a:lnTo>
                    <a:lnTo>
                      <a:pt x="65" y="76"/>
                    </a:lnTo>
                    <a:lnTo>
                      <a:pt x="63" y="88"/>
                    </a:lnTo>
                    <a:lnTo>
                      <a:pt x="60" y="99"/>
                    </a:lnTo>
                    <a:lnTo>
                      <a:pt x="56" y="108"/>
                    </a:lnTo>
                    <a:lnTo>
                      <a:pt x="51" y="116"/>
                    </a:lnTo>
                    <a:lnTo>
                      <a:pt x="46" y="122"/>
                    </a:lnTo>
                    <a:lnTo>
                      <a:pt x="42" y="124"/>
                    </a:lnTo>
                    <a:lnTo>
                      <a:pt x="39" y="125"/>
                    </a:lnTo>
                    <a:lnTo>
                      <a:pt x="36" y="127"/>
                    </a:lnTo>
                    <a:lnTo>
                      <a:pt x="33" y="127"/>
                    </a:lnTo>
                    <a:lnTo>
                      <a:pt x="29" y="127"/>
                    </a:lnTo>
                    <a:lnTo>
                      <a:pt x="26" y="125"/>
                    </a:lnTo>
                    <a:lnTo>
                      <a:pt x="23" y="124"/>
                    </a:lnTo>
                    <a:lnTo>
                      <a:pt x="20" y="122"/>
                    </a:lnTo>
                    <a:lnTo>
                      <a:pt x="15" y="116"/>
                    </a:lnTo>
                    <a:lnTo>
                      <a:pt x="10" y="108"/>
                    </a:lnTo>
                    <a:lnTo>
                      <a:pt x="6" y="99"/>
                    </a:lnTo>
                    <a:lnTo>
                      <a:pt x="3" y="88"/>
                    </a:lnTo>
                    <a:lnTo>
                      <a:pt x="1" y="76"/>
                    </a:lnTo>
                    <a:lnTo>
                      <a:pt x="0" y="64"/>
                    </a:lnTo>
                    <a:lnTo>
                      <a:pt x="1" y="51"/>
                    </a:lnTo>
                    <a:lnTo>
                      <a:pt x="3" y="38"/>
                    </a:lnTo>
                    <a:lnTo>
                      <a:pt x="6" y="28"/>
                    </a:lnTo>
                    <a:lnTo>
                      <a:pt x="10" y="18"/>
                    </a:lnTo>
                    <a:lnTo>
                      <a:pt x="15" y="10"/>
                    </a:lnTo>
                    <a:lnTo>
                      <a:pt x="20" y="4"/>
                    </a:lnTo>
                    <a:lnTo>
                      <a:pt x="23" y="2"/>
                    </a:lnTo>
                    <a:lnTo>
                      <a:pt x="26" y="1"/>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11" name="Freeform 448"/>
              <p:cNvSpPr>
                <a:spLocks/>
              </p:cNvSpPr>
              <p:nvPr/>
            </p:nvSpPr>
            <p:spPr bwMode="auto">
              <a:xfrm>
                <a:off x="3495" y="1905"/>
                <a:ext cx="66" cy="127"/>
              </a:xfrm>
              <a:custGeom>
                <a:avLst/>
                <a:gdLst>
                  <a:gd name="T0" fmla="*/ 33 w 66"/>
                  <a:gd name="T1" fmla="*/ 0 h 127"/>
                  <a:gd name="T2" fmla="*/ 36 w 66"/>
                  <a:gd name="T3" fmla="*/ 0 h 127"/>
                  <a:gd name="T4" fmla="*/ 39 w 66"/>
                  <a:gd name="T5" fmla="*/ 1 h 127"/>
                  <a:gd name="T6" fmla="*/ 42 w 66"/>
                  <a:gd name="T7" fmla="*/ 2 h 127"/>
                  <a:gd name="T8" fmla="*/ 46 w 66"/>
                  <a:gd name="T9" fmla="*/ 4 h 127"/>
                  <a:gd name="T10" fmla="*/ 51 w 66"/>
                  <a:gd name="T11" fmla="*/ 10 h 127"/>
                  <a:gd name="T12" fmla="*/ 56 w 66"/>
                  <a:gd name="T13" fmla="*/ 18 h 127"/>
                  <a:gd name="T14" fmla="*/ 60 w 66"/>
                  <a:gd name="T15" fmla="*/ 28 h 127"/>
                  <a:gd name="T16" fmla="*/ 63 w 66"/>
                  <a:gd name="T17" fmla="*/ 38 h 127"/>
                  <a:gd name="T18" fmla="*/ 65 w 66"/>
                  <a:gd name="T19" fmla="*/ 51 h 127"/>
                  <a:gd name="T20" fmla="*/ 66 w 66"/>
                  <a:gd name="T21" fmla="*/ 64 h 127"/>
                  <a:gd name="T22" fmla="*/ 65 w 66"/>
                  <a:gd name="T23" fmla="*/ 76 h 127"/>
                  <a:gd name="T24" fmla="*/ 63 w 66"/>
                  <a:gd name="T25" fmla="*/ 88 h 127"/>
                  <a:gd name="T26" fmla="*/ 60 w 66"/>
                  <a:gd name="T27" fmla="*/ 99 h 127"/>
                  <a:gd name="T28" fmla="*/ 56 w 66"/>
                  <a:gd name="T29" fmla="*/ 108 h 127"/>
                  <a:gd name="T30" fmla="*/ 51 w 66"/>
                  <a:gd name="T31" fmla="*/ 116 h 127"/>
                  <a:gd name="T32" fmla="*/ 46 w 66"/>
                  <a:gd name="T33" fmla="*/ 122 h 127"/>
                  <a:gd name="T34" fmla="*/ 42 w 66"/>
                  <a:gd name="T35" fmla="*/ 124 h 127"/>
                  <a:gd name="T36" fmla="*/ 39 w 66"/>
                  <a:gd name="T37" fmla="*/ 125 h 127"/>
                  <a:gd name="T38" fmla="*/ 36 w 66"/>
                  <a:gd name="T39" fmla="*/ 127 h 127"/>
                  <a:gd name="T40" fmla="*/ 33 w 66"/>
                  <a:gd name="T41" fmla="*/ 127 h 127"/>
                  <a:gd name="T42" fmla="*/ 29 w 66"/>
                  <a:gd name="T43" fmla="*/ 127 h 127"/>
                  <a:gd name="T44" fmla="*/ 26 w 66"/>
                  <a:gd name="T45" fmla="*/ 125 h 127"/>
                  <a:gd name="T46" fmla="*/ 23 w 66"/>
                  <a:gd name="T47" fmla="*/ 124 h 127"/>
                  <a:gd name="T48" fmla="*/ 20 w 66"/>
                  <a:gd name="T49" fmla="*/ 122 h 127"/>
                  <a:gd name="T50" fmla="*/ 15 w 66"/>
                  <a:gd name="T51" fmla="*/ 116 h 127"/>
                  <a:gd name="T52" fmla="*/ 10 w 66"/>
                  <a:gd name="T53" fmla="*/ 108 h 127"/>
                  <a:gd name="T54" fmla="*/ 6 w 66"/>
                  <a:gd name="T55" fmla="*/ 99 h 127"/>
                  <a:gd name="T56" fmla="*/ 3 w 66"/>
                  <a:gd name="T57" fmla="*/ 88 h 127"/>
                  <a:gd name="T58" fmla="*/ 1 w 66"/>
                  <a:gd name="T59" fmla="*/ 76 h 127"/>
                  <a:gd name="T60" fmla="*/ 0 w 66"/>
                  <a:gd name="T61" fmla="*/ 64 h 127"/>
                  <a:gd name="T62" fmla="*/ 1 w 66"/>
                  <a:gd name="T63" fmla="*/ 51 h 127"/>
                  <a:gd name="T64" fmla="*/ 3 w 66"/>
                  <a:gd name="T65" fmla="*/ 38 h 127"/>
                  <a:gd name="T66" fmla="*/ 6 w 66"/>
                  <a:gd name="T67" fmla="*/ 28 h 127"/>
                  <a:gd name="T68" fmla="*/ 10 w 66"/>
                  <a:gd name="T69" fmla="*/ 18 h 127"/>
                  <a:gd name="T70" fmla="*/ 15 w 66"/>
                  <a:gd name="T71" fmla="*/ 10 h 127"/>
                  <a:gd name="T72" fmla="*/ 20 w 66"/>
                  <a:gd name="T73" fmla="*/ 4 h 127"/>
                  <a:gd name="T74" fmla="*/ 23 w 66"/>
                  <a:gd name="T75" fmla="*/ 2 h 127"/>
                  <a:gd name="T76" fmla="*/ 26 w 66"/>
                  <a:gd name="T77" fmla="*/ 1 h 127"/>
                  <a:gd name="T78" fmla="*/ 29 w 66"/>
                  <a:gd name="T79" fmla="*/ 0 h 127"/>
                  <a:gd name="T80" fmla="*/ 33 w 66"/>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7"/>
                  <a:gd name="T125" fmla="*/ 66 w 66"/>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7">
                    <a:moveTo>
                      <a:pt x="33" y="0"/>
                    </a:moveTo>
                    <a:lnTo>
                      <a:pt x="36" y="0"/>
                    </a:lnTo>
                    <a:lnTo>
                      <a:pt x="39" y="1"/>
                    </a:lnTo>
                    <a:lnTo>
                      <a:pt x="42" y="2"/>
                    </a:lnTo>
                    <a:lnTo>
                      <a:pt x="46" y="4"/>
                    </a:lnTo>
                    <a:lnTo>
                      <a:pt x="51" y="10"/>
                    </a:lnTo>
                    <a:lnTo>
                      <a:pt x="56" y="18"/>
                    </a:lnTo>
                    <a:lnTo>
                      <a:pt x="60" y="28"/>
                    </a:lnTo>
                    <a:lnTo>
                      <a:pt x="63" y="38"/>
                    </a:lnTo>
                    <a:lnTo>
                      <a:pt x="65" y="51"/>
                    </a:lnTo>
                    <a:lnTo>
                      <a:pt x="66" y="64"/>
                    </a:lnTo>
                    <a:lnTo>
                      <a:pt x="65" y="76"/>
                    </a:lnTo>
                    <a:lnTo>
                      <a:pt x="63" y="88"/>
                    </a:lnTo>
                    <a:lnTo>
                      <a:pt x="60" y="99"/>
                    </a:lnTo>
                    <a:lnTo>
                      <a:pt x="56" y="108"/>
                    </a:lnTo>
                    <a:lnTo>
                      <a:pt x="51" y="116"/>
                    </a:lnTo>
                    <a:lnTo>
                      <a:pt x="46" y="122"/>
                    </a:lnTo>
                    <a:lnTo>
                      <a:pt x="42" y="124"/>
                    </a:lnTo>
                    <a:lnTo>
                      <a:pt x="39" y="125"/>
                    </a:lnTo>
                    <a:lnTo>
                      <a:pt x="36" y="127"/>
                    </a:lnTo>
                    <a:lnTo>
                      <a:pt x="33" y="127"/>
                    </a:lnTo>
                    <a:lnTo>
                      <a:pt x="29" y="127"/>
                    </a:lnTo>
                    <a:lnTo>
                      <a:pt x="26" y="125"/>
                    </a:lnTo>
                    <a:lnTo>
                      <a:pt x="23" y="124"/>
                    </a:lnTo>
                    <a:lnTo>
                      <a:pt x="20" y="122"/>
                    </a:lnTo>
                    <a:lnTo>
                      <a:pt x="15" y="116"/>
                    </a:lnTo>
                    <a:lnTo>
                      <a:pt x="10" y="108"/>
                    </a:lnTo>
                    <a:lnTo>
                      <a:pt x="6" y="99"/>
                    </a:lnTo>
                    <a:lnTo>
                      <a:pt x="3" y="88"/>
                    </a:lnTo>
                    <a:lnTo>
                      <a:pt x="1" y="76"/>
                    </a:lnTo>
                    <a:lnTo>
                      <a:pt x="0" y="64"/>
                    </a:lnTo>
                    <a:lnTo>
                      <a:pt x="1" y="51"/>
                    </a:lnTo>
                    <a:lnTo>
                      <a:pt x="3" y="38"/>
                    </a:lnTo>
                    <a:lnTo>
                      <a:pt x="6" y="28"/>
                    </a:lnTo>
                    <a:lnTo>
                      <a:pt x="10" y="18"/>
                    </a:lnTo>
                    <a:lnTo>
                      <a:pt x="15" y="10"/>
                    </a:lnTo>
                    <a:lnTo>
                      <a:pt x="20" y="4"/>
                    </a:lnTo>
                    <a:lnTo>
                      <a:pt x="23" y="2"/>
                    </a:lnTo>
                    <a:lnTo>
                      <a:pt x="26"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812" name="Freeform 449"/>
              <p:cNvSpPr>
                <a:spLocks/>
              </p:cNvSpPr>
              <p:nvPr/>
            </p:nvSpPr>
            <p:spPr bwMode="auto">
              <a:xfrm>
                <a:off x="3403" y="1393"/>
                <a:ext cx="104" cy="223"/>
              </a:xfrm>
              <a:custGeom>
                <a:avLst/>
                <a:gdLst>
                  <a:gd name="T0" fmla="*/ 20 w 104"/>
                  <a:gd name="T1" fmla="*/ 0 h 223"/>
                  <a:gd name="T2" fmla="*/ 84 w 104"/>
                  <a:gd name="T3" fmla="*/ 0 h 223"/>
                  <a:gd name="T4" fmla="*/ 88 w 104"/>
                  <a:gd name="T5" fmla="*/ 2 h 223"/>
                  <a:gd name="T6" fmla="*/ 91 w 104"/>
                  <a:gd name="T7" fmla="*/ 5 h 223"/>
                  <a:gd name="T8" fmla="*/ 95 w 104"/>
                  <a:gd name="T9" fmla="*/ 12 h 223"/>
                  <a:gd name="T10" fmla="*/ 98 w 104"/>
                  <a:gd name="T11" fmla="*/ 19 h 223"/>
                  <a:gd name="T12" fmla="*/ 100 w 104"/>
                  <a:gd name="T13" fmla="*/ 29 h 223"/>
                  <a:gd name="T14" fmla="*/ 102 w 104"/>
                  <a:gd name="T15" fmla="*/ 40 h 223"/>
                  <a:gd name="T16" fmla="*/ 103 w 104"/>
                  <a:gd name="T17" fmla="*/ 52 h 223"/>
                  <a:gd name="T18" fmla="*/ 104 w 104"/>
                  <a:gd name="T19" fmla="*/ 64 h 223"/>
                  <a:gd name="T20" fmla="*/ 104 w 104"/>
                  <a:gd name="T21" fmla="*/ 158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2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8 h 223"/>
                  <a:gd name="T56" fmla="*/ 0 w 104"/>
                  <a:gd name="T57" fmla="*/ 64 h 223"/>
                  <a:gd name="T58" fmla="*/ 1 w 104"/>
                  <a:gd name="T59" fmla="*/ 52 h 223"/>
                  <a:gd name="T60" fmla="*/ 2 w 104"/>
                  <a:gd name="T61" fmla="*/ 40 h 223"/>
                  <a:gd name="T62" fmla="*/ 4 w 104"/>
                  <a:gd name="T63" fmla="*/ 29 h 223"/>
                  <a:gd name="T64" fmla="*/ 6 w 104"/>
                  <a:gd name="T65" fmla="*/ 19 h 223"/>
                  <a:gd name="T66" fmla="*/ 9 w 104"/>
                  <a:gd name="T67" fmla="*/ 12 h 223"/>
                  <a:gd name="T68" fmla="*/ 12 w 104"/>
                  <a:gd name="T69" fmla="*/ 5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5"/>
                    </a:lnTo>
                    <a:lnTo>
                      <a:pt x="95" y="12"/>
                    </a:lnTo>
                    <a:lnTo>
                      <a:pt x="98" y="19"/>
                    </a:lnTo>
                    <a:lnTo>
                      <a:pt x="100" y="29"/>
                    </a:lnTo>
                    <a:lnTo>
                      <a:pt x="102" y="40"/>
                    </a:lnTo>
                    <a:lnTo>
                      <a:pt x="103" y="52"/>
                    </a:lnTo>
                    <a:lnTo>
                      <a:pt x="104" y="64"/>
                    </a:lnTo>
                    <a:lnTo>
                      <a:pt x="104" y="158"/>
                    </a:lnTo>
                    <a:lnTo>
                      <a:pt x="103" y="172"/>
                    </a:lnTo>
                    <a:lnTo>
                      <a:pt x="102" y="183"/>
                    </a:lnTo>
                    <a:lnTo>
                      <a:pt x="100" y="194"/>
                    </a:lnTo>
                    <a:lnTo>
                      <a:pt x="98" y="204"/>
                    </a:lnTo>
                    <a:lnTo>
                      <a:pt x="95" y="211"/>
                    </a:lnTo>
                    <a:lnTo>
                      <a:pt x="91" y="217"/>
                    </a:lnTo>
                    <a:lnTo>
                      <a:pt x="88" y="222"/>
                    </a:lnTo>
                    <a:lnTo>
                      <a:pt x="84" y="223"/>
                    </a:lnTo>
                    <a:lnTo>
                      <a:pt x="20" y="223"/>
                    </a:lnTo>
                    <a:lnTo>
                      <a:pt x="16" y="222"/>
                    </a:lnTo>
                    <a:lnTo>
                      <a:pt x="12" y="217"/>
                    </a:lnTo>
                    <a:lnTo>
                      <a:pt x="9" y="211"/>
                    </a:lnTo>
                    <a:lnTo>
                      <a:pt x="6" y="204"/>
                    </a:lnTo>
                    <a:lnTo>
                      <a:pt x="4" y="194"/>
                    </a:lnTo>
                    <a:lnTo>
                      <a:pt x="2" y="183"/>
                    </a:lnTo>
                    <a:lnTo>
                      <a:pt x="1" y="172"/>
                    </a:lnTo>
                    <a:lnTo>
                      <a:pt x="0" y="158"/>
                    </a:lnTo>
                    <a:lnTo>
                      <a:pt x="0" y="64"/>
                    </a:lnTo>
                    <a:lnTo>
                      <a:pt x="1" y="52"/>
                    </a:lnTo>
                    <a:lnTo>
                      <a:pt x="2" y="40"/>
                    </a:lnTo>
                    <a:lnTo>
                      <a:pt x="4" y="29"/>
                    </a:lnTo>
                    <a:lnTo>
                      <a:pt x="6" y="19"/>
                    </a:lnTo>
                    <a:lnTo>
                      <a:pt x="9" y="12"/>
                    </a:lnTo>
                    <a:lnTo>
                      <a:pt x="12" y="5"/>
                    </a:lnTo>
                    <a:lnTo>
                      <a:pt x="16" y="2"/>
                    </a:lnTo>
                    <a:lnTo>
                      <a:pt x="20" y="0"/>
                    </a:lnTo>
                    <a:close/>
                  </a:path>
                </a:pathLst>
              </a:custGeom>
              <a:solidFill>
                <a:srgbClr val="D2B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13" name="Freeform 450"/>
              <p:cNvSpPr>
                <a:spLocks/>
              </p:cNvSpPr>
              <p:nvPr/>
            </p:nvSpPr>
            <p:spPr bwMode="auto">
              <a:xfrm>
                <a:off x="3403" y="1393"/>
                <a:ext cx="104" cy="223"/>
              </a:xfrm>
              <a:custGeom>
                <a:avLst/>
                <a:gdLst>
                  <a:gd name="T0" fmla="*/ 20 w 104"/>
                  <a:gd name="T1" fmla="*/ 0 h 223"/>
                  <a:gd name="T2" fmla="*/ 84 w 104"/>
                  <a:gd name="T3" fmla="*/ 0 h 223"/>
                  <a:gd name="T4" fmla="*/ 88 w 104"/>
                  <a:gd name="T5" fmla="*/ 2 h 223"/>
                  <a:gd name="T6" fmla="*/ 91 w 104"/>
                  <a:gd name="T7" fmla="*/ 5 h 223"/>
                  <a:gd name="T8" fmla="*/ 95 w 104"/>
                  <a:gd name="T9" fmla="*/ 12 h 223"/>
                  <a:gd name="T10" fmla="*/ 98 w 104"/>
                  <a:gd name="T11" fmla="*/ 19 h 223"/>
                  <a:gd name="T12" fmla="*/ 100 w 104"/>
                  <a:gd name="T13" fmla="*/ 29 h 223"/>
                  <a:gd name="T14" fmla="*/ 102 w 104"/>
                  <a:gd name="T15" fmla="*/ 40 h 223"/>
                  <a:gd name="T16" fmla="*/ 103 w 104"/>
                  <a:gd name="T17" fmla="*/ 52 h 223"/>
                  <a:gd name="T18" fmla="*/ 104 w 104"/>
                  <a:gd name="T19" fmla="*/ 64 h 223"/>
                  <a:gd name="T20" fmla="*/ 104 w 104"/>
                  <a:gd name="T21" fmla="*/ 158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2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8 h 223"/>
                  <a:gd name="T56" fmla="*/ 0 w 104"/>
                  <a:gd name="T57" fmla="*/ 64 h 223"/>
                  <a:gd name="T58" fmla="*/ 1 w 104"/>
                  <a:gd name="T59" fmla="*/ 52 h 223"/>
                  <a:gd name="T60" fmla="*/ 2 w 104"/>
                  <a:gd name="T61" fmla="*/ 40 h 223"/>
                  <a:gd name="T62" fmla="*/ 4 w 104"/>
                  <a:gd name="T63" fmla="*/ 29 h 223"/>
                  <a:gd name="T64" fmla="*/ 6 w 104"/>
                  <a:gd name="T65" fmla="*/ 19 h 223"/>
                  <a:gd name="T66" fmla="*/ 9 w 104"/>
                  <a:gd name="T67" fmla="*/ 12 h 223"/>
                  <a:gd name="T68" fmla="*/ 12 w 104"/>
                  <a:gd name="T69" fmla="*/ 5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5"/>
                    </a:lnTo>
                    <a:lnTo>
                      <a:pt x="95" y="12"/>
                    </a:lnTo>
                    <a:lnTo>
                      <a:pt x="98" y="19"/>
                    </a:lnTo>
                    <a:lnTo>
                      <a:pt x="100" y="29"/>
                    </a:lnTo>
                    <a:lnTo>
                      <a:pt x="102" y="40"/>
                    </a:lnTo>
                    <a:lnTo>
                      <a:pt x="103" y="52"/>
                    </a:lnTo>
                    <a:lnTo>
                      <a:pt x="104" y="64"/>
                    </a:lnTo>
                    <a:lnTo>
                      <a:pt x="104" y="158"/>
                    </a:lnTo>
                    <a:lnTo>
                      <a:pt x="103" y="172"/>
                    </a:lnTo>
                    <a:lnTo>
                      <a:pt x="102" y="183"/>
                    </a:lnTo>
                    <a:lnTo>
                      <a:pt x="100" y="194"/>
                    </a:lnTo>
                    <a:lnTo>
                      <a:pt x="98" y="204"/>
                    </a:lnTo>
                    <a:lnTo>
                      <a:pt x="95" y="211"/>
                    </a:lnTo>
                    <a:lnTo>
                      <a:pt x="91" y="217"/>
                    </a:lnTo>
                    <a:lnTo>
                      <a:pt x="88" y="222"/>
                    </a:lnTo>
                    <a:lnTo>
                      <a:pt x="84" y="223"/>
                    </a:lnTo>
                    <a:lnTo>
                      <a:pt x="20" y="223"/>
                    </a:lnTo>
                    <a:lnTo>
                      <a:pt x="16" y="222"/>
                    </a:lnTo>
                    <a:lnTo>
                      <a:pt x="12" y="217"/>
                    </a:lnTo>
                    <a:lnTo>
                      <a:pt x="9" y="211"/>
                    </a:lnTo>
                    <a:lnTo>
                      <a:pt x="6" y="204"/>
                    </a:lnTo>
                    <a:lnTo>
                      <a:pt x="4" y="194"/>
                    </a:lnTo>
                    <a:lnTo>
                      <a:pt x="2" y="183"/>
                    </a:lnTo>
                    <a:lnTo>
                      <a:pt x="1" y="172"/>
                    </a:lnTo>
                    <a:lnTo>
                      <a:pt x="0" y="158"/>
                    </a:lnTo>
                    <a:lnTo>
                      <a:pt x="0" y="64"/>
                    </a:lnTo>
                    <a:lnTo>
                      <a:pt x="1" y="52"/>
                    </a:lnTo>
                    <a:lnTo>
                      <a:pt x="2" y="40"/>
                    </a:lnTo>
                    <a:lnTo>
                      <a:pt x="4" y="29"/>
                    </a:lnTo>
                    <a:lnTo>
                      <a:pt x="6" y="19"/>
                    </a:lnTo>
                    <a:lnTo>
                      <a:pt x="9" y="12"/>
                    </a:lnTo>
                    <a:lnTo>
                      <a:pt x="12" y="5"/>
                    </a:lnTo>
                    <a:lnTo>
                      <a:pt x="16" y="2"/>
                    </a:lnTo>
                    <a:lnTo>
                      <a:pt x="2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14" name="Freeform 451"/>
              <p:cNvSpPr>
                <a:spLocks/>
              </p:cNvSpPr>
              <p:nvPr/>
            </p:nvSpPr>
            <p:spPr bwMode="auto">
              <a:xfrm>
                <a:off x="3419" y="1450"/>
                <a:ext cx="65" cy="127"/>
              </a:xfrm>
              <a:custGeom>
                <a:avLst/>
                <a:gdLst>
                  <a:gd name="T0" fmla="*/ 33 w 65"/>
                  <a:gd name="T1" fmla="*/ 0 h 127"/>
                  <a:gd name="T2" fmla="*/ 37 w 65"/>
                  <a:gd name="T3" fmla="*/ 0 h 127"/>
                  <a:gd name="T4" fmla="*/ 40 w 65"/>
                  <a:gd name="T5" fmla="*/ 2 h 127"/>
                  <a:gd name="T6" fmla="*/ 43 w 65"/>
                  <a:gd name="T7" fmla="*/ 3 h 127"/>
                  <a:gd name="T8" fmla="*/ 46 w 65"/>
                  <a:gd name="T9" fmla="*/ 5 h 127"/>
                  <a:gd name="T10" fmla="*/ 51 w 65"/>
                  <a:gd name="T11" fmla="*/ 11 h 127"/>
                  <a:gd name="T12" fmla="*/ 56 w 65"/>
                  <a:gd name="T13" fmla="*/ 19 h 127"/>
                  <a:gd name="T14" fmla="*/ 60 w 65"/>
                  <a:gd name="T15" fmla="*/ 28 h 127"/>
                  <a:gd name="T16" fmla="*/ 63 w 65"/>
                  <a:gd name="T17" fmla="*/ 39 h 127"/>
                  <a:gd name="T18" fmla="*/ 65 w 65"/>
                  <a:gd name="T19" fmla="*/ 52 h 127"/>
                  <a:gd name="T20" fmla="*/ 65 w 65"/>
                  <a:gd name="T21" fmla="*/ 64 h 127"/>
                  <a:gd name="T22" fmla="*/ 65 w 65"/>
                  <a:gd name="T23" fmla="*/ 77 h 127"/>
                  <a:gd name="T24" fmla="*/ 63 w 65"/>
                  <a:gd name="T25" fmla="*/ 89 h 127"/>
                  <a:gd name="T26" fmla="*/ 60 w 65"/>
                  <a:gd name="T27" fmla="*/ 99 h 127"/>
                  <a:gd name="T28" fmla="*/ 56 w 65"/>
                  <a:gd name="T29" fmla="*/ 109 h 127"/>
                  <a:gd name="T30" fmla="*/ 51 w 65"/>
                  <a:gd name="T31" fmla="*/ 117 h 127"/>
                  <a:gd name="T32" fmla="*/ 46 w 65"/>
                  <a:gd name="T33" fmla="*/ 123 h 127"/>
                  <a:gd name="T34" fmla="*/ 43 w 65"/>
                  <a:gd name="T35" fmla="*/ 125 h 127"/>
                  <a:gd name="T36" fmla="*/ 40 w 65"/>
                  <a:gd name="T37" fmla="*/ 126 h 127"/>
                  <a:gd name="T38" fmla="*/ 37 w 65"/>
                  <a:gd name="T39" fmla="*/ 127 h 127"/>
                  <a:gd name="T40" fmla="*/ 33 w 65"/>
                  <a:gd name="T41" fmla="*/ 127 h 127"/>
                  <a:gd name="T42" fmla="*/ 30 w 65"/>
                  <a:gd name="T43" fmla="*/ 127 h 127"/>
                  <a:gd name="T44" fmla="*/ 26 w 65"/>
                  <a:gd name="T45" fmla="*/ 126 h 127"/>
                  <a:gd name="T46" fmla="*/ 23 w 65"/>
                  <a:gd name="T47" fmla="*/ 125 h 127"/>
                  <a:gd name="T48" fmla="*/ 20 w 65"/>
                  <a:gd name="T49" fmla="*/ 123 h 127"/>
                  <a:gd name="T50" fmla="*/ 15 w 65"/>
                  <a:gd name="T51" fmla="*/ 117 h 127"/>
                  <a:gd name="T52" fmla="*/ 10 w 65"/>
                  <a:gd name="T53" fmla="*/ 109 h 127"/>
                  <a:gd name="T54" fmla="*/ 6 w 65"/>
                  <a:gd name="T55" fmla="*/ 99 h 127"/>
                  <a:gd name="T56" fmla="*/ 3 w 65"/>
                  <a:gd name="T57" fmla="*/ 89 h 127"/>
                  <a:gd name="T58" fmla="*/ 1 w 65"/>
                  <a:gd name="T59" fmla="*/ 77 h 127"/>
                  <a:gd name="T60" fmla="*/ 0 w 65"/>
                  <a:gd name="T61" fmla="*/ 64 h 127"/>
                  <a:gd name="T62" fmla="*/ 1 w 65"/>
                  <a:gd name="T63" fmla="*/ 52 h 127"/>
                  <a:gd name="T64" fmla="*/ 3 w 65"/>
                  <a:gd name="T65" fmla="*/ 39 h 127"/>
                  <a:gd name="T66" fmla="*/ 6 w 65"/>
                  <a:gd name="T67" fmla="*/ 28 h 127"/>
                  <a:gd name="T68" fmla="*/ 10 w 65"/>
                  <a:gd name="T69" fmla="*/ 19 h 127"/>
                  <a:gd name="T70" fmla="*/ 15 w 65"/>
                  <a:gd name="T71" fmla="*/ 11 h 127"/>
                  <a:gd name="T72" fmla="*/ 20 w 65"/>
                  <a:gd name="T73" fmla="*/ 5 h 127"/>
                  <a:gd name="T74" fmla="*/ 23 w 65"/>
                  <a:gd name="T75" fmla="*/ 3 h 127"/>
                  <a:gd name="T76" fmla="*/ 26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7" y="0"/>
                    </a:lnTo>
                    <a:lnTo>
                      <a:pt x="40" y="2"/>
                    </a:lnTo>
                    <a:lnTo>
                      <a:pt x="43" y="3"/>
                    </a:lnTo>
                    <a:lnTo>
                      <a:pt x="46" y="5"/>
                    </a:lnTo>
                    <a:lnTo>
                      <a:pt x="51" y="11"/>
                    </a:lnTo>
                    <a:lnTo>
                      <a:pt x="56" y="19"/>
                    </a:lnTo>
                    <a:lnTo>
                      <a:pt x="60" y="28"/>
                    </a:lnTo>
                    <a:lnTo>
                      <a:pt x="63" y="39"/>
                    </a:lnTo>
                    <a:lnTo>
                      <a:pt x="65" y="52"/>
                    </a:lnTo>
                    <a:lnTo>
                      <a:pt x="65" y="64"/>
                    </a:lnTo>
                    <a:lnTo>
                      <a:pt x="65" y="77"/>
                    </a:lnTo>
                    <a:lnTo>
                      <a:pt x="63" y="89"/>
                    </a:lnTo>
                    <a:lnTo>
                      <a:pt x="60" y="99"/>
                    </a:lnTo>
                    <a:lnTo>
                      <a:pt x="56" y="109"/>
                    </a:lnTo>
                    <a:lnTo>
                      <a:pt x="51" y="117"/>
                    </a:lnTo>
                    <a:lnTo>
                      <a:pt x="46" y="123"/>
                    </a:lnTo>
                    <a:lnTo>
                      <a:pt x="43" y="125"/>
                    </a:lnTo>
                    <a:lnTo>
                      <a:pt x="40" y="126"/>
                    </a:lnTo>
                    <a:lnTo>
                      <a:pt x="37" y="127"/>
                    </a:lnTo>
                    <a:lnTo>
                      <a:pt x="33" y="127"/>
                    </a:lnTo>
                    <a:lnTo>
                      <a:pt x="30" y="127"/>
                    </a:lnTo>
                    <a:lnTo>
                      <a:pt x="26" y="126"/>
                    </a:lnTo>
                    <a:lnTo>
                      <a:pt x="23" y="125"/>
                    </a:lnTo>
                    <a:lnTo>
                      <a:pt x="20" y="123"/>
                    </a:lnTo>
                    <a:lnTo>
                      <a:pt x="15" y="117"/>
                    </a:lnTo>
                    <a:lnTo>
                      <a:pt x="10" y="109"/>
                    </a:lnTo>
                    <a:lnTo>
                      <a:pt x="6" y="99"/>
                    </a:lnTo>
                    <a:lnTo>
                      <a:pt x="3" y="89"/>
                    </a:lnTo>
                    <a:lnTo>
                      <a:pt x="1" y="77"/>
                    </a:lnTo>
                    <a:lnTo>
                      <a:pt x="0" y="64"/>
                    </a:lnTo>
                    <a:lnTo>
                      <a:pt x="1" y="52"/>
                    </a:lnTo>
                    <a:lnTo>
                      <a:pt x="3" y="39"/>
                    </a:lnTo>
                    <a:lnTo>
                      <a:pt x="6" y="28"/>
                    </a:lnTo>
                    <a:lnTo>
                      <a:pt x="10" y="19"/>
                    </a:lnTo>
                    <a:lnTo>
                      <a:pt x="15" y="11"/>
                    </a:lnTo>
                    <a:lnTo>
                      <a:pt x="20" y="5"/>
                    </a:lnTo>
                    <a:lnTo>
                      <a:pt x="23" y="3"/>
                    </a:lnTo>
                    <a:lnTo>
                      <a:pt x="26" y="2"/>
                    </a:lnTo>
                    <a:lnTo>
                      <a:pt x="30" y="0"/>
                    </a:lnTo>
                    <a:lnTo>
                      <a:pt x="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15" name="Freeform 452"/>
              <p:cNvSpPr>
                <a:spLocks/>
              </p:cNvSpPr>
              <p:nvPr/>
            </p:nvSpPr>
            <p:spPr bwMode="auto">
              <a:xfrm>
                <a:off x="3419" y="1450"/>
                <a:ext cx="65" cy="127"/>
              </a:xfrm>
              <a:custGeom>
                <a:avLst/>
                <a:gdLst>
                  <a:gd name="T0" fmla="*/ 33 w 65"/>
                  <a:gd name="T1" fmla="*/ 0 h 127"/>
                  <a:gd name="T2" fmla="*/ 37 w 65"/>
                  <a:gd name="T3" fmla="*/ 0 h 127"/>
                  <a:gd name="T4" fmla="*/ 40 w 65"/>
                  <a:gd name="T5" fmla="*/ 2 h 127"/>
                  <a:gd name="T6" fmla="*/ 43 w 65"/>
                  <a:gd name="T7" fmla="*/ 3 h 127"/>
                  <a:gd name="T8" fmla="*/ 46 w 65"/>
                  <a:gd name="T9" fmla="*/ 5 h 127"/>
                  <a:gd name="T10" fmla="*/ 51 w 65"/>
                  <a:gd name="T11" fmla="*/ 11 h 127"/>
                  <a:gd name="T12" fmla="*/ 56 w 65"/>
                  <a:gd name="T13" fmla="*/ 19 h 127"/>
                  <a:gd name="T14" fmla="*/ 60 w 65"/>
                  <a:gd name="T15" fmla="*/ 28 h 127"/>
                  <a:gd name="T16" fmla="*/ 63 w 65"/>
                  <a:gd name="T17" fmla="*/ 39 h 127"/>
                  <a:gd name="T18" fmla="*/ 65 w 65"/>
                  <a:gd name="T19" fmla="*/ 52 h 127"/>
                  <a:gd name="T20" fmla="*/ 65 w 65"/>
                  <a:gd name="T21" fmla="*/ 64 h 127"/>
                  <a:gd name="T22" fmla="*/ 65 w 65"/>
                  <a:gd name="T23" fmla="*/ 77 h 127"/>
                  <a:gd name="T24" fmla="*/ 63 w 65"/>
                  <a:gd name="T25" fmla="*/ 89 h 127"/>
                  <a:gd name="T26" fmla="*/ 60 w 65"/>
                  <a:gd name="T27" fmla="*/ 99 h 127"/>
                  <a:gd name="T28" fmla="*/ 56 w 65"/>
                  <a:gd name="T29" fmla="*/ 109 h 127"/>
                  <a:gd name="T30" fmla="*/ 51 w 65"/>
                  <a:gd name="T31" fmla="*/ 117 h 127"/>
                  <a:gd name="T32" fmla="*/ 46 w 65"/>
                  <a:gd name="T33" fmla="*/ 123 h 127"/>
                  <a:gd name="T34" fmla="*/ 43 w 65"/>
                  <a:gd name="T35" fmla="*/ 125 h 127"/>
                  <a:gd name="T36" fmla="*/ 40 w 65"/>
                  <a:gd name="T37" fmla="*/ 126 h 127"/>
                  <a:gd name="T38" fmla="*/ 37 w 65"/>
                  <a:gd name="T39" fmla="*/ 127 h 127"/>
                  <a:gd name="T40" fmla="*/ 33 w 65"/>
                  <a:gd name="T41" fmla="*/ 127 h 127"/>
                  <a:gd name="T42" fmla="*/ 30 w 65"/>
                  <a:gd name="T43" fmla="*/ 127 h 127"/>
                  <a:gd name="T44" fmla="*/ 26 w 65"/>
                  <a:gd name="T45" fmla="*/ 126 h 127"/>
                  <a:gd name="T46" fmla="*/ 23 w 65"/>
                  <a:gd name="T47" fmla="*/ 125 h 127"/>
                  <a:gd name="T48" fmla="*/ 20 w 65"/>
                  <a:gd name="T49" fmla="*/ 123 h 127"/>
                  <a:gd name="T50" fmla="*/ 15 w 65"/>
                  <a:gd name="T51" fmla="*/ 117 h 127"/>
                  <a:gd name="T52" fmla="*/ 10 w 65"/>
                  <a:gd name="T53" fmla="*/ 109 h 127"/>
                  <a:gd name="T54" fmla="*/ 6 w 65"/>
                  <a:gd name="T55" fmla="*/ 99 h 127"/>
                  <a:gd name="T56" fmla="*/ 3 w 65"/>
                  <a:gd name="T57" fmla="*/ 89 h 127"/>
                  <a:gd name="T58" fmla="*/ 1 w 65"/>
                  <a:gd name="T59" fmla="*/ 77 h 127"/>
                  <a:gd name="T60" fmla="*/ 0 w 65"/>
                  <a:gd name="T61" fmla="*/ 64 h 127"/>
                  <a:gd name="T62" fmla="*/ 1 w 65"/>
                  <a:gd name="T63" fmla="*/ 52 h 127"/>
                  <a:gd name="T64" fmla="*/ 3 w 65"/>
                  <a:gd name="T65" fmla="*/ 39 h 127"/>
                  <a:gd name="T66" fmla="*/ 6 w 65"/>
                  <a:gd name="T67" fmla="*/ 28 h 127"/>
                  <a:gd name="T68" fmla="*/ 10 w 65"/>
                  <a:gd name="T69" fmla="*/ 19 h 127"/>
                  <a:gd name="T70" fmla="*/ 15 w 65"/>
                  <a:gd name="T71" fmla="*/ 11 h 127"/>
                  <a:gd name="T72" fmla="*/ 20 w 65"/>
                  <a:gd name="T73" fmla="*/ 5 h 127"/>
                  <a:gd name="T74" fmla="*/ 23 w 65"/>
                  <a:gd name="T75" fmla="*/ 3 h 127"/>
                  <a:gd name="T76" fmla="*/ 26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7" y="0"/>
                    </a:lnTo>
                    <a:lnTo>
                      <a:pt x="40" y="2"/>
                    </a:lnTo>
                    <a:lnTo>
                      <a:pt x="43" y="3"/>
                    </a:lnTo>
                    <a:lnTo>
                      <a:pt x="46" y="5"/>
                    </a:lnTo>
                    <a:lnTo>
                      <a:pt x="51" y="11"/>
                    </a:lnTo>
                    <a:lnTo>
                      <a:pt x="56" y="19"/>
                    </a:lnTo>
                    <a:lnTo>
                      <a:pt x="60" y="28"/>
                    </a:lnTo>
                    <a:lnTo>
                      <a:pt x="63" y="39"/>
                    </a:lnTo>
                    <a:lnTo>
                      <a:pt x="65" y="52"/>
                    </a:lnTo>
                    <a:lnTo>
                      <a:pt x="65" y="64"/>
                    </a:lnTo>
                    <a:lnTo>
                      <a:pt x="65" y="77"/>
                    </a:lnTo>
                    <a:lnTo>
                      <a:pt x="63" y="89"/>
                    </a:lnTo>
                    <a:lnTo>
                      <a:pt x="60" y="99"/>
                    </a:lnTo>
                    <a:lnTo>
                      <a:pt x="56" y="109"/>
                    </a:lnTo>
                    <a:lnTo>
                      <a:pt x="51" y="117"/>
                    </a:lnTo>
                    <a:lnTo>
                      <a:pt x="46" y="123"/>
                    </a:lnTo>
                    <a:lnTo>
                      <a:pt x="43" y="125"/>
                    </a:lnTo>
                    <a:lnTo>
                      <a:pt x="40" y="126"/>
                    </a:lnTo>
                    <a:lnTo>
                      <a:pt x="37" y="127"/>
                    </a:lnTo>
                    <a:lnTo>
                      <a:pt x="33" y="127"/>
                    </a:lnTo>
                    <a:lnTo>
                      <a:pt x="30" y="127"/>
                    </a:lnTo>
                    <a:lnTo>
                      <a:pt x="26" y="126"/>
                    </a:lnTo>
                    <a:lnTo>
                      <a:pt x="23" y="125"/>
                    </a:lnTo>
                    <a:lnTo>
                      <a:pt x="20" y="123"/>
                    </a:lnTo>
                    <a:lnTo>
                      <a:pt x="15" y="117"/>
                    </a:lnTo>
                    <a:lnTo>
                      <a:pt x="10" y="109"/>
                    </a:lnTo>
                    <a:lnTo>
                      <a:pt x="6" y="99"/>
                    </a:lnTo>
                    <a:lnTo>
                      <a:pt x="3" y="89"/>
                    </a:lnTo>
                    <a:lnTo>
                      <a:pt x="1" y="77"/>
                    </a:lnTo>
                    <a:lnTo>
                      <a:pt x="0" y="64"/>
                    </a:lnTo>
                    <a:lnTo>
                      <a:pt x="1" y="52"/>
                    </a:lnTo>
                    <a:lnTo>
                      <a:pt x="3" y="39"/>
                    </a:lnTo>
                    <a:lnTo>
                      <a:pt x="6" y="28"/>
                    </a:lnTo>
                    <a:lnTo>
                      <a:pt x="10" y="19"/>
                    </a:lnTo>
                    <a:lnTo>
                      <a:pt x="15" y="11"/>
                    </a:lnTo>
                    <a:lnTo>
                      <a:pt x="20" y="5"/>
                    </a:lnTo>
                    <a:lnTo>
                      <a:pt x="23" y="3"/>
                    </a:lnTo>
                    <a:lnTo>
                      <a:pt x="26" y="2"/>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816" name="Freeform 453"/>
              <p:cNvSpPr>
                <a:spLocks/>
              </p:cNvSpPr>
              <p:nvPr/>
            </p:nvSpPr>
            <p:spPr bwMode="auto">
              <a:xfrm>
                <a:off x="2948" y="1620"/>
                <a:ext cx="103" cy="223"/>
              </a:xfrm>
              <a:custGeom>
                <a:avLst/>
                <a:gdLst>
                  <a:gd name="T0" fmla="*/ 20 w 103"/>
                  <a:gd name="T1" fmla="*/ 0 h 223"/>
                  <a:gd name="T2" fmla="*/ 83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6 w 103"/>
                  <a:gd name="T65" fmla="*/ 19 h 223"/>
                  <a:gd name="T66" fmla="*/ 9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4" y="12"/>
                    </a:lnTo>
                    <a:lnTo>
                      <a:pt x="97" y="19"/>
                    </a:lnTo>
                    <a:lnTo>
                      <a:pt x="100" y="30"/>
                    </a:lnTo>
                    <a:lnTo>
                      <a:pt x="102" y="40"/>
                    </a:lnTo>
                    <a:lnTo>
                      <a:pt x="103" y="52"/>
                    </a:lnTo>
                    <a:lnTo>
                      <a:pt x="103" y="64"/>
                    </a:lnTo>
                    <a:lnTo>
                      <a:pt x="103" y="159"/>
                    </a:lnTo>
                    <a:lnTo>
                      <a:pt x="103" y="172"/>
                    </a:lnTo>
                    <a:lnTo>
                      <a:pt x="102" y="183"/>
                    </a:lnTo>
                    <a:lnTo>
                      <a:pt x="100" y="194"/>
                    </a:lnTo>
                    <a:lnTo>
                      <a:pt x="97" y="204"/>
                    </a:lnTo>
                    <a:lnTo>
                      <a:pt x="94" y="211"/>
                    </a:lnTo>
                    <a:lnTo>
                      <a:pt x="91" y="217"/>
                    </a:lnTo>
                    <a:lnTo>
                      <a:pt x="87" y="222"/>
                    </a:lnTo>
                    <a:lnTo>
                      <a:pt x="83" y="223"/>
                    </a:lnTo>
                    <a:lnTo>
                      <a:pt x="20" y="223"/>
                    </a:lnTo>
                    <a:lnTo>
                      <a:pt x="16" y="222"/>
                    </a:lnTo>
                    <a:lnTo>
                      <a:pt x="12" y="217"/>
                    </a:lnTo>
                    <a:lnTo>
                      <a:pt x="9" y="211"/>
                    </a:lnTo>
                    <a:lnTo>
                      <a:pt x="6" y="204"/>
                    </a:lnTo>
                    <a:lnTo>
                      <a:pt x="3" y="194"/>
                    </a:lnTo>
                    <a:lnTo>
                      <a:pt x="1" y="183"/>
                    </a:lnTo>
                    <a:lnTo>
                      <a:pt x="0" y="172"/>
                    </a:lnTo>
                    <a:lnTo>
                      <a:pt x="0" y="159"/>
                    </a:lnTo>
                    <a:lnTo>
                      <a:pt x="0" y="64"/>
                    </a:lnTo>
                    <a:lnTo>
                      <a:pt x="0" y="52"/>
                    </a:lnTo>
                    <a:lnTo>
                      <a:pt x="1" y="40"/>
                    </a:lnTo>
                    <a:lnTo>
                      <a:pt x="3" y="30"/>
                    </a:lnTo>
                    <a:lnTo>
                      <a:pt x="6" y="19"/>
                    </a:lnTo>
                    <a:lnTo>
                      <a:pt x="9" y="12"/>
                    </a:lnTo>
                    <a:lnTo>
                      <a:pt x="12" y="6"/>
                    </a:lnTo>
                    <a:lnTo>
                      <a:pt x="16" y="2"/>
                    </a:lnTo>
                    <a:lnTo>
                      <a:pt x="20" y="0"/>
                    </a:lnTo>
                    <a:close/>
                  </a:path>
                </a:pathLst>
              </a:custGeom>
              <a:solidFill>
                <a:srgbClr val="D2B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17" name="Freeform 454"/>
              <p:cNvSpPr>
                <a:spLocks/>
              </p:cNvSpPr>
              <p:nvPr/>
            </p:nvSpPr>
            <p:spPr bwMode="auto">
              <a:xfrm>
                <a:off x="2948" y="1620"/>
                <a:ext cx="103" cy="223"/>
              </a:xfrm>
              <a:custGeom>
                <a:avLst/>
                <a:gdLst>
                  <a:gd name="T0" fmla="*/ 20 w 103"/>
                  <a:gd name="T1" fmla="*/ 0 h 223"/>
                  <a:gd name="T2" fmla="*/ 83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6 w 103"/>
                  <a:gd name="T65" fmla="*/ 19 h 223"/>
                  <a:gd name="T66" fmla="*/ 9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4" y="12"/>
                    </a:lnTo>
                    <a:lnTo>
                      <a:pt x="97" y="19"/>
                    </a:lnTo>
                    <a:lnTo>
                      <a:pt x="100" y="30"/>
                    </a:lnTo>
                    <a:lnTo>
                      <a:pt x="102" y="40"/>
                    </a:lnTo>
                    <a:lnTo>
                      <a:pt x="103" y="52"/>
                    </a:lnTo>
                    <a:lnTo>
                      <a:pt x="103" y="64"/>
                    </a:lnTo>
                    <a:lnTo>
                      <a:pt x="103" y="159"/>
                    </a:lnTo>
                    <a:lnTo>
                      <a:pt x="103" y="172"/>
                    </a:lnTo>
                    <a:lnTo>
                      <a:pt x="102" y="183"/>
                    </a:lnTo>
                    <a:lnTo>
                      <a:pt x="100" y="194"/>
                    </a:lnTo>
                    <a:lnTo>
                      <a:pt x="97" y="204"/>
                    </a:lnTo>
                    <a:lnTo>
                      <a:pt x="94" y="211"/>
                    </a:lnTo>
                    <a:lnTo>
                      <a:pt x="91" y="217"/>
                    </a:lnTo>
                    <a:lnTo>
                      <a:pt x="87" y="222"/>
                    </a:lnTo>
                    <a:lnTo>
                      <a:pt x="83" y="223"/>
                    </a:lnTo>
                    <a:lnTo>
                      <a:pt x="20" y="223"/>
                    </a:lnTo>
                    <a:lnTo>
                      <a:pt x="16" y="222"/>
                    </a:lnTo>
                    <a:lnTo>
                      <a:pt x="12" y="217"/>
                    </a:lnTo>
                    <a:lnTo>
                      <a:pt x="9" y="211"/>
                    </a:lnTo>
                    <a:lnTo>
                      <a:pt x="6" y="204"/>
                    </a:lnTo>
                    <a:lnTo>
                      <a:pt x="3" y="194"/>
                    </a:lnTo>
                    <a:lnTo>
                      <a:pt x="1" y="183"/>
                    </a:lnTo>
                    <a:lnTo>
                      <a:pt x="0" y="172"/>
                    </a:lnTo>
                    <a:lnTo>
                      <a:pt x="0" y="159"/>
                    </a:lnTo>
                    <a:lnTo>
                      <a:pt x="0" y="64"/>
                    </a:lnTo>
                    <a:lnTo>
                      <a:pt x="0" y="52"/>
                    </a:lnTo>
                    <a:lnTo>
                      <a:pt x="1" y="40"/>
                    </a:lnTo>
                    <a:lnTo>
                      <a:pt x="3" y="30"/>
                    </a:lnTo>
                    <a:lnTo>
                      <a:pt x="6" y="19"/>
                    </a:lnTo>
                    <a:lnTo>
                      <a:pt x="9" y="12"/>
                    </a:lnTo>
                    <a:lnTo>
                      <a:pt x="12" y="6"/>
                    </a:lnTo>
                    <a:lnTo>
                      <a:pt x="16" y="2"/>
                    </a:lnTo>
                    <a:lnTo>
                      <a:pt x="2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18" name="Freeform 455"/>
              <p:cNvSpPr>
                <a:spLocks/>
              </p:cNvSpPr>
              <p:nvPr/>
            </p:nvSpPr>
            <p:spPr bwMode="auto">
              <a:xfrm>
                <a:off x="2964" y="1678"/>
                <a:ext cx="65" cy="126"/>
              </a:xfrm>
              <a:custGeom>
                <a:avLst/>
                <a:gdLst>
                  <a:gd name="T0" fmla="*/ 33 w 65"/>
                  <a:gd name="T1" fmla="*/ 0 h 126"/>
                  <a:gd name="T2" fmla="*/ 36 w 65"/>
                  <a:gd name="T3" fmla="*/ 0 h 126"/>
                  <a:gd name="T4" fmla="*/ 40 w 65"/>
                  <a:gd name="T5" fmla="*/ 1 h 126"/>
                  <a:gd name="T6" fmla="*/ 43 w 65"/>
                  <a:gd name="T7" fmla="*/ 2 h 126"/>
                  <a:gd name="T8" fmla="*/ 46 w 65"/>
                  <a:gd name="T9" fmla="*/ 4 h 126"/>
                  <a:gd name="T10" fmla="*/ 51 w 65"/>
                  <a:gd name="T11" fmla="*/ 10 h 126"/>
                  <a:gd name="T12" fmla="*/ 56 w 65"/>
                  <a:gd name="T13" fmla="*/ 18 h 126"/>
                  <a:gd name="T14" fmla="*/ 60 w 65"/>
                  <a:gd name="T15" fmla="*/ 27 h 126"/>
                  <a:gd name="T16" fmla="*/ 63 w 65"/>
                  <a:gd name="T17" fmla="*/ 38 h 126"/>
                  <a:gd name="T18" fmla="*/ 65 w 65"/>
                  <a:gd name="T19" fmla="*/ 51 h 126"/>
                  <a:gd name="T20" fmla="*/ 65 w 65"/>
                  <a:gd name="T21" fmla="*/ 64 h 126"/>
                  <a:gd name="T22" fmla="*/ 65 w 65"/>
                  <a:gd name="T23" fmla="*/ 76 h 126"/>
                  <a:gd name="T24" fmla="*/ 63 w 65"/>
                  <a:gd name="T25" fmla="*/ 88 h 126"/>
                  <a:gd name="T26" fmla="*/ 60 w 65"/>
                  <a:gd name="T27" fmla="*/ 98 h 126"/>
                  <a:gd name="T28" fmla="*/ 56 w 65"/>
                  <a:gd name="T29" fmla="*/ 108 h 126"/>
                  <a:gd name="T30" fmla="*/ 51 w 65"/>
                  <a:gd name="T31" fmla="*/ 116 h 126"/>
                  <a:gd name="T32" fmla="*/ 46 w 65"/>
                  <a:gd name="T33" fmla="*/ 122 h 126"/>
                  <a:gd name="T34" fmla="*/ 43 w 65"/>
                  <a:gd name="T35" fmla="*/ 124 h 126"/>
                  <a:gd name="T36" fmla="*/ 40 w 65"/>
                  <a:gd name="T37" fmla="*/ 125 h 126"/>
                  <a:gd name="T38" fmla="*/ 36 w 65"/>
                  <a:gd name="T39" fmla="*/ 126 h 126"/>
                  <a:gd name="T40" fmla="*/ 33 w 65"/>
                  <a:gd name="T41" fmla="*/ 126 h 126"/>
                  <a:gd name="T42" fmla="*/ 29 w 65"/>
                  <a:gd name="T43" fmla="*/ 126 h 126"/>
                  <a:gd name="T44" fmla="*/ 26 w 65"/>
                  <a:gd name="T45" fmla="*/ 125 h 126"/>
                  <a:gd name="T46" fmla="*/ 23 w 65"/>
                  <a:gd name="T47" fmla="*/ 124 h 126"/>
                  <a:gd name="T48" fmla="*/ 20 w 65"/>
                  <a:gd name="T49" fmla="*/ 122 h 126"/>
                  <a:gd name="T50" fmla="*/ 14 w 65"/>
                  <a:gd name="T51" fmla="*/ 116 h 126"/>
                  <a:gd name="T52" fmla="*/ 10 w 65"/>
                  <a:gd name="T53" fmla="*/ 108 h 126"/>
                  <a:gd name="T54" fmla="*/ 6 w 65"/>
                  <a:gd name="T55" fmla="*/ 98 h 126"/>
                  <a:gd name="T56" fmla="*/ 3 w 65"/>
                  <a:gd name="T57" fmla="*/ 88 h 126"/>
                  <a:gd name="T58" fmla="*/ 1 w 65"/>
                  <a:gd name="T59" fmla="*/ 76 h 126"/>
                  <a:gd name="T60" fmla="*/ 0 w 65"/>
                  <a:gd name="T61" fmla="*/ 64 h 126"/>
                  <a:gd name="T62" fmla="*/ 1 w 65"/>
                  <a:gd name="T63" fmla="*/ 51 h 126"/>
                  <a:gd name="T64" fmla="*/ 3 w 65"/>
                  <a:gd name="T65" fmla="*/ 38 h 126"/>
                  <a:gd name="T66" fmla="*/ 6 w 65"/>
                  <a:gd name="T67" fmla="*/ 27 h 126"/>
                  <a:gd name="T68" fmla="*/ 10 w 65"/>
                  <a:gd name="T69" fmla="*/ 18 h 126"/>
                  <a:gd name="T70" fmla="*/ 14 w 65"/>
                  <a:gd name="T71" fmla="*/ 10 h 126"/>
                  <a:gd name="T72" fmla="*/ 20 w 65"/>
                  <a:gd name="T73" fmla="*/ 4 h 126"/>
                  <a:gd name="T74" fmla="*/ 23 w 65"/>
                  <a:gd name="T75" fmla="*/ 2 h 126"/>
                  <a:gd name="T76" fmla="*/ 26 w 65"/>
                  <a:gd name="T77" fmla="*/ 1 h 126"/>
                  <a:gd name="T78" fmla="*/ 29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40" y="1"/>
                    </a:lnTo>
                    <a:lnTo>
                      <a:pt x="43" y="2"/>
                    </a:lnTo>
                    <a:lnTo>
                      <a:pt x="46" y="4"/>
                    </a:lnTo>
                    <a:lnTo>
                      <a:pt x="51" y="10"/>
                    </a:lnTo>
                    <a:lnTo>
                      <a:pt x="56" y="18"/>
                    </a:lnTo>
                    <a:lnTo>
                      <a:pt x="60" y="27"/>
                    </a:lnTo>
                    <a:lnTo>
                      <a:pt x="63" y="38"/>
                    </a:lnTo>
                    <a:lnTo>
                      <a:pt x="65" y="51"/>
                    </a:lnTo>
                    <a:lnTo>
                      <a:pt x="65" y="64"/>
                    </a:lnTo>
                    <a:lnTo>
                      <a:pt x="65" y="76"/>
                    </a:lnTo>
                    <a:lnTo>
                      <a:pt x="63" y="88"/>
                    </a:lnTo>
                    <a:lnTo>
                      <a:pt x="60" y="98"/>
                    </a:lnTo>
                    <a:lnTo>
                      <a:pt x="56" y="108"/>
                    </a:lnTo>
                    <a:lnTo>
                      <a:pt x="51" y="116"/>
                    </a:lnTo>
                    <a:lnTo>
                      <a:pt x="46" y="122"/>
                    </a:lnTo>
                    <a:lnTo>
                      <a:pt x="43" y="124"/>
                    </a:lnTo>
                    <a:lnTo>
                      <a:pt x="40" y="125"/>
                    </a:lnTo>
                    <a:lnTo>
                      <a:pt x="36" y="126"/>
                    </a:lnTo>
                    <a:lnTo>
                      <a:pt x="33" y="126"/>
                    </a:lnTo>
                    <a:lnTo>
                      <a:pt x="29" y="126"/>
                    </a:lnTo>
                    <a:lnTo>
                      <a:pt x="26" y="125"/>
                    </a:lnTo>
                    <a:lnTo>
                      <a:pt x="23" y="124"/>
                    </a:lnTo>
                    <a:lnTo>
                      <a:pt x="20" y="122"/>
                    </a:lnTo>
                    <a:lnTo>
                      <a:pt x="14" y="116"/>
                    </a:lnTo>
                    <a:lnTo>
                      <a:pt x="10" y="108"/>
                    </a:lnTo>
                    <a:lnTo>
                      <a:pt x="6" y="98"/>
                    </a:lnTo>
                    <a:lnTo>
                      <a:pt x="3" y="88"/>
                    </a:lnTo>
                    <a:lnTo>
                      <a:pt x="1" y="76"/>
                    </a:lnTo>
                    <a:lnTo>
                      <a:pt x="0" y="64"/>
                    </a:lnTo>
                    <a:lnTo>
                      <a:pt x="1" y="51"/>
                    </a:lnTo>
                    <a:lnTo>
                      <a:pt x="3" y="38"/>
                    </a:lnTo>
                    <a:lnTo>
                      <a:pt x="6" y="27"/>
                    </a:lnTo>
                    <a:lnTo>
                      <a:pt x="10" y="18"/>
                    </a:lnTo>
                    <a:lnTo>
                      <a:pt x="14" y="10"/>
                    </a:lnTo>
                    <a:lnTo>
                      <a:pt x="20" y="4"/>
                    </a:lnTo>
                    <a:lnTo>
                      <a:pt x="23" y="2"/>
                    </a:lnTo>
                    <a:lnTo>
                      <a:pt x="26" y="1"/>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19" name="Freeform 456"/>
              <p:cNvSpPr>
                <a:spLocks/>
              </p:cNvSpPr>
              <p:nvPr/>
            </p:nvSpPr>
            <p:spPr bwMode="auto">
              <a:xfrm>
                <a:off x="2964" y="1678"/>
                <a:ext cx="65" cy="126"/>
              </a:xfrm>
              <a:custGeom>
                <a:avLst/>
                <a:gdLst>
                  <a:gd name="T0" fmla="*/ 33 w 65"/>
                  <a:gd name="T1" fmla="*/ 0 h 126"/>
                  <a:gd name="T2" fmla="*/ 36 w 65"/>
                  <a:gd name="T3" fmla="*/ 0 h 126"/>
                  <a:gd name="T4" fmla="*/ 40 w 65"/>
                  <a:gd name="T5" fmla="*/ 1 h 126"/>
                  <a:gd name="T6" fmla="*/ 43 w 65"/>
                  <a:gd name="T7" fmla="*/ 2 h 126"/>
                  <a:gd name="T8" fmla="*/ 46 w 65"/>
                  <a:gd name="T9" fmla="*/ 4 h 126"/>
                  <a:gd name="T10" fmla="*/ 51 w 65"/>
                  <a:gd name="T11" fmla="*/ 10 h 126"/>
                  <a:gd name="T12" fmla="*/ 56 w 65"/>
                  <a:gd name="T13" fmla="*/ 18 h 126"/>
                  <a:gd name="T14" fmla="*/ 60 w 65"/>
                  <a:gd name="T15" fmla="*/ 27 h 126"/>
                  <a:gd name="T16" fmla="*/ 63 w 65"/>
                  <a:gd name="T17" fmla="*/ 38 h 126"/>
                  <a:gd name="T18" fmla="*/ 65 w 65"/>
                  <a:gd name="T19" fmla="*/ 51 h 126"/>
                  <a:gd name="T20" fmla="*/ 65 w 65"/>
                  <a:gd name="T21" fmla="*/ 64 h 126"/>
                  <a:gd name="T22" fmla="*/ 65 w 65"/>
                  <a:gd name="T23" fmla="*/ 76 h 126"/>
                  <a:gd name="T24" fmla="*/ 63 w 65"/>
                  <a:gd name="T25" fmla="*/ 88 h 126"/>
                  <a:gd name="T26" fmla="*/ 60 w 65"/>
                  <a:gd name="T27" fmla="*/ 98 h 126"/>
                  <a:gd name="T28" fmla="*/ 56 w 65"/>
                  <a:gd name="T29" fmla="*/ 108 h 126"/>
                  <a:gd name="T30" fmla="*/ 51 w 65"/>
                  <a:gd name="T31" fmla="*/ 116 h 126"/>
                  <a:gd name="T32" fmla="*/ 46 w 65"/>
                  <a:gd name="T33" fmla="*/ 122 h 126"/>
                  <a:gd name="T34" fmla="*/ 43 w 65"/>
                  <a:gd name="T35" fmla="*/ 124 h 126"/>
                  <a:gd name="T36" fmla="*/ 40 w 65"/>
                  <a:gd name="T37" fmla="*/ 125 h 126"/>
                  <a:gd name="T38" fmla="*/ 36 w 65"/>
                  <a:gd name="T39" fmla="*/ 126 h 126"/>
                  <a:gd name="T40" fmla="*/ 33 w 65"/>
                  <a:gd name="T41" fmla="*/ 126 h 126"/>
                  <a:gd name="T42" fmla="*/ 29 w 65"/>
                  <a:gd name="T43" fmla="*/ 126 h 126"/>
                  <a:gd name="T44" fmla="*/ 26 w 65"/>
                  <a:gd name="T45" fmla="*/ 125 h 126"/>
                  <a:gd name="T46" fmla="*/ 23 w 65"/>
                  <a:gd name="T47" fmla="*/ 124 h 126"/>
                  <a:gd name="T48" fmla="*/ 20 w 65"/>
                  <a:gd name="T49" fmla="*/ 122 h 126"/>
                  <a:gd name="T50" fmla="*/ 14 w 65"/>
                  <a:gd name="T51" fmla="*/ 116 h 126"/>
                  <a:gd name="T52" fmla="*/ 10 w 65"/>
                  <a:gd name="T53" fmla="*/ 108 h 126"/>
                  <a:gd name="T54" fmla="*/ 6 w 65"/>
                  <a:gd name="T55" fmla="*/ 98 h 126"/>
                  <a:gd name="T56" fmla="*/ 3 w 65"/>
                  <a:gd name="T57" fmla="*/ 88 h 126"/>
                  <a:gd name="T58" fmla="*/ 1 w 65"/>
                  <a:gd name="T59" fmla="*/ 76 h 126"/>
                  <a:gd name="T60" fmla="*/ 0 w 65"/>
                  <a:gd name="T61" fmla="*/ 64 h 126"/>
                  <a:gd name="T62" fmla="*/ 1 w 65"/>
                  <a:gd name="T63" fmla="*/ 51 h 126"/>
                  <a:gd name="T64" fmla="*/ 3 w 65"/>
                  <a:gd name="T65" fmla="*/ 38 h 126"/>
                  <a:gd name="T66" fmla="*/ 6 w 65"/>
                  <a:gd name="T67" fmla="*/ 27 h 126"/>
                  <a:gd name="T68" fmla="*/ 10 w 65"/>
                  <a:gd name="T69" fmla="*/ 18 h 126"/>
                  <a:gd name="T70" fmla="*/ 14 w 65"/>
                  <a:gd name="T71" fmla="*/ 10 h 126"/>
                  <a:gd name="T72" fmla="*/ 20 w 65"/>
                  <a:gd name="T73" fmla="*/ 4 h 126"/>
                  <a:gd name="T74" fmla="*/ 23 w 65"/>
                  <a:gd name="T75" fmla="*/ 2 h 126"/>
                  <a:gd name="T76" fmla="*/ 26 w 65"/>
                  <a:gd name="T77" fmla="*/ 1 h 126"/>
                  <a:gd name="T78" fmla="*/ 29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40" y="1"/>
                    </a:lnTo>
                    <a:lnTo>
                      <a:pt x="43" y="2"/>
                    </a:lnTo>
                    <a:lnTo>
                      <a:pt x="46" y="4"/>
                    </a:lnTo>
                    <a:lnTo>
                      <a:pt x="51" y="10"/>
                    </a:lnTo>
                    <a:lnTo>
                      <a:pt x="56" y="18"/>
                    </a:lnTo>
                    <a:lnTo>
                      <a:pt x="60" y="27"/>
                    </a:lnTo>
                    <a:lnTo>
                      <a:pt x="63" y="38"/>
                    </a:lnTo>
                    <a:lnTo>
                      <a:pt x="65" y="51"/>
                    </a:lnTo>
                    <a:lnTo>
                      <a:pt x="65" y="64"/>
                    </a:lnTo>
                    <a:lnTo>
                      <a:pt x="65" y="76"/>
                    </a:lnTo>
                    <a:lnTo>
                      <a:pt x="63" y="88"/>
                    </a:lnTo>
                    <a:lnTo>
                      <a:pt x="60" y="98"/>
                    </a:lnTo>
                    <a:lnTo>
                      <a:pt x="56" y="108"/>
                    </a:lnTo>
                    <a:lnTo>
                      <a:pt x="51" y="116"/>
                    </a:lnTo>
                    <a:lnTo>
                      <a:pt x="46" y="122"/>
                    </a:lnTo>
                    <a:lnTo>
                      <a:pt x="43" y="124"/>
                    </a:lnTo>
                    <a:lnTo>
                      <a:pt x="40" y="125"/>
                    </a:lnTo>
                    <a:lnTo>
                      <a:pt x="36" y="126"/>
                    </a:lnTo>
                    <a:lnTo>
                      <a:pt x="33" y="126"/>
                    </a:lnTo>
                    <a:lnTo>
                      <a:pt x="29" y="126"/>
                    </a:lnTo>
                    <a:lnTo>
                      <a:pt x="26" y="125"/>
                    </a:lnTo>
                    <a:lnTo>
                      <a:pt x="23" y="124"/>
                    </a:lnTo>
                    <a:lnTo>
                      <a:pt x="20" y="122"/>
                    </a:lnTo>
                    <a:lnTo>
                      <a:pt x="14" y="116"/>
                    </a:lnTo>
                    <a:lnTo>
                      <a:pt x="10" y="108"/>
                    </a:lnTo>
                    <a:lnTo>
                      <a:pt x="6" y="98"/>
                    </a:lnTo>
                    <a:lnTo>
                      <a:pt x="3" y="88"/>
                    </a:lnTo>
                    <a:lnTo>
                      <a:pt x="1" y="76"/>
                    </a:lnTo>
                    <a:lnTo>
                      <a:pt x="0" y="64"/>
                    </a:lnTo>
                    <a:lnTo>
                      <a:pt x="1" y="51"/>
                    </a:lnTo>
                    <a:lnTo>
                      <a:pt x="3" y="38"/>
                    </a:lnTo>
                    <a:lnTo>
                      <a:pt x="6" y="27"/>
                    </a:lnTo>
                    <a:lnTo>
                      <a:pt x="10" y="18"/>
                    </a:lnTo>
                    <a:lnTo>
                      <a:pt x="14" y="10"/>
                    </a:lnTo>
                    <a:lnTo>
                      <a:pt x="20" y="4"/>
                    </a:lnTo>
                    <a:lnTo>
                      <a:pt x="23" y="2"/>
                    </a:lnTo>
                    <a:lnTo>
                      <a:pt x="26"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820" name="Freeform 457"/>
              <p:cNvSpPr>
                <a:spLocks/>
              </p:cNvSpPr>
              <p:nvPr/>
            </p:nvSpPr>
            <p:spPr bwMode="auto">
              <a:xfrm>
                <a:off x="3054" y="1620"/>
                <a:ext cx="103" cy="223"/>
              </a:xfrm>
              <a:custGeom>
                <a:avLst/>
                <a:gdLst>
                  <a:gd name="T0" fmla="*/ 20 w 103"/>
                  <a:gd name="T1" fmla="*/ 0 h 223"/>
                  <a:gd name="T2" fmla="*/ 83 w 103"/>
                  <a:gd name="T3" fmla="*/ 0 h 223"/>
                  <a:gd name="T4" fmla="*/ 87 w 103"/>
                  <a:gd name="T5" fmla="*/ 2 h 223"/>
                  <a:gd name="T6" fmla="*/ 91 w 103"/>
                  <a:gd name="T7" fmla="*/ 6 h 223"/>
                  <a:gd name="T8" fmla="*/ 95 w 103"/>
                  <a:gd name="T9" fmla="*/ 12 h 223"/>
                  <a:gd name="T10" fmla="*/ 97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7 w 103"/>
                  <a:gd name="T29" fmla="*/ 204 h 223"/>
                  <a:gd name="T30" fmla="*/ 95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2 w 103"/>
                  <a:gd name="T51" fmla="*/ 183 h 223"/>
                  <a:gd name="T52" fmla="*/ 0 w 103"/>
                  <a:gd name="T53" fmla="*/ 172 h 223"/>
                  <a:gd name="T54" fmla="*/ 0 w 103"/>
                  <a:gd name="T55" fmla="*/ 159 h 223"/>
                  <a:gd name="T56" fmla="*/ 0 w 103"/>
                  <a:gd name="T57" fmla="*/ 64 h 223"/>
                  <a:gd name="T58" fmla="*/ 0 w 103"/>
                  <a:gd name="T59" fmla="*/ 52 h 223"/>
                  <a:gd name="T60" fmla="*/ 2 w 103"/>
                  <a:gd name="T61" fmla="*/ 40 h 223"/>
                  <a:gd name="T62" fmla="*/ 3 w 103"/>
                  <a:gd name="T63" fmla="*/ 30 h 223"/>
                  <a:gd name="T64" fmla="*/ 6 w 103"/>
                  <a:gd name="T65" fmla="*/ 19 h 223"/>
                  <a:gd name="T66" fmla="*/ 9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5" y="12"/>
                    </a:lnTo>
                    <a:lnTo>
                      <a:pt x="97" y="19"/>
                    </a:lnTo>
                    <a:lnTo>
                      <a:pt x="100" y="30"/>
                    </a:lnTo>
                    <a:lnTo>
                      <a:pt x="102" y="40"/>
                    </a:lnTo>
                    <a:lnTo>
                      <a:pt x="103" y="52"/>
                    </a:lnTo>
                    <a:lnTo>
                      <a:pt x="103" y="64"/>
                    </a:lnTo>
                    <a:lnTo>
                      <a:pt x="103" y="159"/>
                    </a:lnTo>
                    <a:lnTo>
                      <a:pt x="103" y="172"/>
                    </a:lnTo>
                    <a:lnTo>
                      <a:pt x="102" y="183"/>
                    </a:lnTo>
                    <a:lnTo>
                      <a:pt x="100" y="194"/>
                    </a:lnTo>
                    <a:lnTo>
                      <a:pt x="97" y="204"/>
                    </a:lnTo>
                    <a:lnTo>
                      <a:pt x="95" y="211"/>
                    </a:lnTo>
                    <a:lnTo>
                      <a:pt x="91" y="217"/>
                    </a:lnTo>
                    <a:lnTo>
                      <a:pt x="87" y="222"/>
                    </a:lnTo>
                    <a:lnTo>
                      <a:pt x="83" y="223"/>
                    </a:lnTo>
                    <a:lnTo>
                      <a:pt x="20" y="223"/>
                    </a:lnTo>
                    <a:lnTo>
                      <a:pt x="16" y="222"/>
                    </a:lnTo>
                    <a:lnTo>
                      <a:pt x="12" y="217"/>
                    </a:lnTo>
                    <a:lnTo>
                      <a:pt x="9" y="211"/>
                    </a:lnTo>
                    <a:lnTo>
                      <a:pt x="6" y="204"/>
                    </a:lnTo>
                    <a:lnTo>
                      <a:pt x="3" y="194"/>
                    </a:lnTo>
                    <a:lnTo>
                      <a:pt x="2" y="183"/>
                    </a:lnTo>
                    <a:lnTo>
                      <a:pt x="0" y="172"/>
                    </a:lnTo>
                    <a:lnTo>
                      <a:pt x="0" y="159"/>
                    </a:lnTo>
                    <a:lnTo>
                      <a:pt x="0" y="64"/>
                    </a:lnTo>
                    <a:lnTo>
                      <a:pt x="0" y="52"/>
                    </a:lnTo>
                    <a:lnTo>
                      <a:pt x="2" y="40"/>
                    </a:lnTo>
                    <a:lnTo>
                      <a:pt x="3" y="30"/>
                    </a:lnTo>
                    <a:lnTo>
                      <a:pt x="6" y="19"/>
                    </a:lnTo>
                    <a:lnTo>
                      <a:pt x="9" y="12"/>
                    </a:lnTo>
                    <a:lnTo>
                      <a:pt x="12" y="6"/>
                    </a:lnTo>
                    <a:lnTo>
                      <a:pt x="16" y="2"/>
                    </a:lnTo>
                    <a:lnTo>
                      <a:pt x="20" y="0"/>
                    </a:lnTo>
                    <a:close/>
                  </a:path>
                </a:pathLst>
              </a:custGeom>
              <a:solidFill>
                <a:srgbClr val="D2B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21" name="Freeform 458"/>
              <p:cNvSpPr>
                <a:spLocks/>
              </p:cNvSpPr>
              <p:nvPr/>
            </p:nvSpPr>
            <p:spPr bwMode="auto">
              <a:xfrm>
                <a:off x="3054" y="1620"/>
                <a:ext cx="103" cy="223"/>
              </a:xfrm>
              <a:custGeom>
                <a:avLst/>
                <a:gdLst>
                  <a:gd name="T0" fmla="*/ 20 w 103"/>
                  <a:gd name="T1" fmla="*/ 0 h 223"/>
                  <a:gd name="T2" fmla="*/ 83 w 103"/>
                  <a:gd name="T3" fmla="*/ 0 h 223"/>
                  <a:gd name="T4" fmla="*/ 87 w 103"/>
                  <a:gd name="T5" fmla="*/ 2 h 223"/>
                  <a:gd name="T6" fmla="*/ 91 w 103"/>
                  <a:gd name="T7" fmla="*/ 6 h 223"/>
                  <a:gd name="T8" fmla="*/ 95 w 103"/>
                  <a:gd name="T9" fmla="*/ 12 h 223"/>
                  <a:gd name="T10" fmla="*/ 97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7 w 103"/>
                  <a:gd name="T29" fmla="*/ 204 h 223"/>
                  <a:gd name="T30" fmla="*/ 95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2 w 103"/>
                  <a:gd name="T51" fmla="*/ 183 h 223"/>
                  <a:gd name="T52" fmla="*/ 0 w 103"/>
                  <a:gd name="T53" fmla="*/ 172 h 223"/>
                  <a:gd name="T54" fmla="*/ 0 w 103"/>
                  <a:gd name="T55" fmla="*/ 159 h 223"/>
                  <a:gd name="T56" fmla="*/ 0 w 103"/>
                  <a:gd name="T57" fmla="*/ 64 h 223"/>
                  <a:gd name="T58" fmla="*/ 0 w 103"/>
                  <a:gd name="T59" fmla="*/ 52 h 223"/>
                  <a:gd name="T60" fmla="*/ 2 w 103"/>
                  <a:gd name="T61" fmla="*/ 40 h 223"/>
                  <a:gd name="T62" fmla="*/ 3 w 103"/>
                  <a:gd name="T63" fmla="*/ 30 h 223"/>
                  <a:gd name="T64" fmla="*/ 6 w 103"/>
                  <a:gd name="T65" fmla="*/ 19 h 223"/>
                  <a:gd name="T66" fmla="*/ 9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5" y="12"/>
                    </a:lnTo>
                    <a:lnTo>
                      <a:pt x="97" y="19"/>
                    </a:lnTo>
                    <a:lnTo>
                      <a:pt x="100" y="30"/>
                    </a:lnTo>
                    <a:lnTo>
                      <a:pt x="102" y="40"/>
                    </a:lnTo>
                    <a:lnTo>
                      <a:pt x="103" y="52"/>
                    </a:lnTo>
                    <a:lnTo>
                      <a:pt x="103" y="64"/>
                    </a:lnTo>
                    <a:lnTo>
                      <a:pt x="103" y="159"/>
                    </a:lnTo>
                    <a:lnTo>
                      <a:pt x="103" y="172"/>
                    </a:lnTo>
                    <a:lnTo>
                      <a:pt x="102" y="183"/>
                    </a:lnTo>
                    <a:lnTo>
                      <a:pt x="100" y="194"/>
                    </a:lnTo>
                    <a:lnTo>
                      <a:pt x="97" y="204"/>
                    </a:lnTo>
                    <a:lnTo>
                      <a:pt x="95" y="211"/>
                    </a:lnTo>
                    <a:lnTo>
                      <a:pt x="91" y="217"/>
                    </a:lnTo>
                    <a:lnTo>
                      <a:pt x="87" y="222"/>
                    </a:lnTo>
                    <a:lnTo>
                      <a:pt x="83" y="223"/>
                    </a:lnTo>
                    <a:lnTo>
                      <a:pt x="20" y="223"/>
                    </a:lnTo>
                    <a:lnTo>
                      <a:pt x="16" y="222"/>
                    </a:lnTo>
                    <a:lnTo>
                      <a:pt x="12" y="217"/>
                    </a:lnTo>
                    <a:lnTo>
                      <a:pt x="9" y="211"/>
                    </a:lnTo>
                    <a:lnTo>
                      <a:pt x="6" y="204"/>
                    </a:lnTo>
                    <a:lnTo>
                      <a:pt x="3" y="194"/>
                    </a:lnTo>
                    <a:lnTo>
                      <a:pt x="2" y="183"/>
                    </a:lnTo>
                    <a:lnTo>
                      <a:pt x="0" y="172"/>
                    </a:lnTo>
                    <a:lnTo>
                      <a:pt x="0" y="159"/>
                    </a:lnTo>
                    <a:lnTo>
                      <a:pt x="0" y="64"/>
                    </a:lnTo>
                    <a:lnTo>
                      <a:pt x="0" y="52"/>
                    </a:lnTo>
                    <a:lnTo>
                      <a:pt x="2" y="40"/>
                    </a:lnTo>
                    <a:lnTo>
                      <a:pt x="3" y="30"/>
                    </a:lnTo>
                    <a:lnTo>
                      <a:pt x="6" y="19"/>
                    </a:lnTo>
                    <a:lnTo>
                      <a:pt x="9" y="12"/>
                    </a:lnTo>
                    <a:lnTo>
                      <a:pt x="12" y="6"/>
                    </a:lnTo>
                    <a:lnTo>
                      <a:pt x="16" y="2"/>
                    </a:lnTo>
                    <a:lnTo>
                      <a:pt x="2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22" name="Freeform 459"/>
              <p:cNvSpPr>
                <a:spLocks/>
              </p:cNvSpPr>
              <p:nvPr/>
            </p:nvSpPr>
            <p:spPr bwMode="auto">
              <a:xfrm>
                <a:off x="3070" y="1678"/>
                <a:ext cx="65" cy="126"/>
              </a:xfrm>
              <a:custGeom>
                <a:avLst/>
                <a:gdLst>
                  <a:gd name="T0" fmla="*/ 33 w 65"/>
                  <a:gd name="T1" fmla="*/ 0 h 126"/>
                  <a:gd name="T2" fmla="*/ 36 w 65"/>
                  <a:gd name="T3" fmla="*/ 0 h 126"/>
                  <a:gd name="T4" fmla="*/ 40 w 65"/>
                  <a:gd name="T5" fmla="*/ 1 h 126"/>
                  <a:gd name="T6" fmla="*/ 43 w 65"/>
                  <a:gd name="T7" fmla="*/ 2 h 126"/>
                  <a:gd name="T8" fmla="*/ 46 w 65"/>
                  <a:gd name="T9" fmla="*/ 4 h 126"/>
                  <a:gd name="T10" fmla="*/ 51 w 65"/>
                  <a:gd name="T11" fmla="*/ 10 h 126"/>
                  <a:gd name="T12" fmla="*/ 56 w 65"/>
                  <a:gd name="T13" fmla="*/ 18 h 126"/>
                  <a:gd name="T14" fmla="*/ 60 w 65"/>
                  <a:gd name="T15" fmla="*/ 27 h 126"/>
                  <a:gd name="T16" fmla="*/ 63 w 65"/>
                  <a:gd name="T17" fmla="*/ 38 h 126"/>
                  <a:gd name="T18" fmla="*/ 65 w 65"/>
                  <a:gd name="T19" fmla="*/ 51 h 126"/>
                  <a:gd name="T20" fmla="*/ 65 w 65"/>
                  <a:gd name="T21" fmla="*/ 64 h 126"/>
                  <a:gd name="T22" fmla="*/ 65 w 65"/>
                  <a:gd name="T23" fmla="*/ 76 h 126"/>
                  <a:gd name="T24" fmla="*/ 63 w 65"/>
                  <a:gd name="T25" fmla="*/ 88 h 126"/>
                  <a:gd name="T26" fmla="*/ 60 w 65"/>
                  <a:gd name="T27" fmla="*/ 98 h 126"/>
                  <a:gd name="T28" fmla="*/ 56 w 65"/>
                  <a:gd name="T29" fmla="*/ 108 h 126"/>
                  <a:gd name="T30" fmla="*/ 51 w 65"/>
                  <a:gd name="T31" fmla="*/ 116 h 126"/>
                  <a:gd name="T32" fmla="*/ 46 w 65"/>
                  <a:gd name="T33" fmla="*/ 122 h 126"/>
                  <a:gd name="T34" fmla="*/ 43 w 65"/>
                  <a:gd name="T35" fmla="*/ 124 h 126"/>
                  <a:gd name="T36" fmla="*/ 40 w 65"/>
                  <a:gd name="T37" fmla="*/ 125 h 126"/>
                  <a:gd name="T38" fmla="*/ 36 w 65"/>
                  <a:gd name="T39" fmla="*/ 126 h 126"/>
                  <a:gd name="T40" fmla="*/ 33 w 65"/>
                  <a:gd name="T41" fmla="*/ 126 h 126"/>
                  <a:gd name="T42" fmla="*/ 30 w 65"/>
                  <a:gd name="T43" fmla="*/ 126 h 126"/>
                  <a:gd name="T44" fmla="*/ 27 w 65"/>
                  <a:gd name="T45" fmla="*/ 125 h 126"/>
                  <a:gd name="T46" fmla="*/ 24 w 65"/>
                  <a:gd name="T47" fmla="*/ 124 h 126"/>
                  <a:gd name="T48" fmla="*/ 21 w 65"/>
                  <a:gd name="T49" fmla="*/ 122 h 126"/>
                  <a:gd name="T50" fmla="*/ 14 w 65"/>
                  <a:gd name="T51" fmla="*/ 116 h 126"/>
                  <a:gd name="T52" fmla="*/ 10 w 65"/>
                  <a:gd name="T53" fmla="*/ 108 h 126"/>
                  <a:gd name="T54" fmla="*/ 6 w 65"/>
                  <a:gd name="T55" fmla="*/ 98 h 126"/>
                  <a:gd name="T56" fmla="*/ 3 w 65"/>
                  <a:gd name="T57" fmla="*/ 88 h 126"/>
                  <a:gd name="T58" fmla="*/ 1 w 65"/>
                  <a:gd name="T59" fmla="*/ 76 h 126"/>
                  <a:gd name="T60" fmla="*/ 0 w 65"/>
                  <a:gd name="T61" fmla="*/ 64 h 126"/>
                  <a:gd name="T62" fmla="*/ 1 w 65"/>
                  <a:gd name="T63" fmla="*/ 51 h 126"/>
                  <a:gd name="T64" fmla="*/ 3 w 65"/>
                  <a:gd name="T65" fmla="*/ 38 h 126"/>
                  <a:gd name="T66" fmla="*/ 6 w 65"/>
                  <a:gd name="T67" fmla="*/ 27 h 126"/>
                  <a:gd name="T68" fmla="*/ 10 w 65"/>
                  <a:gd name="T69" fmla="*/ 18 h 126"/>
                  <a:gd name="T70" fmla="*/ 14 w 65"/>
                  <a:gd name="T71" fmla="*/ 10 h 126"/>
                  <a:gd name="T72" fmla="*/ 21 w 65"/>
                  <a:gd name="T73" fmla="*/ 4 h 126"/>
                  <a:gd name="T74" fmla="*/ 24 w 65"/>
                  <a:gd name="T75" fmla="*/ 2 h 126"/>
                  <a:gd name="T76" fmla="*/ 27 w 65"/>
                  <a:gd name="T77" fmla="*/ 1 h 126"/>
                  <a:gd name="T78" fmla="*/ 30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40" y="1"/>
                    </a:lnTo>
                    <a:lnTo>
                      <a:pt x="43" y="2"/>
                    </a:lnTo>
                    <a:lnTo>
                      <a:pt x="46" y="4"/>
                    </a:lnTo>
                    <a:lnTo>
                      <a:pt x="51" y="10"/>
                    </a:lnTo>
                    <a:lnTo>
                      <a:pt x="56" y="18"/>
                    </a:lnTo>
                    <a:lnTo>
                      <a:pt x="60" y="27"/>
                    </a:lnTo>
                    <a:lnTo>
                      <a:pt x="63" y="38"/>
                    </a:lnTo>
                    <a:lnTo>
                      <a:pt x="65" y="51"/>
                    </a:lnTo>
                    <a:lnTo>
                      <a:pt x="65" y="64"/>
                    </a:lnTo>
                    <a:lnTo>
                      <a:pt x="65" y="76"/>
                    </a:lnTo>
                    <a:lnTo>
                      <a:pt x="63" y="88"/>
                    </a:lnTo>
                    <a:lnTo>
                      <a:pt x="60" y="98"/>
                    </a:lnTo>
                    <a:lnTo>
                      <a:pt x="56" y="108"/>
                    </a:lnTo>
                    <a:lnTo>
                      <a:pt x="51" y="116"/>
                    </a:lnTo>
                    <a:lnTo>
                      <a:pt x="46" y="122"/>
                    </a:lnTo>
                    <a:lnTo>
                      <a:pt x="43" y="124"/>
                    </a:lnTo>
                    <a:lnTo>
                      <a:pt x="40" y="125"/>
                    </a:lnTo>
                    <a:lnTo>
                      <a:pt x="36" y="126"/>
                    </a:lnTo>
                    <a:lnTo>
                      <a:pt x="33" y="126"/>
                    </a:lnTo>
                    <a:lnTo>
                      <a:pt x="30" y="126"/>
                    </a:lnTo>
                    <a:lnTo>
                      <a:pt x="27" y="125"/>
                    </a:lnTo>
                    <a:lnTo>
                      <a:pt x="24" y="124"/>
                    </a:lnTo>
                    <a:lnTo>
                      <a:pt x="21" y="122"/>
                    </a:lnTo>
                    <a:lnTo>
                      <a:pt x="14" y="116"/>
                    </a:lnTo>
                    <a:lnTo>
                      <a:pt x="10" y="108"/>
                    </a:lnTo>
                    <a:lnTo>
                      <a:pt x="6" y="98"/>
                    </a:lnTo>
                    <a:lnTo>
                      <a:pt x="3" y="88"/>
                    </a:lnTo>
                    <a:lnTo>
                      <a:pt x="1" y="76"/>
                    </a:lnTo>
                    <a:lnTo>
                      <a:pt x="0" y="64"/>
                    </a:lnTo>
                    <a:lnTo>
                      <a:pt x="1" y="51"/>
                    </a:lnTo>
                    <a:lnTo>
                      <a:pt x="3" y="38"/>
                    </a:lnTo>
                    <a:lnTo>
                      <a:pt x="6" y="27"/>
                    </a:lnTo>
                    <a:lnTo>
                      <a:pt x="10" y="18"/>
                    </a:lnTo>
                    <a:lnTo>
                      <a:pt x="14" y="10"/>
                    </a:lnTo>
                    <a:lnTo>
                      <a:pt x="21" y="4"/>
                    </a:lnTo>
                    <a:lnTo>
                      <a:pt x="24" y="2"/>
                    </a:lnTo>
                    <a:lnTo>
                      <a:pt x="27" y="1"/>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23" name="Freeform 460"/>
              <p:cNvSpPr>
                <a:spLocks/>
              </p:cNvSpPr>
              <p:nvPr/>
            </p:nvSpPr>
            <p:spPr bwMode="auto">
              <a:xfrm>
                <a:off x="3070" y="1678"/>
                <a:ext cx="65" cy="126"/>
              </a:xfrm>
              <a:custGeom>
                <a:avLst/>
                <a:gdLst>
                  <a:gd name="T0" fmla="*/ 33 w 65"/>
                  <a:gd name="T1" fmla="*/ 0 h 126"/>
                  <a:gd name="T2" fmla="*/ 36 w 65"/>
                  <a:gd name="T3" fmla="*/ 0 h 126"/>
                  <a:gd name="T4" fmla="*/ 40 w 65"/>
                  <a:gd name="T5" fmla="*/ 1 h 126"/>
                  <a:gd name="T6" fmla="*/ 43 w 65"/>
                  <a:gd name="T7" fmla="*/ 2 h 126"/>
                  <a:gd name="T8" fmla="*/ 46 w 65"/>
                  <a:gd name="T9" fmla="*/ 4 h 126"/>
                  <a:gd name="T10" fmla="*/ 51 w 65"/>
                  <a:gd name="T11" fmla="*/ 10 h 126"/>
                  <a:gd name="T12" fmla="*/ 56 w 65"/>
                  <a:gd name="T13" fmla="*/ 18 h 126"/>
                  <a:gd name="T14" fmla="*/ 60 w 65"/>
                  <a:gd name="T15" fmla="*/ 27 h 126"/>
                  <a:gd name="T16" fmla="*/ 63 w 65"/>
                  <a:gd name="T17" fmla="*/ 38 h 126"/>
                  <a:gd name="T18" fmla="*/ 65 w 65"/>
                  <a:gd name="T19" fmla="*/ 51 h 126"/>
                  <a:gd name="T20" fmla="*/ 65 w 65"/>
                  <a:gd name="T21" fmla="*/ 64 h 126"/>
                  <a:gd name="T22" fmla="*/ 65 w 65"/>
                  <a:gd name="T23" fmla="*/ 76 h 126"/>
                  <a:gd name="T24" fmla="*/ 63 w 65"/>
                  <a:gd name="T25" fmla="*/ 88 h 126"/>
                  <a:gd name="T26" fmla="*/ 60 w 65"/>
                  <a:gd name="T27" fmla="*/ 98 h 126"/>
                  <a:gd name="T28" fmla="*/ 56 w 65"/>
                  <a:gd name="T29" fmla="*/ 108 h 126"/>
                  <a:gd name="T30" fmla="*/ 51 w 65"/>
                  <a:gd name="T31" fmla="*/ 116 h 126"/>
                  <a:gd name="T32" fmla="*/ 46 w 65"/>
                  <a:gd name="T33" fmla="*/ 122 h 126"/>
                  <a:gd name="T34" fmla="*/ 43 w 65"/>
                  <a:gd name="T35" fmla="*/ 124 h 126"/>
                  <a:gd name="T36" fmla="*/ 40 w 65"/>
                  <a:gd name="T37" fmla="*/ 125 h 126"/>
                  <a:gd name="T38" fmla="*/ 36 w 65"/>
                  <a:gd name="T39" fmla="*/ 126 h 126"/>
                  <a:gd name="T40" fmla="*/ 33 w 65"/>
                  <a:gd name="T41" fmla="*/ 126 h 126"/>
                  <a:gd name="T42" fmla="*/ 30 w 65"/>
                  <a:gd name="T43" fmla="*/ 126 h 126"/>
                  <a:gd name="T44" fmla="*/ 27 w 65"/>
                  <a:gd name="T45" fmla="*/ 125 h 126"/>
                  <a:gd name="T46" fmla="*/ 24 w 65"/>
                  <a:gd name="T47" fmla="*/ 124 h 126"/>
                  <a:gd name="T48" fmla="*/ 21 w 65"/>
                  <a:gd name="T49" fmla="*/ 122 h 126"/>
                  <a:gd name="T50" fmla="*/ 14 w 65"/>
                  <a:gd name="T51" fmla="*/ 116 h 126"/>
                  <a:gd name="T52" fmla="*/ 10 w 65"/>
                  <a:gd name="T53" fmla="*/ 108 h 126"/>
                  <a:gd name="T54" fmla="*/ 6 w 65"/>
                  <a:gd name="T55" fmla="*/ 98 h 126"/>
                  <a:gd name="T56" fmla="*/ 3 w 65"/>
                  <a:gd name="T57" fmla="*/ 88 h 126"/>
                  <a:gd name="T58" fmla="*/ 1 w 65"/>
                  <a:gd name="T59" fmla="*/ 76 h 126"/>
                  <a:gd name="T60" fmla="*/ 0 w 65"/>
                  <a:gd name="T61" fmla="*/ 64 h 126"/>
                  <a:gd name="T62" fmla="*/ 1 w 65"/>
                  <a:gd name="T63" fmla="*/ 51 h 126"/>
                  <a:gd name="T64" fmla="*/ 3 w 65"/>
                  <a:gd name="T65" fmla="*/ 38 h 126"/>
                  <a:gd name="T66" fmla="*/ 6 w 65"/>
                  <a:gd name="T67" fmla="*/ 27 h 126"/>
                  <a:gd name="T68" fmla="*/ 10 w 65"/>
                  <a:gd name="T69" fmla="*/ 18 h 126"/>
                  <a:gd name="T70" fmla="*/ 14 w 65"/>
                  <a:gd name="T71" fmla="*/ 10 h 126"/>
                  <a:gd name="T72" fmla="*/ 21 w 65"/>
                  <a:gd name="T73" fmla="*/ 4 h 126"/>
                  <a:gd name="T74" fmla="*/ 24 w 65"/>
                  <a:gd name="T75" fmla="*/ 2 h 126"/>
                  <a:gd name="T76" fmla="*/ 27 w 65"/>
                  <a:gd name="T77" fmla="*/ 1 h 126"/>
                  <a:gd name="T78" fmla="*/ 30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40" y="1"/>
                    </a:lnTo>
                    <a:lnTo>
                      <a:pt x="43" y="2"/>
                    </a:lnTo>
                    <a:lnTo>
                      <a:pt x="46" y="4"/>
                    </a:lnTo>
                    <a:lnTo>
                      <a:pt x="51" y="10"/>
                    </a:lnTo>
                    <a:lnTo>
                      <a:pt x="56" y="18"/>
                    </a:lnTo>
                    <a:lnTo>
                      <a:pt x="60" y="27"/>
                    </a:lnTo>
                    <a:lnTo>
                      <a:pt x="63" y="38"/>
                    </a:lnTo>
                    <a:lnTo>
                      <a:pt x="65" y="51"/>
                    </a:lnTo>
                    <a:lnTo>
                      <a:pt x="65" y="64"/>
                    </a:lnTo>
                    <a:lnTo>
                      <a:pt x="65" y="76"/>
                    </a:lnTo>
                    <a:lnTo>
                      <a:pt x="63" y="88"/>
                    </a:lnTo>
                    <a:lnTo>
                      <a:pt x="60" y="98"/>
                    </a:lnTo>
                    <a:lnTo>
                      <a:pt x="56" y="108"/>
                    </a:lnTo>
                    <a:lnTo>
                      <a:pt x="51" y="116"/>
                    </a:lnTo>
                    <a:lnTo>
                      <a:pt x="46" y="122"/>
                    </a:lnTo>
                    <a:lnTo>
                      <a:pt x="43" y="124"/>
                    </a:lnTo>
                    <a:lnTo>
                      <a:pt x="40" y="125"/>
                    </a:lnTo>
                    <a:lnTo>
                      <a:pt x="36" y="126"/>
                    </a:lnTo>
                    <a:lnTo>
                      <a:pt x="33" y="126"/>
                    </a:lnTo>
                    <a:lnTo>
                      <a:pt x="30" y="126"/>
                    </a:lnTo>
                    <a:lnTo>
                      <a:pt x="27" y="125"/>
                    </a:lnTo>
                    <a:lnTo>
                      <a:pt x="24" y="124"/>
                    </a:lnTo>
                    <a:lnTo>
                      <a:pt x="21" y="122"/>
                    </a:lnTo>
                    <a:lnTo>
                      <a:pt x="14" y="116"/>
                    </a:lnTo>
                    <a:lnTo>
                      <a:pt x="10" y="108"/>
                    </a:lnTo>
                    <a:lnTo>
                      <a:pt x="6" y="98"/>
                    </a:lnTo>
                    <a:lnTo>
                      <a:pt x="3" y="88"/>
                    </a:lnTo>
                    <a:lnTo>
                      <a:pt x="1" y="76"/>
                    </a:lnTo>
                    <a:lnTo>
                      <a:pt x="0" y="64"/>
                    </a:lnTo>
                    <a:lnTo>
                      <a:pt x="1" y="51"/>
                    </a:lnTo>
                    <a:lnTo>
                      <a:pt x="3" y="38"/>
                    </a:lnTo>
                    <a:lnTo>
                      <a:pt x="6" y="27"/>
                    </a:lnTo>
                    <a:lnTo>
                      <a:pt x="10" y="18"/>
                    </a:lnTo>
                    <a:lnTo>
                      <a:pt x="14" y="10"/>
                    </a:lnTo>
                    <a:lnTo>
                      <a:pt x="21" y="4"/>
                    </a:lnTo>
                    <a:lnTo>
                      <a:pt x="24" y="2"/>
                    </a:lnTo>
                    <a:lnTo>
                      <a:pt x="27" y="1"/>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824" name="Freeform 461"/>
              <p:cNvSpPr>
                <a:spLocks/>
              </p:cNvSpPr>
              <p:nvPr/>
            </p:nvSpPr>
            <p:spPr bwMode="auto">
              <a:xfrm>
                <a:off x="3160" y="1620"/>
                <a:ext cx="103" cy="223"/>
              </a:xfrm>
              <a:custGeom>
                <a:avLst/>
                <a:gdLst>
                  <a:gd name="T0" fmla="*/ 21 w 103"/>
                  <a:gd name="T1" fmla="*/ 0 h 223"/>
                  <a:gd name="T2" fmla="*/ 83 w 103"/>
                  <a:gd name="T3" fmla="*/ 0 h 223"/>
                  <a:gd name="T4" fmla="*/ 87 w 103"/>
                  <a:gd name="T5" fmla="*/ 2 h 223"/>
                  <a:gd name="T6" fmla="*/ 91 w 103"/>
                  <a:gd name="T7" fmla="*/ 6 h 223"/>
                  <a:gd name="T8" fmla="*/ 95 w 103"/>
                  <a:gd name="T9" fmla="*/ 12 h 223"/>
                  <a:gd name="T10" fmla="*/ 98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8 w 103"/>
                  <a:gd name="T29" fmla="*/ 204 h 223"/>
                  <a:gd name="T30" fmla="*/ 95 w 103"/>
                  <a:gd name="T31" fmla="*/ 211 h 223"/>
                  <a:gd name="T32" fmla="*/ 91 w 103"/>
                  <a:gd name="T33" fmla="*/ 217 h 223"/>
                  <a:gd name="T34" fmla="*/ 87 w 103"/>
                  <a:gd name="T35" fmla="*/ 222 h 223"/>
                  <a:gd name="T36" fmla="*/ 83 w 103"/>
                  <a:gd name="T37" fmla="*/ 223 h 223"/>
                  <a:gd name="T38" fmla="*/ 21 w 103"/>
                  <a:gd name="T39" fmla="*/ 223 h 223"/>
                  <a:gd name="T40" fmla="*/ 17 w 103"/>
                  <a:gd name="T41" fmla="*/ 222 h 223"/>
                  <a:gd name="T42" fmla="*/ 12 w 103"/>
                  <a:gd name="T43" fmla="*/ 217 h 223"/>
                  <a:gd name="T44" fmla="*/ 9 w 103"/>
                  <a:gd name="T45" fmla="*/ 211 h 223"/>
                  <a:gd name="T46" fmla="*/ 6 w 103"/>
                  <a:gd name="T47" fmla="*/ 204 h 223"/>
                  <a:gd name="T48" fmla="*/ 3 w 103"/>
                  <a:gd name="T49" fmla="*/ 194 h 223"/>
                  <a:gd name="T50" fmla="*/ 2 w 103"/>
                  <a:gd name="T51" fmla="*/ 183 h 223"/>
                  <a:gd name="T52" fmla="*/ 0 w 103"/>
                  <a:gd name="T53" fmla="*/ 172 h 223"/>
                  <a:gd name="T54" fmla="*/ 0 w 103"/>
                  <a:gd name="T55" fmla="*/ 159 h 223"/>
                  <a:gd name="T56" fmla="*/ 0 w 103"/>
                  <a:gd name="T57" fmla="*/ 64 h 223"/>
                  <a:gd name="T58" fmla="*/ 0 w 103"/>
                  <a:gd name="T59" fmla="*/ 52 h 223"/>
                  <a:gd name="T60" fmla="*/ 2 w 103"/>
                  <a:gd name="T61" fmla="*/ 40 h 223"/>
                  <a:gd name="T62" fmla="*/ 3 w 103"/>
                  <a:gd name="T63" fmla="*/ 30 h 223"/>
                  <a:gd name="T64" fmla="*/ 6 w 103"/>
                  <a:gd name="T65" fmla="*/ 19 h 223"/>
                  <a:gd name="T66" fmla="*/ 9 w 103"/>
                  <a:gd name="T67" fmla="*/ 12 h 223"/>
                  <a:gd name="T68" fmla="*/ 12 w 103"/>
                  <a:gd name="T69" fmla="*/ 6 h 223"/>
                  <a:gd name="T70" fmla="*/ 17 w 103"/>
                  <a:gd name="T71" fmla="*/ 2 h 223"/>
                  <a:gd name="T72" fmla="*/ 21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1" y="0"/>
                    </a:moveTo>
                    <a:lnTo>
                      <a:pt x="83" y="0"/>
                    </a:lnTo>
                    <a:lnTo>
                      <a:pt x="87" y="2"/>
                    </a:lnTo>
                    <a:lnTo>
                      <a:pt x="91" y="6"/>
                    </a:lnTo>
                    <a:lnTo>
                      <a:pt x="95" y="12"/>
                    </a:lnTo>
                    <a:lnTo>
                      <a:pt x="98" y="19"/>
                    </a:lnTo>
                    <a:lnTo>
                      <a:pt x="100" y="30"/>
                    </a:lnTo>
                    <a:lnTo>
                      <a:pt x="102" y="40"/>
                    </a:lnTo>
                    <a:lnTo>
                      <a:pt x="103" y="52"/>
                    </a:lnTo>
                    <a:lnTo>
                      <a:pt x="103" y="64"/>
                    </a:lnTo>
                    <a:lnTo>
                      <a:pt x="103" y="159"/>
                    </a:lnTo>
                    <a:lnTo>
                      <a:pt x="103" y="172"/>
                    </a:lnTo>
                    <a:lnTo>
                      <a:pt x="102" y="183"/>
                    </a:lnTo>
                    <a:lnTo>
                      <a:pt x="100" y="194"/>
                    </a:lnTo>
                    <a:lnTo>
                      <a:pt x="98" y="204"/>
                    </a:lnTo>
                    <a:lnTo>
                      <a:pt x="95" y="211"/>
                    </a:lnTo>
                    <a:lnTo>
                      <a:pt x="91" y="217"/>
                    </a:lnTo>
                    <a:lnTo>
                      <a:pt x="87" y="222"/>
                    </a:lnTo>
                    <a:lnTo>
                      <a:pt x="83" y="223"/>
                    </a:lnTo>
                    <a:lnTo>
                      <a:pt x="21" y="223"/>
                    </a:lnTo>
                    <a:lnTo>
                      <a:pt x="17" y="222"/>
                    </a:lnTo>
                    <a:lnTo>
                      <a:pt x="12" y="217"/>
                    </a:lnTo>
                    <a:lnTo>
                      <a:pt x="9" y="211"/>
                    </a:lnTo>
                    <a:lnTo>
                      <a:pt x="6" y="204"/>
                    </a:lnTo>
                    <a:lnTo>
                      <a:pt x="3" y="194"/>
                    </a:lnTo>
                    <a:lnTo>
                      <a:pt x="2" y="183"/>
                    </a:lnTo>
                    <a:lnTo>
                      <a:pt x="0" y="172"/>
                    </a:lnTo>
                    <a:lnTo>
                      <a:pt x="0" y="159"/>
                    </a:lnTo>
                    <a:lnTo>
                      <a:pt x="0" y="64"/>
                    </a:lnTo>
                    <a:lnTo>
                      <a:pt x="0" y="52"/>
                    </a:lnTo>
                    <a:lnTo>
                      <a:pt x="2" y="40"/>
                    </a:lnTo>
                    <a:lnTo>
                      <a:pt x="3" y="30"/>
                    </a:lnTo>
                    <a:lnTo>
                      <a:pt x="6" y="19"/>
                    </a:lnTo>
                    <a:lnTo>
                      <a:pt x="9" y="12"/>
                    </a:lnTo>
                    <a:lnTo>
                      <a:pt x="12" y="6"/>
                    </a:lnTo>
                    <a:lnTo>
                      <a:pt x="17" y="2"/>
                    </a:lnTo>
                    <a:lnTo>
                      <a:pt x="21" y="0"/>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25" name="Freeform 462"/>
              <p:cNvSpPr>
                <a:spLocks/>
              </p:cNvSpPr>
              <p:nvPr/>
            </p:nvSpPr>
            <p:spPr bwMode="auto">
              <a:xfrm>
                <a:off x="3160" y="1620"/>
                <a:ext cx="103" cy="223"/>
              </a:xfrm>
              <a:custGeom>
                <a:avLst/>
                <a:gdLst>
                  <a:gd name="T0" fmla="*/ 21 w 103"/>
                  <a:gd name="T1" fmla="*/ 0 h 223"/>
                  <a:gd name="T2" fmla="*/ 83 w 103"/>
                  <a:gd name="T3" fmla="*/ 0 h 223"/>
                  <a:gd name="T4" fmla="*/ 87 w 103"/>
                  <a:gd name="T5" fmla="*/ 2 h 223"/>
                  <a:gd name="T6" fmla="*/ 91 w 103"/>
                  <a:gd name="T7" fmla="*/ 6 h 223"/>
                  <a:gd name="T8" fmla="*/ 95 w 103"/>
                  <a:gd name="T9" fmla="*/ 12 h 223"/>
                  <a:gd name="T10" fmla="*/ 98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8 w 103"/>
                  <a:gd name="T29" fmla="*/ 204 h 223"/>
                  <a:gd name="T30" fmla="*/ 95 w 103"/>
                  <a:gd name="T31" fmla="*/ 211 h 223"/>
                  <a:gd name="T32" fmla="*/ 91 w 103"/>
                  <a:gd name="T33" fmla="*/ 217 h 223"/>
                  <a:gd name="T34" fmla="*/ 87 w 103"/>
                  <a:gd name="T35" fmla="*/ 222 h 223"/>
                  <a:gd name="T36" fmla="*/ 83 w 103"/>
                  <a:gd name="T37" fmla="*/ 223 h 223"/>
                  <a:gd name="T38" fmla="*/ 21 w 103"/>
                  <a:gd name="T39" fmla="*/ 223 h 223"/>
                  <a:gd name="T40" fmla="*/ 17 w 103"/>
                  <a:gd name="T41" fmla="*/ 222 h 223"/>
                  <a:gd name="T42" fmla="*/ 12 w 103"/>
                  <a:gd name="T43" fmla="*/ 217 h 223"/>
                  <a:gd name="T44" fmla="*/ 9 w 103"/>
                  <a:gd name="T45" fmla="*/ 211 h 223"/>
                  <a:gd name="T46" fmla="*/ 6 w 103"/>
                  <a:gd name="T47" fmla="*/ 204 h 223"/>
                  <a:gd name="T48" fmla="*/ 3 w 103"/>
                  <a:gd name="T49" fmla="*/ 194 h 223"/>
                  <a:gd name="T50" fmla="*/ 2 w 103"/>
                  <a:gd name="T51" fmla="*/ 183 h 223"/>
                  <a:gd name="T52" fmla="*/ 0 w 103"/>
                  <a:gd name="T53" fmla="*/ 172 h 223"/>
                  <a:gd name="T54" fmla="*/ 0 w 103"/>
                  <a:gd name="T55" fmla="*/ 159 h 223"/>
                  <a:gd name="T56" fmla="*/ 0 w 103"/>
                  <a:gd name="T57" fmla="*/ 64 h 223"/>
                  <a:gd name="T58" fmla="*/ 0 w 103"/>
                  <a:gd name="T59" fmla="*/ 52 h 223"/>
                  <a:gd name="T60" fmla="*/ 2 w 103"/>
                  <a:gd name="T61" fmla="*/ 40 h 223"/>
                  <a:gd name="T62" fmla="*/ 3 w 103"/>
                  <a:gd name="T63" fmla="*/ 30 h 223"/>
                  <a:gd name="T64" fmla="*/ 6 w 103"/>
                  <a:gd name="T65" fmla="*/ 19 h 223"/>
                  <a:gd name="T66" fmla="*/ 9 w 103"/>
                  <a:gd name="T67" fmla="*/ 12 h 223"/>
                  <a:gd name="T68" fmla="*/ 12 w 103"/>
                  <a:gd name="T69" fmla="*/ 6 h 223"/>
                  <a:gd name="T70" fmla="*/ 17 w 103"/>
                  <a:gd name="T71" fmla="*/ 2 h 223"/>
                  <a:gd name="T72" fmla="*/ 21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1" y="0"/>
                    </a:moveTo>
                    <a:lnTo>
                      <a:pt x="83" y="0"/>
                    </a:lnTo>
                    <a:lnTo>
                      <a:pt x="87" y="2"/>
                    </a:lnTo>
                    <a:lnTo>
                      <a:pt x="91" y="6"/>
                    </a:lnTo>
                    <a:lnTo>
                      <a:pt x="95" y="12"/>
                    </a:lnTo>
                    <a:lnTo>
                      <a:pt x="98" y="19"/>
                    </a:lnTo>
                    <a:lnTo>
                      <a:pt x="100" y="30"/>
                    </a:lnTo>
                    <a:lnTo>
                      <a:pt x="102" y="40"/>
                    </a:lnTo>
                    <a:lnTo>
                      <a:pt x="103" y="52"/>
                    </a:lnTo>
                    <a:lnTo>
                      <a:pt x="103" y="64"/>
                    </a:lnTo>
                    <a:lnTo>
                      <a:pt x="103" y="159"/>
                    </a:lnTo>
                    <a:lnTo>
                      <a:pt x="103" y="172"/>
                    </a:lnTo>
                    <a:lnTo>
                      <a:pt x="102" y="183"/>
                    </a:lnTo>
                    <a:lnTo>
                      <a:pt x="100" y="194"/>
                    </a:lnTo>
                    <a:lnTo>
                      <a:pt x="98" y="204"/>
                    </a:lnTo>
                    <a:lnTo>
                      <a:pt x="95" y="211"/>
                    </a:lnTo>
                    <a:lnTo>
                      <a:pt x="91" y="217"/>
                    </a:lnTo>
                    <a:lnTo>
                      <a:pt x="87" y="222"/>
                    </a:lnTo>
                    <a:lnTo>
                      <a:pt x="83" y="223"/>
                    </a:lnTo>
                    <a:lnTo>
                      <a:pt x="21" y="223"/>
                    </a:lnTo>
                    <a:lnTo>
                      <a:pt x="17" y="222"/>
                    </a:lnTo>
                    <a:lnTo>
                      <a:pt x="12" y="217"/>
                    </a:lnTo>
                    <a:lnTo>
                      <a:pt x="9" y="211"/>
                    </a:lnTo>
                    <a:lnTo>
                      <a:pt x="6" y="204"/>
                    </a:lnTo>
                    <a:lnTo>
                      <a:pt x="3" y="194"/>
                    </a:lnTo>
                    <a:lnTo>
                      <a:pt x="2" y="183"/>
                    </a:lnTo>
                    <a:lnTo>
                      <a:pt x="0" y="172"/>
                    </a:lnTo>
                    <a:lnTo>
                      <a:pt x="0" y="159"/>
                    </a:lnTo>
                    <a:lnTo>
                      <a:pt x="0" y="64"/>
                    </a:lnTo>
                    <a:lnTo>
                      <a:pt x="0" y="52"/>
                    </a:lnTo>
                    <a:lnTo>
                      <a:pt x="2" y="40"/>
                    </a:lnTo>
                    <a:lnTo>
                      <a:pt x="3" y="30"/>
                    </a:lnTo>
                    <a:lnTo>
                      <a:pt x="6" y="19"/>
                    </a:lnTo>
                    <a:lnTo>
                      <a:pt x="9" y="12"/>
                    </a:lnTo>
                    <a:lnTo>
                      <a:pt x="12" y="6"/>
                    </a:lnTo>
                    <a:lnTo>
                      <a:pt x="17" y="2"/>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5826" name="Freeform 463"/>
              <p:cNvSpPr>
                <a:spLocks/>
              </p:cNvSpPr>
              <p:nvPr/>
            </p:nvSpPr>
            <p:spPr bwMode="auto">
              <a:xfrm>
                <a:off x="3177" y="1678"/>
                <a:ext cx="64" cy="126"/>
              </a:xfrm>
              <a:custGeom>
                <a:avLst/>
                <a:gdLst>
                  <a:gd name="T0" fmla="*/ 32 w 64"/>
                  <a:gd name="T1" fmla="*/ 0 h 126"/>
                  <a:gd name="T2" fmla="*/ 36 w 64"/>
                  <a:gd name="T3" fmla="*/ 0 h 126"/>
                  <a:gd name="T4" fmla="*/ 39 w 64"/>
                  <a:gd name="T5" fmla="*/ 1 h 126"/>
                  <a:gd name="T6" fmla="*/ 42 w 64"/>
                  <a:gd name="T7" fmla="*/ 2 h 126"/>
                  <a:gd name="T8" fmla="*/ 45 w 64"/>
                  <a:gd name="T9" fmla="*/ 4 h 126"/>
                  <a:gd name="T10" fmla="*/ 50 w 64"/>
                  <a:gd name="T11" fmla="*/ 10 h 126"/>
                  <a:gd name="T12" fmla="*/ 55 w 64"/>
                  <a:gd name="T13" fmla="*/ 18 h 126"/>
                  <a:gd name="T14" fmla="*/ 59 w 64"/>
                  <a:gd name="T15" fmla="*/ 27 h 126"/>
                  <a:gd name="T16" fmla="*/ 62 w 64"/>
                  <a:gd name="T17" fmla="*/ 38 h 126"/>
                  <a:gd name="T18" fmla="*/ 64 w 64"/>
                  <a:gd name="T19" fmla="*/ 51 h 126"/>
                  <a:gd name="T20" fmla="*/ 64 w 64"/>
                  <a:gd name="T21" fmla="*/ 64 h 126"/>
                  <a:gd name="T22" fmla="*/ 64 w 64"/>
                  <a:gd name="T23" fmla="*/ 76 h 126"/>
                  <a:gd name="T24" fmla="*/ 62 w 64"/>
                  <a:gd name="T25" fmla="*/ 88 h 126"/>
                  <a:gd name="T26" fmla="*/ 59 w 64"/>
                  <a:gd name="T27" fmla="*/ 98 h 126"/>
                  <a:gd name="T28" fmla="*/ 55 w 64"/>
                  <a:gd name="T29" fmla="*/ 108 h 126"/>
                  <a:gd name="T30" fmla="*/ 50 w 64"/>
                  <a:gd name="T31" fmla="*/ 116 h 126"/>
                  <a:gd name="T32" fmla="*/ 45 w 64"/>
                  <a:gd name="T33" fmla="*/ 122 h 126"/>
                  <a:gd name="T34" fmla="*/ 42 w 64"/>
                  <a:gd name="T35" fmla="*/ 124 h 126"/>
                  <a:gd name="T36" fmla="*/ 39 w 64"/>
                  <a:gd name="T37" fmla="*/ 125 h 126"/>
                  <a:gd name="T38" fmla="*/ 36 w 64"/>
                  <a:gd name="T39" fmla="*/ 126 h 126"/>
                  <a:gd name="T40" fmla="*/ 32 w 64"/>
                  <a:gd name="T41" fmla="*/ 126 h 126"/>
                  <a:gd name="T42" fmla="*/ 29 w 64"/>
                  <a:gd name="T43" fmla="*/ 126 h 126"/>
                  <a:gd name="T44" fmla="*/ 26 w 64"/>
                  <a:gd name="T45" fmla="*/ 125 h 126"/>
                  <a:gd name="T46" fmla="*/ 23 w 64"/>
                  <a:gd name="T47" fmla="*/ 124 h 126"/>
                  <a:gd name="T48" fmla="*/ 20 w 64"/>
                  <a:gd name="T49" fmla="*/ 122 h 126"/>
                  <a:gd name="T50" fmla="*/ 14 w 64"/>
                  <a:gd name="T51" fmla="*/ 116 h 126"/>
                  <a:gd name="T52" fmla="*/ 10 w 64"/>
                  <a:gd name="T53" fmla="*/ 108 h 126"/>
                  <a:gd name="T54" fmla="*/ 6 w 64"/>
                  <a:gd name="T55" fmla="*/ 98 h 126"/>
                  <a:gd name="T56" fmla="*/ 3 w 64"/>
                  <a:gd name="T57" fmla="*/ 88 h 126"/>
                  <a:gd name="T58" fmla="*/ 1 w 64"/>
                  <a:gd name="T59" fmla="*/ 76 h 126"/>
                  <a:gd name="T60" fmla="*/ 0 w 64"/>
                  <a:gd name="T61" fmla="*/ 64 h 126"/>
                  <a:gd name="T62" fmla="*/ 1 w 64"/>
                  <a:gd name="T63" fmla="*/ 51 h 126"/>
                  <a:gd name="T64" fmla="*/ 3 w 64"/>
                  <a:gd name="T65" fmla="*/ 38 h 126"/>
                  <a:gd name="T66" fmla="*/ 6 w 64"/>
                  <a:gd name="T67" fmla="*/ 27 h 126"/>
                  <a:gd name="T68" fmla="*/ 10 w 64"/>
                  <a:gd name="T69" fmla="*/ 18 h 126"/>
                  <a:gd name="T70" fmla="*/ 14 w 64"/>
                  <a:gd name="T71" fmla="*/ 10 h 126"/>
                  <a:gd name="T72" fmla="*/ 20 w 64"/>
                  <a:gd name="T73" fmla="*/ 4 h 126"/>
                  <a:gd name="T74" fmla="*/ 23 w 64"/>
                  <a:gd name="T75" fmla="*/ 2 h 126"/>
                  <a:gd name="T76" fmla="*/ 26 w 64"/>
                  <a:gd name="T77" fmla="*/ 1 h 126"/>
                  <a:gd name="T78" fmla="*/ 29 w 64"/>
                  <a:gd name="T79" fmla="*/ 0 h 126"/>
                  <a:gd name="T80" fmla="*/ 32 w 64"/>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6"/>
                  <a:gd name="T125" fmla="*/ 64 w 64"/>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6">
                    <a:moveTo>
                      <a:pt x="32" y="0"/>
                    </a:moveTo>
                    <a:lnTo>
                      <a:pt x="36" y="0"/>
                    </a:lnTo>
                    <a:lnTo>
                      <a:pt x="39" y="1"/>
                    </a:lnTo>
                    <a:lnTo>
                      <a:pt x="42" y="2"/>
                    </a:lnTo>
                    <a:lnTo>
                      <a:pt x="45" y="4"/>
                    </a:lnTo>
                    <a:lnTo>
                      <a:pt x="50" y="10"/>
                    </a:lnTo>
                    <a:lnTo>
                      <a:pt x="55" y="18"/>
                    </a:lnTo>
                    <a:lnTo>
                      <a:pt x="59" y="27"/>
                    </a:lnTo>
                    <a:lnTo>
                      <a:pt x="62" y="38"/>
                    </a:lnTo>
                    <a:lnTo>
                      <a:pt x="64" y="51"/>
                    </a:lnTo>
                    <a:lnTo>
                      <a:pt x="64" y="64"/>
                    </a:lnTo>
                    <a:lnTo>
                      <a:pt x="64" y="76"/>
                    </a:lnTo>
                    <a:lnTo>
                      <a:pt x="62" y="88"/>
                    </a:lnTo>
                    <a:lnTo>
                      <a:pt x="59" y="98"/>
                    </a:lnTo>
                    <a:lnTo>
                      <a:pt x="55" y="108"/>
                    </a:lnTo>
                    <a:lnTo>
                      <a:pt x="50" y="116"/>
                    </a:lnTo>
                    <a:lnTo>
                      <a:pt x="45" y="122"/>
                    </a:lnTo>
                    <a:lnTo>
                      <a:pt x="42" y="124"/>
                    </a:lnTo>
                    <a:lnTo>
                      <a:pt x="39" y="125"/>
                    </a:lnTo>
                    <a:lnTo>
                      <a:pt x="36" y="126"/>
                    </a:lnTo>
                    <a:lnTo>
                      <a:pt x="32" y="126"/>
                    </a:lnTo>
                    <a:lnTo>
                      <a:pt x="29" y="126"/>
                    </a:lnTo>
                    <a:lnTo>
                      <a:pt x="26" y="125"/>
                    </a:lnTo>
                    <a:lnTo>
                      <a:pt x="23" y="124"/>
                    </a:lnTo>
                    <a:lnTo>
                      <a:pt x="20" y="122"/>
                    </a:lnTo>
                    <a:lnTo>
                      <a:pt x="14" y="116"/>
                    </a:lnTo>
                    <a:lnTo>
                      <a:pt x="10" y="108"/>
                    </a:lnTo>
                    <a:lnTo>
                      <a:pt x="6" y="98"/>
                    </a:lnTo>
                    <a:lnTo>
                      <a:pt x="3" y="88"/>
                    </a:lnTo>
                    <a:lnTo>
                      <a:pt x="1" y="76"/>
                    </a:lnTo>
                    <a:lnTo>
                      <a:pt x="0" y="64"/>
                    </a:lnTo>
                    <a:lnTo>
                      <a:pt x="1" y="51"/>
                    </a:lnTo>
                    <a:lnTo>
                      <a:pt x="3" y="38"/>
                    </a:lnTo>
                    <a:lnTo>
                      <a:pt x="6" y="27"/>
                    </a:lnTo>
                    <a:lnTo>
                      <a:pt x="10" y="18"/>
                    </a:lnTo>
                    <a:lnTo>
                      <a:pt x="14"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27" name="Freeform 464"/>
              <p:cNvSpPr>
                <a:spLocks/>
              </p:cNvSpPr>
              <p:nvPr/>
            </p:nvSpPr>
            <p:spPr bwMode="auto">
              <a:xfrm>
                <a:off x="3177" y="1678"/>
                <a:ext cx="64" cy="126"/>
              </a:xfrm>
              <a:custGeom>
                <a:avLst/>
                <a:gdLst>
                  <a:gd name="T0" fmla="*/ 32 w 64"/>
                  <a:gd name="T1" fmla="*/ 0 h 126"/>
                  <a:gd name="T2" fmla="*/ 36 w 64"/>
                  <a:gd name="T3" fmla="*/ 0 h 126"/>
                  <a:gd name="T4" fmla="*/ 39 w 64"/>
                  <a:gd name="T5" fmla="*/ 1 h 126"/>
                  <a:gd name="T6" fmla="*/ 42 w 64"/>
                  <a:gd name="T7" fmla="*/ 2 h 126"/>
                  <a:gd name="T8" fmla="*/ 45 w 64"/>
                  <a:gd name="T9" fmla="*/ 4 h 126"/>
                  <a:gd name="T10" fmla="*/ 50 w 64"/>
                  <a:gd name="T11" fmla="*/ 10 h 126"/>
                  <a:gd name="T12" fmla="*/ 55 w 64"/>
                  <a:gd name="T13" fmla="*/ 18 h 126"/>
                  <a:gd name="T14" fmla="*/ 59 w 64"/>
                  <a:gd name="T15" fmla="*/ 27 h 126"/>
                  <a:gd name="T16" fmla="*/ 62 w 64"/>
                  <a:gd name="T17" fmla="*/ 38 h 126"/>
                  <a:gd name="T18" fmla="*/ 64 w 64"/>
                  <a:gd name="T19" fmla="*/ 51 h 126"/>
                  <a:gd name="T20" fmla="*/ 64 w 64"/>
                  <a:gd name="T21" fmla="*/ 64 h 126"/>
                  <a:gd name="T22" fmla="*/ 64 w 64"/>
                  <a:gd name="T23" fmla="*/ 76 h 126"/>
                  <a:gd name="T24" fmla="*/ 62 w 64"/>
                  <a:gd name="T25" fmla="*/ 88 h 126"/>
                  <a:gd name="T26" fmla="*/ 59 w 64"/>
                  <a:gd name="T27" fmla="*/ 98 h 126"/>
                  <a:gd name="T28" fmla="*/ 55 w 64"/>
                  <a:gd name="T29" fmla="*/ 108 h 126"/>
                  <a:gd name="T30" fmla="*/ 50 w 64"/>
                  <a:gd name="T31" fmla="*/ 116 h 126"/>
                  <a:gd name="T32" fmla="*/ 45 w 64"/>
                  <a:gd name="T33" fmla="*/ 122 h 126"/>
                  <a:gd name="T34" fmla="*/ 42 w 64"/>
                  <a:gd name="T35" fmla="*/ 124 h 126"/>
                  <a:gd name="T36" fmla="*/ 39 w 64"/>
                  <a:gd name="T37" fmla="*/ 125 h 126"/>
                  <a:gd name="T38" fmla="*/ 36 w 64"/>
                  <a:gd name="T39" fmla="*/ 126 h 126"/>
                  <a:gd name="T40" fmla="*/ 32 w 64"/>
                  <a:gd name="T41" fmla="*/ 126 h 126"/>
                  <a:gd name="T42" fmla="*/ 29 w 64"/>
                  <a:gd name="T43" fmla="*/ 126 h 126"/>
                  <a:gd name="T44" fmla="*/ 26 w 64"/>
                  <a:gd name="T45" fmla="*/ 125 h 126"/>
                  <a:gd name="T46" fmla="*/ 23 w 64"/>
                  <a:gd name="T47" fmla="*/ 124 h 126"/>
                  <a:gd name="T48" fmla="*/ 20 w 64"/>
                  <a:gd name="T49" fmla="*/ 122 h 126"/>
                  <a:gd name="T50" fmla="*/ 14 w 64"/>
                  <a:gd name="T51" fmla="*/ 116 h 126"/>
                  <a:gd name="T52" fmla="*/ 10 w 64"/>
                  <a:gd name="T53" fmla="*/ 108 h 126"/>
                  <a:gd name="T54" fmla="*/ 6 w 64"/>
                  <a:gd name="T55" fmla="*/ 98 h 126"/>
                  <a:gd name="T56" fmla="*/ 3 w 64"/>
                  <a:gd name="T57" fmla="*/ 88 h 126"/>
                  <a:gd name="T58" fmla="*/ 1 w 64"/>
                  <a:gd name="T59" fmla="*/ 76 h 126"/>
                  <a:gd name="T60" fmla="*/ 0 w 64"/>
                  <a:gd name="T61" fmla="*/ 64 h 126"/>
                  <a:gd name="T62" fmla="*/ 1 w 64"/>
                  <a:gd name="T63" fmla="*/ 51 h 126"/>
                  <a:gd name="T64" fmla="*/ 3 w 64"/>
                  <a:gd name="T65" fmla="*/ 38 h 126"/>
                  <a:gd name="T66" fmla="*/ 6 w 64"/>
                  <a:gd name="T67" fmla="*/ 27 h 126"/>
                  <a:gd name="T68" fmla="*/ 10 w 64"/>
                  <a:gd name="T69" fmla="*/ 18 h 126"/>
                  <a:gd name="T70" fmla="*/ 14 w 64"/>
                  <a:gd name="T71" fmla="*/ 10 h 126"/>
                  <a:gd name="T72" fmla="*/ 20 w 64"/>
                  <a:gd name="T73" fmla="*/ 4 h 126"/>
                  <a:gd name="T74" fmla="*/ 23 w 64"/>
                  <a:gd name="T75" fmla="*/ 2 h 126"/>
                  <a:gd name="T76" fmla="*/ 26 w 64"/>
                  <a:gd name="T77" fmla="*/ 1 h 126"/>
                  <a:gd name="T78" fmla="*/ 29 w 64"/>
                  <a:gd name="T79" fmla="*/ 0 h 126"/>
                  <a:gd name="T80" fmla="*/ 32 w 64"/>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6"/>
                  <a:gd name="T125" fmla="*/ 64 w 64"/>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6">
                    <a:moveTo>
                      <a:pt x="32" y="0"/>
                    </a:moveTo>
                    <a:lnTo>
                      <a:pt x="36" y="0"/>
                    </a:lnTo>
                    <a:lnTo>
                      <a:pt x="39" y="1"/>
                    </a:lnTo>
                    <a:lnTo>
                      <a:pt x="42" y="2"/>
                    </a:lnTo>
                    <a:lnTo>
                      <a:pt x="45" y="4"/>
                    </a:lnTo>
                    <a:lnTo>
                      <a:pt x="50" y="10"/>
                    </a:lnTo>
                    <a:lnTo>
                      <a:pt x="55" y="18"/>
                    </a:lnTo>
                    <a:lnTo>
                      <a:pt x="59" y="27"/>
                    </a:lnTo>
                    <a:lnTo>
                      <a:pt x="62" y="38"/>
                    </a:lnTo>
                    <a:lnTo>
                      <a:pt x="64" y="51"/>
                    </a:lnTo>
                    <a:lnTo>
                      <a:pt x="64" y="64"/>
                    </a:lnTo>
                    <a:lnTo>
                      <a:pt x="64" y="76"/>
                    </a:lnTo>
                    <a:lnTo>
                      <a:pt x="62" y="88"/>
                    </a:lnTo>
                    <a:lnTo>
                      <a:pt x="59" y="98"/>
                    </a:lnTo>
                    <a:lnTo>
                      <a:pt x="55" y="108"/>
                    </a:lnTo>
                    <a:lnTo>
                      <a:pt x="50" y="116"/>
                    </a:lnTo>
                    <a:lnTo>
                      <a:pt x="45" y="122"/>
                    </a:lnTo>
                    <a:lnTo>
                      <a:pt x="42" y="124"/>
                    </a:lnTo>
                    <a:lnTo>
                      <a:pt x="39" y="125"/>
                    </a:lnTo>
                    <a:lnTo>
                      <a:pt x="36" y="126"/>
                    </a:lnTo>
                    <a:lnTo>
                      <a:pt x="32" y="126"/>
                    </a:lnTo>
                    <a:lnTo>
                      <a:pt x="29" y="126"/>
                    </a:lnTo>
                    <a:lnTo>
                      <a:pt x="26" y="125"/>
                    </a:lnTo>
                    <a:lnTo>
                      <a:pt x="23" y="124"/>
                    </a:lnTo>
                    <a:lnTo>
                      <a:pt x="20" y="122"/>
                    </a:lnTo>
                    <a:lnTo>
                      <a:pt x="14" y="116"/>
                    </a:lnTo>
                    <a:lnTo>
                      <a:pt x="10" y="108"/>
                    </a:lnTo>
                    <a:lnTo>
                      <a:pt x="6" y="98"/>
                    </a:lnTo>
                    <a:lnTo>
                      <a:pt x="3" y="88"/>
                    </a:lnTo>
                    <a:lnTo>
                      <a:pt x="1" y="76"/>
                    </a:lnTo>
                    <a:lnTo>
                      <a:pt x="0" y="64"/>
                    </a:lnTo>
                    <a:lnTo>
                      <a:pt x="1" y="51"/>
                    </a:lnTo>
                    <a:lnTo>
                      <a:pt x="3" y="38"/>
                    </a:lnTo>
                    <a:lnTo>
                      <a:pt x="6" y="27"/>
                    </a:lnTo>
                    <a:lnTo>
                      <a:pt x="10" y="18"/>
                    </a:lnTo>
                    <a:lnTo>
                      <a:pt x="14"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828" name="Freeform 465"/>
              <p:cNvSpPr>
                <a:spLocks/>
              </p:cNvSpPr>
              <p:nvPr/>
            </p:nvSpPr>
            <p:spPr bwMode="auto">
              <a:xfrm>
                <a:off x="3266" y="1620"/>
                <a:ext cx="105" cy="223"/>
              </a:xfrm>
              <a:custGeom>
                <a:avLst/>
                <a:gdLst>
                  <a:gd name="T0" fmla="*/ 21 w 105"/>
                  <a:gd name="T1" fmla="*/ 0 h 223"/>
                  <a:gd name="T2" fmla="*/ 83 w 105"/>
                  <a:gd name="T3" fmla="*/ 0 h 223"/>
                  <a:gd name="T4" fmla="*/ 87 w 105"/>
                  <a:gd name="T5" fmla="*/ 2 h 223"/>
                  <a:gd name="T6" fmla="*/ 92 w 105"/>
                  <a:gd name="T7" fmla="*/ 6 h 223"/>
                  <a:gd name="T8" fmla="*/ 96 w 105"/>
                  <a:gd name="T9" fmla="*/ 12 h 223"/>
                  <a:gd name="T10" fmla="*/ 99 w 105"/>
                  <a:gd name="T11" fmla="*/ 19 h 223"/>
                  <a:gd name="T12" fmla="*/ 101 w 105"/>
                  <a:gd name="T13" fmla="*/ 30 h 223"/>
                  <a:gd name="T14" fmla="*/ 103 w 105"/>
                  <a:gd name="T15" fmla="*/ 40 h 223"/>
                  <a:gd name="T16" fmla="*/ 104 w 105"/>
                  <a:gd name="T17" fmla="*/ 52 h 223"/>
                  <a:gd name="T18" fmla="*/ 105 w 105"/>
                  <a:gd name="T19" fmla="*/ 64 h 223"/>
                  <a:gd name="T20" fmla="*/ 105 w 105"/>
                  <a:gd name="T21" fmla="*/ 159 h 223"/>
                  <a:gd name="T22" fmla="*/ 104 w 105"/>
                  <a:gd name="T23" fmla="*/ 172 h 223"/>
                  <a:gd name="T24" fmla="*/ 103 w 105"/>
                  <a:gd name="T25" fmla="*/ 183 h 223"/>
                  <a:gd name="T26" fmla="*/ 101 w 105"/>
                  <a:gd name="T27" fmla="*/ 194 h 223"/>
                  <a:gd name="T28" fmla="*/ 99 w 105"/>
                  <a:gd name="T29" fmla="*/ 204 h 223"/>
                  <a:gd name="T30" fmla="*/ 96 w 105"/>
                  <a:gd name="T31" fmla="*/ 211 h 223"/>
                  <a:gd name="T32" fmla="*/ 92 w 105"/>
                  <a:gd name="T33" fmla="*/ 217 h 223"/>
                  <a:gd name="T34" fmla="*/ 87 w 105"/>
                  <a:gd name="T35" fmla="*/ 222 h 223"/>
                  <a:gd name="T36" fmla="*/ 83 w 105"/>
                  <a:gd name="T37" fmla="*/ 223 h 223"/>
                  <a:gd name="T38" fmla="*/ 21 w 105"/>
                  <a:gd name="T39" fmla="*/ 223 h 223"/>
                  <a:gd name="T40" fmla="*/ 17 w 105"/>
                  <a:gd name="T41" fmla="*/ 222 h 223"/>
                  <a:gd name="T42" fmla="*/ 13 w 105"/>
                  <a:gd name="T43" fmla="*/ 217 h 223"/>
                  <a:gd name="T44" fmla="*/ 10 w 105"/>
                  <a:gd name="T45" fmla="*/ 211 h 223"/>
                  <a:gd name="T46" fmla="*/ 7 w 105"/>
                  <a:gd name="T47" fmla="*/ 204 h 223"/>
                  <a:gd name="T48" fmla="*/ 5 w 105"/>
                  <a:gd name="T49" fmla="*/ 194 h 223"/>
                  <a:gd name="T50" fmla="*/ 3 w 105"/>
                  <a:gd name="T51" fmla="*/ 183 h 223"/>
                  <a:gd name="T52" fmla="*/ 0 w 105"/>
                  <a:gd name="T53" fmla="*/ 172 h 223"/>
                  <a:gd name="T54" fmla="*/ 0 w 105"/>
                  <a:gd name="T55" fmla="*/ 159 h 223"/>
                  <a:gd name="T56" fmla="*/ 0 w 105"/>
                  <a:gd name="T57" fmla="*/ 64 h 223"/>
                  <a:gd name="T58" fmla="*/ 0 w 105"/>
                  <a:gd name="T59" fmla="*/ 52 h 223"/>
                  <a:gd name="T60" fmla="*/ 3 w 105"/>
                  <a:gd name="T61" fmla="*/ 40 h 223"/>
                  <a:gd name="T62" fmla="*/ 5 w 105"/>
                  <a:gd name="T63" fmla="*/ 30 h 223"/>
                  <a:gd name="T64" fmla="*/ 7 w 105"/>
                  <a:gd name="T65" fmla="*/ 19 h 223"/>
                  <a:gd name="T66" fmla="*/ 10 w 105"/>
                  <a:gd name="T67" fmla="*/ 12 h 223"/>
                  <a:gd name="T68" fmla="*/ 13 w 105"/>
                  <a:gd name="T69" fmla="*/ 6 h 223"/>
                  <a:gd name="T70" fmla="*/ 17 w 105"/>
                  <a:gd name="T71" fmla="*/ 2 h 223"/>
                  <a:gd name="T72" fmla="*/ 21 w 105"/>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3"/>
                  <a:gd name="T113" fmla="*/ 105 w 105"/>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3">
                    <a:moveTo>
                      <a:pt x="21" y="0"/>
                    </a:moveTo>
                    <a:lnTo>
                      <a:pt x="83" y="0"/>
                    </a:lnTo>
                    <a:lnTo>
                      <a:pt x="87" y="2"/>
                    </a:lnTo>
                    <a:lnTo>
                      <a:pt x="92" y="6"/>
                    </a:lnTo>
                    <a:lnTo>
                      <a:pt x="96" y="12"/>
                    </a:lnTo>
                    <a:lnTo>
                      <a:pt x="99" y="19"/>
                    </a:lnTo>
                    <a:lnTo>
                      <a:pt x="101" y="30"/>
                    </a:lnTo>
                    <a:lnTo>
                      <a:pt x="103" y="40"/>
                    </a:lnTo>
                    <a:lnTo>
                      <a:pt x="104" y="52"/>
                    </a:lnTo>
                    <a:lnTo>
                      <a:pt x="105" y="64"/>
                    </a:lnTo>
                    <a:lnTo>
                      <a:pt x="105" y="159"/>
                    </a:lnTo>
                    <a:lnTo>
                      <a:pt x="104" y="172"/>
                    </a:lnTo>
                    <a:lnTo>
                      <a:pt x="103" y="183"/>
                    </a:lnTo>
                    <a:lnTo>
                      <a:pt x="101" y="194"/>
                    </a:lnTo>
                    <a:lnTo>
                      <a:pt x="99" y="204"/>
                    </a:lnTo>
                    <a:lnTo>
                      <a:pt x="96" y="211"/>
                    </a:lnTo>
                    <a:lnTo>
                      <a:pt x="92" y="217"/>
                    </a:lnTo>
                    <a:lnTo>
                      <a:pt x="87" y="222"/>
                    </a:lnTo>
                    <a:lnTo>
                      <a:pt x="83" y="223"/>
                    </a:lnTo>
                    <a:lnTo>
                      <a:pt x="21" y="223"/>
                    </a:lnTo>
                    <a:lnTo>
                      <a:pt x="17" y="222"/>
                    </a:lnTo>
                    <a:lnTo>
                      <a:pt x="13" y="217"/>
                    </a:lnTo>
                    <a:lnTo>
                      <a:pt x="10" y="211"/>
                    </a:lnTo>
                    <a:lnTo>
                      <a:pt x="7" y="204"/>
                    </a:lnTo>
                    <a:lnTo>
                      <a:pt x="5" y="194"/>
                    </a:lnTo>
                    <a:lnTo>
                      <a:pt x="3" y="183"/>
                    </a:lnTo>
                    <a:lnTo>
                      <a:pt x="0" y="172"/>
                    </a:lnTo>
                    <a:lnTo>
                      <a:pt x="0" y="159"/>
                    </a:lnTo>
                    <a:lnTo>
                      <a:pt x="0" y="64"/>
                    </a:lnTo>
                    <a:lnTo>
                      <a:pt x="0" y="52"/>
                    </a:lnTo>
                    <a:lnTo>
                      <a:pt x="3" y="40"/>
                    </a:lnTo>
                    <a:lnTo>
                      <a:pt x="5" y="30"/>
                    </a:lnTo>
                    <a:lnTo>
                      <a:pt x="7" y="19"/>
                    </a:lnTo>
                    <a:lnTo>
                      <a:pt x="10" y="12"/>
                    </a:lnTo>
                    <a:lnTo>
                      <a:pt x="13" y="6"/>
                    </a:lnTo>
                    <a:lnTo>
                      <a:pt x="17" y="2"/>
                    </a:lnTo>
                    <a:lnTo>
                      <a:pt x="21" y="0"/>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29" name="Freeform 466"/>
              <p:cNvSpPr>
                <a:spLocks/>
              </p:cNvSpPr>
              <p:nvPr/>
            </p:nvSpPr>
            <p:spPr bwMode="auto">
              <a:xfrm>
                <a:off x="3266" y="1620"/>
                <a:ext cx="105" cy="223"/>
              </a:xfrm>
              <a:custGeom>
                <a:avLst/>
                <a:gdLst>
                  <a:gd name="T0" fmla="*/ 21 w 105"/>
                  <a:gd name="T1" fmla="*/ 0 h 223"/>
                  <a:gd name="T2" fmla="*/ 83 w 105"/>
                  <a:gd name="T3" fmla="*/ 0 h 223"/>
                  <a:gd name="T4" fmla="*/ 87 w 105"/>
                  <a:gd name="T5" fmla="*/ 2 h 223"/>
                  <a:gd name="T6" fmla="*/ 92 w 105"/>
                  <a:gd name="T7" fmla="*/ 6 h 223"/>
                  <a:gd name="T8" fmla="*/ 96 w 105"/>
                  <a:gd name="T9" fmla="*/ 12 h 223"/>
                  <a:gd name="T10" fmla="*/ 99 w 105"/>
                  <a:gd name="T11" fmla="*/ 19 h 223"/>
                  <a:gd name="T12" fmla="*/ 101 w 105"/>
                  <a:gd name="T13" fmla="*/ 30 h 223"/>
                  <a:gd name="T14" fmla="*/ 103 w 105"/>
                  <a:gd name="T15" fmla="*/ 40 h 223"/>
                  <a:gd name="T16" fmla="*/ 104 w 105"/>
                  <a:gd name="T17" fmla="*/ 52 h 223"/>
                  <a:gd name="T18" fmla="*/ 105 w 105"/>
                  <a:gd name="T19" fmla="*/ 64 h 223"/>
                  <a:gd name="T20" fmla="*/ 105 w 105"/>
                  <a:gd name="T21" fmla="*/ 159 h 223"/>
                  <a:gd name="T22" fmla="*/ 104 w 105"/>
                  <a:gd name="T23" fmla="*/ 172 h 223"/>
                  <a:gd name="T24" fmla="*/ 103 w 105"/>
                  <a:gd name="T25" fmla="*/ 183 h 223"/>
                  <a:gd name="T26" fmla="*/ 101 w 105"/>
                  <a:gd name="T27" fmla="*/ 194 h 223"/>
                  <a:gd name="T28" fmla="*/ 99 w 105"/>
                  <a:gd name="T29" fmla="*/ 204 h 223"/>
                  <a:gd name="T30" fmla="*/ 96 w 105"/>
                  <a:gd name="T31" fmla="*/ 211 h 223"/>
                  <a:gd name="T32" fmla="*/ 92 w 105"/>
                  <a:gd name="T33" fmla="*/ 217 h 223"/>
                  <a:gd name="T34" fmla="*/ 87 w 105"/>
                  <a:gd name="T35" fmla="*/ 222 h 223"/>
                  <a:gd name="T36" fmla="*/ 83 w 105"/>
                  <a:gd name="T37" fmla="*/ 223 h 223"/>
                  <a:gd name="T38" fmla="*/ 21 w 105"/>
                  <a:gd name="T39" fmla="*/ 223 h 223"/>
                  <a:gd name="T40" fmla="*/ 17 w 105"/>
                  <a:gd name="T41" fmla="*/ 222 h 223"/>
                  <a:gd name="T42" fmla="*/ 13 w 105"/>
                  <a:gd name="T43" fmla="*/ 217 h 223"/>
                  <a:gd name="T44" fmla="*/ 10 w 105"/>
                  <a:gd name="T45" fmla="*/ 211 h 223"/>
                  <a:gd name="T46" fmla="*/ 7 w 105"/>
                  <a:gd name="T47" fmla="*/ 204 h 223"/>
                  <a:gd name="T48" fmla="*/ 5 w 105"/>
                  <a:gd name="T49" fmla="*/ 194 h 223"/>
                  <a:gd name="T50" fmla="*/ 3 w 105"/>
                  <a:gd name="T51" fmla="*/ 183 h 223"/>
                  <a:gd name="T52" fmla="*/ 0 w 105"/>
                  <a:gd name="T53" fmla="*/ 172 h 223"/>
                  <a:gd name="T54" fmla="*/ 0 w 105"/>
                  <a:gd name="T55" fmla="*/ 159 h 223"/>
                  <a:gd name="T56" fmla="*/ 0 w 105"/>
                  <a:gd name="T57" fmla="*/ 64 h 223"/>
                  <a:gd name="T58" fmla="*/ 0 w 105"/>
                  <a:gd name="T59" fmla="*/ 52 h 223"/>
                  <a:gd name="T60" fmla="*/ 3 w 105"/>
                  <a:gd name="T61" fmla="*/ 40 h 223"/>
                  <a:gd name="T62" fmla="*/ 5 w 105"/>
                  <a:gd name="T63" fmla="*/ 30 h 223"/>
                  <a:gd name="T64" fmla="*/ 7 w 105"/>
                  <a:gd name="T65" fmla="*/ 19 h 223"/>
                  <a:gd name="T66" fmla="*/ 10 w 105"/>
                  <a:gd name="T67" fmla="*/ 12 h 223"/>
                  <a:gd name="T68" fmla="*/ 13 w 105"/>
                  <a:gd name="T69" fmla="*/ 6 h 223"/>
                  <a:gd name="T70" fmla="*/ 17 w 105"/>
                  <a:gd name="T71" fmla="*/ 2 h 223"/>
                  <a:gd name="T72" fmla="*/ 21 w 105"/>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23"/>
                  <a:gd name="T113" fmla="*/ 105 w 105"/>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23">
                    <a:moveTo>
                      <a:pt x="21" y="0"/>
                    </a:moveTo>
                    <a:lnTo>
                      <a:pt x="83" y="0"/>
                    </a:lnTo>
                    <a:lnTo>
                      <a:pt x="87" y="2"/>
                    </a:lnTo>
                    <a:lnTo>
                      <a:pt x="92" y="6"/>
                    </a:lnTo>
                    <a:lnTo>
                      <a:pt x="96" y="12"/>
                    </a:lnTo>
                    <a:lnTo>
                      <a:pt x="99" y="19"/>
                    </a:lnTo>
                    <a:lnTo>
                      <a:pt x="101" y="30"/>
                    </a:lnTo>
                    <a:lnTo>
                      <a:pt x="103" y="40"/>
                    </a:lnTo>
                    <a:lnTo>
                      <a:pt x="104" y="52"/>
                    </a:lnTo>
                    <a:lnTo>
                      <a:pt x="105" y="64"/>
                    </a:lnTo>
                    <a:lnTo>
                      <a:pt x="105" y="159"/>
                    </a:lnTo>
                    <a:lnTo>
                      <a:pt x="104" y="172"/>
                    </a:lnTo>
                    <a:lnTo>
                      <a:pt x="103" y="183"/>
                    </a:lnTo>
                    <a:lnTo>
                      <a:pt x="101" y="194"/>
                    </a:lnTo>
                    <a:lnTo>
                      <a:pt x="99" y="204"/>
                    </a:lnTo>
                    <a:lnTo>
                      <a:pt x="96" y="211"/>
                    </a:lnTo>
                    <a:lnTo>
                      <a:pt x="92" y="217"/>
                    </a:lnTo>
                    <a:lnTo>
                      <a:pt x="87" y="222"/>
                    </a:lnTo>
                    <a:lnTo>
                      <a:pt x="83" y="223"/>
                    </a:lnTo>
                    <a:lnTo>
                      <a:pt x="21" y="223"/>
                    </a:lnTo>
                    <a:lnTo>
                      <a:pt x="17" y="222"/>
                    </a:lnTo>
                    <a:lnTo>
                      <a:pt x="13" y="217"/>
                    </a:lnTo>
                    <a:lnTo>
                      <a:pt x="10" y="211"/>
                    </a:lnTo>
                    <a:lnTo>
                      <a:pt x="7" y="204"/>
                    </a:lnTo>
                    <a:lnTo>
                      <a:pt x="5" y="194"/>
                    </a:lnTo>
                    <a:lnTo>
                      <a:pt x="3" y="183"/>
                    </a:lnTo>
                    <a:lnTo>
                      <a:pt x="0" y="172"/>
                    </a:lnTo>
                    <a:lnTo>
                      <a:pt x="0" y="159"/>
                    </a:lnTo>
                    <a:lnTo>
                      <a:pt x="0" y="64"/>
                    </a:lnTo>
                    <a:lnTo>
                      <a:pt x="0" y="52"/>
                    </a:lnTo>
                    <a:lnTo>
                      <a:pt x="3" y="40"/>
                    </a:lnTo>
                    <a:lnTo>
                      <a:pt x="5" y="30"/>
                    </a:lnTo>
                    <a:lnTo>
                      <a:pt x="7" y="19"/>
                    </a:lnTo>
                    <a:lnTo>
                      <a:pt x="10" y="12"/>
                    </a:lnTo>
                    <a:lnTo>
                      <a:pt x="13" y="6"/>
                    </a:lnTo>
                    <a:lnTo>
                      <a:pt x="17" y="2"/>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5830" name="Freeform 467"/>
              <p:cNvSpPr>
                <a:spLocks/>
              </p:cNvSpPr>
              <p:nvPr/>
            </p:nvSpPr>
            <p:spPr bwMode="auto">
              <a:xfrm>
                <a:off x="3283" y="1678"/>
                <a:ext cx="64" cy="126"/>
              </a:xfrm>
              <a:custGeom>
                <a:avLst/>
                <a:gdLst>
                  <a:gd name="T0" fmla="*/ 32 w 64"/>
                  <a:gd name="T1" fmla="*/ 0 h 126"/>
                  <a:gd name="T2" fmla="*/ 36 w 64"/>
                  <a:gd name="T3" fmla="*/ 0 h 126"/>
                  <a:gd name="T4" fmla="*/ 39 w 64"/>
                  <a:gd name="T5" fmla="*/ 1 h 126"/>
                  <a:gd name="T6" fmla="*/ 42 w 64"/>
                  <a:gd name="T7" fmla="*/ 2 h 126"/>
                  <a:gd name="T8" fmla="*/ 45 w 64"/>
                  <a:gd name="T9" fmla="*/ 4 h 126"/>
                  <a:gd name="T10" fmla="*/ 50 w 64"/>
                  <a:gd name="T11" fmla="*/ 10 h 126"/>
                  <a:gd name="T12" fmla="*/ 55 w 64"/>
                  <a:gd name="T13" fmla="*/ 18 h 126"/>
                  <a:gd name="T14" fmla="*/ 59 w 64"/>
                  <a:gd name="T15" fmla="*/ 27 h 126"/>
                  <a:gd name="T16" fmla="*/ 62 w 64"/>
                  <a:gd name="T17" fmla="*/ 38 h 126"/>
                  <a:gd name="T18" fmla="*/ 64 w 64"/>
                  <a:gd name="T19" fmla="*/ 51 h 126"/>
                  <a:gd name="T20" fmla="*/ 64 w 64"/>
                  <a:gd name="T21" fmla="*/ 64 h 126"/>
                  <a:gd name="T22" fmla="*/ 64 w 64"/>
                  <a:gd name="T23" fmla="*/ 76 h 126"/>
                  <a:gd name="T24" fmla="*/ 62 w 64"/>
                  <a:gd name="T25" fmla="*/ 88 h 126"/>
                  <a:gd name="T26" fmla="*/ 59 w 64"/>
                  <a:gd name="T27" fmla="*/ 98 h 126"/>
                  <a:gd name="T28" fmla="*/ 55 w 64"/>
                  <a:gd name="T29" fmla="*/ 108 h 126"/>
                  <a:gd name="T30" fmla="*/ 50 w 64"/>
                  <a:gd name="T31" fmla="*/ 116 h 126"/>
                  <a:gd name="T32" fmla="*/ 45 w 64"/>
                  <a:gd name="T33" fmla="*/ 122 h 126"/>
                  <a:gd name="T34" fmla="*/ 42 w 64"/>
                  <a:gd name="T35" fmla="*/ 124 h 126"/>
                  <a:gd name="T36" fmla="*/ 39 w 64"/>
                  <a:gd name="T37" fmla="*/ 125 h 126"/>
                  <a:gd name="T38" fmla="*/ 36 w 64"/>
                  <a:gd name="T39" fmla="*/ 126 h 126"/>
                  <a:gd name="T40" fmla="*/ 32 w 64"/>
                  <a:gd name="T41" fmla="*/ 126 h 126"/>
                  <a:gd name="T42" fmla="*/ 29 w 64"/>
                  <a:gd name="T43" fmla="*/ 126 h 126"/>
                  <a:gd name="T44" fmla="*/ 26 w 64"/>
                  <a:gd name="T45" fmla="*/ 125 h 126"/>
                  <a:gd name="T46" fmla="*/ 23 w 64"/>
                  <a:gd name="T47" fmla="*/ 124 h 126"/>
                  <a:gd name="T48" fmla="*/ 20 w 64"/>
                  <a:gd name="T49" fmla="*/ 122 h 126"/>
                  <a:gd name="T50" fmla="*/ 14 w 64"/>
                  <a:gd name="T51" fmla="*/ 116 h 126"/>
                  <a:gd name="T52" fmla="*/ 10 w 64"/>
                  <a:gd name="T53" fmla="*/ 108 h 126"/>
                  <a:gd name="T54" fmla="*/ 6 w 64"/>
                  <a:gd name="T55" fmla="*/ 98 h 126"/>
                  <a:gd name="T56" fmla="*/ 3 w 64"/>
                  <a:gd name="T57" fmla="*/ 88 h 126"/>
                  <a:gd name="T58" fmla="*/ 1 w 64"/>
                  <a:gd name="T59" fmla="*/ 76 h 126"/>
                  <a:gd name="T60" fmla="*/ 0 w 64"/>
                  <a:gd name="T61" fmla="*/ 64 h 126"/>
                  <a:gd name="T62" fmla="*/ 1 w 64"/>
                  <a:gd name="T63" fmla="*/ 51 h 126"/>
                  <a:gd name="T64" fmla="*/ 3 w 64"/>
                  <a:gd name="T65" fmla="*/ 38 h 126"/>
                  <a:gd name="T66" fmla="*/ 6 w 64"/>
                  <a:gd name="T67" fmla="*/ 27 h 126"/>
                  <a:gd name="T68" fmla="*/ 10 w 64"/>
                  <a:gd name="T69" fmla="*/ 18 h 126"/>
                  <a:gd name="T70" fmla="*/ 14 w 64"/>
                  <a:gd name="T71" fmla="*/ 10 h 126"/>
                  <a:gd name="T72" fmla="*/ 20 w 64"/>
                  <a:gd name="T73" fmla="*/ 4 h 126"/>
                  <a:gd name="T74" fmla="*/ 23 w 64"/>
                  <a:gd name="T75" fmla="*/ 2 h 126"/>
                  <a:gd name="T76" fmla="*/ 26 w 64"/>
                  <a:gd name="T77" fmla="*/ 1 h 126"/>
                  <a:gd name="T78" fmla="*/ 29 w 64"/>
                  <a:gd name="T79" fmla="*/ 0 h 126"/>
                  <a:gd name="T80" fmla="*/ 32 w 64"/>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6"/>
                  <a:gd name="T125" fmla="*/ 64 w 64"/>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6">
                    <a:moveTo>
                      <a:pt x="32" y="0"/>
                    </a:moveTo>
                    <a:lnTo>
                      <a:pt x="36" y="0"/>
                    </a:lnTo>
                    <a:lnTo>
                      <a:pt x="39" y="1"/>
                    </a:lnTo>
                    <a:lnTo>
                      <a:pt x="42" y="2"/>
                    </a:lnTo>
                    <a:lnTo>
                      <a:pt x="45" y="4"/>
                    </a:lnTo>
                    <a:lnTo>
                      <a:pt x="50" y="10"/>
                    </a:lnTo>
                    <a:lnTo>
                      <a:pt x="55" y="18"/>
                    </a:lnTo>
                    <a:lnTo>
                      <a:pt x="59" y="27"/>
                    </a:lnTo>
                    <a:lnTo>
                      <a:pt x="62" y="38"/>
                    </a:lnTo>
                    <a:lnTo>
                      <a:pt x="64" y="51"/>
                    </a:lnTo>
                    <a:lnTo>
                      <a:pt x="64" y="64"/>
                    </a:lnTo>
                    <a:lnTo>
                      <a:pt x="64" y="76"/>
                    </a:lnTo>
                    <a:lnTo>
                      <a:pt x="62" y="88"/>
                    </a:lnTo>
                    <a:lnTo>
                      <a:pt x="59" y="98"/>
                    </a:lnTo>
                    <a:lnTo>
                      <a:pt x="55" y="108"/>
                    </a:lnTo>
                    <a:lnTo>
                      <a:pt x="50" y="116"/>
                    </a:lnTo>
                    <a:lnTo>
                      <a:pt x="45" y="122"/>
                    </a:lnTo>
                    <a:lnTo>
                      <a:pt x="42" y="124"/>
                    </a:lnTo>
                    <a:lnTo>
                      <a:pt x="39" y="125"/>
                    </a:lnTo>
                    <a:lnTo>
                      <a:pt x="36" y="126"/>
                    </a:lnTo>
                    <a:lnTo>
                      <a:pt x="32" y="126"/>
                    </a:lnTo>
                    <a:lnTo>
                      <a:pt x="29" y="126"/>
                    </a:lnTo>
                    <a:lnTo>
                      <a:pt x="26" y="125"/>
                    </a:lnTo>
                    <a:lnTo>
                      <a:pt x="23" y="124"/>
                    </a:lnTo>
                    <a:lnTo>
                      <a:pt x="20" y="122"/>
                    </a:lnTo>
                    <a:lnTo>
                      <a:pt x="14" y="116"/>
                    </a:lnTo>
                    <a:lnTo>
                      <a:pt x="10" y="108"/>
                    </a:lnTo>
                    <a:lnTo>
                      <a:pt x="6" y="98"/>
                    </a:lnTo>
                    <a:lnTo>
                      <a:pt x="3" y="88"/>
                    </a:lnTo>
                    <a:lnTo>
                      <a:pt x="1" y="76"/>
                    </a:lnTo>
                    <a:lnTo>
                      <a:pt x="0" y="64"/>
                    </a:lnTo>
                    <a:lnTo>
                      <a:pt x="1" y="51"/>
                    </a:lnTo>
                    <a:lnTo>
                      <a:pt x="3" y="38"/>
                    </a:lnTo>
                    <a:lnTo>
                      <a:pt x="6" y="27"/>
                    </a:lnTo>
                    <a:lnTo>
                      <a:pt x="10" y="18"/>
                    </a:lnTo>
                    <a:lnTo>
                      <a:pt x="14"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31" name="Freeform 468"/>
              <p:cNvSpPr>
                <a:spLocks/>
              </p:cNvSpPr>
              <p:nvPr/>
            </p:nvSpPr>
            <p:spPr bwMode="auto">
              <a:xfrm>
                <a:off x="3283" y="1678"/>
                <a:ext cx="64" cy="126"/>
              </a:xfrm>
              <a:custGeom>
                <a:avLst/>
                <a:gdLst>
                  <a:gd name="T0" fmla="*/ 32 w 64"/>
                  <a:gd name="T1" fmla="*/ 0 h 126"/>
                  <a:gd name="T2" fmla="*/ 36 w 64"/>
                  <a:gd name="T3" fmla="*/ 0 h 126"/>
                  <a:gd name="T4" fmla="*/ 39 w 64"/>
                  <a:gd name="T5" fmla="*/ 1 h 126"/>
                  <a:gd name="T6" fmla="*/ 42 w 64"/>
                  <a:gd name="T7" fmla="*/ 2 h 126"/>
                  <a:gd name="T8" fmla="*/ 45 w 64"/>
                  <a:gd name="T9" fmla="*/ 4 h 126"/>
                  <a:gd name="T10" fmla="*/ 50 w 64"/>
                  <a:gd name="T11" fmla="*/ 10 h 126"/>
                  <a:gd name="T12" fmla="*/ 55 w 64"/>
                  <a:gd name="T13" fmla="*/ 18 h 126"/>
                  <a:gd name="T14" fmla="*/ 59 w 64"/>
                  <a:gd name="T15" fmla="*/ 27 h 126"/>
                  <a:gd name="T16" fmla="*/ 62 w 64"/>
                  <a:gd name="T17" fmla="*/ 38 h 126"/>
                  <a:gd name="T18" fmla="*/ 64 w 64"/>
                  <a:gd name="T19" fmla="*/ 51 h 126"/>
                  <a:gd name="T20" fmla="*/ 64 w 64"/>
                  <a:gd name="T21" fmla="*/ 64 h 126"/>
                  <a:gd name="T22" fmla="*/ 64 w 64"/>
                  <a:gd name="T23" fmla="*/ 76 h 126"/>
                  <a:gd name="T24" fmla="*/ 62 w 64"/>
                  <a:gd name="T25" fmla="*/ 88 h 126"/>
                  <a:gd name="T26" fmla="*/ 59 w 64"/>
                  <a:gd name="T27" fmla="*/ 98 h 126"/>
                  <a:gd name="T28" fmla="*/ 55 w 64"/>
                  <a:gd name="T29" fmla="*/ 108 h 126"/>
                  <a:gd name="T30" fmla="*/ 50 w 64"/>
                  <a:gd name="T31" fmla="*/ 116 h 126"/>
                  <a:gd name="T32" fmla="*/ 45 w 64"/>
                  <a:gd name="T33" fmla="*/ 122 h 126"/>
                  <a:gd name="T34" fmla="*/ 42 w 64"/>
                  <a:gd name="T35" fmla="*/ 124 h 126"/>
                  <a:gd name="T36" fmla="*/ 39 w 64"/>
                  <a:gd name="T37" fmla="*/ 125 h 126"/>
                  <a:gd name="T38" fmla="*/ 36 w 64"/>
                  <a:gd name="T39" fmla="*/ 126 h 126"/>
                  <a:gd name="T40" fmla="*/ 32 w 64"/>
                  <a:gd name="T41" fmla="*/ 126 h 126"/>
                  <a:gd name="T42" fmla="*/ 29 w 64"/>
                  <a:gd name="T43" fmla="*/ 126 h 126"/>
                  <a:gd name="T44" fmla="*/ 26 w 64"/>
                  <a:gd name="T45" fmla="*/ 125 h 126"/>
                  <a:gd name="T46" fmla="*/ 23 w 64"/>
                  <a:gd name="T47" fmla="*/ 124 h 126"/>
                  <a:gd name="T48" fmla="*/ 20 w 64"/>
                  <a:gd name="T49" fmla="*/ 122 h 126"/>
                  <a:gd name="T50" fmla="*/ 14 w 64"/>
                  <a:gd name="T51" fmla="*/ 116 h 126"/>
                  <a:gd name="T52" fmla="*/ 10 w 64"/>
                  <a:gd name="T53" fmla="*/ 108 h 126"/>
                  <a:gd name="T54" fmla="*/ 6 w 64"/>
                  <a:gd name="T55" fmla="*/ 98 h 126"/>
                  <a:gd name="T56" fmla="*/ 3 w 64"/>
                  <a:gd name="T57" fmla="*/ 88 h 126"/>
                  <a:gd name="T58" fmla="*/ 1 w 64"/>
                  <a:gd name="T59" fmla="*/ 76 h 126"/>
                  <a:gd name="T60" fmla="*/ 0 w 64"/>
                  <a:gd name="T61" fmla="*/ 64 h 126"/>
                  <a:gd name="T62" fmla="*/ 1 w 64"/>
                  <a:gd name="T63" fmla="*/ 51 h 126"/>
                  <a:gd name="T64" fmla="*/ 3 w 64"/>
                  <a:gd name="T65" fmla="*/ 38 h 126"/>
                  <a:gd name="T66" fmla="*/ 6 w 64"/>
                  <a:gd name="T67" fmla="*/ 27 h 126"/>
                  <a:gd name="T68" fmla="*/ 10 w 64"/>
                  <a:gd name="T69" fmla="*/ 18 h 126"/>
                  <a:gd name="T70" fmla="*/ 14 w 64"/>
                  <a:gd name="T71" fmla="*/ 10 h 126"/>
                  <a:gd name="T72" fmla="*/ 20 w 64"/>
                  <a:gd name="T73" fmla="*/ 4 h 126"/>
                  <a:gd name="T74" fmla="*/ 23 w 64"/>
                  <a:gd name="T75" fmla="*/ 2 h 126"/>
                  <a:gd name="T76" fmla="*/ 26 w 64"/>
                  <a:gd name="T77" fmla="*/ 1 h 126"/>
                  <a:gd name="T78" fmla="*/ 29 w 64"/>
                  <a:gd name="T79" fmla="*/ 0 h 126"/>
                  <a:gd name="T80" fmla="*/ 32 w 64"/>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6"/>
                  <a:gd name="T125" fmla="*/ 64 w 64"/>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6">
                    <a:moveTo>
                      <a:pt x="32" y="0"/>
                    </a:moveTo>
                    <a:lnTo>
                      <a:pt x="36" y="0"/>
                    </a:lnTo>
                    <a:lnTo>
                      <a:pt x="39" y="1"/>
                    </a:lnTo>
                    <a:lnTo>
                      <a:pt x="42" y="2"/>
                    </a:lnTo>
                    <a:lnTo>
                      <a:pt x="45" y="4"/>
                    </a:lnTo>
                    <a:lnTo>
                      <a:pt x="50" y="10"/>
                    </a:lnTo>
                    <a:lnTo>
                      <a:pt x="55" y="18"/>
                    </a:lnTo>
                    <a:lnTo>
                      <a:pt x="59" y="27"/>
                    </a:lnTo>
                    <a:lnTo>
                      <a:pt x="62" y="38"/>
                    </a:lnTo>
                    <a:lnTo>
                      <a:pt x="64" y="51"/>
                    </a:lnTo>
                    <a:lnTo>
                      <a:pt x="64" y="64"/>
                    </a:lnTo>
                    <a:lnTo>
                      <a:pt x="64" y="76"/>
                    </a:lnTo>
                    <a:lnTo>
                      <a:pt x="62" y="88"/>
                    </a:lnTo>
                    <a:lnTo>
                      <a:pt x="59" y="98"/>
                    </a:lnTo>
                    <a:lnTo>
                      <a:pt x="55" y="108"/>
                    </a:lnTo>
                    <a:lnTo>
                      <a:pt x="50" y="116"/>
                    </a:lnTo>
                    <a:lnTo>
                      <a:pt x="45" y="122"/>
                    </a:lnTo>
                    <a:lnTo>
                      <a:pt x="42" y="124"/>
                    </a:lnTo>
                    <a:lnTo>
                      <a:pt x="39" y="125"/>
                    </a:lnTo>
                    <a:lnTo>
                      <a:pt x="36" y="126"/>
                    </a:lnTo>
                    <a:lnTo>
                      <a:pt x="32" y="126"/>
                    </a:lnTo>
                    <a:lnTo>
                      <a:pt x="29" y="126"/>
                    </a:lnTo>
                    <a:lnTo>
                      <a:pt x="26" y="125"/>
                    </a:lnTo>
                    <a:lnTo>
                      <a:pt x="23" y="124"/>
                    </a:lnTo>
                    <a:lnTo>
                      <a:pt x="20" y="122"/>
                    </a:lnTo>
                    <a:lnTo>
                      <a:pt x="14" y="116"/>
                    </a:lnTo>
                    <a:lnTo>
                      <a:pt x="10" y="108"/>
                    </a:lnTo>
                    <a:lnTo>
                      <a:pt x="6" y="98"/>
                    </a:lnTo>
                    <a:lnTo>
                      <a:pt x="3" y="88"/>
                    </a:lnTo>
                    <a:lnTo>
                      <a:pt x="1" y="76"/>
                    </a:lnTo>
                    <a:lnTo>
                      <a:pt x="0" y="64"/>
                    </a:lnTo>
                    <a:lnTo>
                      <a:pt x="1" y="51"/>
                    </a:lnTo>
                    <a:lnTo>
                      <a:pt x="3" y="38"/>
                    </a:lnTo>
                    <a:lnTo>
                      <a:pt x="6" y="27"/>
                    </a:lnTo>
                    <a:lnTo>
                      <a:pt x="10" y="18"/>
                    </a:lnTo>
                    <a:lnTo>
                      <a:pt x="14"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832" name="Freeform 469"/>
              <p:cNvSpPr>
                <a:spLocks/>
              </p:cNvSpPr>
              <p:nvPr/>
            </p:nvSpPr>
            <p:spPr bwMode="auto">
              <a:xfrm>
                <a:off x="3373" y="1620"/>
                <a:ext cx="104" cy="223"/>
              </a:xfrm>
              <a:custGeom>
                <a:avLst/>
                <a:gdLst>
                  <a:gd name="T0" fmla="*/ 20 w 104"/>
                  <a:gd name="T1" fmla="*/ 0 h 223"/>
                  <a:gd name="T2" fmla="*/ 84 w 104"/>
                  <a:gd name="T3" fmla="*/ 0 h 223"/>
                  <a:gd name="T4" fmla="*/ 88 w 104"/>
                  <a:gd name="T5" fmla="*/ 2 h 223"/>
                  <a:gd name="T6" fmla="*/ 91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2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2 w 104"/>
                  <a:gd name="T69" fmla="*/ 6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1" y="217"/>
                    </a:lnTo>
                    <a:lnTo>
                      <a:pt x="88" y="222"/>
                    </a:lnTo>
                    <a:lnTo>
                      <a:pt x="84" y="223"/>
                    </a:lnTo>
                    <a:lnTo>
                      <a:pt x="20" y="223"/>
                    </a:lnTo>
                    <a:lnTo>
                      <a:pt x="16" y="222"/>
                    </a:lnTo>
                    <a:lnTo>
                      <a:pt x="12"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2" y="6"/>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33" name="Freeform 470"/>
              <p:cNvSpPr>
                <a:spLocks/>
              </p:cNvSpPr>
              <p:nvPr/>
            </p:nvSpPr>
            <p:spPr bwMode="auto">
              <a:xfrm>
                <a:off x="3373" y="1620"/>
                <a:ext cx="104" cy="223"/>
              </a:xfrm>
              <a:custGeom>
                <a:avLst/>
                <a:gdLst>
                  <a:gd name="T0" fmla="*/ 20 w 104"/>
                  <a:gd name="T1" fmla="*/ 0 h 223"/>
                  <a:gd name="T2" fmla="*/ 84 w 104"/>
                  <a:gd name="T3" fmla="*/ 0 h 223"/>
                  <a:gd name="T4" fmla="*/ 88 w 104"/>
                  <a:gd name="T5" fmla="*/ 2 h 223"/>
                  <a:gd name="T6" fmla="*/ 91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2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2 w 104"/>
                  <a:gd name="T69" fmla="*/ 6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1" y="217"/>
                    </a:lnTo>
                    <a:lnTo>
                      <a:pt x="88" y="222"/>
                    </a:lnTo>
                    <a:lnTo>
                      <a:pt x="84" y="223"/>
                    </a:lnTo>
                    <a:lnTo>
                      <a:pt x="20" y="223"/>
                    </a:lnTo>
                    <a:lnTo>
                      <a:pt x="16" y="222"/>
                    </a:lnTo>
                    <a:lnTo>
                      <a:pt x="12"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2" y="6"/>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834" name="Freeform 471"/>
              <p:cNvSpPr>
                <a:spLocks/>
              </p:cNvSpPr>
              <p:nvPr/>
            </p:nvSpPr>
            <p:spPr bwMode="auto">
              <a:xfrm>
                <a:off x="3389" y="1678"/>
                <a:ext cx="65" cy="126"/>
              </a:xfrm>
              <a:custGeom>
                <a:avLst/>
                <a:gdLst>
                  <a:gd name="T0" fmla="*/ 32 w 65"/>
                  <a:gd name="T1" fmla="*/ 0 h 126"/>
                  <a:gd name="T2" fmla="*/ 36 w 65"/>
                  <a:gd name="T3" fmla="*/ 0 h 126"/>
                  <a:gd name="T4" fmla="*/ 39 w 65"/>
                  <a:gd name="T5" fmla="*/ 1 h 126"/>
                  <a:gd name="T6" fmla="*/ 42 w 65"/>
                  <a:gd name="T7" fmla="*/ 2 h 126"/>
                  <a:gd name="T8" fmla="*/ 45 w 65"/>
                  <a:gd name="T9" fmla="*/ 4 h 126"/>
                  <a:gd name="T10" fmla="*/ 50 w 65"/>
                  <a:gd name="T11" fmla="*/ 10 h 126"/>
                  <a:gd name="T12" fmla="*/ 55 w 65"/>
                  <a:gd name="T13" fmla="*/ 18 h 126"/>
                  <a:gd name="T14" fmla="*/ 60 w 65"/>
                  <a:gd name="T15" fmla="*/ 27 h 126"/>
                  <a:gd name="T16" fmla="*/ 63 w 65"/>
                  <a:gd name="T17" fmla="*/ 38 h 126"/>
                  <a:gd name="T18" fmla="*/ 65 w 65"/>
                  <a:gd name="T19" fmla="*/ 51 h 126"/>
                  <a:gd name="T20" fmla="*/ 65 w 65"/>
                  <a:gd name="T21" fmla="*/ 64 h 126"/>
                  <a:gd name="T22" fmla="*/ 65 w 65"/>
                  <a:gd name="T23" fmla="*/ 76 h 126"/>
                  <a:gd name="T24" fmla="*/ 63 w 65"/>
                  <a:gd name="T25" fmla="*/ 88 h 126"/>
                  <a:gd name="T26" fmla="*/ 60 w 65"/>
                  <a:gd name="T27" fmla="*/ 98 h 126"/>
                  <a:gd name="T28" fmla="*/ 55 w 65"/>
                  <a:gd name="T29" fmla="*/ 108 h 126"/>
                  <a:gd name="T30" fmla="*/ 50 w 65"/>
                  <a:gd name="T31" fmla="*/ 116 h 126"/>
                  <a:gd name="T32" fmla="*/ 45 w 65"/>
                  <a:gd name="T33" fmla="*/ 122 h 126"/>
                  <a:gd name="T34" fmla="*/ 42 w 65"/>
                  <a:gd name="T35" fmla="*/ 124 h 126"/>
                  <a:gd name="T36" fmla="*/ 39 w 65"/>
                  <a:gd name="T37" fmla="*/ 125 h 126"/>
                  <a:gd name="T38" fmla="*/ 36 w 65"/>
                  <a:gd name="T39" fmla="*/ 126 h 126"/>
                  <a:gd name="T40" fmla="*/ 32 w 65"/>
                  <a:gd name="T41" fmla="*/ 126 h 126"/>
                  <a:gd name="T42" fmla="*/ 29 w 65"/>
                  <a:gd name="T43" fmla="*/ 126 h 126"/>
                  <a:gd name="T44" fmla="*/ 26 w 65"/>
                  <a:gd name="T45" fmla="*/ 125 h 126"/>
                  <a:gd name="T46" fmla="*/ 23 w 65"/>
                  <a:gd name="T47" fmla="*/ 124 h 126"/>
                  <a:gd name="T48" fmla="*/ 20 w 65"/>
                  <a:gd name="T49" fmla="*/ 122 h 126"/>
                  <a:gd name="T50" fmla="*/ 15 w 65"/>
                  <a:gd name="T51" fmla="*/ 116 h 126"/>
                  <a:gd name="T52" fmla="*/ 10 w 65"/>
                  <a:gd name="T53" fmla="*/ 108 h 126"/>
                  <a:gd name="T54" fmla="*/ 6 w 65"/>
                  <a:gd name="T55" fmla="*/ 98 h 126"/>
                  <a:gd name="T56" fmla="*/ 3 w 65"/>
                  <a:gd name="T57" fmla="*/ 88 h 126"/>
                  <a:gd name="T58" fmla="*/ 1 w 65"/>
                  <a:gd name="T59" fmla="*/ 76 h 126"/>
                  <a:gd name="T60" fmla="*/ 0 w 65"/>
                  <a:gd name="T61" fmla="*/ 64 h 126"/>
                  <a:gd name="T62" fmla="*/ 1 w 65"/>
                  <a:gd name="T63" fmla="*/ 51 h 126"/>
                  <a:gd name="T64" fmla="*/ 3 w 65"/>
                  <a:gd name="T65" fmla="*/ 38 h 126"/>
                  <a:gd name="T66" fmla="*/ 6 w 65"/>
                  <a:gd name="T67" fmla="*/ 27 h 126"/>
                  <a:gd name="T68" fmla="*/ 10 w 65"/>
                  <a:gd name="T69" fmla="*/ 18 h 126"/>
                  <a:gd name="T70" fmla="*/ 15 w 65"/>
                  <a:gd name="T71" fmla="*/ 10 h 126"/>
                  <a:gd name="T72" fmla="*/ 20 w 65"/>
                  <a:gd name="T73" fmla="*/ 4 h 126"/>
                  <a:gd name="T74" fmla="*/ 23 w 65"/>
                  <a:gd name="T75" fmla="*/ 2 h 126"/>
                  <a:gd name="T76" fmla="*/ 26 w 65"/>
                  <a:gd name="T77" fmla="*/ 1 h 126"/>
                  <a:gd name="T78" fmla="*/ 29 w 65"/>
                  <a:gd name="T79" fmla="*/ 0 h 126"/>
                  <a:gd name="T80" fmla="*/ 32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2" y="0"/>
                    </a:moveTo>
                    <a:lnTo>
                      <a:pt x="36" y="0"/>
                    </a:lnTo>
                    <a:lnTo>
                      <a:pt x="39" y="1"/>
                    </a:lnTo>
                    <a:lnTo>
                      <a:pt x="42" y="2"/>
                    </a:lnTo>
                    <a:lnTo>
                      <a:pt x="45" y="4"/>
                    </a:lnTo>
                    <a:lnTo>
                      <a:pt x="50" y="10"/>
                    </a:lnTo>
                    <a:lnTo>
                      <a:pt x="55" y="18"/>
                    </a:lnTo>
                    <a:lnTo>
                      <a:pt x="60" y="27"/>
                    </a:lnTo>
                    <a:lnTo>
                      <a:pt x="63" y="38"/>
                    </a:lnTo>
                    <a:lnTo>
                      <a:pt x="65" y="51"/>
                    </a:lnTo>
                    <a:lnTo>
                      <a:pt x="65" y="64"/>
                    </a:lnTo>
                    <a:lnTo>
                      <a:pt x="65" y="76"/>
                    </a:lnTo>
                    <a:lnTo>
                      <a:pt x="63" y="88"/>
                    </a:lnTo>
                    <a:lnTo>
                      <a:pt x="60" y="98"/>
                    </a:lnTo>
                    <a:lnTo>
                      <a:pt x="55" y="108"/>
                    </a:lnTo>
                    <a:lnTo>
                      <a:pt x="50" y="116"/>
                    </a:lnTo>
                    <a:lnTo>
                      <a:pt x="45" y="122"/>
                    </a:lnTo>
                    <a:lnTo>
                      <a:pt x="42" y="124"/>
                    </a:lnTo>
                    <a:lnTo>
                      <a:pt x="39" y="125"/>
                    </a:lnTo>
                    <a:lnTo>
                      <a:pt x="36" y="126"/>
                    </a:lnTo>
                    <a:lnTo>
                      <a:pt x="32" y="126"/>
                    </a:lnTo>
                    <a:lnTo>
                      <a:pt x="29" y="126"/>
                    </a:lnTo>
                    <a:lnTo>
                      <a:pt x="26" y="125"/>
                    </a:lnTo>
                    <a:lnTo>
                      <a:pt x="23" y="124"/>
                    </a:lnTo>
                    <a:lnTo>
                      <a:pt x="20" y="122"/>
                    </a:lnTo>
                    <a:lnTo>
                      <a:pt x="15" y="116"/>
                    </a:lnTo>
                    <a:lnTo>
                      <a:pt x="10" y="108"/>
                    </a:lnTo>
                    <a:lnTo>
                      <a:pt x="6" y="98"/>
                    </a:lnTo>
                    <a:lnTo>
                      <a:pt x="3" y="88"/>
                    </a:lnTo>
                    <a:lnTo>
                      <a:pt x="1" y="76"/>
                    </a:lnTo>
                    <a:lnTo>
                      <a:pt x="0" y="64"/>
                    </a:lnTo>
                    <a:lnTo>
                      <a:pt x="1" y="51"/>
                    </a:lnTo>
                    <a:lnTo>
                      <a:pt x="3" y="38"/>
                    </a:lnTo>
                    <a:lnTo>
                      <a:pt x="6" y="27"/>
                    </a:lnTo>
                    <a:lnTo>
                      <a:pt x="10" y="18"/>
                    </a:lnTo>
                    <a:lnTo>
                      <a:pt x="15"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35" name="Freeform 472"/>
              <p:cNvSpPr>
                <a:spLocks/>
              </p:cNvSpPr>
              <p:nvPr/>
            </p:nvSpPr>
            <p:spPr bwMode="auto">
              <a:xfrm>
                <a:off x="3389" y="1678"/>
                <a:ext cx="65" cy="126"/>
              </a:xfrm>
              <a:custGeom>
                <a:avLst/>
                <a:gdLst>
                  <a:gd name="T0" fmla="*/ 32 w 65"/>
                  <a:gd name="T1" fmla="*/ 0 h 126"/>
                  <a:gd name="T2" fmla="*/ 36 w 65"/>
                  <a:gd name="T3" fmla="*/ 0 h 126"/>
                  <a:gd name="T4" fmla="*/ 39 w 65"/>
                  <a:gd name="T5" fmla="*/ 1 h 126"/>
                  <a:gd name="T6" fmla="*/ 42 w 65"/>
                  <a:gd name="T7" fmla="*/ 2 h 126"/>
                  <a:gd name="T8" fmla="*/ 45 w 65"/>
                  <a:gd name="T9" fmla="*/ 4 h 126"/>
                  <a:gd name="T10" fmla="*/ 50 w 65"/>
                  <a:gd name="T11" fmla="*/ 10 h 126"/>
                  <a:gd name="T12" fmla="*/ 55 w 65"/>
                  <a:gd name="T13" fmla="*/ 18 h 126"/>
                  <a:gd name="T14" fmla="*/ 60 w 65"/>
                  <a:gd name="T15" fmla="*/ 27 h 126"/>
                  <a:gd name="T16" fmla="*/ 63 w 65"/>
                  <a:gd name="T17" fmla="*/ 38 h 126"/>
                  <a:gd name="T18" fmla="*/ 65 w 65"/>
                  <a:gd name="T19" fmla="*/ 51 h 126"/>
                  <a:gd name="T20" fmla="*/ 65 w 65"/>
                  <a:gd name="T21" fmla="*/ 64 h 126"/>
                  <a:gd name="T22" fmla="*/ 65 w 65"/>
                  <a:gd name="T23" fmla="*/ 76 h 126"/>
                  <a:gd name="T24" fmla="*/ 63 w 65"/>
                  <a:gd name="T25" fmla="*/ 88 h 126"/>
                  <a:gd name="T26" fmla="*/ 60 w 65"/>
                  <a:gd name="T27" fmla="*/ 98 h 126"/>
                  <a:gd name="T28" fmla="*/ 55 w 65"/>
                  <a:gd name="T29" fmla="*/ 108 h 126"/>
                  <a:gd name="T30" fmla="*/ 50 w 65"/>
                  <a:gd name="T31" fmla="*/ 116 h 126"/>
                  <a:gd name="T32" fmla="*/ 45 w 65"/>
                  <a:gd name="T33" fmla="*/ 122 h 126"/>
                  <a:gd name="T34" fmla="*/ 42 w 65"/>
                  <a:gd name="T35" fmla="*/ 124 h 126"/>
                  <a:gd name="T36" fmla="*/ 39 w 65"/>
                  <a:gd name="T37" fmla="*/ 125 h 126"/>
                  <a:gd name="T38" fmla="*/ 36 w 65"/>
                  <a:gd name="T39" fmla="*/ 126 h 126"/>
                  <a:gd name="T40" fmla="*/ 32 w 65"/>
                  <a:gd name="T41" fmla="*/ 126 h 126"/>
                  <a:gd name="T42" fmla="*/ 29 w 65"/>
                  <a:gd name="T43" fmla="*/ 126 h 126"/>
                  <a:gd name="T44" fmla="*/ 26 w 65"/>
                  <a:gd name="T45" fmla="*/ 125 h 126"/>
                  <a:gd name="T46" fmla="*/ 23 w 65"/>
                  <a:gd name="T47" fmla="*/ 124 h 126"/>
                  <a:gd name="T48" fmla="*/ 20 w 65"/>
                  <a:gd name="T49" fmla="*/ 122 h 126"/>
                  <a:gd name="T50" fmla="*/ 15 w 65"/>
                  <a:gd name="T51" fmla="*/ 116 h 126"/>
                  <a:gd name="T52" fmla="*/ 10 w 65"/>
                  <a:gd name="T53" fmla="*/ 108 h 126"/>
                  <a:gd name="T54" fmla="*/ 6 w 65"/>
                  <a:gd name="T55" fmla="*/ 98 h 126"/>
                  <a:gd name="T56" fmla="*/ 3 w 65"/>
                  <a:gd name="T57" fmla="*/ 88 h 126"/>
                  <a:gd name="T58" fmla="*/ 1 w 65"/>
                  <a:gd name="T59" fmla="*/ 76 h 126"/>
                  <a:gd name="T60" fmla="*/ 0 w 65"/>
                  <a:gd name="T61" fmla="*/ 64 h 126"/>
                  <a:gd name="T62" fmla="*/ 1 w 65"/>
                  <a:gd name="T63" fmla="*/ 51 h 126"/>
                  <a:gd name="T64" fmla="*/ 3 w 65"/>
                  <a:gd name="T65" fmla="*/ 38 h 126"/>
                  <a:gd name="T66" fmla="*/ 6 w 65"/>
                  <a:gd name="T67" fmla="*/ 27 h 126"/>
                  <a:gd name="T68" fmla="*/ 10 w 65"/>
                  <a:gd name="T69" fmla="*/ 18 h 126"/>
                  <a:gd name="T70" fmla="*/ 15 w 65"/>
                  <a:gd name="T71" fmla="*/ 10 h 126"/>
                  <a:gd name="T72" fmla="*/ 20 w 65"/>
                  <a:gd name="T73" fmla="*/ 4 h 126"/>
                  <a:gd name="T74" fmla="*/ 23 w 65"/>
                  <a:gd name="T75" fmla="*/ 2 h 126"/>
                  <a:gd name="T76" fmla="*/ 26 w 65"/>
                  <a:gd name="T77" fmla="*/ 1 h 126"/>
                  <a:gd name="T78" fmla="*/ 29 w 65"/>
                  <a:gd name="T79" fmla="*/ 0 h 126"/>
                  <a:gd name="T80" fmla="*/ 32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2" y="0"/>
                    </a:moveTo>
                    <a:lnTo>
                      <a:pt x="36" y="0"/>
                    </a:lnTo>
                    <a:lnTo>
                      <a:pt x="39" y="1"/>
                    </a:lnTo>
                    <a:lnTo>
                      <a:pt x="42" y="2"/>
                    </a:lnTo>
                    <a:lnTo>
                      <a:pt x="45" y="4"/>
                    </a:lnTo>
                    <a:lnTo>
                      <a:pt x="50" y="10"/>
                    </a:lnTo>
                    <a:lnTo>
                      <a:pt x="55" y="18"/>
                    </a:lnTo>
                    <a:lnTo>
                      <a:pt x="60" y="27"/>
                    </a:lnTo>
                    <a:lnTo>
                      <a:pt x="63" y="38"/>
                    </a:lnTo>
                    <a:lnTo>
                      <a:pt x="65" y="51"/>
                    </a:lnTo>
                    <a:lnTo>
                      <a:pt x="65" y="64"/>
                    </a:lnTo>
                    <a:lnTo>
                      <a:pt x="65" y="76"/>
                    </a:lnTo>
                    <a:lnTo>
                      <a:pt x="63" y="88"/>
                    </a:lnTo>
                    <a:lnTo>
                      <a:pt x="60" y="98"/>
                    </a:lnTo>
                    <a:lnTo>
                      <a:pt x="55" y="108"/>
                    </a:lnTo>
                    <a:lnTo>
                      <a:pt x="50" y="116"/>
                    </a:lnTo>
                    <a:lnTo>
                      <a:pt x="45" y="122"/>
                    </a:lnTo>
                    <a:lnTo>
                      <a:pt x="42" y="124"/>
                    </a:lnTo>
                    <a:lnTo>
                      <a:pt x="39" y="125"/>
                    </a:lnTo>
                    <a:lnTo>
                      <a:pt x="36" y="126"/>
                    </a:lnTo>
                    <a:lnTo>
                      <a:pt x="32" y="126"/>
                    </a:lnTo>
                    <a:lnTo>
                      <a:pt x="29" y="126"/>
                    </a:lnTo>
                    <a:lnTo>
                      <a:pt x="26" y="125"/>
                    </a:lnTo>
                    <a:lnTo>
                      <a:pt x="23" y="124"/>
                    </a:lnTo>
                    <a:lnTo>
                      <a:pt x="20" y="122"/>
                    </a:lnTo>
                    <a:lnTo>
                      <a:pt x="15" y="116"/>
                    </a:lnTo>
                    <a:lnTo>
                      <a:pt x="10" y="108"/>
                    </a:lnTo>
                    <a:lnTo>
                      <a:pt x="6" y="98"/>
                    </a:lnTo>
                    <a:lnTo>
                      <a:pt x="3" y="88"/>
                    </a:lnTo>
                    <a:lnTo>
                      <a:pt x="1" y="76"/>
                    </a:lnTo>
                    <a:lnTo>
                      <a:pt x="0" y="64"/>
                    </a:lnTo>
                    <a:lnTo>
                      <a:pt x="1" y="51"/>
                    </a:lnTo>
                    <a:lnTo>
                      <a:pt x="3" y="38"/>
                    </a:lnTo>
                    <a:lnTo>
                      <a:pt x="6" y="27"/>
                    </a:lnTo>
                    <a:lnTo>
                      <a:pt x="10" y="18"/>
                    </a:lnTo>
                    <a:lnTo>
                      <a:pt x="15"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836" name="Freeform 473"/>
              <p:cNvSpPr>
                <a:spLocks/>
              </p:cNvSpPr>
              <p:nvPr/>
            </p:nvSpPr>
            <p:spPr bwMode="auto">
              <a:xfrm>
                <a:off x="3479" y="1620"/>
                <a:ext cx="104" cy="223"/>
              </a:xfrm>
              <a:custGeom>
                <a:avLst/>
                <a:gdLst>
                  <a:gd name="T0" fmla="*/ 20 w 104"/>
                  <a:gd name="T1" fmla="*/ 0 h 223"/>
                  <a:gd name="T2" fmla="*/ 84 w 104"/>
                  <a:gd name="T3" fmla="*/ 0 h 223"/>
                  <a:gd name="T4" fmla="*/ 88 w 104"/>
                  <a:gd name="T5" fmla="*/ 2 h 223"/>
                  <a:gd name="T6" fmla="*/ 91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3 w 104"/>
                  <a:gd name="T69" fmla="*/ 6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1" y="217"/>
                    </a:lnTo>
                    <a:lnTo>
                      <a:pt x="88" y="222"/>
                    </a:lnTo>
                    <a:lnTo>
                      <a:pt x="84" y="223"/>
                    </a:lnTo>
                    <a:lnTo>
                      <a:pt x="20" y="223"/>
                    </a:lnTo>
                    <a:lnTo>
                      <a:pt x="16" y="222"/>
                    </a:lnTo>
                    <a:lnTo>
                      <a:pt x="13"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3" y="6"/>
                    </a:lnTo>
                    <a:lnTo>
                      <a:pt x="16" y="2"/>
                    </a:lnTo>
                    <a:lnTo>
                      <a:pt x="20" y="0"/>
                    </a:lnTo>
                    <a:close/>
                  </a:path>
                </a:pathLst>
              </a:custGeom>
              <a:solidFill>
                <a:srgbClr val="D2B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37" name="Freeform 474"/>
              <p:cNvSpPr>
                <a:spLocks/>
              </p:cNvSpPr>
              <p:nvPr/>
            </p:nvSpPr>
            <p:spPr bwMode="auto">
              <a:xfrm>
                <a:off x="3479" y="1620"/>
                <a:ext cx="104" cy="223"/>
              </a:xfrm>
              <a:custGeom>
                <a:avLst/>
                <a:gdLst>
                  <a:gd name="T0" fmla="*/ 20 w 104"/>
                  <a:gd name="T1" fmla="*/ 0 h 223"/>
                  <a:gd name="T2" fmla="*/ 84 w 104"/>
                  <a:gd name="T3" fmla="*/ 0 h 223"/>
                  <a:gd name="T4" fmla="*/ 88 w 104"/>
                  <a:gd name="T5" fmla="*/ 2 h 223"/>
                  <a:gd name="T6" fmla="*/ 91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3 w 104"/>
                  <a:gd name="T69" fmla="*/ 6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1" y="217"/>
                    </a:lnTo>
                    <a:lnTo>
                      <a:pt x="88" y="222"/>
                    </a:lnTo>
                    <a:lnTo>
                      <a:pt x="84" y="223"/>
                    </a:lnTo>
                    <a:lnTo>
                      <a:pt x="20" y="223"/>
                    </a:lnTo>
                    <a:lnTo>
                      <a:pt x="16" y="222"/>
                    </a:lnTo>
                    <a:lnTo>
                      <a:pt x="13"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3" y="6"/>
                    </a:lnTo>
                    <a:lnTo>
                      <a:pt x="16" y="2"/>
                    </a:lnTo>
                    <a:lnTo>
                      <a:pt x="2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38" name="Freeform 475"/>
              <p:cNvSpPr>
                <a:spLocks/>
              </p:cNvSpPr>
              <p:nvPr/>
            </p:nvSpPr>
            <p:spPr bwMode="auto">
              <a:xfrm>
                <a:off x="3495" y="1678"/>
                <a:ext cx="66" cy="126"/>
              </a:xfrm>
              <a:custGeom>
                <a:avLst/>
                <a:gdLst>
                  <a:gd name="T0" fmla="*/ 33 w 66"/>
                  <a:gd name="T1" fmla="*/ 0 h 126"/>
                  <a:gd name="T2" fmla="*/ 36 w 66"/>
                  <a:gd name="T3" fmla="*/ 0 h 126"/>
                  <a:gd name="T4" fmla="*/ 39 w 66"/>
                  <a:gd name="T5" fmla="*/ 1 h 126"/>
                  <a:gd name="T6" fmla="*/ 42 w 66"/>
                  <a:gd name="T7" fmla="*/ 2 h 126"/>
                  <a:gd name="T8" fmla="*/ 46 w 66"/>
                  <a:gd name="T9" fmla="*/ 4 h 126"/>
                  <a:gd name="T10" fmla="*/ 51 w 66"/>
                  <a:gd name="T11" fmla="*/ 10 h 126"/>
                  <a:gd name="T12" fmla="*/ 56 w 66"/>
                  <a:gd name="T13" fmla="*/ 18 h 126"/>
                  <a:gd name="T14" fmla="*/ 60 w 66"/>
                  <a:gd name="T15" fmla="*/ 27 h 126"/>
                  <a:gd name="T16" fmla="*/ 63 w 66"/>
                  <a:gd name="T17" fmla="*/ 38 h 126"/>
                  <a:gd name="T18" fmla="*/ 65 w 66"/>
                  <a:gd name="T19" fmla="*/ 51 h 126"/>
                  <a:gd name="T20" fmla="*/ 66 w 66"/>
                  <a:gd name="T21" fmla="*/ 64 h 126"/>
                  <a:gd name="T22" fmla="*/ 65 w 66"/>
                  <a:gd name="T23" fmla="*/ 76 h 126"/>
                  <a:gd name="T24" fmla="*/ 63 w 66"/>
                  <a:gd name="T25" fmla="*/ 88 h 126"/>
                  <a:gd name="T26" fmla="*/ 60 w 66"/>
                  <a:gd name="T27" fmla="*/ 98 h 126"/>
                  <a:gd name="T28" fmla="*/ 56 w 66"/>
                  <a:gd name="T29" fmla="*/ 108 h 126"/>
                  <a:gd name="T30" fmla="*/ 51 w 66"/>
                  <a:gd name="T31" fmla="*/ 116 h 126"/>
                  <a:gd name="T32" fmla="*/ 46 w 66"/>
                  <a:gd name="T33" fmla="*/ 122 h 126"/>
                  <a:gd name="T34" fmla="*/ 42 w 66"/>
                  <a:gd name="T35" fmla="*/ 124 h 126"/>
                  <a:gd name="T36" fmla="*/ 39 w 66"/>
                  <a:gd name="T37" fmla="*/ 125 h 126"/>
                  <a:gd name="T38" fmla="*/ 36 w 66"/>
                  <a:gd name="T39" fmla="*/ 126 h 126"/>
                  <a:gd name="T40" fmla="*/ 33 w 66"/>
                  <a:gd name="T41" fmla="*/ 126 h 126"/>
                  <a:gd name="T42" fmla="*/ 29 w 66"/>
                  <a:gd name="T43" fmla="*/ 126 h 126"/>
                  <a:gd name="T44" fmla="*/ 26 w 66"/>
                  <a:gd name="T45" fmla="*/ 125 h 126"/>
                  <a:gd name="T46" fmla="*/ 23 w 66"/>
                  <a:gd name="T47" fmla="*/ 124 h 126"/>
                  <a:gd name="T48" fmla="*/ 20 w 66"/>
                  <a:gd name="T49" fmla="*/ 122 h 126"/>
                  <a:gd name="T50" fmla="*/ 15 w 66"/>
                  <a:gd name="T51" fmla="*/ 116 h 126"/>
                  <a:gd name="T52" fmla="*/ 10 w 66"/>
                  <a:gd name="T53" fmla="*/ 108 h 126"/>
                  <a:gd name="T54" fmla="*/ 6 w 66"/>
                  <a:gd name="T55" fmla="*/ 98 h 126"/>
                  <a:gd name="T56" fmla="*/ 3 w 66"/>
                  <a:gd name="T57" fmla="*/ 88 h 126"/>
                  <a:gd name="T58" fmla="*/ 1 w 66"/>
                  <a:gd name="T59" fmla="*/ 76 h 126"/>
                  <a:gd name="T60" fmla="*/ 0 w 66"/>
                  <a:gd name="T61" fmla="*/ 64 h 126"/>
                  <a:gd name="T62" fmla="*/ 1 w 66"/>
                  <a:gd name="T63" fmla="*/ 51 h 126"/>
                  <a:gd name="T64" fmla="*/ 3 w 66"/>
                  <a:gd name="T65" fmla="*/ 38 h 126"/>
                  <a:gd name="T66" fmla="*/ 6 w 66"/>
                  <a:gd name="T67" fmla="*/ 27 h 126"/>
                  <a:gd name="T68" fmla="*/ 10 w 66"/>
                  <a:gd name="T69" fmla="*/ 18 h 126"/>
                  <a:gd name="T70" fmla="*/ 15 w 66"/>
                  <a:gd name="T71" fmla="*/ 10 h 126"/>
                  <a:gd name="T72" fmla="*/ 20 w 66"/>
                  <a:gd name="T73" fmla="*/ 4 h 126"/>
                  <a:gd name="T74" fmla="*/ 23 w 66"/>
                  <a:gd name="T75" fmla="*/ 2 h 126"/>
                  <a:gd name="T76" fmla="*/ 26 w 66"/>
                  <a:gd name="T77" fmla="*/ 1 h 126"/>
                  <a:gd name="T78" fmla="*/ 29 w 66"/>
                  <a:gd name="T79" fmla="*/ 0 h 126"/>
                  <a:gd name="T80" fmla="*/ 33 w 66"/>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6"/>
                  <a:gd name="T125" fmla="*/ 66 w 66"/>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6">
                    <a:moveTo>
                      <a:pt x="33" y="0"/>
                    </a:moveTo>
                    <a:lnTo>
                      <a:pt x="36" y="0"/>
                    </a:lnTo>
                    <a:lnTo>
                      <a:pt x="39" y="1"/>
                    </a:lnTo>
                    <a:lnTo>
                      <a:pt x="42" y="2"/>
                    </a:lnTo>
                    <a:lnTo>
                      <a:pt x="46" y="4"/>
                    </a:lnTo>
                    <a:lnTo>
                      <a:pt x="51" y="10"/>
                    </a:lnTo>
                    <a:lnTo>
                      <a:pt x="56" y="18"/>
                    </a:lnTo>
                    <a:lnTo>
                      <a:pt x="60" y="27"/>
                    </a:lnTo>
                    <a:lnTo>
                      <a:pt x="63" y="38"/>
                    </a:lnTo>
                    <a:lnTo>
                      <a:pt x="65" y="51"/>
                    </a:lnTo>
                    <a:lnTo>
                      <a:pt x="66" y="64"/>
                    </a:lnTo>
                    <a:lnTo>
                      <a:pt x="65" y="76"/>
                    </a:lnTo>
                    <a:lnTo>
                      <a:pt x="63" y="88"/>
                    </a:lnTo>
                    <a:lnTo>
                      <a:pt x="60" y="98"/>
                    </a:lnTo>
                    <a:lnTo>
                      <a:pt x="56" y="108"/>
                    </a:lnTo>
                    <a:lnTo>
                      <a:pt x="51" y="116"/>
                    </a:lnTo>
                    <a:lnTo>
                      <a:pt x="46" y="122"/>
                    </a:lnTo>
                    <a:lnTo>
                      <a:pt x="42" y="124"/>
                    </a:lnTo>
                    <a:lnTo>
                      <a:pt x="39" y="125"/>
                    </a:lnTo>
                    <a:lnTo>
                      <a:pt x="36" y="126"/>
                    </a:lnTo>
                    <a:lnTo>
                      <a:pt x="33" y="126"/>
                    </a:lnTo>
                    <a:lnTo>
                      <a:pt x="29" y="126"/>
                    </a:lnTo>
                    <a:lnTo>
                      <a:pt x="26" y="125"/>
                    </a:lnTo>
                    <a:lnTo>
                      <a:pt x="23" y="124"/>
                    </a:lnTo>
                    <a:lnTo>
                      <a:pt x="20" y="122"/>
                    </a:lnTo>
                    <a:lnTo>
                      <a:pt x="15" y="116"/>
                    </a:lnTo>
                    <a:lnTo>
                      <a:pt x="10" y="108"/>
                    </a:lnTo>
                    <a:lnTo>
                      <a:pt x="6" y="98"/>
                    </a:lnTo>
                    <a:lnTo>
                      <a:pt x="3" y="88"/>
                    </a:lnTo>
                    <a:lnTo>
                      <a:pt x="1" y="76"/>
                    </a:lnTo>
                    <a:lnTo>
                      <a:pt x="0" y="64"/>
                    </a:lnTo>
                    <a:lnTo>
                      <a:pt x="1" y="51"/>
                    </a:lnTo>
                    <a:lnTo>
                      <a:pt x="3" y="38"/>
                    </a:lnTo>
                    <a:lnTo>
                      <a:pt x="6" y="27"/>
                    </a:lnTo>
                    <a:lnTo>
                      <a:pt x="10" y="18"/>
                    </a:lnTo>
                    <a:lnTo>
                      <a:pt x="15" y="10"/>
                    </a:lnTo>
                    <a:lnTo>
                      <a:pt x="20" y="4"/>
                    </a:lnTo>
                    <a:lnTo>
                      <a:pt x="23" y="2"/>
                    </a:lnTo>
                    <a:lnTo>
                      <a:pt x="26" y="1"/>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39" name="Freeform 476"/>
              <p:cNvSpPr>
                <a:spLocks/>
              </p:cNvSpPr>
              <p:nvPr/>
            </p:nvSpPr>
            <p:spPr bwMode="auto">
              <a:xfrm>
                <a:off x="3495" y="1678"/>
                <a:ext cx="66" cy="126"/>
              </a:xfrm>
              <a:custGeom>
                <a:avLst/>
                <a:gdLst>
                  <a:gd name="T0" fmla="*/ 33 w 66"/>
                  <a:gd name="T1" fmla="*/ 0 h 126"/>
                  <a:gd name="T2" fmla="*/ 36 w 66"/>
                  <a:gd name="T3" fmla="*/ 0 h 126"/>
                  <a:gd name="T4" fmla="*/ 39 w 66"/>
                  <a:gd name="T5" fmla="*/ 1 h 126"/>
                  <a:gd name="T6" fmla="*/ 42 w 66"/>
                  <a:gd name="T7" fmla="*/ 2 h 126"/>
                  <a:gd name="T8" fmla="*/ 46 w 66"/>
                  <a:gd name="T9" fmla="*/ 4 h 126"/>
                  <a:gd name="T10" fmla="*/ 51 w 66"/>
                  <a:gd name="T11" fmla="*/ 10 h 126"/>
                  <a:gd name="T12" fmla="*/ 56 w 66"/>
                  <a:gd name="T13" fmla="*/ 18 h 126"/>
                  <a:gd name="T14" fmla="*/ 60 w 66"/>
                  <a:gd name="T15" fmla="*/ 27 h 126"/>
                  <a:gd name="T16" fmla="*/ 63 w 66"/>
                  <a:gd name="T17" fmla="*/ 38 h 126"/>
                  <a:gd name="T18" fmla="*/ 65 w 66"/>
                  <a:gd name="T19" fmla="*/ 51 h 126"/>
                  <a:gd name="T20" fmla="*/ 66 w 66"/>
                  <a:gd name="T21" fmla="*/ 64 h 126"/>
                  <a:gd name="T22" fmla="*/ 65 w 66"/>
                  <a:gd name="T23" fmla="*/ 76 h 126"/>
                  <a:gd name="T24" fmla="*/ 63 w 66"/>
                  <a:gd name="T25" fmla="*/ 88 h 126"/>
                  <a:gd name="T26" fmla="*/ 60 w 66"/>
                  <a:gd name="T27" fmla="*/ 98 h 126"/>
                  <a:gd name="T28" fmla="*/ 56 w 66"/>
                  <a:gd name="T29" fmla="*/ 108 h 126"/>
                  <a:gd name="T30" fmla="*/ 51 w 66"/>
                  <a:gd name="T31" fmla="*/ 116 h 126"/>
                  <a:gd name="T32" fmla="*/ 46 w 66"/>
                  <a:gd name="T33" fmla="*/ 122 h 126"/>
                  <a:gd name="T34" fmla="*/ 42 w 66"/>
                  <a:gd name="T35" fmla="*/ 124 h 126"/>
                  <a:gd name="T36" fmla="*/ 39 w 66"/>
                  <a:gd name="T37" fmla="*/ 125 h 126"/>
                  <a:gd name="T38" fmla="*/ 36 w 66"/>
                  <a:gd name="T39" fmla="*/ 126 h 126"/>
                  <a:gd name="T40" fmla="*/ 33 w 66"/>
                  <a:gd name="T41" fmla="*/ 126 h 126"/>
                  <a:gd name="T42" fmla="*/ 29 w 66"/>
                  <a:gd name="T43" fmla="*/ 126 h 126"/>
                  <a:gd name="T44" fmla="*/ 26 w 66"/>
                  <a:gd name="T45" fmla="*/ 125 h 126"/>
                  <a:gd name="T46" fmla="*/ 23 w 66"/>
                  <a:gd name="T47" fmla="*/ 124 h 126"/>
                  <a:gd name="T48" fmla="*/ 20 w 66"/>
                  <a:gd name="T49" fmla="*/ 122 h 126"/>
                  <a:gd name="T50" fmla="*/ 15 w 66"/>
                  <a:gd name="T51" fmla="*/ 116 h 126"/>
                  <a:gd name="T52" fmla="*/ 10 w 66"/>
                  <a:gd name="T53" fmla="*/ 108 h 126"/>
                  <a:gd name="T54" fmla="*/ 6 w 66"/>
                  <a:gd name="T55" fmla="*/ 98 h 126"/>
                  <a:gd name="T56" fmla="*/ 3 w 66"/>
                  <a:gd name="T57" fmla="*/ 88 h 126"/>
                  <a:gd name="T58" fmla="*/ 1 w 66"/>
                  <a:gd name="T59" fmla="*/ 76 h 126"/>
                  <a:gd name="T60" fmla="*/ 0 w 66"/>
                  <a:gd name="T61" fmla="*/ 64 h 126"/>
                  <a:gd name="T62" fmla="*/ 1 w 66"/>
                  <a:gd name="T63" fmla="*/ 51 h 126"/>
                  <a:gd name="T64" fmla="*/ 3 w 66"/>
                  <a:gd name="T65" fmla="*/ 38 h 126"/>
                  <a:gd name="T66" fmla="*/ 6 w 66"/>
                  <a:gd name="T67" fmla="*/ 27 h 126"/>
                  <a:gd name="T68" fmla="*/ 10 w 66"/>
                  <a:gd name="T69" fmla="*/ 18 h 126"/>
                  <a:gd name="T70" fmla="*/ 15 w 66"/>
                  <a:gd name="T71" fmla="*/ 10 h 126"/>
                  <a:gd name="T72" fmla="*/ 20 w 66"/>
                  <a:gd name="T73" fmla="*/ 4 h 126"/>
                  <a:gd name="T74" fmla="*/ 23 w 66"/>
                  <a:gd name="T75" fmla="*/ 2 h 126"/>
                  <a:gd name="T76" fmla="*/ 26 w 66"/>
                  <a:gd name="T77" fmla="*/ 1 h 126"/>
                  <a:gd name="T78" fmla="*/ 29 w 66"/>
                  <a:gd name="T79" fmla="*/ 0 h 126"/>
                  <a:gd name="T80" fmla="*/ 33 w 66"/>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26"/>
                  <a:gd name="T125" fmla="*/ 66 w 66"/>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26">
                    <a:moveTo>
                      <a:pt x="33" y="0"/>
                    </a:moveTo>
                    <a:lnTo>
                      <a:pt x="36" y="0"/>
                    </a:lnTo>
                    <a:lnTo>
                      <a:pt x="39" y="1"/>
                    </a:lnTo>
                    <a:lnTo>
                      <a:pt x="42" y="2"/>
                    </a:lnTo>
                    <a:lnTo>
                      <a:pt x="46" y="4"/>
                    </a:lnTo>
                    <a:lnTo>
                      <a:pt x="51" y="10"/>
                    </a:lnTo>
                    <a:lnTo>
                      <a:pt x="56" y="18"/>
                    </a:lnTo>
                    <a:lnTo>
                      <a:pt x="60" y="27"/>
                    </a:lnTo>
                    <a:lnTo>
                      <a:pt x="63" y="38"/>
                    </a:lnTo>
                    <a:lnTo>
                      <a:pt x="65" y="51"/>
                    </a:lnTo>
                    <a:lnTo>
                      <a:pt x="66" y="64"/>
                    </a:lnTo>
                    <a:lnTo>
                      <a:pt x="65" y="76"/>
                    </a:lnTo>
                    <a:lnTo>
                      <a:pt x="63" y="88"/>
                    </a:lnTo>
                    <a:lnTo>
                      <a:pt x="60" y="98"/>
                    </a:lnTo>
                    <a:lnTo>
                      <a:pt x="56" y="108"/>
                    </a:lnTo>
                    <a:lnTo>
                      <a:pt x="51" y="116"/>
                    </a:lnTo>
                    <a:lnTo>
                      <a:pt x="46" y="122"/>
                    </a:lnTo>
                    <a:lnTo>
                      <a:pt x="42" y="124"/>
                    </a:lnTo>
                    <a:lnTo>
                      <a:pt x="39" y="125"/>
                    </a:lnTo>
                    <a:lnTo>
                      <a:pt x="36" y="126"/>
                    </a:lnTo>
                    <a:lnTo>
                      <a:pt x="33" y="126"/>
                    </a:lnTo>
                    <a:lnTo>
                      <a:pt x="29" y="126"/>
                    </a:lnTo>
                    <a:lnTo>
                      <a:pt x="26" y="125"/>
                    </a:lnTo>
                    <a:lnTo>
                      <a:pt x="23" y="124"/>
                    </a:lnTo>
                    <a:lnTo>
                      <a:pt x="20" y="122"/>
                    </a:lnTo>
                    <a:lnTo>
                      <a:pt x="15" y="116"/>
                    </a:lnTo>
                    <a:lnTo>
                      <a:pt x="10" y="108"/>
                    </a:lnTo>
                    <a:lnTo>
                      <a:pt x="6" y="98"/>
                    </a:lnTo>
                    <a:lnTo>
                      <a:pt x="3" y="88"/>
                    </a:lnTo>
                    <a:lnTo>
                      <a:pt x="1" y="76"/>
                    </a:lnTo>
                    <a:lnTo>
                      <a:pt x="0" y="64"/>
                    </a:lnTo>
                    <a:lnTo>
                      <a:pt x="1" y="51"/>
                    </a:lnTo>
                    <a:lnTo>
                      <a:pt x="3" y="38"/>
                    </a:lnTo>
                    <a:lnTo>
                      <a:pt x="6" y="27"/>
                    </a:lnTo>
                    <a:lnTo>
                      <a:pt x="10" y="18"/>
                    </a:lnTo>
                    <a:lnTo>
                      <a:pt x="15" y="10"/>
                    </a:lnTo>
                    <a:lnTo>
                      <a:pt x="20" y="4"/>
                    </a:lnTo>
                    <a:lnTo>
                      <a:pt x="23" y="2"/>
                    </a:lnTo>
                    <a:lnTo>
                      <a:pt x="26"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840" name="Freeform 477"/>
              <p:cNvSpPr>
                <a:spLocks/>
              </p:cNvSpPr>
              <p:nvPr/>
            </p:nvSpPr>
            <p:spPr bwMode="auto">
              <a:xfrm>
                <a:off x="3585" y="1620"/>
                <a:ext cx="104" cy="223"/>
              </a:xfrm>
              <a:custGeom>
                <a:avLst/>
                <a:gdLst>
                  <a:gd name="T0" fmla="*/ 20 w 104"/>
                  <a:gd name="T1" fmla="*/ 0 h 223"/>
                  <a:gd name="T2" fmla="*/ 84 w 104"/>
                  <a:gd name="T3" fmla="*/ 0 h 223"/>
                  <a:gd name="T4" fmla="*/ 88 w 104"/>
                  <a:gd name="T5" fmla="*/ 2 h 223"/>
                  <a:gd name="T6" fmla="*/ 91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3 w 104"/>
                  <a:gd name="T69" fmla="*/ 6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1" y="217"/>
                    </a:lnTo>
                    <a:lnTo>
                      <a:pt x="88" y="222"/>
                    </a:lnTo>
                    <a:lnTo>
                      <a:pt x="84" y="223"/>
                    </a:lnTo>
                    <a:lnTo>
                      <a:pt x="20" y="223"/>
                    </a:lnTo>
                    <a:lnTo>
                      <a:pt x="16" y="222"/>
                    </a:lnTo>
                    <a:lnTo>
                      <a:pt x="13"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3" y="6"/>
                    </a:lnTo>
                    <a:lnTo>
                      <a:pt x="16" y="2"/>
                    </a:lnTo>
                    <a:lnTo>
                      <a:pt x="20" y="0"/>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41" name="Freeform 478"/>
              <p:cNvSpPr>
                <a:spLocks/>
              </p:cNvSpPr>
              <p:nvPr/>
            </p:nvSpPr>
            <p:spPr bwMode="auto">
              <a:xfrm>
                <a:off x="3585" y="1620"/>
                <a:ext cx="104" cy="223"/>
              </a:xfrm>
              <a:custGeom>
                <a:avLst/>
                <a:gdLst>
                  <a:gd name="T0" fmla="*/ 20 w 104"/>
                  <a:gd name="T1" fmla="*/ 0 h 223"/>
                  <a:gd name="T2" fmla="*/ 84 w 104"/>
                  <a:gd name="T3" fmla="*/ 0 h 223"/>
                  <a:gd name="T4" fmla="*/ 88 w 104"/>
                  <a:gd name="T5" fmla="*/ 2 h 223"/>
                  <a:gd name="T6" fmla="*/ 91 w 104"/>
                  <a:gd name="T7" fmla="*/ 6 h 223"/>
                  <a:gd name="T8" fmla="*/ 95 w 104"/>
                  <a:gd name="T9" fmla="*/ 12 h 223"/>
                  <a:gd name="T10" fmla="*/ 98 w 104"/>
                  <a:gd name="T11" fmla="*/ 19 h 223"/>
                  <a:gd name="T12" fmla="*/ 100 w 104"/>
                  <a:gd name="T13" fmla="*/ 30 h 223"/>
                  <a:gd name="T14" fmla="*/ 102 w 104"/>
                  <a:gd name="T15" fmla="*/ 40 h 223"/>
                  <a:gd name="T16" fmla="*/ 103 w 104"/>
                  <a:gd name="T17" fmla="*/ 52 h 223"/>
                  <a:gd name="T18" fmla="*/ 104 w 104"/>
                  <a:gd name="T19" fmla="*/ 64 h 223"/>
                  <a:gd name="T20" fmla="*/ 104 w 104"/>
                  <a:gd name="T21" fmla="*/ 159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4 w 104"/>
                  <a:gd name="T37" fmla="*/ 223 h 223"/>
                  <a:gd name="T38" fmla="*/ 20 w 104"/>
                  <a:gd name="T39" fmla="*/ 223 h 223"/>
                  <a:gd name="T40" fmla="*/ 16 w 104"/>
                  <a:gd name="T41" fmla="*/ 222 h 223"/>
                  <a:gd name="T42" fmla="*/ 13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9 h 223"/>
                  <a:gd name="T56" fmla="*/ 0 w 104"/>
                  <a:gd name="T57" fmla="*/ 64 h 223"/>
                  <a:gd name="T58" fmla="*/ 1 w 104"/>
                  <a:gd name="T59" fmla="*/ 52 h 223"/>
                  <a:gd name="T60" fmla="*/ 2 w 104"/>
                  <a:gd name="T61" fmla="*/ 40 h 223"/>
                  <a:gd name="T62" fmla="*/ 4 w 104"/>
                  <a:gd name="T63" fmla="*/ 30 h 223"/>
                  <a:gd name="T64" fmla="*/ 6 w 104"/>
                  <a:gd name="T65" fmla="*/ 19 h 223"/>
                  <a:gd name="T66" fmla="*/ 9 w 104"/>
                  <a:gd name="T67" fmla="*/ 12 h 223"/>
                  <a:gd name="T68" fmla="*/ 13 w 104"/>
                  <a:gd name="T69" fmla="*/ 6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4" y="0"/>
                    </a:lnTo>
                    <a:lnTo>
                      <a:pt x="88" y="2"/>
                    </a:lnTo>
                    <a:lnTo>
                      <a:pt x="91" y="6"/>
                    </a:lnTo>
                    <a:lnTo>
                      <a:pt x="95" y="12"/>
                    </a:lnTo>
                    <a:lnTo>
                      <a:pt x="98" y="19"/>
                    </a:lnTo>
                    <a:lnTo>
                      <a:pt x="100" y="30"/>
                    </a:lnTo>
                    <a:lnTo>
                      <a:pt x="102" y="40"/>
                    </a:lnTo>
                    <a:lnTo>
                      <a:pt x="103" y="52"/>
                    </a:lnTo>
                    <a:lnTo>
                      <a:pt x="104" y="64"/>
                    </a:lnTo>
                    <a:lnTo>
                      <a:pt x="104" y="159"/>
                    </a:lnTo>
                    <a:lnTo>
                      <a:pt x="103" y="172"/>
                    </a:lnTo>
                    <a:lnTo>
                      <a:pt x="102" y="183"/>
                    </a:lnTo>
                    <a:lnTo>
                      <a:pt x="100" y="194"/>
                    </a:lnTo>
                    <a:lnTo>
                      <a:pt x="98" y="204"/>
                    </a:lnTo>
                    <a:lnTo>
                      <a:pt x="95" y="211"/>
                    </a:lnTo>
                    <a:lnTo>
                      <a:pt x="91" y="217"/>
                    </a:lnTo>
                    <a:lnTo>
                      <a:pt x="88" y="222"/>
                    </a:lnTo>
                    <a:lnTo>
                      <a:pt x="84" y="223"/>
                    </a:lnTo>
                    <a:lnTo>
                      <a:pt x="20" y="223"/>
                    </a:lnTo>
                    <a:lnTo>
                      <a:pt x="16" y="222"/>
                    </a:lnTo>
                    <a:lnTo>
                      <a:pt x="13" y="217"/>
                    </a:lnTo>
                    <a:lnTo>
                      <a:pt x="9" y="211"/>
                    </a:lnTo>
                    <a:lnTo>
                      <a:pt x="6" y="204"/>
                    </a:lnTo>
                    <a:lnTo>
                      <a:pt x="4" y="194"/>
                    </a:lnTo>
                    <a:lnTo>
                      <a:pt x="2" y="183"/>
                    </a:lnTo>
                    <a:lnTo>
                      <a:pt x="1" y="172"/>
                    </a:lnTo>
                    <a:lnTo>
                      <a:pt x="0" y="159"/>
                    </a:lnTo>
                    <a:lnTo>
                      <a:pt x="0" y="64"/>
                    </a:lnTo>
                    <a:lnTo>
                      <a:pt x="1" y="52"/>
                    </a:lnTo>
                    <a:lnTo>
                      <a:pt x="2" y="40"/>
                    </a:lnTo>
                    <a:lnTo>
                      <a:pt x="4" y="30"/>
                    </a:lnTo>
                    <a:lnTo>
                      <a:pt x="6" y="19"/>
                    </a:lnTo>
                    <a:lnTo>
                      <a:pt x="9" y="12"/>
                    </a:lnTo>
                    <a:lnTo>
                      <a:pt x="13" y="6"/>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842" name="Freeform 479"/>
              <p:cNvSpPr>
                <a:spLocks/>
              </p:cNvSpPr>
              <p:nvPr/>
            </p:nvSpPr>
            <p:spPr bwMode="auto">
              <a:xfrm>
                <a:off x="3602" y="1678"/>
                <a:ext cx="65" cy="126"/>
              </a:xfrm>
              <a:custGeom>
                <a:avLst/>
                <a:gdLst>
                  <a:gd name="T0" fmla="*/ 33 w 65"/>
                  <a:gd name="T1" fmla="*/ 0 h 126"/>
                  <a:gd name="T2" fmla="*/ 36 w 65"/>
                  <a:gd name="T3" fmla="*/ 0 h 126"/>
                  <a:gd name="T4" fmla="*/ 39 w 65"/>
                  <a:gd name="T5" fmla="*/ 1 h 126"/>
                  <a:gd name="T6" fmla="*/ 42 w 65"/>
                  <a:gd name="T7" fmla="*/ 2 h 126"/>
                  <a:gd name="T8" fmla="*/ 45 w 65"/>
                  <a:gd name="T9" fmla="*/ 4 h 126"/>
                  <a:gd name="T10" fmla="*/ 50 w 65"/>
                  <a:gd name="T11" fmla="*/ 10 h 126"/>
                  <a:gd name="T12" fmla="*/ 55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5 w 65"/>
                  <a:gd name="T29" fmla="*/ 108 h 126"/>
                  <a:gd name="T30" fmla="*/ 50 w 65"/>
                  <a:gd name="T31" fmla="*/ 116 h 126"/>
                  <a:gd name="T32" fmla="*/ 45 w 65"/>
                  <a:gd name="T33" fmla="*/ 122 h 126"/>
                  <a:gd name="T34" fmla="*/ 42 w 65"/>
                  <a:gd name="T35" fmla="*/ 124 h 126"/>
                  <a:gd name="T36" fmla="*/ 39 w 65"/>
                  <a:gd name="T37" fmla="*/ 125 h 126"/>
                  <a:gd name="T38" fmla="*/ 36 w 65"/>
                  <a:gd name="T39" fmla="*/ 126 h 126"/>
                  <a:gd name="T40" fmla="*/ 33 w 65"/>
                  <a:gd name="T41" fmla="*/ 126 h 126"/>
                  <a:gd name="T42" fmla="*/ 29 w 65"/>
                  <a:gd name="T43" fmla="*/ 126 h 126"/>
                  <a:gd name="T44" fmla="*/ 25 w 65"/>
                  <a:gd name="T45" fmla="*/ 125 h 126"/>
                  <a:gd name="T46" fmla="*/ 22 w 65"/>
                  <a:gd name="T47" fmla="*/ 124 h 126"/>
                  <a:gd name="T48" fmla="*/ 19 w 65"/>
                  <a:gd name="T49" fmla="*/ 122 h 126"/>
                  <a:gd name="T50" fmla="*/ 14 w 65"/>
                  <a:gd name="T51" fmla="*/ 116 h 126"/>
                  <a:gd name="T52" fmla="*/ 9 w 65"/>
                  <a:gd name="T53" fmla="*/ 108 h 126"/>
                  <a:gd name="T54" fmla="*/ 5 w 65"/>
                  <a:gd name="T55" fmla="*/ 98 h 126"/>
                  <a:gd name="T56" fmla="*/ 2 w 65"/>
                  <a:gd name="T57" fmla="*/ 88 h 126"/>
                  <a:gd name="T58" fmla="*/ 0 w 65"/>
                  <a:gd name="T59" fmla="*/ 76 h 126"/>
                  <a:gd name="T60" fmla="*/ 0 w 65"/>
                  <a:gd name="T61" fmla="*/ 64 h 126"/>
                  <a:gd name="T62" fmla="*/ 0 w 65"/>
                  <a:gd name="T63" fmla="*/ 51 h 126"/>
                  <a:gd name="T64" fmla="*/ 2 w 65"/>
                  <a:gd name="T65" fmla="*/ 38 h 126"/>
                  <a:gd name="T66" fmla="*/ 5 w 65"/>
                  <a:gd name="T67" fmla="*/ 27 h 126"/>
                  <a:gd name="T68" fmla="*/ 9 w 65"/>
                  <a:gd name="T69" fmla="*/ 18 h 126"/>
                  <a:gd name="T70" fmla="*/ 14 w 65"/>
                  <a:gd name="T71" fmla="*/ 10 h 126"/>
                  <a:gd name="T72" fmla="*/ 19 w 65"/>
                  <a:gd name="T73" fmla="*/ 4 h 126"/>
                  <a:gd name="T74" fmla="*/ 22 w 65"/>
                  <a:gd name="T75" fmla="*/ 2 h 126"/>
                  <a:gd name="T76" fmla="*/ 25 w 65"/>
                  <a:gd name="T77" fmla="*/ 1 h 126"/>
                  <a:gd name="T78" fmla="*/ 29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39" y="1"/>
                    </a:lnTo>
                    <a:lnTo>
                      <a:pt x="42" y="2"/>
                    </a:lnTo>
                    <a:lnTo>
                      <a:pt x="45" y="4"/>
                    </a:lnTo>
                    <a:lnTo>
                      <a:pt x="50" y="10"/>
                    </a:lnTo>
                    <a:lnTo>
                      <a:pt x="55" y="18"/>
                    </a:lnTo>
                    <a:lnTo>
                      <a:pt x="59" y="27"/>
                    </a:lnTo>
                    <a:lnTo>
                      <a:pt x="62" y="38"/>
                    </a:lnTo>
                    <a:lnTo>
                      <a:pt x="64" y="51"/>
                    </a:lnTo>
                    <a:lnTo>
                      <a:pt x="65" y="64"/>
                    </a:lnTo>
                    <a:lnTo>
                      <a:pt x="64" y="76"/>
                    </a:lnTo>
                    <a:lnTo>
                      <a:pt x="62" y="88"/>
                    </a:lnTo>
                    <a:lnTo>
                      <a:pt x="59" y="98"/>
                    </a:lnTo>
                    <a:lnTo>
                      <a:pt x="55" y="108"/>
                    </a:lnTo>
                    <a:lnTo>
                      <a:pt x="50" y="116"/>
                    </a:lnTo>
                    <a:lnTo>
                      <a:pt x="45" y="122"/>
                    </a:lnTo>
                    <a:lnTo>
                      <a:pt x="42" y="124"/>
                    </a:lnTo>
                    <a:lnTo>
                      <a:pt x="39" y="125"/>
                    </a:lnTo>
                    <a:lnTo>
                      <a:pt x="36" y="126"/>
                    </a:lnTo>
                    <a:lnTo>
                      <a:pt x="33" y="126"/>
                    </a:lnTo>
                    <a:lnTo>
                      <a:pt x="29" y="126"/>
                    </a:lnTo>
                    <a:lnTo>
                      <a:pt x="25" y="125"/>
                    </a:lnTo>
                    <a:lnTo>
                      <a:pt x="22" y="124"/>
                    </a:lnTo>
                    <a:lnTo>
                      <a:pt x="19" y="122"/>
                    </a:lnTo>
                    <a:lnTo>
                      <a:pt x="14" y="116"/>
                    </a:lnTo>
                    <a:lnTo>
                      <a:pt x="9" y="108"/>
                    </a:lnTo>
                    <a:lnTo>
                      <a:pt x="5" y="98"/>
                    </a:lnTo>
                    <a:lnTo>
                      <a:pt x="2" y="88"/>
                    </a:lnTo>
                    <a:lnTo>
                      <a:pt x="0" y="76"/>
                    </a:lnTo>
                    <a:lnTo>
                      <a:pt x="0" y="64"/>
                    </a:lnTo>
                    <a:lnTo>
                      <a:pt x="0" y="51"/>
                    </a:lnTo>
                    <a:lnTo>
                      <a:pt x="2" y="38"/>
                    </a:lnTo>
                    <a:lnTo>
                      <a:pt x="5" y="27"/>
                    </a:lnTo>
                    <a:lnTo>
                      <a:pt x="9" y="18"/>
                    </a:lnTo>
                    <a:lnTo>
                      <a:pt x="14" y="10"/>
                    </a:lnTo>
                    <a:lnTo>
                      <a:pt x="19" y="4"/>
                    </a:lnTo>
                    <a:lnTo>
                      <a:pt x="22" y="2"/>
                    </a:lnTo>
                    <a:lnTo>
                      <a:pt x="25" y="1"/>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43" name="Freeform 480"/>
              <p:cNvSpPr>
                <a:spLocks/>
              </p:cNvSpPr>
              <p:nvPr/>
            </p:nvSpPr>
            <p:spPr bwMode="auto">
              <a:xfrm>
                <a:off x="3602" y="1678"/>
                <a:ext cx="65" cy="126"/>
              </a:xfrm>
              <a:custGeom>
                <a:avLst/>
                <a:gdLst>
                  <a:gd name="T0" fmla="*/ 33 w 65"/>
                  <a:gd name="T1" fmla="*/ 0 h 126"/>
                  <a:gd name="T2" fmla="*/ 36 w 65"/>
                  <a:gd name="T3" fmla="*/ 0 h 126"/>
                  <a:gd name="T4" fmla="*/ 39 w 65"/>
                  <a:gd name="T5" fmla="*/ 1 h 126"/>
                  <a:gd name="T6" fmla="*/ 42 w 65"/>
                  <a:gd name="T7" fmla="*/ 2 h 126"/>
                  <a:gd name="T8" fmla="*/ 45 w 65"/>
                  <a:gd name="T9" fmla="*/ 4 h 126"/>
                  <a:gd name="T10" fmla="*/ 50 w 65"/>
                  <a:gd name="T11" fmla="*/ 10 h 126"/>
                  <a:gd name="T12" fmla="*/ 55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5 w 65"/>
                  <a:gd name="T29" fmla="*/ 108 h 126"/>
                  <a:gd name="T30" fmla="*/ 50 w 65"/>
                  <a:gd name="T31" fmla="*/ 116 h 126"/>
                  <a:gd name="T32" fmla="*/ 45 w 65"/>
                  <a:gd name="T33" fmla="*/ 122 h 126"/>
                  <a:gd name="T34" fmla="*/ 42 w 65"/>
                  <a:gd name="T35" fmla="*/ 124 h 126"/>
                  <a:gd name="T36" fmla="*/ 39 w 65"/>
                  <a:gd name="T37" fmla="*/ 125 h 126"/>
                  <a:gd name="T38" fmla="*/ 36 w 65"/>
                  <a:gd name="T39" fmla="*/ 126 h 126"/>
                  <a:gd name="T40" fmla="*/ 33 w 65"/>
                  <a:gd name="T41" fmla="*/ 126 h 126"/>
                  <a:gd name="T42" fmla="*/ 29 w 65"/>
                  <a:gd name="T43" fmla="*/ 126 h 126"/>
                  <a:gd name="T44" fmla="*/ 25 w 65"/>
                  <a:gd name="T45" fmla="*/ 125 h 126"/>
                  <a:gd name="T46" fmla="*/ 22 w 65"/>
                  <a:gd name="T47" fmla="*/ 124 h 126"/>
                  <a:gd name="T48" fmla="*/ 19 w 65"/>
                  <a:gd name="T49" fmla="*/ 122 h 126"/>
                  <a:gd name="T50" fmla="*/ 14 w 65"/>
                  <a:gd name="T51" fmla="*/ 116 h 126"/>
                  <a:gd name="T52" fmla="*/ 9 w 65"/>
                  <a:gd name="T53" fmla="*/ 108 h 126"/>
                  <a:gd name="T54" fmla="*/ 5 w 65"/>
                  <a:gd name="T55" fmla="*/ 98 h 126"/>
                  <a:gd name="T56" fmla="*/ 2 w 65"/>
                  <a:gd name="T57" fmla="*/ 88 h 126"/>
                  <a:gd name="T58" fmla="*/ 0 w 65"/>
                  <a:gd name="T59" fmla="*/ 76 h 126"/>
                  <a:gd name="T60" fmla="*/ 0 w 65"/>
                  <a:gd name="T61" fmla="*/ 64 h 126"/>
                  <a:gd name="T62" fmla="*/ 0 w 65"/>
                  <a:gd name="T63" fmla="*/ 51 h 126"/>
                  <a:gd name="T64" fmla="*/ 2 w 65"/>
                  <a:gd name="T65" fmla="*/ 38 h 126"/>
                  <a:gd name="T66" fmla="*/ 5 w 65"/>
                  <a:gd name="T67" fmla="*/ 27 h 126"/>
                  <a:gd name="T68" fmla="*/ 9 w 65"/>
                  <a:gd name="T69" fmla="*/ 18 h 126"/>
                  <a:gd name="T70" fmla="*/ 14 w 65"/>
                  <a:gd name="T71" fmla="*/ 10 h 126"/>
                  <a:gd name="T72" fmla="*/ 19 w 65"/>
                  <a:gd name="T73" fmla="*/ 4 h 126"/>
                  <a:gd name="T74" fmla="*/ 22 w 65"/>
                  <a:gd name="T75" fmla="*/ 2 h 126"/>
                  <a:gd name="T76" fmla="*/ 25 w 65"/>
                  <a:gd name="T77" fmla="*/ 1 h 126"/>
                  <a:gd name="T78" fmla="*/ 29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39" y="1"/>
                    </a:lnTo>
                    <a:lnTo>
                      <a:pt x="42" y="2"/>
                    </a:lnTo>
                    <a:lnTo>
                      <a:pt x="45" y="4"/>
                    </a:lnTo>
                    <a:lnTo>
                      <a:pt x="50" y="10"/>
                    </a:lnTo>
                    <a:lnTo>
                      <a:pt x="55" y="18"/>
                    </a:lnTo>
                    <a:lnTo>
                      <a:pt x="59" y="27"/>
                    </a:lnTo>
                    <a:lnTo>
                      <a:pt x="62" y="38"/>
                    </a:lnTo>
                    <a:lnTo>
                      <a:pt x="64" y="51"/>
                    </a:lnTo>
                    <a:lnTo>
                      <a:pt x="65" y="64"/>
                    </a:lnTo>
                    <a:lnTo>
                      <a:pt x="64" y="76"/>
                    </a:lnTo>
                    <a:lnTo>
                      <a:pt x="62" y="88"/>
                    </a:lnTo>
                    <a:lnTo>
                      <a:pt x="59" y="98"/>
                    </a:lnTo>
                    <a:lnTo>
                      <a:pt x="55" y="108"/>
                    </a:lnTo>
                    <a:lnTo>
                      <a:pt x="50" y="116"/>
                    </a:lnTo>
                    <a:lnTo>
                      <a:pt x="45" y="122"/>
                    </a:lnTo>
                    <a:lnTo>
                      <a:pt x="42" y="124"/>
                    </a:lnTo>
                    <a:lnTo>
                      <a:pt x="39" y="125"/>
                    </a:lnTo>
                    <a:lnTo>
                      <a:pt x="36" y="126"/>
                    </a:lnTo>
                    <a:lnTo>
                      <a:pt x="33" y="126"/>
                    </a:lnTo>
                    <a:lnTo>
                      <a:pt x="29" y="126"/>
                    </a:lnTo>
                    <a:lnTo>
                      <a:pt x="25" y="125"/>
                    </a:lnTo>
                    <a:lnTo>
                      <a:pt x="22" y="124"/>
                    </a:lnTo>
                    <a:lnTo>
                      <a:pt x="19" y="122"/>
                    </a:lnTo>
                    <a:lnTo>
                      <a:pt x="14" y="116"/>
                    </a:lnTo>
                    <a:lnTo>
                      <a:pt x="9" y="108"/>
                    </a:lnTo>
                    <a:lnTo>
                      <a:pt x="5" y="98"/>
                    </a:lnTo>
                    <a:lnTo>
                      <a:pt x="2" y="88"/>
                    </a:lnTo>
                    <a:lnTo>
                      <a:pt x="0" y="76"/>
                    </a:lnTo>
                    <a:lnTo>
                      <a:pt x="0" y="64"/>
                    </a:lnTo>
                    <a:lnTo>
                      <a:pt x="0" y="51"/>
                    </a:lnTo>
                    <a:lnTo>
                      <a:pt x="2" y="38"/>
                    </a:lnTo>
                    <a:lnTo>
                      <a:pt x="5" y="27"/>
                    </a:lnTo>
                    <a:lnTo>
                      <a:pt x="9" y="18"/>
                    </a:lnTo>
                    <a:lnTo>
                      <a:pt x="14" y="10"/>
                    </a:lnTo>
                    <a:lnTo>
                      <a:pt x="19" y="4"/>
                    </a:lnTo>
                    <a:lnTo>
                      <a:pt x="22" y="2"/>
                    </a:lnTo>
                    <a:lnTo>
                      <a:pt x="25"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844" name="Freeform 481"/>
              <p:cNvSpPr>
                <a:spLocks/>
              </p:cNvSpPr>
              <p:nvPr/>
            </p:nvSpPr>
            <p:spPr bwMode="auto">
              <a:xfrm>
                <a:off x="2910" y="1457"/>
                <a:ext cx="202" cy="159"/>
              </a:xfrm>
              <a:custGeom>
                <a:avLst/>
                <a:gdLst>
                  <a:gd name="T0" fmla="*/ 39 w 202"/>
                  <a:gd name="T1" fmla="*/ 0 h 159"/>
                  <a:gd name="T2" fmla="*/ 162 w 202"/>
                  <a:gd name="T3" fmla="*/ 0 h 159"/>
                  <a:gd name="T4" fmla="*/ 170 w 202"/>
                  <a:gd name="T5" fmla="*/ 2 h 159"/>
                  <a:gd name="T6" fmla="*/ 178 w 202"/>
                  <a:gd name="T7" fmla="*/ 4 h 159"/>
                  <a:gd name="T8" fmla="*/ 185 w 202"/>
                  <a:gd name="T9" fmla="*/ 9 h 159"/>
                  <a:gd name="T10" fmla="*/ 191 w 202"/>
                  <a:gd name="T11" fmla="*/ 14 h 159"/>
                  <a:gd name="T12" fmla="*/ 196 w 202"/>
                  <a:gd name="T13" fmla="*/ 21 h 159"/>
                  <a:gd name="T14" fmla="*/ 199 w 202"/>
                  <a:gd name="T15" fmla="*/ 28 h 159"/>
                  <a:gd name="T16" fmla="*/ 202 w 202"/>
                  <a:gd name="T17" fmla="*/ 38 h 159"/>
                  <a:gd name="T18" fmla="*/ 202 w 202"/>
                  <a:gd name="T19" fmla="*/ 47 h 159"/>
                  <a:gd name="T20" fmla="*/ 202 w 202"/>
                  <a:gd name="T21" fmla="*/ 112 h 159"/>
                  <a:gd name="T22" fmla="*/ 202 w 202"/>
                  <a:gd name="T23" fmla="*/ 122 h 159"/>
                  <a:gd name="T24" fmla="*/ 199 w 202"/>
                  <a:gd name="T25" fmla="*/ 131 h 159"/>
                  <a:gd name="T26" fmla="*/ 196 w 202"/>
                  <a:gd name="T27" fmla="*/ 138 h 159"/>
                  <a:gd name="T28" fmla="*/ 191 w 202"/>
                  <a:gd name="T29" fmla="*/ 145 h 159"/>
                  <a:gd name="T30" fmla="*/ 185 w 202"/>
                  <a:gd name="T31" fmla="*/ 151 h 159"/>
                  <a:gd name="T32" fmla="*/ 178 w 202"/>
                  <a:gd name="T33" fmla="*/ 155 h 159"/>
                  <a:gd name="T34" fmla="*/ 170 w 202"/>
                  <a:gd name="T35" fmla="*/ 158 h 159"/>
                  <a:gd name="T36" fmla="*/ 162 w 202"/>
                  <a:gd name="T37" fmla="*/ 159 h 159"/>
                  <a:gd name="T38" fmla="*/ 39 w 202"/>
                  <a:gd name="T39" fmla="*/ 159 h 159"/>
                  <a:gd name="T40" fmla="*/ 31 w 202"/>
                  <a:gd name="T41" fmla="*/ 158 h 159"/>
                  <a:gd name="T42" fmla="*/ 24 w 202"/>
                  <a:gd name="T43" fmla="*/ 155 h 159"/>
                  <a:gd name="T44" fmla="*/ 17 w 202"/>
                  <a:gd name="T45" fmla="*/ 151 h 159"/>
                  <a:gd name="T46" fmla="*/ 11 w 202"/>
                  <a:gd name="T47" fmla="*/ 145 h 159"/>
                  <a:gd name="T48" fmla="*/ 7 w 202"/>
                  <a:gd name="T49" fmla="*/ 138 h 159"/>
                  <a:gd name="T50" fmla="*/ 3 w 202"/>
                  <a:gd name="T51" fmla="*/ 131 h 159"/>
                  <a:gd name="T52" fmla="*/ 1 w 202"/>
                  <a:gd name="T53" fmla="*/ 122 h 159"/>
                  <a:gd name="T54" fmla="*/ 0 w 202"/>
                  <a:gd name="T55" fmla="*/ 112 h 159"/>
                  <a:gd name="T56" fmla="*/ 0 w 202"/>
                  <a:gd name="T57" fmla="*/ 47 h 159"/>
                  <a:gd name="T58" fmla="*/ 1 w 202"/>
                  <a:gd name="T59" fmla="*/ 38 h 159"/>
                  <a:gd name="T60" fmla="*/ 3 w 202"/>
                  <a:gd name="T61" fmla="*/ 28 h 159"/>
                  <a:gd name="T62" fmla="*/ 7 w 202"/>
                  <a:gd name="T63" fmla="*/ 21 h 159"/>
                  <a:gd name="T64" fmla="*/ 11 w 202"/>
                  <a:gd name="T65" fmla="*/ 14 h 159"/>
                  <a:gd name="T66" fmla="*/ 17 w 202"/>
                  <a:gd name="T67" fmla="*/ 9 h 159"/>
                  <a:gd name="T68" fmla="*/ 24 w 202"/>
                  <a:gd name="T69" fmla="*/ 4 h 159"/>
                  <a:gd name="T70" fmla="*/ 31 w 202"/>
                  <a:gd name="T71" fmla="*/ 2 h 159"/>
                  <a:gd name="T72" fmla="*/ 39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2" y="0"/>
                    </a:lnTo>
                    <a:lnTo>
                      <a:pt x="170" y="2"/>
                    </a:lnTo>
                    <a:lnTo>
                      <a:pt x="178" y="4"/>
                    </a:lnTo>
                    <a:lnTo>
                      <a:pt x="185" y="9"/>
                    </a:lnTo>
                    <a:lnTo>
                      <a:pt x="191" y="14"/>
                    </a:lnTo>
                    <a:lnTo>
                      <a:pt x="196" y="21"/>
                    </a:lnTo>
                    <a:lnTo>
                      <a:pt x="199" y="28"/>
                    </a:lnTo>
                    <a:lnTo>
                      <a:pt x="202" y="38"/>
                    </a:lnTo>
                    <a:lnTo>
                      <a:pt x="202" y="47"/>
                    </a:lnTo>
                    <a:lnTo>
                      <a:pt x="202" y="112"/>
                    </a:lnTo>
                    <a:lnTo>
                      <a:pt x="202" y="122"/>
                    </a:lnTo>
                    <a:lnTo>
                      <a:pt x="199" y="131"/>
                    </a:lnTo>
                    <a:lnTo>
                      <a:pt x="196" y="138"/>
                    </a:lnTo>
                    <a:lnTo>
                      <a:pt x="191" y="145"/>
                    </a:lnTo>
                    <a:lnTo>
                      <a:pt x="185" y="151"/>
                    </a:lnTo>
                    <a:lnTo>
                      <a:pt x="178" y="155"/>
                    </a:lnTo>
                    <a:lnTo>
                      <a:pt x="170" y="158"/>
                    </a:lnTo>
                    <a:lnTo>
                      <a:pt x="162" y="159"/>
                    </a:lnTo>
                    <a:lnTo>
                      <a:pt x="39" y="159"/>
                    </a:lnTo>
                    <a:lnTo>
                      <a:pt x="31" y="158"/>
                    </a:lnTo>
                    <a:lnTo>
                      <a:pt x="24" y="155"/>
                    </a:lnTo>
                    <a:lnTo>
                      <a:pt x="17" y="151"/>
                    </a:lnTo>
                    <a:lnTo>
                      <a:pt x="11" y="145"/>
                    </a:lnTo>
                    <a:lnTo>
                      <a:pt x="7" y="138"/>
                    </a:lnTo>
                    <a:lnTo>
                      <a:pt x="3" y="131"/>
                    </a:lnTo>
                    <a:lnTo>
                      <a:pt x="1" y="122"/>
                    </a:lnTo>
                    <a:lnTo>
                      <a:pt x="0" y="112"/>
                    </a:lnTo>
                    <a:lnTo>
                      <a:pt x="0" y="47"/>
                    </a:lnTo>
                    <a:lnTo>
                      <a:pt x="1" y="38"/>
                    </a:lnTo>
                    <a:lnTo>
                      <a:pt x="3" y="28"/>
                    </a:lnTo>
                    <a:lnTo>
                      <a:pt x="7" y="21"/>
                    </a:lnTo>
                    <a:lnTo>
                      <a:pt x="11" y="14"/>
                    </a:lnTo>
                    <a:lnTo>
                      <a:pt x="17" y="9"/>
                    </a:lnTo>
                    <a:lnTo>
                      <a:pt x="24" y="4"/>
                    </a:lnTo>
                    <a:lnTo>
                      <a:pt x="31" y="2"/>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45" name="Freeform 482"/>
              <p:cNvSpPr>
                <a:spLocks/>
              </p:cNvSpPr>
              <p:nvPr/>
            </p:nvSpPr>
            <p:spPr bwMode="auto">
              <a:xfrm>
                <a:off x="2910" y="1457"/>
                <a:ext cx="202" cy="159"/>
              </a:xfrm>
              <a:custGeom>
                <a:avLst/>
                <a:gdLst>
                  <a:gd name="T0" fmla="*/ 39 w 202"/>
                  <a:gd name="T1" fmla="*/ 0 h 159"/>
                  <a:gd name="T2" fmla="*/ 162 w 202"/>
                  <a:gd name="T3" fmla="*/ 0 h 159"/>
                  <a:gd name="T4" fmla="*/ 170 w 202"/>
                  <a:gd name="T5" fmla="*/ 2 h 159"/>
                  <a:gd name="T6" fmla="*/ 178 w 202"/>
                  <a:gd name="T7" fmla="*/ 4 h 159"/>
                  <a:gd name="T8" fmla="*/ 185 w 202"/>
                  <a:gd name="T9" fmla="*/ 9 h 159"/>
                  <a:gd name="T10" fmla="*/ 191 w 202"/>
                  <a:gd name="T11" fmla="*/ 14 h 159"/>
                  <a:gd name="T12" fmla="*/ 196 w 202"/>
                  <a:gd name="T13" fmla="*/ 21 h 159"/>
                  <a:gd name="T14" fmla="*/ 199 w 202"/>
                  <a:gd name="T15" fmla="*/ 28 h 159"/>
                  <a:gd name="T16" fmla="*/ 202 w 202"/>
                  <a:gd name="T17" fmla="*/ 38 h 159"/>
                  <a:gd name="T18" fmla="*/ 202 w 202"/>
                  <a:gd name="T19" fmla="*/ 47 h 159"/>
                  <a:gd name="T20" fmla="*/ 202 w 202"/>
                  <a:gd name="T21" fmla="*/ 112 h 159"/>
                  <a:gd name="T22" fmla="*/ 202 w 202"/>
                  <a:gd name="T23" fmla="*/ 122 h 159"/>
                  <a:gd name="T24" fmla="*/ 199 w 202"/>
                  <a:gd name="T25" fmla="*/ 131 h 159"/>
                  <a:gd name="T26" fmla="*/ 196 w 202"/>
                  <a:gd name="T27" fmla="*/ 138 h 159"/>
                  <a:gd name="T28" fmla="*/ 191 w 202"/>
                  <a:gd name="T29" fmla="*/ 145 h 159"/>
                  <a:gd name="T30" fmla="*/ 185 w 202"/>
                  <a:gd name="T31" fmla="*/ 151 h 159"/>
                  <a:gd name="T32" fmla="*/ 178 w 202"/>
                  <a:gd name="T33" fmla="*/ 155 h 159"/>
                  <a:gd name="T34" fmla="*/ 170 w 202"/>
                  <a:gd name="T35" fmla="*/ 158 h 159"/>
                  <a:gd name="T36" fmla="*/ 162 w 202"/>
                  <a:gd name="T37" fmla="*/ 159 h 159"/>
                  <a:gd name="T38" fmla="*/ 39 w 202"/>
                  <a:gd name="T39" fmla="*/ 159 h 159"/>
                  <a:gd name="T40" fmla="*/ 31 w 202"/>
                  <a:gd name="T41" fmla="*/ 158 h 159"/>
                  <a:gd name="T42" fmla="*/ 24 w 202"/>
                  <a:gd name="T43" fmla="*/ 155 h 159"/>
                  <a:gd name="T44" fmla="*/ 17 w 202"/>
                  <a:gd name="T45" fmla="*/ 151 h 159"/>
                  <a:gd name="T46" fmla="*/ 11 w 202"/>
                  <a:gd name="T47" fmla="*/ 145 h 159"/>
                  <a:gd name="T48" fmla="*/ 7 w 202"/>
                  <a:gd name="T49" fmla="*/ 138 h 159"/>
                  <a:gd name="T50" fmla="*/ 3 w 202"/>
                  <a:gd name="T51" fmla="*/ 131 h 159"/>
                  <a:gd name="T52" fmla="*/ 1 w 202"/>
                  <a:gd name="T53" fmla="*/ 122 h 159"/>
                  <a:gd name="T54" fmla="*/ 0 w 202"/>
                  <a:gd name="T55" fmla="*/ 112 h 159"/>
                  <a:gd name="T56" fmla="*/ 0 w 202"/>
                  <a:gd name="T57" fmla="*/ 47 h 159"/>
                  <a:gd name="T58" fmla="*/ 1 w 202"/>
                  <a:gd name="T59" fmla="*/ 38 h 159"/>
                  <a:gd name="T60" fmla="*/ 3 w 202"/>
                  <a:gd name="T61" fmla="*/ 28 h 159"/>
                  <a:gd name="T62" fmla="*/ 7 w 202"/>
                  <a:gd name="T63" fmla="*/ 21 h 159"/>
                  <a:gd name="T64" fmla="*/ 11 w 202"/>
                  <a:gd name="T65" fmla="*/ 14 h 159"/>
                  <a:gd name="T66" fmla="*/ 17 w 202"/>
                  <a:gd name="T67" fmla="*/ 9 h 159"/>
                  <a:gd name="T68" fmla="*/ 24 w 202"/>
                  <a:gd name="T69" fmla="*/ 4 h 159"/>
                  <a:gd name="T70" fmla="*/ 31 w 202"/>
                  <a:gd name="T71" fmla="*/ 2 h 159"/>
                  <a:gd name="T72" fmla="*/ 39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2" y="0"/>
                    </a:lnTo>
                    <a:lnTo>
                      <a:pt x="170" y="2"/>
                    </a:lnTo>
                    <a:lnTo>
                      <a:pt x="178" y="4"/>
                    </a:lnTo>
                    <a:lnTo>
                      <a:pt x="185" y="9"/>
                    </a:lnTo>
                    <a:lnTo>
                      <a:pt x="191" y="14"/>
                    </a:lnTo>
                    <a:lnTo>
                      <a:pt x="196" y="21"/>
                    </a:lnTo>
                    <a:lnTo>
                      <a:pt x="199" y="28"/>
                    </a:lnTo>
                    <a:lnTo>
                      <a:pt x="202" y="38"/>
                    </a:lnTo>
                    <a:lnTo>
                      <a:pt x="202" y="47"/>
                    </a:lnTo>
                    <a:lnTo>
                      <a:pt x="202" y="112"/>
                    </a:lnTo>
                    <a:lnTo>
                      <a:pt x="202" y="122"/>
                    </a:lnTo>
                    <a:lnTo>
                      <a:pt x="199" y="131"/>
                    </a:lnTo>
                    <a:lnTo>
                      <a:pt x="196" y="138"/>
                    </a:lnTo>
                    <a:lnTo>
                      <a:pt x="191" y="145"/>
                    </a:lnTo>
                    <a:lnTo>
                      <a:pt x="185" y="151"/>
                    </a:lnTo>
                    <a:lnTo>
                      <a:pt x="178" y="155"/>
                    </a:lnTo>
                    <a:lnTo>
                      <a:pt x="170" y="158"/>
                    </a:lnTo>
                    <a:lnTo>
                      <a:pt x="162" y="159"/>
                    </a:lnTo>
                    <a:lnTo>
                      <a:pt x="39" y="159"/>
                    </a:lnTo>
                    <a:lnTo>
                      <a:pt x="31" y="158"/>
                    </a:lnTo>
                    <a:lnTo>
                      <a:pt x="24" y="155"/>
                    </a:lnTo>
                    <a:lnTo>
                      <a:pt x="17" y="151"/>
                    </a:lnTo>
                    <a:lnTo>
                      <a:pt x="11" y="145"/>
                    </a:lnTo>
                    <a:lnTo>
                      <a:pt x="7" y="138"/>
                    </a:lnTo>
                    <a:lnTo>
                      <a:pt x="3" y="131"/>
                    </a:lnTo>
                    <a:lnTo>
                      <a:pt x="1" y="122"/>
                    </a:lnTo>
                    <a:lnTo>
                      <a:pt x="0" y="112"/>
                    </a:lnTo>
                    <a:lnTo>
                      <a:pt x="0" y="47"/>
                    </a:lnTo>
                    <a:lnTo>
                      <a:pt x="1" y="38"/>
                    </a:lnTo>
                    <a:lnTo>
                      <a:pt x="3" y="28"/>
                    </a:lnTo>
                    <a:lnTo>
                      <a:pt x="7" y="21"/>
                    </a:lnTo>
                    <a:lnTo>
                      <a:pt x="11" y="14"/>
                    </a:lnTo>
                    <a:lnTo>
                      <a:pt x="17" y="9"/>
                    </a:lnTo>
                    <a:lnTo>
                      <a:pt x="24" y="4"/>
                    </a:lnTo>
                    <a:lnTo>
                      <a:pt x="31" y="2"/>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46" name="Freeform 483"/>
              <p:cNvSpPr>
                <a:spLocks/>
              </p:cNvSpPr>
              <p:nvPr/>
            </p:nvSpPr>
            <p:spPr bwMode="auto">
              <a:xfrm>
                <a:off x="2980" y="1521"/>
                <a:ext cx="88" cy="56"/>
              </a:xfrm>
              <a:custGeom>
                <a:avLst/>
                <a:gdLst>
                  <a:gd name="T0" fmla="*/ 45 w 88"/>
                  <a:gd name="T1" fmla="*/ 0 h 56"/>
                  <a:gd name="T2" fmla="*/ 53 w 88"/>
                  <a:gd name="T3" fmla="*/ 0 h 56"/>
                  <a:gd name="T4" fmla="*/ 61 w 88"/>
                  <a:gd name="T5" fmla="*/ 2 h 56"/>
                  <a:gd name="T6" fmla="*/ 69 w 88"/>
                  <a:gd name="T7" fmla="*/ 5 h 56"/>
                  <a:gd name="T8" fmla="*/ 75 w 88"/>
                  <a:gd name="T9" fmla="*/ 9 h 56"/>
                  <a:gd name="T10" fmla="*/ 81 w 88"/>
                  <a:gd name="T11" fmla="*/ 12 h 56"/>
                  <a:gd name="T12" fmla="*/ 85 w 88"/>
                  <a:gd name="T13" fmla="*/ 17 h 56"/>
                  <a:gd name="T14" fmla="*/ 87 w 88"/>
                  <a:gd name="T15" fmla="*/ 23 h 56"/>
                  <a:gd name="T16" fmla="*/ 88 w 88"/>
                  <a:gd name="T17" fmla="*/ 28 h 56"/>
                  <a:gd name="T18" fmla="*/ 87 w 88"/>
                  <a:gd name="T19" fmla="*/ 34 h 56"/>
                  <a:gd name="T20" fmla="*/ 85 w 88"/>
                  <a:gd name="T21" fmla="*/ 39 h 56"/>
                  <a:gd name="T22" fmla="*/ 81 w 88"/>
                  <a:gd name="T23" fmla="*/ 44 h 56"/>
                  <a:gd name="T24" fmla="*/ 75 w 88"/>
                  <a:gd name="T25" fmla="*/ 48 h 56"/>
                  <a:gd name="T26" fmla="*/ 69 w 88"/>
                  <a:gd name="T27" fmla="*/ 52 h 56"/>
                  <a:gd name="T28" fmla="*/ 61 w 88"/>
                  <a:gd name="T29" fmla="*/ 54 h 56"/>
                  <a:gd name="T30" fmla="*/ 53 w 88"/>
                  <a:gd name="T31" fmla="*/ 56 h 56"/>
                  <a:gd name="T32" fmla="*/ 45 w 88"/>
                  <a:gd name="T33" fmla="*/ 56 h 56"/>
                  <a:gd name="T34" fmla="*/ 36 w 88"/>
                  <a:gd name="T35" fmla="*/ 56 h 56"/>
                  <a:gd name="T36" fmla="*/ 28 w 88"/>
                  <a:gd name="T37" fmla="*/ 54 h 56"/>
                  <a:gd name="T38" fmla="*/ 20 w 88"/>
                  <a:gd name="T39" fmla="*/ 52 h 56"/>
                  <a:gd name="T40" fmla="*/ 13 w 88"/>
                  <a:gd name="T41" fmla="*/ 48 h 56"/>
                  <a:gd name="T42" fmla="*/ 8 w 88"/>
                  <a:gd name="T43" fmla="*/ 44 h 56"/>
                  <a:gd name="T44" fmla="*/ 4 w 88"/>
                  <a:gd name="T45" fmla="*/ 39 h 56"/>
                  <a:gd name="T46" fmla="*/ 1 w 88"/>
                  <a:gd name="T47" fmla="*/ 34 h 56"/>
                  <a:gd name="T48" fmla="*/ 0 w 88"/>
                  <a:gd name="T49" fmla="*/ 28 h 56"/>
                  <a:gd name="T50" fmla="*/ 1 w 88"/>
                  <a:gd name="T51" fmla="*/ 23 h 56"/>
                  <a:gd name="T52" fmla="*/ 4 w 88"/>
                  <a:gd name="T53" fmla="*/ 17 h 56"/>
                  <a:gd name="T54" fmla="*/ 8 w 88"/>
                  <a:gd name="T55" fmla="*/ 12 h 56"/>
                  <a:gd name="T56" fmla="*/ 13 w 88"/>
                  <a:gd name="T57" fmla="*/ 9 h 56"/>
                  <a:gd name="T58" fmla="*/ 20 w 88"/>
                  <a:gd name="T59" fmla="*/ 5 h 56"/>
                  <a:gd name="T60" fmla="*/ 28 w 88"/>
                  <a:gd name="T61" fmla="*/ 2 h 56"/>
                  <a:gd name="T62" fmla="*/ 36 w 88"/>
                  <a:gd name="T63" fmla="*/ 0 h 56"/>
                  <a:gd name="T64" fmla="*/ 45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5" y="0"/>
                    </a:moveTo>
                    <a:lnTo>
                      <a:pt x="53" y="0"/>
                    </a:lnTo>
                    <a:lnTo>
                      <a:pt x="61" y="2"/>
                    </a:lnTo>
                    <a:lnTo>
                      <a:pt x="69" y="5"/>
                    </a:lnTo>
                    <a:lnTo>
                      <a:pt x="75" y="9"/>
                    </a:lnTo>
                    <a:lnTo>
                      <a:pt x="81" y="12"/>
                    </a:lnTo>
                    <a:lnTo>
                      <a:pt x="85" y="17"/>
                    </a:lnTo>
                    <a:lnTo>
                      <a:pt x="87" y="23"/>
                    </a:lnTo>
                    <a:lnTo>
                      <a:pt x="88" y="28"/>
                    </a:lnTo>
                    <a:lnTo>
                      <a:pt x="87" y="34"/>
                    </a:lnTo>
                    <a:lnTo>
                      <a:pt x="85" y="39"/>
                    </a:lnTo>
                    <a:lnTo>
                      <a:pt x="81" y="44"/>
                    </a:lnTo>
                    <a:lnTo>
                      <a:pt x="75" y="48"/>
                    </a:lnTo>
                    <a:lnTo>
                      <a:pt x="69" y="52"/>
                    </a:lnTo>
                    <a:lnTo>
                      <a:pt x="61" y="54"/>
                    </a:lnTo>
                    <a:lnTo>
                      <a:pt x="53" y="56"/>
                    </a:lnTo>
                    <a:lnTo>
                      <a:pt x="45" y="56"/>
                    </a:lnTo>
                    <a:lnTo>
                      <a:pt x="36" y="56"/>
                    </a:lnTo>
                    <a:lnTo>
                      <a:pt x="28" y="54"/>
                    </a:lnTo>
                    <a:lnTo>
                      <a:pt x="20" y="52"/>
                    </a:lnTo>
                    <a:lnTo>
                      <a:pt x="13" y="48"/>
                    </a:lnTo>
                    <a:lnTo>
                      <a:pt x="8" y="44"/>
                    </a:lnTo>
                    <a:lnTo>
                      <a:pt x="4" y="39"/>
                    </a:lnTo>
                    <a:lnTo>
                      <a:pt x="1" y="34"/>
                    </a:lnTo>
                    <a:lnTo>
                      <a:pt x="0" y="28"/>
                    </a:lnTo>
                    <a:lnTo>
                      <a:pt x="1" y="23"/>
                    </a:lnTo>
                    <a:lnTo>
                      <a:pt x="4" y="17"/>
                    </a:lnTo>
                    <a:lnTo>
                      <a:pt x="8" y="12"/>
                    </a:lnTo>
                    <a:lnTo>
                      <a:pt x="13" y="9"/>
                    </a:lnTo>
                    <a:lnTo>
                      <a:pt x="20" y="5"/>
                    </a:lnTo>
                    <a:lnTo>
                      <a:pt x="28" y="2"/>
                    </a:lnTo>
                    <a:lnTo>
                      <a:pt x="36" y="0"/>
                    </a:lnTo>
                    <a:lnTo>
                      <a:pt x="4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47" name="Freeform 484"/>
              <p:cNvSpPr>
                <a:spLocks/>
              </p:cNvSpPr>
              <p:nvPr/>
            </p:nvSpPr>
            <p:spPr bwMode="auto">
              <a:xfrm>
                <a:off x="2980" y="1521"/>
                <a:ext cx="88" cy="56"/>
              </a:xfrm>
              <a:custGeom>
                <a:avLst/>
                <a:gdLst>
                  <a:gd name="T0" fmla="*/ 45 w 88"/>
                  <a:gd name="T1" fmla="*/ 0 h 56"/>
                  <a:gd name="T2" fmla="*/ 53 w 88"/>
                  <a:gd name="T3" fmla="*/ 0 h 56"/>
                  <a:gd name="T4" fmla="*/ 61 w 88"/>
                  <a:gd name="T5" fmla="*/ 2 h 56"/>
                  <a:gd name="T6" fmla="*/ 69 w 88"/>
                  <a:gd name="T7" fmla="*/ 5 h 56"/>
                  <a:gd name="T8" fmla="*/ 75 w 88"/>
                  <a:gd name="T9" fmla="*/ 9 h 56"/>
                  <a:gd name="T10" fmla="*/ 81 w 88"/>
                  <a:gd name="T11" fmla="*/ 12 h 56"/>
                  <a:gd name="T12" fmla="*/ 85 w 88"/>
                  <a:gd name="T13" fmla="*/ 17 h 56"/>
                  <a:gd name="T14" fmla="*/ 87 w 88"/>
                  <a:gd name="T15" fmla="*/ 23 h 56"/>
                  <a:gd name="T16" fmla="*/ 88 w 88"/>
                  <a:gd name="T17" fmla="*/ 28 h 56"/>
                  <a:gd name="T18" fmla="*/ 87 w 88"/>
                  <a:gd name="T19" fmla="*/ 34 h 56"/>
                  <a:gd name="T20" fmla="*/ 85 w 88"/>
                  <a:gd name="T21" fmla="*/ 39 h 56"/>
                  <a:gd name="T22" fmla="*/ 81 w 88"/>
                  <a:gd name="T23" fmla="*/ 44 h 56"/>
                  <a:gd name="T24" fmla="*/ 75 w 88"/>
                  <a:gd name="T25" fmla="*/ 48 h 56"/>
                  <a:gd name="T26" fmla="*/ 69 w 88"/>
                  <a:gd name="T27" fmla="*/ 52 h 56"/>
                  <a:gd name="T28" fmla="*/ 61 w 88"/>
                  <a:gd name="T29" fmla="*/ 54 h 56"/>
                  <a:gd name="T30" fmla="*/ 53 w 88"/>
                  <a:gd name="T31" fmla="*/ 56 h 56"/>
                  <a:gd name="T32" fmla="*/ 45 w 88"/>
                  <a:gd name="T33" fmla="*/ 56 h 56"/>
                  <a:gd name="T34" fmla="*/ 36 w 88"/>
                  <a:gd name="T35" fmla="*/ 56 h 56"/>
                  <a:gd name="T36" fmla="*/ 28 w 88"/>
                  <a:gd name="T37" fmla="*/ 54 h 56"/>
                  <a:gd name="T38" fmla="*/ 20 w 88"/>
                  <a:gd name="T39" fmla="*/ 52 h 56"/>
                  <a:gd name="T40" fmla="*/ 13 w 88"/>
                  <a:gd name="T41" fmla="*/ 48 h 56"/>
                  <a:gd name="T42" fmla="*/ 8 w 88"/>
                  <a:gd name="T43" fmla="*/ 44 h 56"/>
                  <a:gd name="T44" fmla="*/ 4 w 88"/>
                  <a:gd name="T45" fmla="*/ 39 h 56"/>
                  <a:gd name="T46" fmla="*/ 1 w 88"/>
                  <a:gd name="T47" fmla="*/ 34 h 56"/>
                  <a:gd name="T48" fmla="*/ 0 w 88"/>
                  <a:gd name="T49" fmla="*/ 28 h 56"/>
                  <a:gd name="T50" fmla="*/ 1 w 88"/>
                  <a:gd name="T51" fmla="*/ 23 h 56"/>
                  <a:gd name="T52" fmla="*/ 4 w 88"/>
                  <a:gd name="T53" fmla="*/ 17 h 56"/>
                  <a:gd name="T54" fmla="*/ 8 w 88"/>
                  <a:gd name="T55" fmla="*/ 12 h 56"/>
                  <a:gd name="T56" fmla="*/ 13 w 88"/>
                  <a:gd name="T57" fmla="*/ 9 h 56"/>
                  <a:gd name="T58" fmla="*/ 20 w 88"/>
                  <a:gd name="T59" fmla="*/ 5 h 56"/>
                  <a:gd name="T60" fmla="*/ 28 w 88"/>
                  <a:gd name="T61" fmla="*/ 2 h 56"/>
                  <a:gd name="T62" fmla="*/ 36 w 88"/>
                  <a:gd name="T63" fmla="*/ 0 h 56"/>
                  <a:gd name="T64" fmla="*/ 45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5" y="0"/>
                    </a:moveTo>
                    <a:lnTo>
                      <a:pt x="53" y="0"/>
                    </a:lnTo>
                    <a:lnTo>
                      <a:pt x="61" y="2"/>
                    </a:lnTo>
                    <a:lnTo>
                      <a:pt x="69" y="5"/>
                    </a:lnTo>
                    <a:lnTo>
                      <a:pt x="75" y="9"/>
                    </a:lnTo>
                    <a:lnTo>
                      <a:pt x="81" y="12"/>
                    </a:lnTo>
                    <a:lnTo>
                      <a:pt x="85" y="17"/>
                    </a:lnTo>
                    <a:lnTo>
                      <a:pt x="87" y="23"/>
                    </a:lnTo>
                    <a:lnTo>
                      <a:pt x="88" y="28"/>
                    </a:lnTo>
                    <a:lnTo>
                      <a:pt x="87" y="34"/>
                    </a:lnTo>
                    <a:lnTo>
                      <a:pt x="85" y="39"/>
                    </a:lnTo>
                    <a:lnTo>
                      <a:pt x="81" y="44"/>
                    </a:lnTo>
                    <a:lnTo>
                      <a:pt x="75" y="48"/>
                    </a:lnTo>
                    <a:lnTo>
                      <a:pt x="69" y="52"/>
                    </a:lnTo>
                    <a:lnTo>
                      <a:pt x="61" y="54"/>
                    </a:lnTo>
                    <a:lnTo>
                      <a:pt x="53" y="56"/>
                    </a:lnTo>
                    <a:lnTo>
                      <a:pt x="45" y="56"/>
                    </a:lnTo>
                    <a:lnTo>
                      <a:pt x="36" y="56"/>
                    </a:lnTo>
                    <a:lnTo>
                      <a:pt x="28" y="54"/>
                    </a:lnTo>
                    <a:lnTo>
                      <a:pt x="20" y="52"/>
                    </a:lnTo>
                    <a:lnTo>
                      <a:pt x="13" y="48"/>
                    </a:lnTo>
                    <a:lnTo>
                      <a:pt x="8" y="44"/>
                    </a:lnTo>
                    <a:lnTo>
                      <a:pt x="4" y="39"/>
                    </a:lnTo>
                    <a:lnTo>
                      <a:pt x="1" y="34"/>
                    </a:lnTo>
                    <a:lnTo>
                      <a:pt x="0" y="28"/>
                    </a:lnTo>
                    <a:lnTo>
                      <a:pt x="1" y="23"/>
                    </a:lnTo>
                    <a:lnTo>
                      <a:pt x="4" y="17"/>
                    </a:lnTo>
                    <a:lnTo>
                      <a:pt x="8" y="12"/>
                    </a:lnTo>
                    <a:lnTo>
                      <a:pt x="13" y="9"/>
                    </a:lnTo>
                    <a:lnTo>
                      <a:pt x="20" y="5"/>
                    </a:lnTo>
                    <a:lnTo>
                      <a:pt x="28" y="2"/>
                    </a:lnTo>
                    <a:lnTo>
                      <a:pt x="36" y="0"/>
                    </a:lnTo>
                    <a:lnTo>
                      <a:pt x="45"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48" name="Freeform 485"/>
              <p:cNvSpPr>
                <a:spLocks/>
              </p:cNvSpPr>
              <p:nvPr/>
            </p:nvSpPr>
            <p:spPr bwMode="auto">
              <a:xfrm>
                <a:off x="3107" y="1457"/>
                <a:ext cx="202" cy="159"/>
              </a:xfrm>
              <a:custGeom>
                <a:avLst/>
                <a:gdLst>
                  <a:gd name="T0" fmla="*/ 39 w 202"/>
                  <a:gd name="T1" fmla="*/ 0 h 159"/>
                  <a:gd name="T2" fmla="*/ 163 w 202"/>
                  <a:gd name="T3" fmla="*/ 0 h 159"/>
                  <a:gd name="T4" fmla="*/ 171 w 202"/>
                  <a:gd name="T5" fmla="*/ 2 h 159"/>
                  <a:gd name="T6" fmla="*/ 178 w 202"/>
                  <a:gd name="T7" fmla="*/ 4 h 159"/>
                  <a:gd name="T8" fmla="*/ 185 w 202"/>
                  <a:gd name="T9" fmla="*/ 9 h 159"/>
                  <a:gd name="T10" fmla="*/ 191 w 202"/>
                  <a:gd name="T11" fmla="*/ 14 h 159"/>
                  <a:gd name="T12" fmla="*/ 196 w 202"/>
                  <a:gd name="T13" fmla="*/ 21 h 159"/>
                  <a:gd name="T14" fmla="*/ 199 w 202"/>
                  <a:gd name="T15" fmla="*/ 28 h 159"/>
                  <a:gd name="T16" fmla="*/ 202 w 202"/>
                  <a:gd name="T17" fmla="*/ 38 h 159"/>
                  <a:gd name="T18" fmla="*/ 202 w 202"/>
                  <a:gd name="T19" fmla="*/ 47 h 159"/>
                  <a:gd name="T20" fmla="*/ 202 w 202"/>
                  <a:gd name="T21" fmla="*/ 112 h 159"/>
                  <a:gd name="T22" fmla="*/ 202 w 202"/>
                  <a:gd name="T23" fmla="*/ 122 h 159"/>
                  <a:gd name="T24" fmla="*/ 199 w 202"/>
                  <a:gd name="T25" fmla="*/ 131 h 159"/>
                  <a:gd name="T26" fmla="*/ 196 w 202"/>
                  <a:gd name="T27" fmla="*/ 138 h 159"/>
                  <a:gd name="T28" fmla="*/ 191 w 202"/>
                  <a:gd name="T29" fmla="*/ 145 h 159"/>
                  <a:gd name="T30" fmla="*/ 185 w 202"/>
                  <a:gd name="T31" fmla="*/ 151 h 159"/>
                  <a:gd name="T32" fmla="*/ 178 w 202"/>
                  <a:gd name="T33" fmla="*/ 155 h 159"/>
                  <a:gd name="T34" fmla="*/ 171 w 202"/>
                  <a:gd name="T35" fmla="*/ 158 h 159"/>
                  <a:gd name="T36" fmla="*/ 163 w 202"/>
                  <a:gd name="T37" fmla="*/ 159 h 159"/>
                  <a:gd name="T38" fmla="*/ 39 w 202"/>
                  <a:gd name="T39" fmla="*/ 159 h 159"/>
                  <a:gd name="T40" fmla="*/ 31 w 202"/>
                  <a:gd name="T41" fmla="*/ 158 h 159"/>
                  <a:gd name="T42" fmla="*/ 24 w 202"/>
                  <a:gd name="T43" fmla="*/ 155 h 159"/>
                  <a:gd name="T44" fmla="*/ 17 w 202"/>
                  <a:gd name="T45" fmla="*/ 151 h 159"/>
                  <a:gd name="T46" fmla="*/ 12 w 202"/>
                  <a:gd name="T47" fmla="*/ 145 h 159"/>
                  <a:gd name="T48" fmla="*/ 7 w 202"/>
                  <a:gd name="T49" fmla="*/ 138 h 159"/>
                  <a:gd name="T50" fmla="*/ 3 w 202"/>
                  <a:gd name="T51" fmla="*/ 131 h 159"/>
                  <a:gd name="T52" fmla="*/ 1 w 202"/>
                  <a:gd name="T53" fmla="*/ 122 h 159"/>
                  <a:gd name="T54" fmla="*/ 0 w 202"/>
                  <a:gd name="T55" fmla="*/ 112 h 159"/>
                  <a:gd name="T56" fmla="*/ 0 w 202"/>
                  <a:gd name="T57" fmla="*/ 47 h 159"/>
                  <a:gd name="T58" fmla="*/ 1 w 202"/>
                  <a:gd name="T59" fmla="*/ 38 h 159"/>
                  <a:gd name="T60" fmla="*/ 3 w 202"/>
                  <a:gd name="T61" fmla="*/ 28 h 159"/>
                  <a:gd name="T62" fmla="*/ 7 w 202"/>
                  <a:gd name="T63" fmla="*/ 21 h 159"/>
                  <a:gd name="T64" fmla="*/ 12 w 202"/>
                  <a:gd name="T65" fmla="*/ 14 h 159"/>
                  <a:gd name="T66" fmla="*/ 17 w 202"/>
                  <a:gd name="T67" fmla="*/ 9 h 159"/>
                  <a:gd name="T68" fmla="*/ 24 w 202"/>
                  <a:gd name="T69" fmla="*/ 4 h 159"/>
                  <a:gd name="T70" fmla="*/ 31 w 202"/>
                  <a:gd name="T71" fmla="*/ 2 h 159"/>
                  <a:gd name="T72" fmla="*/ 39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3" y="0"/>
                    </a:lnTo>
                    <a:lnTo>
                      <a:pt x="171" y="2"/>
                    </a:lnTo>
                    <a:lnTo>
                      <a:pt x="178" y="4"/>
                    </a:lnTo>
                    <a:lnTo>
                      <a:pt x="185" y="9"/>
                    </a:lnTo>
                    <a:lnTo>
                      <a:pt x="191" y="14"/>
                    </a:lnTo>
                    <a:lnTo>
                      <a:pt x="196" y="21"/>
                    </a:lnTo>
                    <a:lnTo>
                      <a:pt x="199" y="28"/>
                    </a:lnTo>
                    <a:lnTo>
                      <a:pt x="202" y="38"/>
                    </a:lnTo>
                    <a:lnTo>
                      <a:pt x="202" y="47"/>
                    </a:lnTo>
                    <a:lnTo>
                      <a:pt x="202" y="112"/>
                    </a:lnTo>
                    <a:lnTo>
                      <a:pt x="202" y="122"/>
                    </a:lnTo>
                    <a:lnTo>
                      <a:pt x="199" y="131"/>
                    </a:lnTo>
                    <a:lnTo>
                      <a:pt x="196" y="138"/>
                    </a:lnTo>
                    <a:lnTo>
                      <a:pt x="191" y="145"/>
                    </a:lnTo>
                    <a:lnTo>
                      <a:pt x="185" y="151"/>
                    </a:lnTo>
                    <a:lnTo>
                      <a:pt x="178" y="155"/>
                    </a:lnTo>
                    <a:lnTo>
                      <a:pt x="171" y="158"/>
                    </a:lnTo>
                    <a:lnTo>
                      <a:pt x="163" y="159"/>
                    </a:lnTo>
                    <a:lnTo>
                      <a:pt x="39" y="159"/>
                    </a:lnTo>
                    <a:lnTo>
                      <a:pt x="31" y="158"/>
                    </a:lnTo>
                    <a:lnTo>
                      <a:pt x="24" y="155"/>
                    </a:lnTo>
                    <a:lnTo>
                      <a:pt x="17" y="151"/>
                    </a:lnTo>
                    <a:lnTo>
                      <a:pt x="12" y="145"/>
                    </a:lnTo>
                    <a:lnTo>
                      <a:pt x="7" y="138"/>
                    </a:lnTo>
                    <a:lnTo>
                      <a:pt x="3" y="131"/>
                    </a:lnTo>
                    <a:lnTo>
                      <a:pt x="1" y="122"/>
                    </a:lnTo>
                    <a:lnTo>
                      <a:pt x="0" y="112"/>
                    </a:lnTo>
                    <a:lnTo>
                      <a:pt x="0" y="47"/>
                    </a:lnTo>
                    <a:lnTo>
                      <a:pt x="1" y="38"/>
                    </a:lnTo>
                    <a:lnTo>
                      <a:pt x="3" y="28"/>
                    </a:lnTo>
                    <a:lnTo>
                      <a:pt x="7" y="21"/>
                    </a:lnTo>
                    <a:lnTo>
                      <a:pt x="12" y="14"/>
                    </a:lnTo>
                    <a:lnTo>
                      <a:pt x="17" y="9"/>
                    </a:lnTo>
                    <a:lnTo>
                      <a:pt x="24" y="4"/>
                    </a:lnTo>
                    <a:lnTo>
                      <a:pt x="31" y="2"/>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49" name="Freeform 486"/>
              <p:cNvSpPr>
                <a:spLocks/>
              </p:cNvSpPr>
              <p:nvPr/>
            </p:nvSpPr>
            <p:spPr bwMode="auto">
              <a:xfrm>
                <a:off x="3107" y="1457"/>
                <a:ext cx="202" cy="159"/>
              </a:xfrm>
              <a:custGeom>
                <a:avLst/>
                <a:gdLst>
                  <a:gd name="T0" fmla="*/ 39 w 202"/>
                  <a:gd name="T1" fmla="*/ 0 h 159"/>
                  <a:gd name="T2" fmla="*/ 163 w 202"/>
                  <a:gd name="T3" fmla="*/ 0 h 159"/>
                  <a:gd name="T4" fmla="*/ 171 w 202"/>
                  <a:gd name="T5" fmla="*/ 2 h 159"/>
                  <a:gd name="T6" fmla="*/ 178 w 202"/>
                  <a:gd name="T7" fmla="*/ 4 h 159"/>
                  <a:gd name="T8" fmla="*/ 185 w 202"/>
                  <a:gd name="T9" fmla="*/ 9 h 159"/>
                  <a:gd name="T10" fmla="*/ 191 w 202"/>
                  <a:gd name="T11" fmla="*/ 14 h 159"/>
                  <a:gd name="T12" fmla="*/ 196 w 202"/>
                  <a:gd name="T13" fmla="*/ 21 h 159"/>
                  <a:gd name="T14" fmla="*/ 199 w 202"/>
                  <a:gd name="T15" fmla="*/ 28 h 159"/>
                  <a:gd name="T16" fmla="*/ 202 w 202"/>
                  <a:gd name="T17" fmla="*/ 38 h 159"/>
                  <a:gd name="T18" fmla="*/ 202 w 202"/>
                  <a:gd name="T19" fmla="*/ 47 h 159"/>
                  <a:gd name="T20" fmla="*/ 202 w 202"/>
                  <a:gd name="T21" fmla="*/ 112 h 159"/>
                  <a:gd name="T22" fmla="*/ 202 w 202"/>
                  <a:gd name="T23" fmla="*/ 122 h 159"/>
                  <a:gd name="T24" fmla="*/ 199 w 202"/>
                  <a:gd name="T25" fmla="*/ 131 h 159"/>
                  <a:gd name="T26" fmla="*/ 196 w 202"/>
                  <a:gd name="T27" fmla="*/ 138 h 159"/>
                  <a:gd name="T28" fmla="*/ 191 w 202"/>
                  <a:gd name="T29" fmla="*/ 145 h 159"/>
                  <a:gd name="T30" fmla="*/ 185 w 202"/>
                  <a:gd name="T31" fmla="*/ 151 h 159"/>
                  <a:gd name="T32" fmla="*/ 178 w 202"/>
                  <a:gd name="T33" fmla="*/ 155 h 159"/>
                  <a:gd name="T34" fmla="*/ 171 w 202"/>
                  <a:gd name="T35" fmla="*/ 158 h 159"/>
                  <a:gd name="T36" fmla="*/ 163 w 202"/>
                  <a:gd name="T37" fmla="*/ 159 h 159"/>
                  <a:gd name="T38" fmla="*/ 39 w 202"/>
                  <a:gd name="T39" fmla="*/ 159 h 159"/>
                  <a:gd name="T40" fmla="*/ 31 w 202"/>
                  <a:gd name="T41" fmla="*/ 158 h 159"/>
                  <a:gd name="T42" fmla="*/ 24 w 202"/>
                  <a:gd name="T43" fmla="*/ 155 h 159"/>
                  <a:gd name="T44" fmla="*/ 17 w 202"/>
                  <a:gd name="T45" fmla="*/ 151 h 159"/>
                  <a:gd name="T46" fmla="*/ 12 w 202"/>
                  <a:gd name="T47" fmla="*/ 145 h 159"/>
                  <a:gd name="T48" fmla="*/ 7 w 202"/>
                  <a:gd name="T49" fmla="*/ 138 h 159"/>
                  <a:gd name="T50" fmla="*/ 3 w 202"/>
                  <a:gd name="T51" fmla="*/ 131 h 159"/>
                  <a:gd name="T52" fmla="*/ 1 w 202"/>
                  <a:gd name="T53" fmla="*/ 122 h 159"/>
                  <a:gd name="T54" fmla="*/ 0 w 202"/>
                  <a:gd name="T55" fmla="*/ 112 h 159"/>
                  <a:gd name="T56" fmla="*/ 0 w 202"/>
                  <a:gd name="T57" fmla="*/ 47 h 159"/>
                  <a:gd name="T58" fmla="*/ 1 w 202"/>
                  <a:gd name="T59" fmla="*/ 38 h 159"/>
                  <a:gd name="T60" fmla="*/ 3 w 202"/>
                  <a:gd name="T61" fmla="*/ 28 h 159"/>
                  <a:gd name="T62" fmla="*/ 7 w 202"/>
                  <a:gd name="T63" fmla="*/ 21 h 159"/>
                  <a:gd name="T64" fmla="*/ 12 w 202"/>
                  <a:gd name="T65" fmla="*/ 14 h 159"/>
                  <a:gd name="T66" fmla="*/ 17 w 202"/>
                  <a:gd name="T67" fmla="*/ 9 h 159"/>
                  <a:gd name="T68" fmla="*/ 24 w 202"/>
                  <a:gd name="T69" fmla="*/ 4 h 159"/>
                  <a:gd name="T70" fmla="*/ 31 w 202"/>
                  <a:gd name="T71" fmla="*/ 2 h 159"/>
                  <a:gd name="T72" fmla="*/ 39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3" y="0"/>
                    </a:lnTo>
                    <a:lnTo>
                      <a:pt x="171" y="2"/>
                    </a:lnTo>
                    <a:lnTo>
                      <a:pt x="178" y="4"/>
                    </a:lnTo>
                    <a:lnTo>
                      <a:pt x="185" y="9"/>
                    </a:lnTo>
                    <a:lnTo>
                      <a:pt x="191" y="14"/>
                    </a:lnTo>
                    <a:lnTo>
                      <a:pt x="196" y="21"/>
                    </a:lnTo>
                    <a:lnTo>
                      <a:pt x="199" y="28"/>
                    </a:lnTo>
                    <a:lnTo>
                      <a:pt x="202" y="38"/>
                    </a:lnTo>
                    <a:lnTo>
                      <a:pt x="202" y="47"/>
                    </a:lnTo>
                    <a:lnTo>
                      <a:pt x="202" y="112"/>
                    </a:lnTo>
                    <a:lnTo>
                      <a:pt x="202" y="122"/>
                    </a:lnTo>
                    <a:lnTo>
                      <a:pt x="199" y="131"/>
                    </a:lnTo>
                    <a:lnTo>
                      <a:pt x="196" y="138"/>
                    </a:lnTo>
                    <a:lnTo>
                      <a:pt x="191" y="145"/>
                    </a:lnTo>
                    <a:lnTo>
                      <a:pt x="185" y="151"/>
                    </a:lnTo>
                    <a:lnTo>
                      <a:pt x="178" y="155"/>
                    </a:lnTo>
                    <a:lnTo>
                      <a:pt x="171" y="158"/>
                    </a:lnTo>
                    <a:lnTo>
                      <a:pt x="163" y="159"/>
                    </a:lnTo>
                    <a:lnTo>
                      <a:pt x="39" y="159"/>
                    </a:lnTo>
                    <a:lnTo>
                      <a:pt x="31" y="158"/>
                    </a:lnTo>
                    <a:lnTo>
                      <a:pt x="24" y="155"/>
                    </a:lnTo>
                    <a:lnTo>
                      <a:pt x="17" y="151"/>
                    </a:lnTo>
                    <a:lnTo>
                      <a:pt x="12" y="145"/>
                    </a:lnTo>
                    <a:lnTo>
                      <a:pt x="7" y="138"/>
                    </a:lnTo>
                    <a:lnTo>
                      <a:pt x="3" y="131"/>
                    </a:lnTo>
                    <a:lnTo>
                      <a:pt x="1" y="122"/>
                    </a:lnTo>
                    <a:lnTo>
                      <a:pt x="0" y="112"/>
                    </a:lnTo>
                    <a:lnTo>
                      <a:pt x="0" y="47"/>
                    </a:lnTo>
                    <a:lnTo>
                      <a:pt x="1" y="38"/>
                    </a:lnTo>
                    <a:lnTo>
                      <a:pt x="3" y="28"/>
                    </a:lnTo>
                    <a:lnTo>
                      <a:pt x="7" y="21"/>
                    </a:lnTo>
                    <a:lnTo>
                      <a:pt x="12" y="14"/>
                    </a:lnTo>
                    <a:lnTo>
                      <a:pt x="17" y="9"/>
                    </a:lnTo>
                    <a:lnTo>
                      <a:pt x="24" y="4"/>
                    </a:lnTo>
                    <a:lnTo>
                      <a:pt x="31" y="2"/>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50" name="Freeform 487"/>
              <p:cNvSpPr>
                <a:spLocks/>
              </p:cNvSpPr>
              <p:nvPr/>
            </p:nvSpPr>
            <p:spPr bwMode="auto">
              <a:xfrm>
                <a:off x="3178" y="1521"/>
                <a:ext cx="87" cy="56"/>
              </a:xfrm>
              <a:custGeom>
                <a:avLst/>
                <a:gdLst>
                  <a:gd name="T0" fmla="*/ 44 w 87"/>
                  <a:gd name="T1" fmla="*/ 0 h 56"/>
                  <a:gd name="T2" fmla="*/ 52 w 87"/>
                  <a:gd name="T3" fmla="*/ 0 h 56"/>
                  <a:gd name="T4" fmla="*/ 61 w 87"/>
                  <a:gd name="T5" fmla="*/ 2 h 56"/>
                  <a:gd name="T6" fmla="*/ 68 w 87"/>
                  <a:gd name="T7" fmla="*/ 5 h 56"/>
                  <a:gd name="T8" fmla="*/ 74 w 87"/>
                  <a:gd name="T9" fmla="*/ 9 h 56"/>
                  <a:gd name="T10" fmla="*/ 80 w 87"/>
                  <a:gd name="T11" fmla="*/ 12 h 56"/>
                  <a:gd name="T12" fmla="*/ 84 w 87"/>
                  <a:gd name="T13" fmla="*/ 17 h 56"/>
                  <a:gd name="T14" fmla="*/ 86 w 87"/>
                  <a:gd name="T15" fmla="*/ 23 h 56"/>
                  <a:gd name="T16" fmla="*/ 87 w 87"/>
                  <a:gd name="T17" fmla="*/ 28 h 56"/>
                  <a:gd name="T18" fmla="*/ 86 w 87"/>
                  <a:gd name="T19" fmla="*/ 34 h 56"/>
                  <a:gd name="T20" fmla="*/ 84 w 87"/>
                  <a:gd name="T21" fmla="*/ 39 h 56"/>
                  <a:gd name="T22" fmla="*/ 80 w 87"/>
                  <a:gd name="T23" fmla="*/ 44 h 56"/>
                  <a:gd name="T24" fmla="*/ 74 w 87"/>
                  <a:gd name="T25" fmla="*/ 48 h 56"/>
                  <a:gd name="T26" fmla="*/ 68 w 87"/>
                  <a:gd name="T27" fmla="*/ 52 h 56"/>
                  <a:gd name="T28" fmla="*/ 61 w 87"/>
                  <a:gd name="T29" fmla="*/ 54 h 56"/>
                  <a:gd name="T30" fmla="*/ 52 w 87"/>
                  <a:gd name="T31" fmla="*/ 56 h 56"/>
                  <a:gd name="T32" fmla="*/ 44 w 87"/>
                  <a:gd name="T33" fmla="*/ 56 h 56"/>
                  <a:gd name="T34" fmla="*/ 35 w 87"/>
                  <a:gd name="T35" fmla="*/ 56 h 56"/>
                  <a:gd name="T36" fmla="*/ 27 w 87"/>
                  <a:gd name="T37" fmla="*/ 54 h 56"/>
                  <a:gd name="T38" fmla="*/ 20 w 87"/>
                  <a:gd name="T39" fmla="*/ 52 h 56"/>
                  <a:gd name="T40" fmla="*/ 13 w 87"/>
                  <a:gd name="T41" fmla="*/ 48 h 56"/>
                  <a:gd name="T42" fmla="*/ 8 w 87"/>
                  <a:gd name="T43" fmla="*/ 44 h 56"/>
                  <a:gd name="T44" fmla="*/ 4 w 87"/>
                  <a:gd name="T45" fmla="*/ 39 h 56"/>
                  <a:gd name="T46" fmla="*/ 1 w 87"/>
                  <a:gd name="T47" fmla="*/ 34 h 56"/>
                  <a:gd name="T48" fmla="*/ 0 w 87"/>
                  <a:gd name="T49" fmla="*/ 28 h 56"/>
                  <a:gd name="T50" fmla="*/ 1 w 87"/>
                  <a:gd name="T51" fmla="*/ 23 h 56"/>
                  <a:gd name="T52" fmla="*/ 4 w 87"/>
                  <a:gd name="T53" fmla="*/ 17 h 56"/>
                  <a:gd name="T54" fmla="*/ 8 w 87"/>
                  <a:gd name="T55" fmla="*/ 12 h 56"/>
                  <a:gd name="T56" fmla="*/ 13 w 87"/>
                  <a:gd name="T57" fmla="*/ 9 h 56"/>
                  <a:gd name="T58" fmla="*/ 20 w 87"/>
                  <a:gd name="T59" fmla="*/ 5 h 56"/>
                  <a:gd name="T60" fmla="*/ 27 w 87"/>
                  <a:gd name="T61" fmla="*/ 2 h 56"/>
                  <a:gd name="T62" fmla="*/ 35 w 87"/>
                  <a:gd name="T63" fmla="*/ 0 h 56"/>
                  <a:gd name="T64" fmla="*/ 44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2" y="0"/>
                    </a:lnTo>
                    <a:lnTo>
                      <a:pt x="61" y="2"/>
                    </a:lnTo>
                    <a:lnTo>
                      <a:pt x="68" y="5"/>
                    </a:lnTo>
                    <a:lnTo>
                      <a:pt x="74" y="9"/>
                    </a:lnTo>
                    <a:lnTo>
                      <a:pt x="80" y="12"/>
                    </a:lnTo>
                    <a:lnTo>
                      <a:pt x="84" y="17"/>
                    </a:lnTo>
                    <a:lnTo>
                      <a:pt x="86" y="23"/>
                    </a:lnTo>
                    <a:lnTo>
                      <a:pt x="87" y="28"/>
                    </a:lnTo>
                    <a:lnTo>
                      <a:pt x="86" y="34"/>
                    </a:lnTo>
                    <a:lnTo>
                      <a:pt x="84" y="39"/>
                    </a:lnTo>
                    <a:lnTo>
                      <a:pt x="80" y="44"/>
                    </a:lnTo>
                    <a:lnTo>
                      <a:pt x="74" y="48"/>
                    </a:lnTo>
                    <a:lnTo>
                      <a:pt x="68" y="52"/>
                    </a:lnTo>
                    <a:lnTo>
                      <a:pt x="61" y="54"/>
                    </a:lnTo>
                    <a:lnTo>
                      <a:pt x="52" y="56"/>
                    </a:lnTo>
                    <a:lnTo>
                      <a:pt x="44" y="56"/>
                    </a:lnTo>
                    <a:lnTo>
                      <a:pt x="35" y="56"/>
                    </a:lnTo>
                    <a:lnTo>
                      <a:pt x="27" y="54"/>
                    </a:lnTo>
                    <a:lnTo>
                      <a:pt x="20" y="52"/>
                    </a:lnTo>
                    <a:lnTo>
                      <a:pt x="13" y="48"/>
                    </a:lnTo>
                    <a:lnTo>
                      <a:pt x="8" y="44"/>
                    </a:lnTo>
                    <a:lnTo>
                      <a:pt x="4" y="39"/>
                    </a:lnTo>
                    <a:lnTo>
                      <a:pt x="1" y="34"/>
                    </a:lnTo>
                    <a:lnTo>
                      <a:pt x="0" y="28"/>
                    </a:lnTo>
                    <a:lnTo>
                      <a:pt x="1" y="23"/>
                    </a:lnTo>
                    <a:lnTo>
                      <a:pt x="4" y="17"/>
                    </a:lnTo>
                    <a:lnTo>
                      <a:pt x="8" y="12"/>
                    </a:lnTo>
                    <a:lnTo>
                      <a:pt x="13" y="9"/>
                    </a:lnTo>
                    <a:lnTo>
                      <a:pt x="20" y="5"/>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51" name="Freeform 488"/>
              <p:cNvSpPr>
                <a:spLocks/>
              </p:cNvSpPr>
              <p:nvPr/>
            </p:nvSpPr>
            <p:spPr bwMode="auto">
              <a:xfrm>
                <a:off x="3178" y="1521"/>
                <a:ext cx="87" cy="56"/>
              </a:xfrm>
              <a:custGeom>
                <a:avLst/>
                <a:gdLst>
                  <a:gd name="T0" fmla="*/ 44 w 87"/>
                  <a:gd name="T1" fmla="*/ 0 h 56"/>
                  <a:gd name="T2" fmla="*/ 52 w 87"/>
                  <a:gd name="T3" fmla="*/ 0 h 56"/>
                  <a:gd name="T4" fmla="*/ 61 w 87"/>
                  <a:gd name="T5" fmla="*/ 2 h 56"/>
                  <a:gd name="T6" fmla="*/ 68 w 87"/>
                  <a:gd name="T7" fmla="*/ 5 h 56"/>
                  <a:gd name="T8" fmla="*/ 74 w 87"/>
                  <a:gd name="T9" fmla="*/ 9 h 56"/>
                  <a:gd name="T10" fmla="*/ 80 w 87"/>
                  <a:gd name="T11" fmla="*/ 12 h 56"/>
                  <a:gd name="T12" fmla="*/ 84 w 87"/>
                  <a:gd name="T13" fmla="*/ 17 h 56"/>
                  <a:gd name="T14" fmla="*/ 86 w 87"/>
                  <a:gd name="T15" fmla="*/ 23 h 56"/>
                  <a:gd name="T16" fmla="*/ 87 w 87"/>
                  <a:gd name="T17" fmla="*/ 28 h 56"/>
                  <a:gd name="T18" fmla="*/ 86 w 87"/>
                  <a:gd name="T19" fmla="*/ 34 h 56"/>
                  <a:gd name="T20" fmla="*/ 84 w 87"/>
                  <a:gd name="T21" fmla="*/ 39 h 56"/>
                  <a:gd name="T22" fmla="*/ 80 w 87"/>
                  <a:gd name="T23" fmla="*/ 44 h 56"/>
                  <a:gd name="T24" fmla="*/ 74 w 87"/>
                  <a:gd name="T25" fmla="*/ 48 h 56"/>
                  <a:gd name="T26" fmla="*/ 68 w 87"/>
                  <a:gd name="T27" fmla="*/ 52 h 56"/>
                  <a:gd name="T28" fmla="*/ 61 w 87"/>
                  <a:gd name="T29" fmla="*/ 54 h 56"/>
                  <a:gd name="T30" fmla="*/ 52 w 87"/>
                  <a:gd name="T31" fmla="*/ 56 h 56"/>
                  <a:gd name="T32" fmla="*/ 44 w 87"/>
                  <a:gd name="T33" fmla="*/ 56 h 56"/>
                  <a:gd name="T34" fmla="*/ 35 w 87"/>
                  <a:gd name="T35" fmla="*/ 56 h 56"/>
                  <a:gd name="T36" fmla="*/ 27 w 87"/>
                  <a:gd name="T37" fmla="*/ 54 h 56"/>
                  <a:gd name="T38" fmla="*/ 20 w 87"/>
                  <a:gd name="T39" fmla="*/ 52 h 56"/>
                  <a:gd name="T40" fmla="*/ 13 w 87"/>
                  <a:gd name="T41" fmla="*/ 48 h 56"/>
                  <a:gd name="T42" fmla="*/ 8 w 87"/>
                  <a:gd name="T43" fmla="*/ 44 h 56"/>
                  <a:gd name="T44" fmla="*/ 4 w 87"/>
                  <a:gd name="T45" fmla="*/ 39 h 56"/>
                  <a:gd name="T46" fmla="*/ 1 w 87"/>
                  <a:gd name="T47" fmla="*/ 34 h 56"/>
                  <a:gd name="T48" fmla="*/ 0 w 87"/>
                  <a:gd name="T49" fmla="*/ 28 h 56"/>
                  <a:gd name="T50" fmla="*/ 1 w 87"/>
                  <a:gd name="T51" fmla="*/ 23 h 56"/>
                  <a:gd name="T52" fmla="*/ 4 w 87"/>
                  <a:gd name="T53" fmla="*/ 17 h 56"/>
                  <a:gd name="T54" fmla="*/ 8 w 87"/>
                  <a:gd name="T55" fmla="*/ 12 h 56"/>
                  <a:gd name="T56" fmla="*/ 13 w 87"/>
                  <a:gd name="T57" fmla="*/ 9 h 56"/>
                  <a:gd name="T58" fmla="*/ 20 w 87"/>
                  <a:gd name="T59" fmla="*/ 5 h 56"/>
                  <a:gd name="T60" fmla="*/ 27 w 87"/>
                  <a:gd name="T61" fmla="*/ 2 h 56"/>
                  <a:gd name="T62" fmla="*/ 35 w 87"/>
                  <a:gd name="T63" fmla="*/ 0 h 56"/>
                  <a:gd name="T64" fmla="*/ 44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4" y="0"/>
                    </a:moveTo>
                    <a:lnTo>
                      <a:pt x="52" y="0"/>
                    </a:lnTo>
                    <a:lnTo>
                      <a:pt x="61" y="2"/>
                    </a:lnTo>
                    <a:lnTo>
                      <a:pt x="68" y="5"/>
                    </a:lnTo>
                    <a:lnTo>
                      <a:pt x="74" y="9"/>
                    </a:lnTo>
                    <a:lnTo>
                      <a:pt x="80" y="12"/>
                    </a:lnTo>
                    <a:lnTo>
                      <a:pt x="84" y="17"/>
                    </a:lnTo>
                    <a:lnTo>
                      <a:pt x="86" y="23"/>
                    </a:lnTo>
                    <a:lnTo>
                      <a:pt x="87" y="28"/>
                    </a:lnTo>
                    <a:lnTo>
                      <a:pt x="86" y="34"/>
                    </a:lnTo>
                    <a:lnTo>
                      <a:pt x="84" y="39"/>
                    </a:lnTo>
                    <a:lnTo>
                      <a:pt x="80" y="44"/>
                    </a:lnTo>
                    <a:lnTo>
                      <a:pt x="74" y="48"/>
                    </a:lnTo>
                    <a:lnTo>
                      <a:pt x="68" y="52"/>
                    </a:lnTo>
                    <a:lnTo>
                      <a:pt x="61" y="54"/>
                    </a:lnTo>
                    <a:lnTo>
                      <a:pt x="52" y="56"/>
                    </a:lnTo>
                    <a:lnTo>
                      <a:pt x="44" y="56"/>
                    </a:lnTo>
                    <a:lnTo>
                      <a:pt x="35" y="56"/>
                    </a:lnTo>
                    <a:lnTo>
                      <a:pt x="27" y="54"/>
                    </a:lnTo>
                    <a:lnTo>
                      <a:pt x="20" y="52"/>
                    </a:lnTo>
                    <a:lnTo>
                      <a:pt x="13" y="48"/>
                    </a:lnTo>
                    <a:lnTo>
                      <a:pt x="8" y="44"/>
                    </a:lnTo>
                    <a:lnTo>
                      <a:pt x="4" y="39"/>
                    </a:lnTo>
                    <a:lnTo>
                      <a:pt x="1" y="34"/>
                    </a:lnTo>
                    <a:lnTo>
                      <a:pt x="0" y="28"/>
                    </a:lnTo>
                    <a:lnTo>
                      <a:pt x="1" y="23"/>
                    </a:lnTo>
                    <a:lnTo>
                      <a:pt x="4" y="17"/>
                    </a:lnTo>
                    <a:lnTo>
                      <a:pt x="8" y="12"/>
                    </a:lnTo>
                    <a:lnTo>
                      <a:pt x="13" y="9"/>
                    </a:lnTo>
                    <a:lnTo>
                      <a:pt x="20" y="5"/>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52" name="Freeform 489"/>
              <p:cNvSpPr>
                <a:spLocks/>
              </p:cNvSpPr>
              <p:nvPr/>
            </p:nvSpPr>
            <p:spPr bwMode="auto">
              <a:xfrm>
                <a:off x="3501" y="1457"/>
                <a:ext cx="203" cy="159"/>
              </a:xfrm>
              <a:custGeom>
                <a:avLst/>
                <a:gdLst>
                  <a:gd name="T0" fmla="*/ 41 w 203"/>
                  <a:gd name="T1" fmla="*/ 0 h 159"/>
                  <a:gd name="T2" fmla="*/ 163 w 203"/>
                  <a:gd name="T3" fmla="*/ 0 h 159"/>
                  <a:gd name="T4" fmla="*/ 171 w 203"/>
                  <a:gd name="T5" fmla="*/ 2 h 159"/>
                  <a:gd name="T6" fmla="*/ 179 w 203"/>
                  <a:gd name="T7" fmla="*/ 4 h 159"/>
                  <a:gd name="T8" fmla="*/ 185 w 203"/>
                  <a:gd name="T9" fmla="*/ 9 h 159"/>
                  <a:gd name="T10" fmla="*/ 191 w 203"/>
                  <a:gd name="T11" fmla="*/ 14 h 159"/>
                  <a:gd name="T12" fmla="*/ 196 w 203"/>
                  <a:gd name="T13" fmla="*/ 21 h 159"/>
                  <a:gd name="T14" fmla="*/ 200 w 203"/>
                  <a:gd name="T15" fmla="*/ 28 h 159"/>
                  <a:gd name="T16" fmla="*/ 202 w 203"/>
                  <a:gd name="T17" fmla="*/ 38 h 159"/>
                  <a:gd name="T18" fmla="*/ 203 w 203"/>
                  <a:gd name="T19" fmla="*/ 47 h 159"/>
                  <a:gd name="T20" fmla="*/ 203 w 203"/>
                  <a:gd name="T21" fmla="*/ 112 h 159"/>
                  <a:gd name="T22" fmla="*/ 202 w 203"/>
                  <a:gd name="T23" fmla="*/ 122 h 159"/>
                  <a:gd name="T24" fmla="*/ 200 w 203"/>
                  <a:gd name="T25" fmla="*/ 131 h 159"/>
                  <a:gd name="T26" fmla="*/ 196 w 203"/>
                  <a:gd name="T27" fmla="*/ 138 h 159"/>
                  <a:gd name="T28" fmla="*/ 191 w 203"/>
                  <a:gd name="T29" fmla="*/ 145 h 159"/>
                  <a:gd name="T30" fmla="*/ 185 w 203"/>
                  <a:gd name="T31" fmla="*/ 151 h 159"/>
                  <a:gd name="T32" fmla="*/ 179 w 203"/>
                  <a:gd name="T33" fmla="*/ 155 h 159"/>
                  <a:gd name="T34" fmla="*/ 171 w 203"/>
                  <a:gd name="T35" fmla="*/ 158 h 159"/>
                  <a:gd name="T36" fmla="*/ 163 w 203"/>
                  <a:gd name="T37" fmla="*/ 159 h 159"/>
                  <a:gd name="T38" fmla="*/ 41 w 203"/>
                  <a:gd name="T39" fmla="*/ 159 h 159"/>
                  <a:gd name="T40" fmla="*/ 32 w 203"/>
                  <a:gd name="T41" fmla="*/ 158 h 159"/>
                  <a:gd name="T42" fmla="*/ 24 w 203"/>
                  <a:gd name="T43" fmla="*/ 155 h 159"/>
                  <a:gd name="T44" fmla="*/ 18 w 203"/>
                  <a:gd name="T45" fmla="*/ 151 h 159"/>
                  <a:gd name="T46" fmla="*/ 12 w 203"/>
                  <a:gd name="T47" fmla="*/ 145 h 159"/>
                  <a:gd name="T48" fmla="*/ 7 w 203"/>
                  <a:gd name="T49" fmla="*/ 138 h 159"/>
                  <a:gd name="T50" fmla="*/ 3 w 203"/>
                  <a:gd name="T51" fmla="*/ 131 h 159"/>
                  <a:gd name="T52" fmla="*/ 1 w 203"/>
                  <a:gd name="T53" fmla="*/ 122 h 159"/>
                  <a:gd name="T54" fmla="*/ 0 w 203"/>
                  <a:gd name="T55" fmla="*/ 112 h 159"/>
                  <a:gd name="T56" fmla="*/ 0 w 203"/>
                  <a:gd name="T57" fmla="*/ 47 h 159"/>
                  <a:gd name="T58" fmla="*/ 1 w 203"/>
                  <a:gd name="T59" fmla="*/ 38 h 159"/>
                  <a:gd name="T60" fmla="*/ 3 w 203"/>
                  <a:gd name="T61" fmla="*/ 28 h 159"/>
                  <a:gd name="T62" fmla="*/ 7 w 203"/>
                  <a:gd name="T63" fmla="*/ 21 h 159"/>
                  <a:gd name="T64" fmla="*/ 12 w 203"/>
                  <a:gd name="T65" fmla="*/ 14 h 159"/>
                  <a:gd name="T66" fmla="*/ 18 w 203"/>
                  <a:gd name="T67" fmla="*/ 9 h 159"/>
                  <a:gd name="T68" fmla="*/ 24 w 203"/>
                  <a:gd name="T69" fmla="*/ 4 h 159"/>
                  <a:gd name="T70" fmla="*/ 32 w 203"/>
                  <a:gd name="T71" fmla="*/ 2 h 159"/>
                  <a:gd name="T72" fmla="*/ 41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1" y="0"/>
                    </a:moveTo>
                    <a:lnTo>
                      <a:pt x="163" y="0"/>
                    </a:lnTo>
                    <a:lnTo>
                      <a:pt x="171" y="2"/>
                    </a:lnTo>
                    <a:lnTo>
                      <a:pt x="179" y="4"/>
                    </a:lnTo>
                    <a:lnTo>
                      <a:pt x="185" y="9"/>
                    </a:lnTo>
                    <a:lnTo>
                      <a:pt x="191" y="14"/>
                    </a:lnTo>
                    <a:lnTo>
                      <a:pt x="196" y="21"/>
                    </a:lnTo>
                    <a:lnTo>
                      <a:pt x="200" y="28"/>
                    </a:lnTo>
                    <a:lnTo>
                      <a:pt x="202" y="38"/>
                    </a:lnTo>
                    <a:lnTo>
                      <a:pt x="203" y="47"/>
                    </a:lnTo>
                    <a:lnTo>
                      <a:pt x="203" y="112"/>
                    </a:lnTo>
                    <a:lnTo>
                      <a:pt x="202" y="122"/>
                    </a:lnTo>
                    <a:lnTo>
                      <a:pt x="200" y="131"/>
                    </a:lnTo>
                    <a:lnTo>
                      <a:pt x="196" y="138"/>
                    </a:lnTo>
                    <a:lnTo>
                      <a:pt x="191" y="145"/>
                    </a:lnTo>
                    <a:lnTo>
                      <a:pt x="185" y="151"/>
                    </a:lnTo>
                    <a:lnTo>
                      <a:pt x="179" y="155"/>
                    </a:lnTo>
                    <a:lnTo>
                      <a:pt x="171" y="158"/>
                    </a:lnTo>
                    <a:lnTo>
                      <a:pt x="163" y="159"/>
                    </a:lnTo>
                    <a:lnTo>
                      <a:pt x="41" y="159"/>
                    </a:lnTo>
                    <a:lnTo>
                      <a:pt x="32" y="158"/>
                    </a:lnTo>
                    <a:lnTo>
                      <a:pt x="24" y="155"/>
                    </a:lnTo>
                    <a:lnTo>
                      <a:pt x="18" y="151"/>
                    </a:lnTo>
                    <a:lnTo>
                      <a:pt x="12" y="145"/>
                    </a:lnTo>
                    <a:lnTo>
                      <a:pt x="7" y="138"/>
                    </a:lnTo>
                    <a:lnTo>
                      <a:pt x="3" y="131"/>
                    </a:lnTo>
                    <a:lnTo>
                      <a:pt x="1" y="122"/>
                    </a:lnTo>
                    <a:lnTo>
                      <a:pt x="0" y="112"/>
                    </a:lnTo>
                    <a:lnTo>
                      <a:pt x="0" y="47"/>
                    </a:lnTo>
                    <a:lnTo>
                      <a:pt x="1" y="38"/>
                    </a:lnTo>
                    <a:lnTo>
                      <a:pt x="3" y="28"/>
                    </a:lnTo>
                    <a:lnTo>
                      <a:pt x="7" y="21"/>
                    </a:lnTo>
                    <a:lnTo>
                      <a:pt x="12" y="14"/>
                    </a:lnTo>
                    <a:lnTo>
                      <a:pt x="18" y="9"/>
                    </a:lnTo>
                    <a:lnTo>
                      <a:pt x="24" y="4"/>
                    </a:lnTo>
                    <a:lnTo>
                      <a:pt x="32" y="2"/>
                    </a:lnTo>
                    <a:lnTo>
                      <a:pt x="41"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53" name="Freeform 490"/>
              <p:cNvSpPr>
                <a:spLocks/>
              </p:cNvSpPr>
              <p:nvPr/>
            </p:nvSpPr>
            <p:spPr bwMode="auto">
              <a:xfrm>
                <a:off x="3501" y="1457"/>
                <a:ext cx="203" cy="159"/>
              </a:xfrm>
              <a:custGeom>
                <a:avLst/>
                <a:gdLst>
                  <a:gd name="T0" fmla="*/ 41 w 203"/>
                  <a:gd name="T1" fmla="*/ 0 h 159"/>
                  <a:gd name="T2" fmla="*/ 163 w 203"/>
                  <a:gd name="T3" fmla="*/ 0 h 159"/>
                  <a:gd name="T4" fmla="*/ 171 w 203"/>
                  <a:gd name="T5" fmla="*/ 2 h 159"/>
                  <a:gd name="T6" fmla="*/ 179 w 203"/>
                  <a:gd name="T7" fmla="*/ 4 h 159"/>
                  <a:gd name="T8" fmla="*/ 185 w 203"/>
                  <a:gd name="T9" fmla="*/ 9 h 159"/>
                  <a:gd name="T10" fmla="*/ 191 w 203"/>
                  <a:gd name="T11" fmla="*/ 14 h 159"/>
                  <a:gd name="T12" fmla="*/ 196 w 203"/>
                  <a:gd name="T13" fmla="*/ 21 h 159"/>
                  <a:gd name="T14" fmla="*/ 200 w 203"/>
                  <a:gd name="T15" fmla="*/ 28 h 159"/>
                  <a:gd name="T16" fmla="*/ 202 w 203"/>
                  <a:gd name="T17" fmla="*/ 38 h 159"/>
                  <a:gd name="T18" fmla="*/ 203 w 203"/>
                  <a:gd name="T19" fmla="*/ 47 h 159"/>
                  <a:gd name="T20" fmla="*/ 203 w 203"/>
                  <a:gd name="T21" fmla="*/ 112 h 159"/>
                  <a:gd name="T22" fmla="*/ 202 w 203"/>
                  <a:gd name="T23" fmla="*/ 122 h 159"/>
                  <a:gd name="T24" fmla="*/ 200 w 203"/>
                  <a:gd name="T25" fmla="*/ 131 h 159"/>
                  <a:gd name="T26" fmla="*/ 196 w 203"/>
                  <a:gd name="T27" fmla="*/ 138 h 159"/>
                  <a:gd name="T28" fmla="*/ 191 w 203"/>
                  <a:gd name="T29" fmla="*/ 145 h 159"/>
                  <a:gd name="T30" fmla="*/ 185 w 203"/>
                  <a:gd name="T31" fmla="*/ 151 h 159"/>
                  <a:gd name="T32" fmla="*/ 179 w 203"/>
                  <a:gd name="T33" fmla="*/ 155 h 159"/>
                  <a:gd name="T34" fmla="*/ 171 w 203"/>
                  <a:gd name="T35" fmla="*/ 158 h 159"/>
                  <a:gd name="T36" fmla="*/ 163 w 203"/>
                  <a:gd name="T37" fmla="*/ 159 h 159"/>
                  <a:gd name="T38" fmla="*/ 41 w 203"/>
                  <a:gd name="T39" fmla="*/ 159 h 159"/>
                  <a:gd name="T40" fmla="*/ 32 w 203"/>
                  <a:gd name="T41" fmla="*/ 158 h 159"/>
                  <a:gd name="T42" fmla="*/ 24 w 203"/>
                  <a:gd name="T43" fmla="*/ 155 h 159"/>
                  <a:gd name="T44" fmla="*/ 18 w 203"/>
                  <a:gd name="T45" fmla="*/ 151 h 159"/>
                  <a:gd name="T46" fmla="*/ 12 w 203"/>
                  <a:gd name="T47" fmla="*/ 145 h 159"/>
                  <a:gd name="T48" fmla="*/ 7 w 203"/>
                  <a:gd name="T49" fmla="*/ 138 h 159"/>
                  <a:gd name="T50" fmla="*/ 3 w 203"/>
                  <a:gd name="T51" fmla="*/ 131 h 159"/>
                  <a:gd name="T52" fmla="*/ 1 w 203"/>
                  <a:gd name="T53" fmla="*/ 122 h 159"/>
                  <a:gd name="T54" fmla="*/ 0 w 203"/>
                  <a:gd name="T55" fmla="*/ 112 h 159"/>
                  <a:gd name="T56" fmla="*/ 0 w 203"/>
                  <a:gd name="T57" fmla="*/ 47 h 159"/>
                  <a:gd name="T58" fmla="*/ 1 w 203"/>
                  <a:gd name="T59" fmla="*/ 38 h 159"/>
                  <a:gd name="T60" fmla="*/ 3 w 203"/>
                  <a:gd name="T61" fmla="*/ 28 h 159"/>
                  <a:gd name="T62" fmla="*/ 7 w 203"/>
                  <a:gd name="T63" fmla="*/ 21 h 159"/>
                  <a:gd name="T64" fmla="*/ 12 w 203"/>
                  <a:gd name="T65" fmla="*/ 14 h 159"/>
                  <a:gd name="T66" fmla="*/ 18 w 203"/>
                  <a:gd name="T67" fmla="*/ 9 h 159"/>
                  <a:gd name="T68" fmla="*/ 24 w 203"/>
                  <a:gd name="T69" fmla="*/ 4 h 159"/>
                  <a:gd name="T70" fmla="*/ 32 w 203"/>
                  <a:gd name="T71" fmla="*/ 2 h 159"/>
                  <a:gd name="T72" fmla="*/ 41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1" y="0"/>
                    </a:moveTo>
                    <a:lnTo>
                      <a:pt x="163" y="0"/>
                    </a:lnTo>
                    <a:lnTo>
                      <a:pt x="171" y="2"/>
                    </a:lnTo>
                    <a:lnTo>
                      <a:pt x="179" y="4"/>
                    </a:lnTo>
                    <a:lnTo>
                      <a:pt x="185" y="9"/>
                    </a:lnTo>
                    <a:lnTo>
                      <a:pt x="191" y="14"/>
                    </a:lnTo>
                    <a:lnTo>
                      <a:pt x="196" y="21"/>
                    </a:lnTo>
                    <a:lnTo>
                      <a:pt x="200" y="28"/>
                    </a:lnTo>
                    <a:lnTo>
                      <a:pt x="202" y="38"/>
                    </a:lnTo>
                    <a:lnTo>
                      <a:pt x="203" y="47"/>
                    </a:lnTo>
                    <a:lnTo>
                      <a:pt x="203" y="112"/>
                    </a:lnTo>
                    <a:lnTo>
                      <a:pt x="202" y="122"/>
                    </a:lnTo>
                    <a:lnTo>
                      <a:pt x="200" y="131"/>
                    </a:lnTo>
                    <a:lnTo>
                      <a:pt x="196" y="138"/>
                    </a:lnTo>
                    <a:lnTo>
                      <a:pt x="191" y="145"/>
                    </a:lnTo>
                    <a:lnTo>
                      <a:pt x="185" y="151"/>
                    </a:lnTo>
                    <a:lnTo>
                      <a:pt x="179" y="155"/>
                    </a:lnTo>
                    <a:lnTo>
                      <a:pt x="171" y="158"/>
                    </a:lnTo>
                    <a:lnTo>
                      <a:pt x="163" y="159"/>
                    </a:lnTo>
                    <a:lnTo>
                      <a:pt x="41" y="159"/>
                    </a:lnTo>
                    <a:lnTo>
                      <a:pt x="32" y="158"/>
                    </a:lnTo>
                    <a:lnTo>
                      <a:pt x="24" y="155"/>
                    </a:lnTo>
                    <a:lnTo>
                      <a:pt x="18" y="151"/>
                    </a:lnTo>
                    <a:lnTo>
                      <a:pt x="12" y="145"/>
                    </a:lnTo>
                    <a:lnTo>
                      <a:pt x="7" y="138"/>
                    </a:lnTo>
                    <a:lnTo>
                      <a:pt x="3" y="131"/>
                    </a:lnTo>
                    <a:lnTo>
                      <a:pt x="1" y="122"/>
                    </a:lnTo>
                    <a:lnTo>
                      <a:pt x="0" y="112"/>
                    </a:lnTo>
                    <a:lnTo>
                      <a:pt x="0" y="47"/>
                    </a:lnTo>
                    <a:lnTo>
                      <a:pt x="1" y="38"/>
                    </a:lnTo>
                    <a:lnTo>
                      <a:pt x="3" y="28"/>
                    </a:lnTo>
                    <a:lnTo>
                      <a:pt x="7" y="21"/>
                    </a:lnTo>
                    <a:lnTo>
                      <a:pt x="12" y="14"/>
                    </a:lnTo>
                    <a:lnTo>
                      <a:pt x="18" y="9"/>
                    </a:lnTo>
                    <a:lnTo>
                      <a:pt x="24" y="4"/>
                    </a:lnTo>
                    <a:lnTo>
                      <a:pt x="32" y="2"/>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54" name="Freeform 491"/>
              <p:cNvSpPr>
                <a:spLocks/>
              </p:cNvSpPr>
              <p:nvPr/>
            </p:nvSpPr>
            <p:spPr bwMode="auto">
              <a:xfrm>
                <a:off x="3573" y="1521"/>
                <a:ext cx="87" cy="56"/>
              </a:xfrm>
              <a:custGeom>
                <a:avLst/>
                <a:gdLst>
                  <a:gd name="T0" fmla="*/ 43 w 87"/>
                  <a:gd name="T1" fmla="*/ 0 h 56"/>
                  <a:gd name="T2" fmla="*/ 52 w 87"/>
                  <a:gd name="T3" fmla="*/ 0 h 56"/>
                  <a:gd name="T4" fmla="*/ 61 w 87"/>
                  <a:gd name="T5" fmla="*/ 2 h 56"/>
                  <a:gd name="T6" fmla="*/ 68 w 87"/>
                  <a:gd name="T7" fmla="*/ 5 h 56"/>
                  <a:gd name="T8" fmla="*/ 75 w 87"/>
                  <a:gd name="T9" fmla="*/ 9 h 56"/>
                  <a:gd name="T10" fmla="*/ 80 w 87"/>
                  <a:gd name="T11" fmla="*/ 12 h 56"/>
                  <a:gd name="T12" fmla="*/ 84 w 87"/>
                  <a:gd name="T13" fmla="*/ 17 h 56"/>
                  <a:gd name="T14" fmla="*/ 87 w 87"/>
                  <a:gd name="T15" fmla="*/ 23 h 56"/>
                  <a:gd name="T16" fmla="*/ 87 w 87"/>
                  <a:gd name="T17" fmla="*/ 28 h 56"/>
                  <a:gd name="T18" fmla="*/ 87 w 87"/>
                  <a:gd name="T19" fmla="*/ 34 h 56"/>
                  <a:gd name="T20" fmla="*/ 84 w 87"/>
                  <a:gd name="T21" fmla="*/ 39 h 56"/>
                  <a:gd name="T22" fmla="*/ 80 w 87"/>
                  <a:gd name="T23" fmla="*/ 44 h 56"/>
                  <a:gd name="T24" fmla="*/ 75 w 87"/>
                  <a:gd name="T25" fmla="*/ 48 h 56"/>
                  <a:gd name="T26" fmla="*/ 68 w 87"/>
                  <a:gd name="T27" fmla="*/ 52 h 56"/>
                  <a:gd name="T28" fmla="*/ 61 w 87"/>
                  <a:gd name="T29" fmla="*/ 54 h 56"/>
                  <a:gd name="T30" fmla="*/ 52 w 87"/>
                  <a:gd name="T31" fmla="*/ 56 h 56"/>
                  <a:gd name="T32" fmla="*/ 43 w 87"/>
                  <a:gd name="T33" fmla="*/ 56 h 56"/>
                  <a:gd name="T34" fmla="*/ 34 w 87"/>
                  <a:gd name="T35" fmla="*/ 56 h 56"/>
                  <a:gd name="T36" fmla="*/ 26 w 87"/>
                  <a:gd name="T37" fmla="*/ 54 h 56"/>
                  <a:gd name="T38" fmla="*/ 19 w 87"/>
                  <a:gd name="T39" fmla="*/ 52 h 56"/>
                  <a:gd name="T40" fmla="*/ 12 w 87"/>
                  <a:gd name="T41" fmla="*/ 48 h 56"/>
                  <a:gd name="T42" fmla="*/ 7 w 87"/>
                  <a:gd name="T43" fmla="*/ 44 h 56"/>
                  <a:gd name="T44" fmla="*/ 3 w 87"/>
                  <a:gd name="T45" fmla="*/ 39 h 56"/>
                  <a:gd name="T46" fmla="*/ 1 w 87"/>
                  <a:gd name="T47" fmla="*/ 34 h 56"/>
                  <a:gd name="T48" fmla="*/ 0 w 87"/>
                  <a:gd name="T49" fmla="*/ 28 h 56"/>
                  <a:gd name="T50" fmla="*/ 1 w 87"/>
                  <a:gd name="T51" fmla="*/ 23 h 56"/>
                  <a:gd name="T52" fmla="*/ 3 w 87"/>
                  <a:gd name="T53" fmla="*/ 17 h 56"/>
                  <a:gd name="T54" fmla="*/ 7 w 87"/>
                  <a:gd name="T55" fmla="*/ 12 h 56"/>
                  <a:gd name="T56" fmla="*/ 12 w 87"/>
                  <a:gd name="T57" fmla="*/ 9 h 56"/>
                  <a:gd name="T58" fmla="*/ 19 w 87"/>
                  <a:gd name="T59" fmla="*/ 5 h 56"/>
                  <a:gd name="T60" fmla="*/ 26 w 87"/>
                  <a:gd name="T61" fmla="*/ 2 h 56"/>
                  <a:gd name="T62" fmla="*/ 34 w 87"/>
                  <a:gd name="T63" fmla="*/ 0 h 56"/>
                  <a:gd name="T64" fmla="*/ 43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3" y="0"/>
                    </a:moveTo>
                    <a:lnTo>
                      <a:pt x="52" y="0"/>
                    </a:lnTo>
                    <a:lnTo>
                      <a:pt x="61" y="2"/>
                    </a:lnTo>
                    <a:lnTo>
                      <a:pt x="68" y="5"/>
                    </a:lnTo>
                    <a:lnTo>
                      <a:pt x="75" y="9"/>
                    </a:lnTo>
                    <a:lnTo>
                      <a:pt x="80" y="12"/>
                    </a:lnTo>
                    <a:lnTo>
                      <a:pt x="84" y="17"/>
                    </a:lnTo>
                    <a:lnTo>
                      <a:pt x="87" y="23"/>
                    </a:lnTo>
                    <a:lnTo>
                      <a:pt x="87" y="28"/>
                    </a:lnTo>
                    <a:lnTo>
                      <a:pt x="87" y="34"/>
                    </a:lnTo>
                    <a:lnTo>
                      <a:pt x="84" y="39"/>
                    </a:lnTo>
                    <a:lnTo>
                      <a:pt x="80" y="44"/>
                    </a:lnTo>
                    <a:lnTo>
                      <a:pt x="75" y="48"/>
                    </a:lnTo>
                    <a:lnTo>
                      <a:pt x="68" y="52"/>
                    </a:lnTo>
                    <a:lnTo>
                      <a:pt x="61" y="54"/>
                    </a:lnTo>
                    <a:lnTo>
                      <a:pt x="52" y="56"/>
                    </a:lnTo>
                    <a:lnTo>
                      <a:pt x="43" y="56"/>
                    </a:lnTo>
                    <a:lnTo>
                      <a:pt x="34" y="56"/>
                    </a:lnTo>
                    <a:lnTo>
                      <a:pt x="26" y="54"/>
                    </a:lnTo>
                    <a:lnTo>
                      <a:pt x="19" y="52"/>
                    </a:lnTo>
                    <a:lnTo>
                      <a:pt x="12" y="48"/>
                    </a:lnTo>
                    <a:lnTo>
                      <a:pt x="7" y="44"/>
                    </a:lnTo>
                    <a:lnTo>
                      <a:pt x="3" y="39"/>
                    </a:lnTo>
                    <a:lnTo>
                      <a:pt x="1" y="34"/>
                    </a:lnTo>
                    <a:lnTo>
                      <a:pt x="0" y="28"/>
                    </a:lnTo>
                    <a:lnTo>
                      <a:pt x="1" y="23"/>
                    </a:lnTo>
                    <a:lnTo>
                      <a:pt x="3" y="17"/>
                    </a:lnTo>
                    <a:lnTo>
                      <a:pt x="7" y="12"/>
                    </a:lnTo>
                    <a:lnTo>
                      <a:pt x="12" y="9"/>
                    </a:lnTo>
                    <a:lnTo>
                      <a:pt x="19" y="5"/>
                    </a:lnTo>
                    <a:lnTo>
                      <a:pt x="26" y="2"/>
                    </a:lnTo>
                    <a:lnTo>
                      <a:pt x="34" y="0"/>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55" name="Freeform 492"/>
              <p:cNvSpPr>
                <a:spLocks/>
              </p:cNvSpPr>
              <p:nvPr/>
            </p:nvSpPr>
            <p:spPr bwMode="auto">
              <a:xfrm>
                <a:off x="3573" y="1521"/>
                <a:ext cx="87" cy="56"/>
              </a:xfrm>
              <a:custGeom>
                <a:avLst/>
                <a:gdLst>
                  <a:gd name="T0" fmla="*/ 43 w 87"/>
                  <a:gd name="T1" fmla="*/ 0 h 56"/>
                  <a:gd name="T2" fmla="*/ 52 w 87"/>
                  <a:gd name="T3" fmla="*/ 0 h 56"/>
                  <a:gd name="T4" fmla="*/ 61 w 87"/>
                  <a:gd name="T5" fmla="*/ 2 h 56"/>
                  <a:gd name="T6" fmla="*/ 68 w 87"/>
                  <a:gd name="T7" fmla="*/ 5 h 56"/>
                  <a:gd name="T8" fmla="*/ 75 w 87"/>
                  <a:gd name="T9" fmla="*/ 9 h 56"/>
                  <a:gd name="T10" fmla="*/ 80 w 87"/>
                  <a:gd name="T11" fmla="*/ 12 h 56"/>
                  <a:gd name="T12" fmla="*/ 84 w 87"/>
                  <a:gd name="T13" fmla="*/ 17 h 56"/>
                  <a:gd name="T14" fmla="*/ 87 w 87"/>
                  <a:gd name="T15" fmla="*/ 23 h 56"/>
                  <a:gd name="T16" fmla="*/ 87 w 87"/>
                  <a:gd name="T17" fmla="*/ 28 h 56"/>
                  <a:gd name="T18" fmla="*/ 87 w 87"/>
                  <a:gd name="T19" fmla="*/ 34 h 56"/>
                  <a:gd name="T20" fmla="*/ 84 w 87"/>
                  <a:gd name="T21" fmla="*/ 39 h 56"/>
                  <a:gd name="T22" fmla="*/ 80 w 87"/>
                  <a:gd name="T23" fmla="*/ 44 h 56"/>
                  <a:gd name="T24" fmla="*/ 75 w 87"/>
                  <a:gd name="T25" fmla="*/ 48 h 56"/>
                  <a:gd name="T26" fmla="*/ 68 w 87"/>
                  <a:gd name="T27" fmla="*/ 52 h 56"/>
                  <a:gd name="T28" fmla="*/ 61 w 87"/>
                  <a:gd name="T29" fmla="*/ 54 h 56"/>
                  <a:gd name="T30" fmla="*/ 52 w 87"/>
                  <a:gd name="T31" fmla="*/ 56 h 56"/>
                  <a:gd name="T32" fmla="*/ 43 w 87"/>
                  <a:gd name="T33" fmla="*/ 56 h 56"/>
                  <a:gd name="T34" fmla="*/ 34 w 87"/>
                  <a:gd name="T35" fmla="*/ 56 h 56"/>
                  <a:gd name="T36" fmla="*/ 26 w 87"/>
                  <a:gd name="T37" fmla="*/ 54 h 56"/>
                  <a:gd name="T38" fmla="*/ 19 w 87"/>
                  <a:gd name="T39" fmla="*/ 52 h 56"/>
                  <a:gd name="T40" fmla="*/ 12 w 87"/>
                  <a:gd name="T41" fmla="*/ 48 h 56"/>
                  <a:gd name="T42" fmla="*/ 7 w 87"/>
                  <a:gd name="T43" fmla="*/ 44 h 56"/>
                  <a:gd name="T44" fmla="*/ 3 w 87"/>
                  <a:gd name="T45" fmla="*/ 39 h 56"/>
                  <a:gd name="T46" fmla="*/ 1 w 87"/>
                  <a:gd name="T47" fmla="*/ 34 h 56"/>
                  <a:gd name="T48" fmla="*/ 0 w 87"/>
                  <a:gd name="T49" fmla="*/ 28 h 56"/>
                  <a:gd name="T50" fmla="*/ 1 w 87"/>
                  <a:gd name="T51" fmla="*/ 23 h 56"/>
                  <a:gd name="T52" fmla="*/ 3 w 87"/>
                  <a:gd name="T53" fmla="*/ 17 h 56"/>
                  <a:gd name="T54" fmla="*/ 7 w 87"/>
                  <a:gd name="T55" fmla="*/ 12 h 56"/>
                  <a:gd name="T56" fmla="*/ 12 w 87"/>
                  <a:gd name="T57" fmla="*/ 9 h 56"/>
                  <a:gd name="T58" fmla="*/ 19 w 87"/>
                  <a:gd name="T59" fmla="*/ 5 h 56"/>
                  <a:gd name="T60" fmla="*/ 26 w 87"/>
                  <a:gd name="T61" fmla="*/ 2 h 56"/>
                  <a:gd name="T62" fmla="*/ 34 w 87"/>
                  <a:gd name="T63" fmla="*/ 0 h 56"/>
                  <a:gd name="T64" fmla="*/ 43 w 8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6"/>
                  <a:gd name="T101" fmla="*/ 87 w 8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6">
                    <a:moveTo>
                      <a:pt x="43" y="0"/>
                    </a:moveTo>
                    <a:lnTo>
                      <a:pt x="52" y="0"/>
                    </a:lnTo>
                    <a:lnTo>
                      <a:pt x="61" y="2"/>
                    </a:lnTo>
                    <a:lnTo>
                      <a:pt x="68" y="5"/>
                    </a:lnTo>
                    <a:lnTo>
                      <a:pt x="75" y="9"/>
                    </a:lnTo>
                    <a:lnTo>
                      <a:pt x="80" y="12"/>
                    </a:lnTo>
                    <a:lnTo>
                      <a:pt x="84" y="17"/>
                    </a:lnTo>
                    <a:lnTo>
                      <a:pt x="87" y="23"/>
                    </a:lnTo>
                    <a:lnTo>
                      <a:pt x="87" y="28"/>
                    </a:lnTo>
                    <a:lnTo>
                      <a:pt x="87" y="34"/>
                    </a:lnTo>
                    <a:lnTo>
                      <a:pt x="84" y="39"/>
                    </a:lnTo>
                    <a:lnTo>
                      <a:pt x="80" y="44"/>
                    </a:lnTo>
                    <a:lnTo>
                      <a:pt x="75" y="48"/>
                    </a:lnTo>
                    <a:lnTo>
                      <a:pt x="68" y="52"/>
                    </a:lnTo>
                    <a:lnTo>
                      <a:pt x="61" y="54"/>
                    </a:lnTo>
                    <a:lnTo>
                      <a:pt x="52" y="56"/>
                    </a:lnTo>
                    <a:lnTo>
                      <a:pt x="43" y="56"/>
                    </a:lnTo>
                    <a:lnTo>
                      <a:pt x="34" y="56"/>
                    </a:lnTo>
                    <a:lnTo>
                      <a:pt x="26" y="54"/>
                    </a:lnTo>
                    <a:lnTo>
                      <a:pt x="19" y="52"/>
                    </a:lnTo>
                    <a:lnTo>
                      <a:pt x="12" y="48"/>
                    </a:lnTo>
                    <a:lnTo>
                      <a:pt x="7" y="44"/>
                    </a:lnTo>
                    <a:lnTo>
                      <a:pt x="3" y="39"/>
                    </a:lnTo>
                    <a:lnTo>
                      <a:pt x="1" y="34"/>
                    </a:lnTo>
                    <a:lnTo>
                      <a:pt x="0" y="28"/>
                    </a:lnTo>
                    <a:lnTo>
                      <a:pt x="1" y="23"/>
                    </a:lnTo>
                    <a:lnTo>
                      <a:pt x="3" y="17"/>
                    </a:lnTo>
                    <a:lnTo>
                      <a:pt x="7" y="12"/>
                    </a:lnTo>
                    <a:lnTo>
                      <a:pt x="12" y="9"/>
                    </a:lnTo>
                    <a:lnTo>
                      <a:pt x="19" y="5"/>
                    </a:lnTo>
                    <a:lnTo>
                      <a:pt x="26" y="2"/>
                    </a:lnTo>
                    <a:lnTo>
                      <a:pt x="34" y="0"/>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56" name="Freeform 493"/>
              <p:cNvSpPr>
                <a:spLocks/>
              </p:cNvSpPr>
              <p:nvPr/>
            </p:nvSpPr>
            <p:spPr bwMode="auto">
              <a:xfrm>
                <a:off x="2910" y="1035"/>
                <a:ext cx="202" cy="109"/>
              </a:xfrm>
              <a:custGeom>
                <a:avLst/>
                <a:gdLst>
                  <a:gd name="T0" fmla="*/ 39 w 202"/>
                  <a:gd name="T1" fmla="*/ 0 h 109"/>
                  <a:gd name="T2" fmla="*/ 162 w 202"/>
                  <a:gd name="T3" fmla="*/ 0 h 109"/>
                  <a:gd name="T4" fmla="*/ 170 w 202"/>
                  <a:gd name="T5" fmla="*/ 1 h 109"/>
                  <a:gd name="T6" fmla="*/ 178 w 202"/>
                  <a:gd name="T7" fmla="*/ 2 h 109"/>
                  <a:gd name="T8" fmla="*/ 185 w 202"/>
                  <a:gd name="T9" fmla="*/ 6 h 109"/>
                  <a:gd name="T10" fmla="*/ 191 w 202"/>
                  <a:gd name="T11" fmla="*/ 9 h 109"/>
                  <a:gd name="T12" fmla="*/ 196 w 202"/>
                  <a:gd name="T13" fmla="*/ 14 h 109"/>
                  <a:gd name="T14" fmla="*/ 199 w 202"/>
                  <a:gd name="T15" fmla="*/ 19 h 109"/>
                  <a:gd name="T16" fmla="*/ 202 w 202"/>
                  <a:gd name="T17" fmla="*/ 25 h 109"/>
                  <a:gd name="T18" fmla="*/ 202 w 202"/>
                  <a:gd name="T19" fmla="*/ 31 h 109"/>
                  <a:gd name="T20" fmla="*/ 202 w 202"/>
                  <a:gd name="T21" fmla="*/ 77 h 109"/>
                  <a:gd name="T22" fmla="*/ 202 w 202"/>
                  <a:gd name="T23" fmla="*/ 84 h 109"/>
                  <a:gd name="T24" fmla="*/ 199 w 202"/>
                  <a:gd name="T25" fmla="*/ 89 h 109"/>
                  <a:gd name="T26" fmla="*/ 196 w 202"/>
                  <a:gd name="T27" fmla="*/ 95 h 109"/>
                  <a:gd name="T28" fmla="*/ 191 w 202"/>
                  <a:gd name="T29" fmla="*/ 100 h 109"/>
                  <a:gd name="T30" fmla="*/ 185 w 202"/>
                  <a:gd name="T31" fmla="*/ 103 h 109"/>
                  <a:gd name="T32" fmla="*/ 178 w 202"/>
                  <a:gd name="T33" fmla="*/ 106 h 109"/>
                  <a:gd name="T34" fmla="*/ 170 w 202"/>
                  <a:gd name="T35" fmla="*/ 108 h 109"/>
                  <a:gd name="T36" fmla="*/ 162 w 202"/>
                  <a:gd name="T37" fmla="*/ 109 h 109"/>
                  <a:gd name="T38" fmla="*/ 39 w 202"/>
                  <a:gd name="T39" fmla="*/ 109 h 109"/>
                  <a:gd name="T40" fmla="*/ 31 w 202"/>
                  <a:gd name="T41" fmla="*/ 108 h 109"/>
                  <a:gd name="T42" fmla="*/ 24 w 202"/>
                  <a:gd name="T43" fmla="*/ 106 h 109"/>
                  <a:gd name="T44" fmla="*/ 17 w 202"/>
                  <a:gd name="T45" fmla="*/ 103 h 109"/>
                  <a:gd name="T46" fmla="*/ 11 w 202"/>
                  <a:gd name="T47" fmla="*/ 100 h 109"/>
                  <a:gd name="T48" fmla="*/ 7 w 202"/>
                  <a:gd name="T49" fmla="*/ 95 h 109"/>
                  <a:gd name="T50" fmla="*/ 3 w 202"/>
                  <a:gd name="T51" fmla="*/ 89 h 109"/>
                  <a:gd name="T52" fmla="*/ 1 w 202"/>
                  <a:gd name="T53" fmla="*/ 84 h 109"/>
                  <a:gd name="T54" fmla="*/ 0 w 202"/>
                  <a:gd name="T55" fmla="*/ 77 h 109"/>
                  <a:gd name="T56" fmla="*/ 0 w 202"/>
                  <a:gd name="T57" fmla="*/ 31 h 109"/>
                  <a:gd name="T58" fmla="*/ 1 w 202"/>
                  <a:gd name="T59" fmla="*/ 25 h 109"/>
                  <a:gd name="T60" fmla="*/ 3 w 202"/>
                  <a:gd name="T61" fmla="*/ 19 h 109"/>
                  <a:gd name="T62" fmla="*/ 7 w 202"/>
                  <a:gd name="T63" fmla="*/ 14 h 109"/>
                  <a:gd name="T64" fmla="*/ 11 w 202"/>
                  <a:gd name="T65" fmla="*/ 9 h 109"/>
                  <a:gd name="T66" fmla="*/ 17 w 202"/>
                  <a:gd name="T67" fmla="*/ 6 h 109"/>
                  <a:gd name="T68" fmla="*/ 24 w 202"/>
                  <a:gd name="T69" fmla="*/ 2 h 109"/>
                  <a:gd name="T70" fmla="*/ 31 w 202"/>
                  <a:gd name="T71" fmla="*/ 1 h 109"/>
                  <a:gd name="T72" fmla="*/ 39 w 202"/>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09"/>
                  <a:gd name="T113" fmla="*/ 202 w 202"/>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09">
                    <a:moveTo>
                      <a:pt x="39" y="0"/>
                    </a:moveTo>
                    <a:lnTo>
                      <a:pt x="162" y="0"/>
                    </a:lnTo>
                    <a:lnTo>
                      <a:pt x="170" y="1"/>
                    </a:lnTo>
                    <a:lnTo>
                      <a:pt x="178" y="2"/>
                    </a:lnTo>
                    <a:lnTo>
                      <a:pt x="185" y="6"/>
                    </a:lnTo>
                    <a:lnTo>
                      <a:pt x="191" y="9"/>
                    </a:lnTo>
                    <a:lnTo>
                      <a:pt x="196" y="14"/>
                    </a:lnTo>
                    <a:lnTo>
                      <a:pt x="199" y="19"/>
                    </a:lnTo>
                    <a:lnTo>
                      <a:pt x="202" y="25"/>
                    </a:lnTo>
                    <a:lnTo>
                      <a:pt x="202" y="31"/>
                    </a:lnTo>
                    <a:lnTo>
                      <a:pt x="202" y="77"/>
                    </a:lnTo>
                    <a:lnTo>
                      <a:pt x="202" y="84"/>
                    </a:lnTo>
                    <a:lnTo>
                      <a:pt x="199" y="89"/>
                    </a:lnTo>
                    <a:lnTo>
                      <a:pt x="196" y="95"/>
                    </a:lnTo>
                    <a:lnTo>
                      <a:pt x="191" y="100"/>
                    </a:lnTo>
                    <a:lnTo>
                      <a:pt x="185" y="103"/>
                    </a:lnTo>
                    <a:lnTo>
                      <a:pt x="178" y="106"/>
                    </a:lnTo>
                    <a:lnTo>
                      <a:pt x="170" y="108"/>
                    </a:lnTo>
                    <a:lnTo>
                      <a:pt x="162" y="109"/>
                    </a:lnTo>
                    <a:lnTo>
                      <a:pt x="39" y="109"/>
                    </a:lnTo>
                    <a:lnTo>
                      <a:pt x="31" y="108"/>
                    </a:lnTo>
                    <a:lnTo>
                      <a:pt x="24" y="106"/>
                    </a:lnTo>
                    <a:lnTo>
                      <a:pt x="17" y="103"/>
                    </a:lnTo>
                    <a:lnTo>
                      <a:pt x="11" y="100"/>
                    </a:lnTo>
                    <a:lnTo>
                      <a:pt x="7" y="95"/>
                    </a:lnTo>
                    <a:lnTo>
                      <a:pt x="3" y="89"/>
                    </a:lnTo>
                    <a:lnTo>
                      <a:pt x="1" y="84"/>
                    </a:lnTo>
                    <a:lnTo>
                      <a:pt x="0" y="77"/>
                    </a:lnTo>
                    <a:lnTo>
                      <a:pt x="0" y="31"/>
                    </a:lnTo>
                    <a:lnTo>
                      <a:pt x="1" y="25"/>
                    </a:lnTo>
                    <a:lnTo>
                      <a:pt x="3" y="19"/>
                    </a:lnTo>
                    <a:lnTo>
                      <a:pt x="7" y="14"/>
                    </a:lnTo>
                    <a:lnTo>
                      <a:pt x="11" y="9"/>
                    </a:lnTo>
                    <a:lnTo>
                      <a:pt x="17" y="6"/>
                    </a:lnTo>
                    <a:lnTo>
                      <a:pt x="24" y="2"/>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57" name="Freeform 494"/>
              <p:cNvSpPr>
                <a:spLocks/>
              </p:cNvSpPr>
              <p:nvPr/>
            </p:nvSpPr>
            <p:spPr bwMode="auto">
              <a:xfrm>
                <a:off x="2910" y="1035"/>
                <a:ext cx="202" cy="109"/>
              </a:xfrm>
              <a:custGeom>
                <a:avLst/>
                <a:gdLst>
                  <a:gd name="T0" fmla="*/ 39 w 202"/>
                  <a:gd name="T1" fmla="*/ 0 h 109"/>
                  <a:gd name="T2" fmla="*/ 162 w 202"/>
                  <a:gd name="T3" fmla="*/ 0 h 109"/>
                  <a:gd name="T4" fmla="*/ 170 w 202"/>
                  <a:gd name="T5" fmla="*/ 1 h 109"/>
                  <a:gd name="T6" fmla="*/ 178 w 202"/>
                  <a:gd name="T7" fmla="*/ 2 h 109"/>
                  <a:gd name="T8" fmla="*/ 185 w 202"/>
                  <a:gd name="T9" fmla="*/ 6 h 109"/>
                  <a:gd name="T10" fmla="*/ 191 w 202"/>
                  <a:gd name="T11" fmla="*/ 9 h 109"/>
                  <a:gd name="T12" fmla="*/ 196 w 202"/>
                  <a:gd name="T13" fmla="*/ 14 h 109"/>
                  <a:gd name="T14" fmla="*/ 199 w 202"/>
                  <a:gd name="T15" fmla="*/ 19 h 109"/>
                  <a:gd name="T16" fmla="*/ 202 w 202"/>
                  <a:gd name="T17" fmla="*/ 25 h 109"/>
                  <a:gd name="T18" fmla="*/ 202 w 202"/>
                  <a:gd name="T19" fmla="*/ 31 h 109"/>
                  <a:gd name="T20" fmla="*/ 202 w 202"/>
                  <a:gd name="T21" fmla="*/ 77 h 109"/>
                  <a:gd name="T22" fmla="*/ 202 w 202"/>
                  <a:gd name="T23" fmla="*/ 84 h 109"/>
                  <a:gd name="T24" fmla="*/ 199 w 202"/>
                  <a:gd name="T25" fmla="*/ 89 h 109"/>
                  <a:gd name="T26" fmla="*/ 196 w 202"/>
                  <a:gd name="T27" fmla="*/ 95 h 109"/>
                  <a:gd name="T28" fmla="*/ 191 w 202"/>
                  <a:gd name="T29" fmla="*/ 100 h 109"/>
                  <a:gd name="T30" fmla="*/ 185 w 202"/>
                  <a:gd name="T31" fmla="*/ 103 h 109"/>
                  <a:gd name="T32" fmla="*/ 178 w 202"/>
                  <a:gd name="T33" fmla="*/ 106 h 109"/>
                  <a:gd name="T34" fmla="*/ 170 w 202"/>
                  <a:gd name="T35" fmla="*/ 108 h 109"/>
                  <a:gd name="T36" fmla="*/ 162 w 202"/>
                  <a:gd name="T37" fmla="*/ 109 h 109"/>
                  <a:gd name="T38" fmla="*/ 39 w 202"/>
                  <a:gd name="T39" fmla="*/ 109 h 109"/>
                  <a:gd name="T40" fmla="*/ 31 w 202"/>
                  <a:gd name="T41" fmla="*/ 108 h 109"/>
                  <a:gd name="T42" fmla="*/ 24 w 202"/>
                  <a:gd name="T43" fmla="*/ 106 h 109"/>
                  <a:gd name="T44" fmla="*/ 17 w 202"/>
                  <a:gd name="T45" fmla="*/ 103 h 109"/>
                  <a:gd name="T46" fmla="*/ 11 w 202"/>
                  <a:gd name="T47" fmla="*/ 100 h 109"/>
                  <a:gd name="T48" fmla="*/ 7 w 202"/>
                  <a:gd name="T49" fmla="*/ 95 h 109"/>
                  <a:gd name="T50" fmla="*/ 3 w 202"/>
                  <a:gd name="T51" fmla="*/ 89 h 109"/>
                  <a:gd name="T52" fmla="*/ 1 w 202"/>
                  <a:gd name="T53" fmla="*/ 84 h 109"/>
                  <a:gd name="T54" fmla="*/ 0 w 202"/>
                  <a:gd name="T55" fmla="*/ 77 h 109"/>
                  <a:gd name="T56" fmla="*/ 0 w 202"/>
                  <a:gd name="T57" fmla="*/ 31 h 109"/>
                  <a:gd name="T58" fmla="*/ 1 w 202"/>
                  <a:gd name="T59" fmla="*/ 25 h 109"/>
                  <a:gd name="T60" fmla="*/ 3 w 202"/>
                  <a:gd name="T61" fmla="*/ 19 h 109"/>
                  <a:gd name="T62" fmla="*/ 7 w 202"/>
                  <a:gd name="T63" fmla="*/ 14 h 109"/>
                  <a:gd name="T64" fmla="*/ 11 w 202"/>
                  <a:gd name="T65" fmla="*/ 9 h 109"/>
                  <a:gd name="T66" fmla="*/ 17 w 202"/>
                  <a:gd name="T67" fmla="*/ 6 h 109"/>
                  <a:gd name="T68" fmla="*/ 24 w 202"/>
                  <a:gd name="T69" fmla="*/ 2 h 109"/>
                  <a:gd name="T70" fmla="*/ 31 w 202"/>
                  <a:gd name="T71" fmla="*/ 1 h 109"/>
                  <a:gd name="T72" fmla="*/ 39 w 202"/>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09"/>
                  <a:gd name="T113" fmla="*/ 202 w 202"/>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09">
                    <a:moveTo>
                      <a:pt x="39" y="0"/>
                    </a:moveTo>
                    <a:lnTo>
                      <a:pt x="162" y="0"/>
                    </a:lnTo>
                    <a:lnTo>
                      <a:pt x="170" y="1"/>
                    </a:lnTo>
                    <a:lnTo>
                      <a:pt x="178" y="2"/>
                    </a:lnTo>
                    <a:lnTo>
                      <a:pt x="185" y="6"/>
                    </a:lnTo>
                    <a:lnTo>
                      <a:pt x="191" y="9"/>
                    </a:lnTo>
                    <a:lnTo>
                      <a:pt x="196" y="14"/>
                    </a:lnTo>
                    <a:lnTo>
                      <a:pt x="199" y="19"/>
                    </a:lnTo>
                    <a:lnTo>
                      <a:pt x="202" y="25"/>
                    </a:lnTo>
                    <a:lnTo>
                      <a:pt x="202" y="31"/>
                    </a:lnTo>
                    <a:lnTo>
                      <a:pt x="202" y="77"/>
                    </a:lnTo>
                    <a:lnTo>
                      <a:pt x="202" y="84"/>
                    </a:lnTo>
                    <a:lnTo>
                      <a:pt x="199" y="89"/>
                    </a:lnTo>
                    <a:lnTo>
                      <a:pt x="196" y="95"/>
                    </a:lnTo>
                    <a:lnTo>
                      <a:pt x="191" y="100"/>
                    </a:lnTo>
                    <a:lnTo>
                      <a:pt x="185" y="103"/>
                    </a:lnTo>
                    <a:lnTo>
                      <a:pt x="178" y="106"/>
                    </a:lnTo>
                    <a:lnTo>
                      <a:pt x="170" y="108"/>
                    </a:lnTo>
                    <a:lnTo>
                      <a:pt x="162" y="109"/>
                    </a:lnTo>
                    <a:lnTo>
                      <a:pt x="39" y="109"/>
                    </a:lnTo>
                    <a:lnTo>
                      <a:pt x="31" y="108"/>
                    </a:lnTo>
                    <a:lnTo>
                      <a:pt x="24" y="106"/>
                    </a:lnTo>
                    <a:lnTo>
                      <a:pt x="17" y="103"/>
                    </a:lnTo>
                    <a:lnTo>
                      <a:pt x="11" y="100"/>
                    </a:lnTo>
                    <a:lnTo>
                      <a:pt x="7" y="95"/>
                    </a:lnTo>
                    <a:lnTo>
                      <a:pt x="3" y="89"/>
                    </a:lnTo>
                    <a:lnTo>
                      <a:pt x="1" y="84"/>
                    </a:lnTo>
                    <a:lnTo>
                      <a:pt x="0" y="77"/>
                    </a:lnTo>
                    <a:lnTo>
                      <a:pt x="0" y="31"/>
                    </a:lnTo>
                    <a:lnTo>
                      <a:pt x="1" y="25"/>
                    </a:lnTo>
                    <a:lnTo>
                      <a:pt x="3" y="19"/>
                    </a:lnTo>
                    <a:lnTo>
                      <a:pt x="7" y="14"/>
                    </a:lnTo>
                    <a:lnTo>
                      <a:pt x="11" y="9"/>
                    </a:lnTo>
                    <a:lnTo>
                      <a:pt x="17" y="6"/>
                    </a:lnTo>
                    <a:lnTo>
                      <a:pt x="24" y="2"/>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58" name="Freeform 495"/>
              <p:cNvSpPr>
                <a:spLocks/>
              </p:cNvSpPr>
              <p:nvPr/>
            </p:nvSpPr>
            <p:spPr bwMode="auto">
              <a:xfrm>
                <a:off x="2980" y="1078"/>
                <a:ext cx="88" cy="39"/>
              </a:xfrm>
              <a:custGeom>
                <a:avLst/>
                <a:gdLst>
                  <a:gd name="T0" fmla="*/ 45 w 88"/>
                  <a:gd name="T1" fmla="*/ 0 h 39"/>
                  <a:gd name="T2" fmla="*/ 53 w 88"/>
                  <a:gd name="T3" fmla="*/ 1 h 39"/>
                  <a:gd name="T4" fmla="*/ 61 w 88"/>
                  <a:gd name="T5" fmla="*/ 2 h 39"/>
                  <a:gd name="T6" fmla="*/ 69 w 88"/>
                  <a:gd name="T7" fmla="*/ 3 h 39"/>
                  <a:gd name="T8" fmla="*/ 75 w 88"/>
                  <a:gd name="T9" fmla="*/ 6 h 39"/>
                  <a:gd name="T10" fmla="*/ 81 w 88"/>
                  <a:gd name="T11" fmla="*/ 9 h 39"/>
                  <a:gd name="T12" fmla="*/ 85 w 88"/>
                  <a:gd name="T13" fmla="*/ 13 h 39"/>
                  <a:gd name="T14" fmla="*/ 87 w 88"/>
                  <a:gd name="T15" fmla="*/ 16 h 39"/>
                  <a:gd name="T16" fmla="*/ 88 w 88"/>
                  <a:gd name="T17" fmla="*/ 20 h 39"/>
                  <a:gd name="T18" fmla="*/ 87 w 88"/>
                  <a:gd name="T19" fmla="*/ 24 h 39"/>
                  <a:gd name="T20" fmla="*/ 85 w 88"/>
                  <a:gd name="T21" fmla="*/ 28 h 39"/>
                  <a:gd name="T22" fmla="*/ 81 w 88"/>
                  <a:gd name="T23" fmla="*/ 31 h 39"/>
                  <a:gd name="T24" fmla="*/ 75 w 88"/>
                  <a:gd name="T25" fmla="*/ 34 h 39"/>
                  <a:gd name="T26" fmla="*/ 69 w 88"/>
                  <a:gd name="T27" fmla="*/ 36 h 39"/>
                  <a:gd name="T28" fmla="*/ 61 w 88"/>
                  <a:gd name="T29" fmla="*/ 38 h 39"/>
                  <a:gd name="T30" fmla="*/ 53 w 88"/>
                  <a:gd name="T31" fmla="*/ 39 h 39"/>
                  <a:gd name="T32" fmla="*/ 45 w 88"/>
                  <a:gd name="T33" fmla="*/ 39 h 39"/>
                  <a:gd name="T34" fmla="*/ 36 w 88"/>
                  <a:gd name="T35" fmla="*/ 39 h 39"/>
                  <a:gd name="T36" fmla="*/ 28 w 88"/>
                  <a:gd name="T37" fmla="*/ 38 h 39"/>
                  <a:gd name="T38" fmla="*/ 20 w 88"/>
                  <a:gd name="T39" fmla="*/ 36 h 39"/>
                  <a:gd name="T40" fmla="*/ 13 w 88"/>
                  <a:gd name="T41" fmla="*/ 34 h 39"/>
                  <a:gd name="T42" fmla="*/ 8 w 88"/>
                  <a:gd name="T43" fmla="*/ 31 h 39"/>
                  <a:gd name="T44" fmla="*/ 4 w 88"/>
                  <a:gd name="T45" fmla="*/ 28 h 39"/>
                  <a:gd name="T46" fmla="*/ 1 w 88"/>
                  <a:gd name="T47" fmla="*/ 24 h 39"/>
                  <a:gd name="T48" fmla="*/ 0 w 88"/>
                  <a:gd name="T49" fmla="*/ 20 h 39"/>
                  <a:gd name="T50" fmla="*/ 1 w 88"/>
                  <a:gd name="T51" fmla="*/ 16 h 39"/>
                  <a:gd name="T52" fmla="*/ 4 w 88"/>
                  <a:gd name="T53" fmla="*/ 13 h 39"/>
                  <a:gd name="T54" fmla="*/ 8 w 88"/>
                  <a:gd name="T55" fmla="*/ 9 h 39"/>
                  <a:gd name="T56" fmla="*/ 13 w 88"/>
                  <a:gd name="T57" fmla="*/ 6 h 39"/>
                  <a:gd name="T58" fmla="*/ 20 w 88"/>
                  <a:gd name="T59" fmla="*/ 3 h 39"/>
                  <a:gd name="T60" fmla="*/ 28 w 88"/>
                  <a:gd name="T61" fmla="*/ 2 h 39"/>
                  <a:gd name="T62" fmla="*/ 36 w 88"/>
                  <a:gd name="T63" fmla="*/ 1 h 39"/>
                  <a:gd name="T64" fmla="*/ 45 w 8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9"/>
                  <a:gd name="T101" fmla="*/ 88 w 88"/>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9">
                    <a:moveTo>
                      <a:pt x="45" y="0"/>
                    </a:moveTo>
                    <a:lnTo>
                      <a:pt x="53" y="1"/>
                    </a:lnTo>
                    <a:lnTo>
                      <a:pt x="61" y="2"/>
                    </a:lnTo>
                    <a:lnTo>
                      <a:pt x="69" y="3"/>
                    </a:lnTo>
                    <a:lnTo>
                      <a:pt x="75" y="6"/>
                    </a:lnTo>
                    <a:lnTo>
                      <a:pt x="81" y="9"/>
                    </a:lnTo>
                    <a:lnTo>
                      <a:pt x="85" y="13"/>
                    </a:lnTo>
                    <a:lnTo>
                      <a:pt x="87" y="16"/>
                    </a:lnTo>
                    <a:lnTo>
                      <a:pt x="88" y="20"/>
                    </a:lnTo>
                    <a:lnTo>
                      <a:pt x="87" y="24"/>
                    </a:lnTo>
                    <a:lnTo>
                      <a:pt x="85" y="28"/>
                    </a:lnTo>
                    <a:lnTo>
                      <a:pt x="81" y="31"/>
                    </a:lnTo>
                    <a:lnTo>
                      <a:pt x="75" y="34"/>
                    </a:lnTo>
                    <a:lnTo>
                      <a:pt x="69" y="36"/>
                    </a:lnTo>
                    <a:lnTo>
                      <a:pt x="61" y="38"/>
                    </a:lnTo>
                    <a:lnTo>
                      <a:pt x="53" y="39"/>
                    </a:lnTo>
                    <a:lnTo>
                      <a:pt x="45" y="39"/>
                    </a:lnTo>
                    <a:lnTo>
                      <a:pt x="36" y="39"/>
                    </a:lnTo>
                    <a:lnTo>
                      <a:pt x="28" y="38"/>
                    </a:lnTo>
                    <a:lnTo>
                      <a:pt x="20" y="36"/>
                    </a:lnTo>
                    <a:lnTo>
                      <a:pt x="13" y="34"/>
                    </a:lnTo>
                    <a:lnTo>
                      <a:pt x="8" y="31"/>
                    </a:lnTo>
                    <a:lnTo>
                      <a:pt x="4" y="28"/>
                    </a:lnTo>
                    <a:lnTo>
                      <a:pt x="1" y="24"/>
                    </a:lnTo>
                    <a:lnTo>
                      <a:pt x="0" y="20"/>
                    </a:lnTo>
                    <a:lnTo>
                      <a:pt x="1" y="16"/>
                    </a:lnTo>
                    <a:lnTo>
                      <a:pt x="4" y="13"/>
                    </a:lnTo>
                    <a:lnTo>
                      <a:pt x="8" y="9"/>
                    </a:lnTo>
                    <a:lnTo>
                      <a:pt x="13" y="6"/>
                    </a:lnTo>
                    <a:lnTo>
                      <a:pt x="20" y="3"/>
                    </a:lnTo>
                    <a:lnTo>
                      <a:pt x="28" y="2"/>
                    </a:lnTo>
                    <a:lnTo>
                      <a:pt x="36" y="1"/>
                    </a:lnTo>
                    <a:lnTo>
                      <a:pt x="4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59" name="Freeform 496"/>
              <p:cNvSpPr>
                <a:spLocks/>
              </p:cNvSpPr>
              <p:nvPr/>
            </p:nvSpPr>
            <p:spPr bwMode="auto">
              <a:xfrm>
                <a:off x="2980" y="1078"/>
                <a:ext cx="88" cy="39"/>
              </a:xfrm>
              <a:custGeom>
                <a:avLst/>
                <a:gdLst>
                  <a:gd name="T0" fmla="*/ 45 w 88"/>
                  <a:gd name="T1" fmla="*/ 0 h 39"/>
                  <a:gd name="T2" fmla="*/ 53 w 88"/>
                  <a:gd name="T3" fmla="*/ 1 h 39"/>
                  <a:gd name="T4" fmla="*/ 61 w 88"/>
                  <a:gd name="T5" fmla="*/ 2 h 39"/>
                  <a:gd name="T6" fmla="*/ 69 w 88"/>
                  <a:gd name="T7" fmla="*/ 3 h 39"/>
                  <a:gd name="T8" fmla="*/ 75 w 88"/>
                  <a:gd name="T9" fmla="*/ 6 h 39"/>
                  <a:gd name="T10" fmla="*/ 81 w 88"/>
                  <a:gd name="T11" fmla="*/ 9 h 39"/>
                  <a:gd name="T12" fmla="*/ 85 w 88"/>
                  <a:gd name="T13" fmla="*/ 13 h 39"/>
                  <a:gd name="T14" fmla="*/ 87 w 88"/>
                  <a:gd name="T15" fmla="*/ 16 h 39"/>
                  <a:gd name="T16" fmla="*/ 88 w 88"/>
                  <a:gd name="T17" fmla="*/ 20 h 39"/>
                  <a:gd name="T18" fmla="*/ 87 w 88"/>
                  <a:gd name="T19" fmla="*/ 24 h 39"/>
                  <a:gd name="T20" fmla="*/ 85 w 88"/>
                  <a:gd name="T21" fmla="*/ 28 h 39"/>
                  <a:gd name="T22" fmla="*/ 81 w 88"/>
                  <a:gd name="T23" fmla="*/ 31 h 39"/>
                  <a:gd name="T24" fmla="*/ 75 w 88"/>
                  <a:gd name="T25" fmla="*/ 34 h 39"/>
                  <a:gd name="T26" fmla="*/ 69 w 88"/>
                  <a:gd name="T27" fmla="*/ 36 h 39"/>
                  <a:gd name="T28" fmla="*/ 61 w 88"/>
                  <a:gd name="T29" fmla="*/ 38 h 39"/>
                  <a:gd name="T30" fmla="*/ 53 w 88"/>
                  <a:gd name="T31" fmla="*/ 39 h 39"/>
                  <a:gd name="T32" fmla="*/ 45 w 88"/>
                  <a:gd name="T33" fmla="*/ 39 h 39"/>
                  <a:gd name="T34" fmla="*/ 36 w 88"/>
                  <a:gd name="T35" fmla="*/ 39 h 39"/>
                  <a:gd name="T36" fmla="*/ 28 w 88"/>
                  <a:gd name="T37" fmla="*/ 38 h 39"/>
                  <a:gd name="T38" fmla="*/ 20 w 88"/>
                  <a:gd name="T39" fmla="*/ 36 h 39"/>
                  <a:gd name="T40" fmla="*/ 13 w 88"/>
                  <a:gd name="T41" fmla="*/ 34 h 39"/>
                  <a:gd name="T42" fmla="*/ 8 w 88"/>
                  <a:gd name="T43" fmla="*/ 31 h 39"/>
                  <a:gd name="T44" fmla="*/ 4 w 88"/>
                  <a:gd name="T45" fmla="*/ 28 h 39"/>
                  <a:gd name="T46" fmla="*/ 1 w 88"/>
                  <a:gd name="T47" fmla="*/ 24 h 39"/>
                  <a:gd name="T48" fmla="*/ 0 w 88"/>
                  <a:gd name="T49" fmla="*/ 20 h 39"/>
                  <a:gd name="T50" fmla="*/ 1 w 88"/>
                  <a:gd name="T51" fmla="*/ 16 h 39"/>
                  <a:gd name="T52" fmla="*/ 4 w 88"/>
                  <a:gd name="T53" fmla="*/ 13 h 39"/>
                  <a:gd name="T54" fmla="*/ 8 w 88"/>
                  <a:gd name="T55" fmla="*/ 9 h 39"/>
                  <a:gd name="T56" fmla="*/ 13 w 88"/>
                  <a:gd name="T57" fmla="*/ 6 h 39"/>
                  <a:gd name="T58" fmla="*/ 20 w 88"/>
                  <a:gd name="T59" fmla="*/ 3 h 39"/>
                  <a:gd name="T60" fmla="*/ 28 w 88"/>
                  <a:gd name="T61" fmla="*/ 2 h 39"/>
                  <a:gd name="T62" fmla="*/ 36 w 88"/>
                  <a:gd name="T63" fmla="*/ 1 h 39"/>
                  <a:gd name="T64" fmla="*/ 45 w 8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9"/>
                  <a:gd name="T101" fmla="*/ 88 w 88"/>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9">
                    <a:moveTo>
                      <a:pt x="45" y="0"/>
                    </a:moveTo>
                    <a:lnTo>
                      <a:pt x="53" y="1"/>
                    </a:lnTo>
                    <a:lnTo>
                      <a:pt x="61" y="2"/>
                    </a:lnTo>
                    <a:lnTo>
                      <a:pt x="69" y="3"/>
                    </a:lnTo>
                    <a:lnTo>
                      <a:pt x="75" y="6"/>
                    </a:lnTo>
                    <a:lnTo>
                      <a:pt x="81" y="9"/>
                    </a:lnTo>
                    <a:lnTo>
                      <a:pt x="85" y="13"/>
                    </a:lnTo>
                    <a:lnTo>
                      <a:pt x="87" y="16"/>
                    </a:lnTo>
                    <a:lnTo>
                      <a:pt x="88" y="20"/>
                    </a:lnTo>
                    <a:lnTo>
                      <a:pt x="87" y="24"/>
                    </a:lnTo>
                    <a:lnTo>
                      <a:pt x="85" y="28"/>
                    </a:lnTo>
                    <a:lnTo>
                      <a:pt x="81" y="31"/>
                    </a:lnTo>
                    <a:lnTo>
                      <a:pt x="75" y="34"/>
                    </a:lnTo>
                    <a:lnTo>
                      <a:pt x="69" y="36"/>
                    </a:lnTo>
                    <a:lnTo>
                      <a:pt x="61" y="38"/>
                    </a:lnTo>
                    <a:lnTo>
                      <a:pt x="53" y="39"/>
                    </a:lnTo>
                    <a:lnTo>
                      <a:pt x="45" y="39"/>
                    </a:lnTo>
                    <a:lnTo>
                      <a:pt x="36" y="39"/>
                    </a:lnTo>
                    <a:lnTo>
                      <a:pt x="28" y="38"/>
                    </a:lnTo>
                    <a:lnTo>
                      <a:pt x="20" y="36"/>
                    </a:lnTo>
                    <a:lnTo>
                      <a:pt x="13" y="34"/>
                    </a:lnTo>
                    <a:lnTo>
                      <a:pt x="8" y="31"/>
                    </a:lnTo>
                    <a:lnTo>
                      <a:pt x="4" y="28"/>
                    </a:lnTo>
                    <a:lnTo>
                      <a:pt x="1" y="24"/>
                    </a:lnTo>
                    <a:lnTo>
                      <a:pt x="0" y="20"/>
                    </a:lnTo>
                    <a:lnTo>
                      <a:pt x="1" y="16"/>
                    </a:lnTo>
                    <a:lnTo>
                      <a:pt x="4" y="13"/>
                    </a:lnTo>
                    <a:lnTo>
                      <a:pt x="8" y="9"/>
                    </a:lnTo>
                    <a:lnTo>
                      <a:pt x="13" y="6"/>
                    </a:lnTo>
                    <a:lnTo>
                      <a:pt x="20" y="3"/>
                    </a:lnTo>
                    <a:lnTo>
                      <a:pt x="28" y="2"/>
                    </a:lnTo>
                    <a:lnTo>
                      <a:pt x="36" y="1"/>
                    </a:lnTo>
                    <a:lnTo>
                      <a:pt x="45"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60" name="Freeform 497"/>
              <p:cNvSpPr>
                <a:spLocks/>
              </p:cNvSpPr>
              <p:nvPr/>
            </p:nvSpPr>
            <p:spPr bwMode="auto">
              <a:xfrm>
                <a:off x="3107" y="1035"/>
                <a:ext cx="202" cy="109"/>
              </a:xfrm>
              <a:custGeom>
                <a:avLst/>
                <a:gdLst>
                  <a:gd name="T0" fmla="*/ 39 w 202"/>
                  <a:gd name="T1" fmla="*/ 0 h 109"/>
                  <a:gd name="T2" fmla="*/ 163 w 202"/>
                  <a:gd name="T3" fmla="*/ 0 h 109"/>
                  <a:gd name="T4" fmla="*/ 171 w 202"/>
                  <a:gd name="T5" fmla="*/ 1 h 109"/>
                  <a:gd name="T6" fmla="*/ 178 w 202"/>
                  <a:gd name="T7" fmla="*/ 2 h 109"/>
                  <a:gd name="T8" fmla="*/ 185 w 202"/>
                  <a:gd name="T9" fmla="*/ 6 h 109"/>
                  <a:gd name="T10" fmla="*/ 191 w 202"/>
                  <a:gd name="T11" fmla="*/ 9 h 109"/>
                  <a:gd name="T12" fmla="*/ 196 w 202"/>
                  <a:gd name="T13" fmla="*/ 14 h 109"/>
                  <a:gd name="T14" fmla="*/ 199 w 202"/>
                  <a:gd name="T15" fmla="*/ 19 h 109"/>
                  <a:gd name="T16" fmla="*/ 202 w 202"/>
                  <a:gd name="T17" fmla="*/ 25 h 109"/>
                  <a:gd name="T18" fmla="*/ 202 w 202"/>
                  <a:gd name="T19" fmla="*/ 31 h 109"/>
                  <a:gd name="T20" fmla="*/ 202 w 202"/>
                  <a:gd name="T21" fmla="*/ 77 h 109"/>
                  <a:gd name="T22" fmla="*/ 202 w 202"/>
                  <a:gd name="T23" fmla="*/ 84 h 109"/>
                  <a:gd name="T24" fmla="*/ 199 w 202"/>
                  <a:gd name="T25" fmla="*/ 89 h 109"/>
                  <a:gd name="T26" fmla="*/ 196 w 202"/>
                  <a:gd name="T27" fmla="*/ 95 h 109"/>
                  <a:gd name="T28" fmla="*/ 191 w 202"/>
                  <a:gd name="T29" fmla="*/ 100 h 109"/>
                  <a:gd name="T30" fmla="*/ 185 w 202"/>
                  <a:gd name="T31" fmla="*/ 103 h 109"/>
                  <a:gd name="T32" fmla="*/ 178 w 202"/>
                  <a:gd name="T33" fmla="*/ 106 h 109"/>
                  <a:gd name="T34" fmla="*/ 171 w 202"/>
                  <a:gd name="T35" fmla="*/ 108 h 109"/>
                  <a:gd name="T36" fmla="*/ 163 w 202"/>
                  <a:gd name="T37" fmla="*/ 109 h 109"/>
                  <a:gd name="T38" fmla="*/ 39 w 202"/>
                  <a:gd name="T39" fmla="*/ 109 h 109"/>
                  <a:gd name="T40" fmla="*/ 31 w 202"/>
                  <a:gd name="T41" fmla="*/ 108 h 109"/>
                  <a:gd name="T42" fmla="*/ 24 w 202"/>
                  <a:gd name="T43" fmla="*/ 106 h 109"/>
                  <a:gd name="T44" fmla="*/ 17 w 202"/>
                  <a:gd name="T45" fmla="*/ 103 h 109"/>
                  <a:gd name="T46" fmla="*/ 12 w 202"/>
                  <a:gd name="T47" fmla="*/ 100 h 109"/>
                  <a:gd name="T48" fmla="*/ 7 w 202"/>
                  <a:gd name="T49" fmla="*/ 95 h 109"/>
                  <a:gd name="T50" fmla="*/ 3 w 202"/>
                  <a:gd name="T51" fmla="*/ 89 h 109"/>
                  <a:gd name="T52" fmla="*/ 1 w 202"/>
                  <a:gd name="T53" fmla="*/ 84 h 109"/>
                  <a:gd name="T54" fmla="*/ 0 w 202"/>
                  <a:gd name="T55" fmla="*/ 77 h 109"/>
                  <a:gd name="T56" fmla="*/ 0 w 202"/>
                  <a:gd name="T57" fmla="*/ 31 h 109"/>
                  <a:gd name="T58" fmla="*/ 1 w 202"/>
                  <a:gd name="T59" fmla="*/ 25 h 109"/>
                  <a:gd name="T60" fmla="*/ 3 w 202"/>
                  <a:gd name="T61" fmla="*/ 19 h 109"/>
                  <a:gd name="T62" fmla="*/ 7 w 202"/>
                  <a:gd name="T63" fmla="*/ 14 h 109"/>
                  <a:gd name="T64" fmla="*/ 12 w 202"/>
                  <a:gd name="T65" fmla="*/ 9 h 109"/>
                  <a:gd name="T66" fmla="*/ 17 w 202"/>
                  <a:gd name="T67" fmla="*/ 6 h 109"/>
                  <a:gd name="T68" fmla="*/ 24 w 202"/>
                  <a:gd name="T69" fmla="*/ 2 h 109"/>
                  <a:gd name="T70" fmla="*/ 31 w 202"/>
                  <a:gd name="T71" fmla="*/ 1 h 109"/>
                  <a:gd name="T72" fmla="*/ 39 w 202"/>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09"/>
                  <a:gd name="T113" fmla="*/ 202 w 202"/>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09">
                    <a:moveTo>
                      <a:pt x="39" y="0"/>
                    </a:moveTo>
                    <a:lnTo>
                      <a:pt x="163" y="0"/>
                    </a:lnTo>
                    <a:lnTo>
                      <a:pt x="171" y="1"/>
                    </a:lnTo>
                    <a:lnTo>
                      <a:pt x="178" y="2"/>
                    </a:lnTo>
                    <a:lnTo>
                      <a:pt x="185" y="6"/>
                    </a:lnTo>
                    <a:lnTo>
                      <a:pt x="191" y="9"/>
                    </a:lnTo>
                    <a:lnTo>
                      <a:pt x="196" y="14"/>
                    </a:lnTo>
                    <a:lnTo>
                      <a:pt x="199" y="19"/>
                    </a:lnTo>
                    <a:lnTo>
                      <a:pt x="202" y="25"/>
                    </a:lnTo>
                    <a:lnTo>
                      <a:pt x="202" y="31"/>
                    </a:lnTo>
                    <a:lnTo>
                      <a:pt x="202" y="77"/>
                    </a:lnTo>
                    <a:lnTo>
                      <a:pt x="202" y="84"/>
                    </a:lnTo>
                    <a:lnTo>
                      <a:pt x="199" y="89"/>
                    </a:lnTo>
                    <a:lnTo>
                      <a:pt x="196" y="95"/>
                    </a:lnTo>
                    <a:lnTo>
                      <a:pt x="191" y="100"/>
                    </a:lnTo>
                    <a:lnTo>
                      <a:pt x="185" y="103"/>
                    </a:lnTo>
                    <a:lnTo>
                      <a:pt x="178" y="106"/>
                    </a:lnTo>
                    <a:lnTo>
                      <a:pt x="171" y="108"/>
                    </a:lnTo>
                    <a:lnTo>
                      <a:pt x="163" y="109"/>
                    </a:lnTo>
                    <a:lnTo>
                      <a:pt x="39" y="109"/>
                    </a:lnTo>
                    <a:lnTo>
                      <a:pt x="31" y="108"/>
                    </a:lnTo>
                    <a:lnTo>
                      <a:pt x="24" y="106"/>
                    </a:lnTo>
                    <a:lnTo>
                      <a:pt x="17" y="103"/>
                    </a:lnTo>
                    <a:lnTo>
                      <a:pt x="12" y="100"/>
                    </a:lnTo>
                    <a:lnTo>
                      <a:pt x="7" y="95"/>
                    </a:lnTo>
                    <a:lnTo>
                      <a:pt x="3" y="89"/>
                    </a:lnTo>
                    <a:lnTo>
                      <a:pt x="1" y="84"/>
                    </a:lnTo>
                    <a:lnTo>
                      <a:pt x="0" y="77"/>
                    </a:lnTo>
                    <a:lnTo>
                      <a:pt x="0" y="31"/>
                    </a:lnTo>
                    <a:lnTo>
                      <a:pt x="1" y="25"/>
                    </a:lnTo>
                    <a:lnTo>
                      <a:pt x="3" y="19"/>
                    </a:lnTo>
                    <a:lnTo>
                      <a:pt x="7" y="14"/>
                    </a:lnTo>
                    <a:lnTo>
                      <a:pt x="12" y="9"/>
                    </a:lnTo>
                    <a:lnTo>
                      <a:pt x="17" y="6"/>
                    </a:lnTo>
                    <a:lnTo>
                      <a:pt x="24" y="2"/>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61" name="Freeform 498"/>
              <p:cNvSpPr>
                <a:spLocks/>
              </p:cNvSpPr>
              <p:nvPr/>
            </p:nvSpPr>
            <p:spPr bwMode="auto">
              <a:xfrm>
                <a:off x="3107" y="1035"/>
                <a:ext cx="202" cy="109"/>
              </a:xfrm>
              <a:custGeom>
                <a:avLst/>
                <a:gdLst>
                  <a:gd name="T0" fmla="*/ 39 w 202"/>
                  <a:gd name="T1" fmla="*/ 0 h 109"/>
                  <a:gd name="T2" fmla="*/ 163 w 202"/>
                  <a:gd name="T3" fmla="*/ 0 h 109"/>
                  <a:gd name="T4" fmla="*/ 171 w 202"/>
                  <a:gd name="T5" fmla="*/ 1 h 109"/>
                  <a:gd name="T6" fmla="*/ 178 w 202"/>
                  <a:gd name="T7" fmla="*/ 2 h 109"/>
                  <a:gd name="T8" fmla="*/ 185 w 202"/>
                  <a:gd name="T9" fmla="*/ 6 h 109"/>
                  <a:gd name="T10" fmla="*/ 191 w 202"/>
                  <a:gd name="T11" fmla="*/ 9 h 109"/>
                  <a:gd name="T12" fmla="*/ 196 w 202"/>
                  <a:gd name="T13" fmla="*/ 14 h 109"/>
                  <a:gd name="T14" fmla="*/ 199 w 202"/>
                  <a:gd name="T15" fmla="*/ 19 h 109"/>
                  <a:gd name="T16" fmla="*/ 202 w 202"/>
                  <a:gd name="T17" fmla="*/ 25 h 109"/>
                  <a:gd name="T18" fmla="*/ 202 w 202"/>
                  <a:gd name="T19" fmla="*/ 31 h 109"/>
                  <a:gd name="T20" fmla="*/ 202 w 202"/>
                  <a:gd name="T21" fmla="*/ 77 h 109"/>
                  <a:gd name="T22" fmla="*/ 202 w 202"/>
                  <a:gd name="T23" fmla="*/ 84 h 109"/>
                  <a:gd name="T24" fmla="*/ 199 w 202"/>
                  <a:gd name="T25" fmla="*/ 89 h 109"/>
                  <a:gd name="T26" fmla="*/ 196 w 202"/>
                  <a:gd name="T27" fmla="*/ 95 h 109"/>
                  <a:gd name="T28" fmla="*/ 191 w 202"/>
                  <a:gd name="T29" fmla="*/ 100 h 109"/>
                  <a:gd name="T30" fmla="*/ 185 w 202"/>
                  <a:gd name="T31" fmla="*/ 103 h 109"/>
                  <a:gd name="T32" fmla="*/ 178 w 202"/>
                  <a:gd name="T33" fmla="*/ 106 h 109"/>
                  <a:gd name="T34" fmla="*/ 171 w 202"/>
                  <a:gd name="T35" fmla="*/ 108 h 109"/>
                  <a:gd name="T36" fmla="*/ 163 w 202"/>
                  <a:gd name="T37" fmla="*/ 109 h 109"/>
                  <a:gd name="T38" fmla="*/ 39 w 202"/>
                  <a:gd name="T39" fmla="*/ 109 h 109"/>
                  <a:gd name="T40" fmla="*/ 31 w 202"/>
                  <a:gd name="T41" fmla="*/ 108 h 109"/>
                  <a:gd name="T42" fmla="*/ 24 w 202"/>
                  <a:gd name="T43" fmla="*/ 106 h 109"/>
                  <a:gd name="T44" fmla="*/ 17 w 202"/>
                  <a:gd name="T45" fmla="*/ 103 h 109"/>
                  <a:gd name="T46" fmla="*/ 12 w 202"/>
                  <a:gd name="T47" fmla="*/ 100 h 109"/>
                  <a:gd name="T48" fmla="*/ 7 w 202"/>
                  <a:gd name="T49" fmla="*/ 95 h 109"/>
                  <a:gd name="T50" fmla="*/ 3 w 202"/>
                  <a:gd name="T51" fmla="*/ 89 h 109"/>
                  <a:gd name="T52" fmla="*/ 1 w 202"/>
                  <a:gd name="T53" fmla="*/ 84 h 109"/>
                  <a:gd name="T54" fmla="*/ 0 w 202"/>
                  <a:gd name="T55" fmla="*/ 77 h 109"/>
                  <a:gd name="T56" fmla="*/ 0 w 202"/>
                  <a:gd name="T57" fmla="*/ 31 h 109"/>
                  <a:gd name="T58" fmla="*/ 1 w 202"/>
                  <a:gd name="T59" fmla="*/ 25 h 109"/>
                  <a:gd name="T60" fmla="*/ 3 w 202"/>
                  <a:gd name="T61" fmla="*/ 19 h 109"/>
                  <a:gd name="T62" fmla="*/ 7 w 202"/>
                  <a:gd name="T63" fmla="*/ 14 h 109"/>
                  <a:gd name="T64" fmla="*/ 12 w 202"/>
                  <a:gd name="T65" fmla="*/ 9 h 109"/>
                  <a:gd name="T66" fmla="*/ 17 w 202"/>
                  <a:gd name="T67" fmla="*/ 6 h 109"/>
                  <a:gd name="T68" fmla="*/ 24 w 202"/>
                  <a:gd name="T69" fmla="*/ 2 h 109"/>
                  <a:gd name="T70" fmla="*/ 31 w 202"/>
                  <a:gd name="T71" fmla="*/ 1 h 109"/>
                  <a:gd name="T72" fmla="*/ 39 w 202"/>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09"/>
                  <a:gd name="T113" fmla="*/ 202 w 202"/>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09">
                    <a:moveTo>
                      <a:pt x="39" y="0"/>
                    </a:moveTo>
                    <a:lnTo>
                      <a:pt x="163" y="0"/>
                    </a:lnTo>
                    <a:lnTo>
                      <a:pt x="171" y="1"/>
                    </a:lnTo>
                    <a:lnTo>
                      <a:pt x="178" y="2"/>
                    </a:lnTo>
                    <a:lnTo>
                      <a:pt x="185" y="6"/>
                    </a:lnTo>
                    <a:lnTo>
                      <a:pt x="191" y="9"/>
                    </a:lnTo>
                    <a:lnTo>
                      <a:pt x="196" y="14"/>
                    </a:lnTo>
                    <a:lnTo>
                      <a:pt x="199" y="19"/>
                    </a:lnTo>
                    <a:lnTo>
                      <a:pt x="202" y="25"/>
                    </a:lnTo>
                    <a:lnTo>
                      <a:pt x="202" y="31"/>
                    </a:lnTo>
                    <a:lnTo>
                      <a:pt x="202" y="77"/>
                    </a:lnTo>
                    <a:lnTo>
                      <a:pt x="202" y="84"/>
                    </a:lnTo>
                    <a:lnTo>
                      <a:pt x="199" y="89"/>
                    </a:lnTo>
                    <a:lnTo>
                      <a:pt x="196" y="95"/>
                    </a:lnTo>
                    <a:lnTo>
                      <a:pt x="191" y="100"/>
                    </a:lnTo>
                    <a:lnTo>
                      <a:pt x="185" y="103"/>
                    </a:lnTo>
                    <a:lnTo>
                      <a:pt x="178" y="106"/>
                    </a:lnTo>
                    <a:lnTo>
                      <a:pt x="171" y="108"/>
                    </a:lnTo>
                    <a:lnTo>
                      <a:pt x="163" y="109"/>
                    </a:lnTo>
                    <a:lnTo>
                      <a:pt x="39" y="109"/>
                    </a:lnTo>
                    <a:lnTo>
                      <a:pt x="31" y="108"/>
                    </a:lnTo>
                    <a:lnTo>
                      <a:pt x="24" y="106"/>
                    </a:lnTo>
                    <a:lnTo>
                      <a:pt x="17" y="103"/>
                    </a:lnTo>
                    <a:lnTo>
                      <a:pt x="12" y="100"/>
                    </a:lnTo>
                    <a:lnTo>
                      <a:pt x="7" y="95"/>
                    </a:lnTo>
                    <a:lnTo>
                      <a:pt x="3" y="89"/>
                    </a:lnTo>
                    <a:lnTo>
                      <a:pt x="1" y="84"/>
                    </a:lnTo>
                    <a:lnTo>
                      <a:pt x="0" y="77"/>
                    </a:lnTo>
                    <a:lnTo>
                      <a:pt x="0" y="31"/>
                    </a:lnTo>
                    <a:lnTo>
                      <a:pt x="1" y="25"/>
                    </a:lnTo>
                    <a:lnTo>
                      <a:pt x="3" y="19"/>
                    </a:lnTo>
                    <a:lnTo>
                      <a:pt x="7" y="14"/>
                    </a:lnTo>
                    <a:lnTo>
                      <a:pt x="12" y="9"/>
                    </a:lnTo>
                    <a:lnTo>
                      <a:pt x="17" y="6"/>
                    </a:lnTo>
                    <a:lnTo>
                      <a:pt x="24" y="2"/>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62" name="Freeform 499"/>
              <p:cNvSpPr>
                <a:spLocks/>
              </p:cNvSpPr>
              <p:nvPr/>
            </p:nvSpPr>
            <p:spPr bwMode="auto">
              <a:xfrm>
                <a:off x="3178" y="1078"/>
                <a:ext cx="87" cy="39"/>
              </a:xfrm>
              <a:custGeom>
                <a:avLst/>
                <a:gdLst>
                  <a:gd name="T0" fmla="*/ 44 w 87"/>
                  <a:gd name="T1" fmla="*/ 0 h 39"/>
                  <a:gd name="T2" fmla="*/ 52 w 87"/>
                  <a:gd name="T3" fmla="*/ 1 h 39"/>
                  <a:gd name="T4" fmla="*/ 61 w 87"/>
                  <a:gd name="T5" fmla="*/ 2 h 39"/>
                  <a:gd name="T6" fmla="*/ 68 w 87"/>
                  <a:gd name="T7" fmla="*/ 3 h 39"/>
                  <a:gd name="T8" fmla="*/ 74 w 87"/>
                  <a:gd name="T9" fmla="*/ 6 h 39"/>
                  <a:gd name="T10" fmla="*/ 80 w 87"/>
                  <a:gd name="T11" fmla="*/ 9 h 39"/>
                  <a:gd name="T12" fmla="*/ 84 w 87"/>
                  <a:gd name="T13" fmla="*/ 13 h 39"/>
                  <a:gd name="T14" fmla="*/ 86 w 87"/>
                  <a:gd name="T15" fmla="*/ 16 h 39"/>
                  <a:gd name="T16" fmla="*/ 87 w 87"/>
                  <a:gd name="T17" fmla="*/ 20 h 39"/>
                  <a:gd name="T18" fmla="*/ 86 w 87"/>
                  <a:gd name="T19" fmla="*/ 24 h 39"/>
                  <a:gd name="T20" fmla="*/ 84 w 87"/>
                  <a:gd name="T21" fmla="*/ 28 h 39"/>
                  <a:gd name="T22" fmla="*/ 80 w 87"/>
                  <a:gd name="T23" fmla="*/ 31 h 39"/>
                  <a:gd name="T24" fmla="*/ 74 w 87"/>
                  <a:gd name="T25" fmla="*/ 34 h 39"/>
                  <a:gd name="T26" fmla="*/ 68 w 87"/>
                  <a:gd name="T27" fmla="*/ 36 h 39"/>
                  <a:gd name="T28" fmla="*/ 61 w 87"/>
                  <a:gd name="T29" fmla="*/ 38 h 39"/>
                  <a:gd name="T30" fmla="*/ 52 w 87"/>
                  <a:gd name="T31" fmla="*/ 39 h 39"/>
                  <a:gd name="T32" fmla="*/ 44 w 87"/>
                  <a:gd name="T33" fmla="*/ 39 h 39"/>
                  <a:gd name="T34" fmla="*/ 35 w 87"/>
                  <a:gd name="T35" fmla="*/ 39 h 39"/>
                  <a:gd name="T36" fmla="*/ 27 w 87"/>
                  <a:gd name="T37" fmla="*/ 38 h 39"/>
                  <a:gd name="T38" fmla="*/ 20 w 87"/>
                  <a:gd name="T39" fmla="*/ 36 h 39"/>
                  <a:gd name="T40" fmla="*/ 13 w 87"/>
                  <a:gd name="T41" fmla="*/ 34 h 39"/>
                  <a:gd name="T42" fmla="*/ 8 w 87"/>
                  <a:gd name="T43" fmla="*/ 31 h 39"/>
                  <a:gd name="T44" fmla="*/ 4 w 87"/>
                  <a:gd name="T45" fmla="*/ 28 h 39"/>
                  <a:gd name="T46" fmla="*/ 1 w 87"/>
                  <a:gd name="T47" fmla="*/ 24 h 39"/>
                  <a:gd name="T48" fmla="*/ 0 w 87"/>
                  <a:gd name="T49" fmla="*/ 20 h 39"/>
                  <a:gd name="T50" fmla="*/ 1 w 87"/>
                  <a:gd name="T51" fmla="*/ 16 h 39"/>
                  <a:gd name="T52" fmla="*/ 4 w 87"/>
                  <a:gd name="T53" fmla="*/ 13 h 39"/>
                  <a:gd name="T54" fmla="*/ 8 w 87"/>
                  <a:gd name="T55" fmla="*/ 9 h 39"/>
                  <a:gd name="T56" fmla="*/ 13 w 87"/>
                  <a:gd name="T57" fmla="*/ 6 h 39"/>
                  <a:gd name="T58" fmla="*/ 20 w 87"/>
                  <a:gd name="T59" fmla="*/ 3 h 39"/>
                  <a:gd name="T60" fmla="*/ 27 w 87"/>
                  <a:gd name="T61" fmla="*/ 2 h 39"/>
                  <a:gd name="T62" fmla="*/ 35 w 87"/>
                  <a:gd name="T63" fmla="*/ 1 h 39"/>
                  <a:gd name="T64" fmla="*/ 44 w 8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9"/>
                  <a:gd name="T101" fmla="*/ 87 w 8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9">
                    <a:moveTo>
                      <a:pt x="44" y="0"/>
                    </a:moveTo>
                    <a:lnTo>
                      <a:pt x="52" y="1"/>
                    </a:lnTo>
                    <a:lnTo>
                      <a:pt x="61" y="2"/>
                    </a:lnTo>
                    <a:lnTo>
                      <a:pt x="68" y="3"/>
                    </a:lnTo>
                    <a:lnTo>
                      <a:pt x="74" y="6"/>
                    </a:lnTo>
                    <a:lnTo>
                      <a:pt x="80" y="9"/>
                    </a:lnTo>
                    <a:lnTo>
                      <a:pt x="84" y="13"/>
                    </a:lnTo>
                    <a:lnTo>
                      <a:pt x="86" y="16"/>
                    </a:lnTo>
                    <a:lnTo>
                      <a:pt x="87" y="20"/>
                    </a:lnTo>
                    <a:lnTo>
                      <a:pt x="86" y="24"/>
                    </a:lnTo>
                    <a:lnTo>
                      <a:pt x="84" y="28"/>
                    </a:lnTo>
                    <a:lnTo>
                      <a:pt x="80" y="31"/>
                    </a:lnTo>
                    <a:lnTo>
                      <a:pt x="74" y="34"/>
                    </a:lnTo>
                    <a:lnTo>
                      <a:pt x="68" y="36"/>
                    </a:lnTo>
                    <a:lnTo>
                      <a:pt x="61" y="38"/>
                    </a:lnTo>
                    <a:lnTo>
                      <a:pt x="52" y="39"/>
                    </a:lnTo>
                    <a:lnTo>
                      <a:pt x="44" y="39"/>
                    </a:lnTo>
                    <a:lnTo>
                      <a:pt x="35" y="39"/>
                    </a:lnTo>
                    <a:lnTo>
                      <a:pt x="27" y="38"/>
                    </a:lnTo>
                    <a:lnTo>
                      <a:pt x="20" y="36"/>
                    </a:lnTo>
                    <a:lnTo>
                      <a:pt x="13" y="34"/>
                    </a:lnTo>
                    <a:lnTo>
                      <a:pt x="8" y="31"/>
                    </a:lnTo>
                    <a:lnTo>
                      <a:pt x="4" y="28"/>
                    </a:lnTo>
                    <a:lnTo>
                      <a:pt x="1" y="24"/>
                    </a:lnTo>
                    <a:lnTo>
                      <a:pt x="0" y="20"/>
                    </a:lnTo>
                    <a:lnTo>
                      <a:pt x="1" y="16"/>
                    </a:lnTo>
                    <a:lnTo>
                      <a:pt x="4" y="13"/>
                    </a:lnTo>
                    <a:lnTo>
                      <a:pt x="8" y="9"/>
                    </a:lnTo>
                    <a:lnTo>
                      <a:pt x="13" y="6"/>
                    </a:lnTo>
                    <a:lnTo>
                      <a:pt x="20" y="3"/>
                    </a:lnTo>
                    <a:lnTo>
                      <a:pt x="27"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63" name="Freeform 500"/>
              <p:cNvSpPr>
                <a:spLocks/>
              </p:cNvSpPr>
              <p:nvPr/>
            </p:nvSpPr>
            <p:spPr bwMode="auto">
              <a:xfrm>
                <a:off x="3178" y="1078"/>
                <a:ext cx="87" cy="39"/>
              </a:xfrm>
              <a:custGeom>
                <a:avLst/>
                <a:gdLst>
                  <a:gd name="T0" fmla="*/ 44 w 87"/>
                  <a:gd name="T1" fmla="*/ 0 h 39"/>
                  <a:gd name="T2" fmla="*/ 52 w 87"/>
                  <a:gd name="T3" fmla="*/ 1 h 39"/>
                  <a:gd name="T4" fmla="*/ 61 w 87"/>
                  <a:gd name="T5" fmla="*/ 2 h 39"/>
                  <a:gd name="T6" fmla="*/ 68 w 87"/>
                  <a:gd name="T7" fmla="*/ 3 h 39"/>
                  <a:gd name="T8" fmla="*/ 74 w 87"/>
                  <a:gd name="T9" fmla="*/ 6 h 39"/>
                  <a:gd name="T10" fmla="*/ 80 w 87"/>
                  <a:gd name="T11" fmla="*/ 9 h 39"/>
                  <a:gd name="T12" fmla="*/ 84 w 87"/>
                  <a:gd name="T13" fmla="*/ 13 h 39"/>
                  <a:gd name="T14" fmla="*/ 86 w 87"/>
                  <a:gd name="T15" fmla="*/ 16 h 39"/>
                  <a:gd name="T16" fmla="*/ 87 w 87"/>
                  <a:gd name="T17" fmla="*/ 20 h 39"/>
                  <a:gd name="T18" fmla="*/ 86 w 87"/>
                  <a:gd name="T19" fmla="*/ 24 h 39"/>
                  <a:gd name="T20" fmla="*/ 84 w 87"/>
                  <a:gd name="T21" fmla="*/ 28 h 39"/>
                  <a:gd name="T22" fmla="*/ 80 w 87"/>
                  <a:gd name="T23" fmla="*/ 31 h 39"/>
                  <a:gd name="T24" fmla="*/ 74 w 87"/>
                  <a:gd name="T25" fmla="*/ 34 h 39"/>
                  <a:gd name="T26" fmla="*/ 68 w 87"/>
                  <a:gd name="T27" fmla="*/ 36 h 39"/>
                  <a:gd name="T28" fmla="*/ 61 w 87"/>
                  <a:gd name="T29" fmla="*/ 38 h 39"/>
                  <a:gd name="T30" fmla="*/ 52 w 87"/>
                  <a:gd name="T31" fmla="*/ 39 h 39"/>
                  <a:gd name="T32" fmla="*/ 44 w 87"/>
                  <a:gd name="T33" fmla="*/ 39 h 39"/>
                  <a:gd name="T34" fmla="*/ 35 w 87"/>
                  <a:gd name="T35" fmla="*/ 39 h 39"/>
                  <a:gd name="T36" fmla="*/ 27 w 87"/>
                  <a:gd name="T37" fmla="*/ 38 h 39"/>
                  <a:gd name="T38" fmla="*/ 20 w 87"/>
                  <a:gd name="T39" fmla="*/ 36 h 39"/>
                  <a:gd name="T40" fmla="*/ 13 w 87"/>
                  <a:gd name="T41" fmla="*/ 34 h 39"/>
                  <a:gd name="T42" fmla="*/ 8 w 87"/>
                  <a:gd name="T43" fmla="*/ 31 h 39"/>
                  <a:gd name="T44" fmla="*/ 4 w 87"/>
                  <a:gd name="T45" fmla="*/ 28 h 39"/>
                  <a:gd name="T46" fmla="*/ 1 w 87"/>
                  <a:gd name="T47" fmla="*/ 24 h 39"/>
                  <a:gd name="T48" fmla="*/ 0 w 87"/>
                  <a:gd name="T49" fmla="*/ 20 h 39"/>
                  <a:gd name="T50" fmla="*/ 1 w 87"/>
                  <a:gd name="T51" fmla="*/ 16 h 39"/>
                  <a:gd name="T52" fmla="*/ 4 w 87"/>
                  <a:gd name="T53" fmla="*/ 13 h 39"/>
                  <a:gd name="T54" fmla="*/ 8 w 87"/>
                  <a:gd name="T55" fmla="*/ 9 h 39"/>
                  <a:gd name="T56" fmla="*/ 13 w 87"/>
                  <a:gd name="T57" fmla="*/ 6 h 39"/>
                  <a:gd name="T58" fmla="*/ 20 w 87"/>
                  <a:gd name="T59" fmla="*/ 3 h 39"/>
                  <a:gd name="T60" fmla="*/ 27 w 87"/>
                  <a:gd name="T61" fmla="*/ 2 h 39"/>
                  <a:gd name="T62" fmla="*/ 35 w 87"/>
                  <a:gd name="T63" fmla="*/ 1 h 39"/>
                  <a:gd name="T64" fmla="*/ 44 w 8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9"/>
                  <a:gd name="T101" fmla="*/ 87 w 8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9">
                    <a:moveTo>
                      <a:pt x="44" y="0"/>
                    </a:moveTo>
                    <a:lnTo>
                      <a:pt x="52" y="1"/>
                    </a:lnTo>
                    <a:lnTo>
                      <a:pt x="61" y="2"/>
                    </a:lnTo>
                    <a:lnTo>
                      <a:pt x="68" y="3"/>
                    </a:lnTo>
                    <a:lnTo>
                      <a:pt x="74" y="6"/>
                    </a:lnTo>
                    <a:lnTo>
                      <a:pt x="80" y="9"/>
                    </a:lnTo>
                    <a:lnTo>
                      <a:pt x="84" y="13"/>
                    </a:lnTo>
                    <a:lnTo>
                      <a:pt x="86" y="16"/>
                    </a:lnTo>
                    <a:lnTo>
                      <a:pt x="87" y="20"/>
                    </a:lnTo>
                    <a:lnTo>
                      <a:pt x="86" y="24"/>
                    </a:lnTo>
                    <a:lnTo>
                      <a:pt x="84" y="28"/>
                    </a:lnTo>
                    <a:lnTo>
                      <a:pt x="80" y="31"/>
                    </a:lnTo>
                    <a:lnTo>
                      <a:pt x="74" y="34"/>
                    </a:lnTo>
                    <a:lnTo>
                      <a:pt x="68" y="36"/>
                    </a:lnTo>
                    <a:lnTo>
                      <a:pt x="61" y="38"/>
                    </a:lnTo>
                    <a:lnTo>
                      <a:pt x="52" y="39"/>
                    </a:lnTo>
                    <a:lnTo>
                      <a:pt x="44" y="39"/>
                    </a:lnTo>
                    <a:lnTo>
                      <a:pt x="35" y="39"/>
                    </a:lnTo>
                    <a:lnTo>
                      <a:pt x="27" y="38"/>
                    </a:lnTo>
                    <a:lnTo>
                      <a:pt x="20" y="36"/>
                    </a:lnTo>
                    <a:lnTo>
                      <a:pt x="13" y="34"/>
                    </a:lnTo>
                    <a:lnTo>
                      <a:pt x="8" y="31"/>
                    </a:lnTo>
                    <a:lnTo>
                      <a:pt x="4" y="28"/>
                    </a:lnTo>
                    <a:lnTo>
                      <a:pt x="1" y="24"/>
                    </a:lnTo>
                    <a:lnTo>
                      <a:pt x="0" y="20"/>
                    </a:lnTo>
                    <a:lnTo>
                      <a:pt x="1" y="16"/>
                    </a:lnTo>
                    <a:lnTo>
                      <a:pt x="4" y="13"/>
                    </a:lnTo>
                    <a:lnTo>
                      <a:pt x="8" y="9"/>
                    </a:lnTo>
                    <a:lnTo>
                      <a:pt x="13" y="6"/>
                    </a:lnTo>
                    <a:lnTo>
                      <a:pt x="20" y="3"/>
                    </a:lnTo>
                    <a:lnTo>
                      <a:pt x="27"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64" name="Freeform 501"/>
              <p:cNvSpPr>
                <a:spLocks/>
              </p:cNvSpPr>
              <p:nvPr/>
            </p:nvSpPr>
            <p:spPr bwMode="auto">
              <a:xfrm>
                <a:off x="3304" y="965"/>
                <a:ext cx="203" cy="109"/>
              </a:xfrm>
              <a:custGeom>
                <a:avLst/>
                <a:gdLst>
                  <a:gd name="T0" fmla="*/ 39 w 203"/>
                  <a:gd name="T1" fmla="*/ 0 h 109"/>
                  <a:gd name="T2" fmla="*/ 163 w 203"/>
                  <a:gd name="T3" fmla="*/ 0 h 109"/>
                  <a:gd name="T4" fmla="*/ 171 w 203"/>
                  <a:gd name="T5" fmla="*/ 1 h 109"/>
                  <a:gd name="T6" fmla="*/ 179 w 203"/>
                  <a:gd name="T7" fmla="*/ 2 h 109"/>
                  <a:gd name="T8" fmla="*/ 185 w 203"/>
                  <a:gd name="T9" fmla="*/ 6 h 109"/>
                  <a:gd name="T10" fmla="*/ 191 w 203"/>
                  <a:gd name="T11" fmla="*/ 9 h 109"/>
                  <a:gd name="T12" fmla="*/ 196 w 203"/>
                  <a:gd name="T13" fmla="*/ 14 h 109"/>
                  <a:gd name="T14" fmla="*/ 200 w 203"/>
                  <a:gd name="T15" fmla="*/ 20 h 109"/>
                  <a:gd name="T16" fmla="*/ 202 w 203"/>
                  <a:gd name="T17" fmla="*/ 25 h 109"/>
                  <a:gd name="T18" fmla="*/ 203 w 203"/>
                  <a:gd name="T19" fmla="*/ 31 h 109"/>
                  <a:gd name="T20" fmla="*/ 203 w 203"/>
                  <a:gd name="T21" fmla="*/ 77 h 109"/>
                  <a:gd name="T22" fmla="*/ 202 w 203"/>
                  <a:gd name="T23" fmla="*/ 84 h 109"/>
                  <a:gd name="T24" fmla="*/ 200 w 203"/>
                  <a:gd name="T25" fmla="*/ 89 h 109"/>
                  <a:gd name="T26" fmla="*/ 196 w 203"/>
                  <a:gd name="T27" fmla="*/ 95 h 109"/>
                  <a:gd name="T28" fmla="*/ 191 w 203"/>
                  <a:gd name="T29" fmla="*/ 100 h 109"/>
                  <a:gd name="T30" fmla="*/ 185 w 203"/>
                  <a:gd name="T31" fmla="*/ 103 h 109"/>
                  <a:gd name="T32" fmla="*/ 179 w 203"/>
                  <a:gd name="T33" fmla="*/ 106 h 109"/>
                  <a:gd name="T34" fmla="*/ 171 w 203"/>
                  <a:gd name="T35" fmla="*/ 108 h 109"/>
                  <a:gd name="T36" fmla="*/ 163 w 203"/>
                  <a:gd name="T37" fmla="*/ 109 h 109"/>
                  <a:gd name="T38" fmla="*/ 39 w 203"/>
                  <a:gd name="T39" fmla="*/ 109 h 109"/>
                  <a:gd name="T40" fmla="*/ 31 w 203"/>
                  <a:gd name="T41" fmla="*/ 108 h 109"/>
                  <a:gd name="T42" fmla="*/ 24 w 203"/>
                  <a:gd name="T43" fmla="*/ 106 h 109"/>
                  <a:gd name="T44" fmla="*/ 17 w 203"/>
                  <a:gd name="T45" fmla="*/ 103 h 109"/>
                  <a:gd name="T46" fmla="*/ 12 w 203"/>
                  <a:gd name="T47" fmla="*/ 100 h 109"/>
                  <a:gd name="T48" fmla="*/ 7 w 203"/>
                  <a:gd name="T49" fmla="*/ 95 h 109"/>
                  <a:gd name="T50" fmla="*/ 3 w 203"/>
                  <a:gd name="T51" fmla="*/ 89 h 109"/>
                  <a:gd name="T52" fmla="*/ 1 w 203"/>
                  <a:gd name="T53" fmla="*/ 84 h 109"/>
                  <a:gd name="T54" fmla="*/ 0 w 203"/>
                  <a:gd name="T55" fmla="*/ 77 h 109"/>
                  <a:gd name="T56" fmla="*/ 0 w 203"/>
                  <a:gd name="T57" fmla="*/ 31 h 109"/>
                  <a:gd name="T58" fmla="*/ 1 w 203"/>
                  <a:gd name="T59" fmla="*/ 25 h 109"/>
                  <a:gd name="T60" fmla="*/ 3 w 203"/>
                  <a:gd name="T61" fmla="*/ 20 h 109"/>
                  <a:gd name="T62" fmla="*/ 7 w 203"/>
                  <a:gd name="T63" fmla="*/ 14 h 109"/>
                  <a:gd name="T64" fmla="*/ 12 w 203"/>
                  <a:gd name="T65" fmla="*/ 9 h 109"/>
                  <a:gd name="T66" fmla="*/ 17 w 203"/>
                  <a:gd name="T67" fmla="*/ 6 h 109"/>
                  <a:gd name="T68" fmla="*/ 24 w 203"/>
                  <a:gd name="T69" fmla="*/ 2 h 109"/>
                  <a:gd name="T70" fmla="*/ 31 w 203"/>
                  <a:gd name="T71" fmla="*/ 1 h 109"/>
                  <a:gd name="T72" fmla="*/ 39 w 203"/>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09"/>
                  <a:gd name="T113" fmla="*/ 203 w 203"/>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09">
                    <a:moveTo>
                      <a:pt x="39" y="0"/>
                    </a:moveTo>
                    <a:lnTo>
                      <a:pt x="163" y="0"/>
                    </a:lnTo>
                    <a:lnTo>
                      <a:pt x="171" y="1"/>
                    </a:lnTo>
                    <a:lnTo>
                      <a:pt x="179" y="2"/>
                    </a:lnTo>
                    <a:lnTo>
                      <a:pt x="185" y="6"/>
                    </a:lnTo>
                    <a:lnTo>
                      <a:pt x="191" y="9"/>
                    </a:lnTo>
                    <a:lnTo>
                      <a:pt x="196" y="14"/>
                    </a:lnTo>
                    <a:lnTo>
                      <a:pt x="200" y="20"/>
                    </a:lnTo>
                    <a:lnTo>
                      <a:pt x="202" y="25"/>
                    </a:lnTo>
                    <a:lnTo>
                      <a:pt x="203" y="31"/>
                    </a:lnTo>
                    <a:lnTo>
                      <a:pt x="203" y="77"/>
                    </a:lnTo>
                    <a:lnTo>
                      <a:pt x="202" y="84"/>
                    </a:lnTo>
                    <a:lnTo>
                      <a:pt x="200" y="89"/>
                    </a:lnTo>
                    <a:lnTo>
                      <a:pt x="196" y="95"/>
                    </a:lnTo>
                    <a:lnTo>
                      <a:pt x="191" y="100"/>
                    </a:lnTo>
                    <a:lnTo>
                      <a:pt x="185" y="103"/>
                    </a:lnTo>
                    <a:lnTo>
                      <a:pt x="179" y="106"/>
                    </a:lnTo>
                    <a:lnTo>
                      <a:pt x="171" y="108"/>
                    </a:lnTo>
                    <a:lnTo>
                      <a:pt x="163" y="109"/>
                    </a:lnTo>
                    <a:lnTo>
                      <a:pt x="39" y="109"/>
                    </a:lnTo>
                    <a:lnTo>
                      <a:pt x="31" y="108"/>
                    </a:lnTo>
                    <a:lnTo>
                      <a:pt x="24" y="106"/>
                    </a:lnTo>
                    <a:lnTo>
                      <a:pt x="17" y="103"/>
                    </a:lnTo>
                    <a:lnTo>
                      <a:pt x="12" y="100"/>
                    </a:lnTo>
                    <a:lnTo>
                      <a:pt x="7" y="95"/>
                    </a:lnTo>
                    <a:lnTo>
                      <a:pt x="3" y="89"/>
                    </a:lnTo>
                    <a:lnTo>
                      <a:pt x="1" y="84"/>
                    </a:lnTo>
                    <a:lnTo>
                      <a:pt x="0" y="77"/>
                    </a:lnTo>
                    <a:lnTo>
                      <a:pt x="0" y="31"/>
                    </a:lnTo>
                    <a:lnTo>
                      <a:pt x="1" y="25"/>
                    </a:lnTo>
                    <a:lnTo>
                      <a:pt x="3" y="20"/>
                    </a:lnTo>
                    <a:lnTo>
                      <a:pt x="7" y="14"/>
                    </a:lnTo>
                    <a:lnTo>
                      <a:pt x="12" y="9"/>
                    </a:lnTo>
                    <a:lnTo>
                      <a:pt x="17" y="6"/>
                    </a:lnTo>
                    <a:lnTo>
                      <a:pt x="24" y="2"/>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65" name="Freeform 502"/>
              <p:cNvSpPr>
                <a:spLocks/>
              </p:cNvSpPr>
              <p:nvPr/>
            </p:nvSpPr>
            <p:spPr bwMode="auto">
              <a:xfrm>
                <a:off x="3304" y="965"/>
                <a:ext cx="203" cy="109"/>
              </a:xfrm>
              <a:custGeom>
                <a:avLst/>
                <a:gdLst>
                  <a:gd name="T0" fmla="*/ 39 w 203"/>
                  <a:gd name="T1" fmla="*/ 0 h 109"/>
                  <a:gd name="T2" fmla="*/ 163 w 203"/>
                  <a:gd name="T3" fmla="*/ 0 h 109"/>
                  <a:gd name="T4" fmla="*/ 171 w 203"/>
                  <a:gd name="T5" fmla="*/ 1 h 109"/>
                  <a:gd name="T6" fmla="*/ 179 w 203"/>
                  <a:gd name="T7" fmla="*/ 2 h 109"/>
                  <a:gd name="T8" fmla="*/ 185 w 203"/>
                  <a:gd name="T9" fmla="*/ 6 h 109"/>
                  <a:gd name="T10" fmla="*/ 191 w 203"/>
                  <a:gd name="T11" fmla="*/ 9 h 109"/>
                  <a:gd name="T12" fmla="*/ 196 w 203"/>
                  <a:gd name="T13" fmla="*/ 14 h 109"/>
                  <a:gd name="T14" fmla="*/ 200 w 203"/>
                  <a:gd name="T15" fmla="*/ 20 h 109"/>
                  <a:gd name="T16" fmla="*/ 202 w 203"/>
                  <a:gd name="T17" fmla="*/ 25 h 109"/>
                  <a:gd name="T18" fmla="*/ 203 w 203"/>
                  <a:gd name="T19" fmla="*/ 31 h 109"/>
                  <a:gd name="T20" fmla="*/ 203 w 203"/>
                  <a:gd name="T21" fmla="*/ 77 h 109"/>
                  <a:gd name="T22" fmla="*/ 202 w 203"/>
                  <a:gd name="T23" fmla="*/ 84 h 109"/>
                  <a:gd name="T24" fmla="*/ 200 w 203"/>
                  <a:gd name="T25" fmla="*/ 89 h 109"/>
                  <a:gd name="T26" fmla="*/ 196 w 203"/>
                  <a:gd name="T27" fmla="*/ 95 h 109"/>
                  <a:gd name="T28" fmla="*/ 191 w 203"/>
                  <a:gd name="T29" fmla="*/ 100 h 109"/>
                  <a:gd name="T30" fmla="*/ 185 w 203"/>
                  <a:gd name="T31" fmla="*/ 103 h 109"/>
                  <a:gd name="T32" fmla="*/ 179 w 203"/>
                  <a:gd name="T33" fmla="*/ 106 h 109"/>
                  <a:gd name="T34" fmla="*/ 171 w 203"/>
                  <a:gd name="T35" fmla="*/ 108 h 109"/>
                  <a:gd name="T36" fmla="*/ 163 w 203"/>
                  <a:gd name="T37" fmla="*/ 109 h 109"/>
                  <a:gd name="T38" fmla="*/ 39 w 203"/>
                  <a:gd name="T39" fmla="*/ 109 h 109"/>
                  <a:gd name="T40" fmla="*/ 31 w 203"/>
                  <a:gd name="T41" fmla="*/ 108 h 109"/>
                  <a:gd name="T42" fmla="*/ 24 w 203"/>
                  <a:gd name="T43" fmla="*/ 106 h 109"/>
                  <a:gd name="T44" fmla="*/ 17 w 203"/>
                  <a:gd name="T45" fmla="*/ 103 h 109"/>
                  <a:gd name="T46" fmla="*/ 12 w 203"/>
                  <a:gd name="T47" fmla="*/ 100 h 109"/>
                  <a:gd name="T48" fmla="*/ 7 w 203"/>
                  <a:gd name="T49" fmla="*/ 95 h 109"/>
                  <a:gd name="T50" fmla="*/ 3 w 203"/>
                  <a:gd name="T51" fmla="*/ 89 h 109"/>
                  <a:gd name="T52" fmla="*/ 1 w 203"/>
                  <a:gd name="T53" fmla="*/ 84 h 109"/>
                  <a:gd name="T54" fmla="*/ 0 w 203"/>
                  <a:gd name="T55" fmla="*/ 77 h 109"/>
                  <a:gd name="T56" fmla="*/ 0 w 203"/>
                  <a:gd name="T57" fmla="*/ 31 h 109"/>
                  <a:gd name="T58" fmla="*/ 1 w 203"/>
                  <a:gd name="T59" fmla="*/ 25 h 109"/>
                  <a:gd name="T60" fmla="*/ 3 w 203"/>
                  <a:gd name="T61" fmla="*/ 20 h 109"/>
                  <a:gd name="T62" fmla="*/ 7 w 203"/>
                  <a:gd name="T63" fmla="*/ 14 h 109"/>
                  <a:gd name="T64" fmla="*/ 12 w 203"/>
                  <a:gd name="T65" fmla="*/ 9 h 109"/>
                  <a:gd name="T66" fmla="*/ 17 w 203"/>
                  <a:gd name="T67" fmla="*/ 6 h 109"/>
                  <a:gd name="T68" fmla="*/ 24 w 203"/>
                  <a:gd name="T69" fmla="*/ 2 h 109"/>
                  <a:gd name="T70" fmla="*/ 31 w 203"/>
                  <a:gd name="T71" fmla="*/ 1 h 109"/>
                  <a:gd name="T72" fmla="*/ 39 w 203"/>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09"/>
                  <a:gd name="T113" fmla="*/ 203 w 203"/>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09">
                    <a:moveTo>
                      <a:pt x="39" y="0"/>
                    </a:moveTo>
                    <a:lnTo>
                      <a:pt x="163" y="0"/>
                    </a:lnTo>
                    <a:lnTo>
                      <a:pt x="171" y="1"/>
                    </a:lnTo>
                    <a:lnTo>
                      <a:pt x="179" y="2"/>
                    </a:lnTo>
                    <a:lnTo>
                      <a:pt x="185" y="6"/>
                    </a:lnTo>
                    <a:lnTo>
                      <a:pt x="191" y="9"/>
                    </a:lnTo>
                    <a:lnTo>
                      <a:pt x="196" y="14"/>
                    </a:lnTo>
                    <a:lnTo>
                      <a:pt x="200" y="20"/>
                    </a:lnTo>
                    <a:lnTo>
                      <a:pt x="202" y="25"/>
                    </a:lnTo>
                    <a:lnTo>
                      <a:pt x="203" y="31"/>
                    </a:lnTo>
                    <a:lnTo>
                      <a:pt x="203" y="77"/>
                    </a:lnTo>
                    <a:lnTo>
                      <a:pt x="202" y="84"/>
                    </a:lnTo>
                    <a:lnTo>
                      <a:pt x="200" y="89"/>
                    </a:lnTo>
                    <a:lnTo>
                      <a:pt x="196" y="95"/>
                    </a:lnTo>
                    <a:lnTo>
                      <a:pt x="191" y="100"/>
                    </a:lnTo>
                    <a:lnTo>
                      <a:pt x="185" y="103"/>
                    </a:lnTo>
                    <a:lnTo>
                      <a:pt x="179" y="106"/>
                    </a:lnTo>
                    <a:lnTo>
                      <a:pt x="171" y="108"/>
                    </a:lnTo>
                    <a:lnTo>
                      <a:pt x="163" y="109"/>
                    </a:lnTo>
                    <a:lnTo>
                      <a:pt x="39" y="109"/>
                    </a:lnTo>
                    <a:lnTo>
                      <a:pt x="31" y="108"/>
                    </a:lnTo>
                    <a:lnTo>
                      <a:pt x="24" y="106"/>
                    </a:lnTo>
                    <a:lnTo>
                      <a:pt x="17" y="103"/>
                    </a:lnTo>
                    <a:lnTo>
                      <a:pt x="12" y="100"/>
                    </a:lnTo>
                    <a:lnTo>
                      <a:pt x="7" y="95"/>
                    </a:lnTo>
                    <a:lnTo>
                      <a:pt x="3" y="89"/>
                    </a:lnTo>
                    <a:lnTo>
                      <a:pt x="1" y="84"/>
                    </a:lnTo>
                    <a:lnTo>
                      <a:pt x="0" y="77"/>
                    </a:lnTo>
                    <a:lnTo>
                      <a:pt x="0" y="31"/>
                    </a:lnTo>
                    <a:lnTo>
                      <a:pt x="1" y="25"/>
                    </a:lnTo>
                    <a:lnTo>
                      <a:pt x="3" y="20"/>
                    </a:lnTo>
                    <a:lnTo>
                      <a:pt x="7" y="14"/>
                    </a:lnTo>
                    <a:lnTo>
                      <a:pt x="12" y="9"/>
                    </a:lnTo>
                    <a:lnTo>
                      <a:pt x="17" y="6"/>
                    </a:lnTo>
                    <a:lnTo>
                      <a:pt x="24" y="2"/>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66" name="Freeform 503"/>
              <p:cNvSpPr>
                <a:spLocks/>
              </p:cNvSpPr>
              <p:nvPr/>
            </p:nvSpPr>
            <p:spPr bwMode="auto">
              <a:xfrm>
                <a:off x="3376" y="1008"/>
                <a:ext cx="87" cy="40"/>
              </a:xfrm>
              <a:custGeom>
                <a:avLst/>
                <a:gdLst>
                  <a:gd name="T0" fmla="*/ 43 w 87"/>
                  <a:gd name="T1" fmla="*/ 0 h 40"/>
                  <a:gd name="T2" fmla="*/ 52 w 87"/>
                  <a:gd name="T3" fmla="*/ 1 h 40"/>
                  <a:gd name="T4" fmla="*/ 60 w 87"/>
                  <a:gd name="T5" fmla="*/ 2 h 40"/>
                  <a:gd name="T6" fmla="*/ 67 w 87"/>
                  <a:gd name="T7" fmla="*/ 3 h 40"/>
                  <a:gd name="T8" fmla="*/ 75 w 87"/>
                  <a:gd name="T9" fmla="*/ 6 h 40"/>
                  <a:gd name="T10" fmla="*/ 80 w 87"/>
                  <a:gd name="T11" fmla="*/ 9 h 40"/>
                  <a:gd name="T12" fmla="*/ 84 w 87"/>
                  <a:gd name="T13" fmla="*/ 13 h 40"/>
                  <a:gd name="T14" fmla="*/ 86 w 87"/>
                  <a:gd name="T15" fmla="*/ 16 h 40"/>
                  <a:gd name="T16" fmla="*/ 87 w 87"/>
                  <a:gd name="T17" fmla="*/ 20 h 40"/>
                  <a:gd name="T18" fmla="*/ 86 w 87"/>
                  <a:gd name="T19" fmla="*/ 24 h 40"/>
                  <a:gd name="T20" fmla="*/ 84 w 87"/>
                  <a:gd name="T21" fmla="*/ 28 h 40"/>
                  <a:gd name="T22" fmla="*/ 80 w 87"/>
                  <a:gd name="T23" fmla="*/ 31 h 40"/>
                  <a:gd name="T24" fmla="*/ 75 w 87"/>
                  <a:gd name="T25" fmla="*/ 34 h 40"/>
                  <a:gd name="T26" fmla="*/ 67 w 87"/>
                  <a:gd name="T27" fmla="*/ 36 h 40"/>
                  <a:gd name="T28" fmla="*/ 60 w 87"/>
                  <a:gd name="T29" fmla="*/ 38 h 40"/>
                  <a:gd name="T30" fmla="*/ 52 w 87"/>
                  <a:gd name="T31" fmla="*/ 40 h 40"/>
                  <a:gd name="T32" fmla="*/ 43 w 87"/>
                  <a:gd name="T33" fmla="*/ 40 h 40"/>
                  <a:gd name="T34" fmla="*/ 34 w 87"/>
                  <a:gd name="T35" fmla="*/ 40 h 40"/>
                  <a:gd name="T36" fmla="*/ 26 w 87"/>
                  <a:gd name="T37" fmla="*/ 38 h 40"/>
                  <a:gd name="T38" fmla="*/ 19 w 87"/>
                  <a:gd name="T39" fmla="*/ 36 h 40"/>
                  <a:gd name="T40" fmla="*/ 12 w 87"/>
                  <a:gd name="T41" fmla="*/ 34 h 40"/>
                  <a:gd name="T42" fmla="*/ 7 w 87"/>
                  <a:gd name="T43" fmla="*/ 31 h 40"/>
                  <a:gd name="T44" fmla="*/ 3 w 87"/>
                  <a:gd name="T45" fmla="*/ 28 h 40"/>
                  <a:gd name="T46" fmla="*/ 0 w 87"/>
                  <a:gd name="T47" fmla="*/ 24 h 40"/>
                  <a:gd name="T48" fmla="*/ 0 w 87"/>
                  <a:gd name="T49" fmla="*/ 20 h 40"/>
                  <a:gd name="T50" fmla="*/ 0 w 87"/>
                  <a:gd name="T51" fmla="*/ 16 h 40"/>
                  <a:gd name="T52" fmla="*/ 3 w 87"/>
                  <a:gd name="T53" fmla="*/ 13 h 40"/>
                  <a:gd name="T54" fmla="*/ 7 w 87"/>
                  <a:gd name="T55" fmla="*/ 9 h 40"/>
                  <a:gd name="T56" fmla="*/ 12 w 87"/>
                  <a:gd name="T57" fmla="*/ 6 h 40"/>
                  <a:gd name="T58" fmla="*/ 19 w 87"/>
                  <a:gd name="T59" fmla="*/ 3 h 40"/>
                  <a:gd name="T60" fmla="*/ 26 w 87"/>
                  <a:gd name="T61" fmla="*/ 2 h 40"/>
                  <a:gd name="T62" fmla="*/ 34 w 87"/>
                  <a:gd name="T63" fmla="*/ 1 h 40"/>
                  <a:gd name="T64" fmla="*/ 43 w 87"/>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40"/>
                  <a:gd name="T101" fmla="*/ 87 w 87"/>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40">
                    <a:moveTo>
                      <a:pt x="43" y="0"/>
                    </a:moveTo>
                    <a:lnTo>
                      <a:pt x="52" y="1"/>
                    </a:lnTo>
                    <a:lnTo>
                      <a:pt x="60" y="2"/>
                    </a:lnTo>
                    <a:lnTo>
                      <a:pt x="67" y="3"/>
                    </a:lnTo>
                    <a:lnTo>
                      <a:pt x="75" y="6"/>
                    </a:lnTo>
                    <a:lnTo>
                      <a:pt x="80" y="9"/>
                    </a:lnTo>
                    <a:lnTo>
                      <a:pt x="84" y="13"/>
                    </a:lnTo>
                    <a:lnTo>
                      <a:pt x="86" y="16"/>
                    </a:lnTo>
                    <a:lnTo>
                      <a:pt x="87" y="20"/>
                    </a:lnTo>
                    <a:lnTo>
                      <a:pt x="86" y="24"/>
                    </a:lnTo>
                    <a:lnTo>
                      <a:pt x="84" y="28"/>
                    </a:lnTo>
                    <a:lnTo>
                      <a:pt x="80" y="31"/>
                    </a:lnTo>
                    <a:lnTo>
                      <a:pt x="75" y="34"/>
                    </a:lnTo>
                    <a:lnTo>
                      <a:pt x="67" y="36"/>
                    </a:lnTo>
                    <a:lnTo>
                      <a:pt x="60" y="38"/>
                    </a:lnTo>
                    <a:lnTo>
                      <a:pt x="52" y="40"/>
                    </a:lnTo>
                    <a:lnTo>
                      <a:pt x="43" y="40"/>
                    </a:lnTo>
                    <a:lnTo>
                      <a:pt x="34" y="40"/>
                    </a:lnTo>
                    <a:lnTo>
                      <a:pt x="26" y="38"/>
                    </a:lnTo>
                    <a:lnTo>
                      <a:pt x="19" y="36"/>
                    </a:lnTo>
                    <a:lnTo>
                      <a:pt x="12" y="34"/>
                    </a:lnTo>
                    <a:lnTo>
                      <a:pt x="7" y="31"/>
                    </a:lnTo>
                    <a:lnTo>
                      <a:pt x="3" y="28"/>
                    </a:lnTo>
                    <a:lnTo>
                      <a:pt x="0" y="24"/>
                    </a:lnTo>
                    <a:lnTo>
                      <a:pt x="0" y="20"/>
                    </a:lnTo>
                    <a:lnTo>
                      <a:pt x="0" y="16"/>
                    </a:lnTo>
                    <a:lnTo>
                      <a:pt x="3" y="13"/>
                    </a:lnTo>
                    <a:lnTo>
                      <a:pt x="7" y="9"/>
                    </a:lnTo>
                    <a:lnTo>
                      <a:pt x="12" y="6"/>
                    </a:lnTo>
                    <a:lnTo>
                      <a:pt x="19" y="3"/>
                    </a:lnTo>
                    <a:lnTo>
                      <a:pt x="26" y="2"/>
                    </a:lnTo>
                    <a:lnTo>
                      <a:pt x="34" y="1"/>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67" name="Freeform 504"/>
              <p:cNvSpPr>
                <a:spLocks/>
              </p:cNvSpPr>
              <p:nvPr/>
            </p:nvSpPr>
            <p:spPr bwMode="auto">
              <a:xfrm>
                <a:off x="3376" y="1008"/>
                <a:ext cx="87" cy="40"/>
              </a:xfrm>
              <a:custGeom>
                <a:avLst/>
                <a:gdLst>
                  <a:gd name="T0" fmla="*/ 43 w 87"/>
                  <a:gd name="T1" fmla="*/ 0 h 40"/>
                  <a:gd name="T2" fmla="*/ 52 w 87"/>
                  <a:gd name="T3" fmla="*/ 1 h 40"/>
                  <a:gd name="T4" fmla="*/ 60 w 87"/>
                  <a:gd name="T5" fmla="*/ 2 h 40"/>
                  <a:gd name="T6" fmla="*/ 67 w 87"/>
                  <a:gd name="T7" fmla="*/ 3 h 40"/>
                  <a:gd name="T8" fmla="*/ 75 w 87"/>
                  <a:gd name="T9" fmla="*/ 6 h 40"/>
                  <a:gd name="T10" fmla="*/ 80 w 87"/>
                  <a:gd name="T11" fmla="*/ 9 h 40"/>
                  <a:gd name="T12" fmla="*/ 84 w 87"/>
                  <a:gd name="T13" fmla="*/ 13 h 40"/>
                  <a:gd name="T14" fmla="*/ 86 w 87"/>
                  <a:gd name="T15" fmla="*/ 16 h 40"/>
                  <a:gd name="T16" fmla="*/ 87 w 87"/>
                  <a:gd name="T17" fmla="*/ 20 h 40"/>
                  <a:gd name="T18" fmla="*/ 86 w 87"/>
                  <a:gd name="T19" fmla="*/ 24 h 40"/>
                  <a:gd name="T20" fmla="*/ 84 w 87"/>
                  <a:gd name="T21" fmla="*/ 28 h 40"/>
                  <a:gd name="T22" fmla="*/ 80 w 87"/>
                  <a:gd name="T23" fmla="*/ 31 h 40"/>
                  <a:gd name="T24" fmla="*/ 75 w 87"/>
                  <a:gd name="T25" fmla="*/ 34 h 40"/>
                  <a:gd name="T26" fmla="*/ 67 w 87"/>
                  <a:gd name="T27" fmla="*/ 36 h 40"/>
                  <a:gd name="T28" fmla="*/ 60 w 87"/>
                  <a:gd name="T29" fmla="*/ 38 h 40"/>
                  <a:gd name="T30" fmla="*/ 52 w 87"/>
                  <a:gd name="T31" fmla="*/ 40 h 40"/>
                  <a:gd name="T32" fmla="*/ 43 w 87"/>
                  <a:gd name="T33" fmla="*/ 40 h 40"/>
                  <a:gd name="T34" fmla="*/ 34 w 87"/>
                  <a:gd name="T35" fmla="*/ 40 h 40"/>
                  <a:gd name="T36" fmla="*/ 26 w 87"/>
                  <a:gd name="T37" fmla="*/ 38 h 40"/>
                  <a:gd name="T38" fmla="*/ 19 w 87"/>
                  <a:gd name="T39" fmla="*/ 36 h 40"/>
                  <a:gd name="T40" fmla="*/ 12 w 87"/>
                  <a:gd name="T41" fmla="*/ 34 h 40"/>
                  <a:gd name="T42" fmla="*/ 7 w 87"/>
                  <a:gd name="T43" fmla="*/ 31 h 40"/>
                  <a:gd name="T44" fmla="*/ 3 w 87"/>
                  <a:gd name="T45" fmla="*/ 28 h 40"/>
                  <a:gd name="T46" fmla="*/ 0 w 87"/>
                  <a:gd name="T47" fmla="*/ 24 h 40"/>
                  <a:gd name="T48" fmla="*/ 0 w 87"/>
                  <a:gd name="T49" fmla="*/ 20 h 40"/>
                  <a:gd name="T50" fmla="*/ 0 w 87"/>
                  <a:gd name="T51" fmla="*/ 16 h 40"/>
                  <a:gd name="T52" fmla="*/ 3 w 87"/>
                  <a:gd name="T53" fmla="*/ 13 h 40"/>
                  <a:gd name="T54" fmla="*/ 7 w 87"/>
                  <a:gd name="T55" fmla="*/ 9 h 40"/>
                  <a:gd name="T56" fmla="*/ 12 w 87"/>
                  <a:gd name="T57" fmla="*/ 6 h 40"/>
                  <a:gd name="T58" fmla="*/ 19 w 87"/>
                  <a:gd name="T59" fmla="*/ 3 h 40"/>
                  <a:gd name="T60" fmla="*/ 26 w 87"/>
                  <a:gd name="T61" fmla="*/ 2 h 40"/>
                  <a:gd name="T62" fmla="*/ 34 w 87"/>
                  <a:gd name="T63" fmla="*/ 1 h 40"/>
                  <a:gd name="T64" fmla="*/ 43 w 87"/>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40"/>
                  <a:gd name="T101" fmla="*/ 87 w 87"/>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40">
                    <a:moveTo>
                      <a:pt x="43" y="0"/>
                    </a:moveTo>
                    <a:lnTo>
                      <a:pt x="52" y="1"/>
                    </a:lnTo>
                    <a:lnTo>
                      <a:pt x="60" y="2"/>
                    </a:lnTo>
                    <a:lnTo>
                      <a:pt x="67" y="3"/>
                    </a:lnTo>
                    <a:lnTo>
                      <a:pt x="75" y="6"/>
                    </a:lnTo>
                    <a:lnTo>
                      <a:pt x="80" y="9"/>
                    </a:lnTo>
                    <a:lnTo>
                      <a:pt x="84" y="13"/>
                    </a:lnTo>
                    <a:lnTo>
                      <a:pt x="86" y="16"/>
                    </a:lnTo>
                    <a:lnTo>
                      <a:pt x="87" y="20"/>
                    </a:lnTo>
                    <a:lnTo>
                      <a:pt x="86" y="24"/>
                    </a:lnTo>
                    <a:lnTo>
                      <a:pt x="84" y="28"/>
                    </a:lnTo>
                    <a:lnTo>
                      <a:pt x="80" y="31"/>
                    </a:lnTo>
                    <a:lnTo>
                      <a:pt x="75" y="34"/>
                    </a:lnTo>
                    <a:lnTo>
                      <a:pt x="67" y="36"/>
                    </a:lnTo>
                    <a:lnTo>
                      <a:pt x="60" y="38"/>
                    </a:lnTo>
                    <a:lnTo>
                      <a:pt x="52" y="40"/>
                    </a:lnTo>
                    <a:lnTo>
                      <a:pt x="43" y="40"/>
                    </a:lnTo>
                    <a:lnTo>
                      <a:pt x="34" y="40"/>
                    </a:lnTo>
                    <a:lnTo>
                      <a:pt x="26" y="38"/>
                    </a:lnTo>
                    <a:lnTo>
                      <a:pt x="19" y="36"/>
                    </a:lnTo>
                    <a:lnTo>
                      <a:pt x="12" y="34"/>
                    </a:lnTo>
                    <a:lnTo>
                      <a:pt x="7" y="31"/>
                    </a:lnTo>
                    <a:lnTo>
                      <a:pt x="3" y="28"/>
                    </a:lnTo>
                    <a:lnTo>
                      <a:pt x="0" y="24"/>
                    </a:lnTo>
                    <a:lnTo>
                      <a:pt x="0" y="20"/>
                    </a:lnTo>
                    <a:lnTo>
                      <a:pt x="0" y="16"/>
                    </a:lnTo>
                    <a:lnTo>
                      <a:pt x="3" y="13"/>
                    </a:lnTo>
                    <a:lnTo>
                      <a:pt x="7" y="9"/>
                    </a:lnTo>
                    <a:lnTo>
                      <a:pt x="12" y="6"/>
                    </a:lnTo>
                    <a:lnTo>
                      <a:pt x="19" y="3"/>
                    </a:lnTo>
                    <a:lnTo>
                      <a:pt x="26" y="2"/>
                    </a:lnTo>
                    <a:lnTo>
                      <a:pt x="34" y="1"/>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68" name="Freeform 505"/>
              <p:cNvSpPr>
                <a:spLocks/>
              </p:cNvSpPr>
              <p:nvPr/>
            </p:nvSpPr>
            <p:spPr bwMode="auto">
              <a:xfrm>
                <a:off x="3501" y="1035"/>
                <a:ext cx="203" cy="109"/>
              </a:xfrm>
              <a:custGeom>
                <a:avLst/>
                <a:gdLst>
                  <a:gd name="T0" fmla="*/ 41 w 203"/>
                  <a:gd name="T1" fmla="*/ 0 h 109"/>
                  <a:gd name="T2" fmla="*/ 163 w 203"/>
                  <a:gd name="T3" fmla="*/ 0 h 109"/>
                  <a:gd name="T4" fmla="*/ 171 w 203"/>
                  <a:gd name="T5" fmla="*/ 1 h 109"/>
                  <a:gd name="T6" fmla="*/ 179 w 203"/>
                  <a:gd name="T7" fmla="*/ 2 h 109"/>
                  <a:gd name="T8" fmla="*/ 185 w 203"/>
                  <a:gd name="T9" fmla="*/ 6 h 109"/>
                  <a:gd name="T10" fmla="*/ 191 w 203"/>
                  <a:gd name="T11" fmla="*/ 9 h 109"/>
                  <a:gd name="T12" fmla="*/ 196 w 203"/>
                  <a:gd name="T13" fmla="*/ 14 h 109"/>
                  <a:gd name="T14" fmla="*/ 200 w 203"/>
                  <a:gd name="T15" fmla="*/ 19 h 109"/>
                  <a:gd name="T16" fmla="*/ 202 w 203"/>
                  <a:gd name="T17" fmla="*/ 25 h 109"/>
                  <a:gd name="T18" fmla="*/ 203 w 203"/>
                  <a:gd name="T19" fmla="*/ 31 h 109"/>
                  <a:gd name="T20" fmla="*/ 203 w 203"/>
                  <a:gd name="T21" fmla="*/ 77 h 109"/>
                  <a:gd name="T22" fmla="*/ 202 w 203"/>
                  <a:gd name="T23" fmla="*/ 84 h 109"/>
                  <a:gd name="T24" fmla="*/ 200 w 203"/>
                  <a:gd name="T25" fmla="*/ 89 h 109"/>
                  <a:gd name="T26" fmla="*/ 196 w 203"/>
                  <a:gd name="T27" fmla="*/ 95 h 109"/>
                  <a:gd name="T28" fmla="*/ 191 w 203"/>
                  <a:gd name="T29" fmla="*/ 100 h 109"/>
                  <a:gd name="T30" fmla="*/ 185 w 203"/>
                  <a:gd name="T31" fmla="*/ 103 h 109"/>
                  <a:gd name="T32" fmla="*/ 179 w 203"/>
                  <a:gd name="T33" fmla="*/ 106 h 109"/>
                  <a:gd name="T34" fmla="*/ 171 w 203"/>
                  <a:gd name="T35" fmla="*/ 108 h 109"/>
                  <a:gd name="T36" fmla="*/ 163 w 203"/>
                  <a:gd name="T37" fmla="*/ 109 h 109"/>
                  <a:gd name="T38" fmla="*/ 41 w 203"/>
                  <a:gd name="T39" fmla="*/ 109 h 109"/>
                  <a:gd name="T40" fmla="*/ 32 w 203"/>
                  <a:gd name="T41" fmla="*/ 108 h 109"/>
                  <a:gd name="T42" fmla="*/ 24 w 203"/>
                  <a:gd name="T43" fmla="*/ 106 h 109"/>
                  <a:gd name="T44" fmla="*/ 18 w 203"/>
                  <a:gd name="T45" fmla="*/ 103 h 109"/>
                  <a:gd name="T46" fmla="*/ 12 w 203"/>
                  <a:gd name="T47" fmla="*/ 100 h 109"/>
                  <a:gd name="T48" fmla="*/ 7 w 203"/>
                  <a:gd name="T49" fmla="*/ 95 h 109"/>
                  <a:gd name="T50" fmla="*/ 3 w 203"/>
                  <a:gd name="T51" fmla="*/ 89 h 109"/>
                  <a:gd name="T52" fmla="*/ 1 w 203"/>
                  <a:gd name="T53" fmla="*/ 84 h 109"/>
                  <a:gd name="T54" fmla="*/ 0 w 203"/>
                  <a:gd name="T55" fmla="*/ 77 h 109"/>
                  <a:gd name="T56" fmla="*/ 0 w 203"/>
                  <a:gd name="T57" fmla="*/ 31 h 109"/>
                  <a:gd name="T58" fmla="*/ 1 w 203"/>
                  <a:gd name="T59" fmla="*/ 25 h 109"/>
                  <a:gd name="T60" fmla="*/ 3 w 203"/>
                  <a:gd name="T61" fmla="*/ 19 h 109"/>
                  <a:gd name="T62" fmla="*/ 7 w 203"/>
                  <a:gd name="T63" fmla="*/ 14 h 109"/>
                  <a:gd name="T64" fmla="*/ 12 w 203"/>
                  <a:gd name="T65" fmla="*/ 9 h 109"/>
                  <a:gd name="T66" fmla="*/ 18 w 203"/>
                  <a:gd name="T67" fmla="*/ 6 h 109"/>
                  <a:gd name="T68" fmla="*/ 24 w 203"/>
                  <a:gd name="T69" fmla="*/ 2 h 109"/>
                  <a:gd name="T70" fmla="*/ 32 w 203"/>
                  <a:gd name="T71" fmla="*/ 1 h 109"/>
                  <a:gd name="T72" fmla="*/ 41 w 203"/>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09"/>
                  <a:gd name="T113" fmla="*/ 203 w 203"/>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09">
                    <a:moveTo>
                      <a:pt x="41" y="0"/>
                    </a:moveTo>
                    <a:lnTo>
                      <a:pt x="163" y="0"/>
                    </a:lnTo>
                    <a:lnTo>
                      <a:pt x="171" y="1"/>
                    </a:lnTo>
                    <a:lnTo>
                      <a:pt x="179" y="2"/>
                    </a:lnTo>
                    <a:lnTo>
                      <a:pt x="185" y="6"/>
                    </a:lnTo>
                    <a:lnTo>
                      <a:pt x="191" y="9"/>
                    </a:lnTo>
                    <a:lnTo>
                      <a:pt x="196" y="14"/>
                    </a:lnTo>
                    <a:lnTo>
                      <a:pt x="200" y="19"/>
                    </a:lnTo>
                    <a:lnTo>
                      <a:pt x="202" y="25"/>
                    </a:lnTo>
                    <a:lnTo>
                      <a:pt x="203" y="31"/>
                    </a:lnTo>
                    <a:lnTo>
                      <a:pt x="203" y="77"/>
                    </a:lnTo>
                    <a:lnTo>
                      <a:pt x="202" y="84"/>
                    </a:lnTo>
                    <a:lnTo>
                      <a:pt x="200" y="89"/>
                    </a:lnTo>
                    <a:lnTo>
                      <a:pt x="196" y="95"/>
                    </a:lnTo>
                    <a:lnTo>
                      <a:pt x="191" y="100"/>
                    </a:lnTo>
                    <a:lnTo>
                      <a:pt x="185" y="103"/>
                    </a:lnTo>
                    <a:lnTo>
                      <a:pt x="179" y="106"/>
                    </a:lnTo>
                    <a:lnTo>
                      <a:pt x="171" y="108"/>
                    </a:lnTo>
                    <a:lnTo>
                      <a:pt x="163" y="109"/>
                    </a:lnTo>
                    <a:lnTo>
                      <a:pt x="41" y="109"/>
                    </a:lnTo>
                    <a:lnTo>
                      <a:pt x="32" y="108"/>
                    </a:lnTo>
                    <a:lnTo>
                      <a:pt x="24" y="106"/>
                    </a:lnTo>
                    <a:lnTo>
                      <a:pt x="18" y="103"/>
                    </a:lnTo>
                    <a:lnTo>
                      <a:pt x="12" y="100"/>
                    </a:lnTo>
                    <a:lnTo>
                      <a:pt x="7" y="95"/>
                    </a:lnTo>
                    <a:lnTo>
                      <a:pt x="3" y="89"/>
                    </a:lnTo>
                    <a:lnTo>
                      <a:pt x="1" y="84"/>
                    </a:lnTo>
                    <a:lnTo>
                      <a:pt x="0" y="77"/>
                    </a:lnTo>
                    <a:lnTo>
                      <a:pt x="0" y="31"/>
                    </a:lnTo>
                    <a:lnTo>
                      <a:pt x="1" y="25"/>
                    </a:lnTo>
                    <a:lnTo>
                      <a:pt x="3" y="19"/>
                    </a:lnTo>
                    <a:lnTo>
                      <a:pt x="7" y="14"/>
                    </a:lnTo>
                    <a:lnTo>
                      <a:pt x="12" y="9"/>
                    </a:lnTo>
                    <a:lnTo>
                      <a:pt x="18" y="6"/>
                    </a:lnTo>
                    <a:lnTo>
                      <a:pt x="24" y="2"/>
                    </a:lnTo>
                    <a:lnTo>
                      <a:pt x="32" y="1"/>
                    </a:lnTo>
                    <a:lnTo>
                      <a:pt x="41"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69" name="Freeform 506"/>
              <p:cNvSpPr>
                <a:spLocks/>
              </p:cNvSpPr>
              <p:nvPr/>
            </p:nvSpPr>
            <p:spPr bwMode="auto">
              <a:xfrm>
                <a:off x="3501" y="1035"/>
                <a:ext cx="203" cy="109"/>
              </a:xfrm>
              <a:custGeom>
                <a:avLst/>
                <a:gdLst>
                  <a:gd name="T0" fmla="*/ 41 w 203"/>
                  <a:gd name="T1" fmla="*/ 0 h 109"/>
                  <a:gd name="T2" fmla="*/ 163 w 203"/>
                  <a:gd name="T3" fmla="*/ 0 h 109"/>
                  <a:gd name="T4" fmla="*/ 171 w 203"/>
                  <a:gd name="T5" fmla="*/ 1 h 109"/>
                  <a:gd name="T6" fmla="*/ 179 w 203"/>
                  <a:gd name="T7" fmla="*/ 2 h 109"/>
                  <a:gd name="T8" fmla="*/ 185 w 203"/>
                  <a:gd name="T9" fmla="*/ 6 h 109"/>
                  <a:gd name="T10" fmla="*/ 191 w 203"/>
                  <a:gd name="T11" fmla="*/ 9 h 109"/>
                  <a:gd name="T12" fmla="*/ 196 w 203"/>
                  <a:gd name="T13" fmla="*/ 14 h 109"/>
                  <a:gd name="T14" fmla="*/ 200 w 203"/>
                  <a:gd name="T15" fmla="*/ 19 h 109"/>
                  <a:gd name="T16" fmla="*/ 202 w 203"/>
                  <a:gd name="T17" fmla="*/ 25 h 109"/>
                  <a:gd name="T18" fmla="*/ 203 w 203"/>
                  <a:gd name="T19" fmla="*/ 31 h 109"/>
                  <a:gd name="T20" fmla="*/ 203 w 203"/>
                  <a:gd name="T21" fmla="*/ 77 h 109"/>
                  <a:gd name="T22" fmla="*/ 202 w 203"/>
                  <a:gd name="T23" fmla="*/ 84 h 109"/>
                  <a:gd name="T24" fmla="*/ 200 w 203"/>
                  <a:gd name="T25" fmla="*/ 89 h 109"/>
                  <a:gd name="T26" fmla="*/ 196 w 203"/>
                  <a:gd name="T27" fmla="*/ 95 h 109"/>
                  <a:gd name="T28" fmla="*/ 191 w 203"/>
                  <a:gd name="T29" fmla="*/ 100 h 109"/>
                  <a:gd name="T30" fmla="*/ 185 w 203"/>
                  <a:gd name="T31" fmla="*/ 103 h 109"/>
                  <a:gd name="T32" fmla="*/ 179 w 203"/>
                  <a:gd name="T33" fmla="*/ 106 h 109"/>
                  <a:gd name="T34" fmla="*/ 171 w 203"/>
                  <a:gd name="T35" fmla="*/ 108 h 109"/>
                  <a:gd name="T36" fmla="*/ 163 w 203"/>
                  <a:gd name="T37" fmla="*/ 109 h 109"/>
                  <a:gd name="T38" fmla="*/ 41 w 203"/>
                  <a:gd name="T39" fmla="*/ 109 h 109"/>
                  <a:gd name="T40" fmla="*/ 32 w 203"/>
                  <a:gd name="T41" fmla="*/ 108 h 109"/>
                  <a:gd name="T42" fmla="*/ 24 w 203"/>
                  <a:gd name="T43" fmla="*/ 106 h 109"/>
                  <a:gd name="T44" fmla="*/ 18 w 203"/>
                  <a:gd name="T45" fmla="*/ 103 h 109"/>
                  <a:gd name="T46" fmla="*/ 12 w 203"/>
                  <a:gd name="T47" fmla="*/ 100 h 109"/>
                  <a:gd name="T48" fmla="*/ 7 w 203"/>
                  <a:gd name="T49" fmla="*/ 95 h 109"/>
                  <a:gd name="T50" fmla="*/ 3 w 203"/>
                  <a:gd name="T51" fmla="*/ 89 h 109"/>
                  <a:gd name="T52" fmla="*/ 1 w 203"/>
                  <a:gd name="T53" fmla="*/ 84 h 109"/>
                  <a:gd name="T54" fmla="*/ 0 w 203"/>
                  <a:gd name="T55" fmla="*/ 77 h 109"/>
                  <a:gd name="T56" fmla="*/ 0 w 203"/>
                  <a:gd name="T57" fmla="*/ 31 h 109"/>
                  <a:gd name="T58" fmla="*/ 1 w 203"/>
                  <a:gd name="T59" fmla="*/ 25 h 109"/>
                  <a:gd name="T60" fmla="*/ 3 w 203"/>
                  <a:gd name="T61" fmla="*/ 19 h 109"/>
                  <a:gd name="T62" fmla="*/ 7 w 203"/>
                  <a:gd name="T63" fmla="*/ 14 h 109"/>
                  <a:gd name="T64" fmla="*/ 12 w 203"/>
                  <a:gd name="T65" fmla="*/ 9 h 109"/>
                  <a:gd name="T66" fmla="*/ 18 w 203"/>
                  <a:gd name="T67" fmla="*/ 6 h 109"/>
                  <a:gd name="T68" fmla="*/ 24 w 203"/>
                  <a:gd name="T69" fmla="*/ 2 h 109"/>
                  <a:gd name="T70" fmla="*/ 32 w 203"/>
                  <a:gd name="T71" fmla="*/ 1 h 109"/>
                  <a:gd name="T72" fmla="*/ 41 w 203"/>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09"/>
                  <a:gd name="T113" fmla="*/ 203 w 203"/>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09">
                    <a:moveTo>
                      <a:pt x="41" y="0"/>
                    </a:moveTo>
                    <a:lnTo>
                      <a:pt x="163" y="0"/>
                    </a:lnTo>
                    <a:lnTo>
                      <a:pt x="171" y="1"/>
                    </a:lnTo>
                    <a:lnTo>
                      <a:pt x="179" y="2"/>
                    </a:lnTo>
                    <a:lnTo>
                      <a:pt x="185" y="6"/>
                    </a:lnTo>
                    <a:lnTo>
                      <a:pt x="191" y="9"/>
                    </a:lnTo>
                    <a:lnTo>
                      <a:pt x="196" y="14"/>
                    </a:lnTo>
                    <a:lnTo>
                      <a:pt x="200" y="19"/>
                    </a:lnTo>
                    <a:lnTo>
                      <a:pt x="202" y="25"/>
                    </a:lnTo>
                    <a:lnTo>
                      <a:pt x="203" y="31"/>
                    </a:lnTo>
                    <a:lnTo>
                      <a:pt x="203" y="77"/>
                    </a:lnTo>
                    <a:lnTo>
                      <a:pt x="202" y="84"/>
                    </a:lnTo>
                    <a:lnTo>
                      <a:pt x="200" y="89"/>
                    </a:lnTo>
                    <a:lnTo>
                      <a:pt x="196" y="95"/>
                    </a:lnTo>
                    <a:lnTo>
                      <a:pt x="191" y="100"/>
                    </a:lnTo>
                    <a:lnTo>
                      <a:pt x="185" y="103"/>
                    </a:lnTo>
                    <a:lnTo>
                      <a:pt x="179" y="106"/>
                    </a:lnTo>
                    <a:lnTo>
                      <a:pt x="171" y="108"/>
                    </a:lnTo>
                    <a:lnTo>
                      <a:pt x="163" y="109"/>
                    </a:lnTo>
                    <a:lnTo>
                      <a:pt x="41" y="109"/>
                    </a:lnTo>
                    <a:lnTo>
                      <a:pt x="32" y="108"/>
                    </a:lnTo>
                    <a:lnTo>
                      <a:pt x="24" y="106"/>
                    </a:lnTo>
                    <a:lnTo>
                      <a:pt x="18" y="103"/>
                    </a:lnTo>
                    <a:lnTo>
                      <a:pt x="12" y="100"/>
                    </a:lnTo>
                    <a:lnTo>
                      <a:pt x="7" y="95"/>
                    </a:lnTo>
                    <a:lnTo>
                      <a:pt x="3" y="89"/>
                    </a:lnTo>
                    <a:lnTo>
                      <a:pt x="1" y="84"/>
                    </a:lnTo>
                    <a:lnTo>
                      <a:pt x="0" y="77"/>
                    </a:lnTo>
                    <a:lnTo>
                      <a:pt x="0" y="31"/>
                    </a:lnTo>
                    <a:lnTo>
                      <a:pt x="1" y="25"/>
                    </a:lnTo>
                    <a:lnTo>
                      <a:pt x="3" y="19"/>
                    </a:lnTo>
                    <a:lnTo>
                      <a:pt x="7" y="14"/>
                    </a:lnTo>
                    <a:lnTo>
                      <a:pt x="12" y="9"/>
                    </a:lnTo>
                    <a:lnTo>
                      <a:pt x="18" y="6"/>
                    </a:lnTo>
                    <a:lnTo>
                      <a:pt x="24" y="2"/>
                    </a:lnTo>
                    <a:lnTo>
                      <a:pt x="32" y="1"/>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70" name="Freeform 507"/>
              <p:cNvSpPr>
                <a:spLocks/>
              </p:cNvSpPr>
              <p:nvPr/>
            </p:nvSpPr>
            <p:spPr bwMode="auto">
              <a:xfrm>
                <a:off x="3573" y="1078"/>
                <a:ext cx="87" cy="39"/>
              </a:xfrm>
              <a:custGeom>
                <a:avLst/>
                <a:gdLst>
                  <a:gd name="T0" fmla="*/ 43 w 87"/>
                  <a:gd name="T1" fmla="*/ 0 h 39"/>
                  <a:gd name="T2" fmla="*/ 52 w 87"/>
                  <a:gd name="T3" fmla="*/ 1 h 39"/>
                  <a:gd name="T4" fmla="*/ 61 w 87"/>
                  <a:gd name="T5" fmla="*/ 2 h 39"/>
                  <a:gd name="T6" fmla="*/ 68 w 87"/>
                  <a:gd name="T7" fmla="*/ 3 h 39"/>
                  <a:gd name="T8" fmla="*/ 75 w 87"/>
                  <a:gd name="T9" fmla="*/ 6 h 39"/>
                  <a:gd name="T10" fmla="*/ 80 w 87"/>
                  <a:gd name="T11" fmla="*/ 9 h 39"/>
                  <a:gd name="T12" fmla="*/ 84 w 87"/>
                  <a:gd name="T13" fmla="*/ 13 h 39"/>
                  <a:gd name="T14" fmla="*/ 87 w 87"/>
                  <a:gd name="T15" fmla="*/ 16 h 39"/>
                  <a:gd name="T16" fmla="*/ 87 w 87"/>
                  <a:gd name="T17" fmla="*/ 20 h 39"/>
                  <a:gd name="T18" fmla="*/ 87 w 87"/>
                  <a:gd name="T19" fmla="*/ 24 h 39"/>
                  <a:gd name="T20" fmla="*/ 84 w 87"/>
                  <a:gd name="T21" fmla="*/ 28 h 39"/>
                  <a:gd name="T22" fmla="*/ 80 w 87"/>
                  <a:gd name="T23" fmla="*/ 31 h 39"/>
                  <a:gd name="T24" fmla="*/ 75 w 87"/>
                  <a:gd name="T25" fmla="*/ 34 h 39"/>
                  <a:gd name="T26" fmla="*/ 68 w 87"/>
                  <a:gd name="T27" fmla="*/ 36 h 39"/>
                  <a:gd name="T28" fmla="*/ 61 w 87"/>
                  <a:gd name="T29" fmla="*/ 38 h 39"/>
                  <a:gd name="T30" fmla="*/ 52 w 87"/>
                  <a:gd name="T31" fmla="*/ 39 h 39"/>
                  <a:gd name="T32" fmla="*/ 43 w 87"/>
                  <a:gd name="T33" fmla="*/ 39 h 39"/>
                  <a:gd name="T34" fmla="*/ 34 w 87"/>
                  <a:gd name="T35" fmla="*/ 39 h 39"/>
                  <a:gd name="T36" fmla="*/ 26 w 87"/>
                  <a:gd name="T37" fmla="*/ 38 h 39"/>
                  <a:gd name="T38" fmla="*/ 19 w 87"/>
                  <a:gd name="T39" fmla="*/ 36 h 39"/>
                  <a:gd name="T40" fmla="*/ 12 w 87"/>
                  <a:gd name="T41" fmla="*/ 34 h 39"/>
                  <a:gd name="T42" fmla="*/ 7 w 87"/>
                  <a:gd name="T43" fmla="*/ 31 h 39"/>
                  <a:gd name="T44" fmla="*/ 3 w 87"/>
                  <a:gd name="T45" fmla="*/ 28 h 39"/>
                  <a:gd name="T46" fmla="*/ 1 w 87"/>
                  <a:gd name="T47" fmla="*/ 24 h 39"/>
                  <a:gd name="T48" fmla="*/ 0 w 87"/>
                  <a:gd name="T49" fmla="*/ 20 h 39"/>
                  <a:gd name="T50" fmla="*/ 1 w 87"/>
                  <a:gd name="T51" fmla="*/ 16 h 39"/>
                  <a:gd name="T52" fmla="*/ 3 w 87"/>
                  <a:gd name="T53" fmla="*/ 13 h 39"/>
                  <a:gd name="T54" fmla="*/ 7 w 87"/>
                  <a:gd name="T55" fmla="*/ 9 h 39"/>
                  <a:gd name="T56" fmla="*/ 12 w 87"/>
                  <a:gd name="T57" fmla="*/ 6 h 39"/>
                  <a:gd name="T58" fmla="*/ 19 w 87"/>
                  <a:gd name="T59" fmla="*/ 3 h 39"/>
                  <a:gd name="T60" fmla="*/ 26 w 87"/>
                  <a:gd name="T61" fmla="*/ 2 h 39"/>
                  <a:gd name="T62" fmla="*/ 34 w 87"/>
                  <a:gd name="T63" fmla="*/ 1 h 39"/>
                  <a:gd name="T64" fmla="*/ 43 w 8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9"/>
                  <a:gd name="T101" fmla="*/ 87 w 8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9">
                    <a:moveTo>
                      <a:pt x="43" y="0"/>
                    </a:moveTo>
                    <a:lnTo>
                      <a:pt x="52" y="1"/>
                    </a:lnTo>
                    <a:lnTo>
                      <a:pt x="61" y="2"/>
                    </a:lnTo>
                    <a:lnTo>
                      <a:pt x="68" y="3"/>
                    </a:lnTo>
                    <a:lnTo>
                      <a:pt x="75" y="6"/>
                    </a:lnTo>
                    <a:lnTo>
                      <a:pt x="80" y="9"/>
                    </a:lnTo>
                    <a:lnTo>
                      <a:pt x="84" y="13"/>
                    </a:lnTo>
                    <a:lnTo>
                      <a:pt x="87" y="16"/>
                    </a:lnTo>
                    <a:lnTo>
                      <a:pt x="87" y="20"/>
                    </a:lnTo>
                    <a:lnTo>
                      <a:pt x="87" y="24"/>
                    </a:lnTo>
                    <a:lnTo>
                      <a:pt x="84" y="28"/>
                    </a:lnTo>
                    <a:lnTo>
                      <a:pt x="80" y="31"/>
                    </a:lnTo>
                    <a:lnTo>
                      <a:pt x="75" y="34"/>
                    </a:lnTo>
                    <a:lnTo>
                      <a:pt x="68" y="36"/>
                    </a:lnTo>
                    <a:lnTo>
                      <a:pt x="61" y="38"/>
                    </a:lnTo>
                    <a:lnTo>
                      <a:pt x="52" y="39"/>
                    </a:lnTo>
                    <a:lnTo>
                      <a:pt x="43" y="39"/>
                    </a:lnTo>
                    <a:lnTo>
                      <a:pt x="34" y="39"/>
                    </a:lnTo>
                    <a:lnTo>
                      <a:pt x="26" y="38"/>
                    </a:lnTo>
                    <a:lnTo>
                      <a:pt x="19" y="36"/>
                    </a:lnTo>
                    <a:lnTo>
                      <a:pt x="12" y="34"/>
                    </a:lnTo>
                    <a:lnTo>
                      <a:pt x="7" y="31"/>
                    </a:lnTo>
                    <a:lnTo>
                      <a:pt x="3" y="28"/>
                    </a:lnTo>
                    <a:lnTo>
                      <a:pt x="1" y="24"/>
                    </a:lnTo>
                    <a:lnTo>
                      <a:pt x="0" y="20"/>
                    </a:lnTo>
                    <a:lnTo>
                      <a:pt x="1" y="16"/>
                    </a:lnTo>
                    <a:lnTo>
                      <a:pt x="3" y="13"/>
                    </a:lnTo>
                    <a:lnTo>
                      <a:pt x="7" y="9"/>
                    </a:lnTo>
                    <a:lnTo>
                      <a:pt x="12" y="6"/>
                    </a:lnTo>
                    <a:lnTo>
                      <a:pt x="19" y="3"/>
                    </a:lnTo>
                    <a:lnTo>
                      <a:pt x="26" y="2"/>
                    </a:lnTo>
                    <a:lnTo>
                      <a:pt x="34" y="1"/>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71" name="Freeform 508"/>
              <p:cNvSpPr>
                <a:spLocks/>
              </p:cNvSpPr>
              <p:nvPr/>
            </p:nvSpPr>
            <p:spPr bwMode="auto">
              <a:xfrm>
                <a:off x="3573" y="1078"/>
                <a:ext cx="87" cy="39"/>
              </a:xfrm>
              <a:custGeom>
                <a:avLst/>
                <a:gdLst>
                  <a:gd name="T0" fmla="*/ 43 w 87"/>
                  <a:gd name="T1" fmla="*/ 0 h 39"/>
                  <a:gd name="T2" fmla="*/ 52 w 87"/>
                  <a:gd name="T3" fmla="*/ 1 h 39"/>
                  <a:gd name="T4" fmla="*/ 61 w 87"/>
                  <a:gd name="T5" fmla="*/ 2 h 39"/>
                  <a:gd name="T6" fmla="*/ 68 w 87"/>
                  <a:gd name="T7" fmla="*/ 3 h 39"/>
                  <a:gd name="T8" fmla="*/ 75 w 87"/>
                  <a:gd name="T9" fmla="*/ 6 h 39"/>
                  <a:gd name="T10" fmla="*/ 80 w 87"/>
                  <a:gd name="T11" fmla="*/ 9 h 39"/>
                  <a:gd name="T12" fmla="*/ 84 w 87"/>
                  <a:gd name="T13" fmla="*/ 13 h 39"/>
                  <a:gd name="T14" fmla="*/ 87 w 87"/>
                  <a:gd name="T15" fmla="*/ 16 h 39"/>
                  <a:gd name="T16" fmla="*/ 87 w 87"/>
                  <a:gd name="T17" fmla="*/ 20 h 39"/>
                  <a:gd name="T18" fmla="*/ 87 w 87"/>
                  <a:gd name="T19" fmla="*/ 24 h 39"/>
                  <a:gd name="T20" fmla="*/ 84 w 87"/>
                  <a:gd name="T21" fmla="*/ 28 h 39"/>
                  <a:gd name="T22" fmla="*/ 80 w 87"/>
                  <a:gd name="T23" fmla="*/ 31 h 39"/>
                  <a:gd name="T24" fmla="*/ 75 w 87"/>
                  <a:gd name="T25" fmla="*/ 34 h 39"/>
                  <a:gd name="T26" fmla="*/ 68 w 87"/>
                  <a:gd name="T27" fmla="*/ 36 h 39"/>
                  <a:gd name="T28" fmla="*/ 61 w 87"/>
                  <a:gd name="T29" fmla="*/ 38 h 39"/>
                  <a:gd name="T30" fmla="*/ 52 w 87"/>
                  <a:gd name="T31" fmla="*/ 39 h 39"/>
                  <a:gd name="T32" fmla="*/ 43 w 87"/>
                  <a:gd name="T33" fmla="*/ 39 h 39"/>
                  <a:gd name="T34" fmla="*/ 34 w 87"/>
                  <a:gd name="T35" fmla="*/ 39 h 39"/>
                  <a:gd name="T36" fmla="*/ 26 w 87"/>
                  <a:gd name="T37" fmla="*/ 38 h 39"/>
                  <a:gd name="T38" fmla="*/ 19 w 87"/>
                  <a:gd name="T39" fmla="*/ 36 h 39"/>
                  <a:gd name="T40" fmla="*/ 12 w 87"/>
                  <a:gd name="T41" fmla="*/ 34 h 39"/>
                  <a:gd name="T42" fmla="*/ 7 w 87"/>
                  <a:gd name="T43" fmla="*/ 31 h 39"/>
                  <a:gd name="T44" fmla="*/ 3 w 87"/>
                  <a:gd name="T45" fmla="*/ 28 h 39"/>
                  <a:gd name="T46" fmla="*/ 1 w 87"/>
                  <a:gd name="T47" fmla="*/ 24 h 39"/>
                  <a:gd name="T48" fmla="*/ 0 w 87"/>
                  <a:gd name="T49" fmla="*/ 20 h 39"/>
                  <a:gd name="T50" fmla="*/ 1 w 87"/>
                  <a:gd name="T51" fmla="*/ 16 h 39"/>
                  <a:gd name="T52" fmla="*/ 3 w 87"/>
                  <a:gd name="T53" fmla="*/ 13 h 39"/>
                  <a:gd name="T54" fmla="*/ 7 w 87"/>
                  <a:gd name="T55" fmla="*/ 9 h 39"/>
                  <a:gd name="T56" fmla="*/ 12 w 87"/>
                  <a:gd name="T57" fmla="*/ 6 h 39"/>
                  <a:gd name="T58" fmla="*/ 19 w 87"/>
                  <a:gd name="T59" fmla="*/ 3 h 39"/>
                  <a:gd name="T60" fmla="*/ 26 w 87"/>
                  <a:gd name="T61" fmla="*/ 2 h 39"/>
                  <a:gd name="T62" fmla="*/ 34 w 87"/>
                  <a:gd name="T63" fmla="*/ 1 h 39"/>
                  <a:gd name="T64" fmla="*/ 43 w 8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39"/>
                  <a:gd name="T101" fmla="*/ 87 w 8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39">
                    <a:moveTo>
                      <a:pt x="43" y="0"/>
                    </a:moveTo>
                    <a:lnTo>
                      <a:pt x="52" y="1"/>
                    </a:lnTo>
                    <a:lnTo>
                      <a:pt x="61" y="2"/>
                    </a:lnTo>
                    <a:lnTo>
                      <a:pt x="68" y="3"/>
                    </a:lnTo>
                    <a:lnTo>
                      <a:pt x="75" y="6"/>
                    </a:lnTo>
                    <a:lnTo>
                      <a:pt x="80" y="9"/>
                    </a:lnTo>
                    <a:lnTo>
                      <a:pt x="84" y="13"/>
                    </a:lnTo>
                    <a:lnTo>
                      <a:pt x="87" y="16"/>
                    </a:lnTo>
                    <a:lnTo>
                      <a:pt x="87" y="20"/>
                    </a:lnTo>
                    <a:lnTo>
                      <a:pt x="87" y="24"/>
                    </a:lnTo>
                    <a:lnTo>
                      <a:pt x="84" y="28"/>
                    </a:lnTo>
                    <a:lnTo>
                      <a:pt x="80" y="31"/>
                    </a:lnTo>
                    <a:lnTo>
                      <a:pt x="75" y="34"/>
                    </a:lnTo>
                    <a:lnTo>
                      <a:pt x="68" y="36"/>
                    </a:lnTo>
                    <a:lnTo>
                      <a:pt x="61" y="38"/>
                    </a:lnTo>
                    <a:lnTo>
                      <a:pt x="52" y="39"/>
                    </a:lnTo>
                    <a:lnTo>
                      <a:pt x="43" y="39"/>
                    </a:lnTo>
                    <a:lnTo>
                      <a:pt x="34" y="39"/>
                    </a:lnTo>
                    <a:lnTo>
                      <a:pt x="26" y="38"/>
                    </a:lnTo>
                    <a:lnTo>
                      <a:pt x="19" y="36"/>
                    </a:lnTo>
                    <a:lnTo>
                      <a:pt x="12" y="34"/>
                    </a:lnTo>
                    <a:lnTo>
                      <a:pt x="7" y="31"/>
                    </a:lnTo>
                    <a:lnTo>
                      <a:pt x="3" y="28"/>
                    </a:lnTo>
                    <a:lnTo>
                      <a:pt x="1" y="24"/>
                    </a:lnTo>
                    <a:lnTo>
                      <a:pt x="0" y="20"/>
                    </a:lnTo>
                    <a:lnTo>
                      <a:pt x="1" y="16"/>
                    </a:lnTo>
                    <a:lnTo>
                      <a:pt x="3" y="13"/>
                    </a:lnTo>
                    <a:lnTo>
                      <a:pt x="7" y="9"/>
                    </a:lnTo>
                    <a:lnTo>
                      <a:pt x="12" y="6"/>
                    </a:lnTo>
                    <a:lnTo>
                      <a:pt x="19" y="3"/>
                    </a:lnTo>
                    <a:lnTo>
                      <a:pt x="26" y="2"/>
                    </a:lnTo>
                    <a:lnTo>
                      <a:pt x="34" y="1"/>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72" name="Freeform 509"/>
              <p:cNvSpPr>
                <a:spLocks/>
              </p:cNvSpPr>
              <p:nvPr/>
            </p:nvSpPr>
            <p:spPr bwMode="auto">
              <a:xfrm>
                <a:off x="2910" y="1300"/>
                <a:ext cx="202" cy="159"/>
              </a:xfrm>
              <a:custGeom>
                <a:avLst/>
                <a:gdLst>
                  <a:gd name="T0" fmla="*/ 39 w 202"/>
                  <a:gd name="T1" fmla="*/ 0 h 159"/>
                  <a:gd name="T2" fmla="*/ 162 w 202"/>
                  <a:gd name="T3" fmla="*/ 0 h 159"/>
                  <a:gd name="T4" fmla="*/ 170 w 202"/>
                  <a:gd name="T5" fmla="*/ 1 h 159"/>
                  <a:gd name="T6" fmla="*/ 178 w 202"/>
                  <a:gd name="T7" fmla="*/ 4 h 159"/>
                  <a:gd name="T8" fmla="*/ 185 w 202"/>
                  <a:gd name="T9" fmla="*/ 8 h 159"/>
                  <a:gd name="T10" fmla="*/ 191 w 202"/>
                  <a:gd name="T11" fmla="*/ 14 h 159"/>
                  <a:gd name="T12" fmla="*/ 196 w 202"/>
                  <a:gd name="T13" fmla="*/ 21 h 159"/>
                  <a:gd name="T14" fmla="*/ 199 w 202"/>
                  <a:gd name="T15" fmla="*/ 28 h 159"/>
                  <a:gd name="T16" fmla="*/ 202 w 202"/>
                  <a:gd name="T17" fmla="*/ 37 h 159"/>
                  <a:gd name="T18" fmla="*/ 202 w 202"/>
                  <a:gd name="T19" fmla="*/ 47 h 159"/>
                  <a:gd name="T20" fmla="*/ 202 w 202"/>
                  <a:gd name="T21" fmla="*/ 112 h 159"/>
                  <a:gd name="T22" fmla="*/ 202 w 202"/>
                  <a:gd name="T23" fmla="*/ 121 h 159"/>
                  <a:gd name="T24" fmla="*/ 199 w 202"/>
                  <a:gd name="T25" fmla="*/ 131 h 159"/>
                  <a:gd name="T26" fmla="*/ 196 w 202"/>
                  <a:gd name="T27" fmla="*/ 138 h 159"/>
                  <a:gd name="T28" fmla="*/ 191 w 202"/>
                  <a:gd name="T29" fmla="*/ 145 h 159"/>
                  <a:gd name="T30" fmla="*/ 185 w 202"/>
                  <a:gd name="T31" fmla="*/ 150 h 159"/>
                  <a:gd name="T32" fmla="*/ 178 w 202"/>
                  <a:gd name="T33" fmla="*/ 155 h 159"/>
                  <a:gd name="T34" fmla="*/ 170 w 202"/>
                  <a:gd name="T35" fmla="*/ 157 h 159"/>
                  <a:gd name="T36" fmla="*/ 162 w 202"/>
                  <a:gd name="T37" fmla="*/ 159 h 159"/>
                  <a:gd name="T38" fmla="*/ 39 w 202"/>
                  <a:gd name="T39" fmla="*/ 159 h 159"/>
                  <a:gd name="T40" fmla="*/ 31 w 202"/>
                  <a:gd name="T41" fmla="*/ 157 h 159"/>
                  <a:gd name="T42" fmla="*/ 24 w 202"/>
                  <a:gd name="T43" fmla="*/ 155 h 159"/>
                  <a:gd name="T44" fmla="*/ 17 w 202"/>
                  <a:gd name="T45" fmla="*/ 150 h 159"/>
                  <a:gd name="T46" fmla="*/ 11 w 202"/>
                  <a:gd name="T47" fmla="*/ 145 h 159"/>
                  <a:gd name="T48" fmla="*/ 7 w 202"/>
                  <a:gd name="T49" fmla="*/ 138 h 159"/>
                  <a:gd name="T50" fmla="*/ 3 w 202"/>
                  <a:gd name="T51" fmla="*/ 131 h 159"/>
                  <a:gd name="T52" fmla="*/ 1 w 202"/>
                  <a:gd name="T53" fmla="*/ 121 h 159"/>
                  <a:gd name="T54" fmla="*/ 0 w 202"/>
                  <a:gd name="T55" fmla="*/ 112 h 159"/>
                  <a:gd name="T56" fmla="*/ 0 w 202"/>
                  <a:gd name="T57" fmla="*/ 47 h 159"/>
                  <a:gd name="T58" fmla="*/ 1 w 202"/>
                  <a:gd name="T59" fmla="*/ 37 h 159"/>
                  <a:gd name="T60" fmla="*/ 3 w 202"/>
                  <a:gd name="T61" fmla="*/ 28 h 159"/>
                  <a:gd name="T62" fmla="*/ 7 w 202"/>
                  <a:gd name="T63" fmla="*/ 21 h 159"/>
                  <a:gd name="T64" fmla="*/ 11 w 202"/>
                  <a:gd name="T65" fmla="*/ 14 h 159"/>
                  <a:gd name="T66" fmla="*/ 17 w 202"/>
                  <a:gd name="T67" fmla="*/ 8 h 159"/>
                  <a:gd name="T68" fmla="*/ 24 w 202"/>
                  <a:gd name="T69" fmla="*/ 4 h 159"/>
                  <a:gd name="T70" fmla="*/ 31 w 202"/>
                  <a:gd name="T71" fmla="*/ 1 h 159"/>
                  <a:gd name="T72" fmla="*/ 39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2" y="0"/>
                    </a:lnTo>
                    <a:lnTo>
                      <a:pt x="170" y="1"/>
                    </a:lnTo>
                    <a:lnTo>
                      <a:pt x="178" y="4"/>
                    </a:lnTo>
                    <a:lnTo>
                      <a:pt x="185" y="8"/>
                    </a:lnTo>
                    <a:lnTo>
                      <a:pt x="191" y="14"/>
                    </a:lnTo>
                    <a:lnTo>
                      <a:pt x="196" y="21"/>
                    </a:lnTo>
                    <a:lnTo>
                      <a:pt x="199" y="28"/>
                    </a:lnTo>
                    <a:lnTo>
                      <a:pt x="202" y="37"/>
                    </a:lnTo>
                    <a:lnTo>
                      <a:pt x="202" y="47"/>
                    </a:lnTo>
                    <a:lnTo>
                      <a:pt x="202" y="112"/>
                    </a:lnTo>
                    <a:lnTo>
                      <a:pt x="202" y="121"/>
                    </a:lnTo>
                    <a:lnTo>
                      <a:pt x="199" y="131"/>
                    </a:lnTo>
                    <a:lnTo>
                      <a:pt x="196" y="138"/>
                    </a:lnTo>
                    <a:lnTo>
                      <a:pt x="191" y="145"/>
                    </a:lnTo>
                    <a:lnTo>
                      <a:pt x="185" y="150"/>
                    </a:lnTo>
                    <a:lnTo>
                      <a:pt x="178" y="155"/>
                    </a:lnTo>
                    <a:lnTo>
                      <a:pt x="170" y="157"/>
                    </a:lnTo>
                    <a:lnTo>
                      <a:pt x="162" y="159"/>
                    </a:lnTo>
                    <a:lnTo>
                      <a:pt x="39" y="159"/>
                    </a:lnTo>
                    <a:lnTo>
                      <a:pt x="31" y="157"/>
                    </a:lnTo>
                    <a:lnTo>
                      <a:pt x="24" y="155"/>
                    </a:lnTo>
                    <a:lnTo>
                      <a:pt x="17" y="150"/>
                    </a:lnTo>
                    <a:lnTo>
                      <a:pt x="11" y="145"/>
                    </a:lnTo>
                    <a:lnTo>
                      <a:pt x="7" y="138"/>
                    </a:lnTo>
                    <a:lnTo>
                      <a:pt x="3" y="131"/>
                    </a:lnTo>
                    <a:lnTo>
                      <a:pt x="1" y="121"/>
                    </a:lnTo>
                    <a:lnTo>
                      <a:pt x="0" y="112"/>
                    </a:lnTo>
                    <a:lnTo>
                      <a:pt x="0" y="47"/>
                    </a:lnTo>
                    <a:lnTo>
                      <a:pt x="1" y="37"/>
                    </a:lnTo>
                    <a:lnTo>
                      <a:pt x="3" y="28"/>
                    </a:lnTo>
                    <a:lnTo>
                      <a:pt x="7" y="21"/>
                    </a:lnTo>
                    <a:lnTo>
                      <a:pt x="11" y="14"/>
                    </a:lnTo>
                    <a:lnTo>
                      <a:pt x="17" y="8"/>
                    </a:lnTo>
                    <a:lnTo>
                      <a:pt x="24" y="4"/>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73" name="Freeform 510"/>
              <p:cNvSpPr>
                <a:spLocks/>
              </p:cNvSpPr>
              <p:nvPr/>
            </p:nvSpPr>
            <p:spPr bwMode="auto">
              <a:xfrm>
                <a:off x="2910" y="1300"/>
                <a:ext cx="202" cy="159"/>
              </a:xfrm>
              <a:custGeom>
                <a:avLst/>
                <a:gdLst>
                  <a:gd name="T0" fmla="*/ 39 w 202"/>
                  <a:gd name="T1" fmla="*/ 0 h 159"/>
                  <a:gd name="T2" fmla="*/ 162 w 202"/>
                  <a:gd name="T3" fmla="*/ 0 h 159"/>
                  <a:gd name="T4" fmla="*/ 170 w 202"/>
                  <a:gd name="T5" fmla="*/ 1 h 159"/>
                  <a:gd name="T6" fmla="*/ 178 w 202"/>
                  <a:gd name="T7" fmla="*/ 4 h 159"/>
                  <a:gd name="T8" fmla="*/ 185 w 202"/>
                  <a:gd name="T9" fmla="*/ 8 h 159"/>
                  <a:gd name="T10" fmla="*/ 191 w 202"/>
                  <a:gd name="T11" fmla="*/ 14 h 159"/>
                  <a:gd name="T12" fmla="*/ 196 w 202"/>
                  <a:gd name="T13" fmla="*/ 21 h 159"/>
                  <a:gd name="T14" fmla="*/ 199 w 202"/>
                  <a:gd name="T15" fmla="*/ 28 h 159"/>
                  <a:gd name="T16" fmla="*/ 202 w 202"/>
                  <a:gd name="T17" fmla="*/ 37 h 159"/>
                  <a:gd name="T18" fmla="*/ 202 w 202"/>
                  <a:gd name="T19" fmla="*/ 47 h 159"/>
                  <a:gd name="T20" fmla="*/ 202 w 202"/>
                  <a:gd name="T21" fmla="*/ 112 h 159"/>
                  <a:gd name="T22" fmla="*/ 202 w 202"/>
                  <a:gd name="T23" fmla="*/ 121 h 159"/>
                  <a:gd name="T24" fmla="*/ 199 w 202"/>
                  <a:gd name="T25" fmla="*/ 131 h 159"/>
                  <a:gd name="T26" fmla="*/ 196 w 202"/>
                  <a:gd name="T27" fmla="*/ 138 h 159"/>
                  <a:gd name="T28" fmla="*/ 191 w 202"/>
                  <a:gd name="T29" fmla="*/ 145 h 159"/>
                  <a:gd name="T30" fmla="*/ 185 w 202"/>
                  <a:gd name="T31" fmla="*/ 150 h 159"/>
                  <a:gd name="T32" fmla="*/ 178 w 202"/>
                  <a:gd name="T33" fmla="*/ 155 h 159"/>
                  <a:gd name="T34" fmla="*/ 170 w 202"/>
                  <a:gd name="T35" fmla="*/ 157 h 159"/>
                  <a:gd name="T36" fmla="*/ 162 w 202"/>
                  <a:gd name="T37" fmla="*/ 159 h 159"/>
                  <a:gd name="T38" fmla="*/ 39 w 202"/>
                  <a:gd name="T39" fmla="*/ 159 h 159"/>
                  <a:gd name="T40" fmla="*/ 31 w 202"/>
                  <a:gd name="T41" fmla="*/ 157 h 159"/>
                  <a:gd name="T42" fmla="*/ 24 w 202"/>
                  <a:gd name="T43" fmla="*/ 155 h 159"/>
                  <a:gd name="T44" fmla="*/ 17 w 202"/>
                  <a:gd name="T45" fmla="*/ 150 h 159"/>
                  <a:gd name="T46" fmla="*/ 11 w 202"/>
                  <a:gd name="T47" fmla="*/ 145 h 159"/>
                  <a:gd name="T48" fmla="*/ 7 w 202"/>
                  <a:gd name="T49" fmla="*/ 138 h 159"/>
                  <a:gd name="T50" fmla="*/ 3 w 202"/>
                  <a:gd name="T51" fmla="*/ 131 h 159"/>
                  <a:gd name="T52" fmla="*/ 1 w 202"/>
                  <a:gd name="T53" fmla="*/ 121 h 159"/>
                  <a:gd name="T54" fmla="*/ 0 w 202"/>
                  <a:gd name="T55" fmla="*/ 112 h 159"/>
                  <a:gd name="T56" fmla="*/ 0 w 202"/>
                  <a:gd name="T57" fmla="*/ 47 h 159"/>
                  <a:gd name="T58" fmla="*/ 1 w 202"/>
                  <a:gd name="T59" fmla="*/ 37 h 159"/>
                  <a:gd name="T60" fmla="*/ 3 w 202"/>
                  <a:gd name="T61" fmla="*/ 28 h 159"/>
                  <a:gd name="T62" fmla="*/ 7 w 202"/>
                  <a:gd name="T63" fmla="*/ 21 h 159"/>
                  <a:gd name="T64" fmla="*/ 11 w 202"/>
                  <a:gd name="T65" fmla="*/ 14 h 159"/>
                  <a:gd name="T66" fmla="*/ 17 w 202"/>
                  <a:gd name="T67" fmla="*/ 8 h 159"/>
                  <a:gd name="T68" fmla="*/ 24 w 202"/>
                  <a:gd name="T69" fmla="*/ 4 h 159"/>
                  <a:gd name="T70" fmla="*/ 31 w 202"/>
                  <a:gd name="T71" fmla="*/ 1 h 159"/>
                  <a:gd name="T72" fmla="*/ 39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2" y="0"/>
                    </a:lnTo>
                    <a:lnTo>
                      <a:pt x="170" y="1"/>
                    </a:lnTo>
                    <a:lnTo>
                      <a:pt x="178" y="4"/>
                    </a:lnTo>
                    <a:lnTo>
                      <a:pt x="185" y="8"/>
                    </a:lnTo>
                    <a:lnTo>
                      <a:pt x="191" y="14"/>
                    </a:lnTo>
                    <a:lnTo>
                      <a:pt x="196" y="21"/>
                    </a:lnTo>
                    <a:lnTo>
                      <a:pt x="199" y="28"/>
                    </a:lnTo>
                    <a:lnTo>
                      <a:pt x="202" y="37"/>
                    </a:lnTo>
                    <a:lnTo>
                      <a:pt x="202" y="47"/>
                    </a:lnTo>
                    <a:lnTo>
                      <a:pt x="202" y="112"/>
                    </a:lnTo>
                    <a:lnTo>
                      <a:pt x="202" y="121"/>
                    </a:lnTo>
                    <a:lnTo>
                      <a:pt x="199" y="131"/>
                    </a:lnTo>
                    <a:lnTo>
                      <a:pt x="196" y="138"/>
                    </a:lnTo>
                    <a:lnTo>
                      <a:pt x="191" y="145"/>
                    </a:lnTo>
                    <a:lnTo>
                      <a:pt x="185" y="150"/>
                    </a:lnTo>
                    <a:lnTo>
                      <a:pt x="178" y="155"/>
                    </a:lnTo>
                    <a:lnTo>
                      <a:pt x="170" y="157"/>
                    </a:lnTo>
                    <a:lnTo>
                      <a:pt x="162" y="159"/>
                    </a:lnTo>
                    <a:lnTo>
                      <a:pt x="39" y="159"/>
                    </a:lnTo>
                    <a:lnTo>
                      <a:pt x="31" y="157"/>
                    </a:lnTo>
                    <a:lnTo>
                      <a:pt x="24" y="155"/>
                    </a:lnTo>
                    <a:lnTo>
                      <a:pt x="17" y="150"/>
                    </a:lnTo>
                    <a:lnTo>
                      <a:pt x="11" y="145"/>
                    </a:lnTo>
                    <a:lnTo>
                      <a:pt x="7" y="138"/>
                    </a:lnTo>
                    <a:lnTo>
                      <a:pt x="3" y="131"/>
                    </a:lnTo>
                    <a:lnTo>
                      <a:pt x="1" y="121"/>
                    </a:lnTo>
                    <a:lnTo>
                      <a:pt x="0" y="112"/>
                    </a:lnTo>
                    <a:lnTo>
                      <a:pt x="0" y="47"/>
                    </a:lnTo>
                    <a:lnTo>
                      <a:pt x="1" y="37"/>
                    </a:lnTo>
                    <a:lnTo>
                      <a:pt x="3" y="28"/>
                    </a:lnTo>
                    <a:lnTo>
                      <a:pt x="7" y="21"/>
                    </a:lnTo>
                    <a:lnTo>
                      <a:pt x="11" y="14"/>
                    </a:lnTo>
                    <a:lnTo>
                      <a:pt x="17" y="8"/>
                    </a:lnTo>
                    <a:lnTo>
                      <a:pt x="24" y="4"/>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74" name="Freeform 511"/>
              <p:cNvSpPr>
                <a:spLocks/>
              </p:cNvSpPr>
              <p:nvPr/>
            </p:nvSpPr>
            <p:spPr bwMode="auto">
              <a:xfrm>
                <a:off x="2980" y="1363"/>
                <a:ext cx="88" cy="57"/>
              </a:xfrm>
              <a:custGeom>
                <a:avLst/>
                <a:gdLst>
                  <a:gd name="T0" fmla="*/ 45 w 88"/>
                  <a:gd name="T1" fmla="*/ 0 h 57"/>
                  <a:gd name="T2" fmla="*/ 53 w 88"/>
                  <a:gd name="T3" fmla="*/ 1 h 57"/>
                  <a:gd name="T4" fmla="*/ 61 w 88"/>
                  <a:gd name="T5" fmla="*/ 2 h 57"/>
                  <a:gd name="T6" fmla="*/ 69 w 88"/>
                  <a:gd name="T7" fmla="*/ 6 h 57"/>
                  <a:gd name="T8" fmla="*/ 75 w 88"/>
                  <a:gd name="T9" fmla="*/ 9 h 57"/>
                  <a:gd name="T10" fmla="*/ 81 w 88"/>
                  <a:gd name="T11" fmla="*/ 13 h 57"/>
                  <a:gd name="T12" fmla="*/ 85 w 88"/>
                  <a:gd name="T13" fmla="*/ 18 h 57"/>
                  <a:gd name="T14" fmla="*/ 87 w 88"/>
                  <a:gd name="T15" fmla="*/ 23 h 57"/>
                  <a:gd name="T16" fmla="*/ 88 w 88"/>
                  <a:gd name="T17" fmla="*/ 29 h 57"/>
                  <a:gd name="T18" fmla="*/ 87 w 88"/>
                  <a:gd name="T19" fmla="*/ 35 h 57"/>
                  <a:gd name="T20" fmla="*/ 85 w 88"/>
                  <a:gd name="T21" fmla="*/ 40 h 57"/>
                  <a:gd name="T22" fmla="*/ 81 w 88"/>
                  <a:gd name="T23" fmla="*/ 44 h 57"/>
                  <a:gd name="T24" fmla="*/ 75 w 88"/>
                  <a:gd name="T25" fmla="*/ 49 h 57"/>
                  <a:gd name="T26" fmla="*/ 69 w 88"/>
                  <a:gd name="T27" fmla="*/ 52 h 57"/>
                  <a:gd name="T28" fmla="*/ 61 w 88"/>
                  <a:gd name="T29" fmla="*/ 55 h 57"/>
                  <a:gd name="T30" fmla="*/ 53 w 88"/>
                  <a:gd name="T31" fmla="*/ 57 h 57"/>
                  <a:gd name="T32" fmla="*/ 45 w 88"/>
                  <a:gd name="T33" fmla="*/ 57 h 57"/>
                  <a:gd name="T34" fmla="*/ 36 w 88"/>
                  <a:gd name="T35" fmla="*/ 57 h 57"/>
                  <a:gd name="T36" fmla="*/ 28 w 88"/>
                  <a:gd name="T37" fmla="*/ 55 h 57"/>
                  <a:gd name="T38" fmla="*/ 20 w 88"/>
                  <a:gd name="T39" fmla="*/ 52 h 57"/>
                  <a:gd name="T40" fmla="*/ 13 w 88"/>
                  <a:gd name="T41" fmla="*/ 49 h 57"/>
                  <a:gd name="T42" fmla="*/ 8 w 88"/>
                  <a:gd name="T43" fmla="*/ 44 h 57"/>
                  <a:gd name="T44" fmla="*/ 4 w 88"/>
                  <a:gd name="T45" fmla="*/ 40 h 57"/>
                  <a:gd name="T46" fmla="*/ 1 w 88"/>
                  <a:gd name="T47" fmla="*/ 35 h 57"/>
                  <a:gd name="T48" fmla="*/ 0 w 88"/>
                  <a:gd name="T49" fmla="*/ 29 h 57"/>
                  <a:gd name="T50" fmla="*/ 1 w 88"/>
                  <a:gd name="T51" fmla="*/ 23 h 57"/>
                  <a:gd name="T52" fmla="*/ 4 w 88"/>
                  <a:gd name="T53" fmla="*/ 18 h 57"/>
                  <a:gd name="T54" fmla="*/ 8 w 88"/>
                  <a:gd name="T55" fmla="*/ 13 h 57"/>
                  <a:gd name="T56" fmla="*/ 13 w 88"/>
                  <a:gd name="T57" fmla="*/ 9 h 57"/>
                  <a:gd name="T58" fmla="*/ 20 w 88"/>
                  <a:gd name="T59" fmla="*/ 6 h 57"/>
                  <a:gd name="T60" fmla="*/ 28 w 88"/>
                  <a:gd name="T61" fmla="*/ 2 h 57"/>
                  <a:gd name="T62" fmla="*/ 36 w 88"/>
                  <a:gd name="T63" fmla="*/ 1 h 57"/>
                  <a:gd name="T64" fmla="*/ 45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5" y="0"/>
                    </a:moveTo>
                    <a:lnTo>
                      <a:pt x="53" y="1"/>
                    </a:lnTo>
                    <a:lnTo>
                      <a:pt x="61" y="2"/>
                    </a:lnTo>
                    <a:lnTo>
                      <a:pt x="69" y="6"/>
                    </a:lnTo>
                    <a:lnTo>
                      <a:pt x="75" y="9"/>
                    </a:lnTo>
                    <a:lnTo>
                      <a:pt x="81" y="13"/>
                    </a:lnTo>
                    <a:lnTo>
                      <a:pt x="85" y="18"/>
                    </a:lnTo>
                    <a:lnTo>
                      <a:pt x="87" y="23"/>
                    </a:lnTo>
                    <a:lnTo>
                      <a:pt x="88" y="29"/>
                    </a:lnTo>
                    <a:lnTo>
                      <a:pt x="87" y="35"/>
                    </a:lnTo>
                    <a:lnTo>
                      <a:pt x="85" y="40"/>
                    </a:lnTo>
                    <a:lnTo>
                      <a:pt x="81" y="44"/>
                    </a:lnTo>
                    <a:lnTo>
                      <a:pt x="75" y="49"/>
                    </a:lnTo>
                    <a:lnTo>
                      <a:pt x="69" y="52"/>
                    </a:lnTo>
                    <a:lnTo>
                      <a:pt x="61" y="55"/>
                    </a:lnTo>
                    <a:lnTo>
                      <a:pt x="53" y="57"/>
                    </a:lnTo>
                    <a:lnTo>
                      <a:pt x="45" y="57"/>
                    </a:lnTo>
                    <a:lnTo>
                      <a:pt x="36" y="57"/>
                    </a:lnTo>
                    <a:lnTo>
                      <a:pt x="28" y="55"/>
                    </a:lnTo>
                    <a:lnTo>
                      <a:pt x="20" y="52"/>
                    </a:lnTo>
                    <a:lnTo>
                      <a:pt x="13" y="49"/>
                    </a:lnTo>
                    <a:lnTo>
                      <a:pt x="8" y="44"/>
                    </a:lnTo>
                    <a:lnTo>
                      <a:pt x="4" y="40"/>
                    </a:lnTo>
                    <a:lnTo>
                      <a:pt x="1" y="35"/>
                    </a:lnTo>
                    <a:lnTo>
                      <a:pt x="0" y="29"/>
                    </a:lnTo>
                    <a:lnTo>
                      <a:pt x="1" y="23"/>
                    </a:lnTo>
                    <a:lnTo>
                      <a:pt x="4" y="18"/>
                    </a:lnTo>
                    <a:lnTo>
                      <a:pt x="8" y="13"/>
                    </a:lnTo>
                    <a:lnTo>
                      <a:pt x="13" y="9"/>
                    </a:lnTo>
                    <a:lnTo>
                      <a:pt x="20" y="6"/>
                    </a:lnTo>
                    <a:lnTo>
                      <a:pt x="28" y="2"/>
                    </a:lnTo>
                    <a:lnTo>
                      <a:pt x="36" y="1"/>
                    </a:lnTo>
                    <a:lnTo>
                      <a:pt x="4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75" name="Freeform 512"/>
              <p:cNvSpPr>
                <a:spLocks/>
              </p:cNvSpPr>
              <p:nvPr/>
            </p:nvSpPr>
            <p:spPr bwMode="auto">
              <a:xfrm>
                <a:off x="2980" y="1363"/>
                <a:ext cx="88" cy="57"/>
              </a:xfrm>
              <a:custGeom>
                <a:avLst/>
                <a:gdLst>
                  <a:gd name="T0" fmla="*/ 45 w 88"/>
                  <a:gd name="T1" fmla="*/ 0 h 57"/>
                  <a:gd name="T2" fmla="*/ 53 w 88"/>
                  <a:gd name="T3" fmla="*/ 1 h 57"/>
                  <a:gd name="T4" fmla="*/ 61 w 88"/>
                  <a:gd name="T5" fmla="*/ 2 h 57"/>
                  <a:gd name="T6" fmla="*/ 69 w 88"/>
                  <a:gd name="T7" fmla="*/ 6 h 57"/>
                  <a:gd name="T8" fmla="*/ 75 w 88"/>
                  <a:gd name="T9" fmla="*/ 9 h 57"/>
                  <a:gd name="T10" fmla="*/ 81 w 88"/>
                  <a:gd name="T11" fmla="*/ 13 h 57"/>
                  <a:gd name="T12" fmla="*/ 85 w 88"/>
                  <a:gd name="T13" fmla="*/ 18 h 57"/>
                  <a:gd name="T14" fmla="*/ 87 w 88"/>
                  <a:gd name="T15" fmla="*/ 23 h 57"/>
                  <a:gd name="T16" fmla="*/ 88 w 88"/>
                  <a:gd name="T17" fmla="*/ 29 h 57"/>
                  <a:gd name="T18" fmla="*/ 87 w 88"/>
                  <a:gd name="T19" fmla="*/ 35 h 57"/>
                  <a:gd name="T20" fmla="*/ 85 w 88"/>
                  <a:gd name="T21" fmla="*/ 40 h 57"/>
                  <a:gd name="T22" fmla="*/ 81 w 88"/>
                  <a:gd name="T23" fmla="*/ 44 h 57"/>
                  <a:gd name="T24" fmla="*/ 75 w 88"/>
                  <a:gd name="T25" fmla="*/ 49 h 57"/>
                  <a:gd name="T26" fmla="*/ 69 w 88"/>
                  <a:gd name="T27" fmla="*/ 52 h 57"/>
                  <a:gd name="T28" fmla="*/ 61 w 88"/>
                  <a:gd name="T29" fmla="*/ 55 h 57"/>
                  <a:gd name="T30" fmla="*/ 53 w 88"/>
                  <a:gd name="T31" fmla="*/ 57 h 57"/>
                  <a:gd name="T32" fmla="*/ 45 w 88"/>
                  <a:gd name="T33" fmla="*/ 57 h 57"/>
                  <a:gd name="T34" fmla="*/ 36 w 88"/>
                  <a:gd name="T35" fmla="*/ 57 h 57"/>
                  <a:gd name="T36" fmla="*/ 28 w 88"/>
                  <a:gd name="T37" fmla="*/ 55 h 57"/>
                  <a:gd name="T38" fmla="*/ 20 w 88"/>
                  <a:gd name="T39" fmla="*/ 52 h 57"/>
                  <a:gd name="T40" fmla="*/ 13 w 88"/>
                  <a:gd name="T41" fmla="*/ 49 h 57"/>
                  <a:gd name="T42" fmla="*/ 8 w 88"/>
                  <a:gd name="T43" fmla="*/ 44 h 57"/>
                  <a:gd name="T44" fmla="*/ 4 w 88"/>
                  <a:gd name="T45" fmla="*/ 40 h 57"/>
                  <a:gd name="T46" fmla="*/ 1 w 88"/>
                  <a:gd name="T47" fmla="*/ 35 h 57"/>
                  <a:gd name="T48" fmla="*/ 0 w 88"/>
                  <a:gd name="T49" fmla="*/ 29 h 57"/>
                  <a:gd name="T50" fmla="*/ 1 w 88"/>
                  <a:gd name="T51" fmla="*/ 23 h 57"/>
                  <a:gd name="T52" fmla="*/ 4 w 88"/>
                  <a:gd name="T53" fmla="*/ 18 h 57"/>
                  <a:gd name="T54" fmla="*/ 8 w 88"/>
                  <a:gd name="T55" fmla="*/ 13 h 57"/>
                  <a:gd name="T56" fmla="*/ 13 w 88"/>
                  <a:gd name="T57" fmla="*/ 9 h 57"/>
                  <a:gd name="T58" fmla="*/ 20 w 88"/>
                  <a:gd name="T59" fmla="*/ 6 h 57"/>
                  <a:gd name="T60" fmla="*/ 28 w 88"/>
                  <a:gd name="T61" fmla="*/ 2 h 57"/>
                  <a:gd name="T62" fmla="*/ 36 w 88"/>
                  <a:gd name="T63" fmla="*/ 1 h 57"/>
                  <a:gd name="T64" fmla="*/ 45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5" y="0"/>
                    </a:moveTo>
                    <a:lnTo>
                      <a:pt x="53" y="1"/>
                    </a:lnTo>
                    <a:lnTo>
                      <a:pt x="61" y="2"/>
                    </a:lnTo>
                    <a:lnTo>
                      <a:pt x="69" y="6"/>
                    </a:lnTo>
                    <a:lnTo>
                      <a:pt x="75" y="9"/>
                    </a:lnTo>
                    <a:lnTo>
                      <a:pt x="81" y="13"/>
                    </a:lnTo>
                    <a:lnTo>
                      <a:pt x="85" y="18"/>
                    </a:lnTo>
                    <a:lnTo>
                      <a:pt x="87" y="23"/>
                    </a:lnTo>
                    <a:lnTo>
                      <a:pt x="88" y="29"/>
                    </a:lnTo>
                    <a:lnTo>
                      <a:pt x="87" y="35"/>
                    </a:lnTo>
                    <a:lnTo>
                      <a:pt x="85" y="40"/>
                    </a:lnTo>
                    <a:lnTo>
                      <a:pt x="81" y="44"/>
                    </a:lnTo>
                    <a:lnTo>
                      <a:pt x="75" y="49"/>
                    </a:lnTo>
                    <a:lnTo>
                      <a:pt x="69" y="52"/>
                    </a:lnTo>
                    <a:lnTo>
                      <a:pt x="61" y="55"/>
                    </a:lnTo>
                    <a:lnTo>
                      <a:pt x="53" y="57"/>
                    </a:lnTo>
                    <a:lnTo>
                      <a:pt x="45" y="57"/>
                    </a:lnTo>
                    <a:lnTo>
                      <a:pt x="36" y="57"/>
                    </a:lnTo>
                    <a:lnTo>
                      <a:pt x="28" y="55"/>
                    </a:lnTo>
                    <a:lnTo>
                      <a:pt x="20" y="52"/>
                    </a:lnTo>
                    <a:lnTo>
                      <a:pt x="13" y="49"/>
                    </a:lnTo>
                    <a:lnTo>
                      <a:pt x="8" y="44"/>
                    </a:lnTo>
                    <a:lnTo>
                      <a:pt x="4" y="40"/>
                    </a:lnTo>
                    <a:lnTo>
                      <a:pt x="1" y="35"/>
                    </a:lnTo>
                    <a:lnTo>
                      <a:pt x="0" y="29"/>
                    </a:lnTo>
                    <a:lnTo>
                      <a:pt x="1" y="23"/>
                    </a:lnTo>
                    <a:lnTo>
                      <a:pt x="4" y="18"/>
                    </a:lnTo>
                    <a:lnTo>
                      <a:pt x="8" y="13"/>
                    </a:lnTo>
                    <a:lnTo>
                      <a:pt x="13" y="9"/>
                    </a:lnTo>
                    <a:lnTo>
                      <a:pt x="20" y="6"/>
                    </a:lnTo>
                    <a:lnTo>
                      <a:pt x="28" y="2"/>
                    </a:lnTo>
                    <a:lnTo>
                      <a:pt x="36" y="1"/>
                    </a:lnTo>
                    <a:lnTo>
                      <a:pt x="45"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76" name="Freeform 513"/>
              <p:cNvSpPr>
                <a:spLocks/>
              </p:cNvSpPr>
              <p:nvPr/>
            </p:nvSpPr>
            <p:spPr bwMode="auto">
              <a:xfrm>
                <a:off x="3107" y="1300"/>
                <a:ext cx="202" cy="159"/>
              </a:xfrm>
              <a:custGeom>
                <a:avLst/>
                <a:gdLst>
                  <a:gd name="T0" fmla="*/ 39 w 202"/>
                  <a:gd name="T1" fmla="*/ 0 h 159"/>
                  <a:gd name="T2" fmla="*/ 163 w 202"/>
                  <a:gd name="T3" fmla="*/ 0 h 159"/>
                  <a:gd name="T4" fmla="*/ 171 w 202"/>
                  <a:gd name="T5" fmla="*/ 1 h 159"/>
                  <a:gd name="T6" fmla="*/ 178 w 202"/>
                  <a:gd name="T7" fmla="*/ 4 h 159"/>
                  <a:gd name="T8" fmla="*/ 185 w 202"/>
                  <a:gd name="T9" fmla="*/ 8 h 159"/>
                  <a:gd name="T10" fmla="*/ 191 w 202"/>
                  <a:gd name="T11" fmla="*/ 14 h 159"/>
                  <a:gd name="T12" fmla="*/ 196 w 202"/>
                  <a:gd name="T13" fmla="*/ 21 h 159"/>
                  <a:gd name="T14" fmla="*/ 199 w 202"/>
                  <a:gd name="T15" fmla="*/ 28 h 159"/>
                  <a:gd name="T16" fmla="*/ 202 w 202"/>
                  <a:gd name="T17" fmla="*/ 37 h 159"/>
                  <a:gd name="T18" fmla="*/ 202 w 202"/>
                  <a:gd name="T19" fmla="*/ 47 h 159"/>
                  <a:gd name="T20" fmla="*/ 202 w 202"/>
                  <a:gd name="T21" fmla="*/ 112 h 159"/>
                  <a:gd name="T22" fmla="*/ 202 w 202"/>
                  <a:gd name="T23" fmla="*/ 121 h 159"/>
                  <a:gd name="T24" fmla="*/ 199 w 202"/>
                  <a:gd name="T25" fmla="*/ 131 h 159"/>
                  <a:gd name="T26" fmla="*/ 196 w 202"/>
                  <a:gd name="T27" fmla="*/ 138 h 159"/>
                  <a:gd name="T28" fmla="*/ 191 w 202"/>
                  <a:gd name="T29" fmla="*/ 145 h 159"/>
                  <a:gd name="T30" fmla="*/ 185 w 202"/>
                  <a:gd name="T31" fmla="*/ 150 h 159"/>
                  <a:gd name="T32" fmla="*/ 178 w 202"/>
                  <a:gd name="T33" fmla="*/ 155 h 159"/>
                  <a:gd name="T34" fmla="*/ 171 w 202"/>
                  <a:gd name="T35" fmla="*/ 157 h 159"/>
                  <a:gd name="T36" fmla="*/ 163 w 202"/>
                  <a:gd name="T37" fmla="*/ 159 h 159"/>
                  <a:gd name="T38" fmla="*/ 39 w 202"/>
                  <a:gd name="T39" fmla="*/ 159 h 159"/>
                  <a:gd name="T40" fmla="*/ 31 w 202"/>
                  <a:gd name="T41" fmla="*/ 157 h 159"/>
                  <a:gd name="T42" fmla="*/ 24 w 202"/>
                  <a:gd name="T43" fmla="*/ 155 h 159"/>
                  <a:gd name="T44" fmla="*/ 17 w 202"/>
                  <a:gd name="T45" fmla="*/ 150 h 159"/>
                  <a:gd name="T46" fmla="*/ 12 w 202"/>
                  <a:gd name="T47" fmla="*/ 145 h 159"/>
                  <a:gd name="T48" fmla="*/ 7 w 202"/>
                  <a:gd name="T49" fmla="*/ 138 h 159"/>
                  <a:gd name="T50" fmla="*/ 3 w 202"/>
                  <a:gd name="T51" fmla="*/ 131 h 159"/>
                  <a:gd name="T52" fmla="*/ 1 w 202"/>
                  <a:gd name="T53" fmla="*/ 121 h 159"/>
                  <a:gd name="T54" fmla="*/ 0 w 202"/>
                  <a:gd name="T55" fmla="*/ 112 h 159"/>
                  <a:gd name="T56" fmla="*/ 0 w 202"/>
                  <a:gd name="T57" fmla="*/ 47 h 159"/>
                  <a:gd name="T58" fmla="*/ 1 w 202"/>
                  <a:gd name="T59" fmla="*/ 37 h 159"/>
                  <a:gd name="T60" fmla="*/ 3 w 202"/>
                  <a:gd name="T61" fmla="*/ 28 h 159"/>
                  <a:gd name="T62" fmla="*/ 7 w 202"/>
                  <a:gd name="T63" fmla="*/ 21 h 159"/>
                  <a:gd name="T64" fmla="*/ 12 w 202"/>
                  <a:gd name="T65" fmla="*/ 14 h 159"/>
                  <a:gd name="T66" fmla="*/ 17 w 202"/>
                  <a:gd name="T67" fmla="*/ 8 h 159"/>
                  <a:gd name="T68" fmla="*/ 24 w 202"/>
                  <a:gd name="T69" fmla="*/ 4 h 159"/>
                  <a:gd name="T70" fmla="*/ 31 w 202"/>
                  <a:gd name="T71" fmla="*/ 1 h 159"/>
                  <a:gd name="T72" fmla="*/ 39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3" y="0"/>
                    </a:lnTo>
                    <a:lnTo>
                      <a:pt x="171" y="1"/>
                    </a:lnTo>
                    <a:lnTo>
                      <a:pt x="178" y="4"/>
                    </a:lnTo>
                    <a:lnTo>
                      <a:pt x="185" y="8"/>
                    </a:lnTo>
                    <a:lnTo>
                      <a:pt x="191" y="14"/>
                    </a:lnTo>
                    <a:lnTo>
                      <a:pt x="196" y="21"/>
                    </a:lnTo>
                    <a:lnTo>
                      <a:pt x="199" y="28"/>
                    </a:lnTo>
                    <a:lnTo>
                      <a:pt x="202" y="37"/>
                    </a:lnTo>
                    <a:lnTo>
                      <a:pt x="202" y="47"/>
                    </a:lnTo>
                    <a:lnTo>
                      <a:pt x="202" y="112"/>
                    </a:lnTo>
                    <a:lnTo>
                      <a:pt x="202" y="121"/>
                    </a:lnTo>
                    <a:lnTo>
                      <a:pt x="199" y="131"/>
                    </a:lnTo>
                    <a:lnTo>
                      <a:pt x="196" y="138"/>
                    </a:lnTo>
                    <a:lnTo>
                      <a:pt x="191" y="145"/>
                    </a:lnTo>
                    <a:lnTo>
                      <a:pt x="185" y="150"/>
                    </a:lnTo>
                    <a:lnTo>
                      <a:pt x="178" y="155"/>
                    </a:lnTo>
                    <a:lnTo>
                      <a:pt x="171" y="157"/>
                    </a:lnTo>
                    <a:lnTo>
                      <a:pt x="163" y="159"/>
                    </a:lnTo>
                    <a:lnTo>
                      <a:pt x="39" y="159"/>
                    </a:lnTo>
                    <a:lnTo>
                      <a:pt x="31" y="157"/>
                    </a:lnTo>
                    <a:lnTo>
                      <a:pt x="24" y="155"/>
                    </a:lnTo>
                    <a:lnTo>
                      <a:pt x="17" y="150"/>
                    </a:lnTo>
                    <a:lnTo>
                      <a:pt x="12" y="145"/>
                    </a:lnTo>
                    <a:lnTo>
                      <a:pt x="7" y="138"/>
                    </a:lnTo>
                    <a:lnTo>
                      <a:pt x="3" y="131"/>
                    </a:lnTo>
                    <a:lnTo>
                      <a:pt x="1" y="121"/>
                    </a:lnTo>
                    <a:lnTo>
                      <a:pt x="0" y="112"/>
                    </a:lnTo>
                    <a:lnTo>
                      <a:pt x="0" y="47"/>
                    </a:lnTo>
                    <a:lnTo>
                      <a:pt x="1" y="37"/>
                    </a:lnTo>
                    <a:lnTo>
                      <a:pt x="3" y="28"/>
                    </a:lnTo>
                    <a:lnTo>
                      <a:pt x="7" y="21"/>
                    </a:lnTo>
                    <a:lnTo>
                      <a:pt x="12" y="14"/>
                    </a:lnTo>
                    <a:lnTo>
                      <a:pt x="17" y="8"/>
                    </a:lnTo>
                    <a:lnTo>
                      <a:pt x="24" y="4"/>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77" name="Freeform 514"/>
              <p:cNvSpPr>
                <a:spLocks/>
              </p:cNvSpPr>
              <p:nvPr/>
            </p:nvSpPr>
            <p:spPr bwMode="auto">
              <a:xfrm>
                <a:off x="3107" y="1300"/>
                <a:ext cx="202" cy="159"/>
              </a:xfrm>
              <a:custGeom>
                <a:avLst/>
                <a:gdLst>
                  <a:gd name="T0" fmla="*/ 39 w 202"/>
                  <a:gd name="T1" fmla="*/ 0 h 159"/>
                  <a:gd name="T2" fmla="*/ 163 w 202"/>
                  <a:gd name="T3" fmla="*/ 0 h 159"/>
                  <a:gd name="T4" fmla="*/ 171 w 202"/>
                  <a:gd name="T5" fmla="*/ 1 h 159"/>
                  <a:gd name="T6" fmla="*/ 178 w 202"/>
                  <a:gd name="T7" fmla="*/ 4 h 159"/>
                  <a:gd name="T8" fmla="*/ 185 w 202"/>
                  <a:gd name="T9" fmla="*/ 8 h 159"/>
                  <a:gd name="T10" fmla="*/ 191 w 202"/>
                  <a:gd name="T11" fmla="*/ 14 h 159"/>
                  <a:gd name="T12" fmla="*/ 196 w 202"/>
                  <a:gd name="T13" fmla="*/ 21 h 159"/>
                  <a:gd name="T14" fmla="*/ 199 w 202"/>
                  <a:gd name="T15" fmla="*/ 28 h 159"/>
                  <a:gd name="T16" fmla="*/ 202 w 202"/>
                  <a:gd name="T17" fmla="*/ 37 h 159"/>
                  <a:gd name="T18" fmla="*/ 202 w 202"/>
                  <a:gd name="T19" fmla="*/ 47 h 159"/>
                  <a:gd name="T20" fmla="*/ 202 w 202"/>
                  <a:gd name="T21" fmla="*/ 112 h 159"/>
                  <a:gd name="T22" fmla="*/ 202 w 202"/>
                  <a:gd name="T23" fmla="*/ 121 h 159"/>
                  <a:gd name="T24" fmla="*/ 199 w 202"/>
                  <a:gd name="T25" fmla="*/ 131 h 159"/>
                  <a:gd name="T26" fmla="*/ 196 w 202"/>
                  <a:gd name="T27" fmla="*/ 138 h 159"/>
                  <a:gd name="T28" fmla="*/ 191 w 202"/>
                  <a:gd name="T29" fmla="*/ 145 h 159"/>
                  <a:gd name="T30" fmla="*/ 185 w 202"/>
                  <a:gd name="T31" fmla="*/ 150 h 159"/>
                  <a:gd name="T32" fmla="*/ 178 w 202"/>
                  <a:gd name="T33" fmla="*/ 155 h 159"/>
                  <a:gd name="T34" fmla="*/ 171 w 202"/>
                  <a:gd name="T35" fmla="*/ 157 h 159"/>
                  <a:gd name="T36" fmla="*/ 163 w 202"/>
                  <a:gd name="T37" fmla="*/ 159 h 159"/>
                  <a:gd name="T38" fmla="*/ 39 w 202"/>
                  <a:gd name="T39" fmla="*/ 159 h 159"/>
                  <a:gd name="T40" fmla="*/ 31 w 202"/>
                  <a:gd name="T41" fmla="*/ 157 h 159"/>
                  <a:gd name="T42" fmla="*/ 24 w 202"/>
                  <a:gd name="T43" fmla="*/ 155 h 159"/>
                  <a:gd name="T44" fmla="*/ 17 w 202"/>
                  <a:gd name="T45" fmla="*/ 150 h 159"/>
                  <a:gd name="T46" fmla="*/ 12 w 202"/>
                  <a:gd name="T47" fmla="*/ 145 h 159"/>
                  <a:gd name="T48" fmla="*/ 7 w 202"/>
                  <a:gd name="T49" fmla="*/ 138 h 159"/>
                  <a:gd name="T50" fmla="*/ 3 w 202"/>
                  <a:gd name="T51" fmla="*/ 131 h 159"/>
                  <a:gd name="T52" fmla="*/ 1 w 202"/>
                  <a:gd name="T53" fmla="*/ 121 h 159"/>
                  <a:gd name="T54" fmla="*/ 0 w 202"/>
                  <a:gd name="T55" fmla="*/ 112 h 159"/>
                  <a:gd name="T56" fmla="*/ 0 w 202"/>
                  <a:gd name="T57" fmla="*/ 47 h 159"/>
                  <a:gd name="T58" fmla="*/ 1 w 202"/>
                  <a:gd name="T59" fmla="*/ 37 h 159"/>
                  <a:gd name="T60" fmla="*/ 3 w 202"/>
                  <a:gd name="T61" fmla="*/ 28 h 159"/>
                  <a:gd name="T62" fmla="*/ 7 w 202"/>
                  <a:gd name="T63" fmla="*/ 21 h 159"/>
                  <a:gd name="T64" fmla="*/ 12 w 202"/>
                  <a:gd name="T65" fmla="*/ 14 h 159"/>
                  <a:gd name="T66" fmla="*/ 17 w 202"/>
                  <a:gd name="T67" fmla="*/ 8 h 159"/>
                  <a:gd name="T68" fmla="*/ 24 w 202"/>
                  <a:gd name="T69" fmla="*/ 4 h 159"/>
                  <a:gd name="T70" fmla="*/ 31 w 202"/>
                  <a:gd name="T71" fmla="*/ 1 h 159"/>
                  <a:gd name="T72" fmla="*/ 39 w 202"/>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9"/>
                  <a:gd name="T113" fmla="*/ 202 w 202"/>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9">
                    <a:moveTo>
                      <a:pt x="39" y="0"/>
                    </a:moveTo>
                    <a:lnTo>
                      <a:pt x="163" y="0"/>
                    </a:lnTo>
                    <a:lnTo>
                      <a:pt x="171" y="1"/>
                    </a:lnTo>
                    <a:lnTo>
                      <a:pt x="178" y="4"/>
                    </a:lnTo>
                    <a:lnTo>
                      <a:pt x="185" y="8"/>
                    </a:lnTo>
                    <a:lnTo>
                      <a:pt x="191" y="14"/>
                    </a:lnTo>
                    <a:lnTo>
                      <a:pt x="196" y="21"/>
                    </a:lnTo>
                    <a:lnTo>
                      <a:pt x="199" y="28"/>
                    </a:lnTo>
                    <a:lnTo>
                      <a:pt x="202" y="37"/>
                    </a:lnTo>
                    <a:lnTo>
                      <a:pt x="202" y="47"/>
                    </a:lnTo>
                    <a:lnTo>
                      <a:pt x="202" y="112"/>
                    </a:lnTo>
                    <a:lnTo>
                      <a:pt x="202" y="121"/>
                    </a:lnTo>
                    <a:lnTo>
                      <a:pt x="199" y="131"/>
                    </a:lnTo>
                    <a:lnTo>
                      <a:pt x="196" y="138"/>
                    </a:lnTo>
                    <a:lnTo>
                      <a:pt x="191" y="145"/>
                    </a:lnTo>
                    <a:lnTo>
                      <a:pt x="185" y="150"/>
                    </a:lnTo>
                    <a:lnTo>
                      <a:pt x="178" y="155"/>
                    </a:lnTo>
                    <a:lnTo>
                      <a:pt x="171" y="157"/>
                    </a:lnTo>
                    <a:lnTo>
                      <a:pt x="163" y="159"/>
                    </a:lnTo>
                    <a:lnTo>
                      <a:pt x="39" y="159"/>
                    </a:lnTo>
                    <a:lnTo>
                      <a:pt x="31" y="157"/>
                    </a:lnTo>
                    <a:lnTo>
                      <a:pt x="24" y="155"/>
                    </a:lnTo>
                    <a:lnTo>
                      <a:pt x="17" y="150"/>
                    </a:lnTo>
                    <a:lnTo>
                      <a:pt x="12" y="145"/>
                    </a:lnTo>
                    <a:lnTo>
                      <a:pt x="7" y="138"/>
                    </a:lnTo>
                    <a:lnTo>
                      <a:pt x="3" y="131"/>
                    </a:lnTo>
                    <a:lnTo>
                      <a:pt x="1" y="121"/>
                    </a:lnTo>
                    <a:lnTo>
                      <a:pt x="0" y="112"/>
                    </a:lnTo>
                    <a:lnTo>
                      <a:pt x="0" y="47"/>
                    </a:lnTo>
                    <a:lnTo>
                      <a:pt x="1" y="37"/>
                    </a:lnTo>
                    <a:lnTo>
                      <a:pt x="3" y="28"/>
                    </a:lnTo>
                    <a:lnTo>
                      <a:pt x="7" y="21"/>
                    </a:lnTo>
                    <a:lnTo>
                      <a:pt x="12" y="14"/>
                    </a:lnTo>
                    <a:lnTo>
                      <a:pt x="17" y="8"/>
                    </a:lnTo>
                    <a:lnTo>
                      <a:pt x="24" y="4"/>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78" name="Freeform 515"/>
              <p:cNvSpPr>
                <a:spLocks/>
              </p:cNvSpPr>
              <p:nvPr/>
            </p:nvSpPr>
            <p:spPr bwMode="auto">
              <a:xfrm>
                <a:off x="3178" y="1363"/>
                <a:ext cx="87" cy="57"/>
              </a:xfrm>
              <a:custGeom>
                <a:avLst/>
                <a:gdLst>
                  <a:gd name="T0" fmla="*/ 44 w 87"/>
                  <a:gd name="T1" fmla="*/ 0 h 57"/>
                  <a:gd name="T2" fmla="*/ 52 w 87"/>
                  <a:gd name="T3" fmla="*/ 1 h 57"/>
                  <a:gd name="T4" fmla="*/ 61 w 87"/>
                  <a:gd name="T5" fmla="*/ 2 h 57"/>
                  <a:gd name="T6" fmla="*/ 68 w 87"/>
                  <a:gd name="T7" fmla="*/ 6 h 57"/>
                  <a:gd name="T8" fmla="*/ 74 w 87"/>
                  <a:gd name="T9" fmla="*/ 9 h 57"/>
                  <a:gd name="T10" fmla="*/ 80 w 87"/>
                  <a:gd name="T11" fmla="*/ 13 h 57"/>
                  <a:gd name="T12" fmla="*/ 84 w 87"/>
                  <a:gd name="T13" fmla="*/ 18 h 57"/>
                  <a:gd name="T14" fmla="*/ 86 w 87"/>
                  <a:gd name="T15" fmla="*/ 23 h 57"/>
                  <a:gd name="T16" fmla="*/ 87 w 87"/>
                  <a:gd name="T17" fmla="*/ 29 h 57"/>
                  <a:gd name="T18" fmla="*/ 86 w 87"/>
                  <a:gd name="T19" fmla="*/ 35 h 57"/>
                  <a:gd name="T20" fmla="*/ 84 w 87"/>
                  <a:gd name="T21" fmla="*/ 40 h 57"/>
                  <a:gd name="T22" fmla="*/ 80 w 87"/>
                  <a:gd name="T23" fmla="*/ 44 h 57"/>
                  <a:gd name="T24" fmla="*/ 74 w 87"/>
                  <a:gd name="T25" fmla="*/ 49 h 57"/>
                  <a:gd name="T26" fmla="*/ 68 w 87"/>
                  <a:gd name="T27" fmla="*/ 52 h 57"/>
                  <a:gd name="T28" fmla="*/ 61 w 87"/>
                  <a:gd name="T29" fmla="*/ 55 h 57"/>
                  <a:gd name="T30" fmla="*/ 52 w 87"/>
                  <a:gd name="T31" fmla="*/ 57 h 57"/>
                  <a:gd name="T32" fmla="*/ 44 w 87"/>
                  <a:gd name="T33" fmla="*/ 57 h 57"/>
                  <a:gd name="T34" fmla="*/ 35 w 87"/>
                  <a:gd name="T35" fmla="*/ 57 h 57"/>
                  <a:gd name="T36" fmla="*/ 27 w 87"/>
                  <a:gd name="T37" fmla="*/ 55 h 57"/>
                  <a:gd name="T38" fmla="*/ 20 w 87"/>
                  <a:gd name="T39" fmla="*/ 52 h 57"/>
                  <a:gd name="T40" fmla="*/ 13 w 87"/>
                  <a:gd name="T41" fmla="*/ 49 h 57"/>
                  <a:gd name="T42" fmla="*/ 8 w 87"/>
                  <a:gd name="T43" fmla="*/ 44 h 57"/>
                  <a:gd name="T44" fmla="*/ 4 w 87"/>
                  <a:gd name="T45" fmla="*/ 40 h 57"/>
                  <a:gd name="T46" fmla="*/ 1 w 87"/>
                  <a:gd name="T47" fmla="*/ 35 h 57"/>
                  <a:gd name="T48" fmla="*/ 0 w 87"/>
                  <a:gd name="T49" fmla="*/ 29 h 57"/>
                  <a:gd name="T50" fmla="*/ 1 w 87"/>
                  <a:gd name="T51" fmla="*/ 23 h 57"/>
                  <a:gd name="T52" fmla="*/ 4 w 87"/>
                  <a:gd name="T53" fmla="*/ 18 h 57"/>
                  <a:gd name="T54" fmla="*/ 8 w 87"/>
                  <a:gd name="T55" fmla="*/ 13 h 57"/>
                  <a:gd name="T56" fmla="*/ 13 w 87"/>
                  <a:gd name="T57" fmla="*/ 9 h 57"/>
                  <a:gd name="T58" fmla="*/ 20 w 87"/>
                  <a:gd name="T59" fmla="*/ 6 h 57"/>
                  <a:gd name="T60" fmla="*/ 27 w 87"/>
                  <a:gd name="T61" fmla="*/ 2 h 57"/>
                  <a:gd name="T62" fmla="*/ 35 w 87"/>
                  <a:gd name="T63" fmla="*/ 1 h 57"/>
                  <a:gd name="T64" fmla="*/ 44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2" y="1"/>
                    </a:lnTo>
                    <a:lnTo>
                      <a:pt x="61" y="2"/>
                    </a:lnTo>
                    <a:lnTo>
                      <a:pt x="68" y="6"/>
                    </a:lnTo>
                    <a:lnTo>
                      <a:pt x="74" y="9"/>
                    </a:lnTo>
                    <a:lnTo>
                      <a:pt x="80" y="13"/>
                    </a:lnTo>
                    <a:lnTo>
                      <a:pt x="84" y="18"/>
                    </a:lnTo>
                    <a:lnTo>
                      <a:pt x="86" y="23"/>
                    </a:lnTo>
                    <a:lnTo>
                      <a:pt x="87" y="29"/>
                    </a:lnTo>
                    <a:lnTo>
                      <a:pt x="86" y="35"/>
                    </a:lnTo>
                    <a:lnTo>
                      <a:pt x="84" y="40"/>
                    </a:lnTo>
                    <a:lnTo>
                      <a:pt x="80" y="44"/>
                    </a:lnTo>
                    <a:lnTo>
                      <a:pt x="74" y="49"/>
                    </a:lnTo>
                    <a:lnTo>
                      <a:pt x="68" y="52"/>
                    </a:lnTo>
                    <a:lnTo>
                      <a:pt x="61" y="55"/>
                    </a:lnTo>
                    <a:lnTo>
                      <a:pt x="52" y="57"/>
                    </a:lnTo>
                    <a:lnTo>
                      <a:pt x="44" y="57"/>
                    </a:lnTo>
                    <a:lnTo>
                      <a:pt x="35" y="57"/>
                    </a:lnTo>
                    <a:lnTo>
                      <a:pt x="27" y="55"/>
                    </a:lnTo>
                    <a:lnTo>
                      <a:pt x="20" y="52"/>
                    </a:lnTo>
                    <a:lnTo>
                      <a:pt x="13" y="49"/>
                    </a:lnTo>
                    <a:lnTo>
                      <a:pt x="8" y="44"/>
                    </a:lnTo>
                    <a:lnTo>
                      <a:pt x="4" y="40"/>
                    </a:lnTo>
                    <a:lnTo>
                      <a:pt x="1" y="35"/>
                    </a:lnTo>
                    <a:lnTo>
                      <a:pt x="0" y="29"/>
                    </a:lnTo>
                    <a:lnTo>
                      <a:pt x="1" y="23"/>
                    </a:lnTo>
                    <a:lnTo>
                      <a:pt x="4" y="18"/>
                    </a:lnTo>
                    <a:lnTo>
                      <a:pt x="8" y="13"/>
                    </a:lnTo>
                    <a:lnTo>
                      <a:pt x="13" y="9"/>
                    </a:lnTo>
                    <a:lnTo>
                      <a:pt x="20" y="6"/>
                    </a:lnTo>
                    <a:lnTo>
                      <a:pt x="27"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79" name="Freeform 516"/>
              <p:cNvSpPr>
                <a:spLocks/>
              </p:cNvSpPr>
              <p:nvPr/>
            </p:nvSpPr>
            <p:spPr bwMode="auto">
              <a:xfrm>
                <a:off x="3178" y="1363"/>
                <a:ext cx="87" cy="57"/>
              </a:xfrm>
              <a:custGeom>
                <a:avLst/>
                <a:gdLst>
                  <a:gd name="T0" fmla="*/ 44 w 87"/>
                  <a:gd name="T1" fmla="*/ 0 h 57"/>
                  <a:gd name="T2" fmla="*/ 52 w 87"/>
                  <a:gd name="T3" fmla="*/ 1 h 57"/>
                  <a:gd name="T4" fmla="*/ 61 w 87"/>
                  <a:gd name="T5" fmla="*/ 2 h 57"/>
                  <a:gd name="T6" fmla="*/ 68 w 87"/>
                  <a:gd name="T7" fmla="*/ 6 h 57"/>
                  <a:gd name="T8" fmla="*/ 74 w 87"/>
                  <a:gd name="T9" fmla="*/ 9 h 57"/>
                  <a:gd name="T10" fmla="*/ 80 w 87"/>
                  <a:gd name="T11" fmla="*/ 13 h 57"/>
                  <a:gd name="T12" fmla="*/ 84 w 87"/>
                  <a:gd name="T13" fmla="*/ 18 h 57"/>
                  <a:gd name="T14" fmla="*/ 86 w 87"/>
                  <a:gd name="T15" fmla="*/ 23 h 57"/>
                  <a:gd name="T16" fmla="*/ 87 w 87"/>
                  <a:gd name="T17" fmla="*/ 29 h 57"/>
                  <a:gd name="T18" fmla="*/ 86 w 87"/>
                  <a:gd name="T19" fmla="*/ 35 h 57"/>
                  <a:gd name="T20" fmla="*/ 84 w 87"/>
                  <a:gd name="T21" fmla="*/ 40 h 57"/>
                  <a:gd name="T22" fmla="*/ 80 w 87"/>
                  <a:gd name="T23" fmla="*/ 44 h 57"/>
                  <a:gd name="T24" fmla="*/ 74 w 87"/>
                  <a:gd name="T25" fmla="*/ 49 h 57"/>
                  <a:gd name="T26" fmla="*/ 68 w 87"/>
                  <a:gd name="T27" fmla="*/ 52 h 57"/>
                  <a:gd name="T28" fmla="*/ 61 w 87"/>
                  <a:gd name="T29" fmla="*/ 55 h 57"/>
                  <a:gd name="T30" fmla="*/ 52 w 87"/>
                  <a:gd name="T31" fmla="*/ 57 h 57"/>
                  <a:gd name="T32" fmla="*/ 44 w 87"/>
                  <a:gd name="T33" fmla="*/ 57 h 57"/>
                  <a:gd name="T34" fmla="*/ 35 w 87"/>
                  <a:gd name="T35" fmla="*/ 57 h 57"/>
                  <a:gd name="T36" fmla="*/ 27 w 87"/>
                  <a:gd name="T37" fmla="*/ 55 h 57"/>
                  <a:gd name="T38" fmla="*/ 20 w 87"/>
                  <a:gd name="T39" fmla="*/ 52 h 57"/>
                  <a:gd name="T40" fmla="*/ 13 w 87"/>
                  <a:gd name="T41" fmla="*/ 49 h 57"/>
                  <a:gd name="T42" fmla="*/ 8 w 87"/>
                  <a:gd name="T43" fmla="*/ 44 h 57"/>
                  <a:gd name="T44" fmla="*/ 4 w 87"/>
                  <a:gd name="T45" fmla="*/ 40 h 57"/>
                  <a:gd name="T46" fmla="*/ 1 w 87"/>
                  <a:gd name="T47" fmla="*/ 35 h 57"/>
                  <a:gd name="T48" fmla="*/ 0 w 87"/>
                  <a:gd name="T49" fmla="*/ 29 h 57"/>
                  <a:gd name="T50" fmla="*/ 1 w 87"/>
                  <a:gd name="T51" fmla="*/ 23 h 57"/>
                  <a:gd name="T52" fmla="*/ 4 w 87"/>
                  <a:gd name="T53" fmla="*/ 18 h 57"/>
                  <a:gd name="T54" fmla="*/ 8 w 87"/>
                  <a:gd name="T55" fmla="*/ 13 h 57"/>
                  <a:gd name="T56" fmla="*/ 13 w 87"/>
                  <a:gd name="T57" fmla="*/ 9 h 57"/>
                  <a:gd name="T58" fmla="*/ 20 w 87"/>
                  <a:gd name="T59" fmla="*/ 6 h 57"/>
                  <a:gd name="T60" fmla="*/ 27 w 87"/>
                  <a:gd name="T61" fmla="*/ 2 h 57"/>
                  <a:gd name="T62" fmla="*/ 35 w 87"/>
                  <a:gd name="T63" fmla="*/ 1 h 57"/>
                  <a:gd name="T64" fmla="*/ 44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2" y="1"/>
                    </a:lnTo>
                    <a:lnTo>
                      <a:pt x="61" y="2"/>
                    </a:lnTo>
                    <a:lnTo>
                      <a:pt x="68" y="6"/>
                    </a:lnTo>
                    <a:lnTo>
                      <a:pt x="74" y="9"/>
                    </a:lnTo>
                    <a:lnTo>
                      <a:pt x="80" y="13"/>
                    </a:lnTo>
                    <a:lnTo>
                      <a:pt x="84" y="18"/>
                    </a:lnTo>
                    <a:lnTo>
                      <a:pt x="86" y="23"/>
                    </a:lnTo>
                    <a:lnTo>
                      <a:pt x="87" y="29"/>
                    </a:lnTo>
                    <a:lnTo>
                      <a:pt x="86" y="35"/>
                    </a:lnTo>
                    <a:lnTo>
                      <a:pt x="84" y="40"/>
                    </a:lnTo>
                    <a:lnTo>
                      <a:pt x="80" y="44"/>
                    </a:lnTo>
                    <a:lnTo>
                      <a:pt x="74" y="49"/>
                    </a:lnTo>
                    <a:lnTo>
                      <a:pt x="68" y="52"/>
                    </a:lnTo>
                    <a:lnTo>
                      <a:pt x="61" y="55"/>
                    </a:lnTo>
                    <a:lnTo>
                      <a:pt x="52" y="57"/>
                    </a:lnTo>
                    <a:lnTo>
                      <a:pt x="44" y="57"/>
                    </a:lnTo>
                    <a:lnTo>
                      <a:pt x="35" y="57"/>
                    </a:lnTo>
                    <a:lnTo>
                      <a:pt x="27" y="55"/>
                    </a:lnTo>
                    <a:lnTo>
                      <a:pt x="20" y="52"/>
                    </a:lnTo>
                    <a:lnTo>
                      <a:pt x="13" y="49"/>
                    </a:lnTo>
                    <a:lnTo>
                      <a:pt x="8" y="44"/>
                    </a:lnTo>
                    <a:lnTo>
                      <a:pt x="4" y="40"/>
                    </a:lnTo>
                    <a:lnTo>
                      <a:pt x="1" y="35"/>
                    </a:lnTo>
                    <a:lnTo>
                      <a:pt x="0" y="29"/>
                    </a:lnTo>
                    <a:lnTo>
                      <a:pt x="1" y="23"/>
                    </a:lnTo>
                    <a:lnTo>
                      <a:pt x="4" y="18"/>
                    </a:lnTo>
                    <a:lnTo>
                      <a:pt x="8" y="13"/>
                    </a:lnTo>
                    <a:lnTo>
                      <a:pt x="13" y="9"/>
                    </a:lnTo>
                    <a:lnTo>
                      <a:pt x="20" y="6"/>
                    </a:lnTo>
                    <a:lnTo>
                      <a:pt x="27"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80" name="Freeform 517"/>
              <p:cNvSpPr>
                <a:spLocks/>
              </p:cNvSpPr>
              <p:nvPr/>
            </p:nvSpPr>
            <p:spPr bwMode="auto">
              <a:xfrm>
                <a:off x="2910" y="1143"/>
                <a:ext cx="202" cy="158"/>
              </a:xfrm>
              <a:custGeom>
                <a:avLst/>
                <a:gdLst>
                  <a:gd name="T0" fmla="*/ 39 w 202"/>
                  <a:gd name="T1" fmla="*/ 0 h 158"/>
                  <a:gd name="T2" fmla="*/ 162 w 202"/>
                  <a:gd name="T3" fmla="*/ 0 h 158"/>
                  <a:gd name="T4" fmla="*/ 170 w 202"/>
                  <a:gd name="T5" fmla="*/ 1 h 158"/>
                  <a:gd name="T6" fmla="*/ 178 w 202"/>
                  <a:gd name="T7" fmla="*/ 3 h 158"/>
                  <a:gd name="T8" fmla="*/ 185 w 202"/>
                  <a:gd name="T9" fmla="*/ 8 h 158"/>
                  <a:gd name="T10" fmla="*/ 191 w 202"/>
                  <a:gd name="T11" fmla="*/ 14 h 158"/>
                  <a:gd name="T12" fmla="*/ 196 w 202"/>
                  <a:gd name="T13" fmla="*/ 21 h 158"/>
                  <a:gd name="T14" fmla="*/ 199 w 202"/>
                  <a:gd name="T15" fmla="*/ 28 h 158"/>
                  <a:gd name="T16" fmla="*/ 202 w 202"/>
                  <a:gd name="T17" fmla="*/ 37 h 158"/>
                  <a:gd name="T18" fmla="*/ 202 w 202"/>
                  <a:gd name="T19" fmla="*/ 45 h 158"/>
                  <a:gd name="T20" fmla="*/ 202 w 202"/>
                  <a:gd name="T21" fmla="*/ 112 h 158"/>
                  <a:gd name="T22" fmla="*/ 202 w 202"/>
                  <a:gd name="T23" fmla="*/ 121 h 158"/>
                  <a:gd name="T24" fmla="*/ 199 w 202"/>
                  <a:gd name="T25" fmla="*/ 130 h 158"/>
                  <a:gd name="T26" fmla="*/ 196 w 202"/>
                  <a:gd name="T27" fmla="*/ 137 h 158"/>
                  <a:gd name="T28" fmla="*/ 191 w 202"/>
                  <a:gd name="T29" fmla="*/ 144 h 158"/>
                  <a:gd name="T30" fmla="*/ 185 w 202"/>
                  <a:gd name="T31" fmla="*/ 150 h 158"/>
                  <a:gd name="T32" fmla="*/ 178 w 202"/>
                  <a:gd name="T33" fmla="*/ 155 h 158"/>
                  <a:gd name="T34" fmla="*/ 170 w 202"/>
                  <a:gd name="T35" fmla="*/ 157 h 158"/>
                  <a:gd name="T36" fmla="*/ 162 w 202"/>
                  <a:gd name="T37" fmla="*/ 158 h 158"/>
                  <a:gd name="T38" fmla="*/ 39 w 202"/>
                  <a:gd name="T39" fmla="*/ 158 h 158"/>
                  <a:gd name="T40" fmla="*/ 31 w 202"/>
                  <a:gd name="T41" fmla="*/ 157 h 158"/>
                  <a:gd name="T42" fmla="*/ 24 w 202"/>
                  <a:gd name="T43" fmla="*/ 155 h 158"/>
                  <a:gd name="T44" fmla="*/ 17 w 202"/>
                  <a:gd name="T45" fmla="*/ 150 h 158"/>
                  <a:gd name="T46" fmla="*/ 11 w 202"/>
                  <a:gd name="T47" fmla="*/ 144 h 158"/>
                  <a:gd name="T48" fmla="*/ 7 w 202"/>
                  <a:gd name="T49" fmla="*/ 137 h 158"/>
                  <a:gd name="T50" fmla="*/ 3 w 202"/>
                  <a:gd name="T51" fmla="*/ 130 h 158"/>
                  <a:gd name="T52" fmla="*/ 1 w 202"/>
                  <a:gd name="T53" fmla="*/ 121 h 158"/>
                  <a:gd name="T54" fmla="*/ 0 w 202"/>
                  <a:gd name="T55" fmla="*/ 112 h 158"/>
                  <a:gd name="T56" fmla="*/ 0 w 202"/>
                  <a:gd name="T57" fmla="*/ 45 h 158"/>
                  <a:gd name="T58" fmla="*/ 1 w 202"/>
                  <a:gd name="T59" fmla="*/ 37 h 158"/>
                  <a:gd name="T60" fmla="*/ 3 w 202"/>
                  <a:gd name="T61" fmla="*/ 28 h 158"/>
                  <a:gd name="T62" fmla="*/ 7 w 202"/>
                  <a:gd name="T63" fmla="*/ 21 h 158"/>
                  <a:gd name="T64" fmla="*/ 11 w 202"/>
                  <a:gd name="T65" fmla="*/ 14 h 158"/>
                  <a:gd name="T66" fmla="*/ 17 w 202"/>
                  <a:gd name="T67" fmla="*/ 8 h 158"/>
                  <a:gd name="T68" fmla="*/ 24 w 202"/>
                  <a:gd name="T69" fmla="*/ 3 h 158"/>
                  <a:gd name="T70" fmla="*/ 31 w 202"/>
                  <a:gd name="T71" fmla="*/ 1 h 158"/>
                  <a:gd name="T72" fmla="*/ 39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2" y="0"/>
                    </a:lnTo>
                    <a:lnTo>
                      <a:pt x="170" y="1"/>
                    </a:lnTo>
                    <a:lnTo>
                      <a:pt x="178" y="3"/>
                    </a:lnTo>
                    <a:lnTo>
                      <a:pt x="185" y="8"/>
                    </a:lnTo>
                    <a:lnTo>
                      <a:pt x="191" y="14"/>
                    </a:lnTo>
                    <a:lnTo>
                      <a:pt x="196" y="21"/>
                    </a:lnTo>
                    <a:lnTo>
                      <a:pt x="199" y="28"/>
                    </a:lnTo>
                    <a:lnTo>
                      <a:pt x="202" y="37"/>
                    </a:lnTo>
                    <a:lnTo>
                      <a:pt x="202" y="45"/>
                    </a:lnTo>
                    <a:lnTo>
                      <a:pt x="202" y="112"/>
                    </a:lnTo>
                    <a:lnTo>
                      <a:pt x="202" y="121"/>
                    </a:lnTo>
                    <a:lnTo>
                      <a:pt x="199" y="130"/>
                    </a:lnTo>
                    <a:lnTo>
                      <a:pt x="196" y="137"/>
                    </a:lnTo>
                    <a:lnTo>
                      <a:pt x="191" y="144"/>
                    </a:lnTo>
                    <a:lnTo>
                      <a:pt x="185" y="150"/>
                    </a:lnTo>
                    <a:lnTo>
                      <a:pt x="178" y="155"/>
                    </a:lnTo>
                    <a:lnTo>
                      <a:pt x="170" y="157"/>
                    </a:lnTo>
                    <a:lnTo>
                      <a:pt x="162" y="158"/>
                    </a:lnTo>
                    <a:lnTo>
                      <a:pt x="39" y="158"/>
                    </a:lnTo>
                    <a:lnTo>
                      <a:pt x="31" y="157"/>
                    </a:lnTo>
                    <a:lnTo>
                      <a:pt x="24" y="155"/>
                    </a:lnTo>
                    <a:lnTo>
                      <a:pt x="17" y="150"/>
                    </a:lnTo>
                    <a:lnTo>
                      <a:pt x="11" y="144"/>
                    </a:lnTo>
                    <a:lnTo>
                      <a:pt x="7" y="137"/>
                    </a:lnTo>
                    <a:lnTo>
                      <a:pt x="3" y="130"/>
                    </a:lnTo>
                    <a:lnTo>
                      <a:pt x="1" y="121"/>
                    </a:lnTo>
                    <a:lnTo>
                      <a:pt x="0" y="112"/>
                    </a:lnTo>
                    <a:lnTo>
                      <a:pt x="0" y="45"/>
                    </a:lnTo>
                    <a:lnTo>
                      <a:pt x="1" y="37"/>
                    </a:lnTo>
                    <a:lnTo>
                      <a:pt x="3" y="28"/>
                    </a:lnTo>
                    <a:lnTo>
                      <a:pt x="7" y="21"/>
                    </a:lnTo>
                    <a:lnTo>
                      <a:pt x="11" y="14"/>
                    </a:lnTo>
                    <a:lnTo>
                      <a:pt x="17" y="8"/>
                    </a:lnTo>
                    <a:lnTo>
                      <a:pt x="24" y="3"/>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81" name="Freeform 518"/>
              <p:cNvSpPr>
                <a:spLocks/>
              </p:cNvSpPr>
              <p:nvPr/>
            </p:nvSpPr>
            <p:spPr bwMode="auto">
              <a:xfrm>
                <a:off x="2910" y="1143"/>
                <a:ext cx="202" cy="158"/>
              </a:xfrm>
              <a:custGeom>
                <a:avLst/>
                <a:gdLst>
                  <a:gd name="T0" fmla="*/ 39 w 202"/>
                  <a:gd name="T1" fmla="*/ 0 h 158"/>
                  <a:gd name="T2" fmla="*/ 162 w 202"/>
                  <a:gd name="T3" fmla="*/ 0 h 158"/>
                  <a:gd name="T4" fmla="*/ 170 w 202"/>
                  <a:gd name="T5" fmla="*/ 1 h 158"/>
                  <a:gd name="T6" fmla="*/ 178 w 202"/>
                  <a:gd name="T7" fmla="*/ 3 h 158"/>
                  <a:gd name="T8" fmla="*/ 185 w 202"/>
                  <a:gd name="T9" fmla="*/ 8 h 158"/>
                  <a:gd name="T10" fmla="*/ 191 w 202"/>
                  <a:gd name="T11" fmla="*/ 14 h 158"/>
                  <a:gd name="T12" fmla="*/ 196 w 202"/>
                  <a:gd name="T13" fmla="*/ 21 h 158"/>
                  <a:gd name="T14" fmla="*/ 199 w 202"/>
                  <a:gd name="T15" fmla="*/ 28 h 158"/>
                  <a:gd name="T16" fmla="*/ 202 w 202"/>
                  <a:gd name="T17" fmla="*/ 37 h 158"/>
                  <a:gd name="T18" fmla="*/ 202 w 202"/>
                  <a:gd name="T19" fmla="*/ 45 h 158"/>
                  <a:gd name="T20" fmla="*/ 202 w 202"/>
                  <a:gd name="T21" fmla="*/ 112 h 158"/>
                  <a:gd name="T22" fmla="*/ 202 w 202"/>
                  <a:gd name="T23" fmla="*/ 121 h 158"/>
                  <a:gd name="T24" fmla="*/ 199 w 202"/>
                  <a:gd name="T25" fmla="*/ 130 h 158"/>
                  <a:gd name="T26" fmla="*/ 196 w 202"/>
                  <a:gd name="T27" fmla="*/ 137 h 158"/>
                  <a:gd name="T28" fmla="*/ 191 w 202"/>
                  <a:gd name="T29" fmla="*/ 144 h 158"/>
                  <a:gd name="T30" fmla="*/ 185 w 202"/>
                  <a:gd name="T31" fmla="*/ 150 h 158"/>
                  <a:gd name="T32" fmla="*/ 178 w 202"/>
                  <a:gd name="T33" fmla="*/ 155 h 158"/>
                  <a:gd name="T34" fmla="*/ 170 w 202"/>
                  <a:gd name="T35" fmla="*/ 157 h 158"/>
                  <a:gd name="T36" fmla="*/ 162 w 202"/>
                  <a:gd name="T37" fmla="*/ 158 h 158"/>
                  <a:gd name="T38" fmla="*/ 39 w 202"/>
                  <a:gd name="T39" fmla="*/ 158 h 158"/>
                  <a:gd name="T40" fmla="*/ 31 w 202"/>
                  <a:gd name="T41" fmla="*/ 157 h 158"/>
                  <a:gd name="T42" fmla="*/ 24 w 202"/>
                  <a:gd name="T43" fmla="*/ 155 h 158"/>
                  <a:gd name="T44" fmla="*/ 17 w 202"/>
                  <a:gd name="T45" fmla="*/ 150 h 158"/>
                  <a:gd name="T46" fmla="*/ 11 w 202"/>
                  <a:gd name="T47" fmla="*/ 144 h 158"/>
                  <a:gd name="T48" fmla="*/ 7 w 202"/>
                  <a:gd name="T49" fmla="*/ 137 h 158"/>
                  <a:gd name="T50" fmla="*/ 3 w 202"/>
                  <a:gd name="T51" fmla="*/ 130 h 158"/>
                  <a:gd name="T52" fmla="*/ 1 w 202"/>
                  <a:gd name="T53" fmla="*/ 121 h 158"/>
                  <a:gd name="T54" fmla="*/ 0 w 202"/>
                  <a:gd name="T55" fmla="*/ 112 h 158"/>
                  <a:gd name="T56" fmla="*/ 0 w 202"/>
                  <a:gd name="T57" fmla="*/ 45 h 158"/>
                  <a:gd name="T58" fmla="*/ 1 w 202"/>
                  <a:gd name="T59" fmla="*/ 37 h 158"/>
                  <a:gd name="T60" fmla="*/ 3 w 202"/>
                  <a:gd name="T61" fmla="*/ 28 h 158"/>
                  <a:gd name="T62" fmla="*/ 7 w 202"/>
                  <a:gd name="T63" fmla="*/ 21 h 158"/>
                  <a:gd name="T64" fmla="*/ 11 w 202"/>
                  <a:gd name="T65" fmla="*/ 14 h 158"/>
                  <a:gd name="T66" fmla="*/ 17 w 202"/>
                  <a:gd name="T67" fmla="*/ 8 h 158"/>
                  <a:gd name="T68" fmla="*/ 24 w 202"/>
                  <a:gd name="T69" fmla="*/ 3 h 158"/>
                  <a:gd name="T70" fmla="*/ 31 w 202"/>
                  <a:gd name="T71" fmla="*/ 1 h 158"/>
                  <a:gd name="T72" fmla="*/ 39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2" y="0"/>
                    </a:lnTo>
                    <a:lnTo>
                      <a:pt x="170" y="1"/>
                    </a:lnTo>
                    <a:lnTo>
                      <a:pt x="178" y="3"/>
                    </a:lnTo>
                    <a:lnTo>
                      <a:pt x="185" y="8"/>
                    </a:lnTo>
                    <a:lnTo>
                      <a:pt x="191" y="14"/>
                    </a:lnTo>
                    <a:lnTo>
                      <a:pt x="196" y="21"/>
                    </a:lnTo>
                    <a:lnTo>
                      <a:pt x="199" y="28"/>
                    </a:lnTo>
                    <a:lnTo>
                      <a:pt x="202" y="37"/>
                    </a:lnTo>
                    <a:lnTo>
                      <a:pt x="202" y="45"/>
                    </a:lnTo>
                    <a:lnTo>
                      <a:pt x="202" y="112"/>
                    </a:lnTo>
                    <a:lnTo>
                      <a:pt x="202" y="121"/>
                    </a:lnTo>
                    <a:lnTo>
                      <a:pt x="199" y="130"/>
                    </a:lnTo>
                    <a:lnTo>
                      <a:pt x="196" y="137"/>
                    </a:lnTo>
                    <a:lnTo>
                      <a:pt x="191" y="144"/>
                    </a:lnTo>
                    <a:lnTo>
                      <a:pt x="185" y="150"/>
                    </a:lnTo>
                    <a:lnTo>
                      <a:pt x="178" y="155"/>
                    </a:lnTo>
                    <a:lnTo>
                      <a:pt x="170" y="157"/>
                    </a:lnTo>
                    <a:lnTo>
                      <a:pt x="162" y="158"/>
                    </a:lnTo>
                    <a:lnTo>
                      <a:pt x="39" y="158"/>
                    </a:lnTo>
                    <a:lnTo>
                      <a:pt x="31" y="157"/>
                    </a:lnTo>
                    <a:lnTo>
                      <a:pt x="24" y="155"/>
                    </a:lnTo>
                    <a:lnTo>
                      <a:pt x="17" y="150"/>
                    </a:lnTo>
                    <a:lnTo>
                      <a:pt x="11" y="144"/>
                    </a:lnTo>
                    <a:lnTo>
                      <a:pt x="7" y="137"/>
                    </a:lnTo>
                    <a:lnTo>
                      <a:pt x="3" y="130"/>
                    </a:lnTo>
                    <a:lnTo>
                      <a:pt x="1" y="121"/>
                    </a:lnTo>
                    <a:lnTo>
                      <a:pt x="0" y="112"/>
                    </a:lnTo>
                    <a:lnTo>
                      <a:pt x="0" y="45"/>
                    </a:lnTo>
                    <a:lnTo>
                      <a:pt x="1" y="37"/>
                    </a:lnTo>
                    <a:lnTo>
                      <a:pt x="3" y="28"/>
                    </a:lnTo>
                    <a:lnTo>
                      <a:pt x="7" y="21"/>
                    </a:lnTo>
                    <a:lnTo>
                      <a:pt x="11" y="14"/>
                    </a:lnTo>
                    <a:lnTo>
                      <a:pt x="17" y="8"/>
                    </a:lnTo>
                    <a:lnTo>
                      <a:pt x="24" y="3"/>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82" name="Freeform 519"/>
              <p:cNvSpPr>
                <a:spLocks/>
              </p:cNvSpPr>
              <p:nvPr/>
            </p:nvSpPr>
            <p:spPr bwMode="auto">
              <a:xfrm>
                <a:off x="2980" y="1206"/>
                <a:ext cx="88" cy="57"/>
              </a:xfrm>
              <a:custGeom>
                <a:avLst/>
                <a:gdLst>
                  <a:gd name="T0" fmla="*/ 45 w 88"/>
                  <a:gd name="T1" fmla="*/ 0 h 57"/>
                  <a:gd name="T2" fmla="*/ 53 w 88"/>
                  <a:gd name="T3" fmla="*/ 1 h 57"/>
                  <a:gd name="T4" fmla="*/ 61 w 88"/>
                  <a:gd name="T5" fmla="*/ 2 h 57"/>
                  <a:gd name="T6" fmla="*/ 69 w 88"/>
                  <a:gd name="T7" fmla="*/ 6 h 57"/>
                  <a:gd name="T8" fmla="*/ 75 w 88"/>
                  <a:gd name="T9" fmla="*/ 9 h 57"/>
                  <a:gd name="T10" fmla="*/ 81 w 88"/>
                  <a:gd name="T11" fmla="*/ 13 h 57"/>
                  <a:gd name="T12" fmla="*/ 85 w 88"/>
                  <a:gd name="T13" fmla="*/ 17 h 57"/>
                  <a:gd name="T14" fmla="*/ 87 w 88"/>
                  <a:gd name="T15" fmla="*/ 23 h 57"/>
                  <a:gd name="T16" fmla="*/ 88 w 88"/>
                  <a:gd name="T17" fmla="*/ 29 h 57"/>
                  <a:gd name="T18" fmla="*/ 87 w 88"/>
                  <a:gd name="T19" fmla="*/ 35 h 57"/>
                  <a:gd name="T20" fmla="*/ 85 w 88"/>
                  <a:gd name="T21" fmla="*/ 39 h 57"/>
                  <a:gd name="T22" fmla="*/ 81 w 88"/>
                  <a:gd name="T23" fmla="*/ 44 h 57"/>
                  <a:gd name="T24" fmla="*/ 75 w 88"/>
                  <a:gd name="T25" fmla="*/ 49 h 57"/>
                  <a:gd name="T26" fmla="*/ 69 w 88"/>
                  <a:gd name="T27" fmla="*/ 52 h 57"/>
                  <a:gd name="T28" fmla="*/ 61 w 88"/>
                  <a:gd name="T29" fmla="*/ 55 h 57"/>
                  <a:gd name="T30" fmla="*/ 53 w 88"/>
                  <a:gd name="T31" fmla="*/ 57 h 57"/>
                  <a:gd name="T32" fmla="*/ 45 w 88"/>
                  <a:gd name="T33" fmla="*/ 57 h 57"/>
                  <a:gd name="T34" fmla="*/ 36 w 88"/>
                  <a:gd name="T35" fmla="*/ 57 h 57"/>
                  <a:gd name="T36" fmla="*/ 28 w 88"/>
                  <a:gd name="T37" fmla="*/ 55 h 57"/>
                  <a:gd name="T38" fmla="*/ 20 w 88"/>
                  <a:gd name="T39" fmla="*/ 52 h 57"/>
                  <a:gd name="T40" fmla="*/ 13 w 88"/>
                  <a:gd name="T41" fmla="*/ 49 h 57"/>
                  <a:gd name="T42" fmla="*/ 8 w 88"/>
                  <a:gd name="T43" fmla="*/ 44 h 57"/>
                  <a:gd name="T44" fmla="*/ 4 w 88"/>
                  <a:gd name="T45" fmla="*/ 39 h 57"/>
                  <a:gd name="T46" fmla="*/ 1 w 88"/>
                  <a:gd name="T47" fmla="*/ 35 h 57"/>
                  <a:gd name="T48" fmla="*/ 0 w 88"/>
                  <a:gd name="T49" fmla="*/ 29 h 57"/>
                  <a:gd name="T50" fmla="*/ 1 w 88"/>
                  <a:gd name="T51" fmla="*/ 23 h 57"/>
                  <a:gd name="T52" fmla="*/ 4 w 88"/>
                  <a:gd name="T53" fmla="*/ 17 h 57"/>
                  <a:gd name="T54" fmla="*/ 8 w 88"/>
                  <a:gd name="T55" fmla="*/ 13 h 57"/>
                  <a:gd name="T56" fmla="*/ 13 w 88"/>
                  <a:gd name="T57" fmla="*/ 9 h 57"/>
                  <a:gd name="T58" fmla="*/ 20 w 88"/>
                  <a:gd name="T59" fmla="*/ 6 h 57"/>
                  <a:gd name="T60" fmla="*/ 28 w 88"/>
                  <a:gd name="T61" fmla="*/ 2 h 57"/>
                  <a:gd name="T62" fmla="*/ 36 w 88"/>
                  <a:gd name="T63" fmla="*/ 1 h 57"/>
                  <a:gd name="T64" fmla="*/ 45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5" y="0"/>
                    </a:moveTo>
                    <a:lnTo>
                      <a:pt x="53" y="1"/>
                    </a:lnTo>
                    <a:lnTo>
                      <a:pt x="61" y="2"/>
                    </a:lnTo>
                    <a:lnTo>
                      <a:pt x="69" y="6"/>
                    </a:lnTo>
                    <a:lnTo>
                      <a:pt x="75" y="9"/>
                    </a:lnTo>
                    <a:lnTo>
                      <a:pt x="81" y="13"/>
                    </a:lnTo>
                    <a:lnTo>
                      <a:pt x="85" y="17"/>
                    </a:lnTo>
                    <a:lnTo>
                      <a:pt x="87" y="23"/>
                    </a:lnTo>
                    <a:lnTo>
                      <a:pt x="88" y="29"/>
                    </a:lnTo>
                    <a:lnTo>
                      <a:pt x="87" y="35"/>
                    </a:lnTo>
                    <a:lnTo>
                      <a:pt x="85" y="39"/>
                    </a:lnTo>
                    <a:lnTo>
                      <a:pt x="81" y="44"/>
                    </a:lnTo>
                    <a:lnTo>
                      <a:pt x="75" y="49"/>
                    </a:lnTo>
                    <a:lnTo>
                      <a:pt x="69" y="52"/>
                    </a:lnTo>
                    <a:lnTo>
                      <a:pt x="61" y="55"/>
                    </a:lnTo>
                    <a:lnTo>
                      <a:pt x="53" y="57"/>
                    </a:lnTo>
                    <a:lnTo>
                      <a:pt x="45" y="57"/>
                    </a:lnTo>
                    <a:lnTo>
                      <a:pt x="36" y="57"/>
                    </a:lnTo>
                    <a:lnTo>
                      <a:pt x="28" y="55"/>
                    </a:lnTo>
                    <a:lnTo>
                      <a:pt x="20" y="52"/>
                    </a:lnTo>
                    <a:lnTo>
                      <a:pt x="13" y="49"/>
                    </a:lnTo>
                    <a:lnTo>
                      <a:pt x="8" y="44"/>
                    </a:lnTo>
                    <a:lnTo>
                      <a:pt x="4" y="39"/>
                    </a:lnTo>
                    <a:lnTo>
                      <a:pt x="1" y="35"/>
                    </a:lnTo>
                    <a:lnTo>
                      <a:pt x="0" y="29"/>
                    </a:lnTo>
                    <a:lnTo>
                      <a:pt x="1" y="23"/>
                    </a:lnTo>
                    <a:lnTo>
                      <a:pt x="4" y="17"/>
                    </a:lnTo>
                    <a:lnTo>
                      <a:pt x="8" y="13"/>
                    </a:lnTo>
                    <a:lnTo>
                      <a:pt x="13" y="9"/>
                    </a:lnTo>
                    <a:lnTo>
                      <a:pt x="20" y="6"/>
                    </a:lnTo>
                    <a:lnTo>
                      <a:pt x="28" y="2"/>
                    </a:lnTo>
                    <a:lnTo>
                      <a:pt x="36" y="1"/>
                    </a:lnTo>
                    <a:lnTo>
                      <a:pt x="4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83" name="Freeform 520"/>
              <p:cNvSpPr>
                <a:spLocks/>
              </p:cNvSpPr>
              <p:nvPr/>
            </p:nvSpPr>
            <p:spPr bwMode="auto">
              <a:xfrm>
                <a:off x="2980" y="1206"/>
                <a:ext cx="88" cy="57"/>
              </a:xfrm>
              <a:custGeom>
                <a:avLst/>
                <a:gdLst>
                  <a:gd name="T0" fmla="*/ 45 w 88"/>
                  <a:gd name="T1" fmla="*/ 0 h 57"/>
                  <a:gd name="T2" fmla="*/ 53 w 88"/>
                  <a:gd name="T3" fmla="*/ 1 h 57"/>
                  <a:gd name="T4" fmla="*/ 61 w 88"/>
                  <a:gd name="T5" fmla="*/ 2 h 57"/>
                  <a:gd name="T6" fmla="*/ 69 w 88"/>
                  <a:gd name="T7" fmla="*/ 6 h 57"/>
                  <a:gd name="T8" fmla="*/ 75 w 88"/>
                  <a:gd name="T9" fmla="*/ 9 h 57"/>
                  <a:gd name="T10" fmla="*/ 81 w 88"/>
                  <a:gd name="T11" fmla="*/ 13 h 57"/>
                  <a:gd name="T12" fmla="*/ 85 w 88"/>
                  <a:gd name="T13" fmla="*/ 17 h 57"/>
                  <a:gd name="T14" fmla="*/ 87 w 88"/>
                  <a:gd name="T15" fmla="*/ 23 h 57"/>
                  <a:gd name="T16" fmla="*/ 88 w 88"/>
                  <a:gd name="T17" fmla="*/ 29 h 57"/>
                  <a:gd name="T18" fmla="*/ 87 w 88"/>
                  <a:gd name="T19" fmla="*/ 35 h 57"/>
                  <a:gd name="T20" fmla="*/ 85 w 88"/>
                  <a:gd name="T21" fmla="*/ 39 h 57"/>
                  <a:gd name="T22" fmla="*/ 81 w 88"/>
                  <a:gd name="T23" fmla="*/ 44 h 57"/>
                  <a:gd name="T24" fmla="*/ 75 w 88"/>
                  <a:gd name="T25" fmla="*/ 49 h 57"/>
                  <a:gd name="T26" fmla="*/ 69 w 88"/>
                  <a:gd name="T27" fmla="*/ 52 h 57"/>
                  <a:gd name="T28" fmla="*/ 61 w 88"/>
                  <a:gd name="T29" fmla="*/ 55 h 57"/>
                  <a:gd name="T30" fmla="*/ 53 w 88"/>
                  <a:gd name="T31" fmla="*/ 57 h 57"/>
                  <a:gd name="T32" fmla="*/ 45 w 88"/>
                  <a:gd name="T33" fmla="*/ 57 h 57"/>
                  <a:gd name="T34" fmla="*/ 36 w 88"/>
                  <a:gd name="T35" fmla="*/ 57 h 57"/>
                  <a:gd name="T36" fmla="*/ 28 w 88"/>
                  <a:gd name="T37" fmla="*/ 55 h 57"/>
                  <a:gd name="T38" fmla="*/ 20 w 88"/>
                  <a:gd name="T39" fmla="*/ 52 h 57"/>
                  <a:gd name="T40" fmla="*/ 13 w 88"/>
                  <a:gd name="T41" fmla="*/ 49 h 57"/>
                  <a:gd name="T42" fmla="*/ 8 w 88"/>
                  <a:gd name="T43" fmla="*/ 44 h 57"/>
                  <a:gd name="T44" fmla="*/ 4 w 88"/>
                  <a:gd name="T45" fmla="*/ 39 h 57"/>
                  <a:gd name="T46" fmla="*/ 1 w 88"/>
                  <a:gd name="T47" fmla="*/ 35 h 57"/>
                  <a:gd name="T48" fmla="*/ 0 w 88"/>
                  <a:gd name="T49" fmla="*/ 29 h 57"/>
                  <a:gd name="T50" fmla="*/ 1 w 88"/>
                  <a:gd name="T51" fmla="*/ 23 h 57"/>
                  <a:gd name="T52" fmla="*/ 4 w 88"/>
                  <a:gd name="T53" fmla="*/ 17 h 57"/>
                  <a:gd name="T54" fmla="*/ 8 w 88"/>
                  <a:gd name="T55" fmla="*/ 13 h 57"/>
                  <a:gd name="T56" fmla="*/ 13 w 88"/>
                  <a:gd name="T57" fmla="*/ 9 h 57"/>
                  <a:gd name="T58" fmla="*/ 20 w 88"/>
                  <a:gd name="T59" fmla="*/ 6 h 57"/>
                  <a:gd name="T60" fmla="*/ 28 w 88"/>
                  <a:gd name="T61" fmla="*/ 2 h 57"/>
                  <a:gd name="T62" fmla="*/ 36 w 88"/>
                  <a:gd name="T63" fmla="*/ 1 h 57"/>
                  <a:gd name="T64" fmla="*/ 45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5" y="0"/>
                    </a:moveTo>
                    <a:lnTo>
                      <a:pt x="53" y="1"/>
                    </a:lnTo>
                    <a:lnTo>
                      <a:pt x="61" y="2"/>
                    </a:lnTo>
                    <a:lnTo>
                      <a:pt x="69" y="6"/>
                    </a:lnTo>
                    <a:lnTo>
                      <a:pt x="75" y="9"/>
                    </a:lnTo>
                    <a:lnTo>
                      <a:pt x="81" y="13"/>
                    </a:lnTo>
                    <a:lnTo>
                      <a:pt x="85" y="17"/>
                    </a:lnTo>
                    <a:lnTo>
                      <a:pt x="87" y="23"/>
                    </a:lnTo>
                    <a:lnTo>
                      <a:pt x="88" y="29"/>
                    </a:lnTo>
                    <a:lnTo>
                      <a:pt x="87" y="35"/>
                    </a:lnTo>
                    <a:lnTo>
                      <a:pt x="85" y="39"/>
                    </a:lnTo>
                    <a:lnTo>
                      <a:pt x="81" y="44"/>
                    </a:lnTo>
                    <a:lnTo>
                      <a:pt x="75" y="49"/>
                    </a:lnTo>
                    <a:lnTo>
                      <a:pt x="69" y="52"/>
                    </a:lnTo>
                    <a:lnTo>
                      <a:pt x="61" y="55"/>
                    </a:lnTo>
                    <a:lnTo>
                      <a:pt x="53" y="57"/>
                    </a:lnTo>
                    <a:lnTo>
                      <a:pt x="45" y="57"/>
                    </a:lnTo>
                    <a:lnTo>
                      <a:pt x="36" y="57"/>
                    </a:lnTo>
                    <a:lnTo>
                      <a:pt x="28" y="55"/>
                    </a:lnTo>
                    <a:lnTo>
                      <a:pt x="20" y="52"/>
                    </a:lnTo>
                    <a:lnTo>
                      <a:pt x="13" y="49"/>
                    </a:lnTo>
                    <a:lnTo>
                      <a:pt x="8" y="44"/>
                    </a:lnTo>
                    <a:lnTo>
                      <a:pt x="4" y="39"/>
                    </a:lnTo>
                    <a:lnTo>
                      <a:pt x="1" y="35"/>
                    </a:lnTo>
                    <a:lnTo>
                      <a:pt x="0" y="29"/>
                    </a:lnTo>
                    <a:lnTo>
                      <a:pt x="1" y="23"/>
                    </a:lnTo>
                    <a:lnTo>
                      <a:pt x="4" y="17"/>
                    </a:lnTo>
                    <a:lnTo>
                      <a:pt x="8" y="13"/>
                    </a:lnTo>
                    <a:lnTo>
                      <a:pt x="13" y="9"/>
                    </a:lnTo>
                    <a:lnTo>
                      <a:pt x="20" y="6"/>
                    </a:lnTo>
                    <a:lnTo>
                      <a:pt x="28" y="2"/>
                    </a:lnTo>
                    <a:lnTo>
                      <a:pt x="36" y="1"/>
                    </a:lnTo>
                    <a:lnTo>
                      <a:pt x="45"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84" name="Freeform 521"/>
              <p:cNvSpPr>
                <a:spLocks/>
              </p:cNvSpPr>
              <p:nvPr/>
            </p:nvSpPr>
            <p:spPr bwMode="auto">
              <a:xfrm>
                <a:off x="3107" y="1143"/>
                <a:ext cx="202" cy="158"/>
              </a:xfrm>
              <a:custGeom>
                <a:avLst/>
                <a:gdLst>
                  <a:gd name="T0" fmla="*/ 39 w 202"/>
                  <a:gd name="T1" fmla="*/ 0 h 158"/>
                  <a:gd name="T2" fmla="*/ 163 w 202"/>
                  <a:gd name="T3" fmla="*/ 0 h 158"/>
                  <a:gd name="T4" fmla="*/ 171 w 202"/>
                  <a:gd name="T5" fmla="*/ 1 h 158"/>
                  <a:gd name="T6" fmla="*/ 178 w 202"/>
                  <a:gd name="T7" fmla="*/ 3 h 158"/>
                  <a:gd name="T8" fmla="*/ 185 w 202"/>
                  <a:gd name="T9" fmla="*/ 8 h 158"/>
                  <a:gd name="T10" fmla="*/ 191 w 202"/>
                  <a:gd name="T11" fmla="*/ 14 h 158"/>
                  <a:gd name="T12" fmla="*/ 196 w 202"/>
                  <a:gd name="T13" fmla="*/ 21 h 158"/>
                  <a:gd name="T14" fmla="*/ 199 w 202"/>
                  <a:gd name="T15" fmla="*/ 28 h 158"/>
                  <a:gd name="T16" fmla="*/ 202 w 202"/>
                  <a:gd name="T17" fmla="*/ 37 h 158"/>
                  <a:gd name="T18" fmla="*/ 202 w 202"/>
                  <a:gd name="T19" fmla="*/ 45 h 158"/>
                  <a:gd name="T20" fmla="*/ 202 w 202"/>
                  <a:gd name="T21" fmla="*/ 112 h 158"/>
                  <a:gd name="T22" fmla="*/ 202 w 202"/>
                  <a:gd name="T23" fmla="*/ 121 h 158"/>
                  <a:gd name="T24" fmla="*/ 199 w 202"/>
                  <a:gd name="T25" fmla="*/ 130 h 158"/>
                  <a:gd name="T26" fmla="*/ 196 w 202"/>
                  <a:gd name="T27" fmla="*/ 137 h 158"/>
                  <a:gd name="T28" fmla="*/ 191 w 202"/>
                  <a:gd name="T29" fmla="*/ 144 h 158"/>
                  <a:gd name="T30" fmla="*/ 185 w 202"/>
                  <a:gd name="T31" fmla="*/ 150 h 158"/>
                  <a:gd name="T32" fmla="*/ 178 w 202"/>
                  <a:gd name="T33" fmla="*/ 155 h 158"/>
                  <a:gd name="T34" fmla="*/ 171 w 202"/>
                  <a:gd name="T35" fmla="*/ 157 h 158"/>
                  <a:gd name="T36" fmla="*/ 163 w 202"/>
                  <a:gd name="T37" fmla="*/ 158 h 158"/>
                  <a:gd name="T38" fmla="*/ 39 w 202"/>
                  <a:gd name="T39" fmla="*/ 158 h 158"/>
                  <a:gd name="T40" fmla="*/ 31 w 202"/>
                  <a:gd name="T41" fmla="*/ 157 h 158"/>
                  <a:gd name="T42" fmla="*/ 24 w 202"/>
                  <a:gd name="T43" fmla="*/ 155 h 158"/>
                  <a:gd name="T44" fmla="*/ 17 w 202"/>
                  <a:gd name="T45" fmla="*/ 150 h 158"/>
                  <a:gd name="T46" fmla="*/ 12 w 202"/>
                  <a:gd name="T47" fmla="*/ 144 h 158"/>
                  <a:gd name="T48" fmla="*/ 7 w 202"/>
                  <a:gd name="T49" fmla="*/ 137 h 158"/>
                  <a:gd name="T50" fmla="*/ 3 w 202"/>
                  <a:gd name="T51" fmla="*/ 130 h 158"/>
                  <a:gd name="T52" fmla="*/ 1 w 202"/>
                  <a:gd name="T53" fmla="*/ 121 h 158"/>
                  <a:gd name="T54" fmla="*/ 0 w 202"/>
                  <a:gd name="T55" fmla="*/ 112 h 158"/>
                  <a:gd name="T56" fmla="*/ 0 w 202"/>
                  <a:gd name="T57" fmla="*/ 45 h 158"/>
                  <a:gd name="T58" fmla="*/ 1 w 202"/>
                  <a:gd name="T59" fmla="*/ 37 h 158"/>
                  <a:gd name="T60" fmla="*/ 3 w 202"/>
                  <a:gd name="T61" fmla="*/ 28 h 158"/>
                  <a:gd name="T62" fmla="*/ 7 w 202"/>
                  <a:gd name="T63" fmla="*/ 21 h 158"/>
                  <a:gd name="T64" fmla="*/ 12 w 202"/>
                  <a:gd name="T65" fmla="*/ 14 h 158"/>
                  <a:gd name="T66" fmla="*/ 17 w 202"/>
                  <a:gd name="T67" fmla="*/ 8 h 158"/>
                  <a:gd name="T68" fmla="*/ 24 w 202"/>
                  <a:gd name="T69" fmla="*/ 3 h 158"/>
                  <a:gd name="T70" fmla="*/ 31 w 202"/>
                  <a:gd name="T71" fmla="*/ 1 h 158"/>
                  <a:gd name="T72" fmla="*/ 39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3" y="0"/>
                    </a:lnTo>
                    <a:lnTo>
                      <a:pt x="171" y="1"/>
                    </a:lnTo>
                    <a:lnTo>
                      <a:pt x="178" y="3"/>
                    </a:lnTo>
                    <a:lnTo>
                      <a:pt x="185" y="8"/>
                    </a:lnTo>
                    <a:lnTo>
                      <a:pt x="191" y="14"/>
                    </a:lnTo>
                    <a:lnTo>
                      <a:pt x="196" y="21"/>
                    </a:lnTo>
                    <a:lnTo>
                      <a:pt x="199" y="28"/>
                    </a:lnTo>
                    <a:lnTo>
                      <a:pt x="202" y="37"/>
                    </a:lnTo>
                    <a:lnTo>
                      <a:pt x="202" y="45"/>
                    </a:lnTo>
                    <a:lnTo>
                      <a:pt x="202" y="112"/>
                    </a:lnTo>
                    <a:lnTo>
                      <a:pt x="202" y="121"/>
                    </a:lnTo>
                    <a:lnTo>
                      <a:pt x="199" y="130"/>
                    </a:lnTo>
                    <a:lnTo>
                      <a:pt x="196" y="137"/>
                    </a:lnTo>
                    <a:lnTo>
                      <a:pt x="191" y="144"/>
                    </a:lnTo>
                    <a:lnTo>
                      <a:pt x="185" y="150"/>
                    </a:lnTo>
                    <a:lnTo>
                      <a:pt x="178" y="155"/>
                    </a:lnTo>
                    <a:lnTo>
                      <a:pt x="171" y="157"/>
                    </a:lnTo>
                    <a:lnTo>
                      <a:pt x="163" y="158"/>
                    </a:lnTo>
                    <a:lnTo>
                      <a:pt x="39" y="158"/>
                    </a:lnTo>
                    <a:lnTo>
                      <a:pt x="31" y="157"/>
                    </a:lnTo>
                    <a:lnTo>
                      <a:pt x="24" y="155"/>
                    </a:lnTo>
                    <a:lnTo>
                      <a:pt x="17" y="150"/>
                    </a:lnTo>
                    <a:lnTo>
                      <a:pt x="12" y="144"/>
                    </a:lnTo>
                    <a:lnTo>
                      <a:pt x="7" y="137"/>
                    </a:lnTo>
                    <a:lnTo>
                      <a:pt x="3" y="130"/>
                    </a:lnTo>
                    <a:lnTo>
                      <a:pt x="1" y="121"/>
                    </a:lnTo>
                    <a:lnTo>
                      <a:pt x="0" y="112"/>
                    </a:lnTo>
                    <a:lnTo>
                      <a:pt x="0" y="45"/>
                    </a:lnTo>
                    <a:lnTo>
                      <a:pt x="1" y="37"/>
                    </a:lnTo>
                    <a:lnTo>
                      <a:pt x="3" y="28"/>
                    </a:lnTo>
                    <a:lnTo>
                      <a:pt x="7" y="21"/>
                    </a:lnTo>
                    <a:lnTo>
                      <a:pt x="12" y="14"/>
                    </a:lnTo>
                    <a:lnTo>
                      <a:pt x="17" y="8"/>
                    </a:lnTo>
                    <a:lnTo>
                      <a:pt x="24" y="3"/>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85" name="Freeform 522"/>
              <p:cNvSpPr>
                <a:spLocks/>
              </p:cNvSpPr>
              <p:nvPr/>
            </p:nvSpPr>
            <p:spPr bwMode="auto">
              <a:xfrm>
                <a:off x="3107" y="1143"/>
                <a:ext cx="202" cy="158"/>
              </a:xfrm>
              <a:custGeom>
                <a:avLst/>
                <a:gdLst>
                  <a:gd name="T0" fmla="*/ 39 w 202"/>
                  <a:gd name="T1" fmla="*/ 0 h 158"/>
                  <a:gd name="T2" fmla="*/ 163 w 202"/>
                  <a:gd name="T3" fmla="*/ 0 h 158"/>
                  <a:gd name="T4" fmla="*/ 171 w 202"/>
                  <a:gd name="T5" fmla="*/ 1 h 158"/>
                  <a:gd name="T6" fmla="*/ 178 w 202"/>
                  <a:gd name="T7" fmla="*/ 3 h 158"/>
                  <a:gd name="T8" fmla="*/ 185 w 202"/>
                  <a:gd name="T9" fmla="*/ 8 h 158"/>
                  <a:gd name="T10" fmla="*/ 191 w 202"/>
                  <a:gd name="T11" fmla="*/ 14 h 158"/>
                  <a:gd name="T12" fmla="*/ 196 w 202"/>
                  <a:gd name="T13" fmla="*/ 21 h 158"/>
                  <a:gd name="T14" fmla="*/ 199 w 202"/>
                  <a:gd name="T15" fmla="*/ 28 h 158"/>
                  <a:gd name="T16" fmla="*/ 202 w 202"/>
                  <a:gd name="T17" fmla="*/ 37 h 158"/>
                  <a:gd name="T18" fmla="*/ 202 w 202"/>
                  <a:gd name="T19" fmla="*/ 45 h 158"/>
                  <a:gd name="T20" fmla="*/ 202 w 202"/>
                  <a:gd name="T21" fmla="*/ 112 h 158"/>
                  <a:gd name="T22" fmla="*/ 202 w 202"/>
                  <a:gd name="T23" fmla="*/ 121 h 158"/>
                  <a:gd name="T24" fmla="*/ 199 w 202"/>
                  <a:gd name="T25" fmla="*/ 130 h 158"/>
                  <a:gd name="T26" fmla="*/ 196 w 202"/>
                  <a:gd name="T27" fmla="*/ 137 h 158"/>
                  <a:gd name="T28" fmla="*/ 191 w 202"/>
                  <a:gd name="T29" fmla="*/ 144 h 158"/>
                  <a:gd name="T30" fmla="*/ 185 w 202"/>
                  <a:gd name="T31" fmla="*/ 150 h 158"/>
                  <a:gd name="T32" fmla="*/ 178 w 202"/>
                  <a:gd name="T33" fmla="*/ 155 h 158"/>
                  <a:gd name="T34" fmla="*/ 171 w 202"/>
                  <a:gd name="T35" fmla="*/ 157 h 158"/>
                  <a:gd name="T36" fmla="*/ 163 w 202"/>
                  <a:gd name="T37" fmla="*/ 158 h 158"/>
                  <a:gd name="T38" fmla="*/ 39 w 202"/>
                  <a:gd name="T39" fmla="*/ 158 h 158"/>
                  <a:gd name="T40" fmla="*/ 31 w 202"/>
                  <a:gd name="T41" fmla="*/ 157 h 158"/>
                  <a:gd name="T42" fmla="*/ 24 w 202"/>
                  <a:gd name="T43" fmla="*/ 155 h 158"/>
                  <a:gd name="T44" fmla="*/ 17 w 202"/>
                  <a:gd name="T45" fmla="*/ 150 h 158"/>
                  <a:gd name="T46" fmla="*/ 12 w 202"/>
                  <a:gd name="T47" fmla="*/ 144 h 158"/>
                  <a:gd name="T48" fmla="*/ 7 w 202"/>
                  <a:gd name="T49" fmla="*/ 137 h 158"/>
                  <a:gd name="T50" fmla="*/ 3 w 202"/>
                  <a:gd name="T51" fmla="*/ 130 h 158"/>
                  <a:gd name="T52" fmla="*/ 1 w 202"/>
                  <a:gd name="T53" fmla="*/ 121 h 158"/>
                  <a:gd name="T54" fmla="*/ 0 w 202"/>
                  <a:gd name="T55" fmla="*/ 112 h 158"/>
                  <a:gd name="T56" fmla="*/ 0 w 202"/>
                  <a:gd name="T57" fmla="*/ 45 h 158"/>
                  <a:gd name="T58" fmla="*/ 1 w 202"/>
                  <a:gd name="T59" fmla="*/ 37 h 158"/>
                  <a:gd name="T60" fmla="*/ 3 w 202"/>
                  <a:gd name="T61" fmla="*/ 28 h 158"/>
                  <a:gd name="T62" fmla="*/ 7 w 202"/>
                  <a:gd name="T63" fmla="*/ 21 h 158"/>
                  <a:gd name="T64" fmla="*/ 12 w 202"/>
                  <a:gd name="T65" fmla="*/ 14 h 158"/>
                  <a:gd name="T66" fmla="*/ 17 w 202"/>
                  <a:gd name="T67" fmla="*/ 8 h 158"/>
                  <a:gd name="T68" fmla="*/ 24 w 202"/>
                  <a:gd name="T69" fmla="*/ 3 h 158"/>
                  <a:gd name="T70" fmla="*/ 31 w 202"/>
                  <a:gd name="T71" fmla="*/ 1 h 158"/>
                  <a:gd name="T72" fmla="*/ 39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3" y="0"/>
                    </a:lnTo>
                    <a:lnTo>
                      <a:pt x="171" y="1"/>
                    </a:lnTo>
                    <a:lnTo>
                      <a:pt x="178" y="3"/>
                    </a:lnTo>
                    <a:lnTo>
                      <a:pt x="185" y="8"/>
                    </a:lnTo>
                    <a:lnTo>
                      <a:pt x="191" y="14"/>
                    </a:lnTo>
                    <a:lnTo>
                      <a:pt x="196" y="21"/>
                    </a:lnTo>
                    <a:lnTo>
                      <a:pt x="199" y="28"/>
                    </a:lnTo>
                    <a:lnTo>
                      <a:pt x="202" y="37"/>
                    </a:lnTo>
                    <a:lnTo>
                      <a:pt x="202" y="45"/>
                    </a:lnTo>
                    <a:lnTo>
                      <a:pt x="202" y="112"/>
                    </a:lnTo>
                    <a:lnTo>
                      <a:pt x="202" y="121"/>
                    </a:lnTo>
                    <a:lnTo>
                      <a:pt x="199" y="130"/>
                    </a:lnTo>
                    <a:lnTo>
                      <a:pt x="196" y="137"/>
                    </a:lnTo>
                    <a:lnTo>
                      <a:pt x="191" y="144"/>
                    </a:lnTo>
                    <a:lnTo>
                      <a:pt x="185" y="150"/>
                    </a:lnTo>
                    <a:lnTo>
                      <a:pt x="178" y="155"/>
                    </a:lnTo>
                    <a:lnTo>
                      <a:pt x="171" y="157"/>
                    </a:lnTo>
                    <a:lnTo>
                      <a:pt x="163" y="158"/>
                    </a:lnTo>
                    <a:lnTo>
                      <a:pt x="39" y="158"/>
                    </a:lnTo>
                    <a:lnTo>
                      <a:pt x="31" y="157"/>
                    </a:lnTo>
                    <a:lnTo>
                      <a:pt x="24" y="155"/>
                    </a:lnTo>
                    <a:lnTo>
                      <a:pt x="17" y="150"/>
                    </a:lnTo>
                    <a:lnTo>
                      <a:pt x="12" y="144"/>
                    </a:lnTo>
                    <a:lnTo>
                      <a:pt x="7" y="137"/>
                    </a:lnTo>
                    <a:lnTo>
                      <a:pt x="3" y="130"/>
                    </a:lnTo>
                    <a:lnTo>
                      <a:pt x="1" y="121"/>
                    </a:lnTo>
                    <a:lnTo>
                      <a:pt x="0" y="112"/>
                    </a:lnTo>
                    <a:lnTo>
                      <a:pt x="0" y="45"/>
                    </a:lnTo>
                    <a:lnTo>
                      <a:pt x="1" y="37"/>
                    </a:lnTo>
                    <a:lnTo>
                      <a:pt x="3" y="28"/>
                    </a:lnTo>
                    <a:lnTo>
                      <a:pt x="7" y="21"/>
                    </a:lnTo>
                    <a:lnTo>
                      <a:pt x="12" y="14"/>
                    </a:lnTo>
                    <a:lnTo>
                      <a:pt x="17" y="8"/>
                    </a:lnTo>
                    <a:lnTo>
                      <a:pt x="24" y="3"/>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86" name="Freeform 523"/>
              <p:cNvSpPr>
                <a:spLocks/>
              </p:cNvSpPr>
              <p:nvPr/>
            </p:nvSpPr>
            <p:spPr bwMode="auto">
              <a:xfrm>
                <a:off x="3178" y="1206"/>
                <a:ext cx="87" cy="57"/>
              </a:xfrm>
              <a:custGeom>
                <a:avLst/>
                <a:gdLst>
                  <a:gd name="T0" fmla="*/ 44 w 87"/>
                  <a:gd name="T1" fmla="*/ 0 h 57"/>
                  <a:gd name="T2" fmla="*/ 52 w 87"/>
                  <a:gd name="T3" fmla="*/ 1 h 57"/>
                  <a:gd name="T4" fmla="*/ 61 w 87"/>
                  <a:gd name="T5" fmla="*/ 2 h 57"/>
                  <a:gd name="T6" fmla="*/ 68 w 87"/>
                  <a:gd name="T7" fmla="*/ 6 h 57"/>
                  <a:gd name="T8" fmla="*/ 74 w 87"/>
                  <a:gd name="T9" fmla="*/ 9 h 57"/>
                  <a:gd name="T10" fmla="*/ 80 w 87"/>
                  <a:gd name="T11" fmla="*/ 13 h 57"/>
                  <a:gd name="T12" fmla="*/ 84 w 87"/>
                  <a:gd name="T13" fmla="*/ 17 h 57"/>
                  <a:gd name="T14" fmla="*/ 86 w 87"/>
                  <a:gd name="T15" fmla="*/ 23 h 57"/>
                  <a:gd name="T16" fmla="*/ 87 w 87"/>
                  <a:gd name="T17" fmla="*/ 29 h 57"/>
                  <a:gd name="T18" fmla="*/ 86 w 87"/>
                  <a:gd name="T19" fmla="*/ 35 h 57"/>
                  <a:gd name="T20" fmla="*/ 84 w 87"/>
                  <a:gd name="T21" fmla="*/ 39 h 57"/>
                  <a:gd name="T22" fmla="*/ 80 w 87"/>
                  <a:gd name="T23" fmla="*/ 44 h 57"/>
                  <a:gd name="T24" fmla="*/ 74 w 87"/>
                  <a:gd name="T25" fmla="*/ 49 h 57"/>
                  <a:gd name="T26" fmla="*/ 68 w 87"/>
                  <a:gd name="T27" fmla="*/ 52 h 57"/>
                  <a:gd name="T28" fmla="*/ 61 w 87"/>
                  <a:gd name="T29" fmla="*/ 55 h 57"/>
                  <a:gd name="T30" fmla="*/ 52 w 87"/>
                  <a:gd name="T31" fmla="*/ 57 h 57"/>
                  <a:gd name="T32" fmla="*/ 44 w 87"/>
                  <a:gd name="T33" fmla="*/ 57 h 57"/>
                  <a:gd name="T34" fmla="*/ 35 w 87"/>
                  <a:gd name="T35" fmla="*/ 57 h 57"/>
                  <a:gd name="T36" fmla="*/ 27 w 87"/>
                  <a:gd name="T37" fmla="*/ 55 h 57"/>
                  <a:gd name="T38" fmla="*/ 20 w 87"/>
                  <a:gd name="T39" fmla="*/ 52 h 57"/>
                  <a:gd name="T40" fmla="*/ 13 w 87"/>
                  <a:gd name="T41" fmla="*/ 49 h 57"/>
                  <a:gd name="T42" fmla="*/ 8 w 87"/>
                  <a:gd name="T43" fmla="*/ 44 h 57"/>
                  <a:gd name="T44" fmla="*/ 4 w 87"/>
                  <a:gd name="T45" fmla="*/ 39 h 57"/>
                  <a:gd name="T46" fmla="*/ 1 w 87"/>
                  <a:gd name="T47" fmla="*/ 35 h 57"/>
                  <a:gd name="T48" fmla="*/ 0 w 87"/>
                  <a:gd name="T49" fmla="*/ 29 h 57"/>
                  <a:gd name="T50" fmla="*/ 1 w 87"/>
                  <a:gd name="T51" fmla="*/ 23 h 57"/>
                  <a:gd name="T52" fmla="*/ 4 w 87"/>
                  <a:gd name="T53" fmla="*/ 17 h 57"/>
                  <a:gd name="T54" fmla="*/ 8 w 87"/>
                  <a:gd name="T55" fmla="*/ 13 h 57"/>
                  <a:gd name="T56" fmla="*/ 13 w 87"/>
                  <a:gd name="T57" fmla="*/ 9 h 57"/>
                  <a:gd name="T58" fmla="*/ 20 w 87"/>
                  <a:gd name="T59" fmla="*/ 6 h 57"/>
                  <a:gd name="T60" fmla="*/ 27 w 87"/>
                  <a:gd name="T61" fmla="*/ 2 h 57"/>
                  <a:gd name="T62" fmla="*/ 35 w 87"/>
                  <a:gd name="T63" fmla="*/ 1 h 57"/>
                  <a:gd name="T64" fmla="*/ 44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2" y="1"/>
                    </a:lnTo>
                    <a:lnTo>
                      <a:pt x="61" y="2"/>
                    </a:lnTo>
                    <a:lnTo>
                      <a:pt x="68" y="6"/>
                    </a:lnTo>
                    <a:lnTo>
                      <a:pt x="74" y="9"/>
                    </a:lnTo>
                    <a:lnTo>
                      <a:pt x="80" y="13"/>
                    </a:lnTo>
                    <a:lnTo>
                      <a:pt x="84" y="17"/>
                    </a:lnTo>
                    <a:lnTo>
                      <a:pt x="86" y="23"/>
                    </a:lnTo>
                    <a:lnTo>
                      <a:pt x="87" y="29"/>
                    </a:lnTo>
                    <a:lnTo>
                      <a:pt x="86" y="35"/>
                    </a:lnTo>
                    <a:lnTo>
                      <a:pt x="84" y="39"/>
                    </a:lnTo>
                    <a:lnTo>
                      <a:pt x="80" y="44"/>
                    </a:lnTo>
                    <a:lnTo>
                      <a:pt x="74" y="49"/>
                    </a:lnTo>
                    <a:lnTo>
                      <a:pt x="68" y="52"/>
                    </a:lnTo>
                    <a:lnTo>
                      <a:pt x="61" y="55"/>
                    </a:lnTo>
                    <a:lnTo>
                      <a:pt x="52" y="57"/>
                    </a:lnTo>
                    <a:lnTo>
                      <a:pt x="44" y="57"/>
                    </a:lnTo>
                    <a:lnTo>
                      <a:pt x="35" y="57"/>
                    </a:lnTo>
                    <a:lnTo>
                      <a:pt x="27" y="55"/>
                    </a:lnTo>
                    <a:lnTo>
                      <a:pt x="20" y="52"/>
                    </a:lnTo>
                    <a:lnTo>
                      <a:pt x="13" y="49"/>
                    </a:lnTo>
                    <a:lnTo>
                      <a:pt x="8" y="44"/>
                    </a:lnTo>
                    <a:lnTo>
                      <a:pt x="4" y="39"/>
                    </a:lnTo>
                    <a:lnTo>
                      <a:pt x="1" y="35"/>
                    </a:lnTo>
                    <a:lnTo>
                      <a:pt x="0" y="29"/>
                    </a:lnTo>
                    <a:lnTo>
                      <a:pt x="1" y="23"/>
                    </a:lnTo>
                    <a:lnTo>
                      <a:pt x="4" y="17"/>
                    </a:lnTo>
                    <a:lnTo>
                      <a:pt x="8" y="13"/>
                    </a:lnTo>
                    <a:lnTo>
                      <a:pt x="13" y="9"/>
                    </a:lnTo>
                    <a:lnTo>
                      <a:pt x="20" y="6"/>
                    </a:lnTo>
                    <a:lnTo>
                      <a:pt x="27"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87" name="Freeform 524"/>
              <p:cNvSpPr>
                <a:spLocks/>
              </p:cNvSpPr>
              <p:nvPr/>
            </p:nvSpPr>
            <p:spPr bwMode="auto">
              <a:xfrm>
                <a:off x="3178" y="1206"/>
                <a:ext cx="87" cy="57"/>
              </a:xfrm>
              <a:custGeom>
                <a:avLst/>
                <a:gdLst>
                  <a:gd name="T0" fmla="*/ 44 w 87"/>
                  <a:gd name="T1" fmla="*/ 0 h 57"/>
                  <a:gd name="T2" fmla="*/ 52 w 87"/>
                  <a:gd name="T3" fmla="*/ 1 h 57"/>
                  <a:gd name="T4" fmla="*/ 61 w 87"/>
                  <a:gd name="T5" fmla="*/ 2 h 57"/>
                  <a:gd name="T6" fmla="*/ 68 w 87"/>
                  <a:gd name="T7" fmla="*/ 6 h 57"/>
                  <a:gd name="T8" fmla="*/ 74 w 87"/>
                  <a:gd name="T9" fmla="*/ 9 h 57"/>
                  <a:gd name="T10" fmla="*/ 80 w 87"/>
                  <a:gd name="T11" fmla="*/ 13 h 57"/>
                  <a:gd name="T12" fmla="*/ 84 w 87"/>
                  <a:gd name="T13" fmla="*/ 17 h 57"/>
                  <a:gd name="T14" fmla="*/ 86 w 87"/>
                  <a:gd name="T15" fmla="*/ 23 h 57"/>
                  <a:gd name="T16" fmla="*/ 87 w 87"/>
                  <a:gd name="T17" fmla="*/ 29 h 57"/>
                  <a:gd name="T18" fmla="*/ 86 w 87"/>
                  <a:gd name="T19" fmla="*/ 35 h 57"/>
                  <a:gd name="T20" fmla="*/ 84 w 87"/>
                  <a:gd name="T21" fmla="*/ 39 h 57"/>
                  <a:gd name="T22" fmla="*/ 80 w 87"/>
                  <a:gd name="T23" fmla="*/ 44 h 57"/>
                  <a:gd name="T24" fmla="*/ 74 w 87"/>
                  <a:gd name="T25" fmla="*/ 49 h 57"/>
                  <a:gd name="T26" fmla="*/ 68 w 87"/>
                  <a:gd name="T27" fmla="*/ 52 h 57"/>
                  <a:gd name="T28" fmla="*/ 61 w 87"/>
                  <a:gd name="T29" fmla="*/ 55 h 57"/>
                  <a:gd name="T30" fmla="*/ 52 w 87"/>
                  <a:gd name="T31" fmla="*/ 57 h 57"/>
                  <a:gd name="T32" fmla="*/ 44 w 87"/>
                  <a:gd name="T33" fmla="*/ 57 h 57"/>
                  <a:gd name="T34" fmla="*/ 35 w 87"/>
                  <a:gd name="T35" fmla="*/ 57 h 57"/>
                  <a:gd name="T36" fmla="*/ 27 w 87"/>
                  <a:gd name="T37" fmla="*/ 55 h 57"/>
                  <a:gd name="T38" fmla="*/ 20 w 87"/>
                  <a:gd name="T39" fmla="*/ 52 h 57"/>
                  <a:gd name="T40" fmla="*/ 13 w 87"/>
                  <a:gd name="T41" fmla="*/ 49 h 57"/>
                  <a:gd name="T42" fmla="*/ 8 w 87"/>
                  <a:gd name="T43" fmla="*/ 44 h 57"/>
                  <a:gd name="T44" fmla="*/ 4 w 87"/>
                  <a:gd name="T45" fmla="*/ 39 h 57"/>
                  <a:gd name="T46" fmla="*/ 1 w 87"/>
                  <a:gd name="T47" fmla="*/ 35 h 57"/>
                  <a:gd name="T48" fmla="*/ 0 w 87"/>
                  <a:gd name="T49" fmla="*/ 29 h 57"/>
                  <a:gd name="T50" fmla="*/ 1 w 87"/>
                  <a:gd name="T51" fmla="*/ 23 h 57"/>
                  <a:gd name="T52" fmla="*/ 4 w 87"/>
                  <a:gd name="T53" fmla="*/ 17 h 57"/>
                  <a:gd name="T54" fmla="*/ 8 w 87"/>
                  <a:gd name="T55" fmla="*/ 13 h 57"/>
                  <a:gd name="T56" fmla="*/ 13 w 87"/>
                  <a:gd name="T57" fmla="*/ 9 h 57"/>
                  <a:gd name="T58" fmla="*/ 20 w 87"/>
                  <a:gd name="T59" fmla="*/ 6 h 57"/>
                  <a:gd name="T60" fmla="*/ 27 w 87"/>
                  <a:gd name="T61" fmla="*/ 2 h 57"/>
                  <a:gd name="T62" fmla="*/ 35 w 87"/>
                  <a:gd name="T63" fmla="*/ 1 h 57"/>
                  <a:gd name="T64" fmla="*/ 44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4" y="0"/>
                    </a:moveTo>
                    <a:lnTo>
                      <a:pt x="52" y="1"/>
                    </a:lnTo>
                    <a:lnTo>
                      <a:pt x="61" y="2"/>
                    </a:lnTo>
                    <a:lnTo>
                      <a:pt x="68" y="6"/>
                    </a:lnTo>
                    <a:lnTo>
                      <a:pt x="74" y="9"/>
                    </a:lnTo>
                    <a:lnTo>
                      <a:pt x="80" y="13"/>
                    </a:lnTo>
                    <a:lnTo>
                      <a:pt x="84" y="17"/>
                    </a:lnTo>
                    <a:lnTo>
                      <a:pt x="86" y="23"/>
                    </a:lnTo>
                    <a:lnTo>
                      <a:pt x="87" y="29"/>
                    </a:lnTo>
                    <a:lnTo>
                      <a:pt x="86" y="35"/>
                    </a:lnTo>
                    <a:lnTo>
                      <a:pt x="84" y="39"/>
                    </a:lnTo>
                    <a:lnTo>
                      <a:pt x="80" y="44"/>
                    </a:lnTo>
                    <a:lnTo>
                      <a:pt x="74" y="49"/>
                    </a:lnTo>
                    <a:lnTo>
                      <a:pt x="68" y="52"/>
                    </a:lnTo>
                    <a:lnTo>
                      <a:pt x="61" y="55"/>
                    </a:lnTo>
                    <a:lnTo>
                      <a:pt x="52" y="57"/>
                    </a:lnTo>
                    <a:lnTo>
                      <a:pt x="44" y="57"/>
                    </a:lnTo>
                    <a:lnTo>
                      <a:pt x="35" y="57"/>
                    </a:lnTo>
                    <a:lnTo>
                      <a:pt x="27" y="55"/>
                    </a:lnTo>
                    <a:lnTo>
                      <a:pt x="20" y="52"/>
                    </a:lnTo>
                    <a:lnTo>
                      <a:pt x="13" y="49"/>
                    </a:lnTo>
                    <a:lnTo>
                      <a:pt x="8" y="44"/>
                    </a:lnTo>
                    <a:lnTo>
                      <a:pt x="4" y="39"/>
                    </a:lnTo>
                    <a:lnTo>
                      <a:pt x="1" y="35"/>
                    </a:lnTo>
                    <a:lnTo>
                      <a:pt x="0" y="29"/>
                    </a:lnTo>
                    <a:lnTo>
                      <a:pt x="1" y="23"/>
                    </a:lnTo>
                    <a:lnTo>
                      <a:pt x="4" y="17"/>
                    </a:lnTo>
                    <a:lnTo>
                      <a:pt x="8" y="13"/>
                    </a:lnTo>
                    <a:lnTo>
                      <a:pt x="13" y="9"/>
                    </a:lnTo>
                    <a:lnTo>
                      <a:pt x="20" y="6"/>
                    </a:lnTo>
                    <a:lnTo>
                      <a:pt x="27"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88" name="Freeform 525"/>
              <p:cNvSpPr>
                <a:spLocks/>
              </p:cNvSpPr>
              <p:nvPr/>
            </p:nvSpPr>
            <p:spPr bwMode="auto">
              <a:xfrm>
                <a:off x="3304" y="1230"/>
                <a:ext cx="203" cy="159"/>
              </a:xfrm>
              <a:custGeom>
                <a:avLst/>
                <a:gdLst>
                  <a:gd name="T0" fmla="*/ 39 w 203"/>
                  <a:gd name="T1" fmla="*/ 0 h 159"/>
                  <a:gd name="T2" fmla="*/ 163 w 203"/>
                  <a:gd name="T3" fmla="*/ 0 h 159"/>
                  <a:gd name="T4" fmla="*/ 171 w 203"/>
                  <a:gd name="T5" fmla="*/ 1 h 159"/>
                  <a:gd name="T6" fmla="*/ 179 w 203"/>
                  <a:gd name="T7" fmla="*/ 4 h 159"/>
                  <a:gd name="T8" fmla="*/ 185 w 203"/>
                  <a:gd name="T9" fmla="*/ 8 h 159"/>
                  <a:gd name="T10" fmla="*/ 191 w 203"/>
                  <a:gd name="T11" fmla="*/ 14 h 159"/>
                  <a:gd name="T12" fmla="*/ 196 w 203"/>
                  <a:gd name="T13" fmla="*/ 21 h 159"/>
                  <a:gd name="T14" fmla="*/ 200 w 203"/>
                  <a:gd name="T15" fmla="*/ 28 h 159"/>
                  <a:gd name="T16" fmla="*/ 202 w 203"/>
                  <a:gd name="T17" fmla="*/ 38 h 159"/>
                  <a:gd name="T18" fmla="*/ 203 w 203"/>
                  <a:gd name="T19" fmla="*/ 47 h 159"/>
                  <a:gd name="T20" fmla="*/ 203 w 203"/>
                  <a:gd name="T21" fmla="*/ 112 h 159"/>
                  <a:gd name="T22" fmla="*/ 202 w 203"/>
                  <a:gd name="T23" fmla="*/ 121 h 159"/>
                  <a:gd name="T24" fmla="*/ 200 w 203"/>
                  <a:gd name="T25" fmla="*/ 131 h 159"/>
                  <a:gd name="T26" fmla="*/ 196 w 203"/>
                  <a:gd name="T27" fmla="*/ 138 h 159"/>
                  <a:gd name="T28" fmla="*/ 191 w 203"/>
                  <a:gd name="T29" fmla="*/ 145 h 159"/>
                  <a:gd name="T30" fmla="*/ 185 w 203"/>
                  <a:gd name="T31" fmla="*/ 151 h 159"/>
                  <a:gd name="T32" fmla="*/ 179 w 203"/>
                  <a:gd name="T33" fmla="*/ 155 h 159"/>
                  <a:gd name="T34" fmla="*/ 171 w 203"/>
                  <a:gd name="T35" fmla="*/ 158 h 159"/>
                  <a:gd name="T36" fmla="*/ 163 w 203"/>
                  <a:gd name="T37" fmla="*/ 159 h 159"/>
                  <a:gd name="T38" fmla="*/ 39 w 203"/>
                  <a:gd name="T39" fmla="*/ 159 h 159"/>
                  <a:gd name="T40" fmla="*/ 31 w 203"/>
                  <a:gd name="T41" fmla="*/ 158 h 159"/>
                  <a:gd name="T42" fmla="*/ 24 w 203"/>
                  <a:gd name="T43" fmla="*/ 155 h 159"/>
                  <a:gd name="T44" fmla="*/ 17 w 203"/>
                  <a:gd name="T45" fmla="*/ 151 h 159"/>
                  <a:gd name="T46" fmla="*/ 12 w 203"/>
                  <a:gd name="T47" fmla="*/ 145 h 159"/>
                  <a:gd name="T48" fmla="*/ 7 w 203"/>
                  <a:gd name="T49" fmla="*/ 138 h 159"/>
                  <a:gd name="T50" fmla="*/ 3 w 203"/>
                  <a:gd name="T51" fmla="*/ 131 h 159"/>
                  <a:gd name="T52" fmla="*/ 1 w 203"/>
                  <a:gd name="T53" fmla="*/ 121 h 159"/>
                  <a:gd name="T54" fmla="*/ 0 w 203"/>
                  <a:gd name="T55" fmla="*/ 112 h 159"/>
                  <a:gd name="T56" fmla="*/ 0 w 203"/>
                  <a:gd name="T57" fmla="*/ 47 h 159"/>
                  <a:gd name="T58" fmla="*/ 1 w 203"/>
                  <a:gd name="T59" fmla="*/ 38 h 159"/>
                  <a:gd name="T60" fmla="*/ 3 w 203"/>
                  <a:gd name="T61" fmla="*/ 28 h 159"/>
                  <a:gd name="T62" fmla="*/ 7 w 203"/>
                  <a:gd name="T63" fmla="*/ 21 h 159"/>
                  <a:gd name="T64" fmla="*/ 12 w 203"/>
                  <a:gd name="T65" fmla="*/ 14 h 159"/>
                  <a:gd name="T66" fmla="*/ 17 w 203"/>
                  <a:gd name="T67" fmla="*/ 8 h 159"/>
                  <a:gd name="T68" fmla="*/ 24 w 203"/>
                  <a:gd name="T69" fmla="*/ 4 h 159"/>
                  <a:gd name="T70" fmla="*/ 31 w 203"/>
                  <a:gd name="T71" fmla="*/ 1 h 159"/>
                  <a:gd name="T72" fmla="*/ 39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39" y="0"/>
                    </a:moveTo>
                    <a:lnTo>
                      <a:pt x="163" y="0"/>
                    </a:lnTo>
                    <a:lnTo>
                      <a:pt x="171" y="1"/>
                    </a:lnTo>
                    <a:lnTo>
                      <a:pt x="179" y="4"/>
                    </a:lnTo>
                    <a:lnTo>
                      <a:pt x="185" y="8"/>
                    </a:lnTo>
                    <a:lnTo>
                      <a:pt x="191" y="14"/>
                    </a:lnTo>
                    <a:lnTo>
                      <a:pt x="196" y="21"/>
                    </a:lnTo>
                    <a:lnTo>
                      <a:pt x="200" y="28"/>
                    </a:lnTo>
                    <a:lnTo>
                      <a:pt x="202" y="38"/>
                    </a:lnTo>
                    <a:lnTo>
                      <a:pt x="203" y="47"/>
                    </a:lnTo>
                    <a:lnTo>
                      <a:pt x="203" y="112"/>
                    </a:lnTo>
                    <a:lnTo>
                      <a:pt x="202" y="121"/>
                    </a:lnTo>
                    <a:lnTo>
                      <a:pt x="200" y="131"/>
                    </a:lnTo>
                    <a:lnTo>
                      <a:pt x="196" y="138"/>
                    </a:lnTo>
                    <a:lnTo>
                      <a:pt x="191" y="145"/>
                    </a:lnTo>
                    <a:lnTo>
                      <a:pt x="185" y="151"/>
                    </a:lnTo>
                    <a:lnTo>
                      <a:pt x="179" y="155"/>
                    </a:lnTo>
                    <a:lnTo>
                      <a:pt x="171" y="158"/>
                    </a:lnTo>
                    <a:lnTo>
                      <a:pt x="163" y="159"/>
                    </a:lnTo>
                    <a:lnTo>
                      <a:pt x="39" y="159"/>
                    </a:lnTo>
                    <a:lnTo>
                      <a:pt x="31" y="158"/>
                    </a:lnTo>
                    <a:lnTo>
                      <a:pt x="24" y="155"/>
                    </a:lnTo>
                    <a:lnTo>
                      <a:pt x="17" y="151"/>
                    </a:lnTo>
                    <a:lnTo>
                      <a:pt x="12" y="145"/>
                    </a:lnTo>
                    <a:lnTo>
                      <a:pt x="7" y="138"/>
                    </a:lnTo>
                    <a:lnTo>
                      <a:pt x="3" y="131"/>
                    </a:lnTo>
                    <a:lnTo>
                      <a:pt x="1" y="121"/>
                    </a:lnTo>
                    <a:lnTo>
                      <a:pt x="0" y="112"/>
                    </a:lnTo>
                    <a:lnTo>
                      <a:pt x="0" y="47"/>
                    </a:lnTo>
                    <a:lnTo>
                      <a:pt x="1" y="38"/>
                    </a:lnTo>
                    <a:lnTo>
                      <a:pt x="3" y="28"/>
                    </a:lnTo>
                    <a:lnTo>
                      <a:pt x="7" y="21"/>
                    </a:lnTo>
                    <a:lnTo>
                      <a:pt x="12" y="14"/>
                    </a:lnTo>
                    <a:lnTo>
                      <a:pt x="17" y="8"/>
                    </a:lnTo>
                    <a:lnTo>
                      <a:pt x="24" y="4"/>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89" name="Freeform 526"/>
              <p:cNvSpPr>
                <a:spLocks/>
              </p:cNvSpPr>
              <p:nvPr/>
            </p:nvSpPr>
            <p:spPr bwMode="auto">
              <a:xfrm>
                <a:off x="3304" y="1230"/>
                <a:ext cx="203" cy="159"/>
              </a:xfrm>
              <a:custGeom>
                <a:avLst/>
                <a:gdLst>
                  <a:gd name="T0" fmla="*/ 39 w 203"/>
                  <a:gd name="T1" fmla="*/ 0 h 159"/>
                  <a:gd name="T2" fmla="*/ 163 w 203"/>
                  <a:gd name="T3" fmla="*/ 0 h 159"/>
                  <a:gd name="T4" fmla="*/ 171 w 203"/>
                  <a:gd name="T5" fmla="*/ 1 h 159"/>
                  <a:gd name="T6" fmla="*/ 179 w 203"/>
                  <a:gd name="T7" fmla="*/ 4 h 159"/>
                  <a:gd name="T8" fmla="*/ 185 w 203"/>
                  <a:gd name="T9" fmla="*/ 8 h 159"/>
                  <a:gd name="T10" fmla="*/ 191 w 203"/>
                  <a:gd name="T11" fmla="*/ 14 h 159"/>
                  <a:gd name="T12" fmla="*/ 196 w 203"/>
                  <a:gd name="T13" fmla="*/ 21 h 159"/>
                  <a:gd name="T14" fmla="*/ 200 w 203"/>
                  <a:gd name="T15" fmla="*/ 28 h 159"/>
                  <a:gd name="T16" fmla="*/ 202 w 203"/>
                  <a:gd name="T17" fmla="*/ 38 h 159"/>
                  <a:gd name="T18" fmla="*/ 203 w 203"/>
                  <a:gd name="T19" fmla="*/ 47 h 159"/>
                  <a:gd name="T20" fmla="*/ 203 w 203"/>
                  <a:gd name="T21" fmla="*/ 112 h 159"/>
                  <a:gd name="T22" fmla="*/ 202 w 203"/>
                  <a:gd name="T23" fmla="*/ 121 h 159"/>
                  <a:gd name="T24" fmla="*/ 200 w 203"/>
                  <a:gd name="T25" fmla="*/ 131 h 159"/>
                  <a:gd name="T26" fmla="*/ 196 w 203"/>
                  <a:gd name="T27" fmla="*/ 138 h 159"/>
                  <a:gd name="T28" fmla="*/ 191 w 203"/>
                  <a:gd name="T29" fmla="*/ 145 h 159"/>
                  <a:gd name="T30" fmla="*/ 185 w 203"/>
                  <a:gd name="T31" fmla="*/ 151 h 159"/>
                  <a:gd name="T32" fmla="*/ 179 w 203"/>
                  <a:gd name="T33" fmla="*/ 155 h 159"/>
                  <a:gd name="T34" fmla="*/ 171 w 203"/>
                  <a:gd name="T35" fmla="*/ 158 h 159"/>
                  <a:gd name="T36" fmla="*/ 163 w 203"/>
                  <a:gd name="T37" fmla="*/ 159 h 159"/>
                  <a:gd name="T38" fmla="*/ 39 w 203"/>
                  <a:gd name="T39" fmla="*/ 159 h 159"/>
                  <a:gd name="T40" fmla="*/ 31 w 203"/>
                  <a:gd name="T41" fmla="*/ 158 h 159"/>
                  <a:gd name="T42" fmla="*/ 24 w 203"/>
                  <a:gd name="T43" fmla="*/ 155 h 159"/>
                  <a:gd name="T44" fmla="*/ 17 w 203"/>
                  <a:gd name="T45" fmla="*/ 151 h 159"/>
                  <a:gd name="T46" fmla="*/ 12 w 203"/>
                  <a:gd name="T47" fmla="*/ 145 h 159"/>
                  <a:gd name="T48" fmla="*/ 7 w 203"/>
                  <a:gd name="T49" fmla="*/ 138 h 159"/>
                  <a:gd name="T50" fmla="*/ 3 w 203"/>
                  <a:gd name="T51" fmla="*/ 131 h 159"/>
                  <a:gd name="T52" fmla="*/ 1 w 203"/>
                  <a:gd name="T53" fmla="*/ 121 h 159"/>
                  <a:gd name="T54" fmla="*/ 0 w 203"/>
                  <a:gd name="T55" fmla="*/ 112 h 159"/>
                  <a:gd name="T56" fmla="*/ 0 w 203"/>
                  <a:gd name="T57" fmla="*/ 47 h 159"/>
                  <a:gd name="T58" fmla="*/ 1 w 203"/>
                  <a:gd name="T59" fmla="*/ 38 h 159"/>
                  <a:gd name="T60" fmla="*/ 3 w 203"/>
                  <a:gd name="T61" fmla="*/ 28 h 159"/>
                  <a:gd name="T62" fmla="*/ 7 w 203"/>
                  <a:gd name="T63" fmla="*/ 21 h 159"/>
                  <a:gd name="T64" fmla="*/ 12 w 203"/>
                  <a:gd name="T65" fmla="*/ 14 h 159"/>
                  <a:gd name="T66" fmla="*/ 17 w 203"/>
                  <a:gd name="T67" fmla="*/ 8 h 159"/>
                  <a:gd name="T68" fmla="*/ 24 w 203"/>
                  <a:gd name="T69" fmla="*/ 4 h 159"/>
                  <a:gd name="T70" fmla="*/ 31 w 203"/>
                  <a:gd name="T71" fmla="*/ 1 h 159"/>
                  <a:gd name="T72" fmla="*/ 39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39" y="0"/>
                    </a:moveTo>
                    <a:lnTo>
                      <a:pt x="163" y="0"/>
                    </a:lnTo>
                    <a:lnTo>
                      <a:pt x="171" y="1"/>
                    </a:lnTo>
                    <a:lnTo>
                      <a:pt x="179" y="4"/>
                    </a:lnTo>
                    <a:lnTo>
                      <a:pt x="185" y="8"/>
                    </a:lnTo>
                    <a:lnTo>
                      <a:pt x="191" y="14"/>
                    </a:lnTo>
                    <a:lnTo>
                      <a:pt x="196" y="21"/>
                    </a:lnTo>
                    <a:lnTo>
                      <a:pt x="200" y="28"/>
                    </a:lnTo>
                    <a:lnTo>
                      <a:pt x="202" y="38"/>
                    </a:lnTo>
                    <a:lnTo>
                      <a:pt x="203" y="47"/>
                    </a:lnTo>
                    <a:lnTo>
                      <a:pt x="203" y="112"/>
                    </a:lnTo>
                    <a:lnTo>
                      <a:pt x="202" y="121"/>
                    </a:lnTo>
                    <a:lnTo>
                      <a:pt x="200" y="131"/>
                    </a:lnTo>
                    <a:lnTo>
                      <a:pt x="196" y="138"/>
                    </a:lnTo>
                    <a:lnTo>
                      <a:pt x="191" y="145"/>
                    </a:lnTo>
                    <a:lnTo>
                      <a:pt x="185" y="151"/>
                    </a:lnTo>
                    <a:lnTo>
                      <a:pt x="179" y="155"/>
                    </a:lnTo>
                    <a:lnTo>
                      <a:pt x="171" y="158"/>
                    </a:lnTo>
                    <a:lnTo>
                      <a:pt x="163" y="159"/>
                    </a:lnTo>
                    <a:lnTo>
                      <a:pt x="39" y="159"/>
                    </a:lnTo>
                    <a:lnTo>
                      <a:pt x="31" y="158"/>
                    </a:lnTo>
                    <a:lnTo>
                      <a:pt x="24" y="155"/>
                    </a:lnTo>
                    <a:lnTo>
                      <a:pt x="17" y="151"/>
                    </a:lnTo>
                    <a:lnTo>
                      <a:pt x="12" y="145"/>
                    </a:lnTo>
                    <a:lnTo>
                      <a:pt x="7" y="138"/>
                    </a:lnTo>
                    <a:lnTo>
                      <a:pt x="3" y="131"/>
                    </a:lnTo>
                    <a:lnTo>
                      <a:pt x="1" y="121"/>
                    </a:lnTo>
                    <a:lnTo>
                      <a:pt x="0" y="112"/>
                    </a:lnTo>
                    <a:lnTo>
                      <a:pt x="0" y="47"/>
                    </a:lnTo>
                    <a:lnTo>
                      <a:pt x="1" y="38"/>
                    </a:lnTo>
                    <a:lnTo>
                      <a:pt x="3" y="28"/>
                    </a:lnTo>
                    <a:lnTo>
                      <a:pt x="7" y="21"/>
                    </a:lnTo>
                    <a:lnTo>
                      <a:pt x="12" y="14"/>
                    </a:lnTo>
                    <a:lnTo>
                      <a:pt x="17" y="8"/>
                    </a:lnTo>
                    <a:lnTo>
                      <a:pt x="24" y="4"/>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90" name="Freeform 527"/>
              <p:cNvSpPr>
                <a:spLocks/>
              </p:cNvSpPr>
              <p:nvPr/>
            </p:nvSpPr>
            <p:spPr bwMode="auto">
              <a:xfrm>
                <a:off x="3376" y="1293"/>
                <a:ext cx="87" cy="57"/>
              </a:xfrm>
              <a:custGeom>
                <a:avLst/>
                <a:gdLst>
                  <a:gd name="T0" fmla="*/ 43 w 87"/>
                  <a:gd name="T1" fmla="*/ 0 h 57"/>
                  <a:gd name="T2" fmla="*/ 52 w 87"/>
                  <a:gd name="T3" fmla="*/ 1 h 57"/>
                  <a:gd name="T4" fmla="*/ 60 w 87"/>
                  <a:gd name="T5" fmla="*/ 3 h 57"/>
                  <a:gd name="T6" fmla="*/ 67 w 87"/>
                  <a:gd name="T7" fmla="*/ 6 h 57"/>
                  <a:gd name="T8" fmla="*/ 75 w 87"/>
                  <a:gd name="T9" fmla="*/ 10 h 57"/>
                  <a:gd name="T10" fmla="*/ 80 w 87"/>
                  <a:gd name="T11" fmla="*/ 13 h 57"/>
                  <a:gd name="T12" fmla="*/ 84 w 87"/>
                  <a:gd name="T13" fmla="*/ 18 h 57"/>
                  <a:gd name="T14" fmla="*/ 86 w 87"/>
                  <a:gd name="T15" fmla="*/ 24 h 57"/>
                  <a:gd name="T16" fmla="*/ 87 w 87"/>
                  <a:gd name="T17" fmla="*/ 29 h 57"/>
                  <a:gd name="T18" fmla="*/ 86 w 87"/>
                  <a:gd name="T19" fmla="*/ 35 h 57"/>
                  <a:gd name="T20" fmla="*/ 84 w 87"/>
                  <a:gd name="T21" fmla="*/ 40 h 57"/>
                  <a:gd name="T22" fmla="*/ 80 w 87"/>
                  <a:gd name="T23" fmla="*/ 44 h 57"/>
                  <a:gd name="T24" fmla="*/ 75 w 87"/>
                  <a:gd name="T25" fmla="*/ 49 h 57"/>
                  <a:gd name="T26" fmla="*/ 67 w 87"/>
                  <a:gd name="T27" fmla="*/ 53 h 57"/>
                  <a:gd name="T28" fmla="*/ 60 w 87"/>
                  <a:gd name="T29" fmla="*/ 55 h 57"/>
                  <a:gd name="T30" fmla="*/ 52 w 87"/>
                  <a:gd name="T31" fmla="*/ 57 h 57"/>
                  <a:gd name="T32" fmla="*/ 43 w 87"/>
                  <a:gd name="T33" fmla="*/ 57 h 57"/>
                  <a:gd name="T34" fmla="*/ 34 w 87"/>
                  <a:gd name="T35" fmla="*/ 57 h 57"/>
                  <a:gd name="T36" fmla="*/ 26 w 87"/>
                  <a:gd name="T37" fmla="*/ 55 h 57"/>
                  <a:gd name="T38" fmla="*/ 19 w 87"/>
                  <a:gd name="T39" fmla="*/ 53 h 57"/>
                  <a:gd name="T40" fmla="*/ 12 w 87"/>
                  <a:gd name="T41" fmla="*/ 49 h 57"/>
                  <a:gd name="T42" fmla="*/ 7 w 87"/>
                  <a:gd name="T43" fmla="*/ 44 h 57"/>
                  <a:gd name="T44" fmla="*/ 3 w 87"/>
                  <a:gd name="T45" fmla="*/ 40 h 57"/>
                  <a:gd name="T46" fmla="*/ 0 w 87"/>
                  <a:gd name="T47" fmla="*/ 35 h 57"/>
                  <a:gd name="T48" fmla="*/ 0 w 87"/>
                  <a:gd name="T49" fmla="*/ 29 h 57"/>
                  <a:gd name="T50" fmla="*/ 0 w 87"/>
                  <a:gd name="T51" fmla="*/ 24 h 57"/>
                  <a:gd name="T52" fmla="*/ 3 w 87"/>
                  <a:gd name="T53" fmla="*/ 18 h 57"/>
                  <a:gd name="T54" fmla="*/ 7 w 87"/>
                  <a:gd name="T55" fmla="*/ 13 h 57"/>
                  <a:gd name="T56" fmla="*/ 12 w 87"/>
                  <a:gd name="T57" fmla="*/ 10 h 57"/>
                  <a:gd name="T58" fmla="*/ 19 w 87"/>
                  <a:gd name="T59" fmla="*/ 6 h 57"/>
                  <a:gd name="T60" fmla="*/ 26 w 87"/>
                  <a:gd name="T61" fmla="*/ 3 h 57"/>
                  <a:gd name="T62" fmla="*/ 34 w 87"/>
                  <a:gd name="T63" fmla="*/ 1 h 57"/>
                  <a:gd name="T64" fmla="*/ 43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3" y="0"/>
                    </a:moveTo>
                    <a:lnTo>
                      <a:pt x="52" y="1"/>
                    </a:lnTo>
                    <a:lnTo>
                      <a:pt x="60" y="3"/>
                    </a:lnTo>
                    <a:lnTo>
                      <a:pt x="67" y="6"/>
                    </a:lnTo>
                    <a:lnTo>
                      <a:pt x="75" y="10"/>
                    </a:lnTo>
                    <a:lnTo>
                      <a:pt x="80" y="13"/>
                    </a:lnTo>
                    <a:lnTo>
                      <a:pt x="84" y="18"/>
                    </a:lnTo>
                    <a:lnTo>
                      <a:pt x="86" y="24"/>
                    </a:lnTo>
                    <a:lnTo>
                      <a:pt x="87" y="29"/>
                    </a:lnTo>
                    <a:lnTo>
                      <a:pt x="86" y="35"/>
                    </a:lnTo>
                    <a:lnTo>
                      <a:pt x="84" y="40"/>
                    </a:lnTo>
                    <a:lnTo>
                      <a:pt x="80" y="44"/>
                    </a:lnTo>
                    <a:lnTo>
                      <a:pt x="75" y="49"/>
                    </a:lnTo>
                    <a:lnTo>
                      <a:pt x="67" y="53"/>
                    </a:lnTo>
                    <a:lnTo>
                      <a:pt x="60" y="55"/>
                    </a:lnTo>
                    <a:lnTo>
                      <a:pt x="52" y="57"/>
                    </a:lnTo>
                    <a:lnTo>
                      <a:pt x="43" y="57"/>
                    </a:lnTo>
                    <a:lnTo>
                      <a:pt x="34" y="57"/>
                    </a:lnTo>
                    <a:lnTo>
                      <a:pt x="26" y="55"/>
                    </a:lnTo>
                    <a:lnTo>
                      <a:pt x="19" y="53"/>
                    </a:lnTo>
                    <a:lnTo>
                      <a:pt x="12" y="49"/>
                    </a:lnTo>
                    <a:lnTo>
                      <a:pt x="7" y="44"/>
                    </a:lnTo>
                    <a:lnTo>
                      <a:pt x="3" y="40"/>
                    </a:lnTo>
                    <a:lnTo>
                      <a:pt x="0" y="35"/>
                    </a:lnTo>
                    <a:lnTo>
                      <a:pt x="0" y="29"/>
                    </a:lnTo>
                    <a:lnTo>
                      <a:pt x="0" y="24"/>
                    </a:lnTo>
                    <a:lnTo>
                      <a:pt x="3" y="18"/>
                    </a:lnTo>
                    <a:lnTo>
                      <a:pt x="7" y="13"/>
                    </a:lnTo>
                    <a:lnTo>
                      <a:pt x="12" y="10"/>
                    </a:lnTo>
                    <a:lnTo>
                      <a:pt x="19" y="6"/>
                    </a:lnTo>
                    <a:lnTo>
                      <a:pt x="26" y="3"/>
                    </a:lnTo>
                    <a:lnTo>
                      <a:pt x="34" y="1"/>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91" name="Freeform 528"/>
              <p:cNvSpPr>
                <a:spLocks/>
              </p:cNvSpPr>
              <p:nvPr/>
            </p:nvSpPr>
            <p:spPr bwMode="auto">
              <a:xfrm>
                <a:off x="3376" y="1293"/>
                <a:ext cx="87" cy="57"/>
              </a:xfrm>
              <a:custGeom>
                <a:avLst/>
                <a:gdLst>
                  <a:gd name="T0" fmla="*/ 43 w 87"/>
                  <a:gd name="T1" fmla="*/ 0 h 57"/>
                  <a:gd name="T2" fmla="*/ 52 w 87"/>
                  <a:gd name="T3" fmla="*/ 1 h 57"/>
                  <a:gd name="T4" fmla="*/ 60 w 87"/>
                  <a:gd name="T5" fmla="*/ 3 h 57"/>
                  <a:gd name="T6" fmla="*/ 67 w 87"/>
                  <a:gd name="T7" fmla="*/ 6 h 57"/>
                  <a:gd name="T8" fmla="*/ 75 w 87"/>
                  <a:gd name="T9" fmla="*/ 10 h 57"/>
                  <a:gd name="T10" fmla="*/ 80 w 87"/>
                  <a:gd name="T11" fmla="*/ 13 h 57"/>
                  <a:gd name="T12" fmla="*/ 84 w 87"/>
                  <a:gd name="T13" fmla="*/ 18 h 57"/>
                  <a:gd name="T14" fmla="*/ 86 w 87"/>
                  <a:gd name="T15" fmla="*/ 24 h 57"/>
                  <a:gd name="T16" fmla="*/ 87 w 87"/>
                  <a:gd name="T17" fmla="*/ 29 h 57"/>
                  <a:gd name="T18" fmla="*/ 86 w 87"/>
                  <a:gd name="T19" fmla="*/ 35 h 57"/>
                  <a:gd name="T20" fmla="*/ 84 w 87"/>
                  <a:gd name="T21" fmla="*/ 40 h 57"/>
                  <a:gd name="T22" fmla="*/ 80 w 87"/>
                  <a:gd name="T23" fmla="*/ 44 h 57"/>
                  <a:gd name="T24" fmla="*/ 75 w 87"/>
                  <a:gd name="T25" fmla="*/ 49 h 57"/>
                  <a:gd name="T26" fmla="*/ 67 w 87"/>
                  <a:gd name="T27" fmla="*/ 53 h 57"/>
                  <a:gd name="T28" fmla="*/ 60 w 87"/>
                  <a:gd name="T29" fmla="*/ 55 h 57"/>
                  <a:gd name="T30" fmla="*/ 52 w 87"/>
                  <a:gd name="T31" fmla="*/ 57 h 57"/>
                  <a:gd name="T32" fmla="*/ 43 w 87"/>
                  <a:gd name="T33" fmla="*/ 57 h 57"/>
                  <a:gd name="T34" fmla="*/ 34 w 87"/>
                  <a:gd name="T35" fmla="*/ 57 h 57"/>
                  <a:gd name="T36" fmla="*/ 26 w 87"/>
                  <a:gd name="T37" fmla="*/ 55 h 57"/>
                  <a:gd name="T38" fmla="*/ 19 w 87"/>
                  <a:gd name="T39" fmla="*/ 53 h 57"/>
                  <a:gd name="T40" fmla="*/ 12 w 87"/>
                  <a:gd name="T41" fmla="*/ 49 h 57"/>
                  <a:gd name="T42" fmla="*/ 7 w 87"/>
                  <a:gd name="T43" fmla="*/ 44 h 57"/>
                  <a:gd name="T44" fmla="*/ 3 w 87"/>
                  <a:gd name="T45" fmla="*/ 40 h 57"/>
                  <a:gd name="T46" fmla="*/ 0 w 87"/>
                  <a:gd name="T47" fmla="*/ 35 h 57"/>
                  <a:gd name="T48" fmla="*/ 0 w 87"/>
                  <a:gd name="T49" fmla="*/ 29 h 57"/>
                  <a:gd name="T50" fmla="*/ 0 w 87"/>
                  <a:gd name="T51" fmla="*/ 24 h 57"/>
                  <a:gd name="T52" fmla="*/ 3 w 87"/>
                  <a:gd name="T53" fmla="*/ 18 h 57"/>
                  <a:gd name="T54" fmla="*/ 7 w 87"/>
                  <a:gd name="T55" fmla="*/ 13 h 57"/>
                  <a:gd name="T56" fmla="*/ 12 w 87"/>
                  <a:gd name="T57" fmla="*/ 10 h 57"/>
                  <a:gd name="T58" fmla="*/ 19 w 87"/>
                  <a:gd name="T59" fmla="*/ 6 h 57"/>
                  <a:gd name="T60" fmla="*/ 26 w 87"/>
                  <a:gd name="T61" fmla="*/ 3 h 57"/>
                  <a:gd name="T62" fmla="*/ 34 w 87"/>
                  <a:gd name="T63" fmla="*/ 1 h 57"/>
                  <a:gd name="T64" fmla="*/ 43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3" y="0"/>
                    </a:moveTo>
                    <a:lnTo>
                      <a:pt x="52" y="1"/>
                    </a:lnTo>
                    <a:lnTo>
                      <a:pt x="60" y="3"/>
                    </a:lnTo>
                    <a:lnTo>
                      <a:pt x="67" y="6"/>
                    </a:lnTo>
                    <a:lnTo>
                      <a:pt x="75" y="10"/>
                    </a:lnTo>
                    <a:lnTo>
                      <a:pt x="80" y="13"/>
                    </a:lnTo>
                    <a:lnTo>
                      <a:pt x="84" y="18"/>
                    </a:lnTo>
                    <a:lnTo>
                      <a:pt x="86" y="24"/>
                    </a:lnTo>
                    <a:lnTo>
                      <a:pt x="87" y="29"/>
                    </a:lnTo>
                    <a:lnTo>
                      <a:pt x="86" y="35"/>
                    </a:lnTo>
                    <a:lnTo>
                      <a:pt x="84" y="40"/>
                    </a:lnTo>
                    <a:lnTo>
                      <a:pt x="80" y="44"/>
                    </a:lnTo>
                    <a:lnTo>
                      <a:pt x="75" y="49"/>
                    </a:lnTo>
                    <a:lnTo>
                      <a:pt x="67" y="53"/>
                    </a:lnTo>
                    <a:lnTo>
                      <a:pt x="60" y="55"/>
                    </a:lnTo>
                    <a:lnTo>
                      <a:pt x="52" y="57"/>
                    </a:lnTo>
                    <a:lnTo>
                      <a:pt x="43" y="57"/>
                    </a:lnTo>
                    <a:lnTo>
                      <a:pt x="34" y="57"/>
                    </a:lnTo>
                    <a:lnTo>
                      <a:pt x="26" y="55"/>
                    </a:lnTo>
                    <a:lnTo>
                      <a:pt x="19" y="53"/>
                    </a:lnTo>
                    <a:lnTo>
                      <a:pt x="12" y="49"/>
                    </a:lnTo>
                    <a:lnTo>
                      <a:pt x="7" y="44"/>
                    </a:lnTo>
                    <a:lnTo>
                      <a:pt x="3" y="40"/>
                    </a:lnTo>
                    <a:lnTo>
                      <a:pt x="0" y="35"/>
                    </a:lnTo>
                    <a:lnTo>
                      <a:pt x="0" y="29"/>
                    </a:lnTo>
                    <a:lnTo>
                      <a:pt x="0" y="24"/>
                    </a:lnTo>
                    <a:lnTo>
                      <a:pt x="3" y="18"/>
                    </a:lnTo>
                    <a:lnTo>
                      <a:pt x="7" y="13"/>
                    </a:lnTo>
                    <a:lnTo>
                      <a:pt x="12" y="10"/>
                    </a:lnTo>
                    <a:lnTo>
                      <a:pt x="19" y="6"/>
                    </a:lnTo>
                    <a:lnTo>
                      <a:pt x="26" y="3"/>
                    </a:lnTo>
                    <a:lnTo>
                      <a:pt x="34" y="1"/>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92" name="Freeform 529"/>
              <p:cNvSpPr>
                <a:spLocks/>
              </p:cNvSpPr>
              <p:nvPr/>
            </p:nvSpPr>
            <p:spPr bwMode="auto">
              <a:xfrm>
                <a:off x="3304" y="1073"/>
                <a:ext cx="203" cy="158"/>
              </a:xfrm>
              <a:custGeom>
                <a:avLst/>
                <a:gdLst>
                  <a:gd name="T0" fmla="*/ 39 w 203"/>
                  <a:gd name="T1" fmla="*/ 0 h 158"/>
                  <a:gd name="T2" fmla="*/ 163 w 203"/>
                  <a:gd name="T3" fmla="*/ 0 h 158"/>
                  <a:gd name="T4" fmla="*/ 171 w 203"/>
                  <a:gd name="T5" fmla="*/ 1 h 158"/>
                  <a:gd name="T6" fmla="*/ 179 w 203"/>
                  <a:gd name="T7" fmla="*/ 4 h 158"/>
                  <a:gd name="T8" fmla="*/ 185 w 203"/>
                  <a:gd name="T9" fmla="*/ 8 h 158"/>
                  <a:gd name="T10" fmla="*/ 191 w 203"/>
                  <a:gd name="T11" fmla="*/ 14 h 158"/>
                  <a:gd name="T12" fmla="*/ 196 w 203"/>
                  <a:gd name="T13" fmla="*/ 21 h 158"/>
                  <a:gd name="T14" fmla="*/ 200 w 203"/>
                  <a:gd name="T15" fmla="*/ 28 h 158"/>
                  <a:gd name="T16" fmla="*/ 202 w 203"/>
                  <a:gd name="T17" fmla="*/ 37 h 158"/>
                  <a:gd name="T18" fmla="*/ 203 w 203"/>
                  <a:gd name="T19" fmla="*/ 46 h 158"/>
                  <a:gd name="T20" fmla="*/ 203 w 203"/>
                  <a:gd name="T21" fmla="*/ 112 h 158"/>
                  <a:gd name="T22" fmla="*/ 202 w 203"/>
                  <a:gd name="T23" fmla="*/ 121 h 158"/>
                  <a:gd name="T24" fmla="*/ 200 w 203"/>
                  <a:gd name="T25" fmla="*/ 131 h 158"/>
                  <a:gd name="T26" fmla="*/ 196 w 203"/>
                  <a:gd name="T27" fmla="*/ 138 h 158"/>
                  <a:gd name="T28" fmla="*/ 191 w 203"/>
                  <a:gd name="T29" fmla="*/ 145 h 158"/>
                  <a:gd name="T30" fmla="*/ 185 w 203"/>
                  <a:gd name="T31" fmla="*/ 150 h 158"/>
                  <a:gd name="T32" fmla="*/ 179 w 203"/>
                  <a:gd name="T33" fmla="*/ 155 h 158"/>
                  <a:gd name="T34" fmla="*/ 171 w 203"/>
                  <a:gd name="T35" fmla="*/ 157 h 158"/>
                  <a:gd name="T36" fmla="*/ 163 w 203"/>
                  <a:gd name="T37" fmla="*/ 158 h 158"/>
                  <a:gd name="T38" fmla="*/ 39 w 203"/>
                  <a:gd name="T39" fmla="*/ 158 h 158"/>
                  <a:gd name="T40" fmla="*/ 31 w 203"/>
                  <a:gd name="T41" fmla="*/ 157 h 158"/>
                  <a:gd name="T42" fmla="*/ 24 w 203"/>
                  <a:gd name="T43" fmla="*/ 155 h 158"/>
                  <a:gd name="T44" fmla="*/ 17 w 203"/>
                  <a:gd name="T45" fmla="*/ 150 h 158"/>
                  <a:gd name="T46" fmla="*/ 12 w 203"/>
                  <a:gd name="T47" fmla="*/ 145 h 158"/>
                  <a:gd name="T48" fmla="*/ 7 w 203"/>
                  <a:gd name="T49" fmla="*/ 138 h 158"/>
                  <a:gd name="T50" fmla="*/ 3 w 203"/>
                  <a:gd name="T51" fmla="*/ 131 h 158"/>
                  <a:gd name="T52" fmla="*/ 1 w 203"/>
                  <a:gd name="T53" fmla="*/ 121 h 158"/>
                  <a:gd name="T54" fmla="*/ 0 w 203"/>
                  <a:gd name="T55" fmla="*/ 112 h 158"/>
                  <a:gd name="T56" fmla="*/ 0 w 203"/>
                  <a:gd name="T57" fmla="*/ 46 h 158"/>
                  <a:gd name="T58" fmla="*/ 1 w 203"/>
                  <a:gd name="T59" fmla="*/ 37 h 158"/>
                  <a:gd name="T60" fmla="*/ 3 w 203"/>
                  <a:gd name="T61" fmla="*/ 28 h 158"/>
                  <a:gd name="T62" fmla="*/ 7 w 203"/>
                  <a:gd name="T63" fmla="*/ 21 h 158"/>
                  <a:gd name="T64" fmla="*/ 12 w 203"/>
                  <a:gd name="T65" fmla="*/ 14 h 158"/>
                  <a:gd name="T66" fmla="*/ 17 w 203"/>
                  <a:gd name="T67" fmla="*/ 8 h 158"/>
                  <a:gd name="T68" fmla="*/ 24 w 203"/>
                  <a:gd name="T69" fmla="*/ 4 h 158"/>
                  <a:gd name="T70" fmla="*/ 31 w 203"/>
                  <a:gd name="T71" fmla="*/ 1 h 158"/>
                  <a:gd name="T72" fmla="*/ 39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39" y="0"/>
                    </a:moveTo>
                    <a:lnTo>
                      <a:pt x="163" y="0"/>
                    </a:lnTo>
                    <a:lnTo>
                      <a:pt x="171" y="1"/>
                    </a:lnTo>
                    <a:lnTo>
                      <a:pt x="179" y="4"/>
                    </a:lnTo>
                    <a:lnTo>
                      <a:pt x="185" y="8"/>
                    </a:lnTo>
                    <a:lnTo>
                      <a:pt x="191" y="14"/>
                    </a:lnTo>
                    <a:lnTo>
                      <a:pt x="196" y="21"/>
                    </a:lnTo>
                    <a:lnTo>
                      <a:pt x="200" y="28"/>
                    </a:lnTo>
                    <a:lnTo>
                      <a:pt x="202" y="37"/>
                    </a:lnTo>
                    <a:lnTo>
                      <a:pt x="203" y="46"/>
                    </a:lnTo>
                    <a:lnTo>
                      <a:pt x="203" y="112"/>
                    </a:lnTo>
                    <a:lnTo>
                      <a:pt x="202" y="121"/>
                    </a:lnTo>
                    <a:lnTo>
                      <a:pt x="200" y="131"/>
                    </a:lnTo>
                    <a:lnTo>
                      <a:pt x="196" y="138"/>
                    </a:lnTo>
                    <a:lnTo>
                      <a:pt x="191" y="145"/>
                    </a:lnTo>
                    <a:lnTo>
                      <a:pt x="185" y="150"/>
                    </a:lnTo>
                    <a:lnTo>
                      <a:pt x="179" y="155"/>
                    </a:lnTo>
                    <a:lnTo>
                      <a:pt x="171" y="157"/>
                    </a:lnTo>
                    <a:lnTo>
                      <a:pt x="163" y="158"/>
                    </a:lnTo>
                    <a:lnTo>
                      <a:pt x="39" y="158"/>
                    </a:lnTo>
                    <a:lnTo>
                      <a:pt x="31" y="157"/>
                    </a:lnTo>
                    <a:lnTo>
                      <a:pt x="24" y="155"/>
                    </a:lnTo>
                    <a:lnTo>
                      <a:pt x="17" y="150"/>
                    </a:lnTo>
                    <a:lnTo>
                      <a:pt x="12" y="145"/>
                    </a:lnTo>
                    <a:lnTo>
                      <a:pt x="7" y="138"/>
                    </a:lnTo>
                    <a:lnTo>
                      <a:pt x="3" y="131"/>
                    </a:lnTo>
                    <a:lnTo>
                      <a:pt x="1" y="121"/>
                    </a:lnTo>
                    <a:lnTo>
                      <a:pt x="0" y="112"/>
                    </a:lnTo>
                    <a:lnTo>
                      <a:pt x="0" y="46"/>
                    </a:lnTo>
                    <a:lnTo>
                      <a:pt x="1" y="37"/>
                    </a:lnTo>
                    <a:lnTo>
                      <a:pt x="3" y="28"/>
                    </a:lnTo>
                    <a:lnTo>
                      <a:pt x="7" y="21"/>
                    </a:lnTo>
                    <a:lnTo>
                      <a:pt x="12" y="14"/>
                    </a:lnTo>
                    <a:lnTo>
                      <a:pt x="17" y="8"/>
                    </a:lnTo>
                    <a:lnTo>
                      <a:pt x="24" y="4"/>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93" name="Freeform 530"/>
              <p:cNvSpPr>
                <a:spLocks/>
              </p:cNvSpPr>
              <p:nvPr/>
            </p:nvSpPr>
            <p:spPr bwMode="auto">
              <a:xfrm>
                <a:off x="3304" y="1073"/>
                <a:ext cx="203" cy="158"/>
              </a:xfrm>
              <a:custGeom>
                <a:avLst/>
                <a:gdLst>
                  <a:gd name="T0" fmla="*/ 39 w 203"/>
                  <a:gd name="T1" fmla="*/ 0 h 158"/>
                  <a:gd name="T2" fmla="*/ 163 w 203"/>
                  <a:gd name="T3" fmla="*/ 0 h 158"/>
                  <a:gd name="T4" fmla="*/ 171 w 203"/>
                  <a:gd name="T5" fmla="*/ 1 h 158"/>
                  <a:gd name="T6" fmla="*/ 179 w 203"/>
                  <a:gd name="T7" fmla="*/ 4 h 158"/>
                  <a:gd name="T8" fmla="*/ 185 w 203"/>
                  <a:gd name="T9" fmla="*/ 8 h 158"/>
                  <a:gd name="T10" fmla="*/ 191 w 203"/>
                  <a:gd name="T11" fmla="*/ 14 h 158"/>
                  <a:gd name="T12" fmla="*/ 196 w 203"/>
                  <a:gd name="T13" fmla="*/ 21 h 158"/>
                  <a:gd name="T14" fmla="*/ 200 w 203"/>
                  <a:gd name="T15" fmla="*/ 28 h 158"/>
                  <a:gd name="T16" fmla="*/ 202 w 203"/>
                  <a:gd name="T17" fmla="*/ 37 h 158"/>
                  <a:gd name="T18" fmla="*/ 203 w 203"/>
                  <a:gd name="T19" fmla="*/ 46 h 158"/>
                  <a:gd name="T20" fmla="*/ 203 w 203"/>
                  <a:gd name="T21" fmla="*/ 112 h 158"/>
                  <a:gd name="T22" fmla="*/ 202 w 203"/>
                  <a:gd name="T23" fmla="*/ 121 h 158"/>
                  <a:gd name="T24" fmla="*/ 200 w 203"/>
                  <a:gd name="T25" fmla="*/ 131 h 158"/>
                  <a:gd name="T26" fmla="*/ 196 w 203"/>
                  <a:gd name="T27" fmla="*/ 138 h 158"/>
                  <a:gd name="T28" fmla="*/ 191 w 203"/>
                  <a:gd name="T29" fmla="*/ 145 h 158"/>
                  <a:gd name="T30" fmla="*/ 185 w 203"/>
                  <a:gd name="T31" fmla="*/ 150 h 158"/>
                  <a:gd name="T32" fmla="*/ 179 w 203"/>
                  <a:gd name="T33" fmla="*/ 155 h 158"/>
                  <a:gd name="T34" fmla="*/ 171 w 203"/>
                  <a:gd name="T35" fmla="*/ 157 h 158"/>
                  <a:gd name="T36" fmla="*/ 163 w 203"/>
                  <a:gd name="T37" fmla="*/ 158 h 158"/>
                  <a:gd name="T38" fmla="*/ 39 w 203"/>
                  <a:gd name="T39" fmla="*/ 158 h 158"/>
                  <a:gd name="T40" fmla="*/ 31 w 203"/>
                  <a:gd name="T41" fmla="*/ 157 h 158"/>
                  <a:gd name="T42" fmla="*/ 24 w 203"/>
                  <a:gd name="T43" fmla="*/ 155 h 158"/>
                  <a:gd name="T44" fmla="*/ 17 w 203"/>
                  <a:gd name="T45" fmla="*/ 150 h 158"/>
                  <a:gd name="T46" fmla="*/ 12 w 203"/>
                  <a:gd name="T47" fmla="*/ 145 h 158"/>
                  <a:gd name="T48" fmla="*/ 7 w 203"/>
                  <a:gd name="T49" fmla="*/ 138 h 158"/>
                  <a:gd name="T50" fmla="*/ 3 w 203"/>
                  <a:gd name="T51" fmla="*/ 131 h 158"/>
                  <a:gd name="T52" fmla="*/ 1 w 203"/>
                  <a:gd name="T53" fmla="*/ 121 h 158"/>
                  <a:gd name="T54" fmla="*/ 0 w 203"/>
                  <a:gd name="T55" fmla="*/ 112 h 158"/>
                  <a:gd name="T56" fmla="*/ 0 w 203"/>
                  <a:gd name="T57" fmla="*/ 46 h 158"/>
                  <a:gd name="T58" fmla="*/ 1 w 203"/>
                  <a:gd name="T59" fmla="*/ 37 h 158"/>
                  <a:gd name="T60" fmla="*/ 3 w 203"/>
                  <a:gd name="T61" fmla="*/ 28 h 158"/>
                  <a:gd name="T62" fmla="*/ 7 w 203"/>
                  <a:gd name="T63" fmla="*/ 21 h 158"/>
                  <a:gd name="T64" fmla="*/ 12 w 203"/>
                  <a:gd name="T65" fmla="*/ 14 h 158"/>
                  <a:gd name="T66" fmla="*/ 17 w 203"/>
                  <a:gd name="T67" fmla="*/ 8 h 158"/>
                  <a:gd name="T68" fmla="*/ 24 w 203"/>
                  <a:gd name="T69" fmla="*/ 4 h 158"/>
                  <a:gd name="T70" fmla="*/ 31 w 203"/>
                  <a:gd name="T71" fmla="*/ 1 h 158"/>
                  <a:gd name="T72" fmla="*/ 39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39" y="0"/>
                    </a:moveTo>
                    <a:lnTo>
                      <a:pt x="163" y="0"/>
                    </a:lnTo>
                    <a:lnTo>
                      <a:pt x="171" y="1"/>
                    </a:lnTo>
                    <a:lnTo>
                      <a:pt x="179" y="4"/>
                    </a:lnTo>
                    <a:lnTo>
                      <a:pt x="185" y="8"/>
                    </a:lnTo>
                    <a:lnTo>
                      <a:pt x="191" y="14"/>
                    </a:lnTo>
                    <a:lnTo>
                      <a:pt x="196" y="21"/>
                    </a:lnTo>
                    <a:lnTo>
                      <a:pt x="200" y="28"/>
                    </a:lnTo>
                    <a:lnTo>
                      <a:pt x="202" y="37"/>
                    </a:lnTo>
                    <a:lnTo>
                      <a:pt x="203" y="46"/>
                    </a:lnTo>
                    <a:lnTo>
                      <a:pt x="203" y="112"/>
                    </a:lnTo>
                    <a:lnTo>
                      <a:pt x="202" y="121"/>
                    </a:lnTo>
                    <a:lnTo>
                      <a:pt x="200" y="131"/>
                    </a:lnTo>
                    <a:lnTo>
                      <a:pt x="196" y="138"/>
                    </a:lnTo>
                    <a:lnTo>
                      <a:pt x="191" y="145"/>
                    </a:lnTo>
                    <a:lnTo>
                      <a:pt x="185" y="150"/>
                    </a:lnTo>
                    <a:lnTo>
                      <a:pt x="179" y="155"/>
                    </a:lnTo>
                    <a:lnTo>
                      <a:pt x="171" y="157"/>
                    </a:lnTo>
                    <a:lnTo>
                      <a:pt x="163" y="158"/>
                    </a:lnTo>
                    <a:lnTo>
                      <a:pt x="39" y="158"/>
                    </a:lnTo>
                    <a:lnTo>
                      <a:pt x="31" y="157"/>
                    </a:lnTo>
                    <a:lnTo>
                      <a:pt x="24" y="155"/>
                    </a:lnTo>
                    <a:lnTo>
                      <a:pt x="17" y="150"/>
                    </a:lnTo>
                    <a:lnTo>
                      <a:pt x="12" y="145"/>
                    </a:lnTo>
                    <a:lnTo>
                      <a:pt x="7" y="138"/>
                    </a:lnTo>
                    <a:lnTo>
                      <a:pt x="3" y="131"/>
                    </a:lnTo>
                    <a:lnTo>
                      <a:pt x="1" y="121"/>
                    </a:lnTo>
                    <a:lnTo>
                      <a:pt x="0" y="112"/>
                    </a:lnTo>
                    <a:lnTo>
                      <a:pt x="0" y="46"/>
                    </a:lnTo>
                    <a:lnTo>
                      <a:pt x="1" y="37"/>
                    </a:lnTo>
                    <a:lnTo>
                      <a:pt x="3" y="28"/>
                    </a:lnTo>
                    <a:lnTo>
                      <a:pt x="7" y="21"/>
                    </a:lnTo>
                    <a:lnTo>
                      <a:pt x="12" y="14"/>
                    </a:lnTo>
                    <a:lnTo>
                      <a:pt x="17" y="8"/>
                    </a:lnTo>
                    <a:lnTo>
                      <a:pt x="24" y="4"/>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94" name="Freeform 531"/>
              <p:cNvSpPr>
                <a:spLocks/>
              </p:cNvSpPr>
              <p:nvPr/>
            </p:nvSpPr>
            <p:spPr bwMode="auto">
              <a:xfrm>
                <a:off x="3376" y="1136"/>
                <a:ext cx="87" cy="57"/>
              </a:xfrm>
              <a:custGeom>
                <a:avLst/>
                <a:gdLst>
                  <a:gd name="T0" fmla="*/ 43 w 87"/>
                  <a:gd name="T1" fmla="*/ 0 h 57"/>
                  <a:gd name="T2" fmla="*/ 52 w 87"/>
                  <a:gd name="T3" fmla="*/ 1 h 57"/>
                  <a:gd name="T4" fmla="*/ 60 w 87"/>
                  <a:gd name="T5" fmla="*/ 2 h 57"/>
                  <a:gd name="T6" fmla="*/ 67 w 87"/>
                  <a:gd name="T7" fmla="*/ 6 h 57"/>
                  <a:gd name="T8" fmla="*/ 75 w 87"/>
                  <a:gd name="T9" fmla="*/ 9 h 57"/>
                  <a:gd name="T10" fmla="*/ 80 w 87"/>
                  <a:gd name="T11" fmla="*/ 13 h 57"/>
                  <a:gd name="T12" fmla="*/ 84 w 87"/>
                  <a:gd name="T13" fmla="*/ 17 h 57"/>
                  <a:gd name="T14" fmla="*/ 86 w 87"/>
                  <a:gd name="T15" fmla="*/ 23 h 57"/>
                  <a:gd name="T16" fmla="*/ 87 w 87"/>
                  <a:gd name="T17" fmla="*/ 29 h 57"/>
                  <a:gd name="T18" fmla="*/ 86 w 87"/>
                  <a:gd name="T19" fmla="*/ 35 h 57"/>
                  <a:gd name="T20" fmla="*/ 84 w 87"/>
                  <a:gd name="T21" fmla="*/ 40 h 57"/>
                  <a:gd name="T22" fmla="*/ 80 w 87"/>
                  <a:gd name="T23" fmla="*/ 44 h 57"/>
                  <a:gd name="T24" fmla="*/ 75 w 87"/>
                  <a:gd name="T25" fmla="*/ 49 h 57"/>
                  <a:gd name="T26" fmla="*/ 67 w 87"/>
                  <a:gd name="T27" fmla="*/ 52 h 57"/>
                  <a:gd name="T28" fmla="*/ 60 w 87"/>
                  <a:gd name="T29" fmla="*/ 55 h 57"/>
                  <a:gd name="T30" fmla="*/ 52 w 87"/>
                  <a:gd name="T31" fmla="*/ 57 h 57"/>
                  <a:gd name="T32" fmla="*/ 43 w 87"/>
                  <a:gd name="T33" fmla="*/ 57 h 57"/>
                  <a:gd name="T34" fmla="*/ 34 w 87"/>
                  <a:gd name="T35" fmla="*/ 57 h 57"/>
                  <a:gd name="T36" fmla="*/ 26 w 87"/>
                  <a:gd name="T37" fmla="*/ 55 h 57"/>
                  <a:gd name="T38" fmla="*/ 19 w 87"/>
                  <a:gd name="T39" fmla="*/ 52 h 57"/>
                  <a:gd name="T40" fmla="*/ 12 w 87"/>
                  <a:gd name="T41" fmla="*/ 49 h 57"/>
                  <a:gd name="T42" fmla="*/ 7 w 87"/>
                  <a:gd name="T43" fmla="*/ 44 h 57"/>
                  <a:gd name="T44" fmla="*/ 3 w 87"/>
                  <a:gd name="T45" fmla="*/ 40 h 57"/>
                  <a:gd name="T46" fmla="*/ 0 w 87"/>
                  <a:gd name="T47" fmla="*/ 35 h 57"/>
                  <a:gd name="T48" fmla="*/ 0 w 87"/>
                  <a:gd name="T49" fmla="*/ 29 h 57"/>
                  <a:gd name="T50" fmla="*/ 0 w 87"/>
                  <a:gd name="T51" fmla="*/ 23 h 57"/>
                  <a:gd name="T52" fmla="*/ 3 w 87"/>
                  <a:gd name="T53" fmla="*/ 17 h 57"/>
                  <a:gd name="T54" fmla="*/ 7 w 87"/>
                  <a:gd name="T55" fmla="*/ 13 h 57"/>
                  <a:gd name="T56" fmla="*/ 12 w 87"/>
                  <a:gd name="T57" fmla="*/ 9 h 57"/>
                  <a:gd name="T58" fmla="*/ 19 w 87"/>
                  <a:gd name="T59" fmla="*/ 6 h 57"/>
                  <a:gd name="T60" fmla="*/ 26 w 87"/>
                  <a:gd name="T61" fmla="*/ 2 h 57"/>
                  <a:gd name="T62" fmla="*/ 34 w 87"/>
                  <a:gd name="T63" fmla="*/ 1 h 57"/>
                  <a:gd name="T64" fmla="*/ 43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3" y="0"/>
                    </a:moveTo>
                    <a:lnTo>
                      <a:pt x="52" y="1"/>
                    </a:lnTo>
                    <a:lnTo>
                      <a:pt x="60" y="2"/>
                    </a:lnTo>
                    <a:lnTo>
                      <a:pt x="67" y="6"/>
                    </a:lnTo>
                    <a:lnTo>
                      <a:pt x="75" y="9"/>
                    </a:lnTo>
                    <a:lnTo>
                      <a:pt x="80" y="13"/>
                    </a:lnTo>
                    <a:lnTo>
                      <a:pt x="84" y="17"/>
                    </a:lnTo>
                    <a:lnTo>
                      <a:pt x="86" y="23"/>
                    </a:lnTo>
                    <a:lnTo>
                      <a:pt x="87" y="29"/>
                    </a:lnTo>
                    <a:lnTo>
                      <a:pt x="86" y="35"/>
                    </a:lnTo>
                    <a:lnTo>
                      <a:pt x="84" y="40"/>
                    </a:lnTo>
                    <a:lnTo>
                      <a:pt x="80" y="44"/>
                    </a:lnTo>
                    <a:lnTo>
                      <a:pt x="75" y="49"/>
                    </a:lnTo>
                    <a:lnTo>
                      <a:pt x="67" y="52"/>
                    </a:lnTo>
                    <a:lnTo>
                      <a:pt x="60" y="55"/>
                    </a:lnTo>
                    <a:lnTo>
                      <a:pt x="52" y="57"/>
                    </a:lnTo>
                    <a:lnTo>
                      <a:pt x="43" y="57"/>
                    </a:lnTo>
                    <a:lnTo>
                      <a:pt x="34" y="57"/>
                    </a:lnTo>
                    <a:lnTo>
                      <a:pt x="26" y="55"/>
                    </a:lnTo>
                    <a:lnTo>
                      <a:pt x="19" y="52"/>
                    </a:lnTo>
                    <a:lnTo>
                      <a:pt x="12" y="49"/>
                    </a:lnTo>
                    <a:lnTo>
                      <a:pt x="7" y="44"/>
                    </a:lnTo>
                    <a:lnTo>
                      <a:pt x="3" y="40"/>
                    </a:lnTo>
                    <a:lnTo>
                      <a:pt x="0" y="35"/>
                    </a:lnTo>
                    <a:lnTo>
                      <a:pt x="0" y="29"/>
                    </a:lnTo>
                    <a:lnTo>
                      <a:pt x="0" y="23"/>
                    </a:lnTo>
                    <a:lnTo>
                      <a:pt x="3" y="17"/>
                    </a:lnTo>
                    <a:lnTo>
                      <a:pt x="7" y="13"/>
                    </a:lnTo>
                    <a:lnTo>
                      <a:pt x="12" y="9"/>
                    </a:lnTo>
                    <a:lnTo>
                      <a:pt x="19" y="6"/>
                    </a:lnTo>
                    <a:lnTo>
                      <a:pt x="26" y="2"/>
                    </a:lnTo>
                    <a:lnTo>
                      <a:pt x="34" y="1"/>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95" name="Freeform 532"/>
              <p:cNvSpPr>
                <a:spLocks/>
              </p:cNvSpPr>
              <p:nvPr/>
            </p:nvSpPr>
            <p:spPr bwMode="auto">
              <a:xfrm>
                <a:off x="3376" y="1136"/>
                <a:ext cx="87" cy="57"/>
              </a:xfrm>
              <a:custGeom>
                <a:avLst/>
                <a:gdLst>
                  <a:gd name="T0" fmla="*/ 43 w 87"/>
                  <a:gd name="T1" fmla="*/ 0 h 57"/>
                  <a:gd name="T2" fmla="*/ 52 w 87"/>
                  <a:gd name="T3" fmla="*/ 1 h 57"/>
                  <a:gd name="T4" fmla="*/ 60 w 87"/>
                  <a:gd name="T5" fmla="*/ 2 h 57"/>
                  <a:gd name="T6" fmla="*/ 67 w 87"/>
                  <a:gd name="T7" fmla="*/ 6 h 57"/>
                  <a:gd name="T8" fmla="*/ 75 w 87"/>
                  <a:gd name="T9" fmla="*/ 9 h 57"/>
                  <a:gd name="T10" fmla="*/ 80 w 87"/>
                  <a:gd name="T11" fmla="*/ 13 h 57"/>
                  <a:gd name="T12" fmla="*/ 84 w 87"/>
                  <a:gd name="T13" fmla="*/ 17 h 57"/>
                  <a:gd name="T14" fmla="*/ 86 w 87"/>
                  <a:gd name="T15" fmla="*/ 23 h 57"/>
                  <a:gd name="T16" fmla="*/ 87 w 87"/>
                  <a:gd name="T17" fmla="*/ 29 h 57"/>
                  <a:gd name="T18" fmla="*/ 86 w 87"/>
                  <a:gd name="T19" fmla="*/ 35 h 57"/>
                  <a:gd name="T20" fmla="*/ 84 w 87"/>
                  <a:gd name="T21" fmla="*/ 40 h 57"/>
                  <a:gd name="T22" fmla="*/ 80 w 87"/>
                  <a:gd name="T23" fmla="*/ 44 h 57"/>
                  <a:gd name="T24" fmla="*/ 75 w 87"/>
                  <a:gd name="T25" fmla="*/ 49 h 57"/>
                  <a:gd name="T26" fmla="*/ 67 w 87"/>
                  <a:gd name="T27" fmla="*/ 52 h 57"/>
                  <a:gd name="T28" fmla="*/ 60 w 87"/>
                  <a:gd name="T29" fmla="*/ 55 h 57"/>
                  <a:gd name="T30" fmla="*/ 52 w 87"/>
                  <a:gd name="T31" fmla="*/ 57 h 57"/>
                  <a:gd name="T32" fmla="*/ 43 w 87"/>
                  <a:gd name="T33" fmla="*/ 57 h 57"/>
                  <a:gd name="T34" fmla="*/ 34 w 87"/>
                  <a:gd name="T35" fmla="*/ 57 h 57"/>
                  <a:gd name="T36" fmla="*/ 26 w 87"/>
                  <a:gd name="T37" fmla="*/ 55 h 57"/>
                  <a:gd name="T38" fmla="*/ 19 w 87"/>
                  <a:gd name="T39" fmla="*/ 52 h 57"/>
                  <a:gd name="T40" fmla="*/ 12 w 87"/>
                  <a:gd name="T41" fmla="*/ 49 h 57"/>
                  <a:gd name="T42" fmla="*/ 7 w 87"/>
                  <a:gd name="T43" fmla="*/ 44 h 57"/>
                  <a:gd name="T44" fmla="*/ 3 w 87"/>
                  <a:gd name="T45" fmla="*/ 40 h 57"/>
                  <a:gd name="T46" fmla="*/ 0 w 87"/>
                  <a:gd name="T47" fmla="*/ 35 h 57"/>
                  <a:gd name="T48" fmla="*/ 0 w 87"/>
                  <a:gd name="T49" fmla="*/ 29 h 57"/>
                  <a:gd name="T50" fmla="*/ 0 w 87"/>
                  <a:gd name="T51" fmla="*/ 23 h 57"/>
                  <a:gd name="T52" fmla="*/ 3 w 87"/>
                  <a:gd name="T53" fmla="*/ 17 h 57"/>
                  <a:gd name="T54" fmla="*/ 7 w 87"/>
                  <a:gd name="T55" fmla="*/ 13 h 57"/>
                  <a:gd name="T56" fmla="*/ 12 w 87"/>
                  <a:gd name="T57" fmla="*/ 9 h 57"/>
                  <a:gd name="T58" fmla="*/ 19 w 87"/>
                  <a:gd name="T59" fmla="*/ 6 h 57"/>
                  <a:gd name="T60" fmla="*/ 26 w 87"/>
                  <a:gd name="T61" fmla="*/ 2 h 57"/>
                  <a:gd name="T62" fmla="*/ 34 w 87"/>
                  <a:gd name="T63" fmla="*/ 1 h 57"/>
                  <a:gd name="T64" fmla="*/ 43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3" y="0"/>
                    </a:moveTo>
                    <a:lnTo>
                      <a:pt x="52" y="1"/>
                    </a:lnTo>
                    <a:lnTo>
                      <a:pt x="60" y="2"/>
                    </a:lnTo>
                    <a:lnTo>
                      <a:pt x="67" y="6"/>
                    </a:lnTo>
                    <a:lnTo>
                      <a:pt x="75" y="9"/>
                    </a:lnTo>
                    <a:lnTo>
                      <a:pt x="80" y="13"/>
                    </a:lnTo>
                    <a:lnTo>
                      <a:pt x="84" y="17"/>
                    </a:lnTo>
                    <a:lnTo>
                      <a:pt x="86" y="23"/>
                    </a:lnTo>
                    <a:lnTo>
                      <a:pt x="87" y="29"/>
                    </a:lnTo>
                    <a:lnTo>
                      <a:pt x="86" y="35"/>
                    </a:lnTo>
                    <a:lnTo>
                      <a:pt x="84" y="40"/>
                    </a:lnTo>
                    <a:lnTo>
                      <a:pt x="80" y="44"/>
                    </a:lnTo>
                    <a:lnTo>
                      <a:pt x="75" y="49"/>
                    </a:lnTo>
                    <a:lnTo>
                      <a:pt x="67" y="52"/>
                    </a:lnTo>
                    <a:lnTo>
                      <a:pt x="60" y="55"/>
                    </a:lnTo>
                    <a:lnTo>
                      <a:pt x="52" y="57"/>
                    </a:lnTo>
                    <a:lnTo>
                      <a:pt x="43" y="57"/>
                    </a:lnTo>
                    <a:lnTo>
                      <a:pt x="34" y="57"/>
                    </a:lnTo>
                    <a:lnTo>
                      <a:pt x="26" y="55"/>
                    </a:lnTo>
                    <a:lnTo>
                      <a:pt x="19" y="52"/>
                    </a:lnTo>
                    <a:lnTo>
                      <a:pt x="12" y="49"/>
                    </a:lnTo>
                    <a:lnTo>
                      <a:pt x="7" y="44"/>
                    </a:lnTo>
                    <a:lnTo>
                      <a:pt x="3" y="40"/>
                    </a:lnTo>
                    <a:lnTo>
                      <a:pt x="0" y="35"/>
                    </a:lnTo>
                    <a:lnTo>
                      <a:pt x="0" y="29"/>
                    </a:lnTo>
                    <a:lnTo>
                      <a:pt x="0" y="23"/>
                    </a:lnTo>
                    <a:lnTo>
                      <a:pt x="3" y="17"/>
                    </a:lnTo>
                    <a:lnTo>
                      <a:pt x="7" y="13"/>
                    </a:lnTo>
                    <a:lnTo>
                      <a:pt x="12" y="9"/>
                    </a:lnTo>
                    <a:lnTo>
                      <a:pt x="19" y="6"/>
                    </a:lnTo>
                    <a:lnTo>
                      <a:pt x="26" y="2"/>
                    </a:lnTo>
                    <a:lnTo>
                      <a:pt x="34" y="1"/>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96" name="Freeform 533"/>
              <p:cNvSpPr>
                <a:spLocks/>
              </p:cNvSpPr>
              <p:nvPr/>
            </p:nvSpPr>
            <p:spPr bwMode="auto">
              <a:xfrm>
                <a:off x="3501" y="1143"/>
                <a:ext cx="203" cy="158"/>
              </a:xfrm>
              <a:custGeom>
                <a:avLst/>
                <a:gdLst>
                  <a:gd name="T0" fmla="*/ 41 w 203"/>
                  <a:gd name="T1" fmla="*/ 0 h 158"/>
                  <a:gd name="T2" fmla="*/ 163 w 203"/>
                  <a:gd name="T3" fmla="*/ 0 h 158"/>
                  <a:gd name="T4" fmla="*/ 171 w 203"/>
                  <a:gd name="T5" fmla="*/ 1 h 158"/>
                  <a:gd name="T6" fmla="*/ 179 w 203"/>
                  <a:gd name="T7" fmla="*/ 3 h 158"/>
                  <a:gd name="T8" fmla="*/ 185 w 203"/>
                  <a:gd name="T9" fmla="*/ 8 h 158"/>
                  <a:gd name="T10" fmla="*/ 191 w 203"/>
                  <a:gd name="T11" fmla="*/ 14 h 158"/>
                  <a:gd name="T12" fmla="*/ 196 w 203"/>
                  <a:gd name="T13" fmla="*/ 21 h 158"/>
                  <a:gd name="T14" fmla="*/ 200 w 203"/>
                  <a:gd name="T15" fmla="*/ 28 h 158"/>
                  <a:gd name="T16" fmla="*/ 202 w 203"/>
                  <a:gd name="T17" fmla="*/ 37 h 158"/>
                  <a:gd name="T18" fmla="*/ 203 w 203"/>
                  <a:gd name="T19" fmla="*/ 45 h 158"/>
                  <a:gd name="T20" fmla="*/ 203 w 203"/>
                  <a:gd name="T21" fmla="*/ 112 h 158"/>
                  <a:gd name="T22" fmla="*/ 202 w 203"/>
                  <a:gd name="T23" fmla="*/ 121 h 158"/>
                  <a:gd name="T24" fmla="*/ 200 w 203"/>
                  <a:gd name="T25" fmla="*/ 130 h 158"/>
                  <a:gd name="T26" fmla="*/ 196 w 203"/>
                  <a:gd name="T27" fmla="*/ 137 h 158"/>
                  <a:gd name="T28" fmla="*/ 191 w 203"/>
                  <a:gd name="T29" fmla="*/ 144 h 158"/>
                  <a:gd name="T30" fmla="*/ 185 w 203"/>
                  <a:gd name="T31" fmla="*/ 150 h 158"/>
                  <a:gd name="T32" fmla="*/ 179 w 203"/>
                  <a:gd name="T33" fmla="*/ 155 h 158"/>
                  <a:gd name="T34" fmla="*/ 171 w 203"/>
                  <a:gd name="T35" fmla="*/ 157 h 158"/>
                  <a:gd name="T36" fmla="*/ 163 w 203"/>
                  <a:gd name="T37" fmla="*/ 158 h 158"/>
                  <a:gd name="T38" fmla="*/ 41 w 203"/>
                  <a:gd name="T39" fmla="*/ 158 h 158"/>
                  <a:gd name="T40" fmla="*/ 32 w 203"/>
                  <a:gd name="T41" fmla="*/ 157 h 158"/>
                  <a:gd name="T42" fmla="*/ 24 w 203"/>
                  <a:gd name="T43" fmla="*/ 155 h 158"/>
                  <a:gd name="T44" fmla="*/ 18 w 203"/>
                  <a:gd name="T45" fmla="*/ 150 h 158"/>
                  <a:gd name="T46" fmla="*/ 12 w 203"/>
                  <a:gd name="T47" fmla="*/ 144 h 158"/>
                  <a:gd name="T48" fmla="*/ 7 w 203"/>
                  <a:gd name="T49" fmla="*/ 137 h 158"/>
                  <a:gd name="T50" fmla="*/ 3 w 203"/>
                  <a:gd name="T51" fmla="*/ 130 h 158"/>
                  <a:gd name="T52" fmla="*/ 1 w 203"/>
                  <a:gd name="T53" fmla="*/ 121 h 158"/>
                  <a:gd name="T54" fmla="*/ 0 w 203"/>
                  <a:gd name="T55" fmla="*/ 112 h 158"/>
                  <a:gd name="T56" fmla="*/ 0 w 203"/>
                  <a:gd name="T57" fmla="*/ 45 h 158"/>
                  <a:gd name="T58" fmla="*/ 1 w 203"/>
                  <a:gd name="T59" fmla="*/ 37 h 158"/>
                  <a:gd name="T60" fmla="*/ 3 w 203"/>
                  <a:gd name="T61" fmla="*/ 28 h 158"/>
                  <a:gd name="T62" fmla="*/ 7 w 203"/>
                  <a:gd name="T63" fmla="*/ 21 h 158"/>
                  <a:gd name="T64" fmla="*/ 12 w 203"/>
                  <a:gd name="T65" fmla="*/ 14 h 158"/>
                  <a:gd name="T66" fmla="*/ 18 w 203"/>
                  <a:gd name="T67" fmla="*/ 8 h 158"/>
                  <a:gd name="T68" fmla="*/ 24 w 203"/>
                  <a:gd name="T69" fmla="*/ 3 h 158"/>
                  <a:gd name="T70" fmla="*/ 32 w 203"/>
                  <a:gd name="T71" fmla="*/ 1 h 158"/>
                  <a:gd name="T72" fmla="*/ 41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1" y="0"/>
                    </a:moveTo>
                    <a:lnTo>
                      <a:pt x="163" y="0"/>
                    </a:lnTo>
                    <a:lnTo>
                      <a:pt x="171" y="1"/>
                    </a:lnTo>
                    <a:lnTo>
                      <a:pt x="179" y="3"/>
                    </a:lnTo>
                    <a:lnTo>
                      <a:pt x="185" y="8"/>
                    </a:lnTo>
                    <a:lnTo>
                      <a:pt x="191" y="14"/>
                    </a:lnTo>
                    <a:lnTo>
                      <a:pt x="196" y="21"/>
                    </a:lnTo>
                    <a:lnTo>
                      <a:pt x="200" y="28"/>
                    </a:lnTo>
                    <a:lnTo>
                      <a:pt x="202" y="37"/>
                    </a:lnTo>
                    <a:lnTo>
                      <a:pt x="203" y="45"/>
                    </a:lnTo>
                    <a:lnTo>
                      <a:pt x="203" y="112"/>
                    </a:lnTo>
                    <a:lnTo>
                      <a:pt x="202" y="121"/>
                    </a:lnTo>
                    <a:lnTo>
                      <a:pt x="200" y="130"/>
                    </a:lnTo>
                    <a:lnTo>
                      <a:pt x="196" y="137"/>
                    </a:lnTo>
                    <a:lnTo>
                      <a:pt x="191" y="144"/>
                    </a:lnTo>
                    <a:lnTo>
                      <a:pt x="185" y="150"/>
                    </a:lnTo>
                    <a:lnTo>
                      <a:pt x="179" y="155"/>
                    </a:lnTo>
                    <a:lnTo>
                      <a:pt x="171" y="157"/>
                    </a:lnTo>
                    <a:lnTo>
                      <a:pt x="163" y="158"/>
                    </a:lnTo>
                    <a:lnTo>
                      <a:pt x="41" y="158"/>
                    </a:lnTo>
                    <a:lnTo>
                      <a:pt x="32" y="157"/>
                    </a:lnTo>
                    <a:lnTo>
                      <a:pt x="24" y="155"/>
                    </a:lnTo>
                    <a:lnTo>
                      <a:pt x="18" y="150"/>
                    </a:lnTo>
                    <a:lnTo>
                      <a:pt x="12" y="144"/>
                    </a:lnTo>
                    <a:lnTo>
                      <a:pt x="7" y="137"/>
                    </a:lnTo>
                    <a:lnTo>
                      <a:pt x="3" y="130"/>
                    </a:lnTo>
                    <a:lnTo>
                      <a:pt x="1" y="121"/>
                    </a:lnTo>
                    <a:lnTo>
                      <a:pt x="0" y="112"/>
                    </a:lnTo>
                    <a:lnTo>
                      <a:pt x="0" y="45"/>
                    </a:lnTo>
                    <a:lnTo>
                      <a:pt x="1" y="37"/>
                    </a:lnTo>
                    <a:lnTo>
                      <a:pt x="3" y="28"/>
                    </a:lnTo>
                    <a:lnTo>
                      <a:pt x="7" y="21"/>
                    </a:lnTo>
                    <a:lnTo>
                      <a:pt x="12" y="14"/>
                    </a:lnTo>
                    <a:lnTo>
                      <a:pt x="18" y="8"/>
                    </a:lnTo>
                    <a:lnTo>
                      <a:pt x="24" y="3"/>
                    </a:lnTo>
                    <a:lnTo>
                      <a:pt x="32" y="1"/>
                    </a:lnTo>
                    <a:lnTo>
                      <a:pt x="41"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97" name="Freeform 534"/>
              <p:cNvSpPr>
                <a:spLocks/>
              </p:cNvSpPr>
              <p:nvPr/>
            </p:nvSpPr>
            <p:spPr bwMode="auto">
              <a:xfrm>
                <a:off x="3501" y="1143"/>
                <a:ext cx="203" cy="158"/>
              </a:xfrm>
              <a:custGeom>
                <a:avLst/>
                <a:gdLst>
                  <a:gd name="T0" fmla="*/ 41 w 203"/>
                  <a:gd name="T1" fmla="*/ 0 h 158"/>
                  <a:gd name="T2" fmla="*/ 163 w 203"/>
                  <a:gd name="T3" fmla="*/ 0 h 158"/>
                  <a:gd name="T4" fmla="*/ 171 w 203"/>
                  <a:gd name="T5" fmla="*/ 1 h 158"/>
                  <a:gd name="T6" fmla="*/ 179 w 203"/>
                  <a:gd name="T7" fmla="*/ 3 h 158"/>
                  <a:gd name="T8" fmla="*/ 185 w 203"/>
                  <a:gd name="T9" fmla="*/ 8 h 158"/>
                  <a:gd name="T10" fmla="*/ 191 w 203"/>
                  <a:gd name="T11" fmla="*/ 14 h 158"/>
                  <a:gd name="T12" fmla="*/ 196 w 203"/>
                  <a:gd name="T13" fmla="*/ 21 h 158"/>
                  <a:gd name="T14" fmla="*/ 200 w 203"/>
                  <a:gd name="T15" fmla="*/ 28 h 158"/>
                  <a:gd name="T16" fmla="*/ 202 w 203"/>
                  <a:gd name="T17" fmla="*/ 37 h 158"/>
                  <a:gd name="T18" fmla="*/ 203 w 203"/>
                  <a:gd name="T19" fmla="*/ 45 h 158"/>
                  <a:gd name="T20" fmla="*/ 203 w 203"/>
                  <a:gd name="T21" fmla="*/ 112 h 158"/>
                  <a:gd name="T22" fmla="*/ 202 w 203"/>
                  <a:gd name="T23" fmla="*/ 121 h 158"/>
                  <a:gd name="T24" fmla="*/ 200 w 203"/>
                  <a:gd name="T25" fmla="*/ 130 h 158"/>
                  <a:gd name="T26" fmla="*/ 196 w 203"/>
                  <a:gd name="T27" fmla="*/ 137 h 158"/>
                  <a:gd name="T28" fmla="*/ 191 w 203"/>
                  <a:gd name="T29" fmla="*/ 144 h 158"/>
                  <a:gd name="T30" fmla="*/ 185 w 203"/>
                  <a:gd name="T31" fmla="*/ 150 h 158"/>
                  <a:gd name="T32" fmla="*/ 179 w 203"/>
                  <a:gd name="T33" fmla="*/ 155 h 158"/>
                  <a:gd name="T34" fmla="*/ 171 w 203"/>
                  <a:gd name="T35" fmla="*/ 157 h 158"/>
                  <a:gd name="T36" fmla="*/ 163 w 203"/>
                  <a:gd name="T37" fmla="*/ 158 h 158"/>
                  <a:gd name="T38" fmla="*/ 41 w 203"/>
                  <a:gd name="T39" fmla="*/ 158 h 158"/>
                  <a:gd name="T40" fmla="*/ 32 w 203"/>
                  <a:gd name="T41" fmla="*/ 157 h 158"/>
                  <a:gd name="T42" fmla="*/ 24 w 203"/>
                  <a:gd name="T43" fmla="*/ 155 h 158"/>
                  <a:gd name="T44" fmla="*/ 18 w 203"/>
                  <a:gd name="T45" fmla="*/ 150 h 158"/>
                  <a:gd name="T46" fmla="*/ 12 w 203"/>
                  <a:gd name="T47" fmla="*/ 144 h 158"/>
                  <a:gd name="T48" fmla="*/ 7 w 203"/>
                  <a:gd name="T49" fmla="*/ 137 h 158"/>
                  <a:gd name="T50" fmla="*/ 3 w 203"/>
                  <a:gd name="T51" fmla="*/ 130 h 158"/>
                  <a:gd name="T52" fmla="*/ 1 w 203"/>
                  <a:gd name="T53" fmla="*/ 121 h 158"/>
                  <a:gd name="T54" fmla="*/ 0 w 203"/>
                  <a:gd name="T55" fmla="*/ 112 h 158"/>
                  <a:gd name="T56" fmla="*/ 0 w 203"/>
                  <a:gd name="T57" fmla="*/ 45 h 158"/>
                  <a:gd name="T58" fmla="*/ 1 w 203"/>
                  <a:gd name="T59" fmla="*/ 37 h 158"/>
                  <a:gd name="T60" fmla="*/ 3 w 203"/>
                  <a:gd name="T61" fmla="*/ 28 h 158"/>
                  <a:gd name="T62" fmla="*/ 7 w 203"/>
                  <a:gd name="T63" fmla="*/ 21 h 158"/>
                  <a:gd name="T64" fmla="*/ 12 w 203"/>
                  <a:gd name="T65" fmla="*/ 14 h 158"/>
                  <a:gd name="T66" fmla="*/ 18 w 203"/>
                  <a:gd name="T67" fmla="*/ 8 h 158"/>
                  <a:gd name="T68" fmla="*/ 24 w 203"/>
                  <a:gd name="T69" fmla="*/ 3 h 158"/>
                  <a:gd name="T70" fmla="*/ 32 w 203"/>
                  <a:gd name="T71" fmla="*/ 1 h 158"/>
                  <a:gd name="T72" fmla="*/ 41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1" y="0"/>
                    </a:moveTo>
                    <a:lnTo>
                      <a:pt x="163" y="0"/>
                    </a:lnTo>
                    <a:lnTo>
                      <a:pt x="171" y="1"/>
                    </a:lnTo>
                    <a:lnTo>
                      <a:pt x="179" y="3"/>
                    </a:lnTo>
                    <a:lnTo>
                      <a:pt x="185" y="8"/>
                    </a:lnTo>
                    <a:lnTo>
                      <a:pt x="191" y="14"/>
                    </a:lnTo>
                    <a:lnTo>
                      <a:pt x="196" y="21"/>
                    </a:lnTo>
                    <a:lnTo>
                      <a:pt x="200" y="28"/>
                    </a:lnTo>
                    <a:lnTo>
                      <a:pt x="202" y="37"/>
                    </a:lnTo>
                    <a:lnTo>
                      <a:pt x="203" y="45"/>
                    </a:lnTo>
                    <a:lnTo>
                      <a:pt x="203" y="112"/>
                    </a:lnTo>
                    <a:lnTo>
                      <a:pt x="202" y="121"/>
                    </a:lnTo>
                    <a:lnTo>
                      <a:pt x="200" y="130"/>
                    </a:lnTo>
                    <a:lnTo>
                      <a:pt x="196" y="137"/>
                    </a:lnTo>
                    <a:lnTo>
                      <a:pt x="191" y="144"/>
                    </a:lnTo>
                    <a:lnTo>
                      <a:pt x="185" y="150"/>
                    </a:lnTo>
                    <a:lnTo>
                      <a:pt x="179" y="155"/>
                    </a:lnTo>
                    <a:lnTo>
                      <a:pt x="171" y="157"/>
                    </a:lnTo>
                    <a:lnTo>
                      <a:pt x="163" y="158"/>
                    </a:lnTo>
                    <a:lnTo>
                      <a:pt x="41" y="158"/>
                    </a:lnTo>
                    <a:lnTo>
                      <a:pt x="32" y="157"/>
                    </a:lnTo>
                    <a:lnTo>
                      <a:pt x="24" y="155"/>
                    </a:lnTo>
                    <a:lnTo>
                      <a:pt x="18" y="150"/>
                    </a:lnTo>
                    <a:lnTo>
                      <a:pt x="12" y="144"/>
                    </a:lnTo>
                    <a:lnTo>
                      <a:pt x="7" y="137"/>
                    </a:lnTo>
                    <a:lnTo>
                      <a:pt x="3" y="130"/>
                    </a:lnTo>
                    <a:lnTo>
                      <a:pt x="1" y="121"/>
                    </a:lnTo>
                    <a:lnTo>
                      <a:pt x="0" y="112"/>
                    </a:lnTo>
                    <a:lnTo>
                      <a:pt x="0" y="45"/>
                    </a:lnTo>
                    <a:lnTo>
                      <a:pt x="1" y="37"/>
                    </a:lnTo>
                    <a:lnTo>
                      <a:pt x="3" y="28"/>
                    </a:lnTo>
                    <a:lnTo>
                      <a:pt x="7" y="21"/>
                    </a:lnTo>
                    <a:lnTo>
                      <a:pt x="12" y="14"/>
                    </a:lnTo>
                    <a:lnTo>
                      <a:pt x="18" y="8"/>
                    </a:lnTo>
                    <a:lnTo>
                      <a:pt x="24" y="3"/>
                    </a:lnTo>
                    <a:lnTo>
                      <a:pt x="32" y="1"/>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898" name="Freeform 535"/>
              <p:cNvSpPr>
                <a:spLocks/>
              </p:cNvSpPr>
              <p:nvPr/>
            </p:nvSpPr>
            <p:spPr bwMode="auto">
              <a:xfrm>
                <a:off x="3573" y="1206"/>
                <a:ext cx="87" cy="57"/>
              </a:xfrm>
              <a:custGeom>
                <a:avLst/>
                <a:gdLst>
                  <a:gd name="T0" fmla="*/ 43 w 87"/>
                  <a:gd name="T1" fmla="*/ 0 h 57"/>
                  <a:gd name="T2" fmla="*/ 52 w 87"/>
                  <a:gd name="T3" fmla="*/ 1 h 57"/>
                  <a:gd name="T4" fmla="*/ 61 w 87"/>
                  <a:gd name="T5" fmla="*/ 2 h 57"/>
                  <a:gd name="T6" fmla="*/ 68 w 87"/>
                  <a:gd name="T7" fmla="*/ 6 h 57"/>
                  <a:gd name="T8" fmla="*/ 75 w 87"/>
                  <a:gd name="T9" fmla="*/ 9 h 57"/>
                  <a:gd name="T10" fmla="*/ 80 w 87"/>
                  <a:gd name="T11" fmla="*/ 13 h 57"/>
                  <a:gd name="T12" fmla="*/ 84 w 87"/>
                  <a:gd name="T13" fmla="*/ 17 h 57"/>
                  <a:gd name="T14" fmla="*/ 87 w 87"/>
                  <a:gd name="T15" fmla="*/ 23 h 57"/>
                  <a:gd name="T16" fmla="*/ 87 w 87"/>
                  <a:gd name="T17" fmla="*/ 29 h 57"/>
                  <a:gd name="T18" fmla="*/ 87 w 87"/>
                  <a:gd name="T19" fmla="*/ 35 h 57"/>
                  <a:gd name="T20" fmla="*/ 84 w 87"/>
                  <a:gd name="T21" fmla="*/ 39 h 57"/>
                  <a:gd name="T22" fmla="*/ 80 w 87"/>
                  <a:gd name="T23" fmla="*/ 44 h 57"/>
                  <a:gd name="T24" fmla="*/ 75 w 87"/>
                  <a:gd name="T25" fmla="*/ 49 h 57"/>
                  <a:gd name="T26" fmla="*/ 68 w 87"/>
                  <a:gd name="T27" fmla="*/ 52 h 57"/>
                  <a:gd name="T28" fmla="*/ 61 w 87"/>
                  <a:gd name="T29" fmla="*/ 55 h 57"/>
                  <a:gd name="T30" fmla="*/ 52 w 87"/>
                  <a:gd name="T31" fmla="*/ 57 h 57"/>
                  <a:gd name="T32" fmla="*/ 43 w 87"/>
                  <a:gd name="T33" fmla="*/ 57 h 57"/>
                  <a:gd name="T34" fmla="*/ 34 w 87"/>
                  <a:gd name="T35" fmla="*/ 57 h 57"/>
                  <a:gd name="T36" fmla="*/ 26 w 87"/>
                  <a:gd name="T37" fmla="*/ 55 h 57"/>
                  <a:gd name="T38" fmla="*/ 19 w 87"/>
                  <a:gd name="T39" fmla="*/ 52 h 57"/>
                  <a:gd name="T40" fmla="*/ 12 w 87"/>
                  <a:gd name="T41" fmla="*/ 49 h 57"/>
                  <a:gd name="T42" fmla="*/ 7 w 87"/>
                  <a:gd name="T43" fmla="*/ 44 h 57"/>
                  <a:gd name="T44" fmla="*/ 3 w 87"/>
                  <a:gd name="T45" fmla="*/ 39 h 57"/>
                  <a:gd name="T46" fmla="*/ 1 w 87"/>
                  <a:gd name="T47" fmla="*/ 35 h 57"/>
                  <a:gd name="T48" fmla="*/ 0 w 87"/>
                  <a:gd name="T49" fmla="*/ 29 h 57"/>
                  <a:gd name="T50" fmla="*/ 1 w 87"/>
                  <a:gd name="T51" fmla="*/ 23 h 57"/>
                  <a:gd name="T52" fmla="*/ 3 w 87"/>
                  <a:gd name="T53" fmla="*/ 17 h 57"/>
                  <a:gd name="T54" fmla="*/ 7 w 87"/>
                  <a:gd name="T55" fmla="*/ 13 h 57"/>
                  <a:gd name="T56" fmla="*/ 12 w 87"/>
                  <a:gd name="T57" fmla="*/ 9 h 57"/>
                  <a:gd name="T58" fmla="*/ 19 w 87"/>
                  <a:gd name="T59" fmla="*/ 6 h 57"/>
                  <a:gd name="T60" fmla="*/ 26 w 87"/>
                  <a:gd name="T61" fmla="*/ 2 h 57"/>
                  <a:gd name="T62" fmla="*/ 34 w 87"/>
                  <a:gd name="T63" fmla="*/ 1 h 57"/>
                  <a:gd name="T64" fmla="*/ 43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3" y="0"/>
                    </a:moveTo>
                    <a:lnTo>
                      <a:pt x="52" y="1"/>
                    </a:lnTo>
                    <a:lnTo>
                      <a:pt x="61" y="2"/>
                    </a:lnTo>
                    <a:lnTo>
                      <a:pt x="68" y="6"/>
                    </a:lnTo>
                    <a:lnTo>
                      <a:pt x="75" y="9"/>
                    </a:lnTo>
                    <a:lnTo>
                      <a:pt x="80" y="13"/>
                    </a:lnTo>
                    <a:lnTo>
                      <a:pt x="84" y="17"/>
                    </a:lnTo>
                    <a:lnTo>
                      <a:pt x="87" y="23"/>
                    </a:lnTo>
                    <a:lnTo>
                      <a:pt x="87" y="29"/>
                    </a:lnTo>
                    <a:lnTo>
                      <a:pt x="87" y="35"/>
                    </a:lnTo>
                    <a:lnTo>
                      <a:pt x="84" y="39"/>
                    </a:lnTo>
                    <a:lnTo>
                      <a:pt x="80" y="44"/>
                    </a:lnTo>
                    <a:lnTo>
                      <a:pt x="75" y="49"/>
                    </a:lnTo>
                    <a:lnTo>
                      <a:pt x="68" y="52"/>
                    </a:lnTo>
                    <a:lnTo>
                      <a:pt x="61" y="55"/>
                    </a:lnTo>
                    <a:lnTo>
                      <a:pt x="52" y="57"/>
                    </a:lnTo>
                    <a:lnTo>
                      <a:pt x="43" y="57"/>
                    </a:lnTo>
                    <a:lnTo>
                      <a:pt x="34" y="57"/>
                    </a:lnTo>
                    <a:lnTo>
                      <a:pt x="26" y="55"/>
                    </a:lnTo>
                    <a:lnTo>
                      <a:pt x="19" y="52"/>
                    </a:lnTo>
                    <a:lnTo>
                      <a:pt x="12" y="49"/>
                    </a:lnTo>
                    <a:lnTo>
                      <a:pt x="7" y="44"/>
                    </a:lnTo>
                    <a:lnTo>
                      <a:pt x="3" y="39"/>
                    </a:lnTo>
                    <a:lnTo>
                      <a:pt x="1" y="35"/>
                    </a:lnTo>
                    <a:lnTo>
                      <a:pt x="0" y="29"/>
                    </a:lnTo>
                    <a:lnTo>
                      <a:pt x="1" y="23"/>
                    </a:lnTo>
                    <a:lnTo>
                      <a:pt x="3" y="17"/>
                    </a:lnTo>
                    <a:lnTo>
                      <a:pt x="7" y="13"/>
                    </a:lnTo>
                    <a:lnTo>
                      <a:pt x="12" y="9"/>
                    </a:lnTo>
                    <a:lnTo>
                      <a:pt x="19" y="6"/>
                    </a:lnTo>
                    <a:lnTo>
                      <a:pt x="26" y="2"/>
                    </a:lnTo>
                    <a:lnTo>
                      <a:pt x="34" y="1"/>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99" name="Freeform 536"/>
              <p:cNvSpPr>
                <a:spLocks/>
              </p:cNvSpPr>
              <p:nvPr/>
            </p:nvSpPr>
            <p:spPr bwMode="auto">
              <a:xfrm>
                <a:off x="3573" y="1206"/>
                <a:ext cx="87" cy="57"/>
              </a:xfrm>
              <a:custGeom>
                <a:avLst/>
                <a:gdLst>
                  <a:gd name="T0" fmla="*/ 43 w 87"/>
                  <a:gd name="T1" fmla="*/ 0 h 57"/>
                  <a:gd name="T2" fmla="*/ 52 w 87"/>
                  <a:gd name="T3" fmla="*/ 1 h 57"/>
                  <a:gd name="T4" fmla="*/ 61 w 87"/>
                  <a:gd name="T5" fmla="*/ 2 h 57"/>
                  <a:gd name="T6" fmla="*/ 68 w 87"/>
                  <a:gd name="T7" fmla="*/ 6 h 57"/>
                  <a:gd name="T8" fmla="*/ 75 w 87"/>
                  <a:gd name="T9" fmla="*/ 9 h 57"/>
                  <a:gd name="T10" fmla="*/ 80 w 87"/>
                  <a:gd name="T11" fmla="*/ 13 h 57"/>
                  <a:gd name="T12" fmla="*/ 84 w 87"/>
                  <a:gd name="T13" fmla="*/ 17 h 57"/>
                  <a:gd name="T14" fmla="*/ 87 w 87"/>
                  <a:gd name="T15" fmla="*/ 23 h 57"/>
                  <a:gd name="T16" fmla="*/ 87 w 87"/>
                  <a:gd name="T17" fmla="*/ 29 h 57"/>
                  <a:gd name="T18" fmla="*/ 87 w 87"/>
                  <a:gd name="T19" fmla="*/ 35 h 57"/>
                  <a:gd name="T20" fmla="*/ 84 w 87"/>
                  <a:gd name="T21" fmla="*/ 39 h 57"/>
                  <a:gd name="T22" fmla="*/ 80 w 87"/>
                  <a:gd name="T23" fmla="*/ 44 h 57"/>
                  <a:gd name="T24" fmla="*/ 75 w 87"/>
                  <a:gd name="T25" fmla="*/ 49 h 57"/>
                  <a:gd name="T26" fmla="*/ 68 w 87"/>
                  <a:gd name="T27" fmla="*/ 52 h 57"/>
                  <a:gd name="T28" fmla="*/ 61 w 87"/>
                  <a:gd name="T29" fmla="*/ 55 h 57"/>
                  <a:gd name="T30" fmla="*/ 52 w 87"/>
                  <a:gd name="T31" fmla="*/ 57 h 57"/>
                  <a:gd name="T32" fmla="*/ 43 w 87"/>
                  <a:gd name="T33" fmla="*/ 57 h 57"/>
                  <a:gd name="T34" fmla="*/ 34 w 87"/>
                  <a:gd name="T35" fmla="*/ 57 h 57"/>
                  <a:gd name="T36" fmla="*/ 26 w 87"/>
                  <a:gd name="T37" fmla="*/ 55 h 57"/>
                  <a:gd name="T38" fmla="*/ 19 w 87"/>
                  <a:gd name="T39" fmla="*/ 52 h 57"/>
                  <a:gd name="T40" fmla="*/ 12 w 87"/>
                  <a:gd name="T41" fmla="*/ 49 h 57"/>
                  <a:gd name="T42" fmla="*/ 7 w 87"/>
                  <a:gd name="T43" fmla="*/ 44 h 57"/>
                  <a:gd name="T44" fmla="*/ 3 w 87"/>
                  <a:gd name="T45" fmla="*/ 39 h 57"/>
                  <a:gd name="T46" fmla="*/ 1 w 87"/>
                  <a:gd name="T47" fmla="*/ 35 h 57"/>
                  <a:gd name="T48" fmla="*/ 0 w 87"/>
                  <a:gd name="T49" fmla="*/ 29 h 57"/>
                  <a:gd name="T50" fmla="*/ 1 w 87"/>
                  <a:gd name="T51" fmla="*/ 23 h 57"/>
                  <a:gd name="T52" fmla="*/ 3 w 87"/>
                  <a:gd name="T53" fmla="*/ 17 h 57"/>
                  <a:gd name="T54" fmla="*/ 7 w 87"/>
                  <a:gd name="T55" fmla="*/ 13 h 57"/>
                  <a:gd name="T56" fmla="*/ 12 w 87"/>
                  <a:gd name="T57" fmla="*/ 9 h 57"/>
                  <a:gd name="T58" fmla="*/ 19 w 87"/>
                  <a:gd name="T59" fmla="*/ 6 h 57"/>
                  <a:gd name="T60" fmla="*/ 26 w 87"/>
                  <a:gd name="T61" fmla="*/ 2 h 57"/>
                  <a:gd name="T62" fmla="*/ 34 w 87"/>
                  <a:gd name="T63" fmla="*/ 1 h 57"/>
                  <a:gd name="T64" fmla="*/ 43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3" y="0"/>
                    </a:moveTo>
                    <a:lnTo>
                      <a:pt x="52" y="1"/>
                    </a:lnTo>
                    <a:lnTo>
                      <a:pt x="61" y="2"/>
                    </a:lnTo>
                    <a:lnTo>
                      <a:pt x="68" y="6"/>
                    </a:lnTo>
                    <a:lnTo>
                      <a:pt x="75" y="9"/>
                    </a:lnTo>
                    <a:lnTo>
                      <a:pt x="80" y="13"/>
                    </a:lnTo>
                    <a:lnTo>
                      <a:pt x="84" y="17"/>
                    </a:lnTo>
                    <a:lnTo>
                      <a:pt x="87" y="23"/>
                    </a:lnTo>
                    <a:lnTo>
                      <a:pt x="87" y="29"/>
                    </a:lnTo>
                    <a:lnTo>
                      <a:pt x="87" y="35"/>
                    </a:lnTo>
                    <a:lnTo>
                      <a:pt x="84" y="39"/>
                    </a:lnTo>
                    <a:lnTo>
                      <a:pt x="80" y="44"/>
                    </a:lnTo>
                    <a:lnTo>
                      <a:pt x="75" y="49"/>
                    </a:lnTo>
                    <a:lnTo>
                      <a:pt x="68" y="52"/>
                    </a:lnTo>
                    <a:lnTo>
                      <a:pt x="61" y="55"/>
                    </a:lnTo>
                    <a:lnTo>
                      <a:pt x="52" y="57"/>
                    </a:lnTo>
                    <a:lnTo>
                      <a:pt x="43" y="57"/>
                    </a:lnTo>
                    <a:lnTo>
                      <a:pt x="34" y="57"/>
                    </a:lnTo>
                    <a:lnTo>
                      <a:pt x="26" y="55"/>
                    </a:lnTo>
                    <a:lnTo>
                      <a:pt x="19" y="52"/>
                    </a:lnTo>
                    <a:lnTo>
                      <a:pt x="12" y="49"/>
                    </a:lnTo>
                    <a:lnTo>
                      <a:pt x="7" y="44"/>
                    </a:lnTo>
                    <a:lnTo>
                      <a:pt x="3" y="39"/>
                    </a:lnTo>
                    <a:lnTo>
                      <a:pt x="1" y="35"/>
                    </a:lnTo>
                    <a:lnTo>
                      <a:pt x="0" y="29"/>
                    </a:lnTo>
                    <a:lnTo>
                      <a:pt x="1" y="23"/>
                    </a:lnTo>
                    <a:lnTo>
                      <a:pt x="3" y="17"/>
                    </a:lnTo>
                    <a:lnTo>
                      <a:pt x="7" y="13"/>
                    </a:lnTo>
                    <a:lnTo>
                      <a:pt x="12" y="9"/>
                    </a:lnTo>
                    <a:lnTo>
                      <a:pt x="19" y="6"/>
                    </a:lnTo>
                    <a:lnTo>
                      <a:pt x="26" y="2"/>
                    </a:lnTo>
                    <a:lnTo>
                      <a:pt x="34" y="1"/>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00" name="Freeform 537"/>
              <p:cNvSpPr>
                <a:spLocks/>
              </p:cNvSpPr>
              <p:nvPr/>
            </p:nvSpPr>
            <p:spPr bwMode="auto">
              <a:xfrm>
                <a:off x="3501" y="1300"/>
                <a:ext cx="203" cy="159"/>
              </a:xfrm>
              <a:custGeom>
                <a:avLst/>
                <a:gdLst>
                  <a:gd name="T0" fmla="*/ 41 w 203"/>
                  <a:gd name="T1" fmla="*/ 0 h 159"/>
                  <a:gd name="T2" fmla="*/ 163 w 203"/>
                  <a:gd name="T3" fmla="*/ 0 h 159"/>
                  <a:gd name="T4" fmla="*/ 171 w 203"/>
                  <a:gd name="T5" fmla="*/ 1 h 159"/>
                  <a:gd name="T6" fmla="*/ 179 w 203"/>
                  <a:gd name="T7" fmla="*/ 4 h 159"/>
                  <a:gd name="T8" fmla="*/ 185 w 203"/>
                  <a:gd name="T9" fmla="*/ 8 h 159"/>
                  <a:gd name="T10" fmla="*/ 191 w 203"/>
                  <a:gd name="T11" fmla="*/ 14 h 159"/>
                  <a:gd name="T12" fmla="*/ 196 w 203"/>
                  <a:gd name="T13" fmla="*/ 21 h 159"/>
                  <a:gd name="T14" fmla="*/ 200 w 203"/>
                  <a:gd name="T15" fmla="*/ 28 h 159"/>
                  <a:gd name="T16" fmla="*/ 202 w 203"/>
                  <a:gd name="T17" fmla="*/ 37 h 159"/>
                  <a:gd name="T18" fmla="*/ 203 w 203"/>
                  <a:gd name="T19" fmla="*/ 47 h 159"/>
                  <a:gd name="T20" fmla="*/ 203 w 203"/>
                  <a:gd name="T21" fmla="*/ 112 h 159"/>
                  <a:gd name="T22" fmla="*/ 202 w 203"/>
                  <a:gd name="T23" fmla="*/ 121 h 159"/>
                  <a:gd name="T24" fmla="*/ 200 w 203"/>
                  <a:gd name="T25" fmla="*/ 131 h 159"/>
                  <a:gd name="T26" fmla="*/ 196 w 203"/>
                  <a:gd name="T27" fmla="*/ 138 h 159"/>
                  <a:gd name="T28" fmla="*/ 191 w 203"/>
                  <a:gd name="T29" fmla="*/ 145 h 159"/>
                  <a:gd name="T30" fmla="*/ 185 w 203"/>
                  <a:gd name="T31" fmla="*/ 150 h 159"/>
                  <a:gd name="T32" fmla="*/ 179 w 203"/>
                  <a:gd name="T33" fmla="*/ 155 h 159"/>
                  <a:gd name="T34" fmla="*/ 171 w 203"/>
                  <a:gd name="T35" fmla="*/ 157 h 159"/>
                  <a:gd name="T36" fmla="*/ 163 w 203"/>
                  <a:gd name="T37" fmla="*/ 159 h 159"/>
                  <a:gd name="T38" fmla="*/ 41 w 203"/>
                  <a:gd name="T39" fmla="*/ 159 h 159"/>
                  <a:gd name="T40" fmla="*/ 32 w 203"/>
                  <a:gd name="T41" fmla="*/ 157 h 159"/>
                  <a:gd name="T42" fmla="*/ 24 w 203"/>
                  <a:gd name="T43" fmla="*/ 155 h 159"/>
                  <a:gd name="T44" fmla="*/ 18 w 203"/>
                  <a:gd name="T45" fmla="*/ 150 h 159"/>
                  <a:gd name="T46" fmla="*/ 12 w 203"/>
                  <a:gd name="T47" fmla="*/ 145 h 159"/>
                  <a:gd name="T48" fmla="*/ 7 w 203"/>
                  <a:gd name="T49" fmla="*/ 138 h 159"/>
                  <a:gd name="T50" fmla="*/ 3 w 203"/>
                  <a:gd name="T51" fmla="*/ 131 h 159"/>
                  <a:gd name="T52" fmla="*/ 1 w 203"/>
                  <a:gd name="T53" fmla="*/ 121 h 159"/>
                  <a:gd name="T54" fmla="*/ 0 w 203"/>
                  <a:gd name="T55" fmla="*/ 112 h 159"/>
                  <a:gd name="T56" fmla="*/ 0 w 203"/>
                  <a:gd name="T57" fmla="*/ 47 h 159"/>
                  <a:gd name="T58" fmla="*/ 1 w 203"/>
                  <a:gd name="T59" fmla="*/ 37 h 159"/>
                  <a:gd name="T60" fmla="*/ 3 w 203"/>
                  <a:gd name="T61" fmla="*/ 28 h 159"/>
                  <a:gd name="T62" fmla="*/ 7 w 203"/>
                  <a:gd name="T63" fmla="*/ 21 h 159"/>
                  <a:gd name="T64" fmla="*/ 12 w 203"/>
                  <a:gd name="T65" fmla="*/ 14 h 159"/>
                  <a:gd name="T66" fmla="*/ 18 w 203"/>
                  <a:gd name="T67" fmla="*/ 8 h 159"/>
                  <a:gd name="T68" fmla="*/ 24 w 203"/>
                  <a:gd name="T69" fmla="*/ 4 h 159"/>
                  <a:gd name="T70" fmla="*/ 32 w 203"/>
                  <a:gd name="T71" fmla="*/ 1 h 159"/>
                  <a:gd name="T72" fmla="*/ 41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1" y="0"/>
                    </a:moveTo>
                    <a:lnTo>
                      <a:pt x="163" y="0"/>
                    </a:lnTo>
                    <a:lnTo>
                      <a:pt x="171" y="1"/>
                    </a:lnTo>
                    <a:lnTo>
                      <a:pt x="179" y="4"/>
                    </a:lnTo>
                    <a:lnTo>
                      <a:pt x="185" y="8"/>
                    </a:lnTo>
                    <a:lnTo>
                      <a:pt x="191" y="14"/>
                    </a:lnTo>
                    <a:lnTo>
                      <a:pt x="196" y="21"/>
                    </a:lnTo>
                    <a:lnTo>
                      <a:pt x="200" y="28"/>
                    </a:lnTo>
                    <a:lnTo>
                      <a:pt x="202" y="37"/>
                    </a:lnTo>
                    <a:lnTo>
                      <a:pt x="203" y="47"/>
                    </a:lnTo>
                    <a:lnTo>
                      <a:pt x="203" y="112"/>
                    </a:lnTo>
                    <a:lnTo>
                      <a:pt x="202" y="121"/>
                    </a:lnTo>
                    <a:lnTo>
                      <a:pt x="200" y="131"/>
                    </a:lnTo>
                    <a:lnTo>
                      <a:pt x="196" y="138"/>
                    </a:lnTo>
                    <a:lnTo>
                      <a:pt x="191" y="145"/>
                    </a:lnTo>
                    <a:lnTo>
                      <a:pt x="185" y="150"/>
                    </a:lnTo>
                    <a:lnTo>
                      <a:pt x="179" y="155"/>
                    </a:lnTo>
                    <a:lnTo>
                      <a:pt x="171" y="157"/>
                    </a:lnTo>
                    <a:lnTo>
                      <a:pt x="163" y="159"/>
                    </a:lnTo>
                    <a:lnTo>
                      <a:pt x="41" y="159"/>
                    </a:lnTo>
                    <a:lnTo>
                      <a:pt x="32" y="157"/>
                    </a:lnTo>
                    <a:lnTo>
                      <a:pt x="24" y="155"/>
                    </a:lnTo>
                    <a:lnTo>
                      <a:pt x="18" y="150"/>
                    </a:lnTo>
                    <a:lnTo>
                      <a:pt x="12" y="145"/>
                    </a:lnTo>
                    <a:lnTo>
                      <a:pt x="7" y="138"/>
                    </a:lnTo>
                    <a:lnTo>
                      <a:pt x="3" y="131"/>
                    </a:lnTo>
                    <a:lnTo>
                      <a:pt x="1" y="121"/>
                    </a:lnTo>
                    <a:lnTo>
                      <a:pt x="0" y="112"/>
                    </a:lnTo>
                    <a:lnTo>
                      <a:pt x="0" y="47"/>
                    </a:lnTo>
                    <a:lnTo>
                      <a:pt x="1" y="37"/>
                    </a:lnTo>
                    <a:lnTo>
                      <a:pt x="3" y="28"/>
                    </a:lnTo>
                    <a:lnTo>
                      <a:pt x="7" y="21"/>
                    </a:lnTo>
                    <a:lnTo>
                      <a:pt x="12" y="14"/>
                    </a:lnTo>
                    <a:lnTo>
                      <a:pt x="18" y="8"/>
                    </a:lnTo>
                    <a:lnTo>
                      <a:pt x="24" y="4"/>
                    </a:lnTo>
                    <a:lnTo>
                      <a:pt x="32" y="1"/>
                    </a:lnTo>
                    <a:lnTo>
                      <a:pt x="41"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01" name="Freeform 538"/>
              <p:cNvSpPr>
                <a:spLocks/>
              </p:cNvSpPr>
              <p:nvPr/>
            </p:nvSpPr>
            <p:spPr bwMode="auto">
              <a:xfrm>
                <a:off x="3501" y="1300"/>
                <a:ext cx="203" cy="159"/>
              </a:xfrm>
              <a:custGeom>
                <a:avLst/>
                <a:gdLst>
                  <a:gd name="T0" fmla="*/ 41 w 203"/>
                  <a:gd name="T1" fmla="*/ 0 h 159"/>
                  <a:gd name="T2" fmla="*/ 163 w 203"/>
                  <a:gd name="T3" fmla="*/ 0 h 159"/>
                  <a:gd name="T4" fmla="*/ 171 w 203"/>
                  <a:gd name="T5" fmla="*/ 1 h 159"/>
                  <a:gd name="T6" fmla="*/ 179 w 203"/>
                  <a:gd name="T7" fmla="*/ 4 h 159"/>
                  <a:gd name="T8" fmla="*/ 185 w 203"/>
                  <a:gd name="T9" fmla="*/ 8 h 159"/>
                  <a:gd name="T10" fmla="*/ 191 w 203"/>
                  <a:gd name="T11" fmla="*/ 14 h 159"/>
                  <a:gd name="T12" fmla="*/ 196 w 203"/>
                  <a:gd name="T13" fmla="*/ 21 h 159"/>
                  <a:gd name="T14" fmla="*/ 200 w 203"/>
                  <a:gd name="T15" fmla="*/ 28 h 159"/>
                  <a:gd name="T16" fmla="*/ 202 w 203"/>
                  <a:gd name="T17" fmla="*/ 37 h 159"/>
                  <a:gd name="T18" fmla="*/ 203 w 203"/>
                  <a:gd name="T19" fmla="*/ 47 h 159"/>
                  <a:gd name="T20" fmla="*/ 203 w 203"/>
                  <a:gd name="T21" fmla="*/ 112 h 159"/>
                  <a:gd name="T22" fmla="*/ 202 w 203"/>
                  <a:gd name="T23" fmla="*/ 121 h 159"/>
                  <a:gd name="T24" fmla="*/ 200 w 203"/>
                  <a:gd name="T25" fmla="*/ 131 h 159"/>
                  <a:gd name="T26" fmla="*/ 196 w 203"/>
                  <a:gd name="T27" fmla="*/ 138 h 159"/>
                  <a:gd name="T28" fmla="*/ 191 w 203"/>
                  <a:gd name="T29" fmla="*/ 145 h 159"/>
                  <a:gd name="T30" fmla="*/ 185 w 203"/>
                  <a:gd name="T31" fmla="*/ 150 h 159"/>
                  <a:gd name="T32" fmla="*/ 179 w 203"/>
                  <a:gd name="T33" fmla="*/ 155 h 159"/>
                  <a:gd name="T34" fmla="*/ 171 w 203"/>
                  <a:gd name="T35" fmla="*/ 157 h 159"/>
                  <a:gd name="T36" fmla="*/ 163 w 203"/>
                  <a:gd name="T37" fmla="*/ 159 h 159"/>
                  <a:gd name="T38" fmla="*/ 41 w 203"/>
                  <a:gd name="T39" fmla="*/ 159 h 159"/>
                  <a:gd name="T40" fmla="*/ 32 w 203"/>
                  <a:gd name="T41" fmla="*/ 157 h 159"/>
                  <a:gd name="T42" fmla="*/ 24 w 203"/>
                  <a:gd name="T43" fmla="*/ 155 h 159"/>
                  <a:gd name="T44" fmla="*/ 18 w 203"/>
                  <a:gd name="T45" fmla="*/ 150 h 159"/>
                  <a:gd name="T46" fmla="*/ 12 w 203"/>
                  <a:gd name="T47" fmla="*/ 145 h 159"/>
                  <a:gd name="T48" fmla="*/ 7 w 203"/>
                  <a:gd name="T49" fmla="*/ 138 h 159"/>
                  <a:gd name="T50" fmla="*/ 3 w 203"/>
                  <a:gd name="T51" fmla="*/ 131 h 159"/>
                  <a:gd name="T52" fmla="*/ 1 w 203"/>
                  <a:gd name="T53" fmla="*/ 121 h 159"/>
                  <a:gd name="T54" fmla="*/ 0 w 203"/>
                  <a:gd name="T55" fmla="*/ 112 h 159"/>
                  <a:gd name="T56" fmla="*/ 0 w 203"/>
                  <a:gd name="T57" fmla="*/ 47 h 159"/>
                  <a:gd name="T58" fmla="*/ 1 w 203"/>
                  <a:gd name="T59" fmla="*/ 37 h 159"/>
                  <a:gd name="T60" fmla="*/ 3 w 203"/>
                  <a:gd name="T61" fmla="*/ 28 h 159"/>
                  <a:gd name="T62" fmla="*/ 7 w 203"/>
                  <a:gd name="T63" fmla="*/ 21 h 159"/>
                  <a:gd name="T64" fmla="*/ 12 w 203"/>
                  <a:gd name="T65" fmla="*/ 14 h 159"/>
                  <a:gd name="T66" fmla="*/ 18 w 203"/>
                  <a:gd name="T67" fmla="*/ 8 h 159"/>
                  <a:gd name="T68" fmla="*/ 24 w 203"/>
                  <a:gd name="T69" fmla="*/ 4 h 159"/>
                  <a:gd name="T70" fmla="*/ 32 w 203"/>
                  <a:gd name="T71" fmla="*/ 1 h 159"/>
                  <a:gd name="T72" fmla="*/ 41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1" y="0"/>
                    </a:moveTo>
                    <a:lnTo>
                      <a:pt x="163" y="0"/>
                    </a:lnTo>
                    <a:lnTo>
                      <a:pt x="171" y="1"/>
                    </a:lnTo>
                    <a:lnTo>
                      <a:pt x="179" y="4"/>
                    </a:lnTo>
                    <a:lnTo>
                      <a:pt x="185" y="8"/>
                    </a:lnTo>
                    <a:lnTo>
                      <a:pt x="191" y="14"/>
                    </a:lnTo>
                    <a:lnTo>
                      <a:pt x="196" y="21"/>
                    </a:lnTo>
                    <a:lnTo>
                      <a:pt x="200" y="28"/>
                    </a:lnTo>
                    <a:lnTo>
                      <a:pt x="202" y="37"/>
                    </a:lnTo>
                    <a:lnTo>
                      <a:pt x="203" y="47"/>
                    </a:lnTo>
                    <a:lnTo>
                      <a:pt x="203" y="112"/>
                    </a:lnTo>
                    <a:lnTo>
                      <a:pt x="202" y="121"/>
                    </a:lnTo>
                    <a:lnTo>
                      <a:pt x="200" y="131"/>
                    </a:lnTo>
                    <a:lnTo>
                      <a:pt x="196" y="138"/>
                    </a:lnTo>
                    <a:lnTo>
                      <a:pt x="191" y="145"/>
                    </a:lnTo>
                    <a:lnTo>
                      <a:pt x="185" y="150"/>
                    </a:lnTo>
                    <a:lnTo>
                      <a:pt x="179" y="155"/>
                    </a:lnTo>
                    <a:lnTo>
                      <a:pt x="171" y="157"/>
                    </a:lnTo>
                    <a:lnTo>
                      <a:pt x="163" y="159"/>
                    </a:lnTo>
                    <a:lnTo>
                      <a:pt x="41" y="159"/>
                    </a:lnTo>
                    <a:lnTo>
                      <a:pt x="32" y="157"/>
                    </a:lnTo>
                    <a:lnTo>
                      <a:pt x="24" y="155"/>
                    </a:lnTo>
                    <a:lnTo>
                      <a:pt x="18" y="150"/>
                    </a:lnTo>
                    <a:lnTo>
                      <a:pt x="12" y="145"/>
                    </a:lnTo>
                    <a:lnTo>
                      <a:pt x="7" y="138"/>
                    </a:lnTo>
                    <a:lnTo>
                      <a:pt x="3" y="131"/>
                    </a:lnTo>
                    <a:lnTo>
                      <a:pt x="1" y="121"/>
                    </a:lnTo>
                    <a:lnTo>
                      <a:pt x="0" y="112"/>
                    </a:lnTo>
                    <a:lnTo>
                      <a:pt x="0" y="47"/>
                    </a:lnTo>
                    <a:lnTo>
                      <a:pt x="1" y="37"/>
                    </a:lnTo>
                    <a:lnTo>
                      <a:pt x="3" y="28"/>
                    </a:lnTo>
                    <a:lnTo>
                      <a:pt x="7" y="21"/>
                    </a:lnTo>
                    <a:lnTo>
                      <a:pt x="12" y="14"/>
                    </a:lnTo>
                    <a:lnTo>
                      <a:pt x="18" y="8"/>
                    </a:lnTo>
                    <a:lnTo>
                      <a:pt x="24" y="4"/>
                    </a:lnTo>
                    <a:lnTo>
                      <a:pt x="32" y="1"/>
                    </a:lnTo>
                    <a:lnTo>
                      <a:pt x="4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02" name="Freeform 539"/>
              <p:cNvSpPr>
                <a:spLocks/>
              </p:cNvSpPr>
              <p:nvPr/>
            </p:nvSpPr>
            <p:spPr bwMode="auto">
              <a:xfrm>
                <a:off x="3573" y="1363"/>
                <a:ext cx="87" cy="57"/>
              </a:xfrm>
              <a:custGeom>
                <a:avLst/>
                <a:gdLst>
                  <a:gd name="T0" fmla="*/ 43 w 87"/>
                  <a:gd name="T1" fmla="*/ 0 h 57"/>
                  <a:gd name="T2" fmla="*/ 52 w 87"/>
                  <a:gd name="T3" fmla="*/ 1 h 57"/>
                  <a:gd name="T4" fmla="*/ 61 w 87"/>
                  <a:gd name="T5" fmla="*/ 2 h 57"/>
                  <a:gd name="T6" fmla="*/ 68 w 87"/>
                  <a:gd name="T7" fmla="*/ 6 h 57"/>
                  <a:gd name="T8" fmla="*/ 75 w 87"/>
                  <a:gd name="T9" fmla="*/ 9 h 57"/>
                  <a:gd name="T10" fmla="*/ 80 w 87"/>
                  <a:gd name="T11" fmla="*/ 13 h 57"/>
                  <a:gd name="T12" fmla="*/ 84 w 87"/>
                  <a:gd name="T13" fmla="*/ 18 h 57"/>
                  <a:gd name="T14" fmla="*/ 87 w 87"/>
                  <a:gd name="T15" fmla="*/ 23 h 57"/>
                  <a:gd name="T16" fmla="*/ 87 w 87"/>
                  <a:gd name="T17" fmla="*/ 29 h 57"/>
                  <a:gd name="T18" fmla="*/ 87 w 87"/>
                  <a:gd name="T19" fmla="*/ 35 h 57"/>
                  <a:gd name="T20" fmla="*/ 84 w 87"/>
                  <a:gd name="T21" fmla="*/ 40 h 57"/>
                  <a:gd name="T22" fmla="*/ 80 w 87"/>
                  <a:gd name="T23" fmla="*/ 44 h 57"/>
                  <a:gd name="T24" fmla="*/ 75 w 87"/>
                  <a:gd name="T25" fmla="*/ 49 h 57"/>
                  <a:gd name="T26" fmla="*/ 68 w 87"/>
                  <a:gd name="T27" fmla="*/ 52 h 57"/>
                  <a:gd name="T28" fmla="*/ 61 w 87"/>
                  <a:gd name="T29" fmla="*/ 55 h 57"/>
                  <a:gd name="T30" fmla="*/ 52 w 87"/>
                  <a:gd name="T31" fmla="*/ 57 h 57"/>
                  <a:gd name="T32" fmla="*/ 43 w 87"/>
                  <a:gd name="T33" fmla="*/ 57 h 57"/>
                  <a:gd name="T34" fmla="*/ 34 w 87"/>
                  <a:gd name="T35" fmla="*/ 57 h 57"/>
                  <a:gd name="T36" fmla="*/ 26 w 87"/>
                  <a:gd name="T37" fmla="*/ 55 h 57"/>
                  <a:gd name="T38" fmla="*/ 19 w 87"/>
                  <a:gd name="T39" fmla="*/ 52 h 57"/>
                  <a:gd name="T40" fmla="*/ 12 w 87"/>
                  <a:gd name="T41" fmla="*/ 49 h 57"/>
                  <a:gd name="T42" fmla="*/ 7 w 87"/>
                  <a:gd name="T43" fmla="*/ 44 h 57"/>
                  <a:gd name="T44" fmla="*/ 3 w 87"/>
                  <a:gd name="T45" fmla="*/ 40 h 57"/>
                  <a:gd name="T46" fmla="*/ 1 w 87"/>
                  <a:gd name="T47" fmla="*/ 35 h 57"/>
                  <a:gd name="T48" fmla="*/ 0 w 87"/>
                  <a:gd name="T49" fmla="*/ 29 h 57"/>
                  <a:gd name="T50" fmla="*/ 1 w 87"/>
                  <a:gd name="T51" fmla="*/ 23 h 57"/>
                  <a:gd name="T52" fmla="*/ 3 w 87"/>
                  <a:gd name="T53" fmla="*/ 18 h 57"/>
                  <a:gd name="T54" fmla="*/ 7 w 87"/>
                  <a:gd name="T55" fmla="*/ 13 h 57"/>
                  <a:gd name="T56" fmla="*/ 12 w 87"/>
                  <a:gd name="T57" fmla="*/ 9 h 57"/>
                  <a:gd name="T58" fmla="*/ 19 w 87"/>
                  <a:gd name="T59" fmla="*/ 6 h 57"/>
                  <a:gd name="T60" fmla="*/ 26 w 87"/>
                  <a:gd name="T61" fmla="*/ 2 h 57"/>
                  <a:gd name="T62" fmla="*/ 34 w 87"/>
                  <a:gd name="T63" fmla="*/ 1 h 57"/>
                  <a:gd name="T64" fmla="*/ 43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3" y="0"/>
                    </a:moveTo>
                    <a:lnTo>
                      <a:pt x="52" y="1"/>
                    </a:lnTo>
                    <a:lnTo>
                      <a:pt x="61" y="2"/>
                    </a:lnTo>
                    <a:lnTo>
                      <a:pt x="68" y="6"/>
                    </a:lnTo>
                    <a:lnTo>
                      <a:pt x="75" y="9"/>
                    </a:lnTo>
                    <a:lnTo>
                      <a:pt x="80" y="13"/>
                    </a:lnTo>
                    <a:lnTo>
                      <a:pt x="84" y="18"/>
                    </a:lnTo>
                    <a:lnTo>
                      <a:pt x="87" y="23"/>
                    </a:lnTo>
                    <a:lnTo>
                      <a:pt x="87" y="29"/>
                    </a:lnTo>
                    <a:lnTo>
                      <a:pt x="87" y="35"/>
                    </a:lnTo>
                    <a:lnTo>
                      <a:pt x="84" y="40"/>
                    </a:lnTo>
                    <a:lnTo>
                      <a:pt x="80" y="44"/>
                    </a:lnTo>
                    <a:lnTo>
                      <a:pt x="75" y="49"/>
                    </a:lnTo>
                    <a:lnTo>
                      <a:pt x="68" y="52"/>
                    </a:lnTo>
                    <a:lnTo>
                      <a:pt x="61" y="55"/>
                    </a:lnTo>
                    <a:lnTo>
                      <a:pt x="52" y="57"/>
                    </a:lnTo>
                    <a:lnTo>
                      <a:pt x="43" y="57"/>
                    </a:lnTo>
                    <a:lnTo>
                      <a:pt x="34" y="57"/>
                    </a:lnTo>
                    <a:lnTo>
                      <a:pt x="26" y="55"/>
                    </a:lnTo>
                    <a:lnTo>
                      <a:pt x="19" y="52"/>
                    </a:lnTo>
                    <a:lnTo>
                      <a:pt x="12" y="49"/>
                    </a:lnTo>
                    <a:lnTo>
                      <a:pt x="7" y="44"/>
                    </a:lnTo>
                    <a:lnTo>
                      <a:pt x="3" y="40"/>
                    </a:lnTo>
                    <a:lnTo>
                      <a:pt x="1" y="35"/>
                    </a:lnTo>
                    <a:lnTo>
                      <a:pt x="0" y="29"/>
                    </a:lnTo>
                    <a:lnTo>
                      <a:pt x="1" y="23"/>
                    </a:lnTo>
                    <a:lnTo>
                      <a:pt x="3" y="18"/>
                    </a:lnTo>
                    <a:lnTo>
                      <a:pt x="7" y="13"/>
                    </a:lnTo>
                    <a:lnTo>
                      <a:pt x="12" y="9"/>
                    </a:lnTo>
                    <a:lnTo>
                      <a:pt x="19" y="6"/>
                    </a:lnTo>
                    <a:lnTo>
                      <a:pt x="26" y="2"/>
                    </a:lnTo>
                    <a:lnTo>
                      <a:pt x="34" y="1"/>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03" name="Freeform 540"/>
              <p:cNvSpPr>
                <a:spLocks/>
              </p:cNvSpPr>
              <p:nvPr/>
            </p:nvSpPr>
            <p:spPr bwMode="auto">
              <a:xfrm>
                <a:off x="3573" y="1363"/>
                <a:ext cx="87" cy="57"/>
              </a:xfrm>
              <a:custGeom>
                <a:avLst/>
                <a:gdLst>
                  <a:gd name="T0" fmla="*/ 43 w 87"/>
                  <a:gd name="T1" fmla="*/ 0 h 57"/>
                  <a:gd name="T2" fmla="*/ 52 w 87"/>
                  <a:gd name="T3" fmla="*/ 1 h 57"/>
                  <a:gd name="T4" fmla="*/ 61 w 87"/>
                  <a:gd name="T5" fmla="*/ 2 h 57"/>
                  <a:gd name="T6" fmla="*/ 68 w 87"/>
                  <a:gd name="T7" fmla="*/ 6 h 57"/>
                  <a:gd name="T8" fmla="*/ 75 w 87"/>
                  <a:gd name="T9" fmla="*/ 9 h 57"/>
                  <a:gd name="T10" fmla="*/ 80 w 87"/>
                  <a:gd name="T11" fmla="*/ 13 h 57"/>
                  <a:gd name="T12" fmla="*/ 84 w 87"/>
                  <a:gd name="T13" fmla="*/ 18 h 57"/>
                  <a:gd name="T14" fmla="*/ 87 w 87"/>
                  <a:gd name="T15" fmla="*/ 23 h 57"/>
                  <a:gd name="T16" fmla="*/ 87 w 87"/>
                  <a:gd name="T17" fmla="*/ 29 h 57"/>
                  <a:gd name="T18" fmla="*/ 87 w 87"/>
                  <a:gd name="T19" fmla="*/ 35 h 57"/>
                  <a:gd name="T20" fmla="*/ 84 w 87"/>
                  <a:gd name="T21" fmla="*/ 40 h 57"/>
                  <a:gd name="T22" fmla="*/ 80 w 87"/>
                  <a:gd name="T23" fmla="*/ 44 h 57"/>
                  <a:gd name="T24" fmla="*/ 75 w 87"/>
                  <a:gd name="T25" fmla="*/ 49 h 57"/>
                  <a:gd name="T26" fmla="*/ 68 w 87"/>
                  <a:gd name="T27" fmla="*/ 52 h 57"/>
                  <a:gd name="T28" fmla="*/ 61 w 87"/>
                  <a:gd name="T29" fmla="*/ 55 h 57"/>
                  <a:gd name="T30" fmla="*/ 52 w 87"/>
                  <a:gd name="T31" fmla="*/ 57 h 57"/>
                  <a:gd name="T32" fmla="*/ 43 w 87"/>
                  <a:gd name="T33" fmla="*/ 57 h 57"/>
                  <a:gd name="T34" fmla="*/ 34 w 87"/>
                  <a:gd name="T35" fmla="*/ 57 h 57"/>
                  <a:gd name="T36" fmla="*/ 26 w 87"/>
                  <a:gd name="T37" fmla="*/ 55 h 57"/>
                  <a:gd name="T38" fmla="*/ 19 w 87"/>
                  <a:gd name="T39" fmla="*/ 52 h 57"/>
                  <a:gd name="T40" fmla="*/ 12 w 87"/>
                  <a:gd name="T41" fmla="*/ 49 h 57"/>
                  <a:gd name="T42" fmla="*/ 7 w 87"/>
                  <a:gd name="T43" fmla="*/ 44 h 57"/>
                  <a:gd name="T44" fmla="*/ 3 w 87"/>
                  <a:gd name="T45" fmla="*/ 40 h 57"/>
                  <a:gd name="T46" fmla="*/ 1 w 87"/>
                  <a:gd name="T47" fmla="*/ 35 h 57"/>
                  <a:gd name="T48" fmla="*/ 0 w 87"/>
                  <a:gd name="T49" fmla="*/ 29 h 57"/>
                  <a:gd name="T50" fmla="*/ 1 w 87"/>
                  <a:gd name="T51" fmla="*/ 23 h 57"/>
                  <a:gd name="T52" fmla="*/ 3 w 87"/>
                  <a:gd name="T53" fmla="*/ 18 h 57"/>
                  <a:gd name="T54" fmla="*/ 7 w 87"/>
                  <a:gd name="T55" fmla="*/ 13 h 57"/>
                  <a:gd name="T56" fmla="*/ 12 w 87"/>
                  <a:gd name="T57" fmla="*/ 9 h 57"/>
                  <a:gd name="T58" fmla="*/ 19 w 87"/>
                  <a:gd name="T59" fmla="*/ 6 h 57"/>
                  <a:gd name="T60" fmla="*/ 26 w 87"/>
                  <a:gd name="T61" fmla="*/ 2 h 57"/>
                  <a:gd name="T62" fmla="*/ 34 w 87"/>
                  <a:gd name="T63" fmla="*/ 1 h 57"/>
                  <a:gd name="T64" fmla="*/ 43 w 87"/>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57"/>
                  <a:gd name="T101" fmla="*/ 87 w 8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57">
                    <a:moveTo>
                      <a:pt x="43" y="0"/>
                    </a:moveTo>
                    <a:lnTo>
                      <a:pt x="52" y="1"/>
                    </a:lnTo>
                    <a:lnTo>
                      <a:pt x="61" y="2"/>
                    </a:lnTo>
                    <a:lnTo>
                      <a:pt x="68" y="6"/>
                    </a:lnTo>
                    <a:lnTo>
                      <a:pt x="75" y="9"/>
                    </a:lnTo>
                    <a:lnTo>
                      <a:pt x="80" y="13"/>
                    </a:lnTo>
                    <a:lnTo>
                      <a:pt x="84" y="18"/>
                    </a:lnTo>
                    <a:lnTo>
                      <a:pt x="87" y="23"/>
                    </a:lnTo>
                    <a:lnTo>
                      <a:pt x="87" y="29"/>
                    </a:lnTo>
                    <a:lnTo>
                      <a:pt x="87" y="35"/>
                    </a:lnTo>
                    <a:lnTo>
                      <a:pt x="84" y="40"/>
                    </a:lnTo>
                    <a:lnTo>
                      <a:pt x="80" y="44"/>
                    </a:lnTo>
                    <a:lnTo>
                      <a:pt x="75" y="49"/>
                    </a:lnTo>
                    <a:lnTo>
                      <a:pt x="68" y="52"/>
                    </a:lnTo>
                    <a:lnTo>
                      <a:pt x="61" y="55"/>
                    </a:lnTo>
                    <a:lnTo>
                      <a:pt x="52" y="57"/>
                    </a:lnTo>
                    <a:lnTo>
                      <a:pt x="43" y="57"/>
                    </a:lnTo>
                    <a:lnTo>
                      <a:pt x="34" y="57"/>
                    </a:lnTo>
                    <a:lnTo>
                      <a:pt x="26" y="55"/>
                    </a:lnTo>
                    <a:lnTo>
                      <a:pt x="19" y="52"/>
                    </a:lnTo>
                    <a:lnTo>
                      <a:pt x="12" y="49"/>
                    </a:lnTo>
                    <a:lnTo>
                      <a:pt x="7" y="44"/>
                    </a:lnTo>
                    <a:lnTo>
                      <a:pt x="3" y="40"/>
                    </a:lnTo>
                    <a:lnTo>
                      <a:pt x="1" y="35"/>
                    </a:lnTo>
                    <a:lnTo>
                      <a:pt x="0" y="29"/>
                    </a:lnTo>
                    <a:lnTo>
                      <a:pt x="1" y="23"/>
                    </a:lnTo>
                    <a:lnTo>
                      <a:pt x="3" y="18"/>
                    </a:lnTo>
                    <a:lnTo>
                      <a:pt x="7" y="13"/>
                    </a:lnTo>
                    <a:lnTo>
                      <a:pt x="12" y="9"/>
                    </a:lnTo>
                    <a:lnTo>
                      <a:pt x="19" y="6"/>
                    </a:lnTo>
                    <a:lnTo>
                      <a:pt x="26" y="2"/>
                    </a:lnTo>
                    <a:lnTo>
                      <a:pt x="34" y="1"/>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904" name="Freeform 541"/>
              <p:cNvSpPr>
                <a:spLocks/>
              </p:cNvSpPr>
              <p:nvPr/>
            </p:nvSpPr>
            <p:spPr bwMode="auto">
              <a:xfrm>
                <a:off x="3585" y="1848"/>
                <a:ext cx="104" cy="222"/>
              </a:xfrm>
              <a:custGeom>
                <a:avLst/>
                <a:gdLst>
                  <a:gd name="T0" fmla="*/ 20 w 104"/>
                  <a:gd name="T1" fmla="*/ 0 h 222"/>
                  <a:gd name="T2" fmla="*/ 84 w 104"/>
                  <a:gd name="T3" fmla="*/ 0 h 222"/>
                  <a:gd name="T4" fmla="*/ 88 w 104"/>
                  <a:gd name="T5" fmla="*/ 1 h 222"/>
                  <a:gd name="T6" fmla="*/ 91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1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1"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1"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05" name="Freeform 542"/>
              <p:cNvSpPr>
                <a:spLocks/>
              </p:cNvSpPr>
              <p:nvPr/>
            </p:nvSpPr>
            <p:spPr bwMode="auto">
              <a:xfrm>
                <a:off x="3585" y="1848"/>
                <a:ext cx="104" cy="222"/>
              </a:xfrm>
              <a:custGeom>
                <a:avLst/>
                <a:gdLst>
                  <a:gd name="T0" fmla="*/ 20 w 104"/>
                  <a:gd name="T1" fmla="*/ 0 h 222"/>
                  <a:gd name="T2" fmla="*/ 84 w 104"/>
                  <a:gd name="T3" fmla="*/ 0 h 222"/>
                  <a:gd name="T4" fmla="*/ 88 w 104"/>
                  <a:gd name="T5" fmla="*/ 1 h 222"/>
                  <a:gd name="T6" fmla="*/ 91 w 104"/>
                  <a:gd name="T7" fmla="*/ 5 h 222"/>
                  <a:gd name="T8" fmla="*/ 95 w 104"/>
                  <a:gd name="T9" fmla="*/ 11 h 222"/>
                  <a:gd name="T10" fmla="*/ 98 w 104"/>
                  <a:gd name="T11" fmla="*/ 18 h 222"/>
                  <a:gd name="T12" fmla="*/ 100 w 104"/>
                  <a:gd name="T13" fmla="*/ 29 h 222"/>
                  <a:gd name="T14" fmla="*/ 102 w 104"/>
                  <a:gd name="T15" fmla="*/ 39 h 222"/>
                  <a:gd name="T16" fmla="*/ 103 w 104"/>
                  <a:gd name="T17" fmla="*/ 51 h 222"/>
                  <a:gd name="T18" fmla="*/ 104 w 104"/>
                  <a:gd name="T19" fmla="*/ 65 h 222"/>
                  <a:gd name="T20" fmla="*/ 104 w 104"/>
                  <a:gd name="T21" fmla="*/ 158 h 222"/>
                  <a:gd name="T22" fmla="*/ 103 w 104"/>
                  <a:gd name="T23" fmla="*/ 171 h 222"/>
                  <a:gd name="T24" fmla="*/ 102 w 104"/>
                  <a:gd name="T25" fmla="*/ 182 h 222"/>
                  <a:gd name="T26" fmla="*/ 100 w 104"/>
                  <a:gd name="T27" fmla="*/ 193 h 222"/>
                  <a:gd name="T28" fmla="*/ 98 w 104"/>
                  <a:gd name="T29" fmla="*/ 203 h 222"/>
                  <a:gd name="T30" fmla="*/ 95 w 104"/>
                  <a:gd name="T31" fmla="*/ 210 h 222"/>
                  <a:gd name="T32" fmla="*/ 91 w 104"/>
                  <a:gd name="T33" fmla="*/ 217 h 222"/>
                  <a:gd name="T34" fmla="*/ 88 w 104"/>
                  <a:gd name="T35" fmla="*/ 221 h 222"/>
                  <a:gd name="T36" fmla="*/ 84 w 104"/>
                  <a:gd name="T37" fmla="*/ 222 h 222"/>
                  <a:gd name="T38" fmla="*/ 20 w 104"/>
                  <a:gd name="T39" fmla="*/ 222 h 222"/>
                  <a:gd name="T40" fmla="*/ 16 w 104"/>
                  <a:gd name="T41" fmla="*/ 221 h 222"/>
                  <a:gd name="T42" fmla="*/ 13 w 104"/>
                  <a:gd name="T43" fmla="*/ 217 h 222"/>
                  <a:gd name="T44" fmla="*/ 9 w 104"/>
                  <a:gd name="T45" fmla="*/ 210 h 222"/>
                  <a:gd name="T46" fmla="*/ 6 w 104"/>
                  <a:gd name="T47" fmla="*/ 203 h 222"/>
                  <a:gd name="T48" fmla="*/ 4 w 104"/>
                  <a:gd name="T49" fmla="*/ 193 h 222"/>
                  <a:gd name="T50" fmla="*/ 2 w 104"/>
                  <a:gd name="T51" fmla="*/ 182 h 222"/>
                  <a:gd name="T52" fmla="*/ 1 w 104"/>
                  <a:gd name="T53" fmla="*/ 171 h 222"/>
                  <a:gd name="T54" fmla="*/ 0 w 104"/>
                  <a:gd name="T55" fmla="*/ 158 h 222"/>
                  <a:gd name="T56" fmla="*/ 0 w 104"/>
                  <a:gd name="T57" fmla="*/ 65 h 222"/>
                  <a:gd name="T58" fmla="*/ 1 w 104"/>
                  <a:gd name="T59" fmla="*/ 51 h 222"/>
                  <a:gd name="T60" fmla="*/ 2 w 104"/>
                  <a:gd name="T61" fmla="*/ 39 h 222"/>
                  <a:gd name="T62" fmla="*/ 4 w 104"/>
                  <a:gd name="T63" fmla="*/ 29 h 222"/>
                  <a:gd name="T64" fmla="*/ 6 w 104"/>
                  <a:gd name="T65" fmla="*/ 18 h 222"/>
                  <a:gd name="T66" fmla="*/ 9 w 104"/>
                  <a:gd name="T67" fmla="*/ 11 h 222"/>
                  <a:gd name="T68" fmla="*/ 13 w 104"/>
                  <a:gd name="T69" fmla="*/ 5 h 222"/>
                  <a:gd name="T70" fmla="*/ 16 w 104"/>
                  <a:gd name="T71" fmla="*/ 1 h 222"/>
                  <a:gd name="T72" fmla="*/ 20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0" y="0"/>
                    </a:moveTo>
                    <a:lnTo>
                      <a:pt x="84" y="0"/>
                    </a:lnTo>
                    <a:lnTo>
                      <a:pt x="88" y="1"/>
                    </a:lnTo>
                    <a:lnTo>
                      <a:pt x="91" y="5"/>
                    </a:lnTo>
                    <a:lnTo>
                      <a:pt x="95" y="11"/>
                    </a:lnTo>
                    <a:lnTo>
                      <a:pt x="98" y="18"/>
                    </a:lnTo>
                    <a:lnTo>
                      <a:pt x="100" y="29"/>
                    </a:lnTo>
                    <a:lnTo>
                      <a:pt x="102" y="39"/>
                    </a:lnTo>
                    <a:lnTo>
                      <a:pt x="103" y="51"/>
                    </a:lnTo>
                    <a:lnTo>
                      <a:pt x="104" y="65"/>
                    </a:lnTo>
                    <a:lnTo>
                      <a:pt x="104" y="158"/>
                    </a:lnTo>
                    <a:lnTo>
                      <a:pt x="103" y="171"/>
                    </a:lnTo>
                    <a:lnTo>
                      <a:pt x="102" y="182"/>
                    </a:lnTo>
                    <a:lnTo>
                      <a:pt x="100" y="193"/>
                    </a:lnTo>
                    <a:lnTo>
                      <a:pt x="98" y="203"/>
                    </a:lnTo>
                    <a:lnTo>
                      <a:pt x="95" y="210"/>
                    </a:lnTo>
                    <a:lnTo>
                      <a:pt x="91" y="217"/>
                    </a:lnTo>
                    <a:lnTo>
                      <a:pt x="88" y="221"/>
                    </a:lnTo>
                    <a:lnTo>
                      <a:pt x="84" y="222"/>
                    </a:lnTo>
                    <a:lnTo>
                      <a:pt x="20" y="222"/>
                    </a:lnTo>
                    <a:lnTo>
                      <a:pt x="16" y="221"/>
                    </a:lnTo>
                    <a:lnTo>
                      <a:pt x="13" y="217"/>
                    </a:lnTo>
                    <a:lnTo>
                      <a:pt x="9" y="210"/>
                    </a:lnTo>
                    <a:lnTo>
                      <a:pt x="6" y="203"/>
                    </a:lnTo>
                    <a:lnTo>
                      <a:pt x="4" y="193"/>
                    </a:lnTo>
                    <a:lnTo>
                      <a:pt x="2" y="182"/>
                    </a:lnTo>
                    <a:lnTo>
                      <a:pt x="1" y="171"/>
                    </a:lnTo>
                    <a:lnTo>
                      <a:pt x="0" y="158"/>
                    </a:lnTo>
                    <a:lnTo>
                      <a:pt x="0" y="65"/>
                    </a:lnTo>
                    <a:lnTo>
                      <a:pt x="1" y="51"/>
                    </a:lnTo>
                    <a:lnTo>
                      <a:pt x="2" y="39"/>
                    </a:lnTo>
                    <a:lnTo>
                      <a:pt x="4" y="29"/>
                    </a:lnTo>
                    <a:lnTo>
                      <a:pt x="6" y="18"/>
                    </a:lnTo>
                    <a:lnTo>
                      <a:pt x="9" y="11"/>
                    </a:lnTo>
                    <a:lnTo>
                      <a:pt x="13"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906" name="Freeform 543"/>
              <p:cNvSpPr>
                <a:spLocks/>
              </p:cNvSpPr>
              <p:nvPr/>
            </p:nvSpPr>
            <p:spPr bwMode="auto">
              <a:xfrm>
                <a:off x="3602" y="1905"/>
                <a:ext cx="65" cy="127"/>
              </a:xfrm>
              <a:custGeom>
                <a:avLst/>
                <a:gdLst>
                  <a:gd name="T0" fmla="*/ 33 w 65"/>
                  <a:gd name="T1" fmla="*/ 0 h 127"/>
                  <a:gd name="T2" fmla="*/ 36 w 65"/>
                  <a:gd name="T3" fmla="*/ 0 h 127"/>
                  <a:gd name="T4" fmla="*/ 39 w 65"/>
                  <a:gd name="T5" fmla="*/ 1 h 127"/>
                  <a:gd name="T6" fmla="*/ 42 w 65"/>
                  <a:gd name="T7" fmla="*/ 2 h 127"/>
                  <a:gd name="T8" fmla="*/ 45 w 65"/>
                  <a:gd name="T9" fmla="*/ 4 h 127"/>
                  <a:gd name="T10" fmla="*/ 50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0 w 65"/>
                  <a:gd name="T31" fmla="*/ 116 h 127"/>
                  <a:gd name="T32" fmla="*/ 45 w 65"/>
                  <a:gd name="T33" fmla="*/ 122 h 127"/>
                  <a:gd name="T34" fmla="*/ 42 w 65"/>
                  <a:gd name="T35" fmla="*/ 124 h 127"/>
                  <a:gd name="T36" fmla="*/ 39 w 65"/>
                  <a:gd name="T37" fmla="*/ 125 h 127"/>
                  <a:gd name="T38" fmla="*/ 36 w 65"/>
                  <a:gd name="T39" fmla="*/ 127 h 127"/>
                  <a:gd name="T40" fmla="*/ 33 w 65"/>
                  <a:gd name="T41" fmla="*/ 127 h 127"/>
                  <a:gd name="T42" fmla="*/ 29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2"/>
                    </a:lnTo>
                    <a:lnTo>
                      <a:pt x="45" y="4"/>
                    </a:lnTo>
                    <a:lnTo>
                      <a:pt x="50" y="10"/>
                    </a:lnTo>
                    <a:lnTo>
                      <a:pt x="55" y="18"/>
                    </a:lnTo>
                    <a:lnTo>
                      <a:pt x="59" y="28"/>
                    </a:lnTo>
                    <a:lnTo>
                      <a:pt x="62" y="38"/>
                    </a:lnTo>
                    <a:lnTo>
                      <a:pt x="64" y="51"/>
                    </a:lnTo>
                    <a:lnTo>
                      <a:pt x="65" y="64"/>
                    </a:lnTo>
                    <a:lnTo>
                      <a:pt x="64" y="76"/>
                    </a:lnTo>
                    <a:lnTo>
                      <a:pt x="62" y="88"/>
                    </a:lnTo>
                    <a:lnTo>
                      <a:pt x="59" y="99"/>
                    </a:lnTo>
                    <a:lnTo>
                      <a:pt x="55" y="108"/>
                    </a:lnTo>
                    <a:lnTo>
                      <a:pt x="50" y="116"/>
                    </a:lnTo>
                    <a:lnTo>
                      <a:pt x="45" y="122"/>
                    </a:lnTo>
                    <a:lnTo>
                      <a:pt x="42" y="124"/>
                    </a:lnTo>
                    <a:lnTo>
                      <a:pt x="39" y="125"/>
                    </a:lnTo>
                    <a:lnTo>
                      <a:pt x="36" y="127"/>
                    </a:lnTo>
                    <a:lnTo>
                      <a:pt x="33" y="127"/>
                    </a:lnTo>
                    <a:lnTo>
                      <a:pt x="29"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9"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07" name="Freeform 544"/>
              <p:cNvSpPr>
                <a:spLocks/>
              </p:cNvSpPr>
              <p:nvPr/>
            </p:nvSpPr>
            <p:spPr bwMode="auto">
              <a:xfrm>
                <a:off x="3602" y="1905"/>
                <a:ext cx="65" cy="127"/>
              </a:xfrm>
              <a:custGeom>
                <a:avLst/>
                <a:gdLst>
                  <a:gd name="T0" fmla="*/ 33 w 65"/>
                  <a:gd name="T1" fmla="*/ 0 h 127"/>
                  <a:gd name="T2" fmla="*/ 36 w 65"/>
                  <a:gd name="T3" fmla="*/ 0 h 127"/>
                  <a:gd name="T4" fmla="*/ 39 w 65"/>
                  <a:gd name="T5" fmla="*/ 1 h 127"/>
                  <a:gd name="T6" fmla="*/ 42 w 65"/>
                  <a:gd name="T7" fmla="*/ 2 h 127"/>
                  <a:gd name="T8" fmla="*/ 45 w 65"/>
                  <a:gd name="T9" fmla="*/ 4 h 127"/>
                  <a:gd name="T10" fmla="*/ 50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0 w 65"/>
                  <a:gd name="T31" fmla="*/ 116 h 127"/>
                  <a:gd name="T32" fmla="*/ 45 w 65"/>
                  <a:gd name="T33" fmla="*/ 122 h 127"/>
                  <a:gd name="T34" fmla="*/ 42 w 65"/>
                  <a:gd name="T35" fmla="*/ 124 h 127"/>
                  <a:gd name="T36" fmla="*/ 39 w 65"/>
                  <a:gd name="T37" fmla="*/ 125 h 127"/>
                  <a:gd name="T38" fmla="*/ 36 w 65"/>
                  <a:gd name="T39" fmla="*/ 127 h 127"/>
                  <a:gd name="T40" fmla="*/ 33 w 65"/>
                  <a:gd name="T41" fmla="*/ 127 h 127"/>
                  <a:gd name="T42" fmla="*/ 29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9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2"/>
                    </a:lnTo>
                    <a:lnTo>
                      <a:pt x="45" y="4"/>
                    </a:lnTo>
                    <a:lnTo>
                      <a:pt x="50" y="10"/>
                    </a:lnTo>
                    <a:lnTo>
                      <a:pt x="55" y="18"/>
                    </a:lnTo>
                    <a:lnTo>
                      <a:pt x="59" y="28"/>
                    </a:lnTo>
                    <a:lnTo>
                      <a:pt x="62" y="38"/>
                    </a:lnTo>
                    <a:lnTo>
                      <a:pt x="64" y="51"/>
                    </a:lnTo>
                    <a:lnTo>
                      <a:pt x="65" y="64"/>
                    </a:lnTo>
                    <a:lnTo>
                      <a:pt x="64" y="76"/>
                    </a:lnTo>
                    <a:lnTo>
                      <a:pt x="62" y="88"/>
                    </a:lnTo>
                    <a:lnTo>
                      <a:pt x="59" y="99"/>
                    </a:lnTo>
                    <a:lnTo>
                      <a:pt x="55" y="108"/>
                    </a:lnTo>
                    <a:lnTo>
                      <a:pt x="50" y="116"/>
                    </a:lnTo>
                    <a:lnTo>
                      <a:pt x="45" y="122"/>
                    </a:lnTo>
                    <a:lnTo>
                      <a:pt x="42" y="124"/>
                    </a:lnTo>
                    <a:lnTo>
                      <a:pt x="39" y="125"/>
                    </a:lnTo>
                    <a:lnTo>
                      <a:pt x="36" y="127"/>
                    </a:lnTo>
                    <a:lnTo>
                      <a:pt x="33" y="127"/>
                    </a:lnTo>
                    <a:lnTo>
                      <a:pt x="29"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9"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908" name="Freeform 545"/>
              <p:cNvSpPr>
                <a:spLocks/>
              </p:cNvSpPr>
              <p:nvPr/>
            </p:nvSpPr>
            <p:spPr bwMode="auto">
              <a:xfrm>
                <a:off x="3297" y="1393"/>
                <a:ext cx="104" cy="223"/>
              </a:xfrm>
              <a:custGeom>
                <a:avLst/>
                <a:gdLst>
                  <a:gd name="T0" fmla="*/ 20 w 104"/>
                  <a:gd name="T1" fmla="*/ 0 h 223"/>
                  <a:gd name="T2" fmla="*/ 83 w 104"/>
                  <a:gd name="T3" fmla="*/ 0 h 223"/>
                  <a:gd name="T4" fmla="*/ 88 w 104"/>
                  <a:gd name="T5" fmla="*/ 2 h 223"/>
                  <a:gd name="T6" fmla="*/ 91 w 104"/>
                  <a:gd name="T7" fmla="*/ 5 h 223"/>
                  <a:gd name="T8" fmla="*/ 95 w 104"/>
                  <a:gd name="T9" fmla="*/ 12 h 223"/>
                  <a:gd name="T10" fmla="*/ 98 w 104"/>
                  <a:gd name="T11" fmla="*/ 19 h 223"/>
                  <a:gd name="T12" fmla="*/ 100 w 104"/>
                  <a:gd name="T13" fmla="*/ 29 h 223"/>
                  <a:gd name="T14" fmla="*/ 102 w 104"/>
                  <a:gd name="T15" fmla="*/ 40 h 223"/>
                  <a:gd name="T16" fmla="*/ 103 w 104"/>
                  <a:gd name="T17" fmla="*/ 52 h 223"/>
                  <a:gd name="T18" fmla="*/ 104 w 104"/>
                  <a:gd name="T19" fmla="*/ 64 h 223"/>
                  <a:gd name="T20" fmla="*/ 104 w 104"/>
                  <a:gd name="T21" fmla="*/ 158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3 w 104"/>
                  <a:gd name="T37" fmla="*/ 223 h 223"/>
                  <a:gd name="T38" fmla="*/ 20 w 104"/>
                  <a:gd name="T39" fmla="*/ 223 h 223"/>
                  <a:gd name="T40" fmla="*/ 16 w 104"/>
                  <a:gd name="T41" fmla="*/ 222 h 223"/>
                  <a:gd name="T42" fmla="*/ 12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8 h 223"/>
                  <a:gd name="T56" fmla="*/ 0 w 104"/>
                  <a:gd name="T57" fmla="*/ 64 h 223"/>
                  <a:gd name="T58" fmla="*/ 1 w 104"/>
                  <a:gd name="T59" fmla="*/ 52 h 223"/>
                  <a:gd name="T60" fmla="*/ 2 w 104"/>
                  <a:gd name="T61" fmla="*/ 40 h 223"/>
                  <a:gd name="T62" fmla="*/ 4 w 104"/>
                  <a:gd name="T63" fmla="*/ 29 h 223"/>
                  <a:gd name="T64" fmla="*/ 6 w 104"/>
                  <a:gd name="T65" fmla="*/ 19 h 223"/>
                  <a:gd name="T66" fmla="*/ 9 w 104"/>
                  <a:gd name="T67" fmla="*/ 12 h 223"/>
                  <a:gd name="T68" fmla="*/ 12 w 104"/>
                  <a:gd name="T69" fmla="*/ 5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3" y="0"/>
                    </a:lnTo>
                    <a:lnTo>
                      <a:pt x="88" y="2"/>
                    </a:lnTo>
                    <a:lnTo>
                      <a:pt x="91" y="5"/>
                    </a:lnTo>
                    <a:lnTo>
                      <a:pt x="95" y="12"/>
                    </a:lnTo>
                    <a:lnTo>
                      <a:pt x="98" y="19"/>
                    </a:lnTo>
                    <a:lnTo>
                      <a:pt x="100" y="29"/>
                    </a:lnTo>
                    <a:lnTo>
                      <a:pt x="102" y="40"/>
                    </a:lnTo>
                    <a:lnTo>
                      <a:pt x="103" y="52"/>
                    </a:lnTo>
                    <a:lnTo>
                      <a:pt x="104" y="64"/>
                    </a:lnTo>
                    <a:lnTo>
                      <a:pt x="104" y="158"/>
                    </a:lnTo>
                    <a:lnTo>
                      <a:pt x="103" y="172"/>
                    </a:lnTo>
                    <a:lnTo>
                      <a:pt x="102" y="183"/>
                    </a:lnTo>
                    <a:lnTo>
                      <a:pt x="100" y="194"/>
                    </a:lnTo>
                    <a:lnTo>
                      <a:pt x="98" y="204"/>
                    </a:lnTo>
                    <a:lnTo>
                      <a:pt x="95" y="211"/>
                    </a:lnTo>
                    <a:lnTo>
                      <a:pt x="91" y="217"/>
                    </a:lnTo>
                    <a:lnTo>
                      <a:pt x="88" y="222"/>
                    </a:lnTo>
                    <a:lnTo>
                      <a:pt x="83" y="223"/>
                    </a:lnTo>
                    <a:lnTo>
                      <a:pt x="20" y="223"/>
                    </a:lnTo>
                    <a:lnTo>
                      <a:pt x="16" y="222"/>
                    </a:lnTo>
                    <a:lnTo>
                      <a:pt x="12" y="217"/>
                    </a:lnTo>
                    <a:lnTo>
                      <a:pt x="9" y="211"/>
                    </a:lnTo>
                    <a:lnTo>
                      <a:pt x="6" y="204"/>
                    </a:lnTo>
                    <a:lnTo>
                      <a:pt x="4" y="194"/>
                    </a:lnTo>
                    <a:lnTo>
                      <a:pt x="2" y="183"/>
                    </a:lnTo>
                    <a:lnTo>
                      <a:pt x="1" y="172"/>
                    </a:lnTo>
                    <a:lnTo>
                      <a:pt x="0" y="158"/>
                    </a:lnTo>
                    <a:lnTo>
                      <a:pt x="0" y="64"/>
                    </a:lnTo>
                    <a:lnTo>
                      <a:pt x="1" y="52"/>
                    </a:lnTo>
                    <a:lnTo>
                      <a:pt x="2" y="40"/>
                    </a:lnTo>
                    <a:lnTo>
                      <a:pt x="4" y="29"/>
                    </a:lnTo>
                    <a:lnTo>
                      <a:pt x="6" y="19"/>
                    </a:lnTo>
                    <a:lnTo>
                      <a:pt x="9" y="12"/>
                    </a:lnTo>
                    <a:lnTo>
                      <a:pt x="12" y="5"/>
                    </a:lnTo>
                    <a:lnTo>
                      <a:pt x="16" y="2"/>
                    </a:lnTo>
                    <a:lnTo>
                      <a:pt x="20" y="0"/>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09" name="Freeform 546"/>
              <p:cNvSpPr>
                <a:spLocks/>
              </p:cNvSpPr>
              <p:nvPr/>
            </p:nvSpPr>
            <p:spPr bwMode="auto">
              <a:xfrm>
                <a:off x="3297" y="1393"/>
                <a:ext cx="104" cy="223"/>
              </a:xfrm>
              <a:custGeom>
                <a:avLst/>
                <a:gdLst>
                  <a:gd name="T0" fmla="*/ 20 w 104"/>
                  <a:gd name="T1" fmla="*/ 0 h 223"/>
                  <a:gd name="T2" fmla="*/ 83 w 104"/>
                  <a:gd name="T3" fmla="*/ 0 h 223"/>
                  <a:gd name="T4" fmla="*/ 88 w 104"/>
                  <a:gd name="T5" fmla="*/ 2 h 223"/>
                  <a:gd name="T6" fmla="*/ 91 w 104"/>
                  <a:gd name="T7" fmla="*/ 5 h 223"/>
                  <a:gd name="T8" fmla="*/ 95 w 104"/>
                  <a:gd name="T9" fmla="*/ 12 h 223"/>
                  <a:gd name="T10" fmla="*/ 98 w 104"/>
                  <a:gd name="T11" fmla="*/ 19 h 223"/>
                  <a:gd name="T12" fmla="*/ 100 w 104"/>
                  <a:gd name="T13" fmla="*/ 29 h 223"/>
                  <a:gd name="T14" fmla="*/ 102 w 104"/>
                  <a:gd name="T15" fmla="*/ 40 h 223"/>
                  <a:gd name="T16" fmla="*/ 103 w 104"/>
                  <a:gd name="T17" fmla="*/ 52 h 223"/>
                  <a:gd name="T18" fmla="*/ 104 w 104"/>
                  <a:gd name="T19" fmla="*/ 64 h 223"/>
                  <a:gd name="T20" fmla="*/ 104 w 104"/>
                  <a:gd name="T21" fmla="*/ 158 h 223"/>
                  <a:gd name="T22" fmla="*/ 103 w 104"/>
                  <a:gd name="T23" fmla="*/ 172 h 223"/>
                  <a:gd name="T24" fmla="*/ 102 w 104"/>
                  <a:gd name="T25" fmla="*/ 183 h 223"/>
                  <a:gd name="T26" fmla="*/ 100 w 104"/>
                  <a:gd name="T27" fmla="*/ 194 h 223"/>
                  <a:gd name="T28" fmla="*/ 98 w 104"/>
                  <a:gd name="T29" fmla="*/ 204 h 223"/>
                  <a:gd name="T30" fmla="*/ 95 w 104"/>
                  <a:gd name="T31" fmla="*/ 211 h 223"/>
                  <a:gd name="T32" fmla="*/ 91 w 104"/>
                  <a:gd name="T33" fmla="*/ 217 h 223"/>
                  <a:gd name="T34" fmla="*/ 88 w 104"/>
                  <a:gd name="T35" fmla="*/ 222 h 223"/>
                  <a:gd name="T36" fmla="*/ 83 w 104"/>
                  <a:gd name="T37" fmla="*/ 223 h 223"/>
                  <a:gd name="T38" fmla="*/ 20 w 104"/>
                  <a:gd name="T39" fmla="*/ 223 h 223"/>
                  <a:gd name="T40" fmla="*/ 16 w 104"/>
                  <a:gd name="T41" fmla="*/ 222 h 223"/>
                  <a:gd name="T42" fmla="*/ 12 w 104"/>
                  <a:gd name="T43" fmla="*/ 217 h 223"/>
                  <a:gd name="T44" fmla="*/ 9 w 104"/>
                  <a:gd name="T45" fmla="*/ 211 h 223"/>
                  <a:gd name="T46" fmla="*/ 6 w 104"/>
                  <a:gd name="T47" fmla="*/ 204 h 223"/>
                  <a:gd name="T48" fmla="*/ 4 w 104"/>
                  <a:gd name="T49" fmla="*/ 194 h 223"/>
                  <a:gd name="T50" fmla="*/ 2 w 104"/>
                  <a:gd name="T51" fmla="*/ 183 h 223"/>
                  <a:gd name="T52" fmla="*/ 1 w 104"/>
                  <a:gd name="T53" fmla="*/ 172 h 223"/>
                  <a:gd name="T54" fmla="*/ 0 w 104"/>
                  <a:gd name="T55" fmla="*/ 158 h 223"/>
                  <a:gd name="T56" fmla="*/ 0 w 104"/>
                  <a:gd name="T57" fmla="*/ 64 h 223"/>
                  <a:gd name="T58" fmla="*/ 1 w 104"/>
                  <a:gd name="T59" fmla="*/ 52 h 223"/>
                  <a:gd name="T60" fmla="*/ 2 w 104"/>
                  <a:gd name="T61" fmla="*/ 40 h 223"/>
                  <a:gd name="T62" fmla="*/ 4 w 104"/>
                  <a:gd name="T63" fmla="*/ 29 h 223"/>
                  <a:gd name="T64" fmla="*/ 6 w 104"/>
                  <a:gd name="T65" fmla="*/ 19 h 223"/>
                  <a:gd name="T66" fmla="*/ 9 w 104"/>
                  <a:gd name="T67" fmla="*/ 12 h 223"/>
                  <a:gd name="T68" fmla="*/ 12 w 104"/>
                  <a:gd name="T69" fmla="*/ 5 h 223"/>
                  <a:gd name="T70" fmla="*/ 16 w 104"/>
                  <a:gd name="T71" fmla="*/ 2 h 223"/>
                  <a:gd name="T72" fmla="*/ 20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0" y="0"/>
                    </a:moveTo>
                    <a:lnTo>
                      <a:pt x="83" y="0"/>
                    </a:lnTo>
                    <a:lnTo>
                      <a:pt x="88" y="2"/>
                    </a:lnTo>
                    <a:lnTo>
                      <a:pt x="91" y="5"/>
                    </a:lnTo>
                    <a:lnTo>
                      <a:pt x="95" y="12"/>
                    </a:lnTo>
                    <a:lnTo>
                      <a:pt x="98" y="19"/>
                    </a:lnTo>
                    <a:lnTo>
                      <a:pt x="100" y="29"/>
                    </a:lnTo>
                    <a:lnTo>
                      <a:pt x="102" y="40"/>
                    </a:lnTo>
                    <a:lnTo>
                      <a:pt x="103" y="52"/>
                    </a:lnTo>
                    <a:lnTo>
                      <a:pt x="104" y="64"/>
                    </a:lnTo>
                    <a:lnTo>
                      <a:pt x="104" y="158"/>
                    </a:lnTo>
                    <a:lnTo>
                      <a:pt x="103" y="172"/>
                    </a:lnTo>
                    <a:lnTo>
                      <a:pt x="102" y="183"/>
                    </a:lnTo>
                    <a:lnTo>
                      <a:pt x="100" y="194"/>
                    </a:lnTo>
                    <a:lnTo>
                      <a:pt x="98" y="204"/>
                    </a:lnTo>
                    <a:lnTo>
                      <a:pt x="95" y="211"/>
                    </a:lnTo>
                    <a:lnTo>
                      <a:pt x="91" y="217"/>
                    </a:lnTo>
                    <a:lnTo>
                      <a:pt x="88" y="222"/>
                    </a:lnTo>
                    <a:lnTo>
                      <a:pt x="83" y="223"/>
                    </a:lnTo>
                    <a:lnTo>
                      <a:pt x="20" y="223"/>
                    </a:lnTo>
                    <a:lnTo>
                      <a:pt x="16" y="222"/>
                    </a:lnTo>
                    <a:lnTo>
                      <a:pt x="12" y="217"/>
                    </a:lnTo>
                    <a:lnTo>
                      <a:pt x="9" y="211"/>
                    </a:lnTo>
                    <a:lnTo>
                      <a:pt x="6" y="204"/>
                    </a:lnTo>
                    <a:lnTo>
                      <a:pt x="4" y="194"/>
                    </a:lnTo>
                    <a:lnTo>
                      <a:pt x="2" y="183"/>
                    </a:lnTo>
                    <a:lnTo>
                      <a:pt x="1" y="172"/>
                    </a:lnTo>
                    <a:lnTo>
                      <a:pt x="0" y="158"/>
                    </a:lnTo>
                    <a:lnTo>
                      <a:pt x="0" y="64"/>
                    </a:lnTo>
                    <a:lnTo>
                      <a:pt x="1" y="52"/>
                    </a:lnTo>
                    <a:lnTo>
                      <a:pt x="2" y="40"/>
                    </a:lnTo>
                    <a:lnTo>
                      <a:pt x="4" y="29"/>
                    </a:lnTo>
                    <a:lnTo>
                      <a:pt x="6" y="19"/>
                    </a:lnTo>
                    <a:lnTo>
                      <a:pt x="9" y="12"/>
                    </a:lnTo>
                    <a:lnTo>
                      <a:pt x="12" y="5"/>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910" name="Freeform 547"/>
              <p:cNvSpPr>
                <a:spLocks/>
              </p:cNvSpPr>
              <p:nvPr/>
            </p:nvSpPr>
            <p:spPr bwMode="auto">
              <a:xfrm>
                <a:off x="3313" y="1450"/>
                <a:ext cx="65" cy="127"/>
              </a:xfrm>
              <a:custGeom>
                <a:avLst/>
                <a:gdLst>
                  <a:gd name="T0" fmla="*/ 32 w 65"/>
                  <a:gd name="T1" fmla="*/ 0 h 127"/>
                  <a:gd name="T2" fmla="*/ 36 w 65"/>
                  <a:gd name="T3" fmla="*/ 0 h 127"/>
                  <a:gd name="T4" fmla="*/ 39 w 65"/>
                  <a:gd name="T5" fmla="*/ 2 h 127"/>
                  <a:gd name="T6" fmla="*/ 42 w 65"/>
                  <a:gd name="T7" fmla="*/ 3 h 127"/>
                  <a:gd name="T8" fmla="*/ 46 w 65"/>
                  <a:gd name="T9" fmla="*/ 5 h 127"/>
                  <a:gd name="T10" fmla="*/ 51 w 65"/>
                  <a:gd name="T11" fmla="*/ 11 h 127"/>
                  <a:gd name="T12" fmla="*/ 56 w 65"/>
                  <a:gd name="T13" fmla="*/ 19 h 127"/>
                  <a:gd name="T14" fmla="*/ 60 w 65"/>
                  <a:gd name="T15" fmla="*/ 28 h 127"/>
                  <a:gd name="T16" fmla="*/ 63 w 65"/>
                  <a:gd name="T17" fmla="*/ 39 h 127"/>
                  <a:gd name="T18" fmla="*/ 65 w 65"/>
                  <a:gd name="T19" fmla="*/ 52 h 127"/>
                  <a:gd name="T20" fmla="*/ 65 w 65"/>
                  <a:gd name="T21" fmla="*/ 64 h 127"/>
                  <a:gd name="T22" fmla="*/ 65 w 65"/>
                  <a:gd name="T23" fmla="*/ 77 h 127"/>
                  <a:gd name="T24" fmla="*/ 63 w 65"/>
                  <a:gd name="T25" fmla="*/ 89 h 127"/>
                  <a:gd name="T26" fmla="*/ 60 w 65"/>
                  <a:gd name="T27" fmla="*/ 99 h 127"/>
                  <a:gd name="T28" fmla="*/ 56 w 65"/>
                  <a:gd name="T29" fmla="*/ 109 h 127"/>
                  <a:gd name="T30" fmla="*/ 51 w 65"/>
                  <a:gd name="T31" fmla="*/ 117 h 127"/>
                  <a:gd name="T32" fmla="*/ 46 w 65"/>
                  <a:gd name="T33" fmla="*/ 123 h 127"/>
                  <a:gd name="T34" fmla="*/ 42 w 65"/>
                  <a:gd name="T35" fmla="*/ 125 h 127"/>
                  <a:gd name="T36" fmla="*/ 39 w 65"/>
                  <a:gd name="T37" fmla="*/ 126 h 127"/>
                  <a:gd name="T38" fmla="*/ 36 w 65"/>
                  <a:gd name="T39" fmla="*/ 127 h 127"/>
                  <a:gd name="T40" fmla="*/ 32 w 65"/>
                  <a:gd name="T41" fmla="*/ 127 h 127"/>
                  <a:gd name="T42" fmla="*/ 29 w 65"/>
                  <a:gd name="T43" fmla="*/ 127 h 127"/>
                  <a:gd name="T44" fmla="*/ 26 w 65"/>
                  <a:gd name="T45" fmla="*/ 126 h 127"/>
                  <a:gd name="T46" fmla="*/ 23 w 65"/>
                  <a:gd name="T47" fmla="*/ 125 h 127"/>
                  <a:gd name="T48" fmla="*/ 20 w 65"/>
                  <a:gd name="T49" fmla="*/ 123 h 127"/>
                  <a:gd name="T50" fmla="*/ 14 w 65"/>
                  <a:gd name="T51" fmla="*/ 117 h 127"/>
                  <a:gd name="T52" fmla="*/ 10 w 65"/>
                  <a:gd name="T53" fmla="*/ 109 h 127"/>
                  <a:gd name="T54" fmla="*/ 6 w 65"/>
                  <a:gd name="T55" fmla="*/ 99 h 127"/>
                  <a:gd name="T56" fmla="*/ 3 w 65"/>
                  <a:gd name="T57" fmla="*/ 89 h 127"/>
                  <a:gd name="T58" fmla="*/ 1 w 65"/>
                  <a:gd name="T59" fmla="*/ 77 h 127"/>
                  <a:gd name="T60" fmla="*/ 0 w 65"/>
                  <a:gd name="T61" fmla="*/ 64 h 127"/>
                  <a:gd name="T62" fmla="*/ 1 w 65"/>
                  <a:gd name="T63" fmla="*/ 52 h 127"/>
                  <a:gd name="T64" fmla="*/ 3 w 65"/>
                  <a:gd name="T65" fmla="*/ 39 h 127"/>
                  <a:gd name="T66" fmla="*/ 6 w 65"/>
                  <a:gd name="T67" fmla="*/ 28 h 127"/>
                  <a:gd name="T68" fmla="*/ 10 w 65"/>
                  <a:gd name="T69" fmla="*/ 19 h 127"/>
                  <a:gd name="T70" fmla="*/ 14 w 65"/>
                  <a:gd name="T71" fmla="*/ 11 h 127"/>
                  <a:gd name="T72" fmla="*/ 20 w 65"/>
                  <a:gd name="T73" fmla="*/ 5 h 127"/>
                  <a:gd name="T74" fmla="*/ 23 w 65"/>
                  <a:gd name="T75" fmla="*/ 3 h 127"/>
                  <a:gd name="T76" fmla="*/ 26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6" y="0"/>
                    </a:lnTo>
                    <a:lnTo>
                      <a:pt x="39" y="2"/>
                    </a:lnTo>
                    <a:lnTo>
                      <a:pt x="42" y="3"/>
                    </a:lnTo>
                    <a:lnTo>
                      <a:pt x="46" y="5"/>
                    </a:lnTo>
                    <a:lnTo>
                      <a:pt x="51" y="11"/>
                    </a:lnTo>
                    <a:lnTo>
                      <a:pt x="56" y="19"/>
                    </a:lnTo>
                    <a:lnTo>
                      <a:pt x="60" y="28"/>
                    </a:lnTo>
                    <a:lnTo>
                      <a:pt x="63" y="39"/>
                    </a:lnTo>
                    <a:lnTo>
                      <a:pt x="65" y="52"/>
                    </a:lnTo>
                    <a:lnTo>
                      <a:pt x="65" y="64"/>
                    </a:lnTo>
                    <a:lnTo>
                      <a:pt x="65" y="77"/>
                    </a:lnTo>
                    <a:lnTo>
                      <a:pt x="63" y="89"/>
                    </a:lnTo>
                    <a:lnTo>
                      <a:pt x="60" y="99"/>
                    </a:lnTo>
                    <a:lnTo>
                      <a:pt x="56" y="109"/>
                    </a:lnTo>
                    <a:lnTo>
                      <a:pt x="51" y="117"/>
                    </a:lnTo>
                    <a:lnTo>
                      <a:pt x="46" y="123"/>
                    </a:lnTo>
                    <a:lnTo>
                      <a:pt x="42" y="125"/>
                    </a:lnTo>
                    <a:lnTo>
                      <a:pt x="39" y="126"/>
                    </a:lnTo>
                    <a:lnTo>
                      <a:pt x="36" y="127"/>
                    </a:lnTo>
                    <a:lnTo>
                      <a:pt x="32" y="127"/>
                    </a:lnTo>
                    <a:lnTo>
                      <a:pt x="29" y="127"/>
                    </a:lnTo>
                    <a:lnTo>
                      <a:pt x="26" y="126"/>
                    </a:lnTo>
                    <a:lnTo>
                      <a:pt x="23" y="125"/>
                    </a:lnTo>
                    <a:lnTo>
                      <a:pt x="20" y="123"/>
                    </a:lnTo>
                    <a:lnTo>
                      <a:pt x="14" y="117"/>
                    </a:lnTo>
                    <a:lnTo>
                      <a:pt x="10" y="109"/>
                    </a:lnTo>
                    <a:lnTo>
                      <a:pt x="6" y="99"/>
                    </a:lnTo>
                    <a:lnTo>
                      <a:pt x="3" y="89"/>
                    </a:lnTo>
                    <a:lnTo>
                      <a:pt x="1" y="77"/>
                    </a:lnTo>
                    <a:lnTo>
                      <a:pt x="0" y="64"/>
                    </a:lnTo>
                    <a:lnTo>
                      <a:pt x="1" y="52"/>
                    </a:lnTo>
                    <a:lnTo>
                      <a:pt x="3" y="39"/>
                    </a:lnTo>
                    <a:lnTo>
                      <a:pt x="6" y="28"/>
                    </a:lnTo>
                    <a:lnTo>
                      <a:pt x="10" y="19"/>
                    </a:lnTo>
                    <a:lnTo>
                      <a:pt x="14" y="11"/>
                    </a:lnTo>
                    <a:lnTo>
                      <a:pt x="20" y="5"/>
                    </a:lnTo>
                    <a:lnTo>
                      <a:pt x="23" y="3"/>
                    </a:lnTo>
                    <a:lnTo>
                      <a:pt x="26" y="2"/>
                    </a:lnTo>
                    <a:lnTo>
                      <a:pt x="29" y="0"/>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11" name="Freeform 548"/>
              <p:cNvSpPr>
                <a:spLocks/>
              </p:cNvSpPr>
              <p:nvPr/>
            </p:nvSpPr>
            <p:spPr bwMode="auto">
              <a:xfrm>
                <a:off x="3313" y="1450"/>
                <a:ext cx="65" cy="127"/>
              </a:xfrm>
              <a:custGeom>
                <a:avLst/>
                <a:gdLst>
                  <a:gd name="T0" fmla="*/ 32 w 65"/>
                  <a:gd name="T1" fmla="*/ 0 h 127"/>
                  <a:gd name="T2" fmla="*/ 36 w 65"/>
                  <a:gd name="T3" fmla="*/ 0 h 127"/>
                  <a:gd name="T4" fmla="*/ 39 w 65"/>
                  <a:gd name="T5" fmla="*/ 2 h 127"/>
                  <a:gd name="T6" fmla="*/ 42 w 65"/>
                  <a:gd name="T7" fmla="*/ 3 h 127"/>
                  <a:gd name="T8" fmla="*/ 46 w 65"/>
                  <a:gd name="T9" fmla="*/ 5 h 127"/>
                  <a:gd name="T10" fmla="*/ 51 w 65"/>
                  <a:gd name="T11" fmla="*/ 11 h 127"/>
                  <a:gd name="T12" fmla="*/ 56 w 65"/>
                  <a:gd name="T13" fmla="*/ 19 h 127"/>
                  <a:gd name="T14" fmla="*/ 60 w 65"/>
                  <a:gd name="T15" fmla="*/ 28 h 127"/>
                  <a:gd name="T16" fmla="*/ 63 w 65"/>
                  <a:gd name="T17" fmla="*/ 39 h 127"/>
                  <a:gd name="T18" fmla="*/ 65 w 65"/>
                  <a:gd name="T19" fmla="*/ 52 h 127"/>
                  <a:gd name="T20" fmla="*/ 65 w 65"/>
                  <a:gd name="T21" fmla="*/ 64 h 127"/>
                  <a:gd name="T22" fmla="*/ 65 w 65"/>
                  <a:gd name="T23" fmla="*/ 77 h 127"/>
                  <a:gd name="T24" fmla="*/ 63 w 65"/>
                  <a:gd name="T25" fmla="*/ 89 h 127"/>
                  <a:gd name="T26" fmla="*/ 60 w 65"/>
                  <a:gd name="T27" fmla="*/ 99 h 127"/>
                  <a:gd name="T28" fmla="*/ 56 w 65"/>
                  <a:gd name="T29" fmla="*/ 109 h 127"/>
                  <a:gd name="T30" fmla="*/ 51 w 65"/>
                  <a:gd name="T31" fmla="*/ 117 h 127"/>
                  <a:gd name="T32" fmla="*/ 46 w 65"/>
                  <a:gd name="T33" fmla="*/ 123 h 127"/>
                  <a:gd name="T34" fmla="*/ 42 w 65"/>
                  <a:gd name="T35" fmla="*/ 125 h 127"/>
                  <a:gd name="T36" fmla="*/ 39 w 65"/>
                  <a:gd name="T37" fmla="*/ 126 h 127"/>
                  <a:gd name="T38" fmla="*/ 36 w 65"/>
                  <a:gd name="T39" fmla="*/ 127 h 127"/>
                  <a:gd name="T40" fmla="*/ 32 w 65"/>
                  <a:gd name="T41" fmla="*/ 127 h 127"/>
                  <a:gd name="T42" fmla="*/ 29 w 65"/>
                  <a:gd name="T43" fmla="*/ 127 h 127"/>
                  <a:gd name="T44" fmla="*/ 26 w 65"/>
                  <a:gd name="T45" fmla="*/ 126 h 127"/>
                  <a:gd name="T46" fmla="*/ 23 w 65"/>
                  <a:gd name="T47" fmla="*/ 125 h 127"/>
                  <a:gd name="T48" fmla="*/ 20 w 65"/>
                  <a:gd name="T49" fmla="*/ 123 h 127"/>
                  <a:gd name="T50" fmla="*/ 14 w 65"/>
                  <a:gd name="T51" fmla="*/ 117 h 127"/>
                  <a:gd name="T52" fmla="*/ 10 w 65"/>
                  <a:gd name="T53" fmla="*/ 109 h 127"/>
                  <a:gd name="T54" fmla="*/ 6 w 65"/>
                  <a:gd name="T55" fmla="*/ 99 h 127"/>
                  <a:gd name="T56" fmla="*/ 3 w 65"/>
                  <a:gd name="T57" fmla="*/ 89 h 127"/>
                  <a:gd name="T58" fmla="*/ 1 w 65"/>
                  <a:gd name="T59" fmla="*/ 77 h 127"/>
                  <a:gd name="T60" fmla="*/ 0 w 65"/>
                  <a:gd name="T61" fmla="*/ 64 h 127"/>
                  <a:gd name="T62" fmla="*/ 1 w 65"/>
                  <a:gd name="T63" fmla="*/ 52 h 127"/>
                  <a:gd name="T64" fmla="*/ 3 w 65"/>
                  <a:gd name="T65" fmla="*/ 39 h 127"/>
                  <a:gd name="T66" fmla="*/ 6 w 65"/>
                  <a:gd name="T67" fmla="*/ 28 h 127"/>
                  <a:gd name="T68" fmla="*/ 10 w 65"/>
                  <a:gd name="T69" fmla="*/ 19 h 127"/>
                  <a:gd name="T70" fmla="*/ 14 w 65"/>
                  <a:gd name="T71" fmla="*/ 11 h 127"/>
                  <a:gd name="T72" fmla="*/ 20 w 65"/>
                  <a:gd name="T73" fmla="*/ 5 h 127"/>
                  <a:gd name="T74" fmla="*/ 23 w 65"/>
                  <a:gd name="T75" fmla="*/ 3 h 127"/>
                  <a:gd name="T76" fmla="*/ 26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6" y="0"/>
                    </a:lnTo>
                    <a:lnTo>
                      <a:pt x="39" y="2"/>
                    </a:lnTo>
                    <a:lnTo>
                      <a:pt x="42" y="3"/>
                    </a:lnTo>
                    <a:lnTo>
                      <a:pt x="46" y="5"/>
                    </a:lnTo>
                    <a:lnTo>
                      <a:pt x="51" y="11"/>
                    </a:lnTo>
                    <a:lnTo>
                      <a:pt x="56" y="19"/>
                    </a:lnTo>
                    <a:lnTo>
                      <a:pt x="60" y="28"/>
                    </a:lnTo>
                    <a:lnTo>
                      <a:pt x="63" y="39"/>
                    </a:lnTo>
                    <a:lnTo>
                      <a:pt x="65" y="52"/>
                    </a:lnTo>
                    <a:lnTo>
                      <a:pt x="65" y="64"/>
                    </a:lnTo>
                    <a:lnTo>
                      <a:pt x="65" y="77"/>
                    </a:lnTo>
                    <a:lnTo>
                      <a:pt x="63" y="89"/>
                    </a:lnTo>
                    <a:lnTo>
                      <a:pt x="60" y="99"/>
                    </a:lnTo>
                    <a:lnTo>
                      <a:pt x="56" y="109"/>
                    </a:lnTo>
                    <a:lnTo>
                      <a:pt x="51" y="117"/>
                    </a:lnTo>
                    <a:lnTo>
                      <a:pt x="46" y="123"/>
                    </a:lnTo>
                    <a:lnTo>
                      <a:pt x="42" y="125"/>
                    </a:lnTo>
                    <a:lnTo>
                      <a:pt x="39" y="126"/>
                    </a:lnTo>
                    <a:lnTo>
                      <a:pt x="36" y="127"/>
                    </a:lnTo>
                    <a:lnTo>
                      <a:pt x="32" y="127"/>
                    </a:lnTo>
                    <a:lnTo>
                      <a:pt x="29" y="127"/>
                    </a:lnTo>
                    <a:lnTo>
                      <a:pt x="26" y="126"/>
                    </a:lnTo>
                    <a:lnTo>
                      <a:pt x="23" y="125"/>
                    </a:lnTo>
                    <a:lnTo>
                      <a:pt x="20" y="123"/>
                    </a:lnTo>
                    <a:lnTo>
                      <a:pt x="14" y="117"/>
                    </a:lnTo>
                    <a:lnTo>
                      <a:pt x="10" y="109"/>
                    </a:lnTo>
                    <a:lnTo>
                      <a:pt x="6" y="99"/>
                    </a:lnTo>
                    <a:lnTo>
                      <a:pt x="3" y="89"/>
                    </a:lnTo>
                    <a:lnTo>
                      <a:pt x="1" y="77"/>
                    </a:lnTo>
                    <a:lnTo>
                      <a:pt x="0" y="64"/>
                    </a:lnTo>
                    <a:lnTo>
                      <a:pt x="1" y="52"/>
                    </a:lnTo>
                    <a:lnTo>
                      <a:pt x="3" y="39"/>
                    </a:lnTo>
                    <a:lnTo>
                      <a:pt x="6" y="28"/>
                    </a:lnTo>
                    <a:lnTo>
                      <a:pt x="10" y="19"/>
                    </a:lnTo>
                    <a:lnTo>
                      <a:pt x="14" y="11"/>
                    </a:lnTo>
                    <a:lnTo>
                      <a:pt x="20" y="5"/>
                    </a:lnTo>
                    <a:lnTo>
                      <a:pt x="23" y="3"/>
                    </a:lnTo>
                    <a:lnTo>
                      <a:pt x="26"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grpSp>
        <p:sp>
          <p:nvSpPr>
            <p:cNvPr id="15771" name="AutoShape 549"/>
            <p:cNvSpPr>
              <a:spLocks noChangeArrowheads="1"/>
            </p:cNvSpPr>
            <p:nvPr/>
          </p:nvSpPr>
          <p:spPr bwMode="auto">
            <a:xfrm>
              <a:off x="2971" y="2295"/>
              <a:ext cx="793" cy="134"/>
            </a:xfrm>
            <a:prstGeom prst="roundRect">
              <a:avLst>
                <a:gd name="adj" fmla="val 16667"/>
              </a:avLst>
            </a:prstGeom>
            <a:solidFill>
              <a:srgbClr val="808080"/>
            </a:solidFill>
            <a:ln w="3175" algn="ctr">
              <a:solidFill>
                <a:srgbClr val="808080"/>
              </a:solidFill>
              <a:round/>
              <a:headEnd/>
              <a:tailEnd/>
            </a:ln>
          </p:spPr>
          <p:txBody>
            <a:bodyPr wrap="none" anchor="ctr"/>
            <a:lstStyle/>
            <a:p>
              <a:endParaRPr lang="ru-RU"/>
            </a:p>
          </p:txBody>
        </p:sp>
      </p:grpSp>
      <p:grpSp>
        <p:nvGrpSpPr>
          <p:cNvPr id="15486" name="Group 550"/>
          <p:cNvGrpSpPr>
            <a:grpSpLocks/>
          </p:cNvGrpSpPr>
          <p:nvPr/>
        </p:nvGrpSpPr>
        <p:grpSpPr bwMode="auto">
          <a:xfrm>
            <a:off x="6246813" y="2430968"/>
            <a:ext cx="1260475" cy="1911350"/>
            <a:chOff x="3896" y="1023"/>
            <a:chExt cx="794" cy="1204"/>
          </a:xfrm>
        </p:grpSpPr>
        <p:sp>
          <p:nvSpPr>
            <p:cNvPr id="15614" name="Freeform 551"/>
            <p:cNvSpPr>
              <a:spLocks/>
            </p:cNvSpPr>
            <p:nvPr/>
          </p:nvSpPr>
          <p:spPr bwMode="auto">
            <a:xfrm>
              <a:off x="3920" y="1848"/>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1 w 103"/>
                <a:gd name="T15" fmla="*/ 39 h 222"/>
                <a:gd name="T16" fmla="*/ 103 w 103"/>
                <a:gd name="T17" fmla="*/ 51 h 222"/>
                <a:gd name="T18" fmla="*/ 103 w 103"/>
                <a:gd name="T19" fmla="*/ 65 h 222"/>
                <a:gd name="T20" fmla="*/ 103 w 103"/>
                <a:gd name="T21" fmla="*/ 158 h 222"/>
                <a:gd name="T22" fmla="*/ 103 w 103"/>
                <a:gd name="T23" fmla="*/ 171 h 222"/>
                <a:gd name="T24" fmla="*/ 101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8 w 103"/>
                <a:gd name="T45" fmla="*/ 210 h 222"/>
                <a:gd name="T46" fmla="*/ 5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5 w 103"/>
                <a:gd name="T65" fmla="*/ 18 h 222"/>
                <a:gd name="T66" fmla="*/ 8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1" y="39"/>
                  </a:lnTo>
                  <a:lnTo>
                    <a:pt x="103" y="51"/>
                  </a:lnTo>
                  <a:lnTo>
                    <a:pt x="103" y="65"/>
                  </a:lnTo>
                  <a:lnTo>
                    <a:pt x="103" y="158"/>
                  </a:lnTo>
                  <a:lnTo>
                    <a:pt x="103" y="171"/>
                  </a:lnTo>
                  <a:lnTo>
                    <a:pt x="101" y="182"/>
                  </a:lnTo>
                  <a:lnTo>
                    <a:pt x="100" y="193"/>
                  </a:lnTo>
                  <a:lnTo>
                    <a:pt x="97" y="203"/>
                  </a:lnTo>
                  <a:lnTo>
                    <a:pt x="94" y="210"/>
                  </a:lnTo>
                  <a:lnTo>
                    <a:pt x="91" y="217"/>
                  </a:lnTo>
                  <a:lnTo>
                    <a:pt x="87" y="221"/>
                  </a:lnTo>
                  <a:lnTo>
                    <a:pt x="83" y="222"/>
                  </a:lnTo>
                  <a:lnTo>
                    <a:pt x="20" y="222"/>
                  </a:lnTo>
                  <a:lnTo>
                    <a:pt x="16" y="221"/>
                  </a:lnTo>
                  <a:lnTo>
                    <a:pt x="12" y="217"/>
                  </a:lnTo>
                  <a:lnTo>
                    <a:pt x="8" y="210"/>
                  </a:lnTo>
                  <a:lnTo>
                    <a:pt x="5" y="203"/>
                  </a:lnTo>
                  <a:lnTo>
                    <a:pt x="3" y="193"/>
                  </a:lnTo>
                  <a:lnTo>
                    <a:pt x="1" y="182"/>
                  </a:lnTo>
                  <a:lnTo>
                    <a:pt x="0" y="171"/>
                  </a:lnTo>
                  <a:lnTo>
                    <a:pt x="0" y="158"/>
                  </a:lnTo>
                  <a:lnTo>
                    <a:pt x="0" y="65"/>
                  </a:lnTo>
                  <a:lnTo>
                    <a:pt x="0" y="51"/>
                  </a:lnTo>
                  <a:lnTo>
                    <a:pt x="1" y="39"/>
                  </a:lnTo>
                  <a:lnTo>
                    <a:pt x="3" y="29"/>
                  </a:lnTo>
                  <a:lnTo>
                    <a:pt x="5" y="18"/>
                  </a:lnTo>
                  <a:lnTo>
                    <a:pt x="8" y="11"/>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15" name="Freeform 552"/>
            <p:cNvSpPr>
              <a:spLocks/>
            </p:cNvSpPr>
            <p:nvPr/>
          </p:nvSpPr>
          <p:spPr bwMode="auto">
            <a:xfrm>
              <a:off x="3920" y="1848"/>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1 w 103"/>
                <a:gd name="T15" fmla="*/ 39 h 222"/>
                <a:gd name="T16" fmla="*/ 103 w 103"/>
                <a:gd name="T17" fmla="*/ 51 h 222"/>
                <a:gd name="T18" fmla="*/ 103 w 103"/>
                <a:gd name="T19" fmla="*/ 65 h 222"/>
                <a:gd name="T20" fmla="*/ 103 w 103"/>
                <a:gd name="T21" fmla="*/ 158 h 222"/>
                <a:gd name="T22" fmla="*/ 103 w 103"/>
                <a:gd name="T23" fmla="*/ 171 h 222"/>
                <a:gd name="T24" fmla="*/ 101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8 w 103"/>
                <a:gd name="T45" fmla="*/ 210 h 222"/>
                <a:gd name="T46" fmla="*/ 5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5 w 103"/>
                <a:gd name="T65" fmla="*/ 18 h 222"/>
                <a:gd name="T66" fmla="*/ 8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1" y="39"/>
                  </a:lnTo>
                  <a:lnTo>
                    <a:pt x="103" y="51"/>
                  </a:lnTo>
                  <a:lnTo>
                    <a:pt x="103" y="65"/>
                  </a:lnTo>
                  <a:lnTo>
                    <a:pt x="103" y="158"/>
                  </a:lnTo>
                  <a:lnTo>
                    <a:pt x="103" y="171"/>
                  </a:lnTo>
                  <a:lnTo>
                    <a:pt x="101" y="182"/>
                  </a:lnTo>
                  <a:lnTo>
                    <a:pt x="100" y="193"/>
                  </a:lnTo>
                  <a:lnTo>
                    <a:pt x="97" y="203"/>
                  </a:lnTo>
                  <a:lnTo>
                    <a:pt x="94" y="210"/>
                  </a:lnTo>
                  <a:lnTo>
                    <a:pt x="91" y="217"/>
                  </a:lnTo>
                  <a:lnTo>
                    <a:pt x="87" y="221"/>
                  </a:lnTo>
                  <a:lnTo>
                    <a:pt x="83" y="222"/>
                  </a:lnTo>
                  <a:lnTo>
                    <a:pt x="20" y="222"/>
                  </a:lnTo>
                  <a:lnTo>
                    <a:pt x="16" y="221"/>
                  </a:lnTo>
                  <a:lnTo>
                    <a:pt x="12" y="217"/>
                  </a:lnTo>
                  <a:lnTo>
                    <a:pt x="8" y="210"/>
                  </a:lnTo>
                  <a:lnTo>
                    <a:pt x="5" y="203"/>
                  </a:lnTo>
                  <a:lnTo>
                    <a:pt x="3" y="193"/>
                  </a:lnTo>
                  <a:lnTo>
                    <a:pt x="1" y="182"/>
                  </a:lnTo>
                  <a:lnTo>
                    <a:pt x="0" y="171"/>
                  </a:lnTo>
                  <a:lnTo>
                    <a:pt x="0" y="158"/>
                  </a:lnTo>
                  <a:lnTo>
                    <a:pt x="0" y="65"/>
                  </a:lnTo>
                  <a:lnTo>
                    <a:pt x="0" y="51"/>
                  </a:lnTo>
                  <a:lnTo>
                    <a:pt x="1" y="39"/>
                  </a:lnTo>
                  <a:lnTo>
                    <a:pt x="3" y="29"/>
                  </a:lnTo>
                  <a:lnTo>
                    <a:pt x="5" y="18"/>
                  </a:lnTo>
                  <a:lnTo>
                    <a:pt x="8" y="11"/>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16" name="Freeform 553"/>
            <p:cNvSpPr>
              <a:spLocks/>
            </p:cNvSpPr>
            <p:nvPr/>
          </p:nvSpPr>
          <p:spPr bwMode="auto">
            <a:xfrm>
              <a:off x="3936" y="1905"/>
              <a:ext cx="65" cy="127"/>
            </a:xfrm>
            <a:custGeom>
              <a:avLst/>
              <a:gdLst>
                <a:gd name="T0" fmla="*/ 32 w 65"/>
                <a:gd name="T1" fmla="*/ 0 h 127"/>
                <a:gd name="T2" fmla="*/ 35 w 65"/>
                <a:gd name="T3" fmla="*/ 0 h 127"/>
                <a:gd name="T4" fmla="*/ 38 w 65"/>
                <a:gd name="T5" fmla="*/ 1 h 127"/>
                <a:gd name="T6" fmla="*/ 41 w 65"/>
                <a:gd name="T7" fmla="*/ 2 h 127"/>
                <a:gd name="T8" fmla="*/ 44 w 65"/>
                <a:gd name="T9" fmla="*/ 4 h 127"/>
                <a:gd name="T10" fmla="*/ 50 w 65"/>
                <a:gd name="T11" fmla="*/ 10 h 127"/>
                <a:gd name="T12" fmla="*/ 54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4 w 65"/>
                <a:gd name="T29" fmla="*/ 108 h 127"/>
                <a:gd name="T30" fmla="*/ 50 w 65"/>
                <a:gd name="T31" fmla="*/ 116 h 127"/>
                <a:gd name="T32" fmla="*/ 44 w 65"/>
                <a:gd name="T33" fmla="*/ 122 h 127"/>
                <a:gd name="T34" fmla="*/ 41 w 65"/>
                <a:gd name="T35" fmla="*/ 124 h 127"/>
                <a:gd name="T36" fmla="*/ 38 w 65"/>
                <a:gd name="T37" fmla="*/ 125 h 127"/>
                <a:gd name="T38" fmla="*/ 35 w 65"/>
                <a:gd name="T39" fmla="*/ 127 h 127"/>
                <a:gd name="T40" fmla="*/ 32 w 65"/>
                <a:gd name="T41" fmla="*/ 127 h 127"/>
                <a:gd name="T42" fmla="*/ 29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1"/>
                  </a:lnTo>
                  <a:lnTo>
                    <a:pt x="41" y="2"/>
                  </a:lnTo>
                  <a:lnTo>
                    <a:pt x="44" y="4"/>
                  </a:lnTo>
                  <a:lnTo>
                    <a:pt x="50" y="10"/>
                  </a:lnTo>
                  <a:lnTo>
                    <a:pt x="54" y="18"/>
                  </a:lnTo>
                  <a:lnTo>
                    <a:pt x="59" y="28"/>
                  </a:lnTo>
                  <a:lnTo>
                    <a:pt x="62" y="38"/>
                  </a:lnTo>
                  <a:lnTo>
                    <a:pt x="64" y="51"/>
                  </a:lnTo>
                  <a:lnTo>
                    <a:pt x="65" y="64"/>
                  </a:lnTo>
                  <a:lnTo>
                    <a:pt x="64" y="76"/>
                  </a:lnTo>
                  <a:lnTo>
                    <a:pt x="62" y="88"/>
                  </a:lnTo>
                  <a:lnTo>
                    <a:pt x="59" y="99"/>
                  </a:lnTo>
                  <a:lnTo>
                    <a:pt x="54" y="108"/>
                  </a:lnTo>
                  <a:lnTo>
                    <a:pt x="50" y="116"/>
                  </a:lnTo>
                  <a:lnTo>
                    <a:pt x="44" y="122"/>
                  </a:lnTo>
                  <a:lnTo>
                    <a:pt x="41" y="124"/>
                  </a:lnTo>
                  <a:lnTo>
                    <a:pt x="38" y="125"/>
                  </a:lnTo>
                  <a:lnTo>
                    <a:pt x="35" y="127"/>
                  </a:lnTo>
                  <a:lnTo>
                    <a:pt x="32" y="127"/>
                  </a:lnTo>
                  <a:lnTo>
                    <a:pt x="29"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17" name="Freeform 554"/>
            <p:cNvSpPr>
              <a:spLocks/>
            </p:cNvSpPr>
            <p:nvPr/>
          </p:nvSpPr>
          <p:spPr bwMode="auto">
            <a:xfrm>
              <a:off x="3936" y="1905"/>
              <a:ext cx="65" cy="127"/>
            </a:xfrm>
            <a:custGeom>
              <a:avLst/>
              <a:gdLst>
                <a:gd name="T0" fmla="*/ 32 w 65"/>
                <a:gd name="T1" fmla="*/ 0 h 127"/>
                <a:gd name="T2" fmla="*/ 35 w 65"/>
                <a:gd name="T3" fmla="*/ 0 h 127"/>
                <a:gd name="T4" fmla="*/ 38 w 65"/>
                <a:gd name="T5" fmla="*/ 1 h 127"/>
                <a:gd name="T6" fmla="*/ 41 w 65"/>
                <a:gd name="T7" fmla="*/ 2 h 127"/>
                <a:gd name="T8" fmla="*/ 44 w 65"/>
                <a:gd name="T9" fmla="*/ 4 h 127"/>
                <a:gd name="T10" fmla="*/ 50 w 65"/>
                <a:gd name="T11" fmla="*/ 10 h 127"/>
                <a:gd name="T12" fmla="*/ 54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4 w 65"/>
                <a:gd name="T29" fmla="*/ 108 h 127"/>
                <a:gd name="T30" fmla="*/ 50 w 65"/>
                <a:gd name="T31" fmla="*/ 116 h 127"/>
                <a:gd name="T32" fmla="*/ 44 w 65"/>
                <a:gd name="T33" fmla="*/ 122 h 127"/>
                <a:gd name="T34" fmla="*/ 41 w 65"/>
                <a:gd name="T35" fmla="*/ 124 h 127"/>
                <a:gd name="T36" fmla="*/ 38 w 65"/>
                <a:gd name="T37" fmla="*/ 125 h 127"/>
                <a:gd name="T38" fmla="*/ 35 w 65"/>
                <a:gd name="T39" fmla="*/ 127 h 127"/>
                <a:gd name="T40" fmla="*/ 32 w 65"/>
                <a:gd name="T41" fmla="*/ 127 h 127"/>
                <a:gd name="T42" fmla="*/ 29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0 w 65"/>
                <a:gd name="T59" fmla="*/ 76 h 127"/>
                <a:gd name="T60" fmla="*/ 0 w 65"/>
                <a:gd name="T61" fmla="*/ 64 h 127"/>
                <a:gd name="T62" fmla="*/ 0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1"/>
                  </a:lnTo>
                  <a:lnTo>
                    <a:pt x="41" y="2"/>
                  </a:lnTo>
                  <a:lnTo>
                    <a:pt x="44" y="4"/>
                  </a:lnTo>
                  <a:lnTo>
                    <a:pt x="50" y="10"/>
                  </a:lnTo>
                  <a:lnTo>
                    <a:pt x="54" y="18"/>
                  </a:lnTo>
                  <a:lnTo>
                    <a:pt x="59" y="28"/>
                  </a:lnTo>
                  <a:lnTo>
                    <a:pt x="62" y="38"/>
                  </a:lnTo>
                  <a:lnTo>
                    <a:pt x="64" y="51"/>
                  </a:lnTo>
                  <a:lnTo>
                    <a:pt x="65" y="64"/>
                  </a:lnTo>
                  <a:lnTo>
                    <a:pt x="64" y="76"/>
                  </a:lnTo>
                  <a:lnTo>
                    <a:pt x="62" y="88"/>
                  </a:lnTo>
                  <a:lnTo>
                    <a:pt x="59" y="99"/>
                  </a:lnTo>
                  <a:lnTo>
                    <a:pt x="54" y="108"/>
                  </a:lnTo>
                  <a:lnTo>
                    <a:pt x="50" y="116"/>
                  </a:lnTo>
                  <a:lnTo>
                    <a:pt x="44" y="122"/>
                  </a:lnTo>
                  <a:lnTo>
                    <a:pt x="41" y="124"/>
                  </a:lnTo>
                  <a:lnTo>
                    <a:pt x="38" y="125"/>
                  </a:lnTo>
                  <a:lnTo>
                    <a:pt x="35" y="127"/>
                  </a:lnTo>
                  <a:lnTo>
                    <a:pt x="32" y="127"/>
                  </a:lnTo>
                  <a:lnTo>
                    <a:pt x="29" y="127"/>
                  </a:lnTo>
                  <a:lnTo>
                    <a:pt x="25" y="125"/>
                  </a:lnTo>
                  <a:lnTo>
                    <a:pt x="22" y="124"/>
                  </a:lnTo>
                  <a:lnTo>
                    <a:pt x="19" y="122"/>
                  </a:lnTo>
                  <a:lnTo>
                    <a:pt x="14" y="116"/>
                  </a:lnTo>
                  <a:lnTo>
                    <a:pt x="9" y="108"/>
                  </a:lnTo>
                  <a:lnTo>
                    <a:pt x="5" y="99"/>
                  </a:lnTo>
                  <a:lnTo>
                    <a:pt x="2" y="88"/>
                  </a:lnTo>
                  <a:lnTo>
                    <a:pt x="0" y="76"/>
                  </a:lnTo>
                  <a:lnTo>
                    <a:pt x="0" y="64"/>
                  </a:lnTo>
                  <a:lnTo>
                    <a:pt x="0" y="51"/>
                  </a:lnTo>
                  <a:lnTo>
                    <a:pt x="2" y="38"/>
                  </a:lnTo>
                  <a:lnTo>
                    <a:pt x="5" y="28"/>
                  </a:lnTo>
                  <a:lnTo>
                    <a:pt x="9" y="18"/>
                  </a:lnTo>
                  <a:lnTo>
                    <a:pt x="14" y="10"/>
                  </a:lnTo>
                  <a:lnTo>
                    <a:pt x="19" y="4"/>
                  </a:lnTo>
                  <a:lnTo>
                    <a:pt x="22" y="2"/>
                  </a:lnTo>
                  <a:lnTo>
                    <a:pt x="25"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618" name="Freeform 555"/>
            <p:cNvSpPr>
              <a:spLocks/>
            </p:cNvSpPr>
            <p:nvPr/>
          </p:nvSpPr>
          <p:spPr bwMode="auto">
            <a:xfrm>
              <a:off x="4026" y="1848"/>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1 w 103"/>
                <a:gd name="T15" fmla="*/ 39 h 222"/>
                <a:gd name="T16" fmla="*/ 103 w 103"/>
                <a:gd name="T17" fmla="*/ 51 h 222"/>
                <a:gd name="T18" fmla="*/ 103 w 103"/>
                <a:gd name="T19" fmla="*/ 65 h 222"/>
                <a:gd name="T20" fmla="*/ 103 w 103"/>
                <a:gd name="T21" fmla="*/ 158 h 222"/>
                <a:gd name="T22" fmla="*/ 103 w 103"/>
                <a:gd name="T23" fmla="*/ 171 h 222"/>
                <a:gd name="T24" fmla="*/ 101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8 w 103"/>
                <a:gd name="T45" fmla="*/ 210 h 222"/>
                <a:gd name="T46" fmla="*/ 5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5 w 103"/>
                <a:gd name="T65" fmla="*/ 18 h 222"/>
                <a:gd name="T66" fmla="*/ 8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1" y="39"/>
                  </a:lnTo>
                  <a:lnTo>
                    <a:pt x="103" y="51"/>
                  </a:lnTo>
                  <a:lnTo>
                    <a:pt x="103" y="65"/>
                  </a:lnTo>
                  <a:lnTo>
                    <a:pt x="103" y="158"/>
                  </a:lnTo>
                  <a:lnTo>
                    <a:pt x="103" y="171"/>
                  </a:lnTo>
                  <a:lnTo>
                    <a:pt x="101" y="182"/>
                  </a:lnTo>
                  <a:lnTo>
                    <a:pt x="100" y="193"/>
                  </a:lnTo>
                  <a:lnTo>
                    <a:pt x="97" y="203"/>
                  </a:lnTo>
                  <a:lnTo>
                    <a:pt x="94" y="210"/>
                  </a:lnTo>
                  <a:lnTo>
                    <a:pt x="91" y="217"/>
                  </a:lnTo>
                  <a:lnTo>
                    <a:pt x="87" y="221"/>
                  </a:lnTo>
                  <a:lnTo>
                    <a:pt x="83" y="222"/>
                  </a:lnTo>
                  <a:lnTo>
                    <a:pt x="20" y="222"/>
                  </a:lnTo>
                  <a:lnTo>
                    <a:pt x="16" y="221"/>
                  </a:lnTo>
                  <a:lnTo>
                    <a:pt x="12" y="217"/>
                  </a:lnTo>
                  <a:lnTo>
                    <a:pt x="8" y="210"/>
                  </a:lnTo>
                  <a:lnTo>
                    <a:pt x="5" y="203"/>
                  </a:lnTo>
                  <a:lnTo>
                    <a:pt x="3" y="193"/>
                  </a:lnTo>
                  <a:lnTo>
                    <a:pt x="1" y="182"/>
                  </a:lnTo>
                  <a:lnTo>
                    <a:pt x="0" y="171"/>
                  </a:lnTo>
                  <a:lnTo>
                    <a:pt x="0" y="158"/>
                  </a:lnTo>
                  <a:lnTo>
                    <a:pt x="0" y="65"/>
                  </a:lnTo>
                  <a:lnTo>
                    <a:pt x="0" y="51"/>
                  </a:lnTo>
                  <a:lnTo>
                    <a:pt x="1" y="39"/>
                  </a:lnTo>
                  <a:lnTo>
                    <a:pt x="3" y="29"/>
                  </a:lnTo>
                  <a:lnTo>
                    <a:pt x="5" y="18"/>
                  </a:lnTo>
                  <a:lnTo>
                    <a:pt x="8" y="11"/>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19" name="Freeform 556"/>
            <p:cNvSpPr>
              <a:spLocks/>
            </p:cNvSpPr>
            <p:nvPr/>
          </p:nvSpPr>
          <p:spPr bwMode="auto">
            <a:xfrm>
              <a:off x="4026" y="1848"/>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1 w 103"/>
                <a:gd name="T15" fmla="*/ 39 h 222"/>
                <a:gd name="T16" fmla="*/ 103 w 103"/>
                <a:gd name="T17" fmla="*/ 51 h 222"/>
                <a:gd name="T18" fmla="*/ 103 w 103"/>
                <a:gd name="T19" fmla="*/ 65 h 222"/>
                <a:gd name="T20" fmla="*/ 103 w 103"/>
                <a:gd name="T21" fmla="*/ 158 h 222"/>
                <a:gd name="T22" fmla="*/ 103 w 103"/>
                <a:gd name="T23" fmla="*/ 171 h 222"/>
                <a:gd name="T24" fmla="*/ 101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8 w 103"/>
                <a:gd name="T45" fmla="*/ 210 h 222"/>
                <a:gd name="T46" fmla="*/ 5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5 w 103"/>
                <a:gd name="T65" fmla="*/ 18 h 222"/>
                <a:gd name="T66" fmla="*/ 8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1" y="39"/>
                  </a:lnTo>
                  <a:lnTo>
                    <a:pt x="103" y="51"/>
                  </a:lnTo>
                  <a:lnTo>
                    <a:pt x="103" y="65"/>
                  </a:lnTo>
                  <a:lnTo>
                    <a:pt x="103" y="158"/>
                  </a:lnTo>
                  <a:lnTo>
                    <a:pt x="103" y="171"/>
                  </a:lnTo>
                  <a:lnTo>
                    <a:pt x="101" y="182"/>
                  </a:lnTo>
                  <a:lnTo>
                    <a:pt x="100" y="193"/>
                  </a:lnTo>
                  <a:lnTo>
                    <a:pt x="97" y="203"/>
                  </a:lnTo>
                  <a:lnTo>
                    <a:pt x="94" y="210"/>
                  </a:lnTo>
                  <a:lnTo>
                    <a:pt x="91" y="217"/>
                  </a:lnTo>
                  <a:lnTo>
                    <a:pt x="87" y="221"/>
                  </a:lnTo>
                  <a:lnTo>
                    <a:pt x="83" y="222"/>
                  </a:lnTo>
                  <a:lnTo>
                    <a:pt x="20" y="222"/>
                  </a:lnTo>
                  <a:lnTo>
                    <a:pt x="16" y="221"/>
                  </a:lnTo>
                  <a:lnTo>
                    <a:pt x="12" y="217"/>
                  </a:lnTo>
                  <a:lnTo>
                    <a:pt x="8" y="210"/>
                  </a:lnTo>
                  <a:lnTo>
                    <a:pt x="5" y="203"/>
                  </a:lnTo>
                  <a:lnTo>
                    <a:pt x="3" y="193"/>
                  </a:lnTo>
                  <a:lnTo>
                    <a:pt x="1" y="182"/>
                  </a:lnTo>
                  <a:lnTo>
                    <a:pt x="0" y="171"/>
                  </a:lnTo>
                  <a:lnTo>
                    <a:pt x="0" y="158"/>
                  </a:lnTo>
                  <a:lnTo>
                    <a:pt x="0" y="65"/>
                  </a:lnTo>
                  <a:lnTo>
                    <a:pt x="0" y="51"/>
                  </a:lnTo>
                  <a:lnTo>
                    <a:pt x="1" y="39"/>
                  </a:lnTo>
                  <a:lnTo>
                    <a:pt x="3" y="29"/>
                  </a:lnTo>
                  <a:lnTo>
                    <a:pt x="5" y="18"/>
                  </a:lnTo>
                  <a:lnTo>
                    <a:pt x="8" y="11"/>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20" name="Freeform 557"/>
            <p:cNvSpPr>
              <a:spLocks/>
            </p:cNvSpPr>
            <p:nvPr/>
          </p:nvSpPr>
          <p:spPr bwMode="auto">
            <a:xfrm>
              <a:off x="4042" y="1905"/>
              <a:ext cx="65" cy="127"/>
            </a:xfrm>
            <a:custGeom>
              <a:avLst/>
              <a:gdLst>
                <a:gd name="T0" fmla="*/ 32 w 65"/>
                <a:gd name="T1" fmla="*/ 0 h 127"/>
                <a:gd name="T2" fmla="*/ 35 w 65"/>
                <a:gd name="T3" fmla="*/ 0 h 127"/>
                <a:gd name="T4" fmla="*/ 38 w 65"/>
                <a:gd name="T5" fmla="*/ 1 h 127"/>
                <a:gd name="T6" fmla="*/ 42 w 65"/>
                <a:gd name="T7" fmla="*/ 2 h 127"/>
                <a:gd name="T8" fmla="*/ 45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5 w 65"/>
                <a:gd name="T33" fmla="*/ 122 h 127"/>
                <a:gd name="T34" fmla="*/ 42 w 65"/>
                <a:gd name="T35" fmla="*/ 124 h 127"/>
                <a:gd name="T36" fmla="*/ 38 w 65"/>
                <a:gd name="T37" fmla="*/ 125 h 127"/>
                <a:gd name="T38" fmla="*/ 35 w 65"/>
                <a:gd name="T39" fmla="*/ 127 h 127"/>
                <a:gd name="T40" fmla="*/ 32 w 65"/>
                <a:gd name="T41" fmla="*/ 127 h 127"/>
                <a:gd name="T42" fmla="*/ 29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1 w 65"/>
                <a:gd name="T59" fmla="*/ 76 h 127"/>
                <a:gd name="T60" fmla="*/ 0 w 65"/>
                <a:gd name="T61" fmla="*/ 64 h 127"/>
                <a:gd name="T62" fmla="*/ 1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1"/>
                  </a:lnTo>
                  <a:lnTo>
                    <a:pt x="42" y="2"/>
                  </a:lnTo>
                  <a:lnTo>
                    <a:pt x="45"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5" y="122"/>
                  </a:lnTo>
                  <a:lnTo>
                    <a:pt x="42" y="124"/>
                  </a:lnTo>
                  <a:lnTo>
                    <a:pt x="38" y="125"/>
                  </a:lnTo>
                  <a:lnTo>
                    <a:pt x="35" y="127"/>
                  </a:lnTo>
                  <a:lnTo>
                    <a:pt x="32" y="127"/>
                  </a:lnTo>
                  <a:lnTo>
                    <a:pt x="29" y="127"/>
                  </a:lnTo>
                  <a:lnTo>
                    <a:pt x="25" y="125"/>
                  </a:lnTo>
                  <a:lnTo>
                    <a:pt x="22" y="124"/>
                  </a:lnTo>
                  <a:lnTo>
                    <a:pt x="19" y="122"/>
                  </a:lnTo>
                  <a:lnTo>
                    <a:pt x="14" y="116"/>
                  </a:lnTo>
                  <a:lnTo>
                    <a:pt x="9" y="108"/>
                  </a:lnTo>
                  <a:lnTo>
                    <a:pt x="5" y="99"/>
                  </a:lnTo>
                  <a:lnTo>
                    <a:pt x="2" y="88"/>
                  </a:lnTo>
                  <a:lnTo>
                    <a:pt x="1" y="76"/>
                  </a:lnTo>
                  <a:lnTo>
                    <a:pt x="0" y="64"/>
                  </a:lnTo>
                  <a:lnTo>
                    <a:pt x="1" y="51"/>
                  </a:lnTo>
                  <a:lnTo>
                    <a:pt x="2" y="38"/>
                  </a:lnTo>
                  <a:lnTo>
                    <a:pt x="5" y="28"/>
                  </a:lnTo>
                  <a:lnTo>
                    <a:pt x="9" y="18"/>
                  </a:lnTo>
                  <a:lnTo>
                    <a:pt x="14" y="10"/>
                  </a:lnTo>
                  <a:lnTo>
                    <a:pt x="19" y="4"/>
                  </a:lnTo>
                  <a:lnTo>
                    <a:pt x="22" y="2"/>
                  </a:lnTo>
                  <a:lnTo>
                    <a:pt x="25"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21" name="Freeform 558"/>
            <p:cNvSpPr>
              <a:spLocks/>
            </p:cNvSpPr>
            <p:nvPr/>
          </p:nvSpPr>
          <p:spPr bwMode="auto">
            <a:xfrm>
              <a:off x="4042" y="1905"/>
              <a:ext cx="65" cy="127"/>
            </a:xfrm>
            <a:custGeom>
              <a:avLst/>
              <a:gdLst>
                <a:gd name="T0" fmla="*/ 32 w 65"/>
                <a:gd name="T1" fmla="*/ 0 h 127"/>
                <a:gd name="T2" fmla="*/ 35 w 65"/>
                <a:gd name="T3" fmla="*/ 0 h 127"/>
                <a:gd name="T4" fmla="*/ 38 w 65"/>
                <a:gd name="T5" fmla="*/ 1 h 127"/>
                <a:gd name="T6" fmla="*/ 42 w 65"/>
                <a:gd name="T7" fmla="*/ 2 h 127"/>
                <a:gd name="T8" fmla="*/ 45 w 65"/>
                <a:gd name="T9" fmla="*/ 4 h 127"/>
                <a:gd name="T10" fmla="*/ 51 w 65"/>
                <a:gd name="T11" fmla="*/ 10 h 127"/>
                <a:gd name="T12" fmla="*/ 55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5 w 65"/>
                <a:gd name="T29" fmla="*/ 108 h 127"/>
                <a:gd name="T30" fmla="*/ 51 w 65"/>
                <a:gd name="T31" fmla="*/ 116 h 127"/>
                <a:gd name="T32" fmla="*/ 45 w 65"/>
                <a:gd name="T33" fmla="*/ 122 h 127"/>
                <a:gd name="T34" fmla="*/ 42 w 65"/>
                <a:gd name="T35" fmla="*/ 124 h 127"/>
                <a:gd name="T36" fmla="*/ 38 w 65"/>
                <a:gd name="T37" fmla="*/ 125 h 127"/>
                <a:gd name="T38" fmla="*/ 35 w 65"/>
                <a:gd name="T39" fmla="*/ 127 h 127"/>
                <a:gd name="T40" fmla="*/ 32 w 65"/>
                <a:gd name="T41" fmla="*/ 127 h 127"/>
                <a:gd name="T42" fmla="*/ 29 w 65"/>
                <a:gd name="T43" fmla="*/ 127 h 127"/>
                <a:gd name="T44" fmla="*/ 25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1 w 65"/>
                <a:gd name="T59" fmla="*/ 76 h 127"/>
                <a:gd name="T60" fmla="*/ 0 w 65"/>
                <a:gd name="T61" fmla="*/ 64 h 127"/>
                <a:gd name="T62" fmla="*/ 1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5 w 65"/>
                <a:gd name="T77" fmla="*/ 1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1"/>
                  </a:lnTo>
                  <a:lnTo>
                    <a:pt x="42" y="2"/>
                  </a:lnTo>
                  <a:lnTo>
                    <a:pt x="45" y="4"/>
                  </a:lnTo>
                  <a:lnTo>
                    <a:pt x="51" y="10"/>
                  </a:lnTo>
                  <a:lnTo>
                    <a:pt x="55" y="18"/>
                  </a:lnTo>
                  <a:lnTo>
                    <a:pt x="59" y="28"/>
                  </a:lnTo>
                  <a:lnTo>
                    <a:pt x="62" y="38"/>
                  </a:lnTo>
                  <a:lnTo>
                    <a:pt x="64" y="51"/>
                  </a:lnTo>
                  <a:lnTo>
                    <a:pt x="65" y="64"/>
                  </a:lnTo>
                  <a:lnTo>
                    <a:pt x="64" y="76"/>
                  </a:lnTo>
                  <a:lnTo>
                    <a:pt x="62" y="88"/>
                  </a:lnTo>
                  <a:lnTo>
                    <a:pt x="59" y="99"/>
                  </a:lnTo>
                  <a:lnTo>
                    <a:pt x="55" y="108"/>
                  </a:lnTo>
                  <a:lnTo>
                    <a:pt x="51" y="116"/>
                  </a:lnTo>
                  <a:lnTo>
                    <a:pt x="45" y="122"/>
                  </a:lnTo>
                  <a:lnTo>
                    <a:pt x="42" y="124"/>
                  </a:lnTo>
                  <a:lnTo>
                    <a:pt x="38" y="125"/>
                  </a:lnTo>
                  <a:lnTo>
                    <a:pt x="35" y="127"/>
                  </a:lnTo>
                  <a:lnTo>
                    <a:pt x="32" y="127"/>
                  </a:lnTo>
                  <a:lnTo>
                    <a:pt x="29" y="127"/>
                  </a:lnTo>
                  <a:lnTo>
                    <a:pt x="25" y="125"/>
                  </a:lnTo>
                  <a:lnTo>
                    <a:pt x="22" y="124"/>
                  </a:lnTo>
                  <a:lnTo>
                    <a:pt x="19" y="122"/>
                  </a:lnTo>
                  <a:lnTo>
                    <a:pt x="14" y="116"/>
                  </a:lnTo>
                  <a:lnTo>
                    <a:pt x="9" y="108"/>
                  </a:lnTo>
                  <a:lnTo>
                    <a:pt x="5" y="99"/>
                  </a:lnTo>
                  <a:lnTo>
                    <a:pt x="2" y="88"/>
                  </a:lnTo>
                  <a:lnTo>
                    <a:pt x="1" y="76"/>
                  </a:lnTo>
                  <a:lnTo>
                    <a:pt x="0" y="64"/>
                  </a:lnTo>
                  <a:lnTo>
                    <a:pt x="1" y="51"/>
                  </a:lnTo>
                  <a:lnTo>
                    <a:pt x="2" y="38"/>
                  </a:lnTo>
                  <a:lnTo>
                    <a:pt x="5" y="28"/>
                  </a:lnTo>
                  <a:lnTo>
                    <a:pt x="9" y="18"/>
                  </a:lnTo>
                  <a:lnTo>
                    <a:pt x="14" y="10"/>
                  </a:lnTo>
                  <a:lnTo>
                    <a:pt x="19" y="4"/>
                  </a:lnTo>
                  <a:lnTo>
                    <a:pt x="22" y="2"/>
                  </a:lnTo>
                  <a:lnTo>
                    <a:pt x="25"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622" name="Freeform 559"/>
            <p:cNvSpPr>
              <a:spLocks/>
            </p:cNvSpPr>
            <p:nvPr/>
          </p:nvSpPr>
          <p:spPr bwMode="auto">
            <a:xfrm>
              <a:off x="4132" y="1848"/>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2" y="39"/>
                  </a:lnTo>
                  <a:lnTo>
                    <a:pt x="103" y="51"/>
                  </a:lnTo>
                  <a:lnTo>
                    <a:pt x="103" y="65"/>
                  </a:lnTo>
                  <a:lnTo>
                    <a:pt x="103" y="158"/>
                  </a:lnTo>
                  <a:lnTo>
                    <a:pt x="103" y="171"/>
                  </a:lnTo>
                  <a:lnTo>
                    <a:pt x="102" y="182"/>
                  </a:lnTo>
                  <a:lnTo>
                    <a:pt x="100" y="193"/>
                  </a:lnTo>
                  <a:lnTo>
                    <a:pt x="97" y="203"/>
                  </a:lnTo>
                  <a:lnTo>
                    <a:pt x="94" y="210"/>
                  </a:lnTo>
                  <a:lnTo>
                    <a:pt x="91" y="217"/>
                  </a:lnTo>
                  <a:lnTo>
                    <a:pt x="87" y="221"/>
                  </a:lnTo>
                  <a:lnTo>
                    <a:pt x="83" y="222"/>
                  </a:lnTo>
                  <a:lnTo>
                    <a:pt x="20" y="222"/>
                  </a:lnTo>
                  <a:lnTo>
                    <a:pt x="16" y="221"/>
                  </a:lnTo>
                  <a:lnTo>
                    <a:pt x="12" y="217"/>
                  </a:lnTo>
                  <a:lnTo>
                    <a:pt x="9" y="210"/>
                  </a:lnTo>
                  <a:lnTo>
                    <a:pt x="6" y="203"/>
                  </a:lnTo>
                  <a:lnTo>
                    <a:pt x="3" y="193"/>
                  </a:lnTo>
                  <a:lnTo>
                    <a:pt x="1" y="182"/>
                  </a:lnTo>
                  <a:lnTo>
                    <a:pt x="0" y="171"/>
                  </a:lnTo>
                  <a:lnTo>
                    <a:pt x="0" y="158"/>
                  </a:lnTo>
                  <a:lnTo>
                    <a:pt x="0" y="65"/>
                  </a:lnTo>
                  <a:lnTo>
                    <a:pt x="0" y="51"/>
                  </a:lnTo>
                  <a:lnTo>
                    <a:pt x="1" y="39"/>
                  </a:lnTo>
                  <a:lnTo>
                    <a:pt x="3" y="29"/>
                  </a:lnTo>
                  <a:lnTo>
                    <a:pt x="6" y="18"/>
                  </a:lnTo>
                  <a:lnTo>
                    <a:pt x="9" y="11"/>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23" name="Freeform 560"/>
            <p:cNvSpPr>
              <a:spLocks/>
            </p:cNvSpPr>
            <p:nvPr/>
          </p:nvSpPr>
          <p:spPr bwMode="auto">
            <a:xfrm>
              <a:off x="4132" y="1848"/>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2" y="39"/>
                  </a:lnTo>
                  <a:lnTo>
                    <a:pt x="103" y="51"/>
                  </a:lnTo>
                  <a:lnTo>
                    <a:pt x="103" y="65"/>
                  </a:lnTo>
                  <a:lnTo>
                    <a:pt x="103" y="158"/>
                  </a:lnTo>
                  <a:lnTo>
                    <a:pt x="103" y="171"/>
                  </a:lnTo>
                  <a:lnTo>
                    <a:pt x="102" y="182"/>
                  </a:lnTo>
                  <a:lnTo>
                    <a:pt x="100" y="193"/>
                  </a:lnTo>
                  <a:lnTo>
                    <a:pt x="97" y="203"/>
                  </a:lnTo>
                  <a:lnTo>
                    <a:pt x="94" y="210"/>
                  </a:lnTo>
                  <a:lnTo>
                    <a:pt x="91" y="217"/>
                  </a:lnTo>
                  <a:lnTo>
                    <a:pt x="87" y="221"/>
                  </a:lnTo>
                  <a:lnTo>
                    <a:pt x="83" y="222"/>
                  </a:lnTo>
                  <a:lnTo>
                    <a:pt x="20" y="222"/>
                  </a:lnTo>
                  <a:lnTo>
                    <a:pt x="16" y="221"/>
                  </a:lnTo>
                  <a:lnTo>
                    <a:pt x="12" y="217"/>
                  </a:lnTo>
                  <a:lnTo>
                    <a:pt x="9" y="210"/>
                  </a:lnTo>
                  <a:lnTo>
                    <a:pt x="6" y="203"/>
                  </a:lnTo>
                  <a:lnTo>
                    <a:pt x="3" y="193"/>
                  </a:lnTo>
                  <a:lnTo>
                    <a:pt x="1" y="182"/>
                  </a:lnTo>
                  <a:lnTo>
                    <a:pt x="0" y="171"/>
                  </a:lnTo>
                  <a:lnTo>
                    <a:pt x="0" y="158"/>
                  </a:lnTo>
                  <a:lnTo>
                    <a:pt x="0" y="65"/>
                  </a:lnTo>
                  <a:lnTo>
                    <a:pt x="0" y="51"/>
                  </a:lnTo>
                  <a:lnTo>
                    <a:pt x="1" y="39"/>
                  </a:lnTo>
                  <a:lnTo>
                    <a:pt x="3" y="29"/>
                  </a:lnTo>
                  <a:lnTo>
                    <a:pt x="6" y="18"/>
                  </a:lnTo>
                  <a:lnTo>
                    <a:pt x="9" y="11"/>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24" name="Freeform 561"/>
            <p:cNvSpPr>
              <a:spLocks/>
            </p:cNvSpPr>
            <p:nvPr/>
          </p:nvSpPr>
          <p:spPr bwMode="auto">
            <a:xfrm>
              <a:off x="4148" y="1905"/>
              <a:ext cx="65" cy="127"/>
            </a:xfrm>
            <a:custGeom>
              <a:avLst/>
              <a:gdLst>
                <a:gd name="T0" fmla="*/ 33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6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6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3 w 65"/>
                <a:gd name="T41" fmla="*/ 127 h 127"/>
                <a:gd name="T42" fmla="*/ 30 w 65"/>
                <a:gd name="T43" fmla="*/ 127 h 127"/>
                <a:gd name="T44" fmla="*/ 26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1 w 65"/>
                <a:gd name="T59" fmla="*/ 76 h 127"/>
                <a:gd name="T60" fmla="*/ 0 w 65"/>
                <a:gd name="T61" fmla="*/ 64 h 127"/>
                <a:gd name="T62" fmla="*/ 1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6 w 65"/>
                <a:gd name="T77" fmla="*/ 1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2"/>
                  </a:lnTo>
                  <a:lnTo>
                    <a:pt x="45" y="4"/>
                  </a:lnTo>
                  <a:lnTo>
                    <a:pt x="51" y="10"/>
                  </a:lnTo>
                  <a:lnTo>
                    <a:pt x="56" y="18"/>
                  </a:lnTo>
                  <a:lnTo>
                    <a:pt x="59" y="28"/>
                  </a:lnTo>
                  <a:lnTo>
                    <a:pt x="62" y="38"/>
                  </a:lnTo>
                  <a:lnTo>
                    <a:pt x="64" y="51"/>
                  </a:lnTo>
                  <a:lnTo>
                    <a:pt x="65" y="64"/>
                  </a:lnTo>
                  <a:lnTo>
                    <a:pt x="64" y="76"/>
                  </a:lnTo>
                  <a:lnTo>
                    <a:pt x="62" y="88"/>
                  </a:lnTo>
                  <a:lnTo>
                    <a:pt x="59" y="99"/>
                  </a:lnTo>
                  <a:lnTo>
                    <a:pt x="56" y="108"/>
                  </a:lnTo>
                  <a:lnTo>
                    <a:pt x="51" y="116"/>
                  </a:lnTo>
                  <a:lnTo>
                    <a:pt x="45" y="122"/>
                  </a:lnTo>
                  <a:lnTo>
                    <a:pt x="42" y="124"/>
                  </a:lnTo>
                  <a:lnTo>
                    <a:pt x="39" y="125"/>
                  </a:lnTo>
                  <a:lnTo>
                    <a:pt x="36" y="127"/>
                  </a:lnTo>
                  <a:lnTo>
                    <a:pt x="33" y="127"/>
                  </a:lnTo>
                  <a:lnTo>
                    <a:pt x="30" y="127"/>
                  </a:lnTo>
                  <a:lnTo>
                    <a:pt x="26" y="125"/>
                  </a:lnTo>
                  <a:lnTo>
                    <a:pt x="22" y="124"/>
                  </a:lnTo>
                  <a:lnTo>
                    <a:pt x="19" y="122"/>
                  </a:lnTo>
                  <a:lnTo>
                    <a:pt x="14" y="116"/>
                  </a:lnTo>
                  <a:lnTo>
                    <a:pt x="9" y="108"/>
                  </a:lnTo>
                  <a:lnTo>
                    <a:pt x="5" y="99"/>
                  </a:lnTo>
                  <a:lnTo>
                    <a:pt x="2" y="88"/>
                  </a:lnTo>
                  <a:lnTo>
                    <a:pt x="1" y="76"/>
                  </a:lnTo>
                  <a:lnTo>
                    <a:pt x="0" y="64"/>
                  </a:lnTo>
                  <a:lnTo>
                    <a:pt x="1" y="51"/>
                  </a:lnTo>
                  <a:lnTo>
                    <a:pt x="2" y="38"/>
                  </a:lnTo>
                  <a:lnTo>
                    <a:pt x="5" y="28"/>
                  </a:lnTo>
                  <a:lnTo>
                    <a:pt x="9" y="18"/>
                  </a:lnTo>
                  <a:lnTo>
                    <a:pt x="14" y="10"/>
                  </a:lnTo>
                  <a:lnTo>
                    <a:pt x="19" y="4"/>
                  </a:lnTo>
                  <a:lnTo>
                    <a:pt x="22" y="2"/>
                  </a:lnTo>
                  <a:lnTo>
                    <a:pt x="26" y="1"/>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25" name="Freeform 562"/>
            <p:cNvSpPr>
              <a:spLocks/>
            </p:cNvSpPr>
            <p:nvPr/>
          </p:nvSpPr>
          <p:spPr bwMode="auto">
            <a:xfrm>
              <a:off x="4148" y="1905"/>
              <a:ext cx="65" cy="127"/>
            </a:xfrm>
            <a:custGeom>
              <a:avLst/>
              <a:gdLst>
                <a:gd name="T0" fmla="*/ 33 w 65"/>
                <a:gd name="T1" fmla="*/ 0 h 127"/>
                <a:gd name="T2" fmla="*/ 36 w 65"/>
                <a:gd name="T3" fmla="*/ 0 h 127"/>
                <a:gd name="T4" fmla="*/ 39 w 65"/>
                <a:gd name="T5" fmla="*/ 1 h 127"/>
                <a:gd name="T6" fmla="*/ 42 w 65"/>
                <a:gd name="T7" fmla="*/ 2 h 127"/>
                <a:gd name="T8" fmla="*/ 45 w 65"/>
                <a:gd name="T9" fmla="*/ 4 h 127"/>
                <a:gd name="T10" fmla="*/ 51 w 65"/>
                <a:gd name="T11" fmla="*/ 10 h 127"/>
                <a:gd name="T12" fmla="*/ 56 w 65"/>
                <a:gd name="T13" fmla="*/ 18 h 127"/>
                <a:gd name="T14" fmla="*/ 59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59 w 65"/>
                <a:gd name="T27" fmla="*/ 99 h 127"/>
                <a:gd name="T28" fmla="*/ 56 w 65"/>
                <a:gd name="T29" fmla="*/ 108 h 127"/>
                <a:gd name="T30" fmla="*/ 51 w 65"/>
                <a:gd name="T31" fmla="*/ 116 h 127"/>
                <a:gd name="T32" fmla="*/ 45 w 65"/>
                <a:gd name="T33" fmla="*/ 122 h 127"/>
                <a:gd name="T34" fmla="*/ 42 w 65"/>
                <a:gd name="T35" fmla="*/ 124 h 127"/>
                <a:gd name="T36" fmla="*/ 39 w 65"/>
                <a:gd name="T37" fmla="*/ 125 h 127"/>
                <a:gd name="T38" fmla="*/ 36 w 65"/>
                <a:gd name="T39" fmla="*/ 127 h 127"/>
                <a:gd name="T40" fmla="*/ 33 w 65"/>
                <a:gd name="T41" fmla="*/ 127 h 127"/>
                <a:gd name="T42" fmla="*/ 30 w 65"/>
                <a:gd name="T43" fmla="*/ 127 h 127"/>
                <a:gd name="T44" fmla="*/ 26 w 65"/>
                <a:gd name="T45" fmla="*/ 125 h 127"/>
                <a:gd name="T46" fmla="*/ 22 w 65"/>
                <a:gd name="T47" fmla="*/ 124 h 127"/>
                <a:gd name="T48" fmla="*/ 19 w 65"/>
                <a:gd name="T49" fmla="*/ 122 h 127"/>
                <a:gd name="T50" fmla="*/ 14 w 65"/>
                <a:gd name="T51" fmla="*/ 116 h 127"/>
                <a:gd name="T52" fmla="*/ 9 w 65"/>
                <a:gd name="T53" fmla="*/ 108 h 127"/>
                <a:gd name="T54" fmla="*/ 5 w 65"/>
                <a:gd name="T55" fmla="*/ 99 h 127"/>
                <a:gd name="T56" fmla="*/ 2 w 65"/>
                <a:gd name="T57" fmla="*/ 88 h 127"/>
                <a:gd name="T58" fmla="*/ 1 w 65"/>
                <a:gd name="T59" fmla="*/ 76 h 127"/>
                <a:gd name="T60" fmla="*/ 0 w 65"/>
                <a:gd name="T61" fmla="*/ 64 h 127"/>
                <a:gd name="T62" fmla="*/ 1 w 65"/>
                <a:gd name="T63" fmla="*/ 51 h 127"/>
                <a:gd name="T64" fmla="*/ 2 w 65"/>
                <a:gd name="T65" fmla="*/ 38 h 127"/>
                <a:gd name="T66" fmla="*/ 5 w 65"/>
                <a:gd name="T67" fmla="*/ 28 h 127"/>
                <a:gd name="T68" fmla="*/ 9 w 65"/>
                <a:gd name="T69" fmla="*/ 18 h 127"/>
                <a:gd name="T70" fmla="*/ 14 w 65"/>
                <a:gd name="T71" fmla="*/ 10 h 127"/>
                <a:gd name="T72" fmla="*/ 19 w 65"/>
                <a:gd name="T73" fmla="*/ 4 h 127"/>
                <a:gd name="T74" fmla="*/ 22 w 65"/>
                <a:gd name="T75" fmla="*/ 2 h 127"/>
                <a:gd name="T76" fmla="*/ 26 w 65"/>
                <a:gd name="T77" fmla="*/ 1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2" y="2"/>
                  </a:lnTo>
                  <a:lnTo>
                    <a:pt x="45" y="4"/>
                  </a:lnTo>
                  <a:lnTo>
                    <a:pt x="51" y="10"/>
                  </a:lnTo>
                  <a:lnTo>
                    <a:pt x="56" y="18"/>
                  </a:lnTo>
                  <a:lnTo>
                    <a:pt x="59" y="28"/>
                  </a:lnTo>
                  <a:lnTo>
                    <a:pt x="62" y="38"/>
                  </a:lnTo>
                  <a:lnTo>
                    <a:pt x="64" y="51"/>
                  </a:lnTo>
                  <a:lnTo>
                    <a:pt x="65" y="64"/>
                  </a:lnTo>
                  <a:lnTo>
                    <a:pt x="64" y="76"/>
                  </a:lnTo>
                  <a:lnTo>
                    <a:pt x="62" y="88"/>
                  </a:lnTo>
                  <a:lnTo>
                    <a:pt x="59" y="99"/>
                  </a:lnTo>
                  <a:lnTo>
                    <a:pt x="56" y="108"/>
                  </a:lnTo>
                  <a:lnTo>
                    <a:pt x="51" y="116"/>
                  </a:lnTo>
                  <a:lnTo>
                    <a:pt x="45" y="122"/>
                  </a:lnTo>
                  <a:lnTo>
                    <a:pt x="42" y="124"/>
                  </a:lnTo>
                  <a:lnTo>
                    <a:pt x="39" y="125"/>
                  </a:lnTo>
                  <a:lnTo>
                    <a:pt x="36" y="127"/>
                  </a:lnTo>
                  <a:lnTo>
                    <a:pt x="33" y="127"/>
                  </a:lnTo>
                  <a:lnTo>
                    <a:pt x="30" y="127"/>
                  </a:lnTo>
                  <a:lnTo>
                    <a:pt x="26" y="125"/>
                  </a:lnTo>
                  <a:lnTo>
                    <a:pt x="22" y="124"/>
                  </a:lnTo>
                  <a:lnTo>
                    <a:pt x="19" y="122"/>
                  </a:lnTo>
                  <a:lnTo>
                    <a:pt x="14" y="116"/>
                  </a:lnTo>
                  <a:lnTo>
                    <a:pt x="9" y="108"/>
                  </a:lnTo>
                  <a:lnTo>
                    <a:pt x="5" y="99"/>
                  </a:lnTo>
                  <a:lnTo>
                    <a:pt x="2" y="88"/>
                  </a:lnTo>
                  <a:lnTo>
                    <a:pt x="1" y="76"/>
                  </a:lnTo>
                  <a:lnTo>
                    <a:pt x="0" y="64"/>
                  </a:lnTo>
                  <a:lnTo>
                    <a:pt x="1" y="51"/>
                  </a:lnTo>
                  <a:lnTo>
                    <a:pt x="2" y="38"/>
                  </a:lnTo>
                  <a:lnTo>
                    <a:pt x="5" y="28"/>
                  </a:lnTo>
                  <a:lnTo>
                    <a:pt x="9" y="18"/>
                  </a:lnTo>
                  <a:lnTo>
                    <a:pt x="14" y="10"/>
                  </a:lnTo>
                  <a:lnTo>
                    <a:pt x="19" y="4"/>
                  </a:lnTo>
                  <a:lnTo>
                    <a:pt x="22" y="2"/>
                  </a:lnTo>
                  <a:lnTo>
                    <a:pt x="26" y="1"/>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626" name="Freeform 563"/>
            <p:cNvSpPr>
              <a:spLocks/>
            </p:cNvSpPr>
            <p:nvPr/>
          </p:nvSpPr>
          <p:spPr bwMode="auto">
            <a:xfrm>
              <a:off x="4238" y="1848"/>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2" y="39"/>
                  </a:lnTo>
                  <a:lnTo>
                    <a:pt x="103" y="51"/>
                  </a:lnTo>
                  <a:lnTo>
                    <a:pt x="103" y="65"/>
                  </a:lnTo>
                  <a:lnTo>
                    <a:pt x="103" y="158"/>
                  </a:lnTo>
                  <a:lnTo>
                    <a:pt x="103" y="171"/>
                  </a:lnTo>
                  <a:lnTo>
                    <a:pt x="102" y="182"/>
                  </a:lnTo>
                  <a:lnTo>
                    <a:pt x="100" y="193"/>
                  </a:lnTo>
                  <a:lnTo>
                    <a:pt x="97" y="203"/>
                  </a:lnTo>
                  <a:lnTo>
                    <a:pt x="94" y="210"/>
                  </a:lnTo>
                  <a:lnTo>
                    <a:pt x="91" y="217"/>
                  </a:lnTo>
                  <a:lnTo>
                    <a:pt x="87" y="221"/>
                  </a:lnTo>
                  <a:lnTo>
                    <a:pt x="83" y="222"/>
                  </a:lnTo>
                  <a:lnTo>
                    <a:pt x="20" y="222"/>
                  </a:lnTo>
                  <a:lnTo>
                    <a:pt x="16" y="221"/>
                  </a:lnTo>
                  <a:lnTo>
                    <a:pt x="12" y="217"/>
                  </a:lnTo>
                  <a:lnTo>
                    <a:pt x="9" y="210"/>
                  </a:lnTo>
                  <a:lnTo>
                    <a:pt x="6" y="203"/>
                  </a:lnTo>
                  <a:lnTo>
                    <a:pt x="3" y="193"/>
                  </a:lnTo>
                  <a:lnTo>
                    <a:pt x="1" y="182"/>
                  </a:lnTo>
                  <a:lnTo>
                    <a:pt x="0" y="171"/>
                  </a:lnTo>
                  <a:lnTo>
                    <a:pt x="0" y="158"/>
                  </a:lnTo>
                  <a:lnTo>
                    <a:pt x="0" y="65"/>
                  </a:lnTo>
                  <a:lnTo>
                    <a:pt x="0" y="51"/>
                  </a:lnTo>
                  <a:lnTo>
                    <a:pt x="1" y="39"/>
                  </a:lnTo>
                  <a:lnTo>
                    <a:pt x="3" y="29"/>
                  </a:lnTo>
                  <a:lnTo>
                    <a:pt x="6" y="18"/>
                  </a:lnTo>
                  <a:lnTo>
                    <a:pt x="9" y="11"/>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27" name="Freeform 564"/>
            <p:cNvSpPr>
              <a:spLocks/>
            </p:cNvSpPr>
            <p:nvPr/>
          </p:nvSpPr>
          <p:spPr bwMode="auto">
            <a:xfrm>
              <a:off x="4238" y="1848"/>
              <a:ext cx="103" cy="222"/>
            </a:xfrm>
            <a:custGeom>
              <a:avLst/>
              <a:gdLst>
                <a:gd name="T0" fmla="*/ 20 w 103"/>
                <a:gd name="T1" fmla="*/ 0 h 222"/>
                <a:gd name="T2" fmla="*/ 83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4" y="11"/>
                  </a:lnTo>
                  <a:lnTo>
                    <a:pt x="97" y="18"/>
                  </a:lnTo>
                  <a:lnTo>
                    <a:pt x="100" y="29"/>
                  </a:lnTo>
                  <a:lnTo>
                    <a:pt x="102" y="39"/>
                  </a:lnTo>
                  <a:lnTo>
                    <a:pt x="103" y="51"/>
                  </a:lnTo>
                  <a:lnTo>
                    <a:pt x="103" y="65"/>
                  </a:lnTo>
                  <a:lnTo>
                    <a:pt x="103" y="158"/>
                  </a:lnTo>
                  <a:lnTo>
                    <a:pt x="103" y="171"/>
                  </a:lnTo>
                  <a:lnTo>
                    <a:pt x="102" y="182"/>
                  </a:lnTo>
                  <a:lnTo>
                    <a:pt x="100" y="193"/>
                  </a:lnTo>
                  <a:lnTo>
                    <a:pt x="97" y="203"/>
                  </a:lnTo>
                  <a:lnTo>
                    <a:pt x="94" y="210"/>
                  </a:lnTo>
                  <a:lnTo>
                    <a:pt x="91" y="217"/>
                  </a:lnTo>
                  <a:lnTo>
                    <a:pt x="87" y="221"/>
                  </a:lnTo>
                  <a:lnTo>
                    <a:pt x="83" y="222"/>
                  </a:lnTo>
                  <a:lnTo>
                    <a:pt x="20" y="222"/>
                  </a:lnTo>
                  <a:lnTo>
                    <a:pt x="16" y="221"/>
                  </a:lnTo>
                  <a:lnTo>
                    <a:pt x="12" y="217"/>
                  </a:lnTo>
                  <a:lnTo>
                    <a:pt x="9" y="210"/>
                  </a:lnTo>
                  <a:lnTo>
                    <a:pt x="6" y="203"/>
                  </a:lnTo>
                  <a:lnTo>
                    <a:pt x="3" y="193"/>
                  </a:lnTo>
                  <a:lnTo>
                    <a:pt x="1" y="182"/>
                  </a:lnTo>
                  <a:lnTo>
                    <a:pt x="0" y="171"/>
                  </a:lnTo>
                  <a:lnTo>
                    <a:pt x="0" y="158"/>
                  </a:lnTo>
                  <a:lnTo>
                    <a:pt x="0" y="65"/>
                  </a:lnTo>
                  <a:lnTo>
                    <a:pt x="0" y="51"/>
                  </a:lnTo>
                  <a:lnTo>
                    <a:pt x="1" y="39"/>
                  </a:lnTo>
                  <a:lnTo>
                    <a:pt x="3" y="29"/>
                  </a:lnTo>
                  <a:lnTo>
                    <a:pt x="6" y="18"/>
                  </a:lnTo>
                  <a:lnTo>
                    <a:pt x="9" y="11"/>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28" name="Freeform 565"/>
            <p:cNvSpPr>
              <a:spLocks/>
            </p:cNvSpPr>
            <p:nvPr/>
          </p:nvSpPr>
          <p:spPr bwMode="auto">
            <a:xfrm>
              <a:off x="4254" y="1905"/>
              <a:ext cx="65" cy="127"/>
            </a:xfrm>
            <a:custGeom>
              <a:avLst/>
              <a:gdLst>
                <a:gd name="T0" fmla="*/ 33 w 65"/>
                <a:gd name="T1" fmla="*/ 0 h 127"/>
                <a:gd name="T2" fmla="*/ 36 w 65"/>
                <a:gd name="T3" fmla="*/ 0 h 127"/>
                <a:gd name="T4" fmla="*/ 39 w 65"/>
                <a:gd name="T5" fmla="*/ 1 h 127"/>
                <a:gd name="T6" fmla="*/ 43 w 65"/>
                <a:gd name="T7" fmla="*/ 2 h 127"/>
                <a:gd name="T8" fmla="*/ 45 w 65"/>
                <a:gd name="T9" fmla="*/ 4 h 127"/>
                <a:gd name="T10" fmla="*/ 51 w 65"/>
                <a:gd name="T11" fmla="*/ 10 h 127"/>
                <a:gd name="T12" fmla="*/ 56 w 65"/>
                <a:gd name="T13" fmla="*/ 18 h 127"/>
                <a:gd name="T14" fmla="*/ 60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60 w 65"/>
                <a:gd name="T27" fmla="*/ 99 h 127"/>
                <a:gd name="T28" fmla="*/ 56 w 65"/>
                <a:gd name="T29" fmla="*/ 108 h 127"/>
                <a:gd name="T30" fmla="*/ 51 w 65"/>
                <a:gd name="T31" fmla="*/ 116 h 127"/>
                <a:gd name="T32" fmla="*/ 45 w 65"/>
                <a:gd name="T33" fmla="*/ 122 h 127"/>
                <a:gd name="T34" fmla="*/ 43 w 65"/>
                <a:gd name="T35" fmla="*/ 124 h 127"/>
                <a:gd name="T36" fmla="*/ 39 w 65"/>
                <a:gd name="T37" fmla="*/ 125 h 127"/>
                <a:gd name="T38" fmla="*/ 36 w 65"/>
                <a:gd name="T39" fmla="*/ 127 h 127"/>
                <a:gd name="T40" fmla="*/ 33 w 65"/>
                <a:gd name="T41" fmla="*/ 127 h 127"/>
                <a:gd name="T42" fmla="*/ 30 w 65"/>
                <a:gd name="T43" fmla="*/ 127 h 127"/>
                <a:gd name="T44" fmla="*/ 27 w 65"/>
                <a:gd name="T45" fmla="*/ 125 h 127"/>
                <a:gd name="T46" fmla="*/ 24 w 65"/>
                <a:gd name="T47" fmla="*/ 124 h 127"/>
                <a:gd name="T48" fmla="*/ 21 w 65"/>
                <a:gd name="T49" fmla="*/ 122 h 127"/>
                <a:gd name="T50" fmla="*/ 15 w 65"/>
                <a:gd name="T51" fmla="*/ 116 h 127"/>
                <a:gd name="T52" fmla="*/ 10 w 65"/>
                <a:gd name="T53" fmla="*/ 108 h 127"/>
                <a:gd name="T54" fmla="*/ 5 w 65"/>
                <a:gd name="T55" fmla="*/ 99 h 127"/>
                <a:gd name="T56" fmla="*/ 3 w 65"/>
                <a:gd name="T57" fmla="*/ 88 h 127"/>
                <a:gd name="T58" fmla="*/ 1 w 65"/>
                <a:gd name="T59" fmla="*/ 76 h 127"/>
                <a:gd name="T60" fmla="*/ 0 w 65"/>
                <a:gd name="T61" fmla="*/ 64 h 127"/>
                <a:gd name="T62" fmla="*/ 1 w 65"/>
                <a:gd name="T63" fmla="*/ 51 h 127"/>
                <a:gd name="T64" fmla="*/ 3 w 65"/>
                <a:gd name="T65" fmla="*/ 38 h 127"/>
                <a:gd name="T66" fmla="*/ 5 w 65"/>
                <a:gd name="T67" fmla="*/ 28 h 127"/>
                <a:gd name="T68" fmla="*/ 10 w 65"/>
                <a:gd name="T69" fmla="*/ 18 h 127"/>
                <a:gd name="T70" fmla="*/ 15 w 65"/>
                <a:gd name="T71" fmla="*/ 10 h 127"/>
                <a:gd name="T72" fmla="*/ 21 w 65"/>
                <a:gd name="T73" fmla="*/ 4 h 127"/>
                <a:gd name="T74" fmla="*/ 24 w 65"/>
                <a:gd name="T75" fmla="*/ 2 h 127"/>
                <a:gd name="T76" fmla="*/ 27 w 65"/>
                <a:gd name="T77" fmla="*/ 1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3" y="2"/>
                  </a:lnTo>
                  <a:lnTo>
                    <a:pt x="45" y="4"/>
                  </a:lnTo>
                  <a:lnTo>
                    <a:pt x="51" y="10"/>
                  </a:lnTo>
                  <a:lnTo>
                    <a:pt x="56" y="18"/>
                  </a:lnTo>
                  <a:lnTo>
                    <a:pt x="60" y="28"/>
                  </a:lnTo>
                  <a:lnTo>
                    <a:pt x="62" y="38"/>
                  </a:lnTo>
                  <a:lnTo>
                    <a:pt x="64" y="51"/>
                  </a:lnTo>
                  <a:lnTo>
                    <a:pt x="65" y="64"/>
                  </a:lnTo>
                  <a:lnTo>
                    <a:pt x="64" y="76"/>
                  </a:lnTo>
                  <a:lnTo>
                    <a:pt x="62" y="88"/>
                  </a:lnTo>
                  <a:lnTo>
                    <a:pt x="60" y="99"/>
                  </a:lnTo>
                  <a:lnTo>
                    <a:pt x="56" y="108"/>
                  </a:lnTo>
                  <a:lnTo>
                    <a:pt x="51" y="116"/>
                  </a:lnTo>
                  <a:lnTo>
                    <a:pt x="45" y="122"/>
                  </a:lnTo>
                  <a:lnTo>
                    <a:pt x="43" y="124"/>
                  </a:lnTo>
                  <a:lnTo>
                    <a:pt x="39" y="125"/>
                  </a:lnTo>
                  <a:lnTo>
                    <a:pt x="36" y="127"/>
                  </a:lnTo>
                  <a:lnTo>
                    <a:pt x="33" y="127"/>
                  </a:lnTo>
                  <a:lnTo>
                    <a:pt x="30" y="127"/>
                  </a:lnTo>
                  <a:lnTo>
                    <a:pt x="27" y="125"/>
                  </a:lnTo>
                  <a:lnTo>
                    <a:pt x="24" y="124"/>
                  </a:lnTo>
                  <a:lnTo>
                    <a:pt x="21" y="122"/>
                  </a:lnTo>
                  <a:lnTo>
                    <a:pt x="15" y="116"/>
                  </a:lnTo>
                  <a:lnTo>
                    <a:pt x="10" y="108"/>
                  </a:lnTo>
                  <a:lnTo>
                    <a:pt x="5" y="99"/>
                  </a:lnTo>
                  <a:lnTo>
                    <a:pt x="3" y="88"/>
                  </a:lnTo>
                  <a:lnTo>
                    <a:pt x="1" y="76"/>
                  </a:lnTo>
                  <a:lnTo>
                    <a:pt x="0" y="64"/>
                  </a:lnTo>
                  <a:lnTo>
                    <a:pt x="1" y="51"/>
                  </a:lnTo>
                  <a:lnTo>
                    <a:pt x="3" y="38"/>
                  </a:lnTo>
                  <a:lnTo>
                    <a:pt x="5" y="28"/>
                  </a:lnTo>
                  <a:lnTo>
                    <a:pt x="10" y="18"/>
                  </a:lnTo>
                  <a:lnTo>
                    <a:pt x="15" y="10"/>
                  </a:lnTo>
                  <a:lnTo>
                    <a:pt x="21" y="4"/>
                  </a:lnTo>
                  <a:lnTo>
                    <a:pt x="24" y="2"/>
                  </a:lnTo>
                  <a:lnTo>
                    <a:pt x="27" y="1"/>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29" name="Freeform 566"/>
            <p:cNvSpPr>
              <a:spLocks/>
            </p:cNvSpPr>
            <p:nvPr/>
          </p:nvSpPr>
          <p:spPr bwMode="auto">
            <a:xfrm>
              <a:off x="4254" y="1905"/>
              <a:ext cx="65" cy="127"/>
            </a:xfrm>
            <a:custGeom>
              <a:avLst/>
              <a:gdLst>
                <a:gd name="T0" fmla="*/ 33 w 65"/>
                <a:gd name="T1" fmla="*/ 0 h 127"/>
                <a:gd name="T2" fmla="*/ 36 w 65"/>
                <a:gd name="T3" fmla="*/ 0 h 127"/>
                <a:gd name="T4" fmla="*/ 39 w 65"/>
                <a:gd name="T5" fmla="*/ 1 h 127"/>
                <a:gd name="T6" fmla="*/ 43 w 65"/>
                <a:gd name="T7" fmla="*/ 2 h 127"/>
                <a:gd name="T8" fmla="*/ 45 w 65"/>
                <a:gd name="T9" fmla="*/ 4 h 127"/>
                <a:gd name="T10" fmla="*/ 51 w 65"/>
                <a:gd name="T11" fmla="*/ 10 h 127"/>
                <a:gd name="T12" fmla="*/ 56 w 65"/>
                <a:gd name="T13" fmla="*/ 18 h 127"/>
                <a:gd name="T14" fmla="*/ 60 w 65"/>
                <a:gd name="T15" fmla="*/ 28 h 127"/>
                <a:gd name="T16" fmla="*/ 62 w 65"/>
                <a:gd name="T17" fmla="*/ 38 h 127"/>
                <a:gd name="T18" fmla="*/ 64 w 65"/>
                <a:gd name="T19" fmla="*/ 51 h 127"/>
                <a:gd name="T20" fmla="*/ 65 w 65"/>
                <a:gd name="T21" fmla="*/ 64 h 127"/>
                <a:gd name="T22" fmla="*/ 64 w 65"/>
                <a:gd name="T23" fmla="*/ 76 h 127"/>
                <a:gd name="T24" fmla="*/ 62 w 65"/>
                <a:gd name="T25" fmla="*/ 88 h 127"/>
                <a:gd name="T26" fmla="*/ 60 w 65"/>
                <a:gd name="T27" fmla="*/ 99 h 127"/>
                <a:gd name="T28" fmla="*/ 56 w 65"/>
                <a:gd name="T29" fmla="*/ 108 h 127"/>
                <a:gd name="T30" fmla="*/ 51 w 65"/>
                <a:gd name="T31" fmla="*/ 116 h 127"/>
                <a:gd name="T32" fmla="*/ 45 w 65"/>
                <a:gd name="T33" fmla="*/ 122 h 127"/>
                <a:gd name="T34" fmla="*/ 43 w 65"/>
                <a:gd name="T35" fmla="*/ 124 h 127"/>
                <a:gd name="T36" fmla="*/ 39 w 65"/>
                <a:gd name="T37" fmla="*/ 125 h 127"/>
                <a:gd name="T38" fmla="*/ 36 w 65"/>
                <a:gd name="T39" fmla="*/ 127 h 127"/>
                <a:gd name="T40" fmla="*/ 33 w 65"/>
                <a:gd name="T41" fmla="*/ 127 h 127"/>
                <a:gd name="T42" fmla="*/ 30 w 65"/>
                <a:gd name="T43" fmla="*/ 127 h 127"/>
                <a:gd name="T44" fmla="*/ 27 w 65"/>
                <a:gd name="T45" fmla="*/ 125 h 127"/>
                <a:gd name="T46" fmla="*/ 24 w 65"/>
                <a:gd name="T47" fmla="*/ 124 h 127"/>
                <a:gd name="T48" fmla="*/ 21 w 65"/>
                <a:gd name="T49" fmla="*/ 122 h 127"/>
                <a:gd name="T50" fmla="*/ 15 w 65"/>
                <a:gd name="T51" fmla="*/ 116 h 127"/>
                <a:gd name="T52" fmla="*/ 10 w 65"/>
                <a:gd name="T53" fmla="*/ 108 h 127"/>
                <a:gd name="T54" fmla="*/ 5 w 65"/>
                <a:gd name="T55" fmla="*/ 99 h 127"/>
                <a:gd name="T56" fmla="*/ 3 w 65"/>
                <a:gd name="T57" fmla="*/ 88 h 127"/>
                <a:gd name="T58" fmla="*/ 1 w 65"/>
                <a:gd name="T59" fmla="*/ 76 h 127"/>
                <a:gd name="T60" fmla="*/ 0 w 65"/>
                <a:gd name="T61" fmla="*/ 64 h 127"/>
                <a:gd name="T62" fmla="*/ 1 w 65"/>
                <a:gd name="T63" fmla="*/ 51 h 127"/>
                <a:gd name="T64" fmla="*/ 3 w 65"/>
                <a:gd name="T65" fmla="*/ 38 h 127"/>
                <a:gd name="T66" fmla="*/ 5 w 65"/>
                <a:gd name="T67" fmla="*/ 28 h 127"/>
                <a:gd name="T68" fmla="*/ 10 w 65"/>
                <a:gd name="T69" fmla="*/ 18 h 127"/>
                <a:gd name="T70" fmla="*/ 15 w 65"/>
                <a:gd name="T71" fmla="*/ 10 h 127"/>
                <a:gd name="T72" fmla="*/ 21 w 65"/>
                <a:gd name="T73" fmla="*/ 4 h 127"/>
                <a:gd name="T74" fmla="*/ 24 w 65"/>
                <a:gd name="T75" fmla="*/ 2 h 127"/>
                <a:gd name="T76" fmla="*/ 27 w 65"/>
                <a:gd name="T77" fmla="*/ 1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1"/>
                  </a:lnTo>
                  <a:lnTo>
                    <a:pt x="43" y="2"/>
                  </a:lnTo>
                  <a:lnTo>
                    <a:pt x="45" y="4"/>
                  </a:lnTo>
                  <a:lnTo>
                    <a:pt x="51" y="10"/>
                  </a:lnTo>
                  <a:lnTo>
                    <a:pt x="56" y="18"/>
                  </a:lnTo>
                  <a:lnTo>
                    <a:pt x="60" y="28"/>
                  </a:lnTo>
                  <a:lnTo>
                    <a:pt x="62" y="38"/>
                  </a:lnTo>
                  <a:lnTo>
                    <a:pt x="64" y="51"/>
                  </a:lnTo>
                  <a:lnTo>
                    <a:pt x="65" y="64"/>
                  </a:lnTo>
                  <a:lnTo>
                    <a:pt x="64" y="76"/>
                  </a:lnTo>
                  <a:lnTo>
                    <a:pt x="62" y="88"/>
                  </a:lnTo>
                  <a:lnTo>
                    <a:pt x="60" y="99"/>
                  </a:lnTo>
                  <a:lnTo>
                    <a:pt x="56" y="108"/>
                  </a:lnTo>
                  <a:lnTo>
                    <a:pt x="51" y="116"/>
                  </a:lnTo>
                  <a:lnTo>
                    <a:pt x="45" y="122"/>
                  </a:lnTo>
                  <a:lnTo>
                    <a:pt x="43" y="124"/>
                  </a:lnTo>
                  <a:lnTo>
                    <a:pt x="39" y="125"/>
                  </a:lnTo>
                  <a:lnTo>
                    <a:pt x="36" y="127"/>
                  </a:lnTo>
                  <a:lnTo>
                    <a:pt x="33" y="127"/>
                  </a:lnTo>
                  <a:lnTo>
                    <a:pt x="30" y="127"/>
                  </a:lnTo>
                  <a:lnTo>
                    <a:pt x="27" y="125"/>
                  </a:lnTo>
                  <a:lnTo>
                    <a:pt x="24" y="124"/>
                  </a:lnTo>
                  <a:lnTo>
                    <a:pt x="21" y="122"/>
                  </a:lnTo>
                  <a:lnTo>
                    <a:pt x="15" y="116"/>
                  </a:lnTo>
                  <a:lnTo>
                    <a:pt x="10" y="108"/>
                  </a:lnTo>
                  <a:lnTo>
                    <a:pt x="5" y="99"/>
                  </a:lnTo>
                  <a:lnTo>
                    <a:pt x="3" y="88"/>
                  </a:lnTo>
                  <a:lnTo>
                    <a:pt x="1" y="76"/>
                  </a:lnTo>
                  <a:lnTo>
                    <a:pt x="0" y="64"/>
                  </a:lnTo>
                  <a:lnTo>
                    <a:pt x="1" y="51"/>
                  </a:lnTo>
                  <a:lnTo>
                    <a:pt x="3" y="38"/>
                  </a:lnTo>
                  <a:lnTo>
                    <a:pt x="5" y="28"/>
                  </a:lnTo>
                  <a:lnTo>
                    <a:pt x="10" y="18"/>
                  </a:lnTo>
                  <a:lnTo>
                    <a:pt x="15" y="10"/>
                  </a:lnTo>
                  <a:lnTo>
                    <a:pt x="21" y="4"/>
                  </a:lnTo>
                  <a:lnTo>
                    <a:pt x="24" y="2"/>
                  </a:lnTo>
                  <a:lnTo>
                    <a:pt x="27" y="1"/>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630" name="Freeform 567"/>
            <p:cNvSpPr>
              <a:spLocks/>
            </p:cNvSpPr>
            <p:nvPr/>
          </p:nvSpPr>
          <p:spPr bwMode="auto">
            <a:xfrm>
              <a:off x="3896" y="2070"/>
              <a:ext cx="203" cy="157"/>
            </a:xfrm>
            <a:custGeom>
              <a:avLst/>
              <a:gdLst>
                <a:gd name="T0" fmla="*/ 40 w 203"/>
                <a:gd name="T1" fmla="*/ 0 h 157"/>
                <a:gd name="T2" fmla="*/ 163 w 203"/>
                <a:gd name="T3" fmla="*/ 0 h 157"/>
                <a:gd name="T4" fmla="*/ 171 w 203"/>
                <a:gd name="T5" fmla="*/ 0 h 157"/>
                <a:gd name="T6" fmla="*/ 178 w 203"/>
                <a:gd name="T7" fmla="*/ 3 h 157"/>
                <a:gd name="T8" fmla="*/ 185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5 w 203"/>
                <a:gd name="T31" fmla="*/ 149 h 157"/>
                <a:gd name="T32" fmla="*/ 178 w 203"/>
                <a:gd name="T33" fmla="*/ 154 h 157"/>
                <a:gd name="T34" fmla="*/ 171 w 203"/>
                <a:gd name="T35" fmla="*/ 156 h 157"/>
                <a:gd name="T36" fmla="*/ 163 w 203"/>
                <a:gd name="T37" fmla="*/ 157 h 157"/>
                <a:gd name="T38" fmla="*/ 40 w 203"/>
                <a:gd name="T39" fmla="*/ 157 h 157"/>
                <a:gd name="T40" fmla="*/ 32 w 203"/>
                <a:gd name="T41" fmla="*/ 156 h 157"/>
                <a:gd name="T42" fmla="*/ 25 w 203"/>
                <a:gd name="T43" fmla="*/ 154 h 157"/>
                <a:gd name="T44" fmla="*/ 18 w 203"/>
                <a:gd name="T45" fmla="*/ 149 h 157"/>
                <a:gd name="T46" fmla="*/ 12 w 203"/>
                <a:gd name="T47" fmla="*/ 143 h 157"/>
                <a:gd name="T48" fmla="*/ 7 w 203"/>
                <a:gd name="T49" fmla="*/ 137 h 157"/>
                <a:gd name="T50" fmla="*/ 3 w 203"/>
                <a:gd name="T51" fmla="*/ 129 h 157"/>
                <a:gd name="T52" fmla="*/ 0 w 203"/>
                <a:gd name="T53" fmla="*/ 121 h 157"/>
                <a:gd name="T54" fmla="*/ 0 w 203"/>
                <a:gd name="T55" fmla="*/ 112 h 157"/>
                <a:gd name="T56" fmla="*/ 0 w 203"/>
                <a:gd name="T57" fmla="*/ 45 h 157"/>
                <a:gd name="T58" fmla="*/ 0 w 203"/>
                <a:gd name="T59" fmla="*/ 36 h 157"/>
                <a:gd name="T60" fmla="*/ 3 w 203"/>
                <a:gd name="T61" fmla="*/ 28 h 157"/>
                <a:gd name="T62" fmla="*/ 7 w 203"/>
                <a:gd name="T63" fmla="*/ 20 h 157"/>
                <a:gd name="T64" fmla="*/ 12 w 203"/>
                <a:gd name="T65" fmla="*/ 13 h 157"/>
                <a:gd name="T66" fmla="*/ 18 w 203"/>
                <a:gd name="T67" fmla="*/ 7 h 157"/>
                <a:gd name="T68" fmla="*/ 25 w 203"/>
                <a:gd name="T69" fmla="*/ 3 h 157"/>
                <a:gd name="T70" fmla="*/ 32 w 203"/>
                <a:gd name="T71" fmla="*/ 0 h 157"/>
                <a:gd name="T72" fmla="*/ 40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8"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8" y="154"/>
                  </a:lnTo>
                  <a:lnTo>
                    <a:pt x="171" y="156"/>
                  </a:lnTo>
                  <a:lnTo>
                    <a:pt x="163" y="157"/>
                  </a:lnTo>
                  <a:lnTo>
                    <a:pt x="40" y="157"/>
                  </a:lnTo>
                  <a:lnTo>
                    <a:pt x="32" y="156"/>
                  </a:lnTo>
                  <a:lnTo>
                    <a:pt x="25" y="154"/>
                  </a:lnTo>
                  <a:lnTo>
                    <a:pt x="18" y="149"/>
                  </a:lnTo>
                  <a:lnTo>
                    <a:pt x="12" y="143"/>
                  </a:lnTo>
                  <a:lnTo>
                    <a:pt x="7" y="137"/>
                  </a:lnTo>
                  <a:lnTo>
                    <a:pt x="3" y="129"/>
                  </a:lnTo>
                  <a:lnTo>
                    <a:pt x="0" y="121"/>
                  </a:lnTo>
                  <a:lnTo>
                    <a:pt x="0" y="112"/>
                  </a:lnTo>
                  <a:lnTo>
                    <a:pt x="0" y="45"/>
                  </a:lnTo>
                  <a:lnTo>
                    <a:pt x="0" y="36"/>
                  </a:lnTo>
                  <a:lnTo>
                    <a:pt x="3" y="28"/>
                  </a:lnTo>
                  <a:lnTo>
                    <a:pt x="7" y="20"/>
                  </a:lnTo>
                  <a:lnTo>
                    <a:pt x="12" y="13"/>
                  </a:lnTo>
                  <a:lnTo>
                    <a:pt x="18" y="7"/>
                  </a:lnTo>
                  <a:lnTo>
                    <a:pt x="25" y="3"/>
                  </a:lnTo>
                  <a:lnTo>
                    <a:pt x="32" y="0"/>
                  </a:lnTo>
                  <a:lnTo>
                    <a:pt x="4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31" name="Freeform 568"/>
            <p:cNvSpPr>
              <a:spLocks/>
            </p:cNvSpPr>
            <p:nvPr/>
          </p:nvSpPr>
          <p:spPr bwMode="auto">
            <a:xfrm>
              <a:off x="3896" y="2070"/>
              <a:ext cx="203" cy="157"/>
            </a:xfrm>
            <a:custGeom>
              <a:avLst/>
              <a:gdLst>
                <a:gd name="T0" fmla="*/ 40 w 203"/>
                <a:gd name="T1" fmla="*/ 0 h 157"/>
                <a:gd name="T2" fmla="*/ 163 w 203"/>
                <a:gd name="T3" fmla="*/ 0 h 157"/>
                <a:gd name="T4" fmla="*/ 171 w 203"/>
                <a:gd name="T5" fmla="*/ 0 h 157"/>
                <a:gd name="T6" fmla="*/ 178 w 203"/>
                <a:gd name="T7" fmla="*/ 3 h 157"/>
                <a:gd name="T8" fmla="*/ 185 w 203"/>
                <a:gd name="T9" fmla="*/ 7 h 157"/>
                <a:gd name="T10" fmla="*/ 191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1 w 203"/>
                <a:gd name="T29" fmla="*/ 143 h 157"/>
                <a:gd name="T30" fmla="*/ 185 w 203"/>
                <a:gd name="T31" fmla="*/ 149 h 157"/>
                <a:gd name="T32" fmla="*/ 178 w 203"/>
                <a:gd name="T33" fmla="*/ 154 h 157"/>
                <a:gd name="T34" fmla="*/ 171 w 203"/>
                <a:gd name="T35" fmla="*/ 156 h 157"/>
                <a:gd name="T36" fmla="*/ 163 w 203"/>
                <a:gd name="T37" fmla="*/ 157 h 157"/>
                <a:gd name="T38" fmla="*/ 40 w 203"/>
                <a:gd name="T39" fmla="*/ 157 h 157"/>
                <a:gd name="T40" fmla="*/ 32 w 203"/>
                <a:gd name="T41" fmla="*/ 156 h 157"/>
                <a:gd name="T42" fmla="*/ 25 w 203"/>
                <a:gd name="T43" fmla="*/ 154 h 157"/>
                <a:gd name="T44" fmla="*/ 18 w 203"/>
                <a:gd name="T45" fmla="*/ 149 h 157"/>
                <a:gd name="T46" fmla="*/ 12 w 203"/>
                <a:gd name="T47" fmla="*/ 143 h 157"/>
                <a:gd name="T48" fmla="*/ 7 w 203"/>
                <a:gd name="T49" fmla="*/ 137 h 157"/>
                <a:gd name="T50" fmla="*/ 3 w 203"/>
                <a:gd name="T51" fmla="*/ 129 h 157"/>
                <a:gd name="T52" fmla="*/ 0 w 203"/>
                <a:gd name="T53" fmla="*/ 121 h 157"/>
                <a:gd name="T54" fmla="*/ 0 w 203"/>
                <a:gd name="T55" fmla="*/ 112 h 157"/>
                <a:gd name="T56" fmla="*/ 0 w 203"/>
                <a:gd name="T57" fmla="*/ 45 h 157"/>
                <a:gd name="T58" fmla="*/ 0 w 203"/>
                <a:gd name="T59" fmla="*/ 36 h 157"/>
                <a:gd name="T60" fmla="*/ 3 w 203"/>
                <a:gd name="T61" fmla="*/ 28 h 157"/>
                <a:gd name="T62" fmla="*/ 7 w 203"/>
                <a:gd name="T63" fmla="*/ 20 h 157"/>
                <a:gd name="T64" fmla="*/ 12 w 203"/>
                <a:gd name="T65" fmla="*/ 13 h 157"/>
                <a:gd name="T66" fmla="*/ 18 w 203"/>
                <a:gd name="T67" fmla="*/ 7 h 157"/>
                <a:gd name="T68" fmla="*/ 25 w 203"/>
                <a:gd name="T69" fmla="*/ 3 h 157"/>
                <a:gd name="T70" fmla="*/ 32 w 203"/>
                <a:gd name="T71" fmla="*/ 0 h 157"/>
                <a:gd name="T72" fmla="*/ 40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8" y="3"/>
                  </a:lnTo>
                  <a:lnTo>
                    <a:pt x="185" y="7"/>
                  </a:lnTo>
                  <a:lnTo>
                    <a:pt x="191" y="13"/>
                  </a:lnTo>
                  <a:lnTo>
                    <a:pt x="196" y="20"/>
                  </a:lnTo>
                  <a:lnTo>
                    <a:pt x="200" y="28"/>
                  </a:lnTo>
                  <a:lnTo>
                    <a:pt x="202" y="36"/>
                  </a:lnTo>
                  <a:lnTo>
                    <a:pt x="203" y="45"/>
                  </a:lnTo>
                  <a:lnTo>
                    <a:pt x="203" y="112"/>
                  </a:lnTo>
                  <a:lnTo>
                    <a:pt x="202" y="121"/>
                  </a:lnTo>
                  <a:lnTo>
                    <a:pt x="200" y="129"/>
                  </a:lnTo>
                  <a:lnTo>
                    <a:pt x="196" y="137"/>
                  </a:lnTo>
                  <a:lnTo>
                    <a:pt x="191" y="143"/>
                  </a:lnTo>
                  <a:lnTo>
                    <a:pt x="185" y="149"/>
                  </a:lnTo>
                  <a:lnTo>
                    <a:pt x="178" y="154"/>
                  </a:lnTo>
                  <a:lnTo>
                    <a:pt x="171" y="156"/>
                  </a:lnTo>
                  <a:lnTo>
                    <a:pt x="163" y="157"/>
                  </a:lnTo>
                  <a:lnTo>
                    <a:pt x="40" y="157"/>
                  </a:lnTo>
                  <a:lnTo>
                    <a:pt x="32" y="156"/>
                  </a:lnTo>
                  <a:lnTo>
                    <a:pt x="25" y="154"/>
                  </a:lnTo>
                  <a:lnTo>
                    <a:pt x="18" y="149"/>
                  </a:lnTo>
                  <a:lnTo>
                    <a:pt x="12" y="143"/>
                  </a:lnTo>
                  <a:lnTo>
                    <a:pt x="7" y="137"/>
                  </a:lnTo>
                  <a:lnTo>
                    <a:pt x="3" y="129"/>
                  </a:lnTo>
                  <a:lnTo>
                    <a:pt x="0" y="121"/>
                  </a:lnTo>
                  <a:lnTo>
                    <a:pt x="0" y="112"/>
                  </a:lnTo>
                  <a:lnTo>
                    <a:pt x="0" y="45"/>
                  </a:lnTo>
                  <a:lnTo>
                    <a:pt x="0" y="36"/>
                  </a:lnTo>
                  <a:lnTo>
                    <a:pt x="3" y="28"/>
                  </a:lnTo>
                  <a:lnTo>
                    <a:pt x="7" y="20"/>
                  </a:lnTo>
                  <a:lnTo>
                    <a:pt x="12" y="13"/>
                  </a:lnTo>
                  <a:lnTo>
                    <a:pt x="18" y="7"/>
                  </a:lnTo>
                  <a:lnTo>
                    <a:pt x="25" y="3"/>
                  </a:lnTo>
                  <a:lnTo>
                    <a:pt x="32" y="0"/>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32" name="Freeform 569"/>
            <p:cNvSpPr>
              <a:spLocks/>
            </p:cNvSpPr>
            <p:nvPr/>
          </p:nvSpPr>
          <p:spPr bwMode="auto">
            <a:xfrm>
              <a:off x="3967" y="2133"/>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5 h 56"/>
                <a:gd name="T30" fmla="*/ 53 w 88"/>
                <a:gd name="T31" fmla="*/ 56 h 56"/>
                <a:gd name="T32" fmla="*/ 44 w 88"/>
                <a:gd name="T33" fmla="*/ 56 h 56"/>
                <a:gd name="T34" fmla="*/ 36 w 88"/>
                <a:gd name="T35" fmla="*/ 56 h 56"/>
                <a:gd name="T36" fmla="*/ 27 w 88"/>
                <a:gd name="T37" fmla="*/ 55 h 56"/>
                <a:gd name="T38" fmla="*/ 19 w 88"/>
                <a:gd name="T39" fmla="*/ 51 h 56"/>
                <a:gd name="T40" fmla="*/ 13 w 88"/>
                <a:gd name="T41" fmla="*/ 48 h 56"/>
                <a:gd name="T42" fmla="*/ 7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1 h 56"/>
                <a:gd name="T56" fmla="*/ 13 w 88"/>
                <a:gd name="T57" fmla="*/ 8 h 56"/>
                <a:gd name="T58" fmla="*/ 19 w 88"/>
                <a:gd name="T59" fmla="*/ 4 h 56"/>
                <a:gd name="T60" fmla="*/ 27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4"/>
                  </a:lnTo>
                  <a:lnTo>
                    <a:pt x="84" y="39"/>
                  </a:lnTo>
                  <a:lnTo>
                    <a:pt x="80" y="44"/>
                  </a:lnTo>
                  <a:lnTo>
                    <a:pt x="75" y="48"/>
                  </a:lnTo>
                  <a:lnTo>
                    <a:pt x="69" y="51"/>
                  </a:lnTo>
                  <a:lnTo>
                    <a:pt x="61" y="55"/>
                  </a:lnTo>
                  <a:lnTo>
                    <a:pt x="53" y="56"/>
                  </a:lnTo>
                  <a:lnTo>
                    <a:pt x="44" y="56"/>
                  </a:lnTo>
                  <a:lnTo>
                    <a:pt x="36" y="56"/>
                  </a:lnTo>
                  <a:lnTo>
                    <a:pt x="27" y="55"/>
                  </a:lnTo>
                  <a:lnTo>
                    <a:pt x="19" y="51"/>
                  </a:lnTo>
                  <a:lnTo>
                    <a:pt x="13" y="48"/>
                  </a:lnTo>
                  <a:lnTo>
                    <a:pt x="7" y="44"/>
                  </a:lnTo>
                  <a:lnTo>
                    <a:pt x="3" y="39"/>
                  </a:lnTo>
                  <a:lnTo>
                    <a:pt x="1" y="34"/>
                  </a:lnTo>
                  <a:lnTo>
                    <a:pt x="0" y="28"/>
                  </a:lnTo>
                  <a:lnTo>
                    <a:pt x="1" y="22"/>
                  </a:lnTo>
                  <a:lnTo>
                    <a:pt x="3" y="17"/>
                  </a:lnTo>
                  <a:lnTo>
                    <a:pt x="7" y="11"/>
                  </a:lnTo>
                  <a:lnTo>
                    <a:pt x="13" y="8"/>
                  </a:lnTo>
                  <a:lnTo>
                    <a:pt x="19" y="4"/>
                  </a:lnTo>
                  <a:lnTo>
                    <a:pt x="27" y="2"/>
                  </a:lnTo>
                  <a:lnTo>
                    <a:pt x="36"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33" name="Freeform 570"/>
            <p:cNvSpPr>
              <a:spLocks/>
            </p:cNvSpPr>
            <p:nvPr/>
          </p:nvSpPr>
          <p:spPr bwMode="auto">
            <a:xfrm>
              <a:off x="3967" y="2133"/>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5 h 56"/>
                <a:gd name="T30" fmla="*/ 53 w 88"/>
                <a:gd name="T31" fmla="*/ 56 h 56"/>
                <a:gd name="T32" fmla="*/ 44 w 88"/>
                <a:gd name="T33" fmla="*/ 56 h 56"/>
                <a:gd name="T34" fmla="*/ 36 w 88"/>
                <a:gd name="T35" fmla="*/ 56 h 56"/>
                <a:gd name="T36" fmla="*/ 27 w 88"/>
                <a:gd name="T37" fmla="*/ 55 h 56"/>
                <a:gd name="T38" fmla="*/ 19 w 88"/>
                <a:gd name="T39" fmla="*/ 51 h 56"/>
                <a:gd name="T40" fmla="*/ 13 w 88"/>
                <a:gd name="T41" fmla="*/ 48 h 56"/>
                <a:gd name="T42" fmla="*/ 7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1 h 56"/>
                <a:gd name="T56" fmla="*/ 13 w 88"/>
                <a:gd name="T57" fmla="*/ 8 h 56"/>
                <a:gd name="T58" fmla="*/ 19 w 88"/>
                <a:gd name="T59" fmla="*/ 4 h 56"/>
                <a:gd name="T60" fmla="*/ 27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4"/>
                  </a:lnTo>
                  <a:lnTo>
                    <a:pt x="84" y="39"/>
                  </a:lnTo>
                  <a:lnTo>
                    <a:pt x="80" y="44"/>
                  </a:lnTo>
                  <a:lnTo>
                    <a:pt x="75" y="48"/>
                  </a:lnTo>
                  <a:lnTo>
                    <a:pt x="69" y="51"/>
                  </a:lnTo>
                  <a:lnTo>
                    <a:pt x="61" y="55"/>
                  </a:lnTo>
                  <a:lnTo>
                    <a:pt x="53" y="56"/>
                  </a:lnTo>
                  <a:lnTo>
                    <a:pt x="44" y="56"/>
                  </a:lnTo>
                  <a:lnTo>
                    <a:pt x="36" y="56"/>
                  </a:lnTo>
                  <a:lnTo>
                    <a:pt x="27" y="55"/>
                  </a:lnTo>
                  <a:lnTo>
                    <a:pt x="19" y="51"/>
                  </a:lnTo>
                  <a:lnTo>
                    <a:pt x="13" y="48"/>
                  </a:lnTo>
                  <a:lnTo>
                    <a:pt x="7" y="44"/>
                  </a:lnTo>
                  <a:lnTo>
                    <a:pt x="3" y="39"/>
                  </a:lnTo>
                  <a:lnTo>
                    <a:pt x="1" y="34"/>
                  </a:lnTo>
                  <a:lnTo>
                    <a:pt x="0" y="28"/>
                  </a:lnTo>
                  <a:lnTo>
                    <a:pt x="1" y="22"/>
                  </a:lnTo>
                  <a:lnTo>
                    <a:pt x="3" y="17"/>
                  </a:lnTo>
                  <a:lnTo>
                    <a:pt x="7" y="11"/>
                  </a:lnTo>
                  <a:lnTo>
                    <a:pt x="13" y="8"/>
                  </a:lnTo>
                  <a:lnTo>
                    <a:pt x="19" y="4"/>
                  </a:lnTo>
                  <a:lnTo>
                    <a:pt x="27" y="2"/>
                  </a:lnTo>
                  <a:lnTo>
                    <a:pt x="36"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34" name="Freeform 571"/>
            <p:cNvSpPr>
              <a:spLocks/>
            </p:cNvSpPr>
            <p:nvPr/>
          </p:nvSpPr>
          <p:spPr bwMode="auto">
            <a:xfrm>
              <a:off x="4094" y="2070"/>
              <a:ext cx="202" cy="157"/>
            </a:xfrm>
            <a:custGeom>
              <a:avLst/>
              <a:gdLst>
                <a:gd name="T0" fmla="*/ 39 w 202"/>
                <a:gd name="T1" fmla="*/ 0 h 157"/>
                <a:gd name="T2" fmla="*/ 162 w 202"/>
                <a:gd name="T3" fmla="*/ 0 h 157"/>
                <a:gd name="T4" fmla="*/ 171 w 202"/>
                <a:gd name="T5" fmla="*/ 0 h 157"/>
                <a:gd name="T6" fmla="*/ 178 w 202"/>
                <a:gd name="T7" fmla="*/ 3 h 157"/>
                <a:gd name="T8" fmla="*/ 185 w 202"/>
                <a:gd name="T9" fmla="*/ 7 h 157"/>
                <a:gd name="T10" fmla="*/ 191 w 202"/>
                <a:gd name="T11" fmla="*/ 13 h 157"/>
                <a:gd name="T12" fmla="*/ 195 w 202"/>
                <a:gd name="T13" fmla="*/ 20 h 157"/>
                <a:gd name="T14" fmla="*/ 199 w 202"/>
                <a:gd name="T15" fmla="*/ 28 h 157"/>
                <a:gd name="T16" fmla="*/ 201 w 202"/>
                <a:gd name="T17" fmla="*/ 36 h 157"/>
                <a:gd name="T18" fmla="*/ 202 w 202"/>
                <a:gd name="T19" fmla="*/ 45 h 157"/>
                <a:gd name="T20" fmla="*/ 202 w 202"/>
                <a:gd name="T21" fmla="*/ 112 h 157"/>
                <a:gd name="T22" fmla="*/ 201 w 202"/>
                <a:gd name="T23" fmla="*/ 121 h 157"/>
                <a:gd name="T24" fmla="*/ 199 w 202"/>
                <a:gd name="T25" fmla="*/ 129 h 157"/>
                <a:gd name="T26" fmla="*/ 195 w 202"/>
                <a:gd name="T27" fmla="*/ 137 h 157"/>
                <a:gd name="T28" fmla="*/ 191 w 202"/>
                <a:gd name="T29" fmla="*/ 143 h 157"/>
                <a:gd name="T30" fmla="*/ 185 w 202"/>
                <a:gd name="T31" fmla="*/ 149 h 157"/>
                <a:gd name="T32" fmla="*/ 178 w 202"/>
                <a:gd name="T33" fmla="*/ 154 h 157"/>
                <a:gd name="T34" fmla="*/ 171 w 202"/>
                <a:gd name="T35" fmla="*/ 156 h 157"/>
                <a:gd name="T36" fmla="*/ 162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6 w 202"/>
                <a:gd name="T49" fmla="*/ 137 h 157"/>
                <a:gd name="T50" fmla="*/ 3 w 202"/>
                <a:gd name="T51" fmla="*/ 129 h 157"/>
                <a:gd name="T52" fmla="*/ 0 w 202"/>
                <a:gd name="T53" fmla="*/ 121 h 157"/>
                <a:gd name="T54" fmla="*/ 0 w 202"/>
                <a:gd name="T55" fmla="*/ 112 h 157"/>
                <a:gd name="T56" fmla="*/ 0 w 202"/>
                <a:gd name="T57" fmla="*/ 45 h 157"/>
                <a:gd name="T58" fmla="*/ 0 w 202"/>
                <a:gd name="T59" fmla="*/ 36 h 157"/>
                <a:gd name="T60" fmla="*/ 3 w 202"/>
                <a:gd name="T61" fmla="*/ 28 h 157"/>
                <a:gd name="T62" fmla="*/ 6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2" y="0"/>
                  </a:lnTo>
                  <a:lnTo>
                    <a:pt x="171" y="0"/>
                  </a:lnTo>
                  <a:lnTo>
                    <a:pt x="178" y="3"/>
                  </a:lnTo>
                  <a:lnTo>
                    <a:pt x="185" y="7"/>
                  </a:lnTo>
                  <a:lnTo>
                    <a:pt x="191" y="13"/>
                  </a:lnTo>
                  <a:lnTo>
                    <a:pt x="195" y="20"/>
                  </a:lnTo>
                  <a:lnTo>
                    <a:pt x="199" y="28"/>
                  </a:lnTo>
                  <a:lnTo>
                    <a:pt x="201" y="36"/>
                  </a:lnTo>
                  <a:lnTo>
                    <a:pt x="202" y="45"/>
                  </a:lnTo>
                  <a:lnTo>
                    <a:pt x="202" y="112"/>
                  </a:lnTo>
                  <a:lnTo>
                    <a:pt x="201" y="121"/>
                  </a:lnTo>
                  <a:lnTo>
                    <a:pt x="199" y="129"/>
                  </a:lnTo>
                  <a:lnTo>
                    <a:pt x="195" y="137"/>
                  </a:lnTo>
                  <a:lnTo>
                    <a:pt x="191" y="143"/>
                  </a:lnTo>
                  <a:lnTo>
                    <a:pt x="185" y="149"/>
                  </a:lnTo>
                  <a:lnTo>
                    <a:pt x="178" y="154"/>
                  </a:lnTo>
                  <a:lnTo>
                    <a:pt x="171" y="156"/>
                  </a:lnTo>
                  <a:lnTo>
                    <a:pt x="162" y="157"/>
                  </a:lnTo>
                  <a:lnTo>
                    <a:pt x="39" y="157"/>
                  </a:lnTo>
                  <a:lnTo>
                    <a:pt x="31" y="156"/>
                  </a:lnTo>
                  <a:lnTo>
                    <a:pt x="24" y="154"/>
                  </a:lnTo>
                  <a:lnTo>
                    <a:pt x="17" y="149"/>
                  </a:lnTo>
                  <a:lnTo>
                    <a:pt x="11" y="143"/>
                  </a:lnTo>
                  <a:lnTo>
                    <a:pt x="6" y="137"/>
                  </a:lnTo>
                  <a:lnTo>
                    <a:pt x="3" y="129"/>
                  </a:lnTo>
                  <a:lnTo>
                    <a:pt x="0" y="121"/>
                  </a:lnTo>
                  <a:lnTo>
                    <a:pt x="0" y="112"/>
                  </a:lnTo>
                  <a:lnTo>
                    <a:pt x="0" y="45"/>
                  </a:lnTo>
                  <a:lnTo>
                    <a:pt x="0" y="36"/>
                  </a:lnTo>
                  <a:lnTo>
                    <a:pt x="3" y="28"/>
                  </a:lnTo>
                  <a:lnTo>
                    <a:pt x="6" y="20"/>
                  </a:lnTo>
                  <a:lnTo>
                    <a:pt x="11" y="13"/>
                  </a:lnTo>
                  <a:lnTo>
                    <a:pt x="17" y="7"/>
                  </a:lnTo>
                  <a:lnTo>
                    <a:pt x="24" y="3"/>
                  </a:lnTo>
                  <a:lnTo>
                    <a:pt x="31" y="0"/>
                  </a:lnTo>
                  <a:lnTo>
                    <a:pt x="39"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35" name="Freeform 572"/>
            <p:cNvSpPr>
              <a:spLocks/>
            </p:cNvSpPr>
            <p:nvPr/>
          </p:nvSpPr>
          <p:spPr bwMode="auto">
            <a:xfrm>
              <a:off x="4094" y="2070"/>
              <a:ext cx="202" cy="157"/>
            </a:xfrm>
            <a:custGeom>
              <a:avLst/>
              <a:gdLst>
                <a:gd name="T0" fmla="*/ 39 w 202"/>
                <a:gd name="T1" fmla="*/ 0 h 157"/>
                <a:gd name="T2" fmla="*/ 162 w 202"/>
                <a:gd name="T3" fmla="*/ 0 h 157"/>
                <a:gd name="T4" fmla="*/ 171 w 202"/>
                <a:gd name="T5" fmla="*/ 0 h 157"/>
                <a:gd name="T6" fmla="*/ 178 w 202"/>
                <a:gd name="T7" fmla="*/ 3 h 157"/>
                <a:gd name="T8" fmla="*/ 185 w 202"/>
                <a:gd name="T9" fmla="*/ 7 h 157"/>
                <a:gd name="T10" fmla="*/ 191 w 202"/>
                <a:gd name="T11" fmla="*/ 13 h 157"/>
                <a:gd name="T12" fmla="*/ 195 w 202"/>
                <a:gd name="T13" fmla="*/ 20 h 157"/>
                <a:gd name="T14" fmla="*/ 199 w 202"/>
                <a:gd name="T15" fmla="*/ 28 h 157"/>
                <a:gd name="T16" fmla="*/ 201 w 202"/>
                <a:gd name="T17" fmla="*/ 36 h 157"/>
                <a:gd name="T18" fmla="*/ 202 w 202"/>
                <a:gd name="T19" fmla="*/ 45 h 157"/>
                <a:gd name="T20" fmla="*/ 202 w 202"/>
                <a:gd name="T21" fmla="*/ 112 h 157"/>
                <a:gd name="T22" fmla="*/ 201 w 202"/>
                <a:gd name="T23" fmla="*/ 121 h 157"/>
                <a:gd name="T24" fmla="*/ 199 w 202"/>
                <a:gd name="T25" fmla="*/ 129 h 157"/>
                <a:gd name="T26" fmla="*/ 195 w 202"/>
                <a:gd name="T27" fmla="*/ 137 h 157"/>
                <a:gd name="T28" fmla="*/ 191 w 202"/>
                <a:gd name="T29" fmla="*/ 143 h 157"/>
                <a:gd name="T30" fmla="*/ 185 w 202"/>
                <a:gd name="T31" fmla="*/ 149 h 157"/>
                <a:gd name="T32" fmla="*/ 178 w 202"/>
                <a:gd name="T33" fmla="*/ 154 h 157"/>
                <a:gd name="T34" fmla="*/ 171 w 202"/>
                <a:gd name="T35" fmla="*/ 156 h 157"/>
                <a:gd name="T36" fmla="*/ 162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6 w 202"/>
                <a:gd name="T49" fmla="*/ 137 h 157"/>
                <a:gd name="T50" fmla="*/ 3 w 202"/>
                <a:gd name="T51" fmla="*/ 129 h 157"/>
                <a:gd name="T52" fmla="*/ 0 w 202"/>
                <a:gd name="T53" fmla="*/ 121 h 157"/>
                <a:gd name="T54" fmla="*/ 0 w 202"/>
                <a:gd name="T55" fmla="*/ 112 h 157"/>
                <a:gd name="T56" fmla="*/ 0 w 202"/>
                <a:gd name="T57" fmla="*/ 45 h 157"/>
                <a:gd name="T58" fmla="*/ 0 w 202"/>
                <a:gd name="T59" fmla="*/ 36 h 157"/>
                <a:gd name="T60" fmla="*/ 3 w 202"/>
                <a:gd name="T61" fmla="*/ 28 h 157"/>
                <a:gd name="T62" fmla="*/ 6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2" y="0"/>
                  </a:lnTo>
                  <a:lnTo>
                    <a:pt x="171" y="0"/>
                  </a:lnTo>
                  <a:lnTo>
                    <a:pt x="178" y="3"/>
                  </a:lnTo>
                  <a:lnTo>
                    <a:pt x="185" y="7"/>
                  </a:lnTo>
                  <a:lnTo>
                    <a:pt x="191" y="13"/>
                  </a:lnTo>
                  <a:lnTo>
                    <a:pt x="195" y="20"/>
                  </a:lnTo>
                  <a:lnTo>
                    <a:pt x="199" y="28"/>
                  </a:lnTo>
                  <a:lnTo>
                    <a:pt x="201" y="36"/>
                  </a:lnTo>
                  <a:lnTo>
                    <a:pt x="202" y="45"/>
                  </a:lnTo>
                  <a:lnTo>
                    <a:pt x="202" y="112"/>
                  </a:lnTo>
                  <a:lnTo>
                    <a:pt x="201" y="121"/>
                  </a:lnTo>
                  <a:lnTo>
                    <a:pt x="199" y="129"/>
                  </a:lnTo>
                  <a:lnTo>
                    <a:pt x="195" y="137"/>
                  </a:lnTo>
                  <a:lnTo>
                    <a:pt x="191" y="143"/>
                  </a:lnTo>
                  <a:lnTo>
                    <a:pt x="185" y="149"/>
                  </a:lnTo>
                  <a:lnTo>
                    <a:pt x="178" y="154"/>
                  </a:lnTo>
                  <a:lnTo>
                    <a:pt x="171" y="156"/>
                  </a:lnTo>
                  <a:lnTo>
                    <a:pt x="162" y="157"/>
                  </a:lnTo>
                  <a:lnTo>
                    <a:pt x="39" y="157"/>
                  </a:lnTo>
                  <a:lnTo>
                    <a:pt x="31" y="156"/>
                  </a:lnTo>
                  <a:lnTo>
                    <a:pt x="24" y="154"/>
                  </a:lnTo>
                  <a:lnTo>
                    <a:pt x="17" y="149"/>
                  </a:lnTo>
                  <a:lnTo>
                    <a:pt x="11" y="143"/>
                  </a:lnTo>
                  <a:lnTo>
                    <a:pt x="6" y="137"/>
                  </a:lnTo>
                  <a:lnTo>
                    <a:pt x="3" y="129"/>
                  </a:lnTo>
                  <a:lnTo>
                    <a:pt x="0" y="121"/>
                  </a:lnTo>
                  <a:lnTo>
                    <a:pt x="0" y="112"/>
                  </a:lnTo>
                  <a:lnTo>
                    <a:pt x="0" y="45"/>
                  </a:lnTo>
                  <a:lnTo>
                    <a:pt x="0" y="36"/>
                  </a:lnTo>
                  <a:lnTo>
                    <a:pt x="3" y="28"/>
                  </a:lnTo>
                  <a:lnTo>
                    <a:pt x="6" y="20"/>
                  </a:lnTo>
                  <a:lnTo>
                    <a:pt x="11" y="13"/>
                  </a:lnTo>
                  <a:lnTo>
                    <a:pt x="17" y="7"/>
                  </a:lnTo>
                  <a:lnTo>
                    <a:pt x="24" y="3"/>
                  </a:lnTo>
                  <a:lnTo>
                    <a:pt x="31" y="0"/>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36" name="Freeform 573"/>
            <p:cNvSpPr>
              <a:spLocks/>
            </p:cNvSpPr>
            <p:nvPr/>
          </p:nvSpPr>
          <p:spPr bwMode="auto">
            <a:xfrm>
              <a:off x="4164" y="2133"/>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5 h 56"/>
                <a:gd name="T30" fmla="*/ 53 w 88"/>
                <a:gd name="T31" fmla="*/ 56 h 56"/>
                <a:gd name="T32" fmla="*/ 44 w 88"/>
                <a:gd name="T33" fmla="*/ 56 h 56"/>
                <a:gd name="T34" fmla="*/ 36 w 88"/>
                <a:gd name="T35" fmla="*/ 56 h 56"/>
                <a:gd name="T36" fmla="*/ 28 w 88"/>
                <a:gd name="T37" fmla="*/ 55 h 56"/>
                <a:gd name="T38" fmla="*/ 20 w 88"/>
                <a:gd name="T39" fmla="*/ 51 h 56"/>
                <a:gd name="T40" fmla="*/ 14 w 88"/>
                <a:gd name="T41" fmla="*/ 48 h 56"/>
                <a:gd name="T42" fmla="*/ 9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9 w 88"/>
                <a:gd name="T55" fmla="*/ 11 h 56"/>
                <a:gd name="T56" fmla="*/ 14 w 88"/>
                <a:gd name="T57" fmla="*/ 8 h 56"/>
                <a:gd name="T58" fmla="*/ 20 w 88"/>
                <a:gd name="T59" fmla="*/ 4 h 56"/>
                <a:gd name="T60" fmla="*/ 28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4"/>
                  </a:lnTo>
                  <a:lnTo>
                    <a:pt x="84" y="39"/>
                  </a:lnTo>
                  <a:lnTo>
                    <a:pt x="80" y="44"/>
                  </a:lnTo>
                  <a:lnTo>
                    <a:pt x="75" y="48"/>
                  </a:lnTo>
                  <a:lnTo>
                    <a:pt x="69" y="51"/>
                  </a:lnTo>
                  <a:lnTo>
                    <a:pt x="61" y="55"/>
                  </a:lnTo>
                  <a:lnTo>
                    <a:pt x="53" y="56"/>
                  </a:lnTo>
                  <a:lnTo>
                    <a:pt x="44" y="56"/>
                  </a:lnTo>
                  <a:lnTo>
                    <a:pt x="36" y="56"/>
                  </a:lnTo>
                  <a:lnTo>
                    <a:pt x="28" y="55"/>
                  </a:lnTo>
                  <a:lnTo>
                    <a:pt x="20" y="51"/>
                  </a:lnTo>
                  <a:lnTo>
                    <a:pt x="14" y="48"/>
                  </a:lnTo>
                  <a:lnTo>
                    <a:pt x="9" y="44"/>
                  </a:lnTo>
                  <a:lnTo>
                    <a:pt x="3" y="39"/>
                  </a:lnTo>
                  <a:lnTo>
                    <a:pt x="1" y="34"/>
                  </a:lnTo>
                  <a:lnTo>
                    <a:pt x="0" y="28"/>
                  </a:lnTo>
                  <a:lnTo>
                    <a:pt x="1" y="22"/>
                  </a:lnTo>
                  <a:lnTo>
                    <a:pt x="3" y="17"/>
                  </a:lnTo>
                  <a:lnTo>
                    <a:pt x="9" y="11"/>
                  </a:lnTo>
                  <a:lnTo>
                    <a:pt x="14" y="8"/>
                  </a:lnTo>
                  <a:lnTo>
                    <a:pt x="20" y="4"/>
                  </a:lnTo>
                  <a:lnTo>
                    <a:pt x="28" y="2"/>
                  </a:lnTo>
                  <a:lnTo>
                    <a:pt x="36"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37" name="Freeform 574"/>
            <p:cNvSpPr>
              <a:spLocks/>
            </p:cNvSpPr>
            <p:nvPr/>
          </p:nvSpPr>
          <p:spPr bwMode="auto">
            <a:xfrm>
              <a:off x="4164" y="2133"/>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5 h 56"/>
                <a:gd name="T30" fmla="*/ 53 w 88"/>
                <a:gd name="T31" fmla="*/ 56 h 56"/>
                <a:gd name="T32" fmla="*/ 44 w 88"/>
                <a:gd name="T33" fmla="*/ 56 h 56"/>
                <a:gd name="T34" fmla="*/ 36 w 88"/>
                <a:gd name="T35" fmla="*/ 56 h 56"/>
                <a:gd name="T36" fmla="*/ 28 w 88"/>
                <a:gd name="T37" fmla="*/ 55 h 56"/>
                <a:gd name="T38" fmla="*/ 20 w 88"/>
                <a:gd name="T39" fmla="*/ 51 h 56"/>
                <a:gd name="T40" fmla="*/ 14 w 88"/>
                <a:gd name="T41" fmla="*/ 48 h 56"/>
                <a:gd name="T42" fmla="*/ 9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9 w 88"/>
                <a:gd name="T55" fmla="*/ 11 h 56"/>
                <a:gd name="T56" fmla="*/ 14 w 88"/>
                <a:gd name="T57" fmla="*/ 8 h 56"/>
                <a:gd name="T58" fmla="*/ 20 w 88"/>
                <a:gd name="T59" fmla="*/ 4 h 56"/>
                <a:gd name="T60" fmla="*/ 28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4"/>
                  </a:lnTo>
                  <a:lnTo>
                    <a:pt x="84" y="39"/>
                  </a:lnTo>
                  <a:lnTo>
                    <a:pt x="80" y="44"/>
                  </a:lnTo>
                  <a:lnTo>
                    <a:pt x="75" y="48"/>
                  </a:lnTo>
                  <a:lnTo>
                    <a:pt x="69" y="51"/>
                  </a:lnTo>
                  <a:lnTo>
                    <a:pt x="61" y="55"/>
                  </a:lnTo>
                  <a:lnTo>
                    <a:pt x="53" y="56"/>
                  </a:lnTo>
                  <a:lnTo>
                    <a:pt x="44" y="56"/>
                  </a:lnTo>
                  <a:lnTo>
                    <a:pt x="36" y="56"/>
                  </a:lnTo>
                  <a:lnTo>
                    <a:pt x="28" y="55"/>
                  </a:lnTo>
                  <a:lnTo>
                    <a:pt x="20" y="51"/>
                  </a:lnTo>
                  <a:lnTo>
                    <a:pt x="14" y="48"/>
                  </a:lnTo>
                  <a:lnTo>
                    <a:pt x="9" y="44"/>
                  </a:lnTo>
                  <a:lnTo>
                    <a:pt x="3" y="39"/>
                  </a:lnTo>
                  <a:lnTo>
                    <a:pt x="1" y="34"/>
                  </a:lnTo>
                  <a:lnTo>
                    <a:pt x="0" y="28"/>
                  </a:lnTo>
                  <a:lnTo>
                    <a:pt x="1" y="22"/>
                  </a:lnTo>
                  <a:lnTo>
                    <a:pt x="3" y="17"/>
                  </a:lnTo>
                  <a:lnTo>
                    <a:pt x="9" y="11"/>
                  </a:lnTo>
                  <a:lnTo>
                    <a:pt x="14" y="8"/>
                  </a:lnTo>
                  <a:lnTo>
                    <a:pt x="20" y="4"/>
                  </a:lnTo>
                  <a:lnTo>
                    <a:pt x="28" y="2"/>
                  </a:lnTo>
                  <a:lnTo>
                    <a:pt x="36"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38" name="Freeform 575"/>
            <p:cNvSpPr>
              <a:spLocks/>
            </p:cNvSpPr>
            <p:nvPr/>
          </p:nvSpPr>
          <p:spPr bwMode="auto">
            <a:xfrm>
              <a:off x="4291" y="2070"/>
              <a:ext cx="202" cy="157"/>
            </a:xfrm>
            <a:custGeom>
              <a:avLst/>
              <a:gdLst>
                <a:gd name="T0" fmla="*/ 39 w 202"/>
                <a:gd name="T1" fmla="*/ 0 h 157"/>
                <a:gd name="T2" fmla="*/ 163 w 202"/>
                <a:gd name="T3" fmla="*/ 0 h 157"/>
                <a:gd name="T4" fmla="*/ 171 w 202"/>
                <a:gd name="T5" fmla="*/ 0 h 157"/>
                <a:gd name="T6" fmla="*/ 178 w 202"/>
                <a:gd name="T7" fmla="*/ 3 h 157"/>
                <a:gd name="T8" fmla="*/ 185 w 202"/>
                <a:gd name="T9" fmla="*/ 7 h 157"/>
                <a:gd name="T10" fmla="*/ 191 w 202"/>
                <a:gd name="T11" fmla="*/ 13 h 157"/>
                <a:gd name="T12" fmla="*/ 196 w 202"/>
                <a:gd name="T13" fmla="*/ 20 h 157"/>
                <a:gd name="T14" fmla="*/ 199 w 202"/>
                <a:gd name="T15" fmla="*/ 28 h 157"/>
                <a:gd name="T16" fmla="*/ 201 w 202"/>
                <a:gd name="T17" fmla="*/ 36 h 157"/>
                <a:gd name="T18" fmla="*/ 202 w 202"/>
                <a:gd name="T19" fmla="*/ 45 h 157"/>
                <a:gd name="T20" fmla="*/ 202 w 202"/>
                <a:gd name="T21" fmla="*/ 112 h 157"/>
                <a:gd name="T22" fmla="*/ 201 w 202"/>
                <a:gd name="T23" fmla="*/ 121 h 157"/>
                <a:gd name="T24" fmla="*/ 199 w 202"/>
                <a:gd name="T25" fmla="*/ 129 h 157"/>
                <a:gd name="T26" fmla="*/ 196 w 202"/>
                <a:gd name="T27" fmla="*/ 137 h 157"/>
                <a:gd name="T28" fmla="*/ 191 w 202"/>
                <a:gd name="T29" fmla="*/ 143 h 157"/>
                <a:gd name="T30" fmla="*/ 185 w 202"/>
                <a:gd name="T31" fmla="*/ 149 h 157"/>
                <a:gd name="T32" fmla="*/ 178 w 202"/>
                <a:gd name="T33" fmla="*/ 154 h 157"/>
                <a:gd name="T34" fmla="*/ 171 w 202"/>
                <a:gd name="T35" fmla="*/ 156 h 157"/>
                <a:gd name="T36" fmla="*/ 163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6 w 202"/>
                <a:gd name="T49" fmla="*/ 137 h 157"/>
                <a:gd name="T50" fmla="*/ 3 w 202"/>
                <a:gd name="T51" fmla="*/ 129 h 157"/>
                <a:gd name="T52" fmla="*/ 1 w 202"/>
                <a:gd name="T53" fmla="*/ 121 h 157"/>
                <a:gd name="T54" fmla="*/ 0 w 202"/>
                <a:gd name="T55" fmla="*/ 112 h 157"/>
                <a:gd name="T56" fmla="*/ 0 w 202"/>
                <a:gd name="T57" fmla="*/ 45 h 157"/>
                <a:gd name="T58" fmla="*/ 1 w 202"/>
                <a:gd name="T59" fmla="*/ 36 h 157"/>
                <a:gd name="T60" fmla="*/ 3 w 202"/>
                <a:gd name="T61" fmla="*/ 28 h 157"/>
                <a:gd name="T62" fmla="*/ 6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6" y="20"/>
                  </a:lnTo>
                  <a:lnTo>
                    <a:pt x="199" y="28"/>
                  </a:lnTo>
                  <a:lnTo>
                    <a:pt x="201" y="36"/>
                  </a:lnTo>
                  <a:lnTo>
                    <a:pt x="202" y="45"/>
                  </a:lnTo>
                  <a:lnTo>
                    <a:pt x="202" y="112"/>
                  </a:lnTo>
                  <a:lnTo>
                    <a:pt x="201" y="121"/>
                  </a:lnTo>
                  <a:lnTo>
                    <a:pt x="199" y="129"/>
                  </a:lnTo>
                  <a:lnTo>
                    <a:pt x="196" y="137"/>
                  </a:lnTo>
                  <a:lnTo>
                    <a:pt x="191" y="143"/>
                  </a:lnTo>
                  <a:lnTo>
                    <a:pt x="185" y="149"/>
                  </a:lnTo>
                  <a:lnTo>
                    <a:pt x="178" y="154"/>
                  </a:lnTo>
                  <a:lnTo>
                    <a:pt x="171" y="156"/>
                  </a:lnTo>
                  <a:lnTo>
                    <a:pt x="163" y="157"/>
                  </a:lnTo>
                  <a:lnTo>
                    <a:pt x="39" y="157"/>
                  </a:lnTo>
                  <a:lnTo>
                    <a:pt x="31" y="156"/>
                  </a:lnTo>
                  <a:lnTo>
                    <a:pt x="24" y="154"/>
                  </a:lnTo>
                  <a:lnTo>
                    <a:pt x="17" y="149"/>
                  </a:lnTo>
                  <a:lnTo>
                    <a:pt x="11" y="143"/>
                  </a:lnTo>
                  <a:lnTo>
                    <a:pt x="6" y="137"/>
                  </a:lnTo>
                  <a:lnTo>
                    <a:pt x="3" y="129"/>
                  </a:lnTo>
                  <a:lnTo>
                    <a:pt x="1" y="121"/>
                  </a:lnTo>
                  <a:lnTo>
                    <a:pt x="0" y="112"/>
                  </a:lnTo>
                  <a:lnTo>
                    <a:pt x="0" y="45"/>
                  </a:lnTo>
                  <a:lnTo>
                    <a:pt x="1" y="36"/>
                  </a:lnTo>
                  <a:lnTo>
                    <a:pt x="3" y="28"/>
                  </a:lnTo>
                  <a:lnTo>
                    <a:pt x="6" y="20"/>
                  </a:lnTo>
                  <a:lnTo>
                    <a:pt x="11" y="13"/>
                  </a:lnTo>
                  <a:lnTo>
                    <a:pt x="17" y="7"/>
                  </a:lnTo>
                  <a:lnTo>
                    <a:pt x="24" y="3"/>
                  </a:lnTo>
                  <a:lnTo>
                    <a:pt x="31" y="0"/>
                  </a:lnTo>
                  <a:lnTo>
                    <a:pt x="39"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39" name="Freeform 576"/>
            <p:cNvSpPr>
              <a:spLocks/>
            </p:cNvSpPr>
            <p:nvPr/>
          </p:nvSpPr>
          <p:spPr bwMode="auto">
            <a:xfrm>
              <a:off x="4291" y="2070"/>
              <a:ext cx="202" cy="157"/>
            </a:xfrm>
            <a:custGeom>
              <a:avLst/>
              <a:gdLst>
                <a:gd name="T0" fmla="*/ 39 w 202"/>
                <a:gd name="T1" fmla="*/ 0 h 157"/>
                <a:gd name="T2" fmla="*/ 163 w 202"/>
                <a:gd name="T3" fmla="*/ 0 h 157"/>
                <a:gd name="T4" fmla="*/ 171 w 202"/>
                <a:gd name="T5" fmla="*/ 0 h 157"/>
                <a:gd name="T6" fmla="*/ 178 w 202"/>
                <a:gd name="T7" fmla="*/ 3 h 157"/>
                <a:gd name="T8" fmla="*/ 185 w 202"/>
                <a:gd name="T9" fmla="*/ 7 h 157"/>
                <a:gd name="T10" fmla="*/ 191 w 202"/>
                <a:gd name="T11" fmla="*/ 13 h 157"/>
                <a:gd name="T12" fmla="*/ 196 w 202"/>
                <a:gd name="T13" fmla="*/ 20 h 157"/>
                <a:gd name="T14" fmla="*/ 199 w 202"/>
                <a:gd name="T15" fmla="*/ 28 h 157"/>
                <a:gd name="T16" fmla="*/ 201 w 202"/>
                <a:gd name="T17" fmla="*/ 36 h 157"/>
                <a:gd name="T18" fmla="*/ 202 w 202"/>
                <a:gd name="T19" fmla="*/ 45 h 157"/>
                <a:gd name="T20" fmla="*/ 202 w 202"/>
                <a:gd name="T21" fmla="*/ 112 h 157"/>
                <a:gd name="T22" fmla="*/ 201 w 202"/>
                <a:gd name="T23" fmla="*/ 121 h 157"/>
                <a:gd name="T24" fmla="*/ 199 w 202"/>
                <a:gd name="T25" fmla="*/ 129 h 157"/>
                <a:gd name="T26" fmla="*/ 196 w 202"/>
                <a:gd name="T27" fmla="*/ 137 h 157"/>
                <a:gd name="T28" fmla="*/ 191 w 202"/>
                <a:gd name="T29" fmla="*/ 143 h 157"/>
                <a:gd name="T30" fmla="*/ 185 w 202"/>
                <a:gd name="T31" fmla="*/ 149 h 157"/>
                <a:gd name="T32" fmla="*/ 178 w 202"/>
                <a:gd name="T33" fmla="*/ 154 h 157"/>
                <a:gd name="T34" fmla="*/ 171 w 202"/>
                <a:gd name="T35" fmla="*/ 156 h 157"/>
                <a:gd name="T36" fmla="*/ 163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6 w 202"/>
                <a:gd name="T49" fmla="*/ 137 h 157"/>
                <a:gd name="T50" fmla="*/ 3 w 202"/>
                <a:gd name="T51" fmla="*/ 129 h 157"/>
                <a:gd name="T52" fmla="*/ 1 w 202"/>
                <a:gd name="T53" fmla="*/ 121 h 157"/>
                <a:gd name="T54" fmla="*/ 0 w 202"/>
                <a:gd name="T55" fmla="*/ 112 h 157"/>
                <a:gd name="T56" fmla="*/ 0 w 202"/>
                <a:gd name="T57" fmla="*/ 45 h 157"/>
                <a:gd name="T58" fmla="*/ 1 w 202"/>
                <a:gd name="T59" fmla="*/ 36 h 157"/>
                <a:gd name="T60" fmla="*/ 3 w 202"/>
                <a:gd name="T61" fmla="*/ 28 h 157"/>
                <a:gd name="T62" fmla="*/ 6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6" y="20"/>
                  </a:lnTo>
                  <a:lnTo>
                    <a:pt x="199" y="28"/>
                  </a:lnTo>
                  <a:lnTo>
                    <a:pt x="201" y="36"/>
                  </a:lnTo>
                  <a:lnTo>
                    <a:pt x="202" y="45"/>
                  </a:lnTo>
                  <a:lnTo>
                    <a:pt x="202" y="112"/>
                  </a:lnTo>
                  <a:lnTo>
                    <a:pt x="201" y="121"/>
                  </a:lnTo>
                  <a:lnTo>
                    <a:pt x="199" y="129"/>
                  </a:lnTo>
                  <a:lnTo>
                    <a:pt x="196" y="137"/>
                  </a:lnTo>
                  <a:lnTo>
                    <a:pt x="191" y="143"/>
                  </a:lnTo>
                  <a:lnTo>
                    <a:pt x="185" y="149"/>
                  </a:lnTo>
                  <a:lnTo>
                    <a:pt x="178" y="154"/>
                  </a:lnTo>
                  <a:lnTo>
                    <a:pt x="171" y="156"/>
                  </a:lnTo>
                  <a:lnTo>
                    <a:pt x="163" y="157"/>
                  </a:lnTo>
                  <a:lnTo>
                    <a:pt x="39" y="157"/>
                  </a:lnTo>
                  <a:lnTo>
                    <a:pt x="31" y="156"/>
                  </a:lnTo>
                  <a:lnTo>
                    <a:pt x="24" y="154"/>
                  </a:lnTo>
                  <a:lnTo>
                    <a:pt x="17" y="149"/>
                  </a:lnTo>
                  <a:lnTo>
                    <a:pt x="11" y="143"/>
                  </a:lnTo>
                  <a:lnTo>
                    <a:pt x="6" y="137"/>
                  </a:lnTo>
                  <a:lnTo>
                    <a:pt x="3" y="129"/>
                  </a:lnTo>
                  <a:lnTo>
                    <a:pt x="1" y="121"/>
                  </a:lnTo>
                  <a:lnTo>
                    <a:pt x="0" y="112"/>
                  </a:lnTo>
                  <a:lnTo>
                    <a:pt x="0" y="45"/>
                  </a:lnTo>
                  <a:lnTo>
                    <a:pt x="1" y="36"/>
                  </a:lnTo>
                  <a:lnTo>
                    <a:pt x="3" y="28"/>
                  </a:lnTo>
                  <a:lnTo>
                    <a:pt x="6" y="20"/>
                  </a:lnTo>
                  <a:lnTo>
                    <a:pt x="11" y="13"/>
                  </a:lnTo>
                  <a:lnTo>
                    <a:pt x="17" y="7"/>
                  </a:lnTo>
                  <a:lnTo>
                    <a:pt x="24" y="3"/>
                  </a:lnTo>
                  <a:lnTo>
                    <a:pt x="31" y="0"/>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40" name="Freeform 577"/>
            <p:cNvSpPr>
              <a:spLocks/>
            </p:cNvSpPr>
            <p:nvPr/>
          </p:nvSpPr>
          <p:spPr bwMode="auto">
            <a:xfrm>
              <a:off x="4362" y="2133"/>
              <a:ext cx="88" cy="56"/>
            </a:xfrm>
            <a:custGeom>
              <a:avLst/>
              <a:gdLst>
                <a:gd name="T0" fmla="*/ 44 w 88"/>
                <a:gd name="T1" fmla="*/ 0 h 56"/>
                <a:gd name="T2" fmla="*/ 52 w 88"/>
                <a:gd name="T3" fmla="*/ 0 h 56"/>
                <a:gd name="T4" fmla="*/ 60 w 88"/>
                <a:gd name="T5" fmla="*/ 2 h 56"/>
                <a:gd name="T6" fmla="*/ 68 w 88"/>
                <a:gd name="T7" fmla="*/ 4 h 56"/>
                <a:gd name="T8" fmla="*/ 74 w 88"/>
                <a:gd name="T9" fmla="*/ 8 h 56"/>
                <a:gd name="T10" fmla="*/ 79 w 88"/>
                <a:gd name="T11" fmla="*/ 11 h 56"/>
                <a:gd name="T12" fmla="*/ 85 w 88"/>
                <a:gd name="T13" fmla="*/ 17 h 56"/>
                <a:gd name="T14" fmla="*/ 87 w 88"/>
                <a:gd name="T15" fmla="*/ 22 h 56"/>
                <a:gd name="T16" fmla="*/ 88 w 88"/>
                <a:gd name="T17" fmla="*/ 28 h 56"/>
                <a:gd name="T18" fmla="*/ 87 w 88"/>
                <a:gd name="T19" fmla="*/ 34 h 56"/>
                <a:gd name="T20" fmla="*/ 85 w 88"/>
                <a:gd name="T21" fmla="*/ 39 h 56"/>
                <a:gd name="T22" fmla="*/ 79 w 88"/>
                <a:gd name="T23" fmla="*/ 44 h 56"/>
                <a:gd name="T24" fmla="*/ 74 w 88"/>
                <a:gd name="T25" fmla="*/ 48 h 56"/>
                <a:gd name="T26" fmla="*/ 68 w 88"/>
                <a:gd name="T27" fmla="*/ 51 h 56"/>
                <a:gd name="T28" fmla="*/ 60 w 88"/>
                <a:gd name="T29" fmla="*/ 55 h 56"/>
                <a:gd name="T30" fmla="*/ 52 w 88"/>
                <a:gd name="T31" fmla="*/ 56 h 56"/>
                <a:gd name="T32" fmla="*/ 44 w 88"/>
                <a:gd name="T33" fmla="*/ 56 h 56"/>
                <a:gd name="T34" fmla="*/ 35 w 88"/>
                <a:gd name="T35" fmla="*/ 56 h 56"/>
                <a:gd name="T36" fmla="*/ 27 w 88"/>
                <a:gd name="T37" fmla="*/ 55 h 56"/>
                <a:gd name="T38" fmla="*/ 19 w 88"/>
                <a:gd name="T39" fmla="*/ 51 h 56"/>
                <a:gd name="T40" fmla="*/ 13 w 88"/>
                <a:gd name="T41" fmla="*/ 48 h 56"/>
                <a:gd name="T42" fmla="*/ 8 w 88"/>
                <a:gd name="T43" fmla="*/ 44 h 56"/>
                <a:gd name="T44" fmla="*/ 4 w 88"/>
                <a:gd name="T45" fmla="*/ 39 h 56"/>
                <a:gd name="T46" fmla="*/ 1 w 88"/>
                <a:gd name="T47" fmla="*/ 34 h 56"/>
                <a:gd name="T48" fmla="*/ 0 w 88"/>
                <a:gd name="T49" fmla="*/ 28 h 56"/>
                <a:gd name="T50" fmla="*/ 1 w 88"/>
                <a:gd name="T51" fmla="*/ 22 h 56"/>
                <a:gd name="T52" fmla="*/ 4 w 88"/>
                <a:gd name="T53" fmla="*/ 17 h 56"/>
                <a:gd name="T54" fmla="*/ 8 w 88"/>
                <a:gd name="T55" fmla="*/ 11 h 56"/>
                <a:gd name="T56" fmla="*/ 13 w 88"/>
                <a:gd name="T57" fmla="*/ 8 h 56"/>
                <a:gd name="T58" fmla="*/ 19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0" y="2"/>
                  </a:lnTo>
                  <a:lnTo>
                    <a:pt x="68" y="4"/>
                  </a:lnTo>
                  <a:lnTo>
                    <a:pt x="74" y="8"/>
                  </a:lnTo>
                  <a:lnTo>
                    <a:pt x="79" y="11"/>
                  </a:lnTo>
                  <a:lnTo>
                    <a:pt x="85" y="17"/>
                  </a:lnTo>
                  <a:lnTo>
                    <a:pt x="87" y="22"/>
                  </a:lnTo>
                  <a:lnTo>
                    <a:pt x="88" y="28"/>
                  </a:lnTo>
                  <a:lnTo>
                    <a:pt x="87" y="34"/>
                  </a:lnTo>
                  <a:lnTo>
                    <a:pt x="85" y="39"/>
                  </a:lnTo>
                  <a:lnTo>
                    <a:pt x="79" y="44"/>
                  </a:lnTo>
                  <a:lnTo>
                    <a:pt x="74" y="48"/>
                  </a:lnTo>
                  <a:lnTo>
                    <a:pt x="68" y="51"/>
                  </a:lnTo>
                  <a:lnTo>
                    <a:pt x="60" y="55"/>
                  </a:lnTo>
                  <a:lnTo>
                    <a:pt x="52" y="56"/>
                  </a:lnTo>
                  <a:lnTo>
                    <a:pt x="44" y="56"/>
                  </a:lnTo>
                  <a:lnTo>
                    <a:pt x="35" y="56"/>
                  </a:lnTo>
                  <a:lnTo>
                    <a:pt x="27" y="55"/>
                  </a:lnTo>
                  <a:lnTo>
                    <a:pt x="19" y="51"/>
                  </a:lnTo>
                  <a:lnTo>
                    <a:pt x="13" y="48"/>
                  </a:lnTo>
                  <a:lnTo>
                    <a:pt x="8" y="44"/>
                  </a:lnTo>
                  <a:lnTo>
                    <a:pt x="4" y="39"/>
                  </a:lnTo>
                  <a:lnTo>
                    <a:pt x="1" y="34"/>
                  </a:lnTo>
                  <a:lnTo>
                    <a:pt x="0" y="28"/>
                  </a:lnTo>
                  <a:lnTo>
                    <a:pt x="1" y="22"/>
                  </a:lnTo>
                  <a:lnTo>
                    <a:pt x="4" y="17"/>
                  </a:lnTo>
                  <a:lnTo>
                    <a:pt x="8" y="11"/>
                  </a:lnTo>
                  <a:lnTo>
                    <a:pt x="13" y="8"/>
                  </a:lnTo>
                  <a:lnTo>
                    <a:pt x="19"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41" name="Freeform 578"/>
            <p:cNvSpPr>
              <a:spLocks/>
            </p:cNvSpPr>
            <p:nvPr/>
          </p:nvSpPr>
          <p:spPr bwMode="auto">
            <a:xfrm>
              <a:off x="4362" y="2133"/>
              <a:ext cx="88" cy="56"/>
            </a:xfrm>
            <a:custGeom>
              <a:avLst/>
              <a:gdLst>
                <a:gd name="T0" fmla="*/ 44 w 88"/>
                <a:gd name="T1" fmla="*/ 0 h 56"/>
                <a:gd name="T2" fmla="*/ 52 w 88"/>
                <a:gd name="T3" fmla="*/ 0 h 56"/>
                <a:gd name="T4" fmla="*/ 60 w 88"/>
                <a:gd name="T5" fmla="*/ 2 h 56"/>
                <a:gd name="T6" fmla="*/ 68 w 88"/>
                <a:gd name="T7" fmla="*/ 4 h 56"/>
                <a:gd name="T8" fmla="*/ 74 w 88"/>
                <a:gd name="T9" fmla="*/ 8 h 56"/>
                <a:gd name="T10" fmla="*/ 79 w 88"/>
                <a:gd name="T11" fmla="*/ 11 h 56"/>
                <a:gd name="T12" fmla="*/ 85 w 88"/>
                <a:gd name="T13" fmla="*/ 17 h 56"/>
                <a:gd name="T14" fmla="*/ 87 w 88"/>
                <a:gd name="T15" fmla="*/ 22 h 56"/>
                <a:gd name="T16" fmla="*/ 88 w 88"/>
                <a:gd name="T17" fmla="*/ 28 h 56"/>
                <a:gd name="T18" fmla="*/ 87 w 88"/>
                <a:gd name="T19" fmla="*/ 34 h 56"/>
                <a:gd name="T20" fmla="*/ 85 w 88"/>
                <a:gd name="T21" fmla="*/ 39 h 56"/>
                <a:gd name="T22" fmla="*/ 79 w 88"/>
                <a:gd name="T23" fmla="*/ 44 h 56"/>
                <a:gd name="T24" fmla="*/ 74 w 88"/>
                <a:gd name="T25" fmla="*/ 48 h 56"/>
                <a:gd name="T26" fmla="*/ 68 w 88"/>
                <a:gd name="T27" fmla="*/ 51 h 56"/>
                <a:gd name="T28" fmla="*/ 60 w 88"/>
                <a:gd name="T29" fmla="*/ 55 h 56"/>
                <a:gd name="T30" fmla="*/ 52 w 88"/>
                <a:gd name="T31" fmla="*/ 56 h 56"/>
                <a:gd name="T32" fmla="*/ 44 w 88"/>
                <a:gd name="T33" fmla="*/ 56 h 56"/>
                <a:gd name="T34" fmla="*/ 35 w 88"/>
                <a:gd name="T35" fmla="*/ 56 h 56"/>
                <a:gd name="T36" fmla="*/ 27 w 88"/>
                <a:gd name="T37" fmla="*/ 55 h 56"/>
                <a:gd name="T38" fmla="*/ 19 w 88"/>
                <a:gd name="T39" fmla="*/ 51 h 56"/>
                <a:gd name="T40" fmla="*/ 13 w 88"/>
                <a:gd name="T41" fmla="*/ 48 h 56"/>
                <a:gd name="T42" fmla="*/ 8 w 88"/>
                <a:gd name="T43" fmla="*/ 44 h 56"/>
                <a:gd name="T44" fmla="*/ 4 w 88"/>
                <a:gd name="T45" fmla="*/ 39 h 56"/>
                <a:gd name="T46" fmla="*/ 1 w 88"/>
                <a:gd name="T47" fmla="*/ 34 h 56"/>
                <a:gd name="T48" fmla="*/ 0 w 88"/>
                <a:gd name="T49" fmla="*/ 28 h 56"/>
                <a:gd name="T50" fmla="*/ 1 w 88"/>
                <a:gd name="T51" fmla="*/ 22 h 56"/>
                <a:gd name="T52" fmla="*/ 4 w 88"/>
                <a:gd name="T53" fmla="*/ 17 h 56"/>
                <a:gd name="T54" fmla="*/ 8 w 88"/>
                <a:gd name="T55" fmla="*/ 11 h 56"/>
                <a:gd name="T56" fmla="*/ 13 w 88"/>
                <a:gd name="T57" fmla="*/ 8 h 56"/>
                <a:gd name="T58" fmla="*/ 19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0" y="2"/>
                  </a:lnTo>
                  <a:lnTo>
                    <a:pt x="68" y="4"/>
                  </a:lnTo>
                  <a:lnTo>
                    <a:pt x="74" y="8"/>
                  </a:lnTo>
                  <a:lnTo>
                    <a:pt x="79" y="11"/>
                  </a:lnTo>
                  <a:lnTo>
                    <a:pt x="85" y="17"/>
                  </a:lnTo>
                  <a:lnTo>
                    <a:pt x="87" y="22"/>
                  </a:lnTo>
                  <a:lnTo>
                    <a:pt x="88" y="28"/>
                  </a:lnTo>
                  <a:lnTo>
                    <a:pt x="87" y="34"/>
                  </a:lnTo>
                  <a:lnTo>
                    <a:pt x="85" y="39"/>
                  </a:lnTo>
                  <a:lnTo>
                    <a:pt x="79" y="44"/>
                  </a:lnTo>
                  <a:lnTo>
                    <a:pt x="74" y="48"/>
                  </a:lnTo>
                  <a:lnTo>
                    <a:pt x="68" y="51"/>
                  </a:lnTo>
                  <a:lnTo>
                    <a:pt x="60" y="55"/>
                  </a:lnTo>
                  <a:lnTo>
                    <a:pt x="52" y="56"/>
                  </a:lnTo>
                  <a:lnTo>
                    <a:pt x="44" y="56"/>
                  </a:lnTo>
                  <a:lnTo>
                    <a:pt x="35" y="56"/>
                  </a:lnTo>
                  <a:lnTo>
                    <a:pt x="27" y="55"/>
                  </a:lnTo>
                  <a:lnTo>
                    <a:pt x="19" y="51"/>
                  </a:lnTo>
                  <a:lnTo>
                    <a:pt x="13" y="48"/>
                  </a:lnTo>
                  <a:lnTo>
                    <a:pt x="8" y="44"/>
                  </a:lnTo>
                  <a:lnTo>
                    <a:pt x="4" y="39"/>
                  </a:lnTo>
                  <a:lnTo>
                    <a:pt x="1" y="34"/>
                  </a:lnTo>
                  <a:lnTo>
                    <a:pt x="0" y="28"/>
                  </a:lnTo>
                  <a:lnTo>
                    <a:pt x="1" y="22"/>
                  </a:lnTo>
                  <a:lnTo>
                    <a:pt x="4" y="17"/>
                  </a:lnTo>
                  <a:lnTo>
                    <a:pt x="8" y="11"/>
                  </a:lnTo>
                  <a:lnTo>
                    <a:pt x="13" y="8"/>
                  </a:lnTo>
                  <a:lnTo>
                    <a:pt x="19"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42" name="Freeform 579"/>
            <p:cNvSpPr>
              <a:spLocks/>
            </p:cNvSpPr>
            <p:nvPr/>
          </p:nvSpPr>
          <p:spPr bwMode="auto">
            <a:xfrm>
              <a:off x="4488" y="2070"/>
              <a:ext cx="202" cy="157"/>
            </a:xfrm>
            <a:custGeom>
              <a:avLst/>
              <a:gdLst>
                <a:gd name="T0" fmla="*/ 39 w 202"/>
                <a:gd name="T1" fmla="*/ 0 h 157"/>
                <a:gd name="T2" fmla="*/ 163 w 202"/>
                <a:gd name="T3" fmla="*/ 0 h 157"/>
                <a:gd name="T4" fmla="*/ 171 w 202"/>
                <a:gd name="T5" fmla="*/ 0 h 157"/>
                <a:gd name="T6" fmla="*/ 178 w 202"/>
                <a:gd name="T7" fmla="*/ 3 h 157"/>
                <a:gd name="T8" fmla="*/ 185 w 202"/>
                <a:gd name="T9" fmla="*/ 7 h 157"/>
                <a:gd name="T10" fmla="*/ 191 w 202"/>
                <a:gd name="T11" fmla="*/ 13 h 157"/>
                <a:gd name="T12" fmla="*/ 196 w 202"/>
                <a:gd name="T13" fmla="*/ 20 h 157"/>
                <a:gd name="T14" fmla="*/ 199 w 202"/>
                <a:gd name="T15" fmla="*/ 28 h 157"/>
                <a:gd name="T16" fmla="*/ 202 w 202"/>
                <a:gd name="T17" fmla="*/ 36 h 157"/>
                <a:gd name="T18" fmla="*/ 202 w 202"/>
                <a:gd name="T19" fmla="*/ 45 h 157"/>
                <a:gd name="T20" fmla="*/ 202 w 202"/>
                <a:gd name="T21" fmla="*/ 112 h 157"/>
                <a:gd name="T22" fmla="*/ 202 w 202"/>
                <a:gd name="T23" fmla="*/ 121 h 157"/>
                <a:gd name="T24" fmla="*/ 199 w 202"/>
                <a:gd name="T25" fmla="*/ 129 h 157"/>
                <a:gd name="T26" fmla="*/ 196 w 202"/>
                <a:gd name="T27" fmla="*/ 137 h 157"/>
                <a:gd name="T28" fmla="*/ 191 w 202"/>
                <a:gd name="T29" fmla="*/ 143 h 157"/>
                <a:gd name="T30" fmla="*/ 185 w 202"/>
                <a:gd name="T31" fmla="*/ 149 h 157"/>
                <a:gd name="T32" fmla="*/ 178 w 202"/>
                <a:gd name="T33" fmla="*/ 154 h 157"/>
                <a:gd name="T34" fmla="*/ 171 w 202"/>
                <a:gd name="T35" fmla="*/ 156 h 157"/>
                <a:gd name="T36" fmla="*/ 163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7 w 202"/>
                <a:gd name="T49" fmla="*/ 137 h 157"/>
                <a:gd name="T50" fmla="*/ 3 w 202"/>
                <a:gd name="T51" fmla="*/ 129 h 157"/>
                <a:gd name="T52" fmla="*/ 1 w 202"/>
                <a:gd name="T53" fmla="*/ 121 h 157"/>
                <a:gd name="T54" fmla="*/ 0 w 202"/>
                <a:gd name="T55" fmla="*/ 112 h 157"/>
                <a:gd name="T56" fmla="*/ 0 w 202"/>
                <a:gd name="T57" fmla="*/ 45 h 157"/>
                <a:gd name="T58" fmla="*/ 1 w 202"/>
                <a:gd name="T59" fmla="*/ 36 h 157"/>
                <a:gd name="T60" fmla="*/ 3 w 202"/>
                <a:gd name="T61" fmla="*/ 28 h 157"/>
                <a:gd name="T62" fmla="*/ 7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6" y="20"/>
                  </a:lnTo>
                  <a:lnTo>
                    <a:pt x="199" y="28"/>
                  </a:lnTo>
                  <a:lnTo>
                    <a:pt x="202" y="36"/>
                  </a:lnTo>
                  <a:lnTo>
                    <a:pt x="202" y="45"/>
                  </a:lnTo>
                  <a:lnTo>
                    <a:pt x="202" y="112"/>
                  </a:lnTo>
                  <a:lnTo>
                    <a:pt x="202" y="121"/>
                  </a:lnTo>
                  <a:lnTo>
                    <a:pt x="199" y="129"/>
                  </a:lnTo>
                  <a:lnTo>
                    <a:pt x="196" y="137"/>
                  </a:lnTo>
                  <a:lnTo>
                    <a:pt x="191" y="143"/>
                  </a:lnTo>
                  <a:lnTo>
                    <a:pt x="185" y="149"/>
                  </a:lnTo>
                  <a:lnTo>
                    <a:pt x="178" y="154"/>
                  </a:lnTo>
                  <a:lnTo>
                    <a:pt x="171" y="156"/>
                  </a:lnTo>
                  <a:lnTo>
                    <a:pt x="163" y="157"/>
                  </a:lnTo>
                  <a:lnTo>
                    <a:pt x="39" y="157"/>
                  </a:lnTo>
                  <a:lnTo>
                    <a:pt x="31" y="156"/>
                  </a:lnTo>
                  <a:lnTo>
                    <a:pt x="24" y="154"/>
                  </a:lnTo>
                  <a:lnTo>
                    <a:pt x="17" y="149"/>
                  </a:lnTo>
                  <a:lnTo>
                    <a:pt x="11" y="143"/>
                  </a:lnTo>
                  <a:lnTo>
                    <a:pt x="7" y="137"/>
                  </a:lnTo>
                  <a:lnTo>
                    <a:pt x="3" y="129"/>
                  </a:lnTo>
                  <a:lnTo>
                    <a:pt x="1" y="121"/>
                  </a:lnTo>
                  <a:lnTo>
                    <a:pt x="0" y="112"/>
                  </a:lnTo>
                  <a:lnTo>
                    <a:pt x="0" y="45"/>
                  </a:lnTo>
                  <a:lnTo>
                    <a:pt x="1" y="36"/>
                  </a:lnTo>
                  <a:lnTo>
                    <a:pt x="3" y="28"/>
                  </a:lnTo>
                  <a:lnTo>
                    <a:pt x="7" y="20"/>
                  </a:lnTo>
                  <a:lnTo>
                    <a:pt x="11" y="13"/>
                  </a:lnTo>
                  <a:lnTo>
                    <a:pt x="17" y="7"/>
                  </a:lnTo>
                  <a:lnTo>
                    <a:pt x="24" y="3"/>
                  </a:lnTo>
                  <a:lnTo>
                    <a:pt x="31" y="0"/>
                  </a:lnTo>
                  <a:lnTo>
                    <a:pt x="39"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43" name="Freeform 580"/>
            <p:cNvSpPr>
              <a:spLocks/>
            </p:cNvSpPr>
            <p:nvPr/>
          </p:nvSpPr>
          <p:spPr bwMode="auto">
            <a:xfrm>
              <a:off x="4488" y="2070"/>
              <a:ext cx="202" cy="157"/>
            </a:xfrm>
            <a:custGeom>
              <a:avLst/>
              <a:gdLst>
                <a:gd name="T0" fmla="*/ 39 w 202"/>
                <a:gd name="T1" fmla="*/ 0 h 157"/>
                <a:gd name="T2" fmla="*/ 163 w 202"/>
                <a:gd name="T3" fmla="*/ 0 h 157"/>
                <a:gd name="T4" fmla="*/ 171 w 202"/>
                <a:gd name="T5" fmla="*/ 0 h 157"/>
                <a:gd name="T6" fmla="*/ 178 w 202"/>
                <a:gd name="T7" fmla="*/ 3 h 157"/>
                <a:gd name="T8" fmla="*/ 185 w 202"/>
                <a:gd name="T9" fmla="*/ 7 h 157"/>
                <a:gd name="T10" fmla="*/ 191 w 202"/>
                <a:gd name="T11" fmla="*/ 13 h 157"/>
                <a:gd name="T12" fmla="*/ 196 w 202"/>
                <a:gd name="T13" fmla="*/ 20 h 157"/>
                <a:gd name="T14" fmla="*/ 199 w 202"/>
                <a:gd name="T15" fmla="*/ 28 h 157"/>
                <a:gd name="T16" fmla="*/ 202 w 202"/>
                <a:gd name="T17" fmla="*/ 36 h 157"/>
                <a:gd name="T18" fmla="*/ 202 w 202"/>
                <a:gd name="T19" fmla="*/ 45 h 157"/>
                <a:gd name="T20" fmla="*/ 202 w 202"/>
                <a:gd name="T21" fmla="*/ 112 h 157"/>
                <a:gd name="T22" fmla="*/ 202 w 202"/>
                <a:gd name="T23" fmla="*/ 121 h 157"/>
                <a:gd name="T24" fmla="*/ 199 w 202"/>
                <a:gd name="T25" fmla="*/ 129 h 157"/>
                <a:gd name="T26" fmla="*/ 196 w 202"/>
                <a:gd name="T27" fmla="*/ 137 h 157"/>
                <a:gd name="T28" fmla="*/ 191 w 202"/>
                <a:gd name="T29" fmla="*/ 143 h 157"/>
                <a:gd name="T30" fmla="*/ 185 w 202"/>
                <a:gd name="T31" fmla="*/ 149 h 157"/>
                <a:gd name="T32" fmla="*/ 178 w 202"/>
                <a:gd name="T33" fmla="*/ 154 h 157"/>
                <a:gd name="T34" fmla="*/ 171 w 202"/>
                <a:gd name="T35" fmla="*/ 156 h 157"/>
                <a:gd name="T36" fmla="*/ 163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7 w 202"/>
                <a:gd name="T49" fmla="*/ 137 h 157"/>
                <a:gd name="T50" fmla="*/ 3 w 202"/>
                <a:gd name="T51" fmla="*/ 129 h 157"/>
                <a:gd name="T52" fmla="*/ 1 w 202"/>
                <a:gd name="T53" fmla="*/ 121 h 157"/>
                <a:gd name="T54" fmla="*/ 0 w 202"/>
                <a:gd name="T55" fmla="*/ 112 h 157"/>
                <a:gd name="T56" fmla="*/ 0 w 202"/>
                <a:gd name="T57" fmla="*/ 45 h 157"/>
                <a:gd name="T58" fmla="*/ 1 w 202"/>
                <a:gd name="T59" fmla="*/ 36 h 157"/>
                <a:gd name="T60" fmla="*/ 3 w 202"/>
                <a:gd name="T61" fmla="*/ 28 h 157"/>
                <a:gd name="T62" fmla="*/ 7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6" y="20"/>
                  </a:lnTo>
                  <a:lnTo>
                    <a:pt x="199" y="28"/>
                  </a:lnTo>
                  <a:lnTo>
                    <a:pt x="202" y="36"/>
                  </a:lnTo>
                  <a:lnTo>
                    <a:pt x="202" y="45"/>
                  </a:lnTo>
                  <a:lnTo>
                    <a:pt x="202" y="112"/>
                  </a:lnTo>
                  <a:lnTo>
                    <a:pt x="202" y="121"/>
                  </a:lnTo>
                  <a:lnTo>
                    <a:pt x="199" y="129"/>
                  </a:lnTo>
                  <a:lnTo>
                    <a:pt x="196" y="137"/>
                  </a:lnTo>
                  <a:lnTo>
                    <a:pt x="191" y="143"/>
                  </a:lnTo>
                  <a:lnTo>
                    <a:pt x="185" y="149"/>
                  </a:lnTo>
                  <a:lnTo>
                    <a:pt x="178" y="154"/>
                  </a:lnTo>
                  <a:lnTo>
                    <a:pt x="171" y="156"/>
                  </a:lnTo>
                  <a:lnTo>
                    <a:pt x="163" y="157"/>
                  </a:lnTo>
                  <a:lnTo>
                    <a:pt x="39" y="157"/>
                  </a:lnTo>
                  <a:lnTo>
                    <a:pt x="31" y="156"/>
                  </a:lnTo>
                  <a:lnTo>
                    <a:pt x="24" y="154"/>
                  </a:lnTo>
                  <a:lnTo>
                    <a:pt x="17" y="149"/>
                  </a:lnTo>
                  <a:lnTo>
                    <a:pt x="11" y="143"/>
                  </a:lnTo>
                  <a:lnTo>
                    <a:pt x="7" y="137"/>
                  </a:lnTo>
                  <a:lnTo>
                    <a:pt x="3" y="129"/>
                  </a:lnTo>
                  <a:lnTo>
                    <a:pt x="1" y="121"/>
                  </a:lnTo>
                  <a:lnTo>
                    <a:pt x="0" y="112"/>
                  </a:lnTo>
                  <a:lnTo>
                    <a:pt x="0" y="45"/>
                  </a:lnTo>
                  <a:lnTo>
                    <a:pt x="1" y="36"/>
                  </a:lnTo>
                  <a:lnTo>
                    <a:pt x="3" y="28"/>
                  </a:lnTo>
                  <a:lnTo>
                    <a:pt x="7" y="20"/>
                  </a:lnTo>
                  <a:lnTo>
                    <a:pt x="11" y="13"/>
                  </a:lnTo>
                  <a:lnTo>
                    <a:pt x="17" y="7"/>
                  </a:lnTo>
                  <a:lnTo>
                    <a:pt x="24" y="3"/>
                  </a:lnTo>
                  <a:lnTo>
                    <a:pt x="31" y="0"/>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44" name="Freeform 581"/>
            <p:cNvSpPr>
              <a:spLocks/>
            </p:cNvSpPr>
            <p:nvPr/>
          </p:nvSpPr>
          <p:spPr bwMode="auto">
            <a:xfrm>
              <a:off x="4559" y="2133"/>
              <a:ext cx="88" cy="56"/>
            </a:xfrm>
            <a:custGeom>
              <a:avLst/>
              <a:gdLst>
                <a:gd name="T0" fmla="*/ 44 w 88"/>
                <a:gd name="T1" fmla="*/ 0 h 56"/>
                <a:gd name="T2" fmla="*/ 52 w 88"/>
                <a:gd name="T3" fmla="*/ 0 h 56"/>
                <a:gd name="T4" fmla="*/ 61 w 88"/>
                <a:gd name="T5" fmla="*/ 2 h 56"/>
                <a:gd name="T6" fmla="*/ 69 w 88"/>
                <a:gd name="T7" fmla="*/ 4 h 56"/>
                <a:gd name="T8" fmla="*/ 75 w 88"/>
                <a:gd name="T9" fmla="*/ 8 h 56"/>
                <a:gd name="T10" fmla="*/ 81 w 88"/>
                <a:gd name="T11" fmla="*/ 11 h 56"/>
                <a:gd name="T12" fmla="*/ 85 w 88"/>
                <a:gd name="T13" fmla="*/ 17 h 56"/>
                <a:gd name="T14" fmla="*/ 87 w 88"/>
                <a:gd name="T15" fmla="*/ 22 h 56"/>
                <a:gd name="T16" fmla="*/ 88 w 88"/>
                <a:gd name="T17" fmla="*/ 28 h 56"/>
                <a:gd name="T18" fmla="*/ 87 w 88"/>
                <a:gd name="T19" fmla="*/ 34 h 56"/>
                <a:gd name="T20" fmla="*/ 85 w 88"/>
                <a:gd name="T21" fmla="*/ 39 h 56"/>
                <a:gd name="T22" fmla="*/ 81 w 88"/>
                <a:gd name="T23" fmla="*/ 44 h 56"/>
                <a:gd name="T24" fmla="*/ 75 w 88"/>
                <a:gd name="T25" fmla="*/ 48 h 56"/>
                <a:gd name="T26" fmla="*/ 69 w 88"/>
                <a:gd name="T27" fmla="*/ 51 h 56"/>
                <a:gd name="T28" fmla="*/ 61 w 88"/>
                <a:gd name="T29" fmla="*/ 55 h 56"/>
                <a:gd name="T30" fmla="*/ 52 w 88"/>
                <a:gd name="T31" fmla="*/ 56 h 56"/>
                <a:gd name="T32" fmla="*/ 44 w 88"/>
                <a:gd name="T33" fmla="*/ 56 h 56"/>
                <a:gd name="T34" fmla="*/ 35 w 88"/>
                <a:gd name="T35" fmla="*/ 56 h 56"/>
                <a:gd name="T36" fmla="*/ 27 w 88"/>
                <a:gd name="T37" fmla="*/ 55 h 56"/>
                <a:gd name="T38" fmla="*/ 19 w 88"/>
                <a:gd name="T39" fmla="*/ 51 h 56"/>
                <a:gd name="T40" fmla="*/ 13 w 88"/>
                <a:gd name="T41" fmla="*/ 48 h 56"/>
                <a:gd name="T42" fmla="*/ 8 w 88"/>
                <a:gd name="T43" fmla="*/ 44 h 56"/>
                <a:gd name="T44" fmla="*/ 4 w 88"/>
                <a:gd name="T45" fmla="*/ 39 h 56"/>
                <a:gd name="T46" fmla="*/ 1 w 88"/>
                <a:gd name="T47" fmla="*/ 34 h 56"/>
                <a:gd name="T48" fmla="*/ 0 w 88"/>
                <a:gd name="T49" fmla="*/ 28 h 56"/>
                <a:gd name="T50" fmla="*/ 1 w 88"/>
                <a:gd name="T51" fmla="*/ 22 h 56"/>
                <a:gd name="T52" fmla="*/ 4 w 88"/>
                <a:gd name="T53" fmla="*/ 17 h 56"/>
                <a:gd name="T54" fmla="*/ 8 w 88"/>
                <a:gd name="T55" fmla="*/ 11 h 56"/>
                <a:gd name="T56" fmla="*/ 13 w 88"/>
                <a:gd name="T57" fmla="*/ 8 h 56"/>
                <a:gd name="T58" fmla="*/ 19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1" y="2"/>
                  </a:lnTo>
                  <a:lnTo>
                    <a:pt x="69" y="4"/>
                  </a:lnTo>
                  <a:lnTo>
                    <a:pt x="75" y="8"/>
                  </a:lnTo>
                  <a:lnTo>
                    <a:pt x="81" y="11"/>
                  </a:lnTo>
                  <a:lnTo>
                    <a:pt x="85" y="17"/>
                  </a:lnTo>
                  <a:lnTo>
                    <a:pt x="87" y="22"/>
                  </a:lnTo>
                  <a:lnTo>
                    <a:pt x="88" y="28"/>
                  </a:lnTo>
                  <a:lnTo>
                    <a:pt x="87" y="34"/>
                  </a:lnTo>
                  <a:lnTo>
                    <a:pt x="85" y="39"/>
                  </a:lnTo>
                  <a:lnTo>
                    <a:pt x="81" y="44"/>
                  </a:lnTo>
                  <a:lnTo>
                    <a:pt x="75" y="48"/>
                  </a:lnTo>
                  <a:lnTo>
                    <a:pt x="69" y="51"/>
                  </a:lnTo>
                  <a:lnTo>
                    <a:pt x="61" y="55"/>
                  </a:lnTo>
                  <a:lnTo>
                    <a:pt x="52" y="56"/>
                  </a:lnTo>
                  <a:lnTo>
                    <a:pt x="44" y="56"/>
                  </a:lnTo>
                  <a:lnTo>
                    <a:pt x="35" y="56"/>
                  </a:lnTo>
                  <a:lnTo>
                    <a:pt x="27" y="55"/>
                  </a:lnTo>
                  <a:lnTo>
                    <a:pt x="19" y="51"/>
                  </a:lnTo>
                  <a:lnTo>
                    <a:pt x="13" y="48"/>
                  </a:lnTo>
                  <a:lnTo>
                    <a:pt x="8" y="44"/>
                  </a:lnTo>
                  <a:lnTo>
                    <a:pt x="4" y="39"/>
                  </a:lnTo>
                  <a:lnTo>
                    <a:pt x="1" y="34"/>
                  </a:lnTo>
                  <a:lnTo>
                    <a:pt x="0" y="28"/>
                  </a:lnTo>
                  <a:lnTo>
                    <a:pt x="1" y="22"/>
                  </a:lnTo>
                  <a:lnTo>
                    <a:pt x="4" y="17"/>
                  </a:lnTo>
                  <a:lnTo>
                    <a:pt x="8" y="11"/>
                  </a:lnTo>
                  <a:lnTo>
                    <a:pt x="13" y="8"/>
                  </a:lnTo>
                  <a:lnTo>
                    <a:pt x="19"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45" name="Freeform 582"/>
            <p:cNvSpPr>
              <a:spLocks/>
            </p:cNvSpPr>
            <p:nvPr/>
          </p:nvSpPr>
          <p:spPr bwMode="auto">
            <a:xfrm>
              <a:off x="4559" y="2133"/>
              <a:ext cx="88" cy="56"/>
            </a:xfrm>
            <a:custGeom>
              <a:avLst/>
              <a:gdLst>
                <a:gd name="T0" fmla="*/ 44 w 88"/>
                <a:gd name="T1" fmla="*/ 0 h 56"/>
                <a:gd name="T2" fmla="*/ 52 w 88"/>
                <a:gd name="T3" fmla="*/ 0 h 56"/>
                <a:gd name="T4" fmla="*/ 61 w 88"/>
                <a:gd name="T5" fmla="*/ 2 h 56"/>
                <a:gd name="T6" fmla="*/ 69 w 88"/>
                <a:gd name="T7" fmla="*/ 4 h 56"/>
                <a:gd name="T8" fmla="*/ 75 w 88"/>
                <a:gd name="T9" fmla="*/ 8 h 56"/>
                <a:gd name="T10" fmla="*/ 81 w 88"/>
                <a:gd name="T11" fmla="*/ 11 h 56"/>
                <a:gd name="T12" fmla="*/ 85 w 88"/>
                <a:gd name="T13" fmla="*/ 17 h 56"/>
                <a:gd name="T14" fmla="*/ 87 w 88"/>
                <a:gd name="T15" fmla="*/ 22 h 56"/>
                <a:gd name="T16" fmla="*/ 88 w 88"/>
                <a:gd name="T17" fmla="*/ 28 h 56"/>
                <a:gd name="T18" fmla="*/ 87 w 88"/>
                <a:gd name="T19" fmla="*/ 34 h 56"/>
                <a:gd name="T20" fmla="*/ 85 w 88"/>
                <a:gd name="T21" fmla="*/ 39 h 56"/>
                <a:gd name="T22" fmla="*/ 81 w 88"/>
                <a:gd name="T23" fmla="*/ 44 h 56"/>
                <a:gd name="T24" fmla="*/ 75 w 88"/>
                <a:gd name="T25" fmla="*/ 48 h 56"/>
                <a:gd name="T26" fmla="*/ 69 w 88"/>
                <a:gd name="T27" fmla="*/ 51 h 56"/>
                <a:gd name="T28" fmla="*/ 61 w 88"/>
                <a:gd name="T29" fmla="*/ 55 h 56"/>
                <a:gd name="T30" fmla="*/ 52 w 88"/>
                <a:gd name="T31" fmla="*/ 56 h 56"/>
                <a:gd name="T32" fmla="*/ 44 w 88"/>
                <a:gd name="T33" fmla="*/ 56 h 56"/>
                <a:gd name="T34" fmla="*/ 35 w 88"/>
                <a:gd name="T35" fmla="*/ 56 h 56"/>
                <a:gd name="T36" fmla="*/ 27 w 88"/>
                <a:gd name="T37" fmla="*/ 55 h 56"/>
                <a:gd name="T38" fmla="*/ 19 w 88"/>
                <a:gd name="T39" fmla="*/ 51 h 56"/>
                <a:gd name="T40" fmla="*/ 13 w 88"/>
                <a:gd name="T41" fmla="*/ 48 h 56"/>
                <a:gd name="T42" fmla="*/ 8 w 88"/>
                <a:gd name="T43" fmla="*/ 44 h 56"/>
                <a:gd name="T44" fmla="*/ 4 w 88"/>
                <a:gd name="T45" fmla="*/ 39 h 56"/>
                <a:gd name="T46" fmla="*/ 1 w 88"/>
                <a:gd name="T47" fmla="*/ 34 h 56"/>
                <a:gd name="T48" fmla="*/ 0 w 88"/>
                <a:gd name="T49" fmla="*/ 28 h 56"/>
                <a:gd name="T50" fmla="*/ 1 w 88"/>
                <a:gd name="T51" fmla="*/ 22 h 56"/>
                <a:gd name="T52" fmla="*/ 4 w 88"/>
                <a:gd name="T53" fmla="*/ 17 h 56"/>
                <a:gd name="T54" fmla="*/ 8 w 88"/>
                <a:gd name="T55" fmla="*/ 11 h 56"/>
                <a:gd name="T56" fmla="*/ 13 w 88"/>
                <a:gd name="T57" fmla="*/ 8 h 56"/>
                <a:gd name="T58" fmla="*/ 19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1" y="2"/>
                  </a:lnTo>
                  <a:lnTo>
                    <a:pt x="69" y="4"/>
                  </a:lnTo>
                  <a:lnTo>
                    <a:pt x="75" y="8"/>
                  </a:lnTo>
                  <a:lnTo>
                    <a:pt x="81" y="11"/>
                  </a:lnTo>
                  <a:lnTo>
                    <a:pt x="85" y="17"/>
                  </a:lnTo>
                  <a:lnTo>
                    <a:pt x="87" y="22"/>
                  </a:lnTo>
                  <a:lnTo>
                    <a:pt x="88" y="28"/>
                  </a:lnTo>
                  <a:lnTo>
                    <a:pt x="87" y="34"/>
                  </a:lnTo>
                  <a:lnTo>
                    <a:pt x="85" y="39"/>
                  </a:lnTo>
                  <a:lnTo>
                    <a:pt x="81" y="44"/>
                  </a:lnTo>
                  <a:lnTo>
                    <a:pt x="75" y="48"/>
                  </a:lnTo>
                  <a:lnTo>
                    <a:pt x="69" y="51"/>
                  </a:lnTo>
                  <a:lnTo>
                    <a:pt x="61" y="55"/>
                  </a:lnTo>
                  <a:lnTo>
                    <a:pt x="52" y="56"/>
                  </a:lnTo>
                  <a:lnTo>
                    <a:pt x="44" y="56"/>
                  </a:lnTo>
                  <a:lnTo>
                    <a:pt x="35" y="56"/>
                  </a:lnTo>
                  <a:lnTo>
                    <a:pt x="27" y="55"/>
                  </a:lnTo>
                  <a:lnTo>
                    <a:pt x="19" y="51"/>
                  </a:lnTo>
                  <a:lnTo>
                    <a:pt x="13" y="48"/>
                  </a:lnTo>
                  <a:lnTo>
                    <a:pt x="8" y="44"/>
                  </a:lnTo>
                  <a:lnTo>
                    <a:pt x="4" y="39"/>
                  </a:lnTo>
                  <a:lnTo>
                    <a:pt x="1" y="34"/>
                  </a:lnTo>
                  <a:lnTo>
                    <a:pt x="0" y="28"/>
                  </a:lnTo>
                  <a:lnTo>
                    <a:pt x="1" y="22"/>
                  </a:lnTo>
                  <a:lnTo>
                    <a:pt x="4" y="17"/>
                  </a:lnTo>
                  <a:lnTo>
                    <a:pt x="8" y="11"/>
                  </a:lnTo>
                  <a:lnTo>
                    <a:pt x="13" y="8"/>
                  </a:lnTo>
                  <a:lnTo>
                    <a:pt x="19"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46" name="Freeform 583"/>
            <p:cNvSpPr>
              <a:spLocks/>
            </p:cNvSpPr>
            <p:nvPr/>
          </p:nvSpPr>
          <p:spPr bwMode="auto">
            <a:xfrm>
              <a:off x="4344" y="1848"/>
              <a:ext cx="104" cy="222"/>
            </a:xfrm>
            <a:custGeom>
              <a:avLst/>
              <a:gdLst>
                <a:gd name="T0" fmla="*/ 21 w 104"/>
                <a:gd name="T1" fmla="*/ 0 h 222"/>
                <a:gd name="T2" fmla="*/ 83 w 104"/>
                <a:gd name="T3" fmla="*/ 0 h 222"/>
                <a:gd name="T4" fmla="*/ 87 w 104"/>
                <a:gd name="T5" fmla="*/ 1 h 222"/>
                <a:gd name="T6" fmla="*/ 91 w 104"/>
                <a:gd name="T7" fmla="*/ 5 h 222"/>
                <a:gd name="T8" fmla="*/ 94 w 104"/>
                <a:gd name="T9" fmla="*/ 11 h 222"/>
                <a:gd name="T10" fmla="*/ 97 w 104"/>
                <a:gd name="T11" fmla="*/ 18 h 222"/>
                <a:gd name="T12" fmla="*/ 101 w 104"/>
                <a:gd name="T13" fmla="*/ 29 h 222"/>
                <a:gd name="T14" fmla="*/ 103 w 104"/>
                <a:gd name="T15" fmla="*/ 39 h 222"/>
                <a:gd name="T16" fmla="*/ 104 w 104"/>
                <a:gd name="T17" fmla="*/ 51 h 222"/>
                <a:gd name="T18" fmla="*/ 104 w 104"/>
                <a:gd name="T19" fmla="*/ 65 h 222"/>
                <a:gd name="T20" fmla="*/ 104 w 104"/>
                <a:gd name="T21" fmla="*/ 158 h 222"/>
                <a:gd name="T22" fmla="*/ 104 w 104"/>
                <a:gd name="T23" fmla="*/ 171 h 222"/>
                <a:gd name="T24" fmla="*/ 103 w 104"/>
                <a:gd name="T25" fmla="*/ 182 h 222"/>
                <a:gd name="T26" fmla="*/ 101 w 104"/>
                <a:gd name="T27" fmla="*/ 193 h 222"/>
                <a:gd name="T28" fmla="*/ 97 w 104"/>
                <a:gd name="T29" fmla="*/ 203 h 222"/>
                <a:gd name="T30" fmla="*/ 94 w 104"/>
                <a:gd name="T31" fmla="*/ 210 h 222"/>
                <a:gd name="T32" fmla="*/ 91 w 104"/>
                <a:gd name="T33" fmla="*/ 217 h 222"/>
                <a:gd name="T34" fmla="*/ 87 w 104"/>
                <a:gd name="T35" fmla="*/ 221 h 222"/>
                <a:gd name="T36" fmla="*/ 83 w 104"/>
                <a:gd name="T37" fmla="*/ 222 h 222"/>
                <a:gd name="T38" fmla="*/ 21 w 104"/>
                <a:gd name="T39" fmla="*/ 222 h 222"/>
                <a:gd name="T40" fmla="*/ 17 w 104"/>
                <a:gd name="T41" fmla="*/ 221 h 222"/>
                <a:gd name="T42" fmla="*/ 13 w 104"/>
                <a:gd name="T43" fmla="*/ 217 h 222"/>
                <a:gd name="T44" fmla="*/ 9 w 104"/>
                <a:gd name="T45" fmla="*/ 210 h 222"/>
                <a:gd name="T46" fmla="*/ 6 w 104"/>
                <a:gd name="T47" fmla="*/ 203 h 222"/>
                <a:gd name="T48" fmla="*/ 3 w 104"/>
                <a:gd name="T49" fmla="*/ 193 h 222"/>
                <a:gd name="T50" fmla="*/ 1 w 104"/>
                <a:gd name="T51" fmla="*/ 182 h 222"/>
                <a:gd name="T52" fmla="*/ 0 w 104"/>
                <a:gd name="T53" fmla="*/ 171 h 222"/>
                <a:gd name="T54" fmla="*/ 0 w 104"/>
                <a:gd name="T55" fmla="*/ 158 h 222"/>
                <a:gd name="T56" fmla="*/ 0 w 104"/>
                <a:gd name="T57" fmla="*/ 65 h 222"/>
                <a:gd name="T58" fmla="*/ 0 w 104"/>
                <a:gd name="T59" fmla="*/ 51 h 222"/>
                <a:gd name="T60" fmla="*/ 1 w 104"/>
                <a:gd name="T61" fmla="*/ 39 h 222"/>
                <a:gd name="T62" fmla="*/ 3 w 104"/>
                <a:gd name="T63" fmla="*/ 29 h 222"/>
                <a:gd name="T64" fmla="*/ 6 w 104"/>
                <a:gd name="T65" fmla="*/ 18 h 222"/>
                <a:gd name="T66" fmla="*/ 9 w 104"/>
                <a:gd name="T67" fmla="*/ 11 h 222"/>
                <a:gd name="T68" fmla="*/ 13 w 104"/>
                <a:gd name="T69" fmla="*/ 5 h 222"/>
                <a:gd name="T70" fmla="*/ 17 w 104"/>
                <a:gd name="T71" fmla="*/ 1 h 222"/>
                <a:gd name="T72" fmla="*/ 21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1" y="0"/>
                  </a:moveTo>
                  <a:lnTo>
                    <a:pt x="83" y="0"/>
                  </a:lnTo>
                  <a:lnTo>
                    <a:pt x="87" y="1"/>
                  </a:lnTo>
                  <a:lnTo>
                    <a:pt x="91" y="5"/>
                  </a:lnTo>
                  <a:lnTo>
                    <a:pt x="94" y="11"/>
                  </a:lnTo>
                  <a:lnTo>
                    <a:pt x="97" y="18"/>
                  </a:lnTo>
                  <a:lnTo>
                    <a:pt x="101" y="29"/>
                  </a:lnTo>
                  <a:lnTo>
                    <a:pt x="103" y="39"/>
                  </a:lnTo>
                  <a:lnTo>
                    <a:pt x="104" y="51"/>
                  </a:lnTo>
                  <a:lnTo>
                    <a:pt x="104" y="65"/>
                  </a:lnTo>
                  <a:lnTo>
                    <a:pt x="104" y="158"/>
                  </a:lnTo>
                  <a:lnTo>
                    <a:pt x="104" y="171"/>
                  </a:lnTo>
                  <a:lnTo>
                    <a:pt x="103" y="182"/>
                  </a:lnTo>
                  <a:lnTo>
                    <a:pt x="101" y="193"/>
                  </a:lnTo>
                  <a:lnTo>
                    <a:pt x="97" y="203"/>
                  </a:lnTo>
                  <a:lnTo>
                    <a:pt x="94" y="210"/>
                  </a:lnTo>
                  <a:lnTo>
                    <a:pt x="91" y="217"/>
                  </a:lnTo>
                  <a:lnTo>
                    <a:pt x="87" y="221"/>
                  </a:lnTo>
                  <a:lnTo>
                    <a:pt x="83" y="222"/>
                  </a:lnTo>
                  <a:lnTo>
                    <a:pt x="21" y="222"/>
                  </a:lnTo>
                  <a:lnTo>
                    <a:pt x="17" y="221"/>
                  </a:lnTo>
                  <a:lnTo>
                    <a:pt x="13" y="217"/>
                  </a:lnTo>
                  <a:lnTo>
                    <a:pt x="9" y="210"/>
                  </a:lnTo>
                  <a:lnTo>
                    <a:pt x="6" y="203"/>
                  </a:lnTo>
                  <a:lnTo>
                    <a:pt x="3" y="193"/>
                  </a:lnTo>
                  <a:lnTo>
                    <a:pt x="1" y="182"/>
                  </a:lnTo>
                  <a:lnTo>
                    <a:pt x="0" y="171"/>
                  </a:lnTo>
                  <a:lnTo>
                    <a:pt x="0" y="158"/>
                  </a:lnTo>
                  <a:lnTo>
                    <a:pt x="0" y="65"/>
                  </a:lnTo>
                  <a:lnTo>
                    <a:pt x="0" y="51"/>
                  </a:lnTo>
                  <a:lnTo>
                    <a:pt x="1" y="39"/>
                  </a:lnTo>
                  <a:lnTo>
                    <a:pt x="3" y="29"/>
                  </a:lnTo>
                  <a:lnTo>
                    <a:pt x="6" y="18"/>
                  </a:lnTo>
                  <a:lnTo>
                    <a:pt x="9" y="11"/>
                  </a:lnTo>
                  <a:lnTo>
                    <a:pt x="13" y="5"/>
                  </a:lnTo>
                  <a:lnTo>
                    <a:pt x="17"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47" name="Freeform 584"/>
            <p:cNvSpPr>
              <a:spLocks/>
            </p:cNvSpPr>
            <p:nvPr/>
          </p:nvSpPr>
          <p:spPr bwMode="auto">
            <a:xfrm>
              <a:off x="4344" y="1848"/>
              <a:ext cx="104" cy="222"/>
            </a:xfrm>
            <a:custGeom>
              <a:avLst/>
              <a:gdLst>
                <a:gd name="T0" fmla="*/ 21 w 104"/>
                <a:gd name="T1" fmla="*/ 0 h 222"/>
                <a:gd name="T2" fmla="*/ 83 w 104"/>
                <a:gd name="T3" fmla="*/ 0 h 222"/>
                <a:gd name="T4" fmla="*/ 87 w 104"/>
                <a:gd name="T5" fmla="*/ 1 h 222"/>
                <a:gd name="T6" fmla="*/ 91 w 104"/>
                <a:gd name="T7" fmla="*/ 5 h 222"/>
                <a:gd name="T8" fmla="*/ 94 w 104"/>
                <a:gd name="T9" fmla="*/ 11 h 222"/>
                <a:gd name="T10" fmla="*/ 97 w 104"/>
                <a:gd name="T11" fmla="*/ 18 h 222"/>
                <a:gd name="T12" fmla="*/ 101 w 104"/>
                <a:gd name="T13" fmla="*/ 29 h 222"/>
                <a:gd name="T14" fmla="*/ 103 w 104"/>
                <a:gd name="T15" fmla="*/ 39 h 222"/>
                <a:gd name="T16" fmla="*/ 104 w 104"/>
                <a:gd name="T17" fmla="*/ 51 h 222"/>
                <a:gd name="T18" fmla="*/ 104 w 104"/>
                <a:gd name="T19" fmla="*/ 65 h 222"/>
                <a:gd name="T20" fmla="*/ 104 w 104"/>
                <a:gd name="T21" fmla="*/ 158 h 222"/>
                <a:gd name="T22" fmla="*/ 104 w 104"/>
                <a:gd name="T23" fmla="*/ 171 h 222"/>
                <a:gd name="T24" fmla="*/ 103 w 104"/>
                <a:gd name="T25" fmla="*/ 182 h 222"/>
                <a:gd name="T26" fmla="*/ 101 w 104"/>
                <a:gd name="T27" fmla="*/ 193 h 222"/>
                <a:gd name="T28" fmla="*/ 97 w 104"/>
                <a:gd name="T29" fmla="*/ 203 h 222"/>
                <a:gd name="T30" fmla="*/ 94 w 104"/>
                <a:gd name="T31" fmla="*/ 210 h 222"/>
                <a:gd name="T32" fmla="*/ 91 w 104"/>
                <a:gd name="T33" fmla="*/ 217 h 222"/>
                <a:gd name="T34" fmla="*/ 87 w 104"/>
                <a:gd name="T35" fmla="*/ 221 h 222"/>
                <a:gd name="T36" fmla="*/ 83 w 104"/>
                <a:gd name="T37" fmla="*/ 222 h 222"/>
                <a:gd name="T38" fmla="*/ 21 w 104"/>
                <a:gd name="T39" fmla="*/ 222 h 222"/>
                <a:gd name="T40" fmla="*/ 17 w 104"/>
                <a:gd name="T41" fmla="*/ 221 h 222"/>
                <a:gd name="T42" fmla="*/ 13 w 104"/>
                <a:gd name="T43" fmla="*/ 217 h 222"/>
                <a:gd name="T44" fmla="*/ 9 w 104"/>
                <a:gd name="T45" fmla="*/ 210 h 222"/>
                <a:gd name="T46" fmla="*/ 6 w 104"/>
                <a:gd name="T47" fmla="*/ 203 h 222"/>
                <a:gd name="T48" fmla="*/ 3 w 104"/>
                <a:gd name="T49" fmla="*/ 193 h 222"/>
                <a:gd name="T50" fmla="*/ 1 w 104"/>
                <a:gd name="T51" fmla="*/ 182 h 222"/>
                <a:gd name="T52" fmla="*/ 0 w 104"/>
                <a:gd name="T53" fmla="*/ 171 h 222"/>
                <a:gd name="T54" fmla="*/ 0 w 104"/>
                <a:gd name="T55" fmla="*/ 158 h 222"/>
                <a:gd name="T56" fmla="*/ 0 w 104"/>
                <a:gd name="T57" fmla="*/ 65 h 222"/>
                <a:gd name="T58" fmla="*/ 0 w 104"/>
                <a:gd name="T59" fmla="*/ 51 h 222"/>
                <a:gd name="T60" fmla="*/ 1 w 104"/>
                <a:gd name="T61" fmla="*/ 39 h 222"/>
                <a:gd name="T62" fmla="*/ 3 w 104"/>
                <a:gd name="T63" fmla="*/ 29 h 222"/>
                <a:gd name="T64" fmla="*/ 6 w 104"/>
                <a:gd name="T65" fmla="*/ 18 h 222"/>
                <a:gd name="T66" fmla="*/ 9 w 104"/>
                <a:gd name="T67" fmla="*/ 11 h 222"/>
                <a:gd name="T68" fmla="*/ 13 w 104"/>
                <a:gd name="T69" fmla="*/ 5 h 222"/>
                <a:gd name="T70" fmla="*/ 17 w 104"/>
                <a:gd name="T71" fmla="*/ 1 h 222"/>
                <a:gd name="T72" fmla="*/ 21 w 104"/>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2"/>
                <a:gd name="T113" fmla="*/ 104 w 1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2">
                  <a:moveTo>
                    <a:pt x="21" y="0"/>
                  </a:moveTo>
                  <a:lnTo>
                    <a:pt x="83" y="0"/>
                  </a:lnTo>
                  <a:lnTo>
                    <a:pt x="87" y="1"/>
                  </a:lnTo>
                  <a:lnTo>
                    <a:pt x="91" y="5"/>
                  </a:lnTo>
                  <a:lnTo>
                    <a:pt x="94" y="11"/>
                  </a:lnTo>
                  <a:lnTo>
                    <a:pt x="97" y="18"/>
                  </a:lnTo>
                  <a:lnTo>
                    <a:pt x="101" y="29"/>
                  </a:lnTo>
                  <a:lnTo>
                    <a:pt x="103" y="39"/>
                  </a:lnTo>
                  <a:lnTo>
                    <a:pt x="104" y="51"/>
                  </a:lnTo>
                  <a:lnTo>
                    <a:pt x="104" y="65"/>
                  </a:lnTo>
                  <a:lnTo>
                    <a:pt x="104" y="158"/>
                  </a:lnTo>
                  <a:lnTo>
                    <a:pt x="104" y="171"/>
                  </a:lnTo>
                  <a:lnTo>
                    <a:pt x="103" y="182"/>
                  </a:lnTo>
                  <a:lnTo>
                    <a:pt x="101" y="193"/>
                  </a:lnTo>
                  <a:lnTo>
                    <a:pt x="97" y="203"/>
                  </a:lnTo>
                  <a:lnTo>
                    <a:pt x="94" y="210"/>
                  </a:lnTo>
                  <a:lnTo>
                    <a:pt x="91" y="217"/>
                  </a:lnTo>
                  <a:lnTo>
                    <a:pt x="87" y="221"/>
                  </a:lnTo>
                  <a:lnTo>
                    <a:pt x="83" y="222"/>
                  </a:lnTo>
                  <a:lnTo>
                    <a:pt x="21" y="222"/>
                  </a:lnTo>
                  <a:lnTo>
                    <a:pt x="17" y="221"/>
                  </a:lnTo>
                  <a:lnTo>
                    <a:pt x="13" y="217"/>
                  </a:lnTo>
                  <a:lnTo>
                    <a:pt x="9" y="210"/>
                  </a:lnTo>
                  <a:lnTo>
                    <a:pt x="6" y="203"/>
                  </a:lnTo>
                  <a:lnTo>
                    <a:pt x="3" y="193"/>
                  </a:lnTo>
                  <a:lnTo>
                    <a:pt x="1" y="182"/>
                  </a:lnTo>
                  <a:lnTo>
                    <a:pt x="0" y="171"/>
                  </a:lnTo>
                  <a:lnTo>
                    <a:pt x="0" y="158"/>
                  </a:lnTo>
                  <a:lnTo>
                    <a:pt x="0" y="65"/>
                  </a:lnTo>
                  <a:lnTo>
                    <a:pt x="0" y="51"/>
                  </a:lnTo>
                  <a:lnTo>
                    <a:pt x="1" y="39"/>
                  </a:lnTo>
                  <a:lnTo>
                    <a:pt x="3" y="29"/>
                  </a:lnTo>
                  <a:lnTo>
                    <a:pt x="6" y="18"/>
                  </a:lnTo>
                  <a:lnTo>
                    <a:pt x="9" y="11"/>
                  </a:lnTo>
                  <a:lnTo>
                    <a:pt x="13" y="5"/>
                  </a:lnTo>
                  <a:lnTo>
                    <a:pt x="17"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5648" name="Freeform 585"/>
            <p:cNvSpPr>
              <a:spLocks/>
            </p:cNvSpPr>
            <p:nvPr/>
          </p:nvSpPr>
          <p:spPr bwMode="auto">
            <a:xfrm>
              <a:off x="4361" y="1905"/>
              <a:ext cx="64" cy="127"/>
            </a:xfrm>
            <a:custGeom>
              <a:avLst/>
              <a:gdLst>
                <a:gd name="T0" fmla="*/ 32 w 64"/>
                <a:gd name="T1" fmla="*/ 0 h 127"/>
                <a:gd name="T2" fmla="*/ 35 w 64"/>
                <a:gd name="T3" fmla="*/ 0 h 127"/>
                <a:gd name="T4" fmla="*/ 39 w 64"/>
                <a:gd name="T5" fmla="*/ 1 h 127"/>
                <a:gd name="T6" fmla="*/ 42 w 64"/>
                <a:gd name="T7" fmla="*/ 2 h 127"/>
                <a:gd name="T8" fmla="*/ 45 w 64"/>
                <a:gd name="T9" fmla="*/ 4 h 127"/>
                <a:gd name="T10" fmla="*/ 50 w 64"/>
                <a:gd name="T11" fmla="*/ 10 h 127"/>
                <a:gd name="T12" fmla="*/ 55 w 64"/>
                <a:gd name="T13" fmla="*/ 18 h 127"/>
                <a:gd name="T14" fmla="*/ 59 w 64"/>
                <a:gd name="T15" fmla="*/ 28 h 127"/>
                <a:gd name="T16" fmla="*/ 62 w 64"/>
                <a:gd name="T17" fmla="*/ 38 h 127"/>
                <a:gd name="T18" fmla="*/ 63 w 64"/>
                <a:gd name="T19" fmla="*/ 51 h 127"/>
                <a:gd name="T20" fmla="*/ 64 w 64"/>
                <a:gd name="T21" fmla="*/ 64 h 127"/>
                <a:gd name="T22" fmla="*/ 63 w 64"/>
                <a:gd name="T23" fmla="*/ 76 h 127"/>
                <a:gd name="T24" fmla="*/ 62 w 64"/>
                <a:gd name="T25" fmla="*/ 88 h 127"/>
                <a:gd name="T26" fmla="*/ 59 w 64"/>
                <a:gd name="T27" fmla="*/ 99 h 127"/>
                <a:gd name="T28" fmla="*/ 55 w 64"/>
                <a:gd name="T29" fmla="*/ 108 h 127"/>
                <a:gd name="T30" fmla="*/ 50 w 64"/>
                <a:gd name="T31" fmla="*/ 116 h 127"/>
                <a:gd name="T32" fmla="*/ 45 w 64"/>
                <a:gd name="T33" fmla="*/ 122 h 127"/>
                <a:gd name="T34" fmla="*/ 42 w 64"/>
                <a:gd name="T35" fmla="*/ 124 h 127"/>
                <a:gd name="T36" fmla="*/ 39 w 64"/>
                <a:gd name="T37" fmla="*/ 125 h 127"/>
                <a:gd name="T38" fmla="*/ 35 w 64"/>
                <a:gd name="T39" fmla="*/ 127 h 127"/>
                <a:gd name="T40" fmla="*/ 32 w 64"/>
                <a:gd name="T41" fmla="*/ 127 h 127"/>
                <a:gd name="T42" fmla="*/ 29 w 64"/>
                <a:gd name="T43" fmla="*/ 127 h 127"/>
                <a:gd name="T44" fmla="*/ 26 w 64"/>
                <a:gd name="T45" fmla="*/ 125 h 127"/>
                <a:gd name="T46" fmla="*/ 23 w 64"/>
                <a:gd name="T47" fmla="*/ 124 h 127"/>
                <a:gd name="T48" fmla="*/ 20 w 64"/>
                <a:gd name="T49" fmla="*/ 122 h 127"/>
                <a:gd name="T50" fmla="*/ 14 w 64"/>
                <a:gd name="T51" fmla="*/ 116 h 127"/>
                <a:gd name="T52" fmla="*/ 9 w 64"/>
                <a:gd name="T53" fmla="*/ 108 h 127"/>
                <a:gd name="T54" fmla="*/ 6 w 64"/>
                <a:gd name="T55" fmla="*/ 99 h 127"/>
                <a:gd name="T56" fmla="*/ 3 w 64"/>
                <a:gd name="T57" fmla="*/ 88 h 127"/>
                <a:gd name="T58" fmla="*/ 1 w 64"/>
                <a:gd name="T59" fmla="*/ 76 h 127"/>
                <a:gd name="T60" fmla="*/ 0 w 64"/>
                <a:gd name="T61" fmla="*/ 64 h 127"/>
                <a:gd name="T62" fmla="*/ 1 w 64"/>
                <a:gd name="T63" fmla="*/ 51 h 127"/>
                <a:gd name="T64" fmla="*/ 3 w 64"/>
                <a:gd name="T65" fmla="*/ 38 h 127"/>
                <a:gd name="T66" fmla="*/ 6 w 64"/>
                <a:gd name="T67" fmla="*/ 28 h 127"/>
                <a:gd name="T68" fmla="*/ 9 w 64"/>
                <a:gd name="T69" fmla="*/ 18 h 127"/>
                <a:gd name="T70" fmla="*/ 14 w 64"/>
                <a:gd name="T71" fmla="*/ 10 h 127"/>
                <a:gd name="T72" fmla="*/ 20 w 64"/>
                <a:gd name="T73" fmla="*/ 4 h 127"/>
                <a:gd name="T74" fmla="*/ 23 w 64"/>
                <a:gd name="T75" fmla="*/ 2 h 127"/>
                <a:gd name="T76" fmla="*/ 26 w 64"/>
                <a:gd name="T77" fmla="*/ 1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9" y="1"/>
                  </a:lnTo>
                  <a:lnTo>
                    <a:pt x="42" y="2"/>
                  </a:lnTo>
                  <a:lnTo>
                    <a:pt x="45" y="4"/>
                  </a:lnTo>
                  <a:lnTo>
                    <a:pt x="50" y="10"/>
                  </a:lnTo>
                  <a:lnTo>
                    <a:pt x="55" y="18"/>
                  </a:lnTo>
                  <a:lnTo>
                    <a:pt x="59" y="28"/>
                  </a:lnTo>
                  <a:lnTo>
                    <a:pt x="62" y="38"/>
                  </a:lnTo>
                  <a:lnTo>
                    <a:pt x="63" y="51"/>
                  </a:lnTo>
                  <a:lnTo>
                    <a:pt x="64" y="64"/>
                  </a:lnTo>
                  <a:lnTo>
                    <a:pt x="63" y="76"/>
                  </a:lnTo>
                  <a:lnTo>
                    <a:pt x="62" y="88"/>
                  </a:lnTo>
                  <a:lnTo>
                    <a:pt x="59" y="99"/>
                  </a:lnTo>
                  <a:lnTo>
                    <a:pt x="55" y="108"/>
                  </a:lnTo>
                  <a:lnTo>
                    <a:pt x="50" y="116"/>
                  </a:lnTo>
                  <a:lnTo>
                    <a:pt x="45" y="122"/>
                  </a:lnTo>
                  <a:lnTo>
                    <a:pt x="42" y="124"/>
                  </a:lnTo>
                  <a:lnTo>
                    <a:pt x="39" y="125"/>
                  </a:lnTo>
                  <a:lnTo>
                    <a:pt x="35" y="127"/>
                  </a:lnTo>
                  <a:lnTo>
                    <a:pt x="32" y="127"/>
                  </a:lnTo>
                  <a:lnTo>
                    <a:pt x="29" y="127"/>
                  </a:lnTo>
                  <a:lnTo>
                    <a:pt x="26" y="125"/>
                  </a:lnTo>
                  <a:lnTo>
                    <a:pt x="23" y="124"/>
                  </a:lnTo>
                  <a:lnTo>
                    <a:pt x="20" y="122"/>
                  </a:lnTo>
                  <a:lnTo>
                    <a:pt x="14" y="116"/>
                  </a:lnTo>
                  <a:lnTo>
                    <a:pt x="9" y="108"/>
                  </a:lnTo>
                  <a:lnTo>
                    <a:pt x="6" y="99"/>
                  </a:lnTo>
                  <a:lnTo>
                    <a:pt x="3" y="88"/>
                  </a:lnTo>
                  <a:lnTo>
                    <a:pt x="1" y="76"/>
                  </a:lnTo>
                  <a:lnTo>
                    <a:pt x="0" y="64"/>
                  </a:lnTo>
                  <a:lnTo>
                    <a:pt x="1" y="51"/>
                  </a:lnTo>
                  <a:lnTo>
                    <a:pt x="3" y="38"/>
                  </a:lnTo>
                  <a:lnTo>
                    <a:pt x="6" y="28"/>
                  </a:lnTo>
                  <a:lnTo>
                    <a:pt x="9" y="18"/>
                  </a:lnTo>
                  <a:lnTo>
                    <a:pt x="14"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49" name="Freeform 586"/>
            <p:cNvSpPr>
              <a:spLocks/>
            </p:cNvSpPr>
            <p:nvPr/>
          </p:nvSpPr>
          <p:spPr bwMode="auto">
            <a:xfrm>
              <a:off x="4361" y="1905"/>
              <a:ext cx="64" cy="127"/>
            </a:xfrm>
            <a:custGeom>
              <a:avLst/>
              <a:gdLst>
                <a:gd name="T0" fmla="*/ 32 w 64"/>
                <a:gd name="T1" fmla="*/ 0 h 127"/>
                <a:gd name="T2" fmla="*/ 35 w 64"/>
                <a:gd name="T3" fmla="*/ 0 h 127"/>
                <a:gd name="T4" fmla="*/ 39 w 64"/>
                <a:gd name="T5" fmla="*/ 1 h 127"/>
                <a:gd name="T6" fmla="*/ 42 w 64"/>
                <a:gd name="T7" fmla="*/ 2 h 127"/>
                <a:gd name="T8" fmla="*/ 45 w 64"/>
                <a:gd name="T9" fmla="*/ 4 h 127"/>
                <a:gd name="T10" fmla="*/ 50 w 64"/>
                <a:gd name="T11" fmla="*/ 10 h 127"/>
                <a:gd name="T12" fmla="*/ 55 w 64"/>
                <a:gd name="T13" fmla="*/ 18 h 127"/>
                <a:gd name="T14" fmla="*/ 59 w 64"/>
                <a:gd name="T15" fmla="*/ 28 h 127"/>
                <a:gd name="T16" fmla="*/ 62 w 64"/>
                <a:gd name="T17" fmla="*/ 38 h 127"/>
                <a:gd name="T18" fmla="*/ 63 w 64"/>
                <a:gd name="T19" fmla="*/ 51 h 127"/>
                <a:gd name="T20" fmla="*/ 64 w 64"/>
                <a:gd name="T21" fmla="*/ 64 h 127"/>
                <a:gd name="T22" fmla="*/ 63 w 64"/>
                <a:gd name="T23" fmla="*/ 76 h 127"/>
                <a:gd name="T24" fmla="*/ 62 w 64"/>
                <a:gd name="T25" fmla="*/ 88 h 127"/>
                <a:gd name="T26" fmla="*/ 59 w 64"/>
                <a:gd name="T27" fmla="*/ 99 h 127"/>
                <a:gd name="T28" fmla="*/ 55 w 64"/>
                <a:gd name="T29" fmla="*/ 108 h 127"/>
                <a:gd name="T30" fmla="*/ 50 w 64"/>
                <a:gd name="T31" fmla="*/ 116 h 127"/>
                <a:gd name="T32" fmla="*/ 45 w 64"/>
                <a:gd name="T33" fmla="*/ 122 h 127"/>
                <a:gd name="T34" fmla="*/ 42 w 64"/>
                <a:gd name="T35" fmla="*/ 124 h 127"/>
                <a:gd name="T36" fmla="*/ 39 w 64"/>
                <a:gd name="T37" fmla="*/ 125 h 127"/>
                <a:gd name="T38" fmla="*/ 35 w 64"/>
                <a:gd name="T39" fmla="*/ 127 h 127"/>
                <a:gd name="T40" fmla="*/ 32 w 64"/>
                <a:gd name="T41" fmla="*/ 127 h 127"/>
                <a:gd name="T42" fmla="*/ 29 w 64"/>
                <a:gd name="T43" fmla="*/ 127 h 127"/>
                <a:gd name="T44" fmla="*/ 26 w 64"/>
                <a:gd name="T45" fmla="*/ 125 h 127"/>
                <a:gd name="T46" fmla="*/ 23 w 64"/>
                <a:gd name="T47" fmla="*/ 124 h 127"/>
                <a:gd name="T48" fmla="*/ 20 w 64"/>
                <a:gd name="T49" fmla="*/ 122 h 127"/>
                <a:gd name="T50" fmla="*/ 14 w 64"/>
                <a:gd name="T51" fmla="*/ 116 h 127"/>
                <a:gd name="T52" fmla="*/ 9 w 64"/>
                <a:gd name="T53" fmla="*/ 108 h 127"/>
                <a:gd name="T54" fmla="*/ 6 w 64"/>
                <a:gd name="T55" fmla="*/ 99 h 127"/>
                <a:gd name="T56" fmla="*/ 3 w 64"/>
                <a:gd name="T57" fmla="*/ 88 h 127"/>
                <a:gd name="T58" fmla="*/ 1 w 64"/>
                <a:gd name="T59" fmla="*/ 76 h 127"/>
                <a:gd name="T60" fmla="*/ 0 w 64"/>
                <a:gd name="T61" fmla="*/ 64 h 127"/>
                <a:gd name="T62" fmla="*/ 1 w 64"/>
                <a:gd name="T63" fmla="*/ 51 h 127"/>
                <a:gd name="T64" fmla="*/ 3 w 64"/>
                <a:gd name="T65" fmla="*/ 38 h 127"/>
                <a:gd name="T66" fmla="*/ 6 w 64"/>
                <a:gd name="T67" fmla="*/ 28 h 127"/>
                <a:gd name="T68" fmla="*/ 9 w 64"/>
                <a:gd name="T69" fmla="*/ 18 h 127"/>
                <a:gd name="T70" fmla="*/ 14 w 64"/>
                <a:gd name="T71" fmla="*/ 10 h 127"/>
                <a:gd name="T72" fmla="*/ 20 w 64"/>
                <a:gd name="T73" fmla="*/ 4 h 127"/>
                <a:gd name="T74" fmla="*/ 23 w 64"/>
                <a:gd name="T75" fmla="*/ 2 h 127"/>
                <a:gd name="T76" fmla="*/ 26 w 64"/>
                <a:gd name="T77" fmla="*/ 1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9" y="1"/>
                  </a:lnTo>
                  <a:lnTo>
                    <a:pt x="42" y="2"/>
                  </a:lnTo>
                  <a:lnTo>
                    <a:pt x="45" y="4"/>
                  </a:lnTo>
                  <a:lnTo>
                    <a:pt x="50" y="10"/>
                  </a:lnTo>
                  <a:lnTo>
                    <a:pt x="55" y="18"/>
                  </a:lnTo>
                  <a:lnTo>
                    <a:pt x="59" y="28"/>
                  </a:lnTo>
                  <a:lnTo>
                    <a:pt x="62" y="38"/>
                  </a:lnTo>
                  <a:lnTo>
                    <a:pt x="63" y="51"/>
                  </a:lnTo>
                  <a:lnTo>
                    <a:pt x="64" y="64"/>
                  </a:lnTo>
                  <a:lnTo>
                    <a:pt x="63" y="76"/>
                  </a:lnTo>
                  <a:lnTo>
                    <a:pt x="62" y="88"/>
                  </a:lnTo>
                  <a:lnTo>
                    <a:pt x="59" y="99"/>
                  </a:lnTo>
                  <a:lnTo>
                    <a:pt x="55" y="108"/>
                  </a:lnTo>
                  <a:lnTo>
                    <a:pt x="50" y="116"/>
                  </a:lnTo>
                  <a:lnTo>
                    <a:pt x="45" y="122"/>
                  </a:lnTo>
                  <a:lnTo>
                    <a:pt x="42" y="124"/>
                  </a:lnTo>
                  <a:lnTo>
                    <a:pt x="39" y="125"/>
                  </a:lnTo>
                  <a:lnTo>
                    <a:pt x="35" y="127"/>
                  </a:lnTo>
                  <a:lnTo>
                    <a:pt x="32" y="127"/>
                  </a:lnTo>
                  <a:lnTo>
                    <a:pt x="29" y="127"/>
                  </a:lnTo>
                  <a:lnTo>
                    <a:pt x="26" y="125"/>
                  </a:lnTo>
                  <a:lnTo>
                    <a:pt x="23" y="124"/>
                  </a:lnTo>
                  <a:lnTo>
                    <a:pt x="20" y="122"/>
                  </a:lnTo>
                  <a:lnTo>
                    <a:pt x="14" y="116"/>
                  </a:lnTo>
                  <a:lnTo>
                    <a:pt x="9" y="108"/>
                  </a:lnTo>
                  <a:lnTo>
                    <a:pt x="6" y="99"/>
                  </a:lnTo>
                  <a:lnTo>
                    <a:pt x="3" y="88"/>
                  </a:lnTo>
                  <a:lnTo>
                    <a:pt x="1" y="76"/>
                  </a:lnTo>
                  <a:lnTo>
                    <a:pt x="0" y="64"/>
                  </a:lnTo>
                  <a:lnTo>
                    <a:pt x="1" y="51"/>
                  </a:lnTo>
                  <a:lnTo>
                    <a:pt x="3" y="38"/>
                  </a:lnTo>
                  <a:lnTo>
                    <a:pt x="6" y="28"/>
                  </a:lnTo>
                  <a:lnTo>
                    <a:pt x="9" y="18"/>
                  </a:lnTo>
                  <a:lnTo>
                    <a:pt x="14"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650" name="Freeform 587"/>
            <p:cNvSpPr>
              <a:spLocks/>
            </p:cNvSpPr>
            <p:nvPr/>
          </p:nvSpPr>
          <p:spPr bwMode="auto">
            <a:xfrm>
              <a:off x="4451" y="1848"/>
              <a:ext cx="103" cy="222"/>
            </a:xfrm>
            <a:custGeom>
              <a:avLst/>
              <a:gdLst>
                <a:gd name="T0" fmla="*/ 20 w 103"/>
                <a:gd name="T1" fmla="*/ 0 h 222"/>
                <a:gd name="T2" fmla="*/ 82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2 w 103"/>
                <a:gd name="T37" fmla="*/ 222 h 222"/>
                <a:gd name="T38" fmla="*/ 20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2" y="0"/>
                  </a:lnTo>
                  <a:lnTo>
                    <a:pt x="87" y="1"/>
                  </a:lnTo>
                  <a:lnTo>
                    <a:pt x="91" y="5"/>
                  </a:lnTo>
                  <a:lnTo>
                    <a:pt x="94" y="11"/>
                  </a:lnTo>
                  <a:lnTo>
                    <a:pt x="97" y="18"/>
                  </a:lnTo>
                  <a:lnTo>
                    <a:pt x="100" y="29"/>
                  </a:lnTo>
                  <a:lnTo>
                    <a:pt x="102" y="39"/>
                  </a:lnTo>
                  <a:lnTo>
                    <a:pt x="103" y="51"/>
                  </a:lnTo>
                  <a:lnTo>
                    <a:pt x="103" y="65"/>
                  </a:lnTo>
                  <a:lnTo>
                    <a:pt x="103" y="158"/>
                  </a:lnTo>
                  <a:lnTo>
                    <a:pt x="103" y="171"/>
                  </a:lnTo>
                  <a:lnTo>
                    <a:pt x="102" y="182"/>
                  </a:lnTo>
                  <a:lnTo>
                    <a:pt x="100" y="193"/>
                  </a:lnTo>
                  <a:lnTo>
                    <a:pt x="97" y="203"/>
                  </a:lnTo>
                  <a:lnTo>
                    <a:pt x="94" y="210"/>
                  </a:lnTo>
                  <a:lnTo>
                    <a:pt x="91" y="217"/>
                  </a:lnTo>
                  <a:lnTo>
                    <a:pt x="87" y="221"/>
                  </a:lnTo>
                  <a:lnTo>
                    <a:pt x="82" y="222"/>
                  </a:lnTo>
                  <a:lnTo>
                    <a:pt x="20" y="222"/>
                  </a:lnTo>
                  <a:lnTo>
                    <a:pt x="16" y="221"/>
                  </a:lnTo>
                  <a:lnTo>
                    <a:pt x="12" y="217"/>
                  </a:lnTo>
                  <a:lnTo>
                    <a:pt x="9" y="210"/>
                  </a:lnTo>
                  <a:lnTo>
                    <a:pt x="6" y="203"/>
                  </a:lnTo>
                  <a:lnTo>
                    <a:pt x="3" y="193"/>
                  </a:lnTo>
                  <a:lnTo>
                    <a:pt x="1" y="182"/>
                  </a:lnTo>
                  <a:lnTo>
                    <a:pt x="0" y="171"/>
                  </a:lnTo>
                  <a:lnTo>
                    <a:pt x="0" y="158"/>
                  </a:lnTo>
                  <a:lnTo>
                    <a:pt x="0" y="65"/>
                  </a:lnTo>
                  <a:lnTo>
                    <a:pt x="0" y="51"/>
                  </a:lnTo>
                  <a:lnTo>
                    <a:pt x="1" y="39"/>
                  </a:lnTo>
                  <a:lnTo>
                    <a:pt x="3" y="29"/>
                  </a:lnTo>
                  <a:lnTo>
                    <a:pt x="6" y="18"/>
                  </a:lnTo>
                  <a:lnTo>
                    <a:pt x="9" y="11"/>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51" name="Freeform 588"/>
            <p:cNvSpPr>
              <a:spLocks/>
            </p:cNvSpPr>
            <p:nvPr/>
          </p:nvSpPr>
          <p:spPr bwMode="auto">
            <a:xfrm>
              <a:off x="4451" y="1848"/>
              <a:ext cx="103" cy="222"/>
            </a:xfrm>
            <a:custGeom>
              <a:avLst/>
              <a:gdLst>
                <a:gd name="T0" fmla="*/ 20 w 103"/>
                <a:gd name="T1" fmla="*/ 0 h 222"/>
                <a:gd name="T2" fmla="*/ 82 w 103"/>
                <a:gd name="T3" fmla="*/ 0 h 222"/>
                <a:gd name="T4" fmla="*/ 87 w 103"/>
                <a:gd name="T5" fmla="*/ 1 h 222"/>
                <a:gd name="T6" fmla="*/ 91 w 103"/>
                <a:gd name="T7" fmla="*/ 5 h 222"/>
                <a:gd name="T8" fmla="*/ 94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4 w 103"/>
                <a:gd name="T31" fmla="*/ 210 h 222"/>
                <a:gd name="T32" fmla="*/ 91 w 103"/>
                <a:gd name="T33" fmla="*/ 217 h 222"/>
                <a:gd name="T34" fmla="*/ 87 w 103"/>
                <a:gd name="T35" fmla="*/ 221 h 222"/>
                <a:gd name="T36" fmla="*/ 82 w 103"/>
                <a:gd name="T37" fmla="*/ 222 h 222"/>
                <a:gd name="T38" fmla="*/ 20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1 w 103"/>
                <a:gd name="T51" fmla="*/ 182 h 222"/>
                <a:gd name="T52" fmla="*/ 0 w 103"/>
                <a:gd name="T53" fmla="*/ 171 h 222"/>
                <a:gd name="T54" fmla="*/ 0 w 103"/>
                <a:gd name="T55" fmla="*/ 158 h 222"/>
                <a:gd name="T56" fmla="*/ 0 w 103"/>
                <a:gd name="T57" fmla="*/ 65 h 222"/>
                <a:gd name="T58" fmla="*/ 0 w 103"/>
                <a:gd name="T59" fmla="*/ 51 h 222"/>
                <a:gd name="T60" fmla="*/ 1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2" y="0"/>
                  </a:lnTo>
                  <a:lnTo>
                    <a:pt x="87" y="1"/>
                  </a:lnTo>
                  <a:lnTo>
                    <a:pt x="91" y="5"/>
                  </a:lnTo>
                  <a:lnTo>
                    <a:pt x="94" y="11"/>
                  </a:lnTo>
                  <a:lnTo>
                    <a:pt x="97" y="18"/>
                  </a:lnTo>
                  <a:lnTo>
                    <a:pt x="100" y="29"/>
                  </a:lnTo>
                  <a:lnTo>
                    <a:pt x="102" y="39"/>
                  </a:lnTo>
                  <a:lnTo>
                    <a:pt x="103" y="51"/>
                  </a:lnTo>
                  <a:lnTo>
                    <a:pt x="103" y="65"/>
                  </a:lnTo>
                  <a:lnTo>
                    <a:pt x="103" y="158"/>
                  </a:lnTo>
                  <a:lnTo>
                    <a:pt x="103" y="171"/>
                  </a:lnTo>
                  <a:lnTo>
                    <a:pt x="102" y="182"/>
                  </a:lnTo>
                  <a:lnTo>
                    <a:pt x="100" y="193"/>
                  </a:lnTo>
                  <a:lnTo>
                    <a:pt x="97" y="203"/>
                  </a:lnTo>
                  <a:lnTo>
                    <a:pt x="94" y="210"/>
                  </a:lnTo>
                  <a:lnTo>
                    <a:pt x="91" y="217"/>
                  </a:lnTo>
                  <a:lnTo>
                    <a:pt x="87" y="221"/>
                  </a:lnTo>
                  <a:lnTo>
                    <a:pt x="82" y="222"/>
                  </a:lnTo>
                  <a:lnTo>
                    <a:pt x="20" y="222"/>
                  </a:lnTo>
                  <a:lnTo>
                    <a:pt x="16" y="221"/>
                  </a:lnTo>
                  <a:lnTo>
                    <a:pt x="12" y="217"/>
                  </a:lnTo>
                  <a:lnTo>
                    <a:pt x="9" y="210"/>
                  </a:lnTo>
                  <a:lnTo>
                    <a:pt x="6" y="203"/>
                  </a:lnTo>
                  <a:lnTo>
                    <a:pt x="3" y="193"/>
                  </a:lnTo>
                  <a:lnTo>
                    <a:pt x="1" y="182"/>
                  </a:lnTo>
                  <a:lnTo>
                    <a:pt x="0" y="171"/>
                  </a:lnTo>
                  <a:lnTo>
                    <a:pt x="0" y="158"/>
                  </a:lnTo>
                  <a:lnTo>
                    <a:pt x="0" y="65"/>
                  </a:lnTo>
                  <a:lnTo>
                    <a:pt x="0" y="51"/>
                  </a:lnTo>
                  <a:lnTo>
                    <a:pt x="1" y="39"/>
                  </a:lnTo>
                  <a:lnTo>
                    <a:pt x="3" y="29"/>
                  </a:lnTo>
                  <a:lnTo>
                    <a:pt x="6" y="18"/>
                  </a:lnTo>
                  <a:lnTo>
                    <a:pt x="9" y="11"/>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52" name="Freeform 589"/>
            <p:cNvSpPr>
              <a:spLocks/>
            </p:cNvSpPr>
            <p:nvPr/>
          </p:nvSpPr>
          <p:spPr bwMode="auto">
            <a:xfrm>
              <a:off x="4467" y="1905"/>
              <a:ext cx="64" cy="127"/>
            </a:xfrm>
            <a:custGeom>
              <a:avLst/>
              <a:gdLst>
                <a:gd name="T0" fmla="*/ 32 w 64"/>
                <a:gd name="T1" fmla="*/ 0 h 127"/>
                <a:gd name="T2" fmla="*/ 35 w 64"/>
                <a:gd name="T3" fmla="*/ 0 h 127"/>
                <a:gd name="T4" fmla="*/ 39 w 64"/>
                <a:gd name="T5" fmla="*/ 1 h 127"/>
                <a:gd name="T6" fmla="*/ 42 w 64"/>
                <a:gd name="T7" fmla="*/ 2 h 127"/>
                <a:gd name="T8" fmla="*/ 45 w 64"/>
                <a:gd name="T9" fmla="*/ 4 h 127"/>
                <a:gd name="T10" fmla="*/ 50 w 64"/>
                <a:gd name="T11" fmla="*/ 10 h 127"/>
                <a:gd name="T12" fmla="*/ 55 w 64"/>
                <a:gd name="T13" fmla="*/ 18 h 127"/>
                <a:gd name="T14" fmla="*/ 59 w 64"/>
                <a:gd name="T15" fmla="*/ 28 h 127"/>
                <a:gd name="T16" fmla="*/ 62 w 64"/>
                <a:gd name="T17" fmla="*/ 38 h 127"/>
                <a:gd name="T18" fmla="*/ 64 w 64"/>
                <a:gd name="T19" fmla="*/ 51 h 127"/>
                <a:gd name="T20" fmla="*/ 64 w 64"/>
                <a:gd name="T21" fmla="*/ 64 h 127"/>
                <a:gd name="T22" fmla="*/ 64 w 64"/>
                <a:gd name="T23" fmla="*/ 76 h 127"/>
                <a:gd name="T24" fmla="*/ 62 w 64"/>
                <a:gd name="T25" fmla="*/ 88 h 127"/>
                <a:gd name="T26" fmla="*/ 59 w 64"/>
                <a:gd name="T27" fmla="*/ 99 h 127"/>
                <a:gd name="T28" fmla="*/ 55 w 64"/>
                <a:gd name="T29" fmla="*/ 108 h 127"/>
                <a:gd name="T30" fmla="*/ 50 w 64"/>
                <a:gd name="T31" fmla="*/ 116 h 127"/>
                <a:gd name="T32" fmla="*/ 45 w 64"/>
                <a:gd name="T33" fmla="*/ 122 h 127"/>
                <a:gd name="T34" fmla="*/ 42 w 64"/>
                <a:gd name="T35" fmla="*/ 124 h 127"/>
                <a:gd name="T36" fmla="*/ 39 w 64"/>
                <a:gd name="T37" fmla="*/ 125 h 127"/>
                <a:gd name="T38" fmla="*/ 35 w 64"/>
                <a:gd name="T39" fmla="*/ 127 h 127"/>
                <a:gd name="T40" fmla="*/ 32 w 64"/>
                <a:gd name="T41" fmla="*/ 127 h 127"/>
                <a:gd name="T42" fmla="*/ 29 w 64"/>
                <a:gd name="T43" fmla="*/ 127 h 127"/>
                <a:gd name="T44" fmla="*/ 26 w 64"/>
                <a:gd name="T45" fmla="*/ 125 h 127"/>
                <a:gd name="T46" fmla="*/ 23 w 64"/>
                <a:gd name="T47" fmla="*/ 124 h 127"/>
                <a:gd name="T48" fmla="*/ 20 w 64"/>
                <a:gd name="T49" fmla="*/ 122 h 127"/>
                <a:gd name="T50" fmla="*/ 14 w 64"/>
                <a:gd name="T51" fmla="*/ 116 h 127"/>
                <a:gd name="T52" fmla="*/ 10 w 64"/>
                <a:gd name="T53" fmla="*/ 108 h 127"/>
                <a:gd name="T54" fmla="*/ 6 w 64"/>
                <a:gd name="T55" fmla="*/ 99 h 127"/>
                <a:gd name="T56" fmla="*/ 3 w 64"/>
                <a:gd name="T57" fmla="*/ 88 h 127"/>
                <a:gd name="T58" fmla="*/ 1 w 64"/>
                <a:gd name="T59" fmla="*/ 76 h 127"/>
                <a:gd name="T60" fmla="*/ 0 w 64"/>
                <a:gd name="T61" fmla="*/ 64 h 127"/>
                <a:gd name="T62" fmla="*/ 1 w 64"/>
                <a:gd name="T63" fmla="*/ 51 h 127"/>
                <a:gd name="T64" fmla="*/ 3 w 64"/>
                <a:gd name="T65" fmla="*/ 38 h 127"/>
                <a:gd name="T66" fmla="*/ 6 w 64"/>
                <a:gd name="T67" fmla="*/ 28 h 127"/>
                <a:gd name="T68" fmla="*/ 10 w 64"/>
                <a:gd name="T69" fmla="*/ 18 h 127"/>
                <a:gd name="T70" fmla="*/ 14 w 64"/>
                <a:gd name="T71" fmla="*/ 10 h 127"/>
                <a:gd name="T72" fmla="*/ 20 w 64"/>
                <a:gd name="T73" fmla="*/ 4 h 127"/>
                <a:gd name="T74" fmla="*/ 23 w 64"/>
                <a:gd name="T75" fmla="*/ 2 h 127"/>
                <a:gd name="T76" fmla="*/ 26 w 64"/>
                <a:gd name="T77" fmla="*/ 1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9" y="1"/>
                  </a:lnTo>
                  <a:lnTo>
                    <a:pt x="42" y="2"/>
                  </a:lnTo>
                  <a:lnTo>
                    <a:pt x="45" y="4"/>
                  </a:lnTo>
                  <a:lnTo>
                    <a:pt x="50" y="10"/>
                  </a:lnTo>
                  <a:lnTo>
                    <a:pt x="55" y="18"/>
                  </a:lnTo>
                  <a:lnTo>
                    <a:pt x="59" y="28"/>
                  </a:lnTo>
                  <a:lnTo>
                    <a:pt x="62" y="38"/>
                  </a:lnTo>
                  <a:lnTo>
                    <a:pt x="64" y="51"/>
                  </a:lnTo>
                  <a:lnTo>
                    <a:pt x="64" y="64"/>
                  </a:lnTo>
                  <a:lnTo>
                    <a:pt x="64" y="76"/>
                  </a:lnTo>
                  <a:lnTo>
                    <a:pt x="62" y="88"/>
                  </a:lnTo>
                  <a:lnTo>
                    <a:pt x="59" y="99"/>
                  </a:lnTo>
                  <a:lnTo>
                    <a:pt x="55" y="108"/>
                  </a:lnTo>
                  <a:lnTo>
                    <a:pt x="50" y="116"/>
                  </a:lnTo>
                  <a:lnTo>
                    <a:pt x="45" y="122"/>
                  </a:lnTo>
                  <a:lnTo>
                    <a:pt x="42" y="124"/>
                  </a:lnTo>
                  <a:lnTo>
                    <a:pt x="39" y="125"/>
                  </a:lnTo>
                  <a:lnTo>
                    <a:pt x="35" y="127"/>
                  </a:lnTo>
                  <a:lnTo>
                    <a:pt x="32" y="127"/>
                  </a:lnTo>
                  <a:lnTo>
                    <a:pt x="29" y="127"/>
                  </a:lnTo>
                  <a:lnTo>
                    <a:pt x="26" y="125"/>
                  </a:lnTo>
                  <a:lnTo>
                    <a:pt x="23" y="124"/>
                  </a:lnTo>
                  <a:lnTo>
                    <a:pt x="20" y="122"/>
                  </a:lnTo>
                  <a:lnTo>
                    <a:pt x="14" y="116"/>
                  </a:lnTo>
                  <a:lnTo>
                    <a:pt x="10" y="108"/>
                  </a:lnTo>
                  <a:lnTo>
                    <a:pt x="6" y="99"/>
                  </a:lnTo>
                  <a:lnTo>
                    <a:pt x="3" y="88"/>
                  </a:lnTo>
                  <a:lnTo>
                    <a:pt x="1" y="76"/>
                  </a:lnTo>
                  <a:lnTo>
                    <a:pt x="0" y="64"/>
                  </a:lnTo>
                  <a:lnTo>
                    <a:pt x="1" y="51"/>
                  </a:lnTo>
                  <a:lnTo>
                    <a:pt x="3" y="38"/>
                  </a:lnTo>
                  <a:lnTo>
                    <a:pt x="6" y="28"/>
                  </a:lnTo>
                  <a:lnTo>
                    <a:pt x="10" y="18"/>
                  </a:lnTo>
                  <a:lnTo>
                    <a:pt x="14"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53" name="Freeform 590"/>
            <p:cNvSpPr>
              <a:spLocks/>
            </p:cNvSpPr>
            <p:nvPr/>
          </p:nvSpPr>
          <p:spPr bwMode="auto">
            <a:xfrm>
              <a:off x="4467" y="1905"/>
              <a:ext cx="64" cy="127"/>
            </a:xfrm>
            <a:custGeom>
              <a:avLst/>
              <a:gdLst>
                <a:gd name="T0" fmla="*/ 32 w 64"/>
                <a:gd name="T1" fmla="*/ 0 h 127"/>
                <a:gd name="T2" fmla="*/ 35 w 64"/>
                <a:gd name="T3" fmla="*/ 0 h 127"/>
                <a:gd name="T4" fmla="*/ 39 w 64"/>
                <a:gd name="T5" fmla="*/ 1 h 127"/>
                <a:gd name="T6" fmla="*/ 42 w 64"/>
                <a:gd name="T7" fmla="*/ 2 h 127"/>
                <a:gd name="T8" fmla="*/ 45 w 64"/>
                <a:gd name="T9" fmla="*/ 4 h 127"/>
                <a:gd name="T10" fmla="*/ 50 w 64"/>
                <a:gd name="T11" fmla="*/ 10 h 127"/>
                <a:gd name="T12" fmla="*/ 55 w 64"/>
                <a:gd name="T13" fmla="*/ 18 h 127"/>
                <a:gd name="T14" fmla="*/ 59 w 64"/>
                <a:gd name="T15" fmla="*/ 28 h 127"/>
                <a:gd name="T16" fmla="*/ 62 w 64"/>
                <a:gd name="T17" fmla="*/ 38 h 127"/>
                <a:gd name="T18" fmla="*/ 64 w 64"/>
                <a:gd name="T19" fmla="*/ 51 h 127"/>
                <a:gd name="T20" fmla="*/ 64 w 64"/>
                <a:gd name="T21" fmla="*/ 64 h 127"/>
                <a:gd name="T22" fmla="*/ 64 w 64"/>
                <a:gd name="T23" fmla="*/ 76 h 127"/>
                <a:gd name="T24" fmla="*/ 62 w 64"/>
                <a:gd name="T25" fmla="*/ 88 h 127"/>
                <a:gd name="T26" fmla="*/ 59 w 64"/>
                <a:gd name="T27" fmla="*/ 99 h 127"/>
                <a:gd name="T28" fmla="*/ 55 w 64"/>
                <a:gd name="T29" fmla="*/ 108 h 127"/>
                <a:gd name="T30" fmla="*/ 50 w 64"/>
                <a:gd name="T31" fmla="*/ 116 h 127"/>
                <a:gd name="T32" fmla="*/ 45 w 64"/>
                <a:gd name="T33" fmla="*/ 122 h 127"/>
                <a:gd name="T34" fmla="*/ 42 w 64"/>
                <a:gd name="T35" fmla="*/ 124 h 127"/>
                <a:gd name="T36" fmla="*/ 39 w 64"/>
                <a:gd name="T37" fmla="*/ 125 h 127"/>
                <a:gd name="T38" fmla="*/ 35 w 64"/>
                <a:gd name="T39" fmla="*/ 127 h 127"/>
                <a:gd name="T40" fmla="*/ 32 w 64"/>
                <a:gd name="T41" fmla="*/ 127 h 127"/>
                <a:gd name="T42" fmla="*/ 29 w 64"/>
                <a:gd name="T43" fmla="*/ 127 h 127"/>
                <a:gd name="T44" fmla="*/ 26 w 64"/>
                <a:gd name="T45" fmla="*/ 125 h 127"/>
                <a:gd name="T46" fmla="*/ 23 w 64"/>
                <a:gd name="T47" fmla="*/ 124 h 127"/>
                <a:gd name="T48" fmla="*/ 20 w 64"/>
                <a:gd name="T49" fmla="*/ 122 h 127"/>
                <a:gd name="T50" fmla="*/ 14 w 64"/>
                <a:gd name="T51" fmla="*/ 116 h 127"/>
                <a:gd name="T52" fmla="*/ 10 w 64"/>
                <a:gd name="T53" fmla="*/ 108 h 127"/>
                <a:gd name="T54" fmla="*/ 6 w 64"/>
                <a:gd name="T55" fmla="*/ 99 h 127"/>
                <a:gd name="T56" fmla="*/ 3 w 64"/>
                <a:gd name="T57" fmla="*/ 88 h 127"/>
                <a:gd name="T58" fmla="*/ 1 w 64"/>
                <a:gd name="T59" fmla="*/ 76 h 127"/>
                <a:gd name="T60" fmla="*/ 0 w 64"/>
                <a:gd name="T61" fmla="*/ 64 h 127"/>
                <a:gd name="T62" fmla="*/ 1 w 64"/>
                <a:gd name="T63" fmla="*/ 51 h 127"/>
                <a:gd name="T64" fmla="*/ 3 w 64"/>
                <a:gd name="T65" fmla="*/ 38 h 127"/>
                <a:gd name="T66" fmla="*/ 6 w 64"/>
                <a:gd name="T67" fmla="*/ 28 h 127"/>
                <a:gd name="T68" fmla="*/ 10 w 64"/>
                <a:gd name="T69" fmla="*/ 18 h 127"/>
                <a:gd name="T70" fmla="*/ 14 w 64"/>
                <a:gd name="T71" fmla="*/ 10 h 127"/>
                <a:gd name="T72" fmla="*/ 20 w 64"/>
                <a:gd name="T73" fmla="*/ 4 h 127"/>
                <a:gd name="T74" fmla="*/ 23 w 64"/>
                <a:gd name="T75" fmla="*/ 2 h 127"/>
                <a:gd name="T76" fmla="*/ 26 w 64"/>
                <a:gd name="T77" fmla="*/ 1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9" y="1"/>
                  </a:lnTo>
                  <a:lnTo>
                    <a:pt x="42" y="2"/>
                  </a:lnTo>
                  <a:lnTo>
                    <a:pt x="45" y="4"/>
                  </a:lnTo>
                  <a:lnTo>
                    <a:pt x="50" y="10"/>
                  </a:lnTo>
                  <a:lnTo>
                    <a:pt x="55" y="18"/>
                  </a:lnTo>
                  <a:lnTo>
                    <a:pt x="59" y="28"/>
                  </a:lnTo>
                  <a:lnTo>
                    <a:pt x="62" y="38"/>
                  </a:lnTo>
                  <a:lnTo>
                    <a:pt x="64" y="51"/>
                  </a:lnTo>
                  <a:lnTo>
                    <a:pt x="64" y="64"/>
                  </a:lnTo>
                  <a:lnTo>
                    <a:pt x="64" y="76"/>
                  </a:lnTo>
                  <a:lnTo>
                    <a:pt x="62" y="88"/>
                  </a:lnTo>
                  <a:lnTo>
                    <a:pt x="59" y="99"/>
                  </a:lnTo>
                  <a:lnTo>
                    <a:pt x="55" y="108"/>
                  </a:lnTo>
                  <a:lnTo>
                    <a:pt x="50" y="116"/>
                  </a:lnTo>
                  <a:lnTo>
                    <a:pt x="45" y="122"/>
                  </a:lnTo>
                  <a:lnTo>
                    <a:pt x="42" y="124"/>
                  </a:lnTo>
                  <a:lnTo>
                    <a:pt x="39" y="125"/>
                  </a:lnTo>
                  <a:lnTo>
                    <a:pt x="35" y="127"/>
                  </a:lnTo>
                  <a:lnTo>
                    <a:pt x="32" y="127"/>
                  </a:lnTo>
                  <a:lnTo>
                    <a:pt x="29" y="127"/>
                  </a:lnTo>
                  <a:lnTo>
                    <a:pt x="26" y="125"/>
                  </a:lnTo>
                  <a:lnTo>
                    <a:pt x="23" y="124"/>
                  </a:lnTo>
                  <a:lnTo>
                    <a:pt x="20" y="122"/>
                  </a:lnTo>
                  <a:lnTo>
                    <a:pt x="14" y="116"/>
                  </a:lnTo>
                  <a:lnTo>
                    <a:pt x="10" y="108"/>
                  </a:lnTo>
                  <a:lnTo>
                    <a:pt x="6" y="99"/>
                  </a:lnTo>
                  <a:lnTo>
                    <a:pt x="3" y="88"/>
                  </a:lnTo>
                  <a:lnTo>
                    <a:pt x="1" y="76"/>
                  </a:lnTo>
                  <a:lnTo>
                    <a:pt x="0" y="64"/>
                  </a:lnTo>
                  <a:lnTo>
                    <a:pt x="1" y="51"/>
                  </a:lnTo>
                  <a:lnTo>
                    <a:pt x="3" y="38"/>
                  </a:lnTo>
                  <a:lnTo>
                    <a:pt x="6" y="28"/>
                  </a:lnTo>
                  <a:lnTo>
                    <a:pt x="10" y="18"/>
                  </a:lnTo>
                  <a:lnTo>
                    <a:pt x="14"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654" name="Freeform 591"/>
            <p:cNvSpPr>
              <a:spLocks/>
            </p:cNvSpPr>
            <p:nvPr/>
          </p:nvSpPr>
          <p:spPr bwMode="auto">
            <a:xfrm>
              <a:off x="3920" y="1620"/>
              <a:ext cx="103" cy="223"/>
            </a:xfrm>
            <a:custGeom>
              <a:avLst/>
              <a:gdLst>
                <a:gd name="T0" fmla="*/ 20 w 103"/>
                <a:gd name="T1" fmla="*/ 0 h 223"/>
                <a:gd name="T2" fmla="*/ 83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1 w 103"/>
                <a:gd name="T15" fmla="*/ 40 h 223"/>
                <a:gd name="T16" fmla="*/ 103 w 103"/>
                <a:gd name="T17" fmla="*/ 52 h 223"/>
                <a:gd name="T18" fmla="*/ 103 w 103"/>
                <a:gd name="T19" fmla="*/ 64 h 223"/>
                <a:gd name="T20" fmla="*/ 103 w 103"/>
                <a:gd name="T21" fmla="*/ 159 h 223"/>
                <a:gd name="T22" fmla="*/ 103 w 103"/>
                <a:gd name="T23" fmla="*/ 172 h 223"/>
                <a:gd name="T24" fmla="*/ 101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8 w 103"/>
                <a:gd name="T45" fmla="*/ 211 h 223"/>
                <a:gd name="T46" fmla="*/ 5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5 w 103"/>
                <a:gd name="T65" fmla="*/ 19 h 223"/>
                <a:gd name="T66" fmla="*/ 8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4" y="12"/>
                  </a:lnTo>
                  <a:lnTo>
                    <a:pt x="97" y="19"/>
                  </a:lnTo>
                  <a:lnTo>
                    <a:pt x="100" y="30"/>
                  </a:lnTo>
                  <a:lnTo>
                    <a:pt x="101" y="40"/>
                  </a:lnTo>
                  <a:lnTo>
                    <a:pt x="103" y="52"/>
                  </a:lnTo>
                  <a:lnTo>
                    <a:pt x="103" y="64"/>
                  </a:lnTo>
                  <a:lnTo>
                    <a:pt x="103" y="159"/>
                  </a:lnTo>
                  <a:lnTo>
                    <a:pt x="103" y="172"/>
                  </a:lnTo>
                  <a:lnTo>
                    <a:pt x="101" y="183"/>
                  </a:lnTo>
                  <a:lnTo>
                    <a:pt x="100" y="194"/>
                  </a:lnTo>
                  <a:lnTo>
                    <a:pt x="97" y="204"/>
                  </a:lnTo>
                  <a:lnTo>
                    <a:pt x="94" y="211"/>
                  </a:lnTo>
                  <a:lnTo>
                    <a:pt x="91" y="217"/>
                  </a:lnTo>
                  <a:lnTo>
                    <a:pt x="87" y="222"/>
                  </a:lnTo>
                  <a:lnTo>
                    <a:pt x="83" y="223"/>
                  </a:lnTo>
                  <a:lnTo>
                    <a:pt x="20" y="223"/>
                  </a:lnTo>
                  <a:lnTo>
                    <a:pt x="16" y="222"/>
                  </a:lnTo>
                  <a:lnTo>
                    <a:pt x="12" y="217"/>
                  </a:lnTo>
                  <a:lnTo>
                    <a:pt x="8" y="211"/>
                  </a:lnTo>
                  <a:lnTo>
                    <a:pt x="5" y="204"/>
                  </a:lnTo>
                  <a:lnTo>
                    <a:pt x="3" y="194"/>
                  </a:lnTo>
                  <a:lnTo>
                    <a:pt x="1" y="183"/>
                  </a:lnTo>
                  <a:lnTo>
                    <a:pt x="0" y="172"/>
                  </a:lnTo>
                  <a:lnTo>
                    <a:pt x="0" y="159"/>
                  </a:lnTo>
                  <a:lnTo>
                    <a:pt x="0" y="64"/>
                  </a:lnTo>
                  <a:lnTo>
                    <a:pt x="0" y="52"/>
                  </a:lnTo>
                  <a:lnTo>
                    <a:pt x="1" y="40"/>
                  </a:lnTo>
                  <a:lnTo>
                    <a:pt x="3" y="30"/>
                  </a:lnTo>
                  <a:lnTo>
                    <a:pt x="5" y="19"/>
                  </a:lnTo>
                  <a:lnTo>
                    <a:pt x="8" y="12"/>
                  </a:lnTo>
                  <a:lnTo>
                    <a:pt x="12" y="6"/>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55" name="Freeform 592"/>
            <p:cNvSpPr>
              <a:spLocks/>
            </p:cNvSpPr>
            <p:nvPr/>
          </p:nvSpPr>
          <p:spPr bwMode="auto">
            <a:xfrm>
              <a:off x="3920" y="1620"/>
              <a:ext cx="103" cy="223"/>
            </a:xfrm>
            <a:custGeom>
              <a:avLst/>
              <a:gdLst>
                <a:gd name="T0" fmla="*/ 20 w 103"/>
                <a:gd name="T1" fmla="*/ 0 h 223"/>
                <a:gd name="T2" fmla="*/ 83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1 w 103"/>
                <a:gd name="T15" fmla="*/ 40 h 223"/>
                <a:gd name="T16" fmla="*/ 103 w 103"/>
                <a:gd name="T17" fmla="*/ 52 h 223"/>
                <a:gd name="T18" fmla="*/ 103 w 103"/>
                <a:gd name="T19" fmla="*/ 64 h 223"/>
                <a:gd name="T20" fmla="*/ 103 w 103"/>
                <a:gd name="T21" fmla="*/ 159 h 223"/>
                <a:gd name="T22" fmla="*/ 103 w 103"/>
                <a:gd name="T23" fmla="*/ 172 h 223"/>
                <a:gd name="T24" fmla="*/ 101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8 w 103"/>
                <a:gd name="T45" fmla="*/ 211 h 223"/>
                <a:gd name="T46" fmla="*/ 5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5 w 103"/>
                <a:gd name="T65" fmla="*/ 19 h 223"/>
                <a:gd name="T66" fmla="*/ 8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4" y="12"/>
                  </a:lnTo>
                  <a:lnTo>
                    <a:pt x="97" y="19"/>
                  </a:lnTo>
                  <a:lnTo>
                    <a:pt x="100" y="30"/>
                  </a:lnTo>
                  <a:lnTo>
                    <a:pt x="101" y="40"/>
                  </a:lnTo>
                  <a:lnTo>
                    <a:pt x="103" y="52"/>
                  </a:lnTo>
                  <a:lnTo>
                    <a:pt x="103" y="64"/>
                  </a:lnTo>
                  <a:lnTo>
                    <a:pt x="103" y="159"/>
                  </a:lnTo>
                  <a:lnTo>
                    <a:pt x="103" y="172"/>
                  </a:lnTo>
                  <a:lnTo>
                    <a:pt x="101" y="183"/>
                  </a:lnTo>
                  <a:lnTo>
                    <a:pt x="100" y="194"/>
                  </a:lnTo>
                  <a:lnTo>
                    <a:pt x="97" y="204"/>
                  </a:lnTo>
                  <a:lnTo>
                    <a:pt x="94" y="211"/>
                  </a:lnTo>
                  <a:lnTo>
                    <a:pt x="91" y="217"/>
                  </a:lnTo>
                  <a:lnTo>
                    <a:pt x="87" y="222"/>
                  </a:lnTo>
                  <a:lnTo>
                    <a:pt x="83" y="223"/>
                  </a:lnTo>
                  <a:lnTo>
                    <a:pt x="20" y="223"/>
                  </a:lnTo>
                  <a:lnTo>
                    <a:pt x="16" y="222"/>
                  </a:lnTo>
                  <a:lnTo>
                    <a:pt x="12" y="217"/>
                  </a:lnTo>
                  <a:lnTo>
                    <a:pt x="8" y="211"/>
                  </a:lnTo>
                  <a:lnTo>
                    <a:pt x="5" y="204"/>
                  </a:lnTo>
                  <a:lnTo>
                    <a:pt x="3" y="194"/>
                  </a:lnTo>
                  <a:lnTo>
                    <a:pt x="1" y="183"/>
                  </a:lnTo>
                  <a:lnTo>
                    <a:pt x="0" y="172"/>
                  </a:lnTo>
                  <a:lnTo>
                    <a:pt x="0" y="159"/>
                  </a:lnTo>
                  <a:lnTo>
                    <a:pt x="0" y="64"/>
                  </a:lnTo>
                  <a:lnTo>
                    <a:pt x="0" y="52"/>
                  </a:lnTo>
                  <a:lnTo>
                    <a:pt x="1" y="40"/>
                  </a:lnTo>
                  <a:lnTo>
                    <a:pt x="3" y="30"/>
                  </a:lnTo>
                  <a:lnTo>
                    <a:pt x="5" y="19"/>
                  </a:lnTo>
                  <a:lnTo>
                    <a:pt x="8" y="12"/>
                  </a:lnTo>
                  <a:lnTo>
                    <a:pt x="12" y="6"/>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56" name="Freeform 593"/>
            <p:cNvSpPr>
              <a:spLocks/>
            </p:cNvSpPr>
            <p:nvPr/>
          </p:nvSpPr>
          <p:spPr bwMode="auto">
            <a:xfrm>
              <a:off x="3936" y="1678"/>
              <a:ext cx="65" cy="126"/>
            </a:xfrm>
            <a:custGeom>
              <a:avLst/>
              <a:gdLst>
                <a:gd name="T0" fmla="*/ 32 w 65"/>
                <a:gd name="T1" fmla="*/ 0 h 126"/>
                <a:gd name="T2" fmla="*/ 35 w 65"/>
                <a:gd name="T3" fmla="*/ 0 h 126"/>
                <a:gd name="T4" fmla="*/ 38 w 65"/>
                <a:gd name="T5" fmla="*/ 1 h 126"/>
                <a:gd name="T6" fmla="*/ 41 w 65"/>
                <a:gd name="T7" fmla="*/ 2 h 126"/>
                <a:gd name="T8" fmla="*/ 44 w 65"/>
                <a:gd name="T9" fmla="*/ 4 h 126"/>
                <a:gd name="T10" fmla="*/ 50 w 65"/>
                <a:gd name="T11" fmla="*/ 10 h 126"/>
                <a:gd name="T12" fmla="*/ 54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4 w 65"/>
                <a:gd name="T29" fmla="*/ 108 h 126"/>
                <a:gd name="T30" fmla="*/ 50 w 65"/>
                <a:gd name="T31" fmla="*/ 116 h 126"/>
                <a:gd name="T32" fmla="*/ 44 w 65"/>
                <a:gd name="T33" fmla="*/ 122 h 126"/>
                <a:gd name="T34" fmla="*/ 41 w 65"/>
                <a:gd name="T35" fmla="*/ 124 h 126"/>
                <a:gd name="T36" fmla="*/ 38 w 65"/>
                <a:gd name="T37" fmla="*/ 125 h 126"/>
                <a:gd name="T38" fmla="*/ 35 w 65"/>
                <a:gd name="T39" fmla="*/ 126 h 126"/>
                <a:gd name="T40" fmla="*/ 32 w 65"/>
                <a:gd name="T41" fmla="*/ 126 h 126"/>
                <a:gd name="T42" fmla="*/ 29 w 65"/>
                <a:gd name="T43" fmla="*/ 126 h 126"/>
                <a:gd name="T44" fmla="*/ 25 w 65"/>
                <a:gd name="T45" fmla="*/ 125 h 126"/>
                <a:gd name="T46" fmla="*/ 22 w 65"/>
                <a:gd name="T47" fmla="*/ 124 h 126"/>
                <a:gd name="T48" fmla="*/ 19 w 65"/>
                <a:gd name="T49" fmla="*/ 122 h 126"/>
                <a:gd name="T50" fmla="*/ 14 w 65"/>
                <a:gd name="T51" fmla="*/ 116 h 126"/>
                <a:gd name="T52" fmla="*/ 9 w 65"/>
                <a:gd name="T53" fmla="*/ 108 h 126"/>
                <a:gd name="T54" fmla="*/ 5 w 65"/>
                <a:gd name="T55" fmla="*/ 98 h 126"/>
                <a:gd name="T56" fmla="*/ 2 w 65"/>
                <a:gd name="T57" fmla="*/ 88 h 126"/>
                <a:gd name="T58" fmla="*/ 0 w 65"/>
                <a:gd name="T59" fmla="*/ 76 h 126"/>
                <a:gd name="T60" fmla="*/ 0 w 65"/>
                <a:gd name="T61" fmla="*/ 64 h 126"/>
                <a:gd name="T62" fmla="*/ 0 w 65"/>
                <a:gd name="T63" fmla="*/ 51 h 126"/>
                <a:gd name="T64" fmla="*/ 2 w 65"/>
                <a:gd name="T65" fmla="*/ 38 h 126"/>
                <a:gd name="T66" fmla="*/ 5 w 65"/>
                <a:gd name="T67" fmla="*/ 27 h 126"/>
                <a:gd name="T68" fmla="*/ 9 w 65"/>
                <a:gd name="T69" fmla="*/ 18 h 126"/>
                <a:gd name="T70" fmla="*/ 14 w 65"/>
                <a:gd name="T71" fmla="*/ 10 h 126"/>
                <a:gd name="T72" fmla="*/ 19 w 65"/>
                <a:gd name="T73" fmla="*/ 4 h 126"/>
                <a:gd name="T74" fmla="*/ 22 w 65"/>
                <a:gd name="T75" fmla="*/ 2 h 126"/>
                <a:gd name="T76" fmla="*/ 25 w 65"/>
                <a:gd name="T77" fmla="*/ 1 h 126"/>
                <a:gd name="T78" fmla="*/ 29 w 65"/>
                <a:gd name="T79" fmla="*/ 0 h 126"/>
                <a:gd name="T80" fmla="*/ 32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2" y="0"/>
                  </a:moveTo>
                  <a:lnTo>
                    <a:pt x="35" y="0"/>
                  </a:lnTo>
                  <a:lnTo>
                    <a:pt x="38" y="1"/>
                  </a:lnTo>
                  <a:lnTo>
                    <a:pt x="41" y="2"/>
                  </a:lnTo>
                  <a:lnTo>
                    <a:pt x="44" y="4"/>
                  </a:lnTo>
                  <a:lnTo>
                    <a:pt x="50" y="10"/>
                  </a:lnTo>
                  <a:lnTo>
                    <a:pt x="54" y="18"/>
                  </a:lnTo>
                  <a:lnTo>
                    <a:pt x="59" y="27"/>
                  </a:lnTo>
                  <a:lnTo>
                    <a:pt x="62" y="38"/>
                  </a:lnTo>
                  <a:lnTo>
                    <a:pt x="64" y="51"/>
                  </a:lnTo>
                  <a:lnTo>
                    <a:pt x="65" y="64"/>
                  </a:lnTo>
                  <a:lnTo>
                    <a:pt x="64" y="76"/>
                  </a:lnTo>
                  <a:lnTo>
                    <a:pt x="62" y="88"/>
                  </a:lnTo>
                  <a:lnTo>
                    <a:pt x="59" y="98"/>
                  </a:lnTo>
                  <a:lnTo>
                    <a:pt x="54" y="108"/>
                  </a:lnTo>
                  <a:lnTo>
                    <a:pt x="50" y="116"/>
                  </a:lnTo>
                  <a:lnTo>
                    <a:pt x="44" y="122"/>
                  </a:lnTo>
                  <a:lnTo>
                    <a:pt x="41" y="124"/>
                  </a:lnTo>
                  <a:lnTo>
                    <a:pt x="38" y="125"/>
                  </a:lnTo>
                  <a:lnTo>
                    <a:pt x="35" y="126"/>
                  </a:lnTo>
                  <a:lnTo>
                    <a:pt x="32" y="126"/>
                  </a:lnTo>
                  <a:lnTo>
                    <a:pt x="29" y="126"/>
                  </a:lnTo>
                  <a:lnTo>
                    <a:pt x="25" y="125"/>
                  </a:lnTo>
                  <a:lnTo>
                    <a:pt x="22" y="124"/>
                  </a:lnTo>
                  <a:lnTo>
                    <a:pt x="19" y="122"/>
                  </a:lnTo>
                  <a:lnTo>
                    <a:pt x="14" y="116"/>
                  </a:lnTo>
                  <a:lnTo>
                    <a:pt x="9" y="108"/>
                  </a:lnTo>
                  <a:lnTo>
                    <a:pt x="5" y="98"/>
                  </a:lnTo>
                  <a:lnTo>
                    <a:pt x="2" y="88"/>
                  </a:lnTo>
                  <a:lnTo>
                    <a:pt x="0" y="76"/>
                  </a:lnTo>
                  <a:lnTo>
                    <a:pt x="0" y="64"/>
                  </a:lnTo>
                  <a:lnTo>
                    <a:pt x="0" y="51"/>
                  </a:lnTo>
                  <a:lnTo>
                    <a:pt x="2" y="38"/>
                  </a:lnTo>
                  <a:lnTo>
                    <a:pt x="5" y="27"/>
                  </a:lnTo>
                  <a:lnTo>
                    <a:pt x="9" y="18"/>
                  </a:lnTo>
                  <a:lnTo>
                    <a:pt x="14" y="10"/>
                  </a:lnTo>
                  <a:lnTo>
                    <a:pt x="19" y="4"/>
                  </a:lnTo>
                  <a:lnTo>
                    <a:pt x="22" y="2"/>
                  </a:lnTo>
                  <a:lnTo>
                    <a:pt x="25"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57" name="Freeform 594"/>
            <p:cNvSpPr>
              <a:spLocks/>
            </p:cNvSpPr>
            <p:nvPr/>
          </p:nvSpPr>
          <p:spPr bwMode="auto">
            <a:xfrm>
              <a:off x="3936" y="1678"/>
              <a:ext cx="65" cy="126"/>
            </a:xfrm>
            <a:custGeom>
              <a:avLst/>
              <a:gdLst>
                <a:gd name="T0" fmla="*/ 32 w 65"/>
                <a:gd name="T1" fmla="*/ 0 h 126"/>
                <a:gd name="T2" fmla="*/ 35 w 65"/>
                <a:gd name="T3" fmla="*/ 0 h 126"/>
                <a:gd name="T4" fmla="*/ 38 w 65"/>
                <a:gd name="T5" fmla="*/ 1 h 126"/>
                <a:gd name="T6" fmla="*/ 41 w 65"/>
                <a:gd name="T7" fmla="*/ 2 h 126"/>
                <a:gd name="T8" fmla="*/ 44 w 65"/>
                <a:gd name="T9" fmla="*/ 4 h 126"/>
                <a:gd name="T10" fmla="*/ 50 w 65"/>
                <a:gd name="T11" fmla="*/ 10 h 126"/>
                <a:gd name="T12" fmla="*/ 54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4 w 65"/>
                <a:gd name="T29" fmla="*/ 108 h 126"/>
                <a:gd name="T30" fmla="*/ 50 w 65"/>
                <a:gd name="T31" fmla="*/ 116 h 126"/>
                <a:gd name="T32" fmla="*/ 44 w 65"/>
                <a:gd name="T33" fmla="*/ 122 h 126"/>
                <a:gd name="T34" fmla="*/ 41 w 65"/>
                <a:gd name="T35" fmla="*/ 124 h 126"/>
                <a:gd name="T36" fmla="*/ 38 w 65"/>
                <a:gd name="T37" fmla="*/ 125 h 126"/>
                <a:gd name="T38" fmla="*/ 35 w 65"/>
                <a:gd name="T39" fmla="*/ 126 h 126"/>
                <a:gd name="T40" fmla="*/ 32 w 65"/>
                <a:gd name="T41" fmla="*/ 126 h 126"/>
                <a:gd name="T42" fmla="*/ 29 w 65"/>
                <a:gd name="T43" fmla="*/ 126 h 126"/>
                <a:gd name="T44" fmla="*/ 25 w 65"/>
                <a:gd name="T45" fmla="*/ 125 h 126"/>
                <a:gd name="T46" fmla="*/ 22 w 65"/>
                <a:gd name="T47" fmla="*/ 124 h 126"/>
                <a:gd name="T48" fmla="*/ 19 w 65"/>
                <a:gd name="T49" fmla="*/ 122 h 126"/>
                <a:gd name="T50" fmla="*/ 14 w 65"/>
                <a:gd name="T51" fmla="*/ 116 h 126"/>
                <a:gd name="T52" fmla="*/ 9 w 65"/>
                <a:gd name="T53" fmla="*/ 108 h 126"/>
                <a:gd name="T54" fmla="*/ 5 w 65"/>
                <a:gd name="T55" fmla="*/ 98 h 126"/>
                <a:gd name="T56" fmla="*/ 2 w 65"/>
                <a:gd name="T57" fmla="*/ 88 h 126"/>
                <a:gd name="T58" fmla="*/ 0 w 65"/>
                <a:gd name="T59" fmla="*/ 76 h 126"/>
                <a:gd name="T60" fmla="*/ 0 w 65"/>
                <a:gd name="T61" fmla="*/ 64 h 126"/>
                <a:gd name="T62" fmla="*/ 0 w 65"/>
                <a:gd name="T63" fmla="*/ 51 h 126"/>
                <a:gd name="T64" fmla="*/ 2 w 65"/>
                <a:gd name="T65" fmla="*/ 38 h 126"/>
                <a:gd name="T66" fmla="*/ 5 w 65"/>
                <a:gd name="T67" fmla="*/ 27 h 126"/>
                <a:gd name="T68" fmla="*/ 9 w 65"/>
                <a:gd name="T69" fmla="*/ 18 h 126"/>
                <a:gd name="T70" fmla="*/ 14 w 65"/>
                <a:gd name="T71" fmla="*/ 10 h 126"/>
                <a:gd name="T72" fmla="*/ 19 w 65"/>
                <a:gd name="T73" fmla="*/ 4 h 126"/>
                <a:gd name="T74" fmla="*/ 22 w 65"/>
                <a:gd name="T75" fmla="*/ 2 h 126"/>
                <a:gd name="T76" fmla="*/ 25 w 65"/>
                <a:gd name="T77" fmla="*/ 1 h 126"/>
                <a:gd name="T78" fmla="*/ 29 w 65"/>
                <a:gd name="T79" fmla="*/ 0 h 126"/>
                <a:gd name="T80" fmla="*/ 32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2" y="0"/>
                  </a:moveTo>
                  <a:lnTo>
                    <a:pt x="35" y="0"/>
                  </a:lnTo>
                  <a:lnTo>
                    <a:pt x="38" y="1"/>
                  </a:lnTo>
                  <a:lnTo>
                    <a:pt x="41" y="2"/>
                  </a:lnTo>
                  <a:lnTo>
                    <a:pt x="44" y="4"/>
                  </a:lnTo>
                  <a:lnTo>
                    <a:pt x="50" y="10"/>
                  </a:lnTo>
                  <a:lnTo>
                    <a:pt x="54" y="18"/>
                  </a:lnTo>
                  <a:lnTo>
                    <a:pt x="59" y="27"/>
                  </a:lnTo>
                  <a:lnTo>
                    <a:pt x="62" y="38"/>
                  </a:lnTo>
                  <a:lnTo>
                    <a:pt x="64" y="51"/>
                  </a:lnTo>
                  <a:lnTo>
                    <a:pt x="65" y="64"/>
                  </a:lnTo>
                  <a:lnTo>
                    <a:pt x="64" y="76"/>
                  </a:lnTo>
                  <a:lnTo>
                    <a:pt x="62" y="88"/>
                  </a:lnTo>
                  <a:lnTo>
                    <a:pt x="59" y="98"/>
                  </a:lnTo>
                  <a:lnTo>
                    <a:pt x="54" y="108"/>
                  </a:lnTo>
                  <a:lnTo>
                    <a:pt x="50" y="116"/>
                  </a:lnTo>
                  <a:lnTo>
                    <a:pt x="44" y="122"/>
                  </a:lnTo>
                  <a:lnTo>
                    <a:pt x="41" y="124"/>
                  </a:lnTo>
                  <a:lnTo>
                    <a:pt x="38" y="125"/>
                  </a:lnTo>
                  <a:lnTo>
                    <a:pt x="35" y="126"/>
                  </a:lnTo>
                  <a:lnTo>
                    <a:pt x="32" y="126"/>
                  </a:lnTo>
                  <a:lnTo>
                    <a:pt x="29" y="126"/>
                  </a:lnTo>
                  <a:lnTo>
                    <a:pt x="25" y="125"/>
                  </a:lnTo>
                  <a:lnTo>
                    <a:pt x="22" y="124"/>
                  </a:lnTo>
                  <a:lnTo>
                    <a:pt x="19" y="122"/>
                  </a:lnTo>
                  <a:lnTo>
                    <a:pt x="14" y="116"/>
                  </a:lnTo>
                  <a:lnTo>
                    <a:pt x="9" y="108"/>
                  </a:lnTo>
                  <a:lnTo>
                    <a:pt x="5" y="98"/>
                  </a:lnTo>
                  <a:lnTo>
                    <a:pt x="2" y="88"/>
                  </a:lnTo>
                  <a:lnTo>
                    <a:pt x="0" y="76"/>
                  </a:lnTo>
                  <a:lnTo>
                    <a:pt x="0" y="64"/>
                  </a:lnTo>
                  <a:lnTo>
                    <a:pt x="0" y="51"/>
                  </a:lnTo>
                  <a:lnTo>
                    <a:pt x="2" y="38"/>
                  </a:lnTo>
                  <a:lnTo>
                    <a:pt x="5" y="27"/>
                  </a:lnTo>
                  <a:lnTo>
                    <a:pt x="9" y="18"/>
                  </a:lnTo>
                  <a:lnTo>
                    <a:pt x="14" y="10"/>
                  </a:lnTo>
                  <a:lnTo>
                    <a:pt x="19" y="4"/>
                  </a:lnTo>
                  <a:lnTo>
                    <a:pt x="22" y="2"/>
                  </a:lnTo>
                  <a:lnTo>
                    <a:pt x="25"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658" name="Freeform 595"/>
            <p:cNvSpPr>
              <a:spLocks/>
            </p:cNvSpPr>
            <p:nvPr/>
          </p:nvSpPr>
          <p:spPr bwMode="auto">
            <a:xfrm>
              <a:off x="4026" y="1620"/>
              <a:ext cx="103" cy="223"/>
            </a:xfrm>
            <a:custGeom>
              <a:avLst/>
              <a:gdLst>
                <a:gd name="T0" fmla="*/ 20 w 103"/>
                <a:gd name="T1" fmla="*/ 0 h 223"/>
                <a:gd name="T2" fmla="*/ 83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1 w 103"/>
                <a:gd name="T15" fmla="*/ 40 h 223"/>
                <a:gd name="T16" fmla="*/ 103 w 103"/>
                <a:gd name="T17" fmla="*/ 52 h 223"/>
                <a:gd name="T18" fmla="*/ 103 w 103"/>
                <a:gd name="T19" fmla="*/ 64 h 223"/>
                <a:gd name="T20" fmla="*/ 103 w 103"/>
                <a:gd name="T21" fmla="*/ 159 h 223"/>
                <a:gd name="T22" fmla="*/ 103 w 103"/>
                <a:gd name="T23" fmla="*/ 172 h 223"/>
                <a:gd name="T24" fmla="*/ 101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8 w 103"/>
                <a:gd name="T45" fmla="*/ 211 h 223"/>
                <a:gd name="T46" fmla="*/ 5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5 w 103"/>
                <a:gd name="T65" fmla="*/ 19 h 223"/>
                <a:gd name="T66" fmla="*/ 8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4" y="12"/>
                  </a:lnTo>
                  <a:lnTo>
                    <a:pt x="97" y="19"/>
                  </a:lnTo>
                  <a:lnTo>
                    <a:pt x="100" y="30"/>
                  </a:lnTo>
                  <a:lnTo>
                    <a:pt x="101" y="40"/>
                  </a:lnTo>
                  <a:lnTo>
                    <a:pt x="103" y="52"/>
                  </a:lnTo>
                  <a:lnTo>
                    <a:pt x="103" y="64"/>
                  </a:lnTo>
                  <a:lnTo>
                    <a:pt x="103" y="159"/>
                  </a:lnTo>
                  <a:lnTo>
                    <a:pt x="103" y="172"/>
                  </a:lnTo>
                  <a:lnTo>
                    <a:pt x="101" y="183"/>
                  </a:lnTo>
                  <a:lnTo>
                    <a:pt x="100" y="194"/>
                  </a:lnTo>
                  <a:lnTo>
                    <a:pt x="97" y="204"/>
                  </a:lnTo>
                  <a:lnTo>
                    <a:pt x="94" y="211"/>
                  </a:lnTo>
                  <a:lnTo>
                    <a:pt x="91" y="217"/>
                  </a:lnTo>
                  <a:lnTo>
                    <a:pt x="87" y="222"/>
                  </a:lnTo>
                  <a:lnTo>
                    <a:pt x="83" y="223"/>
                  </a:lnTo>
                  <a:lnTo>
                    <a:pt x="20" y="223"/>
                  </a:lnTo>
                  <a:lnTo>
                    <a:pt x="16" y="222"/>
                  </a:lnTo>
                  <a:lnTo>
                    <a:pt x="12" y="217"/>
                  </a:lnTo>
                  <a:lnTo>
                    <a:pt x="8" y="211"/>
                  </a:lnTo>
                  <a:lnTo>
                    <a:pt x="5" y="204"/>
                  </a:lnTo>
                  <a:lnTo>
                    <a:pt x="3" y="194"/>
                  </a:lnTo>
                  <a:lnTo>
                    <a:pt x="1" y="183"/>
                  </a:lnTo>
                  <a:lnTo>
                    <a:pt x="0" y="172"/>
                  </a:lnTo>
                  <a:lnTo>
                    <a:pt x="0" y="159"/>
                  </a:lnTo>
                  <a:lnTo>
                    <a:pt x="0" y="64"/>
                  </a:lnTo>
                  <a:lnTo>
                    <a:pt x="0" y="52"/>
                  </a:lnTo>
                  <a:lnTo>
                    <a:pt x="1" y="40"/>
                  </a:lnTo>
                  <a:lnTo>
                    <a:pt x="3" y="30"/>
                  </a:lnTo>
                  <a:lnTo>
                    <a:pt x="5" y="19"/>
                  </a:lnTo>
                  <a:lnTo>
                    <a:pt x="8" y="12"/>
                  </a:lnTo>
                  <a:lnTo>
                    <a:pt x="12" y="6"/>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59" name="Freeform 596"/>
            <p:cNvSpPr>
              <a:spLocks/>
            </p:cNvSpPr>
            <p:nvPr/>
          </p:nvSpPr>
          <p:spPr bwMode="auto">
            <a:xfrm>
              <a:off x="4026" y="1620"/>
              <a:ext cx="103" cy="223"/>
            </a:xfrm>
            <a:custGeom>
              <a:avLst/>
              <a:gdLst>
                <a:gd name="T0" fmla="*/ 20 w 103"/>
                <a:gd name="T1" fmla="*/ 0 h 223"/>
                <a:gd name="T2" fmla="*/ 83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1 w 103"/>
                <a:gd name="T15" fmla="*/ 40 h 223"/>
                <a:gd name="T16" fmla="*/ 103 w 103"/>
                <a:gd name="T17" fmla="*/ 52 h 223"/>
                <a:gd name="T18" fmla="*/ 103 w 103"/>
                <a:gd name="T19" fmla="*/ 64 h 223"/>
                <a:gd name="T20" fmla="*/ 103 w 103"/>
                <a:gd name="T21" fmla="*/ 159 h 223"/>
                <a:gd name="T22" fmla="*/ 103 w 103"/>
                <a:gd name="T23" fmla="*/ 172 h 223"/>
                <a:gd name="T24" fmla="*/ 101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8 w 103"/>
                <a:gd name="T45" fmla="*/ 211 h 223"/>
                <a:gd name="T46" fmla="*/ 5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5 w 103"/>
                <a:gd name="T65" fmla="*/ 19 h 223"/>
                <a:gd name="T66" fmla="*/ 8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4" y="12"/>
                  </a:lnTo>
                  <a:lnTo>
                    <a:pt x="97" y="19"/>
                  </a:lnTo>
                  <a:lnTo>
                    <a:pt x="100" y="30"/>
                  </a:lnTo>
                  <a:lnTo>
                    <a:pt x="101" y="40"/>
                  </a:lnTo>
                  <a:lnTo>
                    <a:pt x="103" y="52"/>
                  </a:lnTo>
                  <a:lnTo>
                    <a:pt x="103" y="64"/>
                  </a:lnTo>
                  <a:lnTo>
                    <a:pt x="103" y="159"/>
                  </a:lnTo>
                  <a:lnTo>
                    <a:pt x="103" y="172"/>
                  </a:lnTo>
                  <a:lnTo>
                    <a:pt x="101" y="183"/>
                  </a:lnTo>
                  <a:lnTo>
                    <a:pt x="100" y="194"/>
                  </a:lnTo>
                  <a:lnTo>
                    <a:pt x="97" y="204"/>
                  </a:lnTo>
                  <a:lnTo>
                    <a:pt x="94" y="211"/>
                  </a:lnTo>
                  <a:lnTo>
                    <a:pt x="91" y="217"/>
                  </a:lnTo>
                  <a:lnTo>
                    <a:pt x="87" y="222"/>
                  </a:lnTo>
                  <a:lnTo>
                    <a:pt x="83" y="223"/>
                  </a:lnTo>
                  <a:lnTo>
                    <a:pt x="20" y="223"/>
                  </a:lnTo>
                  <a:lnTo>
                    <a:pt x="16" y="222"/>
                  </a:lnTo>
                  <a:lnTo>
                    <a:pt x="12" y="217"/>
                  </a:lnTo>
                  <a:lnTo>
                    <a:pt x="8" y="211"/>
                  </a:lnTo>
                  <a:lnTo>
                    <a:pt x="5" y="204"/>
                  </a:lnTo>
                  <a:lnTo>
                    <a:pt x="3" y="194"/>
                  </a:lnTo>
                  <a:lnTo>
                    <a:pt x="1" y="183"/>
                  </a:lnTo>
                  <a:lnTo>
                    <a:pt x="0" y="172"/>
                  </a:lnTo>
                  <a:lnTo>
                    <a:pt x="0" y="159"/>
                  </a:lnTo>
                  <a:lnTo>
                    <a:pt x="0" y="64"/>
                  </a:lnTo>
                  <a:lnTo>
                    <a:pt x="0" y="52"/>
                  </a:lnTo>
                  <a:lnTo>
                    <a:pt x="1" y="40"/>
                  </a:lnTo>
                  <a:lnTo>
                    <a:pt x="3" y="30"/>
                  </a:lnTo>
                  <a:lnTo>
                    <a:pt x="5" y="19"/>
                  </a:lnTo>
                  <a:lnTo>
                    <a:pt x="8" y="12"/>
                  </a:lnTo>
                  <a:lnTo>
                    <a:pt x="12" y="6"/>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60" name="Freeform 597"/>
            <p:cNvSpPr>
              <a:spLocks/>
            </p:cNvSpPr>
            <p:nvPr/>
          </p:nvSpPr>
          <p:spPr bwMode="auto">
            <a:xfrm>
              <a:off x="4042" y="1678"/>
              <a:ext cx="65" cy="126"/>
            </a:xfrm>
            <a:custGeom>
              <a:avLst/>
              <a:gdLst>
                <a:gd name="T0" fmla="*/ 32 w 65"/>
                <a:gd name="T1" fmla="*/ 0 h 126"/>
                <a:gd name="T2" fmla="*/ 35 w 65"/>
                <a:gd name="T3" fmla="*/ 0 h 126"/>
                <a:gd name="T4" fmla="*/ 38 w 65"/>
                <a:gd name="T5" fmla="*/ 1 h 126"/>
                <a:gd name="T6" fmla="*/ 42 w 65"/>
                <a:gd name="T7" fmla="*/ 2 h 126"/>
                <a:gd name="T8" fmla="*/ 45 w 65"/>
                <a:gd name="T9" fmla="*/ 4 h 126"/>
                <a:gd name="T10" fmla="*/ 51 w 65"/>
                <a:gd name="T11" fmla="*/ 10 h 126"/>
                <a:gd name="T12" fmla="*/ 55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5 w 65"/>
                <a:gd name="T29" fmla="*/ 108 h 126"/>
                <a:gd name="T30" fmla="*/ 51 w 65"/>
                <a:gd name="T31" fmla="*/ 116 h 126"/>
                <a:gd name="T32" fmla="*/ 45 w 65"/>
                <a:gd name="T33" fmla="*/ 122 h 126"/>
                <a:gd name="T34" fmla="*/ 42 w 65"/>
                <a:gd name="T35" fmla="*/ 124 h 126"/>
                <a:gd name="T36" fmla="*/ 38 w 65"/>
                <a:gd name="T37" fmla="*/ 125 h 126"/>
                <a:gd name="T38" fmla="*/ 35 w 65"/>
                <a:gd name="T39" fmla="*/ 126 h 126"/>
                <a:gd name="T40" fmla="*/ 32 w 65"/>
                <a:gd name="T41" fmla="*/ 126 h 126"/>
                <a:gd name="T42" fmla="*/ 29 w 65"/>
                <a:gd name="T43" fmla="*/ 126 h 126"/>
                <a:gd name="T44" fmla="*/ 25 w 65"/>
                <a:gd name="T45" fmla="*/ 125 h 126"/>
                <a:gd name="T46" fmla="*/ 22 w 65"/>
                <a:gd name="T47" fmla="*/ 124 h 126"/>
                <a:gd name="T48" fmla="*/ 19 w 65"/>
                <a:gd name="T49" fmla="*/ 122 h 126"/>
                <a:gd name="T50" fmla="*/ 14 w 65"/>
                <a:gd name="T51" fmla="*/ 116 h 126"/>
                <a:gd name="T52" fmla="*/ 9 w 65"/>
                <a:gd name="T53" fmla="*/ 108 h 126"/>
                <a:gd name="T54" fmla="*/ 5 w 65"/>
                <a:gd name="T55" fmla="*/ 98 h 126"/>
                <a:gd name="T56" fmla="*/ 2 w 65"/>
                <a:gd name="T57" fmla="*/ 88 h 126"/>
                <a:gd name="T58" fmla="*/ 1 w 65"/>
                <a:gd name="T59" fmla="*/ 76 h 126"/>
                <a:gd name="T60" fmla="*/ 0 w 65"/>
                <a:gd name="T61" fmla="*/ 64 h 126"/>
                <a:gd name="T62" fmla="*/ 1 w 65"/>
                <a:gd name="T63" fmla="*/ 51 h 126"/>
                <a:gd name="T64" fmla="*/ 2 w 65"/>
                <a:gd name="T65" fmla="*/ 38 h 126"/>
                <a:gd name="T66" fmla="*/ 5 w 65"/>
                <a:gd name="T67" fmla="*/ 27 h 126"/>
                <a:gd name="T68" fmla="*/ 9 w 65"/>
                <a:gd name="T69" fmla="*/ 18 h 126"/>
                <a:gd name="T70" fmla="*/ 14 w 65"/>
                <a:gd name="T71" fmla="*/ 10 h 126"/>
                <a:gd name="T72" fmla="*/ 19 w 65"/>
                <a:gd name="T73" fmla="*/ 4 h 126"/>
                <a:gd name="T74" fmla="*/ 22 w 65"/>
                <a:gd name="T75" fmla="*/ 2 h 126"/>
                <a:gd name="T76" fmla="*/ 25 w 65"/>
                <a:gd name="T77" fmla="*/ 1 h 126"/>
                <a:gd name="T78" fmla="*/ 29 w 65"/>
                <a:gd name="T79" fmla="*/ 0 h 126"/>
                <a:gd name="T80" fmla="*/ 32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2" y="0"/>
                  </a:moveTo>
                  <a:lnTo>
                    <a:pt x="35" y="0"/>
                  </a:lnTo>
                  <a:lnTo>
                    <a:pt x="38" y="1"/>
                  </a:lnTo>
                  <a:lnTo>
                    <a:pt x="42" y="2"/>
                  </a:lnTo>
                  <a:lnTo>
                    <a:pt x="45" y="4"/>
                  </a:lnTo>
                  <a:lnTo>
                    <a:pt x="51" y="10"/>
                  </a:lnTo>
                  <a:lnTo>
                    <a:pt x="55" y="18"/>
                  </a:lnTo>
                  <a:lnTo>
                    <a:pt x="59" y="27"/>
                  </a:lnTo>
                  <a:lnTo>
                    <a:pt x="62" y="38"/>
                  </a:lnTo>
                  <a:lnTo>
                    <a:pt x="64" y="51"/>
                  </a:lnTo>
                  <a:lnTo>
                    <a:pt x="65" y="64"/>
                  </a:lnTo>
                  <a:lnTo>
                    <a:pt x="64" y="76"/>
                  </a:lnTo>
                  <a:lnTo>
                    <a:pt x="62" y="88"/>
                  </a:lnTo>
                  <a:lnTo>
                    <a:pt x="59" y="98"/>
                  </a:lnTo>
                  <a:lnTo>
                    <a:pt x="55" y="108"/>
                  </a:lnTo>
                  <a:lnTo>
                    <a:pt x="51" y="116"/>
                  </a:lnTo>
                  <a:lnTo>
                    <a:pt x="45" y="122"/>
                  </a:lnTo>
                  <a:lnTo>
                    <a:pt x="42" y="124"/>
                  </a:lnTo>
                  <a:lnTo>
                    <a:pt x="38" y="125"/>
                  </a:lnTo>
                  <a:lnTo>
                    <a:pt x="35" y="126"/>
                  </a:lnTo>
                  <a:lnTo>
                    <a:pt x="32" y="126"/>
                  </a:lnTo>
                  <a:lnTo>
                    <a:pt x="29" y="126"/>
                  </a:lnTo>
                  <a:lnTo>
                    <a:pt x="25" y="125"/>
                  </a:lnTo>
                  <a:lnTo>
                    <a:pt x="22" y="124"/>
                  </a:lnTo>
                  <a:lnTo>
                    <a:pt x="19" y="122"/>
                  </a:lnTo>
                  <a:lnTo>
                    <a:pt x="14" y="116"/>
                  </a:lnTo>
                  <a:lnTo>
                    <a:pt x="9" y="108"/>
                  </a:lnTo>
                  <a:lnTo>
                    <a:pt x="5" y="98"/>
                  </a:lnTo>
                  <a:lnTo>
                    <a:pt x="2" y="88"/>
                  </a:lnTo>
                  <a:lnTo>
                    <a:pt x="1" y="76"/>
                  </a:lnTo>
                  <a:lnTo>
                    <a:pt x="0" y="64"/>
                  </a:lnTo>
                  <a:lnTo>
                    <a:pt x="1" y="51"/>
                  </a:lnTo>
                  <a:lnTo>
                    <a:pt x="2" y="38"/>
                  </a:lnTo>
                  <a:lnTo>
                    <a:pt x="5" y="27"/>
                  </a:lnTo>
                  <a:lnTo>
                    <a:pt x="9" y="18"/>
                  </a:lnTo>
                  <a:lnTo>
                    <a:pt x="14" y="10"/>
                  </a:lnTo>
                  <a:lnTo>
                    <a:pt x="19" y="4"/>
                  </a:lnTo>
                  <a:lnTo>
                    <a:pt x="22" y="2"/>
                  </a:lnTo>
                  <a:lnTo>
                    <a:pt x="25"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61" name="Freeform 598"/>
            <p:cNvSpPr>
              <a:spLocks/>
            </p:cNvSpPr>
            <p:nvPr/>
          </p:nvSpPr>
          <p:spPr bwMode="auto">
            <a:xfrm>
              <a:off x="4042" y="1678"/>
              <a:ext cx="65" cy="126"/>
            </a:xfrm>
            <a:custGeom>
              <a:avLst/>
              <a:gdLst>
                <a:gd name="T0" fmla="*/ 32 w 65"/>
                <a:gd name="T1" fmla="*/ 0 h 126"/>
                <a:gd name="T2" fmla="*/ 35 w 65"/>
                <a:gd name="T3" fmla="*/ 0 h 126"/>
                <a:gd name="T4" fmla="*/ 38 w 65"/>
                <a:gd name="T5" fmla="*/ 1 h 126"/>
                <a:gd name="T6" fmla="*/ 42 w 65"/>
                <a:gd name="T7" fmla="*/ 2 h 126"/>
                <a:gd name="T8" fmla="*/ 45 w 65"/>
                <a:gd name="T9" fmla="*/ 4 h 126"/>
                <a:gd name="T10" fmla="*/ 51 w 65"/>
                <a:gd name="T11" fmla="*/ 10 h 126"/>
                <a:gd name="T12" fmla="*/ 55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5 w 65"/>
                <a:gd name="T29" fmla="*/ 108 h 126"/>
                <a:gd name="T30" fmla="*/ 51 w 65"/>
                <a:gd name="T31" fmla="*/ 116 h 126"/>
                <a:gd name="T32" fmla="*/ 45 w 65"/>
                <a:gd name="T33" fmla="*/ 122 h 126"/>
                <a:gd name="T34" fmla="*/ 42 w 65"/>
                <a:gd name="T35" fmla="*/ 124 h 126"/>
                <a:gd name="T36" fmla="*/ 38 w 65"/>
                <a:gd name="T37" fmla="*/ 125 h 126"/>
                <a:gd name="T38" fmla="*/ 35 w 65"/>
                <a:gd name="T39" fmla="*/ 126 h 126"/>
                <a:gd name="T40" fmla="*/ 32 w 65"/>
                <a:gd name="T41" fmla="*/ 126 h 126"/>
                <a:gd name="T42" fmla="*/ 29 w 65"/>
                <a:gd name="T43" fmla="*/ 126 h 126"/>
                <a:gd name="T44" fmla="*/ 25 w 65"/>
                <a:gd name="T45" fmla="*/ 125 h 126"/>
                <a:gd name="T46" fmla="*/ 22 w 65"/>
                <a:gd name="T47" fmla="*/ 124 h 126"/>
                <a:gd name="T48" fmla="*/ 19 w 65"/>
                <a:gd name="T49" fmla="*/ 122 h 126"/>
                <a:gd name="T50" fmla="*/ 14 w 65"/>
                <a:gd name="T51" fmla="*/ 116 h 126"/>
                <a:gd name="T52" fmla="*/ 9 w 65"/>
                <a:gd name="T53" fmla="*/ 108 h 126"/>
                <a:gd name="T54" fmla="*/ 5 w 65"/>
                <a:gd name="T55" fmla="*/ 98 h 126"/>
                <a:gd name="T56" fmla="*/ 2 w 65"/>
                <a:gd name="T57" fmla="*/ 88 h 126"/>
                <a:gd name="T58" fmla="*/ 1 w 65"/>
                <a:gd name="T59" fmla="*/ 76 h 126"/>
                <a:gd name="T60" fmla="*/ 0 w 65"/>
                <a:gd name="T61" fmla="*/ 64 h 126"/>
                <a:gd name="T62" fmla="*/ 1 w 65"/>
                <a:gd name="T63" fmla="*/ 51 h 126"/>
                <a:gd name="T64" fmla="*/ 2 w 65"/>
                <a:gd name="T65" fmla="*/ 38 h 126"/>
                <a:gd name="T66" fmla="*/ 5 w 65"/>
                <a:gd name="T67" fmla="*/ 27 h 126"/>
                <a:gd name="T68" fmla="*/ 9 w 65"/>
                <a:gd name="T69" fmla="*/ 18 h 126"/>
                <a:gd name="T70" fmla="*/ 14 w 65"/>
                <a:gd name="T71" fmla="*/ 10 h 126"/>
                <a:gd name="T72" fmla="*/ 19 w 65"/>
                <a:gd name="T73" fmla="*/ 4 h 126"/>
                <a:gd name="T74" fmla="*/ 22 w 65"/>
                <a:gd name="T75" fmla="*/ 2 h 126"/>
                <a:gd name="T76" fmla="*/ 25 w 65"/>
                <a:gd name="T77" fmla="*/ 1 h 126"/>
                <a:gd name="T78" fmla="*/ 29 w 65"/>
                <a:gd name="T79" fmla="*/ 0 h 126"/>
                <a:gd name="T80" fmla="*/ 32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2" y="0"/>
                  </a:moveTo>
                  <a:lnTo>
                    <a:pt x="35" y="0"/>
                  </a:lnTo>
                  <a:lnTo>
                    <a:pt x="38" y="1"/>
                  </a:lnTo>
                  <a:lnTo>
                    <a:pt x="42" y="2"/>
                  </a:lnTo>
                  <a:lnTo>
                    <a:pt x="45" y="4"/>
                  </a:lnTo>
                  <a:lnTo>
                    <a:pt x="51" y="10"/>
                  </a:lnTo>
                  <a:lnTo>
                    <a:pt x="55" y="18"/>
                  </a:lnTo>
                  <a:lnTo>
                    <a:pt x="59" y="27"/>
                  </a:lnTo>
                  <a:lnTo>
                    <a:pt x="62" y="38"/>
                  </a:lnTo>
                  <a:lnTo>
                    <a:pt x="64" y="51"/>
                  </a:lnTo>
                  <a:lnTo>
                    <a:pt x="65" y="64"/>
                  </a:lnTo>
                  <a:lnTo>
                    <a:pt x="64" y="76"/>
                  </a:lnTo>
                  <a:lnTo>
                    <a:pt x="62" y="88"/>
                  </a:lnTo>
                  <a:lnTo>
                    <a:pt x="59" y="98"/>
                  </a:lnTo>
                  <a:lnTo>
                    <a:pt x="55" y="108"/>
                  </a:lnTo>
                  <a:lnTo>
                    <a:pt x="51" y="116"/>
                  </a:lnTo>
                  <a:lnTo>
                    <a:pt x="45" y="122"/>
                  </a:lnTo>
                  <a:lnTo>
                    <a:pt x="42" y="124"/>
                  </a:lnTo>
                  <a:lnTo>
                    <a:pt x="38" y="125"/>
                  </a:lnTo>
                  <a:lnTo>
                    <a:pt x="35" y="126"/>
                  </a:lnTo>
                  <a:lnTo>
                    <a:pt x="32" y="126"/>
                  </a:lnTo>
                  <a:lnTo>
                    <a:pt x="29" y="126"/>
                  </a:lnTo>
                  <a:lnTo>
                    <a:pt x="25" y="125"/>
                  </a:lnTo>
                  <a:lnTo>
                    <a:pt x="22" y="124"/>
                  </a:lnTo>
                  <a:lnTo>
                    <a:pt x="19" y="122"/>
                  </a:lnTo>
                  <a:lnTo>
                    <a:pt x="14" y="116"/>
                  </a:lnTo>
                  <a:lnTo>
                    <a:pt x="9" y="108"/>
                  </a:lnTo>
                  <a:lnTo>
                    <a:pt x="5" y="98"/>
                  </a:lnTo>
                  <a:lnTo>
                    <a:pt x="2" y="88"/>
                  </a:lnTo>
                  <a:lnTo>
                    <a:pt x="1" y="76"/>
                  </a:lnTo>
                  <a:lnTo>
                    <a:pt x="0" y="64"/>
                  </a:lnTo>
                  <a:lnTo>
                    <a:pt x="1" y="51"/>
                  </a:lnTo>
                  <a:lnTo>
                    <a:pt x="2" y="38"/>
                  </a:lnTo>
                  <a:lnTo>
                    <a:pt x="5" y="27"/>
                  </a:lnTo>
                  <a:lnTo>
                    <a:pt x="9" y="18"/>
                  </a:lnTo>
                  <a:lnTo>
                    <a:pt x="14" y="10"/>
                  </a:lnTo>
                  <a:lnTo>
                    <a:pt x="19" y="4"/>
                  </a:lnTo>
                  <a:lnTo>
                    <a:pt x="22" y="2"/>
                  </a:lnTo>
                  <a:lnTo>
                    <a:pt x="25"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662" name="Freeform 599"/>
            <p:cNvSpPr>
              <a:spLocks/>
            </p:cNvSpPr>
            <p:nvPr/>
          </p:nvSpPr>
          <p:spPr bwMode="auto">
            <a:xfrm>
              <a:off x="4132" y="1620"/>
              <a:ext cx="103" cy="223"/>
            </a:xfrm>
            <a:custGeom>
              <a:avLst/>
              <a:gdLst>
                <a:gd name="T0" fmla="*/ 20 w 103"/>
                <a:gd name="T1" fmla="*/ 0 h 223"/>
                <a:gd name="T2" fmla="*/ 83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6 w 103"/>
                <a:gd name="T65" fmla="*/ 19 h 223"/>
                <a:gd name="T66" fmla="*/ 9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4" y="12"/>
                  </a:lnTo>
                  <a:lnTo>
                    <a:pt x="97" y="19"/>
                  </a:lnTo>
                  <a:lnTo>
                    <a:pt x="100" y="30"/>
                  </a:lnTo>
                  <a:lnTo>
                    <a:pt x="102" y="40"/>
                  </a:lnTo>
                  <a:lnTo>
                    <a:pt x="103" y="52"/>
                  </a:lnTo>
                  <a:lnTo>
                    <a:pt x="103" y="64"/>
                  </a:lnTo>
                  <a:lnTo>
                    <a:pt x="103" y="159"/>
                  </a:lnTo>
                  <a:lnTo>
                    <a:pt x="103" y="172"/>
                  </a:lnTo>
                  <a:lnTo>
                    <a:pt x="102" y="183"/>
                  </a:lnTo>
                  <a:lnTo>
                    <a:pt x="100" y="194"/>
                  </a:lnTo>
                  <a:lnTo>
                    <a:pt x="97" y="204"/>
                  </a:lnTo>
                  <a:lnTo>
                    <a:pt x="94" y="211"/>
                  </a:lnTo>
                  <a:lnTo>
                    <a:pt x="91" y="217"/>
                  </a:lnTo>
                  <a:lnTo>
                    <a:pt x="87" y="222"/>
                  </a:lnTo>
                  <a:lnTo>
                    <a:pt x="83" y="223"/>
                  </a:lnTo>
                  <a:lnTo>
                    <a:pt x="20" y="223"/>
                  </a:lnTo>
                  <a:lnTo>
                    <a:pt x="16" y="222"/>
                  </a:lnTo>
                  <a:lnTo>
                    <a:pt x="12" y="217"/>
                  </a:lnTo>
                  <a:lnTo>
                    <a:pt x="9" y="211"/>
                  </a:lnTo>
                  <a:lnTo>
                    <a:pt x="6" y="204"/>
                  </a:lnTo>
                  <a:lnTo>
                    <a:pt x="3" y="194"/>
                  </a:lnTo>
                  <a:lnTo>
                    <a:pt x="1" y="183"/>
                  </a:lnTo>
                  <a:lnTo>
                    <a:pt x="0" y="172"/>
                  </a:lnTo>
                  <a:lnTo>
                    <a:pt x="0" y="159"/>
                  </a:lnTo>
                  <a:lnTo>
                    <a:pt x="0" y="64"/>
                  </a:lnTo>
                  <a:lnTo>
                    <a:pt x="0" y="52"/>
                  </a:lnTo>
                  <a:lnTo>
                    <a:pt x="1" y="40"/>
                  </a:lnTo>
                  <a:lnTo>
                    <a:pt x="3" y="30"/>
                  </a:lnTo>
                  <a:lnTo>
                    <a:pt x="6" y="19"/>
                  </a:lnTo>
                  <a:lnTo>
                    <a:pt x="9" y="12"/>
                  </a:lnTo>
                  <a:lnTo>
                    <a:pt x="12" y="6"/>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63" name="Freeform 600"/>
            <p:cNvSpPr>
              <a:spLocks/>
            </p:cNvSpPr>
            <p:nvPr/>
          </p:nvSpPr>
          <p:spPr bwMode="auto">
            <a:xfrm>
              <a:off x="4132" y="1620"/>
              <a:ext cx="103" cy="223"/>
            </a:xfrm>
            <a:custGeom>
              <a:avLst/>
              <a:gdLst>
                <a:gd name="T0" fmla="*/ 20 w 103"/>
                <a:gd name="T1" fmla="*/ 0 h 223"/>
                <a:gd name="T2" fmla="*/ 83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6 w 103"/>
                <a:gd name="T65" fmla="*/ 19 h 223"/>
                <a:gd name="T66" fmla="*/ 9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4" y="12"/>
                  </a:lnTo>
                  <a:lnTo>
                    <a:pt x="97" y="19"/>
                  </a:lnTo>
                  <a:lnTo>
                    <a:pt x="100" y="30"/>
                  </a:lnTo>
                  <a:lnTo>
                    <a:pt x="102" y="40"/>
                  </a:lnTo>
                  <a:lnTo>
                    <a:pt x="103" y="52"/>
                  </a:lnTo>
                  <a:lnTo>
                    <a:pt x="103" y="64"/>
                  </a:lnTo>
                  <a:lnTo>
                    <a:pt x="103" y="159"/>
                  </a:lnTo>
                  <a:lnTo>
                    <a:pt x="103" y="172"/>
                  </a:lnTo>
                  <a:lnTo>
                    <a:pt x="102" y="183"/>
                  </a:lnTo>
                  <a:lnTo>
                    <a:pt x="100" y="194"/>
                  </a:lnTo>
                  <a:lnTo>
                    <a:pt x="97" y="204"/>
                  </a:lnTo>
                  <a:lnTo>
                    <a:pt x="94" y="211"/>
                  </a:lnTo>
                  <a:lnTo>
                    <a:pt x="91" y="217"/>
                  </a:lnTo>
                  <a:lnTo>
                    <a:pt x="87" y="222"/>
                  </a:lnTo>
                  <a:lnTo>
                    <a:pt x="83" y="223"/>
                  </a:lnTo>
                  <a:lnTo>
                    <a:pt x="20" y="223"/>
                  </a:lnTo>
                  <a:lnTo>
                    <a:pt x="16" y="222"/>
                  </a:lnTo>
                  <a:lnTo>
                    <a:pt x="12" y="217"/>
                  </a:lnTo>
                  <a:lnTo>
                    <a:pt x="9" y="211"/>
                  </a:lnTo>
                  <a:lnTo>
                    <a:pt x="6" y="204"/>
                  </a:lnTo>
                  <a:lnTo>
                    <a:pt x="3" y="194"/>
                  </a:lnTo>
                  <a:lnTo>
                    <a:pt x="1" y="183"/>
                  </a:lnTo>
                  <a:lnTo>
                    <a:pt x="0" y="172"/>
                  </a:lnTo>
                  <a:lnTo>
                    <a:pt x="0" y="159"/>
                  </a:lnTo>
                  <a:lnTo>
                    <a:pt x="0" y="64"/>
                  </a:lnTo>
                  <a:lnTo>
                    <a:pt x="0" y="52"/>
                  </a:lnTo>
                  <a:lnTo>
                    <a:pt x="1" y="40"/>
                  </a:lnTo>
                  <a:lnTo>
                    <a:pt x="3" y="30"/>
                  </a:lnTo>
                  <a:lnTo>
                    <a:pt x="6" y="19"/>
                  </a:lnTo>
                  <a:lnTo>
                    <a:pt x="9" y="12"/>
                  </a:lnTo>
                  <a:lnTo>
                    <a:pt x="12" y="6"/>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64" name="Freeform 601"/>
            <p:cNvSpPr>
              <a:spLocks/>
            </p:cNvSpPr>
            <p:nvPr/>
          </p:nvSpPr>
          <p:spPr bwMode="auto">
            <a:xfrm>
              <a:off x="4148" y="1678"/>
              <a:ext cx="65" cy="126"/>
            </a:xfrm>
            <a:custGeom>
              <a:avLst/>
              <a:gdLst>
                <a:gd name="T0" fmla="*/ 33 w 65"/>
                <a:gd name="T1" fmla="*/ 0 h 126"/>
                <a:gd name="T2" fmla="*/ 36 w 65"/>
                <a:gd name="T3" fmla="*/ 0 h 126"/>
                <a:gd name="T4" fmla="*/ 39 w 65"/>
                <a:gd name="T5" fmla="*/ 1 h 126"/>
                <a:gd name="T6" fmla="*/ 42 w 65"/>
                <a:gd name="T7" fmla="*/ 2 h 126"/>
                <a:gd name="T8" fmla="*/ 45 w 65"/>
                <a:gd name="T9" fmla="*/ 4 h 126"/>
                <a:gd name="T10" fmla="*/ 51 w 65"/>
                <a:gd name="T11" fmla="*/ 10 h 126"/>
                <a:gd name="T12" fmla="*/ 56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6 w 65"/>
                <a:gd name="T29" fmla="*/ 108 h 126"/>
                <a:gd name="T30" fmla="*/ 51 w 65"/>
                <a:gd name="T31" fmla="*/ 116 h 126"/>
                <a:gd name="T32" fmla="*/ 45 w 65"/>
                <a:gd name="T33" fmla="*/ 122 h 126"/>
                <a:gd name="T34" fmla="*/ 42 w 65"/>
                <a:gd name="T35" fmla="*/ 124 h 126"/>
                <a:gd name="T36" fmla="*/ 39 w 65"/>
                <a:gd name="T37" fmla="*/ 125 h 126"/>
                <a:gd name="T38" fmla="*/ 36 w 65"/>
                <a:gd name="T39" fmla="*/ 126 h 126"/>
                <a:gd name="T40" fmla="*/ 33 w 65"/>
                <a:gd name="T41" fmla="*/ 126 h 126"/>
                <a:gd name="T42" fmla="*/ 30 w 65"/>
                <a:gd name="T43" fmla="*/ 126 h 126"/>
                <a:gd name="T44" fmla="*/ 26 w 65"/>
                <a:gd name="T45" fmla="*/ 125 h 126"/>
                <a:gd name="T46" fmla="*/ 22 w 65"/>
                <a:gd name="T47" fmla="*/ 124 h 126"/>
                <a:gd name="T48" fmla="*/ 19 w 65"/>
                <a:gd name="T49" fmla="*/ 122 h 126"/>
                <a:gd name="T50" fmla="*/ 14 w 65"/>
                <a:gd name="T51" fmla="*/ 116 h 126"/>
                <a:gd name="T52" fmla="*/ 9 w 65"/>
                <a:gd name="T53" fmla="*/ 108 h 126"/>
                <a:gd name="T54" fmla="*/ 5 w 65"/>
                <a:gd name="T55" fmla="*/ 98 h 126"/>
                <a:gd name="T56" fmla="*/ 2 w 65"/>
                <a:gd name="T57" fmla="*/ 88 h 126"/>
                <a:gd name="T58" fmla="*/ 1 w 65"/>
                <a:gd name="T59" fmla="*/ 76 h 126"/>
                <a:gd name="T60" fmla="*/ 0 w 65"/>
                <a:gd name="T61" fmla="*/ 64 h 126"/>
                <a:gd name="T62" fmla="*/ 1 w 65"/>
                <a:gd name="T63" fmla="*/ 51 h 126"/>
                <a:gd name="T64" fmla="*/ 2 w 65"/>
                <a:gd name="T65" fmla="*/ 38 h 126"/>
                <a:gd name="T66" fmla="*/ 5 w 65"/>
                <a:gd name="T67" fmla="*/ 27 h 126"/>
                <a:gd name="T68" fmla="*/ 9 w 65"/>
                <a:gd name="T69" fmla="*/ 18 h 126"/>
                <a:gd name="T70" fmla="*/ 14 w 65"/>
                <a:gd name="T71" fmla="*/ 10 h 126"/>
                <a:gd name="T72" fmla="*/ 19 w 65"/>
                <a:gd name="T73" fmla="*/ 4 h 126"/>
                <a:gd name="T74" fmla="*/ 22 w 65"/>
                <a:gd name="T75" fmla="*/ 2 h 126"/>
                <a:gd name="T76" fmla="*/ 26 w 65"/>
                <a:gd name="T77" fmla="*/ 1 h 126"/>
                <a:gd name="T78" fmla="*/ 30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39" y="1"/>
                  </a:lnTo>
                  <a:lnTo>
                    <a:pt x="42" y="2"/>
                  </a:lnTo>
                  <a:lnTo>
                    <a:pt x="45" y="4"/>
                  </a:lnTo>
                  <a:lnTo>
                    <a:pt x="51" y="10"/>
                  </a:lnTo>
                  <a:lnTo>
                    <a:pt x="56" y="18"/>
                  </a:lnTo>
                  <a:lnTo>
                    <a:pt x="59" y="27"/>
                  </a:lnTo>
                  <a:lnTo>
                    <a:pt x="62" y="38"/>
                  </a:lnTo>
                  <a:lnTo>
                    <a:pt x="64" y="51"/>
                  </a:lnTo>
                  <a:lnTo>
                    <a:pt x="65" y="64"/>
                  </a:lnTo>
                  <a:lnTo>
                    <a:pt x="64" y="76"/>
                  </a:lnTo>
                  <a:lnTo>
                    <a:pt x="62" y="88"/>
                  </a:lnTo>
                  <a:lnTo>
                    <a:pt x="59" y="98"/>
                  </a:lnTo>
                  <a:lnTo>
                    <a:pt x="56" y="108"/>
                  </a:lnTo>
                  <a:lnTo>
                    <a:pt x="51" y="116"/>
                  </a:lnTo>
                  <a:lnTo>
                    <a:pt x="45" y="122"/>
                  </a:lnTo>
                  <a:lnTo>
                    <a:pt x="42" y="124"/>
                  </a:lnTo>
                  <a:lnTo>
                    <a:pt x="39" y="125"/>
                  </a:lnTo>
                  <a:lnTo>
                    <a:pt x="36" y="126"/>
                  </a:lnTo>
                  <a:lnTo>
                    <a:pt x="33" y="126"/>
                  </a:lnTo>
                  <a:lnTo>
                    <a:pt x="30" y="126"/>
                  </a:lnTo>
                  <a:lnTo>
                    <a:pt x="26" y="125"/>
                  </a:lnTo>
                  <a:lnTo>
                    <a:pt x="22" y="124"/>
                  </a:lnTo>
                  <a:lnTo>
                    <a:pt x="19" y="122"/>
                  </a:lnTo>
                  <a:lnTo>
                    <a:pt x="14" y="116"/>
                  </a:lnTo>
                  <a:lnTo>
                    <a:pt x="9" y="108"/>
                  </a:lnTo>
                  <a:lnTo>
                    <a:pt x="5" y="98"/>
                  </a:lnTo>
                  <a:lnTo>
                    <a:pt x="2" y="88"/>
                  </a:lnTo>
                  <a:lnTo>
                    <a:pt x="1" y="76"/>
                  </a:lnTo>
                  <a:lnTo>
                    <a:pt x="0" y="64"/>
                  </a:lnTo>
                  <a:lnTo>
                    <a:pt x="1" y="51"/>
                  </a:lnTo>
                  <a:lnTo>
                    <a:pt x="2" y="38"/>
                  </a:lnTo>
                  <a:lnTo>
                    <a:pt x="5" y="27"/>
                  </a:lnTo>
                  <a:lnTo>
                    <a:pt x="9" y="18"/>
                  </a:lnTo>
                  <a:lnTo>
                    <a:pt x="14" y="10"/>
                  </a:lnTo>
                  <a:lnTo>
                    <a:pt x="19" y="4"/>
                  </a:lnTo>
                  <a:lnTo>
                    <a:pt x="22" y="2"/>
                  </a:lnTo>
                  <a:lnTo>
                    <a:pt x="26" y="1"/>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65" name="Freeform 602"/>
            <p:cNvSpPr>
              <a:spLocks/>
            </p:cNvSpPr>
            <p:nvPr/>
          </p:nvSpPr>
          <p:spPr bwMode="auto">
            <a:xfrm>
              <a:off x="4148" y="1678"/>
              <a:ext cx="65" cy="126"/>
            </a:xfrm>
            <a:custGeom>
              <a:avLst/>
              <a:gdLst>
                <a:gd name="T0" fmla="*/ 33 w 65"/>
                <a:gd name="T1" fmla="*/ 0 h 126"/>
                <a:gd name="T2" fmla="*/ 36 w 65"/>
                <a:gd name="T3" fmla="*/ 0 h 126"/>
                <a:gd name="T4" fmla="*/ 39 w 65"/>
                <a:gd name="T5" fmla="*/ 1 h 126"/>
                <a:gd name="T6" fmla="*/ 42 w 65"/>
                <a:gd name="T7" fmla="*/ 2 h 126"/>
                <a:gd name="T8" fmla="*/ 45 w 65"/>
                <a:gd name="T9" fmla="*/ 4 h 126"/>
                <a:gd name="T10" fmla="*/ 51 w 65"/>
                <a:gd name="T11" fmla="*/ 10 h 126"/>
                <a:gd name="T12" fmla="*/ 56 w 65"/>
                <a:gd name="T13" fmla="*/ 18 h 126"/>
                <a:gd name="T14" fmla="*/ 59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59 w 65"/>
                <a:gd name="T27" fmla="*/ 98 h 126"/>
                <a:gd name="T28" fmla="*/ 56 w 65"/>
                <a:gd name="T29" fmla="*/ 108 h 126"/>
                <a:gd name="T30" fmla="*/ 51 w 65"/>
                <a:gd name="T31" fmla="*/ 116 h 126"/>
                <a:gd name="T32" fmla="*/ 45 w 65"/>
                <a:gd name="T33" fmla="*/ 122 h 126"/>
                <a:gd name="T34" fmla="*/ 42 w 65"/>
                <a:gd name="T35" fmla="*/ 124 h 126"/>
                <a:gd name="T36" fmla="*/ 39 w 65"/>
                <a:gd name="T37" fmla="*/ 125 h 126"/>
                <a:gd name="T38" fmla="*/ 36 w 65"/>
                <a:gd name="T39" fmla="*/ 126 h 126"/>
                <a:gd name="T40" fmla="*/ 33 w 65"/>
                <a:gd name="T41" fmla="*/ 126 h 126"/>
                <a:gd name="T42" fmla="*/ 30 w 65"/>
                <a:gd name="T43" fmla="*/ 126 h 126"/>
                <a:gd name="T44" fmla="*/ 26 w 65"/>
                <a:gd name="T45" fmla="*/ 125 h 126"/>
                <a:gd name="T46" fmla="*/ 22 w 65"/>
                <a:gd name="T47" fmla="*/ 124 h 126"/>
                <a:gd name="T48" fmla="*/ 19 w 65"/>
                <a:gd name="T49" fmla="*/ 122 h 126"/>
                <a:gd name="T50" fmla="*/ 14 w 65"/>
                <a:gd name="T51" fmla="*/ 116 h 126"/>
                <a:gd name="T52" fmla="*/ 9 w 65"/>
                <a:gd name="T53" fmla="*/ 108 h 126"/>
                <a:gd name="T54" fmla="*/ 5 w 65"/>
                <a:gd name="T55" fmla="*/ 98 h 126"/>
                <a:gd name="T56" fmla="*/ 2 w 65"/>
                <a:gd name="T57" fmla="*/ 88 h 126"/>
                <a:gd name="T58" fmla="*/ 1 w 65"/>
                <a:gd name="T59" fmla="*/ 76 h 126"/>
                <a:gd name="T60" fmla="*/ 0 w 65"/>
                <a:gd name="T61" fmla="*/ 64 h 126"/>
                <a:gd name="T62" fmla="*/ 1 w 65"/>
                <a:gd name="T63" fmla="*/ 51 h 126"/>
                <a:gd name="T64" fmla="*/ 2 w 65"/>
                <a:gd name="T65" fmla="*/ 38 h 126"/>
                <a:gd name="T66" fmla="*/ 5 w 65"/>
                <a:gd name="T67" fmla="*/ 27 h 126"/>
                <a:gd name="T68" fmla="*/ 9 w 65"/>
                <a:gd name="T69" fmla="*/ 18 h 126"/>
                <a:gd name="T70" fmla="*/ 14 w 65"/>
                <a:gd name="T71" fmla="*/ 10 h 126"/>
                <a:gd name="T72" fmla="*/ 19 w 65"/>
                <a:gd name="T73" fmla="*/ 4 h 126"/>
                <a:gd name="T74" fmla="*/ 22 w 65"/>
                <a:gd name="T75" fmla="*/ 2 h 126"/>
                <a:gd name="T76" fmla="*/ 26 w 65"/>
                <a:gd name="T77" fmla="*/ 1 h 126"/>
                <a:gd name="T78" fmla="*/ 30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39" y="1"/>
                  </a:lnTo>
                  <a:lnTo>
                    <a:pt x="42" y="2"/>
                  </a:lnTo>
                  <a:lnTo>
                    <a:pt x="45" y="4"/>
                  </a:lnTo>
                  <a:lnTo>
                    <a:pt x="51" y="10"/>
                  </a:lnTo>
                  <a:lnTo>
                    <a:pt x="56" y="18"/>
                  </a:lnTo>
                  <a:lnTo>
                    <a:pt x="59" y="27"/>
                  </a:lnTo>
                  <a:lnTo>
                    <a:pt x="62" y="38"/>
                  </a:lnTo>
                  <a:lnTo>
                    <a:pt x="64" y="51"/>
                  </a:lnTo>
                  <a:lnTo>
                    <a:pt x="65" y="64"/>
                  </a:lnTo>
                  <a:lnTo>
                    <a:pt x="64" y="76"/>
                  </a:lnTo>
                  <a:lnTo>
                    <a:pt x="62" y="88"/>
                  </a:lnTo>
                  <a:lnTo>
                    <a:pt x="59" y="98"/>
                  </a:lnTo>
                  <a:lnTo>
                    <a:pt x="56" y="108"/>
                  </a:lnTo>
                  <a:lnTo>
                    <a:pt x="51" y="116"/>
                  </a:lnTo>
                  <a:lnTo>
                    <a:pt x="45" y="122"/>
                  </a:lnTo>
                  <a:lnTo>
                    <a:pt x="42" y="124"/>
                  </a:lnTo>
                  <a:lnTo>
                    <a:pt x="39" y="125"/>
                  </a:lnTo>
                  <a:lnTo>
                    <a:pt x="36" y="126"/>
                  </a:lnTo>
                  <a:lnTo>
                    <a:pt x="33" y="126"/>
                  </a:lnTo>
                  <a:lnTo>
                    <a:pt x="30" y="126"/>
                  </a:lnTo>
                  <a:lnTo>
                    <a:pt x="26" y="125"/>
                  </a:lnTo>
                  <a:lnTo>
                    <a:pt x="22" y="124"/>
                  </a:lnTo>
                  <a:lnTo>
                    <a:pt x="19" y="122"/>
                  </a:lnTo>
                  <a:lnTo>
                    <a:pt x="14" y="116"/>
                  </a:lnTo>
                  <a:lnTo>
                    <a:pt x="9" y="108"/>
                  </a:lnTo>
                  <a:lnTo>
                    <a:pt x="5" y="98"/>
                  </a:lnTo>
                  <a:lnTo>
                    <a:pt x="2" y="88"/>
                  </a:lnTo>
                  <a:lnTo>
                    <a:pt x="1" y="76"/>
                  </a:lnTo>
                  <a:lnTo>
                    <a:pt x="0" y="64"/>
                  </a:lnTo>
                  <a:lnTo>
                    <a:pt x="1" y="51"/>
                  </a:lnTo>
                  <a:lnTo>
                    <a:pt x="2" y="38"/>
                  </a:lnTo>
                  <a:lnTo>
                    <a:pt x="5" y="27"/>
                  </a:lnTo>
                  <a:lnTo>
                    <a:pt x="9" y="18"/>
                  </a:lnTo>
                  <a:lnTo>
                    <a:pt x="14" y="10"/>
                  </a:lnTo>
                  <a:lnTo>
                    <a:pt x="19" y="4"/>
                  </a:lnTo>
                  <a:lnTo>
                    <a:pt x="22" y="2"/>
                  </a:lnTo>
                  <a:lnTo>
                    <a:pt x="26" y="1"/>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666" name="Freeform 603"/>
            <p:cNvSpPr>
              <a:spLocks/>
            </p:cNvSpPr>
            <p:nvPr/>
          </p:nvSpPr>
          <p:spPr bwMode="auto">
            <a:xfrm>
              <a:off x="4238" y="1620"/>
              <a:ext cx="103" cy="223"/>
            </a:xfrm>
            <a:custGeom>
              <a:avLst/>
              <a:gdLst>
                <a:gd name="T0" fmla="*/ 20 w 103"/>
                <a:gd name="T1" fmla="*/ 0 h 223"/>
                <a:gd name="T2" fmla="*/ 83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6 w 103"/>
                <a:gd name="T65" fmla="*/ 19 h 223"/>
                <a:gd name="T66" fmla="*/ 9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4" y="12"/>
                  </a:lnTo>
                  <a:lnTo>
                    <a:pt x="97" y="19"/>
                  </a:lnTo>
                  <a:lnTo>
                    <a:pt x="100" y="30"/>
                  </a:lnTo>
                  <a:lnTo>
                    <a:pt x="102" y="40"/>
                  </a:lnTo>
                  <a:lnTo>
                    <a:pt x="103" y="52"/>
                  </a:lnTo>
                  <a:lnTo>
                    <a:pt x="103" y="64"/>
                  </a:lnTo>
                  <a:lnTo>
                    <a:pt x="103" y="159"/>
                  </a:lnTo>
                  <a:lnTo>
                    <a:pt x="103" y="172"/>
                  </a:lnTo>
                  <a:lnTo>
                    <a:pt x="102" y="183"/>
                  </a:lnTo>
                  <a:lnTo>
                    <a:pt x="100" y="194"/>
                  </a:lnTo>
                  <a:lnTo>
                    <a:pt x="97" y="204"/>
                  </a:lnTo>
                  <a:lnTo>
                    <a:pt x="94" y="211"/>
                  </a:lnTo>
                  <a:lnTo>
                    <a:pt x="91" y="217"/>
                  </a:lnTo>
                  <a:lnTo>
                    <a:pt x="87" y="222"/>
                  </a:lnTo>
                  <a:lnTo>
                    <a:pt x="83" y="223"/>
                  </a:lnTo>
                  <a:lnTo>
                    <a:pt x="20" y="223"/>
                  </a:lnTo>
                  <a:lnTo>
                    <a:pt x="16" y="222"/>
                  </a:lnTo>
                  <a:lnTo>
                    <a:pt x="12" y="217"/>
                  </a:lnTo>
                  <a:lnTo>
                    <a:pt x="9" y="211"/>
                  </a:lnTo>
                  <a:lnTo>
                    <a:pt x="6" y="204"/>
                  </a:lnTo>
                  <a:lnTo>
                    <a:pt x="3" y="194"/>
                  </a:lnTo>
                  <a:lnTo>
                    <a:pt x="1" y="183"/>
                  </a:lnTo>
                  <a:lnTo>
                    <a:pt x="0" y="172"/>
                  </a:lnTo>
                  <a:lnTo>
                    <a:pt x="0" y="159"/>
                  </a:lnTo>
                  <a:lnTo>
                    <a:pt x="0" y="64"/>
                  </a:lnTo>
                  <a:lnTo>
                    <a:pt x="0" y="52"/>
                  </a:lnTo>
                  <a:lnTo>
                    <a:pt x="1" y="40"/>
                  </a:lnTo>
                  <a:lnTo>
                    <a:pt x="3" y="30"/>
                  </a:lnTo>
                  <a:lnTo>
                    <a:pt x="6" y="19"/>
                  </a:lnTo>
                  <a:lnTo>
                    <a:pt x="9" y="12"/>
                  </a:lnTo>
                  <a:lnTo>
                    <a:pt x="12" y="6"/>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67" name="Freeform 604"/>
            <p:cNvSpPr>
              <a:spLocks/>
            </p:cNvSpPr>
            <p:nvPr/>
          </p:nvSpPr>
          <p:spPr bwMode="auto">
            <a:xfrm>
              <a:off x="4238" y="1620"/>
              <a:ext cx="103" cy="223"/>
            </a:xfrm>
            <a:custGeom>
              <a:avLst/>
              <a:gdLst>
                <a:gd name="T0" fmla="*/ 20 w 103"/>
                <a:gd name="T1" fmla="*/ 0 h 223"/>
                <a:gd name="T2" fmla="*/ 83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6 w 103"/>
                <a:gd name="T65" fmla="*/ 19 h 223"/>
                <a:gd name="T66" fmla="*/ 9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4" y="12"/>
                  </a:lnTo>
                  <a:lnTo>
                    <a:pt x="97" y="19"/>
                  </a:lnTo>
                  <a:lnTo>
                    <a:pt x="100" y="30"/>
                  </a:lnTo>
                  <a:lnTo>
                    <a:pt x="102" y="40"/>
                  </a:lnTo>
                  <a:lnTo>
                    <a:pt x="103" y="52"/>
                  </a:lnTo>
                  <a:lnTo>
                    <a:pt x="103" y="64"/>
                  </a:lnTo>
                  <a:lnTo>
                    <a:pt x="103" y="159"/>
                  </a:lnTo>
                  <a:lnTo>
                    <a:pt x="103" y="172"/>
                  </a:lnTo>
                  <a:lnTo>
                    <a:pt x="102" y="183"/>
                  </a:lnTo>
                  <a:lnTo>
                    <a:pt x="100" y="194"/>
                  </a:lnTo>
                  <a:lnTo>
                    <a:pt x="97" y="204"/>
                  </a:lnTo>
                  <a:lnTo>
                    <a:pt x="94" y="211"/>
                  </a:lnTo>
                  <a:lnTo>
                    <a:pt x="91" y="217"/>
                  </a:lnTo>
                  <a:lnTo>
                    <a:pt x="87" y="222"/>
                  </a:lnTo>
                  <a:lnTo>
                    <a:pt x="83" y="223"/>
                  </a:lnTo>
                  <a:lnTo>
                    <a:pt x="20" y="223"/>
                  </a:lnTo>
                  <a:lnTo>
                    <a:pt x="16" y="222"/>
                  </a:lnTo>
                  <a:lnTo>
                    <a:pt x="12" y="217"/>
                  </a:lnTo>
                  <a:lnTo>
                    <a:pt x="9" y="211"/>
                  </a:lnTo>
                  <a:lnTo>
                    <a:pt x="6" y="204"/>
                  </a:lnTo>
                  <a:lnTo>
                    <a:pt x="3" y="194"/>
                  </a:lnTo>
                  <a:lnTo>
                    <a:pt x="1" y="183"/>
                  </a:lnTo>
                  <a:lnTo>
                    <a:pt x="0" y="172"/>
                  </a:lnTo>
                  <a:lnTo>
                    <a:pt x="0" y="159"/>
                  </a:lnTo>
                  <a:lnTo>
                    <a:pt x="0" y="64"/>
                  </a:lnTo>
                  <a:lnTo>
                    <a:pt x="0" y="52"/>
                  </a:lnTo>
                  <a:lnTo>
                    <a:pt x="1" y="40"/>
                  </a:lnTo>
                  <a:lnTo>
                    <a:pt x="3" y="30"/>
                  </a:lnTo>
                  <a:lnTo>
                    <a:pt x="6" y="19"/>
                  </a:lnTo>
                  <a:lnTo>
                    <a:pt x="9" y="12"/>
                  </a:lnTo>
                  <a:lnTo>
                    <a:pt x="12" y="6"/>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68" name="Freeform 605"/>
            <p:cNvSpPr>
              <a:spLocks/>
            </p:cNvSpPr>
            <p:nvPr/>
          </p:nvSpPr>
          <p:spPr bwMode="auto">
            <a:xfrm>
              <a:off x="4254" y="1678"/>
              <a:ext cx="65" cy="126"/>
            </a:xfrm>
            <a:custGeom>
              <a:avLst/>
              <a:gdLst>
                <a:gd name="T0" fmla="*/ 33 w 65"/>
                <a:gd name="T1" fmla="*/ 0 h 126"/>
                <a:gd name="T2" fmla="*/ 36 w 65"/>
                <a:gd name="T3" fmla="*/ 0 h 126"/>
                <a:gd name="T4" fmla="*/ 39 w 65"/>
                <a:gd name="T5" fmla="*/ 1 h 126"/>
                <a:gd name="T6" fmla="*/ 43 w 65"/>
                <a:gd name="T7" fmla="*/ 2 h 126"/>
                <a:gd name="T8" fmla="*/ 45 w 65"/>
                <a:gd name="T9" fmla="*/ 4 h 126"/>
                <a:gd name="T10" fmla="*/ 51 w 65"/>
                <a:gd name="T11" fmla="*/ 10 h 126"/>
                <a:gd name="T12" fmla="*/ 56 w 65"/>
                <a:gd name="T13" fmla="*/ 18 h 126"/>
                <a:gd name="T14" fmla="*/ 60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60 w 65"/>
                <a:gd name="T27" fmla="*/ 98 h 126"/>
                <a:gd name="T28" fmla="*/ 56 w 65"/>
                <a:gd name="T29" fmla="*/ 108 h 126"/>
                <a:gd name="T30" fmla="*/ 51 w 65"/>
                <a:gd name="T31" fmla="*/ 116 h 126"/>
                <a:gd name="T32" fmla="*/ 45 w 65"/>
                <a:gd name="T33" fmla="*/ 122 h 126"/>
                <a:gd name="T34" fmla="*/ 43 w 65"/>
                <a:gd name="T35" fmla="*/ 124 h 126"/>
                <a:gd name="T36" fmla="*/ 39 w 65"/>
                <a:gd name="T37" fmla="*/ 125 h 126"/>
                <a:gd name="T38" fmla="*/ 36 w 65"/>
                <a:gd name="T39" fmla="*/ 126 h 126"/>
                <a:gd name="T40" fmla="*/ 33 w 65"/>
                <a:gd name="T41" fmla="*/ 126 h 126"/>
                <a:gd name="T42" fmla="*/ 30 w 65"/>
                <a:gd name="T43" fmla="*/ 126 h 126"/>
                <a:gd name="T44" fmla="*/ 27 w 65"/>
                <a:gd name="T45" fmla="*/ 125 h 126"/>
                <a:gd name="T46" fmla="*/ 24 w 65"/>
                <a:gd name="T47" fmla="*/ 124 h 126"/>
                <a:gd name="T48" fmla="*/ 21 w 65"/>
                <a:gd name="T49" fmla="*/ 122 h 126"/>
                <a:gd name="T50" fmla="*/ 15 w 65"/>
                <a:gd name="T51" fmla="*/ 116 h 126"/>
                <a:gd name="T52" fmla="*/ 10 w 65"/>
                <a:gd name="T53" fmla="*/ 108 h 126"/>
                <a:gd name="T54" fmla="*/ 5 w 65"/>
                <a:gd name="T55" fmla="*/ 98 h 126"/>
                <a:gd name="T56" fmla="*/ 3 w 65"/>
                <a:gd name="T57" fmla="*/ 88 h 126"/>
                <a:gd name="T58" fmla="*/ 1 w 65"/>
                <a:gd name="T59" fmla="*/ 76 h 126"/>
                <a:gd name="T60" fmla="*/ 0 w 65"/>
                <a:gd name="T61" fmla="*/ 64 h 126"/>
                <a:gd name="T62" fmla="*/ 1 w 65"/>
                <a:gd name="T63" fmla="*/ 51 h 126"/>
                <a:gd name="T64" fmla="*/ 3 w 65"/>
                <a:gd name="T65" fmla="*/ 38 h 126"/>
                <a:gd name="T66" fmla="*/ 5 w 65"/>
                <a:gd name="T67" fmla="*/ 27 h 126"/>
                <a:gd name="T68" fmla="*/ 10 w 65"/>
                <a:gd name="T69" fmla="*/ 18 h 126"/>
                <a:gd name="T70" fmla="*/ 15 w 65"/>
                <a:gd name="T71" fmla="*/ 10 h 126"/>
                <a:gd name="T72" fmla="*/ 21 w 65"/>
                <a:gd name="T73" fmla="*/ 4 h 126"/>
                <a:gd name="T74" fmla="*/ 24 w 65"/>
                <a:gd name="T75" fmla="*/ 2 h 126"/>
                <a:gd name="T76" fmla="*/ 27 w 65"/>
                <a:gd name="T77" fmla="*/ 1 h 126"/>
                <a:gd name="T78" fmla="*/ 30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39" y="1"/>
                  </a:lnTo>
                  <a:lnTo>
                    <a:pt x="43" y="2"/>
                  </a:lnTo>
                  <a:lnTo>
                    <a:pt x="45" y="4"/>
                  </a:lnTo>
                  <a:lnTo>
                    <a:pt x="51" y="10"/>
                  </a:lnTo>
                  <a:lnTo>
                    <a:pt x="56" y="18"/>
                  </a:lnTo>
                  <a:lnTo>
                    <a:pt x="60" y="27"/>
                  </a:lnTo>
                  <a:lnTo>
                    <a:pt x="62" y="38"/>
                  </a:lnTo>
                  <a:lnTo>
                    <a:pt x="64" y="51"/>
                  </a:lnTo>
                  <a:lnTo>
                    <a:pt x="65" y="64"/>
                  </a:lnTo>
                  <a:lnTo>
                    <a:pt x="64" y="76"/>
                  </a:lnTo>
                  <a:lnTo>
                    <a:pt x="62" y="88"/>
                  </a:lnTo>
                  <a:lnTo>
                    <a:pt x="60" y="98"/>
                  </a:lnTo>
                  <a:lnTo>
                    <a:pt x="56" y="108"/>
                  </a:lnTo>
                  <a:lnTo>
                    <a:pt x="51" y="116"/>
                  </a:lnTo>
                  <a:lnTo>
                    <a:pt x="45" y="122"/>
                  </a:lnTo>
                  <a:lnTo>
                    <a:pt x="43" y="124"/>
                  </a:lnTo>
                  <a:lnTo>
                    <a:pt x="39" y="125"/>
                  </a:lnTo>
                  <a:lnTo>
                    <a:pt x="36" y="126"/>
                  </a:lnTo>
                  <a:lnTo>
                    <a:pt x="33" y="126"/>
                  </a:lnTo>
                  <a:lnTo>
                    <a:pt x="30" y="126"/>
                  </a:lnTo>
                  <a:lnTo>
                    <a:pt x="27" y="125"/>
                  </a:lnTo>
                  <a:lnTo>
                    <a:pt x="24" y="124"/>
                  </a:lnTo>
                  <a:lnTo>
                    <a:pt x="21" y="122"/>
                  </a:lnTo>
                  <a:lnTo>
                    <a:pt x="15" y="116"/>
                  </a:lnTo>
                  <a:lnTo>
                    <a:pt x="10" y="108"/>
                  </a:lnTo>
                  <a:lnTo>
                    <a:pt x="5" y="98"/>
                  </a:lnTo>
                  <a:lnTo>
                    <a:pt x="3" y="88"/>
                  </a:lnTo>
                  <a:lnTo>
                    <a:pt x="1" y="76"/>
                  </a:lnTo>
                  <a:lnTo>
                    <a:pt x="0" y="64"/>
                  </a:lnTo>
                  <a:lnTo>
                    <a:pt x="1" y="51"/>
                  </a:lnTo>
                  <a:lnTo>
                    <a:pt x="3" y="38"/>
                  </a:lnTo>
                  <a:lnTo>
                    <a:pt x="5" y="27"/>
                  </a:lnTo>
                  <a:lnTo>
                    <a:pt x="10" y="18"/>
                  </a:lnTo>
                  <a:lnTo>
                    <a:pt x="15" y="10"/>
                  </a:lnTo>
                  <a:lnTo>
                    <a:pt x="21" y="4"/>
                  </a:lnTo>
                  <a:lnTo>
                    <a:pt x="24" y="2"/>
                  </a:lnTo>
                  <a:lnTo>
                    <a:pt x="27" y="1"/>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69" name="Freeform 606"/>
            <p:cNvSpPr>
              <a:spLocks/>
            </p:cNvSpPr>
            <p:nvPr/>
          </p:nvSpPr>
          <p:spPr bwMode="auto">
            <a:xfrm>
              <a:off x="4254" y="1678"/>
              <a:ext cx="65" cy="126"/>
            </a:xfrm>
            <a:custGeom>
              <a:avLst/>
              <a:gdLst>
                <a:gd name="T0" fmla="*/ 33 w 65"/>
                <a:gd name="T1" fmla="*/ 0 h 126"/>
                <a:gd name="T2" fmla="*/ 36 w 65"/>
                <a:gd name="T3" fmla="*/ 0 h 126"/>
                <a:gd name="T4" fmla="*/ 39 w 65"/>
                <a:gd name="T5" fmla="*/ 1 h 126"/>
                <a:gd name="T6" fmla="*/ 43 w 65"/>
                <a:gd name="T7" fmla="*/ 2 h 126"/>
                <a:gd name="T8" fmla="*/ 45 w 65"/>
                <a:gd name="T9" fmla="*/ 4 h 126"/>
                <a:gd name="T10" fmla="*/ 51 w 65"/>
                <a:gd name="T11" fmla="*/ 10 h 126"/>
                <a:gd name="T12" fmla="*/ 56 w 65"/>
                <a:gd name="T13" fmla="*/ 18 h 126"/>
                <a:gd name="T14" fmla="*/ 60 w 65"/>
                <a:gd name="T15" fmla="*/ 27 h 126"/>
                <a:gd name="T16" fmla="*/ 62 w 65"/>
                <a:gd name="T17" fmla="*/ 38 h 126"/>
                <a:gd name="T18" fmla="*/ 64 w 65"/>
                <a:gd name="T19" fmla="*/ 51 h 126"/>
                <a:gd name="T20" fmla="*/ 65 w 65"/>
                <a:gd name="T21" fmla="*/ 64 h 126"/>
                <a:gd name="T22" fmla="*/ 64 w 65"/>
                <a:gd name="T23" fmla="*/ 76 h 126"/>
                <a:gd name="T24" fmla="*/ 62 w 65"/>
                <a:gd name="T25" fmla="*/ 88 h 126"/>
                <a:gd name="T26" fmla="*/ 60 w 65"/>
                <a:gd name="T27" fmla="*/ 98 h 126"/>
                <a:gd name="T28" fmla="*/ 56 w 65"/>
                <a:gd name="T29" fmla="*/ 108 h 126"/>
                <a:gd name="T30" fmla="*/ 51 w 65"/>
                <a:gd name="T31" fmla="*/ 116 h 126"/>
                <a:gd name="T32" fmla="*/ 45 w 65"/>
                <a:gd name="T33" fmla="*/ 122 h 126"/>
                <a:gd name="T34" fmla="*/ 43 w 65"/>
                <a:gd name="T35" fmla="*/ 124 h 126"/>
                <a:gd name="T36" fmla="*/ 39 w 65"/>
                <a:gd name="T37" fmla="*/ 125 h 126"/>
                <a:gd name="T38" fmla="*/ 36 w 65"/>
                <a:gd name="T39" fmla="*/ 126 h 126"/>
                <a:gd name="T40" fmla="*/ 33 w 65"/>
                <a:gd name="T41" fmla="*/ 126 h 126"/>
                <a:gd name="T42" fmla="*/ 30 w 65"/>
                <a:gd name="T43" fmla="*/ 126 h 126"/>
                <a:gd name="T44" fmla="*/ 27 w 65"/>
                <a:gd name="T45" fmla="*/ 125 h 126"/>
                <a:gd name="T46" fmla="*/ 24 w 65"/>
                <a:gd name="T47" fmla="*/ 124 h 126"/>
                <a:gd name="T48" fmla="*/ 21 w 65"/>
                <a:gd name="T49" fmla="*/ 122 h 126"/>
                <a:gd name="T50" fmla="*/ 15 w 65"/>
                <a:gd name="T51" fmla="*/ 116 h 126"/>
                <a:gd name="T52" fmla="*/ 10 w 65"/>
                <a:gd name="T53" fmla="*/ 108 h 126"/>
                <a:gd name="T54" fmla="*/ 5 w 65"/>
                <a:gd name="T55" fmla="*/ 98 h 126"/>
                <a:gd name="T56" fmla="*/ 3 w 65"/>
                <a:gd name="T57" fmla="*/ 88 h 126"/>
                <a:gd name="T58" fmla="*/ 1 w 65"/>
                <a:gd name="T59" fmla="*/ 76 h 126"/>
                <a:gd name="T60" fmla="*/ 0 w 65"/>
                <a:gd name="T61" fmla="*/ 64 h 126"/>
                <a:gd name="T62" fmla="*/ 1 w 65"/>
                <a:gd name="T63" fmla="*/ 51 h 126"/>
                <a:gd name="T64" fmla="*/ 3 w 65"/>
                <a:gd name="T65" fmla="*/ 38 h 126"/>
                <a:gd name="T66" fmla="*/ 5 w 65"/>
                <a:gd name="T67" fmla="*/ 27 h 126"/>
                <a:gd name="T68" fmla="*/ 10 w 65"/>
                <a:gd name="T69" fmla="*/ 18 h 126"/>
                <a:gd name="T70" fmla="*/ 15 w 65"/>
                <a:gd name="T71" fmla="*/ 10 h 126"/>
                <a:gd name="T72" fmla="*/ 21 w 65"/>
                <a:gd name="T73" fmla="*/ 4 h 126"/>
                <a:gd name="T74" fmla="*/ 24 w 65"/>
                <a:gd name="T75" fmla="*/ 2 h 126"/>
                <a:gd name="T76" fmla="*/ 27 w 65"/>
                <a:gd name="T77" fmla="*/ 1 h 126"/>
                <a:gd name="T78" fmla="*/ 30 w 65"/>
                <a:gd name="T79" fmla="*/ 0 h 126"/>
                <a:gd name="T80" fmla="*/ 33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3" y="0"/>
                  </a:moveTo>
                  <a:lnTo>
                    <a:pt x="36" y="0"/>
                  </a:lnTo>
                  <a:lnTo>
                    <a:pt x="39" y="1"/>
                  </a:lnTo>
                  <a:lnTo>
                    <a:pt x="43" y="2"/>
                  </a:lnTo>
                  <a:lnTo>
                    <a:pt x="45" y="4"/>
                  </a:lnTo>
                  <a:lnTo>
                    <a:pt x="51" y="10"/>
                  </a:lnTo>
                  <a:lnTo>
                    <a:pt x="56" y="18"/>
                  </a:lnTo>
                  <a:lnTo>
                    <a:pt x="60" y="27"/>
                  </a:lnTo>
                  <a:lnTo>
                    <a:pt x="62" y="38"/>
                  </a:lnTo>
                  <a:lnTo>
                    <a:pt x="64" y="51"/>
                  </a:lnTo>
                  <a:lnTo>
                    <a:pt x="65" y="64"/>
                  </a:lnTo>
                  <a:lnTo>
                    <a:pt x="64" y="76"/>
                  </a:lnTo>
                  <a:lnTo>
                    <a:pt x="62" y="88"/>
                  </a:lnTo>
                  <a:lnTo>
                    <a:pt x="60" y="98"/>
                  </a:lnTo>
                  <a:lnTo>
                    <a:pt x="56" y="108"/>
                  </a:lnTo>
                  <a:lnTo>
                    <a:pt x="51" y="116"/>
                  </a:lnTo>
                  <a:lnTo>
                    <a:pt x="45" y="122"/>
                  </a:lnTo>
                  <a:lnTo>
                    <a:pt x="43" y="124"/>
                  </a:lnTo>
                  <a:lnTo>
                    <a:pt x="39" y="125"/>
                  </a:lnTo>
                  <a:lnTo>
                    <a:pt x="36" y="126"/>
                  </a:lnTo>
                  <a:lnTo>
                    <a:pt x="33" y="126"/>
                  </a:lnTo>
                  <a:lnTo>
                    <a:pt x="30" y="126"/>
                  </a:lnTo>
                  <a:lnTo>
                    <a:pt x="27" y="125"/>
                  </a:lnTo>
                  <a:lnTo>
                    <a:pt x="24" y="124"/>
                  </a:lnTo>
                  <a:lnTo>
                    <a:pt x="21" y="122"/>
                  </a:lnTo>
                  <a:lnTo>
                    <a:pt x="15" y="116"/>
                  </a:lnTo>
                  <a:lnTo>
                    <a:pt x="10" y="108"/>
                  </a:lnTo>
                  <a:lnTo>
                    <a:pt x="5" y="98"/>
                  </a:lnTo>
                  <a:lnTo>
                    <a:pt x="3" y="88"/>
                  </a:lnTo>
                  <a:lnTo>
                    <a:pt x="1" y="76"/>
                  </a:lnTo>
                  <a:lnTo>
                    <a:pt x="0" y="64"/>
                  </a:lnTo>
                  <a:lnTo>
                    <a:pt x="1" y="51"/>
                  </a:lnTo>
                  <a:lnTo>
                    <a:pt x="3" y="38"/>
                  </a:lnTo>
                  <a:lnTo>
                    <a:pt x="5" y="27"/>
                  </a:lnTo>
                  <a:lnTo>
                    <a:pt x="10" y="18"/>
                  </a:lnTo>
                  <a:lnTo>
                    <a:pt x="15" y="10"/>
                  </a:lnTo>
                  <a:lnTo>
                    <a:pt x="21" y="4"/>
                  </a:lnTo>
                  <a:lnTo>
                    <a:pt x="24" y="2"/>
                  </a:lnTo>
                  <a:lnTo>
                    <a:pt x="27" y="1"/>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670" name="Freeform 607"/>
            <p:cNvSpPr>
              <a:spLocks/>
            </p:cNvSpPr>
            <p:nvPr/>
          </p:nvSpPr>
          <p:spPr bwMode="auto">
            <a:xfrm>
              <a:off x="4344" y="1620"/>
              <a:ext cx="104" cy="223"/>
            </a:xfrm>
            <a:custGeom>
              <a:avLst/>
              <a:gdLst>
                <a:gd name="T0" fmla="*/ 21 w 104"/>
                <a:gd name="T1" fmla="*/ 0 h 223"/>
                <a:gd name="T2" fmla="*/ 83 w 104"/>
                <a:gd name="T3" fmla="*/ 0 h 223"/>
                <a:gd name="T4" fmla="*/ 87 w 104"/>
                <a:gd name="T5" fmla="*/ 2 h 223"/>
                <a:gd name="T6" fmla="*/ 91 w 104"/>
                <a:gd name="T7" fmla="*/ 6 h 223"/>
                <a:gd name="T8" fmla="*/ 94 w 104"/>
                <a:gd name="T9" fmla="*/ 12 h 223"/>
                <a:gd name="T10" fmla="*/ 97 w 104"/>
                <a:gd name="T11" fmla="*/ 19 h 223"/>
                <a:gd name="T12" fmla="*/ 101 w 104"/>
                <a:gd name="T13" fmla="*/ 30 h 223"/>
                <a:gd name="T14" fmla="*/ 103 w 104"/>
                <a:gd name="T15" fmla="*/ 40 h 223"/>
                <a:gd name="T16" fmla="*/ 104 w 104"/>
                <a:gd name="T17" fmla="*/ 52 h 223"/>
                <a:gd name="T18" fmla="*/ 104 w 104"/>
                <a:gd name="T19" fmla="*/ 64 h 223"/>
                <a:gd name="T20" fmla="*/ 104 w 104"/>
                <a:gd name="T21" fmla="*/ 159 h 223"/>
                <a:gd name="T22" fmla="*/ 104 w 104"/>
                <a:gd name="T23" fmla="*/ 172 h 223"/>
                <a:gd name="T24" fmla="*/ 103 w 104"/>
                <a:gd name="T25" fmla="*/ 183 h 223"/>
                <a:gd name="T26" fmla="*/ 101 w 104"/>
                <a:gd name="T27" fmla="*/ 194 h 223"/>
                <a:gd name="T28" fmla="*/ 97 w 104"/>
                <a:gd name="T29" fmla="*/ 204 h 223"/>
                <a:gd name="T30" fmla="*/ 94 w 104"/>
                <a:gd name="T31" fmla="*/ 211 h 223"/>
                <a:gd name="T32" fmla="*/ 91 w 104"/>
                <a:gd name="T33" fmla="*/ 217 h 223"/>
                <a:gd name="T34" fmla="*/ 87 w 104"/>
                <a:gd name="T35" fmla="*/ 222 h 223"/>
                <a:gd name="T36" fmla="*/ 83 w 104"/>
                <a:gd name="T37" fmla="*/ 223 h 223"/>
                <a:gd name="T38" fmla="*/ 21 w 104"/>
                <a:gd name="T39" fmla="*/ 223 h 223"/>
                <a:gd name="T40" fmla="*/ 17 w 104"/>
                <a:gd name="T41" fmla="*/ 222 h 223"/>
                <a:gd name="T42" fmla="*/ 13 w 104"/>
                <a:gd name="T43" fmla="*/ 217 h 223"/>
                <a:gd name="T44" fmla="*/ 9 w 104"/>
                <a:gd name="T45" fmla="*/ 211 h 223"/>
                <a:gd name="T46" fmla="*/ 6 w 104"/>
                <a:gd name="T47" fmla="*/ 204 h 223"/>
                <a:gd name="T48" fmla="*/ 3 w 104"/>
                <a:gd name="T49" fmla="*/ 194 h 223"/>
                <a:gd name="T50" fmla="*/ 1 w 104"/>
                <a:gd name="T51" fmla="*/ 183 h 223"/>
                <a:gd name="T52" fmla="*/ 0 w 104"/>
                <a:gd name="T53" fmla="*/ 172 h 223"/>
                <a:gd name="T54" fmla="*/ 0 w 104"/>
                <a:gd name="T55" fmla="*/ 159 h 223"/>
                <a:gd name="T56" fmla="*/ 0 w 104"/>
                <a:gd name="T57" fmla="*/ 64 h 223"/>
                <a:gd name="T58" fmla="*/ 0 w 104"/>
                <a:gd name="T59" fmla="*/ 52 h 223"/>
                <a:gd name="T60" fmla="*/ 1 w 104"/>
                <a:gd name="T61" fmla="*/ 40 h 223"/>
                <a:gd name="T62" fmla="*/ 3 w 104"/>
                <a:gd name="T63" fmla="*/ 30 h 223"/>
                <a:gd name="T64" fmla="*/ 6 w 104"/>
                <a:gd name="T65" fmla="*/ 19 h 223"/>
                <a:gd name="T66" fmla="*/ 9 w 104"/>
                <a:gd name="T67" fmla="*/ 12 h 223"/>
                <a:gd name="T68" fmla="*/ 13 w 104"/>
                <a:gd name="T69" fmla="*/ 6 h 223"/>
                <a:gd name="T70" fmla="*/ 17 w 104"/>
                <a:gd name="T71" fmla="*/ 2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3" y="0"/>
                  </a:lnTo>
                  <a:lnTo>
                    <a:pt x="87" y="2"/>
                  </a:lnTo>
                  <a:lnTo>
                    <a:pt x="91" y="6"/>
                  </a:lnTo>
                  <a:lnTo>
                    <a:pt x="94" y="12"/>
                  </a:lnTo>
                  <a:lnTo>
                    <a:pt x="97" y="19"/>
                  </a:lnTo>
                  <a:lnTo>
                    <a:pt x="101" y="30"/>
                  </a:lnTo>
                  <a:lnTo>
                    <a:pt x="103" y="40"/>
                  </a:lnTo>
                  <a:lnTo>
                    <a:pt x="104" y="52"/>
                  </a:lnTo>
                  <a:lnTo>
                    <a:pt x="104" y="64"/>
                  </a:lnTo>
                  <a:lnTo>
                    <a:pt x="104" y="159"/>
                  </a:lnTo>
                  <a:lnTo>
                    <a:pt x="104" y="172"/>
                  </a:lnTo>
                  <a:lnTo>
                    <a:pt x="103" y="183"/>
                  </a:lnTo>
                  <a:lnTo>
                    <a:pt x="101" y="194"/>
                  </a:lnTo>
                  <a:lnTo>
                    <a:pt x="97" y="204"/>
                  </a:lnTo>
                  <a:lnTo>
                    <a:pt x="94" y="211"/>
                  </a:lnTo>
                  <a:lnTo>
                    <a:pt x="91" y="217"/>
                  </a:lnTo>
                  <a:lnTo>
                    <a:pt x="87" y="222"/>
                  </a:lnTo>
                  <a:lnTo>
                    <a:pt x="83" y="223"/>
                  </a:lnTo>
                  <a:lnTo>
                    <a:pt x="21" y="223"/>
                  </a:lnTo>
                  <a:lnTo>
                    <a:pt x="17" y="222"/>
                  </a:lnTo>
                  <a:lnTo>
                    <a:pt x="13" y="217"/>
                  </a:lnTo>
                  <a:lnTo>
                    <a:pt x="9" y="211"/>
                  </a:lnTo>
                  <a:lnTo>
                    <a:pt x="6" y="204"/>
                  </a:lnTo>
                  <a:lnTo>
                    <a:pt x="3" y="194"/>
                  </a:lnTo>
                  <a:lnTo>
                    <a:pt x="1" y="183"/>
                  </a:lnTo>
                  <a:lnTo>
                    <a:pt x="0" y="172"/>
                  </a:lnTo>
                  <a:lnTo>
                    <a:pt x="0" y="159"/>
                  </a:lnTo>
                  <a:lnTo>
                    <a:pt x="0" y="64"/>
                  </a:lnTo>
                  <a:lnTo>
                    <a:pt x="0" y="52"/>
                  </a:lnTo>
                  <a:lnTo>
                    <a:pt x="1" y="40"/>
                  </a:lnTo>
                  <a:lnTo>
                    <a:pt x="3" y="30"/>
                  </a:lnTo>
                  <a:lnTo>
                    <a:pt x="6" y="19"/>
                  </a:lnTo>
                  <a:lnTo>
                    <a:pt x="9" y="12"/>
                  </a:lnTo>
                  <a:lnTo>
                    <a:pt x="13" y="6"/>
                  </a:lnTo>
                  <a:lnTo>
                    <a:pt x="17" y="2"/>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71" name="Freeform 608"/>
            <p:cNvSpPr>
              <a:spLocks/>
            </p:cNvSpPr>
            <p:nvPr/>
          </p:nvSpPr>
          <p:spPr bwMode="auto">
            <a:xfrm>
              <a:off x="4344" y="1620"/>
              <a:ext cx="104" cy="223"/>
            </a:xfrm>
            <a:custGeom>
              <a:avLst/>
              <a:gdLst>
                <a:gd name="T0" fmla="*/ 21 w 104"/>
                <a:gd name="T1" fmla="*/ 0 h 223"/>
                <a:gd name="T2" fmla="*/ 83 w 104"/>
                <a:gd name="T3" fmla="*/ 0 h 223"/>
                <a:gd name="T4" fmla="*/ 87 w 104"/>
                <a:gd name="T5" fmla="*/ 2 h 223"/>
                <a:gd name="T6" fmla="*/ 91 w 104"/>
                <a:gd name="T7" fmla="*/ 6 h 223"/>
                <a:gd name="T8" fmla="*/ 94 w 104"/>
                <a:gd name="T9" fmla="*/ 12 h 223"/>
                <a:gd name="T10" fmla="*/ 97 w 104"/>
                <a:gd name="T11" fmla="*/ 19 h 223"/>
                <a:gd name="T12" fmla="*/ 101 w 104"/>
                <a:gd name="T13" fmla="*/ 30 h 223"/>
                <a:gd name="T14" fmla="*/ 103 w 104"/>
                <a:gd name="T15" fmla="*/ 40 h 223"/>
                <a:gd name="T16" fmla="*/ 104 w 104"/>
                <a:gd name="T17" fmla="*/ 52 h 223"/>
                <a:gd name="T18" fmla="*/ 104 w 104"/>
                <a:gd name="T19" fmla="*/ 64 h 223"/>
                <a:gd name="T20" fmla="*/ 104 w 104"/>
                <a:gd name="T21" fmla="*/ 159 h 223"/>
                <a:gd name="T22" fmla="*/ 104 w 104"/>
                <a:gd name="T23" fmla="*/ 172 h 223"/>
                <a:gd name="T24" fmla="*/ 103 w 104"/>
                <a:gd name="T25" fmla="*/ 183 h 223"/>
                <a:gd name="T26" fmla="*/ 101 w 104"/>
                <a:gd name="T27" fmla="*/ 194 h 223"/>
                <a:gd name="T28" fmla="*/ 97 w 104"/>
                <a:gd name="T29" fmla="*/ 204 h 223"/>
                <a:gd name="T30" fmla="*/ 94 w 104"/>
                <a:gd name="T31" fmla="*/ 211 h 223"/>
                <a:gd name="T32" fmla="*/ 91 w 104"/>
                <a:gd name="T33" fmla="*/ 217 h 223"/>
                <a:gd name="T34" fmla="*/ 87 w 104"/>
                <a:gd name="T35" fmla="*/ 222 h 223"/>
                <a:gd name="T36" fmla="*/ 83 w 104"/>
                <a:gd name="T37" fmla="*/ 223 h 223"/>
                <a:gd name="T38" fmla="*/ 21 w 104"/>
                <a:gd name="T39" fmla="*/ 223 h 223"/>
                <a:gd name="T40" fmla="*/ 17 w 104"/>
                <a:gd name="T41" fmla="*/ 222 h 223"/>
                <a:gd name="T42" fmla="*/ 13 w 104"/>
                <a:gd name="T43" fmla="*/ 217 h 223"/>
                <a:gd name="T44" fmla="*/ 9 w 104"/>
                <a:gd name="T45" fmla="*/ 211 h 223"/>
                <a:gd name="T46" fmla="*/ 6 w 104"/>
                <a:gd name="T47" fmla="*/ 204 h 223"/>
                <a:gd name="T48" fmla="*/ 3 w 104"/>
                <a:gd name="T49" fmla="*/ 194 h 223"/>
                <a:gd name="T50" fmla="*/ 1 w 104"/>
                <a:gd name="T51" fmla="*/ 183 h 223"/>
                <a:gd name="T52" fmla="*/ 0 w 104"/>
                <a:gd name="T53" fmla="*/ 172 h 223"/>
                <a:gd name="T54" fmla="*/ 0 w 104"/>
                <a:gd name="T55" fmla="*/ 159 h 223"/>
                <a:gd name="T56" fmla="*/ 0 w 104"/>
                <a:gd name="T57" fmla="*/ 64 h 223"/>
                <a:gd name="T58" fmla="*/ 0 w 104"/>
                <a:gd name="T59" fmla="*/ 52 h 223"/>
                <a:gd name="T60" fmla="*/ 1 w 104"/>
                <a:gd name="T61" fmla="*/ 40 h 223"/>
                <a:gd name="T62" fmla="*/ 3 w 104"/>
                <a:gd name="T63" fmla="*/ 30 h 223"/>
                <a:gd name="T64" fmla="*/ 6 w 104"/>
                <a:gd name="T65" fmla="*/ 19 h 223"/>
                <a:gd name="T66" fmla="*/ 9 w 104"/>
                <a:gd name="T67" fmla="*/ 12 h 223"/>
                <a:gd name="T68" fmla="*/ 13 w 104"/>
                <a:gd name="T69" fmla="*/ 6 h 223"/>
                <a:gd name="T70" fmla="*/ 17 w 104"/>
                <a:gd name="T71" fmla="*/ 2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3" y="0"/>
                  </a:lnTo>
                  <a:lnTo>
                    <a:pt x="87" y="2"/>
                  </a:lnTo>
                  <a:lnTo>
                    <a:pt x="91" y="6"/>
                  </a:lnTo>
                  <a:lnTo>
                    <a:pt x="94" y="12"/>
                  </a:lnTo>
                  <a:lnTo>
                    <a:pt x="97" y="19"/>
                  </a:lnTo>
                  <a:lnTo>
                    <a:pt x="101" y="30"/>
                  </a:lnTo>
                  <a:lnTo>
                    <a:pt x="103" y="40"/>
                  </a:lnTo>
                  <a:lnTo>
                    <a:pt x="104" y="52"/>
                  </a:lnTo>
                  <a:lnTo>
                    <a:pt x="104" y="64"/>
                  </a:lnTo>
                  <a:lnTo>
                    <a:pt x="104" y="159"/>
                  </a:lnTo>
                  <a:lnTo>
                    <a:pt x="104" y="172"/>
                  </a:lnTo>
                  <a:lnTo>
                    <a:pt x="103" y="183"/>
                  </a:lnTo>
                  <a:lnTo>
                    <a:pt x="101" y="194"/>
                  </a:lnTo>
                  <a:lnTo>
                    <a:pt x="97" y="204"/>
                  </a:lnTo>
                  <a:lnTo>
                    <a:pt x="94" y="211"/>
                  </a:lnTo>
                  <a:lnTo>
                    <a:pt x="91" y="217"/>
                  </a:lnTo>
                  <a:lnTo>
                    <a:pt x="87" y="222"/>
                  </a:lnTo>
                  <a:lnTo>
                    <a:pt x="83" y="223"/>
                  </a:lnTo>
                  <a:lnTo>
                    <a:pt x="21" y="223"/>
                  </a:lnTo>
                  <a:lnTo>
                    <a:pt x="17" y="222"/>
                  </a:lnTo>
                  <a:lnTo>
                    <a:pt x="13" y="217"/>
                  </a:lnTo>
                  <a:lnTo>
                    <a:pt x="9" y="211"/>
                  </a:lnTo>
                  <a:lnTo>
                    <a:pt x="6" y="204"/>
                  </a:lnTo>
                  <a:lnTo>
                    <a:pt x="3" y="194"/>
                  </a:lnTo>
                  <a:lnTo>
                    <a:pt x="1" y="183"/>
                  </a:lnTo>
                  <a:lnTo>
                    <a:pt x="0" y="172"/>
                  </a:lnTo>
                  <a:lnTo>
                    <a:pt x="0" y="159"/>
                  </a:lnTo>
                  <a:lnTo>
                    <a:pt x="0" y="64"/>
                  </a:lnTo>
                  <a:lnTo>
                    <a:pt x="0" y="52"/>
                  </a:lnTo>
                  <a:lnTo>
                    <a:pt x="1" y="40"/>
                  </a:lnTo>
                  <a:lnTo>
                    <a:pt x="3" y="30"/>
                  </a:lnTo>
                  <a:lnTo>
                    <a:pt x="6" y="19"/>
                  </a:lnTo>
                  <a:lnTo>
                    <a:pt x="9" y="12"/>
                  </a:lnTo>
                  <a:lnTo>
                    <a:pt x="13" y="6"/>
                  </a:lnTo>
                  <a:lnTo>
                    <a:pt x="17" y="2"/>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5672" name="Freeform 609"/>
            <p:cNvSpPr>
              <a:spLocks/>
            </p:cNvSpPr>
            <p:nvPr/>
          </p:nvSpPr>
          <p:spPr bwMode="auto">
            <a:xfrm>
              <a:off x="4361" y="1678"/>
              <a:ext cx="64" cy="126"/>
            </a:xfrm>
            <a:custGeom>
              <a:avLst/>
              <a:gdLst>
                <a:gd name="T0" fmla="*/ 32 w 64"/>
                <a:gd name="T1" fmla="*/ 0 h 126"/>
                <a:gd name="T2" fmla="*/ 35 w 64"/>
                <a:gd name="T3" fmla="*/ 0 h 126"/>
                <a:gd name="T4" fmla="*/ 39 w 64"/>
                <a:gd name="T5" fmla="*/ 1 h 126"/>
                <a:gd name="T6" fmla="*/ 42 w 64"/>
                <a:gd name="T7" fmla="*/ 2 h 126"/>
                <a:gd name="T8" fmla="*/ 45 w 64"/>
                <a:gd name="T9" fmla="*/ 4 h 126"/>
                <a:gd name="T10" fmla="*/ 50 w 64"/>
                <a:gd name="T11" fmla="*/ 10 h 126"/>
                <a:gd name="T12" fmla="*/ 55 w 64"/>
                <a:gd name="T13" fmla="*/ 18 h 126"/>
                <a:gd name="T14" fmla="*/ 59 w 64"/>
                <a:gd name="T15" fmla="*/ 27 h 126"/>
                <a:gd name="T16" fmla="*/ 62 w 64"/>
                <a:gd name="T17" fmla="*/ 38 h 126"/>
                <a:gd name="T18" fmla="*/ 63 w 64"/>
                <a:gd name="T19" fmla="*/ 51 h 126"/>
                <a:gd name="T20" fmla="*/ 64 w 64"/>
                <a:gd name="T21" fmla="*/ 64 h 126"/>
                <a:gd name="T22" fmla="*/ 63 w 64"/>
                <a:gd name="T23" fmla="*/ 76 h 126"/>
                <a:gd name="T24" fmla="*/ 62 w 64"/>
                <a:gd name="T25" fmla="*/ 88 h 126"/>
                <a:gd name="T26" fmla="*/ 59 w 64"/>
                <a:gd name="T27" fmla="*/ 98 h 126"/>
                <a:gd name="T28" fmla="*/ 55 w 64"/>
                <a:gd name="T29" fmla="*/ 108 h 126"/>
                <a:gd name="T30" fmla="*/ 50 w 64"/>
                <a:gd name="T31" fmla="*/ 116 h 126"/>
                <a:gd name="T32" fmla="*/ 45 w 64"/>
                <a:gd name="T33" fmla="*/ 122 h 126"/>
                <a:gd name="T34" fmla="*/ 42 w 64"/>
                <a:gd name="T35" fmla="*/ 124 h 126"/>
                <a:gd name="T36" fmla="*/ 39 w 64"/>
                <a:gd name="T37" fmla="*/ 125 h 126"/>
                <a:gd name="T38" fmla="*/ 35 w 64"/>
                <a:gd name="T39" fmla="*/ 126 h 126"/>
                <a:gd name="T40" fmla="*/ 32 w 64"/>
                <a:gd name="T41" fmla="*/ 126 h 126"/>
                <a:gd name="T42" fmla="*/ 29 w 64"/>
                <a:gd name="T43" fmla="*/ 126 h 126"/>
                <a:gd name="T44" fmla="*/ 26 w 64"/>
                <a:gd name="T45" fmla="*/ 125 h 126"/>
                <a:gd name="T46" fmla="*/ 23 w 64"/>
                <a:gd name="T47" fmla="*/ 124 h 126"/>
                <a:gd name="T48" fmla="*/ 20 w 64"/>
                <a:gd name="T49" fmla="*/ 122 h 126"/>
                <a:gd name="T50" fmla="*/ 14 w 64"/>
                <a:gd name="T51" fmla="*/ 116 h 126"/>
                <a:gd name="T52" fmla="*/ 9 w 64"/>
                <a:gd name="T53" fmla="*/ 108 h 126"/>
                <a:gd name="T54" fmla="*/ 6 w 64"/>
                <a:gd name="T55" fmla="*/ 98 h 126"/>
                <a:gd name="T56" fmla="*/ 3 w 64"/>
                <a:gd name="T57" fmla="*/ 88 h 126"/>
                <a:gd name="T58" fmla="*/ 1 w 64"/>
                <a:gd name="T59" fmla="*/ 76 h 126"/>
                <a:gd name="T60" fmla="*/ 0 w 64"/>
                <a:gd name="T61" fmla="*/ 64 h 126"/>
                <a:gd name="T62" fmla="*/ 1 w 64"/>
                <a:gd name="T63" fmla="*/ 51 h 126"/>
                <a:gd name="T64" fmla="*/ 3 w 64"/>
                <a:gd name="T65" fmla="*/ 38 h 126"/>
                <a:gd name="T66" fmla="*/ 6 w 64"/>
                <a:gd name="T67" fmla="*/ 27 h 126"/>
                <a:gd name="T68" fmla="*/ 9 w 64"/>
                <a:gd name="T69" fmla="*/ 18 h 126"/>
                <a:gd name="T70" fmla="*/ 14 w 64"/>
                <a:gd name="T71" fmla="*/ 10 h 126"/>
                <a:gd name="T72" fmla="*/ 20 w 64"/>
                <a:gd name="T73" fmla="*/ 4 h 126"/>
                <a:gd name="T74" fmla="*/ 23 w 64"/>
                <a:gd name="T75" fmla="*/ 2 h 126"/>
                <a:gd name="T76" fmla="*/ 26 w 64"/>
                <a:gd name="T77" fmla="*/ 1 h 126"/>
                <a:gd name="T78" fmla="*/ 29 w 64"/>
                <a:gd name="T79" fmla="*/ 0 h 126"/>
                <a:gd name="T80" fmla="*/ 32 w 64"/>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6"/>
                <a:gd name="T125" fmla="*/ 64 w 64"/>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6">
                  <a:moveTo>
                    <a:pt x="32" y="0"/>
                  </a:moveTo>
                  <a:lnTo>
                    <a:pt x="35" y="0"/>
                  </a:lnTo>
                  <a:lnTo>
                    <a:pt x="39" y="1"/>
                  </a:lnTo>
                  <a:lnTo>
                    <a:pt x="42" y="2"/>
                  </a:lnTo>
                  <a:lnTo>
                    <a:pt x="45" y="4"/>
                  </a:lnTo>
                  <a:lnTo>
                    <a:pt x="50" y="10"/>
                  </a:lnTo>
                  <a:lnTo>
                    <a:pt x="55" y="18"/>
                  </a:lnTo>
                  <a:lnTo>
                    <a:pt x="59" y="27"/>
                  </a:lnTo>
                  <a:lnTo>
                    <a:pt x="62" y="38"/>
                  </a:lnTo>
                  <a:lnTo>
                    <a:pt x="63" y="51"/>
                  </a:lnTo>
                  <a:lnTo>
                    <a:pt x="64" y="64"/>
                  </a:lnTo>
                  <a:lnTo>
                    <a:pt x="63" y="76"/>
                  </a:lnTo>
                  <a:lnTo>
                    <a:pt x="62" y="88"/>
                  </a:lnTo>
                  <a:lnTo>
                    <a:pt x="59" y="98"/>
                  </a:lnTo>
                  <a:lnTo>
                    <a:pt x="55" y="108"/>
                  </a:lnTo>
                  <a:lnTo>
                    <a:pt x="50" y="116"/>
                  </a:lnTo>
                  <a:lnTo>
                    <a:pt x="45" y="122"/>
                  </a:lnTo>
                  <a:lnTo>
                    <a:pt x="42" y="124"/>
                  </a:lnTo>
                  <a:lnTo>
                    <a:pt x="39" y="125"/>
                  </a:lnTo>
                  <a:lnTo>
                    <a:pt x="35" y="126"/>
                  </a:lnTo>
                  <a:lnTo>
                    <a:pt x="32" y="126"/>
                  </a:lnTo>
                  <a:lnTo>
                    <a:pt x="29" y="126"/>
                  </a:lnTo>
                  <a:lnTo>
                    <a:pt x="26" y="125"/>
                  </a:lnTo>
                  <a:lnTo>
                    <a:pt x="23" y="124"/>
                  </a:lnTo>
                  <a:lnTo>
                    <a:pt x="20" y="122"/>
                  </a:lnTo>
                  <a:lnTo>
                    <a:pt x="14" y="116"/>
                  </a:lnTo>
                  <a:lnTo>
                    <a:pt x="9" y="108"/>
                  </a:lnTo>
                  <a:lnTo>
                    <a:pt x="6" y="98"/>
                  </a:lnTo>
                  <a:lnTo>
                    <a:pt x="3" y="88"/>
                  </a:lnTo>
                  <a:lnTo>
                    <a:pt x="1" y="76"/>
                  </a:lnTo>
                  <a:lnTo>
                    <a:pt x="0" y="64"/>
                  </a:lnTo>
                  <a:lnTo>
                    <a:pt x="1" y="51"/>
                  </a:lnTo>
                  <a:lnTo>
                    <a:pt x="3" y="38"/>
                  </a:lnTo>
                  <a:lnTo>
                    <a:pt x="6" y="27"/>
                  </a:lnTo>
                  <a:lnTo>
                    <a:pt x="9" y="18"/>
                  </a:lnTo>
                  <a:lnTo>
                    <a:pt x="14"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73" name="Freeform 610"/>
            <p:cNvSpPr>
              <a:spLocks/>
            </p:cNvSpPr>
            <p:nvPr/>
          </p:nvSpPr>
          <p:spPr bwMode="auto">
            <a:xfrm>
              <a:off x="4361" y="1678"/>
              <a:ext cx="64" cy="126"/>
            </a:xfrm>
            <a:custGeom>
              <a:avLst/>
              <a:gdLst>
                <a:gd name="T0" fmla="*/ 32 w 64"/>
                <a:gd name="T1" fmla="*/ 0 h 126"/>
                <a:gd name="T2" fmla="*/ 35 w 64"/>
                <a:gd name="T3" fmla="*/ 0 h 126"/>
                <a:gd name="T4" fmla="*/ 39 w 64"/>
                <a:gd name="T5" fmla="*/ 1 h 126"/>
                <a:gd name="T6" fmla="*/ 42 w 64"/>
                <a:gd name="T7" fmla="*/ 2 h 126"/>
                <a:gd name="T8" fmla="*/ 45 w 64"/>
                <a:gd name="T9" fmla="*/ 4 h 126"/>
                <a:gd name="T10" fmla="*/ 50 w 64"/>
                <a:gd name="T11" fmla="*/ 10 h 126"/>
                <a:gd name="T12" fmla="*/ 55 w 64"/>
                <a:gd name="T13" fmla="*/ 18 h 126"/>
                <a:gd name="T14" fmla="*/ 59 w 64"/>
                <a:gd name="T15" fmla="*/ 27 h 126"/>
                <a:gd name="T16" fmla="*/ 62 w 64"/>
                <a:gd name="T17" fmla="*/ 38 h 126"/>
                <a:gd name="T18" fmla="*/ 63 w 64"/>
                <a:gd name="T19" fmla="*/ 51 h 126"/>
                <a:gd name="T20" fmla="*/ 64 w 64"/>
                <a:gd name="T21" fmla="*/ 64 h 126"/>
                <a:gd name="T22" fmla="*/ 63 w 64"/>
                <a:gd name="T23" fmla="*/ 76 h 126"/>
                <a:gd name="T24" fmla="*/ 62 w 64"/>
                <a:gd name="T25" fmla="*/ 88 h 126"/>
                <a:gd name="T26" fmla="*/ 59 w 64"/>
                <a:gd name="T27" fmla="*/ 98 h 126"/>
                <a:gd name="T28" fmla="*/ 55 w 64"/>
                <a:gd name="T29" fmla="*/ 108 h 126"/>
                <a:gd name="T30" fmla="*/ 50 w 64"/>
                <a:gd name="T31" fmla="*/ 116 h 126"/>
                <a:gd name="T32" fmla="*/ 45 w 64"/>
                <a:gd name="T33" fmla="*/ 122 h 126"/>
                <a:gd name="T34" fmla="*/ 42 w 64"/>
                <a:gd name="T35" fmla="*/ 124 h 126"/>
                <a:gd name="T36" fmla="*/ 39 w 64"/>
                <a:gd name="T37" fmla="*/ 125 h 126"/>
                <a:gd name="T38" fmla="*/ 35 w 64"/>
                <a:gd name="T39" fmla="*/ 126 h 126"/>
                <a:gd name="T40" fmla="*/ 32 w 64"/>
                <a:gd name="T41" fmla="*/ 126 h 126"/>
                <a:gd name="T42" fmla="*/ 29 w 64"/>
                <a:gd name="T43" fmla="*/ 126 h 126"/>
                <a:gd name="T44" fmla="*/ 26 w 64"/>
                <a:gd name="T45" fmla="*/ 125 h 126"/>
                <a:gd name="T46" fmla="*/ 23 w 64"/>
                <a:gd name="T47" fmla="*/ 124 h 126"/>
                <a:gd name="T48" fmla="*/ 20 w 64"/>
                <a:gd name="T49" fmla="*/ 122 h 126"/>
                <a:gd name="T50" fmla="*/ 14 w 64"/>
                <a:gd name="T51" fmla="*/ 116 h 126"/>
                <a:gd name="T52" fmla="*/ 9 w 64"/>
                <a:gd name="T53" fmla="*/ 108 h 126"/>
                <a:gd name="T54" fmla="*/ 6 w 64"/>
                <a:gd name="T55" fmla="*/ 98 h 126"/>
                <a:gd name="T56" fmla="*/ 3 w 64"/>
                <a:gd name="T57" fmla="*/ 88 h 126"/>
                <a:gd name="T58" fmla="*/ 1 w 64"/>
                <a:gd name="T59" fmla="*/ 76 h 126"/>
                <a:gd name="T60" fmla="*/ 0 w 64"/>
                <a:gd name="T61" fmla="*/ 64 h 126"/>
                <a:gd name="T62" fmla="*/ 1 w 64"/>
                <a:gd name="T63" fmla="*/ 51 h 126"/>
                <a:gd name="T64" fmla="*/ 3 w 64"/>
                <a:gd name="T65" fmla="*/ 38 h 126"/>
                <a:gd name="T66" fmla="*/ 6 w 64"/>
                <a:gd name="T67" fmla="*/ 27 h 126"/>
                <a:gd name="T68" fmla="*/ 9 w 64"/>
                <a:gd name="T69" fmla="*/ 18 h 126"/>
                <a:gd name="T70" fmla="*/ 14 w 64"/>
                <a:gd name="T71" fmla="*/ 10 h 126"/>
                <a:gd name="T72" fmla="*/ 20 w 64"/>
                <a:gd name="T73" fmla="*/ 4 h 126"/>
                <a:gd name="T74" fmla="*/ 23 w 64"/>
                <a:gd name="T75" fmla="*/ 2 h 126"/>
                <a:gd name="T76" fmla="*/ 26 w 64"/>
                <a:gd name="T77" fmla="*/ 1 h 126"/>
                <a:gd name="T78" fmla="*/ 29 w 64"/>
                <a:gd name="T79" fmla="*/ 0 h 126"/>
                <a:gd name="T80" fmla="*/ 32 w 64"/>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6"/>
                <a:gd name="T125" fmla="*/ 64 w 64"/>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6">
                  <a:moveTo>
                    <a:pt x="32" y="0"/>
                  </a:moveTo>
                  <a:lnTo>
                    <a:pt x="35" y="0"/>
                  </a:lnTo>
                  <a:lnTo>
                    <a:pt x="39" y="1"/>
                  </a:lnTo>
                  <a:lnTo>
                    <a:pt x="42" y="2"/>
                  </a:lnTo>
                  <a:lnTo>
                    <a:pt x="45" y="4"/>
                  </a:lnTo>
                  <a:lnTo>
                    <a:pt x="50" y="10"/>
                  </a:lnTo>
                  <a:lnTo>
                    <a:pt x="55" y="18"/>
                  </a:lnTo>
                  <a:lnTo>
                    <a:pt x="59" y="27"/>
                  </a:lnTo>
                  <a:lnTo>
                    <a:pt x="62" y="38"/>
                  </a:lnTo>
                  <a:lnTo>
                    <a:pt x="63" y="51"/>
                  </a:lnTo>
                  <a:lnTo>
                    <a:pt x="64" y="64"/>
                  </a:lnTo>
                  <a:lnTo>
                    <a:pt x="63" y="76"/>
                  </a:lnTo>
                  <a:lnTo>
                    <a:pt x="62" y="88"/>
                  </a:lnTo>
                  <a:lnTo>
                    <a:pt x="59" y="98"/>
                  </a:lnTo>
                  <a:lnTo>
                    <a:pt x="55" y="108"/>
                  </a:lnTo>
                  <a:lnTo>
                    <a:pt x="50" y="116"/>
                  </a:lnTo>
                  <a:lnTo>
                    <a:pt x="45" y="122"/>
                  </a:lnTo>
                  <a:lnTo>
                    <a:pt x="42" y="124"/>
                  </a:lnTo>
                  <a:lnTo>
                    <a:pt x="39" y="125"/>
                  </a:lnTo>
                  <a:lnTo>
                    <a:pt x="35" y="126"/>
                  </a:lnTo>
                  <a:lnTo>
                    <a:pt x="32" y="126"/>
                  </a:lnTo>
                  <a:lnTo>
                    <a:pt x="29" y="126"/>
                  </a:lnTo>
                  <a:lnTo>
                    <a:pt x="26" y="125"/>
                  </a:lnTo>
                  <a:lnTo>
                    <a:pt x="23" y="124"/>
                  </a:lnTo>
                  <a:lnTo>
                    <a:pt x="20" y="122"/>
                  </a:lnTo>
                  <a:lnTo>
                    <a:pt x="14" y="116"/>
                  </a:lnTo>
                  <a:lnTo>
                    <a:pt x="9" y="108"/>
                  </a:lnTo>
                  <a:lnTo>
                    <a:pt x="6" y="98"/>
                  </a:lnTo>
                  <a:lnTo>
                    <a:pt x="3" y="88"/>
                  </a:lnTo>
                  <a:lnTo>
                    <a:pt x="1" y="76"/>
                  </a:lnTo>
                  <a:lnTo>
                    <a:pt x="0" y="64"/>
                  </a:lnTo>
                  <a:lnTo>
                    <a:pt x="1" y="51"/>
                  </a:lnTo>
                  <a:lnTo>
                    <a:pt x="3" y="38"/>
                  </a:lnTo>
                  <a:lnTo>
                    <a:pt x="6" y="27"/>
                  </a:lnTo>
                  <a:lnTo>
                    <a:pt x="9" y="18"/>
                  </a:lnTo>
                  <a:lnTo>
                    <a:pt x="14"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674" name="Freeform 611"/>
            <p:cNvSpPr>
              <a:spLocks/>
            </p:cNvSpPr>
            <p:nvPr/>
          </p:nvSpPr>
          <p:spPr bwMode="auto">
            <a:xfrm>
              <a:off x="4451" y="1620"/>
              <a:ext cx="103" cy="223"/>
            </a:xfrm>
            <a:custGeom>
              <a:avLst/>
              <a:gdLst>
                <a:gd name="T0" fmla="*/ 20 w 103"/>
                <a:gd name="T1" fmla="*/ 0 h 223"/>
                <a:gd name="T2" fmla="*/ 82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2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6 w 103"/>
                <a:gd name="T65" fmla="*/ 19 h 223"/>
                <a:gd name="T66" fmla="*/ 9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2" y="0"/>
                  </a:lnTo>
                  <a:lnTo>
                    <a:pt x="87" y="2"/>
                  </a:lnTo>
                  <a:lnTo>
                    <a:pt x="91" y="6"/>
                  </a:lnTo>
                  <a:lnTo>
                    <a:pt x="94" y="12"/>
                  </a:lnTo>
                  <a:lnTo>
                    <a:pt x="97" y="19"/>
                  </a:lnTo>
                  <a:lnTo>
                    <a:pt x="100" y="30"/>
                  </a:lnTo>
                  <a:lnTo>
                    <a:pt x="102" y="40"/>
                  </a:lnTo>
                  <a:lnTo>
                    <a:pt x="103" y="52"/>
                  </a:lnTo>
                  <a:lnTo>
                    <a:pt x="103" y="64"/>
                  </a:lnTo>
                  <a:lnTo>
                    <a:pt x="103" y="159"/>
                  </a:lnTo>
                  <a:lnTo>
                    <a:pt x="103" y="172"/>
                  </a:lnTo>
                  <a:lnTo>
                    <a:pt x="102" y="183"/>
                  </a:lnTo>
                  <a:lnTo>
                    <a:pt x="100" y="194"/>
                  </a:lnTo>
                  <a:lnTo>
                    <a:pt x="97" y="204"/>
                  </a:lnTo>
                  <a:lnTo>
                    <a:pt x="94" y="211"/>
                  </a:lnTo>
                  <a:lnTo>
                    <a:pt x="91" y="217"/>
                  </a:lnTo>
                  <a:lnTo>
                    <a:pt x="87" y="222"/>
                  </a:lnTo>
                  <a:lnTo>
                    <a:pt x="82" y="223"/>
                  </a:lnTo>
                  <a:lnTo>
                    <a:pt x="20" y="223"/>
                  </a:lnTo>
                  <a:lnTo>
                    <a:pt x="16" y="222"/>
                  </a:lnTo>
                  <a:lnTo>
                    <a:pt x="12" y="217"/>
                  </a:lnTo>
                  <a:lnTo>
                    <a:pt x="9" y="211"/>
                  </a:lnTo>
                  <a:lnTo>
                    <a:pt x="6" y="204"/>
                  </a:lnTo>
                  <a:lnTo>
                    <a:pt x="3" y="194"/>
                  </a:lnTo>
                  <a:lnTo>
                    <a:pt x="1" y="183"/>
                  </a:lnTo>
                  <a:lnTo>
                    <a:pt x="0" y="172"/>
                  </a:lnTo>
                  <a:lnTo>
                    <a:pt x="0" y="159"/>
                  </a:lnTo>
                  <a:lnTo>
                    <a:pt x="0" y="64"/>
                  </a:lnTo>
                  <a:lnTo>
                    <a:pt x="0" y="52"/>
                  </a:lnTo>
                  <a:lnTo>
                    <a:pt x="1" y="40"/>
                  </a:lnTo>
                  <a:lnTo>
                    <a:pt x="3" y="30"/>
                  </a:lnTo>
                  <a:lnTo>
                    <a:pt x="6" y="19"/>
                  </a:lnTo>
                  <a:lnTo>
                    <a:pt x="9" y="12"/>
                  </a:lnTo>
                  <a:lnTo>
                    <a:pt x="12" y="6"/>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75" name="Freeform 612"/>
            <p:cNvSpPr>
              <a:spLocks/>
            </p:cNvSpPr>
            <p:nvPr/>
          </p:nvSpPr>
          <p:spPr bwMode="auto">
            <a:xfrm>
              <a:off x="4451" y="1620"/>
              <a:ext cx="103" cy="223"/>
            </a:xfrm>
            <a:custGeom>
              <a:avLst/>
              <a:gdLst>
                <a:gd name="T0" fmla="*/ 20 w 103"/>
                <a:gd name="T1" fmla="*/ 0 h 223"/>
                <a:gd name="T2" fmla="*/ 82 w 103"/>
                <a:gd name="T3" fmla="*/ 0 h 223"/>
                <a:gd name="T4" fmla="*/ 87 w 103"/>
                <a:gd name="T5" fmla="*/ 2 h 223"/>
                <a:gd name="T6" fmla="*/ 91 w 103"/>
                <a:gd name="T7" fmla="*/ 6 h 223"/>
                <a:gd name="T8" fmla="*/ 94 w 103"/>
                <a:gd name="T9" fmla="*/ 12 h 223"/>
                <a:gd name="T10" fmla="*/ 97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2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9 h 223"/>
                <a:gd name="T56" fmla="*/ 0 w 103"/>
                <a:gd name="T57" fmla="*/ 64 h 223"/>
                <a:gd name="T58" fmla="*/ 0 w 103"/>
                <a:gd name="T59" fmla="*/ 52 h 223"/>
                <a:gd name="T60" fmla="*/ 1 w 103"/>
                <a:gd name="T61" fmla="*/ 40 h 223"/>
                <a:gd name="T62" fmla="*/ 3 w 103"/>
                <a:gd name="T63" fmla="*/ 30 h 223"/>
                <a:gd name="T64" fmla="*/ 6 w 103"/>
                <a:gd name="T65" fmla="*/ 19 h 223"/>
                <a:gd name="T66" fmla="*/ 9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2" y="0"/>
                  </a:lnTo>
                  <a:lnTo>
                    <a:pt x="87" y="2"/>
                  </a:lnTo>
                  <a:lnTo>
                    <a:pt x="91" y="6"/>
                  </a:lnTo>
                  <a:lnTo>
                    <a:pt x="94" y="12"/>
                  </a:lnTo>
                  <a:lnTo>
                    <a:pt x="97" y="19"/>
                  </a:lnTo>
                  <a:lnTo>
                    <a:pt x="100" y="30"/>
                  </a:lnTo>
                  <a:lnTo>
                    <a:pt x="102" y="40"/>
                  </a:lnTo>
                  <a:lnTo>
                    <a:pt x="103" y="52"/>
                  </a:lnTo>
                  <a:lnTo>
                    <a:pt x="103" y="64"/>
                  </a:lnTo>
                  <a:lnTo>
                    <a:pt x="103" y="159"/>
                  </a:lnTo>
                  <a:lnTo>
                    <a:pt x="103" y="172"/>
                  </a:lnTo>
                  <a:lnTo>
                    <a:pt x="102" y="183"/>
                  </a:lnTo>
                  <a:lnTo>
                    <a:pt x="100" y="194"/>
                  </a:lnTo>
                  <a:lnTo>
                    <a:pt x="97" y="204"/>
                  </a:lnTo>
                  <a:lnTo>
                    <a:pt x="94" y="211"/>
                  </a:lnTo>
                  <a:lnTo>
                    <a:pt x="91" y="217"/>
                  </a:lnTo>
                  <a:lnTo>
                    <a:pt x="87" y="222"/>
                  </a:lnTo>
                  <a:lnTo>
                    <a:pt x="82" y="223"/>
                  </a:lnTo>
                  <a:lnTo>
                    <a:pt x="20" y="223"/>
                  </a:lnTo>
                  <a:lnTo>
                    <a:pt x="16" y="222"/>
                  </a:lnTo>
                  <a:lnTo>
                    <a:pt x="12" y="217"/>
                  </a:lnTo>
                  <a:lnTo>
                    <a:pt x="9" y="211"/>
                  </a:lnTo>
                  <a:lnTo>
                    <a:pt x="6" y="204"/>
                  </a:lnTo>
                  <a:lnTo>
                    <a:pt x="3" y="194"/>
                  </a:lnTo>
                  <a:lnTo>
                    <a:pt x="1" y="183"/>
                  </a:lnTo>
                  <a:lnTo>
                    <a:pt x="0" y="172"/>
                  </a:lnTo>
                  <a:lnTo>
                    <a:pt x="0" y="159"/>
                  </a:lnTo>
                  <a:lnTo>
                    <a:pt x="0" y="64"/>
                  </a:lnTo>
                  <a:lnTo>
                    <a:pt x="0" y="52"/>
                  </a:lnTo>
                  <a:lnTo>
                    <a:pt x="1" y="40"/>
                  </a:lnTo>
                  <a:lnTo>
                    <a:pt x="3" y="30"/>
                  </a:lnTo>
                  <a:lnTo>
                    <a:pt x="6" y="19"/>
                  </a:lnTo>
                  <a:lnTo>
                    <a:pt x="9" y="12"/>
                  </a:lnTo>
                  <a:lnTo>
                    <a:pt x="12" y="6"/>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76" name="Freeform 613"/>
            <p:cNvSpPr>
              <a:spLocks/>
            </p:cNvSpPr>
            <p:nvPr/>
          </p:nvSpPr>
          <p:spPr bwMode="auto">
            <a:xfrm>
              <a:off x="4467" y="1678"/>
              <a:ext cx="64" cy="126"/>
            </a:xfrm>
            <a:custGeom>
              <a:avLst/>
              <a:gdLst>
                <a:gd name="T0" fmla="*/ 32 w 64"/>
                <a:gd name="T1" fmla="*/ 0 h 126"/>
                <a:gd name="T2" fmla="*/ 35 w 64"/>
                <a:gd name="T3" fmla="*/ 0 h 126"/>
                <a:gd name="T4" fmla="*/ 39 w 64"/>
                <a:gd name="T5" fmla="*/ 1 h 126"/>
                <a:gd name="T6" fmla="*/ 42 w 64"/>
                <a:gd name="T7" fmla="*/ 2 h 126"/>
                <a:gd name="T8" fmla="*/ 45 w 64"/>
                <a:gd name="T9" fmla="*/ 4 h 126"/>
                <a:gd name="T10" fmla="*/ 50 w 64"/>
                <a:gd name="T11" fmla="*/ 10 h 126"/>
                <a:gd name="T12" fmla="*/ 55 w 64"/>
                <a:gd name="T13" fmla="*/ 18 h 126"/>
                <a:gd name="T14" fmla="*/ 59 w 64"/>
                <a:gd name="T15" fmla="*/ 27 h 126"/>
                <a:gd name="T16" fmla="*/ 62 w 64"/>
                <a:gd name="T17" fmla="*/ 38 h 126"/>
                <a:gd name="T18" fmla="*/ 64 w 64"/>
                <a:gd name="T19" fmla="*/ 51 h 126"/>
                <a:gd name="T20" fmla="*/ 64 w 64"/>
                <a:gd name="T21" fmla="*/ 64 h 126"/>
                <a:gd name="T22" fmla="*/ 64 w 64"/>
                <a:gd name="T23" fmla="*/ 76 h 126"/>
                <a:gd name="T24" fmla="*/ 62 w 64"/>
                <a:gd name="T25" fmla="*/ 88 h 126"/>
                <a:gd name="T26" fmla="*/ 59 w 64"/>
                <a:gd name="T27" fmla="*/ 98 h 126"/>
                <a:gd name="T28" fmla="*/ 55 w 64"/>
                <a:gd name="T29" fmla="*/ 108 h 126"/>
                <a:gd name="T30" fmla="*/ 50 w 64"/>
                <a:gd name="T31" fmla="*/ 116 h 126"/>
                <a:gd name="T32" fmla="*/ 45 w 64"/>
                <a:gd name="T33" fmla="*/ 122 h 126"/>
                <a:gd name="T34" fmla="*/ 42 w 64"/>
                <a:gd name="T35" fmla="*/ 124 h 126"/>
                <a:gd name="T36" fmla="*/ 39 w 64"/>
                <a:gd name="T37" fmla="*/ 125 h 126"/>
                <a:gd name="T38" fmla="*/ 35 w 64"/>
                <a:gd name="T39" fmla="*/ 126 h 126"/>
                <a:gd name="T40" fmla="*/ 32 w 64"/>
                <a:gd name="T41" fmla="*/ 126 h 126"/>
                <a:gd name="T42" fmla="*/ 29 w 64"/>
                <a:gd name="T43" fmla="*/ 126 h 126"/>
                <a:gd name="T44" fmla="*/ 26 w 64"/>
                <a:gd name="T45" fmla="*/ 125 h 126"/>
                <a:gd name="T46" fmla="*/ 23 w 64"/>
                <a:gd name="T47" fmla="*/ 124 h 126"/>
                <a:gd name="T48" fmla="*/ 20 w 64"/>
                <a:gd name="T49" fmla="*/ 122 h 126"/>
                <a:gd name="T50" fmla="*/ 14 w 64"/>
                <a:gd name="T51" fmla="*/ 116 h 126"/>
                <a:gd name="T52" fmla="*/ 10 w 64"/>
                <a:gd name="T53" fmla="*/ 108 h 126"/>
                <a:gd name="T54" fmla="*/ 6 w 64"/>
                <a:gd name="T55" fmla="*/ 98 h 126"/>
                <a:gd name="T56" fmla="*/ 3 w 64"/>
                <a:gd name="T57" fmla="*/ 88 h 126"/>
                <a:gd name="T58" fmla="*/ 1 w 64"/>
                <a:gd name="T59" fmla="*/ 76 h 126"/>
                <a:gd name="T60" fmla="*/ 0 w 64"/>
                <a:gd name="T61" fmla="*/ 64 h 126"/>
                <a:gd name="T62" fmla="*/ 1 w 64"/>
                <a:gd name="T63" fmla="*/ 51 h 126"/>
                <a:gd name="T64" fmla="*/ 3 w 64"/>
                <a:gd name="T65" fmla="*/ 38 h 126"/>
                <a:gd name="T66" fmla="*/ 6 w 64"/>
                <a:gd name="T67" fmla="*/ 27 h 126"/>
                <a:gd name="T68" fmla="*/ 10 w 64"/>
                <a:gd name="T69" fmla="*/ 18 h 126"/>
                <a:gd name="T70" fmla="*/ 14 w 64"/>
                <a:gd name="T71" fmla="*/ 10 h 126"/>
                <a:gd name="T72" fmla="*/ 20 w 64"/>
                <a:gd name="T73" fmla="*/ 4 h 126"/>
                <a:gd name="T74" fmla="*/ 23 w 64"/>
                <a:gd name="T75" fmla="*/ 2 h 126"/>
                <a:gd name="T76" fmla="*/ 26 w 64"/>
                <a:gd name="T77" fmla="*/ 1 h 126"/>
                <a:gd name="T78" fmla="*/ 29 w 64"/>
                <a:gd name="T79" fmla="*/ 0 h 126"/>
                <a:gd name="T80" fmla="*/ 32 w 64"/>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6"/>
                <a:gd name="T125" fmla="*/ 64 w 64"/>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6">
                  <a:moveTo>
                    <a:pt x="32" y="0"/>
                  </a:moveTo>
                  <a:lnTo>
                    <a:pt x="35" y="0"/>
                  </a:lnTo>
                  <a:lnTo>
                    <a:pt x="39" y="1"/>
                  </a:lnTo>
                  <a:lnTo>
                    <a:pt x="42" y="2"/>
                  </a:lnTo>
                  <a:lnTo>
                    <a:pt x="45" y="4"/>
                  </a:lnTo>
                  <a:lnTo>
                    <a:pt x="50" y="10"/>
                  </a:lnTo>
                  <a:lnTo>
                    <a:pt x="55" y="18"/>
                  </a:lnTo>
                  <a:lnTo>
                    <a:pt x="59" y="27"/>
                  </a:lnTo>
                  <a:lnTo>
                    <a:pt x="62" y="38"/>
                  </a:lnTo>
                  <a:lnTo>
                    <a:pt x="64" y="51"/>
                  </a:lnTo>
                  <a:lnTo>
                    <a:pt x="64" y="64"/>
                  </a:lnTo>
                  <a:lnTo>
                    <a:pt x="64" y="76"/>
                  </a:lnTo>
                  <a:lnTo>
                    <a:pt x="62" y="88"/>
                  </a:lnTo>
                  <a:lnTo>
                    <a:pt x="59" y="98"/>
                  </a:lnTo>
                  <a:lnTo>
                    <a:pt x="55" y="108"/>
                  </a:lnTo>
                  <a:lnTo>
                    <a:pt x="50" y="116"/>
                  </a:lnTo>
                  <a:lnTo>
                    <a:pt x="45" y="122"/>
                  </a:lnTo>
                  <a:lnTo>
                    <a:pt x="42" y="124"/>
                  </a:lnTo>
                  <a:lnTo>
                    <a:pt x="39" y="125"/>
                  </a:lnTo>
                  <a:lnTo>
                    <a:pt x="35" y="126"/>
                  </a:lnTo>
                  <a:lnTo>
                    <a:pt x="32" y="126"/>
                  </a:lnTo>
                  <a:lnTo>
                    <a:pt x="29" y="126"/>
                  </a:lnTo>
                  <a:lnTo>
                    <a:pt x="26" y="125"/>
                  </a:lnTo>
                  <a:lnTo>
                    <a:pt x="23" y="124"/>
                  </a:lnTo>
                  <a:lnTo>
                    <a:pt x="20" y="122"/>
                  </a:lnTo>
                  <a:lnTo>
                    <a:pt x="14" y="116"/>
                  </a:lnTo>
                  <a:lnTo>
                    <a:pt x="10" y="108"/>
                  </a:lnTo>
                  <a:lnTo>
                    <a:pt x="6" y="98"/>
                  </a:lnTo>
                  <a:lnTo>
                    <a:pt x="3" y="88"/>
                  </a:lnTo>
                  <a:lnTo>
                    <a:pt x="1" y="76"/>
                  </a:lnTo>
                  <a:lnTo>
                    <a:pt x="0" y="64"/>
                  </a:lnTo>
                  <a:lnTo>
                    <a:pt x="1" y="51"/>
                  </a:lnTo>
                  <a:lnTo>
                    <a:pt x="3" y="38"/>
                  </a:lnTo>
                  <a:lnTo>
                    <a:pt x="6" y="27"/>
                  </a:lnTo>
                  <a:lnTo>
                    <a:pt x="10" y="18"/>
                  </a:lnTo>
                  <a:lnTo>
                    <a:pt x="14"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77" name="Freeform 614"/>
            <p:cNvSpPr>
              <a:spLocks/>
            </p:cNvSpPr>
            <p:nvPr/>
          </p:nvSpPr>
          <p:spPr bwMode="auto">
            <a:xfrm>
              <a:off x="4467" y="1678"/>
              <a:ext cx="64" cy="126"/>
            </a:xfrm>
            <a:custGeom>
              <a:avLst/>
              <a:gdLst>
                <a:gd name="T0" fmla="*/ 32 w 64"/>
                <a:gd name="T1" fmla="*/ 0 h 126"/>
                <a:gd name="T2" fmla="*/ 35 w 64"/>
                <a:gd name="T3" fmla="*/ 0 h 126"/>
                <a:gd name="T4" fmla="*/ 39 w 64"/>
                <a:gd name="T5" fmla="*/ 1 h 126"/>
                <a:gd name="T6" fmla="*/ 42 w 64"/>
                <a:gd name="T7" fmla="*/ 2 h 126"/>
                <a:gd name="T8" fmla="*/ 45 w 64"/>
                <a:gd name="T9" fmla="*/ 4 h 126"/>
                <a:gd name="T10" fmla="*/ 50 w 64"/>
                <a:gd name="T11" fmla="*/ 10 h 126"/>
                <a:gd name="T12" fmla="*/ 55 w 64"/>
                <a:gd name="T13" fmla="*/ 18 h 126"/>
                <a:gd name="T14" fmla="*/ 59 w 64"/>
                <a:gd name="T15" fmla="*/ 27 h 126"/>
                <a:gd name="T16" fmla="*/ 62 w 64"/>
                <a:gd name="T17" fmla="*/ 38 h 126"/>
                <a:gd name="T18" fmla="*/ 64 w 64"/>
                <a:gd name="T19" fmla="*/ 51 h 126"/>
                <a:gd name="T20" fmla="*/ 64 w 64"/>
                <a:gd name="T21" fmla="*/ 64 h 126"/>
                <a:gd name="T22" fmla="*/ 64 w 64"/>
                <a:gd name="T23" fmla="*/ 76 h 126"/>
                <a:gd name="T24" fmla="*/ 62 w 64"/>
                <a:gd name="T25" fmla="*/ 88 h 126"/>
                <a:gd name="T26" fmla="*/ 59 w 64"/>
                <a:gd name="T27" fmla="*/ 98 h 126"/>
                <a:gd name="T28" fmla="*/ 55 w 64"/>
                <a:gd name="T29" fmla="*/ 108 h 126"/>
                <a:gd name="T30" fmla="*/ 50 w 64"/>
                <a:gd name="T31" fmla="*/ 116 h 126"/>
                <a:gd name="T32" fmla="*/ 45 w 64"/>
                <a:gd name="T33" fmla="*/ 122 h 126"/>
                <a:gd name="T34" fmla="*/ 42 w 64"/>
                <a:gd name="T35" fmla="*/ 124 h 126"/>
                <a:gd name="T36" fmla="*/ 39 w 64"/>
                <a:gd name="T37" fmla="*/ 125 h 126"/>
                <a:gd name="T38" fmla="*/ 35 w 64"/>
                <a:gd name="T39" fmla="*/ 126 h 126"/>
                <a:gd name="T40" fmla="*/ 32 w 64"/>
                <a:gd name="T41" fmla="*/ 126 h 126"/>
                <a:gd name="T42" fmla="*/ 29 w 64"/>
                <a:gd name="T43" fmla="*/ 126 h 126"/>
                <a:gd name="T44" fmla="*/ 26 w 64"/>
                <a:gd name="T45" fmla="*/ 125 h 126"/>
                <a:gd name="T46" fmla="*/ 23 w 64"/>
                <a:gd name="T47" fmla="*/ 124 h 126"/>
                <a:gd name="T48" fmla="*/ 20 w 64"/>
                <a:gd name="T49" fmla="*/ 122 h 126"/>
                <a:gd name="T50" fmla="*/ 14 w 64"/>
                <a:gd name="T51" fmla="*/ 116 h 126"/>
                <a:gd name="T52" fmla="*/ 10 w 64"/>
                <a:gd name="T53" fmla="*/ 108 h 126"/>
                <a:gd name="T54" fmla="*/ 6 w 64"/>
                <a:gd name="T55" fmla="*/ 98 h 126"/>
                <a:gd name="T56" fmla="*/ 3 w 64"/>
                <a:gd name="T57" fmla="*/ 88 h 126"/>
                <a:gd name="T58" fmla="*/ 1 w 64"/>
                <a:gd name="T59" fmla="*/ 76 h 126"/>
                <a:gd name="T60" fmla="*/ 0 w 64"/>
                <a:gd name="T61" fmla="*/ 64 h 126"/>
                <a:gd name="T62" fmla="*/ 1 w 64"/>
                <a:gd name="T63" fmla="*/ 51 h 126"/>
                <a:gd name="T64" fmla="*/ 3 w 64"/>
                <a:gd name="T65" fmla="*/ 38 h 126"/>
                <a:gd name="T66" fmla="*/ 6 w 64"/>
                <a:gd name="T67" fmla="*/ 27 h 126"/>
                <a:gd name="T68" fmla="*/ 10 w 64"/>
                <a:gd name="T69" fmla="*/ 18 h 126"/>
                <a:gd name="T70" fmla="*/ 14 w 64"/>
                <a:gd name="T71" fmla="*/ 10 h 126"/>
                <a:gd name="T72" fmla="*/ 20 w 64"/>
                <a:gd name="T73" fmla="*/ 4 h 126"/>
                <a:gd name="T74" fmla="*/ 23 w 64"/>
                <a:gd name="T75" fmla="*/ 2 h 126"/>
                <a:gd name="T76" fmla="*/ 26 w 64"/>
                <a:gd name="T77" fmla="*/ 1 h 126"/>
                <a:gd name="T78" fmla="*/ 29 w 64"/>
                <a:gd name="T79" fmla="*/ 0 h 126"/>
                <a:gd name="T80" fmla="*/ 32 w 64"/>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6"/>
                <a:gd name="T125" fmla="*/ 64 w 64"/>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6">
                  <a:moveTo>
                    <a:pt x="32" y="0"/>
                  </a:moveTo>
                  <a:lnTo>
                    <a:pt x="35" y="0"/>
                  </a:lnTo>
                  <a:lnTo>
                    <a:pt x="39" y="1"/>
                  </a:lnTo>
                  <a:lnTo>
                    <a:pt x="42" y="2"/>
                  </a:lnTo>
                  <a:lnTo>
                    <a:pt x="45" y="4"/>
                  </a:lnTo>
                  <a:lnTo>
                    <a:pt x="50" y="10"/>
                  </a:lnTo>
                  <a:lnTo>
                    <a:pt x="55" y="18"/>
                  </a:lnTo>
                  <a:lnTo>
                    <a:pt x="59" y="27"/>
                  </a:lnTo>
                  <a:lnTo>
                    <a:pt x="62" y="38"/>
                  </a:lnTo>
                  <a:lnTo>
                    <a:pt x="64" y="51"/>
                  </a:lnTo>
                  <a:lnTo>
                    <a:pt x="64" y="64"/>
                  </a:lnTo>
                  <a:lnTo>
                    <a:pt x="64" y="76"/>
                  </a:lnTo>
                  <a:lnTo>
                    <a:pt x="62" y="88"/>
                  </a:lnTo>
                  <a:lnTo>
                    <a:pt x="59" y="98"/>
                  </a:lnTo>
                  <a:lnTo>
                    <a:pt x="55" y="108"/>
                  </a:lnTo>
                  <a:lnTo>
                    <a:pt x="50" y="116"/>
                  </a:lnTo>
                  <a:lnTo>
                    <a:pt x="45" y="122"/>
                  </a:lnTo>
                  <a:lnTo>
                    <a:pt x="42" y="124"/>
                  </a:lnTo>
                  <a:lnTo>
                    <a:pt x="39" y="125"/>
                  </a:lnTo>
                  <a:lnTo>
                    <a:pt x="35" y="126"/>
                  </a:lnTo>
                  <a:lnTo>
                    <a:pt x="32" y="126"/>
                  </a:lnTo>
                  <a:lnTo>
                    <a:pt x="29" y="126"/>
                  </a:lnTo>
                  <a:lnTo>
                    <a:pt x="26" y="125"/>
                  </a:lnTo>
                  <a:lnTo>
                    <a:pt x="23" y="124"/>
                  </a:lnTo>
                  <a:lnTo>
                    <a:pt x="20" y="122"/>
                  </a:lnTo>
                  <a:lnTo>
                    <a:pt x="14" y="116"/>
                  </a:lnTo>
                  <a:lnTo>
                    <a:pt x="10" y="108"/>
                  </a:lnTo>
                  <a:lnTo>
                    <a:pt x="6" y="98"/>
                  </a:lnTo>
                  <a:lnTo>
                    <a:pt x="3" y="88"/>
                  </a:lnTo>
                  <a:lnTo>
                    <a:pt x="1" y="76"/>
                  </a:lnTo>
                  <a:lnTo>
                    <a:pt x="0" y="64"/>
                  </a:lnTo>
                  <a:lnTo>
                    <a:pt x="1" y="51"/>
                  </a:lnTo>
                  <a:lnTo>
                    <a:pt x="3" y="38"/>
                  </a:lnTo>
                  <a:lnTo>
                    <a:pt x="6" y="27"/>
                  </a:lnTo>
                  <a:lnTo>
                    <a:pt x="10" y="18"/>
                  </a:lnTo>
                  <a:lnTo>
                    <a:pt x="14"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678" name="Freeform 615"/>
            <p:cNvSpPr>
              <a:spLocks/>
            </p:cNvSpPr>
            <p:nvPr/>
          </p:nvSpPr>
          <p:spPr bwMode="auto">
            <a:xfrm>
              <a:off x="4557" y="1620"/>
              <a:ext cx="103" cy="223"/>
            </a:xfrm>
            <a:custGeom>
              <a:avLst/>
              <a:gdLst>
                <a:gd name="T0" fmla="*/ 20 w 103"/>
                <a:gd name="T1" fmla="*/ 0 h 223"/>
                <a:gd name="T2" fmla="*/ 83 w 103"/>
                <a:gd name="T3" fmla="*/ 0 h 223"/>
                <a:gd name="T4" fmla="*/ 87 w 103"/>
                <a:gd name="T5" fmla="*/ 2 h 223"/>
                <a:gd name="T6" fmla="*/ 91 w 103"/>
                <a:gd name="T7" fmla="*/ 6 h 223"/>
                <a:gd name="T8" fmla="*/ 95 w 103"/>
                <a:gd name="T9" fmla="*/ 12 h 223"/>
                <a:gd name="T10" fmla="*/ 97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7 w 103"/>
                <a:gd name="T29" fmla="*/ 204 h 223"/>
                <a:gd name="T30" fmla="*/ 95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2 w 103"/>
                <a:gd name="T51" fmla="*/ 183 h 223"/>
                <a:gd name="T52" fmla="*/ 0 w 103"/>
                <a:gd name="T53" fmla="*/ 172 h 223"/>
                <a:gd name="T54" fmla="*/ 0 w 103"/>
                <a:gd name="T55" fmla="*/ 159 h 223"/>
                <a:gd name="T56" fmla="*/ 0 w 103"/>
                <a:gd name="T57" fmla="*/ 64 h 223"/>
                <a:gd name="T58" fmla="*/ 0 w 103"/>
                <a:gd name="T59" fmla="*/ 52 h 223"/>
                <a:gd name="T60" fmla="*/ 2 w 103"/>
                <a:gd name="T61" fmla="*/ 40 h 223"/>
                <a:gd name="T62" fmla="*/ 3 w 103"/>
                <a:gd name="T63" fmla="*/ 30 h 223"/>
                <a:gd name="T64" fmla="*/ 6 w 103"/>
                <a:gd name="T65" fmla="*/ 19 h 223"/>
                <a:gd name="T66" fmla="*/ 9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5" y="12"/>
                  </a:lnTo>
                  <a:lnTo>
                    <a:pt x="97" y="19"/>
                  </a:lnTo>
                  <a:lnTo>
                    <a:pt x="100" y="30"/>
                  </a:lnTo>
                  <a:lnTo>
                    <a:pt x="102" y="40"/>
                  </a:lnTo>
                  <a:lnTo>
                    <a:pt x="103" y="52"/>
                  </a:lnTo>
                  <a:lnTo>
                    <a:pt x="103" y="64"/>
                  </a:lnTo>
                  <a:lnTo>
                    <a:pt x="103" y="159"/>
                  </a:lnTo>
                  <a:lnTo>
                    <a:pt x="103" y="172"/>
                  </a:lnTo>
                  <a:lnTo>
                    <a:pt x="102" y="183"/>
                  </a:lnTo>
                  <a:lnTo>
                    <a:pt x="100" y="194"/>
                  </a:lnTo>
                  <a:lnTo>
                    <a:pt x="97" y="204"/>
                  </a:lnTo>
                  <a:lnTo>
                    <a:pt x="95" y="211"/>
                  </a:lnTo>
                  <a:lnTo>
                    <a:pt x="91" y="217"/>
                  </a:lnTo>
                  <a:lnTo>
                    <a:pt x="87" y="222"/>
                  </a:lnTo>
                  <a:lnTo>
                    <a:pt x="83" y="223"/>
                  </a:lnTo>
                  <a:lnTo>
                    <a:pt x="20" y="223"/>
                  </a:lnTo>
                  <a:lnTo>
                    <a:pt x="16" y="222"/>
                  </a:lnTo>
                  <a:lnTo>
                    <a:pt x="12" y="217"/>
                  </a:lnTo>
                  <a:lnTo>
                    <a:pt x="9" y="211"/>
                  </a:lnTo>
                  <a:lnTo>
                    <a:pt x="6" y="204"/>
                  </a:lnTo>
                  <a:lnTo>
                    <a:pt x="3" y="194"/>
                  </a:lnTo>
                  <a:lnTo>
                    <a:pt x="2" y="183"/>
                  </a:lnTo>
                  <a:lnTo>
                    <a:pt x="0" y="172"/>
                  </a:lnTo>
                  <a:lnTo>
                    <a:pt x="0" y="159"/>
                  </a:lnTo>
                  <a:lnTo>
                    <a:pt x="0" y="64"/>
                  </a:lnTo>
                  <a:lnTo>
                    <a:pt x="0" y="52"/>
                  </a:lnTo>
                  <a:lnTo>
                    <a:pt x="2" y="40"/>
                  </a:lnTo>
                  <a:lnTo>
                    <a:pt x="3" y="30"/>
                  </a:lnTo>
                  <a:lnTo>
                    <a:pt x="6" y="19"/>
                  </a:lnTo>
                  <a:lnTo>
                    <a:pt x="9" y="12"/>
                  </a:lnTo>
                  <a:lnTo>
                    <a:pt x="12" y="6"/>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79" name="Freeform 616"/>
            <p:cNvSpPr>
              <a:spLocks/>
            </p:cNvSpPr>
            <p:nvPr/>
          </p:nvSpPr>
          <p:spPr bwMode="auto">
            <a:xfrm>
              <a:off x="4557" y="1620"/>
              <a:ext cx="103" cy="223"/>
            </a:xfrm>
            <a:custGeom>
              <a:avLst/>
              <a:gdLst>
                <a:gd name="T0" fmla="*/ 20 w 103"/>
                <a:gd name="T1" fmla="*/ 0 h 223"/>
                <a:gd name="T2" fmla="*/ 83 w 103"/>
                <a:gd name="T3" fmla="*/ 0 h 223"/>
                <a:gd name="T4" fmla="*/ 87 w 103"/>
                <a:gd name="T5" fmla="*/ 2 h 223"/>
                <a:gd name="T6" fmla="*/ 91 w 103"/>
                <a:gd name="T7" fmla="*/ 6 h 223"/>
                <a:gd name="T8" fmla="*/ 95 w 103"/>
                <a:gd name="T9" fmla="*/ 12 h 223"/>
                <a:gd name="T10" fmla="*/ 97 w 103"/>
                <a:gd name="T11" fmla="*/ 19 h 223"/>
                <a:gd name="T12" fmla="*/ 100 w 103"/>
                <a:gd name="T13" fmla="*/ 30 h 223"/>
                <a:gd name="T14" fmla="*/ 102 w 103"/>
                <a:gd name="T15" fmla="*/ 40 h 223"/>
                <a:gd name="T16" fmla="*/ 103 w 103"/>
                <a:gd name="T17" fmla="*/ 52 h 223"/>
                <a:gd name="T18" fmla="*/ 103 w 103"/>
                <a:gd name="T19" fmla="*/ 64 h 223"/>
                <a:gd name="T20" fmla="*/ 103 w 103"/>
                <a:gd name="T21" fmla="*/ 159 h 223"/>
                <a:gd name="T22" fmla="*/ 103 w 103"/>
                <a:gd name="T23" fmla="*/ 172 h 223"/>
                <a:gd name="T24" fmla="*/ 102 w 103"/>
                <a:gd name="T25" fmla="*/ 183 h 223"/>
                <a:gd name="T26" fmla="*/ 100 w 103"/>
                <a:gd name="T27" fmla="*/ 194 h 223"/>
                <a:gd name="T28" fmla="*/ 97 w 103"/>
                <a:gd name="T29" fmla="*/ 204 h 223"/>
                <a:gd name="T30" fmla="*/ 95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2 w 103"/>
                <a:gd name="T51" fmla="*/ 183 h 223"/>
                <a:gd name="T52" fmla="*/ 0 w 103"/>
                <a:gd name="T53" fmla="*/ 172 h 223"/>
                <a:gd name="T54" fmla="*/ 0 w 103"/>
                <a:gd name="T55" fmla="*/ 159 h 223"/>
                <a:gd name="T56" fmla="*/ 0 w 103"/>
                <a:gd name="T57" fmla="*/ 64 h 223"/>
                <a:gd name="T58" fmla="*/ 0 w 103"/>
                <a:gd name="T59" fmla="*/ 52 h 223"/>
                <a:gd name="T60" fmla="*/ 2 w 103"/>
                <a:gd name="T61" fmla="*/ 40 h 223"/>
                <a:gd name="T62" fmla="*/ 3 w 103"/>
                <a:gd name="T63" fmla="*/ 30 h 223"/>
                <a:gd name="T64" fmla="*/ 6 w 103"/>
                <a:gd name="T65" fmla="*/ 19 h 223"/>
                <a:gd name="T66" fmla="*/ 9 w 103"/>
                <a:gd name="T67" fmla="*/ 12 h 223"/>
                <a:gd name="T68" fmla="*/ 12 w 103"/>
                <a:gd name="T69" fmla="*/ 6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6"/>
                  </a:lnTo>
                  <a:lnTo>
                    <a:pt x="95" y="12"/>
                  </a:lnTo>
                  <a:lnTo>
                    <a:pt x="97" y="19"/>
                  </a:lnTo>
                  <a:lnTo>
                    <a:pt x="100" y="30"/>
                  </a:lnTo>
                  <a:lnTo>
                    <a:pt x="102" y="40"/>
                  </a:lnTo>
                  <a:lnTo>
                    <a:pt x="103" y="52"/>
                  </a:lnTo>
                  <a:lnTo>
                    <a:pt x="103" y="64"/>
                  </a:lnTo>
                  <a:lnTo>
                    <a:pt x="103" y="159"/>
                  </a:lnTo>
                  <a:lnTo>
                    <a:pt x="103" y="172"/>
                  </a:lnTo>
                  <a:lnTo>
                    <a:pt x="102" y="183"/>
                  </a:lnTo>
                  <a:lnTo>
                    <a:pt x="100" y="194"/>
                  </a:lnTo>
                  <a:lnTo>
                    <a:pt x="97" y="204"/>
                  </a:lnTo>
                  <a:lnTo>
                    <a:pt x="95" y="211"/>
                  </a:lnTo>
                  <a:lnTo>
                    <a:pt x="91" y="217"/>
                  </a:lnTo>
                  <a:lnTo>
                    <a:pt x="87" y="222"/>
                  </a:lnTo>
                  <a:lnTo>
                    <a:pt x="83" y="223"/>
                  </a:lnTo>
                  <a:lnTo>
                    <a:pt x="20" y="223"/>
                  </a:lnTo>
                  <a:lnTo>
                    <a:pt x="16" y="222"/>
                  </a:lnTo>
                  <a:lnTo>
                    <a:pt x="12" y="217"/>
                  </a:lnTo>
                  <a:lnTo>
                    <a:pt x="9" y="211"/>
                  </a:lnTo>
                  <a:lnTo>
                    <a:pt x="6" y="204"/>
                  </a:lnTo>
                  <a:lnTo>
                    <a:pt x="3" y="194"/>
                  </a:lnTo>
                  <a:lnTo>
                    <a:pt x="2" y="183"/>
                  </a:lnTo>
                  <a:lnTo>
                    <a:pt x="0" y="172"/>
                  </a:lnTo>
                  <a:lnTo>
                    <a:pt x="0" y="159"/>
                  </a:lnTo>
                  <a:lnTo>
                    <a:pt x="0" y="64"/>
                  </a:lnTo>
                  <a:lnTo>
                    <a:pt x="0" y="52"/>
                  </a:lnTo>
                  <a:lnTo>
                    <a:pt x="2" y="40"/>
                  </a:lnTo>
                  <a:lnTo>
                    <a:pt x="3" y="30"/>
                  </a:lnTo>
                  <a:lnTo>
                    <a:pt x="6" y="19"/>
                  </a:lnTo>
                  <a:lnTo>
                    <a:pt x="9" y="12"/>
                  </a:lnTo>
                  <a:lnTo>
                    <a:pt x="12" y="6"/>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80" name="Freeform 617"/>
            <p:cNvSpPr>
              <a:spLocks/>
            </p:cNvSpPr>
            <p:nvPr/>
          </p:nvSpPr>
          <p:spPr bwMode="auto">
            <a:xfrm>
              <a:off x="4573" y="1678"/>
              <a:ext cx="65" cy="126"/>
            </a:xfrm>
            <a:custGeom>
              <a:avLst/>
              <a:gdLst>
                <a:gd name="T0" fmla="*/ 32 w 65"/>
                <a:gd name="T1" fmla="*/ 0 h 126"/>
                <a:gd name="T2" fmla="*/ 35 w 65"/>
                <a:gd name="T3" fmla="*/ 0 h 126"/>
                <a:gd name="T4" fmla="*/ 39 w 65"/>
                <a:gd name="T5" fmla="*/ 1 h 126"/>
                <a:gd name="T6" fmla="*/ 42 w 65"/>
                <a:gd name="T7" fmla="*/ 2 h 126"/>
                <a:gd name="T8" fmla="*/ 45 w 65"/>
                <a:gd name="T9" fmla="*/ 4 h 126"/>
                <a:gd name="T10" fmla="*/ 50 w 65"/>
                <a:gd name="T11" fmla="*/ 10 h 126"/>
                <a:gd name="T12" fmla="*/ 56 w 65"/>
                <a:gd name="T13" fmla="*/ 18 h 126"/>
                <a:gd name="T14" fmla="*/ 60 w 65"/>
                <a:gd name="T15" fmla="*/ 27 h 126"/>
                <a:gd name="T16" fmla="*/ 63 w 65"/>
                <a:gd name="T17" fmla="*/ 38 h 126"/>
                <a:gd name="T18" fmla="*/ 65 w 65"/>
                <a:gd name="T19" fmla="*/ 51 h 126"/>
                <a:gd name="T20" fmla="*/ 65 w 65"/>
                <a:gd name="T21" fmla="*/ 64 h 126"/>
                <a:gd name="T22" fmla="*/ 65 w 65"/>
                <a:gd name="T23" fmla="*/ 76 h 126"/>
                <a:gd name="T24" fmla="*/ 63 w 65"/>
                <a:gd name="T25" fmla="*/ 88 h 126"/>
                <a:gd name="T26" fmla="*/ 60 w 65"/>
                <a:gd name="T27" fmla="*/ 98 h 126"/>
                <a:gd name="T28" fmla="*/ 56 w 65"/>
                <a:gd name="T29" fmla="*/ 108 h 126"/>
                <a:gd name="T30" fmla="*/ 50 w 65"/>
                <a:gd name="T31" fmla="*/ 116 h 126"/>
                <a:gd name="T32" fmla="*/ 45 w 65"/>
                <a:gd name="T33" fmla="*/ 122 h 126"/>
                <a:gd name="T34" fmla="*/ 42 w 65"/>
                <a:gd name="T35" fmla="*/ 124 h 126"/>
                <a:gd name="T36" fmla="*/ 39 w 65"/>
                <a:gd name="T37" fmla="*/ 125 h 126"/>
                <a:gd name="T38" fmla="*/ 35 w 65"/>
                <a:gd name="T39" fmla="*/ 126 h 126"/>
                <a:gd name="T40" fmla="*/ 32 w 65"/>
                <a:gd name="T41" fmla="*/ 126 h 126"/>
                <a:gd name="T42" fmla="*/ 29 w 65"/>
                <a:gd name="T43" fmla="*/ 126 h 126"/>
                <a:gd name="T44" fmla="*/ 26 w 65"/>
                <a:gd name="T45" fmla="*/ 125 h 126"/>
                <a:gd name="T46" fmla="*/ 23 w 65"/>
                <a:gd name="T47" fmla="*/ 124 h 126"/>
                <a:gd name="T48" fmla="*/ 20 w 65"/>
                <a:gd name="T49" fmla="*/ 122 h 126"/>
                <a:gd name="T50" fmla="*/ 14 w 65"/>
                <a:gd name="T51" fmla="*/ 116 h 126"/>
                <a:gd name="T52" fmla="*/ 10 w 65"/>
                <a:gd name="T53" fmla="*/ 108 h 126"/>
                <a:gd name="T54" fmla="*/ 6 w 65"/>
                <a:gd name="T55" fmla="*/ 98 h 126"/>
                <a:gd name="T56" fmla="*/ 3 w 65"/>
                <a:gd name="T57" fmla="*/ 88 h 126"/>
                <a:gd name="T58" fmla="*/ 1 w 65"/>
                <a:gd name="T59" fmla="*/ 76 h 126"/>
                <a:gd name="T60" fmla="*/ 0 w 65"/>
                <a:gd name="T61" fmla="*/ 64 h 126"/>
                <a:gd name="T62" fmla="*/ 1 w 65"/>
                <a:gd name="T63" fmla="*/ 51 h 126"/>
                <a:gd name="T64" fmla="*/ 3 w 65"/>
                <a:gd name="T65" fmla="*/ 38 h 126"/>
                <a:gd name="T66" fmla="*/ 6 w 65"/>
                <a:gd name="T67" fmla="*/ 27 h 126"/>
                <a:gd name="T68" fmla="*/ 10 w 65"/>
                <a:gd name="T69" fmla="*/ 18 h 126"/>
                <a:gd name="T70" fmla="*/ 14 w 65"/>
                <a:gd name="T71" fmla="*/ 10 h 126"/>
                <a:gd name="T72" fmla="*/ 20 w 65"/>
                <a:gd name="T73" fmla="*/ 4 h 126"/>
                <a:gd name="T74" fmla="*/ 23 w 65"/>
                <a:gd name="T75" fmla="*/ 2 h 126"/>
                <a:gd name="T76" fmla="*/ 26 w 65"/>
                <a:gd name="T77" fmla="*/ 1 h 126"/>
                <a:gd name="T78" fmla="*/ 29 w 65"/>
                <a:gd name="T79" fmla="*/ 0 h 126"/>
                <a:gd name="T80" fmla="*/ 32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2" y="0"/>
                  </a:moveTo>
                  <a:lnTo>
                    <a:pt x="35" y="0"/>
                  </a:lnTo>
                  <a:lnTo>
                    <a:pt x="39" y="1"/>
                  </a:lnTo>
                  <a:lnTo>
                    <a:pt x="42" y="2"/>
                  </a:lnTo>
                  <a:lnTo>
                    <a:pt x="45" y="4"/>
                  </a:lnTo>
                  <a:lnTo>
                    <a:pt x="50" y="10"/>
                  </a:lnTo>
                  <a:lnTo>
                    <a:pt x="56" y="18"/>
                  </a:lnTo>
                  <a:lnTo>
                    <a:pt x="60" y="27"/>
                  </a:lnTo>
                  <a:lnTo>
                    <a:pt x="63" y="38"/>
                  </a:lnTo>
                  <a:lnTo>
                    <a:pt x="65" y="51"/>
                  </a:lnTo>
                  <a:lnTo>
                    <a:pt x="65" y="64"/>
                  </a:lnTo>
                  <a:lnTo>
                    <a:pt x="65" y="76"/>
                  </a:lnTo>
                  <a:lnTo>
                    <a:pt x="63" y="88"/>
                  </a:lnTo>
                  <a:lnTo>
                    <a:pt x="60" y="98"/>
                  </a:lnTo>
                  <a:lnTo>
                    <a:pt x="56" y="108"/>
                  </a:lnTo>
                  <a:lnTo>
                    <a:pt x="50" y="116"/>
                  </a:lnTo>
                  <a:lnTo>
                    <a:pt x="45" y="122"/>
                  </a:lnTo>
                  <a:lnTo>
                    <a:pt x="42" y="124"/>
                  </a:lnTo>
                  <a:lnTo>
                    <a:pt x="39" y="125"/>
                  </a:lnTo>
                  <a:lnTo>
                    <a:pt x="35" y="126"/>
                  </a:lnTo>
                  <a:lnTo>
                    <a:pt x="32" y="126"/>
                  </a:lnTo>
                  <a:lnTo>
                    <a:pt x="29" y="126"/>
                  </a:lnTo>
                  <a:lnTo>
                    <a:pt x="26" y="125"/>
                  </a:lnTo>
                  <a:lnTo>
                    <a:pt x="23" y="124"/>
                  </a:lnTo>
                  <a:lnTo>
                    <a:pt x="20" y="122"/>
                  </a:lnTo>
                  <a:lnTo>
                    <a:pt x="14" y="116"/>
                  </a:lnTo>
                  <a:lnTo>
                    <a:pt x="10" y="108"/>
                  </a:lnTo>
                  <a:lnTo>
                    <a:pt x="6" y="98"/>
                  </a:lnTo>
                  <a:lnTo>
                    <a:pt x="3" y="88"/>
                  </a:lnTo>
                  <a:lnTo>
                    <a:pt x="1" y="76"/>
                  </a:lnTo>
                  <a:lnTo>
                    <a:pt x="0" y="64"/>
                  </a:lnTo>
                  <a:lnTo>
                    <a:pt x="1" y="51"/>
                  </a:lnTo>
                  <a:lnTo>
                    <a:pt x="3" y="38"/>
                  </a:lnTo>
                  <a:lnTo>
                    <a:pt x="6" y="27"/>
                  </a:lnTo>
                  <a:lnTo>
                    <a:pt x="10" y="18"/>
                  </a:lnTo>
                  <a:lnTo>
                    <a:pt x="14"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81" name="Freeform 618"/>
            <p:cNvSpPr>
              <a:spLocks/>
            </p:cNvSpPr>
            <p:nvPr/>
          </p:nvSpPr>
          <p:spPr bwMode="auto">
            <a:xfrm>
              <a:off x="4573" y="1678"/>
              <a:ext cx="65" cy="126"/>
            </a:xfrm>
            <a:custGeom>
              <a:avLst/>
              <a:gdLst>
                <a:gd name="T0" fmla="*/ 32 w 65"/>
                <a:gd name="T1" fmla="*/ 0 h 126"/>
                <a:gd name="T2" fmla="*/ 35 w 65"/>
                <a:gd name="T3" fmla="*/ 0 h 126"/>
                <a:gd name="T4" fmla="*/ 39 w 65"/>
                <a:gd name="T5" fmla="*/ 1 h 126"/>
                <a:gd name="T6" fmla="*/ 42 w 65"/>
                <a:gd name="T7" fmla="*/ 2 h 126"/>
                <a:gd name="T8" fmla="*/ 45 w 65"/>
                <a:gd name="T9" fmla="*/ 4 h 126"/>
                <a:gd name="T10" fmla="*/ 50 w 65"/>
                <a:gd name="T11" fmla="*/ 10 h 126"/>
                <a:gd name="T12" fmla="*/ 56 w 65"/>
                <a:gd name="T13" fmla="*/ 18 h 126"/>
                <a:gd name="T14" fmla="*/ 60 w 65"/>
                <a:gd name="T15" fmla="*/ 27 h 126"/>
                <a:gd name="T16" fmla="*/ 63 w 65"/>
                <a:gd name="T17" fmla="*/ 38 h 126"/>
                <a:gd name="T18" fmla="*/ 65 w 65"/>
                <a:gd name="T19" fmla="*/ 51 h 126"/>
                <a:gd name="T20" fmla="*/ 65 w 65"/>
                <a:gd name="T21" fmla="*/ 64 h 126"/>
                <a:gd name="T22" fmla="*/ 65 w 65"/>
                <a:gd name="T23" fmla="*/ 76 h 126"/>
                <a:gd name="T24" fmla="*/ 63 w 65"/>
                <a:gd name="T25" fmla="*/ 88 h 126"/>
                <a:gd name="T26" fmla="*/ 60 w 65"/>
                <a:gd name="T27" fmla="*/ 98 h 126"/>
                <a:gd name="T28" fmla="*/ 56 w 65"/>
                <a:gd name="T29" fmla="*/ 108 h 126"/>
                <a:gd name="T30" fmla="*/ 50 w 65"/>
                <a:gd name="T31" fmla="*/ 116 h 126"/>
                <a:gd name="T32" fmla="*/ 45 w 65"/>
                <a:gd name="T33" fmla="*/ 122 h 126"/>
                <a:gd name="T34" fmla="*/ 42 w 65"/>
                <a:gd name="T35" fmla="*/ 124 h 126"/>
                <a:gd name="T36" fmla="*/ 39 w 65"/>
                <a:gd name="T37" fmla="*/ 125 h 126"/>
                <a:gd name="T38" fmla="*/ 35 w 65"/>
                <a:gd name="T39" fmla="*/ 126 h 126"/>
                <a:gd name="T40" fmla="*/ 32 w 65"/>
                <a:gd name="T41" fmla="*/ 126 h 126"/>
                <a:gd name="T42" fmla="*/ 29 w 65"/>
                <a:gd name="T43" fmla="*/ 126 h 126"/>
                <a:gd name="T44" fmla="*/ 26 w 65"/>
                <a:gd name="T45" fmla="*/ 125 h 126"/>
                <a:gd name="T46" fmla="*/ 23 w 65"/>
                <a:gd name="T47" fmla="*/ 124 h 126"/>
                <a:gd name="T48" fmla="*/ 20 w 65"/>
                <a:gd name="T49" fmla="*/ 122 h 126"/>
                <a:gd name="T50" fmla="*/ 14 w 65"/>
                <a:gd name="T51" fmla="*/ 116 h 126"/>
                <a:gd name="T52" fmla="*/ 10 w 65"/>
                <a:gd name="T53" fmla="*/ 108 h 126"/>
                <a:gd name="T54" fmla="*/ 6 w 65"/>
                <a:gd name="T55" fmla="*/ 98 h 126"/>
                <a:gd name="T56" fmla="*/ 3 w 65"/>
                <a:gd name="T57" fmla="*/ 88 h 126"/>
                <a:gd name="T58" fmla="*/ 1 w 65"/>
                <a:gd name="T59" fmla="*/ 76 h 126"/>
                <a:gd name="T60" fmla="*/ 0 w 65"/>
                <a:gd name="T61" fmla="*/ 64 h 126"/>
                <a:gd name="T62" fmla="*/ 1 w 65"/>
                <a:gd name="T63" fmla="*/ 51 h 126"/>
                <a:gd name="T64" fmla="*/ 3 w 65"/>
                <a:gd name="T65" fmla="*/ 38 h 126"/>
                <a:gd name="T66" fmla="*/ 6 w 65"/>
                <a:gd name="T67" fmla="*/ 27 h 126"/>
                <a:gd name="T68" fmla="*/ 10 w 65"/>
                <a:gd name="T69" fmla="*/ 18 h 126"/>
                <a:gd name="T70" fmla="*/ 14 w 65"/>
                <a:gd name="T71" fmla="*/ 10 h 126"/>
                <a:gd name="T72" fmla="*/ 20 w 65"/>
                <a:gd name="T73" fmla="*/ 4 h 126"/>
                <a:gd name="T74" fmla="*/ 23 w 65"/>
                <a:gd name="T75" fmla="*/ 2 h 126"/>
                <a:gd name="T76" fmla="*/ 26 w 65"/>
                <a:gd name="T77" fmla="*/ 1 h 126"/>
                <a:gd name="T78" fmla="*/ 29 w 65"/>
                <a:gd name="T79" fmla="*/ 0 h 126"/>
                <a:gd name="T80" fmla="*/ 32 w 65"/>
                <a:gd name="T81" fmla="*/ 0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6"/>
                <a:gd name="T125" fmla="*/ 65 w 65"/>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6">
                  <a:moveTo>
                    <a:pt x="32" y="0"/>
                  </a:moveTo>
                  <a:lnTo>
                    <a:pt x="35" y="0"/>
                  </a:lnTo>
                  <a:lnTo>
                    <a:pt x="39" y="1"/>
                  </a:lnTo>
                  <a:lnTo>
                    <a:pt x="42" y="2"/>
                  </a:lnTo>
                  <a:lnTo>
                    <a:pt x="45" y="4"/>
                  </a:lnTo>
                  <a:lnTo>
                    <a:pt x="50" y="10"/>
                  </a:lnTo>
                  <a:lnTo>
                    <a:pt x="56" y="18"/>
                  </a:lnTo>
                  <a:lnTo>
                    <a:pt x="60" y="27"/>
                  </a:lnTo>
                  <a:lnTo>
                    <a:pt x="63" y="38"/>
                  </a:lnTo>
                  <a:lnTo>
                    <a:pt x="65" y="51"/>
                  </a:lnTo>
                  <a:lnTo>
                    <a:pt x="65" y="64"/>
                  </a:lnTo>
                  <a:lnTo>
                    <a:pt x="65" y="76"/>
                  </a:lnTo>
                  <a:lnTo>
                    <a:pt x="63" y="88"/>
                  </a:lnTo>
                  <a:lnTo>
                    <a:pt x="60" y="98"/>
                  </a:lnTo>
                  <a:lnTo>
                    <a:pt x="56" y="108"/>
                  </a:lnTo>
                  <a:lnTo>
                    <a:pt x="50" y="116"/>
                  </a:lnTo>
                  <a:lnTo>
                    <a:pt x="45" y="122"/>
                  </a:lnTo>
                  <a:lnTo>
                    <a:pt x="42" y="124"/>
                  </a:lnTo>
                  <a:lnTo>
                    <a:pt x="39" y="125"/>
                  </a:lnTo>
                  <a:lnTo>
                    <a:pt x="35" y="126"/>
                  </a:lnTo>
                  <a:lnTo>
                    <a:pt x="32" y="126"/>
                  </a:lnTo>
                  <a:lnTo>
                    <a:pt x="29" y="126"/>
                  </a:lnTo>
                  <a:lnTo>
                    <a:pt x="26" y="125"/>
                  </a:lnTo>
                  <a:lnTo>
                    <a:pt x="23" y="124"/>
                  </a:lnTo>
                  <a:lnTo>
                    <a:pt x="20" y="122"/>
                  </a:lnTo>
                  <a:lnTo>
                    <a:pt x="14" y="116"/>
                  </a:lnTo>
                  <a:lnTo>
                    <a:pt x="10" y="108"/>
                  </a:lnTo>
                  <a:lnTo>
                    <a:pt x="6" y="98"/>
                  </a:lnTo>
                  <a:lnTo>
                    <a:pt x="3" y="88"/>
                  </a:lnTo>
                  <a:lnTo>
                    <a:pt x="1" y="76"/>
                  </a:lnTo>
                  <a:lnTo>
                    <a:pt x="0" y="64"/>
                  </a:lnTo>
                  <a:lnTo>
                    <a:pt x="1" y="51"/>
                  </a:lnTo>
                  <a:lnTo>
                    <a:pt x="3" y="38"/>
                  </a:lnTo>
                  <a:lnTo>
                    <a:pt x="6" y="27"/>
                  </a:lnTo>
                  <a:lnTo>
                    <a:pt x="10" y="18"/>
                  </a:lnTo>
                  <a:lnTo>
                    <a:pt x="14"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682" name="Freeform 619"/>
            <p:cNvSpPr>
              <a:spLocks/>
            </p:cNvSpPr>
            <p:nvPr/>
          </p:nvSpPr>
          <p:spPr bwMode="auto">
            <a:xfrm>
              <a:off x="4557" y="1848"/>
              <a:ext cx="103" cy="222"/>
            </a:xfrm>
            <a:custGeom>
              <a:avLst/>
              <a:gdLst>
                <a:gd name="T0" fmla="*/ 20 w 103"/>
                <a:gd name="T1" fmla="*/ 0 h 222"/>
                <a:gd name="T2" fmla="*/ 83 w 103"/>
                <a:gd name="T3" fmla="*/ 0 h 222"/>
                <a:gd name="T4" fmla="*/ 87 w 103"/>
                <a:gd name="T5" fmla="*/ 1 h 222"/>
                <a:gd name="T6" fmla="*/ 91 w 103"/>
                <a:gd name="T7" fmla="*/ 5 h 222"/>
                <a:gd name="T8" fmla="*/ 95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5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2 w 103"/>
                <a:gd name="T51" fmla="*/ 182 h 222"/>
                <a:gd name="T52" fmla="*/ 0 w 103"/>
                <a:gd name="T53" fmla="*/ 171 h 222"/>
                <a:gd name="T54" fmla="*/ 0 w 103"/>
                <a:gd name="T55" fmla="*/ 158 h 222"/>
                <a:gd name="T56" fmla="*/ 0 w 103"/>
                <a:gd name="T57" fmla="*/ 65 h 222"/>
                <a:gd name="T58" fmla="*/ 0 w 103"/>
                <a:gd name="T59" fmla="*/ 51 h 222"/>
                <a:gd name="T60" fmla="*/ 2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5" y="11"/>
                  </a:lnTo>
                  <a:lnTo>
                    <a:pt x="97" y="18"/>
                  </a:lnTo>
                  <a:lnTo>
                    <a:pt x="100" y="29"/>
                  </a:lnTo>
                  <a:lnTo>
                    <a:pt x="102" y="39"/>
                  </a:lnTo>
                  <a:lnTo>
                    <a:pt x="103" y="51"/>
                  </a:lnTo>
                  <a:lnTo>
                    <a:pt x="103" y="65"/>
                  </a:lnTo>
                  <a:lnTo>
                    <a:pt x="103" y="158"/>
                  </a:lnTo>
                  <a:lnTo>
                    <a:pt x="103" y="171"/>
                  </a:lnTo>
                  <a:lnTo>
                    <a:pt x="102" y="182"/>
                  </a:lnTo>
                  <a:lnTo>
                    <a:pt x="100" y="193"/>
                  </a:lnTo>
                  <a:lnTo>
                    <a:pt x="97" y="203"/>
                  </a:lnTo>
                  <a:lnTo>
                    <a:pt x="95" y="210"/>
                  </a:lnTo>
                  <a:lnTo>
                    <a:pt x="91" y="217"/>
                  </a:lnTo>
                  <a:lnTo>
                    <a:pt x="87" y="221"/>
                  </a:lnTo>
                  <a:lnTo>
                    <a:pt x="83" y="222"/>
                  </a:lnTo>
                  <a:lnTo>
                    <a:pt x="20" y="222"/>
                  </a:lnTo>
                  <a:lnTo>
                    <a:pt x="16" y="221"/>
                  </a:lnTo>
                  <a:lnTo>
                    <a:pt x="12" y="217"/>
                  </a:lnTo>
                  <a:lnTo>
                    <a:pt x="9" y="210"/>
                  </a:lnTo>
                  <a:lnTo>
                    <a:pt x="6" y="203"/>
                  </a:lnTo>
                  <a:lnTo>
                    <a:pt x="3" y="193"/>
                  </a:lnTo>
                  <a:lnTo>
                    <a:pt x="2" y="182"/>
                  </a:lnTo>
                  <a:lnTo>
                    <a:pt x="0" y="171"/>
                  </a:lnTo>
                  <a:lnTo>
                    <a:pt x="0" y="158"/>
                  </a:lnTo>
                  <a:lnTo>
                    <a:pt x="0" y="65"/>
                  </a:lnTo>
                  <a:lnTo>
                    <a:pt x="0" y="51"/>
                  </a:lnTo>
                  <a:lnTo>
                    <a:pt x="2" y="39"/>
                  </a:lnTo>
                  <a:lnTo>
                    <a:pt x="3" y="29"/>
                  </a:lnTo>
                  <a:lnTo>
                    <a:pt x="6" y="18"/>
                  </a:lnTo>
                  <a:lnTo>
                    <a:pt x="9" y="11"/>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83" name="Freeform 620"/>
            <p:cNvSpPr>
              <a:spLocks/>
            </p:cNvSpPr>
            <p:nvPr/>
          </p:nvSpPr>
          <p:spPr bwMode="auto">
            <a:xfrm>
              <a:off x="4557" y="1848"/>
              <a:ext cx="103" cy="222"/>
            </a:xfrm>
            <a:custGeom>
              <a:avLst/>
              <a:gdLst>
                <a:gd name="T0" fmla="*/ 20 w 103"/>
                <a:gd name="T1" fmla="*/ 0 h 222"/>
                <a:gd name="T2" fmla="*/ 83 w 103"/>
                <a:gd name="T3" fmla="*/ 0 h 222"/>
                <a:gd name="T4" fmla="*/ 87 w 103"/>
                <a:gd name="T5" fmla="*/ 1 h 222"/>
                <a:gd name="T6" fmla="*/ 91 w 103"/>
                <a:gd name="T7" fmla="*/ 5 h 222"/>
                <a:gd name="T8" fmla="*/ 95 w 103"/>
                <a:gd name="T9" fmla="*/ 11 h 222"/>
                <a:gd name="T10" fmla="*/ 97 w 103"/>
                <a:gd name="T11" fmla="*/ 18 h 222"/>
                <a:gd name="T12" fmla="*/ 100 w 103"/>
                <a:gd name="T13" fmla="*/ 29 h 222"/>
                <a:gd name="T14" fmla="*/ 102 w 103"/>
                <a:gd name="T15" fmla="*/ 39 h 222"/>
                <a:gd name="T16" fmla="*/ 103 w 103"/>
                <a:gd name="T17" fmla="*/ 51 h 222"/>
                <a:gd name="T18" fmla="*/ 103 w 103"/>
                <a:gd name="T19" fmla="*/ 65 h 222"/>
                <a:gd name="T20" fmla="*/ 103 w 103"/>
                <a:gd name="T21" fmla="*/ 158 h 222"/>
                <a:gd name="T22" fmla="*/ 103 w 103"/>
                <a:gd name="T23" fmla="*/ 171 h 222"/>
                <a:gd name="T24" fmla="*/ 102 w 103"/>
                <a:gd name="T25" fmla="*/ 182 h 222"/>
                <a:gd name="T26" fmla="*/ 100 w 103"/>
                <a:gd name="T27" fmla="*/ 193 h 222"/>
                <a:gd name="T28" fmla="*/ 97 w 103"/>
                <a:gd name="T29" fmla="*/ 203 h 222"/>
                <a:gd name="T30" fmla="*/ 95 w 103"/>
                <a:gd name="T31" fmla="*/ 210 h 222"/>
                <a:gd name="T32" fmla="*/ 91 w 103"/>
                <a:gd name="T33" fmla="*/ 217 h 222"/>
                <a:gd name="T34" fmla="*/ 87 w 103"/>
                <a:gd name="T35" fmla="*/ 221 h 222"/>
                <a:gd name="T36" fmla="*/ 83 w 103"/>
                <a:gd name="T37" fmla="*/ 222 h 222"/>
                <a:gd name="T38" fmla="*/ 20 w 103"/>
                <a:gd name="T39" fmla="*/ 222 h 222"/>
                <a:gd name="T40" fmla="*/ 16 w 103"/>
                <a:gd name="T41" fmla="*/ 221 h 222"/>
                <a:gd name="T42" fmla="*/ 12 w 103"/>
                <a:gd name="T43" fmla="*/ 217 h 222"/>
                <a:gd name="T44" fmla="*/ 9 w 103"/>
                <a:gd name="T45" fmla="*/ 210 h 222"/>
                <a:gd name="T46" fmla="*/ 6 w 103"/>
                <a:gd name="T47" fmla="*/ 203 h 222"/>
                <a:gd name="T48" fmla="*/ 3 w 103"/>
                <a:gd name="T49" fmla="*/ 193 h 222"/>
                <a:gd name="T50" fmla="*/ 2 w 103"/>
                <a:gd name="T51" fmla="*/ 182 h 222"/>
                <a:gd name="T52" fmla="*/ 0 w 103"/>
                <a:gd name="T53" fmla="*/ 171 h 222"/>
                <a:gd name="T54" fmla="*/ 0 w 103"/>
                <a:gd name="T55" fmla="*/ 158 h 222"/>
                <a:gd name="T56" fmla="*/ 0 w 103"/>
                <a:gd name="T57" fmla="*/ 65 h 222"/>
                <a:gd name="T58" fmla="*/ 0 w 103"/>
                <a:gd name="T59" fmla="*/ 51 h 222"/>
                <a:gd name="T60" fmla="*/ 2 w 103"/>
                <a:gd name="T61" fmla="*/ 39 h 222"/>
                <a:gd name="T62" fmla="*/ 3 w 103"/>
                <a:gd name="T63" fmla="*/ 29 h 222"/>
                <a:gd name="T64" fmla="*/ 6 w 103"/>
                <a:gd name="T65" fmla="*/ 18 h 222"/>
                <a:gd name="T66" fmla="*/ 9 w 103"/>
                <a:gd name="T67" fmla="*/ 11 h 222"/>
                <a:gd name="T68" fmla="*/ 12 w 103"/>
                <a:gd name="T69" fmla="*/ 5 h 222"/>
                <a:gd name="T70" fmla="*/ 16 w 103"/>
                <a:gd name="T71" fmla="*/ 1 h 222"/>
                <a:gd name="T72" fmla="*/ 20 w 103"/>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2"/>
                <a:gd name="T113" fmla="*/ 103 w 10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2">
                  <a:moveTo>
                    <a:pt x="20" y="0"/>
                  </a:moveTo>
                  <a:lnTo>
                    <a:pt x="83" y="0"/>
                  </a:lnTo>
                  <a:lnTo>
                    <a:pt x="87" y="1"/>
                  </a:lnTo>
                  <a:lnTo>
                    <a:pt x="91" y="5"/>
                  </a:lnTo>
                  <a:lnTo>
                    <a:pt x="95" y="11"/>
                  </a:lnTo>
                  <a:lnTo>
                    <a:pt x="97" y="18"/>
                  </a:lnTo>
                  <a:lnTo>
                    <a:pt x="100" y="29"/>
                  </a:lnTo>
                  <a:lnTo>
                    <a:pt x="102" y="39"/>
                  </a:lnTo>
                  <a:lnTo>
                    <a:pt x="103" y="51"/>
                  </a:lnTo>
                  <a:lnTo>
                    <a:pt x="103" y="65"/>
                  </a:lnTo>
                  <a:lnTo>
                    <a:pt x="103" y="158"/>
                  </a:lnTo>
                  <a:lnTo>
                    <a:pt x="103" y="171"/>
                  </a:lnTo>
                  <a:lnTo>
                    <a:pt x="102" y="182"/>
                  </a:lnTo>
                  <a:lnTo>
                    <a:pt x="100" y="193"/>
                  </a:lnTo>
                  <a:lnTo>
                    <a:pt x="97" y="203"/>
                  </a:lnTo>
                  <a:lnTo>
                    <a:pt x="95" y="210"/>
                  </a:lnTo>
                  <a:lnTo>
                    <a:pt x="91" y="217"/>
                  </a:lnTo>
                  <a:lnTo>
                    <a:pt x="87" y="221"/>
                  </a:lnTo>
                  <a:lnTo>
                    <a:pt x="83" y="222"/>
                  </a:lnTo>
                  <a:lnTo>
                    <a:pt x="20" y="222"/>
                  </a:lnTo>
                  <a:lnTo>
                    <a:pt x="16" y="221"/>
                  </a:lnTo>
                  <a:lnTo>
                    <a:pt x="12" y="217"/>
                  </a:lnTo>
                  <a:lnTo>
                    <a:pt x="9" y="210"/>
                  </a:lnTo>
                  <a:lnTo>
                    <a:pt x="6" y="203"/>
                  </a:lnTo>
                  <a:lnTo>
                    <a:pt x="3" y="193"/>
                  </a:lnTo>
                  <a:lnTo>
                    <a:pt x="2" y="182"/>
                  </a:lnTo>
                  <a:lnTo>
                    <a:pt x="0" y="171"/>
                  </a:lnTo>
                  <a:lnTo>
                    <a:pt x="0" y="158"/>
                  </a:lnTo>
                  <a:lnTo>
                    <a:pt x="0" y="65"/>
                  </a:lnTo>
                  <a:lnTo>
                    <a:pt x="0" y="51"/>
                  </a:lnTo>
                  <a:lnTo>
                    <a:pt x="2" y="39"/>
                  </a:lnTo>
                  <a:lnTo>
                    <a:pt x="3" y="29"/>
                  </a:lnTo>
                  <a:lnTo>
                    <a:pt x="6" y="18"/>
                  </a:lnTo>
                  <a:lnTo>
                    <a:pt x="9" y="11"/>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84" name="Freeform 621"/>
            <p:cNvSpPr>
              <a:spLocks/>
            </p:cNvSpPr>
            <p:nvPr/>
          </p:nvSpPr>
          <p:spPr bwMode="auto">
            <a:xfrm>
              <a:off x="4573" y="1905"/>
              <a:ext cx="65" cy="127"/>
            </a:xfrm>
            <a:custGeom>
              <a:avLst/>
              <a:gdLst>
                <a:gd name="T0" fmla="*/ 32 w 65"/>
                <a:gd name="T1" fmla="*/ 0 h 127"/>
                <a:gd name="T2" fmla="*/ 35 w 65"/>
                <a:gd name="T3" fmla="*/ 0 h 127"/>
                <a:gd name="T4" fmla="*/ 39 w 65"/>
                <a:gd name="T5" fmla="*/ 1 h 127"/>
                <a:gd name="T6" fmla="*/ 42 w 65"/>
                <a:gd name="T7" fmla="*/ 2 h 127"/>
                <a:gd name="T8" fmla="*/ 45 w 65"/>
                <a:gd name="T9" fmla="*/ 4 h 127"/>
                <a:gd name="T10" fmla="*/ 50 w 65"/>
                <a:gd name="T11" fmla="*/ 10 h 127"/>
                <a:gd name="T12" fmla="*/ 56 w 65"/>
                <a:gd name="T13" fmla="*/ 18 h 127"/>
                <a:gd name="T14" fmla="*/ 60 w 65"/>
                <a:gd name="T15" fmla="*/ 28 h 127"/>
                <a:gd name="T16" fmla="*/ 63 w 65"/>
                <a:gd name="T17" fmla="*/ 38 h 127"/>
                <a:gd name="T18" fmla="*/ 65 w 65"/>
                <a:gd name="T19" fmla="*/ 51 h 127"/>
                <a:gd name="T20" fmla="*/ 65 w 65"/>
                <a:gd name="T21" fmla="*/ 64 h 127"/>
                <a:gd name="T22" fmla="*/ 65 w 65"/>
                <a:gd name="T23" fmla="*/ 76 h 127"/>
                <a:gd name="T24" fmla="*/ 63 w 65"/>
                <a:gd name="T25" fmla="*/ 88 h 127"/>
                <a:gd name="T26" fmla="*/ 60 w 65"/>
                <a:gd name="T27" fmla="*/ 99 h 127"/>
                <a:gd name="T28" fmla="*/ 56 w 65"/>
                <a:gd name="T29" fmla="*/ 108 h 127"/>
                <a:gd name="T30" fmla="*/ 50 w 65"/>
                <a:gd name="T31" fmla="*/ 116 h 127"/>
                <a:gd name="T32" fmla="*/ 45 w 65"/>
                <a:gd name="T33" fmla="*/ 122 h 127"/>
                <a:gd name="T34" fmla="*/ 42 w 65"/>
                <a:gd name="T35" fmla="*/ 124 h 127"/>
                <a:gd name="T36" fmla="*/ 39 w 65"/>
                <a:gd name="T37" fmla="*/ 125 h 127"/>
                <a:gd name="T38" fmla="*/ 35 w 65"/>
                <a:gd name="T39" fmla="*/ 127 h 127"/>
                <a:gd name="T40" fmla="*/ 32 w 65"/>
                <a:gd name="T41" fmla="*/ 127 h 127"/>
                <a:gd name="T42" fmla="*/ 29 w 65"/>
                <a:gd name="T43" fmla="*/ 127 h 127"/>
                <a:gd name="T44" fmla="*/ 26 w 65"/>
                <a:gd name="T45" fmla="*/ 125 h 127"/>
                <a:gd name="T46" fmla="*/ 23 w 65"/>
                <a:gd name="T47" fmla="*/ 124 h 127"/>
                <a:gd name="T48" fmla="*/ 20 w 65"/>
                <a:gd name="T49" fmla="*/ 122 h 127"/>
                <a:gd name="T50" fmla="*/ 14 w 65"/>
                <a:gd name="T51" fmla="*/ 116 h 127"/>
                <a:gd name="T52" fmla="*/ 10 w 65"/>
                <a:gd name="T53" fmla="*/ 108 h 127"/>
                <a:gd name="T54" fmla="*/ 6 w 65"/>
                <a:gd name="T55" fmla="*/ 99 h 127"/>
                <a:gd name="T56" fmla="*/ 3 w 65"/>
                <a:gd name="T57" fmla="*/ 88 h 127"/>
                <a:gd name="T58" fmla="*/ 1 w 65"/>
                <a:gd name="T59" fmla="*/ 76 h 127"/>
                <a:gd name="T60" fmla="*/ 0 w 65"/>
                <a:gd name="T61" fmla="*/ 64 h 127"/>
                <a:gd name="T62" fmla="*/ 1 w 65"/>
                <a:gd name="T63" fmla="*/ 51 h 127"/>
                <a:gd name="T64" fmla="*/ 3 w 65"/>
                <a:gd name="T65" fmla="*/ 38 h 127"/>
                <a:gd name="T66" fmla="*/ 6 w 65"/>
                <a:gd name="T67" fmla="*/ 28 h 127"/>
                <a:gd name="T68" fmla="*/ 10 w 65"/>
                <a:gd name="T69" fmla="*/ 18 h 127"/>
                <a:gd name="T70" fmla="*/ 14 w 65"/>
                <a:gd name="T71" fmla="*/ 10 h 127"/>
                <a:gd name="T72" fmla="*/ 20 w 65"/>
                <a:gd name="T73" fmla="*/ 4 h 127"/>
                <a:gd name="T74" fmla="*/ 23 w 65"/>
                <a:gd name="T75" fmla="*/ 2 h 127"/>
                <a:gd name="T76" fmla="*/ 26 w 65"/>
                <a:gd name="T77" fmla="*/ 1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9" y="1"/>
                  </a:lnTo>
                  <a:lnTo>
                    <a:pt x="42" y="2"/>
                  </a:lnTo>
                  <a:lnTo>
                    <a:pt x="45" y="4"/>
                  </a:lnTo>
                  <a:lnTo>
                    <a:pt x="50" y="10"/>
                  </a:lnTo>
                  <a:lnTo>
                    <a:pt x="56" y="18"/>
                  </a:lnTo>
                  <a:lnTo>
                    <a:pt x="60" y="28"/>
                  </a:lnTo>
                  <a:lnTo>
                    <a:pt x="63" y="38"/>
                  </a:lnTo>
                  <a:lnTo>
                    <a:pt x="65" y="51"/>
                  </a:lnTo>
                  <a:lnTo>
                    <a:pt x="65" y="64"/>
                  </a:lnTo>
                  <a:lnTo>
                    <a:pt x="65" y="76"/>
                  </a:lnTo>
                  <a:lnTo>
                    <a:pt x="63" y="88"/>
                  </a:lnTo>
                  <a:lnTo>
                    <a:pt x="60" y="99"/>
                  </a:lnTo>
                  <a:lnTo>
                    <a:pt x="56" y="108"/>
                  </a:lnTo>
                  <a:lnTo>
                    <a:pt x="50" y="116"/>
                  </a:lnTo>
                  <a:lnTo>
                    <a:pt x="45" y="122"/>
                  </a:lnTo>
                  <a:lnTo>
                    <a:pt x="42" y="124"/>
                  </a:lnTo>
                  <a:lnTo>
                    <a:pt x="39" y="125"/>
                  </a:lnTo>
                  <a:lnTo>
                    <a:pt x="35" y="127"/>
                  </a:lnTo>
                  <a:lnTo>
                    <a:pt x="32" y="127"/>
                  </a:lnTo>
                  <a:lnTo>
                    <a:pt x="29" y="127"/>
                  </a:lnTo>
                  <a:lnTo>
                    <a:pt x="26" y="125"/>
                  </a:lnTo>
                  <a:lnTo>
                    <a:pt x="23" y="124"/>
                  </a:lnTo>
                  <a:lnTo>
                    <a:pt x="20" y="122"/>
                  </a:lnTo>
                  <a:lnTo>
                    <a:pt x="14" y="116"/>
                  </a:lnTo>
                  <a:lnTo>
                    <a:pt x="10" y="108"/>
                  </a:lnTo>
                  <a:lnTo>
                    <a:pt x="6" y="99"/>
                  </a:lnTo>
                  <a:lnTo>
                    <a:pt x="3" y="88"/>
                  </a:lnTo>
                  <a:lnTo>
                    <a:pt x="1" y="76"/>
                  </a:lnTo>
                  <a:lnTo>
                    <a:pt x="0" y="64"/>
                  </a:lnTo>
                  <a:lnTo>
                    <a:pt x="1" y="51"/>
                  </a:lnTo>
                  <a:lnTo>
                    <a:pt x="3" y="38"/>
                  </a:lnTo>
                  <a:lnTo>
                    <a:pt x="6" y="28"/>
                  </a:lnTo>
                  <a:lnTo>
                    <a:pt x="10" y="18"/>
                  </a:lnTo>
                  <a:lnTo>
                    <a:pt x="14" y="10"/>
                  </a:lnTo>
                  <a:lnTo>
                    <a:pt x="20" y="4"/>
                  </a:lnTo>
                  <a:lnTo>
                    <a:pt x="23" y="2"/>
                  </a:lnTo>
                  <a:lnTo>
                    <a:pt x="26" y="1"/>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85" name="Freeform 622"/>
            <p:cNvSpPr>
              <a:spLocks/>
            </p:cNvSpPr>
            <p:nvPr/>
          </p:nvSpPr>
          <p:spPr bwMode="auto">
            <a:xfrm>
              <a:off x="4573" y="1905"/>
              <a:ext cx="65" cy="127"/>
            </a:xfrm>
            <a:custGeom>
              <a:avLst/>
              <a:gdLst>
                <a:gd name="T0" fmla="*/ 32 w 65"/>
                <a:gd name="T1" fmla="*/ 0 h 127"/>
                <a:gd name="T2" fmla="*/ 35 w 65"/>
                <a:gd name="T3" fmla="*/ 0 h 127"/>
                <a:gd name="T4" fmla="*/ 39 w 65"/>
                <a:gd name="T5" fmla="*/ 1 h 127"/>
                <a:gd name="T6" fmla="*/ 42 w 65"/>
                <a:gd name="T7" fmla="*/ 2 h 127"/>
                <a:gd name="T8" fmla="*/ 45 w 65"/>
                <a:gd name="T9" fmla="*/ 4 h 127"/>
                <a:gd name="T10" fmla="*/ 50 w 65"/>
                <a:gd name="T11" fmla="*/ 10 h 127"/>
                <a:gd name="T12" fmla="*/ 56 w 65"/>
                <a:gd name="T13" fmla="*/ 18 h 127"/>
                <a:gd name="T14" fmla="*/ 60 w 65"/>
                <a:gd name="T15" fmla="*/ 28 h 127"/>
                <a:gd name="T16" fmla="*/ 63 w 65"/>
                <a:gd name="T17" fmla="*/ 38 h 127"/>
                <a:gd name="T18" fmla="*/ 65 w 65"/>
                <a:gd name="T19" fmla="*/ 51 h 127"/>
                <a:gd name="T20" fmla="*/ 65 w 65"/>
                <a:gd name="T21" fmla="*/ 64 h 127"/>
                <a:gd name="T22" fmla="*/ 65 w 65"/>
                <a:gd name="T23" fmla="*/ 76 h 127"/>
                <a:gd name="T24" fmla="*/ 63 w 65"/>
                <a:gd name="T25" fmla="*/ 88 h 127"/>
                <a:gd name="T26" fmla="*/ 60 w 65"/>
                <a:gd name="T27" fmla="*/ 99 h 127"/>
                <a:gd name="T28" fmla="*/ 56 w 65"/>
                <a:gd name="T29" fmla="*/ 108 h 127"/>
                <a:gd name="T30" fmla="*/ 50 w 65"/>
                <a:gd name="T31" fmla="*/ 116 h 127"/>
                <a:gd name="T32" fmla="*/ 45 w 65"/>
                <a:gd name="T33" fmla="*/ 122 h 127"/>
                <a:gd name="T34" fmla="*/ 42 w 65"/>
                <a:gd name="T35" fmla="*/ 124 h 127"/>
                <a:gd name="T36" fmla="*/ 39 w 65"/>
                <a:gd name="T37" fmla="*/ 125 h 127"/>
                <a:gd name="T38" fmla="*/ 35 w 65"/>
                <a:gd name="T39" fmla="*/ 127 h 127"/>
                <a:gd name="T40" fmla="*/ 32 w 65"/>
                <a:gd name="T41" fmla="*/ 127 h 127"/>
                <a:gd name="T42" fmla="*/ 29 w 65"/>
                <a:gd name="T43" fmla="*/ 127 h 127"/>
                <a:gd name="T44" fmla="*/ 26 w 65"/>
                <a:gd name="T45" fmla="*/ 125 h 127"/>
                <a:gd name="T46" fmla="*/ 23 w 65"/>
                <a:gd name="T47" fmla="*/ 124 h 127"/>
                <a:gd name="T48" fmla="*/ 20 w 65"/>
                <a:gd name="T49" fmla="*/ 122 h 127"/>
                <a:gd name="T50" fmla="*/ 14 w 65"/>
                <a:gd name="T51" fmla="*/ 116 h 127"/>
                <a:gd name="T52" fmla="*/ 10 w 65"/>
                <a:gd name="T53" fmla="*/ 108 h 127"/>
                <a:gd name="T54" fmla="*/ 6 w 65"/>
                <a:gd name="T55" fmla="*/ 99 h 127"/>
                <a:gd name="T56" fmla="*/ 3 w 65"/>
                <a:gd name="T57" fmla="*/ 88 h 127"/>
                <a:gd name="T58" fmla="*/ 1 w 65"/>
                <a:gd name="T59" fmla="*/ 76 h 127"/>
                <a:gd name="T60" fmla="*/ 0 w 65"/>
                <a:gd name="T61" fmla="*/ 64 h 127"/>
                <a:gd name="T62" fmla="*/ 1 w 65"/>
                <a:gd name="T63" fmla="*/ 51 h 127"/>
                <a:gd name="T64" fmla="*/ 3 w 65"/>
                <a:gd name="T65" fmla="*/ 38 h 127"/>
                <a:gd name="T66" fmla="*/ 6 w 65"/>
                <a:gd name="T67" fmla="*/ 28 h 127"/>
                <a:gd name="T68" fmla="*/ 10 w 65"/>
                <a:gd name="T69" fmla="*/ 18 h 127"/>
                <a:gd name="T70" fmla="*/ 14 w 65"/>
                <a:gd name="T71" fmla="*/ 10 h 127"/>
                <a:gd name="T72" fmla="*/ 20 w 65"/>
                <a:gd name="T73" fmla="*/ 4 h 127"/>
                <a:gd name="T74" fmla="*/ 23 w 65"/>
                <a:gd name="T75" fmla="*/ 2 h 127"/>
                <a:gd name="T76" fmla="*/ 26 w 65"/>
                <a:gd name="T77" fmla="*/ 1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9" y="1"/>
                  </a:lnTo>
                  <a:lnTo>
                    <a:pt x="42" y="2"/>
                  </a:lnTo>
                  <a:lnTo>
                    <a:pt x="45" y="4"/>
                  </a:lnTo>
                  <a:lnTo>
                    <a:pt x="50" y="10"/>
                  </a:lnTo>
                  <a:lnTo>
                    <a:pt x="56" y="18"/>
                  </a:lnTo>
                  <a:lnTo>
                    <a:pt x="60" y="28"/>
                  </a:lnTo>
                  <a:lnTo>
                    <a:pt x="63" y="38"/>
                  </a:lnTo>
                  <a:lnTo>
                    <a:pt x="65" y="51"/>
                  </a:lnTo>
                  <a:lnTo>
                    <a:pt x="65" y="64"/>
                  </a:lnTo>
                  <a:lnTo>
                    <a:pt x="65" y="76"/>
                  </a:lnTo>
                  <a:lnTo>
                    <a:pt x="63" y="88"/>
                  </a:lnTo>
                  <a:lnTo>
                    <a:pt x="60" y="99"/>
                  </a:lnTo>
                  <a:lnTo>
                    <a:pt x="56" y="108"/>
                  </a:lnTo>
                  <a:lnTo>
                    <a:pt x="50" y="116"/>
                  </a:lnTo>
                  <a:lnTo>
                    <a:pt x="45" y="122"/>
                  </a:lnTo>
                  <a:lnTo>
                    <a:pt x="42" y="124"/>
                  </a:lnTo>
                  <a:lnTo>
                    <a:pt x="39" y="125"/>
                  </a:lnTo>
                  <a:lnTo>
                    <a:pt x="35" y="127"/>
                  </a:lnTo>
                  <a:lnTo>
                    <a:pt x="32" y="127"/>
                  </a:lnTo>
                  <a:lnTo>
                    <a:pt x="29" y="127"/>
                  </a:lnTo>
                  <a:lnTo>
                    <a:pt x="26" y="125"/>
                  </a:lnTo>
                  <a:lnTo>
                    <a:pt x="23" y="124"/>
                  </a:lnTo>
                  <a:lnTo>
                    <a:pt x="20" y="122"/>
                  </a:lnTo>
                  <a:lnTo>
                    <a:pt x="14" y="116"/>
                  </a:lnTo>
                  <a:lnTo>
                    <a:pt x="10" y="108"/>
                  </a:lnTo>
                  <a:lnTo>
                    <a:pt x="6" y="99"/>
                  </a:lnTo>
                  <a:lnTo>
                    <a:pt x="3" y="88"/>
                  </a:lnTo>
                  <a:lnTo>
                    <a:pt x="1" y="76"/>
                  </a:lnTo>
                  <a:lnTo>
                    <a:pt x="0" y="64"/>
                  </a:lnTo>
                  <a:lnTo>
                    <a:pt x="1" y="51"/>
                  </a:lnTo>
                  <a:lnTo>
                    <a:pt x="3" y="38"/>
                  </a:lnTo>
                  <a:lnTo>
                    <a:pt x="6" y="28"/>
                  </a:lnTo>
                  <a:lnTo>
                    <a:pt x="10" y="18"/>
                  </a:lnTo>
                  <a:lnTo>
                    <a:pt x="14" y="10"/>
                  </a:lnTo>
                  <a:lnTo>
                    <a:pt x="20" y="4"/>
                  </a:lnTo>
                  <a:lnTo>
                    <a:pt x="23" y="2"/>
                  </a:lnTo>
                  <a:lnTo>
                    <a:pt x="26" y="1"/>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686" name="Freeform 623"/>
            <p:cNvSpPr>
              <a:spLocks/>
            </p:cNvSpPr>
            <p:nvPr/>
          </p:nvSpPr>
          <p:spPr bwMode="auto">
            <a:xfrm>
              <a:off x="3920" y="1393"/>
              <a:ext cx="103" cy="223"/>
            </a:xfrm>
            <a:custGeom>
              <a:avLst/>
              <a:gdLst>
                <a:gd name="T0" fmla="*/ 20 w 103"/>
                <a:gd name="T1" fmla="*/ 0 h 223"/>
                <a:gd name="T2" fmla="*/ 83 w 103"/>
                <a:gd name="T3" fmla="*/ 0 h 223"/>
                <a:gd name="T4" fmla="*/ 87 w 103"/>
                <a:gd name="T5" fmla="*/ 2 h 223"/>
                <a:gd name="T6" fmla="*/ 91 w 103"/>
                <a:gd name="T7" fmla="*/ 5 h 223"/>
                <a:gd name="T8" fmla="*/ 94 w 103"/>
                <a:gd name="T9" fmla="*/ 12 h 223"/>
                <a:gd name="T10" fmla="*/ 97 w 103"/>
                <a:gd name="T11" fmla="*/ 19 h 223"/>
                <a:gd name="T12" fmla="*/ 100 w 103"/>
                <a:gd name="T13" fmla="*/ 29 h 223"/>
                <a:gd name="T14" fmla="*/ 101 w 103"/>
                <a:gd name="T15" fmla="*/ 40 h 223"/>
                <a:gd name="T16" fmla="*/ 103 w 103"/>
                <a:gd name="T17" fmla="*/ 52 h 223"/>
                <a:gd name="T18" fmla="*/ 103 w 103"/>
                <a:gd name="T19" fmla="*/ 64 h 223"/>
                <a:gd name="T20" fmla="*/ 103 w 103"/>
                <a:gd name="T21" fmla="*/ 158 h 223"/>
                <a:gd name="T22" fmla="*/ 103 w 103"/>
                <a:gd name="T23" fmla="*/ 172 h 223"/>
                <a:gd name="T24" fmla="*/ 101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8 w 103"/>
                <a:gd name="T45" fmla="*/ 211 h 223"/>
                <a:gd name="T46" fmla="*/ 5 w 103"/>
                <a:gd name="T47" fmla="*/ 204 h 223"/>
                <a:gd name="T48" fmla="*/ 3 w 103"/>
                <a:gd name="T49" fmla="*/ 194 h 223"/>
                <a:gd name="T50" fmla="*/ 1 w 103"/>
                <a:gd name="T51" fmla="*/ 183 h 223"/>
                <a:gd name="T52" fmla="*/ 0 w 103"/>
                <a:gd name="T53" fmla="*/ 172 h 223"/>
                <a:gd name="T54" fmla="*/ 0 w 103"/>
                <a:gd name="T55" fmla="*/ 158 h 223"/>
                <a:gd name="T56" fmla="*/ 0 w 103"/>
                <a:gd name="T57" fmla="*/ 64 h 223"/>
                <a:gd name="T58" fmla="*/ 0 w 103"/>
                <a:gd name="T59" fmla="*/ 52 h 223"/>
                <a:gd name="T60" fmla="*/ 1 w 103"/>
                <a:gd name="T61" fmla="*/ 40 h 223"/>
                <a:gd name="T62" fmla="*/ 3 w 103"/>
                <a:gd name="T63" fmla="*/ 29 h 223"/>
                <a:gd name="T64" fmla="*/ 5 w 103"/>
                <a:gd name="T65" fmla="*/ 19 h 223"/>
                <a:gd name="T66" fmla="*/ 8 w 103"/>
                <a:gd name="T67" fmla="*/ 12 h 223"/>
                <a:gd name="T68" fmla="*/ 12 w 103"/>
                <a:gd name="T69" fmla="*/ 5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5"/>
                  </a:lnTo>
                  <a:lnTo>
                    <a:pt x="94" y="12"/>
                  </a:lnTo>
                  <a:lnTo>
                    <a:pt x="97" y="19"/>
                  </a:lnTo>
                  <a:lnTo>
                    <a:pt x="100" y="29"/>
                  </a:lnTo>
                  <a:lnTo>
                    <a:pt x="101" y="40"/>
                  </a:lnTo>
                  <a:lnTo>
                    <a:pt x="103" y="52"/>
                  </a:lnTo>
                  <a:lnTo>
                    <a:pt x="103" y="64"/>
                  </a:lnTo>
                  <a:lnTo>
                    <a:pt x="103" y="158"/>
                  </a:lnTo>
                  <a:lnTo>
                    <a:pt x="103" y="172"/>
                  </a:lnTo>
                  <a:lnTo>
                    <a:pt x="101" y="183"/>
                  </a:lnTo>
                  <a:lnTo>
                    <a:pt x="100" y="194"/>
                  </a:lnTo>
                  <a:lnTo>
                    <a:pt x="97" y="204"/>
                  </a:lnTo>
                  <a:lnTo>
                    <a:pt x="94" y="211"/>
                  </a:lnTo>
                  <a:lnTo>
                    <a:pt x="91" y="217"/>
                  </a:lnTo>
                  <a:lnTo>
                    <a:pt x="87" y="222"/>
                  </a:lnTo>
                  <a:lnTo>
                    <a:pt x="83" y="223"/>
                  </a:lnTo>
                  <a:lnTo>
                    <a:pt x="20" y="223"/>
                  </a:lnTo>
                  <a:lnTo>
                    <a:pt x="16" y="222"/>
                  </a:lnTo>
                  <a:lnTo>
                    <a:pt x="12" y="217"/>
                  </a:lnTo>
                  <a:lnTo>
                    <a:pt x="8" y="211"/>
                  </a:lnTo>
                  <a:lnTo>
                    <a:pt x="5" y="204"/>
                  </a:lnTo>
                  <a:lnTo>
                    <a:pt x="3" y="194"/>
                  </a:lnTo>
                  <a:lnTo>
                    <a:pt x="1" y="183"/>
                  </a:lnTo>
                  <a:lnTo>
                    <a:pt x="0" y="172"/>
                  </a:lnTo>
                  <a:lnTo>
                    <a:pt x="0" y="158"/>
                  </a:lnTo>
                  <a:lnTo>
                    <a:pt x="0" y="64"/>
                  </a:lnTo>
                  <a:lnTo>
                    <a:pt x="0" y="52"/>
                  </a:lnTo>
                  <a:lnTo>
                    <a:pt x="1" y="40"/>
                  </a:lnTo>
                  <a:lnTo>
                    <a:pt x="3" y="29"/>
                  </a:lnTo>
                  <a:lnTo>
                    <a:pt x="5" y="19"/>
                  </a:lnTo>
                  <a:lnTo>
                    <a:pt x="8" y="12"/>
                  </a:lnTo>
                  <a:lnTo>
                    <a:pt x="12" y="5"/>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87" name="Freeform 624"/>
            <p:cNvSpPr>
              <a:spLocks/>
            </p:cNvSpPr>
            <p:nvPr/>
          </p:nvSpPr>
          <p:spPr bwMode="auto">
            <a:xfrm>
              <a:off x="3920" y="1393"/>
              <a:ext cx="103" cy="223"/>
            </a:xfrm>
            <a:custGeom>
              <a:avLst/>
              <a:gdLst>
                <a:gd name="T0" fmla="*/ 20 w 103"/>
                <a:gd name="T1" fmla="*/ 0 h 223"/>
                <a:gd name="T2" fmla="*/ 83 w 103"/>
                <a:gd name="T3" fmla="*/ 0 h 223"/>
                <a:gd name="T4" fmla="*/ 87 w 103"/>
                <a:gd name="T5" fmla="*/ 2 h 223"/>
                <a:gd name="T6" fmla="*/ 91 w 103"/>
                <a:gd name="T7" fmla="*/ 5 h 223"/>
                <a:gd name="T8" fmla="*/ 94 w 103"/>
                <a:gd name="T9" fmla="*/ 12 h 223"/>
                <a:gd name="T10" fmla="*/ 97 w 103"/>
                <a:gd name="T11" fmla="*/ 19 h 223"/>
                <a:gd name="T12" fmla="*/ 100 w 103"/>
                <a:gd name="T13" fmla="*/ 29 h 223"/>
                <a:gd name="T14" fmla="*/ 101 w 103"/>
                <a:gd name="T15" fmla="*/ 40 h 223"/>
                <a:gd name="T16" fmla="*/ 103 w 103"/>
                <a:gd name="T17" fmla="*/ 52 h 223"/>
                <a:gd name="T18" fmla="*/ 103 w 103"/>
                <a:gd name="T19" fmla="*/ 64 h 223"/>
                <a:gd name="T20" fmla="*/ 103 w 103"/>
                <a:gd name="T21" fmla="*/ 158 h 223"/>
                <a:gd name="T22" fmla="*/ 103 w 103"/>
                <a:gd name="T23" fmla="*/ 172 h 223"/>
                <a:gd name="T24" fmla="*/ 101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8 w 103"/>
                <a:gd name="T45" fmla="*/ 211 h 223"/>
                <a:gd name="T46" fmla="*/ 5 w 103"/>
                <a:gd name="T47" fmla="*/ 204 h 223"/>
                <a:gd name="T48" fmla="*/ 3 w 103"/>
                <a:gd name="T49" fmla="*/ 194 h 223"/>
                <a:gd name="T50" fmla="*/ 1 w 103"/>
                <a:gd name="T51" fmla="*/ 183 h 223"/>
                <a:gd name="T52" fmla="*/ 0 w 103"/>
                <a:gd name="T53" fmla="*/ 172 h 223"/>
                <a:gd name="T54" fmla="*/ 0 w 103"/>
                <a:gd name="T55" fmla="*/ 158 h 223"/>
                <a:gd name="T56" fmla="*/ 0 w 103"/>
                <a:gd name="T57" fmla="*/ 64 h 223"/>
                <a:gd name="T58" fmla="*/ 0 w 103"/>
                <a:gd name="T59" fmla="*/ 52 h 223"/>
                <a:gd name="T60" fmla="*/ 1 w 103"/>
                <a:gd name="T61" fmla="*/ 40 h 223"/>
                <a:gd name="T62" fmla="*/ 3 w 103"/>
                <a:gd name="T63" fmla="*/ 29 h 223"/>
                <a:gd name="T64" fmla="*/ 5 w 103"/>
                <a:gd name="T65" fmla="*/ 19 h 223"/>
                <a:gd name="T66" fmla="*/ 8 w 103"/>
                <a:gd name="T67" fmla="*/ 12 h 223"/>
                <a:gd name="T68" fmla="*/ 12 w 103"/>
                <a:gd name="T69" fmla="*/ 5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5"/>
                  </a:lnTo>
                  <a:lnTo>
                    <a:pt x="94" y="12"/>
                  </a:lnTo>
                  <a:lnTo>
                    <a:pt x="97" y="19"/>
                  </a:lnTo>
                  <a:lnTo>
                    <a:pt x="100" y="29"/>
                  </a:lnTo>
                  <a:lnTo>
                    <a:pt x="101" y="40"/>
                  </a:lnTo>
                  <a:lnTo>
                    <a:pt x="103" y="52"/>
                  </a:lnTo>
                  <a:lnTo>
                    <a:pt x="103" y="64"/>
                  </a:lnTo>
                  <a:lnTo>
                    <a:pt x="103" y="158"/>
                  </a:lnTo>
                  <a:lnTo>
                    <a:pt x="103" y="172"/>
                  </a:lnTo>
                  <a:lnTo>
                    <a:pt x="101" y="183"/>
                  </a:lnTo>
                  <a:lnTo>
                    <a:pt x="100" y="194"/>
                  </a:lnTo>
                  <a:lnTo>
                    <a:pt x="97" y="204"/>
                  </a:lnTo>
                  <a:lnTo>
                    <a:pt x="94" y="211"/>
                  </a:lnTo>
                  <a:lnTo>
                    <a:pt x="91" y="217"/>
                  </a:lnTo>
                  <a:lnTo>
                    <a:pt x="87" y="222"/>
                  </a:lnTo>
                  <a:lnTo>
                    <a:pt x="83" y="223"/>
                  </a:lnTo>
                  <a:lnTo>
                    <a:pt x="20" y="223"/>
                  </a:lnTo>
                  <a:lnTo>
                    <a:pt x="16" y="222"/>
                  </a:lnTo>
                  <a:lnTo>
                    <a:pt x="12" y="217"/>
                  </a:lnTo>
                  <a:lnTo>
                    <a:pt x="8" y="211"/>
                  </a:lnTo>
                  <a:lnTo>
                    <a:pt x="5" y="204"/>
                  </a:lnTo>
                  <a:lnTo>
                    <a:pt x="3" y="194"/>
                  </a:lnTo>
                  <a:lnTo>
                    <a:pt x="1" y="183"/>
                  </a:lnTo>
                  <a:lnTo>
                    <a:pt x="0" y="172"/>
                  </a:lnTo>
                  <a:lnTo>
                    <a:pt x="0" y="158"/>
                  </a:lnTo>
                  <a:lnTo>
                    <a:pt x="0" y="64"/>
                  </a:lnTo>
                  <a:lnTo>
                    <a:pt x="0" y="52"/>
                  </a:lnTo>
                  <a:lnTo>
                    <a:pt x="1" y="40"/>
                  </a:lnTo>
                  <a:lnTo>
                    <a:pt x="3" y="29"/>
                  </a:lnTo>
                  <a:lnTo>
                    <a:pt x="5" y="19"/>
                  </a:lnTo>
                  <a:lnTo>
                    <a:pt x="8" y="12"/>
                  </a:lnTo>
                  <a:lnTo>
                    <a:pt x="12" y="5"/>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88" name="Freeform 625"/>
            <p:cNvSpPr>
              <a:spLocks/>
            </p:cNvSpPr>
            <p:nvPr/>
          </p:nvSpPr>
          <p:spPr bwMode="auto">
            <a:xfrm>
              <a:off x="3936" y="1450"/>
              <a:ext cx="65" cy="127"/>
            </a:xfrm>
            <a:custGeom>
              <a:avLst/>
              <a:gdLst>
                <a:gd name="T0" fmla="*/ 32 w 65"/>
                <a:gd name="T1" fmla="*/ 0 h 127"/>
                <a:gd name="T2" fmla="*/ 35 w 65"/>
                <a:gd name="T3" fmla="*/ 0 h 127"/>
                <a:gd name="T4" fmla="*/ 38 w 65"/>
                <a:gd name="T5" fmla="*/ 2 h 127"/>
                <a:gd name="T6" fmla="*/ 41 w 65"/>
                <a:gd name="T7" fmla="*/ 3 h 127"/>
                <a:gd name="T8" fmla="*/ 44 w 65"/>
                <a:gd name="T9" fmla="*/ 5 h 127"/>
                <a:gd name="T10" fmla="*/ 50 w 65"/>
                <a:gd name="T11" fmla="*/ 11 h 127"/>
                <a:gd name="T12" fmla="*/ 54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4 w 65"/>
                <a:gd name="T29" fmla="*/ 109 h 127"/>
                <a:gd name="T30" fmla="*/ 50 w 65"/>
                <a:gd name="T31" fmla="*/ 117 h 127"/>
                <a:gd name="T32" fmla="*/ 44 w 65"/>
                <a:gd name="T33" fmla="*/ 123 h 127"/>
                <a:gd name="T34" fmla="*/ 41 w 65"/>
                <a:gd name="T35" fmla="*/ 125 h 127"/>
                <a:gd name="T36" fmla="*/ 38 w 65"/>
                <a:gd name="T37" fmla="*/ 126 h 127"/>
                <a:gd name="T38" fmla="*/ 35 w 65"/>
                <a:gd name="T39" fmla="*/ 127 h 127"/>
                <a:gd name="T40" fmla="*/ 32 w 65"/>
                <a:gd name="T41" fmla="*/ 127 h 127"/>
                <a:gd name="T42" fmla="*/ 29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0 w 65"/>
                <a:gd name="T59" fmla="*/ 77 h 127"/>
                <a:gd name="T60" fmla="*/ 0 w 65"/>
                <a:gd name="T61" fmla="*/ 64 h 127"/>
                <a:gd name="T62" fmla="*/ 0 w 65"/>
                <a:gd name="T63" fmla="*/ 52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2"/>
                  </a:lnTo>
                  <a:lnTo>
                    <a:pt x="41" y="3"/>
                  </a:lnTo>
                  <a:lnTo>
                    <a:pt x="44" y="5"/>
                  </a:lnTo>
                  <a:lnTo>
                    <a:pt x="50" y="11"/>
                  </a:lnTo>
                  <a:lnTo>
                    <a:pt x="54" y="19"/>
                  </a:lnTo>
                  <a:lnTo>
                    <a:pt x="59" y="28"/>
                  </a:lnTo>
                  <a:lnTo>
                    <a:pt x="62" y="39"/>
                  </a:lnTo>
                  <a:lnTo>
                    <a:pt x="64" y="52"/>
                  </a:lnTo>
                  <a:lnTo>
                    <a:pt x="65" y="64"/>
                  </a:lnTo>
                  <a:lnTo>
                    <a:pt x="64" y="77"/>
                  </a:lnTo>
                  <a:lnTo>
                    <a:pt x="62" y="89"/>
                  </a:lnTo>
                  <a:lnTo>
                    <a:pt x="59" y="99"/>
                  </a:lnTo>
                  <a:lnTo>
                    <a:pt x="54" y="109"/>
                  </a:lnTo>
                  <a:lnTo>
                    <a:pt x="50" y="117"/>
                  </a:lnTo>
                  <a:lnTo>
                    <a:pt x="44" y="123"/>
                  </a:lnTo>
                  <a:lnTo>
                    <a:pt x="41" y="125"/>
                  </a:lnTo>
                  <a:lnTo>
                    <a:pt x="38" y="126"/>
                  </a:lnTo>
                  <a:lnTo>
                    <a:pt x="35" y="127"/>
                  </a:lnTo>
                  <a:lnTo>
                    <a:pt x="32" y="127"/>
                  </a:lnTo>
                  <a:lnTo>
                    <a:pt x="29" y="127"/>
                  </a:lnTo>
                  <a:lnTo>
                    <a:pt x="25" y="126"/>
                  </a:lnTo>
                  <a:lnTo>
                    <a:pt x="22" y="125"/>
                  </a:lnTo>
                  <a:lnTo>
                    <a:pt x="19" y="123"/>
                  </a:lnTo>
                  <a:lnTo>
                    <a:pt x="14" y="117"/>
                  </a:lnTo>
                  <a:lnTo>
                    <a:pt x="9" y="109"/>
                  </a:lnTo>
                  <a:lnTo>
                    <a:pt x="5" y="99"/>
                  </a:lnTo>
                  <a:lnTo>
                    <a:pt x="2" y="89"/>
                  </a:lnTo>
                  <a:lnTo>
                    <a:pt x="0" y="77"/>
                  </a:lnTo>
                  <a:lnTo>
                    <a:pt x="0" y="64"/>
                  </a:lnTo>
                  <a:lnTo>
                    <a:pt x="0" y="52"/>
                  </a:lnTo>
                  <a:lnTo>
                    <a:pt x="2" y="39"/>
                  </a:lnTo>
                  <a:lnTo>
                    <a:pt x="5" y="28"/>
                  </a:lnTo>
                  <a:lnTo>
                    <a:pt x="9" y="19"/>
                  </a:lnTo>
                  <a:lnTo>
                    <a:pt x="14" y="11"/>
                  </a:lnTo>
                  <a:lnTo>
                    <a:pt x="19" y="5"/>
                  </a:lnTo>
                  <a:lnTo>
                    <a:pt x="22" y="3"/>
                  </a:lnTo>
                  <a:lnTo>
                    <a:pt x="25"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89" name="Freeform 626"/>
            <p:cNvSpPr>
              <a:spLocks/>
            </p:cNvSpPr>
            <p:nvPr/>
          </p:nvSpPr>
          <p:spPr bwMode="auto">
            <a:xfrm>
              <a:off x="3936" y="1450"/>
              <a:ext cx="65" cy="127"/>
            </a:xfrm>
            <a:custGeom>
              <a:avLst/>
              <a:gdLst>
                <a:gd name="T0" fmla="*/ 32 w 65"/>
                <a:gd name="T1" fmla="*/ 0 h 127"/>
                <a:gd name="T2" fmla="*/ 35 w 65"/>
                <a:gd name="T3" fmla="*/ 0 h 127"/>
                <a:gd name="T4" fmla="*/ 38 w 65"/>
                <a:gd name="T5" fmla="*/ 2 h 127"/>
                <a:gd name="T6" fmla="*/ 41 w 65"/>
                <a:gd name="T7" fmla="*/ 3 h 127"/>
                <a:gd name="T8" fmla="*/ 44 w 65"/>
                <a:gd name="T9" fmla="*/ 5 h 127"/>
                <a:gd name="T10" fmla="*/ 50 w 65"/>
                <a:gd name="T11" fmla="*/ 11 h 127"/>
                <a:gd name="T12" fmla="*/ 54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4 w 65"/>
                <a:gd name="T29" fmla="*/ 109 h 127"/>
                <a:gd name="T30" fmla="*/ 50 w 65"/>
                <a:gd name="T31" fmla="*/ 117 h 127"/>
                <a:gd name="T32" fmla="*/ 44 w 65"/>
                <a:gd name="T33" fmla="*/ 123 h 127"/>
                <a:gd name="T34" fmla="*/ 41 w 65"/>
                <a:gd name="T35" fmla="*/ 125 h 127"/>
                <a:gd name="T36" fmla="*/ 38 w 65"/>
                <a:gd name="T37" fmla="*/ 126 h 127"/>
                <a:gd name="T38" fmla="*/ 35 w 65"/>
                <a:gd name="T39" fmla="*/ 127 h 127"/>
                <a:gd name="T40" fmla="*/ 32 w 65"/>
                <a:gd name="T41" fmla="*/ 127 h 127"/>
                <a:gd name="T42" fmla="*/ 29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0 w 65"/>
                <a:gd name="T59" fmla="*/ 77 h 127"/>
                <a:gd name="T60" fmla="*/ 0 w 65"/>
                <a:gd name="T61" fmla="*/ 64 h 127"/>
                <a:gd name="T62" fmla="*/ 0 w 65"/>
                <a:gd name="T63" fmla="*/ 52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2"/>
                  </a:lnTo>
                  <a:lnTo>
                    <a:pt x="41" y="3"/>
                  </a:lnTo>
                  <a:lnTo>
                    <a:pt x="44" y="5"/>
                  </a:lnTo>
                  <a:lnTo>
                    <a:pt x="50" y="11"/>
                  </a:lnTo>
                  <a:lnTo>
                    <a:pt x="54" y="19"/>
                  </a:lnTo>
                  <a:lnTo>
                    <a:pt x="59" y="28"/>
                  </a:lnTo>
                  <a:lnTo>
                    <a:pt x="62" y="39"/>
                  </a:lnTo>
                  <a:lnTo>
                    <a:pt x="64" y="52"/>
                  </a:lnTo>
                  <a:lnTo>
                    <a:pt x="65" y="64"/>
                  </a:lnTo>
                  <a:lnTo>
                    <a:pt x="64" y="77"/>
                  </a:lnTo>
                  <a:lnTo>
                    <a:pt x="62" y="89"/>
                  </a:lnTo>
                  <a:lnTo>
                    <a:pt x="59" y="99"/>
                  </a:lnTo>
                  <a:lnTo>
                    <a:pt x="54" y="109"/>
                  </a:lnTo>
                  <a:lnTo>
                    <a:pt x="50" y="117"/>
                  </a:lnTo>
                  <a:lnTo>
                    <a:pt x="44" y="123"/>
                  </a:lnTo>
                  <a:lnTo>
                    <a:pt x="41" y="125"/>
                  </a:lnTo>
                  <a:lnTo>
                    <a:pt x="38" y="126"/>
                  </a:lnTo>
                  <a:lnTo>
                    <a:pt x="35" y="127"/>
                  </a:lnTo>
                  <a:lnTo>
                    <a:pt x="32" y="127"/>
                  </a:lnTo>
                  <a:lnTo>
                    <a:pt x="29" y="127"/>
                  </a:lnTo>
                  <a:lnTo>
                    <a:pt x="25" y="126"/>
                  </a:lnTo>
                  <a:lnTo>
                    <a:pt x="22" y="125"/>
                  </a:lnTo>
                  <a:lnTo>
                    <a:pt x="19" y="123"/>
                  </a:lnTo>
                  <a:lnTo>
                    <a:pt x="14" y="117"/>
                  </a:lnTo>
                  <a:lnTo>
                    <a:pt x="9" y="109"/>
                  </a:lnTo>
                  <a:lnTo>
                    <a:pt x="5" y="99"/>
                  </a:lnTo>
                  <a:lnTo>
                    <a:pt x="2" y="89"/>
                  </a:lnTo>
                  <a:lnTo>
                    <a:pt x="0" y="77"/>
                  </a:lnTo>
                  <a:lnTo>
                    <a:pt x="0" y="64"/>
                  </a:lnTo>
                  <a:lnTo>
                    <a:pt x="0" y="52"/>
                  </a:lnTo>
                  <a:lnTo>
                    <a:pt x="2" y="39"/>
                  </a:lnTo>
                  <a:lnTo>
                    <a:pt x="5" y="28"/>
                  </a:lnTo>
                  <a:lnTo>
                    <a:pt x="9" y="19"/>
                  </a:lnTo>
                  <a:lnTo>
                    <a:pt x="14" y="11"/>
                  </a:lnTo>
                  <a:lnTo>
                    <a:pt x="19" y="5"/>
                  </a:lnTo>
                  <a:lnTo>
                    <a:pt x="22" y="3"/>
                  </a:lnTo>
                  <a:lnTo>
                    <a:pt x="25"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690" name="Freeform 627"/>
            <p:cNvSpPr>
              <a:spLocks/>
            </p:cNvSpPr>
            <p:nvPr/>
          </p:nvSpPr>
          <p:spPr bwMode="auto">
            <a:xfrm>
              <a:off x="4026" y="1393"/>
              <a:ext cx="103" cy="223"/>
            </a:xfrm>
            <a:custGeom>
              <a:avLst/>
              <a:gdLst>
                <a:gd name="T0" fmla="*/ 20 w 103"/>
                <a:gd name="T1" fmla="*/ 0 h 223"/>
                <a:gd name="T2" fmla="*/ 83 w 103"/>
                <a:gd name="T3" fmla="*/ 0 h 223"/>
                <a:gd name="T4" fmla="*/ 87 w 103"/>
                <a:gd name="T5" fmla="*/ 2 h 223"/>
                <a:gd name="T6" fmla="*/ 91 w 103"/>
                <a:gd name="T7" fmla="*/ 5 h 223"/>
                <a:gd name="T8" fmla="*/ 94 w 103"/>
                <a:gd name="T9" fmla="*/ 12 h 223"/>
                <a:gd name="T10" fmla="*/ 97 w 103"/>
                <a:gd name="T11" fmla="*/ 19 h 223"/>
                <a:gd name="T12" fmla="*/ 100 w 103"/>
                <a:gd name="T13" fmla="*/ 29 h 223"/>
                <a:gd name="T14" fmla="*/ 101 w 103"/>
                <a:gd name="T15" fmla="*/ 40 h 223"/>
                <a:gd name="T16" fmla="*/ 103 w 103"/>
                <a:gd name="T17" fmla="*/ 52 h 223"/>
                <a:gd name="T18" fmla="*/ 103 w 103"/>
                <a:gd name="T19" fmla="*/ 64 h 223"/>
                <a:gd name="T20" fmla="*/ 103 w 103"/>
                <a:gd name="T21" fmla="*/ 158 h 223"/>
                <a:gd name="T22" fmla="*/ 103 w 103"/>
                <a:gd name="T23" fmla="*/ 172 h 223"/>
                <a:gd name="T24" fmla="*/ 101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8 w 103"/>
                <a:gd name="T45" fmla="*/ 211 h 223"/>
                <a:gd name="T46" fmla="*/ 5 w 103"/>
                <a:gd name="T47" fmla="*/ 204 h 223"/>
                <a:gd name="T48" fmla="*/ 3 w 103"/>
                <a:gd name="T49" fmla="*/ 194 h 223"/>
                <a:gd name="T50" fmla="*/ 1 w 103"/>
                <a:gd name="T51" fmla="*/ 183 h 223"/>
                <a:gd name="T52" fmla="*/ 0 w 103"/>
                <a:gd name="T53" fmla="*/ 172 h 223"/>
                <a:gd name="T54" fmla="*/ 0 w 103"/>
                <a:gd name="T55" fmla="*/ 158 h 223"/>
                <a:gd name="T56" fmla="*/ 0 w 103"/>
                <a:gd name="T57" fmla="*/ 64 h 223"/>
                <a:gd name="T58" fmla="*/ 0 w 103"/>
                <a:gd name="T59" fmla="*/ 52 h 223"/>
                <a:gd name="T60" fmla="*/ 1 w 103"/>
                <a:gd name="T61" fmla="*/ 40 h 223"/>
                <a:gd name="T62" fmla="*/ 3 w 103"/>
                <a:gd name="T63" fmla="*/ 29 h 223"/>
                <a:gd name="T64" fmla="*/ 5 w 103"/>
                <a:gd name="T65" fmla="*/ 19 h 223"/>
                <a:gd name="T66" fmla="*/ 8 w 103"/>
                <a:gd name="T67" fmla="*/ 12 h 223"/>
                <a:gd name="T68" fmla="*/ 12 w 103"/>
                <a:gd name="T69" fmla="*/ 5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5"/>
                  </a:lnTo>
                  <a:lnTo>
                    <a:pt x="94" y="12"/>
                  </a:lnTo>
                  <a:lnTo>
                    <a:pt x="97" y="19"/>
                  </a:lnTo>
                  <a:lnTo>
                    <a:pt x="100" y="29"/>
                  </a:lnTo>
                  <a:lnTo>
                    <a:pt x="101" y="40"/>
                  </a:lnTo>
                  <a:lnTo>
                    <a:pt x="103" y="52"/>
                  </a:lnTo>
                  <a:lnTo>
                    <a:pt x="103" y="64"/>
                  </a:lnTo>
                  <a:lnTo>
                    <a:pt x="103" y="158"/>
                  </a:lnTo>
                  <a:lnTo>
                    <a:pt x="103" y="172"/>
                  </a:lnTo>
                  <a:lnTo>
                    <a:pt x="101" y="183"/>
                  </a:lnTo>
                  <a:lnTo>
                    <a:pt x="100" y="194"/>
                  </a:lnTo>
                  <a:lnTo>
                    <a:pt x="97" y="204"/>
                  </a:lnTo>
                  <a:lnTo>
                    <a:pt x="94" y="211"/>
                  </a:lnTo>
                  <a:lnTo>
                    <a:pt x="91" y="217"/>
                  </a:lnTo>
                  <a:lnTo>
                    <a:pt x="87" y="222"/>
                  </a:lnTo>
                  <a:lnTo>
                    <a:pt x="83" y="223"/>
                  </a:lnTo>
                  <a:lnTo>
                    <a:pt x="20" y="223"/>
                  </a:lnTo>
                  <a:lnTo>
                    <a:pt x="16" y="222"/>
                  </a:lnTo>
                  <a:lnTo>
                    <a:pt x="12" y="217"/>
                  </a:lnTo>
                  <a:lnTo>
                    <a:pt x="8" y="211"/>
                  </a:lnTo>
                  <a:lnTo>
                    <a:pt x="5" y="204"/>
                  </a:lnTo>
                  <a:lnTo>
                    <a:pt x="3" y="194"/>
                  </a:lnTo>
                  <a:lnTo>
                    <a:pt x="1" y="183"/>
                  </a:lnTo>
                  <a:lnTo>
                    <a:pt x="0" y="172"/>
                  </a:lnTo>
                  <a:lnTo>
                    <a:pt x="0" y="158"/>
                  </a:lnTo>
                  <a:lnTo>
                    <a:pt x="0" y="64"/>
                  </a:lnTo>
                  <a:lnTo>
                    <a:pt x="0" y="52"/>
                  </a:lnTo>
                  <a:lnTo>
                    <a:pt x="1" y="40"/>
                  </a:lnTo>
                  <a:lnTo>
                    <a:pt x="3" y="29"/>
                  </a:lnTo>
                  <a:lnTo>
                    <a:pt x="5" y="19"/>
                  </a:lnTo>
                  <a:lnTo>
                    <a:pt x="8" y="12"/>
                  </a:lnTo>
                  <a:lnTo>
                    <a:pt x="12" y="5"/>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91" name="Freeform 628"/>
            <p:cNvSpPr>
              <a:spLocks/>
            </p:cNvSpPr>
            <p:nvPr/>
          </p:nvSpPr>
          <p:spPr bwMode="auto">
            <a:xfrm>
              <a:off x="4026" y="1393"/>
              <a:ext cx="103" cy="223"/>
            </a:xfrm>
            <a:custGeom>
              <a:avLst/>
              <a:gdLst>
                <a:gd name="T0" fmla="*/ 20 w 103"/>
                <a:gd name="T1" fmla="*/ 0 h 223"/>
                <a:gd name="T2" fmla="*/ 83 w 103"/>
                <a:gd name="T3" fmla="*/ 0 h 223"/>
                <a:gd name="T4" fmla="*/ 87 w 103"/>
                <a:gd name="T5" fmla="*/ 2 h 223"/>
                <a:gd name="T6" fmla="*/ 91 w 103"/>
                <a:gd name="T7" fmla="*/ 5 h 223"/>
                <a:gd name="T8" fmla="*/ 94 w 103"/>
                <a:gd name="T9" fmla="*/ 12 h 223"/>
                <a:gd name="T10" fmla="*/ 97 w 103"/>
                <a:gd name="T11" fmla="*/ 19 h 223"/>
                <a:gd name="T12" fmla="*/ 100 w 103"/>
                <a:gd name="T13" fmla="*/ 29 h 223"/>
                <a:gd name="T14" fmla="*/ 101 w 103"/>
                <a:gd name="T15" fmla="*/ 40 h 223"/>
                <a:gd name="T16" fmla="*/ 103 w 103"/>
                <a:gd name="T17" fmla="*/ 52 h 223"/>
                <a:gd name="T18" fmla="*/ 103 w 103"/>
                <a:gd name="T19" fmla="*/ 64 h 223"/>
                <a:gd name="T20" fmla="*/ 103 w 103"/>
                <a:gd name="T21" fmla="*/ 158 h 223"/>
                <a:gd name="T22" fmla="*/ 103 w 103"/>
                <a:gd name="T23" fmla="*/ 172 h 223"/>
                <a:gd name="T24" fmla="*/ 101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8 w 103"/>
                <a:gd name="T45" fmla="*/ 211 h 223"/>
                <a:gd name="T46" fmla="*/ 5 w 103"/>
                <a:gd name="T47" fmla="*/ 204 h 223"/>
                <a:gd name="T48" fmla="*/ 3 w 103"/>
                <a:gd name="T49" fmla="*/ 194 h 223"/>
                <a:gd name="T50" fmla="*/ 1 w 103"/>
                <a:gd name="T51" fmla="*/ 183 h 223"/>
                <a:gd name="T52" fmla="*/ 0 w 103"/>
                <a:gd name="T53" fmla="*/ 172 h 223"/>
                <a:gd name="T54" fmla="*/ 0 w 103"/>
                <a:gd name="T55" fmla="*/ 158 h 223"/>
                <a:gd name="T56" fmla="*/ 0 w 103"/>
                <a:gd name="T57" fmla="*/ 64 h 223"/>
                <a:gd name="T58" fmla="*/ 0 w 103"/>
                <a:gd name="T59" fmla="*/ 52 h 223"/>
                <a:gd name="T60" fmla="*/ 1 w 103"/>
                <a:gd name="T61" fmla="*/ 40 h 223"/>
                <a:gd name="T62" fmla="*/ 3 w 103"/>
                <a:gd name="T63" fmla="*/ 29 h 223"/>
                <a:gd name="T64" fmla="*/ 5 w 103"/>
                <a:gd name="T65" fmla="*/ 19 h 223"/>
                <a:gd name="T66" fmla="*/ 8 w 103"/>
                <a:gd name="T67" fmla="*/ 12 h 223"/>
                <a:gd name="T68" fmla="*/ 12 w 103"/>
                <a:gd name="T69" fmla="*/ 5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5"/>
                  </a:lnTo>
                  <a:lnTo>
                    <a:pt x="94" y="12"/>
                  </a:lnTo>
                  <a:lnTo>
                    <a:pt x="97" y="19"/>
                  </a:lnTo>
                  <a:lnTo>
                    <a:pt x="100" y="29"/>
                  </a:lnTo>
                  <a:lnTo>
                    <a:pt x="101" y="40"/>
                  </a:lnTo>
                  <a:lnTo>
                    <a:pt x="103" y="52"/>
                  </a:lnTo>
                  <a:lnTo>
                    <a:pt x="103" y="64"/>
                  </a:lnTo>
                  <a:lnTo>
                    <a:pt x="103" y="158"/>
                  </a:lnTo>
                  <a:lnTo>
                    <a:pt x="103" y="172"/>
                  </a:lnTo>
                  <a:lnTo>
                    <a:pt x="101" y="183"/>
                  </a:lnTo>
                  <a:lnTo>
                    <a:pt x="100" y="194"/>
                  </a:lnTo>
                  <a:lnTo>
                    <a:pt x="97" y="204"/>
                  </a:lnTo>
                  <a:lnTo>
                    <a:pt x="94" y="211"/>
                  </a:lnTo>
                  <a:lnTo>
                    <a:pt x="91" y="217"/>
                  </a:lnTo>
                  <a:lnTo>
                    <a:pt x="87" y="222"/>
                  </a:lnTo>
                  <a:lnTo>
                    <a:pt x="83" y="223"/>
                  </a:lnTo>
                  <a:lnTo>
                    <a:pt x="20" y="223"/>
                  </a:lnTo>
                  <a:lnTo>
                    <a:pt x="16" y="222"/>
                  </a:lnTo>
                  <a:lnTo>
                    <a:pt x="12" y="217"/>
                  </a:lnTo>
                  <a:lnTo>
                    <a:pt x="8" y="211"/>
                  </a:lnTo>
                  <a:lnTo>
                    <a:pt x="5" y="204"/>
                  </a:lnTo>
                  <a:lnTo>
                    <a:pt x="3" y="194"/>
                  </a:lnTo>
                  <a:lnTo>
                    <a:pt x="1" y="183"/>
                  </a:lnTo>
                  <a:lnTo>
                    <a:pt x="0" y="172"/>
                  </a:lnTo>
                  <a:lnTo>
                    <a:pt x="0" y="158"/>
                  </a:lnTo>
                  <a:lnTo>
                    <a:pt x="0" y="64"/>
                  </a:lnTo>
                  <a:lnTo>
                    <a:pt x="0" y="52"/>
                  </a:lnTo>
                  <a:lnTo>
                    <a:pt x="1" y="40"/>
                  </a:lnTo>
                  <a:lnTo>
                    <a:pt x="3" y="29"/>
                  </a:lnTo>
                  <a:lnTo>
                    <a:pt x="5" y="19"/>
                  </a:lnTo>
                  <a:lnTo>
                    <a:pt x="8" y="12"/>
                  </a:lnTo>
                  <a:lnTo>
                    <a:pt x="12" y="5"/>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92" name="Freeform 629"/>
            <p:cNvSpPr>
              <a:spLocks/>
            </p:cNvSpPr>
            <p:nvPr/>
          </p:nvSpPr>
          <p:spPr bwMode="auto">
            <a:xfrm>
              <a:off x="4042" y="1450"/>
              <a:ext cx="65" cy="127"/>
            </a:xfrm>
            <a:custGeom>
              <a:avLst/>
              <a:gdLst>
                <a:gd name="T0" fmla="*/ 32 w 65"/>
                <a:gd name="T1" fmla="*/ 0 h 127"/>
                <a:gd name="T2" fmla="*/ 35 w 65"/>
                <a:gd name="T3" fmla="*/ 0 h 127"/>
                <a:gd name="T4" fmla="*/ 38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8 w 65"/>
                <a:gd name="T37" fmla="*/ 126 h 127"/>
                <a:gd name="T38" fmla="*/ 35 w 65"/>
                <a:gd name="T39" fmla="*/ 127 h 127"/>
                <a:gd name="T40" fmla="*/ 32 w 65"/>
                <a:gd name="T41" fmla="*/ 127 h 127"/>
                <a:gd name="T42" fmla="*/ 29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1 w 65"/>
                <a:gd name="T59" fmla="*/ 77 h 127"/>
                <a:gd name="T60" fmla="*/ 0 w 65"/>
                <a:gd name="T61" fmla="*/ 64 h 127"/>
                <a:gd name="T62" fmla="*/ 1 w 65"/>
                <a:gd name="T63" fmla="*/ 52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2"/>
                  </a:lnTo>
                  <a:lnTo>
                    <a:pt x="42" y="3"/>
                  </a:lnTo>
                  <a:lnTo>
                    <a:pt x="45" y="5"/>
                  </a:lnTo>
                  <a:lnTo>
                    <a:pt x="51" y="11"/>
                  </a:lnTo>
                  <a:lnTo>
                    <a:pt x="55" y="19"/>
                  </a:lnTo>
                  <a:lnTo>
                    <a:pt x="59" y="28"/>
                  </a:lnTo>
                  <a:lnTo>
                    <a:pt x="62" y="39"/>
                  </a:lnTo>
                  <a:lnTo>
                    <a:pt x="64" y="52"/>
                  </a:lnTo>
                  <a:lnTo>
                    <a:pt x="65" y="64"/>
                  </a:lnTo>
                  <a:lnTo>
                    <a:pt x="64" y="77"/>
                  </a:lnTo>
                  <a:lnTo>
                    <a:pt x="62" y="89"/>
                  </a:lnTo>
                  <a:lnTo>
                    <a:pt x="59" y="99"/>
                  </a:lnTo>
                  <a:lnTo>
                    <a:pt x="55" y="109"/>
                  </a:lnTo>
                  <a:lnTo>
                    <a:pt x="51" y="117"/>
                  </a:lnTo>
                  <a:lnTo>
                    <a:pt x="45" y="123"/>
                  </a:lnTo>
                  <a:lnTo>
                    <a:pt x="42" y="125"/>
                  </a:lnTo>
                  <a:lnTo>
                    <a:pt x="38" y="126"/>
                  </a:lnTo>
                  <a:lnTo>
                    <a:pt x="35" y="127"/>
                  </a:lnTo>
                  <a:lnTo>
                    <a:pt x="32" y="127"/>
                  </a:lnTo>
                  <a:lnTo>
                    <a:pt x="29" y="127"/>
                  </a:lnTo>
                  <a:lnTo>
                    <a:pt x="25" y="126"/>
                  </a:lnTo>
                  <a:lnTo>
                    <a:pt x="22" y="125"/>
                  </a:lnTo>
                  <a:lnTo>
                    <a:pt x="19" y="123"/>
                  </a:lnTo>
                  <a:lnTo>
                    <a:pt x="14" y="117"/>
                  </a:lnTo>
                  <a:lnTo>
                    <a:pt x="9" y="109"/>
                  </a:lnTo>
                  <a:lnTo>
                    <a:pt x="5" y="99"/>
                  </a:lnTo>
                  <a:lnTo>
                    <a:pt x="2" y="89"/>
                  </a:lnTo>
                  <a:lnTo>
                    <a:pt x="1" y="77"/>
                  </a:lnTo>
                  <a:lnTo>
                    <a:pt x="0" y="64"/>
                  </a:lnTo>
                  <a:lnTo>
                    <a:pt x="1" y="52"/>
                  </a:lnTo>
                  <a:lnTo>
                    <a:pt x="2" y="39"/>
                  </a:lnTo>
                  <a:lnTo>
                    <a:pt x="5" y="28"/>
                  </a:lnTo>
                  <a:lnTo>
                    <a:pt x="9" y="19"/>
                  </a:lnTo>
                  <a:lnTo>
                    <a:pt x="14" y="11"/>
                  </a:lnTo>
                  <a:lnTo>
                    <a:pt x="19" y="5"/>
                  </a:lnTo>
                  <a:lnTo>
                    <a:pt x="22" y="3"/>
                  </a:lnTo>
                  <a:lnTo>
                    <a:pt x="25"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93" name="Freeform 630"/>
            <p:cNvSpPr>
              <a:spLocks/>
            </p:cNvSpPr>
            <p:nvPr/>
          </p:nvSpPr>
          <p:spPr bwMode="auto">
            <a:xfrm>
              <a:off x="4042" y="1450"/>
              <a:ext cx="65" cy="127"/>
            </a:xfrm>
            <a:custGeom>
              <a:avLst/>
              <a:gdLst>
                <a:gd name="T0" fmla="*/ 32 w 65"/>
                <a:gd name="T1" fmla="*/ 0 h 127"/>
                <a:gd name="T2" fmla="*/ 35 w 65"/>
                <a:gd name="T3" fmla="*/ 0 h 127"/>
                <a:gd name="T4" fmla="*/ 38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8 w 65"/>
                <a:gd name="T37" fmla="*/ 126 h 127"/>
                <a:gd name="T38" fmla="*/ 35 w 65"/>
                <a:gd name="T39" fmla="*/ 127 h 127"/>
                <a:gd name="T40" fmla="*/ 32 w 65"/>
                <a:gd name="T41" fmla="*/ 127 h 127"/>
                <a:gd name="T42" fmla="*/ 29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1 w 65"/>
                <a:gd name="T59" fmla="*/ 77 h 127"/>
                <a:gd name="T60" fmla="*/ 0 w 65"/>
                <a:gd name="T61" fmla="*/ 64 h 127"/>
                <a:gd name="T62" fmla="*/ 1 w 65"/>
                <a:gd name="T63" fmla="*/ 52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2"/>
                  </a:lnTo>
                  <a:lnTo>
                    <a:pt x="42" y="3"/>
                  </a:lnTo>
                  <a:lnTo>
                    <a:pt x="45" y="5"/>
                  </a:lnTo>
                  <a:lnTo>
                    <a:pt x="51" y="11"/>
                  </a:lnTo>
                  <a:lnTo>
                    <a:pt x="55" y="19"/>
                  </a:lnTo>
                  <a:lnTo>
                    <a:pt x="59" y="28"/>
                  </a:lnTo>
                  <a:lnTo>
                    <a:pt x="62" y="39"/>
                  </a:lnTo>
                  <a:lnTo>
                    <a:pt x="64" y="52"/>
                  </a:lnTo>
                  <a:lnTo>
                    <a:pt x="65" y="64"/>
                  </a:lnTo>
                  <a:lnTo>
                    <a:pt x="64" y="77"/>
                  </a:lnTo>
                  <a:lnTo>
                    <a:pt x="62" y="89"/>
                  </a:lnTo>
                  <a:lnTo>
                    <a:pt x="59" y="99"/>
                  </a:lnTo>
                  <a:lnTo>
                    <a:pt x="55" y="109"/>
                  </a:lnTo>
                  <a:lnTo>
                    <a:pt x="51" y="117"/>
                  </a:lnTo>
                  <a:lnTo>
                    <a:pt x="45" y="123"/>
                  </a:lnTo>
                  <a:lnTo>
                    <a:pt x="42" y="125"/>
                  </a:lnTo>
                  <a:lnTo>
                    <a:pt x="38" y="126"/>
                  </a:lnTo>
                  <a:lnTo>
                    <a:pt x="35" y="127"/>
                  </a:lnTo>
                  <a:lnTo>
                    <a:pt x="32" y="127"/>
                  </a:lnTo>
                  <a:lnTo>
                    <a:pt x="29" y="127"/>
                  </a:lnTo>
                  <a:lnTo>
                    <a:pt x="25" y="126"/>
                  </a:lnTo>
                  <a:lnTo>
                    <a:pt x="22" y="125"/>
                  </a:lnTo>
                  <a:lnTo>
                    <a:pt x="19" y="123"/>
                  </a:lnTo>
                  <a:lnTo>
                    <a:pt x="14" y="117"/>
                  </a:lnTo>
                  <a:lnTo>
                    <a:pt x="9" y="109"/>
                  </a:lnTo>
                  <a:lnTo>
                    <a:pt x="5" y="99"/>
                  </a:lnTo>
                  <a:lnTo>
                    <a:pt x="2" y="89"/>
                  </a:lnTo>
                  <a:lnTo>
                    <a:pt x="1" y="77"/>
                  </a:lnTo>
                  <a:lnTo>
                    <a:pt x="0" y="64"/>
                  </a:lnTo>
                  <a:lnTo>
                    <a:pt x="1" y="52"/>
                  </a:lnTo>
                  <a:lnTo>
                    <a:pt x="2" y="39"/>
                  </a:lnTo>
                  <a:lnTo>
                    <a:pt x="5" y="28"/>
                  </a:lnTo>
                  <a:lnTo>
                    <a:pt x="9" y="19"/>
                  </a:lnTo>
                  <a:lnTo>
                    <a:pt x="14" y="11"/>
                  </a:lnTo>
                  <a:lnTo>
                    <a:pt x="19" y="5"/>
                  </a:lnTo>
                  <a:lnTo>
                    <a:pt x="22" y="3"/>
                  </a:lnTo>
                  <a:lnTo>
                    <a:pt x="25"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694" name="Freeform 631"/>
            <p:cNvSpPr>
              <a:spLocks/>
            </p:cNvSpPr>
            <p:nvPr/>
          </p:nvSpPr>
          <p:spPr bwMode="auto">
            <a:xfrm>
              <a:off x="4132" y="1393"/>
              <a:ext cx="103" cy="223"/>
            </a:xfrm>
            <a:custGeom>
              <a:avLst/>
              <a:gdLst>
                <a:gd name="T0" fmla="*/ 20 w 103"/>
                <a:gd name="T1" fmla="*/ 0 h 223"/>
                <a:gd name="T2" fmla="*/ 83 w 103"/>
                <a:gd name="T3" fmla="*/ 0 h 223"/>
                <a:gd name="T4" fmla="*/ 87 w 103"/>
                <a:gd name="T5" fmla="*/ 2 h 223"/>
                <a:gd name="T6" fmla="*/ 91 w 103"/>
                <a:gd name="T7" fmla="*/ 5 h 223"/>
                <a:gd name="T8" fmla="*/ 94 w 103"/>
                <a:gd name="T9" fmla="*/ 12 h 223"/>
                <a:gd name="T10" fmla="*/ 97 w 103"/>
                <a:gd name="T11" fmla="*/ 19 h 223"/>
                <a:gd name="T12" fmla="*/ 100 w 103"/>
                <a:gd name="T13" fmla="*/ 29 h 223"/>
                <a:gd name="T14" fmla="*/ 102 w 103"/>
                <a:gd name="T15" fmla="*/ 40 h 223"/>
                <a:gd name="T16" fmla="*/ 103 w 103"/>
                <a:gd name="T17" fmla="*/ 52 h 223"/>
                <a:gd name="T18" fmla="*/ 103 w 103"/>
                <a:gd name="T19" fmla="*/ 64 h 223"/>
                <a:gd name="T20" fmla="*/ 103 w 103"/>
                <a:gd name="T21" fmla="*/ 158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8 h 223"/>
                <a:gd name="T56" fmla="*/ 0 w 103"/>
                <a:gd name="T57" fmla="*/ 64 h 223"/>
                <a:gd name="T58" fmla="*/ 0 w 103"/>
                <a:gd name="T59" fmla="*/ 52 h 223"/>
                <a:gd name="T60" fmla="*/ 1 w 103"/>
                <a:gd name="T61" fmla="*/ 40 h 223"/>
                <a:gd name="T62" fmla="*/ 3 w 103"/>
                <a:gd name="T63" fmla="*/ 29 h 223"/>
                <a:gd name="T64" fmla="*/ 6 w 103"/>
                <a:gd name="T65" fmla="*/ 19 h 223"/>
                <a:gd name="T66" fmla="*/ 9 w 103"/>
                <a:gd name="T67" fmla="*/ 12 h 223"/>
                <a:gd name="T68" fmla="*/ 12 w 103"/>
                <a:gd name="T69" fmla="*/ 5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5"/>
                  </a:lnTo>
                  <a:lnTo>
                    <a:pt x="94" y="12"/>
                  </a:lnTo>
                  <a:lnTo>
                    <a:pt x="97" y="19"/>
                  </a:lnTo>
                  <a:lnTo>
                    <a:pt x="100" y="29"/>
                  </a:lnTo>
                  <a:lnTo>
                    <a:pt x="102" y="40"/>
                  </a:lnTo>
                  <a:lnTo>
                    <a:pt x="103" y="52"/>
                  </a:lnTo>
                  <a:lnTo>
                    <a:pt x="103" y="64"/>
                  </a:lnTo>
                  <a:lnTo>
                    <a:pt x="103" y="158"/>
                  </a:lnTo>
                  <a:lnTo>
                    <a:pt x="103" y="172"/>
                  </a:lnTo>
                  <a:lnTo>
                    <a:pt x="102" y="183"/>
                  </a:lnTo>
                  <a:lnTo>
                    <a:pt x="100" y="194"/>
                  </a:lnTo>
                  <a:lnTo>
                    <a:pt x="97" y="204"/>
                  </a:lnTo>
                  <a:lnTo>
                    <a:pt x="94" y="211"/>
                  </a:lnTo>
                  <a:lnTo>
                    <a:pt x="91" y="217"/>
                  </a:lnTo>
                  <a:lnTo>
                    <a:pt x="87" y="222"/>
                  </a:lnTo>
                  <a:lnTo>
                    <a:pt x="83" y="223"/>
                  </a:lnTo>
                  <a:lnTo>
                    <a:pt x="20" y="223"/>
                  </a:lnTo>
                  <a:lnTo>
                    <a:pt x="16" y="222"/>
                  </a:lnTo>
                  <a:lnTo>
                    <a:pt x="12" y="217"/>
                  </a:lnTo>
                  <a:lnTo>
                    <a:pt x="9" y="211"/>
                  </a:lnTo>
                  <a:lnTo>
                    <a:pt x="6" y="204"/>
                  </a:lnTo>
                  <a:lnTo>
                    <a:pt x="3" y="194"/>
                  </a:lnTo>
                  <a:lnTo>
                    <a:pt x="1" y="183"/>
                  </a:lnTo>
                  <a:lnTo>
                    <a:pt x="0" y="172"/>
                  </a:lnTo>
                  <a:lnTo>
                    <a:pt x="0" y="158"/>
                  </a:lnTo>
                  <a:lnTo>
                    <a:pt x="0" y="64"/>
                  </a:lnTo>
                  <a:lnTo>
                    <a:pt x="0" y="52"/>
                  </a:lnTo>
                  <a:lnTo>
                    <a:pt x="1" y="40"/>
                  </a:lnTo>
                  <a:lnTo>
                    <a:pt x="3" y="29"/>
                  </a:lnTo>
                  <a:lnTo>
                    <a:pt x="6" y="19"/>
                  </a:lnTo>
                  <a:lnTo>
                    <a:pt x="9" y="12"/>
                  </a:lnTo>
                  <a:lnTo>
                    <a:pt x="12" y="5"/>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95" name="Freeform 632"/>
            <p:cNvSpPr>
              <a:spLocks/>
            </p:cNvSpPr>
            <p:nvPr/>
          </p:nvSpPr>
          <p:spPr bwMode="auto">
            <a:xfrm>
              <a:off x="4132" y="1393"/>
              <a:ext cx="103" cy="223"/>
            </a:xfrm>
            <a:custGeom>
              <a:avLst/>
              <a:gdLst>
                <a:gd name="T0" fmla="*/ 20 w 103"/>
                <a:gd name="T1" fmla="*/ 0 h 223"/>
                <a:gd name="T2" fmla="*/ 83 w 103"/>
                <a:gd name="T3" fmla="*/ 0 h 223"/>
                <a:gd name="T4" fmla="*/ 87 w 103"/>
                <a:gd name="T5" fmla="*/ 2 h 223"/>
                <a:gd name="T6" fmla="*/ 91 w 103"/>
                <a:gd name="T7" fmla="*/ 5 h 223"/>
                <a:gd name="T8" fmla="*/ 94 w 103"/>
                <a:gd name="T9" fmla="*/ 12 h 223"/>
                <a:gd name="T10" fmla="*/ 97 w 103"/>
                <a:gd name="T11" fmla="*/ 19 h 223"/>
                <a:gd name="T12" fmla="*/ 100 w 103"/>
                <a:gd name="T13" fmla="*/ 29 h 223"/>
                <a:gd name="T14" fmla="*/ 102 w 103"/>
                <a:gd name="T15" fmla="*/ 40 h 223"/>
                <a:gd name="T16" fmla="*/ 103 w 103"/>
                <a:gd name="T17" fmla="*/ 52 h 223"/>
                <a:gd name="T18" fmla="*/ 103 w 103"/>
                <a:gd name="T19" fmla="*/ 64 h 223"/>
                <a:gd name="T20" fmla="*/ 103 w 103"/>
                <a:gd name="T21" fmla="*/ 158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8 h 223"/>
                <a:gd name="T56" fmla="*/ 0 w 103"/>
                <a:gd name="T57" fmla="*/ 64 h 223"/>
                <a:gd name="T58" fmla="*/ 0 w 103"/>
                <a:gd name="T59" fmla="*/ 52 h 223"/>
                <a:gd name="T60" fmla="*/ 1 w 103"/>
                <a:gd name="T61" fmla="*/ 40 h 223"/>
                <a:gd name="T62" fmla="*/ 3 w 103"/>
                <a:gd name="T63" fmla="*/ 29 h 223"/>
                <a:gd name="T64" fmla="*/ 6 w 103"/>
                <a:gd name="T65" fmla="*/ 19 h 223"/>
                <a:gd name="T66" fmla="*/ 9 w 103"/>
                <a:gd name="T67" fmla="*/ 12 h 223"/>
                <a:gd name="T68" fmla="*/ 12 w 103"/>
                <a:gd name="T69" fmla="*/ 5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5"/>
                  </a:lnTo>
                  <a:lnTo>
                    <a:pt x="94" y="12"/>
                  </a:lnTo>
                  <a:lnTo>
                    <a:pt x="97" y="19"/>
                  </a:lnTo>
                  <a:lnTo>
                    <a:pt x="100" y="29"/>
                  </a:lnTo>
                  <a:lnTo>
                    <a:pt x="102" y="40"/>
                  </a:lnTo>
                  <a:lnTo>
                    <a:pt x="103" y="52"/>
                  </a:lnTo>
                  <a:lnTo>
                    <a:pt x="103" y="64"/>
                  </a:lnTo>
                  <a:lnTo>
                    <a:pt x="103" y="158"/>
                  </a:lnTo>
                  <a:lnTo>
                    <a:pt x="103" y="172"/>
                  </a:lnTo>
                  <a:lnTo>
                    <a:pt x="102" y="183"/>
                  </a:lnTo>
                  <a:lnTo>
                    <a:pt x="100" y="194"/>
                  </a:lnTo>
                  <a:lnTo>
                    <a:pt x="97" y="204"/>
                  </a:lnTo>
                  <a:lnTo>
                    <a:pt x="94" y="211"/>
                  </a:lnTo>
                  <a:lnTo>
                    <a:pt x="91" y="217"/>
                  </a:lnTo>
                  <a:lnTo>
                    <a:pt x="87" y="222"/>
                  </a:lnTo>
                  <a:lnTo>
                    <a:pt x="83" y="223"/>
                  </a:lnTo>
                  <a:lnTo>
                    <a:pt x="20" y="223"/>
                  </a:lnTo>
                  <a:lnTo>
                    <a:pt x="16" y="222"/>
                  </a:lnTo>
                  <a:lnTo>
                    <a:pt x="12" y="217"/>
                  </a:lnTo>
                  <a:lnTo>
                    <a:pt x="9" y="211"/>
                  </a:lnTo>
                  <a:lnTo>
                    <a:pt x="6" y="204"/>
                  </a:lnTo>
                  <a:lnTo>
                    <a:pt x="3" y="194"/>
                  </a:lnTo>
                  <a:lnTo>
                    <a:pt x="1" y="183"/>
                  </a:lnTo>
                  <a:lnTo>
                    <a:pt x="0" y="172"/>
                  </a:lnTo>
                  <a:lnTo>
                    <a:pt x="0" y="158"/>
                  </a:lnTo>
                  <a:lnTo>
                    <a:pt x="0" y="64"/>
                  </a:lnTo>
                  <a:lnTo>
                    <a:pt x="0" y="52"/>
                  </a:lnTo>
                  <a:lnTo>
                    <a:pt x="1" y="40"/>
                  </a:lnTo>
                  <a:lnTo>
                    <a:pt x="3" y="29"/>
                  </a:lnTo>
                  <a:lnTo>
                    <a:pt x="6" y="19"/>
                  </a:lnTo>
                  <a:lnTo>
                    <a:pt x="9" y="12"/>
                  </a:lnTo>
                  <a:lnTo>
                    <a:pt x="12" y="5"/>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696" name="Freeform 633"/>
            <p:cNvSpPr>
              <a:spLocks/>
            </p:cNvSpPr>
            <p:nvPr/>
          </p:nvSpPr>
          <p:spPr bwMode="auto">
            <a:xfrm>
              <a:off x="4148" y="1450"/>
              <a:ext cx="65" cy="127"/>
            </a:xfrm>
            <a:custGeom>
              <a:avLst/>
              <a:gdLst>
                <a:gd name="T0" fmla="*/ 33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6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6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3 w 65"/>
                <a:gd name="T41" fmla="*/ 127 h 127"/>
                <a:gd name="T42" fmla="*/ 30 w 65"/>
                <a:gd name="T43" fmla="*/ 127 h 127"/>
                <a:gd name="T44" fmla="*/ 26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1 w 65"/>
                <a:gd name="T59" fmla="*/ 77 h 127"/>
                <a:gd name="T60" fmla="*/ 0 w 65"/>
                <a:gd name="T61" fmla="*/ 64 h 127"/>
                <a:gd name="T62" fmla="*/ 1 w 65"/>
                <a:gd name="T63" fmla="*/ 52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6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2" y="3"/>
                  </a:lnTo>
                  <a:lnTo>
                    <a:pt x="45" y="5"/>
                  </a:lnTo>
                  <a:lnTo>
                    <a:pt x="51" y="11"/>
                  </a:lnTo>
                  <a:lnTo>
                    <a:pt x="56" y="19"/>
                  </a:lnTo>
                  <a:lnTo>
                    <a:pt x="59" y="28"/>
                  </a:lnTo>
                  <a:lnTo>
                    <a:pt x="62" y="39"/>
                  </a:lnTo>
                  <a:lnTo>
                    <a:pt x="64" y="52"/>
                  </a:lnTo>
                  <a:lnTo>
                    <a:pt x="65" y="64"/>
                  </a:lnTo>
                  <a:lnTo>
                    <a:pt x="64" y="77"/>
                  </a:lnTo>
                  <a:lnTo>
                    <a:pt x="62" y="89"/>
                  </a:lnTo>
                  <a:lnTo>
                    <a:pt x="59" y="99"/>
                  </a:lnTo>
                  <a:lnTo>
                    <a:pt x="56" y="109"/>
                  </a:lnTo>
                  <a:lnTo>
                    <a:pt x="51" y="117"/>
                  </a:lnTo>
                  <a:lnTo>
                    <a:pt x="45" y="123"/>
                  </a:lnTo>
                  <a:lnTo>
                    <a:pt x="42" y="125"/>
                  </a:lnTo>
                  <a:lnTo>
                    <a:pt x="39" y="126"/>
                  </a:lnTo>
                  <a:lnTo>
                    <a:pt x="36" y="127"/>
                  </a:lnTo>
                  <a:lnTo>
                    <a:pt x="33" y="127"/>
                  </a:lnTo>
                  <a:lnTo>
                    <a:pt x="30" y="127"/>
                  </a:lnTo>
                  <a:lnTo>
                    <a:pt x="26" y="126"/>
                  </a:lnTo>
                  <a:lnTo>
                    <a:pt x="22" y="125"/>
                  </a:lnTo>
                  <a:lnTo>
                    <a:pt x="19" y="123"/>
                  </a:lnTo>
                  <a:lnTo>
                    <a:pt x="14" y="117"/>
                  </a:lnTo>
                  <a:lnTo>
                    <a:pt x="9" y="109"/>
                  </a:lnTo>
                  <a:lnTo>
                    <a:pt x="5" y="99"/>
                  </a:lnTo>
                  <a:lnTo>
                    <a:pt x="2" y="89"/>
                  </a:lnTo>
                  <a:lnTo>
                    <a:pt x="1" y="77"/>
                  </a:lnTo>
                  <a:lnTo>
                    <a:pt x="0" y="64"/>
                  </a:lnTo>
                  <a:lnTo>
                    <a:pt x="1" y="52"/>
                  </a:lnTo>
                  <a:lnTo>
                    <a:pt x="2" y="39"/>
                  </a:lnTo>
                  <a:lnTo>
                    <a:pt x="5" y="28"/>
                  </a:lnTo>
                  <a:lnTo>
                    <a:pt x="9" y="19"/>
                  </a:lnTo>
                  <a:lnTo>
                    <a:pt x="14" y="11"/>
                  </a:lnTo>
                  <a:lnTo>
                    <a:pt x="19" y="5"/>
                  </a:lnTo>
                  <a:lnTo>
                    <a:pt x="22" y="3"/>
                  </a:lnTo>
                  <a:lnTo>
                    <a:pt x="26" y="2"/>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97" name="Freeform 634"/>
            <p:cNvSpPr>
              <a:spLocks/>
            </p:cNvSpPr>
            <p:nvPr/>
          </p:nvSpPr>
          <p:spPr bwMode="auto">
            <a:xfrm>
              <a:off x="4148" y="1450"/>
              <a:ext cx="65" cy="127"/>
            </a:xfrm>
            <a:custGeom>
              <a:avLst/>
              <a:gdLst>
                <a:gd name="T0" fmla="*/ 33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6 w 65"/>
                <a:gd name="T13" fmla="*/ 19 h 127"/>
                <a:gd name="T14" fmla="*/ 59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59 w 65"/>
                <a:gd name="T27" fmla="*/ 99 h 127"/>
                <a:gd name="T28" fmla="*/ 56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3 w 65"/>
                <a:gd name="T41" fmla="*/ 127 h 127"/>
                <a:gd name="T42" fmla="*/ 30 w 65"/>
                <a:gd name="T43" fmla="*/ 127 h 127"/>
                <a:gd name="T44" fmla="*/ 26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1 w 65"/>
                <a:gd name="T59" fmla="*/ 77 h 127"/>
                <a:gd name="T60" fmla="*/ 0 w 65"/>
                <a:gd name="T61" fmla="*/ 64 h 127"/>
                <a:gd name="T62" fmla="*/ 1 w 65"/>
                <a:gd name="T63" fmla="*/ 52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6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2" y="3"/>
                  </a:lnTo>
                  <a:lnTo>
                    <a:pt x="45" y="5"/>
                  </a:lnTo>
                  <a:lnTo>
                    <a:pt x="51" y="11"/>
                  </a:lnTo>
                  <a:lnTo>
                    <a:pt x="56" y="19"/>
                  </a:lnTo>
                  <a:lnTo>
                    <a:pt x="59" y="28"/>
                  </a:lnTo>
                  <a:lnTo>
                    <a:pt x="62" y="39"/>
                  </a:lnTo>
                  <a:lnTo>
                    <a:pt x="64" y="52"/>
                  </a:lnTo>
                  <a:lnTo>
                    <a:pt x="65" y="64"/>
                  </a:lnTo>
                  <a:lnTo>
                    <a:pt x="64" y="77"/>
                  </a:lnTo>
                  <a:lnTo>
                    <a:pt x="62" y="89"/>
                  </a:lnTo>
                  <a:lnTo>
                    <a:pt x="59" y="99"/>
                  </a:lnTo>
                  <a:lnTo>
                    <a:pt x="56" y="109"/>
                  </a:lnTo>
                  <a:lnTo>
                    <a:pt x="51" y="117"/>
                  </a:lnTo>
                  <a:lnTo>
                    <a:pt x="45" y="123"/>
                  </a:lnTo>
                  <a:lnTo>
                    <a:pt x="42" y="125"/>
                  </a:lnTo>
                  <a:lnTo>
                    <a:pt x="39" y="126"/>
                  </a:lnTo>
                  <a:lnTo>
                    <a:pt x="36" y="127"/>
                  </a:lnTo>
                  <a:lnTo>
                    <a:pt x="33" y="127"/>
                  </a:lnTo>
                  <a:lnTo>
                    <a:pt x="30" y="127"/>
                  </a:lnTo>
                  <a:lnTo>
                    <a:pt x="26" y="126"/>
                  </a:lnTo>
                  <a:lnTo>
                    <a:pt x="22" y="125"/>
                  </a:lnTo>
                  <a:lnTo>
                    <a:pt x="19" y="123"/>
                  </a:lnTo>
                  <a:lnTo>
                    <a:pt x="14" y="117"/>
                  </a:lnTo>
                  <a:lnTo>
                    <a:pt x="9" y="109"/>
                  </a:lnTo>
                  <a:lnTo>
                    <a:pt x="5" y="99"/>
                  </a:lnTo>
                  <a:lnTo>
                    <a:pt x="2" y="89"/>
                  </a:lnTo>
                  <a:lnTo>
                    <a:pt x="1" y="77"/>
                  </a:lnTo>
                  <a:lnTo>
                    <a:pt x="0" y="64"/>
                  </a:lnTo>
                  <a:lnTo>
                    <a:pt x="1" y="52"/>
                  </a:lnTo>
                  <a:lnTo>
                    <a:pt x="2" y="39"/>
                  </a:lnTo>
                  <a:lnTo>
                    <a:pt x="5" y="28"/>
                  </a:lnTo>
                  <a:lnTo>
                    <a:pt x="9" y="19"/>
                  </a:lnTo>
                  <a:lnTo>
                    <a:pt x="14" y="11"/>
                  </a:lnTo>
                  <a:lnTo>
                    <a:pt x="19" y="5"/>
                  </a:lnTo>
                  <a:lnTo>
                    <a:pt x="22" y="3"/>
                  </a:lnTo>
                  <a:lnTo>
                    <a:pt x="26" y="2"/>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698" name="Freeform 635"/>
            <p:cNvSpPr>
              <a:spLocks/>
            </p:cNvSpPr>
            <p:nvPr/>
          </p:nvSpPr>
          <p:spPr bwMode="auto">
            <a:xfrm>
              <a:off x="4238" y="1393"/>
              <a:ext cx="103" cy="223"/>
            </a:xfrm>
            <a:custGeom>
              <a:avLst/>
              <a:gdLst>
                <a:gd name="T0" fmla="*/ 20 w 103"/>
                <a:gd name="T1" fmla="*/ 0 h 223"/>
                <a:gd name="T2" fmla="*/ 83 w 103"/>
                <a:gd name="T3" fmla="*/ 0 h 223"/>
                <a:gd name="T4" fmla="*/ 87 w 103"/>
                <a:gd name="T5" fmla="*/ 2 h 223"/>
                <a:gd name="T6" fmla="*/ 91 w 103"/>
                <a:gd name="T7" fmla="*/ 5 h 223"/>
                <a:gd name="T8" fmla="*/ 94 w 103"/>
                <a:gd name="T9" fmla="*/ 12 h 223"/>
                <a:gd name="T10" fmla="*/ 97 w 103"/>
                <a:gd name="T11" fmla="*/ 19 h 223"/>
                <a:gd name="T12" fmla="*/ 100 w 103"/>
                <a:gd name="T13" fmla="*/ 29 h 223"/>
                <a:gd name="T14" fmla="*/ 102 w 103"/>
                <a:gd name="T15" fmla="*/ 40 h 223"/>
                <a:gd name="T16" fmla="*/ 103 w 103"/>
                <a:gd name="T17" fmla="*/ 52 h 223"/>
                <a:gd name="T18" fmla="*/ 103 w 103"/>
                <a:gd name="T19" fmla="*/ 64 h 223"/>
                <a:gd name="T20" fmla="*/ 103 w 103"/>
                <a:gd name="T21" fmla="*/ 158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8 h 223"/>
                <a:gd name="T56" fmla="*/ 0 w 103"/>
                <a:gd name="T57" fmla="*/ 64 h 223"/>
                <a:gd name="T58" fmla="*/ 0 w 103"/>
                <a:gd name="T59" fmla="*/ 52 h 223"/>
                <a:gd name="T60" fmla="*/ 1 w 103"/>
                <a:gd name="T61" fmla="*/ 40 h 223"/>
                <a:gd name="T62" fmla="*/ 3 w 103"/>
                <a:gd name="T63" fmla="*/ 29 h 223"/>
                <a:gd name="T64" fmla="*/ 6 w 103"/>
                <a:gd name="T65" fmla="*/ 19 h 223"/>
                <a:gd name="T66" fmla="*/ 9 w 103"/>
                <a:gd name="T67" fmla="*/ 12 h 223"/>
                <a:gd name="T68" fmla="*/ 12 w 103"/>
                <a:gd name="T69" fmla="*/ 5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5"/>
                  </a:lnTo>
                  <a:lnTo>
                    <a:pt x="94" y="12"/>
                  </a:lnTo>
                  <a:lnTo>
                    <a:pt x="97" y="19"/>
                  </a:lnTo>
                  <a:lnTo>
                    <a:pt x="100" y="29"/>
                  </a:lnTo>
                  <a:lnTo>
                    <a:pt x="102" y="40"/>
                  </a:lnTo>
                  <a:lnTo>
                    <a:pt x="103" y="52"/>
                  </a:lnTo>
                  <a:lnTo>
                    <a:pt x="103" y="64"/>
                  </a:lnTo>
                  <a:lnTo>
                    <a:pt x="103" y="158"/>
                  </a:lnTo>
                  <a:lnTo>
                    <a:pt x="103" y="172"/>
                  </a:lnTo>
                  <a:lnTo>
                    <a:pt x="102" y="183"/>
                  </a:lnTo>
                  <a:lnTo>
                    <a:pt x="100" y="194"/>
                  </a:lnTo>
                  <a:lnTo>
                    <a:pt x="97" y="204"/>
                  </a:lnTo>
                  <a:lnTo>
                    <a:pt x="94" y="211"/>
                  </a:lnTo>
                  <a:lnTo>
                    <a:pt x="91" y="217"/>
                  </a:lnTo>
                  <a:lnTo>
                    <a:pt x="87" y="222"/>
                  </a:lnTo>
                  <a:lnTo>
                    <a:pt x="83" y="223"/>
                  </a:lnTo>
                  <a:lnTo>
                    <a:pt x="20" y="223"/>
                  </a:lnTo>
                  <a:lnTo>
                    <a:pt x="16" y="222"/>
                  </a:lnTo>
                  <a:lnTo>
                    <a:pt x="12" y="217"/>
                  </a:lnTo>
                  <a:lnTo>
                    <a:pt x="9" y="211"/>
                  </a:lnTo>
                  <a:lnTo>
                    <a:pt x="6" y="204"/>
                  </a:lnTo>
                  <a:lnTo>
                    <a:pt x="3" y="194"/>
                  </a:lnTo>
                  <a:lnTo>
                    <a:pt x="1" y="183"/>
                  </a:lnTo>
                  <a:lnTo>
                    <a:pt x="0" y="172"/>
                  </a:lnTo>
                  <a:lnTo>
                    <a:pt x="0" y="158"/>
                  </a:lnTo>
                  <a:lnTo>
                    <a:pt x="0" y="64"/>
                  </a:lnTo>
                  <a:lnTo>
                    <a:pt x="0" y="52"/>
                  </a:lnTo>
                  <a:lnTo>
                    <a:pt x="1" y="40"/>
                  </a:lnTo>
                  <a:lnTo>
                    <a:pt x="3" y="29"/>
                  </a:lnTo>
                  <a:lnTo>
                    <a:pt x="6" y="19"/>
                  </a:lnTo>
                  <a:lnTo>
                    <a:pt x="9" y="12"/>
                  </a:lnTo>
                  <a:lnTo>
                    <a:pt x="12" y="5"/>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99" name="Freeform 636"/>
            <p:cNvSpPr>
              <a:spLocks/>
            </p:cNvSpPr>
            <p:nvPr/>
          </p:nvSpPr>
          <p:spPr bwMode="auto">
            <a:xfrm>
              <a:off x="4238" y="1393"/>
              <a:ext cx="103" cy="223"/>
            </a:xfrm>
            <a:custGeom>
              <a:avLst/>
              <a:gdLst>
                <a:gd name="T0" fmla="*/ 20 w 103"/>
                <a:gd name="T1" fmla="*/ 0 h 223"/>
                <a:gd name="T2" fmla="*/ 83 w 103"/>
                <a:gd name="T3" fmla="*/ 0 h 223"/>
                <a:gd name="T4" fmla="*/ 87 w 103"/>
                <a:gd name="T5" fmla="*/ 2 h 223"/>
                <a:gd name="T6" fmla="*/ 91 w 103"/>
                <a:gd name="T7" fmla="*/ 5 h 223"/>
                <a:gd name="T8" fmla="*/ 94 w 103"/>
                <a:gd name="T9" fmla="*/ 12 h 223"/>
                <a:gd name="T10" fmla="*/ 97 w 103"/>
                <a:gd name="T11" fmla="*/ 19 h 223"/>
                <a:gd name="T12" fmla="*/ 100 w 103"/>
                <a:gd name="T13" fmla="*/ 29 h 223"/>
                <a:gd name="T14" fmla="*/ 102 w 103"/>
                <a:gd name="T15" fmla="*/ 40 h 223"/>
                <a:gd name="T16" fmla="*/ 103 w 103"/>
                <a:gd name="T17" fmla="*/ 52 h 223"/>
                <a:gd name="T18" fmla="*/ 103 w 103"/>
                <a:gd name="T19" fmla="*/ 64 h 223"/>
                <a:gd name="T20" fmla="*/ 103 w 103"/>
                <a:gd name="T21" fmla="*/ 158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8 h 223"/>
                <a:gd name="T56" fmla="*/ 0 w 103"/>
                <a:gd name="T57" fmla="*/ 64 h 223"/>
                <a:gd name="T58" fmla="*/ 0 w 103"/>
                <a:gd name="T59" fmla="*/ 52 h 223"/>
                <a:gd name="T60" fmla="*/ 1 w 103"/>
                <a:gd name="T61" fmla="*/ 40 h 223"/>
                <a:gd name="T62" fmla="*/ 3 w 103"/>
                <a:gd name="T63" fmla="*/ 29 h 223"/>
                <a:gd name="T64" fmla="*/ 6 w 103"/>
                <a:gd name="T65" fmla="*/ 19 h 223"/>
                <a:gd name="T66" fmla="*/ 9 w 103"/>
                <a:gd name="T67" fmla="*/ 12 h 223"/>
                <a:gd name="T68" fmla="*/ 12 w 103"/>
                <a:gd name="T69" fmla="*/ 5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5"/>
                  </a:lnTo>
                  <a:lnTo>
                    <a:pt x="94" y="12"/>
                  </a:lnTo>
                  <a:lnTo>
                    <a:pt x="97" y="19"/>
                  </a:lnTo>
                  <a:lnTo>
                    <a:pt x="100" y="29"/>
                  </a:lnTo>
                  <a:lnTo>
                    <a:pt x="102" y="40"/>
                  </a:lnTo>
                  <a:lnTo>
                    <a:pt x="103" y="52"/>
                  </a:lnTo>
                  <a:lnTo>
                    <a:pt x="103" y="64"/>
                  </a:lnTo>
                  <a:lnTo>
                    <a:pt x="103" y="158"/>
                  </a:lnTo>
                  <a:lnTo>
                    <a:pt x="103" y="172"/>
                  </a:lnTo>
                  <a:lnTo>
                    <a:pt x="102" y="183"/>
                  </a:lnTo>
                  <a:lnTo>
                    <a:pt x="100" y="194"/>
                  </a:lnTo>
                  <a:lnTo>
                    <a:pt x="97" y="204"/>
                  </a:lnTo>
                  <a:lnTo>
                    <a:pt x="94" y="211"/>
                  </a:lnTo>
                  <a:lnTo>
                    <a:pt x="91" y="217"/>
                  </a:lnTo>
                  <a:lnTo>
                    <a:pt x="87" y="222"/>
                  </a:lnTo>
                  <a:lnTo>
                    <a:pt x="83" y="223"/>
                  </a:lnTo>
                  <a:lnTo>
                    <a:pt x="20" y="223"/>
                  </a:lnTo>
                  <a:lnTo>
                    <a:pt x="16" y="222"/>
                  </a:lnTo>
                  <a:lnTo>
                    <a:pt x="12" y="217"/>
                  </a:lnTo>
                  <a:lnTo>
                    <a:pt x="9" y="211"/>
                  </a:lnTo>
                  <a:lnTo>
                    <a:pt x="6" y="204"/>
                  </a:lnTo>
                  <a:lnTo>
                    <a:pt x="3" y="194"/>
                  </a:lnTo>
                  <a:lnTo>
                    <a:pt x="1" y="183"/>
                  </a:lnTo>
                  <a:lnTo>
                    <a:pt x="0" y="172"/>
                  </a:lnTo>
                  <a:lnTo>
                    <a:pt x="0" y="158"/>
                  </a:lnTo>
                  <a:lnTo>
                    <a:pt x="0" y="64"/>
                  </a:lnTo>
                  <a:lnTo>
                    <a:pt x="0" y="52"/>
                  </a:lnTo>
                  <a:lnTo>
                    <a:pt x="1" y="40"/>
                  </a:lnTo>
                  <a:lnTo>
                    <a:pt x="3" y="29"/>
                  </a:lnTo>
                  <a:lnTo>
                    <a:pt x="6" y="19"/>
                  </a:lnTo>
                  <a:lnTo>
                    <a:pt x="9" y="12"/>
                  </a:lnTo>
                  <a:lnTo>
                    <a:pt x="12" y="5"/>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00" name="Freeform 637"/>
            <p:cNvSpPr>
              <a:spLocks/>
            </p:cNvSpPr>
            <p:nvPr/>
          </p:nvSpPr>
          <p:spPr bwMode="auto">
            <a:xfrm>
              <a:off x="4254" y="1450"/>
              <a:ext cx="65" cy="127"/>
            </a:xfrm>
            <a:custGeom>
              <a:avLst/>
              <a:gdLst>
                <a:gd name="T0" fmla="*/ 33 w 65"/>
                <a:gd name="T1" fmla="*/ 0 h 127"/>
                <a:gd name="T2" fmla="*/ 36 w 65"/>
                <a:gd name="T3" fmla="*/ 0 h 127"/>
                <a:gd name="T4" fmla="*/ 39 w 65"/>
                <a:gd name="T5" fmla="*/ 2 h 127"/>
                <a:gd name="T6" fmla="*/ 43 w 65"/>
                <a:gd name="T7" fmla="*/ 3 h 127"/>
                <a:gd name="T8" fmla="*/ 45 w 65"/>
                <a:gd name="T9" fmla="*/ 5 h 127"/>
                <a:gd name="T10" fmla="*/ 51 w 65"/>
                <a:gd name="T11" fmla="*/ 11 h 127"/>
                <a:gd name="T12" fmla="*/ 56 w 65"/>
                <a:gd name="T13" fmla="*/ 19 h 127"/>
                <a:gd name="T14" fmla="*/ 60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60 w 65"/>
                <a:gd name="T27" fmla="*/ 99 h 127"/>
                <a:gd name="T28" fmla="*/ 56 w 65"/>
                <a:gd name="T29" fmla="*/ 109 h 127"/>
                <a:gd name="T30" fmla="*/ 51 w 65"/>
                <a:gd name="T31" fmla="*/ 117 h 127"/>
                <a:gd name="T32" fmla="*/ 45 w 65"/>
                <a:gd name="T33" fmla="*/ 123 h 127"/>
                <a:gd name="T34" fmla="*/ 43 w 65"/>
                <a:gd name="T35" fmla="*/ 125 h 127"/>
                <a:gd name="T36" fmla="*/ 39 w 65"/>
                <a:gd name="T37" fmla="*/ 126 h 127"/>
                <a:gd name="T38" fmla="*/ 36 w 65"/>
                <a:gd name="T39" fmla="*/ 127 h 127"/>
                <a:gd name="T40" fmla="*/ 33 w 65"/>
                <a:gd name="T41" fmla="*/ 127 h 127"/>
                <a:gd name="T42" fmla="*/ 30 w 65"/>
                <a:gd name="T43" fmla="*/ 127 h 127"/>
                <a:gd name="T44" fmla="*/ 27 w 65"/>
                <a:gd name="T45" fmla="*/ 126 h 127"/>
                <a:gd name="T46" fmla="*/ 24 w 65"/>
                <a:gd name="T47" fmla="*/ 125 h 127"/>
                <a:gd name="T48" fmla="*/ 21 w 65"/>
                <a:gd name="T49" fmla="*/ 123 h 127"/>
                <a:gd name="T50" fmla="*/ 15 w 65"/>
                <a:gd name="T51" fmla="*/ 117 h 127"/>
                <a:gd name="T52" fmla="*/ 10 w 65"/>
                <a:gd name="T53" fmla="*/ 109 h 127"/>
                <a:gd name="T54" fmla="*/ 5 w 65"/>
                <a:gd name="T55" fmla="*/ 99 h 127"/>
                <a:gd name="T56" fmla="*/ 3 w 65"/>
                <a:gd name="T57" fmla="*/ 89 h 127"/>
                <a:gd name="T58" fmla="*/ 1 w 65"/>
                <a:gd name="T59" fmla="*/ 77 h 127"/>
                <a:gd name="T60" fmla="*/ 0 w 65"/>
                <a:gd name="T61" fmla="*/ 64 h 127"/>
                <a:gd name="T62" fmla="*/ 1 w 65"/>
                <a:gd name="T63" fmla="*/ 52 h 127"/>
                <a:gd name="T64" fmla="*/ 3 w 65"/>
                <a:gd name="T65" fmla="*/ 39 h 127"/>
                <a:gd name="T66" fmla="*/ 5 w 65"/>
                <a:gd name="T67" fmla="*/ 28 h 127"/>
                <a:gd name="T68" fmla="*/ 10 w 65"/>
                <a:gd name="T69" fmla="*/ 19 h 127"/>
                <a:gd name="T70" fmla="*/ 15 w 65"/>
                <a:gd name="T71" fmla="*/ 11 h 127"/>
                <a:gd name="T72" fmla="*/ 21 w 65"/>
                <a:gd name="T73" fmla="*/ 5 h 127"/>
                <a:gd name="T74" fmla="*/ 24 w 65"/>
                <a:gd name="T75" fmla="*/ 3 h 127"/>
                <a:gd name="T76" fmla="*/ 27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3" y="3"/>
                  </a:lnTo>
                  <a:lnTo>
                    <a:pt x="45" y="5"/>
                  </a:lnTo>
                  <a:lnTo>
                    <a:pt x="51" y="11"/>
                  </a:lnTo>
                  <a:lnTo>
                    <a:pt x="56" y="19"/>
                  </a:lnTo>
                  <a:lnTo>
                    <a:pt x="60" y="28"/>
                  </a:lnTo>
                  <a:lnTo>
                    <a:pt x="62" y="39"/>
                  </a:lnTo>
                  <a:lnTo>
                    <a:pt x="64" y="52"/>
                  </a:lnTo>
                  <a:lnTo>
                    <a:pt x="65" y="64"/>
                  </a:lnTo>
                  <a:lnTo>
                    <a:pt x="64" y="77"/>
                  </a:lnTo>
                  <a:lnTo>
                    <a:pt x="62" y="89"/>
                  </a:lnTo>
                  <a:lnTo>
                    <a:pt x="60" y="99"/>
                  </a:lnTo>
                  <a:lnTo>
                    <a:pt x="56" y="109"/>
                  </a:lnTo>
                  <a:lnTo>
                    <a:pt x="51" y="117"/>
                  </a:lnTo>
                  <a:lnTo>
                    <a:pt x="45" y="123"/>
                  </a:lnTo>
                  <a:lnTo>
                    <a:pt x="43" y="125"/>
                  </a:lnTo>
                  <a:lnTo>
                    <a:pt x="39" y="126"/>
                  </a:lnTo>
                  <a:lnTo>
                    <a:pt x="36" y="127"/>
                  </a:lnTo>
                  <a:lnTo>
                    <a:pt x="33" y="127"/>
                  </a:lnTo>
                  <a:lnTo>
                    <a:pt x="30" y="127"/>
                  </a:lnTo>
                  <a:lnTo>
                    <a:pt x="27" y="126"/>
                  </a:lnTo>
                  <a:lnTo>
                    <a:pt x="24" y="125"/>
                  </a:lnTo>
                  <a:lnTo>
                    <a:pt x="21" y="123"/>
                  </a:lnTo>
                  <a:lnTo>
                    <a:pt x="15" y="117"/>
                  </a:lnTo>
                  <a:lnTo>
                    <a:pt x="10" y="109"/>
                  </a:lnTo>
                  <a:lnTo>
                    <a:pt x="5" y="99"/>
                  </a:lnTo>
                  <a:lnTo>
                    <a:pt x="3" y="89"/>
                  </a:lnTo>
                  <a:lnTo>
                    <a:pt x="1" y="77"/>
                  </a:lnTo>
                  <a:lnTo>
                    <a:pt x="0" y="64"/>
                  </a:lnTo>
                  <a:lnTo>
                    <a:pt x="1" y="52"/>
                  </a:lnTo>
                  <a:lnTo>
                    <a:pt x="3" y="39"/>
                  </a:lnTo>
                  <a:lnTo>
                    <a:pt x="5" y="28"/>
                  </a:lnTo>
                  <a:lnTo>
                    <a:pt x="10" y="19"/>
                  </a:lnTo>
                  <a:lnTo>
                    <a:pt x="15" y="11"/>
                  </a:lnTo>
                  <a:lnTo>
                    <a:pt x="21" y="5"/>
                  </a:lnTo>
                  <a:lnTo>
                    <a:pt x="24" y="3"/>
                  </a:lnTo>
                  <a:lnTo>
                    <a:pt x="27" y="2"/>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01" name="Freeform 638"/>
            <p:cNvSpPr>
              <a:spLocks/>
            </p:cNvSpPr>
            <p:nvPr/>
          </p:nvSpPr>
          <p:spPr bwMode="auto">
            <a:xfrm>
              <a:off x="4254" y="1450"/>
              <a:ext cx="65" cy="127"/>
            </a:xfrm>
            <a:custGeom>
              <a:avLst/>
              <a:gdLst>
                <a:gd name="T0" fmla="*/ 33 w 65"/>
                <a:gd name="T1" fmla="*/ 0 h 127"/>
                <a:gd name="T2" fmla="*/ 36 w 65"/>
                <a:gd name="T3" fmla="*/ 0 h 127"/>
                <a:gd name="T4" fmla="*/ 39 w 65"/>
                <a:gd name="T5" fmla="*/ 2 h 127"/>
                <a:gd name="T6" fmla="*/ 43 w 65"/>
                <a:gd name="T7" fmla="*/ 3 h 127"/>
                <a:gd name="T8" fmla="*/ 45 w 65"/>
                <a:gd name="T9" fmla="*/ 5 h 127"/>
                <a:gd name="T10" fmla="*/ 51 w 65"/>
                <a:gd name="T11" fmla="*/ 11 h 127"/>
                <a:gd name="T12" fmla="*/ 56 w 65"/>
                <a:gd name="T13" fmla="*/ 19 h 127"/>
                <a:gd name="T14" fmla="*/ 60 w 65"/>
                <a:gd name="T15" fmla="*/ 28 h 127"/>
                <a:gd name="T16" fmla="*/ 62 w 65"/>
                <a:gd name="T17" fmla="*/ 39 h 127"/>
                <a:gd name="T18" fmla="*/ 64 w 65"/>
                <a:gd name="T19" fmla="*/ 52 h 127"/>
                <a:gd name="T20" fmla="*/ 65 w 65"/>
                <a:gd name="T21" fmla="*/ 64 h 127"/>
                <a:gd name="T22" fmla="*/ 64 w 65"/>
                <a:gd name="T23" fmla="*/ 77 h 127"/>
                <a:gd name="T24" fmla="*/ 62 w 65"/>
                <a:gd name="T25" fmla="*/ 89 h 127"/>
                <a:gd name="T26" fmla="*/ 60 w 65"/>
                <a:gd name="T27" fmla="*/ 99 h 127"/>
                <a:gd name="T28" fmla="*/ 56 w 65"/>
                <a:gd name="T29" fmla="*/ 109 h 127"/>
                <a:gd name="T30" fmla="*/ 51 w 65"/>
                <a:gd name="T31" fmla="*/ 117 h 127"/>
                <a:gd name="T32" fmla="*/ 45 w 65"/>
                <a:gd name="T33" fmla="*/ 123 h 127"/>
                <a:gd name="T34" fmla="*/ 43 w 65"/>
                <a:gd name="T35" fmla="*/ 125 h 127"/>
                <a:gd name="T36" fmla="*/ 39 w 65"/>
                <a:gd name="T37" fmla="*/ 126 h 127"/>
                <a:gd name="T38" fmla="*/ 36 w 65"/>
                <a:gd name="T39" fmla="*/ 127 h 127"/>
                <a:gd name="T40" fmla="*/ 33 w 65"/>
                <a:gd name="T41" fmla="*/ 127 h 127"/>
                <a:gd name="T42" fmla="*/ 30 w 65"/>
                <a:gd name="T43" fmla="*/ 127 h 127"/>
                <a:gd name="T44" fmla="*/ 27 w 65"/>
                <a:gd name="T45" fmla="*/ 126 h 127"/>
                <a:gd name="T46" fmla="*/ 24 w 65"/>
                <a:gd name="T47" fmla="*/ 125 h 127"/>
                <a:gd name="T48" fmla="*/ 21 w 65"/>
                <a:gd name="T49" fmla="*/ 123 h 127"/>
                <a:gd name="T50" fmla="*/ 15 w 65"/>
                <a:gd name="T51" fmla="*/ 117 h 127"/>
                <a:gd name="T52" fmla="*/ 10 w 65"/>
                <a:gd name="T53" fmla="*/ 109 h 127"/>
                <a:gd name="T54" fmla="*/ 5 w 65"/>
                <a:gd name="T55" fmla="*/ 99 h 127"/>
                <a:gd name="T56" fmla="*/ 3 w 65"/>
                <a:gd name="T57" fmla="*/ 89 h 127"/>
                <a:gd name="T58" fmla="*/ 1 w 65"/>
                <a:gd name="T59" fmla="*/ 77 h 127"/>
                <a:gd name="T60" fmla="*/ 0 w 65"/>
                <a:gd name="T61" fmla="*/ 64 h 127"/>
                <a:gd name="T62" fmla="*/ 1 w 65"/>
                <a:gd name="T63" fmla="*/ 52 h 127"/>
                <a:gd name="T64" fmla="*/ 3 w 65"/>
                <a:gd name="T65" fmla="*/ 39 h 127"/>
                <a:gd name="T66" fmla="*/ 5 w 65"/>
                <a:gd name="T67" fmla="*/ 28 h 127"/>
                <a:gd name="T68" fmla="*/ 10 w 65"/>
                <a:gd name="T69" fmla="*/ 19 h 127"/>
                <a:gd name="T70" fmla="*/ 15 w 65"/>
                <a:gd name="T71" fmla="*/ 11 h 127"/>
                <a:gd name="T72" fmla="*/ 21 w 65"/>
                <a:gd name="T73" fmla="*/ 5 h 127"/>
                <a:gd name="T74" fmla="*/ 24 w 65"/>
                <a:gd name="T75" fmla="*/ 3 h 127"/>
                <a:gd name="T76" fmla="*/ 27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3" y="3"/>
                  </a:lnTo>
                  <a:lnTo>
                    <a:pt x="45" y="5"/>
                  </a:lnTo>
                  <a:lnTo>
                    <a:pt x="51" y="11"/>
                  </a:lnTo>
                  <a:lnTo>
                    <a:pt x="56" y="19"/>
                  </a:lnTo>
                  <a:lnTo>
                    <a:pt x="60" y="28"/>
                  </a:lnTo>
                  <a:lnTo>
                    <a:pt x="62" y="39"/>
                  </a:lnTo>
                  <a:lnTo>
                    <a:pt x="64" y="52"/>
                  </a:lnTo>
                  <a:lnTo>
                    <a:pt x="65" y="64"/>
                  </a:lnTo>
                  <a:lnTo>
                    <a:pt x="64" y="77"/>
                  </a:lnTo>
                  <a:lnTo>
                    <a:pt x="62" y="89"/>
                  </a:lnTo>
                  <a:lnTo>
                    <a:pt x="60" y="99"/>
                  </a:lnTo>
                  <a:lnTo>
                    <a:pt x="56" y="109"/>
                  </a:lnTo>
                  <a:lnTo>
                    <a:pt x="51" y="117"/>
                  </a:lnTo>
                  <a:lnTo>
                    <a:pt x="45" y="123"/>
                  </a:lnTo>
                  <a:lnTo>
                    <a:pt x="43" y="125"/>
                  </a:lnTo>
                  <a:lnTo>
                    <a:pt x="39" y="126"/>
                  </a:lnTo>
                  <a:lnTo>
                    <a:pt x="36" y="127"/>
                  </a:lnTo>
                  <a:lnTo>
                    <a:pt x="33" y="127"/>
                  </a:lnTo>
                  <a:lnTo>
                    <a:pt x="30" y="127"/>
                  </a:lnTo>
                  <a:lnTo>
                    <a:pt x="27" y="126"/>
                  </a:lnTo>
                  <a:lnTo>
                    <a:pt x="24" y="125"/>
                  </a:lnTo>
                  <a:lnTo>
                    <a:pt x="21" y="123"/>
                  </a:lnTo>
                  <a:lnTo>
                    <a:pt x="15" y="117"/>
                  </a:lnTo>
                  <a:lnTo>
                    <a:pt x="10" y="109"/>
                  </a:lnTo>
                  <a:lnTo>
                    <a:pt x="5" y="99"/>
                  </a:lnTo>
                  <a:lnTo>
                    <a:pt x="3" y="89"/>
                  </a:lnTo>
                  <a:lnTo>
                    <a:pt x="1" y="77"/>
                  </a:lnTo>
                  <a:lnTo>
                    <a:pt x="0" y="64"/>
                  </a:lnTo>
                  <a:lnTo>
                    <a:pt x="1" y="52"/>
                  </a:lnTo>
                  <a:lnTo>
                    <a:pt x="3" y="39"/>
                  </a:lnTo>
                  <a:lnTo>
                    <a:pt x="5" y="28"/>
                  </a:lnTo>
                  <a:lnTo>
                    <a:pt x="10" y="19"/>
                  </a:lnTo>
                  <a:lnTo>
                    <a:pt x="15" y="11"/>
                  </a:lnTo>
                  <a:lnTo>
                    <a:pt x="21" y="5"/>
                  </a:lnTo>
                  <a:lnTo>
                    <a:pt x="24" y="3"/>
                  </a:lnTo>
                  <a:lnTo>
                    <a:pt x="27" y="2"/>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702" name="Freeform 639"/>
            <p:cNvSpPr>
              <a:spLocks/>
            </p:cNvSpPr>
            <p:nvPr/>
          </p:nvSpPr>
          <p:spPr bwMode="auto">
            <a:xfrm>
              <a:off x="4344" y="1393"/>
              <a:ext cx="104" cy="223"/>
            </a:xfrm>
            <a:custGeom>
              <a:avLst/>
              <a:gdLst>
                <a:gd name="T0" fmla="*/ 21 w 104"/>
                <a:gd name="T1" fmla="*/ 0 h 223"/>
                <a:gd name="T2" fmla="*/ 83 w 104"/>
                <a:gd name="T3" fmla="*/ 0 h 223"/>
                <a:gd name="T4" fmla="*/ 87 w 104"/>
                <a:gd name="T5" fmla="*/ 2 h 223"/>
                <a:gd name="T6" fmla="*/ 91 w 104"/>
                <a:gd name="T7" fmla="*/ 5 h 223"/>
                <a:gd name="T8" fmla="*/ 94 w 104"/>
                <a:gd name="T9" fmla="*/ 12 h 223"/>
                <a:gd name="T10" fmla="*/ 97 w 104"/>
                <a:gd name="T11" fmla="*/ 19 h 223"/>
                <a:gd name="T12" fmla="*/ 101 w 104"/>
                <a:gd name="T13" fmla="*/ 29 h 223"/>
                <a:gd name="T14" fmla="*/ 103 w 104"/>
                <a:gd name="T15" fmla="*/ 40 h 223"/>
                <a:gd name="T16" fmla="*/ 104 w 104"/>
                <a:gd name="T17" fmla="*/ 52 h 223"/>
                <a:gd name="T18" fmla="*/ 104 w 104"/>
                <a:gd name="T19" fmla="*/ 64 h 223"/>
                <a:gd name="T20" fmla="*/ 104 w 104"/>
                <a:gd name="T21" fmla="*/ 158 h 223"/>
                <a:gd name="T22" fmla="*/ 104 w 104"/>
                <a:gd name="T23" fmla="*/ 172 h 223"/>
                <a:gd name="T24" fmla="*/ 103 w 104"/>
                <a:gd name="T25" fmla="*/ 183 h 223"/>
                <a:gd name="T26" fmla="*/ 101 w 104"/>
                <a:gd name="T27" fmla="*/ 194 h 223"/>
                <a:gd name="T28" fmla="*/ 97 w 104"/>
                <a:gd name="T29" fmla="*/ 204 h 223"/>
                <a:gd name="T30" fmla="*/ 94 w 104"/>
                <a:gd name="T31" fmla="*/ 211 h 223"/>
                <a:gd name="T32" fmla="*/ 91 w 104"/>
                <a:gd name="T33" fmla="*/ 217 h 223"/>
                <a:gd name="T34" fmla="*/ 87 w 104"/>
                <a:gd name="T35" fmla="*/ 222 h 223"/>
                <a:gd name="T36" fmla="*/ 83 w 104"/>
                <a:gd name="T37" fmla="*/ 223 h 223"/>
                <a:gd name="T38" fmla="*/ 21 w 104"/>
                <a:gd name="T39" fmla="*/ 223 h 223"/>
                <a:gd name="T40" fmla="*/ 17 w 104"/>
                <a:gd name="T41" fmla="*/ 222 h 223"/>
                <a:gd name="T42" fmla="*/ 13 w 104"/>
                <a:gd name="T43" fmla="*/ 217 h 223"/>
                <a:gd name="T44" fmla="*/ 9 w 104"/>
                <a:gd name="T45" fmla="*/ 211 h 223"/>
                <a:gd name="T46" fmla="*/ 6 w 104"/>
                <a:gd name="T47" fmla="*/ 204 h 223"/>
                <a:gd name="T48" fmla="*/ 3 w 104"/>
                <a:gd name="T49" fmla="*/ 194 h 223"/>
                <a:gd name="T50" fmla="*/ 1 w 104"/>
                <a:gd name="T51" fmla="*/ 183 h 223"/>
                <a:gd name="T52" fmla="*/ 0 w 104"/>
                <a:gd name="T53" fmla="*/ 172 h 223"/>
                <a:gd name="T54" fmla="*/ 0 w 104"/>
                <a:gd name="T55" fmla="*/ 158 h 223"/>
                <a:gd name="T56" fmla="*/ 0 w 104"/>
                <a:gd name="T57" fmla="*/ 64 h 223"/>
                <a:gd name="T58" fmla="*/ 0 w 104"/>
                <a:gd name="T59" fmla="*/ 52 h 223"/>
                <a:gd name="T60" fmla="*/ 1 w 104"/>
                <a:gd name="T61" fmla="*/ 40 h 223"/>
                <a:gd name="T62" fmla="*/ 3 w 104"/>
                <a:gd name="T63" fmla="*/ 29 h 223"/>
                <a:gd name="T64" fmla="*/ 6 w 104"/>
                <a:gd name="T65" fmla="*/ 19 h 223"/>
                <a:gd name="T66" fmla="*/ 9 w 104"/>
                <a:gd name="T67" fmla="*/ 12 h 223"/>
                <a:gd name="T68" fmla="*/ 13 w 104"/>
                <a:gd name="T69" fmla="*/ 5 h 223"/>
                <a:gd name="T70" fmla="*/ 17 w 104"/>
                <a:gd name="T71" fmla="*/ 2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3" y="0"/>
                  </a:lnTo>
                  <a:lnTo>
                    <a:pt x="87" y="2"/>
                  </a:lnTo>
                  <a:lnTo>
                    <a:pt x="91" y="5"/>
                  </a:lnTo>
                  <a:lnTo>
                    <a:pt x="94" y="12"/>
                  </a:lnTo>
                  <a:lnTo>
                    <a:pt x="97" y="19"/>
                  </a:lnTo>
                  <a:lnTo>
                    <a:pt x="101" y="29"/>
                  </a:lnTo>
                  <a:lnTo>
                    <a:pt x="103" y="40"/>
                  </a:lnTo>
                  <a:lnTo>
                    <a:pt x="104" y="52"/>
                  </a:lnTo>
                  <a:lnTo>
                    <a:pt x="104" y="64"/>
                  </a:lnTo>
                  <a:lnTo>
                    <a:pt x="104" y="158"/>
                  </a:lnTo>
                  <a:lnTo>
                    <a:pt x="104" y="172"/>
                  </a:lnTo>
                  <a:lnTo>
                    <a:pt x="103" y="183"/>
                  </a:lnTo>
                  <a:lnTo>
                    <a:pt x="101" y="194"/>
                  </a:lnTo>
                  <a:lnTo>
                    <a:pt x="97" y="204"/>
                  </a:lnTo>
                  <a:lnTo>
                    <a:pt x="94" y="211"/>
                  </a:lnTo>
                  <a:lnTo>
                    <a:pt x="91" y="217"/>
                  </a:lnTo>
                  <a:lnTo>
                    <a:pt x="87" y="222"/>
                  </a:lnTo>
                  <a:lnTo>
                    <a:pt x="83" y="223"/>
                  </a:lnTo>
                  <a:lnTo>
                    <a:pt x="21" y="223"/>
                  </a:lnTo>
                  <a:lnTo>
                    <a:pt x="17" y="222"/>
                  </a:lnTo>
                  <a:lnTo>
                    <a:pt x="13" y="217"/>
                  </a:lnTo>
                  <a:lnTo>
                    <a:pt x="9" y="211"/>
                  </a:lnTo>
                  <a:lnTo>
                    <a:pt x="6" y="204"/>
                  </a:lnTo>
                  <a:lnTo>
                    <a:pt x="3" y="194"/>
                  </a:lnTo>
                  <a:lnTo>
                    <a:pt x="1" y="183"/>
                  </a:lnTo>
                  <a:lnTo>
                    <a:pt x="0" y="172"/>
                  </a:lnTo>
                  <a:lnTo>
                    <a:pt x="0" y="158"/>
                  </a:lnTo>
                  <a:lnTo>
                    <a:pt x="0" y="64"/>
                  </a:lnTo>
                  <a:lnTo>
                    <a:pt x="0" y="52"/>
                  </a:lnTo>
                  <a:lnTo>
                    <a:pt x="1" y="40"/>
                  </a:lnTo>
                  <a:lnTo>
                    <a:pt x="3" y="29"/>
                  </a:lnTo>
                  <a:lnTo>
                    <a:pt x="6" y="19"/>
                  </a:lnTo>
                  <a:lnTo>
                    <a:pt x="9" y="12"/>
                  </a:lnTo>
                  <a:lnTo>
                    <a:pt x="13" y="5"/>
                  </a:lnTo>
                  <a:lnTo>
                    <a:pt x="17" y="2"/>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03" name="Freeform 640"/>
            <p:cNvSpPr>
              <a:spLocks/>
            </p:cNvSpPr>
            <p:nvPr/>
          </p:nvSpPr>
          <p:spPr bwMode="auto">
            <a:xfrm>
              <a:off x="4344" y="1393"/>
              <a:ext cx="104" cy="223"/>
            </a:xfrm>
            <a:custGeom>
              <a:avLst/>
              <a:gdLst>
                <a:gd name="T0" fmla="*/ 21 w 104"/>
                <a:gd name="T1" fmla="*/ 0 h 223"/>
                <a:gd name="T2" fmla="*/ 83 w 104"/>
                <a:gd name="T3" fmla="*/ 0 h 223"/>
                <a:gd name="T4" fmla="*/ 87 w 104"/>
                <a:gd name="T5" fmla="*/ 2 h 223"/>
                <a:gd name="T6" fmla="*/ 91 w 104"/>
                <a:gd name="T7" fmla="*/ 5 h 223"/>
                <a:gd name="T8" fmla="*/ 94 w 104"/>
                <a:gd name="T9" fmla="*/ 12 h 223"/>
                <a:gd name="T10" fmla="*/ 97 w 104"/>
                <a:gd name="T11" fmla="*/ 19 h 223"/>
                <a:gd name="T12" fmla="*/ 101 w 104"/>
                <a:gd name="T13" fmla="*/ 29 h 223"/>
                <a:gd name="T14" fmla="*/ 103 w 104"/>
                <a:gd name="T15" fmla="*/ 40 h 223"/>
                <a:gd name="T16" fmla="*/ 104 w 104"/>
                <a:gd name="T17" fmla="*/ 52 h 223"/>
                <a:gd name="T18" fmla="*/ 104 w 104"/>
                <a:gd name="T19" fmla="*/ 64 h 223"/>
                <a:gd name="T20" fmla="*/ 104 w 104"/>
                <a:gd name="T21" fmla="*/ 158 h 223"/>
                <a:gd name="T22" fmla="*/ 104 w 104"/>
                <a:gd name="T23" fmla="*/ 172 h 223"/>
                <a:gd name="T24" fmla="*/ 103 w 104"/>
                <a:gd name="T25" fmla="*/ 183 h 223"/>
                <a:gd name="T26" fmla="*/ 101 w 104"/>
                <a:gd name="T27" fmla="*/ 194 h 223"/>
                <a:gd name="T28" fmla="*/ 97 w 104"/>
                <a:gd name="T29" fmla="*/ 204 h 223"/>
                <a:gd name="T30" fmla="*/ 94 w 104"/>
                <a:gd name="T31" fmla="*/ 211 h 223"/>
                <a:gd name="T32" fmla="*/ 91 w 104"/>
                <a:gd name="T33" fmla="*/ 217 h 223"/>
                <a:gd name="T34" fmla="*/ 87 w 104"/>
                <a:gd name="T35" fmla="*/ 222 h 223"/>
                <a:gd name="T36" fmla="*/ 83 w 104"/>
                <a:gd name="T37" fmla="*/ 223 h 223"/>
                <a:gd name="T38" fmla="*/ 21 w 104"/>
                <a:gd name="T39" fmla="*/ 223 h 223"/>
                <a:gd name="T40" fmla="*/ 17 w 104"/>
                <a:gd name="T41" fmla="*/ 222 h 223"/>
                <a:gd name="T42" fmla="*/ 13 w 104"/>
                <a:gd name="T43" fmla="*/ 217 h 223"/>
                <a:gd name="T44" fmla="*/ 9 w 104"/>
                <a:gd name="T45" fmla="*/ 211 h 223"/>
                <a:gd name="T46" fmla="*/ 6 w 104"/>
                <a:gd name="T47" fmla="*/ 204 h 223"/>
                <a:gd name="T48" fmla="*/ 3 w 104"/>
                <a:gd name="T49" fmla="*/ 194 h 223"/>
                <a:gd name="T50" fmla="*/ 1 w 104"/>
                <a:gd name="T51" fmla="*/ 183 h 223"/>
                <a:gd name="T52" fmla="*/ 0 w 104"/>
                <a:gd name="T53" fmla="*/ 172 h 223"/>
                <a:gd name="T54" fmla="*/ 0 w 104"/>
                <a:gd name="T55" fmla="*/ 158 h 223"/>
                <a:gd name="T56" fmla="*/ 0 w 104"/>
                <a:gd name="T57" fmla="*/ 64 h 223"/>
                <a:gd name="T58" fmla="*/ 0 w 104"/>
                <a:gd name="T59" fmla="*/ 52 h 223"/>
                <a:gd name="T60" fmla="*/ 1 w 104"/>
                <a:gd name="T61" fmla="*/ 40 h 223"/>
                <a:gd name="T62" fmla="*/ 3 w 104"/>
                <a:gd name="T63" fmla="*/ 29 h 223"/>
                <a:gd name="T64" fmla="*/ 6 w 104"/>
                <a:gd name="T65" fmla="*/ 19 h 223"/>
                <a:gd name="T66" fmla="*/ 9 w 104"/>
                <a:gd name="T67" fmla="*/ 12 h 223"/>
                <a:gd name="T68" fmla="*/ 13 w 104"/>
                <a:gd name="T69" fmla="*/ 5 h 223"/>
                <a:gd name="T70" fmla="*/ 17 w 104"/>
                <a:gd name="T71" fmla="*/ 2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3" y="0"/>
                  </a:lnTo>
                  <a:lnTo>
                    <a:pt x="87" y="2"/>
                  </a:lnTo>
                  <a:lnTo>
                    <a:pt x="91" y="5"/>
                  </a:lnTo>
                  <a:lnTo>
                    <a:pt x="94" y="12"/>
                  </a:lnTo>
                  <a:lnTo>
                    <a:pt x="97" y="19"/>
                  </a:lnTo>
                  <a:lnTo>
                    <a:pt x="101" y="29"/>
                  </a:lnTo>
                  <a:lnTo>
                    <a:pt x="103" y="40"/>
                  </a:lnTo>
                  <a:lnTo>
                    <a:pt x="104" y="52"/>
                  </a:lnTo>
                  <a:lnTo>
                    <a:pt x="104" y="64"/>
                  </a:lnTo>
                  <a:lnTo>
                    <a:pt x="104" y="158"/>
                  </a:lnTo>
                  <a:lnTo>
                    <a:pt x="104" y="172"/>
                  </a:lnTo>
                  <a:lnTo>
                    <a:pt x="103" y="183"/>
                  </a:lnTo>
                  <a:lnTo>
                    <a:pt x="101" y="194"/>
                  </a:lnTo>
                  <a:lnTo>
                    <a:pt x="97" y="204"/>
                  </a:lnTo>
                  <a:lnTo>
                    <a:pt x="94" y="211"/>
                  </a:lnTo>
                  <a:lnTo>
                    <a:pt x="91" y="217"/>
                  </a:lnTo>
                  <a:lnTo>
                    <a:pt x="87" y="222"/>
                  </a:lnTo>
                  <a:lnTo>
                    <a:pt x="83" y="223"/>
                  </a:lnTo>
                  <a:lnTo>
                    <a:pt x="21" y="223"/>
                  </a:lnTo>
                  <a:lnTo>
                    <a:pt x="17" y="222"/>
                  </a:lnTo>
                  <a:lnTo>
                    <a:pt x="13" y="217"/>
                  </a:lnTo>
                  <a:lnTo>
                    <a:pt x="9" y="211"/>
                  </a:lnTo>
                  <a:lnTo>
                    <a:pt x="6" y="204"/>
                  </a:lnTo>
                  <a:lnTo>
                    <a:pt x="3" y="194"/>
                  </a:lnTo>
                  <a:lnTo>
                    <a:pt x="1" y="183"/>
                  </a:lnTo>
                  <a:lnTo>
                    <a:pt x="0" y="172"/>
                  </a:lnTo>
                  <a:lnTo>
                    <a:pt x="0" y="158"/>
                  </a:lnTo>
                  <a:lnTo>
                    <a:pt x="0" y="64"/>
                  </a:lnTo>
                  <a:lnTo>
                    <a:pt x="0" y="52"/>
                  </a:lnTo>
                  <a:lnTo>
                    <a:pt x="1" y="40"/>
                  </a:lnTo>
                  <a:lnTo>
                    <a:pt x="3" y="29"/>
                  </a:lnTo>
                  <a:lnTo>
                    <a:pt x="6" y="19"/>
                  </a:lnTo>
                  <a:lnTo>
                    <a:pt x="9" y="12"/>
                  </a:lnTo>
                  <a:lnTo>
                    <a:pt x="13" y="5"/>
                  </a:lnTo>
                  <a:lnTo>
                    <a:pt x="17" y="2"/>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5704" name="Freeform 641"/>
            <p:cNvSpPr>
              <a:spLocks/>
            </p:cNvSpPr>
            <p:nvPr/>
          </p:nvSpPr>
          <p:spPr bwMode="auto">
            <a:xfrm>
              <a:off x="4361" y="1450"/>
              <a:ext cx="64" cy="127"/>
            </a:xfrm>
            <a:custGeom>
              <a:avLst/>
              <a:gdLst>
                <a:gd name="T0" fmla="*/ 32 w 64"/>
                <a:gd name="T1" fmla="*/ 0 h 127"/>
                <a:gd name="T2" fmla="*/ 35 w 64"/>
                <a:gd name="T3" fmla="*/ 0 h 127"/>
                <a:gd name="T4" fmla="*/ 39 w 64"/>
                <a:gd name="T5" fmla="*/ 2 h 127"/>
                <a:gd name="T6" fmla="*/ 42 w 64"/>
                <a:gd name="T7" fmla="*/ 3 h 127"/>
                <a:gd name="T8" fmla="*/ 45 w 64"/>
                <a:gd name="T9" fmla="*/ 5 h 127"/>
                <a:gd name="T10" fmla="*/ 50 w 64"/>
                <a:gd name="T11" fmla="*/ 11 h 127"/>
                <a:gd name="T12" fmla="*/ 55 w 64"/>
                <a:gd name="T13" fmla="*/ 19 h 127"/>
                <a:gd name="T14" fmla="*/ 59 w 64"/>
                <a:gd name="T15" fmla="*/ 28 h 127"/>
                <a:gd name="T16" fmla="*/ 62 w 64"/>
                <a:gd name="T17" fmla="*/ 39 h 127"/>
                <a:gd name="T18" fmla="*/ 63 w 64"/>
                <a:gd name="T19" fmla="*/ 52 h 127"/>
                <a:gd name="T20" fmla="*/ 64 w 64"/>
                <a:gd name="T21" fmla="*/ 64 h 127"/>
                <a:gd name="T22" fmla="*/ 63 w 64"/>
                <a:gd name="T23" fmla="*/ 77 h 127"/>
                <a:gd name="T24" fmla="*/ 62 w 64"/>
                <a:gd name="T25" fmla="*/ 89 h 127"/>
                <a:gd name="T26" fmla="*/ 59 w 64"/>
                <a:gd name="T27" fmla="*/ 99 h 127"/>
                <a:gd name="T28" fmla="*/ 55 w 64"/>
                <a:gd name="T29" fmla="*/ 109 h 127"/>
                <a:gd name="T30" fmla="*/ 50 w 64"/>
                <a:gd name="T31" fmla="*/ 117 h 127"/>
                <a:gd name="T32" fmla="*/ 45 w 64"/>
                <a:gd name="T33" fmla="*/ 123 h 127"/>
                <a:gd name="T34" fmla="*/ 42 w 64"/>
                <a:gd name="T35" fmla="*/ 125 h 127"/>
                <a:gd name="T36" fmla="*/ 39 w 64"/>
                <a:gd name="T37" fmla="*/ 126 h 127"/>
                <a:gd name="T38" fmla="*/ 35 w 64"/>
                <a:gd name="T39" fmla="*/ 127 h 127"/>
                <a:gd name="T40" fmla="*/ 32 w 64"/>
                <a:gd name="T41" fmla="*/ 127 h 127"/>
                <a:gd name="T42" fmla="*/ 29 w 64"/>
                <a:gd name="T43" fmla="*/ 127 h 127"/>
                <a:gd name="T44" fmla="*/ 26 w 64"/>
                <a:gd name="T45" fmla="*/ 126 h 127"/>
                <a:gd name="T46" fmla="*/ 23 w 64"/>
                <a:gd name="T47" fmla="*/ 125 h 127"/>
                <a:gd name="T48" fmla="*/ 20 w 64"/>
                <a:gd name="T49" fmla="*/ 123 h 127"/>
                <a:gd name="T50" fmla="*/ 14 w 64"/>
                <a:gd name="T51" fmla="*/ 117 h 127"/>
                <a:gd name="T52" fmla="*/ 9 w 64"/>
                <a:gd name="T53" fmla="*/ 109 h 127"/>
                <a:gd name="T54" fmla="*/ 6 w 64"/>
                <a:gd name="T55" fmla="*/ 99 h 127"/>
                <a:gd name="T56" fmla="*/ 3 w 64"/>
                <a:gd name="T57" fmla="*/ 89 h 127"/>
                <a:gd name="T58" fmla="*/ 1 w 64"/>
                <a:gd name="T59" fmla="*/ 77 h 127"/>
                <a:gd name="T60" fmla="*/ 0 w 64"/>
                <a:gd name="T61" fmla="*/ 64 h 127"/>
                <a:gd name="T62" fmla="*/ 1 w 64"/>
                <a:gd name="T63" fmla="*/ 52 h 127"/>
                <a:gd name="T64" fmla="*/ 3 w 64"/>
                <a:gd name="T65" fmla="*/ 39 h 127"/>
                <a:gd name="T66" fmla="*/ 6 w 64"/>
                <a:gd name="T67" fmla="*/ 28 h 127"/>
                <a:gd name="T68" fmla="*/ 9 w 64"/>
                <a:gd name="T69" fmla="*/ 19 h 127"/>
                <a:gd name="T70" fmla="*/ 14 w 64"/>
                <a:gd name="T71" fmla="*/ 11 h 127"/>
                <a:gd name="T72" fmla="*/ 20 w 64"/>
                <a:gd name="T73" fmla="*/ 5 h 127"/>
                <a:gd name="T74" fmla="*/ 23 w 64"/>
                <a:gd name="T75" fmla="*/ 3 h 127"/>
                <a:gd name="T76" fmla="*/ 26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9" y="2"/>
                  </a:lnTo>
                  <a:lnTo>
                    <a:pt x="42" y="3"/>
                  </a:lnTo>
                  <a:lnTo>
                    <a:pt x="45" y="5"/>
                  </a:lnTo>
                  <a:lnTo>
                    <a:pt x="50" y="11"/>
                  </a:lnTo>
                  <a:lnTo>
                    <a:pt x="55" y="19"/>
                  </a:lnTo>
                  <a:lnTo>
                    <a:pt x="59" y="28"/>
                  </a:lnTo>
                  <a:lnTo>
                    <a:pt x="62" y="39"/>
                  </a:lnTo>
                  <a:lnTo>
                    <a:pt x="63" y="52"/>
                  </a:lnTo>
                  <a:lnTo>
                    <a:pt x="64" y="64"/>
                  </a:lnTo>
                  <a:lnTo>
                    <a:pt x="63" y="77"/>
                  </a:lnTo>
                  <a:lnTo>
                    <a:pt x="62" y="89"/>
                  </a:lnTo>
                  <a:lnTo>
                    <a:pt x="59" y="99"/>
                  </a:lnTo>
                  <a:lnTo>
                    <a:pt x="55" y="109"/>
                  </a:lnTo>
                  <a:lnTo>
                    <a:pt x="50" y="117"/>
                  </a:lnTo>
                  <a:lnTo>
                    <a:pt x="45" y="123"/>
                  </a:lnTo>
                  <a:lnTo>
                    <a:pt x="42" y="125"/>
                  </a:lnTo>
                  <a:lnTo>
                    <a:pt x="39" y="126"/>
                  </a:lnTo>
                  <a:lnTo>
                    <a:pt x="35" y="127"/>
                  </a:lnTo>
                  <a:lnTo>
                    <a:pt x="32" y="127"/>
                  </a:lnTo>
                  <a:lnTo>
                    <a:pt x="29" y="127"/>
                  </a:lnTo>
                  <a:lnTo>
                    <a:pt x="26" y="126"/>
                  </a:lnTo>
                  <a:lnTo>
                    <a:pt x="23" y="125"/>
                  </a:lnTo>
                  <a:lnTo>
                    <a:pt x="20" y="123"/>
                  </a:lnTo>
                  <a:lnTo>
                    <a:pt x="14" y="117"/>
                  </a:lnTo>
                  <a:lnTo>
                    <a:pt x="9" y="109"/>
                  </a:lnTo>
                  <a:lnTo>
                    <a:pt x="6" y="99"/>
                  </a:lnTo>
                  <a:lnTo>
                    <a:pt x="3" y="89"/>
                  </a:lnTo>
                  <a:lnTo>
                    <a:pt x="1" y="77"/>
                  </a:lnTo>
                  <a:lnTo>
                    <a:pt x="0" y="64"/>
                  </a:lnTo>
                  <a:lnTo>
                    <a:pt x="1" y="52"/>
                  </a:lnTo>
                  <a:lnTo>
                    <a:pt x="3" y="39"/>
                  </a:lnTo>
                  <a:lnTo>
                    <a:pt x="6" y="28"/>
                  </a:lnTo>
                  <a:lnTo>
                    <a:pt x="9" y="19"/>
                  </a:lnTo>
                  <a:lnTo>
                    <a:pt x="14" y="11"/>
                  </a:lnTo>
                  <a:lnTo>
                    <a:pt x="20" y="5"/>
                  </a:lnTo>
                  <a:lnTo>
                    <a:pt x="23" y="3"/>
                  </a:lnTo>
                  <a:lnTo>
                    <a:pt x="26"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05" name="Freeform 642"/>
            <p:cNvSpPr>
              <a:spLocks/>
            </p:cNvSpPr>
            <p:nvPr/>
          </p:nvSpPr>
          <p:spPr bwMode="auto">
            <a:xfrm>
              <a:off x="4361" y="1450"/>
              <a:ext cx="64" cy="127"/>
            </a:xfrm>
            <a:custGeom>
              <a:avLst/>
              <a:gdLst>
                <a:gd name="T0" fmla="*/ 32 w 64"/>
                <a:gd name="T1" fmla="*/ 0 h 127"/>
                <a:gd name="T2" fmla="*/ 35 w 64"/>
                <a:gd name="T3" fmla="*/ 0 h 127"/>
                <a:gd name="T4" fmla="*/ 39 w 64"/>
                <a:gd name="T5" fmla="*/ 2 h 127"/>
                <a:gd name="T6" fmla="*/ 42 w 64"/>
                <a:gd name="T7" fmla="*/ 3 h 127"/>
                <a:gd name="T8" fmla="*/ 45 w 64"/>
                <a:gd name="T9" fmla="*/ 5 h 127"/>
                <a:gd name="T10" fmla="*/ 50 w 64"/>
                <a:gd name="T11" fmla="*/ 11 h 127"/>
                <a:gd name="T12" fmla="*/ 55 w 64"/>
                <a:gd name="T13" fmla="*/ 19 h 127"/>
                <a:gd name="T14" fmla="*/ 59 w 64"/>
                <a:gd name="T15" fmla="*/ 28 h 127"/>
                <a:gd name="T16" fmla="*/ 62 w 64"/>
                <a:gd name="T17" fmla="*/ 39 h 127"/>
                <a:gd name="T18" fmla="*/ 63 w 64"/>
                <a:gd name="T19" fmla="*/ 52 h 127"/>
                <a:gd name="T20" fmla="*/ 64 w 64"/>
                <a:gd name="T21" fmla="*/ 64 h 127"/>
                <a:gd name="T22" fmla="*/ 63 w 64"/>
                <a:gd name="T23" fmla="*/ 77 h 127"/>
                <a:gd name="T24" fmla="*/ 62 w 64"/>
                <a:gd name="T25" fmla="*/ 89 h 127"/>
                <a:gd name="T26" fmla="*/ 59 w 64"/>
                <a:gd name="T27" fmla="*/ 99 h 127"/>
                <a:gd name="T28" fmla="*/ 55 w 64"/>
                <a:gd name="T29" fmla="*/ 109 h 127"/>
                <a:gd name="T30" fmla="*/ 50 w 64"/>
                <a:gd name="T31" fmla="*/ 117 h 127"/>
                <a:gd name="T32" fmla="*/ 45 w 64"/>
                <a:gd name="T33" fmla="*/ 123 h 127"/>
                <a:gd name="T34" fmla="*/ 42 w 64"/>
                <a:gd name="T35" fmla="*/ 125 h 127"/>
                <a:gd name="T36" fmla="*/ 39 w 64"/>
                <a:gd name="T37" fmla="*/ 126 h 127"/>
                <a:gd name="T38" fmla="*/ 35 w 64"/>
                <a:gd name="T39" fmla="*/ 127 h 127"/>
                <a:gd name="T40" fmla="*/ 32 w 64"/>
                <a:gd name="T41" fmla="*/ 127 h 127"/>
                <a:gd name="T42" fmla="*/ 29 w 64"/>
                <a:gd name="T43" fmla="*/ 127 h 127"/>
                <a:gd name="T44" fmla="*/ 26 w 64"/>
                <a:gd name="T45" fmla="*/ 126 h 127"/>
                <a:gd name="T46" fmla="*/ 23 w 64"/>
                <a:gd name="T47" fmla="*/ 125 h 127"/>
                <a:gd name="T48" fmla="*/ 20 w 64"/>
                <a:gd name="T49" fmla="*/ 123 h 127"/>
                <a:gd name="T50" fmla="*/ 14 w 64"/>
                <a:gd name="T51" fmla="*/ 117 h 127"/>
                <a:gd name="T52" fmla="*/ 9 w 64"/>
                <a:gd name="T53" fmla="*/ 109 h 127"/>
                <a:gd name="T54" fmla="*/ 6 w 64"/>
                <a:gd name="T55" fmla="*/ 99 h 127"/>
                <a:gd name="T56" fmla="*/ 3 w 64"/>
                <a:gd name="T57" fmla="*/ 89 h 127"/>
                <a:gd name="T58" fmla="*/ 1 w 64"/>
                <a:gd name="T59" fmla="*/ 77 h 127"/>
                <a:gd name="T60" fmla="*/ 0 w 64"/>
                <a:gd name="T61" fmla="*/ 64 h 127"/>
                <a:gd name="T62" fmla="*/ 1 w 64"/>
                <a:gd name="T63" fmla="*/ 52 h 127"/>
                <a:gd name="T64" fmla="*/ 3 w 64"/>
                <a:gd name="T65" fmla="*/ 39 h 127"/>
                <a:gd name="T66" fmla="*/ 6 w 64"/>
                <a:gd name="T67" fmla="*/ 28 h 127"/>
                <a:gd name="T68" fmla="*/ 9 w 64"/>
                <a:gd name="T69" fmla="*/ 19 h 127"/>
                <a:gd name="T70" fmla="*/ 14 w 64"/>
                <a:gd name="T71" fmla="*/ 11 h 127"/>
                <a:gd name="T72" fmla="*/ 20 w 64"/>
                <a:gd name="T73" fmla="*/ 5 h 127"/>
                <a:gd name="T74" fmla="*/ 23 w 64"/>
                <a:gd name="T75" fmla="*/ 3 h 127"/>
                <a:gd name="T76" fmla="*/ 26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9" y="2"/>
                  </a:lnTo>
                  <a:lnTo>
                    <a:pt x="42" y="3"/>
                  </a:lnTo>
                  <a:lnTo>
                    <a:pt x="45" y="5"/>
                  </a:lnTo>
                  <a:lnTo>
                    <a:pt x="50" y="11"/>
                  </a:lnTo>
                  <a:lnTo>
                    <a:pt x="55" y="19"/>
                  </a:lnTo>
                  <a:lnTo>
                    <a:pt x="59" y="28"/>
                  </a:lnTo>
                  <a:lnTo>
                    <a:pt x="62" y="39"/>
                  </a:lnTo>
                  <a:lnTo>
                    <a:pt x="63" y="52"/>
                  </a:lnTo>
                  <a:lnTo>
                    <a:pt x="64" y="64"/>
                  </a:lnTo>
                  <a:lnTo>
                    <a:pt x="63" y="77"/>
                  </a:lnTo>
                  <a:lnTo>
                    <a:pt x="62" y="89"/>
                  </a:lnTo>
                  <a:lnTo>
                    <a:pt x="59" y="99"/>
                  </a:lnTo>
                  <a:lnTo>
                    <a:pt x="55" y="109"/>
                  </a:lnTo>
                  <a:lnTo>
                    <a:pt x="50" y="117"/>
                  </a:lnTo>
                  <a:lnTo>
                    <a:pt x="45" y="123"/>
                  </a:lnTo>
                  <a:lnTo>
                    <a:pt x="42" y="125"/>
                  </a:lnTo>
                  <a:lnTo>
                    <a:pt x="39" y="126"/>
                  </a:lnTo>
                  <a:lnTo>
                    <a:pt x="35" y="127"/>
                  </a:lnTo>
                  <a:lnTo>
                    <a:pt x="32" y="127"/>
                  </a:lnTo>
                  <a:lnTo>
                    <a:pt x="29" y="127"/>
                  </a:lnTo>
                  <a:lnTo>
                    <a:pt x="26" y="126"/>
                  </a:lnTo>
                  <a:lnTo>
                    <a:pt x="23" y="125"/>
                  </a:lnTo>
                  <a:lnTo>
                    <a:pt x="20" y="123"/>
                  </a:lnTo>
                  <a:lnTo>
                    <a:pt x="14" y="117"/>
                  </a:lnTo>
                  <a:lnTo>
                    <a:pt x="9" y="109"/>
                  </a:lnTo>
                  <a:lnTo>
                    <a:pt x="6" y="99"/>
                  </a:lnTo>
                  <a:lnTo>
                    <a:pt x="3" y="89"/>
                  </a:lnTo>
                  <a:lnTo>
                    <a:pt x="1" y="77"/>
                  </a:lnTo>
                  <a:lnTo>
                    <a:pt x="0" y="64"/>
                  </a:lnTo>
                  <a:lnTo>
                    <a:pt x="1" y="52"/>
                  </a:lnTo>
                  <a:lnTo>
                    <a:pt x="3" y="39"/>
                  </a:lnTo>
                  <a:lnTo>
                    <a:pt x="6" y="28"/>
                  </a:lnTo>
                  <a:lnTo>
                    <a:pt x="9" y="19"/>
                  </a:lnTo>
                  <a:lnTo>
                    <a:pt x="14" y="11"/>
                  </a:lnTo>
                  <a:lnTo>
                    <a:pt x="20" y="5"/>
                  </a:lnTo>
                  <a:lnTo>
                    <a:pt x="23" y="3"/>
                  </a:lnTo>
                  <a:lnTo>
                    <a:pt x="26"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706" name="Freeform 643"/>
            <p:cNvSpPr>
              <a:spLocks/>
            </p:cNvSpPr>
            <p:nvPr/>
          </p:nvSpPr>
          <p:spPr bwMode="auto">
            <a:xfrm>
              <a:off x="4451" y="1393"/>
              <a:ext cx="103" cy="223"/>
            </a:xfrm>
            <a:custGeom>
              <a:avLst/>
              <a:gdLst>
                <a:gd name="T0" fmla="*/ 20 w 103"/>
                <a:gd name="T1" fmla="*/ 0 h 223"/>
                <a:gd name="T2" fmla="*/ 82 w 103"/>
                <a:gd name="T3" fmla="*/ 0 h 223"/>
                <a:gd name="T4" fmla="*/ 87 w 103"/>
                <a:gd name="T5" fmla="*/ 2 h 223"/>
                <a:gd name="T6" fmla="*/ 91 w 103"/>
                <a:gd name="T7" fmla="*/ 5 h 223"/>
                <a:gd name="T8" fmla="*/ 94 w 103"/>
                <a:gd name="T9" fmla="*/ 12 h 223"/>
                <a:gd name="T10" fmla="*/ 97 w 103"/>
                <a:gd name="T11" fmla="*/ 19 h 223"/>
                <a:gd name="T12" fmla="*/ 100 w 103"/>
                <a:gd name="T13" fmla="*/ 29 h 223"/>
                <a:gd name="T14" fmla="*/ 102 w 103"/>
                <a:gd name="T15" fmla="*/ 40 h 223"/>
                <a:gd name="T16" fmla="*/ 103 w 103"/>
                <a:gd name="T17" fmla="*/ 52 h 223"/>
                <a:gd name="T18" fmla="*/ 103 w 103"/>
                <a:gd name="T19" fmla="*/ 64 h 223"/>
                <a:gd name="T20" fmla="*/ 103 w 103"/>
                <a:gd name="T21" fmla="*/ 158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2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8 h 223"/>
                <a:gd name="T56" fmla="*/ 0 w 103"/>
                <a:gd name="T57" fmla="*/ 64 h 223"/>
                <a:gd name="T58" fmla="*/ 0 w 103"/>
                <a:gd name="T59" fmla="*/ 52 h 223"/>
                <a:gd name="T60" fmla="*/ 1 w 103"/>
                <a:gd name="T61" fmla="*/ 40 h 223"/>
                <a:gd name="T62" fmla="*/ 3 w 103"/>
                <a:gd name="T63" fmla="*/ 29 h 223"/>
                <a:gd name="T64" fmla="*/ 6 w 103"/>
                <a:gd name="T65" fmla="*/ 19 h 223"/>
                <a:gd name="T66" fmla="*/ 9 w 103"/>
                <a:gd name="T67" fmla="*/ 12 h 223"/>
                <a:gd name="T68" fmla="*/ 12 w 103"/>
                <a:gd name="T69" fmla="*/ 5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2" y="0"/>
                  </a:lnTo>
                  <a:lnTo>
                    <a:pt x="87" y="2"/>
                  </a:lnTo>
                  <a:lnTo>
                    <a:pt x="91" y="5"/>
                  </a:lnTo>
                  <a:lnTo>
                    <a:pt x="94" y="12"/>
                  </a:lnTo>
                  <a:lnTo>
                    <a:pt x="97" y="19"/>
                  </a:lnTo>
                  <a:lnTo>
                    <a:pt x="100" y="29"/>
                  </a:lnTo>
                  <a:lnTo>
                    <a:pt x="102" y="40"/>
                  </a:lnTo>
                  <a:lnTo>
                    <a:pt x="103" y="52"/>
                  </a:lnTo>
                  <a:lnTo>
                    <a:pt x="103" y="64"/>
                  </a:lnTo>
                  <a:lnTo>
                    <a:pt x="103" y="158"/>
                  </a:lnTo>
                  <a:lnTo>
                    <a:pt x="103" y="172"/>
                  </a:lnTo>
                  <a:lnTo>
                    <a:pt x="102" y="183"/>
                  </a:lnTo>
                  <a:lnTo>
                    <a:pt x="100" y="194"/>
                  </a:lnTo>
                  <a:lnTo>
                    <a:pt x="97" y="204"/>
                  </a:lnTo>
                  <a:lnTo>
                    <a:pt x="94" y="211"/>
                  </a:lnTo>
                  <a:lnTo>
                    <a:pt x="91" y="217"/>
                  </a:lnTo>
                  <a:lnTo>
                    <a:pt x="87" y="222"/>
                  </a:lnTo>
                  <a:lnTo>
                    <a:pt x="82" y="223"/>
                  </a:lnTo>
                  <a:lnTo>
                    <a:pt x="20" y="223"/>
                  </a:lnTo>
                  <a:lnTo>
                    <a:pt x="16" y="222"/>
                  </a:lnTo>
                  <a:lnTo>
                    <a:pt x="12" y="217"/>
                  </a:lnTo>
                  <a:lnTo>
                    <a:pt x="9" y="211"/>
                  </a:lnTo>
                  <a:lnTo>
                    <a:pt x="6" y="204"/>
                  </a:lnTo>
                  <a:lnTo>
                    <a:pt x="3" y="194"/>
                  </a:lnTo>
                  <a:lnTo>
                    <a:pt x="1" y="183"/>
                  </a:lnTo>
                  <a:lnTo>
                    <a:pt x="0" y="172"/>
                  </a:lnTo>
                  <a:lnTo>
                    <a:pt x="0" y="158"/>
                  </a:lnTo>
                  <a:lnTo>
                    <a:pt x="0" y="64"/>
                  </a:lnTo>
                  <a:lnTo>
                    <a:pt x="0" y="52"/>
                  </a:lnTo>
                  <a:lnTo>
                    <a:pt x="1" y="40"/>
                  </a:lnTo>
                  <a:lnTo>
                    <a:pt x="3" y="29"/>
                  </a:lnTo>
                  <a:lnTo>
                    <a:pt x="6" y="19"/>
                  </a:lnTo>
                  <a:lnTo>
                    <a:pt x="9" y="12"/>
                  </a:lnTo>
                  <a:lnTo>
                    <a:pt x="12" y="5"/>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07" name="Freeform 644"/>
            <p:cNvSpPr>
              <a:spLocks/>
            </p:cNvSpPr>
            <p:nvPr/>
          </p:nvSpPr>
          <p:spPr bwMode="auto">
            <a:xfrm>
              <a:off x="4451" y="1393"/>
              <a:ext cx="103" cy="223"/>
            </a:xfrm>
            <a:custGeom>
              <a:avLst/>
              <a:gdLst>
                <a:gd name="T0" fmla="*/ 20 w 103"/>
                <a:gd name="T1" fmla="*/ 0 h 223"/>
                <a:gd name="T2" fmla="*/ 82 w 103"/>
                <a:gd name="T3" fmla="*/ 0 h 223"/>
                <a:gd name="T4" fmla="*/ 87 w 103"/>
                <a:gd name="T5" fmla="*/ 2 h 223"/>
                <a:gd name="T6" fmla="*/ 91 w 103"/>
                <a:gd name="T7" fmla="*/ 5 h 223"/>
                <a:gd name="T8" fmla="*/ 94 w 103"/>
                <a:gd name="T9" fmla="*/ 12 h 223"/>
                <a:gd name="T10" fmla="*/ 97 w 103"/>
                <a:gd name="T11" fmla="*/ 19 h 223"/>
                <a:gd name="T12" fmla="*/ 100 w 103"/>
                <a:gd name="T13" fmla="*/ 29 h 223"/>
                <a:gd name="T14" fmla="*/ 102 w 103"/>
                <a:gd name="T15" fmla="*/ 40 h 223"/>
                <a:gd name="T16" fmla="*/ 103 w 103"/>
                <a:gd name="T17" fmla="*/ 52 h 223"/>
                <a:gd name="T18" fmla="*/ 103 w 103"/>
                <a:gd name="T19" fmla="*/ 64 h 223"/>
                <a:gd name="T20" fmla="*/ 103 w 103"/>
                <a:gd name="T21" fmla="*/ 158 h 223"/>
                <a:gd name="T22" fmla="*/ 103 w 103"/>
                <a:gd name="T23" fmla="*/ 172 h 223"/>
                <a:gd name="T24" fmla="*/ 102 w 103"/>
                <a:gd name="T25" fmla="*/ 183 h 223"/>
                <a:gd name="T26" fmla="*/ 100 w 103"/>
                <a:gd name="T27" fmla="*/ 194 h 223"/>
                <a:gd name="T28" fmla="*/ 97 w 103"/>
                <a:gd name="T29" fmla="*/ 204 h 223"/>
                <a:gd name="T30" fmla="*/ 94 w 103"/>
                <a:gd name="T31" fmla="*/ 211 h 223"/>
                <a:gd name="T32" fmla="*/ 91 w 103"/>
                <a:gd name="T33" fmla="*/ 217 h 223"/>
                <a:gd name="T34" fmla="*/ 87 w 103"/>
                <a:gd name="T35" fmla="*/ 222 h 223"/>
                <a:gd name="T36" fmla="*/ 82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1 w 103"/>
                <a:gd name="T51" fmla="*/ 183 h 223"/>
                <a:gd name="T52" fmla="*/ 0 w 103"/>
                <a:gd name="T53" fmla="*/ 172 h 223"/>
                <a:gd name="T54" fmla="*/ 0 w 103"/>
                <a:gd name="T55" fmla="*/ 158 h 223"/>
                <a:gd name="T56" fmla="*/ 0 w 103"/>
                <a:gd name="T57" fmla="*/ 64 h 223"/>
                <a:gd name="T58" fmla="*/ 0 w 103"/>
                <a:gd name="T59" fmla="*/ 52 h 223"/>
                <a:gd name="T60" fmla="*/ 1 w 103"/>
                <a:gd name="T61" fmla="*/ 40 h 223"/>
                <a:gd name="T62" fmla="*/ 3 w 103"/>
                <a:gd name="T63" fmla="*/ 29 h 223"/>
                <a:gd name="T64" fmla="*/ 6 w 103"/>
                <a:gd name="T65" fmla="*/ 19 h 223"/>
                <a:gd name="T66" fmla="*/ 9 w 103"/>
                <a:gd name="T67" fmla="*/ 12 h 223"/>
                <a:gd name="T68" fmla="*/ 12 w 103"/>
                <a:gd name="T69" fmla="*/ 5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2" y="0"/>
                  </a:lnTo>
                  <a:lnTo>
                    <a:pt x="87" y="2"/>
                  </a:lnTo>
                  <a:lnTo>
                    <a:pt x="91" y="5"/>
                  </a:lnTo>
                  <a:lnTo>
                    <a:pt x="94" y="12"/>
                  </a:lnTo>
                  <a:lnTo>
                    <a:pt x="97" y="19"/>
                  </a:lnTo>
                  <a:lnTo>
                    <a:pt x="100" y="29"/>
                  </a:lnTo>
                  <a:lnTo>
                    <a:pt x="102" y="40"/>
                  </a:lnTo>
                  <a:lnTo>
                    <a:pt x="103" y="52"/>
                  </a:lnTo>
                  <a:lnTo>
                    <a:pt x="103" y="64"/>
                  </a:lnTo>
                  <a:lnTo>
                    <a:pt x="103" y="158"/>
                  </a:lnTo>
                  <a:lnTo>
                    <a:pt x="103" y="172"/>
                  </a:lnTo>
                  <a:lnTo>
                    <a:pt x="102" y="183"/>
                  </a:lnTo>
                  <a:lnTo>
                    <a:pt x="100" y="194"/>
                  </a:lnTo>
                  <a:lnTo>
                    <a:pt x="97" y="204"/>
                  </a:lnTo>
                  <a:lnTo>
                    <a:pt x="94" y="211"/>
                  </a:lnTo>
                  <a:lnTo>
                    <a:pt x="91" y="217"/>
                  </a:lnTo>
                  <a:lnTo>
                    <a:pt x="87" y="222"/>
                  </a:lnTo>
                  <a:lnTo>
                    <a:pt x="82" y="223"/>
                  </a:lnTo>
                  <a:lnTo>
                    <a:pt x="20" y="223"/>
                  </a:lnTo>
                  <a:lnTo>
                    <a:pt x="16" y="222"/>
                  </a:lnTo>
                  <a:lnTo>
                    <a:pt x="12" y="217"/>
                  </a:lnTo>
                  <a:lnTo>
                    <a:pt x="9" y="211"/>
                  </a:lnTo>
                  <a:lnTo>
                    <a:pt x="6" y="204"/>
                  </a:lnTo>
                  <a:lnTo>
                    <a:pt x="3" y="194"/>
                  </a:lnTo>
                  <a:lnTo>
                    <a:pt x="1" y="183"/>
                  </a:lnTo>
                  <a:lnTo>
                    <a:pt x="0" y="172"/>
                  </a:lnTo>
                  <a:lnTo>
                    <a:pt x="0" y="158"/>
                  </a:lnTo>
                  <a:lnTo>
                    <a:pt x="0" y="64"/>
                  </a:lnTo>
                  <a:lnTo>
                    <a:pt x="0" y="52"/>
                  </a:lnTo>
                  <a:lnTo>
                    <a:pt x="1" y="40"/>
                  </a:lnTo>
                  <a:lnTo>
                    <a:pt x="3" y="29"/>
                  </a:lnTo>
                  <a:lnTo>
                    <a:pt x="6" y="19"/>
                  </a:lnTo>
                  <a:lnTo>
                    <a:pt x="9" y="12"/>
                  </a:lnTo>
                  <a:lnTo>
                    <a:pt x="12" y="5"/>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08" name="Freeform 645"/>
            <p:cNvSpPr>
              <a:spLocks/>
            </p:cNvSpPr>
            <p:nvPr/>
          </p:nvSpPr>
          <p:spPr bwMode="auto">
            <a:xfrm>
              <a:off x="4467" y="1450"/>
              <a:ext cx="64" cy="127"/>
            </a:xfrm>
            <a:custGeom>
              <a:avLst/>
              <a:gdLst>
                <a:gd name="T0" fmla="*/ 32 w 64"/>
                <a:gd name="T1" fmla="*/ 0 h 127"/>
                <a:gd name="T2" fmla="*/ 35 w 64"/>
                <a:gd name="T3" fmla="*/ 0 h 127"/>
                <a:gd name="T4" fmla="*/ 39 w 64"/>
                <a:gd name="T5" fmla="*/ 2 h 127"/>
                <a:gd name="T6" fmla="*/ 42 w 64"/>
                <a:gd name="T7" fmla="*/ 3 h 127"/>
                <a:gd name="T8" fmla="*/ 45 w 64"/>
                <a:gd name="T9" fmla="*/ 5 h 127"/>
                <a:gd name="T10" fmla="*/ 50 w 64"/>
                <a:gd name="T11" fmla="*/ 11 h 127"/>
                <a:gd name="T12" fmla="*/ 55 w 64"/>
                <a:gd name="T13" fmla="*/ 19 h 127"/>
                <a:gd name="T14" fmla="*/ 59 w 64"/>
                <a:gd name="T15" fmla="*/ 28 h 127"/>
                <a:gd name="T16" fmla="*/ 62 w 64"/>
                <a:gd name="T17" fmla="*/ 39 h 127"/>
                <a:gd name="T18" fmla="*/ 64 w 64"/>
                <a:gd name="T19" fmla="*/ 52 h 127"/>
                <a:gd name="T20" fmla="*/ 64 w 64"/>
                <a:gd name="T21" fmla="*/ 64 h 127"/>
                <a:gd name="T22" fmla="*/ 64 w 64"/>
                <a:gd name="T23" fmla="*/ 77 h 127"/>
                <a:gd name="T24" fmla="*/ 62 w 64"/>
                <a:gd name="T25" fmla="*/ 89 h 127"/>
                <a:gd name="T26" fmla="*/ 59 w 64"/>
                <a:gd name="T27" fmla="*/ 99 h 127"/>
                <a:gd name="T28" fmla="*/ 55 w 64"/>
                <a:gd name="T29" fmla="*/ 109 h 127"/>
                <a:gd name="T30" fmla="*/ 50 w 64"/>
                <a:gd name="T31" fmla="*/ 117 h 127"/>
                <a:gd name="T32" fmla="*/ 45 w 64"/>
                <a:gd name="T33" fmla="*/ 123 h 127"/>
                <a:gd name="T34" fmla="*/ 42 w 64"/>
                <a:gd name="T35" fmla="*/ 125 h 127"/>
                <a:gd name="T36" fmla="*/ 39 w 64"/>
                <a:gd name="T37" fmla="*/ 126 h 127"/>
                <a:gd name="T38" fmla="*/ 35 w 64"/>
                <a:gd name="T39" fmla="*/ 127 h 127"/>
                <a:gd name="T40" fmla="*/ 32 w 64"/>
                <a:gd name="T41" fmla="*/ 127 h 127"/>
                <a:gd name="T42" fmla="*/ 29 w 64"/>
                <a:gd name="T43" fmla="*/ 127 h 127"/>
                <a:gd name="T44" fmla="*/ 26 w 64"/>
                <a:gd name="T45" fmla="*/ 126 h 127"/>
                <a:gd name="T46" fmla="*/ 23 w 64"/>
                <a:gd name="T47" fmla="*/ 125 h 127"/>
                <a:gd name="T48" fmla="*/ 20 w 64"/>
                <a:gd name="T49" fmla="*/ 123 h 127"/>
                <a:gd name="T50" fmla="*/ 14 w 64"/>
                <a:gd name="T51" fmla="*/ 117 h 127"/>
                <a:gd name="T52" fmla="*/ 10 w 64"/>
                <a:gd name="T53" fmla="*/ 109 h 127"/>
                <a:gd name="T54" fmla="*/ 6 w 64"/>
                <a:gd name="T55" fmla="*/ 99 h 127"/>
                <a:gd name="T56" fmla="*/ 3 w 64"/>
                <a:gd name="T57" fmla="*/ 89 h 127"/>
                <a:gd name="T58" fmla="*/ 1 w 64"/>
                <a:gd name="T59" fmla="*/ 77 h 127"/>
                <a:gd name="T60" fmla="*/ 0 w 64"/>
                <a:gd name="T61" fmla="*/ 64 h 127"/>
                <a:gd name="T62" fmla="*/ 1 w 64"/>
                <a:gd name="T63" fmla="*/ 52 h 127"/>
                <a:gd name="T64" fmla="*/ 3 w 64"/>
                <a:gd name="T65" fmla="*/ 39 h 127"/>
                <a:gd name="T66" fmla="*/ 6 w 64"/>
                <a:gd name="T67" fmla="*/ 28 h 127"/>
                <a:gd name="T68" fmla="*/ 10 w 64"/>
                <a:gd name="T69" fmla="*/ 19 h 127"/>
                <a:gd name="T70" fmla="*/ 14 w 64"/>
                <a:gd name="T71" fmla="*/ 11 h 127"/>
                <a:gd name="T72" fmla="*/ 20 w 64"/>
                <a:gd name="T73" fmla="*/ 5 h 127"/>
                <a:gd name="T74" fmla="*/ 23 w 64"/>
                <a:gd name="T75" fmla="*/ 3 h 127"/>
                <a:gd name="T76" fmla="*/ 26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9" y="2"/>
                  </a:lnTo>
                  <a:lnTo>
                    <a:pt x="42" y="3"/>
                  </a:lnTo>
                  <a:lnTo>
                    <a:pt x="45" y="5"/>
                  </a:lnTo>
                  <a:lnTo>
                    <a:pt x="50" y="11"/>
                  </a:lnTo>
                  <a:lnTo>
                    <a:pt x="55" y="19"/>
                  </a:lnTo>
                  <a:lnTo>
                    <a:pt x="59" y="28"/>
                  </a:lnTo>
                  <a:lnTo>
                    <a:pt x="62" y="39"/>
                  </a:lnTo>
                  <a:lnTo>
                    <a:pt x="64" y="52"/>
                  </a:lnTo>
                  <a:lnTo>
                    <a:pt x="64" y="64"/>
                  </a:lnTo>
                  <a:lnTo>
                    <a:pt x="64" y="77"/>
                  </a:lnTo>
                  <a:lnTo>
                    <a:pt x="62" y="89"/>
                  </a:lnTo>
                  <a:lnTo>
                    <a:pt x="59" y="99"/>
                  </a:lnTo>
                  <a:lnTo>
                    <a:pt x="55" y="109"/>
                  </a:lnTo>
                  <a:lnTo>
                    <a:pt x="50" y="117"/>
                  </a:lnTo>
                  <a:lnTo>
                    <a:pt x="45" y="123"/>
                  </a:lnTo>
                  <a:lnTo>
                    <a:pt x="42" y="125"/>
                  </a:lnTo>
                  <a:lnTo>
                    <a:pt x="39" y="126"/>
                  </a:lnTo>
                  <a:lnTo>
                    <a:pt x="35" y="127"/>
                  </a:lnTo>
                  <a:lnTo>
                    <a:pt x="32" y="127"/>
                  </a:lnTo>
                  <a:lnTo>
                    <a:pt x="29" y="127"/>
                  </a:lnTo>
                  <a:lnTo>
                    <a:pt x="26" y="126"/>
                  </a:lnTo>
                  <a:lnTo>
                    <a:pt x="23" y="125"/>
                  </a:lnTo>
                  <a:lnTo>
                    <a:pt x="20" y="123"/>
                  </a:lnTo>
                  <a:lnTo>
                    <a:pt x="14" y="117"/>
                  </a:lnTo>
                  <a:lnTo>
                    <a:pt x="10" y="109"/>
                  </a:lnTo>
                  <a:lnTo>
                    <a:pt x="6" y="99"/>
                  </a:lnTo>
                  <a:lnTo>
                    <a:pt x="3" y="89"/>
                  </a:lnTo>
                  <a:lnTo>
                    <a:pt x="1" y="77"/>
                  </a:lnTo>
                  <a:lnTo>
                    <a:pt x="0" y="64"/>
                  </a:lnTo>
                  <a:lnTo>
                    <a:pt x="1" y="52"/>
                  </a:lnTo>
                  <a:lnTo>
                    <a:pt x="3" y="39"/>
                  </a:lnTo>
                  <a:lnTo>
                    <a:pt x="6" y="28"/>
                  </a:lnTo>
                  <a:lnTo>
                    <a:pt x="10" y="19"/>
                  </a:lnTo>
                  <a:lnTo>
                    <a:pt x="14" y="11"/>
                  </a:lnTo>
                  <a:lnTo>
                    <a:pt x="20" y="5"/>
                  </a:lnTo>
                  <a:lnTo>
                    <a:pt x="23" y="3"/>
                  </a:lnTo>
                  <a:lnTo>
                    <a:pt x="26"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09" name="Freeform 646"/>
            <p:cNvSpPr>
              <a:spLocks/>
            </p:cNvSpPr>
            <p:nvPr/>
          </p:nvSpPr>
          <p:spPr bwMode="auto">
            <a:xfrm>
              <a:off x="4467" y="1450"/>
              <a:ext cx="64" cy="127"/>
            </a:xfrm>
            <a:custGeom>
              <a:avLst/>
              <a:gdLst>
                <a:gd name="T0" fmla="*/ 32 w 64"/>
                <a:gd name="T1" fmla="*/ 0 h 127"/>
                <a:gd name="T2" fmla="*/ 35 w 64"/>
                <a:gd name="T3" fmla="*/ 0 h 127"/>
                <a:gd name="T4" fmla="*/ 39 w 64"/>
                <a:gd name="T5" fmla="*/ 2 h 127"/>
                <a:gd name="T6" fmla="*/ 42 w 64"/>
                <a:gd name="T7" fmla="*/ 3 h 127"/>
                <a:gd name="T8" fmla="*/ 45 w 64"/>
                <a:gd name="T9" fmla="*/ 5 h 127"/>
                <a:gd name="T10" fmla="*/ 50 w 64"/>
                <a:gd name="T11" fmla="*/ 11 h 127"/>
                <a:gd name="T12" fmla="*/ 55 w 64"/>
                <a:gd name="T13" fmla="*/ 19 h 127"/>
                <a:gd name="T14" fmla="*/ 59 w 64"/>
                <a:gd name="T15" fmla="*/ 28 h 127"/>
                <a:gd name="T16" fmla="*/ 62 w 64"/>
                <a:gd name="T17" fmla="*/ 39 h 127"/>
                <a:gd name="T18" fmla="*/ 64 w 64"/>
                <a:gd name="T19" fmla="*/ 52 h 127"/>
                <a:gd name="T20" fmla="*/ 64 w 64"/>
                <a:gd name="T21" fmla="*/ 64 h 127"/>
                <a:gd name="T22" fmla="*/ 64 w 64"/>
                <a:gd name="T23" fmla="*/ 77 h 127"/>
                <a:gd name="T24" fmla="*/ 62 w 64"/>
                <a:gd name="T25" fmla="*/ 89 h 127"/>
                <a:gd name="T26" fmla="*/ 59 w 64"/>
                <a:gd name="T27" fmla="*/ 99 h 127"/>
                <a:gd name="T28" fmla="*/ 55 w 64"/>
                <a:gd name="T29" fmla="*/ 109 h 127"/>
                <a:gd name="T30" fmla="*/ 50 w 64"/>
                <a:gd name="T31" fmla="*/ 117 h 127"/>
                <a:gd name="T32" fmla="*/ 45 w 64"/>
                <a:gd name="T33" fmla="*/ 123 h 127"/>
                <a:gd name="T34" fmla="*/ 42 w 64"/>
                <a:gd name="T35" fmla="*/ 125 h 127"/>
                <a:gd name="T36" fmla="*/ 39 w 64"/>
                <a:gd name="T37" fmla="*/ 126 h 127"/>
                <a:gd name="T38" fmla="*/ 35 w 64"/>
                <a:gd name="T39" fmla="*/ 127 h 127"/>
                <a:gd name="T40" fmla="*/ 32 w 64"/>
                <a:gd name="T41" fmla="*/ 127 h 127"/>
                <a:gd name="T42" fmla="*/ 29 w 64"/>
                <a:gd name="T43" fmla="*/ 127 h 127"/>
                <a:gd name="T44" fmla="*/ 26 w 64"/>
                <a:gd name="T45" fmla="*/ 126 h 127"/>
                <a:gd name="T46" fmla="*/ 23 w 64"/>
                <a:gd name="T47" fmla="*/ 125 h 127"/>
                <a:gd name="T48" fmla="*/ 20 w 64"/>
                <a:gd name="T49" fmla="*/ 123 h 127"/>
                <a:gd name="T50" fmla="*/ 14 w 64"/>
                <a:gd name="T51" fmla="*/ 117 h 127"/>
                <a:gd name="T52" fmla="*/ 10 w 64"/>
                <a:gd name="T53" fmla="*/ 109 h 127"/>
                <a:gd name="T54" fmla="*/ 6 w 64"/>
                <a:gd name="T55" fmla="*/ 99 h 127"/>
                <a:gd name="T56" fmla="*/ 3 w 64"/>
                <a:gd name="T57" fmla="*/ 89 h 127"/>
                <a:gd name="T58" fmla="*/ 1 w 64"/>
                <a:gd name="T59" fmla="*/ 77 h 127"/>
                <a:gd name="T60" fmla="*/ 0 w 64"/>
                <a:gd name="T61" fmla="*/ 64 h 127"/>
                <a:gd name="T62" fmla="*/ 1 w 64"/>
                <a:gd name="T63" fmla="*/ 52 h 127"/>
                <a:gd name="T64" fmla="*/ 3 w 64"/>
                <a:gd name="T65" fmla="*/ 39 h 127"/>
                <a:gd name="T66" fmla="*/ 6 w 64"/>
                <a:gd name="T67" fmla="*/ 28 h 127"/>
                <a:gd name="T68" fmla="*/ 10 w 64"/>
                <a:gd name="T69" fmla="*/ 19 h 127"/>
                <a:gd name="T70" fmla="*/ 14 w 64"/>
                <a:gd name="T71" fmla="*/ 11 h 127"/>
                <a:gd name="T72" fmla="*/ 20 w 64"/>
                <a:gd name="T73" fmla="*/ 5 h 127"/>
                <a:gd name="T74" fmla="*/ 23 w 64"/>
                <a:gd name="T75" fmla="*/ 3 h 127"/>
                <a:gd name="T76" fmla="*/ 26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9" y="2"/>
                  </a:lnTo>
                  <a:lnTo>
                    <a:pt x="42" y="3"/>
                  </a:lnTo>
                  <a:lnTo>
                    <a:pt x="45" y="5"/>
                  </a:lnTo>
                  <a:lnTo>
                    <a:pt x="50" y="11"/>
                  </a:lnTo>
                  <a:lnTo>
                    <a:pt x="55" y="19"/>
                  </a:lnTo>
                  <a:lnTo>
                    <a:pt x="59" y="28"/>
                  </a:lnTo>
                  <a:lnTo>
                    <a:pt x="62" y="39"/>
                  </a:lnTo>
                  <a:lnTo>
                    <a:pt x="64" y="52"/>
                  </a:lnTo>
                  <a:lnTo>
                    <a:pt x="64" y="64"/>
                  </a:lnTo>
                  <a:lnTo>
                    <a:pt x="64" y="77"/>
                  </a:lnTo>
                  <a:lnTo>
                    <a:pt x="62" y="89"/>
                  </a:lnTo>
                  <a:lnTo>
                    <a:pt x="59" y="99"/>
                  </a:lnTo>
                  <a:lnTo>
                    <a:pt x="55" y="109"/>
                  </a:lnTo>
                  <a:lnTo>
                    <a:pt x="50" y="117"/>
                  </a:lnTo>
                  <a:lnTo>
                    <a:pt x="45" y="123"/>
                  </a:lnTo>
                  <a:lnTo>
                    <a:pt x="42" y="125"/>
                  </a:lnTo>
                  <a:lnTo>
                    <a:pt x="39" y="126"/>
                  </a:lnTo>
                  <a:lnTo>
                    <a:pt x="35" y="127"/>
                  </a:lnTo>
                  <a:lnTo>
                    <a:pt x="32" y="127"/>
                  </a:lnTo>
                  <a:lnTo>
                    <a:pt x="29" y="127"/>
                  </a:lnTo>
                  <a:lnTo>
                    <a:pt x="26" y="126"/>
                  </a:lnTo>
                  <a:lnTo>
                    <a:pt x="23" y="125"/>
                  </a:lnTo>
                  <a:lnTo>
                    <a:pt x="20" y="123"/>
                  </a:lnTo>
                  <a:lnTo>
                    <a:pt x="14" y="117"/>
                  </a:lnTo>
                  <a:lnTo>
                    <a:pt x="10" y="109"/>
                  </a:lnTo>
                  <a:lnTo>
                    <a:pt x="6" y="99"/>
                  </a:lnTo>
                  <a:lnTo>
                    <a:pt x="3" y="89"/>
                  </a:lnTo>
                  <a:lnTo>
                    <a:pt x="1" y="77"/>
                  </a:lnTo>
                  <a:lnTo>
                    <a:pt x="0" y="64"/>
                  </a:lnTo>
                  <a:lnTo>
                    <a:pt x="1" y="52"/>
                  </a:lnTo>
                  <a:lnTo>
                    <a:pt x="3" y="39"/>
                  </a:lnTo>
                  <a:lnTo>
                    <a:pt x="6" y="28"/>
                  </a:lnTo>
                  <a:lnTo>
                    <a:pt x="10" y="19"/>
                  </a:lnTo>
                  <a:lnTo>
                    <a:pt x="14" y="11"/>
                  </a:lnTo>
                  <a:lnTo>
                    <a:pt x="20" y="5"/>
                  </a:lnTo>
                  <a:lnTo>
                    <a:pt x="23" y="3"/>
                  </a:lnTo>
                  <a:lnTo>
                    <a:pt x="26"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710" name="Freeform 647"/>
            <p:cNvSpPr>
              <a:spLocks/>
            </p:cNvSpPr>
            <p:nvPr/>
          </p:nvSpPr>
          <p:spPr bwMode="auto">
            <a:xfrm>
              <a:off x="3920" y="1166"/>
              <a:ext cx="103" cy="223"/>
            </a:xfrm>
            <a:custGeom>
              <a:avLst/>
              <a:gdLst>
                <a:gd name="T0" fmla="*/ 20 w 103"/>
                <a:gd name="T1" fmla="*/ 0 h 223"/>
                <a:gd name="T2" fmla="*/ 83 w 103"/>
                <a:gd name="T3" fmla="*/ 0 h 223"/>
                <a:gd name="T4" fmla="*/ 87 w 103"/>
                <a:gd name="T5" fmla="*/ 1 h 223"/>
                <a:gd name="T6" fmla="*/ 91 w 103"/>
                <a:gd name="T7" fmla="*/ 5 h 223"/>
                <a:gd name="T8" fmla="*/ 94 w 103"/>
                <a:gd name="T9" fmla="*/ 12 h 223"/>
                <a:gd name="T10" fmla="*/ 97 w 103"/>
                <a:gd name="T11" fmla="*/ 19 h 223"/>
                <a:gd name="T12" fmla="*/ 100 w 103"/>
                <a:gd name="T13" fmla="*/ 28 h 223"/>
                <a:gd name="T14" fmla="*/ 101 w 103"/>
                <a:gd name="T15" fmla="*/ 40 h 223"/>
                <a:gd name="T16" fmla="*/ 103 w 103"/>
                <a:gd name="T17" fmla="*/ 52 h 223"/>
                <a:gd name="T18" fmla="*/ 103 w 103"/>
                <a:gd name="T19" fmla="*/ 64 h 223"/>
                <a:gd name="T20" fmla="*/ 103 w 103"/>
                <a:gd name="T21" fmla="*/ 157 h 223"/>
                <a:gd name="T22" fmla="*/ 103 w 103"/>
                <a:gd name="T23" fmla="*/ 171 h 223"/>
                <a:gd name="T24" fmla="*/ 101 w 103"/>
                <a:gd name="T25" fmla="*/ 183 h 223"/>
                <a:gd name="T26" fmla="*/ 100 w 103"/>
                <a:gd name="T27" fmla="*/ 194 h 223"/>
                <a:gd name="T28" fmla="*/ 97 w 103"/>
                <a:gd name="T29" fmla="*/ 203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8 w 103"/>
                <a:gd name="T45" fmla="*/ 211 h 223"/>
                <a:gd name="T46" fmla="*/ 5 w 103"/>
                <a:gd name="T47" fmla="*/ 203 h 223"/>
                <a:gd name="T48" fmla="*/ 3 w 103"/>
                <a:gd name="T49" fmla="*/ 194 h 223"/>
                <a:gd name="T50" fmla="*/ 1 w 103"/>
                <a:gd name="T51" fmla="*/ 183 h 223"/>
                <a:gd name="T52" fmla="*/ 0 w 103"/>
                <a:gd name="T53" fmla="*/ 171 h 223"/>
                <a:gd name="T54" fmla="*/ 0 w 103"/>
                <a:gd name="T55" fmla="*/ 157 h 223"/>
                <a:gd name="T56" fmla="*/ 0 w 103"/>
                <a:gd name="T57" fmla="*/ 64 h 223"/>
                <a:gd name="T58" fmla="*/ 0 w 103"/>
                <a:gd name="T59" fmla="*/ 52 h 223"/>
                <a:gd name="T60" fmla="*/ 1 w 103"/>
                <a:gd name="T61" fmla="*/ 40 h 223"/>
                <a:gd name="T62" fmla="*/ 3 w 103"/>
                <a:gd name="T63" fmla="*/ 28 h 223"/>
                <a:gd name="T64" fmla="*/ 5 w 103"/>
                <a:gd name="T65" fmla="*/ 19 h 223"/>
                <a:gd name="T66" fmla="*/ 8 w 103"/>
                <a:gd name="T67" fmla="*/ 12 h 223"/>
                <a:gd name="T68" fmla="*/ 12 w 103"/>
                <a:gd name="T69" fmla="*/ 5 h 223"/>
                <a:gd name="T70" fmla="*/ 16 w 103"/>
                <a:gd name="T71" fmla="*/ 1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1"/>
                  </a:lnTo>
                  <a:lnTo>
                    <a:pt x="91" y="5"/>
                  </a:lnTo>
                  <a:lnTo>
                    <a:pt x="94" y="12"/>
                  </a:lnTo>
                  <a:lnTo>
                    <a:pt x="97" y="19"/>
                  </a:lnTo>
                  <a:lnTo>
                    <a:pt x="100" y="28"/>
                  </a:lnTo>
                  <a:lnTo>
                    <a:pt x="101" y="40"/>
                  </a:lnTo>
                  <a:lnTo>
                    <a:pt x="103" y="52"/>
                  </a:lnTo>
                  <a:lnTo>
                    <a:pt x="103" y="64"/>
                  </a:lnTo>
                  <a:lnTo>
                    <a:pt x="103" y="157"/>
                  </a:lnTo>
                  <a:lnTo>
                    <a:pt x="103" y="171"/>
                  </a:lnTo>
                  <a:lnTo>
                    <a:pt x="101" y="183"/>
                  </a:lnTo>
                  <a:lnTo>
                    <a:pt x="100" y="194"/>
                  </a:lnTo>
                  <a:lnTo>
                    <a:pt x="97" y="203"/>
                  </a:lnTo>
                  <a:lnTo>
                    <a:pt x="94" y="211"/>
                  </a:lnTo>
                  <a:lnTo>
                    <a:pt x="91" y="217"/>
                  </a:lnTo>
                  <a:lnTo>
                    <a:pt x="87" y="222"/>
                  </a:lnTo>
                  <a:lnTo>
                    <a:pt x="83" y="223"/>
                  </a:lnTo>
                  <a:lnTo>
                    <a:pt x="20" y="223"/>
                  </a:lnTo>
                  <a:lnTo>
                    <a:pt x="16" y="222"/>
                  </a:lnTo>
                  <a:lnTo>
                    <a:pt x="12" y="217"/>
                  </a:lnTo>
                  <a:lnTo>
                    <a:pt x="8" y="211"/>
                  </a:lnTo>
                  <a:lnTo>
                    <a:pt x="5" y="203"/>
                  </a:lnTo>
                  <a:lnTo>
                    <a:pt x="3" y="194"/>
                  </a:lnTo>
                  <a:lnTo>
                    <a:pt x="1" y="183"/>
                  </a:lnTo>
                  <a:lnTo>
                    <a:pt x="0" y="171"/>
                  </a:lnTo>
                  <a:lnTo>
                    <a:pt x="0" y="157"/>
                  </a:lnTo>
                  <a:lnTo>
                    <a:pt x="0" y="64"/>
                  </a:lnTo>
                  <a:lnTo>
                    <a:pt x="0" y="52"/>
                  </a:lnTo>
                  <a:lnTo>
                    <a:pt x="1" y="40"/>
                  </a:lnTo>
                  <a:lnTo>
                    <a:pt x="3" y="28"/>
                  </a:lnTo>
                  <a:lnTo>
                    <a:pt x="5" y="19"/>
                  </a:lnTo>
                  <a:lnTo>
                    <a:pt x="8" y="12"/>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11" name="Freeform 648"/>
            <p:cNvSpPr>
              <a:spLocks/>
            </p:cNvSpPr>
            <p:nvPr/>
          </p:nvSpPr>
          <p:spPr bwMode="auto">
            <a:xfrm>
              <a:off x="3920" y="1166"/>
              <a:ext cx="103" cy="223"/>
            </a:xfrm>
            <a:custGeom>
              <a:avLst/>
              <a:gdLst>
                <a:gd name="T0" fmla="*/ 20 w 103"/>
                <a:gd name="T1" fmla="*/ 0 h 223"/>
                <a:gd name="T2" fmla="*/ 83 w 103"/>
                <a:gd name="T3" fmla="*/ 0 h 223"/>
                <a:gd name="T4" fmla="*/ 87 w 103"/>
                <a:gd name="T5" fmla="*/ 1 h 223"/>
                <a:gd name="T6" fmla="*/ 91 w 103"/>
                <a:gd name="T7" fmla="*/ 5 h 223"/>
                <a:gd name="T8" fmla="*/ 94 w 103"/>
                <a:gd name="T9" fmla="*/ 12 h 223"/>
                <a:gd name="T10" fmla="*/ 97 w 103"/>
                <a:gd name="T11" fmla="*/ 19 h 223"/>
                <a:gd name="T12" fmla="*/ 100 w 103"/>
                <a:gd name="T13" fmla="*/ 28 h 223"/>
                <a:gd name="T14" fmla="*/ 101 w 103"/>
                <a:gd name="T15" fmla="*/ 40 h 223"/>
                <a:gd name="T16" fmla="*/ 103 w 103"/>
                <a:gd name="T17" fmla="*/ 52 h 223"/>
                <a:gd name="T18" fmla="*/ 103 w 103"/>
                <a:gd name="T19" fmla="*/ 64 h 223"/>
                <a:gd name="T20" fmla="*/ 103 w 103"/>
                <a:gd name="T21" fmla="*/ 157 h 223"/>
                <a:gd name="T22" fmla="*/ 103 w 103"/>
                <a:gd name="T23" fmla="*/ 171 h 223"/>
                <a:gd name="T24" fmla="*/ 101 w 103"/>
                <a:gd name="T25" fmla="*/ 183 h 223"/>
                <a:gd name="T26" fmla="*/ 100 w 103"/>
                <a:gd name="T27" fmla="*/ 194 h 223"/>
                <a:gd name="T28" fmla="*/ 97 w 103"/>
                <a:gd name="T29" fmla="*/ 203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8 w 103"/>
                <a:gd name="T45" fmla="*/ 211 h 223"/>
                <a:gd name="T46" fmla="*/ 5 w 103"/>
                <a:gd name="T47" fmla="*/ 203 h 223"/>
                <a:gd name="T48" fmla="*/ 3 w 103"/>
                <a:gd name="T49" fmla="*/ 194 h 223"/>
                <a:gd name="T50" fmla="*/ 1 w 103"/>
                <a:gd name="T51" fmla="*/ 183 h 223"/>
                <a:gd name="T52" fmla="*/ 0 w 103"/>
                <a:gd name="T53" fmla="*/ 171 h 223"/>
                <a:gd name="T54" fmla="*/ 0 w 103"/>
                <a:gd name="T55" fmla="*/ 157 h 223"/>
                <a:gd name="T56" fmla="*/ 0 w 103"/>
                <a:gd name="T57" fmla="*/ 64 h 223"/>
                <a:gd name="T58" fmla="*/ 0 w 103"/>
                <a:gd name="T59" fmla="*/ 52 h 223"/>
                <a:gd name="T60" fmla="*/ 1 w 103"/>
                <a:gd name="T61" fmla="*/ 40 h 223"/>
                <a:gd name="T62" fmla="*/ 3 w 103"/>
                <a:gd name="T63" fmla="*/ 28 h 223"/>
                <a:gd name="T64" fmla="*/ 5 w 103"/>
                <a:gd name="T65" fmla="*/ 19 h 223"/>
                <a:gd name="T66" fmla="*/ 8 w 103"/>
                <a:gd name="T67" fmla="*/ 12 h 223"/>
                <a:gd name="T68" fmla="*/ 12 w 103"/>
                <a:gd name="T69" fmla="*/ 5 h 223"/>
                <a:gd name="T70" fmla="*/ 16 w 103"/>
                <a:gd name="T71" fmla="*/ 1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1"/>
                  </a:lnTo>
                  <a:lnTo>
                    <a:pt x="91" y="5"/>
                  </a:lnTo>
                  <a:lnTo>
                    <a:pt x="94" y="12"/>
                  </a:lnTo>
                  <a:lnTo>
                    <a:pt x="97" y="19"/>
                  </a:lnTo>
                  <a:lnTo>
                    <a:pt x="100" y="28"/>
                  </a:lnTo>
                  <a:lnTo>
                    <a:pt x="101" y="40"/>
                  </a:lnTo>
                  <a:lnTo>
                    <a:pt x="103" y="52"/>
                  </a:lnTo>
                  <a:lnTo>
                    <a:pt x="103" y="64"/>
                  </a:lnTo>
                  <a:lnTo>
                    <a:pt x="103" y="157"/>
                  </a:lnTo>
                  <a:lnTo>
                    <a:pt x="103" y="171"/>
                  </a:lnTo>
                  <a:lnTo>
                    <a:pt x="101" y="183"/>
                  </a:lnTo>
                  <a:lnTo>
                    <a:pt x="100" y="194"/>
                  </a:lnTo>
                  <a:lnTo>
                    <a:pt x="97" y="203"/>
                  </a:lnTo>
                  <a:lnTo>
                    <a:pt x="94" y="211"/>
                  </a:lnTo>
                  <a:lnTo>
                    <a:pt x="91" y="217"/>
                  </a:lnTo>
                  <a:lnTo>
                    <a:pt x="87" y="222"/>
                  </a:lnTo>
                  <a:lnTo>
                    <a:pt x="83" y="223"/>
                  </a:lnTo>
                  <a:lnTo>
                    <a:pt x="20" y="223"/>
                  </a:lnTo>
                  <a:lnTo>
                    <a:pt x="16" y="222"/>
                  </a:lnTo>
                  <a:lnTo>
                    <a:pt x="12" y="217"/>
                  </a:lnTo>
                  <a:lnTo>
                    <a:pt x="8" y="211"/>
                  </a:lnTo>
                  <a:lnTo>
                    <a:pt x="5" y="203"/>
                  </a:lnTo>
                  <a:lnTo>
                    <a:pt x="3" y="194"/>
                  </a:lnTo>
                  <a:lnTo>
                    <a:pt x="1" y="183"/>
                  </a:lnTo>
                  <a:lnTo>
                    <a:pt x="0" y="171"/>
                  </a:lnTo>
                  <a:lnTo>
                    <a:pt x="0" y="157"/>
                  </a:lnTo>
                  <a:lnTo>
                    <a:pt x="0" y="64"/>
                  </a:lnTo>
                  <a:lnTo>
                    <a:pt x="0" y="52"/>
                  </a:lnTo>
                  <a:lnTo>
                    <a:pt x="1" y="40"/>
                  </a:lnTo>
                  <a:lnTo>
                    <a:pt x="3" y="28"/>
                  </a:lnTo>
                  <a:lnTo>
                    <a:pt x="5" y="19"/>
                  </a:lnTo>
                  <a:lnTo>
                    <a:pt x="8" y="12"/>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12" name="Freeform 649"/>
            <p:cNvSpPr>
              <a:spLocks/>
            </p:cNvSpPr>
            <p:nvPr/>
          </p:nvSpPr>
          <p:spPr bwMode="auto">
            <a:xfrm>
              <a:off x="3936" y="1223"/>
              <a:ext cx="65" cy="127"/>
            </a:xfrm>
            <a:custGeom>
              <a:avLst/>
              <a:gdLst>
                <a:gd name="T0" fmla="*/ 32 w 65"/>
                <a:gd name="T1" fmla="*/ 0 h 127"/>
                <a:gd name="T2" fmla="*/ 35 w 65"/>
                <a:gd name="T3" fmla="*/ 0 h 127"/>
                <a:gd name="T4" fmla="*/ 38 w 65"/>
                <a:gd name="T5" fmla="*/ 2 h 127"/>
                <a:gd name="T6" fmla="*/ 41 w 65"/>
                <a:gd name="T7" fmla="*/ 3 h 127"/>
                <a:gd name="T8" fmla="*/ 44 w 65"/>
                <a:gd name="T9" fmla="*/ 5 h 127"/>
                <a:gd name="T10" fmla="*/ 50 w 65"/>
                <a:gd name="T11" fmla="*/ 11 h 127"/>
                <a:gd name="T12" fmla="*/ 54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4 w 65"/>
                <a:gd name="T29" fmla="*/ 109 h 127"/>
                <a:gd name="T30" fmla="*/ 50 w 65"/>
                <a:gd name="T31" fmla="*/ 117 h 127"/>
                <a:gd name="T32" fmla="*/ 44 w 65"/>
                <a:gd name="T33" fmla="*/ 123 h 127"/>
                <a:gd name="T34" fmla="*/ 41 w 65"/>
                <a:gd name="T35" fmla="*/ 125 h 127"/>
                <a:gd name="T36" fmla="*/ 38 w 65"/>
                <a:gd name="T37" fmla="*/ 126 h 127"/>
                <a:gd name="T38" fmla="*/ 35 w 65"/>
                <a:gd name="T39" fmla="*/ 127 h 127"/>
                <a:gd name="T40" fmla="*/ 32 w 65"/>
                <a:gd name="T41" fmla="*/ 127 h 127"/>
                <a:gd name="T42" fmla="*/ 29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0 w 65"/>
                <a:gd name="T59" fmla="*/ 76 h 127"/>
                <a:gd name="T60" fmla="*/ 0 w 65"/>
                <a:gd name="T61" fmla="*/ 63 h 127"/>
                <a:gd name="T62" fmla="*/ 0 w 65"/>
                <a:gd name="T63" fmla="*/ 50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2"/>
                  </a:lnTo>
                  <a:lnTo>
                    <a:pt x="41" y="3"/>
                  </a:lnTo>
                  <a:lnTo>
                    <a:pt x="44" y="5"/>
                  </a:lnTo>
                  <a:lnTo>
                    <a:pt x="50" y="11"/>
                  </a:lnTo>
                  <a:lnTo>
                    <a:pt x="54" y="19"/>
                  </a:lnTo>
                  <a:lnTo>
                    <a:pt x="59" y="28"/>
                  </a:lnTo>
                  <a:lnTo>
                    <a:pt x="62" y="39"/>
                  </a:lnTo>
                  <a:lnTo>
                    <a:pt x="64" y="50"/>
                  </a:lnTo>
                  <a:lnTo>
                    <a:pt x="65" y="63"/>
                  </a:lnTo>
                  <a:lnTo>
                    <a:pt x="64" y="76"/>
                  </a:lnTo>
                  <a:lnTo>
                    <a:pt x="62" y="89"/>
                  </a:lnTo>
                  <a:lnTo>
                    <a:pt x="59" y="99"/>
                  </a:lnTo>
                  <a:lnTo>
                    <a:pt x="54" y="109"/>
                  </a:lnTo>
                  <a:lnTo>
                    <a:pt x="50" y="117"/>
                  </a:lnTo>
                  <a:lnTo>
                    <a:pt x="44" y="123"/>
                  </a:lnTo>
                  <a:lnTo>
                    <a:pt x="41" y="125"/>
                  </a:lnTo>
                  <a:lnTo>
                    <a:pt x="38" y="126"/>
                  </a:lnTo>
                  <a:lnTo>
                    <a:pt x="35" y="127"/>
                  </a:lnTo>
                  <a:lnTo>
                    <a:pt x="32" y="127"/>
                  </a:lnTo>
                  <a:lnTo>
                    <a:pt x="29" y="127"/>
                  </a:lnTo>
                  <a:lnTo>
                    <a:pt x="25" y="126"/>
                  </a:lnTo>
                  <a:lnTo>
                    <a:pt x="22" y="125"/>
                  </a:lnTo>
                  <a:lnTo>
                    <a:pt x="19" y="123"/>
                  </a:lnTo>
                  <a:lnTo>
                    <a:pt x="14" y="117"/>
                  </a:lnTo>
                  <a:lnTo>
                    <a:pt x="9" y="109"/>
                  </a:lnTo>
                  <a:lnTo>
                    <a:pt x="5" y="99"/>
                  </a:lnTo>
                  <a:lnTo>
                    <a:pt x="2" y="89"/>
                  </a:lnTo>
                  <a:lnTo>
                    <a:pt x="0" y="76"/>
                  </a:lnTo>
                  <a:lnTo>
                    <a:pt x="0" y="63"/>
                  </a:lnTo>
                  <a:lnTo>
                    <a:pt x="0" y="50"/>
                  </a:lnTo>
                  <a:lnTo>
                    <a:pt x="2" y="39"/>
                  </a:lnTo>
                  <a:lnTo>
                    <a:pt x="5" y="28"/>
                  </a:lnTo>
                  <a:lnTo>
                    <a:pt x="9" y="19"/>
                  </a:lnTo>
                  <a:lnTo>
                    <a:pt x="14" y="11"/>
                  </a:lnTo>
                  <a:lnTo>
                    <a:pt x="19" y="5"/>
                  </a:lnTo>
                  <a:lnTo>
                    <a:pt x="22" y="3"/>
                  </a:lnTo>
                  <a:lnTo>
                    <a:pt x="25"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13" name="Freeform 650"/>
            <p:cNvSpPr>
              <a:spLocks/>
            </p:cNvSpPr>
            <p:nvPr/>
          </p:nvSpPr>
          <p:spPr bwMode="auto">
            <a:xfrm>
              <a:off x="3936" y="1223"/>
              <a:ext cx="65" cy="127"/>
            </a:xfrm>
            <a:custGeom>
              <a:avLst/>
              <a:gdLst>
                <a:gd name="T0" fmla="*/ 32 w 65"/>
                <a:gd name="T1" fmla="*/ 0 h 127"/>
                <a:gd name="T2" fmla="*/ 35 w 65"/>
                <a:gd name="T3" fmla="*/ 0 h 127"/>
                <a:gd name="T4" fmla="*/ 38 w 65"/>
                <a:gd name="T5" fmla="*/ 2 h 127"/>
                <a:gd name="T6" fmla="*/ 41 w 65"/>
                <a:gd name="T7" fmla="*/ 3 h 127"/>
                <a:gd name="T8" fmla="*/ 44 w 65"/>
                <a:gd name="T9" fmla="*/ 5 h 127"/>
                <a:gd name="T10" fmla="*/ 50 w 65"/>
                <a:gd name="T11" fmla="*/ 11 h 127"/>
                <a:gd name="T12" fmla="*/ 54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4 w 65"/>
                <a:gd name="T29" fmla="*/ 109 h 127"/>
                <a:gd name="T30" fmla="*/ 50 w 65"/>
                <a:gd name="T31" fmla="*/ 117 h 127"/>
                <a:gd name="T32" fmla="*/ 44 w 65"/>
                <a:gd name="T33" fmla="*/ 123 h 127"/>
                <a:gd name="T34" fmla="*/ 41 w 65"/>
                <a:gd name="T35" fmla="*/ 125 h 127"/>
                <a:gd name="T36" fmla="*/ 38 w 65"/>
                <a:gd name="T37" fmla="*/ 126 h 127"/>
                <a:gd name="T38" fmla="*/ 35 w 65"/>
                <a:gd name="T39" fmla="*/ 127 h 127"/>
                <a:gd name="T40" fmla="*/ 32 w 65"/>
                <a:gd name="T41" fmla="*/ 127 h 127"/>
                <a:gd name="T42" fmla="*/ 29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0 w 65"/>
                <a:gd name="T59" fmla="*/ 76 h 127"/>
                <a:gd name="T60" fmla="*/ 0 w 65"/>
                <a:gd name="T61" fmla="*/ 63 h 127"/>
                <a:gd name="T62" fmla="*/ 0 w 65"/>
                <a:gd name="T63" fmla="*/ 50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2"/>
                  </a:lnTo>
                  <a:lnTo>
                    <a:pt x="41" y="3"/>
                  </a:lnTo>
                  <a:lnTo>
                    <a:pt x="44" y="5"/>
                  </a:lnTo>
                  <a:lnTo>
                    <a:pt x="50" y="11"/>
                  </a:lnTo>
                  <a:lnTo>
                    <a:pt x="54" y="19"/>
                  </a:lnTo>
                  <a:lnTo>
                    <a:pt x="59" y="28"/>
                  </a:lnTo>
                  <a:lnTo>
                    <a:pt x="62" y="39"/>
                  </a:lnTo>
                  <a:lnTo>
                    <a:pt x="64" y="50"/>
                  </a:lnTo>
                  <a:lnTo>
                    <a:pt x="65" y="63"/>
                  </a:lnTo>
                  <a:lnTo>
                    <a:pt x="64" y="76"/>
                  </a:lnTo>
                  <a:lnTo>
                    <a:pt x="62" y="89"/>
                  </a:lnTo>
                  <a:lnTo>
                    <a:pt x="59" y="99"/>
                  </a:lnTo>
                  <a:lnTo>
                    <a:pt x="54" y="109"/>
                  </a:lnTo>
                  <a:lnTo>
                    <a:pt x="50" y="117"/>
                  </a:lnTo>
                  <a:lnTo>
                    <a:pt x="44" y="123"/>
                  </a:lnTo>
                  <a:lnTo>
                    <a:pt x="41" y="125"/>
                  </a:lnTo>
                  <a:lnTo>
                    <a:pt x="38" y="126"/>
                  </a:lnTo>
                  <a:lnTo>
                    <a:pt x="35" y="127"/>
                  </a:lnTo>
                  <a:lnTo>
                    <a:pt x="32" y="127"/>
                  </a:lnTo>
                  <a:lnTo>
                    <a:pt x="29" y="127"/>
                  </a:lnTo>
                  <a:lnTo>
                    <a:pt x="25" y="126"/>
                  </a:lnTo>
                  <a:lnTo>
                    <a:pt x="22" y="125"/>
                  </a:lnTo>
                  <a:lnTo>
                    <a:pt x="19" y="123"/>
                  </a:lnTo>
                  <a:lnTo>
                    <a:pt x="14" y="117"/>
                  </a:lnTo>
                  <a:lnTo>
                    <a:pt x="9" y="109"/>
                  </a:lnTo>
                  <a:lnTo>
                    <a:pt x="5" y="99"/>
                  </a:lnTo>
                  <a:lnTo>
                    <a:pt x="2" y="89"/>
                  </a:lnTo>
                  <a:lnTo>
                    <a:pt x="0" y="76"/>
                  </a:lnTo>
                  <a:lnTo>
                    <a:pt x="0" y="63"/>
                  </a:lnTo>
                  <a:lnTo>
                    <a:pt x="0" y="50"/>
                  </a:lnTo>
                  <a:lnTo>
                    <a:pt x="2" y="39"/>
                  </a:lnTo>
                  <a:lnTo>
                    <a:pt x="5" y="28"/>
                  </a:lnTo>
                  <a:lnTo>
                    <a:pt x="9" y="19"/>
                  </a:lnTo>
                  <a:lnTo>
                    <a:pt x="14" y="11"/>
                  </a:lnTo>
                  <a:lnTo>
                    <a:pt x="19" y="5"/>
                  </a:lnTo>
                  <a:lnTo>
                    <a:pt x="22" y="3"/>
                  </a:lnTo>
                  <a:lnTo>
                    <a:pt x="25"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714" name="Freeform 651"/>
            <p:cNvSpPr>
              <a:spLocks/>
            </p:cNvSpPr>
            <p:nvPr/>
          </p:nvSpPr>
          <p:spPr bwMode="auto">
            <a:xfrm>
              <a:off x="4026" y="1166"/>
              <a:ext cx="103" cy="223"/>
            </a:xfrm>
            <a:custGeom>
              <a:avLst/>
              <a:gdLst>
                <a:gd name="T0" fmla="*/ 20 w 103"/>
                <a:gd name="T1" fmla="*/ 0 h 223"/>
                <a:gd name="T2" fmla="*/ 83 w 103"/>
                <a:gd name="T3" fmla="*/ 0 h 223"/>
                <a:gd name="T4" fmla="*/ 87 w 103"/>
                <a:gd name="T5" fmla="*/ 1 h 223"/>
                <a:gd name="T6" fmla="*/ 91 w 103"/>
                <a:gd name="T7" fmla="*/ 5 h 223"/>
                <a:gd name="T8" fmla="*/ 94 w 103"/>
                <a:gd name="T9" fmla="*/ 12 h 223"/>
                <a:gd name="T10" fmla="*/ 97 w 103"/>
                <a:gd name="T11" fmla="*/ 19 h 223"/>
                <a:gd name="T12" fmla="*/ 100 w 103"/>
                <a:gd name="T13" fmla="*/ 28 h 223"/>
                <a:gd name="T14" fmla="*/ 101 w 103"/>
                <a:gd name="T15" fmla="*/ 40 h 223"/>
                <a:gd name="T16" fmla="*/ 103 w 103"/>
                <a:gd name="T17" fmla="*/ 52 h 223"/>
                <a:gd name="T18" fmla="*/ 103 w 103"/>
                <a:gd name="T19" fmla="*/ 64 h 223"/>
                <a:gd name="T20" fmla="*/ 103 w 103"/>
                <a:gd name="T21" fmla="*/ 157 h 223"/>
                <a:gd name="T22" fmla="*/ 103 w 103"/>
                <a:gd name="T23" fmla="*/ 171 h 223"/>
                <a:gd name="T24" fmla="*/ 101 w 103"/>
                <a:gd name="T25" fmla="*/ 183 h 223"/>
                <a:gd name="T26" fmla="*/ 100 w 103"/>
                <a:gd name="T27" fmla="*/ 194 h 223"/>
                <a:gd name="T28" fmla="*/ 97 w 103"/>
                <a:gd name="T29" fmla="*/ 203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8 w 103"/>
                <a:gd name="T45" fmla="*/ 211 h 223"/>
                <a:gd name="T46" fmla="*/ 5 w 103"/>
                <a:gd name="T47" fmla="*/ 203 h 223"/>
                <a:gd name="T48" fmla="*/ 3 w 103"/>
                <a:gd name="T49" fmla="*/ 194 h 223"/>
                <a:gd name="T50" fmla="*/ 1 w 103"/>
                <a:gd name="T51" fmla="*/ 183 h 223"/>
                <a:gd name="T52" fmla="*/ 0 w 103"/>
                <a:gd name="T53" fmla="*/ 171 h 223"/>
                <a:gd name="T54" fmla="*/ 0 w 103"/>
                <a:gd name="T55" fmla="*/ 157 h 223"/>
                <a:gd name="T56" fmla="*/ 0 w 103"/>
                <a:gd name="T57" fmla="*/ 64 h 223"/>
                <a:gd name="T58" fmla="*/ 0 w 103"/>
                <a:gd name="T59" fmla="*/ 52 h 223"/>
                <a:gd name="T60" fmla="*/ 1 w 103"/>
                <a:gd name="T61" fmla="*/ 40 h 223"/>
                <a:gd name="T62" fmla="*/ 3 w 103"/>
                <a:gd name="T63" fmla="*/ 28 h 223"/>
                <a:gd name="T64" fmla="*/ 5 w 103"/>
                <a:gd name="T65" fmla="*/ 19 h 223"/>
                <a:gd name="T66" fmla="*/ 8 w 103"/>
                <a:gd name="T67" fmla="*/ 12 h 223"/>
                <a:gd name="T68" fmla="*/ 12 w 103"/>
                <a:gd name="T69" fmla="*/ 5 h 223"/>
                <a:gd name="T70" fmla="*/ 16 w 103"/>
                <a:gd name="T71" fmla="*/ 1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1"/>
                  </a:lnTo>
                  <a:lnTo>
                    <a:pt x="91" y="5"/>
                  </a:lnTo>
                  <a:lnTo>
                    <a:pt x="94" y="12"/>
                  </a:lnTo>
                  <a:lnTo>
                    <a:pt x="97" y="19"/>
                  </a:lnTo>
                  <a:lnTo>
                    <a:pt x="100" y="28"/>
                  </a:lnTo>
                  <a:lnTo>
                    <a:pt x="101" y="40"/>
                  </a:lnTo>
                  <a:lnTo>
                    <a:pt x="103" y="52"/>
                  </a:lnTo>
                  <a:lnTo>
                    <a:pt x="103" y="64"/>
                  </a:lnTo>
                  <a:lnTo>
                    <a:pt x="103" y="157"/>
                  </a:lnTo>
                  <a:lnTo>
                    <a:pt x="103" y="171"/>
                  </a:lnTo>
                  <a:lnTo>
                    <a:pt x="101" y="183"/>
                  </a:lnTo>
                  <a:lnTo>
                    <a:pt x="100" y="194"/>
                  </a:lnTo>
                  <a:lnTo>
                    <a:pt x="97" y="203"/>
                  </a:lnTo>
                  <a:lnTo>
                    <a:pt x="94" y="211"/>
                  </a:lnTo>
                  <a:lnTo>
                    <a:pt x="91" y="217"/>
                  </a:lnTo>
                  <a:lnTo>
                    <a:pt x="87" y="222"/>
                  </a:lnTo>
                  <a:lnTo>
                    <a:pt x="83" y="223"/>
                  </a:lnTo>
                  <a:lnTo>
                    <a:pt x="20" y="223"/>
                  </a:lnTo>
                  <a:lnTo>
                    <a:pt x="16" y="222"/>
                  </a:lnTo>
                  <a:lnTo>
                    <a:pt x="12" y="217"/>
                  </a:lnTo>
                  <a:lnTo>
                    <a:pt x="8" y="211"/>
                  </a:lnTo>
                  <a:lnTo>
                    <a:pt x="5" y="203"/>
                  </a:lnTo>
                  <a:lnTo>
                    <a:pt x="3" y="194"/>
                  </a:lnTo>
                  <a:lnTo>
                    <a:pt x="1" y="183"/>
                  </a:lnTo>
                  <a:lnTo>
                    <a:pt x="0" y="171"/>
                  </a:lnTo>
                  <a:lnTo>
                    <a:pt x="0" y="157"/>
                  </a:lnTo>
                  <a:lnTo>
                    <a:pt x="0" y="64"/>
                  </a:lnTo>
                  <a:lnTo>
                    <a:pt x="0" y="52"/>
                  </a:lnTo>
                  <a:lnTo>
                    <a:pt x="1" y="40"/>
                  </a:lnTo>
                  <a:lnTo>
                    <a:pt x="3" y="28"/>
                  </a:lnTo>
                  <a:lnTo>
                    <a:pt x="5" y="19"/>
                  </a:lnTo>
                  <a:lnTo>
                    <a:pt x="8" y="12"/>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15" name="Freeform 652"/>
            <p:cNvSpPr>
              <a:spLocks/>
            </p:cNvSpPr>
            <p:nvPr/>
          </p:nvSpPr>
          <p:spPr bwMode="auto">
            <a:xfrm>
              <a:off x="4026" y="1166"/>
              <a:ext cx="103" cy="223"/>
            </a:xfrm>
            <a:custGeom>
              <a:avLst/>
              <a:gdLst>
                <a:gd name="T0" fmla="*/ 20 w 103"/>
                <a:gd name="T1" fmla="*/ 0 h 223"/>
                <a:gd name="T2" fmla="*/ 83 w 103"/>
                <a:gd name="T3" fmla="*/ 0 h 223"/>
                <a:gd name="T4" fmla="*/ 87 w 103"/>
                <a:gd name="T5" fmla="*/ 1 h 223"/>
                <a:gd name="T6" fmla="*/ 91 w 103"/>
                <a:gd name="T7" fmla="*/ 5 h 223"/>
                <a:gd name="T8" fmla="*/ 94 w 103"/>
                <a:gd name="T9" fmla="*/ 12 h 223"/>
                <a:gd name="T10" fmla="*/ 97 w 103"/>
                <a:gd name="T11" fmla="*/ 19 h 223"/>
                <a:gd name="T12" fmla="*/ 100 w 103"/>
                <a:gd name="T13" fmla="*/ 28 h 223"/>
                <a:gd name="T14" fmla="*/ 101 w 103"/>
                <a:gd name="T15" fmla="*/ 40 h 223"/>
                <a:gd name="T16" fmla="*/ 103 w 103"/>
                <a:gd name="T17" fmla="*/ 52 h 223"/>
                <a:gd name="T18" fmla="*/ 103 w 103"/>
                <a:gd name="T19" fmla="*/ 64 h 223"/>
                <a:gd name="T20" fmla="*/ 103 w 103"/>
                <a:gd name="T21" fmla="*/ 157 h 223"/>
                <a:gd name="T22" fmla="*/ 103 w 103"/>
                <a:gd name="T23" fmla="*/ 171 h 223"/>
                <a:gd name="T24" fmla="*/ 101 w 103"/>
                <a:gd name="T25" fmla="*/ 183 h 223"/>
                <a:gd name="T26" fmla="*/ 100 w 103"/>
                <a:gd name="T27" fmla="*/ 194 h 223"/>
                <a:gd name="T28" fmla="*/ 97 w 103"/>
                <a:gd name="T29" fmla="*/ 203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8 w 103"/>
                <a:gd name="T45" fmla="*/ 211 h 223"/>
                <a:gd name="T46" fmla="*/ 5 w 103"/>
                <a:gd name="T47" fmla="*/ 203 h 223"/>
                <a:gd name="T48" fmla="*/ 3 w 103"/>
                <a:gd name="T49" fmla="*/ 194 h 223"/>
                <a:gd name="T50" fmla="*/ 1 w 103"/>
                <a:gd name="T51" fmla="*/ 183 h 223"/>
                <a:gd name="T52" fmla="*/ 0 w 103"/>
                <a:gd name="T53" fmla="*/ 171 h 223"/>
                <a:gd name="T54" fmla="*/ 0 w 103"/>
                <a:gd name="T55" fmla="*/ 157 h 223"/>
                <a:gd name="T56" fmla="*/ 0 w 103"/>
                <a:gd name="T57" fmla="*/ 64 h 223"/>
                <a:gd name="T58" fmla="*/ 0 w 103"/>
                <a:gd name="T59" fmla="*/ 52 h 223"/>
                <a:gd name="T60" fmla="*/ 1 w 103"/>
                <a:gd name="T61" fmla="*/ 40 h 223"/>
                <a:gd name="T62" fmla="*/ 3 w 103"/>
                <a:gd name="T63" fmla="*/ 28 h 223"/>
                <a:gd name="T64" fmla="*/ 5 w 103"/>
                <a:gd name="T65" fmla="*/ 19 h 223"/>
                <a:gd name="T66" fmla="*/ 8 w 103"/>
                <a:gd name="T67" fmla="*/ 12 h 223"/>
                <a:gd name="T68" fmla="*/ 12 w 103"/>
                <a:gd name="T69" fmla="*/ 5 h 223"/>
                <a:gd name="T70" fmla="*/ 16 w 103"/>
                <a:gd name="T71" fmla="*/ 1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1"/>
                  </a:lnTo>
                  <a:lnTo>
                    <a:pt x="91" y="5"/>
                  </a:lnTo>
                  <a:lnTo>
                    <a:pt x="94" y="12"/>
                  </a:lnTo>
                  <a:lnTo>
                    <a:pt x="97" y="19"/>
                  </a:lnTo>
                  <a:lnTo>
                    <a:pt x="100" y="28"/>
                  </a:lnTo>
                  <a:lnTo>
                    <a:pt x="101" y="40"/>
                  </a:lnTo>
                  <a:lnTo>
                    <a:pt x="103" y="52"/>
                  </a:lnTo>
                  <a:lnTo>
                    <a:pt x="103" y="64"/>
                  </a:lnTo>
                  <a:lnTo>
                    <a:pt x="103" y="157"/>
                  </a:lnTo>
                  <a:lnTo>
                    <a:pt x="103" y="171"/>
                  </a:lnTo>
                  <a:lnTo>
                    <a:pt x="101" y="183"/>
                  </a:lnTo>
                  <a:lnTo>
                    <a:pt x="100" y="194"/>
                  </a:lnTo>
                  <a:lnTo>
                    <a:pt x="97" y="203"/>
                  </a:lnTo>
                  <a:lnTo>
                    <a:pt x="94" y="211"/>
                  </a:lnTo>
                  <a:lnTo>
                    <a:pt x="91" y="217"/>
                  </a:lnTo>
                  <a:lnTo>
                    <a:pt x="87" y="222"/>
                  </a:lnTo>
                  <a:lnTo>
                    <a:pt x="83" y="223"/>
                  </a:lnTo>
                  <a:lnTo>
                    <a:pt x="20" y="223"/>
                  </a:lnTo>
                  <a:lnTo>
                    <a:pt x="16" y="222"/>
                  </a:lnTo>
                  <a:lnTo>
                    <a:pt x="12" y="217"/>
                  </a:lnTo>
                  <a:lnTo>
                    <a:pt x="8" y="211"/>
                  </a:lnTo>
                  <a:lnTo>
                    <a:pt x="5" y="203"/>
                  </a:lnTo>
                  <a:lnTo>
                    <a:pt x="3" y="194"/>
                  </a:lnTo>
                  <a:lnTo>
                    <a:pt x="1" y="183"/>
                  </a:lnTo>
                  <a:lnTo>
                    <a:pt x="0" y="171"/>
                  </a:lnTo>
                  <a:lnTo>
                    <a:pt x="0" y="157"/>
                  </a:lnTo>
                  <a:lnTo>
                    <a:pt x="0" y="64"/>
                  </a:lnTo>
                  <a:lnTo>
                    <a:pt x="0" y="52"/>
                  </a:lnTo>
                  <a:lnTo>
                    <a:pt x="1" y="40"/>
                  </a:lnTo>
                  <a:lnTo>
                    <a:pt x="3" y="28"/>
                  </a:lnTo>
                  <a:lnTo>
                    <a:pt x="5" y="19"/>
                  </a:lnTo>
                  <a:lnTo>
                    <a:pt x="8" y="12"/>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16" name="Freeform 653"/>
            <p:cNvSpPr>
              <a:spLocks/>
            </p:cNvSpPr>
            <p:nvPr/>
          </p:nvSpPr>
          <p:spPr bwMode="auto">
            <a:xfrm>
              <a:off x="4042" y="1223"/>
              <a:ext cx="65" cy="127"/>
            </a:xfrm>
            <a:custGeom>
              <a:avLst/>
              <a:gdLst>
                <a:gd name="T0" fmla="*/ 32 w 65"/>
                <a:gd name="T1" fmla="*/ 0 h 127"/>
                <a:gd name="T2" fmla="*/ 35 w 65"/>
                <a:gd name="T3" fmla="*/ 0 h 127"/>
                <a:gd name="T4" fmla="*/ 38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8 w 65"/>
                <a:gd name="T37" fmla="*/ 126 h 127"/>
                <a:gd name="T38" fmla="*/ 35 w 65"/>
                <a:gd name="T39" fmla="*/ 127 h 127"/>
                <a:gd name="T40" fmla="*/ 32 w 65"/>
                <a:gd name="T41" fmla="*/ 127 h 127"/>
                <a:gd name="T42" fmla="*/ 29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1 w 65"/>
                <a:gd name="T59" fmla="*/ 76 h 127"/>
                <a:gd name="T60" fmla="*/ 0 w 65"/>
                <a:gd name="T61" fmla="*/ 63 h 127"/>
                <a:gd name="T62" fmla="*/ 1 w 65"/>
                <a:gd name="T63" fmla="*/ 50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2"/>
                  </a:lnTo>
                  <a:lnTo>
                    <a:pt x="42" y="3"/>
                  </a:lnTo>
                  <a:lnTo>
                    <a:pt x="45" y="5"/>
                  </a:lnTo>
                  <a:lnTo>
                    <a:pt x="51" y="11"/>
                  </a:lnTo>
                  <a:lnTo>
                    <a:pt x="55" y="19"/>
                  </a:lnTo>
                  <a:lnTo>
                    <a:pt x="59" y="28"/>
                  </a:lnTo>
                  <a:lnTo>
                    <a:pt x="62" y="39"/>
                  </a:lnTo>
                  <a:lnTo>
                    <a:pt x="64" y="50"/>
                  </a:lnTo>
                  <a:lnTo>
                    <a:pt x="65" y="63"/>
                  </a:lnTo>
                  <a:lnTo>
                    <a:pt x="64" y="76"/>
                  </a:lnTo>
                  <a:lnTo>
                    <a:pt x="62" y="89"/>
                  </a:lnTo>
                  <a:lnTo>
                    <a:pt x="59" y="99"/>
                  </a:lnTo>
                  <a:lnTo>
                    <a:pt x="55" y="109"/>
                  </a:lnTo>
                  <a:lnTo>
                    <a:pt x="51" y="117"/>
                  </a:lnTo>
                  <a:lnTo>
                    <a:pt x="45" y="123"/>
                  </a:lnTo>
                  <a:lnTo>
                    <a:pt x="42" y="125"/>
                  </a:lnTo>
                  <a:lnTo>
                    <a:pt x="38" y="126"/>
                  </a:lnTo>
                  <a:lnTo>
                    <a:pt x="35" y="127"/>
                  </a:lnTo>
                  <a:lnTo>
                    <a:pt x="32" y="127"/>
                  </a:lnTo>
                  <a:lnTo>
                    <a:pt x="29" y="127"/>
                  </a:lnTo>
                  <a:lnTo>
                    <a:pt x="25" y="126"/>
                  </a:lnTo>
                  <a:lnTo>
                    <a:pt x="22" y="125"/>
                  </a:lnTo>
                  <a:lnTo>
                    <a:pt x="19" y="123"/>
                  </a:lnTo>
                  <a:lnTo>
                    <a:pt x="14" y="117"/>
                  </a:lnTo>
                  <a:lnTo>
                    <a:pt x="9" y="109"/>
                  </a:lnTo>
                  <a:lnTo>
                    <a:pt x="5" y="99"/>
                  </a:lnTo>
                  <a:lnTo>
                    <a:pt x="2" y="89"/>
                  </a:lnTo>
                  <a:lnTo>
                    <a:pt x="1" y="76"/>
                  </a:lnTo>
                  <a:lnTo>
                    <a:pt x="0" y="63"/>
                  </a:lnTo>
                  <a:lnTo>
                    <a:pt x="1" y="50"/>
                  </a:lnTo>
                  <a:lnTo>
                    <a:pt x="2" y="39"/>
                  </a:lnTo>
                  <a:lnTo>
                    <a:pt x="5" y="28"/>
                  </a:lnTo>
                  <a:lnTo>
                    <a:pt x="9" y="19"/>
                  </a:lnTo>
                  <a:lnTo>
                    <a:pt x="14" y="11"/>
                  </a:lnTo>
                  <a:lnTo>
                    <a:pt x="19" y="5"/>
                  </a:lnTo>
                  <a:lnTo>
                    <a:pt x="22" y="3"/>
                  </a:lnTo>
                  <a:lnTo>
                    <a:pt x="25"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17" name="Freeform 654"/>
            <p:cNvSpPr>
              <a:spLocks/>
            </p:cNvSpPr>
            <p:nvPr/>
          </p:nvSpPr>
          <p:spPr bwMode="auto">
            <a:xfrm>
              <a:off x="4042" y="1223"/>
              <a:ext cx="65" cy="127"/>
            </a:xfrm>
            <a:custGeom>
              <a:avLst/>
              <a:gdLst>
                <a:gd name="T0" fmla="*/ 32 w 65"/>
                <a:gd name="T1" fmla="*/ 0 h 127"/>
                <a:gd name="T2" fmla="*/ 35 w 65"/>
                <a:gd name="T3" fmla="*/ 0 h 127"/>
                <a:gd name="T4" fmla="*/ 38 w 65"/>
                <a:gd name="T5" fmla="*/ 2 h 127"/>
                <a:gd name="T6" fmla="*/ 42 w 65"/>
                <a:gd name="T7" fmla="*/ 3 h 127"/>
                <a:gd name="T8" fmla="*/ 45 w 65"/>
                <a:gd name="T9" fmla="*/ 5 h 127"/>
                <a:gd name="T10" fmla="*/ 51 w 65"/>
                <a:gd name="T11" fmla="*/ 11 h 127"/>
                <a:gd name="T12" fmla="*/ 55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5 w 65"/>
                <a:gd name="T29" fmla="*/ 109 h 127"/>
                <a:gd name="T30" fmla="*/ 51 w 65"/>
                <a:gd name="T31" fmla="*/ 117 h 127"/>
                <a:gd name="T32" fmla="*/ 45 w 65"/>
                <a:gd name="T33" fmla="*/ 123 h 127"/>
                <a:gd name="T34" fmla="*/ 42 w 65"/>
                <a:gd name="T35" fmla="*/ 125 h 127"/>
                <a:gd name="T36" fmla="*/ 38 w 65"/>
                <a:gd name="T37" fmla="*/ 126 h 127"/>
                <a:gd name="T38" fmla="*/ 35 w 65"/>
                <a:gd name="T39" fmla="*/ 127 h 127"/>
                <a:gd name="T40" fmla="*/ 32 w 65"/>
                <a:gd name="T41" fmla="*/ 127 h 127"/>
                <a:gd name="T42" fmla="*/ 29 w 65"/>
                <a:gd name="T43" fmla="*/ 127 h 127"/>
                <a:gd name="T44" fmla="*/ 25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1 w 65"/>
                <a:gd name="T59" fmla="*/ 76 h 127"/>
                <a:gd name="T60" fmla="*/ 0 w 65"/>
                <a:gd name="T61" fmla="*/ 63 h 127"/>
                <a:gd name="T62" fmla="*/ 1 w 65"/>
                <a:gd name="T63" fmla="*/ 50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5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8" y="2"/>
                  </a:lnTo>
                  <a:lnTo>
                    <a:pt x="42" y="3"/>
                  </a:lnTo>
                  <a:lnTo>
                    <a:pt x="45" y="5"/>
                  </a:lnTo>
                  <a:lnTo>
                    <a:pt x="51" y="11"/>
                  </a:lnTo>
                  <a:lnTo>
                    <a:pt x="55" y="19"/>
                  </a:lnTo>
                  <a:lnTo>
                    <a:pt x="59" y="28"/>
                  </a:lnTo>
                  <a:lnTo>
                    <a:pt x="62" y="39"/>
                  </a:lnTo>
                  <a:lnTo>
                    <a:pt x="64" y="50"/>
                  </a:lnTo>
                  <a:lnTo>
                    <a:pt x="65" y="63"/>
                  </a:lnTo>
                  <a:lnTo>
                    <a:pt x="64" y="76"/>
                  </a:lnTo>
                  <a:lnTo>
                    <a:pt x="62" y="89"/>
                  </a:lnTo>
                  <a:lnTo>
                    <a:pt x="59" y="99"/>
                  </a:lnTo>
                  <a:lnTo>
                    <a:pt x="55" y="109"/>
                  </a:lnTo>
                  <a:lnTo>
                    <a:pt x="51" y="117"/>
                  </a:lnTo>
                  <a:lnTo>
                    <a:pt x="45" y="123"/>
                  </a:lnTo>
                  <a:lnTo>
                    <a:pt x="42" y="125"/>
                  </a:lnTo>
                  <a:lnTo>
                    <a:pt x="38" y="126"/>
                  </a:lnTo>
                  <a:lnTo>
                    <a:pt x="35" y="127"/>
                  </a:lnTo>
                  <a:lnTo>
                    <a:pt x="32" y="127"/>
                  </a:lnTo>
                  <a:lnTo>
                    <a:pt x="29" y="127"/>
                  </a:lnTo>
                  <a:lnTo>
                    <a:pt x="25" y="126"/>
                  </a:lnTo>
                  <a:lnTo>
                    <a:pt x="22" y="125"/>
                  </a:lnTo>
                  <a:lnTo>
                    <a:pt x="19" y="123"/>
                  </a:lnTo>
                  <a:lnTo>
                    <a:pt x="14" y="117"/>
                  </a:lnTo>
                  <a:lnTo>
                    <a:pt x="9" y="109"/>
                  </a:lnTo>
                  <a:lnTo>
                    <a:pt x="5" y="99"/>
                  </a:lnTo>
                  <a:lnTo>
                    <a:pt x="2" y="89"/>
                  </a:lnTo>
                  <a:lnTo>
                    <a:pt x="1" y="76"/>
                  </a:lnTo>
                  <a:lnTo>
                    <a:pt x="0" y="63"/>
                  </a:lnTo>
                  <a:lnTo>
                    <a:pt x="1" y="50"/>
                  </a:lnTo>
                  <a:lnTo>
                    <a:pt x="2" y="39"/>
                  </a:lnTo>
                  <a:lnTo>
                    <a:pt x="5" y="28"/>
                  </a:lnTo>
                  <a:lnTo>
                    <a:pt x="9" y="19"/>
                  </a:lnTo>
                  <a:lnTo>
                    <a:pt x="14" y="11"/>
                  </a:lnTo>
                  <a:lnTo>
                    <a:pt x="19" y="5"/>
                  </a:lnTo>
                  <a:lnTo>
                    <a:pt x="22" y="3"/>
                  </a:lnTo>
                  <a:lnTo>
                    <a:pt x="25"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718" name="Freeform 655"/>
            <p:cNvSpPr>
              <a:spLocks/>
            </p:cNvSpPr>
            <p:nvPr/>
          </p:nvSpPr>
          <p:spPr bwMode="auto">
            <a:xfrm>
              <a:off x="4132" y="1166"/>
              <a:ext cx="103" cy="223"/>
            </a:xfrm>
            <a:custGeom>
              <a:avLst/>
              <a:gdLst>
                <a:gd name="T0" fmla="*/ 20 w 103"/>
                <a:gd name="T1" fmla="*/ 0 h 223"/>
                <a:gd name="T2" fmla="*/ 83 w 103"/>
                <a:gd name="T3" fmla="*/ 0 h 223"/>
                <a:gd name="T4" fmla="*/ 87 w 103"/>
                <a:gd name="T5" fmla="*/ 1 h 223"/>
                <a:gd name="T6" fmla="*/ 91 w 103"/>
                <a:gd name="T7" fmla="*/ 5 h 223"/>
                <a:gd name="T8" fmla="*/ 94 w 103"/>
                <a:gd name="T9" fmla="*/ 12 h 223"/>
                <a:gd name="T10" fmla="*/ 97 w 103"/>
                <a:gd name="T11" fmla="*/ 19 h 223"/>
                <a:gd name="T12" fmla="*/ 100 w 103"/>
                <a:gd name="T13" fmla="*/ 28 h 223"/>
                <a:gd name="T14" fmla="*/ 102 w 103"/>
                <a:gd name="T15" fmla="*/ 40 h 223"/>
                <a:gd name="T16" fmla="*/ 103 w 103"/>
                <a:gd name="T17" fmla="*/ 52 h 223"/>
                <a:gd name="T18" fmla="*/ 103 w 103"/>
                <a:gd name="T19" fmla="*/ 64 h 223"/>
                <a:gd name="T20" fmla="*/ 103 w 103"/>
                <a:gd name="T21" fmla="*/ 157 h 223"/>
                <a:gd name="T22" fmla="*/ 103 w 103"/>
                <a:gd name="T23" fmla="*/ 171 h 223"/>
                <a:gd name="T24" fmla="*/ 102 w 103"/>
                <a:gd name="T25" fmla="*/ 183 h 223"/>
                <a:gd name="T26" fmla="*/ 100 w 103"/>
                <a:gd name="T27" fmla="*/ 194 h 223"/>
                <a:gd name="T28" fmla="*/ 97 w 103"/>
                <a:gd name="T29" fmla="*/ 203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3 h 223"/>
                <a:gd name="T48" fmla="*/ 3 w 103"/>
                <a:gd name="T49" fmla="*/ 194 h 223"/>
                <a:gd name="T50" fmla="*/ 1 w 103"/>
                <a:gd name="T51" fmla="*/ 183 h 223"/>
                <a:gd name="T52" fmla="*/ 0 w 103"/>
                <a:gd name="T53" fmla="*/ 171 h 223"/>
                <a:gd name="T54" fmla="*/ 0 w 103"/>
                <a:gd name="T55" fmla="*/ 157 h 223"/>
                <a:gd name="T56" fmla="*/ 0 w 103"/>
                <a:gd name="T57" fmla="*/ 64 h 223"/>
                <a:gd name="T58" fmla="*/ 0 w 103"/>
                <a:gd name="T59" fmla="*/ 52 h 223"/>
                <a:gd name="T60" fmla="*/ 1 w 103"/>
                <a:gd name="T61" fmla="*/ 40 h 223"/>
                <a:gd name="T62" fmla="*/ 3 w 103"/>
                <a:gd name="T63" fmla="*/ 28 h 223"/>
                <a:gd name="T64" fmla="*/ 6 w 103"/>
                <a:gd name="T65" fmla="*/ 19 h 223"/>
                <a:gd name="T66" fmla="*/ 9 w 103"/>
                <a:gd name="T67" fmla="*/ 12 h 223"/>
                <a:gd name="T68" fmla="*/ 12 w 103"/>
                <a:gd name="T69" fmla="*/ 5 h 223"/>
                <a:gd name="T70" fmla="*/ 16 w 103"/>
                <a:gd name="T71" fmla="*/ 1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1"/>
                  </a:lnTo>
                  <a:lnTo>
                    <a:pt x="91" y="5"/>
                  </a:lnTo>
                  <a:lnTo>
                    <a:pt x="94" y="12"/>
                  </a:lnTo>
                  <a:lnTo>
                    <a:pt x="97" y="19"/>
                  </a:lnTo>
                  <a:lnTo>
                    <a:pt x="100" y="28"/>
                  </a:lnTo>
                  <a:lnTo>
                    <a:pt x="102" y="40"/>
                  </a:lnTo>
                  <a:lnTo>
                    <a:pt x="103" y="52"/>
                  </a:lnTo>
                  <a:lnTo>
                    <a:pt x="103" y="64"/>
                  </a:lnTo>
                  <a:lnTo>
                    <a:pt x="103" y="157"/>
                  </a:lnTo>
                  <a:lnTo>
                    <a:pt x="103" y="171"/>
                  </a:lnTo>
                  <a:lnTo>
                    <a:pt x="102" y="183"/>
                  </a:lnTo>
                  <a:lnTo>
                    <a:pt x="100" y="194"/>
                  </a:lnTo>
                  <a:lnTo>
                    <a:pt x="97" y="203"/>
                  </a:lnTo>
                  <a:lnTo>
                    <a:pt x="94" y="211"/>
                  </a:lnTo>
                  <a:lnTo>
                    <a:pt x="91" y="217"/>
                  </a:lnTo>
                  <a:lnTo>
                    <a:pt x="87" y="222"/>
                  </a:lnTo>
                  <a:lnTo>
                    <a:pt x="83" y="223"/>
                  </a:lnTo>
                  <a:lnTo>
                    <a:pt x="20" y="223"/>
                  </a:lnTo>
                  <a:lnTo>
                    <a:pt x="16" y="222"/>
                  </a:lnTo>
                  <a:lnTo>
                    <a:pt x="12" y="217"/>
                  </a:lnTo>
                  <a:lnTo>
                    <a:pt x="9" y="211"/>
                  </a:lnTo>
                  <a:lnTo>
                    <a:pt x="6" y="203"/>
                  </a:lnTo>
                  <a:lnTo>
                    <a:pt x="3" y="194"/>
                  </a:lnTo>
                  <a:lnTo>
                    <a:pt x="1" y="183"/>
                  </a:lnTo>
                  <a:lnTo>
                    <a:pt x="0" y="171"/>
                  </a:lnTo>
                  <a:lnTo>
                    <a:pt x="0" y="157"/>
                  </a:lnTo>
                  <a:lnTo>
                    <a:pt x="0" y="64"/>
                  </a:lnTo>
                  <a:lnTo>
                    <a:pt x="0" y="52"/>
                  </a:lnTo>
                  <a:lnTo>
                    <a:pt x="1" y="40"/>
                  </a:lnTo>
                  <a:lnTo>
                    <a:pt x="3" y="28"/>
                  </a:lnTo>
                  <a:lnTo>
                    <a:pt x="6" y="19"/>
                  </a:lnTo>
                  <a:lnTo>
                    <a:pt x="9" y="12"/>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19" name="Freeform 656"/>
            <p:cNvSpPr>
              <a:spLocks/>
            </p:cNvSpPr>
            <p:nvPr/>
          </p:nvSpPr>
          <p:spPr bwMode="auto">
            <a:xfrm>
              <a:off x="4132" y="1166"/>
              <a:ext cx="103" cy="223"/>
            </a:xfrm>
            <a:custGeom>
              <a:avLst/>
              <a:gdLst>
                <a:gd name="T0" fmla="*/ 20 w 103"/>
                <a:gd name="T1" fmla="*/ 0 h 223"/>
                <a:gd name="T2" fmla="*/ 83 w 103"/>
                <a:gd name="T3" fmla="*/ 0 h 223"/>
                <a:gd name="T4" fmla="*/ 87 w 103"/>
                <a:gd name="T5" fmla="*/ 1 h 223"/>
                <a:gd name="T6" fmla="*/ 91 w 103"/>
                <a:gd name="T7" fmla="*/ 5 h 223"/>
                <a:gd name="T8" fmla="*/ 94 w 103"/>
                <a:gd name="T9" fmla="*/ 12 h 223"/>
                <a:gd name="T10" fmla="*/ 97 w 103"/>
                <a:gd name="T11" fmla="*/ 19 h 223"/>
                <a:gd name="T12" fmla="*/ 100 w 103"/>
                <a:gd name="T13" fmla="*/ 28 h 223"/>
                <a:gd name="T14" fmla="*/ 102 w 103"/>
                <a:gd name="T15" fmla="*/ 40 h 223"/>
                <a:gd name="T16" fmla="*/ 103 w 103"/>
                <a:gd name="T17" fmla="*/ 52 h 223"/>
                <a:gd name="T18" fmla="*/ 103 w 103"/>
                <a:gd name="T19" fmla="*/ 64 h 223"/>
                <a:gd name="T20" fmla="*/ 103 w 103"/>
                <a:gd name="T21" fmla="*/ 157 h 223"/>
                <a:gd name="T22" fmla="*/ 103 w 103"/>
                <a:gd name="T23" fmla="*/ 171 h 223"/>
                <a:gd name="T24" fmla="*/ 102 w 103"/>
                <a:gd name="T25" fmla="*/ 183 h 223"/>
                <a:gd name="T26" fmla="*/ 100 w 103"/>
                <a:gd name="T27" fmla="*/ 194 h 223"/>
                <a:gd name="T28" fmla="*/ 97 w 103"/>
                <a:gd name="T29" fmla="*/ 203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3 h 223"/>
                <a:gd name="T48" fmla="*/ 3 w 103"/>
                <a:gd name="T49" fmla="*/ 194 h 223"/>
                <a:gd name="T50" fmla="*/ 1 w 103"/>
                <a:gd name="T51" fmla="*/ 183 h 223"/>
                <a:gd name="T52" fmla="*/ 0 w 103"/>
                <a:gd name="T53" fmla="*/ 171 h 223"/>
                <a:gd name="T54" fmla="*/ 0 w 103"/>
                <a:gd name="T55" fmla="*/ 157 h 223"/>
                <a:gd name="T56" fmla="*/ 0 w 103"/>
                <a:gd name="T57" fmla="*/ 64 h 223"/>
                <a:gd name="T58" fmla="*/ 0 w 103"/>
                <a:gd name="T59" fmla="*/ 52 h 223"/>
                <a:gd name="T60" fmla="*/ 1 w 103"/>
                <a:gd name="T61" fmla="*/ 40 h 223"/>
                <a:gd name="T62" fmla="*/ 3 w 103"/>
                <a:gd name="T63" fmla="*/ 28 h 223"/>
                <a:gd name="T64" fmla="*/ 6 w 103"/>
                <a:gd name="T65" fmla="*/ 19 h 223"/>
                <a:gd name="T66" fmla="*/ 9 w 103"/>
                <a:gd name="T67" fmla="*/ 12 h 223"/>
                <a:gd name="T68" fmla="*/ 12 w 103"/>
                <a:gd name="T69" fmla="*/ 5 h 223"/>
                <a:gd name="T70" fmla="*/ 16 w 103"/>
                <a:gd name="T71" fmla="*/ 1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1"/>
                  </a:lnTo>
                  <a:lnTo>
                    <a:pt x="91" y="5"/>
                  </a:lnTo>
                  <a:lnTo>
                    <a:pt x="94" y="12"/>
                  </a:lnTo>
                  <a:lnTo>
                    <a:pt x="97" y="19"/>
                  </a:lnTo>
                  <a:lnTo>
                    <a:pt x="100" y="28"/>
                  </a:lnTo>
                  <a:lnTo>
                    <a:pt x="102" y="40"/>
                  </a:lnTo>
                  <a:lnTo>
                    <a:pt x="103" y="52"/>
                  </a:lnTo>
                  <a:lnTo>
                    <a:pt x="103" y="64"/>
                  </a:lnTo>
                  <a:lnTo>
                    <a:pt x="103" y="157"/>
                  </a:lnTo>
                  <a:lnTo>
                    <a:pt x="103" y="171"/>
                  </a:lnTo>
                  <a:lnTo>
                    <a:pt x="102" y="183"/>
                  </a:lnTo>
                  <a:lnTo>
                    <a:pt x="100" y="194"/>
                  </a:lnTo>
                  <a:lnTo>
                    <a:pt x="97" y="203"/>
                  </a:lnTo>
                  <a:lnTo>
                    <a:pt x="94" y="211"/>
                  </a:lnTo>
                  <a:lnTo>
                    <a:pt x="91" y="217"/>
                  </a:lnTo>
                  <a:lnTo>
                    <a:pt x="87" y="222"/>
                  </a:lnTo>
                  <a:lnTo>
                    <a:pt x="83" y="223"/>
                  </a:lnTo>
                  <a:lnTo>
                    <a:pt x="20" y="223"/>
                  </a:lnTo>
                  <a:lnTo>
                    <a:pt x="16" y="222"/>
                  </a:lnTo>
                  <a:lnTo>
                    <a:pt x="12" y="217"/>
                  </a:lnTo>
                  <a:lnTo>
                    <a:pt x="9" y="211"/>
                  </a:lnTo>
                  <a:lnTo>
                    <a:pt x="6" y="203"/>
                  </a:lnTo>
                  <a:lnTo>
                    <a:pt x="3" y="194"/>
                  </a:lnTo>
                  <a:lnTo>
                    <a:pt x="1" y="183"/>
                  </a:lnTo>
                  <a:lnTo>
                    <a:pt x="0" y="171"/>
                  </a:lnTo>
                  <a:lnTo>
                    <a:pt x="0" y="157"/>
                  </a:lnTo>
                  <a:lnTo>
                    <a:pt x="0" y="64"/>
                  </a:lnTo>
                  <a:lnTo>
                    <a:pt x="0" y="52"/>
                  </a:lnTo>
                  <a:lnTo>
                    <a:pt x="1" y="40"/>
                  </a:lnTo>
                  <a:lnTo>
                    <a:pt x="3" y="28"/>
                  </a:lnTo>
                  <a:lnTo>
                    <a:pt x="6" y="19"/>
                  </a:lnTo>
                  <a:lnTo>
                    <a:pt x="9" y="12"/>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20" name="Freeform 657"/>
            <p:cNvSpPr>
              <a:spLocks/>
            </p:cNvSpPr>
            <p:nvPr/>
          </p:nvSpPr>
          <p:spPr bwMode="auto">
            <a:xfrm>
              <a:off x="4148" y="1223"/>
              <a:ext cx="65" cy="127"/>
            </a:xfrm>
            <a:custGeom>
              <a:avLst/>
              <a:gdLst>
                <a:gd name="T0" fmla="*/ 33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6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6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3 w 65"/>
                <a:gd name="T41" fmla="*/ 127 h 127"/>
                <a:gd name="T42" fmla="*/ 30 w 65"/>
                <a:gd name="T43" fmla="*/ 127 h 127"/>
                <a:gd name="T44" fmla="*/ 26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1 w 65"/>
                <a:gd name="T59" fmla="*/ 76 h 127"/>
                <a:gd name="T60" fmla="*/ 0 w 65"/>
                <a:gd name="T61" fmla="*/ 63 h 127"/>
                <a:gd name="T62" fmla="*/ 1 w 65"/>
                <a:gd name="T63" fmla="*/ 50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6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2" y="3"/>
                  </a:lnTo>
                  <a:lnTo>
                    <a:pt x="45" y="5"/>
                  </a:lnTo>
                  <a:lnTo>
                    <a:pt x="51" y="11"/>
                  </a:lnTo>
                  <a:lnTo>
                    <a:pt x="56" y="19"/>
                  </a:lnTo>
                  <a:lnTo>
                    <a:pt x="59" y="28"/>
                  </a:lnTo>
                  <a:lnTo>
                    <a:pt x="62" y="39"/>
                  </a:lnTo>
                  <a:lnTo>
                    <a:pt x="64" y="50"/>
                  </a:lnTo>
                  <a:lnTo>
                    <a:pt x="65" y="63"/>
                  </a:lnTo>
                  <a:lnTo>
                    <a:pt x="64" y="76"/>
                  </a:lnTo>
                  <a:lnTo>
                    <a:pt x="62" y="89"/>
                  </a:lnTo>
                  <a:lnTo>
                    <a:pt x="59" y="99"/>
                  </a:lnTo>
                  <a:lnTo>
                    <a:pt x="56" y="109"/>
                  </a:lnTo>
                  <a:lnTo>
                    <a:pt x="51" y="117"/>
                  </a:lnTo>
                  <a:lnTo>
                    <a:pt x="45" y="123"/>
                  </a:lnTo>
                  <a:lnTo>
                    <a:pt x="42" y="125"/>
                  </a:lnTo>
                  <a:lnTo>
                    <a:pt x="39" y="126"/>
                  </a:lnTo>
                  <a:lnTo>
                    <a:pt x="36" y="127"/>
                  </a:lnTo>
                  <a:lnTo>
                    <a:pt x="33" y="127"/>
                  </a:lnTo>
                  <a:lnTo>
                    <a:pt x="30" y="127"/>
                  </a:lnTo>
                  <a:lnTo>
                    <a:pt x="26" y="126"/>
                  </a:lnTo>
                  <a:lnTo>
                    <a:pt x="22" y="125"/>
                  </a:lnTo>
                  <a:lnTo>
                    <a:pt x="19" y="123"/>
                  </a:lnTo>
                  <a:lnTo>
                    <a:pt x="14" y="117"/>
                  </a:lnTo>
                  <a:lnTo>
                    <a:pt x="9" y="109"/>
                  </a:lnTo>
                  <a:lnTo>
                    <a:pt x="5" y="99"/>
                  </a:lnTo>
                  <a:lnTo>
                    <a:pt x="2" y="89"/>
                  </a:lnTo>
                  <a:lnTo>
                    <a:pt x="1" y="76"/>
                  </a:lnTo>
                  <a:lnTo>
                    <a:pt x="0" y="63"/>
                  </a:lnTo>
                  <a:lnTo>
                    <a:pt x="1" y="50"/>
                  </a:lnTo>
                  <a:lnTo>
                    <a:pt x="2" y="39"/>
                  </a:lnTo>
                  <a:lnTo>
                    <a:pt x="5" y="28"/>
                  </a:lnTo>
                  <a:lnTo>
                    <a:pt x="9" y="19"/>
                  </a:lnTo>
                  <a:lnTo>
                    <a:pt x="14" y="11"/>
                  </a:lnTo>
                  <a:lnTo>
                    <a:pt x="19" y="5"/>
                  </a:lnTo>
                  <a:lnTo>
                    <a:pt x="22" y="3"/>
                  </a:lnTo>
                  <a:lnTo>
                    <a:pt x="26" y="2"/>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21" name="Freeform 658"/>
            <p:cNvSpPr>
              <a:spLocks/>
            </p:cNvSpPr>
            <p:nvPr/>
          </p:nvSpPr>
          <p:spPr bwMode="auto">
            <a:xfrm>
              <a:off x="4148" y="1223"/>
              <a:ext cx="65" cy="127"/>
            </a:xfrm>
            <a:custGeom>
              <a:avLst/>
              <a:gdLst>
                <a:gd name="T0" fmla="*/ 33 w 65"/>
                <a:gd name="T1" fmla="*/ 0 h 127"/>
                <a:gd name="T2" fmla="*/ 36 w 65"/>
                <a:gd name="T3" fmla="*/ 0 h 127"/>
                <a:gd name="T4" fmla="*/ 39 w 65"/>
                <a:gd name="T5" fmla="*/ 2 h 127"/>
                <a:gd name="T6" fmla="*/ 42 w 65"/>
                <a:gd name="T7" fmla="*/ 3 h 127"/>
                <a:gd name="T8" fmla="*/ 45 w 65"/>
                <a:gd name="T9" fmla="*/ 5 h 127"/>
                <a:gd name="T10" fmla="*/ 51 w 65"/>
                <a:gd name="T11" fmla="*/ 11 h 127"/>
                <a:gd name="T12" fmla="*/ 56 w 65"/>
                <a:gd name="T13" fmla="*/ 19 h 127"/>
                <a:gd name="T14" fmla="*/ 59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59 w 65"/>
                <a:gd name="T27" fmla="*/ 99 h 127"/>
                <a:gd name="T28" fmla="*/ 56 w 65"/>
                <a:gd name="T29" fmla="*/ 109 h 127"/>
                <a:gd name="T30" fmla="*/ 51 w 65"/>
                <a:gd name="T31" fmla="*/ 117 h 127"/>
                <a:gd name="T32" fmla="*/ 45 w 65"/>
                <a:gd name="T33" fmla="*/ 123 h 127"/>
                <a:gd name="T34" fmla="*/ 42 w 65"/>
                <a:gd name="T35" fmla="*/ 125 h 127"/>
                <a:gd name="T36" fmla="*/ 39 w 65"/>
                <a:gd name="T37" fmla="*/ 126 h 127"/>
                <a:gd name="T38" fmla="*/ 36 w 65"/>
                <a:gd name="T39" fmla="*/ 127 h 127"/>
                <a:gd name="T40" fmla="*/ 33 w 65"/>
                <a:gd name="T41" fmla="*/ 127 h 127"/>
                <a:gd name="T42" fmla="*/ 30 w 65"/>
                <a:gd name="T43" fmla="*/ 127 h 127"/>
                <a:gd name="T44" fmla="*/ 26 w 65"/>
                <a:gd name="T45" fmla="*/ 126 h 127"/>
                <a:gd name="T46" fmla="*/ 22 w 65"/>
                <a:gd name="T47" fmla="*/ 125 h 127"/>
                <a:gd name="T48" fmla="*/ 19 w 65"/>
                <a:gd name="T49" fmla="*/ 123 h 127"/>
                <a:gd name="T50" fmla="*/ 14 w 65"/>
                <a:gd name="T51" fmla="*/ 117 h 127"/>
                <a:gd name="T52" fmla="*/ 9 w 65"/>
                <a:gd name="T53" fmla="*/ 109 h 127"/>
                <a:gd name="T54" fmla="*/ 5 w 65"/>
                <a:gd name="T55" fmla="*/ 99 h 127"/>
                <a:gd name="T56" fmla="*/ 2 w 65"/>
                <a:gd name="T57" fmla="*/ 89 h 127"/>
                <a:gd name="T58" fmla="*/ 1 w 65"/>
                <a:gd name="T59" fmla="*/ 76 h 127"/>
                <a:gd name="T60" fmla="*/ 0 w 65"/>
                <a:gd name="T61" fmla="*/ 63 h 127"/>
                <a:gd name="T62" fmla="*/ 1 w 65"/>
                <a:gd name="T63" fmla="*/ 50 h 127"/>
                <a:gd name="T64" fmla="*/ 2 w 65"/>
                <a:gd name="T65" fmla="*/ 39 h 127"/>
                <a:gd name="T66" fmla="*/ 5 w 65"/>
                <a:gd name="T67" fmla="*/ 28 h 127"/>
                <a:gd name="T68" fmla="*/ 9 w 65"/>
                <a:gd name="T69" fmla="*/ 19 h 127"/>
                <a:gd name="T70" fmla="*/ 14 w 65"/>
                <a:gd name="T71" fmla="*/ 11 h 127"/>
                <a:gd name="T72" fmla="*/ 19 w 65"/>
                <a:gd name="T73" fmla="*/ 5 h 127"/>
                <a:gd name="T74" fmla="*/ 22 w 65"/>
                <a:gd name="T75" fmla="*/ 3 h 127"/>
                <a:gd name="T76" fmla="*/ 26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2" y="3"/>
                  </a:lnTo>
                  <a:lnTo>
                    <a:pt x="45" y="5"/>
                  </a:lnTo>
                  <a:lnTo>
                    <a:pt x="51" y="11"/>
                  </a:lnTo>
                  <a:lnTo>
                    <a:pt x="56" y="19"/>
                  </a:lnTo>
                  <a:lnTo>
                    <a:pt x="59" y="28"/>
                  </a:lnTo>
                  <a:lnTo>
                    <a:pt x="62" y="39"/>
                  </a:lnTo>
                  <a:lnTo>
                    <a:pt x="64" y="50"/>
                  </a:lnTo>
                  <a:lnTo>
                    <a:pt x="65" y="63"/>
                  </a:lnTo>
                  <a:lnTo>
                    <a:pt x="64" y="76"/>
                  </a:lnTo>
                  <a:lnTo>
                    <a:pt x="62" y="89"/>
                  </a:lnTo>
                  <a:lnTo>
                    <a:pt x="59" y="99"/>
                  </a:lnTo>
                  <a:lnTo>
                    <a:pt x="56" y="109"/>
                  </a:lnTo>
                  <a:lnTo>
                    <a:pt x="51" y="117"/>
                  </a:lnTo>
                  <a:lnTo>
                    <a:pt x="45" y="123"/>
                  </a:lnTo>
                  <a:lnTo>
                    <a:pt x="42" y="125"/>
                  </a:lnTo>
                  <a:lnTo>
                    <a:pt x="39" y="126"/>
                  </a:lnTo>
                  <a:lnTo>
                    <a:pt x="36" y="127"/>
                  </a:lnTo>
                  <a:lnTo>
                    <a:pt x="33" y="127"/>
                  </a:lnTo>
                  <a:lnTo>
                    <a:pt x="30" y="127"/>
                  </a:lnTo>
                  <a:lnTo>
                    <a:pt x="26" y="126"/>
                  </a:lnTo>
                  <a:lnTo>
                    <a:pt x="22" y="125"/>
                  </a:lnTo>
                  <a:lnTo>
                    <a:pt x="19" y="123"/>
                  </a:lnTo>
                  <a:lnTo>
                    <a:pt x="14" y="117"/>
                  </a:lnTo>
                  <a:lnTo>
                    <a:pt x="9" y="109"/>
                  </a:lnTo>
                  <a:lnTo>
                    <a:pt x="5" y="99"/>
                  </a:lnTo>
                  <a:lnTo>
                    <a:pt x="2" y="89"/>
                  </a:lnTo>
                  <a:lnTo>
                    <a:pt x="1" y="76"/>
                  </a:lnTo>
                  <a:lnTo>
                    <a:pt x="0" y="63"/>
                  </a:lnTo>
                  <a:lnTo>
                    <a:pt x="1" y="50"/>
                  </a:lnTo>
                  <a:lnTo>
                    <a:pt x="2" y="39"/>
                  </a:lnTo>
                  <a:lnTo>
                    <a:pt x="5" y="28"/>
                  </a:lnTo>
                  <a:lnTo>
                    <a:pt x="9" y="19"/>
                  </a:lnTo>
                  <a:lnTo>
                    <a:pt x="14" y="11"/>
                  </a:lnTo>
                  <a:lnTo>
                    <a:pt x="19" y="5"/>
                  </a:lnTo>
                  <a:lnTo>
                    <a:pt x="22" y="3"/>
                  </a:lnTo>
                  <a:lnTo>
                    <a:pt x="26" y="2"/>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722" name="Freeform 659"/>
            <p:cNvSpPr>
              <a:spLocks/>
            </p:cNvSpPr>
            <p:nvPr/>
          </p:nvSpPr>
          <p:spPr bwMode="auto">
            <a:xfrm>
              <a:off x="4238" y="1166"/>
              <a:ext cx="103" cy="223"/>
            </a:xfrm>
            <a:custGeom>
              <a:avLst/>
              <a:gdLst>
                <a:gd name="T0" fmla="*/ 20 w 103"/>
                <a:gd name="T1" fmla="*/ 0 h 223"/>
                <a:gd name="T2" fmla="*/ 83 w 103"/>
                <a:gd name="T3" fmla="*/ 0 h 223"/>
                <a:gd name="T4" fmla="*/ 87 w 103"/>
                <a:gd name="T5" fmla="*/ 1 h 223"/>
                <a:gd name="T6" fmla="*/ 91 w 103"/>
                <a:gd name="T7" fmla="*/ 5 h 223"/>
                <a:gd name="T8" fmla="*/ 94 w 103"/>
                <a:gd name="T9" fmla="*/ 12 h 223"/>
                <a:gd name="T10" fmla="*/ 97 w 103"/>
                <a:gd name="T11" fmla="*/ 19 h 223"/>
                <a:gd name="T12" fmla="*/ 100 w 103"/>
                <a:gd name="T13" fmla="*/ 28 h 223"/>
                <a:gd name="T14" fmla="*/ 102 w 103"/>
                <a:gd name="T15" fmla="*/ 40 h 223"/>
                <a:gd name="T16" fmla="*/ 103 w 103"/>
                <a:gd name="T17" fmla="*/ 52 h 223"/>
                <a:gd name="T18" fmla="*/ 103 w 103"/>
                <a:gd name="T19" fmla="*/ 64 h 223"/>
                <a:gd name="T20" fmla="*/ 103 w 103"/>
                <a:gd name="T21" fmla="*/ 157 h 223"/>
                <a:gd name="T22" fmla="*/ 103 w 103"/>
                <a:gd name="T23" fmla="*/ 171 h 223"/>
                <a:gd name="T24" fmla="*/ 102 w 103"/>
                <a:gd name="T25" fmla="*/ 183 h 223"/>
                <a:gd name="T26" fmla="*/ 100 w 103"/>
                <a:gd name="T27" fmla="*/ 194 h 223"/>
                <a:gd name="T28" fmla="*/ 97 w 103"/>
                <a:gd name="T29" fmla="*/ 203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3 h 223"/>
                <a:gd name="T48" fmla="*/ 3 w 103"/>
                <a:gd name="T49" fmla="*/ 194 h 223"/>
                <a:gd name="T50" fmla="*/ 1 w 103"/>
                <a:gd name="T51" fmla="*/ 183 h 223"/>
                <a:gd name="T52" fmla="*/ 0 w 103"/>
                <a:gd name="T53" fmla="*/ 171 h 223"/>
                <a:gd name="T54" fmla="*/ 0 w 103"/>
                <a:gd name="T55" fmla="*/ 157 h 223"/>
                <a:gd name="T56" fmla="*/ 0 w 103"/>
                <a:gd name="T57" fmla="*/ 64 h 223"/>
                <a:gd name="T58" fmla="*/ 0 w 103"/>
                <a:gd name="T59" fmla="*/ 52 h 223"/>
                <a:gd name="T60" fmla="*/ 1 w 103"/>
                <a:gd name="T61" fmla="*/ 40 h 223"/>
                <a:gd name="T62" fmla="*/ 3 w 103"/>
                <a:gd name="T63" fmla="*/ 28 h 223"/>
                <a:gd name="T64" fmla="*/ 6 w 103"/>
                <a:gd name="T65" fmla="*/ 19 h 223"/>
                <a:gd name="T66" fmla="*/ 9 w 103"/>
                <a:gd name="T67" fmla="*/ 12 h 223"/>
                <a:gd name="T68" fmla="*/ 12 w 103"/>
                <a:gd name="T69" fmla="*/ 5 h 223"/>
                <a:gd name="T70" fmla="*/ 16 w 103"/>
                <a:gd name="T71" fmla="*/ 1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1"/>
                  </a:lnTo>
                  <a:lnTo>
                    <a:pt x="91" y="5"/>
                  </a:lnTo>
                  <a:lnTo>
                    <a:pt x="94" y="12"/>
                  </a:lnTo>
                  <a:lnTo>
                    <a:pt x="97" y="19"/>
                  </a:lnTo>
                  <a:lnTo>
                    <a:pt x="100" y="28"/>
                  </a:lnTo>
                  <a:lnTo>
                    <a:pt x="102" y="40"/>
                  </a:lnTo>
                  <a:lnTo>
                    <a:pt x="103" y="52"/>
                  </a:lnTo>
                  <a:lnTo>
                    <a:pt x="103" y="64"/>
                  </a:lnTo>
                  <a:lnTo>
                    <a:pt x="103" y="157"/>
                  </a:lnTo>
                  <a:lnTo>
                    <a:pt x="103" y="171"/>
                  </a:lnTo>
                  <a:lnTo>
                    <a:pt x="102" y="183"/>
                  </a:lnTo>
                  <a:lnTo>
                    <a:pt x="100" y="194"/>
                  </a:lnTo>
                  <a:lnTo>
                    <a:pt x="97" y="203"/>
                  </a:lnTo>
                  <a:lnTo>
                    <a:pt x="94" y="211"/>
                  </a:lnTo>
                  <a:lnTo>
                    <a:pt x="91" y="217"/>
                  </a:lnTo>
                  <a:lnTo>
                    <a:pt x="87" y="222"/>
                  </a:lnTo>
                  <a:lnTo>
                    <a:pt x="83" y="223"/>
                  </a:lnTo>
                  <a:lnTo>
                    <a:pt x="20" y="223"/>
                  </a:lnTo>
                  <a:lnTo>
                    <a:pt x="16" y="222"/>
                  </a:lnTo>
                  <a:lnTo>
                    <a:pt x="12" y="217"/>
                  </a:lnTo>
                  <a:lnTo>
                    <a:pt x="9" y="211"/>
                  </a:lnTo>
                  <a:lnTo>
                    <a:pt x="6" y="203"/>
                  </a:lnTo>
                  <a:lnTo>
                    <a:pt x="3" y="194"/>
                  </a:lnTo>
                  <a:lnTo>
                    <a:pt x="1" y="183"/>
                  </a:lnTo>
                  <a:lnTo>
                    <a:pt x="0" y="171"/>
                  </a:lnTo>
                  <a:lnTo>
                    <a:pt x="0" y="157"/>
                  </a:lnTo>
                  <a:lnTo>
                    <a:pt x="0" y="64"/>
                  </a:lnTo>
                  <a:lnTo>
                    <a:pt x="0" y="52"/>
                  </a:lnTo>
                  <a:lnTo>
                    <a:pt x="1" y="40"/>
                  </a:lnTo>
                  <a:lnTo>
                    <a:pt x="3" y="28"/>
                  </a:lnTo>
                  <a:lnTo>
                    <a:pt x="6" y="19"/>
                  </a:lnTo>
                  <a:lnTo>
                    <a:pt x="9" y="12"/>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23" name="Freeform 660"/>
            <p:cNvSpPr>
              <a:spLocks/>
            </p:cNvSpPr>
            <p:nvPr/>
          </p:nvSpPr>
          <p:spPr bwMode="auto">
            <a:xfrm>
              <a:off x="4238" y="1166"/>
              <a:ext cx="103" cy="223"/>
            </a:xfrm>
            <a:custGeom>
              <a:avLst/>
              <a:gdLst>
                <a:gd name="T0" fmla="*/ 20 w 103"/>
                <a:gd name="T1" fmla="*/ 0 h 223"/>
                <a:gd name="T2" fmla="*/ 83 w 103"/>
                <a:gd name="T3" fmla="*/ 0 h 223"/>
                <a:gd name="T4" fmla="*/ 87 w 103"/>
                <a:gd name="T5" fmla="*/ 1 h 223"/>
                <a:gd name="T6" fmla="*/ 91 w 103"/>
                <a:gd name="T7" fmla="*/ 5 h 223"/>
                <a:gd name="T8" fmla="*/ 94 w 103"/>
                <a:gd name="T9" fmla="*/ 12 h 223"/>
                <a:gd name="T10" fmla="*/ 97 w 103"/>
                <a:gd name="T11" fmla="*/ 19 h 223"/>
                <a:gd name="T12" fmla="*/ 100 w 103"/>
                <a:gd name="T13" fmla="*/ 28 h 223"/>
                <a:gd name="T14" fmla="*/ 102 w 103"/>
                <a:gd name="T15" fmla="*/ 40 h 223"/>
                <a:gd name="T16" fmla="*/ 103 w 103"/>
                <a:gd name="T17" fmla="*/ 52 h 223"/>
                <a:gd name="T18" fmla="*/ 103 w 103"/>
                <a:gd name="T19" fmla="*/ 64 h 223"/>
                <a:gd name="T20" fmla="*/ 103 w 103"/>
                <a:gd name="T21" fmla="*/ 157 h 223"/>
                <a:gd name="T22" fmla="*/ 103 w 103"/>
                <a:gd name="T23" fmla="*/ 171 h 223"/>
                <a:gd name="T24" fmla="*/ 102 w 103"/>
                <a:gd name="T25" fmla="*/ 183 h 223"/>
                <a:gd name="T26" fmla="*/ 100 w 103"/>
                <a:gd name="T27" fmla="*/ 194 h 223"/>
                <a:gd name="T28" fmla="*/ 97 w 103"/>
                <a:gd name="T29" fmla="*/ 203 h 223"/>
                <a:gd name="T30" fmla="*/ 94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3 h 223"/>
                <a:gd name="T48" fmla="*/ 3 w 103"/>
                <a:gd name="T49" fmla="*/ 194 h 223"/>
                <a:gd name="T50" fmla="*/ 1 w 103"/>
                <a:gd name="T51" fmla="*/ 183 h 223"/>
                <a:gd name="T52" fmla="*/ 0 w 103"/>
                <a:gd name="T53" fmla="*/ 171 h 223"/>
                <a:gd name="T54" fmla="*/ 0 w 103"/>
                <a:gd name="T55" fmla="*/ 157 h 223"/>
                <a:gd name="T56" fmla="*/ 0 w 103"/>
                <a:gd name="T57" fmla="*/ 64 h 223"/>
                <a:gd name="T58" fmla="*/ 0 w 103"/>
                <a:gd name="T59" fmla="*/ 52 h 223"/>
                <a:gd name="T60" fmla="*/ 1 w 103"/>
                <a:gd name="T61" fmla="*/ 40 h 223"/>
                <a:gd name="T62" fmla="*/ 3 w 103"/>
                <a:gd name="T63" fmla="*/ 28 h 223"/>
                <a:gd name="T64" fmla="*/ 6 w 103"/>
                <a:gd name="T65" fmla="*/ 19 h 223"/>
                <a:gd name="T66" fmla="*/ 9 w 103"/>
                <a:gd name="T67" fmla="*/ 12 h 223"/>
                <a:gd name="T68" fmla="*/ 12 w 103"/>
                <a:gd name="T69" fmla="*/ 5 h 223"/>
                <a:gd name="T70" fmla="*/ 16 w 103"/>
                <a:gd name="T71" fmla="*/ 1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1"/>
                  </a:lnTo>
                  <a:lnTo>
                    <a:pt x="91" y="5"/>
                  </a:lnTo>
                  <a:lnTo>
                    <a:pt x="94" y="12"/>
                  </a:lnTo>
                  <a:lnTo>
                    <a:pt x="97" y="19"/>
                  </a:lnTo>
                  <a:lnTo>
                    <a:pt x="100" y="28"/>
                  </a:lnTo>
                  <a:lnTo>
                    <a:pt x="102" y="40"/>
                  </a:lnTo>
                  <a:lnTo>
                    <a:pt x="103" y="52"/>
                  </a:lnTo>
                  <a:lnTo>
                    <a:pt x="103" y="64"/>
                  </a:lnTo>
                  <a:lnTo>
                    <a:pt x="103" y="157"/>
                  </a:lnTo>
                  <a:lnTo>
                    <a:pt x="103" y="171"/>
                  </a:lnTo>
                  <a:lnTo>
                    <a:pt x="102" y="183"/>
                  </a:lnTo>
                  <a:lnTo>
                    <a:pt x="100" y="194"/>
                  </a:lnTo>
                  <a:lnTo>
                    <a:pt x="97" y="203"/>
                  </a:lnTo>
                  <a:lnTo>
                    <a:pt x="94" y="211"/>
                  </a:lnTo>
                  <a:lnTo>
                    <a:pt x="91" y="217"/>
                  </a:lnTo>
                  <a:lnTo>
                    <a:pt x="87" y="222"/>
                  </a:lnTo>
                  <a:lnTo>
                    <a:pt x="83" y="223"/>
                  </a:lnTo>
                  <a:lnTo>
                    <a:pt x="20" y="223"/>
                  </a:lnTo>
                  <a:lnTo>
                    <a:pt x="16" y="222"/>
                  </a:lnTo>
                  <a:lnTo>
                    <a:pt x="12" y="217"/>
                  </a:lnTo>
                  <a:lnTo>
                    <a:pt x="9" y="211"/>
                  </a:lnTo>
                  <a:lnTo>
                    <a:pt x="6" y="203"/>
                  </a:lnTo>
                  <a:lnTo>
                    <a:pt x="3" y="194"/>
                  </a:lnTo>
                  <a:lnTo>
                    <a:pt x="1" y="183"/>
                  </a:lnTo>
                  <a:lnTo>
                    <a:pt x="0" y="171"/>
                  </a:lnTo>
                  <a:lnTo>
                    <a:pt x="0" y="157"/>
                  </a:lnTo>
                  <a:lnTo>
                    <a:pt x="0" y="64"/>
                  </a:lnTo>
                  <a:lnTo>
                    <a:pt x="0" y="52"/>
                  </a:lnTo>
                  <a:lnTo>
                    <a:pt x="1" y="40"/>
                  </a:lnTo>
                  <a:lnTo>
                    <a:pt x="3" y="28"/>
                  </a:lnTo>
                  <a:lnTo>
                    <a:pt x="6" y="19"/>
                  </a:lnTo>
                  <a:lnTo>
                    <a:pt x="9" y="12"/>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24" name="Freeform 661"/>
            <p:cNvSpPr>
              <a:spLocks/>
            </p:cNvSpPr>
            <p:nvPr/>
          </p:nvSpPr>
          <p:spPr bwMode="auto">
            <a:xfrm>
              <a:off x="4254" y="1223"/>
              <a:ext cx="65" cy="127"/>
            </a:xfrm>
            <a:custGeom>
              <a:avLst/>
              <a:gdLst>
                <a:gd name="T0" fmla="*/ 33 w 65"/>
                <a:gd name="T1" fmla="*/ 0 h 127"/>
                <a:gd name="T2" fmla="*/ 36 w 65"/>
                <a:gd name="T3" fmla="*/ 0 h 127"/>
                <a:gd name="T4" fmla="*/ 39 w 65"/>
                <a:gd name="T5" fmla="*/ 2 h 127"/>
                <a:gd name="T6" fmla="*/ 43 w 65"/>
                <a:gd name="T7" fmla="*/ 3 h 127"/>
                <a:gd name="T8" fmla="*/ 45 w 65"/>
                <a:gd name="T9" fmla="*/ 5 h 127"/>
                <a:gd name="T10" fmla="*/ 51 w 65"/>
                <a:gd name="T11" fmla="*/ 11 h 127"/>
                <a:gd name="T12" fmla="*/ 56 w 65"/>
                <a:gd name="T13" fmla="*/ 19 h 127"/>
                <a:gd name="T14" fmla="*/ 60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60 w 65"/>
                <a:gd name="T27" fmla="*/ 99 h 127"/>
                <a:gd name="T28" fmla="*/ 56 w 65"/>
                <a:gd name="T29" fmla="*/ 109 h 127"/>
                <a:gd name="T30" fmla="*/ 51 w 65"/>
                <a:gd name="T31" fmla="*/ 117 h 127"/>
                <a:gd name="T32" fmla="*/ 45 w 65"/>
                <a:gd name="T33" fmla="*/ 123 h 127"/>
                <a:gd name="T34" fmla="*/ 43 w 65"/>
                <a:gd name="T35" fmla="*/ 125 h 127"/>
                <a:gd name="T36" fmla="*/ 39 w 65"/>
                <a:gd name="T37" fmla="*/ 126 h 127"/>
                <a:gd name="T38" fmla="*/ 36 w 65"/>
                <a:gd name="T39" fmla="*/ 127 h 127"/>
                <a:gd name="T40" fmla="*/ 33 w 65"/>
                <a:gd name="T41" fmla="*/ 127 h 127"/>
                <a:gd name="T42" fmla="*/ 30 w 65"/>
                <a:gd name="T43" fmla="*/ 127 h 127"/>
                <a:gd name="T44" fmla="*/ 27 w 65"/>
                <a:gd name="T45" fmla="*/ 126 h 127"/>
                <a:gd name="T46" fmla="*/ 24 w 65"/>
                <a:gd name="T47" fmla="*/ 125 h 127"/>
                <a:gd name="T48" fmla="*/ 21 w 65"/>
                <a:gd name="T49" fmla="*/ 123 h 127"/>
                <a:gd name="T50" fmla="*/ 15 w 65"/>
                <a:gd name="T51" fmla="*/ 117 h 127"/>
                <a:gd name="T52" fmla="*/ 10 w 65"/>
                <a:gd name="T53" fmla="*/ 109 h 127"/>
                <a:gd name="T54" fmla="*/ 5 w 65"/>
                <a:gd name="T55" fmla="*/ 99 h 127"/>
                <a:gd name="T56" fmla="*/ 3 w 65"/>
                <a:gd name="T57" fmla="*/ 89 h 127"/>
                <a:gd name="T58" fmla="*/ 1 w 65"/>
                <a:gd name="T59" fmla="*/ 76 h 127"/>
                <a:gd name="T60" fmla="*/ 0 w 65"/>
                <a:gd name="T61" fmla="*/ 63 h 127"/>
                <a:gd name="T62" fmla="*/ 1 w 65"/>
                <a:gd name="T63" fmla="*/ 50 h 127"/>
                <a:gd name="T64" fmla="*/ 3 w 65"/>
                <a:gd name="T65" fmla="*/ 39 h 127"/>
                <a:gd name="T66" fmla="*/ 5 w 65"/>
                <a:gd name="T67" fmla="*/ 28 h 127"/>
                <a:gd name="T68" fmla="*/ 10 w 65"/>
                <a:gd name="T69" fmla="*/ 19 h 127"/>
                <a:gd name="T70" fmla="*/ 15 w 65"/>
                <a:gd name="T71" fmla="*/ 11 h 127"/>
                <a:gd name="T72" fmla="*/ 21 w 65"/>
                <a:gd name="T73" fmla="*/ 5 h 127"/>
                <a:gd name="T74" fmla="*/ 24 w 65"/>
                <a:gd name="T75" fmla="*/ 3 h 127"/>
                <a:gd name="T76" fmla="*/ 27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3" y="3"/>
                  </a:lnTo>
                  <a:lnTo>
                    <a:pt x="45" y="5"/>
                  </a:lnTo>
                  <a:lnTo>
                    <a:pt x="51" y="11"/>
                  </a:lnTo>
                  <a:lnTo>
                    <a:pt x="56" y="19"/>
                  </a:lnTo>
                  <a:lnTo>
                    <a:pt x="60" y="28"/>
                  </a:lnTo>
                  <a:lnTo>
                    <a:pt x="62" y="39"/>
                  </a:lnTo>
                  <a:lnTo>
                    <a:pt x="64" y="50"/>
                  </a:lnTo>
                  <a:lnTo>
                    <a:pt x="65" y="63"/>
                  </a:lnTo>
                  <a:lnTo>
                    <a:pt x="64" y="76"/>
                  </a:lnTo>
                  <a:lnTo>
                    <a:pt x="62" y="89"/>
                  </a:lnTo>
                  <a:lnTo>
                    <a:pt x="60" y="99"/>
                  </a:lnTo>
                  <a:lnTo>
                    <a:pt x="56" y="109"/>
                  </a:lnTo>
                  <a:lnTo>
                    <a:pt x="51" y="117"/>
                  </a:lnTo>
                  <a:lnTo>
                    <a:pt x="45" y="123"/>
                  </a:lnTo>
                  <a:lnTo>
                    <a:pt x="43" y="125"/>
                  </a:lnTo>
                  <a:lnTo>
                    <a:pt x="39" y="126"/>
                  </a:lnTo>
                  <a:lnTo>
                    <a:pt x="36" y="127"/>
                  </a:lnTo>
                  <a:lnTo>
                    <a:pt x="33" y="127"/>
                  </a:lnTo>
                  <a:lnTo>
                    <a:pt x="30" y="127"/>
                  </a:lnTo>
                  <a:lnTo>
                    <a:pt x="27" y="126"/>
                  </a:lnTo>
                  <a:lnTo>
                    <a:pt x="24" y="125"/>
                  </a:lnTo>
                  <a:lnTo>
                    <a:pt x="21" y="123"/>
                  </a:lnTo>
                  <a:lnTo>
                    <a:pt x="15" y="117"/>
                  </a:lnTo>
                  <a:lnTo>
                    <a:pt x="10" y="109"/>
                  </a:lnTo>
                  <a:lnTo>
                    <a:pt x="5" y="99"/>
                  </a:lnTo>
                  <a:lnTo>
                    <a:pt x="3" y="89"/>
                  </a:lnTo>
                  <a:lnTo>
                    <a:pt x="1" y="76"/>
                  </a:lnTo>
                  <a:lnTo>
                    <a:pt x="0" y="63"/>
                  </a:lnTo>
                  <a:lnTo>
                    <a:pt x="1" y="50"/>
                  </a:lnTo>
                  <a:lnTo>
                    <a:pt x="3" y="39"/>
                  </a:lnTo>
                  <a:lnTo>
                    <a:pt x="5" y="28"/>
                  </a:lnTo>
                  <a:lnTo>
                    <a:pt x="10" y="19"/>
                  </a:lnTo>
                  <a:lnTo>
                    <a:pt x="15" y="11"/>
                  </a:lnTo>
                  <a:lnTo>
                    <a:pt x="21" y="5"/>
                  </a:lnTo>
                  <a:lnTo>
                    <a:pt x="24" y="3"/>
                  </a:lnTo>
                  <a:lnTo>
                    <a:pt x="27" y="2"/>
                  </a:lnTo>
                  <a:lnTo>
                    <a:pt x="30" y="0"/>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25" name="Freeform 662"/>
            <p:cNvSpPr>
              <a:spLocks/>
            </p:cNvSpPr>
            <p:nvPr/>
          </p:nvSpPr>
          <p:spPr bwMode="auto">
            <a:xfrm>
              <a:off x="4254" y="1223"/>
              <a:ext cx="65" cy="127"/>
            </a:xfrm>
            <a:custGeom>
              <a:avLst/>
              <a:gdLst>
                <a:gd name="T0" fmla="*/ 33 w 65"/>
                <a:gd name="T1" fmla="*/ 0 h 127"/>
                <a:gd name="T2" fmla="*/ 36 w 65"/>
                <a:gd name="T3" fmla="*/ 0 h 127"/>
                <a:gd name="T4" fmla="*/ 39 w 65"/>
                <a:gd name="T5" fmla="*/ 2 h 127"/>
                <a:gd name="T6" fmla="*/ 43 w 65"/>
                <a:gd name="T7" fmla="*/ 3 h 127"/>
                <a:gd name="T8" fmla="*/ 45 w 65"/>
                <a:gd name="T9" fmla="*/ 5 h 127"/>
                <a:gd name="T10" fmla="*/ 51 w 65"/>
                <a:gd name="T11" fmla="*/ 11 h 127"/>
                <a:gd name="T12" fmla="*/ 56 w 65"/>
                <a:gd name="T13" fmla="*/ 19 h 127"/>
                <a:gd name="T14" fmla="*/ 60 w 65"/>
                <a:gd name="T15" fmla="*/ 28 h 127"/>
                <a:gd name="T16" fmla="*/ 62 w 65"/>
                <a:gd name="T17" fmla="*/ 39 h 127"/>
                <a:gd name="T18" fmla="*/ 64 w 65"/>
                <a:gd name="T19" fmla="*/ 50 h 127"/>
                <a:gd name="T20" fmla="*/ 65 w 65"/>
                <a:gd name="T21" fmla="*/ 63 h 127"/>
                <a:gd name="T22" fmla="*/ 64 w 65"/>
                <a:gd name="T23" fmla="*/ 76 h 127"/>
                <a:gd name="T24" fmla="*/ 62 w 65"/>
                <a:gd name="T25" fmla="*/ 89 h 127"/>
                <a:gd name="T26" fmla="*/ 60 w 65"/>
                <a:gd name="T27" fmla="*/ 99 h 127"/>
                <a:gd name="T28" fmla="*/ 56 w 65"/>
                <a:gd name="T29" fmla="*/ 109 h 127"/>
                <a:gd name="T30" fmla="*/ 51 w 65"/>
                <a:gd name="T31" fmla="*/ 117 h 127"/>
                <a:gd name="T32" fmla="*/ 45 w 65"/>
                <a:gd name="T33" fmla="*/ 123 h 127"/>
                <a:gd name="T34" fmla="*/ 43 w 65"/>
                <a:gd name="T35" fmla="*/ 125 h 127"/>
                <a:gd name="T36" fmla="*/ 39 w 65"/>
                <a:gd name="T37" fmla="*/ 126 h 127"/>
                <a:gd name="T38" fmla="*/ 36 w 65"/>
                <a:gd name="T39" fmla="*/ 127 h 127"/>
                <a:gd name="T40" fmla="*/ 33 w 65"/>
                <a:gd name="T41" fmla="*/ 127 h 127"/>
                <a:gd name="T42" fmla="*/ 30 w 65"/>
                <a:gd name="T43" fmla="*/ 127 h 127"/>
                <a:gd name="T44" fmla="*/ 27 w 65"/>
                <a:gd name="T45" fmla="*/ 126 h 127"/>
                <a:gd name="T46" fmla="*/ 24 w 65"/>
                <a:gd name="T47" fmla="*/ 125 h 127"/>
                <a:gd name="T48" fmla="*/ 21 w 65"/>
                <a:gd name="T49" fmla="*/ 123 h 127"/>
                <a:gd name="T50" fmla="*/ 15 w 65"/>
                <a:gd name="T51" fmla="*/ 117 h 127"/>
                <a:gd name="T52" fmla="*/ 10 w 65"/>
                <a:gd name="T53" fmla="*/ 109 h 127"/>
                <a:gd name="T54" fmla="*/ 5 w 65"/>
                <a:gd name="T55" fmla="*/ 99 h 127"/>
                <a:gd name="T56" fmla="*/ 3 w 65"/>
                <a:gd name="T57" fmla="*/ 89 h 127"/>
                <a:gd name="T58" fmla="*/ 1 w 65"/>
                <a:gd name="T59" fmla="*/ 76 h 127"/>
                <a:gd name="T60" fmla="*/ 0 w 65"/>
                <a:gd name="T61" fmla="*/ 63 h 127"/>
                <a:gd name="T62" fmla="*/ 1 w 65"/>
                <a:gd name="T63" fmla="*/ 50 h 127"/>
                <a:gd name="T64" fmla="*/ 3 w 65"/>
                <a:gd name="T65" fmla="*/ 39 h 127"/>
                <a:gd name="T66" fmla="*/ 5 w 65"/>
                <a:gd name="T67" fmla="*/ 28 h 127"/>
                <a:gd name="T68" fmla="*/ 10 w 65"/>
                <a:gd name="T69" fmla="*/ 19 h 127"/>
                <a:gd name="T70" fmla="*/ 15 w 65"/>
                <a:gd name="T71" fmla="*/ 11 h 127"/>
                <a:gd name="T72" fmla="*/ 21 w 65"/>
                <a:gd name="T73" fmla="*/ 5 h 127"/>
                <a:gd name="T74" fmla="*/ 24 w 65"/>
                <a:gd name="T75" fmla="*/ 3 h 127"/>
                <a:gd name="T76" fmla="*/ 27 w 65"/>
                <a:gd name="T77" fmla="*/ 2 h 127"/>
                <a:gd name="T78" fmla="*/ 30 w 65"/>
                <a:gd name="T79" fmla="*/ 0 h 127"/>
                <a:gd name="T80" fmla="*/ 33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3" y="0"/>
                  </a:moveTo>
                  <a:lnTo>
                    <a:pt x="36" y="0"/>
                  </a:lnTo>
                  <a:lnTo>
                    <a:pt x="39" y="2"/>
                  </a:lnTo>
                  <a:lnTo>
                    <a:pt x="43" y="3"/>
                  </a:lnTo>
                  <a:lnTo>
                    <a:pt x="45" y="5"/>
                  </a:lnTo>
                  <a:lnTo>
                    <a:pt x="51" y="11"/>
                  </a:lnTo>
                  <a:lnTo>
                    <a:pt x="56" y="19"/>
                  </a:lnTo>
                  <a:lnTo>
                    <a:pt x="60" y="28"/>
                  </a:lnTo>
                  <a:lnTo>
                    <a:pt x="62" y="39"/>
                  </a:lnTo>
                  <a:lnTo>
                    <a:pt x="64" y="50"/>
                  </a:lnTo>
                  <a:lnTo>
                    <a:pt x="65" y="63"/>
                  </a:lnTo>
                  <a:lnTo>
                    <a:pt x="64" y="76"/>
                  </a:lnTo>
                  <a:lnTo>
                    <a:pt x="62" y="89"/>
                  </a:lnTo>
                  <a:lnTo>
                    <a:pt x="60" y="99"/>
                  </a:lnTo>
                  <a:lnTo>
                    <a:pt x="56" y="109"/>
                  </a:lnTo>
                  <a:lnTo>
                    <a:pt x="51" y="117"/>
                  </a:lnTo>
                  <a:lnTo>
                    <a:pt x="45" y="123"/>
                  </a:lnTo>
                  <a:lnTo>
                    <a:pt x="43" y="125"/>
                  </a:lnTo>
                  <a:lnTo>
                    <a:pt x="39" y="126"/>
                  </a:lnTo>
                  <a:lnTo>
                    <a:pt x="36" y="127"/>
                  </a:lnTo>
                  <a:lnTo>
                    <a:pt x="33" y="127"/>
                  </a:lnTo>
                  <a:lnTo>
                    <a:pt x="30" y="127"/>
                  </a:lnTo>
                  <a:lnTo>
                    <a:pt x="27" y="126"/>
                  </a:lnTo>
                  <a:lnTo>
                    <a:pt x="24" y="125"/>
                  </a:lnTo>
                  <a:lnTo>
                    <a:pt x="21" y="123"/>
                  </a:lnTo>
                  <a:lnTo>
                    <a:pt x="15" y="117"/>
                  </a:lnTo>
                  <a:lnTo>
                    <a:pt x="10" y="109"/>
                  </a:lnTo>
                  <a:lnTo>
                    <a:pt x="5" y="99"/>
                  </a:lnTo>
                  <a:lnTo>
                    <a:pt x="3" y="89"/>
                  </a:lnTo>
                  <a:lnTo>
                    <a:pt x="1" y="76"/>
                  </a:lnTo>
                  <a:lnTo>
                    <a:pt x="0" y="63"/>
                  </a:lnTo>
                  <a:lnTo>
                    <a:pt x="1" y="50"/>
                  </a:lnTo>
                  <a:lnTo>
                    <a:pt x="3" y="39"/>
                  </a:lnTo>
                  <a:lnTo>
                    <a:pt x="5" y="28"/>
                  </a:lnTo>
                  <a:lnTo>
                    <a:pt x="10" y="19"/>
                  </a:lnTo>
                  <a:lnTo>
                    <a:pt x="15" y="11"/>
                  </a:lnTo>
                  <a:lnTo>
                    <a:pt x="21" y="5"/>
                  </a:lnTo>
                  <a:lnTo>
                    <a:pt x="24" y="3"/>
                  </a:lnTo>
                  <a:lnTo>
                    <a:pt x="27" y="2"/>
                  </a:lnTo>
                  <a:lnTo>
                    <a:pt x="30" y="0"/>
                  </a:lnTo>
                  <a:lnTo>
                    <a:pt x="33" y="0"/>
                  </a:lnTo>
                </a:path>
              </a:pathLst>
            </a:custGeom>
            <a:solidFill>
              <a:srgbClr val="DF9DA5"/>
            </a:solidFill>
            <a:ln w="1588">
              <a:solidFill>
                <a:srgbClr val="1F1A17"/>
              </a:solidFill>
              <a:prstDash val="solid"/>
              <a:round/>
              <a:headEnd/>
              <a:tailEnd/>
            </a:ln>
          </p:spPr>
          <p:txBody>
            <a:bodyPr/>
            <a:lstStyle/>
            <a:p>
              <a:endParaRPr lang="ru-RU"/>
            </a:p>
          </p:txBody>
        </p:sp>
        <p:sp>
          <p:nvSpPr>
            <p:cNvPr id="15726" name="Freeform 663"/>
            <p:cNvSpPr>
              <a:spLocks/>
            </p:cNvSpPr>
            <p:nvPr/>
          </p:nvSpPr>
          <p:spPr bwMode="auto">
            <a:xfrm>
              <a:off x="4344" y="1166"/>
              <a:ext cx="104" cy="223"/>
            </a:xfrm>
            <a:custGeom>
              <a:avLst/>
              <a:gdLst>
                <a:gd name="T0" fmla="*/ 21 w 104"/>
                <a:gd name="T1" fmla="*/ 0 h 223"/>
                <a:gd name="T2" fmla="*/ 83 w 104"/>
                <a:gd name="T3" fmla="*/ 0 h 223"/>
                <a:gd name="T4" fmla="*/ 87 w 104"/>
                <a:gd name="T5" fmla="*/ 1 h 223"/>
                <a:gd name="T6" fmla="*/ 91 w 104"/>
                <a:gd name="T7" fmla="*/ 5 h 223"/>
                <a:gd name="T8" fmla="*/ 94 w 104"/>
                <a:gd name="T9" fmla="*/ 12 h 223"/>
                <a:gd name="T10" fmla="*/ 97 w 104"/>
                <a:gd name="T11" fmla="*/ 19 h 223"/>
                <a:gd name="T12" fmla="*/ 101 w 104"/>
                <a:gd name="T13" fmla="*/ 28 h 223"/>
                <a:gd name="T14" fmla="*/ 103 w 104"/>
                <a:gd name="T15" fmla="*/ 40 h 223"/>
                <a:gd name="T16" fmla="*/ 104 w 104"/>
                <a:gd name="T17" fmla="*/ 52 h 223"/>
                <a:gd name="T18" fmla="*/ 104 w 104"/>
                <a:gd name="T19" fmla="*/ 64 h 223"/>
                <a:gd name="T20" fmla="*/ 104 w 104"/>
                <a:gd name="T21" fmla="*/ 157 h 223"/>
                <a:gd name="T22" fmla="*/ 104 w 104"/>
                <a:gd name="T23" fmla="*/ 171 h 223"/>
                <a:gd name="T24" fmla="*/ 103 w 104"/>
                <a:gd name="T25" fmla="*/ 183 h 223"/>
                <a:gd name="T26" fmla="*/ 101 w 104"/>
                <a:gd name="T27" fmla="*/ 194 h 223"/>
                <a:gd name="T28" fmla="*/ 97 w 104"/>
                <a:gd name="T29" fmla="*/ 203 h 223"/>
                <a:gd name="T30" fmla="*/ 94 w 104"/>
                <a:gd name="T31" fmla="*/ 211 h 223"/>
                <a:gd name="T32" fmla="*/ 91 w 104"/>
                <a:gd name="T33" fmla="*/ 217 h 223"/>
                <a:gd name="T34" fmla="*/ 87 w 104"/>
                <a:gd name="T35" fmla="*/ 222 h 223"/>
                <a:gd name="T36" fmla="*/ 83 w 104"/>
                <a:gd name="T37" fmla="*/ 223 h 223"/>
                <a:gd name="T38" fmla="*/ 21 w 104"/>
                <a:gd name="T39" fmla="*/ 223 h 223"/>
                <a:gd name="T40" fmla="*/ 17 w 104"/>
                <a:gd name="T41" fmla="*/ 222 h 223"/>
                <a:gd name="T42" fmla="*/ 13 w 104"/>
                <a:gd name="T43" fmla="*/ 217 h 223"/>
                <a:gd name="T44" fmla="*/ 9 w 104"/>
                <a:gd name="T45" fmla="*/ 211 h 223"/>
                <a:gd name="T46" fmla="*/ 6 w 104"/>
                <a:gd name="T47" fmla="*/ 203 h 223"/>
                <a:gd name="T48" fmla="*/ 3 w 104"/>
                <a:gd name="T49" fmla="*/ 194 h 223"/>
                <a:gd name="T50" fmla="*/ 1 w 104"/>
                <a:gd name="T51" fmla="*/ 183 h 223"/>
                <a:gd name="T52" fmla="*/ 0 w 104"/>
                <a:gd name="T53" fmla="*/ 171 h 223"/>
                <a:gd name="T54" fmla="*/ 0 w 104"/>
                <a:gd name="T55" fmla="*/ 157 h 223"/>
                <a:gd name="T56" fmla="*/ 0 w 104"/>
                <a:gd name="T57" fmla="*/ 64 h 223"/>
                <a:gd name="T58" fmla="*/ 0 w 104"/>
                <a:gd name="T59" fmla="*/ 52 h 223"/>
                <a:gd name="T60" fmla="*/ 1 w 104"/>
                <a:gd name="T61" fmla="*/ 40 h 223"/>
                <a:gd name="T62" fmla="*/ 3 w 104"/>
                <a:gd name="T63" fmla="*/ 28 h 223"/>
                <a:gd name="T64" fmla="*/ 6 w 104"/>
                <a:gd name="T65" fmla="*/ 19 h 223"/>
                <a:gd name="T66" fmla="*/ 9 w 104"/>
                <a:gd name="T67" fmla="*/ 12 h 223"/>
                <a:gd name="T68" fmla="*/ 13 w 104"/>
                <a:gd name="T69" fmla="*/ 5 h 223"/>
                <a:gd name="T70" fmla="*/ 17 w 104"/>
                <a:gd name="T71" fmla="*/ 1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3" y="0"/>
                  </a:lnTo>
                  <a:lnTo>
                    <a:pt x="87" y="1"/>
                  </a:lnTo>
                  <a:lnTo>
                    <a:pt x="91" y="5"/>
                  </a:lnTo>
                  <a:lnTo>
                    <a:pt x="94" y="12"/>
                  </a:lnTo>
                  <a:lnTo>
                    <a:pt x="97" y="19"/>
                  </a:lnTo>
                  <a:lnTo>
                    <a:pt x="101" y="28"/>
                  </a:lnTo>
                  <a:lnTo>
                    <a:pt x="103" y="40"/>
                  </a:lnTo>
                  <a:lnTo>
                    <a:pt x="104" y="52"/>
                  </a:lnTo>
                  <a:lnTo>
                    <a:pt x="104" y="64"/>
                  </a:lnTo>
                  <a:lnTo>
                    <a:pt x="104" y="157"/>
                  </a:lnTo>
                  <a:lnTo>
                    <a:pt x="104" y="171"/>
                  </a:lnTo>
                  <a:lnTo>
                    <a:pt x="103" y="183"/>
                  </a:lnTo>
                  <a:lnTo>
                    <a:pt x="101" y="194"/>
                  </a:lnTo>
                  <a:lnTo>
                    <a:pt x="97" y="203"/>
                  </a:lnTo>
                  <a:lnTo>
                    <a:pt x="94" y="211"/>
                  </a:lnTo>
                  <a:lnTo>
                    <a:pt x="91" y="217"/>
                  </a:lnTo>
                  <a:lnTo>
                    <a:pt x="87" y="222"/>
                  </a:lnTo>
                  <a:lnTo>
                    <a:pt x="83" y="223"/>
                  </a:lnTo>
                  <a:lnTo>
                    <a:pt x="21" y="223"/>
                  </a:lnTo>
                  <a:lnTo>
                    <a:pt x="17" y="222"/>
                  </a:lnTo>
                  <a:lnTo>
                    <a:pt x="13" y="217"/>
                  </a:lnTo>
                  <a:lnTo>
                    <a:pt x="9" y="211"/>
                  </a:lnTo>
                  <a:lnTo>
                    <a:pt x="6" y="203"/>
                  </a:lnTo>
                  <a:lnTo>
                    <a:pt x="3" y="194"/>
                  </a:lnTo>
                  <a:lnTo>
                    <a:pt x="1" y="183"/>
                  </a:lnTo>
                  <a:lnTo>
                    <a:pt x="0" y="171"/>
                  </a:lnTo>
                  <a:lnTo>
                    <a:pt x="0" y="157"/>
                  </a:lnTo>
                  <a:lnTo>
                    <a:pt x="0" y="64"/>
                  </a:lnTo>
                  <a:lnTo>
                    <a:pt x="0" y="52"/>
                  </a:lnTo>
                  <a:lnTo>
                    <a:pt x="1" y="40"/>
                  </a:lnTo>
                  <a:lnTo>
                    <a:pt x="3" y="28"/>
                  </a:lnTo>
                  <a:lnTo>
                    <a:pt x="6" y="19"/>
                  </a:lnTo>
                  <a:lnTo>
                    <a:pt x="9" y="12"/>
                  </a:lnTo>
                  <a:lnTo>
                    <a:pt x="13" y="5"/>
                  </a:lnTo>
                  <a:lnTo>
                    <a:pt x="17"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27" name="Freeform 664"/>
            <p:cNvSpPr>
              <a:spLocks/>
            </p:cNvSpPr>
            <p:nvPr/>
          </p:nvSpPr>
          <p:spPr bwMode="auto">
            <a:xfrm>
              <a:off x="4344" y="1166"/>
              <a:ext cx="104" cy="223"/>
            </a:xfrm>
            <a:custGeom>
              <a:avLst/>
              <a:gdLst>
                <a:gd name="T0" fmla="*/ 21 w 104"/>
                <a:gd name="T1" fmla="*/ 0 h 223"/>
                <a:gd name="T2" fmla="*/ 83 w 104"/>
                <a:gd name="T3" fmla="*/ 0 h 223"/>
                <a:gd name="T4" fmla="*/ 87 w 104"/>
                <a:gd name="T5" fmla="*/ 1 h 223"/>
                <a:gd name="T6" fmla="*/ 91 w 104"/>
                <a:gd name="T7" fmla="*/ 5 h 223"/>
                <a:gd name="T8" fmla="*/ 94 w 104"/>
                <a:gd name="T9" fmla="*/ 12 h 223"/>
                <a:gd name="T10" fmla="*/ 97 w 104"/>
                <a:gd name="T11" fmla="*/ 19 h 223"/>
                <a:gd name="T12" fmla="*/ 101 w 104"/>
                <a:gd name="T13" fmla="*/ 28 h 223"/>
                <a:gd name="T14" fmla="*/ 103 w 104"/>
                <a:gd name="T15" fmla="*/ 40 h 223"/>
                <a:gd name="T16" fmla="*/ 104 w 104"/>
                <a:gd name="T17" fmla="*/ 52 h 223"/>
                <a:gd name="T18" fmla="*/ 104 w 104"/>
                <a:gd name="T19" fmla="*/ 64 h 223"/>
                <a:gd name="T20" fmla="*/ 104 w 104"/>
                <a:gd name="T21" fmla="*/ 157 h 223"/>
                <a:gd name="T22" fmla="*/ 104 w 104"/>
                <a:gd name="T23" fmla="*/ 171 h 223"/>
                <a:gd name="T24" fmla="*/ 103 w 104"/>
                <a:gd name="T25" fmla="*/ 183 h 223"/>
                <a:gd name="T26" fmla="*/ 101 w 104"/>
                <a:gd name="T27" fmla="*/ 194 h 223"/>
                <a:gd name="T28" fmla="*/ 97 w 104"/>
                <a:gd name="T29" fmla="*/ 203 h 223"/>
                <a:gd name="T30" fmla="*/ 94 w 104"/>
                <a:gd name="T31" fmla="*/ 211 h 223"/>
                <a:gd name="T32" fmla="*/ 91 w 104"/>
                <a:gd name="T33" fmla="*/ 217 h 223"/>
                <a:gd name="T34" fmla="*/ 87 w 104"/>
                <a:gd name="T35" fmla="*/ 222 h 223"/>
                <a:gd name="T36" fmla="*/ 83 w 104"/>
                <a:gd name="T37" fmla="*/ 223 h 223"/>
                <a:gd name="T38" fmla="*/ 21 w 104"/>
                <a:gd name="T39" fmla="*/ 223 h 223"/>
                <a:gd name="T40" fmla="*/ 17 w 104"/>
                <a:gd name="T41" fmla="*/ 222 h 223"/>
                <a:gd name="T42" fmla="*/ 13 w 104"/>
                <a:gd name="T43" fmla="*/ 217 h 223"/>
                <a:gd name="T44" fmla="*/ 9 w 104"/>
                <a:gd name="T45" fmla="*/ 211 h 223"/>
                <a:gd name="T46" fmla="*/ 6 w 104"/>
                <a:gd name="T47" fmla="*/ 203 h 223"/>
                <a:gd name="T48" fmla="*/ 3 w 104"/>
                <a:gd name="T49" fmla="*/ 194 h 223"/>
                <a:gd name="T50" fmla="*/ 1 w 104"/>
                <a:gd name="T51" fmla="*/ 183 h 223"/>
                <a:gd name="T52" fmla="*/ 0 w 104"/>
                <a:gd name="T53" fmla="*/ 171 h 223"/>
                <a:gd name="T54" fmla="*/ 0 w 104"/>
                <a:gd name="T55" fmla="*/ 157 h 223"/>
                <a:gd name="T56" fmla="*/ 0 w 104"/>
                <a:gd name="T57" fmla="*/ 64 h 223"/>
                <a:gd name="T58" fmla="*/ 0 w 104"/>
                <a:gd name="T59" fmla="*/ 52 h 223"/>
                <a:gd name="T60" fmla="*/ 1 w 104"/>
                <a:gd name="T61" fmla="*/ 40 h 223"/>
                <a:gd name="T62" fmla="*/ 3 w 104"/>
                <a:gd name="T63" fmla="*/ 28 h 223"/>
                <a:gd name="T64" fmla="*/ 6 w 104"/>
                <a:gd name="T65" fmla="*/ 19 h 223"/>
                <a:gd name="T66" fmla="*/ 9 w 104"/>
                <a:gd name="T67" fmla="*/ 12 h 223"/>
                <a:gd name="T68" fmla="*/ 13 w 104"/>
                <a:gd name="T69" fmla="*/ 5 h 223"/>
                <a:gd name="T70" fmla="*/ 17 w 104"/>
                <a:gd name="T71" fmla="*/ 1 h 223"/>
                <a:gd name="T72" fmla="*/ 21 w 104"/>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23"/>
                <a:gd name="T113" fmla="*/ 104 w 10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23">
                  <a:moveTo>
                    <a:pt x="21" y="0"/>
                  </a:moveTo>
                  <a:lnTo>
                    <a:pt x="83" y="0"/>
                  </a:lnTo>
                  <a:lnTo>
                    <a:pt x="87" y="1"/>
                  </a:lnTo>
                  <a:lnTo>
                    <a:pt x="91" y="5"/>
                  </a:lnTo>
                  <a:lnTo>
                    <a:pt x="94" y="12"/>
                  </a:lnTo>
                  <a:lnTo>
                    <a:pt x="97" y="19"/>
                  </a:lnTo>
                  <a:lnTo>
                    <a:pt x="101" y="28"/>
                  </a:lnTo>
                  <a:lnTo>
                    <a:pt x="103" y="40"/>
                  </a:lnTo>
                  <a:lnTo>
                    <a:pt x="104" y="52"/>
                  </a:lnTo>
                  <a:lnTo>
                    <a:pt x="104" y="64"/>
                  </a:lnTo>
                  <a:lnTo>
                    <a:pt x="104" y="157"/>
                  </a:lnTo>
                  <a:lnTo>
                    <a:pt x="104" y="171"/>
                  </a:lnTo>
                  <a:lnTo>
                    <a:pt x="103" y="183"/>
                  </a:lnTo>
                  <a:lnTo>
                    <a:pt x="101" y="194"/>
                  </a:lnTo>
                  <a:lnTo>
                    <a:pt x="97" y="203"/>
                  </a:lnTo>
                  <a:lnTo>
                    <a:pt x="94" y="211"/>
                  </a:lnTo>
                  <a:lnTo>
                    <a:pt x="91" y="217"/>
                  </a:lnTo>
                  <a:lnTo>
                    <a:pt x="87" y="222"/>
                  </a:lnTo>
                  <a:lnTo>
                    <a:pt x="83" y="223"/>
                  </a:lnTo>
                  <a:lnTo>
                    <a:pt x="21" y="223"/>
                  </a:lnTo>
                  <a:lnTo>
                    <a:pt x="17" y="222"/>
                  </a:lnTo>
                  <a:lnTo>
                    <a:pt x="13" y="217"/>
                  </a:lnTo>
                  <a:lnTo>
                    <a:pt x="9" y="211"/>
                  </a:lnTo>
                  <a:lnTo>
                    <a:pt x="6" y="203"/>
                  </a:lnTo>
                  <a:lnTo>
                    <a:pt x="3" y="194"/>
                  </a:lnTo>
                  <a:lnTo>
                    <a:pt x="1" y="183"/>
                  </a:lnTo>
                  <a:lnTo>
                    <a:pt x="0" y="171"/>
                  </a:lnTo>
                  <a:lnTo>
                    <a:pt x="0" y="157"/>
                  </a:lnTo>
                  <a:lnTo>
                    <a:pt x="0" y="64"/>
                  </a:lnTo>
                  <a:lnTo>
                    <a:pt x="0" y="52"/>
                  </a:lnTo>
                  <a:lnTo>
                    <a:pt x="1" y="40"/>
                  </a:lnTo>
                  <a:lnTo>
                    <a:pt x="3" y="28"/>
                  </a:lnTo>
                  <a:lnTo>
                    <a:pt x="6" y="19"/>
                  </a:lnTo>
                  <a:lnTo>
                    <a:pt x="9" y="12"/>
                  </a:lnTo>
                  <a:lnTo>
                    <a:pt x="13" y="5"/>
                  </a:lnTo>
                  <a:lnTo>
                    <a:pt x="17"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5728" name="Freeform 665"/>
            <p:cNvSpPr>
              <a:spLocks/>
            </p:cNvSpPr>
            <p:nvPr/>
          </p:nvSpPr>
          <p:spPr bwMode="auto">
            <a:xfrm>
              <a:off x="4361" y="1223"/>
              <a:ext cx="64" cy="127"/>
            </a:xfrm>
            <a:custGeom>
              <a:avLst/>
              <a:gdLst>
                <a:gd name="T0" fmla="*/ 32 w 64"/>
                <a:gd name="T1" fmla="*/ 0 h 127"/>
                <a:gd name="T2" fmla="*/ 35 w 64"/>
                <a:gd name="T3" fmla="*/ 0 h 127"/>
                <a:gd name="T4" fmla="*/ 39 w 64"/>
                <a:gd name="T5" fmla="*/ 2 h 127"/>
                <a:gd name="T6" fmla="*/ 42 w 64"/>
                <a:gd name="T7" fmla="*/ 3 h 127"/>
                <a:gd name="T8" fmla="*/ 45 w 64"/>
                <a:gd name="T9" fmla="*/ 5 h 127"/>
                <a:gd name="T10" fmla="*/ 50 w 64"/>
                <a:gd name="T11" fmla="*/ 11 h 127"/>
                <a:gd name="T12" fmla="*/ 55 w 64"/>
                <a:gd name="T13" fmla="*/ 19 h 127"/>
                <a:gd name="T14" fmla="*/ 59 w 64"/>
                <a:gd name="T15" fmla="*/ 28 h 127"/>
                <a:gd name="T16" fmla="*/ 62 w 64"/>
                <a:gd name="T17" fmla="*/ 39 h 127"/>
                <a:gd name="T18" fmla="*/ 63 w 64"/>
                <a:gd name="T19" fmla="*/ 50 h 127"/>
                <a:gd name="T20" fmla="*/ 64 w 64"/>
                <a:gd name="T21" fmla="*/ 63 h 127"/>
                <a:gd name="T22" fmla="*/ 63 w 64"/>
                <a:gd name="T23" fmla="*/ 76 h 127"/>
                <a:gd name="T24" fmla="*/ 62 w 64"/>
                <a:gd name="T25" fmla="*/ 89 h 127"/>
                <a:gd name="T26" fmla="*/ 59 w 64"/>
                <a:gd name="T27" fmla="*/ 99 h 127"/>
                <a:gd name="T28" fmla="*/ 55 w 64"/>
                <a:gd name="T29" fmla="*/ 109 h 127"/>
                <a:gd name="T30" fmla="*/ 50 w 64"/>
                <a:gd name="T31" fmla="*/ 117 h 127"/>
                <a:gd name="T32" fmla="*/ 45 w 64"/>
                <a:gd name="T33" fmla="*/ 123 h 127"/>
                <a:gd name="T34" fmla="*/ 42 w 64"/>
                <a:gd name="T35" fmla="*/ 125 h 127"/>
                <a:gd name="T36" fmla="*/ 39 w 64"/>
                <a:gd name="T37" fmla="*/ 126 h 127"/>
                <a:gd name="T38" fmla="*/ 35 w 64"/>
                <a:gd name="T39" fmla="*/ 127 h 127"/>
                <a:gd name="T40" fmla="*/ 32 w 64"/>
                <a:gd name="T41" fmla="*/ 127 h 127"/>
                <a:gd name="T42" fmla="*/ 29 w 64"/>
                <a:gd name="T43" fmla="*/ 127 h 127"/>
                <a:gd name="T44" fmla="*/ 26 w 64"/>
                <a:gd name="T45" fmla="*/ 126 h 127"/>
                <a:gd name="T46" fmla="*/ 23 w 64"/>
                <a:gd name="T47" fmla="*/ 125 h 127"/>
                <a:gd name="T48" fmla="*/ 20 w 64"/>
                <a:gd name="T49" fmla="*/ 123 h 127"/>
                <a:gd name="T50" fmla="*/ 14 w 64"/>
                <a:gd name="T51" fmla="*/ 117 h 127"/>
                <a:gd name="T52" fmla="*/ 9 w 64"/>
                <a:gd name="T53" fmla="*/ 109 h 127"/>
                <a:gd name="T54" fmla="*/ 6 w 64"/>
                <a:gd name="T55" fmla="*/ 99 h 127"/>
                <a:gd name="T56" fmla="*/ 3 w 64"/>
                <a:gd name="T57" fmla="*/ 89 h 127"/>
                <a:gd name="T58" fmla="*/ 1 w 64"/>
                <a:gd name="T59" fmla="*/ 76 h 127"/>
                <a:gd name="T60" fmla="*/ 0 w 64"/>
                <a:gd name="T61" fmla="*/ 63 h 127"/>
                <a:gd name="T62" fmla="*/ 1 w 64"/>
                <a:gd name="T63" fmla="*/ 50 h 127"/>
                <a:gd name="T64" fmla="*/ 3 w 64"/>
                <a:gd name="T65" fmla="*/ 39 h 127"/>
                <a:gd name="T66" fmla="*/ 6 w 64"/>
                <a:gd name="T67" fmla="*/ 28 h 127"/>
                <a:gd name="T68" fmla="*/ 9 w 64"/>
                <a:gd name="T69" fmla="*/ 19 h 127"/>
                <a:gd name="T70" fmla="*/ 14 w 64"/>
                <a:gd name="T71" fmla="*/ 11 h 127"/>
                <a:gd name="T72" fmla="*/ 20 w 64"/>
                <a:gd name="T73" fmla="*/ 5 h 127"/>
                <a:gd name="T74" fmla="*/ 23 w 64"/>
                <a:gd name="T75" fmla="*/ 3 h 127"/>
                <a:gd name="T76" fmla="*/ 26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9" y="2"/>
                  </a:lnTo>
                  <a:lnTo>
                    <a:pt x="42" y="3"/>
                  </a:lnTo>
                  <a:lnTo>
                    <a:pt x="45" y="5"/>
                  </a:lnTo>
                  <a:lnTo>
                    <a:pt x="50" y="11"/>
                  </a:lnTo>
                  <a:lnTo>
                    <a:pt x="55" y="19"/>
                  </a:lnTo>
                  <a:lnTo>
                    <a:pt x="59" y="28"/>
                  </a:lnTo>
                  <a:lnTo>
                    <a:pt x="62" y="39"/>
                  </a:lnTo>
                  <a:lnTo>
                    <a:pt x="63" y="50"/>
                  </a:lnTo>
                  <a:lnTo>
                    <a:pt x="64" y="63"/>
                  </a:lnTo>
                  <a:lnTo>
                    <a:pt x="63" y="76"/>
                  </a:lnTo>
                  <a:lnTo>
                    <a:pt x="62" y="89"/>
                  </a:lnTo>
                  <a:lnTo>
                    <a:pt x="59" y="99"/>
                  </a:lnTo>
                  <a:lnTo>
                    <a:pt x="55" y="109"/>
                  </a:lnTo>
                  <a:lnTo>
                    <a:pt x="50" y="117"/>
                  </a:lnTo>
                  <a:lnTo>
                    <a:pt x="45" y="123"/>
                  </a:lnTo>
                  <a:lnTo>
                    <a:pt x="42" y="125"/>
                  </a:lnTo>
                  <a:lnTo>
                    <a:pt x="39" y="126"/>
                  </a:lnTo>
                  <a:lnTo>
                    <a:pt x="35" y="127"/>
                  </a:lnTo>
                  <a:lnTo>
                    <a:pt x="32" y="127"/>
                  </a:lnTo>
                  <a:lnTo>
                    <a:pt x="29" y="127"/>
                  </a:lnTo>
                  <a:lnTo>
                    <a:pt x="26" y="126"/>
                  </a:lnTo>
                  <a:lnTo>
                    <a:pt x="23" y="125"/>
                  </a:lnTo>
                  <a:lnTo>
                    <a:pt x="20" y="123"/>
                  </a:lnTo>
                  <a:lnTo>
                    <a:pt x="14" y="117"/>
                  </a:lnTo>
                  <a:lnTo>
                    <a:pt x="9" y="109"/>
                  </a:lnTo>
                  <a:lnTo>
                    <a:pt x="6" y="99"/>
                  </a:lnTo>
                  <a:lnTo>
                    <a:pt x="3" y="89"/>
                  </a:lnTo>
                  <a:lnTo>
                    <a:pt x="1" y="76"/>
                  </a:lnTo>
                  <a:lnTo>
                    <a:pt x="0" y="63"/>
                  </a:lnTo>
                  <a:lnTo>
                    <a:pt x="1" y="50"/>
                  </a:lnTo>
                  <a:lnTo>
                    <a:pt x="3" y="39"/>
                  </a:lnTo>
                  <a:lnTo>
                    <a:pt x="6" y="28"/>
                  </a:lnTo>
                  <a:lnTo>
                    <a:pt x="9" y="19"/>
                  </a:lnTo>
                  <a:lnTo>
                    <a:pt x="14" y="11"/>
                  </a:lnTo>
                  <a:lnTo>
                    <a:pt x="20" y="5"/>
                  </a:lnTo>
                  <a:lnTo>
                    <a:pt x="23" y="3"/>
                  </a:lnTo>
                  <a:lnTo>
                    <a:pt x="26"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29" name="Freeform 666"/>
            <p:cNvSpPr>
              <a:spLocks/>
            </p:cNvSpPr>
            <p:nvPr/>
          </p:nvSpPr>
          <p:spPr bwMode="auto">
            <a:xfrm>
              <a:off x="4361" y="1223"/>
              <a:ext cx="64" cy="127"/>
            </a:xfrm>
            <a:custGeom>
              <a:avLst/>
              <a:gdLst>
                <a:gd name="T0" fmla="*/ 32 w 64"/>
                <a:gd name="T1" fmla="*/ 0 h 127"/>
                <a:gd name="T2" fmla="*/ 35 w 64"/>
                <a:gd name="T3" fmla="*/ 0 h 127"/>
                <a:gd name="T4" fmla="*/ 39 w 64"/>
                <a:gd name="T5" fmla="*/ 2 h 127"/>
                <a:gd name="T6" fmla="*/ 42 w 64"/>
                <a:gd name="T7" fmla="*/ 3 h 127"/>
                <a:gd name="T8" fmla="*/ 45 w 64"/>
                <a:gd name="T9" fmla="*/ 5 h 127"/>
                <a:gd name="T10" fmla="*/ 50 w 64"/>
                <a:gd name="T11" fmla="*/ 11 h 127"/>
                <a:gd name="T12" fmla="*/ 55 w 64"/>
                <a:gd name="T13" fmla="*/ 19 h 127"/>
                <a:gd name="T14" fmla="*/ 59 w 64"/>
                <a:gd name="T15" fmla="*/ 28 h 127"/>
                <a:gd name="T16" fmla="*/ 62 w 64"/>
                <a:gd name="T17" fmla="*/ 39 h 127"/>
                <a:gd name="T18" fmla="*/ 63 w 64"/>
                <a:gd name="T19" fmla="*/ 50 h 127"/>
                <a:gd name="T20" fmla="*/ 64 w 64"/>
                <a:gd name="T21" fmla="*/ 63 h 127"/>
                <a:gd name="T22" fmla="*/ 63 w 64"/>
                <a:gd name="T23" fmla="*/ 76 h 127"/>
                <a:gd name="T24" fmla="*/ 62 w 64"/>
                <a:gd name="T25" fmla="*/ 89 h 127"/>
                <a:gd name="T26" fmla="*/ 59 w 64"/>
                <a:gd name="T27" fmla="*/ 99 h 127"/>
                <a:gd name="T28" fmla="*/ 55 w 64"/>
                <a:gd name="T29" fmla="*/ 109 h 127"/>
                <a:gd name="T30" fmla="*/ 50 w 64"/>
                <a:gd name="T31" fmla="*/ 117 h 127"/>
                <a:gd name="T32" fmla="*/ 45 w 64"/>
                <a:gd name="T33" fmla="*/ 123 h 127"/>
                <a:gd name="T34" fmla="*/ 42 w 64"/>
                <a:gd name="T35" fmla="*/ 125 h 127"/>
                <a:gd name="T36" fmla="*/ 39 w 64"/>
                <a:gd name="T37" fmla="*/ 126 h 127"/>
                <a:gd name="T38" fmla="*/ 35 w 64"/>
                <a:gd name="T39" fmla="*/ 127 h 127"/>
                <a:gd name="T40" fmla="*/ 32 w 64"/>
                <a:gd name="T41" fmla="*/ 127 h 127"/>
                <a:gd name="T42" fmla="*/ 29 w 64"/>
                <a:gd name="T43" fmla="*/ 127 h 127"/>
                <a:gd name="T44" fmla="*/ 26 w 64"/>
                <a:gd name="T45" fmla="*/ 126 h 127"/>
                <a:gd name="T46" fmla="*/ 23 w 64"/>
                <a:gd name="T47" fmla="*/ 125 h 127"/>
                <a:gd name="T48" fmla="*/ 20 w 64"/>
                <a:gd name="T49" fmla="*/ 123 h 127"/>
                <a:gd name="T50" fmla="*/ 14 w 64"/>
                <a:gd name="T51" fmla="*/ 117 h 127"/>
                <a:gd name="T52" fmla="*/ 9 w 64"/>
                <a:gd name="T53" fmla="*/ 109 h 127"/>
                <a:gd name="T54" fmla="*/ 6 w 64"/>
                <a:gd name="T55" fmla="*/ 99 h 127"/>
                <a:gd name="T56" fmla="*/ 3 w 64"/>
                <a:gd name="T57" fmla="*/ 89 h 127"/>
                <a:gd name="T58" fmla="*/ 1 w 64"/>
                <a:gd name="T59" fmla="*/ 76 h 127"/>
                <a:gd name="T60" fmla="*/ 0 w 64"/>
                <a:gd name="T61" fmla="*/ 63 h 127"/>
                <a:gd name="T62" fmla="*/ 1 w 64"/>
                <a:gd name="T63" fmla="*/ 50 h 127"/>
                <a:gd name="T64" fmla="*/ 3 w 64"/>
                <a:gd name="T65" fmla="*/ 39 h 127"/>
                <a:gd name="T66" fmla="*/ 6 w 64"/>
                <a:gd name="T67" fmla="*/ 28 h 127"/>
                <a:gd name="T68" fmla="*/ 9 w 64"/>
                <a:gd name="T69" fmla="*/ 19 h 127"/>
                <a:gd name="T70" fmla="*/ 14 w 64"/>
                <a:gd name="T71" fmla="*/ 11 h 127"/>
                <a:gd name="T72" fmla="*/ 20 w 64"/>
                <a:gd name="T73" fmla="*/ 5 h 127"/>
                <a:gd name="T74" fmla="*/ 23 w 64"/>
                <a:gd name="T75" fmla="*/ 3 h 127"/>
                <a:gd name="T76" fmla="*/ 26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9" y="2"/>
                  </a:lnTo>
                  <a:lnTo>
                    <a:pt x="42" y="3"/>
                  </a:lnTo>
                  <a:lnTo>
                    <a:pt x="45" y="5"/>
                  </a:lnTo>
                  <a:lnTo>
                    <a:pt x="50" y="11"/>
                  </a:lnTo>
                  <a:lnTo>
                    <a:pt x="55" y="19"/>
                  </a:lnTo>
                  <a:lnTo>
                    <a:pt x="59" y="28"/>
                  </a:lnTo>
                  <a:lnTo>
                    <a:pt x="62" y="39"/>
                  </a:lnTo>
                  <a:lnTo>
                    <a:pt x="63" y="50"/>
                  </a:lnTo>
                  <a:lnTo>
                    <a:pt x="64" y="63"/>
                  </a:lnTo>
                  <a:lnTo>
                    <a:pt x="63" y="76"/>
                  </a:lnTo>
                  <a:lnTo>
                    <a:pt x="62" y="89"/>
                  </a:lnTo>
                  <a:lnTo>
                    <a:pt x="59" y="99"/>
                  </a:lnTo>
                  <a:lnTo>
                    <a:pt x="55" y="109"/>
                  </a:lnTo>
                  <a:lnTo>
                    <a:pt x="50" y="117"/>
                  </a:lnTo>
                  <a:lnTo>
                    <a:pt x="45" y="123"/>
                  </a:lnTo>
                  <a:lnTo>
                    <a:pt x="42" y="125"/>
                  </a:lnTo>
                  <a:lnTo>
                    <a:pt x="39" y="126"/>
                  </a:lnTo>
                  <a:lnTo>
                    <a:pt x="35" y="127"/>
                  </a:lnTo>
                  <a:lnTo>
                    <a:pt x="32" y="127"/>
                  </a:lnTo>
                  <a:lnTo>
                    <a:pt x="29" y="127"/>
                  </a:lnTo>
                  <a:lnTo>
                    <a:pt x="26" y="126"/>
                  </a:lnTo>
                  <a:lnTo>
                    <a:pt x="23" y="125"/>
                  </a:lnTo>
                  <a:lnTo>
                    <a:pt x="20" y="123"/>
                  </a:lnTo>
                  <a:lnTo>
                    <a:pt x="14" y="117"/>
                  </a:lnTo>
                  <a:lnTo>
                    <a:pt x="9" y="109"/>
                  </a:lnTo>
                  <a:lnTo>
                    <a:pt x="6" y="99"/>
                  </a:lnTo>
                  <a:lnTo>
                    <a:pt x="3" y="89"/>
                  </a:lnTo>
                  <a:lnTo>
                    <a:pt x="1" y="76"/>
                  </a:lnTo>
                  <a:lnTo>
                    <a:pt x="0" y="63"/>
                  </a:lnTo>
                  <a:lnTo>
                    <a:pt x="1" y="50"/>
                  </a:lnTo>
                  <a:lnTo>
                    <a:pt x="3" y="39"/>
                  </a:lnTo>
                  <a:lnTo>
                    <a:pt x="6" y="28"/>
                  </a:lnTo>
                  <a:lnTo>
                    <a:pt x="9" y="19"/>
                  </a:lnTo>
                  <a:lnTo>
                    <a:pt x="14" y="11"/>
                  </a:lnTo>
                  <a:lnTo>
                    <a:pt x="20" y="5"/>
                  </a:lnTo>
                  <a:lnTo>
                    <a:pt x="23" y="3"/>
                  </a:lnTo>
                  <a:lnTo>
                    <a:pt x="26"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730" name="Freeform 667"/>
            <p:cNvSpPr>
              <a:spLocks/>
            </p:cNvSpPr>
            <p:nvPr/>
          </p:nvSpPr>
          <p:spPr bwMode="auto">
            <a:xfrm>
              <a:off x="4451" y="1166"/>
              <a:ext cx="103" cy="223"/>
            </a:xfrm>
            <a:custGeom>
              <a:avLst/>
              <a:gdLst>
                <a:gd name="T0" fmla="*/ 20 w 103"/>
                <a:gd name="T1" fmla="*/ 0 h 223"/>
                <a:gd name="T2" fmla="*/ 82 w 103"/>
                <a:gd name="T3" fmla="*/ 0 h 223"/>
                <a:gd name="T4" fmla="*/ 87 w 103"/>
                <a:gd name="T5" fmla="*/ 1 h 223"/>
                <a:gd name="T6" fmla="*/ 91 w 103"/>
                <a:gd name="T7" fmla="*/ 5 h 223"/>
                <a:gd name="T8" fmla="*/ 94 w 103"/>
                <a:gd name="T9" fmla="*/ 12 h 223"/>
                <a:gd name="T10" fmla="*/ 97 w 103"/>
                <a:gd name="T11" fmla="*/ 19 h 223"/>
                <a:gd name="T12" fmla="*/ 100 w 103"/>
                <a:gd name="T13" fmla="*/ 28 h 223"/>
                <a:gd name="T14" fmla="*/ 102 w 103"/>
                <a:gd name="T15" fmla="*/ 40 h 223"/>
                <a:gd name="T16" fmla="*/ 103 w 103"/>
                <a:gd name="T17" fmla="*/ 52 h 223"/>
                <a:gd name="T18" fmla="*/ 103 w 103"/>
                <a:gd name="T19" fmla="*/ 64 h 223"/>
                <a:gd name="T20" fmla="*/ 103 w 103"/>
                <a:gd name="T21" fmla="*/ 157 h 223"/>
                <a:gd name="T22" fmla="*/ 103 w 103"/>
                <a:gd name="T23" fmla="*/ 171 h 223"/>
                <a:gd name="T24" fmla="*/ 102 w 103"/>
                <a:gd name="T25" fmla="*/ 183 h 223"/>
                <a:gd name="T26" fmla="*/ 100 w 103"/>
                <a:gd name="T27" fmla="*/ 194 h 223"/>
                <a:gd name="T28" fmla="*/ 97 w 103"/>
                <a:gd name="T29" fmla="*/ 203 h 223"/>
                <a:gd name="T30" fmla="*/ 94 w 103"/>
                <a:gd name="T31" fmla="*/ 211 h 223"/>
                <a:gd name="T32" fmla="*/ 91 w 103"/>
                <a:gd name="T33" fmla="*/ 217 h 223"/>
                <a:gd name="T34" fmla="*/ 87 w 103"/>
                <a:gd name="T35" fmla="*/ 222 h 223"/>
                <a:gd name="T36" fmla="*/ 82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3 h 223"/>
                <a:gd name="T48" fmla="*/ 3 w 103"/>
                <a:gd name="T49" fmla="*/ 194 h 223"/>
                <a:gd name="T50" fmla="*/ 1 w 103"/>
                <a:gd name="T51" fmla="*/ 183 h 223"/>
                <a:gd name="T52" fmla="*/ 0 w 103"/>
                <a:gd name="T53" fmla="*/ 171 h 223"/>
                <a:gd name="T54" fmla="*/ 0 w 103"/>
                <a:gd name="T55" fmla="*/ 157 h 223"/>
                <a:gd name="T56" fmla="*/ 0 w 103"/>
                <a:gd name="T57" fmla="*/ 64 h 223"/>
                <a:gd name="T58" fmla="*/ 0 w 103"/>
                <a:gd name="T59" fmla="*/ 52 h 223"/>
                <a:gd name="T60" fmla="*/ 1 w 103"/>
                <a:gd name="T61" fmla="*/ 40 h 223"/>
                <a:gd name="T62" fmla="*/ 3 w 103"/>
                <a:gd name="T63" fmla="*/ 28 h 223"/>
                <a:gd name="T64" fmla="*/ 6 w 103"/>
                <a:gd name="T65" fmla="*/ 19 h 223"/>
                <a:gd name="T66" fmla="*/ 9 w 103"/>
                <a:gd name="T67" fmla="*/ 12 h 223"/>
                <a:gd name="T68" fmla="*/ 12 w 103"/>
                <a:gd name="T69" fmla="*/ 5 h 223"/>
                <a:gd name="T70" fmla="*/ 16 w 103"/>
                <a:gd name="T71" fmla="*/ 1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2" y="0"/>
                  </a:lnTo>
                  <a:lnTo>
                    <a:pt x="87" y="1"/>
                  </a:lnTo>
                  <a:lnTo>
                    <a:pt x="91" y="5"/>
                  </a:lnTo>
                  <a:lnTo>
                    <a:pt x="94" y="12"/>
                  </a:lnTo>
                  <a:lnTo>
                    <a:pt x="97" y="19"/>
                  </a:lnTo>
                  <a:lnTo>
                    <a:pt x="100" y="28"/>
                  </a:lnTo>
                  <a:lnTo>
                    <a:pt x="102" y="40"/>
                  </a:lnTo>
                  <a:lnTo>
                    <a:pt x="103" y="52"/>
                  </a:lnTo>
                  <a:lnTo>
                    <a:pt x="103" y="64"/>
                  </a:lnTo>
                  <a:lnTo>
                    <a:pt x="103" y="157"/>
                  </a:lnTo>
                  <a:lnTo>
                    <a:pt x="103" y="171"/>
                  </a:lnTo>
                  <a:lnTo>
                    <a:pt x="102" y="183"/>
                  </a:lnTo>
                  <a:lnTo>
                    <a:pt x="100" y="194"/>
                  </a:lnTo>
                  <a:lnTo>
                    <a:pt x="97" y="203"/>
                  </a:lnTo>
                  <a:lnTo>
                    <a:pt x="94" y="211"/>
                  </a:lnTo>
                  <a:lnTo>
                    <a:pt x="91" y="217"/>
                  </a:lnTo>
                  <a:lnTo>
                    <a:pt x="87" y="222"/>
                  </a:lnTo>
                  <a:lnTo>
                    <a:pt x="82" y="223"/>
                  </a:lnTo>
                  <a:lnTo>
                    <a:pt x="20" y="223"/>
                  </a:lnTo>
                  <a:lnTo>
                    <a:pt x="16" y="222"/>
                  </a:lnTo>
                  <a:lnTo>
                    <a:pt x="12" y="217"/>
                  </a:lnTo>
                  <a:lnTo>
                    <a:pt x="9" y="211"/>
                  </a:lnTo>
                  <a:lnTo>
                    <a:pt x="6" y="203"/>
                  </a:lnTo>
                  <a:lnTo>
                    <a:pt x="3" y="194"/>
                  </a:lnTo>
                  <a:lnTo>
                    <a:pt x="1" y="183"/>
                  </a:lnTo>
                  <a:lnTo>
                    <a:pt x="0" y="171"/>
                  </a:lnTo>
                  <a:lnTo>
                    <a:pt x="0" y="157"/>
                  </a:lnTo>
                  <a:lnTo>
                    <a:pt x="0" y="64"/>
                  </a:lnTo>
                  <a:lnTo>
                    <a:pt x="0" y="52"/>
                  </a:lnTo>
                  <a:lnTo>
                    <a:pt x="1" y="40"/>
                  </a:lnTo>
                  <a:lnTo>
                    <a:pt x="3" y="28"/>
                  </a:lnTo>
                  <a:lnTo>
                    <a:pt x="6" y="19"/>
                  </a:lnTo>
                  <a:lnTo>
                    <a:pt x="9" y="12"/>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31" name="Freeform 668"/>
            <p:cNvSpPr>
              <a:spLocks/>
            </p:cNvSpPr>
            <p:nvPr/>
          </p:nvSpPr>
          <p:spPr bwMode="auto">
            <a:xfrm>
              <a:off x="4451" y="1166"/>
              <a:ext cx="103" cy="223"/>
            </a:xfrm>
            <a:custGeom>
              <a:avLst/>
              <a:gdLst>
                <a:gd name="T0" fmla="*/ 20 w 103"/>
                <a:gd name="T1" fmla="*/ 0 h 223"/>
                <a:gd name="T2" fmla="*/ 82 w 103"/>
                <a:gd name="T3" fmla="*/ 0 h 223"/>
                <a:gd name="T4" fmla="*/ 87 w 103"/>
                <a:gd name="T5" fmla="*/ 1 h 223"/>
                <a:gd name="T6" fmla="*/ 91 w 103"/>
                <a:gd name="T7" fmla="*/ 5 h 223"/>
                <a:gd name="T8" fmla="*/ 94 w 103"/>
                <a:gd name="T9" fmla="*/ 12 h 223"/>
                <a:gd name="T10" fmla="*/ 97 w 103"/>
                <a:gd name="T11" fmla="*/ 19 h 223"/>
                <a:gd name="T12" fmla="*/ 100 w 103"/>
                <a:gd name="T13" fmla="*/ 28 h 223"/>
                <a:gd name="T14" fmla="*/ 102 w 103"/>
                <a:gd name="T15" fmla="*/ 40 h 223"/>
                <a:gd name="T16" fmla="*/ 103 w 103"/>
                <a:gd name="T17" fmla="*/ 52 h 223"/>
                <a:gd name="T18" fmla="*/ 103 w 103"/>
                <a:gd name="T19" fmla="*/ 64 h 223"/>
                <a:gd name="T20" fmla="*/ 103 w 103"/>
                <a:gd name="T21" fmla="*/ 157 h 223"/>
                <a:gd name="T22" fmla="*/ 103 w 103"/>
                <a:gd name="T23" fmla="*/ 171 h 223"/>
                <a:gd name="T24" fmla="*/ 102 w 103"/>
                <a:gd name="T25" fmla="*/ 183 h 223"/>
                <a:gd name="T26" fmla="*/ 100 w 103"/>
                <a:gd name="T27" fmla="*/ 194 h 223"/>
                <a:gd name="T28" fmla="*/ 97 w 103"/>
                <a:gd name="T29" fmla="*/ 203 h 223"/>
                <a:gd name="T30" fmla="*/ 94 w 103"/>
                <a:gd name="T31" fmla="*/ 211 h 223"/>
                <a:gd name="T32" fmla="*/ 91 w 103"/>
                <a:gd name="T33" fmla="*/ 217 h 223"/>
                <a:gd name="T34" fmla="*/ 87 w 103"/>
                <a:gd name="T35" fmla="*/ 222 h 223"/>
                <a:gd name="T36" fmla="*/ 82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3 h 223"/>
                <a:gd name="T48" fmla="*/ 3 w 103"/>
                <a:gd name="T49" fmla="*/ 194 h 223"/>
                <a:gd name="T50" fmla="*/ 1 w 103"/>
                <a:gd name="T51" fmla="*/ 183 h 223"/>
                <a:gd name="T52" fmla="*/ 0 w 103"/>
                <a:gd name="T53" fmla="*/ 171 h 223"/>
                <a:gd name="T54" fmla="*/ 0 w 103"/>
                <a:gd name="T55" fmla="*/ 157 h 223"/>
                <a:gd name="T56" fmla="*/ 0 w 103"/>
                <a:gd name="T57" fmla="*/ 64 h 223"/>
                <a:gd name="T58" fmla="*/ 0 w 103"/>
                <a:gd name="T59" fmla="*/ 52 h 223"/>
                <a:gd name="T60" fmla="*/ 1 w 103"/>
                <a:gd name="T61" fmla="*/ 40 h 223"/>
                <a:gd name="T62" fmla="*/ 3 w 103"/>
                <a:gd name="T63" fmla="*/ 28 h 223"/>
                <a:gd name="T64" fmla="*/ 6 w 103"/>
                <a:gd name="T65" fmla="*/ 19 h 223"/>
                <a:gd name="T66" fmla="*/ 9 w 103"/>
                <a:gd name="T67" fmla="*/ 12 h 223"/>
                <a:gd name="T68" fmla="*/ 12 w 103"/>
                <a:gd name="T69" fmla="*/ 5 h 223"/>
                <a:gd name="T70" fmla="*/ 16 w 103"/>
                <a:gd name="T71" fmla="*/ 1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2" y="0"/>
                  </a:lnTo>
                  <a:lnTo>
                    <a:pt x="87" y="1"/>
                  </a:lnTo>
                  <a:lnTo>
                    <a:pt x="91" y="5"/>
                  </a:lnTo>
                  <a:lnTo>
                    <a:pt x="94" y="12"/>
                  </a:lnTo>
                  <a:lnTo>
                    <a:pt x="97" y="19"/>
                  </a:lnTo>
                  <a:lnTo>
                    <a:pt x="100" y="28"/>
                  </a:lnTo>
                  <a:lnTo>
                    <a:pt x="102" y="40"/>
                  </a:lnTo>
                  <a:lnTo>
                    <a:pt x="103" y="52"/>
                  </a:lnTo>
                  <a:lnTo>
                    <a:pt x="103" y="64"/>
                  </a:lnTo>
                  <a:lnTo>
                    <a:pt x="103" y="157"/>
                  </a:lnTo>
                  <a:lnTo>
                    <a:pt x="103" y="171"/>
                  </a:lnTo>
                  <a:lnTo>
                    <a:pt x="102" y="183"/>
                  </a:lnTo>
                  <a:lnTo>
                    <a:pt x="100" y="194"/>
                  </a:lnTo>
                  <a:lnTo>
                    <a:pt x="97" y="203"/>
                  </a:lnTo>
                  <a:lnTo>
                    <a:pt x="94" y="211"/>
                  </a:lnTo>
                  <a:lnTo>
                    <a:pt x="91" y="217"/>
                  </a:lnTo>
                  <a:lnTo>
                    <a:pt x="87" y="222"/>
                  </a:lnTo>
                  <a:lnTo>
                    <a:pt x="82" y="223"/>
                  </a:lnTo>
                  <a:lnTo>
                    <a:pt x="20" y="223"/>
                  </a:lnTo>
                  <a:lnTo>
                    <a:pt x="16" y="222"/>
                  </a:lnTo>
                  <a:lnTo>
                    <a:pt x="12" y="217"/>
                  </a:lnTo>
                  <a:lnTo>
                    <a:pt x="9" y="211"/>
                  </a:lnTo>
                  <a:lnTo>
                    <a:pt x="6" y="203"/>
                  </a:lnTo>
                  <a:lnTo>
                    <a:pt x="3" y="194"/>
                  </a:lnTo>
                  <a:lnTo>
                    <a:pt x="1" y="183"/>
                  </a:lnTo>
                  <a:lnTo>
                    <a:pt x="0" y="171"/>
                  </a:lnTo>
                  <a:lnTo>
                    <a:pt x="0" y="157"/>
                  </a:lnTo>
                  <a:lnTo>
                    <a:pt x="0" y="64"/>
                  </a:lnTo>
                  <a:lnTo>
                    <a:pt x="0" y="52"/>
                  </a:lnTo>
                  <a:lnTo>
                    <a:pt x="1" y="40"/>
                  </a:lnTo>
                  <a:lnTo>
                    <a:pt x="3" y="28"/>
                  </a:lnTo>
                  <a:lnTo>
                    <a:pt x="6" y="19"/>
                  </a:lnTo>
                  <a:lnTo>
                    <a:pt x="9" y="12"/>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32" name="Freeform 669"/>
            <p:cNvSpPr>
              <a:spLocks/>
            </p:cNvSpPr>
            <p:nvPr/>
          </p:nvSpPr>
          <p:spPr bwMode="auto">
            <a:xfrm>
              <a:off x="4467" y="1223"/>
              <a:ext cx="64" cy="127"/>
            </a:xfrm>
            <a:custGeom>
              <a:avLst/>
              <a:gdLst>
                <a:gd name="T0" fmla="*/ 32 w 64"/>
                <a:gd name="T1" fmla="*/ 0 h 127"/>
                <a:gd name="T2" fmla="*/ 35 w 64"/>
                <a:gd name="T3" fmla="*/ 0 h 127"/>
                <a:gd name="T4" fmla="*/ 39 w 64"/>
                <a:gd name="T5" fmla="*/ 2 h 127"/>
                <a:gd name="T6" fmla="*/ 42 w 64"/>
                <a:gd name="T7" fmla="*/ 3 h 127"/>
                <a:gd name="T8" fmla="*/ 45 w 64"/>
                <a:gd name="T9" fmla="*/ 5 h 127"/>
                <a:gd name="T10" fmla="*/ 50 w 64"/>
                <a:gd name="T11" fmla="*/ 11 h 127"/>
                <a:gd name="T12" fmla="*/ 55 w 64"/>
                <a:gd name="T13" fmla="*/ 19 h 127"/>
                <a:gd name="T14" fmla="*/ 59 w 64"/>
                <a:gd name="T15" fmla="*/ 28 h 127"/>
                <a:gd name="T16" fmla="*/ 62 w 64"/>
                <a:gd name="T17" fmla="*/ 39 h 127"/>
                <a:gd name="T18" fmla="*/ 64 w 64"/>
                <a:gd name="T19" fmla="*/ 50 h 127"/>
                <a:gd name="T20" fmla="*/ 64 w 64"/>
                <a:gd name="T21" fmla="*/ 63 h 127"/>
                <a:gd name="T22" fmla="*/ 64 w 64"/>
                <a:gd name="T23" fmla="*/ 76 h 127"/>
                <a:gd name="T24" fmla="*/ 62 w 64"/>
                <a:gd name="T25" fmla="*/ 89 h 127"/>
                <a:gd name="T26" fmla="*/ 59 w 64"/>
                <a:gd name="T27" fmla="*/ 99 h 127"/>
                <a:gd name="T28" fmla="*/ 55 w 64"/>
                <a:gd name="T29" fmla="*/ 109 h 127"/>
                <a:gd name="T30" fmla="*/ 50 w 64"/>
                <a:gd name="T31" fmla="*/ 117 h 127"/>
                <a:gd name="T32" fmla="*/ 45 w 64"/>
                <a:gd name="T33" fmla="*/ 123 h 127"/>
                <a:gd name="T34" fmla="*/ 42 w 64"/>
                <a:gd name="T35" fmla="*/ 125 h 127"/>
                <a:gd name="T36" fmla="*/ 39 w 64"/>
                <a:gd name="T37" fmla="*/ 126 h 127"/>
                <a:gd name="T38" fmla="*/ 35 w 64"/>
                <a:gd name="T39" fmla="*/ 127 h 127"/>
                <a:gd name="T40" fmla="*/ 32 w 64"/>
                <a:gd name="T41" fmla="*/ 127 h 127"/>
                <a:gd name="T42" fmla="*/ 29 w 64"/>
                <a:gd name="T43" fmla="*/ 127 h 127"/>
                <a:gd name="T44" fmla="*/ 26 w 64"/>
                <a:gd name="T45" fmla="*/ 126 h 127"/>
                <a:gd name="T46" fmla="*/ 23 w 64"/>
                <a:gd name="T47" fmla="*/ 125 h 127"/>
                <a:gd name="T48" fmla="*/ 20 w 64"/>
                <a:gd name="T49" fmla="*/ 123 h 127"/>
                <a:gd name="T50" fmla="*/ 14 w 64"/>
                <a:gd name="T51" fmla="*/ 117 h 127"/>
                <a:gd name="T52" fmla="*/ 10 w 64"/>
                <a:gd name="T53" fmla="*/ 109 h 127"/>
                <a:gd name="T54" fmla="*/ 6 w 64"/>
                <a:gd name="T55" fmla="*/ 99 h 127"/>
                <a:gd name="T56" fmla="*/ 3 w 64"/>
                <a:gd name="T57" fmla="*/ 89 h 127"/>
                <a:gd name="T58" fmla="*/ 1 w 64"/>
                <a:gd name="T59" fmla="*/ 76 h 127"/>
                <a:gd name="T60" fmla="*/ 0 w 64"/>
                <a:gd name="T61" fmla="*/ 63 h 127"/>
                <a:gd name="T62" fmla="*/ 1 w 64"/>
                <a:gd name="T63" fmla="*/ 50 h 127"/>
                <a:gd name="T64" fmla="*/ 3 w 64"/>
                <a:gd name="T65" fmla="*/ 39 h 127"/>
                <a:gd name="T66" fmla="*/ 6 w 64"/>
                <a:gd name="T67" fmla="*/ 28 h 127"/>
                <a:gd name="T68" fmla="*/ 10 w 64"/>
                <a:gd name="T69" fmla="*/ 19 h 127"/>
                <a:gd name="T70" fmla="*/ 14 w 64"/>
                <a:gd name="T71" fmla="*/ 11 h 127"/>
                <a:gd name="T72" fmla="*/ 20 w 64"/>
                <a:gd name="T73" fmla="*/ 5 h 127"/>
                <a:gd name="T74" fmla="*/ 23 w 64"/>
                <a:gd name="T75" fmla="*/ 3 h 127"/>
                <a:gd name="T76" fmla="*/ 26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9" y="2"/>
                  </a:lnTo>
                  <a:lnTo>
                    <a:pt x="42" y="3"/>
                  </a:lnTo>
                  <a:lnTo>
                    <a:pt x="45" y="5"/>
                  </a:lnTo>
                  <a:lnTo>
                    <a:pt x="50" y="11"/>
                  </a:lnTo>
                  <a:lnTo>
                    <a:pt x="55" y="19"/>
                  </a:lnTo>
                  <a:lnTo>
                    <a:pt x="59" y="28"/>
                  </a:lnTo>
                  <a:lnTo>
                    <a:pt x="62" y="39"/>
                  </a:lnTo>
                  <a:lnTo>
                    <a:pt x="64" y="50"/>
                  </a:lnTo>
                  <a:lnTo>
                    <a:pt x="64" y="63"/>
                  </a:lnTo>
                  <a:lnTo>
                    <a:pt x="64" y="76"/>
                  </a:lnTo>
                  <a:lnTo>
                    <a:pt x="62" y="89"/>
                  </a:lnTo>
                  <a:lnTo>
                    <a:pt x="59" y="99"/>
                  </a:lnTo>
                  <a:lnTo>
                    <a:pt x="55" y="109"/>
                  </a:lnTo>
                  <a:lnTo>
                    <a:pt x="50" y="117"/>
                  </a:lnTo>
                  <a:lnTo>
                    <a:pt x="45" y="123"/>
                  </a:lnTo>
                  <a:lnTo>
                    <a:pt x="42" y="125"/>
                  </a:lnTo>
                  <a:lnTo>
                    <a:pt x="39" y="126"/>
                  </a:lnTo>
                  <a:lnTo>
                    <a:pt x="35" y="127"/>
                  </a:lnTo>
                  <a:lnTo>
                    <a:pt x="32" y="127"/>
                  </a:lnTo>
                  <a:lnTo>
                    <a:pt x="29" y="127"/>
                  </a:lnTo>
                  <a:lnTo>
                    <a:pt x="26" y="126"/>
                  </a:lnTo>
                  <a:lnTo>
                    <a:pt x="23" y="125"/>
                  </a:lnTo>
                  <a:lnTo>
                    <a:pt x="20" y="123"/>
                  </a:lnTo>
                  <a:lnTo>
                    <a:pt x="14" y="117"/>
                  </a:lnTo>
                  <a:lnTo>
                    <a:pt x="10" y="109"/>
                  </a:lnTo>
                  <a:lnTo>
                    <a:pt x="6" y="99"/>
                  </a:lnTo>
                  <a:lnTo>
                    <a:pt x="3" y="89"/>
                  </a:lnTo>
                  <a:lnTo>
                    <a:pt x="1" y="76"/>
                  </a:lnTo>
                  <a:lnTo>
                    <a:pt x="0" y="63"/>
                  </a:lnTo>
                  <a:lnTo>
                    <a:pt x="1" y="50"/>
                  </a:lnTo>
                  <a:lnTo>
                    <a:pt x="3" y="39"/>
                  </a:lnTo>
                  <a:lnTo>
                    <a:pt x="6" y="28"/>
                  </a:lnTo>
                  <a:lnTo>
                    <a:pt x="10" y="19"/>
                  </a:lnTo>
                  <a:lnTo>
                    <a:pt x="14" y="11"/>
                  </a:lnTo>
                  <a:lnTo>
                    <a:pt x="20" y="5"/>
                  </a:lnTo>
                  <a:lnTo>
                    <a:pt x="23" y="3"/>
                  </a:lnTo>
                  <a:lnTo>
                    <a:pt x="26"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33" name="Freeform 670"/>
            <p:cNvSpPr>
              <a:spLocks/>
            </p:cNvSpPr>
            <p:nvPr/>
          </p:nvSpPr>
          <p:spPr bwMode="auto">
            <a:xfrm>
              <a:off x="4467" y="1223"/>
              <a:ext cx="64" cy="127"/>
            </a:xfrm>
            <a:custGeom>
              <a:avLst/>
              <a:gdLst>
                <a:gd name="T0" fmla="*/ 32 w 64"/>
                <a:gd name="T1" fmla="*/ 0 h 127"/>
                <a:gd name="T2" fmla="*/ 35 w 64"/>
                <a:gd name="T3" fmla="*/ 0 h 127"/>
                <a:gd name="T4" fmla="*/ 39 w 64"/>
                <a:gd name="T5" fmla="*/ 2 h 127"/>
                <a:gd name="T6" fmla="*/ 42 w 64"/>
                <a:gd name="T7" fmla="*/ 3 h 127"/>
                <a:gd name="T8" fmla="*/ 45 w 64"/>
                <a:gd name="T9" fmla="*/ 5 h 127"/>
                <a:gd name="T10" fmla="*/ 50 w 64"/>
                <a:gd name="T11" fmla="*/ 11 h 127"/>
                <a:gd name="T12" fmla="*/ 55 w 64"/>
                <a:gd name="T13" fmla="*/ 19 h 127"/>
                <a:gd name="T14" fmla="*/ 59 w 64"/>
                <a:gd name="T15" fmla="*/ 28 h 127"/>
                <a:gd name="T16" fmla="*/ 62 w 64"/>
                <a:gd name="T17" fmla="*/ 39 h 127"/>
                <a:gd name="T18" fmla="*/ 64 w 64"/>
                <a:gd name="T19" fmla="*/ 50 h 127"/>
                <a:gd name="T20" fmla="*/ 64 w 64"/>
                <a:gd name="T21" fmla="*/ 63 h 127"/>
                <a:gd name="T22" fmla="*/ 64 w 64"/>
                <a:gd name="T23" fmla="*/ 76 h 127"/>
                <a:gd name="T24" fmla="*/ 62 w 64"/>
                <a:gd name="T25" fmla="*/ 89 h 127"/>
                <a:gd name="T26" fmla="*/ 59 w 64"/>
                <a:gd name="T27" fmla="*/ 99 h 127"/>
                <a:gd name="T28" fmla="*/ 55 w 64"/>
                <a:gd name="T29" fmla="*/ 109 h 127"/>
                <a:gd name="T30" fmla="*/ 50 w 64"/>
                <a:gd name="T31" fmla="*/ 117 h 127"/>
                <a:gd name="T32" fmla="*/ 45 w 64"/>
                <a:gd name="T33" fmla="*/ 123 h 127"/>
                <a:gd name="T34" fmla="*/ 42 w 64"/>
                <a:gd name="T35" fmla="*/ 125 h 127"/>
                <a:gd name="T36" fmla="*/ 39 w 64"/>
                <a:gd name="T37" fmla="*/ 126 h 127"/>
                <a:gd name="T38" fmla="*/ 35 w 64"/>
                <a:gd name="T39" fmla="*/ 127 h 127"/>
                <a:gd name="T40" fmla="*/ 32 w 64"/>
                <a:gd name="T41" fmla="*/ 127 h 127"/>
                <a:gd name="T42" fmla="*/ 29 w 64"/>
                <a:gd name="T43" fmla="*/ 127 h 127"/>
                <a:gd name="T44" fmla="*/ 26 w 64"/>
                <a:gd name="T45" fmla="*/ 126 h 127"/>
                <a:gd name="T46" fmla="*/ 23 w 64"/>
                <a:gd name="T47" fmla="*/ 125 h 127"/>
                <a:gd name="T48" fmla="*/ 20 w 64"/>
                <a:gd name="T49" fmla="*/ 123 h 127"/>
                <a:gd name="T50" fmla="*/ 14 w 64"/>
                <a:gd name="T51" fmla="*/ 117 h 127"/>
                <a:gd name="T52" fmla="*/ 10 w 64"/>
                <a:gd name="T53" fmla="*/ 109 h 127"/>
                <a:gd name="T54" fmla="*/ 6 w 64"/>
                <a:gd name="T55" fmla="*/ 99 h 127"/>
                <a:gd name="T56" fmla="*/ 3 w 64"/>
                <a:gd name="T57" fmla="*/ 89 h 127"/>
                <a:gd name="T58" fmla="*/ 1 w 64"/>
                <a:gd name="T59" fmla="*/ 76 h 127"/>
                <a:gd name="T60" fmla="*/ 0 w 64"/>
                <a:gd name="T61" fmla="*/ 63 h 127"/>
                <a:gd name="T62" fmla="*/ 1 w 64"/>
                <a:gd name="T63" fmla="*/ 50 h 127"/>
                <a:gd name="T64" fmla="*/ 3 w 64"/>
                <a:gd name="T65" fmla="*/ 39 h 127"/>
                <a:gd name="T66" fmla="*/ 6 w 64"/>
                <a:gd name="T67" fmla="*/ 28 h 127"/>
                <a:gd name="T68" fmla="*/ 10 w 64"/>
                <a:gd name="T69" fmla="*/ 19 h 127"/>
                <a:gd name="T70" fmla="*/ 14 w 64"/>
                <a:gd name="T71" fmla="*/ 11 h 127"/>
                <a:gd name="T72" fmla="*/ 20 w 64"/>
                <a:gd name="T73" fmla="*/ 5 h 127"/>
                <a:gd name="T74" fmla="*/ 23 w 64"/>
                <a:gd name="T75" fmla="*/ 3 h 127"/>
                <a:gd name="T76" fmla="*/ 26 w 64"/>
                <a:gd name="T77" fmla="*/ 2 h 127"/>
                <a:gd name="T78" fmla="*/ 29 w 64"/>
                <a:gd name="T79" fmla="*/ 0 h 127"/>
                <a:gd name="T80" fmla="*/ 32 w 64"/>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127"/>
                <a:gd name="T125" fmla="*/ 64 w 64"/>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127">
                  <a:moveTo>
                    <a:pt x="32" y="0"/>
                  </a:moveTo>
                  <a:lnTo>
                    <a:pt x="35" y="0"/>
                  </a:lnTo>
                  <a:lnTo>
                    <a:pt x="39" y="2"/>
                  </a:lnTo>
                  <a:lnTo>
                    <a:pt x="42" y="3"/>
                  </a:lnTo>
                  <a:lnTo>
                    <a:pt x="45" y="5"/>
                  </a:lnTo>
                  <a:lnTo>
                    <a:pt x="50" y="11"/>
                  </a:lnTo>
                  <a:lnTo>
                    <a:pt x="55" y="19"/>
                  </a:lnTo>
                  <a:lnTo>
                    <a:pt x="59" y="28"/>
                  </a:lnTo>
                  <a:lnTo>
                    <a:pt x="62" y="39"/>
                  </a:lnTo>
                  <a:lnTo>
                    <a:pt x="64" y="50"/>
                  </a:lnTo>
                  <a:lnTo>
                    <a:pt x="64" y="63"/>
                  </a:lnTo>
                  <a:lnTo>
                    <a:pt x="64" y="76"/>
                  </a:lnTo>
                  <a:lnTo>
                    <a:pt x="62" y="89"/>
                  </a:lnTo>
                  <a:lnTo>
                    <a:pt x="59" y="99"/>
                  </a:lnTo>
                  <a:lnTo>
                    <a:pt x="55" y="109"/>
                  </a:lnTo>
                  <a:lnTo>
                    <a:pt x="50" y="117"/>
                  </a:lnTo>
                  <a:lnTo>
                    <a:pt x="45" y="123"/>
                  </a:lnTo>
                  <a:lnTo>
                    <a:pt x="42" y="125"/>
                  </a:lnTo>
                  <a:lnTo>
                    <a:pt x="39" y="126"/>
                  </a:lnTo>
                  <a:lnTo>
                    <a:pt x="35" y="127"/>
                  </a:lnTo>
                  <a:lnTo>
                    <a:pt x="32" y="127"/>
                  </a:lnTo>
                  <a:lnTo>
                    <a:pt x="29" y="127"/>
                  </a:lnTo>
                  <a:lnTo>
                    <a:pt x="26" y="126"/>
                  </a:lnTo>
                  <a:lnTo>
                    <a:pt x="23" y="125"/>
                  </a:lnTo>
                  <a:lnTo>
                    <a:pt x="20" y="123"/>
                  </a:lnTo>
                  <a:lnTo>
                    <a:pt x="14" y="117"/>
                  </a:lnTo>
                  <a:lnTo>
                    <a:pt x="10" y="109"/>
                  </a:lnTo>
                  <a:lnTo>
                    <a:pt x="6" y="99"/>
                  </a:lnTo>
                  <a:lnTo>
                    <a:pt x="3" y="89"/>
                  </a:lnTo>
                  <a:lnTo>
                    <a:pt x="1" y="76"/>
                  </a:lnTo>
                  <a:lnTo>
                    <a:pt x="0" y="63"/>
                  </a:lnTo>
                  <a:lnTo>
                    <a:pt x="1" y="50"/>
                  </a:lnTo>
                  <a:lnTo>
                    <a:pt x="3" y="39"/>
                  </a:lnTo>
                  <a:lnTo>
                    <a:pt x="6" y="28"/>
                  </a:lnTo>
                  <a:lnTo>
                    <a:pt x="10" y="19"/>
                  </a:lnTo>
                  <a:lnTo>
                    <a:pt x="14" y="11"/>
                  </a:lnTo>
                  <a:lnTo>
                    <a:pt x="20" y="5"/>
                  </a:lnTo>
                  <a:lnTo>
                    <a:pt x="23" y="3"/>
                  </a:lnTo>
                  <a:lnTo>
                    <a:pt x="26"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734" name="Freeform 671"/>
            <p:cNvSpPr>
              <a:spLocks/>
            </p:cNvSpPr>
            <p:nvPr/>
          </p:nvSpPr>
          <p:spPr bwMode="auto">
            <a:xfrm>
              <a:off x="4557" y="1166"/>
              <a:ext cx="103" cy="223"/>
            </a:xfrm>
            <a:custGeom>
              <a:avLst/>
              <a:gdLst>
                <a:gd name="T0" fmla="*/ 20 w 103"/>
                <a:gd name="T1" fmla="*/ 0 h 223"/>
                <a:gd name="T2" fmla="*/ 83 w 103"/>
                <a:gd name="T3" fmla="*/ 0 h 223"/>
                <a:gd name="T4" fmla="*/ 87 w 103"/>
                <a:gd name="T5" fmla="*/ 1 h 223"/>
                <a:gd name="T6" fmla="*/ 91 w 103"/>
                <a:gd name="T7" fmla="*/ 5 h 223"/>
                <a:gd name="T8" fmla="*/ 95 w 103"/>
                <a:gd name="T9" fmla="*/ 12 h 223"/>
                <a:gd name="T10" fmla="*/ 97 w 103"/>
                <a:gd name="T11" fmla="*/ 19 h 223"/>
                <a:gd name="T12" fmla="*/ 100 w 103"/>
                <a:gd name="T13" fmla="*/ 28 h 223"/>
                <a:gd name="T14" fmla="*/ 102 w 103"/>
                <a:gd name="T15" fmla="*/ 40 h 223"/>
                <a:gd name="T16" fmla="*/ 103 w 103"/>
                <a:gd name="T17" fmla="*/ 52 h 223"/>
                <a:gd name="T18" fmla="*/ 103 w 103"/>
                <a:gd name="T19" fmla="*/ 64 h 223"/>
                <a:gd name="T20" fmla="*/ 103 w 103"/>
                <a:gd name="T21" fmla="*/ 157 h 223"/>
                <a:gd name="T22" fmla="*/ 103 w 103"/>
                <a:gd name="T23" fmla="*/ 171 h 223"/>
                <a:gd name="T24" fmla="*/ 102 w 103"/>
                <a:gd name="T25" fmla="*/ 183 h 223"/>
                <a:gd name="T26" fmla="*/ 100 w 103"/>
                <a:gd name="T27" fmla="*/ 194 h 223"/>
                <a:gd name="T28" fmla="*/ 97 w 103"/>
                <a:gd name="T29" fmla="*/ 203 h 223"/>
                <a:gd name="T30" fmla="*/ 95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3 h 223"/>
                <a:gd name="T48" fmla="*/ 3 w 103"/>
                <a:gd name="T49" fmla="*/ 194 h 223"/>
                <a:gd name="T50" fmla="*/ 2 w 103"/>
                <a:gd name="T51" fmla="*/ 183 h 223"/>
                <a:gd name="T52" fmla="*/ 0 w 103"/>
                <a:gd name="T53" fmla="*/ 171 h 223"/>
                <a:gd name="T54" fmla="*/ 0 w 103"/>
                <a:gd name="T55" fmla="*/ 157 h 223"/>
                <a:gd name="T56" fmla="*/ 0 w 103"/>
                <a:gd name="T57" fmla="*/ 64 h 223"/>
                <a:gd name="T58" fmla="*/ 0 w 103"/>
                <a:gd name="T59" fmla="*/ 52 h 223"/>
                <a:gd name="T60" fmla="*/ 2 w 103"/>
                <a:gd name="T61" fmla="*/ 40 h 223"/>
                <a:gd name="T62" fmla="*/ 3 w 103"/>
                <a:gd name="T63" fmla="*/ 28 h 223"/>
                <a:gd name="T64" fmla="*/ 6 w 103"/>
                <a:gd name="T65" fmla="*/ 19 h 223"/>
                <a:gd name="T66" fmla="*/ 9 w 103"/>
                <a:gd name="T67" fmla="*/ 12 h 223"/>
                <a:gd name="T68" fmla="*/ 12 w 103"/>
                <a:gd name="T69" fmla="*/ 5 h 223"/>
                <a:gd name="T70" fmla="*/ 16 w 103"/>
                <a:gd name="T71" fmla="*/ 1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1"/>
                  </a:lnTo>
                  <a:lnTo>
                    <a:pt x="91" y="5"/>
                  </a:lnTo>
                  <a:lnTo>
                    <a:pt x="95" y="12"/>
                  </a:lnTo>
                  <a:lnTo>
                    <a:pt x="97" y="19"/>
                  </a:lnTo>
                  <a:lnTo>
                    <a:pt x="100" y="28"/>
                  </a:lnTo>
                  <a:lnTo>
                    <a:pt x="102" y="40"/>
                  </a:lnTo>
                  <a:lnTo>
                    <a:pt x="103" y="52"/>
                  </a:lnTo>
                  <a:lnTo>
                    <a:pt x="103" y="64"/>
                  </a:lnTo>
                  <a:lnTo>
                    <a:pt x="103" y="157"/>
                  </a:lnTo>
                  <a:lnTo>
                    <a:pt x="103" y="171"/>
                  </a:lnTo>
                  <a:lnTo>
                    <a:pt x="102" y="183"/>
                  </a:lnTo>
                  <a:lnTo>
                    <a:pt x="100" y="194"/>
                  </a:lnTo>
                  <a:lnTo>
                    <a:pt x="97" y="203"/>
                  </a:lnTo>
                  <a:lnTo>
                    <a:pt x="95" y="211"/>
                  </a:lnTo>
                  <a:lnTo>
                    <a:pt x="91" y="217"/>
                  </a:lnTo>
                  <a:lnTo>
                    <a:pt x="87" y="222"/>
                  </a:lnTo>
                  <a:lnTo>
                    <a:pt x="83" y="223"/>
                  </a:lnTo>
                  <a:lnTo>
                    <a:pt x="20" y="223"/>
                  </a:lnTo>
                  <a:lnTo>
                    <a:pt x="16" y="222"/>
                  </a:lnTo>
                  <a:lnTo>
                    <a:pt x="12" y="217"/>
                  </a:lnTo>
                  <a:lnTo>
                    <a:pt x="9" y="211"/>
                  </a:lnTo>
                  <a:lnTo>
                    <a:pt x="6" y="203"/>
                  </a:lnTo>
                  <a:lnTo>
                    <a:pt x="3" y="194"/>
                  </a:lnTo>
                  <a:lnTo>
                    <a:pt x="2" y="183"/>
                  </a:lnTo>
                  <a:lnTo>
                    <a:pt x="0" y="171"/>
                  </a:lnTo>
                  <a:lnTo>
                    <a:pt x="0" y="157"/>
                  </a:lnTo>
                  <a:lnTo>
                    <a:pt x="0" y="64"/>
                  </a:lnTo>
                  <a:lnTo>
                    <a:pt x="0" y="52"/>
                  </a:lnTo>
                  <a:lnTo>
                    <a:pt x="2" y="40"/>
                  </a:lnTo>
                  <a:lnTo>
                    <a:pt x="3" y="28"/>
                  </a:lnTo>
                  <a:lnTo>
                    <a:pt x="6" y="19"/>
                  </a:lnTo>
                  <a:lnTo>
                    <a:pt x="9" y="12"/>
                  </a:lnTo>
                  <a:lnTo>
                    <a:pt x="12" y="5"/>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35" name="Freeform 672"/>
            <p:cNvSpPr>
              <a:spLocks/>
            </p:cNvSpPr>
            <p:nvPr/>
          </p:nvSpPr>
          <p:spPr bwMode="auto">
            <a:xfrm>
              <a:off x="4557" y="1166"/>
              <a:ext cx="103" cy="223"/>
            </a:xfrm>
            <a:custGeom>
              <a:avLst/>
              <a:gdLst>
                <a:gd name="T0" fmla="*/ 20 w 103"/>
                <a:gd name="T1" fmla="*/ 0 h 223"/>
                <a:gd name="T2" fmla="*/ 83 w 103"/>
                <a:gd name="T3" fmla="*/ 0 h 223"/>
                <a:gd name="T4" fmla="*/ 87 w 103"/>
                <a:gd name="T5" fmla="*/ 1 h 223"/>
                <a:gd name="T6" fmla="*/ 91 w 103"/>
                <a:gd name="T7" fmla="*/ 5 h 223"/>
                <a:gd name="T8" fmla="*/ 95 w 103"/>
                <a:gd name="T9" fmla="*/ 12 h 223"/>
                <a:gd name="T10" fmla="*/ 97 w 103"/>
                <a:gd name="T11" fmla="*/ 19 h 223"/>
                <a:gd name="T12" fmla="*/ 100 w 103"/>
                <a:gd name="T13" fmla="*/ 28 h 223"/>
                <a:gd name="T14" fmla="*/ 102 w 103"/>
                <a:gd name="T15" fmla="*/ 40 h 223"/>
                <a:gd name="T16" fmla="*/ 103 w 103"/>
                <a:gd name="T17" fmla="*/ 52 h 223"/>
                <a:gd name="T18" fmla="*/ 103 w 103"/>
                <a:gd name="T19" fmla="*/ 64 h 223"/>
                <a:gd name="T20" fmla="*/ 103 w 103"/>
                <a:gd name="T21" fmla="*/ 157 h 223"/>
                <a:gd name="T22" fmla="*/ 103 w 103"/>
                <a:gd name="T23" fmla="*/ 171 h 223"/>
                <a:gd name="T24" fmla="*/ 102 w 103"/>
                <a:gd name="T25" fmla="*/ 183 h 223"/>
                <a:gd name="T26" fmla="*/ 100 w 103"/>
                <a:gd name="T27" fmla="*/ 194 h 223"/>
                <a:gd name="T28" fmla="*/ 97 w 103"/>
                <a:gd name="T29" fmla="*/ 203 h 223"/>
                <a:gd name="T30" fmla="*/ 95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3 h 223"/>
                <a:gd name="T48" fmla="*/ 3 w 103"/>
                <a:gd name="T49" fmla="*/ 194 h 223"/>
                <a:gd name="T50" fmla="*/ 2 w 103"/>
                <a:gd name="T51" fmla="*/ 183 h 223"/>
                <a:gd name="T52" fmla="*/ 0 w 103"/>
                <a:gd name="T53" fmla="*/ 171 h 223"/>
                <a:gd name="T54" fmla="*/ 0 w 103"/>
                <a:gd name="T55" fmla="*/ 157 h 223"/>
                <a:gd name="T56" fmla="*/ 0 w 103"/>
                <a:gd name="T57" fmla="*/ 64 h 223"/>
                <a:gd name="T58" fmla="*/ 0 w 103"/>
                <a:gd name="T59" fmla="*/ 52 h 223"/>
                <a:gd name="T60" fmla="*/ 2 w 103"/>
                <a:gd name="T61" fmla="*/ 40 h 223"/>
                <a:gd name="T62" fmla="*/ 3 w 103"/>
                <a:gd name="T63" fmla="*/ 28 h 223"/>
                <a:gd name="T64" fmla="*/ 6 w 103"/>
                <a:gd name="T65" fmla="*/ 19 h 223"/>
                <a:gd name="T66" fmla="*/ 9 w 103"/>
                <a:gd name="T67" fmla="*/ 12 h 223"/>
                <a:gd name="T68" fmla="*/ 12 w 103"/>
                <a:gd name="T69" fmla="*/ 5 h 223"/>
                <a:gd name="T70" fmla="*/ 16 w 103"/>
                <a:gd name="T71" fmla="*/ 1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1"/>
                  </a:lnTo>
                  <a:lnTo>
                    <a:pt x="91" y="5"/>
                  </a:lnTo>
                  <a:lnTo>
                    <a:pt x="95" y="12"/>
                  </a:lnTo>
                  <a:lnTo>
                    <a:pt x="97" y="19"/>
                  </a:lnTo>
                  <a:lnTo>
                    <a:pt x="100" y="28"/>
                  </a:lnTo>
                  <a:lnTo>
                    <a:pt x="102" y="40"/>
                  </a:lnTo>
                  <a:lnTo>
                    <a:pt x="103" y="52"/>
                  </a:lnTo>
                  <a:lnTo>
                    <a:pt x="103" y="64"/>
                  </a:lnTo>
                  <a:lnTo>
                    <a:pt x="103" y="157"/>
                  </a:lnTo>
                  <a:lnTo>
                    <a:pt x="103" y="171"/>
                  </a:lnTo>
                  <a:lnTo>
                    <a:pt x="102" y="183"/>
                  </a:lnTo>
                  <a:lnTo>
                    <a:pt x="100" y="194"/>
                  </a:lnTo>
                  <a:lnTo>
                    <a:pt x="97" y="203"/>
                  </a:lnTo>
                  <a:lnTo>
                    <a:pt x="95" y="211"/>
                  </a:lnTo>
                  <a:lnTo>
                    <a:pt x="91" y="217"/>
                  </a:lnTo>
                  <a:lnTo>
                    <a:pt x="87" y="222"/>
                  </a:lnTo>
                  <a:lnTo>
                    <a:pt x="83" y="223"/>
                  </a:lnTo>
                  <a:lnTo>
                    <a:pt x="20" y="223"/>
                  </a:lnTo>
                  <a:lnTo>
                    <a:pt x="16" y="222"/>
                  </a:lnTo>
                  <a:lnTo>
                    <a:pt x="12" y="217"/>
                  </a:lnTo>
                  <a:lnTo>
                    <a:pt x="9" y="211"/>
                  </a:lnTo>
                  <a:lnTo>
                    <a:pt x="6" y="203"/>
                  </a:lnTo>
                  <a:lnTo>
                    <a:pt x="3" y="194"/>
                  </a:lnTo>
                  <a:lnTo>
                    <a:pt x="2" y="183"/>
                  </a:lnTo>
                  <a:lnTo>
                    <a:pt x="0" y="171"/>
                  </a:lnTo>
                  <a:lnTo>
                    <a:pt x="0" y="157"/>
                  </a:lnTo>
                  <a:lnTo>
                    <a:pt x="0" y="64"/>
                  </a:lnTo>
                  <a:lnTo>
                    <a:pt x="0" y="52"/>
                  </a:lnTo>
                  <a:lnTo>
                    <a:pt x="2" y="40"/>
                  </a:lnTo>
                  <a:lnTo>
                    <a:pt x="3" y="28"/>
                  </a:lnTo>
                  <a:lnTo>
                    <a:pt x="6" y="19"/>
                  </a:lnTo>
                  <a:lnTo>
                    <a:pt x="9" y="12"/>
                  </a:lnTo>
                  <a:lnTo>
                    <a:pt x="12" y="5"/>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36" name="Freeform 673"/>
            <p:cNvSpPr>
              <a:spLocks/>
            </p:cNvSpPr>
            <p:nvPr/>
          </p:nvSpPr>
          <p:spPr bwMode="auto">
            <a:xfrm>
              <a:off x="4573" y="1223"/>
              <a:ext cx="65" cy="127"/>
            </a:xfrm>
            <a:custGeom>
              <a:avLst/>
              <a:gdLst>
                <a:gd name="T0" fmla="*/ 32 w 65"/>
                <a:gd name="T1" fmla="*/ 0 h 127"/>
                <a:gd name="T2" fmla="*/ 35 w 65"/>
                <a:gd name="T3" fmla="*/ 0 h 127"/>
                <a:gd name="T4" fmla="*/ 39 w 65"/>
                <a:gd name="T5" fmla="*/ 2 h 127"/>
                <a:gd name="T6" fmla="*/ 42 w 65"/>
                <a:gd name="T7" fmla="*/ 3 h 127"/>
                <a:gd name="T8" fmla="*/ 45 w 65"/>
                <a:gd name="T9" fmla="*/ 5 h 127"/>
                <a:gd name="T10" fmla="*/ 50 w 65"/>
                <a:gd name="T11" fmla="*/ 11 h 127"/>
                <a:gd name="T12" fmla="*/ 56 w 65"/>
                <a:gd name="T13" fmla="*/ 19 h 127"/>
                <a:gd name="T14" fmla="*/ 60 w 65"/>
                <a:gd name="T15" fmla="*/ 28 h 127"/>
                <a:gd name="T16" fmla="*/ 63 w 65"/>
                <a:gd name="T17" fmla="*/ 39 h 127"/>
                <a:gd name="T18" fmla="*/ 65 w 65"/>
                <a:gd name="T19" fmla="*/ 50 h 127"/>
                <a:gd name="T20" fmla="*/ 65 w 65"/>
                <a:gd name="T21" fmla="*/ 63 h 127"/>
                <a:gd name="T22" fmla="*/ 65 w 65"/>
                <a:gd name="T23" fmla="*/ 76 h 127"/>
                <a:gd name="T24" fmla="*/ 63 w 65"/>
                <a:gd name="T25" fmla="*/ 89 h 127"/>
                <a:gd name="T26" fmla="*/ 60 w 65"/>
                <a:gd name="T27" fmla="*/ 99 h 127"/>
                <a:gd name="T28" fmla="*/ 56 w 65"/>
                <a:gd name="T29" fmla="*/ 109 h 127"/>
                <a:gd name="T30" fmla="*/ 50 w 65"/>
                <a:gd name="T31" fmla="*/ 117 h 127"/>
                <a:gd name="T32" fmla="*/ 45 w 65"/>
                <a:gd name="T33" fmla="*/ 123 h 127"/>
                <a:gd name="T34" fmla="*/ 42 w 65"/>
                <a:gd name="T35" fmla="*/ 125 h 127"/>
                <a:gd name="T36" fmla="*/ 39 w 65"/>
                <a:gd name="T37" fmla="*/ 126 h 127"/>
                <a:gd name="T38" fmla="*/ 35 w 65"/>
                <a:gd name="T39" fmla="*/ 127 h 127"/>
                <a:gd name="T40" fmla="*/ 32 w 65"/>
                <a:gd name="T41" fmla="*/ 127 h 127"/>
                <a:gd name="T42" fmla="*/ 29 w 65"/>
                <a:gd name="T43" fmla="*/ 127 h 127"/>
                <a:gd name="T44" fmla="*/ 26 w 65"/>
                <a:gd name="T45" fmla="*/ 126 h 127"/>
                <a:gd name="T46" fmla="*/ 23 w 65"/>
                <a:gd name="T47" fmla="*/ 125 h 127"/>
                <a:gd name="T48" fmla="*/ 20 w 65"/>
                <a:gd name="T49" fmla="*/ 123 h 127"/>
                <a:gd name="T50" fmla="*/ 14 w 65"/>
                <a:gd name="T51" fmla="*/ 117 h 127"/>
                <a:gd name="T52" fmla="*/ 10 w 65"/>
                <a:gd name="T53" fmla="*/ 109 h 127"/>
                <a:gd name="T54" fmla="*/ 6 w 65"/>
                <a:gd name="T55" fmla="*/ 99 h 127"/>
                <a:gd name="T56" fmla="*/ 3 w 65"/>
                <a:gd name="T57" fmla="*/ 89 h 127"/>
                <a:gd name="T58" fmla="*/ 1 w 65"/>
                <a:gd name="T59" fmla="*/ 76 h 127"/>
                <a:gd name="T60" fmla="*/ 0 w 65"/>
                <a:gd name="T61" fmla="*/ 63 h 127"/>
                <a:gd name="T62" fmla="*/ 1 w 65"/>
                <a:gd name="T63" fmla="*/ 50 h 127"/>
                <a:gd name="T64" fmla="*/ 3 w 65"/>
                <a:gd name="T65" fmla="*/ 39 h 127"/>
                <a:gd name="T66" fmla="*/ 6 w 65"/>
                <a:gd name="T67" fmla="*/ 28 h 127"/>
                <a:gd name="T68" fmla="*/ 10 w 65"/>
                <a:gd name="T69" fmla="*/ 19 h 127"/>
                <a:gd name="T70" fmla="*/ 14 w 65"/>
                <a:gd name="T71" fmla="*/ 11 h 127"/>
                <a:gd name="T72" fmla="*/ 20 w 65"/>
                <a:gd name="T73" fmla="*/ 5 h 127"/>
                <a:gd name="T74" fmla="*/ 23 w 65"/>
                <a:gd name="T75" fmla="*/ 3 h 127"/>
                <a:gd name="T76" fmla="*/ 26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9" y="2"/>
                  </a:lnTo>
                  <a:lnTo>
                    <a:pt x="42" y="3"/>
                  </a:lnTo>
                  <a:lnTo>
                    <a:pt x="45" y="5"/>
                  </a:lnTo>
                  <a:lnTo>
                    <a:pt x="50" y="11"/>
                  </a:lnTo>
                  <a:lnTo>
                    <a:pt x="56" y="19"/>
                  </a:lnTo>
                  <a:lnTo>
                    <a:pt x="60" y="28"/>
                  </a:lnTo>
                  <a:lnTo>
                    <a:pt x="63" y="39"/>
                  </a:lnTo>
                  <a:lnTo>
                    <a:pt x="65" y="50"/>
                  </a:lnTo>
                  <a:lnTo>
                    <a:pt x="65" y="63"/>
                  </a:lnTo>
                  <a:lnTo>
                    <a:pt x="65" y="76"/>
                  </a:lnTo>
                  <a:lnTo>
                    <a:pt x="63" y="89"/>
                  </a:lnTo>
                  <a:lnTo>
                    <a:pt x="60" y="99"/>
                  </a:lnTo>
                  <a:lnTo>
                    <a:pt x="56" y="109"/>
                  </a:lnTo>
                  <a:lnTo>
                    <a:pt x="50" y="117"/>
                  </a:lnTo>
                  <a:lnTo>
                    <a:pt x="45" y="123"/>
                  </a:lnTo>
                  <a:lnTo>
                    <a:pt x="42" y="125"/>
                  </a:lnTo>
                  <a:lnTo>
                    <a:pt x="39" y="126"/>
                  </a:lnTo>
                  <a:lnTo>
                    <a:pt x="35" y="127"/>
                  </a:lnTo>
                  <a:lnTo>
                    <a:pt x="32" y="127"/>
                  </a:lnTo>
                  <a:lnTo>
                    <a:pt x="29" y="127"/>
                  </a:lnTo>
                  <a:lnTo>
                    <a:pt x="26" y="126"/>
                  </a:lnTo>
                  <a:lnTo>
                    <a:pt x="23" y="125"/>
                  </a:lnTo>
                  <a:lnTo>
                    <a:pt x="20" y="123"/>
                  </a:lnTo>
                  <a:lnTo>
                    <a:pt x="14" y="117"/>
                  </a:lnTo>
                  <a:lnTo>
                    <a:pt x="10" y="109"/>
                  </a:lnTo>
                  <a:lnTo>
                    <a:pt x="6" y="99"/>
                  </a:lnTo>
                  <a:lnTo>
                    <a:pt x="3" y="89"/>
                  </a:lnTo>
                  <a:lnTo>
                    <a:pt x="1" y="76"/>
                  </a:lnTo>
                  <a:lnTo>
                    <a:pt x="0" y="63"/>
                  </a:lnTo>
                  <a:lnTo>
                    <a:pt x="1" y="50"/>
                  </a:lnTo>
                  <a:lnTo>
                    <a:pt x="3" y="39"/>
                  </a:lnTo>
                  <a:lnTo>
                    <a:pt x="6" y="28"/>
                  </a:lnTo>
                  <a:lnTo>
                    <a:pt x="10" y="19"/>
                  </a:lnTo>
                  <a:lnTo>
                    <a:pt x="14" y="11"/>
                  </a:lnTo>
                  <a:lnTo>
                    <a:pt x="20" y="5"/>
                  </a:lnTo>
                  <a:lnTo>
                    <a:pt x="23" y="3"/>
                  </a:lnTo>
                  <a:lnTo>
                    <a:pt x="26"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37" name="Freeform 674"/>
            <p:cNvSpPr>
              <a:spLocks/>
            </p:cNvSpPr>
            <p:nvPr/>
          </p:nvSpPr>
          <p:spPr bwMode="auto">
            <a:xfrm>
              <a:off x="4573" y="1223"/>
              <a:ext cx="65" cy="127"/>
            </a:xfrm>
            <a:custGeom>
              <a:avLst/>
              <a:gdLst>
                <a:gd name="T0" fmla="*/ 32 w 65"/>
                <a:gd name="T1" fmla="*/ 0 h 127"/>
                <a:gd name="T2" fmla="*/ 35 w 65"/>
                <a:gd name="T3" fmla="*/ 0 h 127"/>
                <a:gd name="T4" fmla="*/ 39 w 65"/>
                <a:gd name="T5" fmla="*/ 2 h 127"/>
                <a:gd name="T6" fmla="*/ 42 w 65"/>
                <a:gd name="T7" fmla="*/ 3 h 127"/>
                <a:gd name="T8" fmla="*/ 45 w 65"/>
                <a:gd name="T9" fmla="*/ 5 h 127"/>
                <a:gd name="T10" fmla="*/ 50 w 65"/>
                <a:gd name="T11" fmla="*/ 11 h 127"/>
                <a:gd name="T12" fmla="*/ 56 w 65"/>
                <a:gd name="T13" fmla="*/ 19 h 127"/>
                <a:gd name="T14" fmla="*/ 60 w 65"/>
                <a:gd name="T15" fmla="*/ 28 h 127"/>
                <a:gd name="T16" fmla="*/ 63 w 65"/>
                <a:gd name="T17" fmla="*/ 39 h 127"/>
                <a:gd name="T18" fmla="*/ 65 w 65"/>
                <a:gd name="T19" fmla="*/ 50 h 127"/>
                <a:gd name="T20" fmla="*/ 65 w 65"/>
                <a:gd name="T21" fmla="*/ 63 h 127"/>
                <a:gd name="T22" fmla="*/ 65 w 65"/>
                <a:gd name="T23" fmla="*/ 76 h 127"/>
                <a:gd name="T24" fmla="*/ 63 w 65"/>
                <a:gd name="T25" fmla="*/ 89 h 127"/>
                <a:gd name="T26" fmla="*/ 60 w 65"/>
                <a:gd name="T27" fmla="*/ 99 h 127"/>
                <a:gd name="T28" fmla="*/ 56 w 65"/>
                <a:gd name="T29" fmla="*/ 109 h 127"/>
                <a:gd name="T30" fmla="*/ 50 w 65"/>
                <a:gd name="T31" fmla="*/ 117 h 127"/>
                <a:gd name="T32" fmla="*/ 45 w 65"/>
                <a:gd name="T33" fmla="*/ 123 h 127"/>
                <a:gd name="T34" fmla="*/ 42 w 65"/>
                <a:gd name="T35" fmla="*/ 125 h 127"/>
                <a:gd name="T36" fmla="*/ 39 w 65"/>
                <a:gd name="T37" fmla="*/ 126 h 127"/>
                <a:gd name="T38" fmla="*/ 35 w 65"/>
                <a:gd name="T39" fmla="*/ 127 h 127"/>
                <a:gd name="T40" fmla="*/ 32 w 65"/>
                <a:gd name="T41" fmla="*/ 127 h 127"/>
                <a:gd name="T42" fmla="*/ 29 w 65"/>
                <a:gd name="T43" fmla="*/ 127 h 127"/>
                <a:gd name="T44" fmla="*/ 26 w 65"/>
                <a:gd name="T45" fmla="*/ 126 h 127"/>
                <a:gd name="T46" fmla="*/ 23 w 65"/>
                <a:gd name="T47" fmla="*/ 125 h 127"/>
                <a:gd name="T48" fmla="*/ 20 w 65"/>
                <a:gd name="T49" fmla="*/ 123 h 127"/>
                <a:gd name="T50" fmla="*/ 14 w 65"/>
                <a:gd name="T51" fmla="*/ 117 h 127"/>
                <a:gd name="T52" fmla="*/ 10 w 65"/>
                <a:gd name="T53" fmla="*/ 109 h 127"/>
                <a:gd name="T54" fmla="*/ 6 w 65"/>
                <a:gd name="T55" fmla="*/ 99 h 127"/>
                <a:gd name="T56" fmla="*/ 3 w 65"/>
                <a:gd name="T57" fmla="*/ 89 h 127"/>
                <a:gd name="T58" fmla="*/ 1 w 65"/>
                <a:gd name="T59" fmla="*/ 76 h 127"/>
                <a:gd name="T60" fmla="*/ 0 w 65"/>
                <a:gd name="T61" fmla="*/ 63 h 127"/>
                <a:gd name="T62" fmla="*/ 1 w 65"/>
                <a:gd name="T63" fmla="*/ 50 h 127"/>
                <a:gd name="T64" fmla="*/ 3 w 65"/>
                <a:gd name="T65" fmla="*/ 39 h 127"/>
                <a:gd name="T66" fmla="*/ 6 w 65"/>
                <a:gd name="T67" fmla="*/ 28 h 127"/>
                <a:gd name="T68" fmla="*/ 10 w 65"/>
                <a:gd name="T69" fmla="*/ 19 h 127"/>
                <a:gd name="T70" fmla="*/ 14 w 65"/>
                <a:gd name="T71" fmla="*/ 11 h 127"/>
                <a:gd name="T72" fmla="*/ 20 w 65"/>
                <a:gd name="T73" fmla="*/ 5 h 127"/>
                <a:gd name="T74" fmla="*/ 23 w 65"/>
                <a:gd name="T75" fmla="*/ 3 h 127"/>
                <a:gd name="T76" fmla="*/ 26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9" y="2"/>
                  </a:lnTo>
                  <a:lnTo>
                    <a:pt x="42" y="3"/>
                  </a:lnTo>
                  <a:lnTo>
                    <a:pt x="45" y="5"/>
                  </a:lnTo>
                  <a:lnTo>
                    <a:pt x="50" y="11"/>
                  </a:lnTo>
                  <a:lnTo>
                    <a:pt x="56" y="19"/>
                  </a:lnTo>
                  <a:lnTo>
                    <a:pt x="60" y="28"/>
                  </a:lnTo>
                  <a:lnTo>
                    <a:pt x="63" y="39"/>
                  </a:lnTo>
                  <a:lnTo>
                    <a:pt x="65" y="50"/>
                  </a:lnTo>
                  <a:lnTo>
                    <a:pt x="65" y="63"/>
                  </a:lnTo>
                  <a:lnTo>
                    <a:pt x="65" y="76"/>
                  </a:lnTo>
                  <a:lnTo>
                    <a:pt x="63" y="89"/>
                  </a:lnTo>
                  <a:lnTo>
                    <a:pt x="60" y="99"/>
                  </a:lnTo>
                  <a:lnTo>
                    <a:pt x="56" y="109"/>
                  </a:lnTo>
                  <a:lnTo>
                    <a:pt x="50" y="117"/>
                  </a:lnTo>
                  <a:lnTo>
                    <a:pt x="45" y="123"/>
                  </a:lnTo>
                  <a:lnTo>
                    <a:pt x="42" y="125"/>
                  </a:lnTo>
                  <a:lnTo>
                    <a:pt x="39" y="126"/>
                  </a:lnTo>
                  <a:lnTo>
                    <a:pt x="35" y="127"/>
                  </a:lnTo>
                  <a:lnTo>
                    <a:pt x="32" y="127"/>
                  </a:lnTo>
                  <a:lnTo>
                    <a:pt x="29" y="127"/>
                  </a:lnTo>
                  <a:lnTo>
                    <a:pt x="26" y="126"/>
                  </a:lnTo>
                  <a:lnTo>
                    <a:pt x="23" y="125"/>
                  </a:lnTo>
                  <a:lnTo>
                    <a:pt x="20" y="123"/>
                  </a:lnTo>
                  <a:lnTo>
                    <a:pt x="14" y="117"/>
                  </a:lnTo>
                  <a:lnTo>
                    <a:pt x="10" y="109"/>
                  </a:lnTo>
                  <a:lnTo>
                    <a:pt x="6" y="99"/>
                  </a:lnTo>
                  <a:lnTo>
                    <a:pt x="3" y="89"/>
                  </a:lnTo>
                  <a:lnTo>
                    <a:pt x="1" y="76"/>
                  </a:lnTo>
                  <a:lnTo>
                    <a:pt x="0" y="63"/>
                  </a:lnTo>
                  <a:lnTo>
                    <a:pt x="1" y="50"/>
                  </a:lnTo>
                  <a:lnTo>
                    <a:pt x="3" y="39"/>
                  </a:lnTo>
                  <a:lnTo>
                    <a:pt x="6" y="28"/>
                  </a:lnTo>
                  <a:lnTo>
                    <a:pt x="10" y="19"/>
                  </a:lnTo>
                  <a:lnTo>
                    <a:pt x="14" y="11"/>
                  </a:lnTo>
                  <a:lnTo>
                    <a:pt x="20" y="5"/>
                  </a:lnTo>
                  <a:lnTo>
                    <a:pt x="23" y="3"/>
                  </a:lnTo>
                  <a:lnTo>
                    <a:pt x="26"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738" name="Freeform 675"/>
            <p:cNvSpPr>
              <a:spLocks/>
            </p:cNvSpPr>
            <p:nvPr/>
          </p:nvSpPr>
          <p:spPr bwMode="auto">
            <a:xfrm>
              <a:off x="4557" y="1393"/>
              <a:ext cx="103" cy="223"/>
            </a:xfrm>
            <a:custGeom>
              <a:avLst/>
              <a:gdLst>
                <a:gd name="T0" fmla="*/ 20 w 103"/>
                <a:gd name="T1" fmla="*/ 0 h 223"/>
                <a:gd name="T2" fmla="*/ 83 w 103"/>
                <a:gd name="T3" fmla="*/ 0 h 223"/>
                <a:gd name="T4" fmla="*/ 87 w 103"/>
                <a:gd name="T5" fmla="*/ 2 h 223"/>
                <a:gd name="T6" fmla="*/ 91 w 103"/>
                <a:gd name="T7" fmla="*/ 5 h 223"/>
                <a:gd name="T8" fmla="*/ 95 w 103"/>
                <a:gd name="T9" fmla="*/ 12 h 223"/>
                <a:gd name="T10" fmla="*/ 97 w 103"/>
                <a:gd name="T11" fmla="*/ 19 h 223"/>
                <a:gd name="T12" fmla="*/ 100 w 103"/>
                <a:gd name="T13" fmla="*/ 29 h 223"/>
                <a:gd name="T14" fmla="*/ 102 w 103"/>
                <a:gd name="T15" fmla="*/ 40 h 223"/>
                <a:gd name="T16" fmla="*/ 103 w 103"/>
                <a:gd name="T17" fmla="*/ 52 h 223"/>
                <a:gd name="T18" fmla="*/ 103 w 103"/>
                <a:gd name="T19" fmla="*/ 64 h 223"/>
                <a:gd name="T20" fmla="*/ 103 w 103"/>
                <a:gd name="T21" fmla="*/ 158 h 223"/>
                <a:gd name="T22" fmla="*/ 103 w 103"/>
                <a:gd name="T23" fmla="*/ 172 h 223"/>
                <a:gd name="T24" fmla="*/ 102 w 103"/>
                <a:gd name="T25" fmla="*/ 183 h 223"/>
                <a:gd name="T26" fmla="*/ 100 w 103"/>
                <a:gd name="T27" fmla="*/ 194 h 223"/>
                <a:gd name="T28" fmla="*/ 97 w 103"/>
                <a:gd name="T29" fmla="*/ 204 h 223"/>
                <a:gd name="T30" fmla="*/ 95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2 w 103"/>
                <a:gd name="T51" fmla="*/ 183 h 223"/>
                <a:gd name="T52" fmla="*/ 0 w 103"/>
                <a:gd name="T53" fmla="*/ 172 h 223"/>
                <a:gd name="T54" fmla="*/ 0 w 103"/>
                <a:gd name="T55" fmla="*/ 158 h 223"/>
                <a:gd name="T56" fmla="*/ 0 w 103"/>
                <a:gd name="T57" fmla="*/ 64 h 223"/>
                <a:gd name="T58" fmla="*/ 0 w 103"/>
                <a:gd name="T59" fmla="*/ 52 h 223"/>
                <a:gd name="T60" fmla="*/ 2 w 103"/>
                <a:gd name="T61" fmla="*/ 40 h 223"/>
                <a:gd name="T62" fmla="*/ 3 w 103"/>
                <a:gd name="T63" fmla="*/ 29 h 223"/>
                <a:gd name="T64" fmla="*/ 6 w 103"/>
                <a:gd name="T65" fmla="*/ 19 h 223"/>
                <a:gd name="T66" fmla="*/ 9 w 103"/>
                <a:gd name="T67" fmla="*/ 12 h 223"/>
                <a:gd name="T68" fmla="*/ 12 w 103"/>
                <a:gd name="T69" fmla="*/ 5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5"/>
                  </a:lnTo>
                  <a:lnTo>
                    <a:pt x="95" y="12"/>
                  </a:lnTo>
                  <a:lnTo>
                    <a:pt x="97" y="19"/>
                  </a:lnTo>
                  <a:lnTo>
                    <a:pt x="100" y="29"/>
                  </a:lnTo>
                  <a:lnTo>
                    <a:pt x="102" y="40"/>
                  </a:lnTo>
                  <a:lnTo>
                    <a:pt x="103" y="52"/>
                  </a:lnTo>
                  <a:lnTo>
                    <a:pt x="103" y="64"/>
                  </a:lnTo>
                  <a:lnTo>
                    <a:pt x="103" y="158"/>
                  </a:lnTo>
                  <a:lnTo>
                    <a:pt x="103" y="172"/>
                  </a:lnTo>
                  <a:lnTo>
                    <a:pt x="102" y="183"/>
                  </a:lnTo>
                  <a:lnTo>
                    <a:pt x="100" y="194"/>
                  </a:lnTo>
                  <a:lnTo>
                    <a:pt x="97" y="204"/>
                  </a:lnTo>
                  <a:lnTo>
                    <a:pt x="95" y="211"/>
                  </a:lnTo>
                  <a:lnTo>
                    <a:pt x="91" y="217"/>
                  </a:lnTo>
                  <a:lnTo>
                    <a:pt x="87" y="222"/>
                  </a:lnTo>
                  <a:lnTo>
                    <a:pt x="83" y="223"/>
                  </a:lnTo>
                  <a:lnTo>
                    <a:pt x="20" y="223"/>
                  </a:lnTo>
                  <a:lnTo>
                    <a:pt x="16" y="222"/>
                  </a:lnTo>
                  <a:lnTo>
                    <a:pt x="12" y="217"/>
                  </a:lnTo>
                  <a:lnTo>
                    <a:pt x="9" y="211"/>
                  </a:lnTo>
                  <a:lnTo>
                    <a:pt x="6" y="204"/>
                  </a:lnTo>
                  <a:lnTo>
                    <a:pt x="3" y="194"/>
                  </a:lnTo>
                  <a:lnTo>
                    <a:pt x="2" y="183"/>
                  </a:lnTo>
                  <a:lnTo>
                    <a:pt x="0" y="172"/>
                  </a:lnTo>
                  <a:lnTo>
                    <a:pt x="0" y="158"/>
                  </a:lnTo>
                  <a:lnTo>
                    <a:pt x="0" y="64"/>
                  </a:lnTo>
                  <a:lnTo>
                    <a:pt x="0" y="52"/>
                  </a:lnTo>
                  <a:lnTo>
                    <a:pt x="2" y="40"/>
                  </a:lnTo>
                  <a:lnTo>
                    <a:pt x="3" y="29"/>
                  </a:lnTo>
                  <a:lnTo>
                    <a:pt x="6" y="19"/>
                  </a:lnTo>
                  <a:lnTo>
                    <a:pt x="9" y="12"/>
                  </a:lnTo>
                  <a:lnTo>
                    <a:pt x="12" y="5"/>
                  </a:lnTo>
                  <a:lnTo>
                    <a:pt x="16" y="2"/>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39" name="Freeform 676"/>
            <p:cNvSpPr>
              <a:spLocks/>
            </p:cNvSpPr>
            <p:nvPr/>
          </p:nvSpPr>
          <p:spPr bwMode="auto">
            <a:xfrm>
              <a:off x="4557" y="1393"/>
              <a:ext cx="103" cy="223"/>
            </a:xfrm>
            <a:custGeom>
              <a:avLst/>
              <a:gdLst>
                <a:gd name="T0" fmla="*/ 20 w 103"/>
                <a:gd name="T1" fmla="*/ 0 h 223"/>
                <a:gd name="T2" fmla="*/ 83 w 103"/>
                <a:gd name="T3" fmla="*/ 0 h 223"/>
                <a:gd name="T4" fmla="*/ 87 w 103"/>
                <a:gd name="T5" fmla="*/ 2 h 223"/>
                <a:gd name="T6" fmla="*/ 91 w 103"/>
                <a:gd name="T7" fmla="*/ 5 h 223"/>
                <a:gd name="T8" fmla="*/ 95 w 103"/>
                <a:gd name="T9" fmla="*/ 12 h 223"/>
                <a:gd name="T10" fmla="*/ 97 w 103"/>
                <a:gd name="T11" fmla="*/ 19 h 223"/>
                <a:gd name="T12" fmla="*/ 100 w 103"/>
                <a:gd name="T13" fmla="*/ 29 h 223"/>
                <a:gd name="T14" fmla="*/ 102 w 103"/>
                <a:gd name="T15" fmla="*/ 40 h 223"/>
                <a:gd name="T16" fmla="*/ 103 w 103"/>
                <a:gd name="T17" fmla="*/ 52 h 223"/>
                <a:gd name="T18" fmla="*/ 103 w 103"/>
                <a:gd name="T19" fmla="*/ 64 h 223"/>
                <a:gd name="T20" fmla="*/ 103 w 103"/>
                <a:gd name="T21" fmla="*/ 158 h 223"/>
                <a:gd name="T22" fmla="*/ 103 w 103"/>
                <a:gd name="T23" fmla="*/ 172 h 223"/>
                <a:gd name="T24" fmla="*/ 102 w 103"/>
                <a:gd name="T25" fmla="*/ 183 h 223"/>
                <a:gd name="T26" fmla="*/ 100 w 103"/>
                <a:gd name="T27" fmla="*/ 194 h 223"/>
                <a:gd name="T28" fmla="*/ 97 w 103"/>
                <a:gd name="T29" fmla="*/ 204 h 223"/>
                <a:gd name="T30" fmla="*/ 95 w 103"/>
                <a:gd name="T31" fmla="*/ 211 h 223"/>
                <a:gd name="T32" fmla="*/ 91 w 103"/>
                <a:gd name="T33" fmla="*/ 217 h 223"/>
                <a:gd name="T34" fmla="*/ 87 w 103"/>
                <a:gd name="T35" fmla="*/ 222 h 223"/>
                <a:gd name="T36" fmla="*/ 83 w 103"/>
                <a:gd name="T37" fmla="*/ 223 h 223"/>
                <a:gd name="T38" fmla="*/ 20 w 103"/>
                <a:gd name="T39" fmla="*/ 223 h 223"/>
                <a:gd name="T40" fmla="*/ 16 w 103"/>
                <a:gd name="T41" fmla="*/ 222 h 223"/>
                <a:gd name="T42" fmla="*/ 12 w 103"/>
                <a:gd name="T43" fmla="*/ 217 h 223"/>
                <a:gd name="T44" fmla="*/ 9 w 103"/>
                <a:gd name="T45" fmla="*/ 211 h 223"/>
                <a:gd name="T46" fmla="*/ 6 w 103"/>
                <a:gd name="T47" fmla="*/ 204 h 223"/>
                <a:gd name="T48" fmla="*/ 3 w 103"/>
                <a:gd name="T49" fmla="*/ 194 h 223"/>
                <a:gd name="T50" fmla="*/ 2 w 103"/>
                <a:gd name="T51" fmla="*/ 183 h 223"/>
                <a:gd name="T52" fmla="*/ 0 w 103"/>
                <a:gd name="T53" fmla="*/ 172 h 223"/>
                <a:gd name="T54" fmla="*/ 0 w 103"/>
                <a:gd name="T55" fmla="*/ 158 h 223"/>
                <a:gd name="T56" fmla="*/ 0 w 103"/>
                <a:gd name="T57" fmla="*/ 64 h 223"/>
                <a:gd name="T58" fmla="*/ 0 w 103"/>
                <a:gd name="T59" fmla="*/ 52 h 223"/>
                <a:gd name="T60" fmla="*/ 2 w 103"/>
                <a:gd name="T61" fmla="*/ 40 h 223"/>
                <a:gd name="T62" fmla="*/ 3 w 103"/>
                <a:gd name="T63" fmla="*/ 29 h 223"/>
                <a:gd name="T64" fmla="*/ 6 w 103"/>
                <a:gd name="T65" fmla="*/ 19 h 223"/>
                <a:gd name="T66" fmla="*/ 9 w 103"/>
                <a:gd name="T67" fmla="*/ 12 h 223"/>
                <a:gd name="T68" fmla="*/ 12 w 103"/>
                <a:gd name="T69" fmla="*/ 5 h 223"/>
                <a:gd name="T70" fmla="*/ 16 w 103"/>
                <a:gd name="T71" fmla="*/ 2 h 223"/>
                <a:gd name="T72" fmla="*/ 20 w 10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223"/>
                <a:gd name="T113" fmla="*/ 103 w 10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223">
                  <a:moveTo>
                    <a:pt x="20" y="0"/>
                  </a:moveTo>
                  <a:lnTo>
                    <a:pt x="83" y="0"/>
                  </a:lnTo>
                  <a:lnTo>
                    <a:pt x="87" y="2"/>
                  </a:lnTo>
                  <a:lnTo>
                    <a:pt x="91" y="5"/>
                  </a:lnTo>
                  <a:lnTo>
                    <a:pt x="95" y="12"/>
                  </a:lnTo>
                  <a:lnTo>
                    <a:pt x="97" y="19"/>
                  </a:lnTo>
                  <a:lnTo>
                    <a:pt x="100" y="29"/>
                  </a:lnTo>
                  <a:lnTo>
                    <a:pt x="102" y="40"/>
                  </a:lnTo>
                  <a:lnTo>
                    <a:pt x="103" y="52"/>
                  </a:lnTo>
                  <a:lnTo>
                    <a:pt x="103" y="64"/>
                  </a:lnTo>
                  <a:lnTo>
                    <a:pt x="103" y="158"/>
                  </a:lnTo>
                  <a:lnTo>
                    <a:pt x="103" y="172"/>
                  </a:lnTo>
                  <a:lnTo>
                    <a:pt x="102" y="183"/>
                  </a:lnTo>
                  <a:lnTo>
                    <a:pt x="100" y="194"/>
                  </a:lnTo>
                  <a:lnTo>
                    <a:pt x="97" y="204"/>
                  </a:lnTo>
                  <a:lnTo>
                    <a:pt x="95" y="211"/>
                  </a:lnTo>
                  <a:lnTo>
                    <a:pt x="91" y="217"/>
                  </a:lnTo>
                  <a:lnTo>
                    <a:pt x="87" y="222"/>
                  </a:lnTo>
                  <a:lnTo>
                    <a:pt x="83" y="223"/>
                  </a:lnTo>
                  <a:lnTo>
                    <a:pt x="20" y="223"/>
                  </a:lnTo>
                  <a:lnTo>
                    <a:pt x="16" y="222"/>
                  </a:lnTo>
                  <a:lnTo>
                    <a:pt x="12" y="217"/>
                  </a:lnTo>
                  <a:lnTo>
                    <a:pt x="9" y="211"/>
                  </a:lnTo>
                  <a:lnTo>
                    <a:pt x="6" y="204"/>
                  </a:lnTo>
                  <a:lnTo>
                    <a:pt x="3" y="194"/>
                  </a:lnTo>
                  <a:lnTo>
                    <a:pt x="2" y="183"/>
                  </a:lnTo>
                  <a:lnTo>
                    <a:pt x="0" y="172"/>
                  </a:lnTo>
                  <a:lnTo>
                    <a:pt x="0" y="158"/>
                  </a:lnTo>
                  <a:lnTo>
                    <a:pt x="0" y="64"/>
                  </a:lnTo>
                  <a:lnTo>
                    <a:pt x="0" y="52"/>
                  </a:lnTo>
                  <a:lnTo>
                    <a:pt x="2" y="40"/>
                  </a:lnTo>
                  <a:lnTo>
                    <a:pt x="3" y="29"/>
                  </a:lnTo>
                  <a:lnTo>
                    <a:pt x="6" y="19"/>
                  </a:lnTo>
                  <a:lnTo>
                    <a:pt x="9" y="12"/>
                  </a:lnTo>
                  <a:lnTo>
                    <a:pt x="12" y="5"/>
                  </a:lnTo>
                  <a:lnTo>
                    <a:pt x="16" y="2"/>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40" name="Freeform 677"/>
            <p:cNvSpPr>
              <a:spLocks/>
            </p:cNvSpPr>
            <p:nvPr/>
          </p:nvSpPr>
          <p:spPr bwMode="auto">
            <a:xfrm>
              <a:off x="4573" y="1450"/>
              <a:ext cx="65" cy="127"/>
            </a:xfrm>
            <a:custGeom>
              <a:avLst/>
              <a:gdLst>
                <a:gd name="T0" fmla="*/ 32 w 65"/>
                <a:gd name="T1" fmla="*/ 0 h 127"/>
                <a:gd name="T2" fmla="*/ 35 w 65"/>
                <a:gd name="T3" fmla="*/ 0 h 127"/>
                <a:gd name="T4" fmla="*/ 39 w 65"/>
                <a:gd name="T5" fmla="*/ 2 h 127"/>
                <a:gd name="T6" fmla="*/ 42 w 65"/>
                <a:gd name="T7" fmla="*/ 3 h 127"/>
                <a:gd name="T8" fmla="*/ 45 w 65"/>
                <a:gd name="T9" fmla="*/ 5 h 127"/>
                <a:gd name="T10" fmla="*/ 50 w 65"/>
                <a:gd name="T11" fmla="*/ 11 h 127"/>
                <a:gd name="T12" fmla="*/ 56 w 65"/>
                <a:gd name="T13" fmla="*/ 19 h 127"/>
                <a:gd name="T14" fmla="*/ 60 w 65"/>
                <a:gd name="T15" fmla="*/ 28 h 127"/>
                <a:gd name="T16" fmla="*/ 63 w 65"/>
                <a:gd name="T17" fmla="*/ 39 h 127"/>
                <a:gd name="T18" fmla="*/ 65 w 65"/>
                <a:gd name="T19" fmla="*/ 52 h 127"/>
                <a:gd name="T20" fmla="*/ 65 w 65"/>
                <a:gd name="T21" fmla="*/ 64 h 127"/>
                <a:gd name="T22" fmla="*/ 65 w 65"/>
                <a:gd name="T23" fmla="*/ 77 h 127"/>
                <a:gd name="T24" fmla="*/ 63 w 65"/>
                <a:gd name="T25" fmla="*/ 89 h 127"/>
                <a:gd name="T26" fmla="*/ 60 w 65"/>
                <a:gd name="T27" fmla="*/ 99 h 127"/>
                <a:gd name="T28" fmla="*/ 56 w 65"/>
                <a:gd name="T29" fmla="*/ 109 h 127"/>
                <a:gd name="T30" fmla="*/ 50 w 65"/>
                <a:gd name="T31" fmla="*/ 117 h 127"/>
                <a:gd name="T32" fmla="*/ 45 w 65"/>
                <a:gd name="T33" fmla="*/ 123 h 127"/>
                <a:gd name="T34" fmla="*/ 42 w 65"/>
                <a:gd name="T35" fmla="*/ 125 h 127"/>
                <a:gd name="T36" fmla="*/ 39 w 65"/>
                <a:gd name="T37" fmla="*/ 126 h 127"/>
                <a:gd name="T38" fmla="*/ 35 w 65"/>
                <a:gd name="T39" fmla="*/ 127 h 127"/>
                <a:gd name="T40" fmla="*/ 32 w 65"/>
                <a:gd name="T41" fmla="*/ 127 h 127"/>
                <a:gd name="T42" fmla="*/ 29 w 65"/>
                <a:gd name="T43" fmla="*/ 127 h 127"/>
                <a:gd name="T44" fmla="*/ 26 w 65"/>
                <a:gd name="T45" fmla="*/ 126 h 127"/>
                <a:gd name="T46" fmla="*/ 23 w 65"/>
                <a:gd name="T47" fmla="*/ 125 h 127"/>
                <a:gd name="T48" fmla="*/ 20 w 65"/>
                <a:gd name="T49" fmla="*/ 123 h 127"/>
                <a:gd name="T50" fmla="*/ 14 w 65"/>
                <a:gd name="T51" fmla="*/ 117 h 127"/>
                <a:gd name="T52" fmla="*/ 10 w 65"/>
                <a:gd name="T53" fmla="*/ 109 h 127"/>
                <a:gd name="T54" fmla="*/ 6 w 65"/>
                <a:gd name="T55" fmla="*/ 99 h 127"/>
                <a:gd name="T56" fmla="*/ 3 w 65"/>
                <a:gd name="T57" fmla="*/ 89 h 127"/>
                <a:gd name="T58" fmla="*/ 1 w 65"/>
                <a:gd name="T59" fmla="*/ 77 h 127"/>
                <a:gd name="T60" fmla="*/ 0 w 65"/>
                <a:gd name="T61" fmla="*/ 64 h 127"/>
                <a:gd name="T62" fmla="*/ 1 w 65"/>
                <a:gd name="T63" fmla="*/ 52 h 127"/>
                <a:gd name="T64" fmla="*/ 3 w 65"/>
                <a:gd name="T65" fmla="*/ 39 h 127"/>
                <a:gd name="T66" fmla="*/ 6 w 65"/>
                <a:gd name="T67" fmla="*/ 28 h 127"/>
                <a:gd name="T68" fmla="*/ 10 w 65"/>
                <a:gd name="T69" fmla="*/ 19 h 127"/>
                <a:gd name="T70" fmla="*/ 14 w 65"/>
                <a:gd name="T71" fmla="*/ 11 h 127"/>
                <a:gd name="T72" fmla="*/ 20 w 65"/>
                <a:gd name="T73" fmla="*/ 5 h 127"/>
                <a:gd name="T74" fmla="*/ 23 w 65"/>
                <a:gd name="T75" fmla="*/ 3 h 127"/>
                <a:gd name="T76" fmla="*/ 26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9" y="2"/>
                  </a:lnTo>
                  <a:lnTo>
                    <a:pt x="42" y="3"/>
                  </a:lnTo>
                  <a:lnTo>
                    <a:pt x="45" y="5"/>
                  </a:lnTo>
                  <a:lnTo>
                    <a:pt x="50" y="11"/>
                  </a:lnTo>
                  <a:lnTo>
                    <a:pt x="56" y="19"/>
                  </a:lnTo>
                  <a:lnTo>
                    <a:pt x="60" y="28"/>
                  </a:lnTo>
                  <a:lnTo>
                    <a:pt x="63" y="39"/>
                  </a:lnTo>
                  <a:lnTo>
                    <a:pt x="65" y="52"/>
                  </a:lnTo>
                  <a:lnTo>
                    <a:pt x="65" y="64"/>
                  </a:lnTo>
                  <a:lnTo>
                    <a:pt x="65" y="77"/>
                  </a:lnTo>
                  <a:lnTo>
                    <a:pt x="63" y="89"/>
                  </a:lnTo>
                  <a:lnTo>
                    <a:pt x="60" y="99"/>
                  </a:lnTo>
                  <a:lnTo>
                    <a:pt x="56" y="109"/>
                  </a:lnTo>
                  <a:lnTo>
                    <a:pt x="50" y="117"/>
                  </a:lnTo>
                  <a:lnTo>
                    <a:pt x="45" y="123"/>
                  </a:lnTo>
                  <a:lnTo>
                    <a:pt x="42" y="125"/>
                  </a:lnTo>
                  <a:lnTo>
                    <a:pt x="39" y="126"/>
                  </a:lnTo>
                  <a:lnTo>
                    <a:pt x="35" y="127"/>
                  </a:lnTo>
                  <a:lnTo>
                    <a:pt x="32" y="127"/>
                  </a:lnTo>
                  <a:lnTo>
                    <a:pt x="29" y="127"/>
                  </a:lnTo>
                  <a:lnTo>
                    <a:pt x="26" y="126"/>
                  </a:lnTo>
                  <a:lnTo>
                    <a:pt x="23" y="125"/>
                  </a:lnTo>
                  <a:lnTo>
                    <a:pt x="20" y="123"/>
                  </a:lnTo>
                  <a:lnTo>
                    <a:pt x="14" y="117"/>
                  </a:lnTo>
                  <a:lnTo>
                    <a:pt x="10" y="109"/>
                  </a:lnTo>
                  <a:lnTo>
                    <a:pt x="6" y="99"/>
                  </a:lnTo>
                  <a:lnTo>
                    <a:pt x="3" y="89"/>
                  </a:lnTo>
                  <a:lnTo>
                    <a:pt x="1" y="77"/>
                  </a:lnTo>
                  <a:lnTo>
                    <a:pt x="0" y="64"/>
                  </a:lnTo>
                  <a:lnTo>
                    <a:pt x="1" y="52"/>
                  </a:lnTo>
                  <a:lnTo>
                    <a:pt x="3" y="39"/>
                  </a:lnTo>
                  <a:lnTo>
                    <a:pt x="6" y="28"/>
                  </a:lnTo>
                  <a:lnTo>
                    <a:pt x="10" y="19"/>
                  </a:lnTo>
                  <a:lnTo>
                    <a:pt x="14" y="11"/>
                  </a:lnTo>
                  <a:lnTo>
                    <a:pt x="20" y="5"/>
                  </a:lnTo>
                  <a:lnTo>
                    <a:pt x="23" y="3"/>
                  </a:lnTo>
                  <a:lnTo>
                    <a:pt x="26" y="2"/>
                  </a:lnTo>
                  <a:lnTo>
                    <a:pt x="29" y="0"/>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41" name="Freeform 678"/>
            <p:cNvSpPr>
              <a:spLocks/>
            </p:cNvSpPr>
            <p:nvPr/>
          </p:nvSpPr>
          <p:spPr bwMode="auto">
            <a:xfrm>
              <a:off x="4573" y="1450"/>
              <a:ext cx="65" cy="127"/>
            </a:xfrm>
            <a:custGeom>
              <a:avLst/>
              <a:gdLst>
                <a:gd name="T0" fmla="*/ 32 w 65"/>
                <a:gd name="T1" fmla="*/ 0 h 127"/>
                <a:gd name="T2" fmla="*/ 35 w 65"/>
                <a:gd name="T3" fmla="*/ 0 h 127"/>
                <a:gd name="T4" fmla="*/ 39 w 65"/>
                <a:gd name="T5" fmla="*/ 2 h 127"/>
                <a:gd name="T6" fmla="*/ 42 w 65"/>
                <a:gd name="T7" fmla="*/ 3 h 127"/>
                <a:gd name="T8" fmla="*/ 45 w 65"/>
                <a:gd name="T9" fmla="*/ 5 h 127"/>
                <a:gd name="T10" fmla="*/ 50 w 65"/>
                <a:gd name="T11" fmla="*/ 11 h 127"/>
                <a:gd name="T12" fmla="*/ 56 w 65"/>
                <a:gd name="T13" fmla="*/ 19 h 127"/>
                <a:gd name="T14" fmla="*/ 60 w 65"/>
                <a:gd name="T15" fmla="*/ 28 h 127"/>
                <a:gd name="T16" fmla="*/ 63 w 65"/>
                <a:gd name="T17" fmla="*/ 39 h 127"/>
                <a:gd name="T18" fmla="*/ 65 w 65"/>
                <a:gd name="T19" fmla="*/ 52 h 127"/>
                <a:gd name="T20" fmla="*/ 65 w 65"/>
                <a:gd name="T21" fmla="*/ 64 h 127"/>
                <a:gd name="T22" fmla="*/ 65 w 65"/>
                <a:gd name="T23" fmla="*/ 77 h 127"/>
                <a:gd name="T24" fmla="*/ 63 w 65"/>
                <a:gd name="T25" fmla="*/ 89 h 127"/>
                <a:gd name="T26" fmla="*/ 60 w 65"/>
                <a:gd name="T27" fmla="*/ 99 h 127"/>
                <a:gd name="T28" fmla="*/ 56 w 65"/>
                <a:gd name="T29" fmla="*/ 109 h 127"/>
                <a:gd name="T30" fmla="*/ 50 w 65"/>
                <a:gd name="T31" fmla="*/ 117 h 127"/>
                <a:gd name="T32" fmla="*/ 45 w 65"/>
                <a:gd name="T33" fmla="*/ 123 h 127"/>
                <a:gd name="T34" fmla="*/ 42 w 65"/>
                <a:gd name="T35" fmla="*/ 125 h 127"/>
                <a:gd name="T36" fmla="*/ 39 w 65"/>
                <a:gd name="T37" fmla="*/ 126 h 127"/>
                <a:gd name="T38" fmla="*/ 35 w 65"/>
                <a:gd name="T39" fmla="*/ 127 h 127"/>
                <a:gd name="T40" fmla="*/ 32 w 65"/>
                <a:gd name="T41" fmla="*/ 127 h 127"/>
                <a:gd name="T42" fmla="*/ 29 w 65"/>
                <a:gd name="T43" fmla="*/ 127 h 127"/>
                <a:gd name="T44" fmla="*/ 26 w 65"/>
                <a:gd name="T45" fmla="*/ 126 h 127"/>
                <a:gd name="T46" fmla="*/ 23 w 65"/>
                <a:gd name="T47" fmla="*/ 125 h 127"/>
                <a:gd name="T48" fmla="*/ 20 w 65"/>
                <a:gd name="T49" fmla="*/ 123 h 127"/>
                <a:gd name="T50" fmla="*/ 14 w 65"/>
                <a:gd name="T51" fmla="*/ 117 h 127"/>
                <a:gd name="T52" fmla="*/ 10 w 65"/>
                <a:gd name="T53" fmla="*/ 109 h 127"/>
                <a:gd name="T54" fmla="*/ 6 w 65"/>
                <a:gd name="T55" fmla="*/ 99 h 127"/>
                <a:gd name="T56" fmla="*/ 3 w 65"/>
                <a:gd name="T57" fmla="*/ 89 h 127"/>
                <a:gd name="T58" fmla="*/ 1 w 65"/>
                <a:gd name="T59" fmla="*/ 77 h 127"/>
                <a:gd name="T60" fmla="*/ 0 w 65"/>
                <a:gd name="T61" fmla="*/ 64 h 127"/>
                <a:gd name="T62" fmla="*/ 1 w 65"/>
                <a:gd name="T63" fmla="*/ 52 h 127"/>
                <a:gd name="T64" fmla="*/ 3 w 65"/>
                <a:gd name="T65" fmla="*/ 39 h 127"/>
                <a:gd name="T66" fmla="*/ 6 w 65"/>
                <a:gd name="T67" fmla="*/ 28 h 127"/>
                <a:gd name="T68" fmla="*/ 10 w 65"/>
                <a:gd name="T69" fmla="*/ 19 h 127"/>
                <a:gd name="T70" fmla="*/ 14 w 65"/>
                <a:gd name="T71" fmla="*/ 11 h 127"/>
                <a:gd name="T72" fmla="*/ 20 w 65"/>
                <a:gd name="T73" fmla="*/ 5 h 127"/>
                <a:gd name="T74" fmla="*/ 23 w 65"/>
                <a:gd name="T75" fmla="*/ 3 h 127"/>
                <a:gd name="T76" fmla="*/ 26 w 65"/>
                <a:gd name="T77" fmla="*/ 2 h 127"/>
                <a:gd name="T78" fmla="*/ 29 w 65"/>
                <a:gd name="T79" fmla="*/ 0 h 127"/>
                <a:gd name="T80" fmla="*/ 32 w 65"/>
                <a:gd name="T81" fmla="*/ 0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127"/>
                <a:gd name="T125" fmla="*/ 65 w 65"/>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127">
                  <a:moveTo>
                    <a:pt x="32" y="0"/>
                  </a:moveTo>
                  <a:lnTo>
                    <a:pt x="35" y="0"/>
                  </a:lnTo>
                  <a:lnTo>
                    <a:pt x="39" y="2"/>
                  </a:lnTo>
                  <a:lnTo>
                    <a:pt x="42" y="3"/>
                  </a:lnTo>
                  <a:lnTo>
                    <a:pt x="45" y="5"/>
                  </a:lnTo>
                  <a:lnTo>
                    <a:pt x="50" y="11"/>
                  </a:lnTo>
                  <a:lnTo>
                    <a:pt x="56" y="19"/>
                  </a:lnTo>
                  <a:lnTo>
                    <a:pt x="60" y="28"/>
                  </a:lnTo>
                  <a:lnTo>
                    <a:pt x="63" y="39"/>
                  </a:lnTo>
                  <a:lnTo>
                    <a:pt x="65" y="52"/>
                  </a:lnTo>
                  <a:lnTo>
                    <a:pt x="65" y="64"/>
                  </a:lnTo>
                  <a:lnTo>
                    <a:pt x="65" y="77"/>
                  </a:lnTo>
                  <a:lnTo>
                    <a:pt x="63" y="89"/>
                  </a:lnTo>
                  <a:lnTo>
                    <a:pt x="60" y="99"/>
                  </a:lnTo>
                  <a:lnTo>
                    <a:pt x="56" y="109"/>
                  </a:lnTo>
                  <a:lnTo>
                    <a:pt x="50" y="117"/>
                  </a:lnTo>
                  <a:lnTo>
                    <a:pt x="45" y="123"/>
                  </a:lnTo>
                  <a:lnTo>
                    <a:pt x="42" y="125"/>
                  </a:lnTo>
                  <a:lnTo>
                    <a:pt x="39" y="126"/>
                  </a:lnTo>
                  <a:lnTo>
                    <a:pt x="35" y="127"/>
                  </a:lnTo>
                  <a:lnTo>
                    <a:pt x="32" y="127"/>
                  </a:lnTo>
                  <a:lnTo>
                    <a:pt x="29" y="127"/>
                  </a:lnTo>
                  <a:lnTo>
                    <a:pt x="26" y="126"/>
                  </a:lnTo>
                  <a:lnTo>
                    <a:pt x="23" y="125"/>
                  </a:lnTo>
                  <a:lnTo>
                    <a:pt x="20" y="123"/>
                  </a:lnTo>
                  <a:lnTo>
                    <a:pt x="14" y="117"/>
                  </a:lnTo>
                  <a:lnTo>
                    <a:pt x="10" y="109"/>
                  </a:lnTo>
                  <a:lnTo>
                    <a:pt x="6" y="99"/>
                  </a:lnTo>
                  <a:lnTo>
                    <a:pt x="3" y="89"/>
                  </a:lnTo>
                  <a:lnTo>
                    <a:pt x="1" y="77"/>
                  </a:lnTo>
                  <a:lnTo>
                    <a:pt x="0" y="64"/>
                  </a:lnTo>
                  <a:lnTo>
                    <a:pt x="1" y="52"/>
                  </a:lnTo>
                  <a:lnTo>
                    <a:pt x="3" y="39"/>
                  </a:lnTo>
                  <a:lnTo>
                    <a:pt x="6" y="28"/>
                  </a:lnTo>
                  <a:lnTo>
                    <a:pt x="10" y="19"/>
                  </a:lnTo>
                  <a:lnTo>
                    <a:pt x="14" y="11"/>
                  </a:lnTo>
                  <a:lnTo>
                    <a:pt x="20" y="5"/>
                  </a:lnTo>
                  <a:lnTo>
                    <a:pt x="23" y="3"/>
                  </a:lnTo>
                  <a:lnTo>
                    <a:pt x="26" y="2"/>
                  </a:lnTo>
                  <a:lnTo>
                    <a:pt x="29" y="0"/>
                  </a:lnTo>
                  <a:lnTo>
                    <a:pt x="32" y="0"/>
                  </a:lnTo>
                </a:path>
              </a:pathLst>
            </a:custGeom>
            <a:solidFill>
              <a:srgbClr val="DF9DA5"/>
            </a:solidFill>
            <a:ln w="1588">
              <a:solidFill>
                <a:srgbClr val="1F1A17"/>
              </a:solidFill>
              <a:prstDash val="solid"/>
              <a:round/>
              <a:headEnd/>
              <a:tailEnd/>
            </a:ln>
          </p:spPr>
          <p:txBody>
            <a:bodyPr/>
            <a:lstStyle/>
            <a:p>
              <a:endParaRPr lang="ru-RU"/>
            </a:p>
          </p:txBody>
        </p:sp>
        <p:sp>
          <p:nvSpPr>
            <p:cNvPr id="15742" name="Freeform 679"/>
            <p:cNvSpPr>
              <a:spLocks/>
            </p:cNvSpPr>
            <p:nvPr/>
          </p:nvSpPr>
          <p:spPr bwMode="auto">
            <a:xfrm>
              <a:off x="3920" y="1023"/>
              <a:ext cx="103" cy="156"/>
            </a:xfrm>
            <a:custGeom>
              <a:avLst/>
              <a:gdLst>
                <a:gd name="T0" fmla="*/ 20 w 103"/>
                <a:gd name="T1" fmla="*/ 0 h 156"/>
                <a:gd name="T2" fmla="*/ 83 w 103"/>
                <a:gd name="T3" fmla="*/ 0 h 156"/>
                <a:gd name="T4" fmla="*/ 87 w 103"/>
                <a:gd name="T5" fmla="*/ 1 h 156"/>
                <a:gd name="T6" fmla="*/ 91 w 103"/>
                <a:gd name="T7" fmla="*/ 4 h 156"/>
                <a:gd name="T8" fmla="*/ 94 w 103"/>
                <a:gd name="T9" fmla="*/ 8 h 156"/>
                <a:gd name="T10" fmla="*/ 97 w 103"/>
                <a:gd name="T11" fmla="*/ 14 h 156"/>
                <a:gd name="T12" fmla="*/ 100 w 103"/>
                <a:gd name="T13" fmla="*/ 20 h 156"/>
                <a:gd name="T14" fmla="*/ 101 w 103"/>
                <a:gd name="T15" fmla="*/ 28 h 156"/>
                <a:gd name="T16" fmla="*/ 103 w 103"/>
                <a:gd name="T17" fmla="*/ 36 h 156"/>
                <a:gd name="T18" fmla="*/ 103 w 103"/>
                <a:gd name="T19" fmla="*/ 45 h 156"/>
                <a:gd name="T20" fmla="*/ 103 w 103"/>
                <a:gd name="T21" fmla="*/ 111 h 156"/>
                <a:gd name="T22" fmla="*/ 103 w 103"/>
                <a:gd name="T23" fmla="*/ 120 h 156"/>
                <a:gd name="T24" fmla="*/ 101 w 103"/>
                <a:gd name="T25" fmla="*/ 128 h 156"/>
                <a:gd name="T26" fmla="*/ 100 w 103"/>
                <a:gd name="T27" fmla="*/ 136 h 156"/>
                <a:gd name="T28" fmla="*/ 97 w 103"/>
                <a:gd name="T29" fmla="*/ 142 h 156"/>
                <a:gd name="T30" fmla="*/ 94 w 103"/>
                <a:gd name="T31" fmla="*/ 148 h 156"/>
                <a:gd name="T32" fmla="*/ 91 w 103"/>
                <a:gd name="T33" fmla="*/ 153 h 156"/>
                <a:gd name="T34" fmla="*/ 87 w 103"/>
                <a:gd name="T35" fmla="*/ 155 h 156"/>
                <a:gd name="T36" fmla="*/ 83 w 103"/>
                <a:gd name="T37" fmla="*/ 156 h 156"/>
                <a:gd name="T38" fmla="*/ 20 w 103"/>
                <a:gd name="T39" fmla="*/ 156 h 156"/>
                <a:gd name="T40" fmla="*/ 16 w 103"/>
                <a:gd name="T41" fmla="*/ 155 h 156"/>
                <a:gd name="T42" fmla="*/ 12 w 103"/>
                <a:gd name="T43" fmla="*/ 153 h 156"/>
                <a:gd name="T44" fmla="*/ 8 w 103"/>
                <a:gd name="T45" fmla="*/ 148 h 156"/>
                <a:gd name="T46" fmla="*/ 5 w 103"/>
                <a:gd name="T47" fmla="*/ 142 h 156"/>
                <a:gd name="T48" fmla="*/ 3 w 103"/>
                <a:gd name="T49" fmla="*/ 136 h 156"/>
                <a:gd name="T50" fmla="*/ 1 w 103"/>
                <a:gd name="T51" fmla="*/ 128 h 156"/>
                <a:gd name="T52" fmla="*/ 0 w 103"/>
                <a:gd name="T53" fmla="*/ 120 h 156"/>
                <a:gd name="T54" fmla="*/ 0 w 103"/>
                <a:gd name="T55" fmla="*/ 111 h 156"/>
                <a:gd name="T56" fmla="*/ 0 w 103"/>
                <a:gd name="T57" fmla="*/ 45 h 156"/>
                <a:gd name="T58" fmla="*/ 0 w 103"/>
                <a:gd name="T59" fmla="*/ 36 h 156"/>
                <a:gd name="T60" fmla="*/ 1 w 103"/>
                <a:gd name="T61" fmla="*/ 28 h 156"/>
                <a:gd name="T62" fmla="*/ 3 w 103"/>
                <a:gd name="T63" fmla="*/ 20 h 156"/>
                <a:gd name="T64" fmla="*/ 5 w 103"/>
                <a:gd name="T65" fmla="*/ 14 h 156"/>
                <a:gd name="T66" fmla="*/ 8 w 103"/>
                <a:gd name="T67" fmla="*/ 8 h 156"/>
                <a:gd name="T68" fmla="*/ 12 w 103"/>
                <a:gd name="T69" fmla="*/ 4 h 156"/>
                <a:gd name="T70" fmla="*/ 16 w 103"/>
                <a:gd name="T71" fmla="*/ 1 h 156"/>
                <a:gd name="T72" fmla="*/ 20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0" y="0"/>
                  </a:moveTo>
                  <a:lnTo>
                    <a:pt x="83" y="0"/>
                  </a:lnTo>
                  <a:lnTo>
                    <a:pt x="87" y="1"/>
                  </a:lnTo>
                  <a:lnTo>
                    <a:pt x="91" y="4"/>
                  </a:lnTo>
                  <a:lnTo>
                    <a:pt x="94" y="8"/>
                  </a:lnTo>
                  <a:lnTo>
                    <a:pt x="97" y="14"/>
                  </a:lnTo>
                  <a:lnTo>
                    <a:pt x="100" y="20"/>
                  </a:lnTo>
                  <a:lnTo>
                    <a:pt x="101" y="28"/>
                  </a:lnTo>
                  <a:lnTo>
                    <a:pt x="103" y="36"/>
                  </a:lnTo>
                  <a:lnTo>
                    <a:pt x="103" y="45"/>
                  </a:lnTo>
                  <a:lnTo>
                    <a:pt x="103" y="111"/>
                  </a:lnTo>
                  <a:lnTo>
                    <a:pt x="103" y="120"/>
                  </a:lnTo>
                  <a:lnTo>
                    <a:pt x="101" y="128"/>
                  </a:lnTo>
                  <a:lnTo>
                    <a:pt x="100" y="136"/>
                  </a:lnTo>
                  <a:lnTo>
                    <a:pt x="97" y="142"/>
                  </a:lnTo>
                  <a:lnTo>
                    <a:pt x="94" y="148"/>
                  </a:lnTo>
                  <a:lnTo>
                    <a:pt x="91" y="153"/>
                  </a:lnTo>
                  <a:lnTo>
                    <a:pt x="87" y="155"/>
                  </a:lnTo>
                  <a:lnTo>
                    <a:pt x="83" y="156"/>
                  </a:lnTo>
                  <a:lnTo>
                    <a:pt x="20" y="156"/>
                  </a:lnTo>
                  <a:lnTo>
                    <a:pt x="16" y="155"/>
                  </a:lnTo>
                  <a:lnTo>
                    <a:pt x="12" y="153"/>
                  </a:lnTo>
                  <a:lnTo>
                    <a:pt x="8" y="148"/>
                  </a:lnTo>
                  <a:lnTo>
                    <a:pt x="5" y="142"/>
                  </a:lnTo>
                  <a:lnTo>
                    <a:pt x="3" y="136"/>
                  </a:lnTo>
                  <a:lnTo>
                    <a:pt x="1" y="128"/>
                  </a:lnTo>
                  <a:lnTo>
                    <a:pt x="0" y="120"/>
                  </a:lnTo>
                  <a:lnTo>
                    <a:pt x="0" y="111"/>
                  </a:lnTo>
                  <a:lnTo>
                    <a:pt x="0" y="45"/>
                  </a:lnTo>
                  <a:lnTo>
                    <a:pt x="0" y="36"/>
                  </a:lnTo>
                  <a:lnTo>
                    <a:pt x="1" y="28"/>
                  </a:lnTo>
                  <a:lnTo>
                    <a:pt x="3" y="20"/>
                  </a:lnTo>
                  <a:lnTo>
                    <a:pt x="5" y="14"/>
                  </a:lnTo>
                  <a:lnTo>
                    <a:pt x="8" y="8"/>
                  </a:lnTo>
                  <a:lnTo>
                    <a:pt x="12" y="4"/>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43" name="Freeform 680"/>
            <p:cNvSpPr>
              <a:spLocks/>
            </p:cNvSpPr>
            <p:nvPr/>
          </p:nvSpPr>
          <p:spPr bwMode="auto">
            <a:xfrm>
              <a:off x="3920" y="1023"/>
              <a:ext cx="103" cy="156"/>
            </a:xfrm>
            <a:custGeom>
              <a:avLst/>
              <a:gdLst>
                <a:gd name="T0" fmla="*/ 20 w 103"/>
                <a:gd name="T1" fmla="*/ 0 h 156"/>
                <a:gd name="T2" fmla="*/ 83 w 103"/>
                <a:gd name="T3" fmla="*/ 0 h 156"/>
                <a:gd name="T4" fmla="*/ 87 w 103"/>
                <a:gd name="T5" fmla="*/ 1 h 156"/>
                <a:gd name="T6" fmla="*/ 91 w 103"/>
                <a:gd name="T7" fmla="*/ 4 h 156"/>
                <a:gd name="T8" fmla="*/ 94 w 103"/>
                <a:gd name="T9" fmla="*/ 8 h 156"/>
                <a:gd name="T10" fmla="*/ 97 w 103"/>
                <a:gd name="T11" fmla="*/ 14 h 156"/>
                <a:gd name="T12" fmla="*/ 100 w 103"/>
                <a:gd name="T13" fmla="*/ 20 h 156"/>
                <a:gd name="T14" fmla="*/ 101 w 103"/>
                <a:gd name="T15" fmla="*/ 28 h 156"/>
                <a:gd name="T16" fmla="*/ 103 w 103"/>
                <a:gd name="T17" fmla="*/ 36 h 156"/>
                <a:gd name="T18" fmla="*/ 103 w 103"/>
                <a:gd name="T19" fmla="*/ 45 h 156"/>
                <a:gd name="T20" fmla="*/ 103 w 103"/>
                <a:gd name="T21" fmla="*/ 111 h 156"/>
                <a:gd name="T22" fmla="*/ 103 w 103"/>
                <a:gd name="T23" fmla="*/ 120 h 156"/>
                <a:gd name="T24" fmla="*/ 101 w 103"/>
                <a:gd name="T25" fmla="*/ 128 h 156"/>
                <a:gd name="T26" fmla="*/ 100 w 103"/>
                <a:gd name="T27" fmla="*/ 136 h 156"/>
                <a:gd name="T28" fmla="*/ 97 w 103"/>
                <a:gd name="T29" fmla="*/ 142 h 156"/>
                <a:gd name="T30" fmla="*/ 94 w 103"/>
                <a:gd name="T31" fmla="*/ 148 h 156"/>
                <a:gd name="T32" fmla="*/ 91 w 103"/>
                <a:gd name="T33" fmla="*/ 153 h 156"/>
                <a:gd name="T34" fmla="*/ 87 w 103"/>
                <a:gd name="T35" fmla="*/ 155 h 156"/>
                <a:gd name="T36" fmla="*/ 83 w 103"/>
                <a:gd name="T37" fmla="*/ 156 h 156"/>
                <a:gd name="T38" fmla="*/ 20 w 103"/>
                <a:gd name="T39" fmla="*/ 156 h 156"/>
                <a:gd name="T40" fmla="*/ 16 w 103"/>
                <a:gd name="T41" fmla="*/ 155 h 156"/>
                <a:gd name="T42" fmla="*/ 12 w 103"/>
                <a:gd name="T43" fmla="*/ 153 h 156"/>
                <a:gd name="T44" fmla="*/ 8 w 103"/>
                <a:gd name="T45" fmla="*/ 148 h 156"/>
                <a:gd name="T46" fmla="*/ 5 w 103"/>
                <a:gd name="T47" fmla="*/ 142 h 156"/>
                <a:gd name="T48" fmla="*/ 3 w 103"/>
                <a:gd name="T49" fmla="*/ 136 h 156"/>
                <a:gd name="T50" fmla="*/ 1 w 103"/>
                <a:gd name="T51" fmla="*/ 128 h 156"/>
                <a:gd name="T52" fmla="*/ 0 w 103"/>
                <a:gd name="T53" fmla="*/ 120 h 156"/>
                <a:gd name="T54" fmla="*/ 0 w 103"/>
                <a:gd name="T55" fmla="*/ 111 h 156"/>
                <a:gd name="T56" fmla="*/ 0 w 103"/>
                <a:gd name="T57" fmla="*/ 45 h 156"/>
                <a:gd name="T58" fmla="*/ 0 w 103"/>
                <a:gd name="T59" fmla="*/ 36 h 156"/>
                <a:gd name="T60" fmla="*/ 1 w 103"/>
                <a:gd name="T61" fmla="*/ 28 h 156"/>
                <a:gd name="T62" fmla="*/ 3 w 103"/>
                <a:gd name="T63" fmla="*/ 20 h 156"/>
                <a:gd name="T64" fmla="*/ 5 w 103"/>
                <a:gd name="T65" fmla="*/ 14 h 156"/>
                <a:gd name="T66" fmla="*/ 8 w 103"/>
                <a:gd name="T67" fmla="*/ 8 h 156"/>
                <a:gd name="T68" fmla="*/ 12 w 103"/>
                <a:gd name="T69" fmla="*/ 4 h 156"/>
                <a:gd name="T70" fmla="*/ 16 w 103"/>
                <a:gd name="T71" fmla="*/ 1 h 156"/>
                <a:gd name="T72" fmla="*/ 20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0" y="0"/>
                  </a:moveTo>
                  <a:lnTo>
                    <a:pt x="83" y="0"/>
                  </a:lnTo>
                  <a:lnTo>
                    <a:pt x="87" y="1"/>
                  </a:lnTo>
                  <a:lnTo>
                    <a:pt x="91" y="4"/>
                  </a:lnTo>
                  <a:lnTo>
                    <a:pt x="94" y="8"/>
                  </a:lnTo>
                  <a:lnTo>
                    <a:pt x="97" y="14"/>
                  </a:lnTo>
                  <a:lnTo>
                    <a:pt x="100" y="20"/>
                  </a:lnTo>
                  <a:lnTo>
                    <a:pt x="101" y="28"/>
                  </a:lnTo>
                  <a:lnTo>
                    <a:pt x="103" y="36"/>
                  </a:lnTo>
                  <a:lnTo>
                    <a:pt x="103" y="45"/>
                  </a:lnTo>
                  <a:lnTo>
                    <a:pt x="103" y="111"/>
                  </a:lnTo>
                  <a:lnTo>
                    <a:pt x="103" y="120"/>
                  </a:lnTo>
                  <a:lnTo>
                    <a:pt x="101" y="128"/>
                  </a:lnTo>
                  <a:lnTo>
                    <a:pt x="100" y="136"/>
                  </a:lnTo>
                  <a:lnTo>
                    <a:pt x="97" y="142"/>
                  </a:lnTo>
                  <a:lnTo>
                    <a:pt x="94" y="148"/>
                  </a:lnTo>
                  <a:lnTo>
                    <a:pt x="91" y="153"/>
                  </a:lnTo>
                  <a:lnTo>
                    <a:pt x="87" y="155"/>
                  </a:lnTo>
                  <a:lnTo>
                    <a:pt x="83" y="156"/>
                  </a:lnTo>
                  <a:lnTo>
                    <a:pt x="20" y="156"/>
                  </a:lnTo>
                  <a:lnTo>
                    <a:pt x="16" y="155"/>
                  </a:lnTo>
                  <a:lnTo>
                    <a:pt x="12" y="153"/>
                  </a:lnTo>
                  <a:lnTo>
                    <a:pt x="8" y="148"/>
                  </a:lnTo>
                  <a:lnTo>
                    <a:pt x="5" y="142"/>
                  </a:lnTo>
                  <a:lnTo>
                    <a:pt x="3" y="136"/>
                  </a:lnTo>
                  <a:lnTo>
                    <a:pt x="1" y="128"/>
                  </a:lnTo>
                  <a:lnTo>
                    <a:pt x="0" y="120"/>
                  </a:lnTo>
                  <a:lnTo>
                    <a:pt x="0" y="111"/>
                  </a:lnTo>
                  <a:lnTo>
                    <a:pt x="0" y="45"/>
                  </a:lnTo>
                  <a:lnTo>
                    <a:pt x="0" y="36"/>
                  </a:lnTo>
                  <a:lnTo>
                    <a:pt x="1" y="28"/>
                  </a:lnTo>
                  <a:lnTo>
                    <a:pt x="3" y="20"/>
                  </a:lnTo>
                  <a:lnTo>
                    <a:pt x="5" y="14"/>
                  </a:lnTo>
                  <a:lnTo>
                    <a:pt x="8" y="8"/>
                  </a:lnTo>
                  <a:lnTo>
                    <a:pt x="12" y="4"/>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44" name="Freeform 681"/>
            <p:cNvSpPr>
              <a:spLocks/>
            </p:cNvSpPr>
            <p:nvPr/>
          </p:nvSpPr>
          <p:spPr bwMode="auto">
            <a:xfrm>
              <a:off x="3936" y="1063"/>
              <a:ext cx="65" cy="89"/>
            </a:xfrm>
            <a:custGeom>
              <a:avLst/>
              <a:gdLst>
                <a:gd name="T0" fmla="*/ 32 w 65"/>
                <a:gd name="T1" fmla="*/ 0 h 89"/>
                <a:gd name="T2" fmla="*/ 38 w 65"/>
                <a:gd name="T3" fmla="*/ 1 h 89"/>
                <a:gd name="T4" fmla="*/ 44 w 65"/>
                <a:gd name="T5" fmla="*/ 3 h 89"/>
                <a:gd name="T6" fmla="*/ 50 w 65"/>
                <a:gd name="T7" fmla="*/ 8 h 89"/>
                <a:gd name="T8" fmla="*/ 54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4 w 65"/>
                <a:gd name="T25" fmla="*/ 77 h 89"/>
                <a:gd name="T26" fmla="*/ 50 w 65"/>
                <a:gd name="T27" fmla="*/ 81 h 89"/>
                <a:gd name="T28" fmla="*/ 44 w 65"/>
                <a:gd name="T29" fmla="*/ 86 h 89"/>
                <a:gd name="T30" fmla="*/ 38 w 65"/>
                <a:gd name="T31" fmla="*/ 88 h 89"/>
                <a:gd name="T32" fmla="*/ 32 w 65"/>
                <a:gd name="T33" fmla="*/ 89 h 89"/>
                <a:gd name="T34" fmla="*/ 25 w 65"/>
                <a:gd name="T35" fmla="*/ 88 h 89"/>
                <a:gd name="T36" fmla="*/ 19 w 65"/>
                <a:gd name="T37" fmla="*/ 86 h 89"/>
                <a:gd name="T38" fmla="*/ 14 w 65"/>
                <a:gd name="T39" fmla="*/ 81 h 89"/>
                <a:gd name="T40" fmla="*/ 9 w 65"/>
                <a:gd name="T41" fmla="*/ 77 h 89"/>
                <a:gd name="T42" fmla="*/ 5 w 65"/>
                <a:gd name="T43" fmla="*/ 70 h 89"/>
                <a:gd name="T44" fmla="*/ 2 w 65"/>
                <a:gd name="T45" fmla="*/ 63 h 89"/>
                <a:gd name="T46" fmla="*/ 0 w 65"/>
                <a:gd name="T47" fmla="*/ 53 h 89"/>
                <a:gd name="T48" fmla="*/ 0 w 65"/>
                <a:gd name="T49" fmla="*/ 45 h 89"/>
                <a:gd name="T50" fmla="*/ 0 w 65"/>
                <a:gd name="T51" fmla="*/ 36 h 89"/>
                <a:gd name="T52" fmla="*/ 2 w 65"/>
                <a:gd name="T53" fmla="*/ 28 h 89"/>
                <a:gd name="T54" fmla="*/ 5 w 65"/>
                <a:gd name="T55" fmla="*/ 19 h 89"/>
                <a:gd name="T56" fmla="*/ 9 w 65"/>
                <a:gd name="T57" fmla="*/ 14 h 89"/>
                <a:gd name="T58" fmla="*/ 14 w 65"/>
                <a:gd name="T59" fmla="*/ 8 h 89"/>
                <a:gd name="T60" fmla="*/ 19 w 65"/>
                <a:gd name="T61" fmla="*/ 3 h 89"/>
                <a:gd name="T62" fmla="*/ 25 w 65"/>
                <a:gd name="T63" fmla="*/ 1 h 89"/>
                <a:gd name="T64" fmla="*/ 32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2" y="0"/>
                  </a:moveTo>
                  <a:lnTo>
                    <a:pt x="38" y="1"/>
                  </a:lnTo>
                  <a:lnTo>
                    <a:pt x="44" y="3"/>
                  </a:lnTo>
                  <a:lnTo>
                    <a:pt x="50" y="8"/>
                  </a:lnTo>
                  <a:lnTo>
                    <a:pt x="54" y="14"/>
                  </a:lnTo>
                  <a:lnTo>
                    <a:pt x="59" y="19"/>
                  </a:lnTo>
                  <a:lnTo>
                    <a:pt x="62" y="28"/>
                  </a:lnTo>
                  <a:lnTo>
                    <a:pt x="64" y="36"/>
                  </a:lnTo>
                  <a:lnTo>
                    <a:pt x="65" y="45"/>
                  </a:lnTo>
                  <a:lnTo>
                    <a:pt x="64" y="53"/>
                  </a:lnTo>
                  <a:lnTo>
                    <a:pt x="62" y="63"/>
                  </a:lnTo>
                  <a:lnTo>
                    <a:pt x="59" y="70"/>
                  </a:lnTo>
                  <a:lnTo>
                    <a:pt x="54" y="77"/>
                  </a:lnTo>
                  <a:lnTo>
                    <a:pt x="50" y="81"/>
                  </a:lnTo>
                  <a:lnTo>
                    <a:pt x="44" y="86"/>
                  </a:lnTo>
                  <a:lnTo>
                    <a:pt x="38" y="88"/>
                  </a:lnTo>
                  <a:lnTo>
                    <a:pt x="32" y="89"/>
                  </a:lnTo>
                  <a:lnTo>
                    <a:pt x="25" y="88"/>
                  </a:lnTo>
                  <a:lnTo>
                    <a:pt x="19" y="86"/>
                  </a:lnTo>
                  <a:lnTo>
                    <a:pt x="14" y="81"/>
                  </a:lnTo>
                  <a:lnTo>
                    <a:pt x="9" y="77"/>
                  </a:lnTo>
                  <a:lnTo>
                    <a:pt x="5" y="70"/>
                  </a:lnTo>
                  <a:lnTo>
                    <a:pt x="2" y="63"/>
                  </a:lnTo>
                  <a:lnTo>
                    <a:pt x="0" y="53"/>
                  </a:lnTo>
                  <a:lnTo>
                    <a:pt x="0" y="45"/>
                  </a:lnTo>
                  <a:lnTo>
                    <a:pt x="0" y="36"/>
                  </a:lnTo>
                  <a:lnTo>
                    <a:pt x="2" y="28"/>
                  </a:lnTo>
                  <a:lnTo>
                    <a:pt x="5" y="19"/>
                  </a:lnTo>
                  <a:lnTo>
                    <a:pt x="9" y="14"/>
                  </a:lnTo>
                  <a:lnTo>
                    <a:pt x="14" y="8"/>
                  </a:lnTo>
                  <a:lnTo>
                    <a:pt x="19" y="3"/>
                  </a:lnTo>
                  <a:lnTo>
                    <a:pt x="25" y="1"/>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45" name="Freeform 682"/>
            <p:cNvSpPr>
              <a:spLocks/>
            </p:cNvSpPr>
            <p:nvPr/>
          </p:nvSpPr>
          <p:spPr bwMode="auto">
            <a:xfrm>
              <a:off x="3936" y="1063"/>
              <a:ext cx="65" cy="89"/>
            </a:xfrm>
            <a:custGeom>
              <a:avLst/>
              <a:gdLst>
                <a:gd name="T0" fmla="*/ 32 w 65"/>
                <a:gd name="T1" fmla="*/ 0 h 89"/>
                <a:gd name="T2" fmla="*/ 38 w 65"/>
                <a:gd name="T3" fmla="*/ 1 h 89"/>
                <a:gd name="T4" fmla="*/ 44 w 65"/>
                <a:gd name="T5" fmla="*/ 3 h 89"/>
                <a:gd name="T6" fmla="*/ 50 w 65"/>
                <a:gd name="T7" fmla="*/ 8 h 89"/>
                <a:gd name="T8" fmla="*/ 54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4 w 65"/>
                <a:gd name="T25" fmla="*/ 77 h 89"/>
                <a:gd name="T26" fmla="*/ 50 w 65"/>
                <a:gd name="T27" fmla="*/ 81 h 89"/>
                <a:gd name="T28" fmla="*/ 44 w 65"/>
                <a:gd name="T29" fmla="*/ 86 h 89"/>
                <a:gd name="T30" fmla="*/ 38 w 65"/>
                <a:gd name="T31" fmla="*/ 88 h 89"/>
                <a:gd name="T32" fmla="*/ 32 w 65"/>
                <a:gd name="T33" fmla="*/ 89 h 89"/>
                <a:gd name="T34" fmla="*/ 25 w 65"/>
                <a:gd name="T35" fmla="*/ 88 h 89"/>
                <a:gd name="T36" fmla="*/ 19 w 65"/>
                <a:gd name="T37" fmla="*/ 86 h 89"/>
                <a:gd name="T38" fmla="*/ 14 w 65"/>
                <a:gd name="T39" fmla="*/ 81 h 89"/>
                <a:gd name="T40" fmla="*/ 9 w 65"/>
                <a:gd name="T41" fmla="*/ 77 h 89"/>
                <a:gd name="T42" fmla="*/ 5 w 65"/>
                <a:gd name="T43" fmla="*/ 70 h 89"/>
                <a:gd name="T44" fmla="*/ 2 w 65"/>
                <a:gd name="T45" fmla="*/ 63 h 89"/>
                <a:gd name="T46" fmla="*/ 0 w 65"/>
                <a:gd name="T47" fmla="*/ 53 h 89"/>
                <a:gd name="T48" fmla="*/ 0 w 65"/>
                <a:gd name="T49" fmla="*/ 45 h 89"/>
                <a:gd name="T50" fmla="*/ 0 w 65"/>
                <a:gd name="T51" fmla="*/ 36 h 89"/>
                <a:gd name="T52" fmla="*/ 2 w 65"/>
                <a:gd name="T53" fmla="*/ 28 h 89"/>
                <a:gd name="T54" fmla="*/ 5 w 65"/>
                <a:gd name="T55" fmla="*/ 19 h 89"/>
                <a:gd name="T56" fmla="*/ 9 w 65"/>
                <a:gd name="T57" fmla="*/ 14 h 89"/>
                <a:gd name="T58" fmla="*/ 14 w 65"/>
                <a:gd name="T59" fmla="*/ 8 h 89"/>
                <a:gd name="T60" fmla="*/ 19 w 65"/>
                <a:gd name="T61" fmla="*/ 3 h 89"/>
                <a:gd name="T62" fmla="*/ 25 w 65"/>
                <a:gd name="T63" fmla="*/ 1 h 89"/>
                <a:gd name="T64" fmla="*/ 32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2" y="0"/>
                  </a:moveTo>
                  <a:lnTo>
                    <a:pt x="38" y="1"/>
                  </a:lnTo>
                  <a:lnTo>
                    <a:pt x="44" y="3"/>
                  </a:lnTo>
                  <a:lnTo>
                    <a:pt x="50" y="8"/>
                  </a:lnTo>
                  <a:lnTo>
                    <a:pt x="54" y="14"/>
                  </a:lnTo>
                  <a:lnTo>
                    <a:pt x="59" y="19"/>
                  </a:lnTo>
                  <a:lnTo>
                    <a:pt x="62" y="28"/>
                  </a:lnTo>
                  <a:lnTo>
                    <a:pt x="64" y="36"/>
                  </a:lnTo>
                  <a:lnTo>
                    <a:pt x="65" y="45"/>
                  </a:lnTo>
                  <a:lnTo>
                    <a:pt x="64" y="53"/>
                  </a:lnTo>
                  <a:lnTo>
                    <a:pt x="62" y="63"/>
                  </a:lnTo>
                  <a:lnTo>
                    <a:pt x="59" y="70"/>
                  </a:lnTo>
                  <a:lnTo>
                    <a:pt x="54" y="77"/>
                  </a:lnTo>
                  <a:lnTo>
                    <a:pt x="50" y="81"/>
                  </a:lnTo>
                  <a:lnTo>
                    <a:pt x="44" y="86"/>
                  </a:lnTo>
                  <a:lnTo>
                    <a:pt x="38" y="88"/>
                  </a:lnTo>
                  <a:lnTo>
                    <a:pt x="32" y="89"/>
                  </a:lnTo>
                  <a:lnTo>
                    <a:pt x="25" y="88"/>
                  </a:lnTo>
                  <a:lnTo>
                    <a:pt x="19" y="86"/>
                  </a:lnTo>
                  <a:lnTo>
                    <a:pt x="14" y="81"/>
                  </a:lnTo>
                  <a:lnTo>
                    <a:pt x="9" y="77"/>
                  </a:lnTo>
                  <a:lnTo>
                    <a:pt x="5" y="70"/>
                  </a:lnTo>
                  <a:lnTo>
                    <a:pt x="2" y="63"/>
                  </a:lnTo>
                  <a:lnTo>
                    <a:pt x="0" y="53"/>
                  </a:lnTo>
                  <a:lnTo>
                    <a:pt x="0" y="45"/>
                  </a:lnTo>
                  <a:lnTo>
                    <a:pt x="0" y="36"/>
                  </a:lnTo>
                  <a:lnTo>
                    <a:pt x="2" y="28"/>
                  </a:lnTo>
                  <a:lnTo>
                    <a:pt x="5" y="19"/>
                  </a:lnTo>
                  <a:lnTo>
                    <a:pt x="9" y="14"/>
                  </a:lnTo>
                  <a:lnTo>
                    <a:pt x="14" y="8"/>
                  </a:lnTo>
                  <a:lnTo>
                    <a:pt x="19" y="3"/>
                  </a:lnTo>
                  <a:lnTo>
                    <a:pt x="25" y="1"/>
                  </a:lnTo>
                  <a:lnTo>
                    <a:pt x="32" y="0"/>
                  </a:lnTo>
                  <a:close/>
                </a:path>
              </a:pathLst>
            </a:custGeom>
            <a:solidFill>
              <a:srgbClr val="DF9DA5"/>
            </a:solidFill>
            <a:ln w="1588">
              <a:solidFill>
                <a:srgbClr val="1F1A17"/>
              </a:solidFill>
              <a:prstDash val="solid"/>
              <a:round/>
              <a:headEnd/>
              <a:tailEnd/>
            </a:ln>
          </p:spPr>
          <p:txBody>
            <a:bodyPr/>
            <a:lstStyle/>
            <a:p>
              <a:endParaRPr lang="ru-RU"/>
            </a:p>
          </p:txBody>
        </p:sp>
        <p:sp>
          <p:nvSpPr>
            <p:cNvPr id="15746" name="Freeform 683"/>
            <p:cNvSpPr>
              <a:spLocks/>
            </p:cNvSpPr>
            <p:nvPr/>
          </p:nvSpPr>
          <p:spPr bwMode="auto">
            <a:xfrm>
              <a:off x="4026" y="1023"/>
              <a:ext cx="103" cy="156"/>
            </a:xfrm>
            <a:custGeom>
              <a:avLst/>
              <a:gdLst>
                <a:gd name="T0" fmla="*/ 20 w 103"/>
                <a:gd name="T1" fmla="*/ 0 h 156"/>
                <a:gd name="T2" fmla="*/ 83 w 103"/>
                <a:gd name="T3" fmla="*/ 0 h 156"/>
                <a:gd name="T4" fmla="*/ 87 w 103"/>
                <a:gd name="T5" fmla="*/ 1 h 156"/>
                <a:gd name="T6" fmla="*/ 91 w 103"/>
                <a:gd name="T7" fmla="*/ 4 h 156"/>
                <a:gd name="T8" fmla="*/ 94 w 103"/>
                <a:gd name="T9" fmla="*/ 8 h 156"/>
                <a:gd name="T10" fmla="*/ 97 w 103"/>
                <a:gd name="T11" fmla="*/ 14 h 156"/>
                <a:gd name="T12" fmla="*/ 100 w 103"/>
                <a:gd name="T13" fmla="*/ 20 h 156"/>
                <a:gd name="T14" fmla="*/ 101 w 103"/>
                <a:gd name="T15" fmla="*/ 28 h 156"/>
                <a:gd name="T16" fmla="*/ 103 w 103"/>
                <a:gd name="T17" fmla="*/ 36 h 156"/>
                <a:gd name="T18" fmla="*/ 103 w 103"/>
                <a:gd name="T19" fmla="*/ 45 h 156"/>
                <a:gd name="T20" fmla="*/ 103 w 103"/>
                <a:gd name="T21" fmla="*/ 111 h 156"/>
                <a:gd name="T22" fmla="*/ 103 w 103"/>
                <a:gd name="T23" fmla="*/ 120 h 156"/>
                <a:gd name="T24" fmla="*/ 101 w 103"/>
                <a:gd name="T25" fmla="*/ 128 h 156"/>
                <a:gd name="T26" fmla="*/ 100 w 103"/>
                <a:gd name="T27" fmla="*/ 136 h 156"/>
                <a:gd name="T28" fmla="*/ 97 w 103"/>
                <a:gd name="T29" fmla="*/ 142 h 156"/>
                <a:gd name="T30" fmla="*/ 94 w 103"/>
                <a:gd name="T31" fmla="*/ 148 h 156"/>
                <a:gd name="T32" fmla="*/ 91 w 103"/>
                <a:gd name="T33" fmla="*/ 153 h 156"/>
                <a:gd name="T34" fmla="*/ 87 w 103"/>
                <a:gd name="T35" fmla="*/ 155 h 156"/>
                <a:gd name="T36" fmla="*/ 83 w 103"/>
                <a:gd name="T37" fmla="*/ 156 h 156"/>
                <a:gd name="T38" fmla="*/ 20 w 103"/>
                <a:gd name="T39" fmla="*/ 156 h 156"/>
                <a:gd name="T40" fmla="*/ 16 w 103"/>
                <a:gd name="T41" fmla="*/ 155 h 156"/>
                <a:gd name="T42" fmla="*/ 12 w 103"/>
                <a:gd name="T43" fmla="*/ 153 h 156"/>
                <a:gd name="T44" fmla="*/ 8 w 103"/>
                <a:gd name="T45" fmla="*/ 148 h 156"/>
                <a:gd name="T46" fmla="*/ 5 w 103"/>
                <a:gd name="T47" fmla="*/ 142 h 156"/>
                <a:gd name="T48" fmla="*/ 3 w 103"/>
                <a:gd name="T49" fmla="*/ 136 h 156"/>
                <a:gd name="T50" fmla="*/ 1 w 103"/>
                <a:gd name="T51" fmla="*/ 128 h 156"/>
                <a:gd name="T52" fmla="*/ 0 w 103"/>
                <a:gd name="T53" fmla="*/ 120 h 156"/>
                <a:gd name="T54" fmla="*/ 0 w 103"/>
                <a:gd name="T55" fmla="*/ 111 h 156"/>
                <a:gd name="T56" fmla="*/ 0 w 103"/>
                <a:gd name="T57" fmla="*/ 45 h 156"/>
                <a:gd name="T58" fmla="*/ 0 w 103"/>
                <a:gd name="T59" fmla="*/ 36 h 156"/>
                <a:gd name="T60" fmla="*/ 1 w 103"/>
                <a:gd name="T61" fmla="*/ 28 h 156"/>
                <a:gd name="T62" fmla="*/ 3 w 103"/>
                <a:gd name="T63" fmla="*/ 20 h 156"/>
                <a:gd name="T64" fmla="*/ 5 w 103"/>
                <a:gd name="T65" fmla="*/ 14 h 156"/>
                <a:gd name="T66" fmla="*/ 8 w 103"/>
                <a:gd name="T67" fmla="*/ 8 h 156"/>
                <a:gd name="T68" fmla="*/ 12 w 103"/>
                <a:gd name="T69" fmla="*/ 4 h 156"/>
                <a:gd name="T70" fmla="*/ 16 w 103"/>
                <a:gd name="T71" fmla="*/ 1 h 156"/>
                <a:gd name="T72" fmla="*/ 20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0" y="0"/>
                  </a:moveTo>
                  <a:lnTo>
                    <a:pt x="83" y="0"/>
                  </a:lnTo>
                  <a:lnTo>
                    <a:pt x="87" y="1"/>
                  </a:lnTo>
                  <a:lnTo>
                    <a:pt x="91" y="4"/>
                  </a:lnTo>
                  <a:lnTo>
                    <a:pt x="94" y="8"/>
                  </a:lnTo>
                  <a:lnTo>
                    <a:pt x="97" y="14"/>
                  </a:lnTo>
                  <a:lnTo>
                    <a:pt x="100" y="20"/>
                  </a:lnTo>
                  <a:lnTo>
                    <a:pt x="101" y="28"/>
                  </a:lnTo>
                  <a:lnTo>
                    <a:pt x="103" y="36"/>
                  </a:lnTo>
                  <a:lnTo>
                    <a:pt x="103" y="45"/>
                  </a:lnTo>
                  <a:lnTo>
                    <a:pt x="103" y="111"/>
                  </a:lnTo>
                  <a:lnTo>
                    <a:pt x="103" y="120"/>
                  </a:lnTo>
                  <a:lnTo>
                    <a:pt x="101" y="128"/>
                  </a:lnTo>
                  <a:lnTo>
                    <a:pt x="100" y="136"/>
                  </a:lnTo>
                  <a:lnTo>
                    <a:pt x="97" y="142"/>
                  </a:lnTo>
                  <a:lnTo>
                    <a:pt x="94" y="148"/>
                  </a:lnTo>
                  <a:lnTo>
                    <a:pt x="91" y="153"/>
                  </a:lnTo>
                  <a:lnTo>
                    <a:pt x="87" y="155"/>
                  </a:lnTo>
                  <a:lnTo>
                    <a:pt x="83" y="156"/>
                  </a:lnTo>
                  <a:lnTo>
                    <a:pt x="20" y="156"/>
                  </a:lnTo>
                  <a:lnTo>
                    <a:pt x="16" y="155"/>
                  </a:lnTo>
                  <a:lnTo>
                    <a:pt x="12" y="153"/>
                  </a:lnTo>
                  <a:lnTo>
                    <a:pt x="8" y="148"/>
                  </a:lnTo>
                  <a:lnTo>
                    <a:pt x="5" y="142"/>
                  </a:lnTo>
                  <a:lnTo>
                    <a:pt x="3" y="136"/>
                  </a:lnTo>
                  <a:lnTo>
                    <a:pt x="1" y="128"/>
                  </a:lnTo>
                  <a:lnTo>
                    <a:pt x="0" y="120"/>
                  </a:lnTo>
                  <a:lnTo>
                    <a:pt x="0" y="111"/>
                  </a:lnTo>
                  <a:lnTo>
                    <a:pt x="0" y="45"/>
                  </a:lnTo>
                  <a:lnTo>
                    <a:pt x="0" y="36"/>
                  </a:lnTo>
                  <a:lnTo>
                    <a:pt x="1" y="28"/>
                  </a:lnTo>
                  <a:lnTo>
                    <a:pt x="3" y="20"/>
                  </a:lnTo>
                  <a:lnTo>
                    <a:pt x="5" y="14"/>
                  </a:lnTo>
                  <a:lnTo>
                    <a:pt x="8" y="8"/>
                  </a:lnTo>
                  <a:lnTo>
                    <a:pt x="12" y="4"/>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47" name="Freeform 684"/>
            <p:cNvSpPr>
              <a:spLocks/>
            </p:cNvSpPr>
            <p:nvPr/>
          </p:nvSpPr>
          <p:spPr bwMode="auto">
            <a:xfrm>
              <a:off x="4026" y="1023"/>
              <a:ext cx="103" cy="156"/>
            </a:xfrm>
            <a:custGeom>
              <a:avLst/>
              <a:gdLst>
                <a:gd name="T0" fmla="*/ 20 w 103"/>
                <a:gd name="T1" fmla="*/ 0 h 156"/>
                <a:gd name="T2" fmla="*/ 83 w 103"/>
                <a:gd name="T3" fmla="*/ 0 h 156"/>
                <a:gd name="T4" fmla="*/ 87 w 103"/>
                <a:gd name="T5" fmla="*/ 1 h 156"/>
                <a:gd name="T6" fmla="*/ 91 w 103"/>
                <a:gd name="T7" fmla="*/ 4 h 156"/>
                <a:gd name="T8" fmla="*/ 94 w 103"/>
                <a:gd name="T9" fmla="*/ 8 h 156"/>
                <a:gd name="T10" fmla="*/ 97 w 103"/>
                <a:gd name="T11" fmla="*/ 14 h 156"/>
                <a:gd name="T12" fmla="*/ 100 w 103"/>
                <a:gd name="T13" fmla="*/ 20 h 156"/>
                <a:gd name="T14" fmla="*/ 101 w 103"/>
                <a:gd name="T15" fmla="*/ 28 h 156"/>
                <a:gd name="T16" fmla="*/ 103 w 103"/>
                <a:gd name="T17" fmla="*/ 36 h 156"/>
                <a:gd name="T18" fmla="*/ 103 w 103"/>
                <a:gd name="T19" fmla="*/ 45 h 156"/>
                <a:gd name="T20" fmla="*/ 103 w 103"/>
                <a:gd name="T21" fmla="*/ 111 h 156"/>
                <a:gd name="T22" fmla="*/ 103 w 103"/>
                <a:gd name="T23" fmla="*/ 120 h 156"/>
                <a:gd name="T24" fmla="*/ 101 w 103"/>
                <a:gd name="T25" fmla="*/ 128 h 156"/>
                <a:gd name="T26" fmla="*/ 100 w 103"/>
                <a:gd name="T27" fmla="*/ 136 h 156"/>
                <a:gd name="T28" fmla="*/ 97 w 103"/>
                <a:gd name="T29" fmla="*/ 142 h 156"/>
                <a:gd name="T30" fmla="*/ 94 w 103"/>
                <a:gd name="T31" fmla="*/ 148 h 156"/>
                <a:gd name="T32" fmla="*/ 91 w 103"/>
                <a:gd name="T33" fmla="*/ 153 h 156"/>
                <a:gd name="T34" fmla="*/ 87 w 103"/>
                <a:gd name="T35" fmla="*/ 155 h 156"/>
                <a:gd name="T36" fmla="*/ 83 w 103"/>
                <a:gd name="T37" fmla="*/ 156 h 156"/>
                <a:gd name="T38" fmla="*/ 20 w 103"/>
                <a:gd name="T39" fmla="*/ 156 h 156"/>
                <a:gd name="T40" fmla="*/ 16 w 103"/>
                <a:gd name="T41" fmla="*/ 155 h 156"/>
                <a:gd name="T42" fmla="*/ 12 w 103"/>
                <a:gd name="T43" fmla="*/ 153 h 156"/>
                <a:gd name="T44" fmla="*/ 8 w 103"/>
                <a:gd name="T45" fmla="*/ 148 h 156"/>
                <a:gd name="T46" fmla="*/ 5 w 103"/>
                <a:gd name="T47" fmla="*/ 142 h 156"/>
                <a:gd name="T48" fmla="*/ 3 w 103"/>
                <a:gd name="T49" fmla="*/ 136 h 156"/>
                <a:gd name="T50" fmla="*/ 1 w 103"/>
                <a:gd name="T51" fmla="*/ 128 h 156"/>
                <a:gd name="T52" fmla="*/ 0 w 103"/>
                <a:gd name="T53" fmla="*/ 120 h 156"/>
                <a:gd name="T54" fmla="*/ 0 w 103"/>
                <a:gd name="T55" fmla="*/ 111 h 156"/>
                <a:gd name="T56" fmla="*/ 0 w 103"/>
                <a:gd name="T57" fmla="*/ 45 h 156"/>
                <a:gd name="T58" fmla="*/ 0 w 103"/>
                <a:gd name="T59" fmla="*/ 36 h 156"/>
                <a:gd name="T60" fmla="*/ 1 w 103"/>
                <a:gd name="T61" fmla="*/ 28 h 156"/>
                <a:gd name="T62" fmla="*/ 3 w 103"/>
                <a:gd name="T63" fmla="*/ 20 h 156"/>
                <a:gd name="T64" fmla="*/ 5 w 103"/>
                <a:gd name="T65" fmla="*/ 14 h 156"/>
                <a:gd name="T66" fmla="*/ 8 w 103"/>
                <a:gd name="T67" fmla="*/ 8 h 156"/>
                <a:gd name="T68" fmla="*/ 12 w 103"/>
                <a:gd name="T69" fmla="*/ 4 h 156"/>
                <a:gd name="T70" fmla="*/ 16 w 103"/>
                <a:gd name="T71" fmla="*/ 1 h 156"/>
                <a:gd name="T72" fmla="*/ 20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0" y="0"/>
                  </a:moveTo>
                  <a:lnTo>
                    <a:pt x="83" y="0"/>
                  </a:lnTo>
                  <a:lnTo>
                    <a:pt x="87" y="1"/>
                  </a:lnTo>
                  <a:lnTo>
                    <a:pt x="91" y="4"/>
                  </a:lnTo>
                  <a:lnTo>
                    <a:pt x="94" y="8"/>
                  </a:lnTo>
                  <a:lnTo>
                    <a:pt x="97" y="14"/>
                  </a:lnTo>
                  <a:lnTo>
                    <a:pt x="100" y="20"/>
                  </a:lnTo>
                  <a:lnTo>
                    <a:pt x="101" y="28"/>
                  </a:lnTo>
                  <a:lnTo>
                    <a:pt x="103" y="36"/>
                  </a:lnTo>
                  <a:lnTo>
                    <a:pt x="103" y="45"/>
                  </a:lnTo>
                  <a:lnTo>
                    <a:pt x="103" y="111"/>
                  </a:lnTo>
                  <a:lnTo>
                    <a:pt x="103" y="120"/>
                  </a:lnTo>
                  <a:lnTo>
                    <a:pt x="101" y="128"/>
                  </a:lnTo>
                  <a:lnTo>
                    <a:pt x="100" y="136"/>
                  </a:lnTo>
                  <a:lnTo>
                    <a:pt x="97" y="142"/>
                  </a:lnTo>
                  <a:lnTo>
                    <a:pt x="94" y="148"/>
                  </a:lnTo>
                  <a:lnTo>
                    <a:pt x="91" y="153"/>
                  </a:lnTo>
                  <a:lnTo>
                    <a:pt x="87" y="155"/>
                  </a:lnTo>
                  <a:lnTo>
                    <a:pt x="83" y="156"/>
                  </a:lnTo>
                  <a:lnTo>
                    <a:pt x="20" y="156"/>
                  </a:lnTo>
                  <a:lnTo>
                    <a:pt x="16" y="155"/>
                  </a:lnTo>
                  <a:lnTo>
                    <a:pt x="12" y="153"/>
                  </a:lnTo>
                  <a:lnTo>
                    <a:pt x="8" y="148"/>
                  </a:lnTo>
                  <a:lnTo>
                    <a:pt x="5" y="142"/>
                  </a:lnTo>
                  <a:lnTo>
                    <a:pt x="3" y="136"/>
                  </a:lnTo>
                  <a:lnTo>
                    <a:pt x="1" y="128"/>
                  </a:lnTo>
                  <a:lnTo>
                    <a:pt x="0" y="120"/>
                  </a:lnTo>
                  <a:lnTo>
                    <a:pt x="0" y="111"/>
                  </a:lnTo>
                  <a:lnTo>
                    <a:pt x="0" y="45"/>
                  </a:lnTo>
                  <a:lnTo>
                    <a:pt x="0" y="36"/>
                  </a:lnTo>
                  <a:lnTo>
                    <a:pt x="1" y="28"/>
                  </a:lnTo>
                  <a:lnTo>
                    <a:pt x="3" y="20"/>
                  </a:lnTo>
                  <a:lnTo>
                    <a:pt x="5" y="14"/>
                  </a:lnTo>
                  <a:lnTo>
                    <a:pt x="8" y="8"/>
                  </a:lnTo>
                  <a:lnTo>
                    <a:pt x="12" y="4"/>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48" name="Freeform 685"/>
            <p:cNvSpPr>
              <a:spLocks/>
            </p:cNvSpPr>
            <p:nvPr/>
          </p:nvSpPr>
          <p:spPr bwMode="auto">
            <a:xfrm>
              <a:off x="4042" y="1063"/>
              <a:ext cx="65" cy="89"/>
            </a:xfrm>
            <a:custGeom>
              <a:avLst/>
              <a:gdLst>
                <a:gd name="T0" fmla="*/ 32 w 65"/>
                <a:gd name="T1" fmla="*/ 0 h 89"/>
                <a:gd name="T2" fmla="*/ 38 w 65"/>
                <a:gd name="T3" fmla="*/ 1 h 89"/>
                <a:gd name="T4" fmla="*/ 45 w 65"/>
                <a:gd name="T5" fmla="*/ 3 h 89"/>
                <a:gd name="T6" fmla="*/ 51 w 65"/>
                <a:gd name="T7" fmla="*/ 8 h 89"/>
                <a:gd name="T8" fmla="*/ 55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5 w 65"/>
                <a:gd name="T25" fmla="*/ 77 h 89"/>
                <a:gd name="T26" fmla="*/ 51 w 65"/>
                <a:gd name="T27" fmla="*/ 81 h 89"/>
                <a:gd name="T28" fmla="*/ 45 w 65"/>
                <a:gd name="T29" fmla="*/ 86 h 89"/>
                <a:gd name="T30" fmla="*/ 38 w 65"/>
                <a:gd name="T31" fmla="*/ 88 h 89"/>
                <a:gd name="T32" fmla="*/ 32 w 65"/>
                <a:gd name="T33" fmla="*/ 89 h 89"/>
                <a:gd name="T34" fmla="*/ 25 w 65"/>
                <a:gd name="T35" fmla="*/ 88 h 89"/>
                <a:gd name="T36" fmla="*/ 19 w 65"/>
                <a:gd name="T37" fmla="*/ 86 h 89"/>
                <a:gd name="T38" fmla="*/ 14 w 65"/>
                <a:gd name="T39" fmla="*/ 81 h 89"/>
                <a:gd name="T40" fmla="*/ 9 w 65"/>
                <a:gd name="T41" fmla="*/ 77 h 89"/>
                <a:gd name="T42" fmla="*/ 5 w 65"/>
                <a:gd name="T43" fmla="*/ 70 h 89"/>
                <a:gd name="T44" fmla="*/ 2 w 65"/>
                <a:gd name="T45" fmla="*/ 63 h 89"/>
                <a:gd name="T46" fmla="*/ 1 w 65"/>
                <a:gd name="T47" fmla="*/ 53 h 89"/>
                <a:gd name="T48" fmla="*/ 0 w 65"/>
                <a:gd name="T49" fmla="*/ 45 h 89"/>
                <a:gd name="T50" fmla="*/ 1 w 65"/>
                <a:gd name="T51" fmla="*/ 36 h 89"/>
                <a:gd name="T52" fmla="*/ 2 w 65"/>
                <a:gd name="T53" fmla="*/ 28 h 89"/>
                <a:gd name="T54" fmla="*/ 5 w 65"/>
                <a:gd name="T55" fmla="*/ 19 h 89"/>
                <a:gd name="T56" fmla="*/ 9 w 65"/>
                <a:gd name="T57" fmla="*/ 14 h 89"/>
                <a:gd name="T58" fmla="*/ 14 w 65"/>
                <a:gd name="T59" fmla="*/ 8 h 89"/>
                <a:gd name="T60" fmla="*/ 19 w 65"/>
                <a:gd name="T61" fmla="*/ 3 h 89"/>
                <a:gd name="T62" fmla="*/ 25 w 65"/>
                <a:gd name="T63" fmla="*/ 1 h 89"/>
                <a:gd name="T64" fmla="*/ 32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2" y="0"/>
                  </a:moveTo>
                  <a:lnTo>
                    <a:pt x="38" y="1"/>
                  </a:lnTo>
                  <a:lnTo>
                    <a:pt x="45" y="3"/>
                  </a:lnTo>
                  <a:lnTo>
                    <a:pt x="51" y="8"/>
                  </a:lnTo>
                  <a:lnTo>
                    <a:pt x="55" y="14"/>
                  </a:lnTo>
                  <a:lnTo>
                    <a:pt x="59" y="19"/>
                  </a:lnTo>
                  <a:lnTo>
                    <a:pt x="62" y="28"/>
                  </a:lnTo>
                  <a:lnTo>
                    <a:pt x="64" y="36"/>
                  </a:lnTo>
                  <a:lnTo>
                    <a:pt x="65" y="45"/>
                  </a:lnTo>
                  <a:lnTo>
                    <a:pt x="64" y="53"/>
                  </a:lnTo>
                  <a:lnTo>
                    <a:pt x="62" y="63"/>
                  </a:lnTo>
                  <a:lnTo>
                    <a:pt x="59" y="70"/>
                  </a:lnTo>
                  <a:lnTo>
                    <a:pt x="55" y="77"/>
                  </a:lnTo>
                  <a:lnTo>
                    <a:pt x="51" y="81"/>
                  </a:lnTo>
                  <a:lnTo>
                    <a:pt x="45" y="86"/>
                  </a:lnTo>
                  <a:lnTo>
                    <a:pt x="38" y="88"/>
                  </a:lnTo>
                  <a:lnTo>
                    <a:pt x="32" y="89"/>
                  </a:lnTo>
                  <a:lnTo>
                    <a:pt x="25" y="88"/>
                  </a:lnTo>
                  <a:lnTo>
                    <a:pt x="19" y="86"/>
                  </a:lnTo>
                  <a:lnTo>
                    <a:pt x="14" y="81"/>
                  </a:lnTo>
                  <a:lnTo>
                    <a:pt x="9" y="77"/>
                  </a:lnTo>
                  <a:lnTo>
                    <a:pt x="5" y="70"/>
                  </a:lnTo>
                  <a:lnTo>
                    <a:pt x="2" y="63"/>
                  </a:lnTo>
                  <a:lnTo>
                    <a:pt x="1" y="53"/>
                  </a:lnTo>
                  <a:lnTo>
                    <a:pt x="0" y="45"/>
                  </a:lnTo>
                  <a:lnTo>
                    <a:pt x="1" y="36"/>
                  </a:lnTo>
                  <a:lnTo>
                    <a:pt x="2" y="28"/>
                  </a:lnTo>
                  <a:lnTo>
                    <a:pt x="5" y="19"/>
                  </a:lnTo>
                  <a:lnTo>
                    <a:pt x="9" y="14"/>
                  </a:lnTo>
                  <a:lnTo>
                    <a:pt x="14" y="8"/>
                  </a:lnTo>
                  <a:lnTo>
                    <a:pt x="19" y="3"/>
                  </a:lnTo>
                  <a:lnTo>
                    <a:pt x="25" y="1"/>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49" name="Freeform 686"/>
            <p:cNvSpPr>
              <a:spLocks/>
            </p:cNvSpPr>
            <p:nvPr/>
          </p:nvSpPr>
          <p:spPr bwMode="auto">
            <a:xfrm>
              <a:off x="4042" y="1063"/>
              <a:ext cx="65" cy="89"/>
            </a:xfrm>
            <a:custGeom>
              <a:avLst/>
              <a:gdLst>
                <a:gd name="T0" fmla="*/ 32 w 65"/>
                <a:gd name="T1" fmla="*/ 0 h 89"/>
                <a:gd name="T2" fmla="*/ 38 w 65"/>
                <a:gd name="T3" fmla="*/ 1 h 89"/>
                <a:gd name="T4" fmla="*/ 45 w 65"/>
                <a:gd name="T5" fmla="*/ 3 h 89"/>
                <a:gd name="T6" fmla="*/ 51 w 65"/>
                <a:gd name="T7" fmla="*/ 8 h 89"/>
                <a:gd name="T8" fmla="*/ 55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5 w 65"/>
                <a:gd name="T25" fmla="*/ 77 h 89"/>
                <a:gd name="T26" fmla="*/ 51 w 65"/>
                <a:gd name="T27" fmla="*/ 81 h 89"/>
                <a:gd name="T28" fmla="*/ 45 w 65"/>
                <a:gd name="T29" fmla="*/ 86 h 89"/>
                <a:gd name="T30" fmla="*/ 38 w 65"/>
                <a:gd name="T31" fmla="*/ 88 h 89"/>
                <a:gd name="T32" fmla="*/ 32 w 65"/>
                <a:gd name="T33" fmla="*/ 89 h 89"/>
                <a:gd name="T34" fmla="*/ 25 w 65"/>
                <a:gd name="T35" fmla="*/ 88 h 89"/>
                <a:gd name="T36" fmla="*/ 19 w 65"/>
                <a:gd name="T37" fmla="*/ 86 h 89"/>
                <a:gd name="T38" fmla="*/ 14 w 65"/>
                <a:gd name="T39" fmla="*/ 81 h 89"/>
                <a:gd name="T40" fmla="*/ 9 w 65"/>
                <a:gd name="T41" fmla="*/ 77 h 89"/>
                <a:gd name="T42" fmla="*/ 5 w 65"/>
                <a:gd name="T43" fmla="*/ 70 h 89"/>
                <a:gd name="T44" fmla="*/ 2 w 65"/>
                <a:gd name="T45" fmla="*/ 63 h 89"/>
                <a:gd name="T46" fmla="*/ 1 w 65"/>
                <a:gd name="T47" fmla="*/ 53 h 89"/>
                <a:gd name="T48" fmla="*/ 0 w 65"/>
                <a:gd name="T49" fmla="*/ 45 h 89"/>
                <a:gd name="T50" fmla="*/ 1 w 65"/>
                <a:gd name="T51" fmla="*/ 36 h 89"/>
                <a:gd name="T52" fmla="*/ 2 w 65"/>
                <a:gd name="T53" fmla="*/ 28 h 89"/>
                <a:gd name="T54" fmla="*/ 5 w 65"/>
                <a:gd name="T55" fmla="*/ 19 h 89"/>
                <a:gd name="T56" fmla="*/ 9 w 65"/>
                <a:gd name="T57" fmla="*/ 14 h 89"/>
                <a:gd name="T58" fmla="*/ 14 w 65"/>
                <a:gd name="T59" fmla="*/ 8 h 89"/>
                <a:gd name="T60" fmla="*/ 19 w 65"/>
                <a:gd name="T61" fmla="*/ 3 h 89"/>
                <a:gd name="T62" fmla="*/ 25 w 65"/>
                <a:gd name="T63" fmla="*/ 1 h 89"/>
                <a:gd name="T64" fmla="*/ 32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2" y="0"/>
                  </a:moveTo>
                  <a:lnTo>
                    <a:pt x="38" y="1"/>
                  </a:lnTo>
                  <a:lnTo>
                    <a:pt x="45" y="3"/>
                  </a:lnTo>
                  <a:lnTo>
                    <a:pt x="51" y="8"/>
                  </a:lnTo>
                  <a:lnTo>
                    <a:pt x="55" y="14"/>
                  </a:lnTo>
                  <a:lnTo>
                    <a:pt x="59" y="19"/>
                  </a:lnTo>
                  <a:lnTo>
                    <a:pt x="62" y="28"/>
                  </a:lnTo>
                  <a:lnTo>
                    <a:pt x="64" y="36"/>
                  </a:lnTo>
                  <a:lnTo>
                    <a:pt x="65" y="45"/>
                  </a:lnTo>
                  <a:lnTo>
                    <a:pt x="64" y="53"/>
                  </a:lnTo>
                  <a:lnTo>
                    <a:pt x="62" y="63"/>
                  </a:lnTo>
                  <a:lnTo>
                    <a:pt x="59" y="70"/>
                  </a:lnTo>
                  <a:lnTo>
                    <a:pt x="55" y="77"/>
                  </a:lnTo>
                  <a:lnTo>
                    <a:pt x="51" y="81"/>
                  </a:lnTo>
                  <a:lnTo>
                    <a:pt x="45" y="86"/>
                  </a:lnTo>
                  <a:lnTo>
                    <a:pt x="38" y="88"/>
                  </a:lnTo>
                  <a:lnTo>
                    <a:pt x="32" y="89"/>
                  </a:lnTo>
                  <a:lnTo>
                    <a:pt x="25" y="88"/>
                  </a:lnTo>
                  <a:lnTo>
                    <a:pt x="19" y="86"/>
                  </a:lnTo>
                  <a:lnTo>
                    <a:pt x="14" y="81"/>
                  </a:lnTo>
                  <a:lnTo>
                    <a:pt x="9" y="77"/>
                  </a:lnTo>
                  <a:lnTo>
                    <a:pt x="5" y="70"/>
                  </a:lnTo>
                  <a:lnTo>
                    <a:pt x="2" y="63"/>
                  </a:lnTo>
                  <a:lnTo>
                    <a:pt x="1" y="53"/>
                  </a:lnTo>
                  <a:lnTo>
                    <a:pt x="0" y="45"/>
                  </a:lnTo>
                  <a:lnTo>
                    <a:pt x="1" y="36"/>
                  </a:lnTo>
                  <a:lnTo>
                    <a:pt x="2" y="28"/>
                  </a:lnTo>
                  <a:lnTo>
                    <a:pt x="5" y="19"/>
                  </a:lnTo>
                  <a:lnTo>
                    <a:pt x="9" y="14"/>
                  </a:lnTo>
                  <a:lnTo>
                    <a:pt x="14" y="8"/>
                  </a:lnTo>
                  <a:lnTo>
                    <a:pt x="19" y="3"/>
                  </a:lnTo>
                  <a:lnTo>
                    <a:pt x="25" y="1"/>
                  </a:lnTo>
                  <a:lnTo>
                    <a:pt x="32" y="0"/>
                  </a:lnTo>
                  <a:close/>
                </a:path>
              </a:pathLst>
            </a:custGeom>
            <a:solidFill>
              <a:srgbClr val="DF9DA5"/>
            </a:solidFill>
            <a:ln w="1588">
              <a:solidFill>
                <a:srgbClr val="1F1A17"/>
              </a:solidFill>
              <a:prstDash val="solid"/>
              <a:round/>
              <a:headEnd/>
              <a:tailEnd/>
            </a:ln>
          </p:spPr>
          <p:txBody>
            <a:bodyPr/>
            <a:lstStyle/>
            <a:p>
              <a:endParaRPr lang="ru-RU"/>
            </a:p>
          </p:txBody>
        </p:sp>
        <p:sp>
          <p:nvSpPr>
            <p:cNvPr id="15750" name="Freeform 687"/>
            <p:cNvSpPr>
              <a:spLocks/>
            </p:cNvSpPr>
            <p:nvPr/>
          </p:nvSpPr>
          <p:spPr bwMode="auto">
            <a:xfrm>
              <a:off x="4132" y="1023"/>
              <a:ext cx="103" cy="156"/>
            </a:xfrm>
            <a:custGeom>
              <a:avLst/>
              <a:gdLst>
                <a:gd name="T0" fmla="*/ 20 w 103"/>
                <a:gd name="T1" fmla="*/ 0 h 156"/>
                <a:gd name="T2" fmla="*/ 83 w 103"/>
                <a:gd name="T3" fmla="*/ 0 h 156"/>
                <a:gd name="T4" fmla="*/ 87 w 103"/>
                <a:gd name="T5" fmla="*/ 1 h 156"/>
                <a:gd name="T6" fmla="*/ 91 w 103"/>
                <a:gd name="T7" fmla="*/ 4 h 156"/>
                <a:gd name="T8" fmla="*/ 94 w 103"/>
                <a:gd name="T9" fmla="*/ 8 h 156"/>
                <a:gd name="T10" fmla="*/ 97 w 103"/>
                <a:gd name="T11" fmla="*/ 14 h 156"/>
                <a:gd name="T12" fmla="*/ 100 w 103"/>
                <a:gd name="T13" fmla="*/ 20 h 156"/>
                <a:gd name="T14" fmla="*/ 102 w 103"/>
                <a:gd name="T15" fmla="*/ 28 h 156"/>
                <a:gd name="T16" fmla="*/ 103 w 103"/>
                <a:gd name="T17" fmla="*/ 36 h 156"/>
                <a:gd name="T18" fmla="*/ 103 w 103"/>
                <a:gd name="T19" fmla="*/ 45 h 156"/>
                <a:gd name="T20" fmla="*/ 103 w 103"/>
                <a:gd name="T21" fmla="*/ 111 h 156"/>
                <a:gd name="T22" fmla="*/ 103 w 103"/>
                <a:gd name="T23" fmla="*/ 120 h 156"/>
                <a:gd name="T24" fmla="*/ 102 w 103"/>
                <a:gd name="T25" fmla="*/ 128 h 156"/>
                <a:gd name="T26" fmla="*/ 100 w 103"/>
                <a:gd name="T27" fmla="*/ 136 h 156"/>
                <a:gd name="T28" fmla="*/ 97 w 103"/>
                <a:gd name="T29" fmla="*/ 142 h 156"/>
                <a:gd name="T30" fmla="*/ 94 w 103"/>
                <a:gd name="T31" fmla="*/ 148 h 156"/>
                <a:gd name="T32" fmla="*/ 91 w 103"/>
                <a:gd name="T33" fmla="*/ 153 h 156"/>
                <a:gd name="T34" fmla="*/ 87 w 103"/>
                <a:gd name="T35" fmla="*/ 155 h 156"/>
                <a:gd name="T36" fmla="*/ 83 w 103"/>
                <a:gd name="T37" fmla="*/ 156 h 156"/>
                <a:gd name="T38" fmla="*/ 20 w 103"/>
                <a:gd name="T39" fmla="*/ 156 h 156"/>
                <a:gd name="T40" fmla="*/ 16 w 103"/>
                <a:gd name="T41" fmla="*/ 155 h 156"/>
                <a:gd name="T42" fmla="*/ 12 w 103"/>
                <a:gd name="T43" fmla="*/ 153 h 156"/>
                <a:gd name="T44" fmla="*/ 9 w 103"/>
                <a:gd name="T45" fmla="*/ 148 h 156"/>
                <a:gd name="T46" fmla="*/ 6 w 103"/>
                <a:gd name="T47" fmla="*/ 142 h 156"/>
                <a:gd name="T48" fmla="*/ 3 w 103"/>
                <a:gd name="T49" fmla="*/ 136 h 156"/>
                <a:gd name="T50" fmla="*/ 1 w 103"/>
                <a:gd name="T51" fmla="*/ 128 h 156"/>
                <a:gd name="T52" fmla="*/ 0 w 103"/>
                <a:gd name="T53" fmla="*/ 120 h 156"/>
                <a:gd name="T54" fmla="*/ 0 w 103"/>
                <a:gd name="T55" fmla="*/ 111 h 156"/>
                <a:gd name="T56" fmla="*/ 0 w 103"/>
                <a:gd name="T57" fmla="*/ 45 h 156"/>
                <a:gd name="T58" fmla="*/ 0 w 103"/>
                <a:gd name="T59" fmla="*/ 36 h 156"/>
                <a:gd name="T60" fmla="*/ 1 w 103"/>
                <a:gd name="T61" fmla="*/ 28 h 156"/>
                <a:gd name="T62" fmla="*/ 3 w 103"/>
                <a:gd name="T63" fmla="*/ 20 h 156"/>
                <a:gd name="T64" fmla="*/ 6 w 103"/>
                <a:gd name="T65" fmla="*/ 14 h 156"/>
                <a:gd name="T66" fmla="*/ 9 w 103"/>
                <a:gd name="T67" fmla="*/ 8 h 156"/>
                <a:gd name="T68" fmla="*/ 12 w 103"/>
                <a:gd name="T69" fmla="*/ 4 h 156"/>
                <a:gd name="T70" fmla="*/ 16 w 103"/>
                <a:gd name="T71" fmla="*/ 1 h 156"/>
                <a:gd name="T72" fmla="*/ 20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0" y="0"/>
                  </a:moveTo>
                  <a:lnTo>
                    <a:pt x="83" y="0"/>
                  </a:lnTo>
                  <a:lnTo>
                    <a:pt x="87" y="1"/>
                  </a:lnTo>
                  <a:lnTo>
                    <a:pt x="91" y="4"/>
                  </a:lnTo>
                  <a:lnTo>
                    <a:pt x="94" y="8"/>
                  </a:lnTo>
                  <a:lnTo>
                    <a:pt x="97" y="14"/>
                  </a:lnTo>
                  <a:lnTo>
                    <a:pt x="100" y="20"/>
                  </a:lnTo>
                  <a:lnTo>
                    <a:pt x="102" y="28"/>
                  </a:lnTo>
                  <a:lnTo>
                    <a:pt x="103" y="36"/>
                  </a:lnTo>
                  <a:lnTo>
                    <a:pt x="103" y="45"/>
                  </a:lnTo>
                  <a:lnTo>
                    <a:pt x="103" y="111"/>
                  </a:lnTo>
                  <a:lnTo>
                    <a:pt x="103" y="120"/>
                  </a:lnTo>
                  <a:lnTo>
                    <a:pt x="102" y="128"/>
                  </a:lnTo>
                  <a:lnTo>
                    <a:pt x="100" y="136"/>
                  </a:lnTo>
                  <a:lnTo>
                    <a:pt x="97" y="142"/>
                  </a:lnTo>
                  <a:lnTo>
                    <a:pt x="94" y="148"/>
                  </a:lnTo>
                  <a:lnTo>
                    <a:pt x="91" y="153"/>
                  </a:lnTo>
                  <a:lnTo>
                    <a:pt x="87" y="155"/>
                  </a:lnTo>
                  <a:lnTo>
                    <a:pt x="83" y="156"/>
                  </a:lnTo>
                  <a:lnTo>
                    <a:pt x="20" y="156"/>
                  </a:lnTo>
                  <a:lnTo>
                    <a:pt x="16" y="155"/>
                  </a:lnTo>
                  <a:lnTo>
                    <a:pt x="12" y="153"/>
                  </a:lnTo>
                  <a:lnTo>
                    <a:pt x="9" y="148"/>
                  </a:lnTo>
                  <a:lnTo>
                    <a:pt x="6" y="142"/>
                  </a:lnTo>
                  <a:lnTo>
                    <a:pt x="3" y="136"/>
                  </a:lnTo>
                  <a:lnTo>
                    <a:pt x="1" y="128"/>
                  </a:lnTo>
                  <a:lnTo>
                    <a:pt x="0" y="120"/>
                  </a:lnTo>
                  <a:lnTo>
                    <a:pt x="0" y="111"/>
                  </a:lnTo>
                  <a:lnTo>
                    <a:pt x="0" y="45"/>
                  </a:lnTo>
                  <a:lnTo>
                    <a:pt x="0" y="36"/>
                  </a:lnTo>
                  <a:lnTo>
                    <a:pt x="1" y="28"/>
                  </a:lnTo>
                  <a:lnTo>
                    <a:pt x="3" y="20"/>
                  </a:lnTo>
                  <a:lnTo>
                    <a:pt x="6" y="14"/>
                  </a:lnTo>
                  <a:lnTo>
                    <a:pt x="9" y="8"/>
                  </a:lnTo>
                  <a:lnTo>
                    <a:pt x="12" y="4"/>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51" name="Freeform 688"/>
            <p:cNvSpPr>
              <a:spLocks/>
            </p:cNvSpPr>
            <p:nvPr/>
          </p:nvSpPr>
          <p:spPr bwMode="auto">
            <a:xfrm>
              <a:off x="4132" y="1023"/>
              <a:ext cx="103" cy="156"/>
            </a:xfrm>
            <a:custGeom>
              <a:avLst/>
              <a:gdLst>
                <a:gd name="T0" fmla="*/ 20 w 103"/>
                <a:gd name="T1" fmla="*/ 0 h 156"/>
                <a:gd name="T2" fmla="*/ 83 w 103"/>
                <a:gd name="T3" fmla="*/ 0 h 156"/>
                <a:gd name="T4" fmla="*/ 87 w 103"/>
                <a:gd name="T5" fmla="*/ 1 h 156"/>
                <a:gd name="T6" fmla="*/ 91 w 103"/>
                <a:gd name="T7" fmla="*/ 4 h 156"/>
                <a:gd name="T8" fmla="*/ 94 w 103"/>
                <a:gd name="T9" fmla="*/ 8 h 156"/>
                <a:gd name="T10" fmla="*/ 97 w 103"/>
                <a:gd name="T11" fmla="*/ 14 h 156"/>
                <a:gd name="T12" fmla="*/ 100 w 103"/>
                <a:gd name="T13" fmla="*/ 20 h 156"/>
                <a:gd name="T14" fmla="*/ 102 w 103"/>
                <a:gd name="T15" fmla="*/ 28 h 156"/>
                <a:gd name="T16" fmla="*/ 103 w 103"/>
                <a:gd name="T17" fmla="*/ 36 h 156"/>
                <a:gd name="T18" fmla="*/ 103 w 103"/>
                <a:gd name="T19" fmla="*/ 45 h 156"/>
                <a:gd name="T20" fmla="*/ 103 w 103"/>
                <a:gd name="T21" fmla="*/ 111 h 156"/>
                <a:gd name="T22" fmla="*/ 103 w 103"/>
                <a:gd name="T23" fmla="*/ 120 h 156"/>
                <a:gd name="T24" fmla="*/ 102 w 103"/>
                <a:gd name="T25" fmla="*/ 128 h 156"/>
                <a:gd name="T26" fmla="*/ 100 w 103"/>
                <a:gd name="T27" fmla="*/ 136 h 156"/>
                <a:gd name="T28" fmla="*/ 97 w 103"/>
                <a:gd name="T29" fmla="*/ 142 h 156"/>
                <a:gd name="T30" fmla="*/ 94 w 103"/>
                <a:gd name="T31" fmla="*/ 148 h 156"/>
                <a:gd name="T32" fmla="*/ 91 w 103"/>
                <a:gd name="T33" fmla="*/ 153 h 156"/>
                <a:gd name="T34" fmla="*/ 87 w 103"/>
                <a:gd name="T35" fmla="*/ 155 h 156"/>
                <a:gd name="T36" fmla="*/ 83 w 103"/>
                <a:gd name="T37" fmla="*/ 156 h 156"/>
                <a:gd name="T38" fmla="*/ 20 w 103"/>
                <a:gd name="T39" fmla="*/ 156 h 156"/>
                <a:gd name="T40" fmla="*/ 16 w 103"/>
                <a:gd name="T41" fmla="*/ 155 h 156"/>
                <a:gd name="T42" fmla="*/ 12 w 103"/>
                <a:gd name="T43" fmla="*/ 153 h 156"/>
                <a:gd name="T44" fmla="*/ 9 w 103"/>
                <a:gd name="T45" fmla="*/ 148 h 156"/>
                <a:gd name="T46" fmla="*/ 6 w 103"/>
                <a:gd name="T47" fmla="*/ 142 h 156"/>
                <a:gd name="T48" fmla="*/ 3 w 103"/>
                <a:gd name="T49" fmla="*/ 136 h 156"/>
                <a:gd name="T50" fmla="*/ 1 w 103"/>
                <a:gd name="T51" fmla="*/ 128 h 156"/>
                <a:gd name="T52" fmla="*/ 0 w 103"/>
                <a:gd name="T53" fmla="*/ 120 h 156"/>
                <a:gd name="T54" fmla="*/ 0 w 103"/>
                <a:gd name="T55" fmla="*/ 111 h 156"/>
                <a:gd name="T56" fmla="*/ 0 w 103"/>
                <a:gd name="T57" fmla="*/ 45 h 156"/>
                <a:gd name="T58" fmla="*/ 0 w 103"/>
                <a:gd name="T59" fmla="*/ 36 h 156"/>
                <a:gd name="T60" fmla="*/ 1 w 103"/>
                <a:gd name="T61" fmla="*/ 28 h 156"/>
                <a:gd name="T62" fmla="*/ 3 w 103"/>
                <a:gd name="T63" fmla="*/ 20 h 156"/>
                <a:gd name="T64" fmla="*/ 6 w 103"/>
                <a:gd name="T65" fmla="*/ 14 h 156"/>
                <a:gd name="T66" fmla="*/ 9 w 103"/>
                <a:gd name="T67" fmla="*/ 8 h 156"/>
                <a:gd name="T68" fmla="*/ 12 w 103"/>
                <a:gd name="T69" fmla="*/ 4 h 156"/>
                <a:gd name="T70" fmla="*/ 16 w 103"/>
                <a:gd name="T71" fmla="*/ 1 h 156"/>
                <a:gd name="T72" fmla="*/ 20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0" y="0"/>
                  </a:moveTo>
                  <a:lnTo>
                    <a:pt x="83" y="0"/>
                  </a:lnTo>
                  <a:lnTo>
                    <a:pt x="87" y="1"/>
                  </a:lnTo>
                  <a:lnTo>
                    <a:pt x="91" y="4"/>
                  </a:lnTo>
                  <a:lnTo>
                    <a:pt x="94" y="8"/>
                  </a:lnTo>
                  <a:lnTo>
                    <a:pt x="97" y="14"/>
                  </a:lnTo>
                  <a:lnTo>
                    <a:pt x="100" y="20"/>
                  </a:lnTo>
                  <a:lnTo>
                    <a:pt x="102" y="28"/>
                  </a:lnTo>
                  <a:lnTo>
                    <a:pt x="103" y="36"/>
                  </a:lnTo>
                  <a:lnTo>
                    <a:pt x="103" y="45"/>
                  </a:lnTo>
                  <a:lnTo>
                    <a:pt x="103" y="111"/>
                  </a:lnTo>
                  <a:lnTo>
                    <a:pt x="103" y="120"/>
                  </a:lnTo>
                  <a:lnTo>
                    <a:pt x="102" y="128"/>
                  </a:lnTo>
                  <a:lnTo>
                    <a:pt x="100" y="136"/>
                  </a:lnTo>
                  <a:lnTo>
                    <a:pt x="97" y="142"/>
                  </a:lnTo>
                  <a:lnTo>
                    <a:pt x="94" y="148"/>
                  </a:lnTo>
                  <a:lnTo>
                    <a:pt x="91" y="153"/>
                  </a:lnTo>
                  <a:lnTo>
                    <a:pt x="87" y="155"/>
                  </a:lnTo>
                  <a:lnTo>
                    <a:pt x="83" y="156"/>
                  </a:lnTo>
                  <a:lnTo>
                    <a:pt x="20" y="156"/>
                  </a:lnTo>
                  <a:lnTo>
                    <a:pt x="16" y="155"/>
                  </a:lnTo>
                  <a:lnTo>
                    <a:pt x="12" y="153"/>
                  </a:lnTo>
                  <a:lnTo>
                    <a:pt x="9" y="148"/>
                  </a:lnTo>
                  <a:lnTo>
                    <a:pt x="6" y="142"/>
                  </a:lnTo>
                  <a:lnTo>
                    <a:pt x="3" y="136"/>
                  </a:lnTo>
                  <a:lnTo>
                    <a:pt x="1" y="128"/>
                  </a:lnTo>
                  <a:lnTo>
                    <a:pt x="0" y="120"/>
                  </a:lnTo>
                  <a:lnTo>
                    <a:pt x="0" y="111"/>
                  </a:lnTo>
                  <a:lnTo>
                    <a:pt x="0" y="45"/>
                  </a:lnTo>
                  <a:lnTo>
                    <a:pt x="0" y="36"/>
                  </a:lnTo>
                  <a:lnTo>
                    <a:pt x="1" y="28"/>
                  </a:lnTo>
                  <a:lnTo>
                    <a:pt x="3" y="20"/>
                  </a:lnTo>
                  <a:lnTo>
                    <a:pt x="6" y="14"/>
                  </a:lnTo>
                  <a:lnTo>
                    <a:pt x="9" y="8"/>
                  </a:lnTo>
                  <a:lnTo>
                    <a:pt x="12" y="4"/>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52" name="Freeform 689"/>
            <p:cNvSpPr>
              <a:spLocks/>
            </p:cNvSpPr>
            <p:nvPr/>
          </p:nvSpPr>
          <p:spPr bwMode="auto">
            <a:xfrm>
              <a:off x="4148" y="1063"/>
              <a:ext cx="65" cy="89"/>
            </a:xfrm>
            <a:custGeom>
              <a:avLst/>
              <a:gdLst>
                <a:gd name="T0" fmla="*/ 33 w 65"/>
                <a:gd name="T1" fmla="*/ 0 h 89"/>
                <a:gd name="T2" fmla="*/ 39 w 65"/>
                <a:gd name="T3" fmla="*/ 1 h 89"/>
                <a:gd name="T4" fmla="*/ 45 w 65"/>
                <a:gd name="T5" fmla="*/ 3 h 89"/>
                <a:gd name="T6" fmla="*/ 51 w 65"/>
                <a:gd name="T7" fmla="*/ 8 h 89"/>
                <a:gd name="T8" fmla="*/ 56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6 w 65"/>
                <a:gd name="T25" fmla="*/ 77 h 89"/>
                <a:gd name="T26" fmla="*/ 51 w 65"/>
                <a:gd name="T27" fmla="*/ 81 h 89"/>
                <a:gd name="T28" fmla="*/ 45 w 65"/>
                <a:gd name="T29" fmla="*/ 86 h 89"/>
                <a:gd name="T30" fmla="*/ 39 w 65"/>
                <a:gd name="T31" fmla="*/ 88 h 89"/>
                <a:gd name="T32" fmla="*/ 33 w 65"/>
                <a:gd name="T33" fmla="*/ 89 h 89"/>
                <a:gd name="T34" fmla="*/ 26 w 65"/>
                <a:gd name="T35" fmla="*/ 88 h 89"/>
                <a:gd name="T36" fmla="*/ 19 w 65"/>
                <a:gd name="T37" fmla="*/ 86 h 89"/>
                <a:gd name="T38" fmla="*/ 14 w 65"/>
                <a:gd name="T39" fmla="*/ 81 h 89"/>
                <a:gd name="T40" fmla="*/ 9 w 65"/>
                <a:gd name="T41" fmla="*/ 77 h 89"/>
                <a:gd name="T42" fmla="*/ 5 w 65"/>
                <a:gd name="T43" fmla="*/ 70 h 89"/>
                <a:gd name="T44" fmla="*/ 2 w 65"/>
                <a:gd name="T45" fmla="*/ 63 h 89"/>
                <a:gd name="T46" fmla="*/ 1 w 65"/>
                <a:gd name="T47" fmla="*/ 53 h 89"/>
                <a:gd name="T48" fmla="*/ 0 w 65"/>
                <a:gd name="T49" fmla="*/ 45 h 89"/>
                <a:gd name="T50" fmla="*/ 1 w 65"/>
                <a:gd name="T51" fmla="*/ 36 h 89"/>
                <a:gd name="T52" fmla="*/ 2 w 65"/>
                <a:gd name="T53" fmla="*/ 28 h 89"/>
                <a:gd name="T54" fmla="*/ 5 w 65"/>
                <a:gd name="T55" fmla="*/ 19 h 89"/>
                <a:gd name="T56" fmla="*/ 9 w 65"/>
                <a:gd name="T57" fmla="*/ 14 h 89"/>
                <a:gd name="T58" fmla="*/ 14 w 65"/>
                <a:gd name="T59" fmla="*/ 8 h 89"/>
                <a:gd name="T60" fmla="*/ 19 w 65"/>
                <a:gd name="T61" fmla="*/ 3 h 89"/>
                <a:gd name="T62" fmla="*/ 26 w 65"/>
                <a:gd name="T63" fmla="*/ 1 h 89"/>
                <a:gd name="T64" fmla="*/ 33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3" y="0"/>
                  </a:moveTo>
                  <a:lnTo>
                    <a:pt x="39" y="1"/>
                  </a:lnTo>
                  <a:lnTo>
                    <a:pt x="45" y="3"/>
                  </a:lnTo>
                  <a:lnTo>
                    <a:pt x="51" y="8"/>
                  </a:lnTo>
                  <a:lnTo>
                    <a:pt x="56" y="14"/>
                  </a:lnTo>
                  <a:lnTo>
                    <a:pt x="59" y="19"/>
                  </a:lnTo>
                  <a:lnTo>
                    <a:pt x="62" y="28"/>
                  </a:lnTo>
                  <a:lnTo>
                    <a:pt x="64" y="36"/>
                  </a:lnTo>
                  <a:lnTo>
                    <a:pt x="65" y="45"/>
                  </a:lnTo>
                  <a:lnTo>
                    <a:pt x="64" y="53"/>
                  </a:lnTo>
                  <a:lnTo>
                    <a:pt x="62" y="63"/>
                  </a:lnTo>
                  <a:lnTo>
                    <a:pt x="59" y="70"/>
                  </a:lnTo>
                  <a:lnTo>
                    <a:pt x="56" y="77"/>
                  </a:lnTo>
                  <a:lnTo>
                    <a:pt x="51" y="81"/>
                  </a:lnTo>
                  <a:lnTo>
                    <a:pt x="45" y="86"/>
                  </a:lnTo>
                  <a:lnTo>
                    <a:pt x="39" y="88"/>
                  </a:lnTo>
                  <a:lnTo>
                    <a:pt x="33" y="89"/>
                  </a:lnTo>
                  <a:lnTo>
                    <a:pt x="26" y="88"/>
                  </a:lnTo>
                  <a:lnTo>
                    <a:pt x="19" y="86"/>
                  </a:lnTo>
                  <a:lnTo>
                    <a:pt x="14" y="81"/>
                  </a:lnTo>
                  <a:lnTo>
                    <a:pt x="9" y="77"/>
                  </a:lnTo>
                  <a:lnTo>
                    <a:pt x="5" y="70"/>
                  </a:lnTo>
                  <a:lnTo>
                    <a:pt x="2" y="63"/>
                  </a:lnTo>
                  <a:lnTo>
                    <a:pt x="1" y="53"/>
                  </a:lnTo>
                  <a:lnTo>
                    <a:pt x="0" y="45"/>
                  </a:lnTo>
                  <a:lnTo>
                    <a:pt x="1" y="36"/>
                  </a:lnTo>
                  <a:lnTo>
                    <a:pt x="2" y="28"/>
                  </a:lnTo>
                  <a:lnTo>
                    <a:pt x="5" y="19"/>
                  </a:lnTo>
                  <a:lnTo>
                    <a:pt x="9" y="14"/>
                  </a:lnTo>
                  <a:lnTo>
                    <a:pt x="14" y="8"/>
                  </a:lnTo>
                  <a:lnTo>
                    <a:pt x="19" y="3"/>
                  </a:lnTo>
                  <a:lnTo>
                    <a:pt x="26" y="1"/>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53" name="Freeform 690"/>
            <p:cNvSpPr>
              <a:spLocks/>
            </p:cNvSpPr>
            <p:nvPr/>
          </p:nvSpPr>
          <p:spPr bwMode="auto">
            <a:xfrm>
              <a:off x="4148" y="1063"/>
              <a:ext cx="65" cy="89"/>
            </a:xfrm>
            <a:custGeom>
              <a:avLst/>
              <a:gdLst>
                <a:gd name="T0" fmla="*/ 33 w 65"/>
                <a:gd name="T1" fmla="*/ 0 h 89"/>
                <a:gd name="T2" fmla="*/ 39 w 65"/>
                <a:gd name="T3" fmla="*/ 1 h 89"/>
                <a:gd name="T4" fmla="*/ 45 w 65"/>
                <a:gd name="T5" fmla="*/ 3 h 89"/>
                <a:gd name="T6" fmla="*/ 51 w 65"/>
                <a:gd name="T7" fmla="*/ 8 h 89"/>
                <a:gd name="T8" fmla="*/ 56 w 65"/>
                <a:gd name="T9" fmla="*/ 14 h 89"/>
                <a:gd name="T10" fmla="*/ 59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59 w 65"/>
                <a:gd name="T23" fmla="*/ 70 h 89"/>
                <a:gd name="T24" fmla="*/ 56 w 65"/>
                <a:gd name="T25" fmla="*/ 77 h 89"/>
                <a:gd name="T26" fmla="*/ 51 w 65"/>
                <a:gd name="T27" fmla="*/ 81 h 89"/>
                <a:gd name="T28" fmla="*/ 45 w 65"/>
                <a:gd name="T29" fmla="*/ 86 h 89"/>
                <a:gd name="T30" fmla="*/ 39 w 65"/>
                <a:gd name="T31" fmla="*/ 88 h 89"/>
                <a:gd name="T32" fmla="*/ 33 w 65"/>
                <a:gd name="T33" fmla="*/ 89 h 89"/>
                <a:gd name="T34" fmla="*/ 26 w 65"/>
                <a:gd name="T35" fmla="*/ 88 h 89"/>
                <a:gd name="T36" fmla="*/ 19 w 65"/>
                <a:gd name="T37" fmla="*/ 86 h 89"/>
                <a:gd name="T38" fmla="*/ 14 w 65"/>
                <a:gd name="T39" fmla="*/ 81 h 89"/>
                <a:gd name="T40" fmla="*/ 9 w 65"/>
                <a:gd name="T41" fmla="*/ 77 h 89"/>
                <a:gd name="T42" fmla="*/ 5 w 65"/>
                <a:gd name="T43" fmla="*/ 70 h 89"/>
                <a:gd name="T44" fmla="*/ 2 w 65"/>
                <a:gd name="T45" fmla="*/ 63 h 89"/>
                <a:gd name="T46" fmla="*/ 1 w 65"/>
                <a:gd name="T47" fmla="*/ 53 h 89"/>
                <a:gd name="T48" fmla="*/ 0 w 65"/>
                <a:gd name="T49" fmla="*/ 45 h 89"/>
                <a:gd name="T50" fmla="*/ 1 w 65"/>
                <a:gd name="T51" fmla="*/ 36 h 89"/>
                <a:gd name="T52" fmla="*/ 2 w 65"/>
                <a:gd name="T53" fmla="*/ 28 h 89"/>
                <a:gd name="T54" fmla="*/ 5 w 65"/>
                <a:gd name="T55" fmla="*/ 19 h 89"/>
                <a:gd name="T56" fmla="*/ 9 w 65"/>
                <a:gd name="T57" fmla="*/ 14 h 89"/>
                <a:gd name="T58" fmla="*/ 14 w 65"/>
                <a:gd name="T59" fmla="*/ 8 h 89"/>
                <a:gd name="T60" fmla="*/ 19 w 65"/>
                <a:gd name="T61" fmla="*/ 3 h 89"/>
                <a:gd name="T62" fmla="*/ 26 w 65"/>
                <a:gd name="T63" fmla="*/ 1 h 89"/>
                <a:gd name="T64" fmla="*/ 33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3" y="0"/>
                  </a:moveTo>
                  <a:lnTo>
                    <a:pt x="39" y="1"/>
                  </a:lnTo>
                  <a:lnTo>
                    <a:pt x="45" y="3"/>
                  </a:lnTo>
                  <a:lnTo>
                    <a:pt x="51" y="8"/>
                  </a:lnTo>
                  <a:lnTo>
                    <a:pt x="56" y="14"/>
                  </a:lnTo>
                  <a:lnTo>
                    <a:pt x="59" y="19"/>
                  </a:lnTo>
                  <a:lnTo>
                    <a:pt x="62" y="28"/>
                  </a:lnTo>
                  <a:lnTo>
                    <a:pt x="64" y="36"/>
                  </a:lnTo>
                  <a:lnTo>
                    <a:pt x="65" y="45"/>
                  </a:lnTo>
                  <a:lnTo>
                    <a:pt x="64" y="53"/>
                  </a:lnTo>
                  <a:lnTo>
                    <a:pt x="62" y="63"/>
                  </a:lnTo>
                  <a:lnTo>
                    <a:pt x="59" y="70"/>
                  </a:lnTo>
                  <a:lnTo>
                    <a:pt x="56" y="77"/>
                  </a:lnTo>
                  <a:lnTo>
                    <a:pt x="51" y="81"/>
                  </a:lnTo>
                  <a:lnTo>
                    <a:pt x="45" y="86"/>
                  </a:lnTo>
                  <a:lnTo>
                    <a:pt x="39" y="88"/>
                  </a:lnTo>
                  <a:lnTo>
                    <a:pt x="33" y="89"/>
                  </a:lnTo>
                  <a:lnTo>
                    <a:pt x="26" y="88"/>
                  </a:lnTo>
                  <a:lnTo>
                    <a:pt x="19" y="86"/>
                  </a:lnTo>
                  <a:lnTo>
                    <a:pt x="14" y="81"/>
                  </a:lnTo>
                  <a:lnTo>
                    <a:pt x="9" y="77"/>
                  </a:lnTo>
                  <a:lnTo>
                    <a:pt x="5" y="70"/>
                  </a:lnTo>
                  <a:lnTo>
                    <a:pt x="2" y="63"/>
                  </a:lnTo>
                  <a:lnTo>
                    <a:pt x="1" y="53"/>
                  </a:lnTo>
                  <a:lnTo>
                    <a:pt x="0" y="45"/>
                  </a:lnTo>
                  <a:lnTo>
                    <a:pt x="1" y="36"/>
                  </a:lnTo>
                  <a:lnTo>
                    <a:pt x="2" y="28"/>
                  </a:lnTo>
                  <a:lnTo>
                    <a:pt x="5" y="19"/>
                  </a:lnTo>
                  <a:lnTo>
                    <a:pt x="9" y="14"/>
                  </a:lnTo>
                  <a:lnTo>
                    <a:pt x="14" y="8"/>
                  </a:lnTo>
                  <a:lnTo>
                    <a:pt x="19" y="3"/>
                  </a:lnTo>
                  <a:lnTo>
                    <a:pt x="26" y="1"/>
                  </a:lnTo>
                  <a:lnTo>
                    <a:pt x="33" y="0"/>
                  </a:lnTo>
                  <a:close/>
                </a:path>
              </a:pathLst>
            </a:custGeom>
            <a:solidFill>
              <a:srgbClr val="DF9DA5"/>
            </a:solidFill>
            <a:ln w="1588">
              <a:solidFill>
                <a:srgbClr val="1F1A17"/>
              </a:solidFill>
              <a:prstDash val="solid"/>
              <a:round/>
              <a:headEnd/>
              <a:tailEnd/>
            </a:ln>
          </p:spPr>
          <p:txBody>
            <a:bodyPr/>
            <a:lstStyle/>
            <a:p>
              <a:endParaRPr lang="ru-RU"/>
            </a:p>
          </p:txBody>
        </p:sp>
        <p:sp>
          <p:nvSpPr>
            <p:cNvPr id="15754" name="Freeform 691"/>
            <p:cNvSpPr>
              <a:spLocks/>
            </p:cNvSpPr>
            <p:nvPr/>
          </p:nvSpPr>
          <p:spPr bwMode="auto">
            <a:xfrm>
              <a:off x="4238" y="1023"/>
              <a:ext cx="103" cy="156"/>
            </a:xfrm>
            <a:custGeom>
              <a:avLst/>
              <a:gdLst>
                <a:gd name="T0" fmla="*/ 20 w 103"/>
                <a:gd name="T1" fmla="*/ 0 h 156"/>
                <a:gd name="T2" fmla="*/ 83 w 103"/>
                <a:gd name="T3" fmla="*/ 0 h 156"/>
                <a:gd name="T4" fmla="*/ 87 w 103"/>
                <a:gd name="T5" fmla="*/ 1 h 156"/>
                <a:gd name="T6" fmla="*/ 91 w 103"/>
                <a:gd name="T7" fmla="*/ 4 h 156"/>
                <a:gd name="T8" fmla="*/ 94 w 103"/>
                <a:gd name="T9" fmla="*/ 8 h 156"/>
                <a:gd name="T10" fmla="*/ 97 w 103"/>
                <a:gd name="T11" fmla="*/ 14 h 156"/>
                <a:gd name="T12" fmla="*/ 100 w 103"/>
                <a:gd name="T13" fmla="*/ 20 h 156"/>
                <a:gd name="T14" fmla="*/ 102 w 103"/>
                <a:gd name="T15" fmla="*/ 28 h 156"/>
                <a:gd name="T16" fmla="*/ 103 w 103"/>
                <a:gd name="T17" fmla="*/ 36 h 156"/>
                <a:gd name="T18" fmla="*/ 103 w 103"/>
                <a:gd name="T19" fmla="*/ 45 h 156"/>
                <a:gd name="T20" fmla="*/ 103 w 103"/>
                <a:gd name="T21" fmla="*/ 111 h 156"/>
                <a:gd name="T22" fmla="*/ 103 w 103"/>
                <a:gd name="T23" fmla="*/ 120 h 156"/>
                <a:gd name="T24" fmla="*/ 102 w 103"/>
                <a:gd name="T25" fmla="*/ 128 h 156"/>
                <a:gd name="T26" fmla="*/ 100 w 103"/>
                <a:gd name="T27" fmla="*/ 136 h 156"/>
                <a:gd name="T28" fmla="*/ 97 w 103"/>
                <a:gd name="T29" fmla="*/ 142 h 156"/>
                <a:gd name="T30" fmla="*/ 94 w 103"/>
                <a:gd name="T31" fmla="*/ 148 h 156"/>
                <a:gd name="T32" fmla="*/ 91 w 103"/>
                <a:gd name="T33" fmla="*/ 153 h 156"/>
                <a:gd name="T34" fmla="*/ 87 w 103"/>
                <a:gd name="T35" fmla="*/ 155 h 156"/>
                <a:gd name="T36" fmla="*/ 83 w 103"/>
                <a:gd name="T37" fmla="*/ 156 h 156"/>
                <a:gd name="T38" fmla="*/ 20 w 103"/>
                <a:gd name="T39" fmla="*/ 156 h 156"/>
                <a:gd name="T40" fmla="*/ 16 w 103"/>
                <a:gd name="T41" fmla="*/ 155 h 156"/>
                <a:gd name="T42" fmla="*/ 12 w 103"/>
                <a:gd name="T43" fmla="*/ 153 h 156"/>
                <a:gd name="T44" fmla="*/ 9 w 103"/>
                <a:gd name="T45" fmla="*/ 148 h 156"/>
                <a:gd name="T46" fmla="*/ 6 w 103"/>
                <a:gd name="T47" fmla="*/ 142 h 156"/>
                <a:gd name="T48" fmla="*/ 3 w 103"/>
                <a:gd name="T49" fmla="*/ 136 h 156"/>
                <a:gd name="T50" fmla="*/ 1 w 103"/>
                <a:gd name="T51" fmla="*/ 128 h 156"/>
                <a:gd name="T52" fmla="*/ 0 w 103"/>
                <a:gd name="T53" fmla="*/ 120 h 156"/>
                <a:gd name="T54" fmla="*/ 0 w 103"/>
                <a:gd name="T55" fmla="*/ 111 h 156"/>
                <a:gd name="T56" fmla="*/ 0 w 103"/>
                <a:gd name="T57" fmla="*/ 45 h 156"/>
                <a:gd name="T58" fmla="*/ 0 w 103"/>
                <a:gd name="T59" fmla="*/ 36 h 156"/>
                <a:gd name="T60" fmla="*/ 1 w 103"/>
                <a:gd name="T61" fmla="*/ 28 h 156"/>
                <a:gd name="T62" fmla="*/ 3 w 103"/>
                <a:gd name="T63" fmla="*/ 20 h 156"/>
                <a:gd name="T64" fmla="*/ 6 w 103"/>
                <a:gd name="T65" fmla="*/ 14 h 156"/>
                <a:gd name="T66" fmla="*/ 9 w 103"/>
                <a:gd name="T67" fmla="*/ 8 h 156"/>
                <a:gd name="T68" fmla="*/ 12 w 103"/>
                <a:gd name="T69" fmla="*/ 4 h 156"/>
                <a:gd name="T70" fmla="*/ 16 w 103"/>
                <a:gd name="T71" fmla="*/ 1 h 156"/>
                <a:gd name="T72" fmla="*/ 20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0" y="0"/>
                  </a:moveTo>
                  <a:lnTo>
                    <a:pt x="83" y="0"/>
                  </a:lnTo>
                  <a:lnTo>
                    <a:pt x="87" y="1"/>
                  </a:lnTo>
                  <a:lnTo>
                    <a:pt x="91" y="4"/>
                  </a:lnTo>
                  <a:lnTo>
                    <a:pt x="94" y="8"/>
                  </a:lnTo>
                  <a:lnTo>
                    <a:pt x="97" y="14"/>
                  </a:lnTo>
                  <a:lnTo>
                    <a:pt x="100" y="20"/>
                  </a:lnTo>
                  <a:lnTo>
                    <a:pt x="102" y="28"/>
                  </a:lnTo>
                  <a:lnTo>
                    <a:pt x="103" y="36"/>
                  </a:lnTo>
                  <a:lnTo>
                    <a:pt x="103" y="45"/>
                  </a:lnTo>
                  <a:lnTo>
                    <a:pt x="103" y="111"/>
                  </a:lnTo>
                  <a:lnTo>
                    <a:pt x="103" y="120"/>
                  </a:lnTo>
                  <a:lnTo>
                    <a:pt x="102" y="128"/>
                  </a:lnTo>
                  <a:lnTo>
                    <a:pt x="100" y="136"/>
                  </a:lnTo>
                  <a:lnTo>
                    <a:pt x="97" y="142"/>
                  </a:lnTo>
                  <a:lnTo>
                    <a:pt x="94" y="148"/>
                  </a:lnTo>
                  <a:lnTo>
                    <a:pt x="91" y="153"/>
                  </a:lnTo>
                  <a:lnTo>
                    <a:pt x="87" y="155"/>
                  </a:lnTo>
                  <a:lnTo>
                    <a:pt x="83" y="156"/>
                  </a:lnTo>
                  <a:lnTo>
                    <a:pt x="20" y="156"/>
                  </a:lnTo>
                  <a:lnTo>
                    <a:pt x="16" y="155"/>
                  </a:lnTo>
                  <a:lnTo>
                    <a:pt x="12" y="153"/>
                  </a:lnTo>
                  <a:lnTo>
                    <a:pt x="9" y="148"/>
                  </a:lnTo>
                  <a:lnTo>
                    <a:pt x="6" y="142"/>
                  </a:lnTo>
                  <a:lnTo>
                    <a:pt x="3" y="136"/>
                  </a:lnTo>
                  <a:lnTo>
                    <a:pt x="1" y="128"/>
                  </a:lnTo>
                  <a:lnTo>
                    <a:pt x="0" y="120"/>
                  </a:lnTo>
                  <a:lnTo>
                    <a:pt x="0" y="111"/>
                  </a:lnTo>
                  <a:lnTo>
                    <a:pt x="0" y="45"/>
                  </a:lnTo>
                  <a:lnTo>
                    <a:pt x="0" y="36"/>
                  </a:lnTo>
                  <a:lnTo>
                    <a:pt x="1" y="28"/>
                  </a:lnTo>
                  <a:lnTo>
                    <a:pt x="3" y="20"/>
                  </a:lnTo>
                  <a:lnTo>
                    <a:pt x="6" y="14"/>
                  </a:lnTo>
                  <a:lnTo>
                    <a:pt x="9" y="8"/>
                  </a:lnTo>
                  <a:lnTo>
                    <a:pt x="12" y="4"/>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55" name="Freeform 692"/>
            <p:cNvSpPr>
              <a:spLocks/>
            </p:cNvSpPr>
            <p:nvPr/>
          </p:nvSpPr>
          <p:spPr bwMode="auto">
            <a:xfrm>
              <a:off x="4238" y="1023"/>
              <a:ext cx="103" cy="156"/>
            </a:xfrm>
            <a:custGeom>
              <a:avLst/>
              <a:gdLst>
                <a:gd name="T0" fmla="*/ 20 w 103"/>
                <a:gd name="T1" fmla="*/ 0 h 156"/>
                <a:gd name="T2" fmla="*/ 83 w 103"/>
                <a:gd name="T3" fmla="*/ 0 h 156"/>
                <a:gd name="T4" fmla="*/ 87 w 103"/>
                <a:gd name="T5" fmla="*/ 1 h 156"/>
                <a:gd name="T6" fmla="*/ 91 w 103"/>
                <a:gd name="T7" fmla="*/ 4 h 156"/>
                <a:gd name="T8" fmla="*/ 94 w 103"/>
                <a:gd name="T9" fmla="*/ 8 h 156"/>
                <a:gd name="T10" fmla="*/ 97 w 103"/>
                <a:gd name="T11" fmla="*/ 14 h 156"/>
                <a:gd name="T12" fmla="*/ 100 w 103"/>
                <a:gd name="T13" fmla="*/ 20 h 156"/>
                <a:gd name="T14" fmla="*/ 102 w 103"/>
                <a:gd name="T15" fmla="*/ 28 h 156"/>
                <a:gd name="T16" fmla="*/ 103 w 103"/>
                <a:gd name="T17" fmla="*/ 36 h 156"/>
                <a:gd name="T18" fmla="*/ 103 w 103"/>
                <a:gd name="T19" fmla="*/ 45 h 156"/>
                <a:gd name="T20" fmla="*/ 103 w 103"/>
                <a:gd name="T21" fmla="*/ 111 h 156"/>
                <a:gd name="T22" fmla="*/ 103 w 103"/>
                <a:gd name="T23" fmla="*/ 120 h 156"/>
                <a:gd name="T24" fmla="*/ 102 w 103"/>
                <a:gd name="T25" fmla="*/ 128 h 156"/>
                <a:gd name="T26" fmla="*/ 100 w 103"/>
                <a:gd name="T27" fmla="*/ 136 h 156"/>
                <a:gd name="T28" fmla="*/ 97 w 103"/>
                <a:gd name="T29" fmla="*/ 142 h 156"/>
                <a:gd name="T30" fmla="*/ 94 w 103"/>
                <a:gd name="T31" fmla="*/ 148 h 156"/>
                <a:gd name="T32" fmla="*/ 91 w 103"/>
                <a:gd name="T33" fmla="*/ 153 h 156"/>
                <a:gd name="T34" fmla="*/ 87 w 103"/>
                <a:gd name="T35" fmla="*/ 155 h 156"/>
                <a:gd name="T36" fmla="*/ 83 w 103"/>
                <a:gd name="T37" fmla="*/ 156 h 156"/>
                <a:gd name="T38" fmla="*/ 20 w 103"/>
                <a:gd name="T39" fmla="*/ 156 h 156"/>
                <a:gd name="T40" fmla="*/ 16 w 103"/>
                <a:gd name="T41" fmla="*/ 155 h 156"/>
                <a:gd name="T42" fmla="*/ 12 w 103"/>
                <a:gd name="T43" fmla="*/ 153 h 156"/>
                <a:gd name="T44" fmla="*/ 9 w 103"/>
                <a:gd name="T45" fmla="*/ 148 h 156"/>
                <a:gd name="T46" fmla="*/ 6 w 103"/>
                <a:gd name="T47" fmla="*/ 142 h 156"/>
                <a:gd name="T48" fmla="*/ 3 w 103"/>
                <a:gd name="T49" fmla="*/ 136 h 156"/>
                <a:gd name="T50" fmla="*/ 1 w 103"/>
                <a:gd name="T51" fmla="*/ 128 h 156"/>
                <a:gd name="T52" fmla="*/ 0 w 103"/>
                <a:gd name="T53" fmla="*/ 120 h 156"/>
                <a:gd name="T54" fmla="*/ 0 w 103"/>
                <a:gd name="T55" fmla="*/ 111 h 156"/>
                <a:gd name="T56" fmla="*/ 0 w 103"/>
                <a:gd name="T57" fmla="*/ 45 h 156"/>
                <a:gd name="T58" fmla="*/ 0 w 103"/>
                <a:gd name="T59" fmla="*/ 36 h 156"/>
                <a:gd name="T60" fmla="*/ 1 w 103"/>
                <a:gd name="T61" fmla="*/ 28 h 156"/>
                <a:gd name="T62" fmla="*/ 3 w 103"/>
                <a:gd name="T63" fmla="*/ 20 h 156"/>
                <a:gd name="T64" fmla="*/ 6 w 103"/>
                <a:gd name="T65" fmla="*/ 14 h 156"/>
                <a:gd name="T66" fmla="*/ 9 w 103"/>
                <a:gd name="T67" fmla="*/ 8 h 156"/>
                <a:gd name="T68" fmla="*/ 12 w 103"/>
                <a:gd name="T69" fmla="*/ 4 h 156"/>
                <a:gd name="T70" fmla="*/ 16 w 103"/>
                <a:gd name="T71" fmla="*/ 1 h 156"/>
                <a:gd name="T72" fmla="*/ 20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0" y="0"/>
                  </a:moveTo>
                  <a:lnTo>
                    <a:pt x="83" y="0"/>
                  </a:lnTo>
                  <a:lnTo>
                    <a:pt x="87" y="1"/>
                  </a:lnTo>
                  <a:lnTo>
                    <a:pt x="91" y="4"/>
                  </a:lnTo>
                  <a:lnTo>
                    <a:pt x="94" y="8"/>
                  </a:lnTo>
                  <a:lnTo>
                    <a:pt x="97" y="14"/>
                  </a:lnTo>
                  <a:lnTo>
                    <a:pt x="100" y="20"/>
                  </a:lnTo>
                  <a:lnTo>
                    <a:pt x="102" y="28"/>
                  </a:lnTo>
                  <a:lnTo>
                    <a:pt x="103" y="36"/>
                  </a:lnTo>
                  <a:lnTo>
                    <a:pt x="103" y="45"/>
                  </a:lnTo>
                  <a:lnTo>
                    <a:pt x="103" y="111"/>
                  </a:lnTo>
                  <a:lnTo>
                    <a:pt x="103" y="120"/>
                  </a:lnTo>
                  <a:lnTo>
                    <a:pt x="102" y="128"/>
                  </a:lnTo>
                  <a:lnTo>
                    <a:pt x="100" y="136"/>
                  </a:lnTo>
                  <a:lnTo>
                    <a:pt x="97" y="142"/>
                  </a:lnTo>
                  <a:lnTo>
                    <a:pt x="94" y="148"/>
                  </a:lnTo>
                  <a:lnTo>
                    <a:pt x="91" y="153"/>
                  </a:lnTo>
                  <a:lnTo>
                    <a:pt x="87" y="155"/>
                  </a:lnTo>
                  <a:lnTo>
                    <a:pt x="83" y="156"/>
                  </a:lnTo>
                  <a:lnTo>
                    <a:pt x="20" y="156"/>
                  </a:lnTo>
                  <a:lnTo>
                    <a:pt x="16" y="155"/>
                  </a:lnTo>
                  <a:lnTo>
                    <a:pt x="12" y="153"/>
                  </a:lnTo>
                  <a:lnTo>
                    <a:pt x="9" y="148"/>
                  </a:lnTo>
                  <a:lnTo>
                    <a:pt x="6" y="142"/>
                  </a:lnTo>
                  <a:lnTo>
                    <a:pt x="3" y="136"/>
                  </a:lnTo>
                  <a:lnTo>
                    <a:pt x="1" y="128"/>
                  </a:lnTo>
                  <a:lnTo>
                    <a:pt x="0" y="120"/>
                  </a:lnTo>
                  <a:lnTo>
                    <a:pt x="0" y="111"/>
                  </a:lnTo>
                  <a:lnTo>
                    <a:pt x="0" y="45"/>
                  </a:lnTo>
                  <a:lnTo>
                    <a:pt x="0" y="36"/>
                  </a:lnTo>
                  <a:lnTo>
                    <a:pt x="1" y="28"/>
                  </a:lnTo>
                  <a:lnTo>
                    <a:pt x="3" y="20"/>
                  </a:lnTo>
                  <a:lnTo>
                    <a:pt x="6" y="14"/>
                  </a:lnTo>
                  <a:lnTo>
                    <a:pt x="9" y="8"/>
                  </a:lnTo>
                  <a:lnTo>
                    <a:pt x="12" y="4"/>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56" name="Freeform 693"/>
            <p:cNvSpPr>
              <a:spLocks/>
            </p:cNvSpPr>
            <p:nvPr/>
          </p:nvSpPr>
          <p:spPr bwMode="auto">
            <a:xfrm>
              <a:off x="4254" y="1063"/>
              <a:ext cx="65" cy="89"/>
            </a:xfrm>
            <a:custGeom>
              <a:avLst/>
              <a:gdLst>
                <a:gd name="T0" fmla="*/ 33 w 65"/>
                <a:gd name="T1" fmla="*/ 0 h 89"/>
                <a:gd name="T2" fmla="*/ 39 w 65"/>
                <a:gd name="T3" fmla="*/ 1 h 89"/>
                <a:gd name="T4" fmla="*/ 45 w 65"/>
                <a:gd name="T5" fmla="*/ 3 h 89"/>
                <a:gd name="T6" fmla="*/ 51 w 65"/>
                <a:gd name="T7" fmla="*/ 8 h 89"/>
                <a:gd name="T8" fmla="*/ 56 w 65"/>
                <a:gd name="T9" fmla="*/ 14 h 89"/>
                <a:gd name="T10" fmla="*/ 60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60 w 65"/>
                <a:gd name="T23" fmla="*/ 70 h 89"/>
                <a:gd name="T24" fmla="*/ 56 w 65"/>
                <a:gd name="T25" fmla="*/ 77 h 89"/>
                <a:gd name="T26" fmla="*/ 51 w 65"/>
                <a:gd name="T27" fmla="*/ 81 h 89"/>
                <a:gd name="T28" fmla="*/ 45 w 65"/>
                <a:gd name="T29" fmla="*/ 86 h 89"/>
                <a:gd name="T30" fmla="*/ 39 w 65"/>
                <a:gd name="T31" fmla="*/ 88 h 89"/>
                <a:gd name="T32" fmla="*/ 33 w 65"/>
                <a:gd name="T33" fmla="*/ 89 h 89"/>
                <a:gd name="T34" fmla="*/ 27 w 65"/>
                <a:gd name="T35" fmla="*/ 88 h 89"/>
                <a:gd name="T36" fmla="*/ 21 w 65"/>
                <a:gd name="T37" fmla="*/ 86 h 89"/>
                <a:gd name="T38" fmla="*/ 15 w 65"/>
                <a:gd name="T39" fmla="*/ 81 h 89"/>
                <a:gd name="T40" fmla="*/ 10 w 65"/>
                <a:gd name="T41" fmla="*/ 77 h 89"/>
                <a:gd name="T42" fmla="*/ 5 w 65"/>
                <a:gd name="T43" fmla="*/ 70 h 89"/>
                <a:gd name="T44" fmla="*/ 3 w 65"/>
                <a:gd name="T45" fmla="*/ 63 h 89"/>
                <a:gd name="T46" fmla="*/ 1 w 65"/>
                <a:gd name="T47" fmla="*/ 53 h 89"/>
                <a:gd name="T48" fmla="*/ 0 w 65"/>
                <a:gd name="T49" fmla="*/ 45 h 89"/>
                <a:gd name="T50" fmla="*/ 1 w 65"/>
                <a:gd name="T51" fmla="*/ 36 h 89"/>
                <a:gd name="T52" fmla="*/ 3 w 65"/>
                <a:gd name="T53" fmla="*/ 28 h 89"/>
                <a:gd name="T54" fmla="*/ 5 w 65"/>
                <a:gd name="T55" fmla="*/ 19 h 89"/>
                <a:gd name="T56" fmla="*/ 10 w 65"/>
                <a:gd name="T57" fmla="*/ 14 h 89"/>
                <a:gd name="T58" fmla="*/ 15 w 65"/>
                <a:gd name="T59" fmla="*/ 8 h 89"/>
                <a:gd name="T60" fmla="*/ 21 w 65"/>
                <a:gd name="T61" fmla="*/ 3 h 89"/>
                <a:gd name="T62" fmla="*/ 27 w 65"/>
                <a:gd name="T63" fmla="*/ 1 h 89"/>
                <a:gd name="T64" fmla="*/ 33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3" y="0"/>
                  </a:moveTo>
                  <a:lnTo>
                    <a:pt x="39" y="1"/>
                  </a:lnTo>
                  <a:lnTo>
                    <a:pt x="45" y="3"/>
                  </a:lnTo>
                  <a:lnTo>
                    <a:pt x="51" y="8"/>
                  </a:lnTo>
                  <a:lnTo>
                    <a:pt x="56" y="14"/>
                  </a:lnTo>
                  <a:lnTo>
                    <a:pt x="60" y="19"/>
                  </a:lnTo>
                  <a:lnTo>
                    <a:pt x="62" y="28"/>
                  </a:lnTo>
                  <a:lnTo>
                    <a:pt x="64" y="36"/>
                  </a:lnTo>
                  <a:lnTo>
                    <a:pt x="65" y="45"/>
                  </a:lnTo>
                  <a:lnTo>
                    <a:pt x="64" y="53"/>
                  </a:lnTo>
                  <a:lnTo>
                    <a:pt x="62" y="63"/>
                  </a:lnTo>
                  <a:lnTo>
                    <a:pt x="60" y="70"/>
                  </a:lnTo>
                  <a:lnTo>
                    <a:pt x="56" y="77"/>
                  </a:lnTo>
                  <a:lnTo>
                    <a:pt x="51" y="81"/>
                  </a:lnTo>
                  <a:lnTo>
                    <a:pt x="45" y="86"/>
                  </a:lnTo>
                  <a:lnTo>
                    <a:pt x="39" y="88"/>
                  </a:lnTo>
                  <a:lnTo>
                    <a:pt x="33" y="89"/>
                  </a:lnTo>
                  <a:lnTo>
                    <a:pt x="27" y="88"/>
                  </a:lnTo>
                  <a:lnTo>
                    <a:pt x="21" y="86"/>
                  </a:lnTo>
                  <a:lnTo>
                    <a:pt x="15" y="81"/>
                  </a:lnTo>
                  <a:lnTo>
                    <a:pt x="10" y="77"/>
                  </a:lnTo>
                  <a:lnTo>
                    <a:pt x="5" y="70"/>
                  </a:lnTo>
                  <a:lnTo>
                    <a:pt x="3" y="63"/>
                  </a:lnTo>
                  <a:lnTo>
                    <a:pt x="1" y="53"/>
                  </a:lnTo>
                  <a:lnTo>
                    <a:pt x="0" y="45"/>
                  </a:lnTo>
                  <a:lnTo>
                    <a:pt x="1" y="36"/>
                  </a:lnTo>
                  <a:lnTo>
                    <a:pt x="3" y="28"/>
                  </a:lnTo>
                  <a:lnTo>
                    <a:pt x="5" y="19"/>
                  </a:lnTo>
                  <a:lnTo>
                    <a:pt x="10" y="14"/>
                  </a:lnTo>
                  <a:lnTo>
                    <a:pt x="15" y="8"/>
                  </a:lnTo>
                  <a:lnTo>
                    <a:pt x="21" y="3"/>
                  </a:lnTo>
                  <a:lnTo>
                    <a:pt x="27" y="1"/>
                  </a:lnTo>
                  <a:lnTo>
                    <a:pt x="33"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57" name="Freeform 694"/>
            <p:cNvSpPr>
              <a:spLocks/>
            </p:cNvSpPr>
            <p:nvPr/>
          </p:nvSpPr>
          <p:spPr bwMode="auto">
            <a:xfrm>
              <a:off x="4254" y="1063"/>
              <a:ext cx="65" cy="89"/>
            </a:xfrm>
            <a:custGeom>
              <a:avLst/>
              <a:gdLst>
                <a:gd name="T0" fmla="*/ 33 w 65"/>
                <a:gd name="T1" fmla="*/ 0 h 89"/>
                <a:gd name="T2" fmla="*/ 39 w 65"/>
                <a:gd name="T3" fmla="*/ 1 h 89"/>
                <a:gd name="T4" fmla="*/ 45 w 65"/>
                <a:gd name="T5" fmla="*/ 3 h 89"/>
                <a:gd name="T6" fmla="*/ 51 w 65"/>
                <a:gd name="T7" fmla="*/ 8 h 89"/>
                <a:gd name="T8" fmla="*/ 56 w 65"/>
                <a:gd name="T9" fmla="*/ 14 h 89"/>
                <a:gd name="T10" fmla="*/ 60 w 65"/>
                <a:gd name="T11" fmla="*/ 19 h 89"/>
                <a:gd name="T12" fmla="*/ 62 w 65"/>
                <a:gd name="T13" fmla="*/ 28 h 89"/>
                <a:gd name="T14" fmla="*/ 64 w 65"/>
                <a:gd name="T15" fmla="*/ 36 h 89"/>
                <a:gd name="T16" fmla="*/ 65 w 65"/>
                <a:gd name="T17" fmla="*/ 45 h 89"/>
                <a:gd name="T18" fmla="*/ 64 w 65"/>
                <a:gd name="T19" fmla="*/ 53 h 89"/>
                <a:gd name="T20" fmla="*/ 62 w 65"/>
                <a:gd name="T21" fmla="*/ 63 h 89"/>
                <a:gd name="T22" fmla="*/ 60 w 65"/>
                <a:gd name="T23" fmla="*/ 70 h 89"/>
                <a:gd name="T24" fmla="*/ 56 w 65"/>
                <a:gd name="T25" fmla="*/ 77 h 89"/>
                <a:gd name="T26" fmla="*/ 51 w 65"/>
                <a:gd name="T27" fmla="*/ 81 h 89"/>
                <a:gd name="T28" fmla="*/ 45 w 65"/>
                <a:gd name="T29" fmla="*/ 86 h 89"/>
                <a:gd name="T30" fmla="*/ 39 w 65"/>
                <a:gd name="T31" fmla="*/ 88 h 89"/>
                <a:gd name="T32" fmla="*/ 33 w 65"/>
                <a:gd name="T33" fmla="*/ 89 h 89"/>
                <a:gd name="T34" fmla="*/ 27 w 65"/>
                <a:gd name="T35" fmla="*/ 88 h 89"/>
                <a:gd name="T36" fmla="*/ 21 w 65"/>
                <a:gd name="T37" fmla="*/ 86 h 89"/>
                <a:gd name="T38" fmla="*/ 15 w 65"/>
                <a:gd name="T39" fmla="*/ 81 h 89"/>
                <a:gd name="T40" fmla="*/ 10 w 65"/>
                <a:gd name="T41" fmla="*/ 77 h 89"/>
                <a:gd name="T42" fmla="*/ 5 w 65"/>
                <a:gd name="T43" fmla="*/ 70 h 89"/>
                <a:gd name="T44" fmla="*/ 3 w 65"/>
                <a:gd name="T45" fmla="*/ 63 h 89"/>
                <a:gd name="T46" fmla="*/ 1 w 65"/>
                <a:gd name="T47" fmla="*/ 53 h 89"/>
                <a:gd name="T48" fmla="*/ 0 w 65"/>
                <a:gd name="T49" fmla="*/ 45 h 89"/>
                <a:gd name="T50" fmla="*/ 1 w 65"/>
                <a:gd name="T51" fmla="*/ 36 h 89"/>
                <a:gd name="T52" fmla="*/ 3 w 65"/>
                <a:gd name="T53" fmla="*/ 28 h 89"/>
                <a:gd name="T54" fmla="*/ 5 w 65"/>
                <a:gd name="T55" fmla="*/ 19 h 89"/>
                <a:gd name="T56" fmla="*/ 10 w 65"/>
                <a:gd name="T57" fmla="*/ 14 h 89"/>
                <a:gd name="T58" fmla="*/ 15 w 65"/>
                <a:gd name="T59" fmla="*/ 8 h 89"/>
                <a:gd name="T60" fmla="*/ 21 w 65"/>
                <a:gd name="T61" fmla="*/ 3 h 89"/>
                <a:gd name="T62" fmla="*/ 27 w 65"/>
                <a:gd name="T63" fmla="*/ 1 h 89"/>
                <a:gd name="T64" fmla="*/ 33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3" y="0"/>
                  </a:moveTo>
                  <a:lnTo>
                    <a:pt x="39" y="1"/>
                  </a:lnTo>
                  <a:lnTo>
                    <a:pt x="45" y="3"/>
                  </a:lnTo>
                  <a:lnTo>
                    <a:pt x="51" y="8"/>
                  </a:lnTo>
                  <a:lnTo>
                    <a:pt x="56" y="14"/>
                  </a:lnTo>
                  <a:lnTo>
                    <a:pt x="60" y="19"/>
                  </a:lnTo>
                  <a:lnTo>
                    <a:pt x="62" y="28"/>
                  </a:lnTo>
                  <a:lnTo>
                    <a:pt x="64" y="36"/>
                  </a:lnTo>
                  <a:lnTo>
                    <a:pt x="65" y="45"/>
                  </a:lnTo>
                  <a:lnTo>
                    <a:pt x="64" y="53"/>
                  </a:lnTo>
                  <a:lnTo>
                    <a:pt x="62" y="63"/>
                  </a:lnTo>
                  <a:lnTo>
                    <a:pt x="60" y="70"/>
                  </a:lnTo>
                  <a:lnTo>
                    <a:pt x="56" y="77"/>
                  </a:lnTo>
                  <a:lnTo>
                    <a:pt x="51" y="81"/>
                  </a:lnTo>
                  <a:lnTo>
                    <a:pt x="45" y="86"/>
                  </a:lnTo>
                  <a:lnTo>
                    <a:pt x="39" y="88"/>
                  </a:lnTo>
                  <a:lnTo>
                    <a:pt x="33" y="89"/>
                  </a:lnTo>
                  <a:lnTo>
                    <a:pt x="27" y="88"/>
                  </a:lnTo>
                  <a:lnTo>
                    <a:pt x="21" y="86"/>
                  </a:lnTo>
                  <a:lnTo>
                    <a:pt x="15" y="81"/>
                  </a:lnTo>
                  <a:lnTo>
                    <a:pt x="10" y="77"/>
                  </a:lnTo>
                  <a:lnTo>
                    <a:pt x="5" y="70"/>
                  </a:lnTo>
                  <a:lnTo>
                    <a:pt x="3" y="63"/>
                  </a:lnTo>
                  <a:lnTo>
                    <a:pt x="1" y="53"/>
                  </a:lnTo>
                  <a:lnTo>
                    <a:pt x="0" y="45"/>
                  </a:lnTo>
                  <a:lnTo>
                    <a:pt x="1" y="36"/>
                  </a:lnTo>
                  <a:lnTo>
                    <a:pt x="3" y="28"/>
                  </a:lnTo>
                  <a:lnTo>
                    <a:pt x="5" y="19"/>
                  </a:lnTo>
                  <a:lnTo>
                    <a:pt x="10" y="14"/>
                  </a:lnTo>
                  <a:lnTo>
                    <a:pt x="15" y="8"/>
                  </a:lnTo>
                  <a:lnTo>
                    <a:pt x="21" y="3"/>
                  </a:lnTo>
                  <a:lnTo>
                    <a:pt x="27" y="1"/>
                  </a:lnTo>
                  <a:lnTo>
                    <a:pt x="33" y="0"/>
                  </a:lnTo>
                  <a:close/>
                </a:path>
              </a:pathLst>
            </a:custGeom>
            <a:solidFill>
              <a:srgbClr val="DF9DA5"/>
            </a:solidFill>
            <a:ln w="1588">
              <a:solidFill>
                <a:srgbClr val="1F1A17"/>
              </a:solidFill>
              <a:prstDash val="solid"/>
              <a:round/>
              <a:headEnd/>
              <a:tailEnd/>
            </a:ln>
          </p:spPr>
          <p:txBody>
            <a:bodyPr/>
            <a:lstStyle/>
            <a:p>
              <a:endParaRPr lang="ru-RU"/>
            </a:p>
          </p:txBody>
        </p:sp>
        <p:sp>
          <p:nvSpPr>
            <p:cNvPr id="15758" name="Freeform 695"/>
            <p:cNvSpPr>
              <a:spLocks/>
            </p:cNvSpPr>
            <p:nvPr/>
          </p:nvSpPr>
          <p:spPr bwMode="auto">
            <a:xfrm>
              <a:off x="4344" y="1023"/>
              <a:ext cx="104" cy="156"/>
            </a:xfrm>
            <a:custGeom>
              <a:avLst/>
              <a:gdLst>
                <a:gd name="T0" fmla="*/ 21 w 104"/>
                <a:gd name="T1" fmla="*/ 0 h 156"/>
                <a:gd name="T2" fmla="*/ 83 w 104"/>
                <a:gd name="T3" fmla="*/ 0 h 156"/>
                <a:gd name="T4" fmla="*/ 87 w 104"/>
                <a:gd name="T5" fmla="*/ 1 h 156"/>
                <a:gd name="T6" fmla="*/ 91 w 104"/>
                <a:gd name="T7" fmla="*/ 4 h 156"/>
                <a:gd name="T8" fmla="*/ 94 w 104"/>
                <a:gd name="T9" fmla="*/ 8 h 156"/>
                <a:gd name="T10" fmla="*/ 97 w 104"/>
                <a:gd name="T11" fmla="*/ 14 h 156"/>
                <a:gd name="T12" fmla="*/ 101 w 104"/>
                <a:gd name="T13" fmla="*/ 20 h 156"/>
                <a:gd name="T14" fmla="*/ 103 w 104"/>
                <a:gd name="T15" fmla="*/ 28 h 156"/>
                <a:gd name="T16" fmla="*/ 104 w 104"/>
                <a:gd name="T17" fmla="*/ 36 h 156"/>
                <a:gd name="T18" fmla="*/ 104 w 104"/>
                <a:gd name="T19" fmla="*/ 45 h 156"/>
                <a:gd name="T20" fmla="*/ 104 w 104"/>
                <a:gd name="T21" fmla="*/ 111 h 156"/>
                <a:gd name="T22" fmla="*/ 104 w 104"/>
                <a:gd name="T23" fmla="*/ 120 h 156"/>
                <a:gd name="T24" fmla="*/ 103 w 104"/>
                <a:gd name="T25" fmla="*/ 128 h 156"/>
                <a:gd name="T26" fmla="*/ 101 w 104"/>
                <a:gd name="T27" fmla="*/ 136 h 156"/>
                <a:gd name="T28" fmla="*/ 97 w 104"/>
                <a:gd name="T29" fmla="*/ 142 h 156"/>
                <a:gd name="T30" fmla="*/ 94 w 104"/>
                <a:gd name="T31" fmla="*/ 148 h 156"/>
                <a:gd name="T32" fmla="*/ 91 w 104"/>
                <a:gd name="T33" fmla="*/ 153 h 156"/>
                <a:gd name="T34" fmla="*/ 87 w 104"/>
                <a:gd name="T35" fmla="*/ 155 h 156"/>
                <a:gd name="T36" fmla="*/ 83 w 104"/>
                <a:gd name="T37" fmla="*/ 156 h 156"/>
                <a:gd name="T38" fmla="*/ 21 w 104"/>
                <a:gd name="T39" fmla="*/ 156 h 156"/>
                <a:gd name="T40" fmla="*/ 17 w 104"/>
                <a:gd name="T41" fmla="*/ 155 h 156"/>
                <a:gd name="T42" fmla="*/ 13 w 104"/>
                <a:gd name="T43" fmla="*/ 153 h 156"/>
                <a:gd name="T44" fmla="*/ 9 w 104"/>
                <a:gd name="T45" fmla="*/ 148 h 156"/>
                <a:gd name="T46" fmla="*/ 6 w 104"/>
                <a:gd name="T47" fmla="*/ 142 h 156"/>
                <a:gd name="T48" fmla="*/ 3 w 104"/>
                <a:gd name="T49" fmla="*/ 136 h 156"/>
                <a:gd name="T50" fmla="*/ 1 w 104"/>
                <a:gd name="T51" fmla="*/ 128 h 156"/>
                <a:gd name="T52" fmla="*/ 0 w 104"/>
                <a:gd name="T53" fmla="*/ 120 h 156"/>
                <a:gd name="T54" fmla="*/ 0 w 104"/>
                <a:gd name="T55" fmla="*/ 111 h 156"/>
                <a:gd name="T56" fmla="*/ 0 w 104"/>
                <a:gd name="T57" fmla="*/ 45 h 156"/>
                <a:gd name="T58" fmla="*/ 0 w 104"/>
                <a:gd name="T59" fmla="*/ 36 h 156"/>
                <a:gd name="T60" fmla="*/ 1 w 104"/>
                <a:gd name="T61" fmla="*/ 28 h 156"/>
                <a:gd name="T62" fmla="*/ 3 w 104"/>
                <a:gd name="T63" fmla="*/ 20 h 156"/>
                <a:gd name="T64" fmla="*/ 6 w 104"/>
                <a:gd name="T65" fmla="*/ 14 h 156"/>
                <a:gd name="T66" fmla="*/ 9 w 104"/>
                <a:gd name="T67" fmla="*/ 8 h 156"/>
                <a:gd name="T68" fmla="*/ 13 w 104"/>
                <a:gd name="T69" fmla="*/ 4 h 156"/>
                <a:gd name="T70" fmla="*/ 17 w 104"/>
                <a:gd name="T71" fmla="*/ 1 h 156"/>
                <a:gd name="T72" fmla="*/ 21 w 104"/>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56"/>
                <a:gd name="T113" fmla="*/ 104 w 10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56">
                  <a:moveTo>
                    <a:pt x="21" y="0"/>
                  </a:moveTo>
                  <a:lnTo>
                    <a:pt x="83" y="0"/>
                  </a:lnTo>
                  <a:lnTo>
                    <a:pt x="87" y="1"/>
                  </a:lnTo>
                  <a:lnTo>
                    <a:pt x="91" y="4"/>
                  </a:lnTo>
                  <a:lnTo>
                    <a:pt x="94" y="8"/>
                  </a:lnTo>
                  <a:lnTo>
                    <a:pt x="97" y="14"/>
                  </a:lnTo>
                  <a:lnTo>
                    <a:pt x="101" y="20"/>
                  </a:lnTo>
                  <a:lnTo>
                    <a:pt x="103" y="28"/>
                  </a:lnTo>
                  <a:lnTo>
                    <a:pt x="104" y="36"/>
                  </a:lnTo>
                  <a:lnTo>
                    <a:pt x="104" y="45"/>
                  </a:lnTo>
                  <a:lnTo>
                    <a:pt x="104" y="111"/>
                  </a:lnTo>
                  <a:lnTo>
                    <a:pt x="104" y="120"/>
                  </a:lnTo>
                  <a:lnTo>
                    <a:pt x="103" y="128"/>
                  </a:lnTo>
                  <a:lnTo>
                    <a:pt x="101" y="136"/>
                  </a:lnTo>
                  <a:lnTo>
                    <a:pt x="97" y="142"/>
                  </a:lnTo>
                  <a:lnTo>
                    <a:pt x="94" y="148"/>
                  </a:lnTo>
                  <a:lnTo>
                    <a:pt x="91" y="153"/>
                  </a:lnTo>
                  <a:lnTo>
                    <a:pt x="87" y="155"/>
                  </a:lnTo>
                  <a:lnTo>
                    <a:pt x="83" y="156"/>
                  </a:lnTo>
                  <a:lnTo>
                    <a:pt x="21" y="156"/>
                  </a:lnTo>
                  <a:lnTo>
                    <a:pt x="17" y="155"/>
                  </a:lnTo>
                  <a:lnTo>
                    <a:pt x="13" y="153"/>
                  </a:lnTo>
                  <a:lnTo>
                    <a:pt x="9" y="148"/>
                  </a:lnTo>
                  <a:lnTo>
                    <a:pt x="6" y="142"/>
                  </a:lnTo>
                  <a:lnTo>
                    <a:pt x="3" y="136"/>
                  </a:lnTo>
                  <a:lnTo>
                    <a:pt x="1" y="128"/>
                  </a:lnTo>
                  <a:lnTo>
                    <a:pt x="0" y="120"/>
                  </a:lnTo>
                  <a:lnTo>
                    <a:pt x="0" y="111"/>
                  </a:lnTo>
                  <a:lnTo>
                    <a:pt x="0" y="45"/>
                  </a:lnTo>
                  <a:lnTo>
                    <a:pt x="0" y="36"/>
                  </a:lnTo>
                  <a:lnTo>
                    <a:pt x="1" y="28"/>
                  </a:lnTo>
                  <a:lnTo>
                    <a:pt x="3" y="20"/>
                  </a:lnTo>
                  <a:lnTo>
                    <a:pt x="6" y="14"/>
                  </a:lnTo>
                  <a:lnTo>
                    <a:pt x="9" y="8"/>
                  </a:lnTo>
                  <a:lnTo>
                    <a:pt x="13" y="4"/>
                  </a:lnTo>
                  <a:lnTo>
                    <a:pt x="17" y="1"/>
                  </a:lnTo>
                  <a:lnTo>
                    <a:pt x="21"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59" name="Freeform 696"/>
            <p:cNvSpPr>
              <a:spLocks/>
            </p:cNvSpPr>
            <p:nvPr/>
          </p:nvSpPr>
          <p:spPr bwMode="auto">
            <a:xfrm>
              <a:off x="4344" y="1023"/>
              <a:ext cx="104" cy="156"/>
            </a:xfrm>
            <a:custGeom>
              <a:avLst/>
              <a:gdLst>
                <a:gd name="T0" fmla="*/ 21 w 104"/>
                <a:gd name="T1" fmla="*/ 0 h 156"/>
                <a:gd name="T2" fmla="*/ 83 w 104"/>
                <a:gd name="T3" fmla="*/ 0 h 156"/>
                <a:gd name="T4" fmla="*/ 87 w 104"/>
                <a:gd name="T5" fmla="*/ 1 h 156"/>
                <a:gd name="T6" fmla="*/ 91 w 104"/>
                <a:gd name="T7" fmla="*/ 4 h 156"/>
                <a:gd name="T8" fmla="*/ 94 w 104"/>
                <a:gd name="T9" fmla="*/ 8 h 156"/>
                <a:gd name="T10" fmla="*/ 97 w 104"/>
                <a:gd name="T11" fmla="*/ 14 h 156"/>
                <a:gd name="T12" fmla="*/ 101 w 104"/>
                <a:gd name="T13" fmla="*/ 20 h 156"/>
                <a:gd name="T14" fmla="*/ 103 w 104"/>
                <a:gd name="T15" fmla="*/ 28 h 156"/>
                <a:gd name="T16" fmla="*/ 104 w 104"/>
                <a:gd name="T17" fmla="*/ 36 h 156"/>
                <a:gd name="T18" fmla="*/ 104 w 104"/>
                <a:gd name="T19" fmla="*/ 45 h 156"/>
                <a:gd name="T20" fmla="*/ 104 w 104"/>
                <a:gd name="T21" fmla="*/ 111 h 156"/>
                <a:gd name="T22" fmla="*/ 104 w 104"/>
                <a:gd name="T23" fmla="*/ 120 h 156"/>
                <a:gd name="T24" fmla="*/ 103 w 104"/>
                <a:gd name="T25" fmla="*/ 128 h 156"/>
                <a:gd name="T26" fmla="*/ 101 w 104"/>
                <a:gd name="T27" fmla="*/ 136 h 156"/>
                <a:gd name="T28" fmla="*/ 97 w 104"/>
                <a:gd name="T29" fmla="*/ 142 h 156"/>
                <a:gd name="T30" fmla="*/ 94 w 104"/>
                <a:gd name="T31" fmla="*/ 148 h 156"/>
                <a:gd name="T32" fmla="*/ 91 w 104"/>
                <a:gd name="T33" fmla="*/ 153 h 156"/>
                <a:gd name="T34" fmla="*/ 87 w 104"/>
                <a:gd name="T35" fmla="*/ 155 h 156"/>
                <a:gd name="T36" fmla="*/ 83 w 104"/>
                <a:gd name="T37" fmla="*/ 156 h 156"/>
                <a:gd name="T38" fmla="*/ 21 w 104"/>
                <a:gd name="T39" fmla="*/ 156 h 156"/>
                <a:gd name="T40" fmla="*/ 17 w 104"/>
                <a:gd name="T41" fmla="*/ 155 h 156"/>
                <a:gd name="T42" fmla="*/ 13 w 104"/>
                <a:gd name="T43" fmla="*/ 153 h 156"/>
                <a:gd name="T44" fmla="*/ 9 w 104"/>
                <a:gd name="T45" fmla="*/ 148 h 156"/>
                <a:gd name="T46" fmla="*/ 6 w 104"/>
                <a:gd name="T47" fmla="*/ 142 h 156"/>
                <a:gd name="T48" fmla="*/ 3 w 104"/>
                <a:gd name="T49" fmla="*/ 136 h 156"/>
                <a:gd name="T50" fmla="*/ 1 w 104"/>
                <a:gd name="T51" fmla="*/ 128 h 156"/>
                <a:gd name="T52" fmla="*/ 0 w 104"/>
                <a:gd name="T53" fmla="*/ 120 h 156"/>
                <a:gd name="T54" fmla="*/ 0 w 104"/>
                <a:gd name="T55" fmla="*/ 111 h 156"/>
                <a:gd name="T56" fmla="*/ 0 w 104"/>
                <a:gd name="T57" fmla="*/ 45 h 156"/>
                <a:gd name="T58" fmla="*/ 0 w 104"/>
                <a:gd name="T59" fmla="*/ 36 h 156"/>
                <a:gd name="T60" fmla="*/ 1 w 104"/>
                <a:gd name="T61" fmla="*/ 28 h 156"/>
                <a:gd name="T62" fmla="*/ 3 w 104"/>
                <a:gd name="T63" fmla="*/ 20 h 156"/>
                <a:gd name="T64" fmla="*/ 6 w 104"/>
                <a:gd name="T65" fmla="*/ 14 h 156"/>
                <a:gd name="T66" fmla="*/ 9 w 104"/>
                <a:gd name="T67" fmla="*/ 8 h 156"/>
                <a:gd name="T68" fmla="*/ 13 w 104"/>
                <a:gd name="T69" fmla="*/ 4 h 156"/>
                <a:gd name="T70" fmla="*/ 17 w 104"/>
                <a:gd name="T71" fmla="*/ 1 h 156"/>
                <a:gd name="T72" fmla="*/ 21 w 104"/>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56"/>
                <a:gd name="T113" fmla="*/ 104 w 104"/>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56">
                  <a:moveTo>
                    <a:pt x="21" y="0"/>
                  </a:moveTo>
                  <a:lnTo>
                    <a:pt x="83" y="0"/>
                  </a:lnTo>
                  <a:lnTo>
                    <a:pt x="87" y="1"/>
                  </a:lnTo>
                  <a:lnTo>
                    <a:pt x="91" y="4"/>
                  </a:lnTo>
                  <a:lnTo>
                    <a:pt x="94" y="8"/>
                  </a:lnTo>
                  <a:lnTo>
                    <a:pt x="97" y="14"/>
                  </a:lnTo>
                  <a:lnTo>
                    <a:pt x="101" y="20"/>
                  </a:lnTo>
                  <a:lnTo>
                    <a:pt x="103" y="28"/>
                  </a:lnTo>
                  <a:lnTo>
                    <a:pt x="104" y="36"/>
                  </a:lnTo>
                  <a:lnTo>
                    <a:pt x="104" y="45"/>
                  </a:lnTo>
                  <a:lnTo>
                    <a:pt x="104" y="111"/>
                  </a:lnTo>
                  <a:lnTo>
                    <a:pt x="104" y="120"/>
                  </a:lnTo>
                  <a:lnTo>
                    <a:pt x="103" y="128"/>
                  </a:lnTo>
                  <a:lnTo>
                    <a:pt x="101" y="136"/>
                  </a:lnTo>
                  <a:lnTo>
                    <a:pt x="97" y="142"/>
                  </a:lnTo>
                  <a:lnTo>
                    <a:pt x="94" y="148"/>
                  </a:lnTo>
                  <a:lnTo>
                    <a:pt x="91" y="153"/>
                  </a:lnTo>
                  <a:lnTo>
                    <a:pt x="87" y="155"/>
                  </a:lnTo>
                  <a:lnTo>
                    <a:pt x="83" y="156"/>
                  </a:lnTo>
                  <a:lnTo>
                    <a:pt x="21" y="156"/>
                  </a:lnTo>
                  <a:lnTo>
                    <a:pt x="17" y="155"/>
                  </a:lnTo>
                  <a:lnTo>
                    <a:pt x="13" y="153"/>
                  </a:lnTo>
                  <a:lnTo>
                    <a:pt x="9" y="148"/>
                  </a:lnTo>
                  <a:lnTo>
                    <a:pt x="6" y="142"/>
                  </a:lnTo>
                  <a:lnTo>
                    <a:pt x="3" y="136"/>
                  </a:lnTo>
                  <a:lnTo>
                    <a:pt x="1" y="128"/>
                  </a:lnTo>
                  <a:lnTo>
                    <a:pt x="0" y="120"/>
                  </a:lnTo>
                  <a:lnTo>
                    <a:pt x="0" y="111"/>
                  </a:lnTo>
                  <a:lnTo>
                    <a:pt x="0" y="45"/>
                  </a:lnTo>
                  <a:lnTo>
                    <a:pt x="0" y="36"/>
                  </a:lnTo>
                  <a:lnTo>
                    <a:pt x="1" y="28"/>
                  </a:lnTo>
                  <a:lnTo>
                    <a:pt x="3" y="20"/>
                  </a:lnTo>
                  <a:lnTo>
                    <a:pt x="6" y="14"/>
                  </a:lnTo>
                  <a:lnTo>
                    <a:pt x="9" y="8"/>
                  </a:lnTo>
                  <a:lnTo>
                    <a:pt x="13" y="4"/>
                  </a:lnTo>
                  <a:lnTo>
                    <a:pt x="17" y="1"/>
                  </a:lnTo>
                  <a:lnTo>
                    <a:pt x="21" y="0"/>
                  </a:lnTo>
                </a:path>
              </a:pathLst>
            </a:custGeom>
            <a:solidFill>
              <a:srgbClr val="D2B6AA"/>
            </a:solidFill>
            <a:ln w="1588">
              <a:solidFill>
                <a:srgbClr val="1F1A17"/>
              </a:solidFill>
              <a:prstDash val="solid"/>
              <a:round/>
              <a:headEnd/>
              <a:tailEnd/>
            </a:ln>
          </p:spPr>
          <p:txBody>
            <a:bodyPr/>
            <a:lstStyle/>
            <a:p>
              <a:endParaRPr lang="ru-RU"/>
            </a:p>
          </p:txBody>
        </p:sp>
        <p:sp>
          <p:nvSpPr>
            <p:cNvPr id="15760" name="Freeform 697"/>
            <p:cNvSpPr>
              <a:spLocks/>
            </p:cNvSpPr>
            <p:nvPr/>
          </p:nvSpPr>
          <p:spPr bwMode="auto">
            <a:xfrm>
              <a:off x="4361" y="1063"/>
              <a:ext cx="64" cy="89"/>
            </a:xfrm>
            <a:custGeom>
              <a:avLst/>
              <a:gdLst>
                <a:gd name="T0" fmla="*/ 32 w 64"/>
                <a:gd name="T1" fmla="*/ 0 h 89"/>
                <a:gd name="T2" fmla="*/ 39 w 64"/>
                <a:gd name="T3" fmla="*/ 1 h 89"/>
                <a:gd name="T4" fmla="*/ 45 w 64"/>
                <a:gd name="T5" fmla="*/ 3 h 89"/>
                <a:gd name="T6" fmla="*/ 50 w 64"/>
                <a:gd name="T7" fmla="*/ 8 h 89"/>
                <a:gd name="T8" fmla="*/ 55 w 64"/>
                <a:gd name="T9" fmla="*/ 14 h 89"/>
                <a:gd name="T10" fmla="*/ 59 w 64"/>
                <a:gd name="T11" fmla="*/ 19 h 89"/>
                <a:gd name="T12" fmla="*/ 62 w 64"/>
                <a:gd name="T13" fmla="*/ 28 h 89"/>
                <a:gd name="T14" fmla="*/ 63 w 64"/>
                <a:gd name="T15" fmla="*/ 36 h 89"/>
                <a:gd name="T16" fmla="*/ 64 w 64"/>
                <a:gd name="T17" fmla="*/ 45 h 89"/>
                <a:gd name="T18" fmla="*/ 63 w 64"/>
                <a:gd name="T19" fmla="*/ 53 h 89"/>
                <a:gd name="T20" fmla="*/ 62 w 64"/>
                <a:gd name="T21" fmla="*/ 63 h 89"/>
                <a:gd name="T22" fmla="*/ 59 w 64"/>
                <a:gd name="T23" fmla="*/ 70 h 89"/>
                <a:gd name="T24" fmla="*/ 55 w 64"/>
                <a:gd name="T25" fmla="*/ 77 h 89"/>
                <a:gd name="T26" fmla="*/ 50 w 64"/>
                <a:gd name="T27" fmla="*/ 81 h 89"/>
                <a:gd name="T28" fmla="*/ 45 w 64"/>
                <a:gd name="T29" fmla="*/ 86 h 89"/>
                <a:gd name="T30" fmla="*/ 39 w 64"/>
                <a:gd name="T31" fmla="*/ 88 h 89"/>
                <a:gd name="T32" fmla="*/ 32 w 64"/>
                <a:gd name="T33" fmla="*/ 89 h 89"/>
                <a:gd name="T34" fmla="*/ 26 w 64"/>
                <a:gd name="T35" fmla="*/ 88 h 89"/>
                <a:gd name="T36" fmla="*/ 20 w 64"/>
                <a:gd name="T37" fmla="*/ 86 h 89"/>
                <a:gd name="T38" fmla="*/ 14 w 64"/>
                <a:gd name="T39" fmla="*/ 81 h 89"/>
                <a:gd name="T40" fmla="*/ 9 w 64"/>
                <a:gd name="T41" fmla="*/ 77 h 89"/>
                <a:gd name="T42" fmla="*/ 6 w 64"/>
                <a:gd name="T43" fmla="*/ 70 h 89"/>
                <a:gd name="T44" fmla="*/ 3 w 64"/>
                <a:gd name="T45" fmla="*/ 63 h 89"/>
                <a:gd name="T46" fmla="*/ 1 w 64"/>
                <a:gd name="T47" fmla="*/ 53 h 89"/>
                <a:gd name="T48" fmla="*/ 0 w 64"/>
                <a:gd name="T49" fmla="*/ 45 h 89"/>
                <a:gd name="T50" fmla="*/ 1 w 64"/>
                <a:gd name="T51" fmla="*/ 36 h 89"/>
                <a:gd name="T52" fmla="*/ 3 w 64"/>
                <a:gd name="T53" fmla="*/ 28 h 89"/>
                <a:gd name="T54" fmla="*/ 6 w 64"/>
                <a:gd name="T55" fmla="*/ 19 h 89"/>
                <a:gd name="T56" fmla="*/ 9 w 64"/>
                <a:gd name="T57" fmla="*/ 14 h 89"/>
                <a:gd name="T58" fmla="*/ 14 w 64"/>
                <a:gd name="T59" fmla="*/ 8 h 89"/>
                <a:gd name="T60" fmla="*/ 20 w 64"/>
                <a:gd name="T61" fmla="*/ 3 h 89"/>
                <a:gd name="T62" fmla="*/ 26 w 64"/>
                <a:gd name="T63" fmla="*/ 1 h 89"/>
                <a:gd name="T64" fmla="*/ 32 w 64"/>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89"/>
                <a:gd name="T101" fmla="*/ 64 w 64"/>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89">
                  <a:moveTo>
                    <a:pt x="32" y="0"/>
                  </a:moveTo>
                  <a:lnTo>
                    <a:pt x="39" y="1"/>
                  </a:lnTo>
                  <a:lnTo>
                    <a:pt x="45" y="3"/>
                  </a:lnTo>
                  <a:lnTo>
                    <a:pt x="50" y="8"/>
                  </a:lnTo>
                  <a:lnTo>
                    <a:pt x="55" y="14"/>
                  </a:lnTo>
                  <a:lnTo>
                    <a:pt x="59" y="19"/>
                  </a:lnTo>
                  <a:lnTo>
                    <a:pt x="62" y="28"/>
                  </a:lnTo>
                  <a:lnTo>
                    <a:pt x="63" y="36"/>
                  </a:lnTo>
                  <a:lnTo>
                    <a:pt x="64" y="45"/>
                  </a:lnTo>
                  <a:lnTo>
                    <a:pt x="63" y="53"/>
                  </a:lnTo>
                  <a:lnTo>
                    <a:pt x="62" y="63"/>
                  </a:lnTo>
                  <a:lnTo>
                    <a:pt x="59" y="70"/>
                  </a:lnTo>
                  <a:lnTo>
                    <a:pt x="55" y="77"/>
                  </a:lnTo>
                  <a:lnTo>
                    <a:pt x="50" y="81"/>
                  </a:lnTo>
                  <a:lnTo>
                    <a:pt x="45" y="86"/>
                  </a:lnTo>
                  <a:lnTo>
                    <a:pt x="39" y="88"/>
                  </a:lnTo>
                  <a:lnTo>
                    <a:pt x="32" y="89"/>
                  </a:lnTo>
                  <a:lnTo>
                    <a:pt x="26" y="88"/>
                  </a:lnTo>
                  <a:lnTo>
                    <a:pt x="20" y="86"/>
                  </a:lnTo>
                  <a:lnTo>
                    <a:pt x="14" y="81"/>
                  </a:lnTo>
                  <a:lnTo>
                    <a:pt x="9" y="77"/>
                  </a:lnTo>
                  <a:lnTo>
                    <a:pt x="6" y="70"/>
                  </a:lnTo>
                  <a:lnTo>
                    <a:pt x="3" y="63"/>
                  </a:lnTo>
                  <a:lnTo>
                    <a:pt x="1" y="53"/>
                  </a:lnTo>
                  <a:lnTo>
                    <a:pt x="0" y="45"/>
                  </a:lnTo>
                  <a:lnTo>
                    <a:pt x="1" y="36"/>
                  </a:lnTo>
                  <a:lnTo>
                    <a:pt x="3" y="28"/>
                  </a:lnTo>
                  <a:lnTo>
                    <a:pt x="6" y="19"/>
                  </a:lnTo>
                  <a:lnTo>
                    <a:pt x="9" y="14"/>
                  </a:lnTo>
                  <a:lnTo>
                    <a:pt x="14" y="8"/>
                  </a:lnTo>
                  <a:lnTo>
                    <a:pt x="20" y="3"/>
                  </a:lnTo>
                  <a:lnTo>
                    <a:pt x="26" y="1"/>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61" name="Freeform 698"/>
            <p:cNvSpPr>
              <a:spLocks/>
            </p:cNvSpPr>
            <p:nvPr/>
          </p:nvSpPr>
          <p:spPr bwMode="auto">
            <a:xfrm>
              <a:off x="4361" y="1063"/>
              <a:ext cx="64" cy="89"/>
            </a:xfrm>
            <a:custGeom>
              <a:avLst/>
              <a:gdLst>
                <a:gd name="T0" fmla="*/ 32 w 64"/>
                <a:gd name="T1" fmla="*/ 0 h 89"/>
                <a:gd name="T2" fmla="*/ 39 w 64"/>
                <a:gd name="T3" fmla="*/ 1 h 89"/>
                <a:gd name="T4" fmla="*/ 45 w 64"/>
                <a:gd name="T5" fmla="*/ 3 h 89"/>
                <a:gd name="T6" fmla="*/ 50 w 64"/>
                <a:gd name="T7" fmla="*/ 8 h 89"/>
                <a:gd name="T8" fmla="*/ 55 w 64"/>
                <a:gd name="T9" fmla="*/ 14 h 89"/>
                <a:gd name="T10" fmla="*/ 59 w 64"/>
                <a:gd name="T11" fmla="*/ 19 h 89"/>
                <a:gd name="T12" fmla="*/ 62 w 64"/>
                <a:gd name="T13" fmla="*/ 28 h 89"/>
                <a:gd name="T14" fmla="*/ 63 w 64"/>
                <a:gd name="T15" fmla="*/ 36 h 89"/>
                <a:gd name="T16" fmla="*/ 64 w 64"/>
                <a:gd name="T17" fmla="*/ 45 h 89"/>
                <a:gd name="T18" fmla="*/ 63 w 64"/>
                <a:gd name="T19" fmla="*/ 53 h 89"/>
                <a:gd name="T20" fmla="*/ 62 w 64"/>
                <a:gd name="T21" fmla="*/ 63 h 89"/>
                <a:gd name="T22" fmla="*/ 59 w 64"/>
                <a:gd name="T23" fmla="*/ 70 h 89"/>
                <a:gd name="T24" fmla="*/ 55 w 64"/>
                <a:gd name="T25" fmla="*/ 77 h 89"/>
                <a:gd name="T26" fmla="*/ 50 w 64"/>
                <a:gd name="T27" fmla="*/ 81 h 89"/>
                <a:gd name="T28" fmla="*/ 45 w 64"/>
                <a:gd name="T29" fmla="*/ 86 h 89"/>
                <a:gd name="T30" fmla="*/ 39 w 64"/>
                <a:gd name="T31" fmla="*/ 88 h 89"/>
                <a:gd name="T32" fmla="*/ 32 w 64"/>
                <a:gd name="T33" fmla="*/ 89 h 89"/>
                <a:gd name="T34" fmla="*/ 26 w 64"/>
                <a:gd name="T35" fmla="*/ 88 h 89"/>
                <a:gd name="T36" fmla="*/ 20 w 64"/>
                <a:gd name="T37" fmla="*/ 86 h 89"/>
                <a:gd name="T38" fmla="*/ 14 w 64"/>
                <a:gd name="T39" fmla="*/ 81 h 89"/>
                <a:gd name="T40" fmla="*/ 9 w 64"/>
                <a:gd name="T41" fmla="*/ 77 h 89"/>
                <a:gd name="T42" fmla="*/ 6 w 64"/>
                <a:gd name="T43" fmla="*/ 70 h 89"/>
                <a:gd name="T44" fmla="*/ 3 w 64"/>
                <a:gd name="T45" fmla="*/ 63 h 89"/>
                <a:gd name="T46" fmla="*/ 1 w 64"/>
                <a:gd name="T47" fmla="*/ 53 h 89"/>
                <a:gd name="T48" fmla="*/ 0 w 64"/>
                <a:gd name="T49" fmla="*/ 45 h 89"/>
                <a:gd name="T50" fmla="*/ 1 w 64"/>
                <a:gd name="T51" fmla="*/ 36 h 89"/>
                <a:gd name="T52" fmla="*/ 3 w 64"/>
                <a:gd name="T53" fmla="*/ 28 h 89"/>
                <a:gd name="T54" fmla="*/ 6 w 64"/>
                <a:gd name="T55" fmla="*/ 19 h 89"/>
                <a:gd name="T56" fmla="*/ 9 w 64"/>
                <a:gd name="T57" fmla="*/ 14 h 89"/>
                <a:gd name="T58" fmla="*/ 14 w 64"/>
                <a:gd name="T59" fmla="*/ 8 h 89"/>
                <a:gd name="T60" fmla="*/ 20 w 64"/>
                <a:gd name="T61" fmla="*/ 3 h 89"/>
                <a:gd name="T62" fmla="*/ 26 w 64"/>
                <a:gd name="T63" fmla="*/ 1 h 89"/>
                <a:gd name="T64" fmla="*/ 32 w 64"/>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89"/>
                <a:gd name="T101" fmla="*/ 64 w 64"/>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89">
                  <a:moveTo>
                    <a:pt x="32" y="0"/>
                  </a:moveTo>
                  <a:lnTo>
                    <a:pt x="39" y="1"/>
                  </a:lnTo>
                  <a:lnTo>
                    <a:pt x="45" y="3"/>
                  </a:lnTo>
                  <a:lnTo>
                    <a:pt x="50" y="8"/>
                  </a:lnTo>
                  <a:lnTo>
                    <a:pt x="55" y="14"/>
                  </a:lnTo>
                  <a:lnTo>
                    <a:pt x="59" y="19"/>
                  </a:lnTo>
                  <a:lnTo>
                    <a:pt x="62" y="28"/>
                  </a:lnTo>
                  <a:lnTo>
                    <a:pt x="63" y="36"/>
                  </a:lnTo>
                  <a:lnTo>
                    <a:pt x="64" y="45"/>
                  </a:lnTo>
                  <a:lnTo>
                    <a:pt x="63" y="53"/>
                  </a:lnTo>
                  <a:lnTo>
                    <a:pt x="62" y="63"/>
                  </a:lnTo>
                  <a:lnTo>
                    <a:pt x="59" y="70"/>
                  </a:lnTo>
                  <a:lnTo>
                    <a:pt x="55" y="77"/>
                  </a:lnTo>
                  <a:lnTo>
                    <a:pt x="50" y="81"/>
                  </a:lnTo>
                  <a:lnTo>
                    <a:pt x="45" y="86"/>
                  </a:lnTo>
                  <a:lnTo>
                    <a:pt x="39" y="88"/>
                  </a:lnTo>
                  <a:lnTo>
                    <a:pt x="32" y="89"/>
                  </a:lnTo>
                  <a:lnTo>
                    <a:pt x="26" y="88"/>
                  </a:lnTo>
                  <a:lnTo>
                    <a:pt x="20" y="86"/>
                  </a:lnTo>
                  <a:lnTo>
                    <a:pt x="14" y="81"/>
                  </a:lnTo>
                  <a:lnTo>
                    <a:pt x="9" y="77"/>
                  </a:lnTo>
                  <a:lnTo>
                    <a:pt x="6" y="70"/>
                  </a:lnTo>
                  <a:lnTo>
                    <a:pt x="3" y="63"/>
                  </a:lnTo>
                  <a:lnTo>
                    <a:pt x="1" y="53"/>
                  </a:lnTo>
                  <a:lnTo>
                    <a:pt x="0" y="45"/>
                  </a:lnTo>
                  <a:lnTo>
                    <a:pt x="1" y="36"/>
                  </a:lnTo>
                  <a:lnTo>
                    <a:pt x="3" y="28"/>
                  </a:lnTo>
                  <a:lnTo>
                    <a:pt x="6" y="19"/>
                  </a:lnTo>
                  <a:lnTo>
                    <a:pt x="9" y="14"/>
                  </a:lnTo>
                  <a:lnTo>
                    <a:pt x="14" y="8"/>
                  </a:lnTo>
                  <a:lnTo>
                    <a:pt x="20" y="3"/>
                  </a:lnTo>
                  <a:lnTo>
                    <a:pt x="26" y="1"/>
                  </a:lnTo>
                  <a:lnTo>
                    <a:pt x="32" y="0"/>
                  </a:lnTo>
                  <a:close/>
                </a:path>
              </a:pathLst>
            </a:custGeom>
            <a:solidFill>
              <a:srgbClr val="DF9DA5"/>
            </a:solidFill>
            <a:ln w="1588">
              <a:solidFill>
                <a:srgbClr val="1F1A17"/>
              </a:solidFill>
              <a:prstDash val="solid"/>
              <a:round/>
              <a:headEnd/>
              <a:tailEnd/>
            </a:ln>
          </p:spPr>
          <p:txBody>
            <a:bodyPr/>
            <a:lstStyle/>
            <a:p>
              <a:endParaRPr lang="ru-RU"/>
            </a:p>
          </p:txBody>
        </p:sp>
        <p:sp>
          <p:nvSpPr>
            <p:cNvPr id="15762" name="Freeform 699"/>
            <p:cNvSpPr>
              <a:spLocks/>
            </p:cNvSpPr>
            <p:nvPr/>
          </p:nvSpPr>
          <p:spPr bwMode="auto">
            <a:xfrm>
              <a:off x="4451" y="1023"/>
              <a:ext cx="103" cy="156"/>
            </a:xfrm>
            <a:custGeom>
              <a:avLst/>
              <a:gdLst>
                <a:gd name="T0" fmla="*/ 20 w 103"/>
                <a:gd name="T1" fmla="*/ 0 h 156"/>
                <a:gd name="T2" fmla="*/ 82 w 103"/>
                <a:gd name="T3" fmla="*/ 0 h 156"/>
                <a:gd name="T4" fmla="*/ 87 w 103"/>
                <a:gd name="T5" fmla="*/ 1 h 156"/>
                <a:gd name="T6" fmla="*/ 91 w 103"/>
                <a:gd name="T7" fmla="*/ 4 h 156"/>
                <a:gd name="T8" fmla="*/ 94 w 103"/>
                <a:gd name="T9" fmla="*/ 8 h 156"/>
                <a:gd name="T10" fmla="*/ 97 w 103"/>
                <a:gd name="T11" fmla="*/ 14 h 156"/>
                <a:gd name="T12" fmla="*/ 100 w 103"/>
                <a:gd name="T13" fmla="*/ 20 h 156"/>
                <a:gd name="T14" fmla="*/ 102 w 103"/>
                <a:gd name="T15" fmla="*/ 28 h 156"/>
                <a:gd name="T16" fmla="*/ 103 w 103"/>
                <a:gd name="T17" fmla="*/ 36 h 156"/>
                <a:gd name="T18" fmla="*/ 103 w 103"/>
                <a:gd name="T19" fmla="*/ 45 h 156"/>
                <a:gd name="T20" fmla="*/ 103 w 103"/>
                <a:gd name="T21" fmla="*/ 111 h 156"/>
                <a:gd name="T22" fmla="*/ 103 w 103"/>
                <a:gd name="T23" fmla="*/ 120 h 156"/>
                <a:gd name="T24" fmla="*/ 102 w 103"/>
                <a:gd name="T25" fmla="*/ 128 h 156"/>
                <a:gd name="T26" fmla="*/ 100 w 103"/>
                <a:gd name="T27" fmla="*/ 136 h 156"/>
                <a:gd name="T28" fmla="*/ 97 w 103"/>
                <a:gd name="T29" fmla="*/ 142 h 156"/>
                <a:gd name="T30" fmla="*/ 94 w 103"/>
                <a:gd name="T31" fmla="*/ 148 h 156"/>
                <a:gd name="T32" fmla="*/ 91 w 103"/>
                <a:gd name="T33" fmla="*/ 153 h 156"/>
                <a:gd name="T34" fmla="*/ 87 w 103"/>
                <a:gd name="T35" fmla="*/ 155 h 156"/>
                <a:gd name="T36" fmla="*/ 82 w 103"/>
                <a:gd name="T37" fmla="*/ 156 h 156"/>
                <a:gd name="T38" fmla="*/ 20 w 103"/>
                <a:gd name="T39" fmla="*/ 156 h 156"/>
                <a:gd name="T40" fmla="*/ 16 w 103"/>
                <a:gd name="T41" fmla="*/ 155 h 156"/>
                <a:gd name="T42" fmla="*/ 12 w 103"/>
                <a:gd name="T43" fmla="*/ 153 h 156"/>
                <a:gd name="T44" fmla="*/ 9 w 103"/>
                <a:gd name="T45" fmla="*/ 148 h 156"/>
                <a:gd name="T46" fmla="*/ 6 w 103"/>
                <a:gd name="T47" fmla="*/ 142 h 156"/>
                <a:gd name="T48" fmla="*/ 3 w 103"/>
                <a:gd name="T49" fmla="*/ 136 h 156"/>
                <a:gd name="T50" fmla="*/ 1 w 103"/>
                <a:gd name="T51" fmla="*/ 128 h 156"/>
                <a:gd name="T52" fmla="*/ 0 w 103"/>
                <a:gd name="T53" fmla="*/ 120 h 156"/>
                <a:gd name="T54" fmla="*/ 0 w 103"/>
                <a:gd name="T55" fmla="*/ 111 h 156"/>
                <a:gd name="T56" fmla="*/ 0 w 103"/>
                <a:gd name="T57" fmla="*/ 45 h 156"/>
                <a:gd name="T58" fmla="*/ 0 w 103"/>
                <a:gd name="T59" fmla="*/ 36 h 156"/>
                <a:gd name="T60" fmla="*/ 1 w 103"/>
                <a:gd name="T61" fmla="*/ 28 h 156"/>
                <a:gd name="T62" fmla="*/ 3 w 103"/>
                <a:gd name="T63" fmla="*/ 20 h 156"/>
                <a:gd name="T64" fmla="*/ 6 w 103"/>
                <a:gd name="T65" fmla="*/ 14 h 156"/>
                <a:gd name="T66" fmla="*/ 9 w 103"/>
                <a:gd name="T67" fmla="*/ 8 h 156"/>
                <a:gd name="T68" fmla="*/ 12 w 103"/>
                <a:gd name="T69" fmla="*/ 4 h 156"/>
                <a:gd name="T70" fmla="*/ 16 w 103"/>
                <a:gd name="T71" fmla="*/ 1 h 156"/>
                <a:gd name="T72" fmla="*/ 20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0" y="0"/>
                  </a:moveTo>
                  <a:lnTo>
                    <a:pt x="82" y="0"/>
                  </a:lnTo>
                  <a:lnTo>
                    <a:pt x="87" y="1"/>
                  </a:lnTo>
                  <a:lnTo>
                    <a:pt x="91" y="4"/>
                  </a:lnTo>
                  <a:lnTo>
                    <a:pt x="94" y="8"/>
                  </a:lnTo>
                  <a:lnTo>
                    <a:pt x="97" y="14"/>
                  </a:lnTo>
                  <a:lnTo>
                    <a:pt x="100" y="20"/>
                  </a:lnTo>
                  <a:lnTo>
                    <a:pt x="102" y="28"/>
                  </a:lnTo>
                  <a:lnTo>
                    <a:pt x="103" y="36"/>
                  </a:lnTo>
                  <a:lnTo>
                    <a:pt x="103" y="45"/>
                  </a:lnTo>
                  <a:lnTo>
                    <a:pt x="103" y="111"/>
                  </a:lnTo>
                  <a:lnTo>
                    <a:pt x="103" y="120"/>
                  </a:lnTo>
                  <a:lnTo>
                    <a:pt x="102" y="128"/>
                  </a:lnTo>
                  <a:lnTo>
                    <a:pt x="100" y="136"/>
                  </a:lnTo>
                  <a:lnTo>
                    <a:pt x="97" y="142"/>
                  </a:lnTo>
                  <a:lnTo>
                    <a:pt x="94" y="148"/>
                  </a:lnTo>
                  <a:lnTo>
                    <a:pt x="91" y="153"/>
                  </a:lnTo>
                  <a:lnTo>
                    <a:pt x="87" y="155"/>
                  </a:lnTo>
                  <a:lnTo>
                    <a:pt x="82" y="156"/>
                  </a:lnTo>
                  <a:lnTo>
                    <a:pt x="20" y="156"/>
                  </a:lnTo>
                  <a:lnTo>
                    <a:pt x="16" y="155"/>
                  </a:lnTo>
                  <a:lnTo>
                    <a:pt x="12" y="153"/>
                  </a:lnTo>
                  <a:lnTo>
                    <a:pt x="9" y="148"/>
                  </a:lnTo>
                  <a:lnTo>
                    <a:pt x="6" y="142"/>
                  </a:lnTo>
                  <a:lnTo>
                    <a:pt x="3" y="136"/>
                  </a:lnTo>
                  <a:lnTo>
                    <a:pt x="1" y="128"/>
                  </a:lnTo>
                  <a:lnTo>
                    <a:pt x="0" y="120"/>
                  </a:lnTo>
                  <a:lnTo>
                    <a:pt x="0" y="111"/>
                  </a:lnTo>
                  <a:lnTo>
                    <a:pt x="0" y="45"/>
                  </a:lnTo>
                  <a:lnTo>
                    <a:pt x="0" y="36"/>
                  </a:lnTo>
                  <a:lnTo>
                    <a:pt x="1" y="28"/>
                  </a:lnTo>
                  <a:lnTo>
                    <a:pt x="3" y="20"/>
                  </a:lnTo>
                  <a:lnTo>
                    <a:pt x="6" y="14"/>
                  </a:lnTo>
                  <a:lnTo>
                    <a:pt x="9" y="8"/>
                  </a:lnTo>
                  <a:lnTo>
                    <a:pt x="12" y="4"/>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63" name="Freeform 700"/>
            <p:cNvSpPr>
              <a:spLocks/>
            </p:cNvSpPr>
            <p:nvPr/>
          </p:nvSpPr>
          <p:spPr bwMode="auto">
            <a:xfrm>
              <a:off x="4451" y="1023"/>
              <a:ext cx="103" cy="156"/>
            </a:xfrm>
            <a:custGeom>
              <a:avLst/>
              <a:gdLst>
                <a:gd name="T0" fmla="*/ 20 w 103"/>
                <a:gd name="T1" fmla="*/ 0 h 156"/>
                <a:gd name="T2" fmla="*/ 82 w 103"/>
                <a:gd name="T3" fmla="*/ 0 h 156"/>
                <a:gd name="T4" fmla="*/ 87 w 103"/>
                <a:gd name="T5" fmla="*/ 1 h 156"/>
                <a:gd name="T6" fmla="*/ 91 w 103"/>
                <a:gd name="T7" fmla="*/ 4 h 156"/>
                <a:gd name="T8" fmla="*/ 94 w 103"/>
                <a:gd name="T9" fmla="*/ 8 h 156"/>
                <a:gd name="T10" fmla="*/ 97 w 103"/>
                <a:gd name="T11" fmla="*/ 14 h 156"/>
                <a:gd name="T12" fmla="*/ 100 w 103"/>
                <a:gd name="T13" fmla="*/ 20 h 156"/>
                <a:gd name="T14" fmla="*/ 102 w 103"/>
                <a:gd name="T15" fmla="*/ 28 h 156"/>
                <a:gd name="T16" fmla="*/ 103 w 103"/>
                <a:gd name="T17" fmla="*/ 36 h 156"/>
                <a:gd name="T18" fmla="*/ 103 w 103"/>
                <a:gd name="T19" fmla="*/ 45 h 156"/>
                <a:gd name="T20" fmla="*/ 103 w 103"/>
                <a:gd name="T21" fmla="*/ 111 h 156"/>
                <a:gd name="T22" fmla="*/ 103 w 103"/>
                <a:gd name="T23" fmla="*/ 120 h 156"/>
                <a:gd name="T24" fmla="*/ 102 w 103"/>
                <a:gd name="T25" fmla="*/ 128 h 156"/>
                <a:gd name="T26" fmla="*/ 100 w 103"/>
                <a:gd name="T27" fmla="*/ 136 h 156"/>
                <a:gd name="T28" fmla="*/ 97 w 103"/>
                <a:gd name="T29" fmla="*/ 142 h 156"/>
                <a:gd name="T30" fmla="*/ 94 w 103"/>
                <a:gd name="T31" fmla="*/ 148 h 156"/>
                <a:gd name="T32" fmla="*/ 91 w 103"/>
                <a:gd name="T33" fmla="*/ 153 h 156"/>
                <a:gd name="T34" fmla="*/ 87 w 103"/>
                <a:gd name="T35" fmla="*/ 155 h 156"/>
                <a:gd name="T36" fmla="*/ 82 w 103"/>
                <a:gd name="T37" fmla="*/ 156 h 156"/>
                <a:gd name="T38" fmla="*/ 20 w 103"/>
                <a:gd name="T39" fmla="*/ 156 h 156"/>
                <a:gd name="T40" fmla="*/ 16 w 103"/>
                <a:gd name="T41" fmla="*/ 155 h 156"/>
                <a:gd name="T42" fmla="*/ 12 w 103"/>
                <a:gd name="T43" fmla="*/ 153 h 156"/>
                <a:gd name="T44" fmla="*/ 9 w 103"/>
                <a:gd name="T45" fmla="*/ 148 h 156"/>
                <a:gd name="T46" fmla="*/ 6 w 103"/>
                <a:gd name="T47" fmla="*/ 142 h 156"/>
                <a:gd name="T48" fmla="*/ 3 w 103"/>
                <a:gd name="T49" fmla="*/ 136 h 156"/>
                <a:gd name="T50" fmla="*/ 1 w 103"/>
                <a:gd name="T51" fmla="*/ 128 h 156"/>
                <a:gd name="T52" fmla="*/ 0 w 103"/>
                <a:gd name="T53" fmla="*/ 120 h 156"/>
                <a:gd name="T54" fmla="*/ 0 w 103"/>
                <a:gd name="T55" fmla="*/ 111 h 156"/>
                <a:gd name="T56" fmla="*/ 0 w 103"/>
                <a:gd name="T57" fmla="*/ 45 h 156"/>
                <a:gd name="T58" fmla="*/ 0 w 103"/>
                <a:gd name="T59" fmla="*/ 36 h 156"/>
                <a:gd name="T60" fmla="*/ 1 w 103"/>
                <a:gd name="T61" fmla="*/ 28 h 156"/>
                <a:gd name="T62" fmla="*/ 3 w 103"/>
                <a:gd name="T63" fmla="*/ 20 h 156"/>
                <a:gd name="T64" fmla="*/ 6 w 103"/>
                <a:gd name="T65" fmla="*/ 14 h 156"/>
                <a:gd name="T66" fmla="*/ 9 w 103"/>
                <a:gd name="T67" fmla="*/ 8 h 156"/>
                <a:gd name="T68" fmla="*/ 12 w 103"/>
                <a:gd name="T69" fmla="*/ 4 h 156"/>
                <a:gd name="T70" fmla="*/ 16 w 103"/>
                <a:gd name="T71" fmla="*/ 1 h 156"/>
                <a:gd name="T72" fmla="*/ 20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0" y="0"/>
                  </a:moveTo>
                  <a:lnTo>
                    <a:pt x="82" y="0"/>
                  </a:lnTo>
                  <a:lnTo>
                    <a:pt x="87" y="1"/>
                  </a:lnTo>
                  <a:lnTo>
                    <a:pt x="91" y="4"/>
                  </a:lnTo>
                  <a:lnTo>
                    <a:pt x="94" y="8"/>
                  </a:lnTo>
                  <a:lnTo>
                    <a:pt x="97" y="14"/>
                  </a:lnTo>
                  <a:lnTo>
                    <a:pt x="100" y="20"/>
                  </a:lnTo>
                  <a:lnTo>
                    <a:pt x="102" y="28"/>
                  </a:lnTo>
                  <a:lnTo>
                    <a:pt x="103" y="36"/>
                  </a:lnTo>
                  <a:lnTo>
                    <a:pt x="103" y="45"/>
                  </a:lnTo>
                  <a:lnTo>
                    <a:pt x="103" y="111"/>
                  </a:lnTo>
                  <a:lnTo>
                    <a:pt x="103" y="120"/>
                  </a:lnTo>
                  <a:lnTo>
                    <a:pt x="102" y="128"/>
                  </a:lnTo>
                  <a:lnTo>
                    <a:pt x="100" y="136"/>
                  </a:lnTo>
                  <a:lnTo>
                    <a:pt x="97" y="142"/>
                  </a:lnTo>
                  <a:lnTo>
                    <a:pt x="94" y="148"/>
                  </a:lnTo>
                  <a:lnTo>
                    <a:pt x="91" y="153"/>
                  </a:lnTo>
                  <a:lnTo>
                    <a:pt x="87" y="155"/>
                  </a:lnTo>
                  <a:lnTo>
                    <a:pt x="82" y="156"/>
                  </a:lnTo>
                  <a:lnTo>
                    <a:pt x="20" y="156"/>
                  </a:lnTo>
                  <a:lnTo>
                    <a:pt x="16" y="155"/>
                  </a:lnTo>
                  <a:lnTo>
                    <a:pt x="12" y="153"/>
                  </a:lnTo>
                  <a:lnTo>
                    <a:pt x="9" y="148"/>
                  </a:lnTo>
                  <a:lnTo>
                    <a:pt x="6" y="142"/>
                  </a:lnTo>
                  <a:lnTo>
                    <a:pt x="3" y="136"/>
                  </a:lnTo>
                  <a:lnTo>
                    <a:pt x="1" y="128"/>
                  </a:lnTo>
                  <a:lnTo>
                    <a:pt x="0" y="120"/>
                  </a:lnTo>
                  <a:lnTo>
                    <a:pt x="0" y="111"/>
                  </a:lnTo>
                  <a:lnTo>
                    <a:pt x="0" y="45"/>
                  </a:lnTo>
                  <a:lnTo>
                    <a:pt x="0" y="36"/>
                  </a:lnTo>
                  <a:lnTo>
                    <a:pt x="1" y="28"/>
                  </a:lnTo>
                  <a:lnTo>
                    <a:pt x="3" y="20"/>
                  </a:lnTo>
                  <a:lnTo>
                    <a:pt x="6" y="14"/>
                  </a:lnTo>
                  <a:lnTo>
                    <a:pt x="9" y="8"/>
                  </a:lnTo>
                  <a:lnTo>
                    <a:pt x="12" y="4"/>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64" name="Freeform 701"/>
            <p:cNvSpPr>
              <a:spLocks/>
            </p:cNvSpPr>
            <p:nvPr/>
          </p:nvSpPr>
          <p:spPr bwMode="auto">
            <a:xfrm>
              <a:off x="4467" y="1063"/>
              <a:ext cx="64" cy="89"/>
            </a:xfrm>
            <a:custGeom>
              <a:avLst/>
              <a:gdLst>
                <a:gd name="T0" fmla="*/ 32 w 64"/>
                <a:gd name="T1" fmla="*/ 0 h 89"/>
                <a:gd name="T2" fmla="*/ 39 w 64"/>
                <a:gd name="T3" fmla="*/ 1 h 89"/>
                <a:gd name="T4" fmla="*/ 45 w 64"/>
                <a:gd name="T5" fmla="*/ 3 h 89"/>
                <a:gd name="T6" fmla="*/ 50 w 64"/>
                <a:gd name="T7" fmla="*/ 8 h 89"/>
                <a:gd name="T8" fmla="*/ 55 w 64"/>
                <a:gd name="T9" fmla="*/ 14 h 89"/>
                <a:gd name="T10" fmla="*/ 59 w 64"/>
                <a:gd name="T11" fmla="*/ 19 h 89"/>
                <a:gd name="T12" fmla="*/ 62 w 64"/>
                <a:gd name="T13" fmla="*/ 28 h 89"/>
                <a:gd name="T14" fmla="*/ 64 w 64"/>
                <a:gd name="T15" fmla="*/ 36 h 89"/>
                <a:gd name="T16" fmla="*/ 64 w 64"/>
                <a:gd name="T17" fmla="*/ 45 h 89"/>
                <a:gd name="T18" fmla="*/ 64 w 64"/>
                <a:gd name="T19" fmla="*/ 53 h 89"/>
                <a:gd name="T20" fmla="*/ 62 w 64"/>
                <a:gd name="T21" fmla="*/ 63 h 89"/>
                <a:gd name="T22" fmla="*/ 59 w 64"/>
                <a:gd name="T23" fmla="*/ 70 h 89"/>
                <a:gd name="T24" fmla="*/ 55 w 64"/>
                <a:gd name="T25" fmla="*/ 77 h 89"/>
                <a:gd name="T26" fmla="*/ 50 w 64"/>
                <a:gd name="T27" fmla="*/ 81 h 89"/>
                <a:gd name="T28" fmla="*/ 45 w 64"/>
                <a:gd name="T29" fmla="*/ 86 h 89"/>
                <a:gd name="T30" fmla="*/ 39 w 64"/>
                <a:gd name="T31" fmla="*/ 88 h 89"/>
                <a:gd name="T32" fmla="*/ 32 w 64"/>
                <a:gd name="T33" fmla="*/ 89 h 89"/>
                <a:gd name="T34" fmla="*/ 26 w 64"/>
                <a:gd name="T35" fmla="*/ 88 h 89"/>
                <a:gd name="T36" fmla="*/ 20 w 64"/>
                <a:gd name="T37" fmla="*/ 86 h 89"/>
                <a:gd name="T38" fmla="*/ 14 w 64"/>
                <a:gd name="T39" fmla="*/ 81 h 89"/>
                <a:gd name="T40" fmla="*/ 10 w 64"/>
                <a:gd name="T41" fmla="*/ 77 h 89"/>
                <a:gd name="T42" fmla="*/ 6 w 64"/>
                <a:gd name="T43" fmla="*/ 70 h 89"/>
                <a:gd name="T44" fmla="*/ 3 w 64"/>
                <a:gd name="T45" fmla="*/ 63 h 89"/>
                <a:gd name="T46" fmla="*/ 1 w 64"/>
                <a:gd name="T47" fmla="*/ 53 h 89"/>
                <a:gd name="T48" fmla="*/ 0 w 64"/>
                <a:gd name="T49" fmla="*/ 45 h 89"/>
                <a:gd name="T50" fmla="*/ 1 w 64"/>
                <a:gd name="T51" fmla="*/ 36 h 89"/>
                <a:gd name="T52" fmla="*/ 3 w 64"/>
                <a:gd name="T53" fmla="*/ 28 h 89"/>
                <a:gd name="T54" fmla="*/ 6 w 64"/>
                <a:gd name="T55" fmla="*/ 19 h 89"/>
                <a:gd name="T56" fmla="*/ 10 w 64"/>
                <a:gd name="T57" fmla="*/ 14 h 89"/>
                <a:gd name="T58" fmla="*/ 14 w 64"/>
                <a:gd name="T59" fmla="*/ 8 h 89"/>
                <a:gd name="T60" fmla="*/ 20 w 64"/>
                <a:gd name="T61" fmla="*/ 3 h 89"/>
                <a:gd name="T62" fmla="*/ 26 w 64"/>
                <a:gd name="T63" fmla="*/ 1 h 89"/>
                <a:gd name="T64" fmla="*/ 32 w 64"/>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89"/>
                <a:gd name="T101" fmla="*/ 64 w 64"/>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89">
                  <a:moveTo>
                    <a:pt x="32" y="0"/>
                  </a:moveTo>
                  <a:lnTo>
                    <a:pt x="39" y="1"/>
                  </a:lnTo>
                  <a:lnTo>
                    <a:pt x="45" y="3"/>
                  </a:lnTo>
                  <a:lnTo>
                    <a:pt x="50" y="8"/>
                  </a:lnTo>
                  <a:lnTo>
                    <a:pt x="55" y="14"/>
                  </a:lnTo>
                  <a:lnTo>
                    <a:pt x="59" y="19"/>
                  </a:lnTo>
                  <a:lnTo>
                    <a:pt x="62" y="28"/>
                  </a:lnTo>
                  <a:lnTo>
                    <a:pt x="64" y="36"/>
                  </a:lnTo>
                  <a:lnTo>
                    <a:pt x="64" y="45"/>
                  </a:lnTo>
                  <a:lnTo>
                    <a:pt x="64" y="53"/>
                  </a:lnTo>
                  <a:lnTo>
                    <a:pt x="62" y="63"/>
                  </a:lnTo>
                  <a:lnTo>
                    <a:pt x="59" y="70"/>
                  </a:lnTo>
                  <a:lnTo>
                    <a:pt x="55" y="77"/>
                  </a:lnTo>
                  <a:lnTo>
                    <a:pt x="50" y="81"/>
                  </a:lnTo>
                  <a:lnTo>
                    <a:pt x="45" y="86"/>
                  </a:lnTo>
                  <a:lnTo>
                    <a:pt x="39" y="88"/>
                  </a:lnTo>
                  <a:lnTo>
                    <a:pt x="32" y="89"/>
                  </a:lnTo>
                  <a:lnTo>
                    <a:pt x="26" y="88"/>
                  </a:lnTo>
                  <a:lnTo>
                    <a:pt x="20" y="86"/>
                  </a:lnTo>
                  <a:lnTo>
                    <a:pt x="14" y="81"/>
                  </a:lnTo>
                  <a:lnTo>
                    <a:pt x="10" y="77"/>
                  </a:lnTo>
                  <a:lnTo>
                    <a:pt x="6" y="70"/>
                  </a:lnTo>
                  <a:lnTo>
                    <a:pt x="3" y="63"/>
                  </a:lnTo>
                  <a:lnTo>
                    <a:pt x="1" y="53"/>
                  </a:lnTo>
                  <a:lnTo>
                    <a:pt x="0" y="45"/>
                  </a:lnTo>
                  <a:lnTo>
                    <a:pt x="1" y="36"/>
                  </a:lnTo>
                  <a:lnTo>
                    <a:pt x="3" y="28"/>
                  </a:lnTo>
                  <a:lnTo>
                    <a:pt x="6" y="19"/>
                  </a:lnTo>
                  <a:lnTo>
                    <a:pt x="10" y="14"/>
                  </a:lnTo>
                  <a:lnTo>
                    <a:pt x="14" y="8"/>
                  </a:lnTo>
                  <a:lnTo>
                    <a:pt x="20" y="3"/>
                  </a:lnTo>
                  <a:lnTo>
                    <a:pt x="26" y="1"/>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65" name="Freeform 702"/>
            <p:cNvSpPr>
              <a:spLocks/>
            </p:cNvSpPr>
            <p:nvPr/>
          </p:nvSpPr>
          <p:spPr bwMode="auto">
            <a:xfrm>
              <a:off x="4467" y="1063"/>
              <a:ext cx="64" cy="89"/>
            </a:xfrm>
            <a:custGeom>
              <a:avLst/>
              <a:gdLst>
                <a:gd name="T0" fmla="*/ 32 w 64"/>
                <a:gd name="T1" fmla="*/ 0 h 89"/>
                <a:gd name="T2" fmla="*/ 39 w 64"/>
                <a:gd name="T3" fmla="*/ 1 h 89"/>
                <a:gd name="T4" fmla="*/ 45 w 64"/>
                <a:gd name="T5" fmla="*/ 3 h 89"/>
                <a:gd name="T6" fmla="*/ 50 w 64"/>
                <a:gd name="T7" fmla="*/ 8 h 89"/>
                <a:gd name="T8" fmla="*/ 55 w 64"/>
                <a:gd name="T9" fmla="*/ 14 h 89"/>
                <a:gd name="T10" fmla="*/ 59 w 64"/>
                <a:gd name="T11" fmla="*/ 19 h 89"/>
                <a:gd name="T12" fmla="*/ 62 w 64"/>
                <a:gd name="T13" fmla="*/ 28 h 89"/>
                <a:gd name="T14" fmla="*/ 64 w 64"/>
                <a:gd name="T15" fmla="*/ 36 h 89"/>
                <a:gd name="T16" fmla="*/ 64 w 64"/>
                <a:gd name="T17" fmla="*/ 45 h 89"/>
                <a:gd name="T18" fmla="*/ 64 w 64"/>
                <a:gd name="T19" fmla="*/ 53 h 89"/>
                <a:gd name="T20" fmla="*/ 62 w 64"/>
                <a:gd name="T21" fmla="*/ 63 h 89"/>
                <a:gd name="T22" fmla="*/ 59 w 64"/>
                <a:gd name="T23" fmla="*/ 70 h 89"/>
                <a:gd name="T24" fmla="*/ 55 w 64"/>
                <a:gd name="T25" fmla="*/ 77 h 89"/>
                <a:gd name="T26" fmla="*/ 50 w 64"/>
                <a:gd name="T27" fmla="*/ 81 h 89"/>
                <a:gd name="T28" fmla="*/ 45 w 64"/>
                <a:gd name="T29" fmla="*/ 86 h 89"/>
                <a:gd name="T30" fmla="*/ 39 w 64"/>
                <a:gd name="T31" fmla="*/ 88 h 89"/>
                <a:gd name="T32" fmla="*/ 32 w 64"/>
                <a:gd name="T33" fmla="*/ 89 h 89"/>
                <a:gd name="T34" fmla="*/ 26 w 64"/>
                <a:gd name="T35" fmla="*/ 88 h 89"/>
                <a:gd name="T36" fmla="*/ 20 w 64"/>
                <a:gd name="T37" fmla="*/ 86 h 89"/>
                <a:gd name="T38" fmla="*/ 14 w 64"/>
                <a:gd name="T39" fmla="*/ 81 h 89"/>
                <a:gd name="T40" fmla="*/ 10 w 64"/>
                <a:gd name="T41" fmla="*/ 77 h 89"/>
                <a:gd name="T42" fmla="*/ 6 w 64"/>
                <a:gd name="T43" fmla="*/ 70 h 89"/>
                <a:gd name="T44" fmla="*/ 3 w 64"/>
                <a:gd name="T45" fmla="*/ 63 h 89"/>
                <a:gd name="T46" fmla="*/ 1 w 64"/>
                <a:gd name="T47" fmla="*/ 53 h 89"/>
                <a:gd name="T48" fmla="*/ 0 w 64"/>
                <a:gd name="T49" fmla="*/ 45 h 89"/>
                <a:gd name="T50" fmla="*/ 1 w 64"/>
                <a:gd name="T51" fmla="*/ 36 h 89"/>
                <a:gd name="T52" fmla="*/ 3 w 64"/>
                <a:gd name="T53" fmla="*/ 28 h 89"/>
                <a:gd name="T54" fmla="*/ 6 w 64"/>
                <a:gd name="T55" fmla="*/ 19 h 89"/>
                <a:gd name="T56" fmla="*/ 10 w 64"/>
                <a:gd name="T57" fmla="*/ 14 h 89"/>
                <a:gd name="T58" fmla="*/ 14 w 64"/>
                <a:gd name="T59" fmla="*/ 8 h 89"/>
                <a:gd name="T60" fmla="*/ 20 w 64"/>
                <a:gd name="T61" fmla="*/ 3 h 89"/>
                <a:gd name="T62" fmla="*/ 26 w 64"/>
                <a:gd name="T63" fmla="*/ 1 h 89"/>
                <a:gd name="T64" fmla="*/ 32 w 64"/>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89"/>
                <a:gd name="T101" fmla="*/ 64 w 64"/>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89">
                  <a:moveTo>
                    <a:pt x="32" y="0"/>
                  </a:moveTo>
                  <a:lnTo>
                    <a:pt x="39" y="1"/>
                  </a:lnTo>
                  <a:lnTo>
                    <a:pt x="45" y="3"/>
                  </a:lnTo>
                  <a:lnTo>
                    <a:pt x="50" y="8"/>
                  </a:lnTo>
                  <a:lnTo>
                    <a:pt x="55" y="14"/>
                  </a:lnTo>
                  <a:lnTo>
                    <a:pt x="59" y="19"/>
                  </a:lnTo>
                  <a:lnTo>
                    <a:pt x="62" y="28"/>
                  </a:lnTo>
                  <a:lnTo>
                    <a:pt x="64" y="36"/>
                  </a:lnTo>
                  <a:lnTo>
                    <a:pt x="64" y="45"/>
                  </a:lnTo>
                  <a:lnTo>
                    <a:pt x="64" y="53"/>
                  </a:lnTo>
                  <a:lnTo>
                    <a:pt x="62" y="63"/>
                  </a:lnTo>
                  <a:lnTo>
                    <a:pt x="59" y="70"/>
                  </a:lnTo>
                  <a:lnTo>
                    <a:pt x="55" y="77"/>
                  </a:lnTo>
                  <a:lnTo>
                    <a:pt x="50" y="81"/>
                  </a:lnTo>
                  <a:lnTo>
                    <a:pt x="45" y="86"/>
                  </a:lnTo>
                  <a:lnTo>
                    <a:pt x="39" y="88"/>
                  </a:lnTo>
                  <a:lnTo>
                    <a:pt x="32" y="89"/>
                  </a:lnTo>
                  <a:lnTo>
                    <a:pt x="26" y="88"/>
                  </a:lnTo>
                  <a:lnTo>
                    <a:pt x="20" y="86"/>
                  </a:lnTo>
                  <a:lnTo>
                    <a:pt x="14" y="81"/>
                  </a:lnTo>
                  <a:lnTo>
                    <a:pt x="10" y="77"/>
                  </a:lnTo>
                  <a:lnTo>
                    <a:pt x="6" y="70"/>
                  </a:lnTo>
                  <a:lnTo>
                    <a:pt x="3" y="63"/>
                  </a:lnTo>
                  <a:lnTo>
                    <a:pt x="1" y="53"/>
                  </a:lnTo>
                  <a:lnTo>
                    <a:pt x="0" y="45"/>
                  </a:lnTo>
                  <a:lnTo>
                    <a:pt x="1" y="36"/>
                  </a:lnTo>
                  <a:lnTo>
                    <a:pt x="3" y="28"/>
                  </a:lnTo>
                  <a:lnTo>
                    <a:pt x="6" y="19"/>
                  </a:lnTo>
                  <a:lnTo>
                    <a:pt x="10" y="14"/>
                  </a:lnTo>
                  <a:lnTo>
                    <a:pt x="14" y="8"/>
                  </a:lnTo>
                  <a:lnTo>
                    <a:pt x="20" y="3"/>
                  </a:lnTo>
                  <a:lnTo>
                    <a:pt x="26" y="1"/>
                  </a:lnTo>
                  <a:lnTo>
                    <a:pt x="32" y="0"/>
                  </a:lnTo>
                  <a:close/>
                </a:path>
              </a:pathLst>
            </a:custGeom>
            <a:solidFill>
              <a:srgbClr val="DF9DA5"/>
            </a:solidFill>
            <a:ln w="1588">
              <a:solidFill>
                <a:srgbClr val="1F1A17"/>
              </a:solidFill>
              <a:prstDash val="solid"/>
              <a:round/>
              <a:headEnd/>
              <a:tailEnd/>
            </a:ln>
          </p:spPr>
          <p:txBody>
            <a:bodyPr/>
            <a:lstStyle/>
            <a:p>
              <a:endParaRPr lang="ru-RU"/>
            </a:p>
          </p:txBody>
        </p:sp>
        <p:sp>
          <p:nvSpPr>
            <p:cNvPr id="15766" name="Freeform 703"/>
            <p:cNvSpPr>
              <a:spLocks/>
            </p:cNvSpPr>
            <p:nvPr/>
          </p:nvSpPr>
          <p:spPr bwMode="auto">
            <a:xfrm>
              <a:off x="4557" y="1023"/>
              <a:ext cx="103" cy="156"/>
            </a:xfrm>
            <a:custGeom>
              <a:avLst/>
              <a:gdLst>
                <a:gd name="T0" fmla="*/ 20 w 103"/>
                <a:gd name="T1" fmla="*/ 0 h 156"/>
                <a:gd name="T2" fmla="*/ 83 w 103"/>
                <a:gd name="T3" fmla="*/ 0 h 156"/>
                <a:gd name="T4" fmla="*/ 87 w 103"/>
                <a:gd name="T5" fmla="*/ 1 h 156"/>
                <a:gd name="T6" fmla="*/ 91 w 103"/>
                <a:gd name="T7" fmla="*/ 4 h 156"/>
                <a:gd name="T8" fmla="*/ 95 w 103"/>
                <a:gd name="T9" fmla="*/ 8 h 156"/>
                <a:gd name="T10" fmla="*/ 97 w 103"/>
                <a:gd name="T11" fmla="*/ 14 h 156"/>
                <a:gd name="T12" fmla="*/ 100 w 103"/>
                <a:gd name="T13" fmla="*/ 20 h 156"/>
                <a:gd name="T14" fmla="*/ 102 w 103"/>
                <a:gd name="T15" fmla="*/ 28 h 156"/>
                <a:gd name="T16" fmla="*/ 103 w 103"/>
                <a:gd name="T17" fmla="*/ 36 h 156"/>
                <a:gd name="T18" fmla="*/ 103 w 103"/>
                <a:gd name="T19" fmla="*/ 45 h 156"/>
                <a:gd name="T20" fmla="*/ 103 w 103"/>
                <a:gd name="T21" fmla="*/ 111 h 156"/>
                <a:gd name="T22" fmla="*/ 103 w 103"/>
                <a:gd name="T23" fmla="*/ 120 h 156"/>
                <a:gd name="T24" fmla="*/ 102 w 103"/>
                <a:gd name="T25" fmla="*/ 128 h 156"/>
                <a:gd name="T26" fmla="*/ 100 w 103"/>
                <a:gd name="T27" fmla="*/ 136 h 156"/>
                <a:gd name="T28" fmla="*/ 97 w 103"/>
                <a:gd name="T29" fmla="*/ 142 h 156"/>
                <a:gd name="T30" fmla="*/ 95 w 103"/>
                <a:gd name="T31" fmla="*/ 148 h 156"/>
                <a:gd name="T32" fmla="*/ 91 w 103"/>
                <a:gd name="T33" fmla="*/ 153 h 156"/>
                <a:gd name="T34" fmla="*/ 87 w 103"/>
                <a:gd name="T35" fmla="*/ 155 h 156"/>
                <a:gd name="T36" fmla="*/ 83 w 103"/>
                <a:gd name="T37" fmla="*/ 156 h 156"/>
                <a:gd name="T38" fmla="*/ 20 w 103"/>
                <a:gd name="T39" fmla="*/ 156 h 156"/>
                <a:gd name="T40" fmla="*/ 16 w 103"/>
                <a:gd name="T41" fmla="*/ 155 h 156"/>
                <a:gd name="T42" fmla="*/ 12 w 103"/>
                <a:gd name="T43" fmla="*/ 153 h 156"/>
                <a:gd name="T44" fmla="*/ 9 w 103"/>
                <a:gd name="T45" fmla="*/ 148 h 156"/>
                <a:gd name="T46" fmla="*/ 6 w 103"/>
                <a:gd name="T47" fmla="*/ 142 h 156"/>
                <a:gd name="T48" fmla="*/ 3 w 103"/>
                <a:gd name="T49" fmla="*/ 136 h 156"/>
                <a:gd name="T50" fmla="*/ 2 w 103"/>
                <a:gd name="T51" fmla="*/ 128 h 156"/>
                <a:gd name="T52" fmla="*/ 0 w 103"/>
                <a:gd name="T53" fmla="*/ 120 h 156"/>
                <a:gd name="T54" fmla="*/ 0 w 103"/>
                <a:gd name="T55" fmla="*/ 111 h 156"/>
                <a:gd name="T56" fmla="*/ 0 w 103"/>
                <a:gd name="T57" fmla="*/ 45 h 156"/>
                <a:gd name="T58" fmla="*/ 0 w 103"/>
                <a:gd name="T59" fmla="*/ 36 h 156"/>
                <a:gd name="T60" fmla="*/ 2 w 103"/>
                <a:gd name="T61" fmla="*/ 28 h 156"/>
                <a:gd name="T62" fmla="*/ 3 w 103"/>
                <a:gd name="T63" fmla="*/ 20 h 156"/>
                <a:gd name="T64" fmla="*/ 6 w 103"/>
                <a:gd name="T65" fmla="*/ 14 h 156"/>
                <a:gd name="T66" fmla="*/ 9 w 103"/>
                <a:gd name="T67" fmla="*/ 8 h 156"/>
                <a:gd name="T68" fmla="*/ 12 w 103"/>
                <a:gd name="T69" fmla="*/ 4 h 156"/>
                <a:gd name="T70" fmla="*/ 16 w 103"/>
                <a:gd name="T71" fmla="*/ 1 h 156"/>
                <a:gd name="T72" fmla="*/ 20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0" y="0"/>
                  </a:moveTo>
                  <a:lnTo>
                    <a:pt x="83" y="0"/>
                  </a:lnTo>
                  <a:lnTo>
                    <a:pt x="87" y="1"/>
                  </a:lnTo>
                  <a:lnTo>
                    <a:pt x="91" y="4"/>
                  </a:lnTo>
                  <a:lnTo>
                    <a:pt x="95" y="8"/>
                  </a:lnTo>
                  <a:lnTo>
                    <a:pt x="97" y="14"/>
                  </a:lnTo>
                  <a:lnTo>
                    <a:pt x="100" y="20"/>
                  </a:lnTo>
                  <a:lnTo>
                    <a:pt x="102" y="28"/>
                  </a:lnTo>
                  <a:lnTo>
                    <a:pt x="103" y="36"/>
                  </a:lnTo>
                  <a:lnTo>
                    <a:pt x="103" y="45"/>
                  </a:lnTo>
                  <a:lnTo>
                    <a:pt x="103" y="111"/>
                  </a:lnTo>
                  <a:lnTo>
                    <a:pt x="103" y="120"/>
                  </a:lnTo>
                  <a:lnTo>
                    <a:pt x="102" y="128"/>
                  </a:lnTo>
                  <a:lnTo>
                    <a:pt x="100" y="136"/>
                  </a:lnTo>
                  <a:lnTo>
                    <a:pt x="97" y="142"/>
                  </a:lnTo>
                  <a:lnTo>
                    <a:pt x="95" y="148"/>
                  </a:lnTo>
                  <a:lnTo>
                    <a:pt x="91" y="153"/>
                  </a:lnTo>
                  <a:lnTo>
                    <a:pt x="87" y="155"/>
                  </a:lnTo>
                  <a:lnTo>
                    <a:pt x="83" y="156"/>
                  </a:lnTo>
                  <a:lnTo>
                    <a:pt x="20" y="156"/>
                  </a:lnTo>
                  <a:lnTo>
                    <a:pt x="16" y="155"/>
                  </a:lnTo>
                  <a:lnTo>
                    <a:pt x="12" y="153"/>
                  </a:lnTo>
                  <a:lnTo>
                    <a:pt x="9" y="148"/>
                  </a:lnTo>
                  <a:lnTo>
                    <a:pt x="6" y="142"/>
                  </a:lnTo>
                  <a:lnTo>
                    <a:pt x="3" y="136"/>
                  </a:lnTo>
                  <a:lnTo>
                    <a:pt x="2" y="128"/>
                  </a:lnTo>
                  <a:lnTo>
                    <a:pt x="0" y="120"/>
                  </a:lnTo>
                  <a:lnTo>
                    <a:pt x="0" y="111"/>
                  </a:lnTo>
                  <a:lnTo>
                    <a:pt x="0" y="45"/>
                  </a:lnTo>
                  <a:lnTo>
                    <a:pt x="0" y="36"/>
                  </a:lnTo>
                  <a:lnTo>
                    <a:pt x="2" y="28"/>
                  </a:lnTo>
                  <a:lnTo>
                    <a:pt x="3" y="20"/>
                  </a:lnTo>
                  <a:lnTo>
                    <a:pt x="6" y="14"/>
                  </a:lnTo>
                  <a:lnTo>
                    <a:pt x="9" y="8"/>
                  </a:lnTo>
                  <a:lnTo>
                    <a:pt x="12" y="4"/>
                  </a:lnTo>
                  <a:lnTo>
                    <a:pt x="16" y="1"/>
                  </a:lnTo>
                  <a:lnTo>
                    <a:pt x="2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67" name="Freeform 704"/>
            <p:cNvSpPr>
              <a:spLocks/>
            </p:cNvSpPr>
            <p:nvPr/>
          </p:nvSpPr>
          <p:spPr bwMode="auto">
            <a:xfrm>
              <a:off x="4557" y="1023"/>
              <a:ext cx="103" cy="156"/>
            </a:xfrm>
            <a:custGeom>
              <a:avLst/>
              <a:gdLst>
                <a:gd name="T0" fmla="*/ 20 w 103"/>
                <a:gd name="T1" fmla="*/ 0 h 156"/>
                <a:gd name="T2" fmla="*/ 83 w 103"/>
                <a:gd name="T3" fmla="*/ 0 h 156"/>
                <a:gd name="T4" fmla="*/ 87 w 103"/>
                <a:gd name="T5" fmla="*/ 1 h 156"/>
                <a:gd name="T6" fmla="*/ 91 w 103"/>
                <a:gd name="T7" fmla="*/ 4 h 156"/>
                <a:gd name="T8" fmla="*/ 95 w 103"/>
                <a:gd name="T9" fmla="*/ 8 h 156"/>
                <a:gd name="T10" fmla="*/ 97 w 103"/>
                <a:gd name="T11" fmla="*/ 14 h 156"/>
                <a:gd name="T12" fmla="*/ 100 w 103"/>
                <a:gd name="T13" fmla="*/ 20 h 156"/>
                <a:gd name="T14" fmla="*/ 102 w 103"/>
                <a:gd name="T15" fmla="*/ 28 h 156"/>
                <a:gd name="T16" fmla="*/ 103 w 103"/>
                <a:gd name="T17" fmla="*/ 36 h 156"/>
                <a:gd name="T18" fmla="*/ 103 w 103"/>
                <a:gd name="T19" fmla="*/ 45 h 156"/>
                <a:gd name="T20" fmla="*/ 103 w 103"/>
                <a:gd name="T21" fmla="*/ 111 h 156"/>
                <a:gd name="T22" fmla="*/ 103 w 103"/>
                <a:gd name="T23" fmla="*/ 120 h 156"/>
                <a:gd name="T24" fmla="*/ 102 w 103"/>
                <a:gd name="T25" fmla="*/ 128 h 156"/>
                <a:gd name="T26" fmla="*/ 100 w 103"/>
                <a:gd name="T27" fmla="*/ 136 h 156"/>
                <a:gd name="T28" fmla="*/ 97 w 103"/>
                <a:gd name="T29" fmla="*/ 142 h 156"/>
                <a:gd name="T30" fmla="*/ 95 w 103"/>
                <a:gd name="T31" fmla="*/ 148 h 156"/>
                <a:gd name="T32" fmla="*/ 91 w 103"/>
                <a:gd name="T33" fmla="*/ 153 h 156"/>
                <a:gd name="T34" fmla="*/ 87 w 103"/>
                <a:gd name="T35" fmla="*/ 155 h 156"/>
                <a:gd name="T36" fmla="*/ 83 w 103"/>
                <a:gd name="T37" fmla="*/ 156 h 156"/>
                <a:gd name="T38" fmla="*/ 20 w 103"/>
                <a:gd name="T39" fmla="*/ 156 h 156"/>
                <a:gd name="T40" fmla="*/ 16 w 103"/>
                <a:gd name="T41" fmla="*/ 155 h 156"/>
                <a:gd name="T42" fmla="*/ 12 w 103"/>
                <a:gd name="T43" fmla="*/ 153 h 156"/>
                <a:gd name="T44" fmla="*/ 9 w 103"/>
                <a:gd name="T45" fmla="*/ 148 h 156"/>
                <a:gd name="T46" fmla="*/ 6 w 103"/>
                <a:gd name="T47" fmla="*/ 142 h 156"/>
                <a:gd name="T48" fmla="*/ 3 w 103"/>
                <a:gd name="T49" fmla="*/ 136 h 156"/>
                <a:gd name="T50" fmla="*/ 2 w 103"/>
                <a:gd name="T51" fmla="*/ 128 h 156"/>
                <a:gd name="T52" fmla="*/ 0 w 103"/>
                <a:gd name="T53" fmla="*/ 120 h 156"/>
                <a:gd name="T54" fmla="*/ 0 w 103"/>
                <a:gd name="T55" fmla="*/ 111 h 156"/>
                <a:gd name="T56" fmla="*/ 0 w 103"/>
                <a:gd name="T57" fmla="*/ 45 h 156"/>
                <a:gd name="T58" fmla="*/ 0 w 103"/>
                <a:gd name="T59" fmla="*/ 36 h 156"/>
                <a:gd name="T60" fmla="*/ 2 w 103"/>
                <a:gd name="T61" fmla="*/ 28 h 156"/>
                <a:gd name="T62" fmla="*/ 3 w 103"/>
                <a:gd name="T63" fmla="*/ 20 h 156"/>
                <a:gd name="T64" fmla="*/ 6 w 103"/>
                <a:gd name="T65" fmla="*/ 14 h 156"/>
                <a:gd name="T66" fmla="*/ 9 w 103"/>
                <a:gd name="T67" fmla="*/ 8 h 156"/>
                <a:gd name="T68" fmla="*/ 12 w 103"/>
                <a:gd name="T69" fmla="*/ 4 h 156"/>
                <a:gd name="T70" fmla="*/ 16 w 103"/>
                <a:gd name="T71" fmla="*/ 1 h 156"/>
                <a:gd name="T72" fmla="*/ 20 w 103"/>
                <a:gd name="T73" fmla="*/ 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56"/>
                <a:gd name="T113" fmla="*/ 103 w 103"/>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56">
                  <a:moveTo>
                    <a:pt x="20" y="0"/>
                  </a:moveTo>
                  <a:lnTo>
                    <a:pt x="83" y="0"/>
                  </a:lnTo>
                  <a:lnTo>
                    <a:pt x="87" y="1"/>
                  </a:lnTo>
                  <a:lnTo>
                    <a:pt x="91" y="4"/>
                  </a:lnTo>
                  <a:lnTo>
                    <a:pt x="95" y="8"/>
                  </a:lnTo>
                  <a:lnTo>
                    <a:pt x="97" y="14"/>
                  </a:lnTo>
                  <a:lnTo>
                    <a:pt x="100" y="20"/>
                  </a:lnTo>
                  <a:lnTo>
                    <a:pt x="102" y="28"/>
                  </a:lnTo>
                  <a:lnTo>
                    <a:pt x="103" y="36"/>
                  </a:lnTo>
                  <a:lnTo>
                    <a:pt x="103" y="45"/>
                  </a:lnTo>
                  <a:lnTo>
                    <a:pt x="103" y="111"/>
                  </a:lnTo>
                  <a:lnTo>
                    <a:pt x="103" y="120"/>
                  </a:lnTo>
                  <a:lnTo>
                    <a:pt x="102" y="128"/>
                  </a:lnTo>
                  <a:lnTo>
                    <a:pt x="100" y="136"/>
                  </a:lnTo>
                  <a:lnTo>
                    <a:pt x="97" y="142"/>
                  </a:lnTo>
                  <a:lnTo>
                    <a:pt x="95" y="148"/>
                  </a:lnTo>
                  <a:lnTo>
                    <a:pt x="91" y="153"/>
                  </a:lnTo>
                  <a:lnTo>
                    <a:pt x="87" y="155"/>
                  </a:lnTo>
                  <a:lnTo>
                    <a:pt x="83" y="156"/>
                  </a:lnTo>
                  <a:lnTo>
                    <a:pt x="20" y="156"/>
                  </a:lnTo>
                  <a:lnTo>
                    <a:pt x="16" y="155"/>
                  </a:lnTo>
                  <a:lnTo>
                    <a:pt x="12" y="153"/>
                  </a:lnTo>
                  <a:lnTo>
                    <a:pt x="9" y="148"/>
                  </a:lnTo>
                  <a:lnTo>
                    <a:pt x="6" y="142"/>
                  </a:lnTo>
                  <a:lnTo>
                    <a:pt x="3" y="136"/>
                  </a:lnTo>
                  <a:lnTo>
                    <a:pt x="2" y="128"/>
                  </a:lnTo>
                  <a:lnTo>
                    <a:pt x="0" y="120"/>
                  </a:lnTo>
                  <a:lnTo>
                    <a:pt x="0" y="111"/>
                  </a:lnTo>
                  <a:lnTo>
                    <a:pt x="0" y="45"/>
                  </a:lnTo>
                  <a:lnTo>
                    <a:pt x="0" y="36"/>
                  </a:lnTo>
                  <a:lnTo>
                    <a:pt x="2" y="28"/>
                  </a:lnTo>
                  <a:lnTo>
                    <a:pt x="3" y="20"/>
                  </a:lnTo>
                  <a:lnTo>
                    <a:pt x="6" y="14"/>
                  </a:lnTo>
                  <a:lnTo>
                    <a:pt x="9" y="8"/>
                  </a:lnTo>
                  <a:lnTo>
                    <a:pt x="12" y="4"/>
                  </a:lnTo>
                  <a:lnTo>
                    <a:pt x="16" y="1"/>
                  </a:lnTo>
                  <a:lnTo>
                    <a:pt x="20" y="0"/>
                  </a:lnTo>
                </a:path>
              </a:pathLst>
            </a:custGeom>
            <a:solidFill>
              <a:srgbClr val="D2B6AA"/>
            </a:solidFill>
            <a:ln w="1588">
              <a:solidFill>
                <a:srgbClr val="1F1A17"/>
              </a:solidFill>
              <a:prstDash val="solid"/>
              <a:round/>
              <a:headEnd/>
              <a:tailEnd/>
            </a:ln>
          </p:spPr>
          <p:txBody>
            <a:bodyPr/>
            <a:lstStyle/>
            <a:p>
              <a:endParaRPr lang="ru-RU"/>
            </a:p>
          </p:txBody>
        </p:sp>
        <p:sp>
          <p:nvSpPr>
            <p:cNvPr id="15768" name="Freeform 705"/>
            <p:cNvSpPr>
              <a:spLocks/>
            </p:cNvSpPr>
            <p:nvPr/>
          </p:nvSpPr>
          <p:spPr bwMode="auto">
            <a:xfrm>
              <a:off x="4573" y="1063"/>
              <a:ext cx="65" cy="89"/>
            </a:xfrm>
            <a:custGeom>
              <a:avLst/>
              <a:gdLst>
                <a:gd name="T0" fmla="*/ 32 w 65"/>
                <a:gd name="T1" fmla="*/ 0 h 89"/>
                <a:gd name="T2" fmla="*/ 39 w 65"/>
                <a:gd name="T3" fmla="*/ 1 h 89"/>
                <a:gd name="T4" fmla="*/ 45 w 65"/>
                <a:gd name="T5" fmla="*/ 3 h 89"/>
                <a:gd name="T6" fmla="*/ 50 w 65"/>
                <a:gd name="T7" fmla="*/ 8 h 89"/>
                <a:gd name="T8" fmla="*/ 56 w 65"/>
                <a:gd name="T9" fmla="*/ 14 h 89"/>
                <a:gd name="T10" fmla="*/ 60 w 65"/>
                <a:gd name="T11" fmla="*/ 19 h 89"/>
                <a:gd name="T12" fmla="*/ 63 w 65"/>
                <a:gd name="T13" fmla="*/ 28 h 89"/>
                <a:gd name="T14" fmla="*/ 65 w 65"/>
                <a:gd name="T15" fmla="*/ 36 h 89"/>
                <a:gd name="T16" fmla="*/ 65 w 65"/>
                <a:gd name="T17" fmla="*/ 45 h 89"/>
                <a:gd name="T18" fmla="*/ 65 w 65"/>
                <a:gd name="T19" fmla="*/ 53 h 89"/>
                <a:gd name="T20" fmla="*/ 63 w 65"/>
                <a:gd name="T21" fmla="*/ 63 h 89"/>
                <a:gd name="T22" fmla="*/ 60 w 65"/>
                <a:gd name="T23" fmla="*/ 70 h 89"/>
                <a:gd name="T24" fmla="*/ 56 w 65"/>
                <a:gd name="T25" fmla="*/ 77 h 89"/>
                <a:gd name="T26" fmla="*/ 50 w 65"/>
                <a:gd name="T27" fmla="*/ 81 h 89"/>
                <a:gd name="T28" fmla="*/ 45 w 65"/>
                <a:gd name="T29" fmla="*/ 86 h 89"/>
                <a:gd name="T30" fmla="*/ 39 w 65"/>
                <a:gd name="T31" fmla="*/ 88 h 89"/>
                <a:gd name="T32" fmla="*/ 32 w 65"/>
                <a:gd name="T33" fmla="*/ 89 h 89"/>
                <a:gd name="T34" fmla="*/ 26 w 65"/>
                <a:gd name="T35" fmla="*/ 88 h 89"/>
                <a:gd name="T36" fmla="*/ 20 w 65"/>
                <a:gd name="T37" fmla="*/ 86 h 89"/>
                <a:gd name="T38" fmla="*/ 14 w 65"/>
                <a:gd name="T39" fmla="*/ 81 h 89"/>
                <a:gd name="T40" fmla="*/ 10 w 65"/>
                <a:gd name="T41" fmla="*/ 77 h 89"/>
                <a:gd name="T42" fmla="*/ 6 w 65"/>
                <a:gd name="T43" fmla="*/ 70 h 89"/>
                <a:gd name="T44" fmla="*/ 3 w 65"/>
                <a:gd name="T45" fmla="*/ 63 h 89"/>
                <a:gd name="T46" fmla="*/ 1 w 65"/>
                <a:gd name="T47" fmla="*/ 53 h 89"/>
                <a:gd name="T48" fmla="*/ 0 w 65"/>
                <a:gd name="T49" fmla="*/ 45 h 89"/>
                <a:gd name="T50" fmla="*/ 1 w 65"/>
                <a:gd name="T51" fmla="*/ 36 h 89"/>
                <a:gd name="T52" fmla="*/ 3 w 65"/>
                <a:gd name="T53" fmla="*/ 28 h 89"/>
                <a:gd name="T54" fmla="*/ 6 w 65"/>
                <a:gd name="T55" fmla="*/ 19 h 89"/>
                <a:gd name="T56" fmla="*/ 10 w 65"/>
                <a:gd name="T57" fmla="*/ 14 h 89"/>
                <a:gd name="T58" fmla="*/ 14 w 65"/>
                <a:gd name="T59" fmla="*/ 8 h 89"/>
                <a:gd name="T60" fmla="*/ 20 w 65"/>
                <a:gd name="T61" fmla="*/ 3 h 89"/>
                <a:gd name="T62" fmla="*/ 26 w 65"/>
                <a:gd name="T63" fmla="*/ 1 h 89"/>
                <a:gd name="T64" fmla="*/ 32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2" y="0"/>
                  </a:moveTo>
                  <a:lnTo>
                    <a:pt x="39" y="1"/>
                  </a:lnTo>
                  <a:lnTo>
                    <a:pt x="45" y="3"/>
                  </a:lnTo>
                  <a:lnTo>
                    <a:pt x="50" y="8"/>
                  </a:lnTo>
                  <a:lnTo>
                    <a:pt x="56" y="14"/>
                  </a:lnTo>
                  <a:lnTo>
                    <a:pt x="60" y="19"/>
                  </a:lnTo>
                  <a:lnTo>
                    <a:pt x="63" y="28"/>
                  </a:lnTo>
                  <a:lnTo>
                    <a:pt x="65" y="36"/>
                  </a:lnTo>
                  <a:lnTo>
                    <a:pt x="65" y="45"/>
                  </a:lnTo>
                  <a:lnTo>
                    <a:pt x="65" y="53"/>
                  </a:lnTo>
                  <a:lnTo>
                    <a:pt x="63" y="63"/>
                  </a:lnTo>
                  <a:lnTo>
                    <a:pt x="60" y="70"/>
                  </a:lnTo>
                  <a:lnTo>
                    <a:pt x="56" y="77"/>
                  </a:lnTo>
                  <a:lnTo>
                    <a:pt x="50" y="81"/>
                  </a:lnTo>
                  <a:lnTo>
                    <a:pt x="45" y="86"/>
                  </a:lnTo>
                  <a:lnTo>
                    <a:pt x="39" y="88"/>
                  </a:lnTo>
                  <a:lnTo>
                    <a:pt x="32" y="89"/>
                  </a:lnTo>
                  <a:lnTo>
                    <a:pt x="26" y="88"/>
                  </a:lnTo>
                  <a:lnTo>
                    <a:pt x="20" y="86"/>
                  </a:lnTo>
                  <a:lnTo>
                    <a:pt x="14" y="81"/>
                  </a:lnTo>
                  <a:lnTo>
                    <a:pt x="10" y="77"/>
                  </a:lnTo>
                  <a:lnTo>
                    <a:pt x="6" y="70"/>
                  </a:lnTo>
                  <a:lnTo>
                    <a:pt x="3" y="63"/>
                  </a:lnTo>
                  <a:lnTo>
                    <a:pt x="1" y="53"/>
                  </a:lnTo>
                  <a:lnTo>
                    <a:pt x="0" y="45"/>
                  </a:lnTo>
                  <a:lnTo>
                    <a:pt x="1" y="36"/>
                  </a:lnTo>
                  <a:lnTo>
                    <a:pt x="3" y="28"/>
                  </a:lnTo>
                  <a:lnTo>
                    <a:pt x="6" y="19"/>
                  </a:lnTo>
                  <a:lnTo>
                    <a:pt x="10" y="14"/>
                  </a:lnTo>
                  <a:lnTo>
                    <a:pt x="14" y="8"/>
                  </a:lnTo>
                  <a:lnTo>
                    <a:pt x="20" y="3"/>
                  </a:lnTo>
                  <a:lnTo>
                    <a:pt x="26" y="1"/>
                  </a:lnTo>
                  <a:lnTo>
                    <a:pt x="32" y="0"/>
                  </a:lnTo>
                  <a:close/>
                </a:path>
              </a:pathLst>
            </a:cu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769" name="Freeform 706"/>
            <p:cNvSpPr>
              <a:spLocks/>
            </p:cNvSpPr>
            <p:nvPr/>
          </p:nvSpPr>
          <p:spPr bwMode="auto">
            <a:xfrm>
              <a:off x="4573" y="1063"/>
              <a:ext cx="65" cy="89"/>
            </a:xfrm>
            <a:custGeom>
              <a:avLst/>
              <a:gdLst>
                <a:gd name="T0" fmla="*/ 32 w 65"/>
                <a:gd name="T1" fmla="*/ 0 h 89"/>
                <a:gd name="T2" fmla="*/ 39 w 65"/>
                <a:gd name="T3" fmla="*/ 1 h 89"/>
                <a:gd name="T4" fmla="*/ 45 w 65"/>
                <a:gd name="T5" fmla="*/ 3 h 89"/>
                <a:gd name="T6" fmla="*/ 50 w 65"/>
                <a:gd name="T7" fmla="*/ 8 h 89"/>
                <a:gd name="T8" fmla="*/ 56 w 65"/>
                <a:gd name="T9" fmla="*/ 14 h 89"/>
                <a:gd name="T10" fmla="*/ 60 w 65"/>
                <a:gd name="T11" fmla="*/ 19 h 89"/>
                <a:gd name="T12" fmla="*/ 63 w 65"/>
                <a:gd name="T13" fmla="*/ 28 h 89"/>
                <a:gd name="T14" fmla="*/ 65 w 65"/>
                <a:gd name="T15" fmla="*/ 36 h 89"/>
                <a:gd name="T16" fmla="*/ 65 w 65"/>
                <a:gd name="T17" fmla="*/ 45 h 89"/>
                <a:gd name="T18" fmla="*/ 65 w 65"/>
                <a:gd name="T19" fmla="*/ 53 h 89"/>
                <a:gd name="T20" fmla="*/ 63 w 65"/>
                <a:gd name="T21" fmla="*/ 63 h 89"/>
                <a:gd name="T22" fmla="*/ 60 w 65"/>
                <a:gd name="T23" fmla="*/ 70 h 89"/>
                <a:gd name="T24" fmla="*/ 56 w 65"/>
                <a:gd name="T25" fmla="*/ 77 h 89"/>
                <a:gd name="T26" fmla="*/ 50 w 65"/>
                <a:gd name="T27" fmla="*/ 81 h 89"/>
                <a:gd name="T28" fmla="*/ 45 w 65"/>
                <a:gd name="T29" fmla="*/ 86 h 89"/>
                <a:gd name="T30" fmla="*/ 39 w 65"/>
                <a:gd name="T31" fmla="*/ 88 h 89"/>
                <a:gd name="T32" fmla="*/ 32 w 65"/>
                <a:gd name="T33" fmla="*/ 89 h 89"/>
                <a:gd name="T34" fmla="*/ 26 w 65"/>
                <a:gd name="T35" fmla="*/ 88 h 89"/>
                <a:gd name="T36" fmla="*/ 20 w 65"/>
                <a:gd name="T37" fmla="*/ 86 h 89"/>
                <a:gd name="T38" fmla="*/ 14 w 65"/>
                <a:gd name="T39" fmla="*/ 81 h 89"/>
                <a:gd name="T40" fmla="*/ 10 w 65"/>
                <a:gd name="T41" fmla="*/ 77 h 89"/>
                <a:gd name="T42" fmla="*/ 6 w 65"/>
                <a:gd name="T43" fmla="*/ 70 h 89"/>
                <a:gd name="T44" fmla="*/ 3 w 65"/>
                <a:gd name="T45" fmla="*/ 63 h 89"/>
                <a:gd name="T46" fmla="*/ 1 w 65"/>
                <a:gd name="T47" fmla="*/ 53 h 89"/>
                <a:gd name="T48" fmla="*/ 0 w 65"/>
                <a:gd name="T49" fmla="*/ 45 h 89"/>
                <a:gd name="T50" fmla="*/ 1 w 65"/>
                <a:gd name="T51" fmla="*/ 36 h 89"/>
                <a:gd name="T52" fmla="*/ 3 w 65"/>
                <a:gd name="T53" fmla="*/ 28 h 89"/>
                <a:gd name="T54" fmla="*/ 6 w 65"/>
                <a:gd name="T55" fmla="*/ 19 h 89"/>
                <a:gd name="T56" fmla="*/ 10 w 65"/>
                <a:gd name="T57" fmla="*/ 14 h 89"/>
                <a:gd name="T58" fmla="*/ 14 w 65"/>
                <a:gd name="T59" fmla="*/ 8 h 89"/>
                <a:gd name="T60" fmla="*/ 20 w 65"/>
                <a:gd name="T61" fmla="*/ 3 h 89"/>
                <a:gd name="T62" fmla="*/ 26 w 65"/>
                <a:gd name="T63" fmla="*/ 1 h 89"/>
                <a:gd name="T64" fmla="*/ 32 w 6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9"/>
                <a:gd name="T101" fmla="*/ 65 w 6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9">
                  <a:moveTo>
                    <a:pt x="32" y="0"/>
                  </a:moveTo>
                  <a:lnTo>
                    <a:pt x="39" y="1"/>
                  </a:lnTo>
                  <a:lnTo>
                    <a:pt x="45" y="3"/>
                  </a:lnTo>
                  <a:lnTo>
                    <a:pt x="50" y="8"/>
                  </a:lnTo>
                  <a:lnTo>
                    <a:pt x="56" y="14"/>
                  </a:lnTo>
                  <a:lnTo>
                    <a:pt x="60" y="19"/>
                  </a:lnTo>
                  <a:lnTo>
                    <a:pt x="63" y="28"/>
                  </a:lnTo>
                  <a:lnTo>
                    <a:pt x="65" y="36"/>
                  </a:lnTo>
                  <a:lnTo>
                    <a:pt x="65" y="45"/>
                  </a:lnTo>
                  <a:lnTo>
                    <a:pt x="65" y="53"/>
                  </a:lnTo>
                  <a:lnTo>
                    <a:pt x="63" y="63"/>
                  </a:lnTo>
                  <a:lnTo>
                    <a:pt x="60" y="70"/>
                  </a:lnTo>
                  <a:lnTo>
                    <a:pt x="56" y="77"/>
                  </a:lnTo>
                  <a:lnTo>
                    <a:pt x="50" y="81"/>
                  </a:lnTo>
                  <a:lnTo>
                    <a:pt x="45" y="86"/>
                  </a:lnTo>
                  <a:lnTo>
                    <a:pt x="39" y="88"/>
                  </a:lnTo>
                  <a:lnTo>
                    <a:pt x="32" y="89"/>
                  </a:lnTo>
                  <a:lnTo>
                    <a:pt x="26" y="88"/>
                  </a:lnTo>
                  <a:lnTo>
                    <a:pt x="20" y="86"/>
                  </a:lnTo>
                  <a:lnTo>
                    <a:pt x="14" y="81"/>
                  </a:lnTo>
                  <a:lnTo>
                    <a:pt x="10" y="77"/>
                  </a:lnTo>
                  <a:lnTo>
                    <a:pt x="6" y="70"/>
                  </a:lnTo>
                  <a:lnTo>
                    <a:pt x="3" y="63"/>
                  </a:lnTo>
                  <a:lnTo>
                    <a:pt x="1" y="53"/>
                  </a:lnTo>
                  <a:lnTo>
                    <a:pt x="0" y="45"/>
                  </a:lnTo>
                  <a:lnTo>
                    <a:pt x="1" y="36"/>
                  </a:lnTo>
                  <a:lnTo>
                    <a:pt x="3" y="28"/>
                  </a:lnTo>
                  <a:lnTo>
                    <a:pt x="6" y="19"/>
                  </a:lnTo>
                  <a:lnTo>
                    <a:pt x="10" y="14"/>
                  </a:lnTo>
                  <a:lnTo>
                    <a:pt x="14" y="8"/>
                  </a:lnTo>
                  <a:lnTo>
                    <a:pt x="20" y="3"/>
                  </a:lnTo>
                  <a:lnTo>
                    <a:pt x="26" y="1"/>
                  </a:lnTo>
                  <a:lnTo>
                    <a:pt x="32" y="0"/>
                  </a:lnTo>
                  <a:close/>
                </a:path>
              </a:pathLst>
            </a:custGeom>
            <a:solidFill>
              <a:srgbClr val="DF9DA5"/>
            </a:solidFill>
            <a:ln w="1588">
              <a:solidFill>
                <a:srgbClr val="1F1A17"/>
              </a:solidFill>
              <a:prstDash val="solid"/>
              <a:round/>
              <a:headEnd/>
              <a:tailEnd/>
            </a:ln>
          </p:spPr>
          <p:txBody>
            <a:bodyPr/>
            <a:lstStyle/>
            <a:p>
              <a:endParaRPr lang="ru-RU"/>
            </a:p>
          </p:txBody>
        </p:sp>
      </p:grpSp>
      <p:sp>
        <p:nvSpPr>
          <p:cNvPr id="15488" name="AutoShape 708"/>
          <p:cNvSpPr>
            <a:spLocks noChangeArrowheads="1"/>
          </p:cNvSpPr>
          <p:nvPr/>
        </p:nvSpPr>
        <p:spPr bwMode="auto">
          <a:xfrm>
            <a:off x="6227763" y="4340730"/>
            <a:ext cx="1258887" cy="212725"/>
          </a:xfrm>
          <a:prstGeom prst="roundRect">
            <a:avLst>
              <a:gd name="adj" fmla="val 16667"/>
            </a:avLst>
          </a:prstGeom>
          <a:solidFill>
            <a:srgbClr val="808080"/>
          </a:solidFill>
          <a:ln w="3175" algn="ctr">
            <a:solidFill>
              <a:srgbClr val="808080"/>
            </a:solidFill>
            <a:round/>
            <a:headEnd/>
            <a:tailEnd/>
          </a:ln>
        </p:spPr>
        <p:txBody>
          <a:bodyPr wrap="none" anchor="ctr"/>
          <a:lstStyle/>
          <a:p>
            <a:endParaRPr lang="ru-RU"/>
          </a:p>
        </p:txBody>
      </p:sp>
      <p:grpSp>
        <p:nvGrpSpPr>
          <p:cNvPr id="15491" name="Group 711"/>
          <p:cNvGrpSpPr>
            <a:grpSpLocks/>
          </p:cNvGrpSpPr>
          <p:nvPr/>
        </p:nvGrpSpPr>
        <p:grpSpPr bwMode="auto">
          <a:xfrm>
            <a:off x="1630363" y="2611943"/>
            <a:ext cx="1406525" cy="1754187"/>
            <a:chOff x="982" y="1122"/>
            <a:chExt cx="886" cy="1105"/>
          </a:xfrm>
        </p:grpSpPr>
        <p:sp>
          <p:nvSpPr>
            <p:cNvPr id="15504" name="Freeform 712"/>
            <p:cNvSpPr>
              <a:spLocks/>
            </p:cNvSpPr>
            <p:nvPr/>
          </p:nvSpPr>
          <p:spPr bwMode="auto">
            <a:xfrm>
              <a:off x="982" y="1754"/>
              <a:ext cx="203" cy="159"/>
            </a:xfrm>
            <a:custGeom>
              <a:avLst/>
              <a:gdLst>
                <a:gd name="T0" fmla="*/ 40 w 203"/>
                <a:gd name="T1" fmla="*/ 0 h 159"/>
                <a:gd name="T2" fmla="*/ 163 w 203"/>
                <a:gd name="T3" fmla="*/ 0 h 159"/>
                <a:gd name="T4" fmla="*/ 171 w 203"/>
                <a:gd name="T5" fmla="*/ 2 h 159"/>
                <a:gd name="T6" fmla="*/ 178 w 203"/>
                <a:gd name="T7" fmla="*/ 5 h 159"/>
                <a:gd name="T8" fmla="*/ 185 w 203"/>
                <a:gd name="T9" fmla="*/ 9 h 159"/>
                <a:gd name="T10" fmla="*/ 191 w 203"/>
                <a:gd name="T11" fmla="*/ 14 h 159"/>
                <a:gd name="T12" fmla="*/ 195 w 203"/>
                <a:gd name="T13" fmla="*/ 21 h 159"/>
                <a:gd name="T14" fmla="*/ 199 w 203"/>
                <a:gd name="T15" fmla="*/ 28 h 159"/>
                <a:gd name="T16" fmla="*/ 202 w 203"/>
                <a:gd name="T17" fmla="*/ 38 h 159"/>
                <a:gd name="T18" fmla="*/ 203 w 203"/>
                <a:gd name="T19" fmla="*/ 47 h 159"/>
                <a:gd name="T20" fmla="*/ 203 w 203"/>
                <a:gd name="T21" fmla="*/ 113 h 159"/>
                <a:gd name="T22" fmla="*/ 202 w 203"/>
                <a:gd name="T23" fmla="*/ 121 h 159"/>
                <a:gd name="T24" fmla="*/ 199 w 203"/>
                <a:gd name="T25" fmla="*/ 131 h 159"/>
                <a:gd name="T26" fmla="*/ 195 w 203"/>
                <a:gd name="T27" fmla="*/ 139 h 159"/>
                <a:gd name="T28" fmla="*/ 191 w 203"/>
                <a:gd name="T29" fmla="*/ 145 h 159"/>
                <a:gd name="T30" fmla="*/ 185 w 203"/>
                <a:gd name="T31" fmla="*/ 151 h 159"/>
                <a:gd name="T32" fmla="*/ 178 w 203"/>
                <a:gd name="T33" fmla="*/ 155 h 159"/>
                <a:gd name="T34" fmla="*/ 171 w 203"/>
                <a:gd name="T35" fmla="*/ 158 h 159"/>
                <a:gd name="T36" fmla="*/ 163 w 203"/>
                <a:gd name="T37" fmla="*/ 159 h 159"/>
                <a:gd name="T38" fmla="*/ 40 w 203"/>
                <a:gd name="T39" fmla="*/ 159 h 159"/>
                <a:gd name="T40" fmla="*/ 32 w 203"/>
                <a:gd name="T41" fmla="*/ 158 h 159"/>
                <a:gd name="T42" fmla="*/ 25 w 203"/>
                <a:gd name="T43" fmla="*/ 155 h 159"/>
                <a:gd name="T44" fmla="*/ 17 w 203"/>
                <a:gd name="T45" fmla="*/ 151 h 159"/>
                <a:gd name="T46" fmla="*/ 11 w 203"/>
                <a:gd name="T47" fmla="*/ 145 h 159"/>
                <a:gd name="T48" fmla="*/ 6 w 203"/>
                <a:gd name="T49" fmla="*/ 139 h 159"/>
                <a:gd name="T50" fmla="*/ 3 w 203"/>
                <a:gd name="T51" fmla="*/ 131 h 159"/>
                <a:gd name="T52" fmla="*/ 0 w 203"/>
                <a:gd name="T53" fmla="*/ 121 h 159"/>
                <a:gd name="T54" fmla="*/ 0 w 203"/>
                <a:gd name="T55" fmla="*/ 113 h 159"/>
                <a:gd name="T56" fmla="*/ 0 w 203"/>
                <a:gd name="T57" fmla="*/ 47 h 159"/>
                <a:gd name="T58" fmla="*/ 0 w 203"/>
                <a:gd name="T59" fmla="*/ 38 h 159"/>
                <a:gd name="T60" fmla="*/ 3 w 203"/>
                <a:gd name="T61" fmla="*/ 28 h 159"/>
                <a:gd name="T62" fmla="*/ 6 w 203"/>
                <a:gd name="T63" fmla="*/ 21 h 159"/>
                <a:gd name="T64" fmla="*/ 11 w 203"/>
                <a:gd name="T65" fmla="*/ 14 h 159"/>
                <a:gd name="T66" fmla="*/ 17 w 203"/>
                <a:gd name="T67" fmla="*/ 9 h 159"/>
                <a:gd name="T68" fmla="*/ 25 w 203"/>
                <a:gd name="T69" fmla="*/ 5 h 159"/>
                <a:gd name="T70" fmla="*/ 32 w 203"/>
                <a:gd name="T71" fmla="*/ 2 h 159"/>
                <a:gd name="T72" fmla="*/ 40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1" y="2"/>
                  </a:lnTo>
                  <a:lnTo>
                    <a:pt x="178" y="5"/>
                  </a:lnTo>
                  <a:lnTo>
                    <a:pt x="185" y="9"/>
                  </a:lnTo>
                  <a:lnTo>
                    <a:pt x="191" y="14"/>
                  </a:lnTo>
                  <a:lnTo>
                    <a:pt x="195" y="21"/>
                  </a:lnTo>
                  <a:lnTo>
                    <a:pt x="199" y="28"/>
                  </a:lnTo>
                  <a:lnTo>
                    <a:pt x="202" y="38"/>
                  </a:lnTo>
                  <a:lnTo>
                    <a:pt x="203" y="47"/>
                  </a:lnTo>
                  <a:lnTo>
                    <a:pt x="203" y="113"/>
                  </a:lnTo>
                  <a:lnTo>
                    <a:pt x="202" y="121"/>
                  </a:lnTo>
                  <a:lnTo>
                    <a:pt x="199" y="131"/>
                  </a:lnTo>
                  <a:lnTo>
                    <a:pt x="195" y="139"/>
                  </a:lnTo>
                  <a:lnTo>
                    <a:pt x="191" y="145"/>
                  </a:lnTo>
                  <a:lnTo>
                    <a:pt x="185" y="151"/>
                  </a:lnTo>
                  <a:lnTo>
                    <a:pt x="178" y="155"/>
                  </a:lnTo>
                  <a:lnTo>
                    <a:pt x="171" y="158"/>
                  </a:lnTo>
                  <a:lnTo>
                    <a:pt x="163" y="159"/>
                  </a:lnTo>
                  <a:lnTo>
                    <a:pt x="40" y="159"/>
                  </a:lnTo>
                  <a:lnTo>
                    <a:pt x="32" y="158"/>
                  </a:lnTo>
                  <a:lnTo>
                    <a:pt x="25" y="155"/>
                  </a:lnTo>
                  <a:lnTo>
                    <a:pt x="17" y="151"/>
                  </a:lnTo>
                  <a:lnTo>
                    <a:pt x="11" y="145"/>
                  </a:lnTo>
                  <a:lnTo>
                    <a:pt x="6" y="139"/>
                  </a:lnTo>
                  <a:lnTo>
                    <a:pt x="3" y="131"/>
                  </a:lnTo>
                  <a:lnTo>
                    <a:pt x="0" y="121"/>
                  </a:lnTo>
                  <a:lnTo>
                    <a:pt x="0" y="113"/>
                  </a:lnTo>
                  <a:lnTo>
                    <a:pt x="0" y="47"/>
                  </a:lnTo>
                  <a:lnTo>
                    <a:pt x="0" y="38"/>
                  </a:lnTo>
                  <a:lnTo>
                    <a:pt x="3" y="28"/>
                  </a:lnTo>
                  <a:lnTo>
                    <a:pt x="6" y="21"/>
                  </a:lnTo>
                  <a:lnTo>
                    <a:pt x="11" y="14"/>
                  </a:lnTo>
                  <a:lnTo>
                    <a:pt x="17" y="9"/>
                  </a:lnTo>
                  <a:lnTo>
                    <a:pt x="25" y="5"/>
                  </a:lnTo>
                  <a:lnTo>
                    <a:pt x="32" y="2"/>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05" name="Freeform 713"/>
            <p:cNvSpPr>
              <a:spLocks/>
            </p:cNvSpPr>
            <p:nvPr/>
          </p:nvSpPr>
          <p:spPr bwMode="auto">
            <a:xfrm>
              <a:off x="982" y="1754"/>
              <a:ext cx="203" cy="159"/>
            </a:xfrm>
            <a:custGeom>
              <a:avLst/>
              <a:gdLst>
                <a:gd name="T0" fmla="*/ 40 w 203"/>
                <a:gd name="T1" fmla="*/ 0 h 159"/>
                <a:gd name="T2" fmla="*/ 163 w 203"/>
                <a:gd name="T3" fmla="*/ 0 h 159"/>
                <a:gd name="T4" fmla="*/ 171 w 203"/>
                <a:gd name="T5" fmla="*/ 2 h 159"/>
                <a:gd name="T6" fmla="*/ 178 w 203"/>
                <a:gd name="T7" fmla="*/ 5 h 159"/>
                <a:gd name="T8" fmla="*/ 185 w 203"/>
                <a:gd name="T9" fmla="*/ 9 h 159"/>
                <a:gd name="T10" fmla="*/ 191 w 203"/>
                <a:gd name="T11" fmla="*/ 14 h 159"/>
                <a:gd name="T12" fmla="*/ 195 w 203"/>
                <a:gd name="T13" fmla="*/ 21 h 159"/>
                <a:gd name="T14" fmla="*/ 199 w 203"/>
                <a:gd name="T15" fmla="*/ 28 h 159"/>
                <a:gd name="T16" fmla="*/ 202 w 203"/>
                <a:gd name="T17" fmla="*/ 38 h 159"/>
                <a:gd name="T18" fmla="*/ 203 w 203"/>
                <a:gd name="T19" fmla="*/ 47 h 159"/>
                <a:gd name="T20" fmla="*/ 203 w 203"/>
                <a:gd name="T21" fmla="*/ 113 h 159"/>
                <a:gd name="T22" fmla="*/ 202 w 203"/>
                <a:gd name="T23" fmla="*/ 121 h 159"/>
                <a:gd name="T24" fmla="*/ 199 w 203"/>
                <a:gd name="T25" fmla="*/ 131 h 159"/>
                <a:gd name="T26" fmla="*/ 195 w 203"/>
                <a:gd name="T27" fmla="*/ 139 h 159"/>
                <a:gd name="T28" fmla="*/ 191 w 203"/>
                <a:gd name="T29" fmla="*/ 145 h 159"/>
                <a:gd name="T30" fmla="*/ 185 w 203"/>
                <a:gd name="T31" fmla="*/ 151 h 159"/>
                <a:gd name="T32" fmla="*/ 178 w 203"/>
                <a:gd name="T33" fmla="*/ 155 h 159"/>
                <a:gd name="T34" fmla="*/ 171 w 203"/>
                <a:gd name="T35" fmla="*/ 158 h 159"/>
                <a:gd name="T36" fmla="*/ 163 w 203"/>
                <a:gd name="T37" fmla="*/ 159 h 159"/>
                <a:gd name="T38" fmla="*/ 40 w 203"/>
                <a:gd name="T39" fmla="*/ 159 h 159"/>
                <a:gd name="T40" fmla="*/ 32 w 203"/>
                <a:gd name="T41" fmla="*/ 158 h 159"/>
                <a:gd name="T42" fmla="*/ 25 w 203"/>
                <a:gd name="T43" fmla="*/ 155 h 159"/>
                <a:gd name="T44" fmla="*/ 17 w 203"/>
                <a:gd name="T45" fmla="*/ 151 h 159"/>
                <a:gd name="T46" fmla="*/ 11 w 203"/>
                <a:gd name="T47" fmla="*/ 145 h 159"/>
                <a:gd name="T48" fmla="*/ 6 w 203"/>
                <a:gd name="T49" fmla="*/ 139 h 159"/>
                <a:gd name="T50" fmla="*/ 3 w 203"/>
                <a:gd name="T51" fmla="*/ 131 h 159"/>
                <a:gd name="T52" fmla="*/ 0 w 203"/>
                <a:gd name="T53" fmla="*/ 121 h 159"/>
                <a:gd name="T54" fmla="*/ 0 w 203"/>
                <a:gd name="T55" fmla="*/ 113 h 159"/>
                <a:gd name="T56" fmla="*/ 0 w 203"/>
                <a:gd name="T57" fmla="*/ 47 h 159"/>
                <a:gd name="T58" fmla="*/ 0 w 203"/>
                <a:gd name="T59" fmla="*/ 38 h 159"/>
                <a:gd name="T60" fmla="*/ 3 w 203"/>
                <a:gd name="T61" fmla="*/ 28 h 159"/>
                <a:gd name="T62" fmla="*/ 6 w 203"/>
                <a:gd name="T63" fmla="*/ 21 h 159"/>
                <a:gd name="T64" fmla="*/ 11 w 203"/>
                <a:gd name="T65" fmla="*/ 14 h 159"/>
                <a:gd name="T66" fmla="*/ 17 w 203"/>
                <a:gd name="T67" fmla="*/ 9 h 159"/>
                <a:gd name="T68" fmla="*/ 25 w 203"/>
                <a:gd name="T69" fmla="*/ 5 h 159"/>
                <a:gd name="T70" fmla="*/ 32 w 203"/>
                <a:gd name="T71" fmla="*/ 2 h 159"/>
                <a:gd name="T72" fmla="*/ 40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1" y="2"/>
                  </a:lnTo>
                  <a:lnTo>
                    <a:pt x="178" y="5"/>
                  </a:lnTo>
                  <a:lnTo>
                    <a:pt x="185" y="9"/>
                  </a:lnTo>
                  <a:lnTo>
                    <a:pt x="191" y="14"/>
                  </a:lnTo>
                  <a:lnTo>
                    <a:pt x="195" y="21"/>
                  </a:lnTo>
                  <a:lnTo>
                    <a:pt x="199" y="28"/>
                  </a:lnTo>
                  <a:lnTo>
                    <a:pt x="202" y="38"/>
                  </a:lnTo>
                  <a:lnTo>
                    <a:pt x="203" y="47"/>
                  </a:lnTo>
                  <a:lnTo>
                    <a:pt x="203" y="113"/>
                  </a:lnTo>
                  <a:lnTo>
                    <a:pt x="202" y="121"/>
                  </a:lnTo>
                  <a:lnTo>
                    <a:pt x="199" y="131"/>
                  </a:lnTo>
                  <a:lnTo>
                    <a:pt x="195" y="139"/>
                  </a:lnTo>
                  <a:lnTo>
                    <a:pt x="191" y="145"/>
                  </a:lnTo>
                  <a:lnTo>
                    <a:pt x="185" y="151"/>
                  </a:lnTo>
                  <a:lnTo>
                    <a:pt x="178" y="155"/>
                  </a:lnTo>
                  <a:lnTo>
                    <a:pt x="171" y="158"/>
                  </a:lnTo>
                  <a:lnTo>
                    <a:pt x="163" y="159"/>
                  </a:lnTo>
                  <a:lnTo>
                    <a:pt x="40" y="159"/>
                  </a:lnTo>
                  <a:lnTo>
                    <a:pt x="32" y="158"/>
                  </a:lnTo>
                  <a:lnTo>
                    <a:pt x="25" y="155"/>
                  </a:lnTo>
                  <a:lnTo>
                    <a:pt x="17" y="151"/>
                  </a:lnTo>
                  <a:lnTo>
                    <a:pt x="11" y="145"/>
                  </a:lnTo>
                  <a:lnTo>
                    <a:pt x="6" y="139"/>
                  </a:lnTo>
                  <a:lnTo>
                    <a:pt x="3" y="131"/>
                  </a:lnTo>
                  <a:lnTo>
                    <a:pt x="0" y="121"/>
                  </a:lnTo>
                  <a:lnTo>
                    <a:pt x="0" y="113"/>
                  </a:lnTo>
                  <a:lnTo>
                    <a:pt x="0" y="47"/>
                  </a:lnTo>
                  <a:lnTo>
                    <a:pt x="0" y="38"/>
                  </a:lnTo>
                  <a:lnTo>
                    <a:pt x="3" y="28"/>
                  </a:lnTo>
                  <a:lnTo>
                    <a:pt x="6" y="21"/>
                  </a:lnTo>
                  <a:lnTo>
                    <a:pt x="11" y="14"/>
                  </a:lnTo>
                  <a:lnTo>
                    <a:pt x="17" y="9"/>
                  </a:lnTo>
                  <a:lnTo>
                    <a:pt x="25" y="5"/>
                  </a:lnTo>
                  <a:lnTo>
                    <a:pt x="32" y="2"/>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06" name="Freeform 714"/>
            <p:cNvSpPr>
              <a:spLocks/>
            </p:cNvSpPr>
            <p:nvPr/>
          </p:nvSpPr>
          <p:spPr bwMode="auto">
            <a:xfrm>
              <a:off x="1053" y="1818"/>
              <a:ext cx="88" cy="56"/>
            </a:xfrm>
            <a:custGeom>
              <a:avLst/>
              <a:gdLst>
                <a:gd name="T0" fmla="*/ 44 w 88"/>
                <a:gd name="T1" fmla="*/ 0 h 56"/>
                <a:gd name="T2" fmla="*/ 53 w 88"/>
                <a:gd name="T3" fmla="*/ 0 h 56"/>
                <a:gd name="T4" fmla="*/ 61 w 88"/>
                <a:gd name="T5" fmla="*/ 3 h 56"/>
                <a:gd name="T6" fmla="*/ 69 w 88"/>
                <a:gd name="T7" fmla="*/ 5 h 56"/>
                <a:gd name="T8" fmla="*/ 75 w 88"/>
                <a:gd name="T9" fmla="*/ 9 h 56"/>
                <a:gd name="T10" fmla="*/ 80 w 88"/>
                <a:gd name="T11" fmla="*/ 12 h 56"/>
                <a:gd name="T12" fmla="*/ 84 w 88"/>
                <a:gd name="T13" fmla="*/ 18 h 56"/>
                <a:gd name="T14" fmla="*/ 87 w 88"/>
                <a:gd name="T15" fmla="*/ 23 h 56"/>
                <a:gd name="T16" fmla="*/ 88 w 88"/>
                <a:gd name="T17" fmla="*/ 28 h 56"/>
                <a:gd name="T18" fmla="*/ 87 w 88"/>
                <a:gd name="T19" fmla="*/ 34 h 56"/>
                <a:gd name="T20" fmla="*/ 84 w 88"/>
                <a:gd name="T21" fmla="*/ 39 h 56"/>
                <a:gd name="T22" fmla="*/ 80 w 88"/>
                <a:gd name="T23" fmla="*/ 45 h 56"/>
                <a:gd name="T24" fmla="*/ 75 w 88"/>
                <a:gd name="T25" fmla="*/ 48 h 56"/>
                <a:gd name="T26" fmla="*/ 69 w 88"/>
                <a:gd name="T27" fmla="*/ 52 h 56"/>
                <a:gd name="T28" fmla="*/ 61 w 88"/>
                <a:gd name="T29" fmla="*/ 54 h 56"/>
                <a:gd name="T30" fmla="*/ 53 w 88"/>
                <a:gd name="T31" fmla="*/ 56 h 56"/>
                <a:gd name="T32" fmla="*/ 44 w 88"/>
                <a:gd name="T33" fmla="*/ 56 h 56"/>
                <a:gd name="T34" fmla="*/ 35 w 88"/>
                <a:gd name="T35" fmla="*/ 56 h 56"/>
                <a:gd name="T36" fmla="*/ 27 w 88"/>
                <a:gd name="T37" fmla="*/ 54 h 56"/>
                <a:gd name="T38" fmla="*/ 19 w 88"/>
                <a:gd name="T39" fmla="*/ 52 h 56"/>
                <a:gd name="T40" fmla="*/ 13 w 88"/>
                <a:gd name="T41" fmla="*/ 48 h 56"/>
                <a:gd name="T42" fmla="*/ 7 w 88"/>
                <a:gd name="T43" fmla="*/ 45 h 56"/>
                <a:gd name="T44" fmla="*/ 3 w 88"/>
                <a:gd name="T45" fmla="*/ 39 h 56"/>
                <a:gd name="T46" fmla="*/ 1 w 88"/>
                <a:gd name="T47" fmla="*/ 34 h 56"/>
                <a:gd name="T48" fmla="*/ 0 w 88"/>
                <a:gd name="T49" fmla="*/ 28 h 56"/>
                <a:gd name="T50" fmla="*/ 1 w 88"/>
                <a:gd name="T51" fmla="*/ 23 h 56"/>
                <a:gd name="T52" fmla="*/ 3 w 88"/>
                <a:gd name="T53" fmla="*/ 18 h 56"/>
                <a:gd name="T54" fmla="*/ 7 w 88"/>
                <a:gd name="T55" fmla="*/ 12 h 56"/>
                <a:gd name="T56" fmla="*/ 13 w 88"/>
                <a:gd name="T57" fmla="*/ 9 h 56"/>
                <a:gd name="T58" fmla="*/ 19 w 88"/>
                <a:gd name="T59" fmla="*/ 5 h 56"/>
                <a:gd name="T60" fmla="*/ 27 w 88"/>
                <a:gd name="T61" fmla="*/ 3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3"/>
                  </a:lnTo>
                  <a:lnTo>
                    <a:pt x="69" y="5"/>
                  </a:lnTo>
                  <a:lnTo>
                    <a:pt x="75" y="9"/>
                  </a:lnTo>
                  <a:lnTo>
                    <a:pt x="80" y="12"/>
                  </a:lnTo>
                  <a:lnTo>
                    <a:pt x="84" y="18"/>
                  </a:lnTo>
                  <a:lnTo>
                    <a:pt x="87" y="23"/>
                  </a:lnTo>
                  <a:lnTo>
                    <a:pt x="88" y="28"/>
                  </a:lnTo>
                  <a:lnTo>
                    <a:pt x="87" y="34"/>
                  </a:lnTo>
                  <a:lnTo>
                    <a:pt x="84" y="39"/>
                  </a:lnTo>
                  <a:lnTo>
                    <a:pt x="80" y="45"/>
                  </a:lnTo>
                  <a:lnTo>
                    <a:pt x="75" y="48"/>
                  </a:lnTo>
                  <a:lnTo>
                    <a:pt x="69" y="52"/>
                  </a:lnTo>
                  <a:lnTo>
                    <a:pt x="61" y="54"/>
                  </a:lnTo>
                  <a:lnTo>
                    <a:pt x="53" y="56"/>
                  </a:lnTo>
                  <a:lnTo>
                    <a:pt x="44" y="56"/>
                  </a:lnTo>
                  <a:lnTo>
                    <a:pt x="35" y="56"/>
                  </a:lnTo>
                  <a:lnTo>
                    <a:pt x="27" y="54"/>
                  </a:lnTo>
                  <a:lnTo>
                    <a:pt x="19" y="52"/>
                  </a:lnTo>
                  <a:lnTo>
                    <a:pt x="13" y="48"/>
                  </a:lnTo>
                  <a:lnTo>
                    <a:pt x="7" y="45"/>
                  </a:lnTo>
                  <a:lnTo>
                    <a:pt x="3" y="39"/>
                  </a:lnTo>
                  <a:lnTo>
                    <a:pt x="1" y="34"/>
                  </a:lnTo>
                  <a:lnTo>
                    <a:pt x="0" y="28"/>
                  </a:lnTo>
                  <a:lnTo>
                    <a:pt x="1" y="23"/>
                  </a:lnTo>
                  <a:lnTo>
                    <a:pt x="3" y="18"/>
                  </a:lnTo>
                  <a:lnTo>
                    <a:pt x="7" y="12"/>
                  </a:lnTo>
                  <a:lnTo>
                    <a:pt x="13" y="9"/>
                  </a:lnTo>
                  <a:lnTo>
                    <a:pt x="19" y="5"/>
                  </a:lnTo>
                  <a:lnTo>
                    <a:pt x="27" y="3"/>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07" name="Freeform 715"/>
            <p:cNvSpPr>
              <a:spLocks/>
            </p:cNvSpPr>
            <p:nvPr/>
          </p:nvSpPr>
          <p:spPr bwMode="auto">
            <a:xfrm>
              <a:off x="1053" y="1818"/>
              <a:ext cx="88" cy="56"/>
            </a:xfrm>
            <a:custGeom>
              <a:avLst/>
              <a:gdLst>
                <a:gd name="T0" fmla="*/ 44 w 88"/>
                <a:gd name="T1" fmla="*/ 0 h 56"/>
                <a:gd name="T2" fmla="*/ 53 w 88"/>
                <a:gd name="T3" fmla="*/ 0 h 56"/>
                <a:gd name="T4" fmla="*/ 61 w 88"/>
                <a:gd name="T5" fmla="*/ 3 h 56"/>
                <a:gd name="T6" fmla="*/ 69 w 88"/>
                <a:gd name="T7" fmla="*/ 5 h 56"/>
                <a:gd name="T8" fmla="*/ 75 w 88"/>
                <a:gd name="T9" fmla="*/ 9 h 56"/>
                <a:gd name="T10" fmla="*/ 80 w 88"/>
                <a:gd name="T11" fmla="*/ 12 h 56"/>
                <a:gd name="T12" fmla="*/ 84 w 88"/>
                <a:gd name="T13" fmla="*/ 18 h 56"/>
                <a:gd name="T14" fmla="*/ 87 w 88"/>
                <a:gd name="T15" fmla="*/ 23 h 56"/>
                <a:gd name="T16" fmla="*/ 88 w 88"/>
                <a:gd name="T17" fmla="*/ 28 h 56"/>
                <a:gd name="T18" fmla="*/ 87 w 88"/>
                <a:gd name="T19" fmla="*/ 34 h 56"/>
                <a:gd name="T20" fmla="*/ 84 w 88"/>
                <a:gd name="T21" fmla="*/ 39 h 56"/>
                <a:gd name="T22" fmla="*/ 80 w 88"/>
                <a:gd name="T23" fmla="*/ 45 h 56"/>
                <a:gd name="T24" fmla="*/ 75 w 88"/>
                <a:gd name="T25" fmla="*/ 48 h 56"/>
                <a:gd name="T26" fmla="*/ 69 w 88"/>
                <a:gd name="T27" fmla="*/ 52 h 56"/>
                <a:gd name="T28" fmla="*/ 61 w 88"/>
                <a:gd name="T29" fmla="*/ 54 h 56"/>
                <a:gd name="T30" fmla="*/ 53 w 88"/>
                <a:gd name="T31" fmla="*/ 56 h 56"/>
                <a:gd name="T32" fmla="*/ 44 w 88"/>
                <a:gd name="T33" fmla="*/ 56 h 56"/>
                <a:gd name="T34" fmla="*/ 35 w 88"/>
                <a:gd name="T35" fmla="*/ 56 h 56"/>
                <a:gd name="T36" fmla="*/ 27 w 88"/>
                <a:gd name="T37" fmla="*/ 54 h 56"/>
                <a:gd name="T38" fmla="*/ 19 w 88"/>
                <a:gd name="T39" fmla="*/ 52 h 56"/>
                <a:gd name="T40" fmla="*/ 13 w 88"/>
                <a:gd name="T41" fmla="*/ 48 h 56"/>
                <a:gd name="T42" fmla="*/ 7 w 88"/>
                <a:gd name="T43" fmla="*/ 45 h 56"/>
                <a:gd name="T44" fmla="*/ 3 w 88"/>
                <a:gd name="T45" fmla="*/ 39 h 56"/>
                <a:gd name="T46" fmla="*/ 1 w 88"/>
                <a:gd name="T47" fmla="*/ 34 h 56"/>
                <a:gd name="T48" fmla="*/ 0 w 88"/>
                <a:gd name="T49" fmla="*/ 28 h 56"/>
                <a:gd name="T50" fmla="*/ 1 w 88"/>
                <a:gd name="T51" fmla="*/ 23 h 56"/>
                <a:gd name="T52" fmla="*/ 3 w 88"/>
                <a:gd name="T53" fmla="*/ 18 h 56"/>
                <a:gd name="T54" fmla="*/ 7 w 88"/>
                <a:gd name="T55" fmla="*/ 12 h 56"/>
                <a:gd name="T56" fmla="*/ 13 w 88"/>
                <a:gd name="T57" fmla="*/ 9 h 56"/>
                <a:gd name="T58" fmla="*/ 19 w 88"/>
                <a:gd name="T59" fmla="*/ 5 h 56"/>
                <a:gd name="T60" fmla="*/ 27 w 88"/>
                <a:gd name="T61" fmla="*/ 3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3"/>
                  </a:lnTo>
                  <a:lnTo>
                    <a:pt x="69" y="5"/>
                  </a:lnTo>
                  <a:lnTo>
                    <a:pt x="75" y="9"/>
                  </a:lnTo>
                  <a:lnTo>
                    <a:pt x="80" y="12"/>
                  </a:lnTo>
                  <a:lnTo>
                    <a:pt x="84" y="18"/>
                  </a:lnTo>
                  <a:lnTo>
                    <a:pt x="87" y="23"/>
                  </a:lnTo>
                  <a:lnTo>
                    <a:pt x="88" y="28"/>
                  </a:lnTo>
                  <a:lnTo>
                    <a:pt x="87" y="34"/>
                  </a:lnTo>
                  <a:lnTo>
                    <a:pt x="84" y="39"/>
                  </a:lnTo>
                  <a:lnTo>
                    <a:pt x="80" y="45"/>
                  </a:lnTo>
                  <a:lnTo>
                    <a:pt x="75" y="48"/>
                  </a:lnTo>
                  <a:lnTo>
                    <a:pt x="69" y="52"/>
                  </a:lnTo>
                  <a:lnTo>
                    <a:pt x="61" y="54"/>
                  </a:lnTo>
                  <a:lnTo>
                    <a:pt x="53" y="56"/>
                  </a:lnTo>
                  <a:lnTo>
                    <a:pt x="44" y="56"/>
                  </a:lnTo>
                  <a:lnTo>
                    <a:pt x="35" y="56"/>
                  </a:lnTo>
                  <a:lnTo>
                    <a:pt x="27" y="54"/>
                  </a:lnTo>
                  <a:lnTo>
                    <a:pt x="19" y="52"/>
                  </a:lnTo>
                  <a:lnTo>
                    <a:pt x="13" y="48"/>
                  </a:lnTo>
                  <a:lnTo>
                    <a:pt x="7" y="45"/>
                  </a:lnTo>
                  <a:lnTo>
                    <a:pt x="3" y="39"/>
                  </a:lnTo>
                  <a:lnTo>
                    <a:pt x="1" y="34"/>
                  </a:lnTo>
                  <a:lnTo>
                    <a:pt x="0" y="28"/>
                  </a:lnTo>
                  <a:lnTo>
                    <a:pt x="1" y="23"/>
                  </a:lnTo>
                  <a:lnTo>
                    <a:pt x="3" y="18"/>
                  </a:lnTo>
                  <a:lnTo>
                    <a:pt x="7" y="12"/>
                  </a:lnTo>
                  <a:lnTo>
                    <a:pt x="13" y="9"/>
                  </a:lnTo>
                  <a:lnTo>
                    <a:pt x="19" y="5"/>
                  </a:lnTo>
                  <a:lnTo>
                    <a:pt x="27" y="3"/>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08" name="Freeform 716"/>
            <p:cNvSpPr>
              <a:spLocks/>
            </p:cNvSpPr>
            <p:nvPr/>
          </p:nvSpPr>
          <p:spPr bwMode="auto">
            <a:xfrm>
              <a:off x="1192" y="1688"/>
              <a:ext cx="221" cy="227"/>
            </a:xfrm>
            <a:custGeom>
              <a:avLst/>
              <a:gdLst>
                <a:gd name="T0" fmla="*/ 43 w 221"/>
                <a:gd name="T1" fmla="*/ 0 h 227"/>
                <a:gd name="T2" fmla="*/ 178 w 221"/>
                <a:gd name="T3" fmla="*/ 0 h 227"/>
                <a:gd name="T4" fmla="*/ 182 w 221"/>
                <a:gd name="T5" fmla="*/ 0 h 227"/>
                <a:gd name="T6" fmla="*/ 187 w 221"/>
                <a:gd name="T7" fmla="*/ 1 h 227"/>
                <a:gd name="T8" fmla="*/ 191 w 221"/>
                <a:gd name="T9" fmla="*/ 2 h 227"/>
                <a:gd name="T10" fmla="*/ 195 w 221"/>
                <a:gd name="T11" fmla="*/ 5 h 227"/>
                <a:gd name="T12" fmla="*/ 202 w 221"/>
                <a:gd name="T13" fmla="*/ 10 h 227"/>
                <a:gd name="T14" fmla="*/ 208 w 221"/>
                <a:gd name="T15" fmla="*/ 19 h 227"/>
                <a:gd name="T16" fmla="*/ 213 w 221"/>
                <a:gd name="T17" fmla="*/ 28 h 227"/>
                <a:gd name="T18" fmla="*/ 217 w 221"/>
                <a:gd name="T19" fmla="*/ 40 h 227"/>
                <a:gd name="T20" fmla="*/ 220 w 221"/>
                <a:gd name="T21" fmla="*/ 52 h 227"/>
                <a:gd name="T22" fmla="*/ 221 w 221"/>
                <a:gd name="T23" fmla="*/ 65 h 227"/>
                <a:gd name="T24" fmla="*/ 221 w 221"/>
                <a:gd name="T25" fmla="*/ 161 h 227"/>
                <a:gd name="T26" fmla="*/ 220 w 221"/>
                <a:gd name="T27" fmla="*/ 174 h 227"/>
                <a:gd name="T28" fmla="*/ 217 w 221"/>
                <a:gd name="T29" fmla="*/ 186 h 227"/>
                <a:gd name="T30" fmla="*/ 213 w 221"/>
                <a:gd name="T31" fmla="*/ 198 h 227"/>
                <a:gd name="T32" fmla="*/ 208 w 221"/>
                <a:gd name="T33" fmla="*/ 207 h 227"/>
                <a:gd name="T34" fmla="*/ 202 w 221"/>
                <a:gd name="T35" fmla="*/ 215 h 227"/>
                <a:gd name="T36" fmla="*/ 195 w 221"/>
                <a:gd name="T37" fmla="*/ 221 h 227"/>
                <a:gd name="T38" fmla="*/ 191 w 221"/>
                <a:gd name="T39" fmla="*/ 224 h 227"/>
                <a:gd name="T40" fmla="*/ 187 w 221"/>
                <a:gd name="T41" fmla="*/ 225 h 227"/>
                <a:gd name="T42" fmla="*/ 182 w 221"/>
                <a:gd name="T43" fmla="*/ 226 h 227"/>
                <a:gd name="T44" fmla="*/ 178 w 221"/>
                <a:gd name="T45" fmla="*/ 227 h 227"/>
                <a:gd name="T46" fmla="*/ 43 w 221"/>
                <a:gd name="T47" fmla="*/ 227 h 227"/>
                <a:gd name="T48" fmla="*/ 39 w 221"/>
                <a:gd name="T49" fmla="*/ 226 h 227"/>
                <a:gd name="T50" fmla="*/ 34 w 221"/>
                <a:gd name="T51" fmla="*/ 225 h 227"/>
                <a:gd name="T52" fmla="*/ 30 w 221"/>
                <a:gd name="T53" fmla="*/ 224 h 227"/>
                <a:gd name="T54" fmla="*/ 26 w 221"/>
                <a:gd name="T55" fmla="*/ 221 h 227"/>
                <a:gd name="T56" fmla="*/ 19 w 221"/>
                <a:gd name="T57" fmla="*/ 215 h 227"/>
                <a:gd name="T58" fmla="*/ 13 w 221"/>
                <a:gd name="T59" fmla="*/ 207 h 227"/>
                <a:gd name="T60" fmla="*/ 8 w 221"/>
                <a:gd name="T61" fmla="*/ 198 h 227"/>
                <a:gd name="T62" fmla="*/ 4 w 221"/>
                <a:gd name="T63" fmla="*/ 186 h 227"/>
                <a:gd name="T64" fmla="*/ 1 w 221"/>
                <a:gd name="T65" fmla="*/ 174 h 227"/>
                <a:gd name="T66" fmla="*/ 0 w 221"/>
                <a:gd name="T67" fmla="*/ 161 h 227"/>
                <a:gd name="T68" fmla="*/ 0 w 221"/>
                <a:gd name="T69" fmla="*/ 65 h 227"/>
                <a:gd name="T70" fmla="*/ 1 w 221"/>
                <a:gd name="T71" fmla="*/ 52 h 227"/>
                <a:gd name="T72" fmla="*/ 4 w 221"/>
                <a:gd name="T73" fmla="*/ 40 h 227"/>
                <a:gd name="T74" fmla="*/ 8 w 221"/>
                <a:gd name="T75" fmla="*/ 28 h 227"/>
                <a:gd name="T76" fmla="*/ 13 w 221"/>
                <a:gd name="T77" fmla="*/ 19 h 227"/>
                <a:gd name="T78" fmla="*/ 19 w 221"/>
                <a:gd name="T79" fmla="*/ 10 h 227"/>
                <a:gd name="T80" fmla="*/ 26 w 221"/>
                <a:gd name="T81" fmla="*/ 5 h 227"/>
                <a:gd name="T82" fmla="*/ 30 w 221"/>
                <a:gd name="T83" fmla="*/ 2 h 227"/>
                <a:gd name="T84" fmla="*/ 34 w 221"/>
                <a:gd name="T85" fmla="*/ 1 h 227"/>
                <a:gd name="T86" fmla="*/ 39 w 221"/>
                <a:gd name="T87" fmla="*/ 0 h 227"/>
                <a:gd name="T88" fmla="*/ 43 w 221"/>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
                <a:gd name="T136" fmla="*/ 0 h 227"/>
                <a:gd name="T137" fmla="*/ 221 w 221"/>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 h="227">
                  <a:moveTo>
                    <a:pt x="43" y="0"/>
                  </a:moveTo>
                  <a:lnTo>
                    <a:pt x="178" y="0"/>
                  </a:lnTo>
                  <a:lnTo>
                    <a:pt x="182" y="0"/>
                  </a:lnTo>
                  <a:lnTo>
                    <a:pt x="187" y="1"/>
                  </a:lnTo>
                  <a:lnTo>
                    <a:pt x="191" y="2"/>
                  </a:lnTo>
                  <a:lnTo>
                    <a:pt x="195" y="5"/>
                  </a:lnTo>
                  <a:lnTo>
                    <a:pt x="202" y="10"/>
                  </a:lnTo>
                  <a:lnTo>
                    <a:pt x="208" y="19"/>
                  </a:lnTo>
                  <a:lnTo>
                    <a:pt x="213" y="28"/>
                  </a:lnTo>
                  <a:lnTo>
                    <a:pt x="217" y="40"/>
                  </a:lnTo>
                  <a:lnTo>
                    <a:pt x="220" y="52"/>
                  </a:lnTo>
                  <a:lnTo>
                    <a:pt x="221" y="65"/>
                  </a:lnTo>
                  <a:lnTo>
                    <a:pt x="221" y="161"/>
                  </a:lnTo>
                  <a:lnTo>
                    <a:pt x="220" y="174"/>
                  </a:lnTo>
                  <a:lnTo>
                    <a:pt x="217" y="186"/>
                  </a:lnTo>
                  <a:lnTo>
                    <a:pt x="213" y="198"/>
                  </a:lnTo>
                  <a:lnTo>
                    <a:pt x="208" y="207"/>
                  </a:lnTo>
                  <a:lnTo>
                    <a:pt x="202" y="215"/>
                  </a:lnTo>
                  <a:lnTo>
                    <a:pt x="195" y="221"/>
                  </a:lnTo>
                  <a:lnTo>
                    <a:pt x="191" y="224"/>
                  </a:lnTo>
                  <a:lnTo>
                    <a:pt x="187" y="225"/>
                  </a:lnTo>
                  <a:lnTo>
                    <a:pt x="182" y="226"/>
                  </a:lnTo>
                  <a:lnTo>
                    <a:pt x="178" y="227"/>
                  </a:lnTo>
                  <a:lnTo>
                    <a:pt x="43" y="227"/>
                  </a:lnTo>
                  <a:lnTo>
                    <a:pt x="39" y="226"/>
                  </a:lnTo>
                  <a:lnTo>
                    <a:pt x="34" y="225"/>
                  </a:lnTo>
                  <a:lnTo>
                    <a:pt x="30" y="224"/>
                  </a:lnTo>
                  <a:lnTo>
                    <a:pt x="26" y="221"/>
                  </a:lnTo>
                  <a:lnTo>
                    <a:pt x="19" y="215"/>
                  </a:lnTo>
                  <a:lnTo>
                    <a:pt x="13" y="207"/>
                  </a:lnTo>
                  <a:lnTo>
                    <a:pt x="8" y="198"/>
                  </a:lnTo>
                  <a:lnTo>
                    <a:pt x="4" y="186"/>
                  </a:lnTo>
                  <a:lnTo>
                    <a:pt x="1" y="174"/>
                  </a:lnTo>
                  <a:lnTo>
                    <a:pt x="0" y="161"/>
                  </a:lnTo>
                  <a:lnTo>
                    <a:pt x="0" y="65"/>
                  </a:lnTo>
                  <a:lnTo>
                    <a:pt x="1" y="52"/>
                  </a:lnTo>
                  <a:lnTo>
                    <a:pt x="4" y="40"/>
                  </a:lnTo>
                  <a:lnTo>
                    <a:pt x="8" y="28"/>
                  </a:lnTo>
                  <a:lnTo>
                    <a:pt x="13" y="19"/>
                  </a:lnTo>
                  <a:lnTo>
                    <a:pt x="19" y="10"/>
                  </a:lnTo>
                  <a:lnTo>
                    <a:pt x="26" y="5"/>
                  </a:lnTo>
                  <a:lnTo>
                    <a:pt x="30" y="2"/>
                  </a:lnTo>
                  <a:lnTo>
                    <a:pt x="34" y="1"/>
                  </a:lnTo>
                  <a:lnTo>
                    <a:pt x="39" y="0"/>
                  </a:lnTo>
                  <a:lnTo>
                    <a:pt x="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09" name="Freeform 717"/>
            <p:cNvSpPr>
              <a:spLocks/>
            </p:cNvSpPr>
            <p:nvPr/>
          </p:nvSpPr>
          <p:spPr bwMode="auto">
            <a:xfrm>
              <a:off x="1192" y="1688"/>
              <a:ext cx="221" cy="227"/>
            </a:xfrm>
            <a:custGeom>
              <a:avLst/>
              <a:gdLst>
                <a:gd name="T0" fmla="*/ 43 w 221"/>
                <a:gd name="T1" fmla="*/ 0 h 227"/>
                <a:gd name="T2" fmla="*/ 178 w 221"/>
                <a:gd name="T3" fmla="*/ 0 h 227"/>
                <a:gd name="T4" fmla="*/ 182 w 221"/>
                <a:gd name="T5" fmla="*/ 0 h 227"/>
                <a:gd name="T6" fmla="*/ 187 w 221"/>
                <a:gd name="T7" fmla="*/ 1 h 227"/>
                <a:gd name="T8" fmla="*/ 191 w 221"/>
                <a:gd name="T9" fmla="*/ 2 h 227"/>
                <a:gd name="T10" fmla="*/ 195 w 221"/>
                <a:gd name="T11" fmla="*/ 5 h 227"/>
                <a:gd name="T12" fmla="*/ 202 w 221"/>
                <a:gd name="T13" fmla="*/ 10 h 227"/>
                <a:gd name="T14" fmla="*/ 208 w 221"/>
                <a:gd name="T15" fmla="*/ 19 h 227"/>
                <a:gd name="T16" fmla="*/ 213 w 221"/>
                <a:gd name="T17" fmla="*/ 28 h 227"/>
                <a:gd name="T18" fmla="*/ 217 w 221"/>
                <a:gd name="T19" fmla="*/ 40 h 227"/>
                <a:gd name="T20" fmla="*/ 220 w 221"/>
                <a:gd name="T21" fmla="*/ 52 h 227"/>
                <a:gd name="T22" fmla="*/ 221 w 221"/>
                <a:gd name="T23" fmla="*/ 65 h 227"/>
                <a:gd name="T24" fmla="*/ 221 w 221"/>
                <a:gd name="T25" fmla="*/ 161 h 227"/>
                <a:gd name="T26" fmla="*/ 220 w 221"/>
                <a:gd name="T27" fmla="*/ 174 h 227"/>
                <a:gd name="T28" fmla="*/ 217 w 221"/>
                <a:gd name="T29" fmla="*/ 186 h 227"/>
                <a:gd name="T30" fmla="*/ 213 w 221"/>
                <a:gd name="T31" fmla="*/ 198 h 227"/>
                <a:gd name="T32" fmla="*/ 208 w 221"/>
                <a:gd name="T33" fmla="*/ 207 h 227"/>
                <a:gd name="T34" fmla="*/ 202 w 221"/>
                <a:gd name="T35" fmla="*/ 215 h 227"/>
                <a:gd name="T36" fmla="*/ 195 w 221"/>
                <a:gd name="T37" fmla="*/ 221 h 227"/>
                <a:gd name="T38" fmla="*/ 191 w 221"/>
                <a:gd name="T39" fmla="*/ 224 h 227"/>
                <a:gd name="T40" fmla="*/ 187 w 221"/>
                <a:gd name="T41" fmla="*/ 225 h 227"/>
                <a:gd name="T42" fmla="*/ 182 w 221"/>
                <a:gd name="T43" fmla="*/ 226 h 227"/>
                <a:gd name="T44" fmla="*/ 178 w 221"/>
                <a:gd name="T45" fmla="*/ 227 h 227"/>
                <a:gd name="T46" fmla="*/ 43 w 221"/>
                <a:gd name="T47" fmla="*/ 227 h 227"/>
                <a:gd name="T48" fmla="*/ 39 w 221"/>
                <a:gd name="T49" fmla="*/ 226 h 227"/>
                <a:gd name="T50" fmla="*/ 34 w 221"/>
                <a:gd name="T51" fmla="*/ 225 h 227"/>
                <a:gd name="T52" fmla="*/ 30 w 221"/>
                <a:gd name="T53" fmla="*/ 224 h 227"/>
                <a:gd name="T54" fmla="*/ 26 w 221"/>
                <a:gd name="T55" fmla="*/ 221 h 227"/>
                <a:gd name="T56" fmla="*/ 19 w 221"/>
                <a:gd name="T57" fmla="*/ 215 h 227"/>
                <a:gd name="T58" fmla="*/ 13 w 221"/>
                <a:gd name="T59" fmla="*/ 207 h 227"/>
                <a:gd name="T60" fmla="*/ 8 w 221"/>
                <a:gd name="T61" fmla="*/ 198 h 227"/>
                <a:gd name="T62" fmla="*/ 4 w 221"/>
                <a:gd name="T63" fmla="*/ 186 h 227"/>
                <a:gd name="T64" fmla="*/ 1 w 221"/>
                <a:gd name="T65" fmla="*/ 174 h 227"/>
                <a:gd name="T66" fmla="*/ 0 w 221"/>
                <a:gd name="T67" fmla="*/ 161 h 227"/>
                <a:gd name="T68" fmla="*/ 0 w 221"/>
                <a:gd name="T69" fmla="*/ 65 h 227"/>
                <a:gd name="T70" fmla="*/ 1 w 221"/>
                <a:gd name="T71" fmla="*/ 52 h 227"/>
                <a:gd name="T72" fmla="*/ 4 w 221"/>
                <a:gd name="T73" fmla="*/ 40 h 227"/>
                <a:gd name="T74" fmla="*/ 8 w 221"/>
                <a:gd name="T75" fmla="*/ 28 h 227"/>
                <a:gd name="T76" fmla="*/ 13 w 221"/>
                <a:gd name="T77" fmla="*/ 19 h 227"/>
                <a:gd name="T78" fmla="*/ 19 w 221"/>
                <a:gd name="T79" fmla="*/ 10 h 227"/>
                <a:gd name="T80" fmla="*/ 26 w 221"/>
                <a:gd name="T81" fmla="*/ 5 h 227"/>
                <a:gd name="T82" fmla="*/ 30 w 221"/>
                <a:gd name="T83" fmla="*/ 2 h 227"/>
                <a:gd name="T84" fmla="*/ 34 w 221"/>
                <a:gd name="T85" fmla="*/ 1 h 227"/>
                <a:gd name="T86" fmla="*/ 39 w 221"/>
                <a:gd name="T87" fmla="*/ 0 h 227"/>
                <a:gd name="T88" fmla="*/ 43 w 221"/>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
                <a:gd name="T136" fmla="*/ 0 h 227"/>
                <a:gd name="T137" fmla="*/ 221 w 221"/>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 h="227">
                  <a:moveTo>
                    <a:pt x="43" y="0"/>
                  </a:moveTo>
                  <a:lnTo>
                    <a:pt x="178" y="0"/>
                  </a:lnTo>
                  <a:lnTo>
                    <a:pt x="182" y="0"/>
                  </a:lnTo>
                  <a:lnTo>
                    <a:pt x="187" y="1"/>
                  </a:lnTo>
                  <a:lnTo>
                    <a:pt x="191" y="2"/>
                  </a:lnTo>
                  <a:lnTo>
                    <a:pt x="195" y="5"/>
                  </a:lnTo>
                  <a:lnTo>
                    <a:pt x="202" y="10"/>
                  </a:lnTo>
                  <a:lnTo>
                    <a:pt x="208" y="19"/>
                  </a:lnTo>
                  <a:lnTo>
                    <a:pt x="213" y="28"/>
                  </a:lnTo>
                  <a:lnTo>
                    <a:pt x="217" y="40"/>
                  </a:lnTo>
                  <a:lnTo>
                    <a:pt x="220" y="52"/>
                  </a:lnTo>
                  <a:lnTo>
                    <a:pt x="221" y="65"/>
                  </a:lnTo>
                  <a:lnTo>
                    <a:pt x="221" y="161"/>
                  </a:lnTo>
                  <a:lnTo>
                    <a:pt x="220" y="174"/>
                  </a:lnTo>
                  <a:lnTo>
                    <a:pt x="217" y="186"/>
                  </a:lnTo>
                  <a:lnTo>
                    <a:pt x="213" y="198"/>
                  </a:lnTo>
                  <a:lnTo>
                    <a:pt x="208" y="207"/>
                  </a:lnTo>
                  <a:lnTo>
                    <a:pt x="202" y="215"/>
                  </a:lnTo>
                  <a:lnTo>
                    <a:pt x="195" y="221"/>
                  </a:lnTo>
                  <a:lnTo>
                    <a:pt x="191" y="224"/>
                  </a:lnTo>
                  <a:lnTo>
                    <a:pt x="187" y="225"/>
                  </a:lnTo>
                  <a:lnTo>
                    <a:pt x="182" y="226"/>
                  </a:lnTo>
                  <a:lnTo>
                    <a:pt x="178" y="227"/>
                  </a:lnTo>
                  <a:lnTo>
                    <a:pt x="43" y="227"/>
                  </a:lnTo>
                  <a:lnTo>
                    <a:pt x="39" y="226"/>
                  </a:lnTo>
                  <a:lnTo>
                    <a:pt x="34" y="225"/>
                  </a:lnTo>
                  <a:lnTo>
                    <a:pt x="30" y="224"/>
                  </a:lnTo>
                  <a:lnTo>
                    <a:pt x="26" y="221"/>
                  </a:lnTo>
                  <a:lnTo>
                    <a:pt x="19" y="215"/>
                  </a:lnTo>
                  <a:lnTo>
                    <a:pt x="13" y="207"/>
                  </a:lnTo>
                  <a:lnTo>
                    <a:pt x="8" y="198"/>
                  </a:lnTo>
                  <a:lnTo>
                    <a:pt x="4" y="186"/>
                  </a:lnTo>
                  <a:lnTo>
                    <a:pt x="1" y="174"/>
                  </a:lnTo>
                  <a:lnTo>
                    <a:pt x="0" y="161"/>
                  </a:lnTo>
                  <a:lnTo>
                    <a:pt x="0" y="65"/>
                  </a:lnTo>
                  <a:lnTo>
                    <a:pt x="1" y="52"/>
                  </a:lnTo>
                  <a:lnTo>
                    <a:pt x="4" y="40"/>
                  </a:lnTo>
                  <a:lnTo>
                    <a:pt x="8" y="28"/>
                  </a:lnTo>
                  <a:lnTo>
                    <a:pt x="13" y="19"/>
                  </a:lnTo>
                  <a:lnTo>
                    <a:pt x="19" y="10"/>
                  </a:lnTo>
                  <a:lnTo>
                    <a:pt x="26" y="5"/>
                  </a:lnTo>
                  <a:lnTo>
                    <a:pt x="30" y="2"/>
                  </a:lnTo>
                  <a:lnTo>
                    <a:pt x="34" y="1"/>
                  </a:lnTo>
                  <a:lnTo>
                    <a:pt x="39" y="0"/>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10" name="Freeform 718"/>
            <p:cNvSpPr>
              <a:spLocks/>
            </p:cNvSpPr>
            <p:nvPr/>
          </p:nvSpPr>
          <p:spPr bwMode="auto">
            <a:xfrm>
              <a:off x="1221" y="1700"/>
              <a:ext cx="174" cy="192"/>
            </a:xfrm>
            <a:custGeom>
              <a:avLst/>
              <a:gdLst>
                <a:gd name="T0" fmla="*/ 95 w 174"/>
                <a:gd name="T1" fmla="*/ 0 h 192"/>
                <a:gd name="T2" fmla="*/ 112 w 174"/>
                <a:gd name="T3" fmla="*/ 4 h 192"/>
                <a:gd name="T4" fmla="*/ 128 w 174"/>
                <a:gd name="T5" fmla="*/ 11 h 192"/>
                <a:gd name="T6" fmla="*/ 141 w 174"/>
                <a:gd name="T7" fmla="*/ 22 h 192"/>
                <a:gd name="T8" fmla="*/ 154 w 174"/>
                <a:gd name="T9" fmla="*/ 35 h 192"/>
                <a:gd name="T10" fmla="*/ 163 w 174"/>
                <a:gd name="T11" fmla="*/ 50 h 192"/>
                <a:gd name="T12" fmla="*/ 170 w 174"/>
                <a:gd name="T13" fmla="*/ 67 h 192"/>
                <a:gd name="T14" fmla="*/ 173 w 174"/>
                <a:gd name="T15" fmla="*/ 86 h 192"/>
                <a:gd name="T16" fmla="*/ 173 w 174"/>
                <a:gd name="T17" fmla="*/ 106 h 192"/>
                <a:gd name="T18" fmla="*/ 170 w 174"/>
                <a:gd name="T19" fmla="*/ 124 h 192"/>
                <a:gd name="T20" fmla="*/ 163 w 174"/>
                <a:gd name="T21" fmla="*/ 142 h 192"/>
                <a:gd name="T22" fmla="*/ 154 w 174"/>
                <a:gd name="T23" fmla="*/ 157 h 192"/>
                <a:gd name="T24" fmla="*/ 141 w 174"/>
                <a:gd name="T25" fmla="*/ 170 h 192"/>
                <a:gd name="T26" fmla="*/ 128 w 174"/>
                <a:gd name="T27" fmla="*/ 180 h 192"/>
                <a:gd name="T28" fmla="*/ 112 w 174"/>
                <a:gd name="T29" fmla="*/ 187 h 192"/>
                <a:gd name="T30" fmla="*/ 95 w 174"/>
                <a:gd name="T31" fmla="*/ 191 h 192"/>
                <a:gd name="T32" fmla="*/ 78 w 174"/>
                <a:gd name="T33" fmla="*/ 191 h 192"/>
                <a:gd name="T34" fmla="*/ 61 w 174"/>
                <a:gd name="T35" fmla="*/ 187 h 192"/>
                <a:gd name="T36" fmla="*/ 45 w 174"/>
                <a:gd name="T37" fmla="*/ 180 h 192"/>
                <a:gd name="T38" fmla="*/ 31 w 174"/>
                <a:gd name="T39" fmla="*/ 170 h 192"/>
                <a:gd name="T40" fmla="*/ 19 w 174"/>
                <a:gd name="T41" fmla="*/ 157 h 192"/>
                <a:gd name="T42" fmla="*/ 10 w 174"/>
                <a:gd name="T43" fmla="*/ 142 h 192"/>
                <a:gd name="T44" fmla="*/ 3 w 174"/>
                <a:gd name="T45" fmla="*/ 124 h 192"/>
                <a:gd name="T46" fmla="*/ 0 w 174"/>
                <a:gd name="T47" fmla="*/ 106 h 192"/>
                <a:gd name="T48" fmla="*/ 0 w 174"/>
                <a:gd name="T49" fmla="*/ 86 h 192"/>
                <a:gd name="T50" fmla="*/ 3 w 174"/>
                <a:gd name="T51" fmla="*/ 67 h 192"/>
                <a:gd name="T52" fmla="*/ 10 w 174"/>
                <a:gd name="T53" fmla="*/ 50 h 192"/>
                <a:gd name="T54" fmla="*/ 19 w 174"/>
                <a:gd name="T55" fmla="*/ 35 h 192"/>
                <a:gd name="T56" fmla="*/ 31 w 174"/>
                <a:gd name="T57" fmla="*/ 22 h 192"/>
                <a:gd name="T58" fmla="*/ 45 w 174"/>
                <a:gd name="T59" fmla="*/ 11 h 192"/>
                <a:gd name="T60" fmla="*/ 61 w 174"/>
                <a:gd name="T61" fmla="*/ 4 h 192"/>
                <a:gd name="T62" fmla="*/ 78 w 174"/>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2"/>
                <a:gd name="T98" fmla="*/ 174 w 174"/>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2">
                  <a:moveTo>
                    <a:pt x="87" y="0"/>
                  </a:moveTo>
                  <a:lnTo>
                    <a:pt x="95" y="0"/>
                  </a:lnTo>
                  <a:lnTo>
                    <a:pt x="104" y="2"/>
                  </a:lnTo>
                  <a:lnTo>
                    <a:pt x="112" y="4"/>
                  </a:lnTo>
                  <a:lnTo>
                    <a:pt x="120" y="7"/>
                  </a:lnTo>
                  <a:lnTo>
                    <a:pt x="128" y="11"/>
                  </a:lnTo>
                  <a:lnTo>
                    <a:pt x="135" y="16"/>
                  </a:lnTo>
                  <a:lnTo>
                    <a:pt x="141" y="22"/>
                  </a:lnTo>
                  <a:lnTo>
                    <a:pt x="148" y="28"/>
                  </a:lnTo>
                  <a:lnTo>
                    <a:pt x="154" y="35"/>
                  </a:lnTo>
                  <a:lnTo>
                    <a:pt x="159" y="42"/>
                  </a:lnTo>
                  <a:lnTo>
                    <a:pt x="163" y="50"/>
                  </a:lnTo>
                  <a:lnTo>
                    <a:pt x="167" y="58"/>
                  </a:lnTo>
                  <a:lnTo>
                    <a:pt x="170" y="67"/>
                  </a:lnTo>
                  <a:lnTo>
                    <a:pt x="172" y="76"/>
                  </a:lnTo>
                  <a:lnTo>
                    <a:pt x="173" y="86"/>
                  </a:lnTo>
                  <a:lnTo>
                    <a:pt x="174" y="95"/>
                  </a:lnTo>
                  <a:lnTo>
                    <a:pt x="173" y="106"/>
                  </a:lnTo>
                  <a:lnTo>
                    <a:pt x="172" y="115"/>
                  </a:lnTo>
                  <a:lnTo>
                    <a:pt x="170" y="124"/>
                  </a:lnTo>
                  <a:lnTo>
                    <a:pt x="167" y="132"/>
                  </a:lnTo>
                  <a:lnTo>
                    <a:pt x="163" y="142"/>
                  </a:lnTo>
                  <a:lnTo>
                    <a:pt x="159" y="149"/>
                  </a:lnTo>
                  <a:lnTo>
                    <a:pt x="154" y="157"/>
                  </a:lnTo>
                  <a:lnTo>
                    <a:pt x="148" y="164"/>
                  </a:lnTo>
                  <a:lnTo>
                    <a:pt x="141" y="170"/>
                  </a:lnTo>
                  <a:lnTo>
                    <a:pt x="135" y="175"/>
                  </a:lnTo>
                  <a:lnTo>
                    <a:pt x="128" y="180"/>
                  </a:lnTo>
                  <a:lnTo>
                    <a:pt x="120" y="184"/>
                  </a:lnTo>
                  <a:lnTo>
                    <a:pt x="112" y="187"/>
                  </a:lnTo>
                  <a:lnTo>
                    <a:pt x="104" y="189"/>
                  </a:lnTo>
                  <a:lnTo>
                    <a:pt x="95" y="191"/>
                  </a:lnTo>
                  <a:lnTo>
                    <a:pt x="87" y="192"/>
                  </a:lnTo>
                  <a:lnTo>
                    <a:pt x="78" y="191"/>
                  </a:lnTo>
                  <a:lnTo>
                    <a:pt x="69" y="189"/>
                  </a:lnTo>
                  <a:lnTo>
                    <a:pt x="61" y="187"/>
                  </a:lnTo>
                  <a:lnTo>
                    <a:pt x="52" y="184"/>
                  </a:lnTo>
                  <a:lnTo>
                    <a:pt x="45" y="180"/>
                  </a:lnTo>
                  <a:lnTo>
                    <a:pt x="38" y="175"/>
                  </a:lnTo>
                  <a:lnTo>
                    <a:pt x="31" y="170"/>
                  </a:lnTo>
                  <a:lnTo>
                    <a:pt x="25" y="164"/>
                  </a:lnTo>
                  <a:lnTo>
                    <a:pt x="19" y="157"/>
                  </a:lnTo>
                  <a:lnTo>
                    <a:pt x="14" y="149"/>
                  </a:lnTo>
                  <a:lnTo>
                    <a:pt x="10" y="142"/>
                  </a:lnTo>
                  <a:lnTo>
                    <a:pt x="6" y="132"/>
                  </a:lnTo>
                  <a:lnTo>
                    <a:pt x="3" y="124"/>
                  </a:lnTo>
                  <a:lnTo>
                    <a:pt x="1" y="115"/>
                  </a:lnTo>
                  <a:lnTo>
                    <a:pt x="0" y="106"/>
                  </a:lnTo>
                  <a:lnTo>
                    <a:pt x="0" y="95"/>
                  </a:lnTo>
                  <a:lnTo>
                    <a:pt x="0" y="86"/>
                  </a:lnTo>
                  <a:lnTo>
                    <a:pt x="1" y="76"/>
                  </a:lnTo>
                  <a:lnTo>
                    <a:pt x="3" y="67"/>
                  </a:lnTo>
                  <a:lnTo>
                    <a:pt x="6" y="58"/>
                  </a:lnTo>
                  <a:lnTo>
                    <a:pt x="10" y="50"/>
                  </a:lnTo>
                  <a:lnTo>
                    <a:pt x="14" y="42"/>
                  </a:lnTo>
                  <a:lnTo>
                    <a:pt x="19" y="35"/>
                  </a:lnTo>
                  <a:lnTo>
                    <a:pt x="25" y="28"/>
                  </a:lnTo>
                  <a:lnTo>
                    <a:pt x="31" y="22"/>
                  </a:lnTo>
                  <a:lnTo>
                    <a:pt x="38" y="16"/>
                  </a:lnTo>
                  <a:lnTo>
                    <a:pt x="45" y="11"/>
                  </a:lnTo>
                  <a:lnTo>
                    <a:pt x="52" y="7"/>
                  </a:lnTo>
                  <a:lnTo>
                    <a:pt x="61" y="4"/>
                  </a:lnTo>
                  <a:lnTo>
                    <a:pt x="69" y="2"/>
                  </a:lnTo>
                  <a:lnTo>
                    <a:pt x="78"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11" name="Freeform 719"/>
            <p:cNvSpPr>
              <a:spLocks/>
            </p:cNvSpPr>
            <p:nvPr/>
          </p:nvSpPr>
          <p:spPr bwMode="auto">
            <a:xfrm>
              <a:off x="1221" y="1700"/>
              <a:ext cx="174" cy="192"/>
            </a:xfrm>
            <a:custGeom>
              <a:avLst/>
              <a:gdLst>
                <a:gd name="T0" fmla="*/ 95 w 174"/>
                <a:gd name="T1" fmla="*/ 0 h 192"/>
                <a:gd name="T2" fmla="*/ 112 w 174"/>
                <a:gd name="T3" fmla="*/ 4 h 192"/>
                <a:gd name="T4" fmla="*/ 128 w 174"/>
                <a:gd name="T5" fmla="*/ 11 h 192"/>
                <a:gd name="T6" fmla="*/ 141 w 174"/>
                <a:gd name="T7" fmla="*/ 22 h 192"/>
                <a:gd name="T8" fmla="*/ 154 w 174"/>
                <a:gd name="T9" fmla="*/ 35 h 192"/>
                <a:gd name="T10" fmla="*/ 163 w 174"/>
                <a:gd name="T11" fmla="*/ 50 h 192"/>
                <a:gd name="T12" fmla="*/ 170 w 174"/>
                <a:gd name="T13" fmla="*/ 67 h 192"/>
                <a:gd name="T14" fmla="*/ 173 w 174"/>
                <a:gd name="T15" fmla="*/ 86 h 192"/>
                <a:gd name="T16" fmla="*/ 173 w 174"/>
                <a:gd name="T17" fmla="*/ 106 h 192"/>
                <a:gd name="T18" fmla="*/ 170 w 174"/>
                <a:gd name="T19" fmla="*/ 124 h 192"/>
                <a:gd name="T20" fmla="*/ 163 w 174"/>
                <a:gd name="T21" fmla="*/ 142 h 192"/>
                <a:gd name="T22" fmla="*/ 154 w 174"/>
                <a:gd name="T23" fmla="*/ 157 h 192"/>
                <a:gd name="T24" fmla="*/ 141 w 174"/>
                <a:gd name="T25" fmla="*/ 170 h 192"/>
                <a:gd name="T26" fmla="*/ 128 w 174"/>
                <a:gd name="T27" fmla="*/ 180 h 192"/>
                <a:gd name="T28" fmla="*/ 112 w 174"/>
                <a:gd name="T29" fmla="*/ 187 h 192"/>
                <a:gd name="T30" fmla="*/ 95 w 174"/>
                <a:gd name="T31" fmla="*/ 191 h 192"/>
                <a:gd name="T32" fmla="*/ 78 w 174"/>
                <a:gd name="T33" fmla="*/ 191 h 192"/>
                <a:gd name="T34" fmla="*/ 61 w 174"/>
                <a:gd name="T35" fmla="*/ 187 h 192"/>
                <a:gd name="T36" fmla="*/ 45 w 174"/>
                <a:gd name="T37" fmla="*/ 180 h 192"/>
                <a:gd name="T38" fmla="*/ 31 w 174"/>
                <a:gd name="T39" fmla="*/ 170 h 192"/>
                <a:gd name="T40" fmla="*/ 19 w 174"/>
                <a:gd name="T41" fmla="*/ 157 h 192"/>
                <a:gd name="T42" fmla="*/ 10 w 174"/>
                <a:gd name="T43" fmla="*/ 142 h 192"/>
                <a:gd name="T44" fmla="*/ 3 w 174"/>
                <a:gd name="T45" fmla="*/ 124 h 192"/>
                <a:gd name="T46" fmla="*/ 0 w 174"/>
                <a:gd name="T47" fmla="*/ 106 h 192"/>
                <a:gd name="T48" fmla="*/ 0 w 174"/>
                <a:gd name="T49" fmla="*/ 86 h 192"/>
                <a:gd name="T50" fmla="*/ 3 w 174"/>
                <a:gd name="T51" fmla="*/ 67 h 192"/>
                <a:gd name="T52" fmla="*/ 10 w 174"/>
                <a:gd name="T53" fmla="*/ 50 h 192"/>
                <a:gd name="T54" fmla="*/ 19 w 174"/>
                <a:gd name="T55" fmla="*/ 35 h 192"/>
                <a:gd name="T56" fmla="*/ 31 w 174"/>
                <a:gd name="T57" fmla="*/ 22 h 192"/>
                <a:gd name="T58" fmla="*/ 45 w 174"/>
                <a:gd name="T59" fmla="*/ 11 h 192"/>
                <a:gd name="T60" fmla="*/ 61 w 174"/>
                <a:gd name="T61" fmla="*/ 4 h 192"/>
                <a:gd name="T62" fmla="*/ 78 w 174"/>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2"/>
                <a:gd name="T98" fmla="*/ 174 w 174"/>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2">
                  <a:moveTo>
                    <a:pt x="87" y="0"/>
                  </a:moveTo>
                  <a:lnTo>
                    <a:pt x="95" y="0"/>
                  </a:lnTo>
                  <a:lnTo>
                    <a:pt x="104" y="2"/>
                  </a:lnTo>
                  <a:lnTo>
                    <a:pt x="112" y="4"/>
                  </a:lnTo>
                  <a:lnTo>
                    <a:pt x="120" y="7"/>
                  </a:lnTo>
                  <a:lnTo>
                    <a:pt x="128" y="11"/>
                  </a:lnTo>
                  <a:lnTo>
                    <a:pt x="135" y="16"/>
                  </a:lnTo>
                  <a:lnTo>
                    <a:pt x="141" y="22"/>
                  </a:lnTo>
                  <a:lnTo>
                    <a:pt x="148" y="28"/>
                  </a:lnTo>
                  <a:lnTo>
                    <a:pt x="154" y="35"/>
                  </a:lnTo>
                  <a:lnTo>
                    <a:pt x="159" y="42"/>
                  </a:lnTo>
                  <a:lnTo>
                    <a:pt x="163" y="50"/>
                  </a:lnTo>
                  <a:lnTo>
                    <a:pt x="167" y="58"/>
                  </a:lnTo>
                  <a:lnTo>
                    <a:pt x="170" y="67"/>
                  </a:lnTo>
                  <a:lnTo>
                    <a:pt x="172" y="76"/>
                  </a:lnTo>
                  <a:lnTo>
                    <a:pt x="173" y="86"/>
                  </a:lnTo>
                  <a:lnTo>
                    <a:pt x="174" y="95"/>
                  </a:lnTo>
                  <a:lnTo>
                    <a:pt x="173" y="106"/>
                  </a:lnTo>
                  <a:lnTo>
                    <a:pt x="172" y="115"/>
                  </a:lnTo>
                  <a:lnTo>
                    <a:pt x="170" y="124"/>
                  </a:lnTo>
                  <a:lnTo>
                    <a:pt x="167" y="132"/>
                  </a:lnTo>
                  <a:lnTo>
                    <a:pt x="163" y="142"/>
                  </a:lnTo>
                  <a:lnTo>
                    <a:pt x="159" y="149"/>
                  </a:lnTo>
                  <a:lnTo>
                    <a:pt x="154" y="157"/>
                  </a:lnTo>
                  <a:lnTo>
                    <a:pt x="148" y="164"/>
                  </a:lnTo>
                  <a:lnTo>
                    <a:pt x="141" y="170"/>
                  </a:lnTo>
                  <a:lnTo>
                    <a:pt x="135" y="175"/>
                  </a:lnTo>
                  <a:lnTo>
                    <a:pt x="128" y="180"/>
                  </a:lnTo>
                  <a:lnTo>
                    <a:pt x="120" y="184"/>
                  </a:lnTo>
                  <a:lnTo>
                    <a:pt x="112" y="187"/>
                  </a:lnTo>
                  <a:lnTo>
                    <a:pt x="104" y="189"/>
                  </a:lnTo>
                  <a:lnTo>
                    <a:pt x="95" y="191"/>
                  </a:lnTo>
                  <a:lnTo>
                    <a:pt x="87" y="192"/>
                  </a:lnTo>
                  <a:lnTo>
                    <a:pt x="78" y="191"/>
                  </a:lnTo>
                  <a:lnTo>
                    <a:pt x="69" y="189"/>
                  </a:lnTo>
                  <a:lnTo>
                    <a:pt x="61" y="187"/>
                  </a:lnTo>
                  <a:lnTo>
                    <a:pt x="52" y="184"/>
                  </a:lnTo>
                  <a:lnTo>
                    <a:pt x="45" y="180"/>
                  </a:lnTo>
                  <a:lnTo>
                    <a:pt x="38" y="175"/>
                  </a:lnTo>
                  <a:lnTo>
                    <a:pt x="31" y="170"/>
                  </a:lnTo>
                  <a:lnTo>
                    <a:pt x="25" y="164"/>
                  </a:lnTo>
                  <a:lnTo>
                    <a:pt x="19" y="157"/>
                  </a:lnTo>
                  <a:lnTo>
                    <a:pt x="14" y="149"/>
                  </a:lnTo>
                  <a:lnTo>
                    <a:pt x="10" y="142"/>
                  </a:lnTo>
                  <a:lnTo>
                    <a:pt x="6" y="132"/>
                  </a:lnTo>
                  <a:lnTo>
                    <a:pt x="3" y="124"/>
                  </a:lnTo>
                  <a:lnTo>
                    <a:pt x="1" y="115"/>
                  </a:lnTo>
                  <a:lnTo>
                    <a:pt x="0" y="106"/>
                  </a:lnTo>
                  <a:lnTo>
                    <a:pt x="0" y="95"/>
                  </a:lnTo>
                  <a:lnTo>
                    <a:pt x="0" y="86"/>
                  </a:lnTo>
                  <a:lnTo>
                    <a:pt x="1" y="76"/>
                  </a:lnTo>
                  <a:lnTo>
                    <a:pt x="3" y="67"/>
                  </a:lnTo>
                  <a:lnTo>
                    <a:pt x="6" y="58"/>
                  </a:lnTo>
                  <a:lnTo>
                    <a:pt x="10" y="50"/>
                  </a:lnTo>
                  <a:lnTo>
                    <a:pt x="14" y="42"/>
                  </a:lnTo>
                  <a:lnTo>
                    <a:pt x="19" y="35"/>
                  </a:lnTo>
                  <a:lnTo>
                    <a:pt x="25" y="28"/>
                  </a:lnTo>
                  <a:lnTo>
                    <a:pt x="31" y="22"/>
                  </a:lnTo>
                  <a:lnTo>
                    <a:pt x="38" y="16"/>
                  </a:lnTo>
                  <a:lnTo>
                    <a:pt x="45" y="11"/>
                  </a:lnTo>
                  <a:lnTo>
                    <a:pt x="52" y="7"/>
                  </a:lnTo>
                  <a:lnTo>
                    <a:pt x="61" y="4"/>
                  </a:lnTo>
                  <a:lnTo>
                    <a:pt x="69" y="2"/>
                  </a:lnTo>
                  <a:lnTo>
                    <a:pt x="78" y="0"/>
                  </a:lnTo>
                  <a:lnTo>
                    <a:pt x="87"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12" name="Freeform 720"/>
            <p:cNvSpPr>
              <a:spLocks/>
            </p:cNvSpPr>
            <p:nvPr/>
          </p:nvSpPr>
          <p:spPr bwMode="auto">
            <a:xfrm>
              <a:off x="1280" y="1757"/>
              <a:ext cx="61" cy="75"/>
            </a:xfrm>
            <a:custGeom>
              <a:avLst/>
              <a:gdLst>
                <a:gd name="T0" fmla="*/ 31 w 61"/>
                <a:gd name="T1" fmla="*/ 0 h 75"/>
                <a:gd name="T2" fmla="*/ 37 w 61"/>
                <a:gd name="T3" fmla="*/ 0 h 75"/>
                <a:gd name="T4" fmla="*/ 42 w 61"/>
                <a:gd name="T5" fmla="*/ 2 h 75"/>
                <a:gd name="T6" fmla="*/ 48 w 61"/>
                <a:gd name="T7" fmla="*/ 6 h 75"/>
                <a:gd name="T8" fmla="*/ 52 w 61"/>
                <a:gd name="T9" fmla="*/ 10 h 75"/>
                <a:gd name="T10" fmla="*/ 56 w 61"/>
                <a:gd name="T11" fmla="*/ 16 h 75"/>
                <a:gd name="T12" fmla="*/ 59 w 61"/>
                <a:gd name="T13" fmla="*/ 23 h 75"/>
                <a:gd name="T14" fmla="*/ 61 w 61"/>
                <a:gd name="T15" fmla="*/ 30 h 75"/>
                <a:gd name="T16" fmla="*/ 61 w 61"/>
                <a:gd name="T17" fmla="*/ 37 h 75"/>
                <a:gd name="T18" fmla="*/ 61 w 61"/>
                <a:gd name="T19" fmla="*/ 45 h 75"/>
                <a:gd name="T20" fmla="*/ 59 w 61"/>
                <a:gd name="T21" fmla="*/ 52 h 75"/>
                <a:gd name="T22" fmla="*/ 56 w 61"/>
                <a:gd name="T23" fmla="*/ 58 h 75"/>
                <a:gd name="T24" fmla="*/ 52 w 61"/>
                <a:gd name="T25" fmla="*/ 64 h 75"/>
                <a:gd name="T26" fmla="*/ 48 w 61"/>
                <a:gd name="T27" fmla="*/ 68 h 75"/>
                <a:gd name="T28" fmla="*/ 42 w 61"/>
                <a:gd name="T29" fmla="*/ 72 h 75"/>
                <a:gd name="T30" fmla="*/ 37 w 61"/>
                <a:gd name="T31" fmla="*/ 74 h 75"/>
                <a:gd name="T32" fmla="*/ 31 w 61"/>
                <a:gd name="T33" fmla="*/ 75 h 75"/>
                <a:gd name="T34" fmla="*/ 24 w 61"/>
                <a:gd name="T35" fmla="*/ 74 h 75"/>
                <a:gd name="T36" fmla="*/ 19 w 61"/>
                <a:gd name="T37" fmla="*/ 72 h 75"/>
                <a:gd name="T38" fmla="*/ 13 w 61"/>
                <a:gd name="T39" fmla="*/ 68 h 75"/>
                <a:gd name="T40" fmla="*/ 9 w 61"/>
                <a:gd name="T41" fmla="*/ 64 h 75"/>
                <a:gd name="T42" fmla="*/ 5 w 61"/>
                <a:gd name="T43" fmla="*/ 58 h 75"/>
                <a:gd name="T44" fmla="*/ 2 w 61"/>
                <a:gd name="T45" fmla="*/ 52 h 75"/>
                <a:gd name="T46" fmla="*/ 0 w 61"/>
                <a:gd name="T47" fmla="*/ 45 h 75"/>
                <a:gd name="T48" fmla="*/ 0 w 61"/>
                <a:gd name="T49" fmla="*/ 37 h 75"/>
                <a:gd name="T50" fmla="*/ 0 w 61"/>
                <a:gd name="T51" fmla="*/ 30 h 75"/>
                <a:gd name="T52" fmla="*/ 2 w 61"/>
                <a:gd name="T53" fmla="*/ 23 h 75"/>
                <a:gd name="T54" fmla="*/ 5 w 61"/>
                <a:gd name="T55" fmla="*/ 16 h 75"/>
                <a:gd name="T56" fmla="*/ 9 w 61"/>
                <a:gd name="T57" fmla="*/ 10 h 75"/>
                <a:gd name="T58" fmla="*/ 13 w 61"/>
                <a:gd name="T59" fmla="*/ 6 h 75"/>
                <a:gd name="T60" fmla="*/ 19 w 61"/>
                <a:gd name="T61" fmla="*/ 2 h 75"/>
                <a:gd name="T62" fmla="*/ 24 w 61"/>
                <a:gd name="T63" fmla="*/ 0 h 75"/>
                <a:gd name="T64" fmla="*/ 31 w 61"/>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75"/>
                <a:gd name="T101" fmla="*/ 61 w 6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75">
                  <a:moveTo>
                    <a:pt x="31" y="0"/>
                  </a:moveTo>
                  <a:lnTo>
                    <a:pt x="37" y="0"/>
                  </a:lnTo>
                  <a:lnTo>
                    <a:pt x="42" y="2"/>
                  </a:lnTo>
                  <a:lnTo>
                    <a:pt x="48" y="6"/>
                  </a:lnTo>
                  <a:lnTo>
                    <a:pt x="52" y="10"/>
                  </a:lnTo>
                  <a:lnTo>
                    <a:pt x="56" y="16"/>
                  </a:lnTo>
                  <a:lnTo>
                    <a:pt x="59" y="23"/>
                  </a:lnTo>
                  <a:lnTo>
                    <a:pt x="61" y="30"/>
                  </a:lnTo>
                  <a:lnTo>
                    <a:pt x="61" y="37"/>
                  </a:lnTo>
                  <a:lnTo>
                    <a:pt x="61" y="45"/>
                  </a:lnTo>
                  <a:lnTo>
                    <a:pt x="59" y="52"/>
                  </a:lnTo>
                  <a:lnTo>
                    <a:pt x="56" y="58"/>
                  </a:lnTo>
                  <a:lnTo>
                    <a:pt x="52" y="64"/>
                  </a:lnTo>
                  <a:lnTo>
                    <a:pt x="48" y="68"/>
                  </a:lnTo>
                  <a:lnTo>
                    <a:pt x="42" y="72"/>
                  </a:lnTo>
                  <a:lnTo>
                    <a:pt x="37" y="74"/>
                  </a:lnTo>
                  <a:lnTo>
                    <a:pt x="31" y="75"/>
                  </a:lnTo>
                  <a:lnTo>
                    <a:pt x="24" y="74"/>
                  </a:lnTo>
                  <a:lnTo>
                    <a:pt x="19" y="72"/>
                  </a:lnTo>
                  <a:lnTo>
                    <a:pt x="13" y="68"/>
                  </a:lnTo>
                  <a:lnTo>
                    <a:pt x="9" y="64"/>
                  </a:lnTo>
                  <a:lnTo>
                    <a:pt x="5" y="58"/>
                  </a:lnTo>
                  <a:lnTo>
                    <a:pt x="2" y="52"/>
                  </a:lnTo>
                  <a:lnTo>
                    <a:pt x="0" y="45"/>
                  </a:lnTo>
                  <a:lnTo>
                    <a:pt x="0" y="37"/>
                  </a:lnTo>
                  <a:lnTo>
                    <a:pt x="0" y="30"/>
                  </a:lnTo>
                  <a:lnTo>
                    <a:pt x="2" y="23"/>
                  </a:lnTo>
                  <a:lnTo>
                    <a:pt x="5" y="16"/>
                  </a:lnTo>
                  <a:lnTo>
                    <a:pt x="9" y="10"/>
                  </a:lnTo>
                  <a:lnTo>
                    <a:pt x="13" y="6"/>
                  </a:lnTo>
                  <a:lnTo>
                    <a:pt x="19" y="2"/>
                  </a:lnTo>
                  <a:lnTo>
                    <a:pt x="24" y="0"/>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13" name="Freeform 721"/>
            <p:cNvSpPr>
              <a:spLocks/>
            </p:cNvSpPr>
            <p:nvPr/>
          </p:nvSpPr>
          <p:spPr bwMode="auto">
            <a:xfrm>
              <a:off x="1280" y="1757"/>
              <a:ext cx="61" cy="75"/>
            </a:xfrm>
            <a:custGeom>
              <a:avLst/>
              <a:gdLst>
                <a:gd name="T0" fmla="*/ 31 w 61"/>
                <a:gd name="T1" fmla="*/ 0 h 75"/>
                <a:gd name="T2" fmla="*/ 37 w 61"/>
                <a:gd name="T3" fmla="*/ 0 h 75"/>
                <a:gd name="T4" fmla="*/ 42 w 61"/>
                <a:gd name="T5" fmla="*/ 2 h 75"/>
                <a:gd name="T6" fmla="*/ 48 w 61"/>
                <a:gd name="T7" fmla="*/ 6 h 75"/>
                <a:gd name="T8" fmla="*/ 52 w 61"/>
                <a:gd name="T9" fmla="*/ 10 h 75"/>
                <a:gd name="T10" fmla="*/ 56 w 61"/>
                <a:gd name="T11" fmla="*/ 16 h 75"/>
                <a:gd name="T12" fmla="*/ 59 w 61"/>
                <a:gd name="T13" fmla="*/ 23 h 75"/>
                <a:gd name="T14" fmla="*/ 61 w 61"/>
                <a:gd name="T15" fmla="*/ 30 h 75"/>
                <a:gd name="T16" fmla="*/ 61 w 61"/>
                <a:gd name="T17" fmla="*/ 37 h 75"/>
                <a:gd name="T18" fmla="*/ 61 w 61"/>
                <a:gd name="T19" fmla="*/ 45 h 75"/>
                <a:gd name="T20" fmla="*/ 59 w 61"/>
                <a:gd name="T21" fmla="*/ 52 h 75"/>
                <a:gd name="T22" fmla="*/ 56 w 61"/>
                <a:gd name="T23" fmla="*/ 58 h 75"/>
                <a:gd name="T24" fmla="*/ 52 w 61"/>
                <a:gd name="T25" fmla="*/ 64 h 75"/>
                <a:gd name="T26" fmla="*/ 48 w 61"/>
                <a:gd name="T27" fmla="*/ 68 h 75"/>
                <a:gd name="T28" fmla="*/ 42 w 61"/>
                <a:gd name="T29" fmla="*/ 72 h 75"/>
                <a:gd name="T30" fmla="*/ 37 w 61"/>
                <a:gd name="T31" fmla="*/ 74 h 75"/>
                <a:gd name="T32" fmla="*/ 31 w 61"/>
                <a:gd name="T33" fmla="*/ 75 h 75"/>
                <a:gd name="T34" fmla="*/ 24 w 61"/>
                <a:gd name="T35" fmla="*/ 74 h 75"/>
                <a:gd name="T36" fmla="*/ 19 w 61"/>
                <a:gd name="T37" fmla="*/ 72 h 75"/>
                <a:gd name="T38" fmla="*/ 13 w 61"/>
                <a:gd name="T39" fmla="*/ 68 h 75"/>
                <a:gd name="T40" fmla="*/ 9 w 61"/>
                <a:gd name="T41" fmla="*/ 64 h 75"/>
                <a:gd name="T42" fmla="*/ 5 w 61"/>
                <a:gd name="T43" fmla="*/ 58 h 75"/>
                <a:gd name="T44" fmla="*/ 2 w 61"/>
                <a:gd name="T45" fmla="*/ 52 h 75"/>
                <a:gd name="T46" fmla="*/ 0 w 61"/>
                <a:gd name="T47" fmla="*/ 45 h 75"/>
                <a:gd name="T48" fmla="*/ 0 w 61"/>
                <a:gd name="T49" fmla="*/ 37 h 75"/>
                <a:gd name="T50" fmla="*/ 0 w 61"/>
                <a:gd name="T51" fmla="*/ 30 h 75"/>
                <a:gd name="T52" fmla="*/ 2 w 61"/>
                <a:gd name="T53" fmla="*/ 23 h 75"/>
                <a:gd name="T54" fmla="*/ 5 w 61"/>
                <a:gd name="T55" fmla="*/ 16 h 75"/>
                <a:gd name="T56" fmla="*/ 9 w 61"/>
                <a:gd name="T57" fmla="*/ 10 h 75"/>
                <a:gd name="T58" fmla="*/ 13 w 61"/>
                <a:gd name="T59" fmla="*/ 6 h 75"/>
                <a:gd name="T60" fmla="*/ 19 w 61"/>
                <a:gd name="T61" fmla="*/ 2 h 75"/>
                <a:gd name="T62" fmla="*/ 24 w 61"/>
                <a:gd name="T63" fmla="*/ 0 h 75"/>
                <a:gd name="T64" fmla="*/ 31 w 61"/>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75"/>
                <a:gd name="T101" fmla="*/ 61 w 6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75">
                  <a:moveTo>
                    <a:pt x="31" y="0"/>
                  </a:moveTo>
                  <a:lnTo>
                    <a:pt x="37" y="0"/>
                  </a:lnTo>
                  <a:lnTo>
                    <a:pt x="42" y="2"/>
                  </a:lnTo>
                  <a:lnTo>
                    <a:pt x="48" y="6"/>
                  </a:lnTo>
                  <a:lnTo>
                    <a:pt x="52" y="10"/>
                  </a:lnTo>
                  <a:lnTo>
                    <a:pt x="56" y="16"/>
                  </a:lnTo>
                  <a:lnTo>
                    <a:pt x="59" y="23"/>
                  </a:lnTo>
                  <a:lnTo>
                    <a:pt x="61" y="30"/>
                  </a:lnTo>
                  <a:lnTo>
                    <a:pt x="61" y="37"/>
                  </a:lnTo>
                  <a:lnTo>
                    <a:pt x="61" y="45"/>
                  </a:lnTo>
                  <a:lnTo>
                    <a:pt x="59" y="52"/>
                  </a:lnTo>
                  <a:lnTo>
                    <a:pt x="56" y="58"/>
                  </a:lnTo>
                  <a:lnTo>
                    <a:pt x="52" y="64"/>
                  </a:lnTo>
                  <a:lnTo>
                    <a:pt x="48" y="68"/>
                  </a:lnTo>
                  <a:lnTo>
                    <a:pt x="42" y="72"/>
                  </a:lnTo>
                  <a:lnTo>
                    <a:pt x="37" y="74"/>
                  </a:lnTo>
                  <a:lnTo>
                    <a:pt x="31" y="75"/>
                  </a:lnTo>
                  <a:lnTo>
                    <a:pt x="24" y="74"/>
                  </a:lnTo>
                  <a:lnTo>
                    <a:pt x="19" y="72"/>
                  </a:lnTo>
                  <a:lnTo>
                    <a:pt x="13" y="68"/>
                  </a:lnTo>
                  <a:lnTo>
                    <a:pt x="9" y="64"/>
                  </a:lnTo>
                  <a:lnTo>
                    <a:pt x="5" y="58"/>
                  </a:lnTo>
                  <a:lnTo>
                    <a:pt x="2" y="52"/>
                  </a:lnTo>
                  <a:lnTo>
                    <a:pt x="0" y="45"/>
                  </a:lnTo>
                  <a:lnTo>
                    <a:pt x="0" y="37"/>
                  </a:lnTo>
                  <a:lnTo>
                    <a:pt x="0" y="30"/>
                  </a:lnTo>
                  <a:lnTo>
                    <a:pt x="2" y="23"/>
                  </a:lnTo>
                  <a:lnTo>
                    <a:pt x="5" y="16"/>
                  </a:lnTo>
                  <a:lnTo>
                    <a:pt x="9" y="10"/>
                  </a:lnTo>
                  <a:lnTo>
                    <a:pt x="13" y="6"/>
                  </a:lnTo>
                  <a:lnTo>
                    <a:pt x="19" y="2"/>
                  </a:lnTo>
                  <a:lnTo>
                    <a:pt x="24" y="0"/>
                  </a:lnTo>
                  <a:lnTo>
                    <a:pt x="31"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14" name="Freeform 722"/>
            <p:cNvSpPr>
              <a:spLocks/>
            </p:cNvSpPr>
            <p:nvPr/>
          </p:nvSpPr>
          <p:spPr bwMode="auto">
            <a:xfrm>
              <a:off x="982" y="1597"/>
              <a:ext cx="203" cy="159"/>
            </a:xfrm>
            <a:custGeom>
              <a:avLst/>
              <a:gdLst>
                <a:gd name="T0" fmla="*/ 40 w 203"/>
                <a:gd name="T1" fmla="*/ 0 h 159"/>
                <a:gd name="T2" fmla="*/ 163 w 203"/>
                <a:gd name="T3" fmla="*/ 0 h 159"/>
                <a:gd name="T4" fmla="*/ 171 w 203"/>
                <a:gd name="T5" fmla="*/ 1 h 159"/>
                <a:gd name="T6" fmla="*/ 178 w 203"/>
                <a:gd name="T7" fmla="*/ 4 h 159"/>
                <a:gd name="T8" fmla="*/ 185 w 203"/>
                <a:gd name="T9" fmla="*/ 8 h 159"/>
                <a:gd name="T10" fmla="*/ 191 w 203"/>
                <a:gd name="T11" fmla="*/ 14 h 159"/>
                <a:gd name="T12" fmla="*/ 195 w 203"/>
                <a:gd name="T13" fmla="*/ 21 h 159"/>
                <a:gd name="T14" fmla="*/ 199 w 203"/>
                <a:gd name="T15" fmla="*/ 28 h 159"/>
                <a:gd name="T16" fmla="*/ 202 w 203"/>
                <a:gd name="T17" fmla="*/ 37 h 159"/>
                <a:gd name="T18" fmla="*/ 203 w 203"/>
                <a:gd name="T19" fmla="*/ 47 h 159"/>
                <a:gd name="T20" fmla="*/ 203 w 203"/>
                <a:gd name="T21" fmla="*/ 113 h 159"/>
                <a:gd name="T22" fmla="*/ 202 w 203"/>
                <a:gd name="T23" fmla="*/ 121 h 159"/>
                <a:gd name="T24" fmla="*/ 199 w 203"/>
                <a:gd name="T25" fmla="*/ 131 h 159"/>
                <a:gd name="T26" fmla="*/ 195 w 203"/>
                <a:gd name="T27" fmla="*/ 138 h 159"/>
                <a:gd name="T28" fmla="*/ 191 w 203"/>
                <a:gd name="T29" fmla="*/ 145 h 159"/>
                <a:gd name="T30" fmla="*/ 185 w 203"/>
                <a:gd name="T31" fmla="*/ 150 h 159"/>
                <a:gd name="T32" fmla="*/ 178 w 203"/>
                <a:gd name="T33" fmla="*/ 155 h 159"/>
                <a:gd name="T34" fmla="*/ 171 w 203"/>
                <a:gd name="T35" fmla="*/ 157 h 159"/>
                <a:gd name="T36" fmla="*/ 163 w 203"/>
                <a:gd name="T37" fmla="*/ 159 h 159"/>
                <a:gd name="T38" fmla="*/ 40 w 203"/>
                <a:gd name="T39" fmla="*/ 159 h 159"/>
                <a:gd name="T40" fmla="*/ 32 w 203"/>
                <a:gd name="T41" fmla="*/ 157 h 159"/>
                <a:gd name="T42" fmla="*/ 25 w 203"/>
                <a:gd name="T43" fmla="*/ 155 h 159"/>
                <a:gd name="T44" fmla="*/ 17 w 203"/>
                <a:gd name="T45" fmla="*/ 150 h 159"/>
                <a:gd name="T46" fmla="*/ 11 w 203"/>
                <a:gd name="T47" fmla="*/ 145 h 159"/>
                <a:gd name="T48" fmla="*/ 6 w 203"/>
                <a:gd name="T49" fmla="*/ 138 h 159"/>
                <a:gd name="T50" fmla="*/ 3 w 203"/>
                <a:gd name="T51" fmla="*/ 131 h 159"/>
                <a:gd name="T52" fmla="*/ 0 w 203"/>
                <a:gd name="T53" fmla="*/ 121 h 159"/>
                <a:gd name="T54" fmla="*/ 0 w 203"/>
                <a:gd name="T55" fmla="*/ 113 h 159"/>
                <a:gd name="T56" fmla="*/ 0 w 203"/>
                <a:gd name="T57" fmla="*/ 47 h 159"/>
                <a:gd name="T58" fmla="*/ 0 w 203"/>
                <a:gd name="T59" fmla="*/ 37 h 159"/>
                <a:gd name="T60" fmla="*/ 3 w 203"/>
                <a:gd name="T61" fmla="*/ 28 h 159"/>
                <a:gd name="T62" fmla="*/ 6 w 203"/>
                <a:gd name="T63" fmla="*/ 21 h 159"/>
                <a:gd name="T64" fmla="*/ 11 w 203"/>
                <a:gd name="T65" fmla="*/ 14 h 159"/>
                <a:gd name="T66" fmla="*/ 17 w 203"/>
                <a:gd name="T67" fmla="*/ 8 h 159"/>
                <a:gd name="T68" fmla="*/ 25 w 203"/>
                <a:gd name="T69" fmla="*/ 4 h 159"/>
                <a:gd name="T70" fmla="*/ 32 w 203"/>
                <a:gd name="T71" fmla="*/ 1 h 159"/>
                <a:gd name="T72" fmla="*/ 40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1" y="1"/>
                  </a:lnTo>
                  <a:lnTo>
                    <a:pt x="178" y="4"/>
                  </a:lnTo>
                  <a:lnTo>
                    <a:pt x="185" y="8"/>
                  </a:lnTo>
                  <a:lnTo>
                    <a:pt x="191" y="14"/>
                  </a:lnTo>
                  <a:lnTo>
                    <a:pt x="195" y="21"/>
                  </a:lnTo>
                  <a:lnTo>
                    <a:pt x="199" y="28"/>
                  </a:lnTo>
                  <a:lnTo>
                    <a:pt x="202" y="37"/>
                  </a:lnTo>
                  <a:lnTo>
                    <a:pt x="203" y="47"/>
                  </a:lnTo>
                  <a:lnTo>
                    <a:pt x="203" y="113"/>
                  </a:lnTo>
                  <a:lnTo>
                    <a:pt x="202" y="121"/>
                  </a:lnTo>
                  <a:lnTo>
                    <a:pt x="199" y="131"/>
                  </a:lnTo>
                  <a:lnTo>
                    <a:pt x="195" y="138"/>
                  </a:lnTo>
                  <a:lnTo>
                    <a:pt x="191" y="145"/>
                  </a:lnTo>
                  <a:lnTo>
                    <a:pt x="185" y="150"/>
                  </a:lnTo>
                  <a:lnTo>
                    <a:pt x="178" y="155"/>
                  </a:lnTo>
                  <a:lnTo>
                    <a:pt x="171" y="157"/>
                  </a:lnTo>
                  <a:lnTo>
                    <a:pt x="163" y="159"/>
                  </a:lnTo>
                  <a:lnTo>
                    <a:pt x="40" y="159"/>
                  </a:lnTo>
                  <a:lnTo>
                    <a:pt x="32" y="157"/>
                  </a:lnTo>
                  <a:lnTo>
                    <a:pt x="25" y="155"/>
                  </a:lnTo>
                  <a:lnTo>
                    <a:pt x="17" y="150"/>
                  </a:lnTo>
                  <a:lnTo>
                    <a:pt x="11" y="145"/>
                  </a:lnTo>
                  <a:lnTo>
                    <a:pt x="6" y="138"/>
                  </a:lnTo>
                  <a:lnTo>
                    <a:pt x="3" y="131"/>
                  </a:lnTo>
                  <a:lnTo>
                    <a:pt x="0" y="121"/>
                  </a:lnTo>
                  <a:lnTo>
                    <a:pt x="0" y="113"/>
                  </a:lnTo>
                  <a:lnTo>
                    <a:pt x="0" y="47"/>
                  </a:lnTo>
                  <a:lnTo>
                    <a:pt x="0" y="37"/>
                  </a:lnTo>
                  <a:lnTo>
                    <a:pt x="3" y="28"/>
                  </a:lnTo>
                  <a:lnTo>
                    <a:pt x="6" y="21"/>
                  </a:lnTo>
                  <a:lnTo>
                    <a:pt x="11" y="14"/>
                  </a:lnTo>
                  <a:lnTo>
                    <a:pt x="17" y="8"/>
                  </a:lnTo>
                  <a:lnTo>
                    <a:pt x="25" y="4"/>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15" name="Freeform 723"/>
            <p:cNvSpPr>
              <a:spLocks/>
            </p:cNvSpPr>
            <p:nvPr/>
          </p:nvSpPr>
          <p:spPr bwMode="auto">
            <a:xfrm>
              <a:off x="982" y="1597"/>
              <a:ext cx="203" cy="159"/>
            </a:xfrm>
            <a:custGeom>
              <a:avLst/>
              <a:gdLst>
                <a:gd name="T0" fmla="*/ 40 w 203"/>
                <a:gd name="T1" fmla="*/ 0 h 159"/>
                <a:gd name="T2" fmla="*/ 163 w 203"/>
                <a:gd name="T3" fmla="*/ 0 h 159"/>
                <a:gd name="T4" fmla="*/ 171 w 203"/>
                <a:gd name="T5" fmla="*/ 1 h 159"/>
                <a:gd name="T6" fmla="*/ 178 w 203"/>
                <a:gd name="T7" fmla="*/ 4 h 159"/>
                <a:gd name="T8" fmla="*/ 185 w 203"/>
                <a:gd name="T9" fmla="*/ 8 h 159"/>
                <a:gd name="T10" fmla="*/ 191 w 203"/>
                <a:gd name="T11" fmla="*/ 14 h 159"/>
                <a:gd name="T12" fmla="*/ 195 w 203"/>
                <a:gd name="T13" fmla="*/ 21 h 159"/>
                <a:gd name="T14" fmla="*/ 199 w 203"/>
                <a:gd name="T15" fmla="*/ 28 h 159"/>
                <a:gd name="T16" fmla="*/ 202 w 203"/>
                <a:gd name="T17" fmla="*/ 37 h 159"/>
                <a:gd name="T18" fmla="*/ 203 w 203"/>
                <a:gd name="T19" fmla="*/ 47 h 159"/>
                <a:gd name="T20" fmla="*/ 203 w 203"/>
                <a:gd name="T21" fmla="*/ 113 h 159"/>
                <a:gd name="T22" fmla="*/ 202 w 203"/>
                <a:gd name="T23" fmla="*/ 121 h 159"/>
                <a:gd name="T24" fmla="*/ 199 w 203"/>
                <a:gd name="T25" fmla="*/ 131 h 159"/>
                <a:gd name="T26" fmla="*/ 195 w 203"/>
                <a:gd name="T27" fmla="*/ 138 h 159"/>
                <a:gd name="T28" fmla="*/ 191 w 203"/>
                <a:gd name="T29" fmla="*/ 145 h 159"/>
                <a:gd name="T30" fmla="*/ 185 w 203"/>
                <a:gd name="T31" fmla="*/ 150 h 159"/>
                <a:gd name="T32" fmla="*/ 178 w 203"/>
                <a:gd name="T33" fmla="*/ 155 h 159"/>
                <a:gd name="T34" fmla="*/ 171 w 203"/>
                <a:gd name="T35" fmla="*/ 157 h 159"/>
                <a:gd name="T36" fmla="*/ 163 w 203"/>
                <a:gd name="T37" fmla="*/ 159 h 159"/>
                <a:gd name="T38" fmla="*/ 40 w 203"/>
                <a:gd name="T39" fmla="*/ 159 h 159"/>
                <a:gd name="T40" fmla="*/ 32 w 203"/>
                <a:gd name="T41" fmla="*/ 157 h 159"/>
                <a:gd name="T42" fmla="*/ 25 w 203"/>
                <a:gd name="T43" fmla="*/ 155 h 159"/>
                <a:gd name="T44" fmla="*/ 17 w 203"/>
                <a:gd name="T45" fmla="*/ 150 h 159"/>
                <a:gd name="T46" fmla="*/ 11 w 203"/>
                <a:gd name="T47" fmla="*/ 145 h 159"/>
                <a:gd name="T48" fmla="*/ 6 w 203"/>
                <a:gd name="T49" fmla="*/ 138 h 159"/>
                <a:gd name="T50" fmla="*/ 3 w 203"/>
                <a:gd name="T51" fmla="*/ 131 h 159"/>
                <a:gd name="T52" fmla="*/ 0 w 203"/>
                <a:gd name="T53" fmla="*/ 121 h 159"/>
                <a:gd name="T54" fmla="*/ 0 w 203"/>
                <a:gd name="T55" fmla="*/ 113 h 159"/>
                <a:gd name="T56" fmla="*/ 0 w 203"/>
                <a:gd name="T57" fmla="*/ 47 h 159"/>
                <a:gd name="T58" fmla="*/ 0 w 203"/>
                <a:gd name="T59" fmla="*/ 37 h 159"/>
                <a:gd name="T60" fmla="*/ 3 w 203"/>
                <a:gd name="T61" fmla="*/ 28 h 159"/>
                <a:gd name="T62" fmla="*/ 6 w 203"/>
                <a:gd name="T63" fmla="*/ 21 h 159"/>
                <a:gd name="T64" fmla="*/ 11 w 203"/>
                <a:gd name="T65" fmla="*/ 14 h 159"/>
                <a:gd name="T66" fmla="*/ 17 w 203"/>
                <a:gd name="T67" fmla="*/ 8 h 159"/>
                <a:gd name="T68" fmla="*/ 25 w 203"/>
                <a:gd name="T69" fmla="*/ 4 h 159"/>
                <a:gd name="T70" fmla="*/ 32 w 203"/>
                <a:gd name="T71" fmla="*/ 1 h 159"/>
                <a:gd name="T72" fmla="*/ 40 w 203"/>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9"/>
                <a:gd name="T113" fmla="*/ 203 w 20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9">
                  <a:moveTo>
                    <a:pt x="40" y="0"/>
                  </a:moveTo>
                  <a:lnTo>
                    <a:pt x="163" y="0"/>
                  </a:lnTo>
                  <a:lnTo>
                    <a:pt x="171" y="1"/>
                  </a:lnTo>
                  <a:lnTo>
                    <a:pt x="178" y="4"/>
                  </a:lnTo>
                  <a:lnTo>
                    <a:pt x="185" y="8"/>
                  </a:lnTo>
                  <a:lnTo>
                    <a:pt x="191" y="14"/>
                  </a:lnTo>
                  <a:lnTo>
                    <a:pt x="195" y="21"/>
                  </a:lnTo>
                  <a:lnTo>
                    <a:pt x="199" y="28"/>
                  </a:lnTo>
                  <a:lnTo>
                    <a:pt x="202" y="37"/>
                  </a:lnTo>
                  <a:lnTo>
                    <a:pt x="203" y="47"/>
                  </a:lnTo>
                  <a:lnTo>
                    <a:pt x="203" y="113"/>
                  </a:lnTo>
                  <a:lnTo>
                    <a:pt x="202" y="121"/>
                  </a:lnTo>
                  <a:lnTo>
                    <a:pt x="199" y="131"/>
                  </a:lnTo>
                  <a:lnTo>
                    <a:pt x="195" y="138"/>
                  </a:lnTo>
                  <a:lnTo>
                    <a:pt x="191" y="145"/>
                  </a:lnTo>
                  <a:lnTo>
                    <a:pt x="185" y="150"/>
                  </a:lnTo>
                  <a:lnTo>
                    <a:pt x="178" y="155"/>
                  </a:lnTo>
                  <a:lnTo>
                    <a:pt x="171" y="157"/>
                  </a:lnTo>
                  <a:lnTo>
                    <a:pt x="163" y="159"/>
                  </a:lnTo>
                  <a:lnTo>
                    <a:pt x="40" y="159"/>
                  </a:lnTo>
                  <a:lnTo>
                    <a:pt x="32" y="157"/>
                  </a:lnTo>
                  <a:lnTo>
                    <a:pt x="25" y="155"/>
                  </a:lnTo>
                  <a:lnTo>
                    <a:pt x="17" y="150"/>
                  </a:lnTo>
                  <a:lnTo>
                    <a:pt x="11" y="145"/>
                  </a:lnTo>
                  <a:lnTo>
                    <a:pt x="6" y="138"/>
                  </a:lnTo>
                  <a:lnTo>
                    <a:pt x="3" y="131"/>
                  </a:lnTo>
                  <a:lnTo>
                    <a:pt x="0" y="121"/>
                  </a:lnTo>
                  <a:lnTo>
                    <a:pt x="0" y="113"/>
                  </a:lnTo>
                  <a:lnTo>
                    <a:pt x="0" y="47"/>
                  </a:lnTo>
                  <a:lnTo>
                    <a:pt x="0" y="37"/>
                  </a:lnTo>
                  <a:lnTo>
                    <a:pt x="3" y="28"/>
                  </a:lnTo>
                  <a:lnTo>
                    <a:pt x="6" y="21"/>
                  </a:lnTo>
                  <a:lnTo>
                    <a:pt x="11" y="14"/>
                  </a:lnTo>
                  <a:lnTo>
                    <a:pt x="17" y="8"/>
                  </a:lnTo>
                  <a:lnTo>
                    <a:pt x="25" y="4"/>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16" name="Freeform 724"/>
            <p:cNvSpPr>
              <a:spLocks/>
            </p:cNvSpPr>
            <p:nvPr/>
          </p:nvSpPr>
          <p:spPr bwMode="auto">
            <a:xfrm>
              <a:off x="1053" y="1661"/>
              <a:ext cx="88" cy="56"/>
            </a:xfrm>
            <a:custGeom>
              <a:avLst/>
              <a:gdLst>
                <a:gd name="T0" fmla="*/ 44 w 88"/>
                <a:gd name="T1" fmla="*/ 0 h 56"/>
                <a:gd name="T2" fmla="*/ 53 w 88"/>
                <a:gd name="T3" fmla="*/ 0 h 56"/>
                <a:gd name="T4" fmla="*/ 61 w 88"/>
                <a:gd name="T5" fmla="*/ 1 h 56"/>
                <a:gd name="T6" fmla="*/ 69 w 88"/>
                <a:gd name="T7" fmla="*/ 5 h 56"/>
                <a:gd name="T8" fmla="*/ 75 w 88"/>
                <a:gd name="T9" fmla="*/ 8 h 56"/>
                <a:gd name="T10" fmla="*/ 80 w 88"/>
                <a:gd name="T11" fmla="*/ 12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4 h 56"/>
                <a:gd name="T30" fmla="*/ 53 w 88"/>
                <a:gd name="T31" fmla="*/ 56 h 56"/>
                <a:gd name="T32" fmla="*/ 44 w 88"/>
                <a:gd name="T33" fmla="*/ 56 h 56"/>
                <a:gd name="T34" fmla="*/ 35 w 88"/>
                <a:gd name="T35" fmla="*/ 56 h 56"/>
                <a:gd name="T36" fmla="*/ 27 w 88"/>
                <a:gd name="T37" fmla="*/ 54 h 56"/>
                <a:gd name="T38" fmla="*/ 19 w 88"/>
                <a:gd name="T39" fmla="*/ 51 h 56"/>
                <a:gd name="T40" fmla="*/ 13 w 88"/>
                <a:gd name="T41" fmla="*/ 48 h 56"/>
                <a:gd name="T42" fmla="*/ 7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2 h 56"/>
                <a:gd name="T56" fmla="*/ 13 w 88"/>
                <a:gd name="T57" fmla="*/ 8 h 56"/>
                <a:gd name="T58" fmla="*/ 19 w 88"/>
                <a:gd name="T59" fmla="*/ 5 h 56"/>
                <a:gd name="T60" fmla="*/ 27 w 88"/>
                <a:gd name="T61" fmla="*/ 1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1"/>
                  </a:lnTo>
                  <a:lnTo>
                    <a:pt x="69" y="5"/>
                  </a:lnTo>
                  <a:lnTo>
                    <a:pt x="75" y="8"/>
                  </a:lnTo>
                  <a:lnTo>
                    <a:pt x="80" y="12"/>
                  </a:lnTo>
                  <a:lnTo>
                    <a:pt x="84" y="17"/>
                  </a:lnTo>
                  <a:lnTo>
                    <a:pt x="87" y="22"/>
                  </a:lnTo>
                  <a:lnTo>
                    <a:pt x="88" y="28"/>
                  </a:lnTo>
                  <a:lnTo>
                    <a:pt x="87" y="34"/>
                  </a:lnTo>
                  <a:lnTo>
                    <a:pt x="84" y="39"/>
                  </a:lnTo>
                  <a:lnTo>
                    <a:pt x="80" y="44"/>
                  </a:lnTo>
                  <a:lnTo>
                    <a:pt x="75" y="48"/>
                  </a:lnTo>
                  <a:lnTo>
                    <a:pt x="69" y="51"/>
                  </a:lnTo>
                  <a:lnTo>
                    <a:pt x="61" y="54"/>
                  </a:lnTo>
                  <a:lnTo>
                    <a:pt x="53" y="56"/>
                  </a:lnTo>
                  <a:lnTo>
                    <a:pt x="44" y="56"/>
                  </a:lnTo>
                  <a:lnTo>
                    <a:pt x="35" y="56"/>
                  </a:lnTo>
                  <a:lnTo>
                    <a:pt x="27" y="54"/>
                  </a:lnTo>
                  <a:lnTo>
                    <a:pt x="19" y="51"/>
                  </a:lnTo>
                  <a:lnTo>
                    <a:pt x="13" y="48"/>
                  </a:lnTo>
                  <a:lnTo>
                    <a:pt x="7" y="44"/>
                  </a:lnTo>
                  <a:lnTo>
                    <a:pt x="3" y="39"/>
                  </a:lnTo>
                  <a:lnTo>
                    <a:pt x="1" y="34"/>
                  </a:lnTo>
                  <a:lnTo>
                    <a:pt x="0" y="28"/>
                  </a:lnTo>
                  <a:lnTo>
                    <a:pt x="1" y="22"/>
                  </a:lnTo>
                  <a:lnTo>
                    <a:pt x="3" y="17"/>
                  </a:lnTo>
                  <a:lnTo>
                    <a:pt x="7" y="12"/>
                  </a:lnTo>
                  <a:lnTo>
                    <a:pt x="13" y="8"/>
                  </a:lnTo>
                  <a:lnTo>
                    <a:pt x="19" y="5"/>
                  </a:lnTo>
                  <a:lnTo>
                    <a:pt x="27" y="1"/>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17" name="Freeform 725"/>
            <p:cNvSpPr>
              <a:spLocks/>
            </p:cNvSpPr>
            <p:nvPr/>
          </p:nvSpPr>
          <p:spPr bwMode="auto">
            <a:xfrm>
              <a:off x="1053" y="1661"/>
              <a:ext cx="88" cy="56"/>
            </a:xfrm>
            <a:custGeom>
              <a:avLst/>
              <a:gdLst>
                <a:gd name="T0" fmla="*/ 44 w 88"/>
                <a:gd name="T1" fmla="*/ 0 h 56"/>
                <a:gd name="T2" fmla="*/ 53 w 88"/>
                <a:gd name="T3" fmla="*/ 0 h 56"/>
                <a:gd name="T4" fmla="*/ 61 w 88"/>
                <a:gd name="T5" fmla="*/ 1 h 56"/>
                <a:gd name="T6" fmla="*/ 69 w 88"/>
                <a:gd name="T7" fmla="*/ 5 h 56"/>
                <a:gd name="T8" fmla="*/ 75 w 88"/>
                <a:gd name="T9" fmla="*/ 8 h 56"/>
                <a:gd name="T10" fmla="*/ 80 w 88"/>
                <a:gd name="T11" fmla="*/ 12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4 h 56"/>
                <a:gd name="T30" fmla="*/ 53 w 88"/>
                <a:gd name="T31" fmla="*/ 56 h 56"/>
                <a:gd name="T32" fmla="*/ 44 w 88"/>
                <a:gd name="T33" fmla="*/ 56 h 56"/>
                <a:gd name="T34" fmla="*/ 35 w 88"/>
                <a:gd name="T35" fmla="*/ 56 h 56"/>
                <a:gd name="T36" fmla="*/ 27 w 88"/>
                <a:gd name="T37" fmla="*/ 54 h 56"/>
                <a:gd name="T38" fmla="*/ 19 w 88"/>
                <a:gd name="T39" fmla="*/ 51 h 56"/>
                <a:gd name="T40" fmla="*/ 13 w 88"/>
                <a:gd name="T41" fmla="*/ 48 h 56"/>
                <a:gd name="T42" fmla="*/ 7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2 h 56"/>
                <a:gd name="T56" fmla="*/ 13 w 88"/>
                <a:gd name="T57" fmla="*/ 8 h 56"/>
                <a:gd name="T58" fmla="*/ 19 w 88"/>
                <a:gd name="T59" fmla="*/ 5 h 56"/>
                <a:gd name="T60" fmla="*/ 27 w 88"/>
                <a:gd name="T61" fmla="*/ 1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1"/>
                  </a:lnTo>
                  <a:lnTo>
                    <a:pt x="69" y="5"/>
                  </a:lnTo>
                  <a:lnTo>
                    <a:pt x="75" y="8"/>
                  </a:lnTo>
                  <a:lnTo>
                    <a:pt x="80" y="12"/>
                  </a:lnTo>
                  <a:lnTo>
                    <a:pt x="84" y="17"/>
                  </a:lnTo>
                  <a:lnTo>
                    <a:pt x="87" y="22"/>
                  </a:lnTo>
                  <a:lnTo>
                    <a:pt x="88" y="28"/>
                  </a:lnTo>
                  <a:lnTo>
                    <a:pt x="87" y="34"/>
                  </a:lnTo>
                  <a:lnTo>
                    <a:pt x="84" y="39"/>
                  </a:lnTo>
                  <a:lnTo>
                    <a:pt x="80" y="44"/>
                  </a:lnTo>
                  <a:lnTo>
                    <a:pt x="75" y="48"/>
                  </a:lnTo>
                  <a:lnTo>
                    <a:pt x="69" y="51"/>
                  </a:lnTo>
                  <a:lnTo>
                    <a:pt x="61" y="54"/>
                  </a:lnTo>
                  <a:lnTo>
                    <a:pt x="53" y="56"/>
                  </a:lnTo>
                  <a:lnTo>
                    <a:pt x="44" y="56"/>
                  </a:lnTo>
                  <a:lnTo>
                    <a:pt x="35" y="56"/>
                  </a:lnTo>
                  <a:lnTo>
                    <a:pt x="27" y="54"/>
                  </a:lnTo>
                  <a:lnTo>
                    <a:pt x="19" y="51"/>
                  </a:lnTo>
                  <a:lnTo>
                    <a:pt x="13" y="48"/>
                  </a:lnTo>
                  <a:lnTo>
                    <a:pt x="7" y="44"/>
                  </a:lnTo>
                  <a:lnTo>
                    <a:pt x="3" y="39"/>
                  </a:lnTo>
                  <a:lnTo>
                    <a:pt x="1" y="34"/>
                  </a:lnTo>
                  <a:lnTo>
                    <a:pt x="0" y="28"/>
                  </a:lnTo>
                  <a:lnTo>
                    <a:pt x="1" y="22"/>
                  </a:lnTo>
                  <a:lnTo>
                    <a:pt x="3" y="17"/>
                  </a:lnTo>
                  <a:lnTo>
                    <a:pt x="7" y="12"/>
                  </a:lnTo>
                  <a:lnTo>
                    <a:pt x="13" y="8"/>
                  </a:lnTo>
                  <a:lnTo>
                    <a:pt x="19" y="5"/>
                  </a:lnTo>
                  <a:lnTo>
                    <a:pt x="27" y="1"/>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18" name="Freeform 726"/>
            <p:cNvSpPr>
              <a:spLocks/>
            </p:cNvSpPr>
            <p:nvPr/>
          </p:nvSpPr>
          <p:spPr bwMode="auto">
            <a:xfrm>
              <a:off x="1419" y="1688"/>
              <a:ext cx="222" cy="227"/>
            </a:xfrm>
            <a:custGeom>
              <a:avLst/>
              <a:gdLst>
                <a:gd name="T0" fmla="*/ 44 w 222"/>
                <a:gd name="T1" fmla="*/ 0 h 227"/>
                <a:gd name="T2" fmla="*/ 178 w 222"/>
                <a:gd name="T3" fmla="*/ 0 h 227"/>
                <a:gd name="T4" fmla="*/ 182 w 222"/>
                <a:gd name="T5" fmla="*/ 0 h 227"/>
                <a:gd name="T6" fmla="*/ 187 w 222"/>
                <a:gd name="T7" fmla="*/ 1 h 227"/>
                <a:gd name="T8" fmla="*/ 191 w 222"/>
                <a:gd name="T9" fmla="*/ 2 h 227"/>
                <a:gd name="T10" fmla="*/ 195 w 222"/>
                <a:gd name="T11" fmla="*/ 5 h 227"/>
                <a:gd name="T12" fmla="*/ 202 w 222"/>
                <a:gd name="T13" fmla="*/ 10 h 227"/>
                <a:gd name="T14" fmla="*/ 208 w 222"/>
                <a:gd name="T15" fmla="*/ 19 h 227"/>
                <a:gd name="T16" fmla="*/ 214 w 222"/>
                <a:gd name="T17" fmla="*/ 28 h 227"/>
                <a:gd name="T18" fmla="*/ 219 w 222"/>
                <a:gd name="T19" fmla="*/ 40 h 227"/>
                <a:gd name="T20" fmla="*/ 221 w 222"/>
                <a:gd name="T21" fmla="*/ 52 h 227"/>
                <a:gd name="T22" fmla="*/ 222 w 222"/>
                <a:gd name="T23" fmla="*/ 65 h 227"/>
                <a:gd name="T24" fmla="*/ 222 w 222"/>
                <a:gd name="T25" fmla="*/ 161 h 227"/>
                <a:gd name="T26" fmla="*/ 221 w 222"/>
                <a:gd name="T27" fmla="*/ 174 h 227"/>
                <a:gd name="T28" fmla="*/ 219 w 222"/>
                <a:gd name="T29" fmla="*/ 186 h 227"/>
                <a:gd name="T30" fmla="*/ 214 w 222"/>
                <a:gd name="T31" fmla="*/ 198 h 227"/>
                <a:gd name="T32" fmla="*/ 208 w 222"/>
                <a:gd name="T33" fmla="*/ 207 h 227"/>
                <a:gd name="T34" fmla="*/ 202 w 222"/>
                <a:gd name="T35" fmla="*/ 215 h 227"/>
                <a:gd name="T36" fmla="*/ 195 w 222"/>
                <a:gd name="T37" fmla="*/ 221 h 227"/>
                <a:gd name="T38" fmla="*/ 191 w 222"/>
                <a:gd name="T39" fmla="*/ 224 h 227"/>
                <a:gd name="T40" fmla="*/ 187 w 222"/>
                <a:gd name="T41" fmla="*/ 225 h 227"/>
                <a:gd name="T42" fmla="*/ 182 w 222"/>
                <a:gd name="T43" fmla="*/ 226 h 227"/>
                <a:gd name="T44" fmla="*/ 178 w 222"/>
                <a:gd name="T45" fmla="*/ 227 h 227"/>
                <a:gd name="T46" fmla="*/ 44 w 222"/>
                <a:gd name="T47" fmla="*/ 227 h 227"/>
                <a:gd name="T48" fmla="*/ 40 w 222"/>
                <a:gd name="T49" fmla="*/ 226 h 227"/>
                <a:gd name="T50" fmla="*/ 35 w 222"/>
                <a:gd name="T51" fmla="*/ 225 h 227"/>
                <a:gd name="T52" fmla="*/ 30 w 222"/>
                <a:gd name="T53" fmla="*/ 224 h 227"/>
                <a:gd name="T54" fmla="*/ 27 w 222"/>
                <a:gd name="T55" fmla="*/ 221 h 227"/>
                <a:gd name="T56" fmla="*/ 19 w 222"/>
                <a:gd name="T57" fmla="*/ 215 h 227"/>
                <a:gd name="T58" fmla="*/ 13 w 222"/>
                <a:gd name="T59" fmla="*/ 207 h 227"/>
                <a:gd name="T60" fmla="*/ 8 w 222"/>
                <a:gd name="T61" fmla="*/ 198 h 227"/>
                <a:gd name="T62" fmla="*/ 4 w 222"/>
                <a:gd name="T63" fmla="*/ 186 h 227"/>
                <a:gd name="T64" fmla="*/ 1 w 222"/>
                <a:gd name="T65" fmla="*/ 174 h 227"/>
                <a:gd name="T66" fmla="*/ 0 w 222"/>
                <a:gd name="T67" fmla="*/ 161 h 227"/>
                <a:gd name="T68" fmla="*/ 0 w 222"/>
                <a:gd name="T69" fmla="*/ 65 h 227"/>
                <a:gd name="T70" fmla="*/ 1 w 222"/>
                <a:gd name="T71" fmla="*/ 52 h 227"/>
                <a:gd name="T72" fmla="*/ 4 w 222"/>
                <a:gd name="T73" fmla="*/ 40 h 227"/>
                <a:gd name="T74" fmla="*/ 8 w 222"/>
                <a:gd name="T75" fmla="*/ 28 h 227"/>
                <a:gd name="T76" fmla="*/ 13 w 222"/>
                <a:gd name="T77" fmla="*/ 19 h 227"/>
                <a:gd name="T78" fmla="*/ 19 w 222"/>
                <a:gd name="T79" fmla="*/ 10 h 227"/>
                <a:gd name="T80" fmla="*/ 27 w 222"/>
                <a:gd name="T81" fmla="*/ 5 h 227"/>
                <a:gd name="T82" fmla="*/ 30 w 222"/>
                <a:gd name="T83" fmla="*/ 2 h 227"/>
                <a:gd name="T84" fmla="*/ 35 w 222"/>
                <a:gd name="T85" fmla="*/ 1 h 227"/>
                <a:gd name="T86" fmla="*/ 40 w 222"/>
                <a:gd name="T87" fmla="*/ 0 h 227"/>
                <a:gd name="T88" fmla="*/ 44 w 222"/>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2"/>
                <a:gd name="T136" fmla="*/ 0 h 227"/>
                <a:gd name="T137" fmla="*/ 222 w 222"/>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2" h="227">
                  <a:moveTo>
                    <a:pt x="44" y="0"/>
                  </a:moveTo>
                  <a:lnTo>
                    <a:pt x="178" y="0"/>
                  </a:lnTo>
                  <a:lnTo>
                    <a:pt x="182" y="0"/>
                  </a:lnTo>
                  <a:lnTo>
                    <a:pt x="187" y="1"/>
                  </a:lnTo>
                  <a:lnTo>
                    <a:pt x="191" y="2"/>
                  </a:lnTo>
                  <a:lnTo>
                    <a:pt x="195" y="5"/>
                  </a:lnTo>
                  <a:lnTo>
                    <a:pt x="202" y="10"/>
                  </a:lnTo>
                  <a:lnTo>
                    <a:pt x="208" y="19"/>
                  </a:lnTo>
                  <a:lnTo>
                    <a:pt x="214" y="28"/>
                  </a:lnTo>
                  <a:lnTo>
                    <a:pt x="219" y="40"/>
                  </a:lnTo>
                  <a:lnTo>
                    <a:pt x="221" y="52"/>
                  </a:lnTo>
                  <a:lnTo>
                    <a:pt x="222" y="65"/>
                  </a:lnTo>
                  <a:lnTo>
                    <a:pt x="222" y="161"/>
                  </a:lnTo>
                  <a:lnTo>
                    <a:pt x="221" y="174"/>
                  </a:lnTo>
                  <a:lnTo>
                    <a:pt x="219" y="186"/>
                  </a:lnTo>
                  <a:lnTo>
                    <a:pt x="214" y="198"/>
                  </a:lnTo>
                  <a:lnTo>
                    <a:pt x="208" y="207"/>
                  </a:lnTo>
                  <a:lnTo>
                    <a:pt x="202" y="215"/>
                  </a:lnTo>
                  <a:lnTo>
                    <a:pt x="195" y="221"/>
                  </a:lnTo>
                  <a:lnTo>
                    <a:pt x="191" y="224"/>
                  </a:lnTo>
                  <a:lnTo>
                    <a:pt x="187" y="225"/>
                  </a:lnTo>
                  <a:lnTo>
                    <a:pt x="182" y="226"/>
                  </a:lnTo>
                  <a:lnTo>
                    <a:pt x="178" y="227"/>
                  </a:lnTo>
                  <a:lnTo>
                    <a:pt x="44" y="227"/>
                  </a:lnTo>
                  <a:lnTo>
                    <a:pt x="40" y="226"/>
                  </a:lnTo>
                  <a:lnTo>
                    <a:pt x="35" y="225"/>
                  </a:lnTo>
                  <a:lnTo>
                    <a:pt x="30" y="224"/>
                  </a:lnTo>
                  <a:lnTo>
                    <a:pt x="27" y="221"/>
                  </a:lnTo>
                  <a:lnTo>
                    <a:pt x="19" y="215"/>
                  </a:lnTo>
                  <a:lnTo>
                    <a:pt x="13" y="207"/>
                  </a:lnTo>
                  <a:lnTo>
                    <a:pt x="8" y="198"/>
                  </a:lnTo>
                  <a:lnTo>
                    <a:pt x="4" y="186"/>
                  </a:lnTo>
                  <a:lnTo>
                    <a:pt x="1" y="174"/>
                  </a:lnTo>
                  <a:lnTo>
                    <a:pt x="0" y="161"/>
                  </a:lnTo>
                  <a:lnTo>
                    <a:pt x="0" y="65"/>
                  </a:lnTo>
                  <a:lnTo>
                    <a:pt x="1" y="52"/>
                  </a:lnTo>
                  <a:lnTo>
                    <a:pt x="4" y="40"/>
                  </a:lnTo>
                  <a:lnTo>
                    <a:pt x="8" y="28"/>
                  </a:lnTo>
                  <a:lnTo>
                    <a:pt x="13" y="19"/>
                  </a:lnTo>
                  <a:lnTo>
                    <a:pt x="19" y="10"/>
                  </a:lnTo>
                  <a:lnTo>
                    <a:pt x="27" y="5"/>
                  </a:lnTo>
                  <a:lnTo>
                    <a:pt x="30" y="2"/>
                  </a:lnTo>
                  <a:lnTo>
                    <a:pt x="35" y="1"/>
                  </a:lnTo>
                  <a:lnTo>
                    <a:pt x="40" y="0"/>
                  </a:lnTo>
                  <a:lnTo>
                    <a:pt x="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19" name="Freeform 727"/>
            <p:cNvSpPr>
              <a:spLocks/>
            </p:cNvSpPr>
            <p:nvPr/>
          </p:nvSpPr>
          <p:spPr bwMode="auto">
            <a:xfrm>
              <a:off x="1419" y="1688"/>
              <a:ext cx="222" cy="227"/>
            </a:xfrm>
            <a:custGeom>
              <a:avLst/>
              <a:gdLst>
                <a:gd name="T0" fmla="*/ 44 w 222"/>
                <a:gd name="T1" fmla="*/ 0 h 227"/>
                <a:gd name="T2" fmla="*/ 178 w 222"/>
                <a:gd name="T3" fmla="*/ 0 h 227"/>
                <a:gd name="T4" fmla="*/ 182 w 222"/>
                <a:gd name="T5" fmla="*/ 0 h 227"/>
                <a:gd name="T6" fmla="*/ 187 w 222"/>
                <a:gd name="T7" fmla="*/ 1 h 227"/>
                <a:gd name="T8" fmla="*/ 191 w 222"/>
                <a:gd name="T9" fmla="*/ 2 h 227"/>
                <a:gd name="T10" fmla="*/ 195 w 222"/>
                <a:gd name="T11" fmla="*/ 5 h 227"/>
                <a:gd name="T12" fmla="*/ 202 w 222"/>
                <a:gd name="T13" fmla="*/ 10 h 227"/>
                <a:gd name="T14" fmla="*/ 208 w 222"/>
                <a:gd name="T15" fmla="*/ 19 h 227"/>
                <a:gd name="T16" fmla="*/ 214 w 222"/>
                <a:gd name="T17" fmla="*/ 28 h 227"/>
                <a:gd name="T18" fmla="*/ 219 w 222"/>
                <a:gd name="T19" fmla="*/ 40 h 227"/>
                <a:gd name="T20" fmla="*/ 221 w 222"/>
                <a:gd name="T21" fmla="*/ 52 h 227"/>
                <a:gd name="T22" fmla="*/ 222 w 222"/>
                <a:gd name="T23" fmla="*/ 65 h 227"/>
                <a:gd name="T24" fmla="*/ 222 w 222"/>
                <a:gd name="T25" fmla="*/ 161 h 227"/>
                <a:gd name="T26" fmla="*/ 221 w 222"/>
                <a:gd name="T27" fmla="*/ 174 h 227"/>
                <a:gd name="T28" fmla="*/ 219 w 222"/>
                <a:gd name="T29" fmla="*/ 186 h 227"/>
                <a:gd name="T30" fmla="*/ 214 w 222"/>
                <a:gd name="T31" fmla="*/ 198 h 227"/>
                <a:gd name="T32" fmla="*/ 208 w 222"/>
                <a:gd name="T33" fmla="*/ 207 h 227"/>
                <a:gd name="T34" fmla="*/ 202 w 222"/>
                <a:gd name="T35" fmla="*/ 215 h 227"/>
                <a:gd name="T36" fmla="*/ 195 w 222"/>
                <a:gd name="T37" fmla="*/ 221 h 227"/>
                <a:gd name="T38" fmla="*/ 191 w 222"/>
                <a:gd name="T39" fmla="*/ 224 h 227"/>
                <a:gd name="T40" fmla="*/ 187 w 222"/>
                <a:gd name="T41" fmla="*/ 225 h 227"/>
                <a:gd name="T42" fmla="*/ 182 w 222"/>
                <a:gd name="T43" fmla="*/ 226 h 227"/>
                <a:gd name="T44" fmla="*/ 178 w 222"/>
                <a:gd name="T45" fmla="*/ 227 h 227"/>
                <a:gd name="T46" fmla="*/ 44 w 222"/>
                <a:gd name="T47" fmla="*/ 227 h 227"/>
                <a:gd name="T48" fmla="*/ 40 w 222"/>
                <a:gd name="T49" fmla="*/ 226 h 227"/>
                <a:gd name="T50" fmla="*/ 35 w 222"/>
                <a:gd name="T51" fmla="*/ 225 h 227"/>
                <a:gd name="T52" fmla="*/ 30 w 222"/>
                <a:gd name="T53" fmla="*/ 224 h 227"/>
                <a:gd name="T54" fmla="*/ 27 w 222"/>
                <a:gd name="T55" fmla="*/ 221 h 227"/>
                <a:gd name="T56" fmla="*/ 19 w 222"/>
                <a:gd name="T57" fmla="*/ 215 h 227"/>
                <a:gd name="T58" fmla="*/ 13 w 222"/>
                <a:gd name="T59" fmla="*/ 207 h 227"/>
                <a:gd name="T60" fmla="*/ 8 w 222"/>
                <a:gd name="T61" fmla="*/ 198 h 227"/>
                <a:gd name="T62" fmla="*/ 4 w 222"/>
                <a:gd name="T63" fmla="*/ 186 h 227"/>
                <a:gd name="T64" fmla="*/ 1 w 222"/>
                <a:gd name="T65" fmla="*/ 174 h 227"/>
                <a:gd name="T66" fmla="*/ 0 w 222"/>
                <a:gd name="T67" fmla="*/ 161 h 227"/>
                <a:gd name="T68" fmla="*/ 0 w 222"/>
                <a:gd name="T69" fmla="*/ 65 h 227"/>
                <a:gd name="T70" fmla="*/ 1 w 222"/>
                <a:gd name="T71" fmla="*/ 52 h 227"/>
                <a:gd name="T72" fmla="*/ 4 w 222"/>
                <a:gd name="T73" fmla="*/ 40 h 227"/>
                <a:gd name="T74" fmla="*/ 8 w 222"/>
                <a:gd name="T75" fmla="*/ 28 h 227"/>
                <a:gd name="T76" fmla="*/ 13 w 222"/>
                <a:gd name="T77" fmla="*/ 19 h 227"/>
                <a:gd name="T78" fmla="*/ 19 w 222"/>
                <a:gd name="T79" fmla="*/ 10 h 227"/>
                <a:gd name="T80" fmla="*/ 27 w 222"/>
                <a:gd name="T81" fmla="*/ 5 h 227"/>
                <a:gd name="T82" fmla="*/ 30 w 222"/>
                <a:gd name="T83" fmla="*/ 2 h 227"/>
                <a:gd name="T84" fmla="*/ 35 w 222"/>
                <a:gd name="T85" fmla="*/ 1 h 227"/>
                <a:gd name="T86" fmla="*/ 40 w 222"/>
                <a:gd name="T87" fmla="*/ 0 h 227"/>
                <a:gd name="T88" fmla="*/ 44 w 222"/>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2"/>
                <a:gd name="T136" fmla="*/ 0 h 227"/>
                <a:gd name="T137" fmla="*/ 222 w 222"/>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2" h="227">
                  <a:moveTo>
                    <a:pt x="44" y="0"/>
                  </a:moveTo>
                  <a:lnTo>
                    <a:pt x="178" y="0"/>
                  </a:lnTo>
                  <a:lnTo>
                    <a:pt x="182" y="0"/>
                  </a:lnTo>
                  <a:lnTo>
                    <a:pt x="187" y="1"/>
                  </a:lnTo>
                  <a:lnTo>
                    <a:pt x="191" y="2"/>
                  </a:lnTo>
                  <a:lnTo>
                    <a:pt x="195" y="5"/>
                  </a:lnTo>
                  <a:lnTo>
                    <a:pt x="202" y="10"/>
                  </a:lnTo>
                  <a:lnTo>
                    <a:pt x="208" y="19"/>
                  </a:lnTo>
                  <a:lnTo>
                    <a:pt x="214" y="28"/>
                  </a:lnTo>
                  <a:lnTo>
                    <a:pt x="219" y="40"/>
                  </a:lnTo>
                  <a:lnTo>
                    <a:pt x="221" y="52"/>
                  </a:lnTo>
                  <a:lnTo>
                    <a:pt x="222" y="65"/>
                  </a:lnTo>
                  <a:lnTo>
                    <a:pt x="222" y="161"/>
                  </a:lnTo>
                  <a:lnTo>
                    <a:pt x="221" y="174"/>
                  </a:lnTo>
                  <a:lnTo>
                    <a:pt x="219" y="186"/>
                  </a:lnTo>
                  <a:lnTo>
                    <a:pt x="214" y="198"/>
                  </a:lnTo>
                  <a:lnTo>
                    <a:pt x="208" y="207"/>
                  </a:lnTo>
                  <a:lnTo>
                    <a:pt x="202" y="215"/>
                  </a:lnTo>
                  <a:lnTo>
                    <a:pt x="195" y="221"/>
                  </a:lnTo>
                  <a:lnTo>
                    <a:pt x="191" y="224"/>
                  </a:lnTo>
                  <a:lnTo>
                    <a:pt x="187" y="225"/>
                  </a:lnTo>
                  <a:lnTo>
                    <a:pt x="182" y="226"/>
                  </a:lnTo>
                  <a:lnTo>
                    <a:pt x="178" y="227"/>
                  </a:lnTo>
                  <a:lnTo>
                    <a:pt x="44" y="227"/>
                  </a:lnTo>
                  <a:lnTo>
                    <a:pt x="40" y="226"/>
                  </a:lnTo>
                  <a:lnTo>
                    <a:pt x="35" y="225"/>
                  </a:lnTo>
                  <a:lnTo>
                    <a:pt x="30" y="224"/>
                  </a:lnTo>
                  <a:lnTo>
                    <a:pt x="27" y="221"/>
                  </a:lnTo>
                  <a:lnTo>
                    <a:pt x="19" y="215"/>
                  </a:lnTo>
                  <a:lnTo>
                    <a:pt x="13" y="207"/>
                  </a:lnTo>
                  <a:lnTo>
                    <a:pt x="8" y="198"/>
                  </a:lnTo>
                  <a:lnTo>
                    <a:pt x="4" y="186"/>
                  </a:lnTo>
                  <a:lnTo>
                    <a:pt x="1" y="174"/>
                  </a:lnTo>
                  <a:lnTo>
                    <a:pt x="0" y="161"/>
                  </a:lnTo>
                  <a:lnTo>
                    <a:pt x="0" y="65"/>
                  </a:lnTo>
                  <a:lnTo>
                    <a:pt x="1" y="52"/>
                  </a:lnTo>
                  <a:lnTo>
                    <a:pt x="4" y="40"/>
                  </a:lnTo>
                  <a:lnTo>
                    <a:pt x="8" y="28"/>
                  </a:lnTo>
                  <a:lnTo>
                    <a:pt x="13" y="19"/>
                  </a:lnTo>
                  <a:lnTo>
                    <a:pt x="19" y="10"/>
                  </a:lnTo>
                  <a:lnTo>
                    <a:pt x="27" y="5"/>
                  </a:lnTo>
                  <a:lnTo>
                    <a:pt x="30" y="2"/>
                  </a:lnTo>
                  <a:lnTo>
                    <a:pt x="35" y="1"/>
                  </a:lnTo>
                  <a:lnTo>
                    <a:pt x="40"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20" name="Freeform 728"/>
            <p:cNvSpPr>
              <a:spLocks/>
            </p:cNvSpPr>
            <p:nvPr/>
          </p:nvSpPr>
          <p:spPr bwMode="auto">
            <a:xfrm>
              <a:off x="1448" y="1700"/>
              <a:ext cx="174" cy="192"/>
            </a:xfrm>
            <a:custGeom>
              <a:avLst/>
              <a:gdLst>
                <a:gd name="T0" fmla="*/ 96 w 174"/>
                <a:gd name="T1" fmla="*/ 0 h 192"/>
                <a:gd name="T2" fmla="*/ 113 w 174"/>
                <a:gd name="T3" fmla="*/ 4 h 192"/>
                <a:gd name="T4" fmla="*/ 129 w 174"/>
                <a:gd name="T5" fmla="*/ 11 h 192"/>
                <a:gd name="T6" fmla="*/ 142 w 174"/>
                <a:gd name="T7" fmla="*/ 22 h 192"/>
                <a:gd name="T8" fmla="*/ 154 w 174"/>
                <a:gd name="T9" fmla="*/ 35 h 192"/>
                <a:gd name="T10" fmla="*/ 163 w 174"/>
                <a:gd name="T11" fmla="*/ 50 h 192"/>
                <a:gd name="T12" fmla="*/ 170 w 174"/>
                <a:gd name="T13" fmla="*/ 67 h 192"/>
                <a:gd name="T14" fmla="*/ 173 w 174"/>
                <a:gd name="T15" fmla="*/ 86 h 192"/>
                <a:gd name="T16" fmla="*/ 173 w 174"/>
                <a:gd name="T17" fmla="*/ 106 h 192"/>
                <a:gd name="T18" fmla="*/ 170 w 174"/>
                <a:gd name="T19" fmla="*/ 124 h 192"/>
                <a:gd name="T20" fmla="*/ 163 w 174"/>
                <a:gd name="T21" fmla="*/ 142 h 192"/>
                <a:gd name="T22" fmla="*/ 154 w 174"/>
                <a:gd name="T23" fmla="*/ 157 h 192"/>
                <a:gd name="T24" fmla="*/ 142 w 174"/>
                <a:gd name="T25" fmla="*/ 170 h 192"/>
                <a:gd name="T26" fmla="*/ 129 w 174"/>
                <a:gd name="T27" fmla="*/ 180 h 192"/>
                <a:gd name="T28" fmla="*/ 113 w 174"/>
                <a:gd name="T29" fmla="*/ 187 h 192"/>
                <a:gd name="T30" fmla="*/ 96 w 174"/>
                <a:gd name="T31" fmla="*/ 191 h 192"/>
                <a:gd name="T32" fmla="*/ 78 w 174"/>
                <a:gd name="T33" fmla="*/ 191 h 192"/>
                <a:gd name="T34" fmla="*/ 61 w 174"/>
                <a:gd name="T35" fmla="*/ 187 h 192"/>
                <a:gd name="T36" fmla="*/ 46 w 174"/>
                <a:gd name="T37" fmla="*/ 180 h 192"/>
                <a:gd name="T38" fmla="*/ 32 w 174"/>
                <a:gd name="T39" fmla="*/ 170 h 192"/>
                <a:gd name="T40" fmla="*/ 20 w 174"/>
                <a:gd name="T41" fmla="*/ 157 h 192"/>
                <a:gd name="T42" fmla="*/ 11 w 174"/>
                <a:gd name="T43" fmla="*/ 142 h 192"/>
                <a:gd name="T44" fmla="*/ 4 w 174"/>
                <a:gd name="T45" fmla="*/ 124 h 192"/>
                <a:gd name="T46" fmla="*/ 0 w 174"/>
                <a:gd name="T47" fmla="*/ 106 h 192"/>
                <a:gd name="T48" fmla="*/ 0 w 174"/>
                <a:gd name="T49" fmla="*/ 86 h 192"/>
                <a:gd name="T50" fmla="*/ 4 w 174"/>
                <a:gd name="T51" fmla="*/ 67 h 192"/>
                <a:gd name="T52" fmla="*/ 11 w 174"/>
                <a:gd name="T53" fmla="*/ 50 h 192"/>
                <a:gd name="T54" fmla="*/ 20 w 174"/>
                <a:gd name="T55" fmla="*/ 35 h 192"/>
                <a:gd name="T56" fmla="*/ 32 w 174"/>
                <a:gd name="T57" fmla="*/ 22 h 192"/>
                <a:gd name="T58" fmla="*/ 46 w 174"/>
                <a:gd name="T59" fmla="*/ 11 h 192"/>
                <a:gd name="T60" fmla="*/ 61 w 174"/>
                <a:gd name="T61" fmla="*/ 4 h 192"/>
                <a:gd name="T62" fmla="*/ 78 w 174"/>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2"/>
                <a:gd name="T98" fmla="*/ 174 w 174"/>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2">
                  <a:moveTo>
                    <a:pt x="87" y="0"/>
                  </a:moveTo>
                  <a:lnTo>
                    <a:pt x="96" y="0"/>
                  </a:lnTo>
                  <a:lnTo>
                    <a:pt x="105" y="2"/>
                  </a:lnTo>
                  <a:lnTo>
                    <a:pt x="113" y="4"/>
                  </a:lnTo>
                  <a:lnTo>
                    <a:pt x="121" y="7"/>
                  </a:lnTo>
                  <a:lnTo>
                    <a:pt x="129" y="11"/>
                  </a:lnTo>
                  <a:lnTo>
                    <a:pt x="136" y="16"/>
                  </a:lnTo>
                  <a:lnTo>
                    <a:pt x="142" y="22"/>
                  </a:lnTo>
                  <a:lnTo>
                    <a:pt x="149" y="28"/>
                  </a:lnTo>
                  <a:lnTo>
                    <a:pt x="154" y="35"/>
                  </a:lnTo>
                  <a:lnTo>
                    <a:pt x="159" y="42"/>
                  </a:lnTo>
                  <a:lnTo>
                    <a:pt x="163" y="50"/>
                  </a:lnTo>
                  <a:lnTo>
                    <a:pt x="167" y="58"/>
                  </a:lnTo>
                  <a:lnTo>
                    <a:pt x="170" y="67"/>
                  </a:lnTo>
                  <a:lnTo>
                    <a:pt x="172" y="76"/>
                  </a:lnTo>
                  <a:lnTo>
                    <a:pt x="173" y="86"/>
                  </a:lnTo>
                  <a:lnTo>
                    <a:pt x="174" y="95"/>
                  </a:lnTo>
                  <a:lnTo>
                    <a:pt x="173" y="106"/>
                  </a:lnTo>
                  <a:lnTo>
                    <a:pt x="172" y="115"/>
                  </a:lnTo>
                  <a:lnTo>
                    <a:pt x="170" y="124"/>
                  </a:lnTo>
                  <a:lnTo>
                    <a:pt x="167" y="132"/>
                  </a:lnTo>
                  <a:lnTo>
                    <a:pt x="163" y="142"/>
                  </a:lnTo>
                  <a:lnTo>
                    <a:pt x="159" y="149"/>
                  </a:lnTo>
                  <a:lnTo>
                    <a:pt x="154" y="157"/>
                  </a:lnTo>
                  <a:lnTo>
                    <a:pt x="149" y="164"/>
                  </a:lnTo>
                  <a:lnTo>
                    <a:pt x="142" y="170"/>
                  </a:lnTo>
                  <a:lnTo>
                    <a:pt x="136" y="175"/>
                  </a:lnTo>
                  <a:lnTo>
                    <a:pt x="129" y="180"/>
                  </a:lnTo>
                  <a:lnTo>
                    <a:pt x="121" y="184"/>
                  </a:lnTo>
                  <a:lnTo>
                    <a:pt x="113" y="187"/>
                  </a:lnTo>
                  <a:lnTo>
                    <a:pt x="105" y="189"/>
                  </a:lnTo>
                  <a:lnTo>
                    <a:pt x="96" y="191"/>
                  </a:lnTo>
                  <a:lnTo>
                    <a:pt x="87" y="192"/>
                  </a:lnTo>
                  <a:lnTo>
                    <a:pt x="78" y="191"/>
                  </a:lnTo>
                  <a:lnTo>
                    <a:pt x="69" y="189"/>
                  </a:lnTo>
                  <a:lnTo>
                    <a:pt x="61" y="187"/>
                  </a:lnTo>
                  <a:lnTo>
                    <a:pt x="53" y="184"/>
                  </a:lnTo>
                  <a:lnTo>
                    <a:pt x="46" y="180"/>
                  </a:lnTo>
                  <a:lnTo>
                    <a:pt x="39" y="175"/>
                  </a:lnTo>
                  <a:lnTo>
                    <a:pt x="32" y="170"/>
                  </a:lnTo>
                  <a:lnTo>
                    <a:pt x="26" y="164"/>
                  </a:lnTo>
                  <a:lnTo>
                    <a:pt x="20" y="157"/>
                  </a:lnTo>
                  <a:lnTo>
                    <a:pt x="15" y="149"/>
                  </a:lnTo>
                  <a:lnTo>
                    <a:pt x="11" y="142"/>
                  </a:lnTo>
                  <a:lnTo>
                    <a:pt x="8" y="132"/>
                  </a:lnTo>
                  <a:lnTo>
                    <a:pt x="4" y="124"/>
                  </a:lnTo>
                  <a:lnTo>
                    <a:pt x="2" y="115"/>
                  </a:lnTo>
                  <a:lnTo>
                    <a:pt x="0" y="106"/>
                  </a:lnTo>
                  <a:lnTo>
                    <a:pt x="0" y="95"/>
                  </a:lnTo>
                  <a:lnTo>
                    <a:pt x="0" y="86"/>
                  </a:lnTo>
                  <a:lnTo>
                    <a:pt x="2" y="76"/>
                  </a:lnTo>
                  <a:lnTo>
                    <a:pt x="4" y="67"/>
                  </a:lnTo>
                  <a:lnTo>
                    <a:pt x="8" y="58"/>
                  </a:lnTo>
                  <a:lnTo>
                    <a:pt x="11" y="50"/>
                  </a:lnTo>
                  <a:lnTo>
                    <a:pt x="15" y="42"/>
                  </a:lnTo>
                  <a:lnTo>
                    <a:pt x="20" y="35"/>
                  </a:lnTo>
                  <a:lnTo>
                    <a:pt x="26" y="28"/>
                  </a:lnTo>
                  <a:lnTo>
                    <a:pt x="32" y="22"/>
                  </a:lnTo>
                  <a:lnTo>
                    <a:pt x="39" y="16"/>
                  </a:lnTo>
                  <a:lnTo>
                    <a:pt x="46" y="11"/>
                  </a:lnTo>
                  <a:lnTo>
                    <a:pt x="53" y="7"/>
                  </a:lnTo>
                  <a:lnTo>
                    <a:pt x="61" y="4"/>
                  </a:lnTo>
                  <a:lnTo>
                    <a:pt x="69" y="2"/>
                  </a:lnTo>
                  <a:lnTo>
                    <a:pt x="78"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21" name="Freeform 729"/>
            <p:cNvSpPr>
              <a:spLocks/>
            </p:cNvSpPr>
            <p:nvPr/>
          </p:nvSpPr>
          <p:spPr bwMode="auto">
            <a:xfrm>
              <a:off x="1448" y="1700"/>
              <a:ext cx="174" cy="192"/>
            </a:xfrm>
            <a:custGeom>
              <a:avLst/>
              <a:gdLst>
                <a:gd name="T0" fmla="*/ 96 w 174"/>
                <a:gd name="T1" fmla="*/ 0 h 192"/>
                <a:gd name="T2" fmla="*/ 113 w 174"/>
                <a:gd name="T3" fmla="*/ 4 h 192"/>
                <a:gd name="T4" fmla="*/ 129 w 174"/>
                <a:gd name="T5" fmla="*/ 11 h 192"/>
                <a:gd name="T6" fmla="*/ 142 w 174"/>
                <a:gd name="T7" fmla="*/ 22 h 192"/>
                <a:gd name="T8" fmla="*/ 154 w 174"/>
                <a:gd name="T9" fmla="*/ 35 h 192"/>
                <a:gd name="T10" fmla="*/ 163 w 174"/>
                <a:gd name="T11" fmla="*/ 50 h 192"/>
                <a:gd name="T12" fmla="*/ 170 w 174"/>
                <a:gd name="T13" fmla="*/ 67 h 192"/>
                <a:gd name="T14" fmla="*/ 173 w 174"/>
                <a:gd name="T15" fmla="*/ 86 h 192"/>
                <a:gd name="T16" fmla="*/ 173 w 174"/>
                <a:gd name="T17" fmla="*/ 106 h 192"/>
                <a:gd name="T18" fmla="*/ 170 w 174"/>
                <a:gd name="T19" fmla="*/ 124 h 192"/>
                <a:gd name="T20" fmla="*/ 163 w 174"/>
                <a:gd name="T21" fmla="*/ 142 h 192"/>
                <a:gd name="T22" fmla="*/ 154 w 174"/>
                <a:gd name="T23" fmla="*/ 157 h 192"/>
                <a:gd name="T24" fmla="*/ 142 w 174"/>
                <a:gd name="T25" fmla="*/ 170 h 192"/>
                <a:gd name="T26" fmla="*/ 129 w 174"/>
                <a:gd name="T27" fmla="*/ 180 h 192"/>
                <a:gd name="T28" fmla="*/ 113 w 174"/>
                <a:gd name="T29" fmla="*/ 187 h 192"/>
                <a:gd name="T30" fmla="*/ 96 w 174"/>
                <a:gd name="T31" fmla="*/ 191 h 192"/>
                <a:gd name="T32" fmla="*/ 78 w 174"/>
                <a:gd name="T33" fmla="*/ 191 h 192"/>
                <a:gd name="T34" fmla="*/ 61 w 174"/>
                <a:gd name="T35" fmla="*/ 187 h 192"/>
                <a:gd name="T36" fmla="*/ 46 w 174"/>
                <a:gd name="T37" fmla="*/ 180 h 192"/>
                <a:gd name="T38" fmla="*/ 32 w 174"/>
                <a:gd name="T39" fmla="*/ 170 h 192"/>
                <a:gd name="T40" fmla="*/ 20 w 174"/>
                <a:gd name="T41" fmla="*/ 157 h 192"/>
                <a:gd name="T42" fmla="*/ 11 w 174"/>
                <a:gd name="T43" fmla="*/ 142 h 192"/>
                <a:gd name="T44" fmla="*/ 4 w 174"/>
                <a:gd name="T45" fmla="*/ 124 h 192"/>
                <a:gd name="T46" fmla="*/ 0 w 174"/>
                <a:gd name="T47" fmla="*/ 106 h 192"/>
                <a:gd name="T48" fmla="*/ 0 w 174"/>
                <a:gd name="T49" fmla="*/ 86 h 192"/>
                <a:gd name="T50" fmla="*/ 4 w 174"/>
                <a:gd name="T51" fmla="*/ 67 h 192"/>
                <a:gd name="T52" fmla="*/ 11 w 174"/>
                <a:gd name="T53" fmla="*/ 50 h 192"/>
                <a:gd name="T54" fmla="*/ 20 w 174"/>
                <a:gd name="T55" fmla="*/ 35 h 192"/>
                <a:gd name="T56" fmla="*/ 32 w 174"/>
                <a:gd name="T57" fmla="*/ 22 h 192"/>
                <a:gd name="T58" fmla="*/ 46 w 174"/>
                <a:gd name="T59" fmla="*/ 11 h 192"/>
                <a:gd name="T60" fmla="*/ 61 w 174"/>
                <a:gd name="T61" fmla="*/ 4 h 192"/>
                <a:gd name="T62" fmla="*/ 78 w 174"/>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2"/>
                <a:gd name="T98" fmla="*/ 174 w 174"/>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2">
                  <a:moveTo>
                    <a:pt x="87" y="0"/>
                  </a:moveTo>
                  <a:lnTo>
                    <a:pt x="96" y="0"/>
                  </a:lnTo>
                  <a:lnTo>
                    <a:pt x="105" y="2"/>
                  </a:lnTo>
                  <a:lnTo>
                    <a:pt x="113" y="4"/>
                  </a:lnTo>
                  <a:lnTo>
                    <a:pt x="121" y="7"/>
                  </a:lnTo>
                  <a:lnTo>
                    <a:pt x="129" y="11"/>
                  </a:lnTo>
                  <a:lnTo>
                    <a:pt x="136" y="16"/>
                  </a:lnTo>
                  <a:lnTo>
                    <a:pt x="142" y="22"/>
                  </a:lnTo>
                  <a:lnTo>
                    <a:pt x="149" y="28"/>
                  </a:lnTo>
                  <a:lnTo>
                    <a:pt x="154" y="35"/>
                  </a:lnTo>
                  <a:lnTo>
                    <a:pt x="159" y="42"/>
                  </a:lnTo>
                  <a:lnTo>
                    <a:pt x="163" y="50"/>
                  </a:lnTo>
                  <a:lnTo>
                    <a:pt x="167" y="58"/>
                  </a:lnTo>
                  <a:lnTo>
                    <a:pt x="170" y="67"/>
                  </a:lnTo>
                  <a:lnTo>
                    <a:pt x="172" y="76"/>
                  </a:lnTo>
                  <a:lnTo>
                    <a:pt x="173" y="86"/>
                  </a:lnTo>
                  <a:lnTo>
                    <a:pt x="174" y="95"/>
                  </a:lnTo>
                  <a:lnTo>
                    <a:pt x="173" y="106"/>
                  </a:lnTo>
                  <a:lnTo>
                    <a:pt x="172" y="115"/>
                  </a:lnTo>
                  <a:lnTo>
                    <a:pt x="170" y="124"/>
                  </a:lnTo>
                  <a:lnTo>
                    <a:pt x="167" y="132"/>
                  </a:lnTo>
                  <a:lnTo>
                    <a:pt x="163" y="142"/>
                  </a:lnTo>
                  <a:lnTo>
                    <a:pt x="159" y="149"/>
                  </a:lnTo>
                  <a:lnTo>
                    <a:pt x="154" y="157"/>
                  </a:lnTo>
                  <a:lnTo>
                    <a:pt x="149" y="164"/>
                  </a:lnTo>
                  <a:lnTo>
                    <a:pt x="142" y="170"/>
                  </a:lnTo>
                  <a:lnTo>
                    <a:pt x="136" y="175"/>
                  </a:lnTo>
                  <a:lnTo>
                    <a:pt x="129" y="180"/>
                  </a:lnTo>
                  <a:lnTo>
                    <a:pt x="121" y="184"/>
                  </a:lnTo>
                  <a:lnTo>
                    <a:pt x="113" y="187"/>
                  </a:lnTo>
                  <a:lnTo>
                    <a:pt x="105" y="189"/>
                  </a:lnTo>
                  <a:lnTo>
                    <a:pt x="96" y="191"/>
                  </a:lnTo>
                  <a:lnTo>
                    <a:pt x="87" y="192"/>
                  </a:lnTo>
                  <a:lnTo>
                    <a:pt x="78" y="191"/>
                  </a:lnTo>
                  <a:lnTo>
                    <a:pt x="69" y="189"/>
                  </a:lnTo>
                  <a:lnTo>
                    <a:pt x="61" y="187"/>
                  </a:lnTo>
                  <a:lnTo>
                    <a:pt x="53" y="184"/>
                  </a:lnTo>
                  <a:lnTo>
                    <a:pt x="46" y="180"/>
                  </a:lnTo>
                  <a:lnTo>
                    <a:pt x="39" y="175"/>
                  </a:lnTo>
                  <a:lnTo>
                    <a:pt x="32" y="170"/>
                  </a:lnTo>
                  <a:lnTo>
                    <a:pt x="26" y="164"/>
                  </a:lnTo>
                  <a:lnTo>
                    <a:pt x="20" y="157"/>
                  </a:lnTo>
                  <a:lnTo>
                    <a:pt x="15" y="149"/>
                  </a:lnTo>
                  <a:lnTo>
                    <a:pt x="11" y="142"/>
                  </a:lnTo>
                  <a:lnTo>
                    <a:pt x="8" y="132"/>
                  </a:lnTo>
                  <a:lnTo>
                    <a:pt x="4" y="124"/>
                  </a:lnTo>
                  <a:lnTo>
                    <a:pt x="2" y="115"/>
                  </a:lnTo>
                  <a:lnTo>
                    <a:pt x="0" y="106"/>
                  </a:lnTo>
                  <a:lnTo>
                    <a:pt x="0" y="95"/>
                  </a:lnTo>
                  <a:lnTo>
                    <a:pt x="0" y="86"/>
                  </a:lnTo>
                  <a:lnTo>
                    <a:pt x="2" y="76"/>
                  </a:lnTo>
                  <a:lnTo>
                    <a:pt x="4" y="67"/>
                  </a:lnTo>
                  <a:lnTo>
                    <a:pt x="8" y="58"/>
                  </a:lnTo>
                  <a:lnTo>
                    <a:pt x="11" y="50"/>
                  </a:lnTo>
                  <a:lnTo>
                    <a:pt x="15" y="42"/>
                  </a:lnTo>
                  <a:lnTo>
                    <a:pt x="20" y="35"/>
                  </a:lnTo>
                  <a:lnTo>
                    <a:pt x="26" y="28"/>
                  </a:lnTo>
                  <a:lnTo>
                    <a:pt x="32" y="22"/>
                  </a:lnTo>
                  <a:lnTo>
                    <a:pt x="39" y="16"/>
                  </a:lnTo>
                  <a:lnTo>
                    <a:pt x="46" y="11"/>
                  </a:lnTo>
                  <a:lnTo>
                    <a:pt x="53" y="7"/>
                  </a:lnTo>
                  <a:lnTo>
                    <a:pt x="61" y="4"/>
                  </a:lnTo>
                  <a:lnTo>
                    <a:pt x="69" y="2"/>
                  </a:lnTo>
                  <a:lnTo>
                    <a:pt x="78" y="0"/>
                  </a:lnTo>
                  <a:lnTo>
                    <a:pt x="87"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22" name="Freeform 730"/>
            <p:cNvSpPr>
              <a:spLocks/>
            </p:cNvSpPr>
            <p:nvPr/>
          </p:nvSpPr>
          <p:spPr bwMode="auto">
            <a:xfrm>
              <a:off x="1507" y="1757"/>
              <a:ext cx="62" cy="75"/>
            </a:xfrm>
            <a:custGeom>
              <a:avLst/>
              <a:gdLst>
                <a:gd name="T0" fmla="*/ 31 w 62"/>
                <a:gd name="T1" fmla="*/ 0 h 75"/>
                <a:gd name="T2" fmla="*/ 37 w 62"/>
                <a:gd name="T3" fmla="*/ 0 h 75"/>
                <a:gd name="T4" fmla="*/ 44 w 62"/>
                <a:gd name="T5" fmla="*/ 2 h 75"/>
                <a:gd name="T6" fmla="*/ 49 w 62"/>
                <a:gd name="T7" fmla="*/ 6 h 75"/>
                <a:gd name="T8" fmla="*/ 53 w 62"/>
                <a:gd name="T9" fmla="*/ 10 h 75"/>
                <a:gd name="T10" fmla="*/ 57 w 62"/>
                <a:gd name="T11" fmla="*/ 16 h 75"/>
                <a:gd name="T12" fmla="*/ 60 w 62"/>
                <a:gd name="T13" fmla="*/ 23 h 75"/>
                <a:gd name="T14" fmla="*/ 62 w 62"/>
                <a:gd name="T15" fmla="*/ 30 h 75"/>
                <a:gd name="T16" fmla="*/ 62 w 62"/>
                <a:gd name="T17" fmla="*/ 37 h 75"/>
                <a:gd name="T18" fmla="*/ 62 w 62"/>
                <a:gd name="T19" fmla="*/ 45 h 75"/>
                <a:gd name="T20" fmla="*/ 60 w 62"/>
                <a:gd name="T21" fmla="*/ 52 h 75"/>
                <a:gd name="T22" fmla="*/ 57 w 62"/>
                <a:gd name="T23" fmla="*/ 58 h 75"/>
                <a:gd name="T24" fmla="*/ 53 w 62"/>
                <a:gd name="T25" fmla="*/ 64 h 75"/>
                <a:gd name="T26" fmla="*/ 49 w 62"/>
                <a:gd name="T27" fmla="*/ 68 h 75"/>
                <a:gd name="T28" fmla="*/ 44 w 62"/>
                <a:gd name="T29" fmla="*/ 72 h 75"/>
                <a:gd name="T30" fmla="*/ 37 w 62"/>
                <a:gd name="T31" fmla="*/ 74 h 75"/>
                <a:gd name="T32" fmla="*/ 31 w 62"/>
                <a:gd name="T33" fmla="*/ 75 h 75"/>
                <a:gd name="T34" fmla="*/ 24 w 62"/>
                <a:gd name="T35" fmla="*/ 74 h 75"/>
                <a:gd name="T36" fmla="*/ 19 w 62"/>
                <a:gd name="T37" fmla="*/ 72 h 75"/>
                <a:gd name="T38" fmla="*/ 13 w 62"/>
                <a:gd name="T39" fmla="*/ 68 h 75"/>
                <a:gd name="T40" fmla="*/ 9 w 62"/>
                <a:gd name="T41" fmla="*/ 64 h 75"/>
                <a:gd name="T42" fmla="*/ 5 w 62"/>
                <a:gd name="T43" fmla="*/ 58 h 75"/>
                <a:gd name="T44" fmla="*/ 2 w 62"/>
                <a:gd name="T45" fmla="*/ 52 h 75"/>
                <a:gd name="T46" fmla="*/ 1 w 62"/>
                <a:gd name="T47" fmla="*/ 45 h 75"/>
                <a:gd name="T48" fmla="*/ 0 w 62"/>
                <a:gd name="T49" fmla="*/ 37 h 75"/>
                <a:gd name="T50" fmla="*/ 1 w 62"/>
                <a:gd name="T51" fmla="*/ 30 h 75"/>
                <a:gd name="T52" fmla="*/ 2 w 62"/>
                <a:gd name="T53" fmla="*/ 23 h 75"/>
                <a:gd name="T54" fmla="*/ 5 w 62"/>
                <a:gd name="T55" fmla="*/ 16 h 75"/>
                <a:gd name="T56" fmla="*/ 9 w 62"/>
                <a:gd name="T57" fmla="*/ 10 h 75"/>
                <a:gd name="T58" fmla="*/ 13 w 62"/>
                <a:gd name="T59" fmla="*/ 6 h 75"/>
                <a:gd name="T60" fmla="*/ 19 w 62"/>
                <a:gd name="T61" fmla="*/ 2 h 75"/>
                <a:gd name="T62" fmla="*/ 24 w 62"/>
                <a:gd name="T63" fmla="*/ 0 h 75"/>
                <a:gd name="T64" fmla="*/ 31 w 62"/>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75"/>
                <a:gd name="T101" fmla="*/ 62 w 62"/>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75">
                  <a:moveTo>
                    <a:pt x="31" y="0"/>
                  </a:moveTo>
                  <a:lnTo>
                    <a:pt x="37" y="0"/>
                  </a:lnTo>
                  <a:lnTo>
                    <a:pt x="44" y="2"/>
                  </a:lnTo>
                  <a:lnTo>
                    <a:pt x="49" y="6"/>
                  </a:lnTo>
                  <a:lnTo>
                    <a:pt x="53" y="10"/>
                  </a:lnTo>
                  <a:lnTo>
                    <a:pt x="57" y="16"/>
                  </a:lnTo>
                  <a:lnTo>
                    <a:pt x="60" y="23"/>
                  </a:lnTo>
                  <a:lnTo>
                    <a:pt x="62" y="30"/>
                  </a:lnTo>
                  <a:lnTo>
                    <a:pt x="62" y="37"/>
                  </a:lnTo>
                  <a:lnTo>
                    <a:pt x="62" y="45"/>
                  </a:lnTo>
                  <a:lnTo>
                    <a:pt x="60" y="52"/>
                  </a:lnTo>
                  <a:lnTo>
                    <a:pt x="57" y="58"/>
                  </a:lnTo>
                  <a:lnTo>
                    <a:pt x="53" y="64"/>
                  </a:lnTo>
                  <a:lnTo>
                    <a:pt x="49" y="68"/>
                  </a:lnTo>
                  <a:lnTo>
                    <a:pt x="44" y="72"/>
                  </a:lnTo>
                  <a:lnTo>
                    <a:pt x="37" y="74"/>
                  </a:lnTo>
                  <a:lnTo>
                    <a:pt x="31" y="75"/>
                  </a:lnTo>
                  <a:lnTo>
                    <a:pt x="24" y="74"/>
                  </a:lnTo>
                  <a:lnTo>
                    <a:pt x="19" y="72"/>
                  </a:lnTo>
                  <a:lnTo>
                    <a:pt x="13" y="68"/>
                  </a:lnTo>
                  <a:lnTo>
                    <a:pt x="9" y="64"/>
                  </a:lnTo>
                  <a:lnTo>
                    <a:pt x="5" y="58"/>
                  </a:lnTo>
                  <a:lnTo>
                    <a:pt x="2" y="52"/>
                  </a:lnTo>
                  <a:lnTo>
                    <a:pt x="1" y="45"/>
                  </a:lnTo>
                  <a:lnTo>
                    <a:pt x="0" y="37"/>
                  </a:lnTo>
                  <a:lnTo>
                    <a:pt x="1" y="30"/>
                  </a:lnTo>
                  <a:lnTo>
                    <a:pt x="2" y="23"/>
                  </a:lnTo>
                  <a:lnTo>
                    <a:pt x="5" y="16"/>
                  </a:lnTo>
                  <a:lnTo>
                    <a:pt x="9" y="10"/>
                  </a:lnTo>
                  <a:lnTo>
                    <a:pt x="13" y="6"/>
                  </a:lnTo>
                  <a:lnTo>
                    <a:pt x="19" y="2"/>
                  </a:lnTo>
                  <a:lnTo>
                    <a:pt x="24" y="0"/>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23" name="Freeform 731"/>
            <p:cNvSpPr>
              <a:spLocks/>
            </p:cNvSpPr>
            <p:nvPr/>
          </p:nvSpPr>
          <p:spPr bwMode="auto">
            <a:xfrm>
              <a:off x="1507" y="1757"/>
              <a:ext cx="62" cy="75"/>
            </a:xfrm>
            <a:custGeom>
              <a:avLst/>
              <a:gdLst>
                <a:gd name="T0" fmla="*/ 31 w 62"/>
                <a:gd name="T1" fmla="*/ 0 h 75"/>
                <a:gd name="T2" fmla="*/ 37 w 62"/>
                <a:gd name="T3" fmla="*/ 0 h 75"/>
                <a:gd name="T4" fmla="*/ 44 w 62"/>
                <a:gd name="T5" fmla="*/ 2 h 75"/>
                <a:gd name="T6" fmla="*/ 49 w 62"/>
                <a:gd name="T7" fmla="*/ 6 h 75"/>
                <a:gd name="T8" fmla="*/ 53 w 62"/>
                <a:gd name="T9" fmla="*/ 10 h 75"/>
                <a:gd name="T10" fmla="*/ 57 w 62"/>
                <a:gd name="T11" fmla="*/ 16 h 75"/>
                <a:gd name="T12" fmla="*/ 60 w 62"/>
                <a:gd name="T13" fmla="*/ 23 h 75"/>
                <a:gd name="T14" fmla="*/ 62 w 62"/>
                <a:gd name="T15" fmla="*/ 30 h 75"/>
                <a:gd name="T16" fmla="*/ 62 w 62"/>
                <a:gd name="T17" fmla="*/ 37 h 75"/>
                <a:gd name="T18" fmla="*/ 62 w 62"/>
                <a:gd name="T19" fmla="*/ 45 h 75"/>
                <a:gd name="T20" fmla="*/ 60 w 62"/>
                <a:gd name="T21" fmla="*/ 52 h 75"/>
                <a:gd name="T22" fmla="*/ 57 w 62"/>
                <a:gd name="T23" fmla="*/ 58 h 75"/>
                <a:gd name="T24" fmla="*/ 53 w 62"/>
                <a:gd name="T25" fmla="*/ 64 h 75"/>
                <a:gd name="T26" fmla="*/ 49 w 62"/>
                <a:gd name="T27" fmla="*/ 68 h 75"/>
                <a:gd name="T28" fmla="*/ 44 w 62"/>
                <a:gd name="T29" fmla="*/ 72 h 75"/>
                <a:gd name="T30" fmla="*/ 37 w 62"/>
                <a:gd name="T31" fmla="*/ 74 h 75"/>
                <a:gd name="T32" fmla="*/ 31 w 62"/>
                <a:gd name="T33" fmla="*/ 75 h 75"/>
                <a:gd name="T34" fmla="*/ 24 w 62"/>
                <a:gd name="T35" fmla="*/ 74 h 75"/>
                <a:gd name="T36" fmla="*/ 19 w 62"/>
                <a:gd name="T37" fmla="*/ 72 h 75"/>
                <a:gd name="T38" fmla="*/ 13 w 62"/>
                <a:gd name="T39" fmla="*/ 68 h 75"/>
                <a:gd name="T40" fmla="*/ 9 w 62"/>
                <a:gd name="T41" fmla="*/ 64 h 75"/>
                <a:gd name="T42" fmla="*/ 5 w 62"/>
                <a:gd name="T43" fmla="*/ 58 h 75"/>
                <a:gd name="T44" fmla="*/ 2 w 62"/>
                <a:gd name="T45" fmla="*/ 52 h 75"/>
                <a:gd name="T46" fmla="*/ 1 w 62"/>
                <a:gd name="T47" fmla="*/ 45 h 75"/>
                <a:gd name="T48" fmla="*/ 0 w 62"/>
                <a:gd name="T49" fmla="*/ 37 h 75"/>
                <a:gd name="T50" fmla="*/ 1 w 62"/>
                <a:gd name="T51" fmla="*/ 30 h 75"/>
                <a:gd name="T52" fmla="*/ 2 w 62"/>
                <a:gd name="T53" fmla="*/ 23 h 75"/>
                <a:gd name="T54" fmla="*/ 5 w 62"/>
                <a:gd name="T55" fmla="*/ 16 h 75"/>
                <a:gd name="T56" fmla="*/ 9 w 62"/>
                <a:gd name="T57" fmla="*/ 10 h 75"/>
                <a:gd name="T58" fmla="*/ 13 w 62"/>
                <a:gd name="T59" fmla="*/ 6 h 75"/>
                <a:gd name="T60" fmla="*/ 19 w 62"/>
                <a:gd name="T61" fmla="*/ 2 h 75"/>
                <a:gd name="T62" fmla="*/ 24 w 62"/>
                <a:gd name="T63" fmla="*/ 0 h 75"/>
                <a:gd name="T64" fmla="*/ 31 w 62"/>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75"/>
                <a:gd name="T101" fmla="*/ 62 w 62"/>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75">
                  <a:moveTo>
                    <a:pt x="31" y="0"/>
                  </a:moveTo>
                  <a:lnTo>
                    <a:pt x="37" y="0"/>
                  </a:lnTo>
                  <a:lnTo>
                    <a:pt x="44" y="2"/>
                  </a:lnTo>
                  <a:lnTo>
                    <a:pt x="49" y="6"/>
                  </a:lnTo>
                  <a:lnTo>
                    <a:pt x="53" y="10"/>
                  </a:lnTo>
                  <a:lnTo>
                    <a:pt x="57" y="16"/>
                  </a:lnTo>
                  <a:lnTo>
                    <a:pt x="60" y="23"/>
                  </a:lnTo>
                  <a:lnTo>
                    <a:pt x="62" y="30"/>
                  </a:lnTo>
                  <a:lnTo>
                    <a:pt x="62" y="37"/>
                  </a:lnTo>
                  <a:lnTo>
                    <a:pt x="62" y="45"/>
                  </a:lnTo>
                  <a:lnTo>
                    <a:pt x="60" y="52"/>
                  </a:lnTo>
                  <a:lnTo>
                    <a:pt x="57" y="58"/>
                  </a:lnTo>
                  <a:lnTo>
                    <a:pt x="53" y="64"/>
                  </a:lnTo>
                  <a:lnTo>
                    <a:pt x="49" y="68"/>
                  </a:lnTo>
                  <a:lnTo>
                    <a:pt x="44" y="72"/>
                  </a:lnTo>
                  <a:lnTo>
                    <a:pt x="37" y="74"/>
                  </a:lnTo>
                  <a:lnTo>
                    <a:pt x="31" y="75"/>
                  </a:lnTo>
                  <a:lnTo>
                    <a:pt x="24" y="74"/>
                  </a:lnTo>
                  <a:lnTo>
                    <a:pt x="19" y="72"/>
                  </a:lnTo>
                  <a:lnTo>
                    <a:pt x="13" y="68"/>
                  </a:lnTo>
                  <a:lnTo>
                    <a:pt x="9" y="64"/>
                  </a:lnTo>
                  <a:lnTo>
                    <a:pt x="5" y="58"/>
                  </a:lnTo>
                  <a:lnTo>
                    <a:pt x="2" y="52"/>
                  </a:lnTo>
                  <a:lnTo>
                    <a:pt x="1" y="45"/>
                  </a:lnTo>
                  <a:lnTo>
                    <a:pt x="0" y="37"/>
                  </a:lnTo>
                  <a:lnTo>
                    <a:pt x="1" y="30"/>
                  </a:lnTo>
                  <a:lnTo>
                    <a:pt x="2" y="23"/>
                  </a:lnTo>
                  <a:lnTo>
                    <a:pt x="5" y="16"/>
                  </a:lnTo>
                  <a:lnTo>
                    <a:pt x="9" y="10"/>
                  </a:lnTo>
                  <a:lnTo>
                    <a:pt x="13" y="6"/>
                  </a:lnTo>
                  <a:lnTo>
                    <a:pt x="19" y="2"/>
                  </a:lnTo>
                  <a:lnTo>
                    <a:pt x="24" y="0"/>
                  </a:lnTo>
                  <a:lnTo>
                    <a:pt x="31"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24" name="Freeform 732"/>
            <p:cNvSpPr>
              <a:spLocks/>
            </p:cNvSpPr>
            <p:nvPr/>
          </p:nvSpPr>
          <p:spPr bwMode="auto">
            <a:xfrm>
              <a:off x="1192" y="1233"/>
              <a:ext cx="221" cy="227"/>
            </a:xfrm>
            <a:custGeom>
              <a:avLst/>
              <a:gdLst>
                <a:gd name="T0" fmla="*/ 43 w 221"/>
                <a:gd name="T1" fmla="*/ 0 h 227"/>
                <a:gd name="T2" fmla="*/ 178 w 221"/>
                <a:gd name="T3" fmla="*/ 0 h 227"/>
                <a:gd name="T4" fmla="*/ 182 w 221"/>
                <a:gd name="T5" fmla="*/ 1 h 227"/>
                <a:gd name="T6" fmla="*/ 187 w 221"/>
                <a:gd name="T7" fmla="*/ 2 h 227"/>
                <a:gd name="T8" fmla="*/ 191 w 221"/>
                <a:gd name="T9" fmla="*/ 3 h 227"/>
                <a:gd name="T10" fmla="*/ 195 w 221"/>
                <a:gd name="T11" fmla="*/ 5 h 227"/>
                <a:gd name="T12" fmla="*/ 202 w 221"/>
                <a:gd name="T13" fmla="*/ 11 h 227"/>
                <a:gd name="T14" fmla="*/ 208 w 221"/>
                <a:gd name="T15" fmla="*/ 19 h 227"/>
                <a:gd name="T16" fmla="*/ 213 w 221"/>
                <a:gd name="T17" fmla="*/ 29 h 227"/>
                <a:gd name="T18" fmla="*/ 217 w 221"/>
                <a:gd name="T19" fmla="*/ 40 h 227"/>
                <a:gd name="T20" fmla="*/ 220 w 221"/>
                <a:gd name="T21" fmla="*/ 53 h 227"/>
                <a:gd name="T22" fmla="*/ 221 w 221"/>
                <a:gd name="T23" fmla="*/ 66 h 227"/>
                <a:gd name="T24" fmla="*/ 221 w 221"/>
                <a:gd name="T25" fmla="*/ 162 h 227"/>
                <a:gd name="T26" fmla="*/ 220 w 221"/>
                <a:gd name="T27" fmla="*/ 174 h 227"/>
                <a:gd name="T28" fmla="*/ 217 w 221"/>
                <a:gd name="T29" fmla="*/ 187 h 227"/>
                <a:gd name="T30" fmla="*/ 213 w 221"/>
                <a:gd name="T31" fmla="*/ 198 h 227"/>
                <a:gd name="T32" fmla="*/ 208 w 221"/>
                <a:gd name="T33" fmla="*/ 208 h 227"/>
                <a:gd name="T34" fmla="*/ 202 w 221"/>
                <a:gd name="T35" fmla="*/ 216 h 227"/>
                <a:gd name="T36" fmla="*/ 195 w 221"/>
                <a:gd name="T37" fmla="*/ 222 h 227"/>
                <a:gd name="T38" fmla="*/ 191 w 221"/>
                <a:gd name="T39" fmla="*/ 224 h 227"/>
                <a:gd name="T40" fmla="*/ 187 w 221"/>
                <a:gd name="T41" fmla="*/ 226 h 227"/>
                <a:gd name="T42" fmla="*/ 182 w 221"/>
                <a:gd name="T43" fmla="*/ 227 h 227"/>
                <a:gd name="T44" fmla="*/ 178 w 221"/>
                <a:gd name="T45" fmla="*/ 227 h 227"/>
                <a:gd name="T46" fmla="*/ 43 w 221"/>
                <a:gd name="T47" fmla="*/ 227 h 227"/>
                <a:gd name="T48" fmla="*/ 39 w 221"/>
                <a:gd name="T49" fmla="*/ 227 h 227"/>
                <a:gd name="T50" fmla="*/ 34 w 221"/>
                <a:gd name="T51" fmla="*/ 226 h 227"/>
                <a:gd name="T52" fmla="*/ 30 w 221"/>
                <a:gd name="T53" fmla="*/ 224 h 227"/>
                <a:gd name="T54" fmla="*/ 26 w 221"/>
                <a:gd name="T55" fmla="*/ 222 h 227"/>
                <a:gd name="T56" fmla="*/ 19 w 221"/>
                <a:gd name="T57" fmla="*/ 216 h 227"/>
                <a:gd name="T58" fmla="*/ 13 w 221"/>
                <a:gd name="T59" fmla="*/ 208 h 227"/>
                <a:gd name="T60" fmla="*/ 8 w 221"/>
                <a:gd name="T61" fmla="*/ 198 h 227"/>
                <a:gd name="T62" fmla="*/ 4 w 221"/>
                <a:gd name="T63" fmla="*/ 187 h 227"/>
                <a:gd name="T64" fmla="*/ 1 w 221"/>
                <a:gd name="T65" fmla="*/ 174 h 227"/>
                <a:gd name="T66" fmla="*/ 0 w 221"/>
                <a:gd name="T67" fmla="*/ 162 h 227"/>
                <a:gd name="T68" fmla="*/ 0 w 221"/>
                <a:gd name="T69" fmla="*/ 66 h 227"/>
                <a:gd name="T70" fmla="*/ 1 w 221"/>
                <a:gd name="T71" fmla="*/ 53 h 227"/>
                <a:gd name="T72" fmla="*/ 4 w 221"/>
                <a:gd name="T73" fmla="*/ 40 h 227"/>
                <a:gd name="T74" fmla="*/ 8 w 221"/>
                <a:gd name="T75" fmla="*/ 29 h 227"/>
                <a:gd name="T76" fmla="*/ 13 w 221"/>
                <a:gd name="T77" fmla="*/ 19 h 227"/>
                <a:gd name="T78" fmla="*/ 19 w 221"/>
                <a:gd name="T79" fmla="*/ 11 h 227"/>
                <a:gd name="T80" fmla="*/ 26 w 221"/>
                <a:gd name="T81" fmla="*/ 5 h 227"/>
                <a:gd name="T82" fmla="*/ 30 w 221"/>
                <a:gd name="T83" fmla="*/ 3 h 227"/>
                <a:gd name="T84" fmla="*/ 34 w 221"/>
                <a:gd name="T85" fmla="*/ 2 h 227"/>
                <a:gd name="T86" fmla="*/ 39 w 221"/>
                <a:gd name="T87" fmla="*/ 1 h 227"/>
                <a:gd name="T88" fmla="*/ 43 w 221"/>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
                <a:gd name="T136" fmla="*/ 0 h 227"/>
                <a:gd name="T137" fmla="*/ 221 w 221"/>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 h="227">
                  <a:moveTo>
                    <a:pt x="43" y="0"/>
                  </a:moveTo>
                  <a:lnTo>
                    <a:pt x="178" y="0"/>
                  </a:lnTo>
                  <a:lnTo>
                    <a:pt x="182" y="1"/>
                  </a:lnTo>
                  <a:lnTo>
                    <a:pt x="187" y="2"/>
                  </a:lnTo>
                  <a:lnTo>
                    <a:pt x="191" y="3"/>
                  </a:lnTo>
                  <a:lnTo>
                    <a:pt x="195" y="5"/>
                  </a:lnTo>
                  <a:lnTo>
                    <a:pt x="202" y="11"/>
                  </a:lnTo>
                  <a:lnTo>
                    <a:pt x="208" y="19"/>
                  </a:lnTo>
                  <a:lnTo>
                    <a:pt x="213" y="29"/>
                  </a:lnTo>
                  <a:lnTo>
                    <a:pt x="217" y="40"/>
                  </a:lnTo>
                  <a:lnTo>
                    <a:pt x="220" y="53"/>
                  </a:lnTo>
                  <a:lnTo>
                    <a:pt x="221" y="66"/>
                  </a:lnTo>
                  <a:lnTo>
                    <a:pt x="221" y="162"/>
                  </a:lnTo>
                  <a:lnTo>
                    <a:pt x="220" y="174"/>
                  </a:lnTo>
                  <a:lnTo>
                    <a:pt x="217" y="187"/>
                  </a:lnTo>
                  <a:lnTo>
                    <a:pt x="213" y="198"/>
                  </a:lnTo>
                  <a:lnTo>
                    <a:pt x="208" y="208"/>
                  </a:lnTo>
                  <a:lnTo>
                    <a:pt x="202" y="216"/>
                  </a:lnTo>
                  <a:lnTo>
                    <a:pt x="195" y="222"/>
                  </a:lnTo>
                  <a:lnTo>
                    <a:pt x="191" y="224"/>
                  </a:lnTo>
                  <a:lnTo>
                    <a:pt x="187" y="226"/>
                  </a:lnTo>
                  <a:lnTo>
                    <a:pt x="182" y="227"/>
                  </a:lnTo>
                  <a:lnTo>
                    <a:pt x="178" y="227"/>
                  </a:lnTo>
                  <a:lnTo>
                    <a:pt x="43" y="227"/>
                  </a:lnTo>
                  <a:lnTo>
                    <a:pt x="39" y="227"/>
                  </a:lnTo>
                  <a:lnTo>
                    <a:pt x="34" y="226"/>
                  </a:lnTo>
                  <a:lnTo>
                    <a:pt x="30" y="224"/>
                  </a:lnTo>
                  <a:lnTo>
                    <a:pt x="26" y="222"/>
                  </a:lnTo>
                  <a:lnTo>
                    <a:pt x="19" y="216"/>
                  </a:lnTo>
                  <a:lnTo>
                    <a:pt x="13" y="208"/>
                  </a:lnTo>
                  <a:lnTo>
                    <a:pt x="8" y="198"/>
                  </a:lnTo>
                  <a:lnTo>
                    <a:pt x="4" y="187"/>
                  </a:lnTo>
                  <a:lnTo>
                    <a:pt x="1" y="174"/>
                  </a:lnTo>
                  <a:lnTo>
                    <a:pt x="0" y="162"/>
                  </a:lnTo>
                  <a:lnTo>
                    <a:pt x="0" y="66"/>
                  </a:lnTo>
                  <a:lnTo>
                    <a:pt x="1" y="53"/>
                  </a:lnTo>
                  <a:lnTo>
                    <a:pt x="4" y="40"/>
                  </a:lnTo>
                  <a:lnTo>
                    <a:pt x="8" y="29"/>
                  </a:lnTo>
                  <a:lnTo>
                    <a:pt x="13" y="19"/>
                  </a:lnTo>
                  <a:lnTo>
                    <a:pt x="19" y="11"/>
                  </a:lnTo>
                  <a:lnTo>
                    <a:pt x="26" y="5"/>
                  </a:lnTo>
                  <a:lnTo>
                    <a:pt x="30" y="3"/>
                  </a:lnTo>
                  <a:lnTo>
                    <a:pt x="34" y="2"/>
                  </a:lnTo>
                  <a:lnTo>
                    <a:pt x="39" y="1"/>
                  </a:lnTo>
                  <a:lnTo>
                    <a:pt x="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25" name="Freeform 733"/>
            <p:cNvSpPr>
              <a:spLocks/>
            </p:cNvSpPr>
            <p:nvPr/>
          </p:nvSpPr>
          <p:spPr bwMode="auto">
            <a:xfrm>
              <a:off x="1192" y="1233"/>
              <a:ext cx="221" cy="227"/>
            </a:xfrm>
            <a:custGeom>
              <a:avLst/>
              <a:gdLst>
                <a:gd name="T0" fmla="*/ 43 w 221"/>
                <a:gd name="T1" fmla="*/ 0 h 227"/>
                <a:gd name="T2" fmla="*/ 178 w 221"/>
                <a:gd name="T3" fmla="*/ 0 h 227"/>
                <a:gd name="T4" fmla="*/ 182 w 221"/>
                <a:gd name="T5" fmla="*/ 1 h 227"/>
                <a:gd name="T6" fmla="*/ 187 w 221"/>
                <a:gd name="T7" fmla="*/ 2 h 227"/>
                <a:gd name="T8" fmla="*/ 191 w 221"/>
                <a:gd name="T9" fmla="*/ 3 h 227"/>
                <a:gd name="T10" fmla="*/ 195 w 221"/>
                <a:gd name="T11" fmla="*/ 5 h 227"/>
                <a:gd name="T12" fmla="*/ 202 w 221"/>
                <a:gd name="T13" fmla="*/ 11 h 227"/>
                <a:gd name="T14" fmla="*/ 208 w 221"/>
                <a:gd name="T15" fmla="*/ 19 h 227"/>
                <a:gd name="T16" fmla="*/ 213 w 221"/>
                <a:gd name="T17" fmla="*/ 29 h 227"/>
                <a:gd name="T18" fmla="*/ 217 w 221"/>
                <a:gd name="T19" fmla="*/ 40 h 227"/>
                <a:gd name="T20" fmla="*/ 220 w 221"/>
                <a:gd name="T21" fmla="*/ 53 h 227"/>
                <a:gd name="T22" fmla="*/ 221 w 221"/>
                <a:gd name="T23" fmla="*/ 66 h 227"/>
                <a:gd name="T24" fmla="*/ 221 w 221"/>
                <a:gd name="T25" fmla="*/ 162 h 227"/>
                <a:gd name="T26" fmla="*/ 220 w 221"/>
                <a:gd name="T27" fmla="*/ 174 h 227"/>
                <a:gd name="T28" fmla="*/ 217 w 221"/>
                <a:gd name="T29" fmla="*/ 187 h 227"/>
                <a:gd name="T30" fmla="*/ 213 w 221"/>
                <a:gd name="T31" fmla="*/ 198 h 227"/>
                <a:gd name="T32" fmla="*/ 208 w 221"/>
                <a:gd name="T33" fmla="*/ 208 h 227"/>
                <a:gd name="T34" fmla="*/ 202 w 221"/>
                <a:gd name="T35" fmla="*/ 216 h 227"/>
                <a:gd name="T36" fmla="*/ 195 w 221"/>
                <a:gd name="T37" fmla="*/ 222 h 227"/>
                <a:gd name="T38" fmla="*/ 191 w 221"/>
                <a:gd name="T39" fmla="*/ 224 h 227"/>
                <a:gd name="T40" fmla="*/ 187 w 221"/>
                <a:gd name="T41" fmla="*/ 226 h 227"/>
                <a:gd name="T42" fmla="*/ 182 w 221"/>
                <a:gd name="T43" fmla="*/ 227 h 227"/>
                <a:gd name="T44" fmla="*/ 178 w 221"/>
                <a:gd name="T45" fmla="*/ 227 h 227"/>
                <a:gd name="T46" fmla="*/ 43 w 221"/>
                <a:gd name="T47" fmla="*/ 227 h 227"/>
                <a:gd name="T48" fmla="*/ 39 w 221"/>
                <a:gd name="T49" fmla="*/ 227 h 227"/>
                <a:gd name="T50" fmla="*/ 34 w 221"/>
                <a:gd name="T51" fmla="*/ 226 h 227"/>
                <a:gd name="T52" fmla="*/ 30 w 221"/>
                <a:gd name="T53" fmla="*/ 224 h 227"/>
                <a:gd name="T54" fmla="*/ 26 w 221"/>
                <a:gd name="T55" fmla="*/ 222 h 227"/>
                <a:gd name="T56" fmla="*/ 19 w 221"/>
                <a:gd name="T57" fmla="*/ 216 h 227"/>
                <a:gd name="T58" fmla="*/ 13 w 221"/>
                <a:gd name="T59" fmla="*/ 208 h 227"/>
                <a:gd name="T60" fmla="*/ 8 w 221"/>
                <a:gd name="T61" fmla="*/ 198 h 227"/>
                <a:gd name="T62" fmla="*/ 4 w 221"/>
                <a:gd name="T63" fmla="*/ 187 h 227"/>
                <a:gd name="T64" fmla="*/ 1 w 221"/>
                <a:gd name="T65" fmla="*/ 174 h 227"/>
                <a:gd name="T66" fmla="*/ 0 w 221"/>
                <a:gd name="T67" fmla="*/ 162 h 227"/>
                <a:gd name="T68" fmla="*/ 0 w 221"/>
                <a:gd name="T69" fmla="*/ 66 h 227"/>
                <a:gd name="T70" fmla="*/ 1 w 221"/>
                <a:gd name="T71" fmla="*/ 53 h 227"/>
                <a:gd name="T72" fmla="*/ 4 w 221"/>
                <a:gd name="T73" fmla="*/ 40 h 227"/>
                <a:gd name="T74" fmla="*/ 8 w 221"/>
                <a:gd name="T75" fmla="*/ 29 h 227"/>
                <a:gd name="T76" fmla="*/ 13 w 221"/>
                <a:gd name="T77" fmla="*/ 19 h 227"/>
                <a:gd name="T78" fmla="*/ 19 w 221"/>
                <a:gd name="T79" fmla="*/ 11 h 227"/>
                <a:gd name="T80" fmla="*/ 26 w 221"/>
                <a:gd name="T81" fmla="*/ 5 h 227"/>
                <a:gd name="T82" fmla="*/ 30 w 221"/>
                <a:gd name="T83" fmla="*/ 3 h 227"/>
                <a:gd name="T84" fmla="*/ 34 w 221"/>
                <a:gd name="T85" fmla="*/ 2 h 227"/>
                <a:gd name="T86" fmla="*/ 39 w 221"/>
                <a:gd name="T87" fmla="*/ 1 h 227"/>
                <a:gd name="T88" fmla="*/ 43 w 221"/>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
                <a:gd name="T136" fmla="*/ 0 h 227"/>
                <a:gd name="T137" fmla="*/ 221 w 221"/>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 h="227">
                  <a:moveTo>
                    <a:pt x="43" y="0"/>
                  </a:moveTo>
                  <a:lnTo>
                    <a:pt x="178" y="0"/>
                  </a:lnTo>
                  <a:lnTo>
                    <a:pt x="182" y="1"/>
                  </a:lnTo>
                  <a:lnTo>
                    <a:pt x="187" y="2"/>
                  </a:lnTo>
                  <a:lnTo>
                    <a:pt x="191" y="3"/>
                  </a:lnTo>
                  <a:lnTo>
                    <a:pt x="195" y="5"/>
                  </a:lnTo>
                  <a:lnTo>
                    <a:pt x="202" y="11"/>
                  </a:lnTo>
                  <a:lnTo>
                    <a:pt x="208" y="19"/>
                  </a:lnTo>
                  <a:lnTo>
                    <a:pt x="213" y="29"/>
                  </a:lnTo>
                  <a:lnTo>
                    <a:pt x="217" y="40"/>
                  </a:lnTo>
                  <a:lnTo>
                    <a:pt x="220" y="53"/>
                  </a:lnTo>
                  <a:lnTo>
                    <a:pt x="221" y="66"/>
                  </a:lnTo>
                  <a:lnTo>
                    <a:pt x="221" y="162"/>
                  </a:lnTo>
                  <a:lnTo>
                    <a:pt x="220" y="174"/>
                  </a:lnTo>
                  <a:lnTo>
                    <a:pt x="217" y="187"/>
                  </a:lnTo>
                  <a:lnTo>
                    <a:pt x="213" y="198"/>
                  </a:lnTo>
                  <a:lnTo>
                    <a:pt x="208" y="208"/>
                  </a:lnTo>
                  <a:lnTo>
                    <a:pt x="202" y="216"/>
                  </a:lnTo>
                  <a:lnTo>
                    <a:pt x="195" y="222"/>
                  </a:lnTo>
                  <a:lnTo>
                    <a:pt x="191" y="224"/>
                  </a:lnTo>
                  <a:lnTo>
                    <a:pt x="187" y="226"/>
                  </a:lnTo>
                  <a:lnTo>
                    <a:pt x="182" y="227"/>
                  </a:lnTo>
                  <a:lnTo>
                    <a:pt x="178" y="227"/>
                  </a:lnTo>
                  <a:lnTo>
                    <a:pt x="43" y="227"/>
                  </a:lnTo>
                  <a:lnTo>
                    <a:pt x="39" y="227"/>
                  </a:lnTo>
                  <a:lnTo>
                    <a:pt x="34" y="226"/>
                  </a:lnTo>
                  <a:lnTo>
                    <a:pt x="30" y="224"/>
                  </a:lnTo>
                  <a:lnTo>
                    <a:pt x="26" y="222"/>
                  </a:lnTo>
                  <a:lnTo>
                    <a:pt x="19" y="216"/>
                  </a:lnTo>
                  <a:lnTo>
                    <a:pt x="13" y="208"/>
                  </a:lnTo>
                  <a:lnTo>
                    <a:pt x="8" y="198"/>
                  </a:lnTo>
                  <a:lnTo>
                    <a:pt x="4" y="187"/>
                  </a:lnTo>
                  <a:lnTo>
                    <a:pt x="1" y="174"/>
                  </a:lnTo>
                  <a:lnTo>
                    <a:pt x="0" y="162"/>
                  </a:lnTo>
                  <a:lnTo>
                    <a:pt x="0" y="66"/>
                  </a:lnTo>
                  <a:lnTo>
                    <a:pt x="1" y="53"/>
                  </a:lnTo>
                  <a:lnTo>
                    <a:pt x="4" y="40"/>
                  </a:lnTo>
                  <a:lnTo>
                    <a:pt x="8" y="29"/>
                  </a:lnTo>
                  <a:lnTo>
                    <a:pt x="13" y="19"/>
                  </a:lnTo>
                  <a:lnTo>
                    <a:pt x="19" y="11"/>
                  </a:lnTo>
                  <a:lnTo>
                    <a:pt x="26" y="5"/>
                  </a:lnTo>
                  <a:lnTo>
                    <a:pt x="30" y="3"/>
                  </a:lnTo>
                  <a:lnTo>
                    <a:pt x="34" y="2"/>
                  </a:lnTo>
                  <a:lnTo>
                    <a:pt x="39" y="1"/>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26" name="Freeform 734"/>
            <p:cNvSpPr>
              <a:spLocks/>
            </p:cNvSpPr>
            <p:nvPr/>
          </p:nvSpPr>
          <p:spPr bwMode="auto">
            <a:xfrm>
              <a:off x="1221" y="1245"/>
              <a:ext cx="174" cy="193"/>
            </a:xfrm>
            <a:custGeom>
              <a:avLst/>
              <a:gdLst>
                <a:gd name="T0" fmla="*/ 95 w 174"/>
                <a:gd name="T1" fmla="*/ 0 h 193"/>
                <a:gd name="T2" fmla="*/ 112 w 174"/>
                <a:gd name="T3" fmla="*/ 4 h 193"/>
                <a:gd name="T4" fmla="*/ 128 w 174"/>
                <a:gd name="T5" fmla="*/ 12 h 193"/>
                <a:gd name="T6" fmla="*/ 141 w 174"/>
                <a:gd name="T7" fmla="*/ 23 h 193"/>
                <a:gd name="T8" fmla="*/ 154 w 174"/>
                <a:gd name="T9" fmla="*/ 35 h 193"/>
                <a:gd name="T10" fmla="*/ 163 w 174"/>
                <a:gd name="T11" fmla="*/ 51 h 193"/>
                <a:gd name="T12" fmla="*/ 170 w 174"/>
                <a:gd name="T13" fmla="*/ 68 h 193"/>
                <a:gd name="T14" fmla="*/ 173 w 174"/>
                <a:gd name="T15" fmla="*/ 87 h 193"/>
                <a:gd name="T16" fmla="*/ 173 w 174"/>
                <a:gd name="T17" fmla="*/ 106 h 193"/>
                <a:gd name="T18" fmla="*/ 170 w 174"/>
                <a:gd name="T19" fmla="*/ 125 h 193"/>
                <a:gd name="T20" fmla="*/ 163 w 174"/>
                <a:gd name="T21" fmla="*/ 141 h 193"/>
                <a:gd name="T22" fmla="*/ 154 w 174"/>
                <a:gd name="T23" fmla="*/ 158 h 193"/>
                <a:gd name="T24" fmla="*/ 141 w 174"/>
                <a:gd name="T25" fmla="*/ 170 h 193"/>
                <a:gd name="T26" fmla="*/ 128 w 174"/>
                <a:gd name="T27" fmla="*/ 181 h 193"/>
                <a:gd name="T28" fmla="*/ 112 w 174"/>
                <a:gd name="T29" fmla="*/ 188 h 193"/>
                <a:gd name="T30" fmla="*/ 95 w 174"/>
                <a:gd name="T31" fmla="*/ 191 h 193"/>
                <a:gd name="T32" fmla="*/ 78 w 174"/>
                <a:gd name="T33" fmla="*/ 191 h 193"/>
                <a:gd name="T34" fmla="*/ 61 w 174"/>
                <a:gd name="T35" fmla="*/ 188 h 193"/>
                <a:gd name="T36" fmla="*/ 45 w 174"/>
                <a:gd name="T37" fmla="*/ 181 h 193"/>
                <a:gd name="T38" fmla="*/ 31 w 174"/>
                <a:gd name="T39" fmla="*/ 170 h 193"/>
                <a:gd name="T40" fmla="*/ 19 w 174"/>
                <a:gd name="T41" fmla="*/ 158 h 193"/>
                <a:gd name="T42" fmla="*/ 10 w 174"/>
                <a:gd name="T43" fmla="*/ 141 h 193"/>
                <a:gd name="T44" fmla="*/ 3 w 174"/>
                <a:gd name="T45" fmla="*/ 125 h 193"/>
                <a:gd name="T46" fmla="*/ 0 w 174"/>
                <a:gd name="T47" fmla="*/ 106 h 193"/>
                <a:gd name="T48" fmla="*/ 0 w 174"/>
                <a:gd name="T49" fmla="*/ 87 h 193"/>
                <a:gd name="T50" fmla="*/ 3 w 174"/>
                <a:gd name="T51" fmla="*/ 68 h 193"/>
                <a:gd name="T52" fmla="*/ 10 w 174"/>
                <a:gd name="T53" fmla="*/ 51 h 193"/>
                <a:gd name="T54" fmla="*/ 19 w 174"/>
                <a:gd name="T55" fmla="*/ 35 h 193"/>
                <a:gd name="T56" fmla="*/ 31 w 174"/>
                <a:gd name="T57" fmla="*/ 23 h 193"/>
                <a:gd name="T58" fmla="*/ 45 w 174"/>
                <a:gd name="T59" fmla="*/ 12 h 193"/>
                <a:gd name="T60" fmla="*/ 61 w 174"/>
                <a:gd name="T61" fmla="*/ 4 h 193"/>
                <a:gd name="T62" fmla="*/ 78 w 174"/>
                <a:gd name="T63" fmla="*/ 0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3"/>
                <a:gd name="T98" fmla="*/ 174 w 174"/>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3">
                  <a:moveTo>
                    <a:pt x="87" y="0"/>
                  </a:moveTo>
                  <a:lnTo>
                    <a:pt x="95" y="0"/>
                  </a:lnTo>
                  <a:lnTo>
                    <a:pt x="104" y="2"/>
                  </a:lnTo>
                  <a:lnTo>
                    <a:pt x="112" y="4"/>
                  </a:lnTo>
                  <a:lnTo>
                    <a:pt x="120" y="7"/>
                  </a:lnTo>
                  <a:lnTo>
                    <a:pt x="128" y="12"/>
                  </a:lnTo>
                  <a:lnTo>
                    <a:pt x="135" y="17"/>
                  </a:lnTo>
                  <a:lnTo>
                    <a:pt x="141" y="23"/>
                  </a:lnTo>
                  <a:lnTo>
                    <a:pt x="148" y="28"/>
                  </a:lnTo>
                  <a:lnTo>
                    <a:pt x="154" y="35"/>
                  </a:lnTo>
                  <a:lnTo>
                    <a:pt x="159" y="42"/>
                  </a:lnTo>
                  <a:lnTo>
                    <a:pt x="163" y="51"/>
                  </a:lnTo>
                  <a:lnTo>
                    <a:pt x="167" y="59"/>
                  </a:lnTo>
                  <a:lnTo>
                    <a:pt x="170" y="68"/>
                  </a:lnTo>
                  <a:lnTo>
                    <a:pt x="172" y="77"/>
                  </a:lnTo>
                  <a:lnTo>
                    <a:pt x="173" y="87"/>
                  </a:lnTo>
                  <a:lnTo>
                    <a:pt x="174" y="96"/>
                  </a:lnTo>
                  <a:lnTo>
                    <a:pt x="173" y="106"/>
                  </a:lnTo>
                  <a:lnTo>
                    <a:pt x="172" y="116"/>
                  </a:lnTo>
                  <a:lnTo>
                    <a:pt x="170" y="125"/>
                  </a:lnTo>
                  <a:lnTo>
                    <a:pt x="167" y="133"/>
                  </a:lnTo>
                  <a:lnTo>
                    <a:pt x="163" y="141"/>
                  </a:lnTo>
                  <a:lnTo>
                    <a:pt x="159" y="150"/>
                  </a:lnTo>
                  <a:lnTo>
                    <a:pt x="154" y="158"/>
                  </a:lnTo>
                  <a:lnTo>
                    <a:pt x="148" y="164"/>
                  </a:lnTo>
                  <a:lnTo>
                    <a:pt x="141" y="170"/>
                  </a:lnTo>
                  <a:lnTo>
                    <a:pt x="135" y="176"/>
                  </a:lnTo>
                  <a:lnTo>
                    <a:pt x="128" y="181"/>
                  </a:lnTo>
                  <a:lnTo>
                    <a:pt x="120" y="184"/>
                  </a:lnTo>
                  <a:lnTo>
                    <a:pt x="112" y="188"/>
                  </a:lnTo>
                  <a:lnTo>
                    <a:pt x="104" y="190"/>
                  </a:lnTo>
                  <a:lnTo>
                    <a:pt x="95" y="191"/>
                  </a:lnTo>
                  <a:lnTo>
                    <a:pt x="87" y="193"/>
                  </a:lnTo>
                  <a:lnTo>
                    <a:pt x="78" y="191"/>
                  </a:lnTo>
                  <a:lnTo>
                    <a:pt x="69" y="190"/>
                  </a:lnTo>
                  <a:lnTo>
                    <a:pt x="61" y="188"/>
                  </a:lnTo>
                  <a:lnTo>
                    <a:pt x="52" y="184"/>
                  </a:lnTo>
                  <a:lnTo>
                    <a:pt x="45" y="181"/>
                  </a:lnTo>
                  <a:lnTo>
                    <a:pt x="38" y="176"/>
                  </a:lnTo>
                  <a:lnTo>
                    <a:pt x="31" y="170"/>
                  </a:lnTo>
                  <a:lnTo>
                    <a:pt x="25" y="164"/>
                  </a:lnTo>
                  <a:lnTo>
                    <a:pt x="19" y="158"/>
                  </a:lnTo>
                  <a:lnTo>
                    <a:pt x="14" y="150"/>
                  </a:lnTo>
                  <a:lnTo>
                    <a:pt x="10" y="141"/>
                  </a:lnTo>
                  <a:lnTo>
                    <a:pt x="6" y="133"/>
                  </a:lnTo>
                  <a:lnTo>
                    <a:pt x="3" y="125"/>
                  </a:lnTo>
                  <a:lnTo>
                    <a:pt x="1" y="116"/>
                  </a:lnTo>
                  <a:lnTo>
                    <a:pt x="0" y="106"/>
                  </a:lnTo>
                  <a:lnTo>
                    <a:pt x="0" y="96"/>
                  </a:lnTo>
                  <a:lnTo>
                    <a:pt x="0" y="87"/>
                  </a:lnTo>
                  <a:lnTo>
                    <a:pt x="1" y="77"/>
                  </a:lnTo>
                  <a:lnTo>
                    <a:pt x="3" y="68"/>
                  </a:lnTo>
                  <a:lnTo>
                    <a:pt x="6" y="59"/>
                  </a:lnTo>
                  <a:lnTo>
                    <a:pt x="10" y="51"/>
                  </a:lnTo>
                  <a:lnTo>
                    <a:pt x="14" y="42"/>
                  </a:lnTo>
                  <a:lnTo>
                    <a:pt x="19" y="35"/>
                  </a:lnTo>
                  <a:lnTo>
                    <a:pt x="25" y="28"/>
                  </a:lnTo>
                  <a:lnTo>
                    <a:pt x="31" y="23"/>
                  </a:lnTo>
                  <a:lnTo>
                    <a:pt x="38" y="17"/>
                  </a:lnTo>
                  <a:lnTo>
                    <a:pt x="45" y="12"/>
                  </a:lnTo>
                  <a:lnTo>
                    <a:pt x="52" y="7"/>
                  </a:lnTo>
                  <a:lnTo>
                    <a:pt x="61" y="4"/>
                  </a:lnTo>
                  <a:lnTo>
                    <a:pt x="69" y="2"/>
                  </a:lnTo>
                  <a:lnTo>
                    <a:pt x="78"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27" name="Freeform 735"/>
            <p:cNvSpPr>
              <a:spLocks/>
            </p:cNvSpPr>
            <p:nvPr/>
          </p:nvSpPr>
          <p:spPr bwMode="auto">
            <a:xfrm>
              <a:off x="1221" y="1245"/>
              <a:ext cx="174" cy="193"/>
            </a:xfrm>
            <a:custGeom>
              <a:avLst/>
              <a:gdLst>
                <a:gd name="T0" fmla="*/ 95 w 174"/>
                <a:gd name="T1" fmla="*/ 0 h 193"/>
                <a:gd name="T2" fmla="*/ 112 w 174"/>
                <a:gd name="T3" fmla="*/ 4 h 193"/>
                <a:gd name="T4" fmla="*/ 128 w 174"/>
                <a:gd name="T5" fmla="*/ 12 h 193"/>
                <a:gd name="T6" fmla="*/ 141 w 174"/>
                <a:gd name="T7" fmla="*/ 23 h 193"/>
                <a:gd name="T8" fmla="*/ 154 w 174"/>
                <a:gd name="T9" fmla="*/ 35 h 193"/>
                <a:gd name="T10" fmla="*/ 163 w 174"/>
                <a:gd name="T11" fmla="*/ 51 h 193"/>
                <a:gd name="T12" fmla="*/ 170 w 174"/>
                <a:gd name="T13" fmla="*/ 68 h 193"/>
                <a:gd name="T14" fmla="*/ 173 w 174"/>
                <a:gd name="T15" fmla="*/ 87 h 193"/>
                <a:gd name="T16" fmla="*/ 173 w 174"/>
                <a:gd name="T17" fmla="*/ 106 h 193"/>
                <a:gd name="T18" fmla="*/ 170 w 174"/>
                <a:gd name="T19" fmla="*/ 125 h 193"/>
                <a:gd name="T20" fmla="*/ 163 w 174"/>
                <a:gd name="T21" fmla="*/ 141 h 193"/>
                <a:gd name="T22" fmla="*/ 154 w 174"/>
                <a:gd name="T23" fmla="*/ 158 h 193"/>
                <a:gd name="T24" fmla="*/ 141 w 174"/>
                <a:gd name="T25" fmla="*/ 170 h 193"/>
                <a:gd name="T26" fmla="*/ 128 w 174"/>
                <a:gd name="T27" fmla="*/ 181 h 193"/>
                <a:gd name="T28" fmla="*/ 112 w 174"/>
                <a:gd name="T29" fmla="*/ 188 h 193"/>
                <a:gd name="T30" fmla="*/ 95 w 174"/>
                <a:gd name="T31" fmla="*/ 191 h 193"/>
                <a:gd name="T32" fmla="*/ 78 w 174"/>
                <a:gd name="T33" fmla="*/ 191 h 193"/>
                <a:gd name="T34" fmla="*/ 61 w 174"/>
                <a:gd name="T35" fmla="*/ 188 h 193"/>
                <a:gd name="T36" fmla="*/ 45 w 174"/>
                <a:gd name="T37" fmla="*/ 181 h 193"/>
                <a:gd name="T38" fmla="*/ 31 w 174"/>
                <a:gd name="T39" fmla="*/ 170 h 193"/>
                <a:gd name="T40" fmla="*/ 19 w 174"/>
                <a:gd name="T41" fmla="*/ 158 h 193"/>
                <a:gd name="T42" fmla="*/ 10 w 174"/>
                <a:gd name="T43" fmla="*/ 141 h 193"/>
                <a:gd name="T44" fmla="*/ 3 w 174"/>
                <a:gd name="T45" fmla="*/ 125 h 193"/>
                <a:gd name="T46" fmla="*/ 0 w 174"/>
                <a:gd name="T47" fmla="*/ 106 h 193"/>
                <a:gd name="T48" fmla="*/ 0 w 174"/>
                <a:gd name="T49" fmla="*/ 87 h 193"/>
                <a:gd name="T50" fmla="*/ 3 w 174"/>
                <a:gd name="T51" fmla="*/ 68 h 193"/>
                <a:gd name="T52" fmla="*/ 10 w 174"/>
                <a:gd name="T53" fmla="*/ 51 h 193"/>
                <a:gd name="T54" fmla="*/ 19 w 174"/>
                <a:gd name="T55" fmla="*/ 35 h 193"/>
                <a:gd name="T56" fmla="*/ 31 w 174"/>
                <a:gd name="T57" fmla="*/ 23 h 193"/>
                <a:gd name="T58" fmla="*/ 45 w 174"/>
                <a:gd name="T59" fmla="*/ 12 h 193"/>
                <a:gd name="T60" fmla="*/ 61 w 174"/>
                <a:gd name="T61" fmla="*/ 4 h 193"/>
                <a:gd name="T62" fmla="*/ 78 w 174"/>
                <a:gd name="T63" fmla="*/ 0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3"/>
                <a:gd name="T98" fmla="*/ 174 w 174"/>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3">
                  <a:moveTo>
                    <a:pt x="87" y="0"/>
                  </a:moveTo>
                  <a:lnTo>
                    <a:pt x="95" y="0"/>
                  </a:lnTo>
                  <a:lnTo>
                    <a:pt x="104" y="2"/>
                  </a:lnTo>
                  <a:lnTo>
                    <a:pt x="112" y="4"/>
                  </a:lnTo>
                  <a:lnTo>
                    <a:pt x="120" y="7"/>
                  </a:lnTo>
                  <a:lnTo>
                    <a:pt x="128" y="12"/>
                  </a:lnTo>
                  <a:lnTo>
                    <a:pt x="135" y="17"/>
                  </a:lnTo>
                  <a:lnTo>
                    <a:pt x="141" y="23"/>
                  </a:lnTo>
                  <a:lnTo>
                    <a:pt x="148" y="28"/>
                  </a:lnTo>
                  <a:lnTo>
                    <a:pt x="154" y="35"/>
                  </a:lnTo>
                  <a:lnTo>
                    <a:pt x="159" y="42"/>
                  </a:lnTo>
                  <a:lnTo>
                    <a:pt x="163" y="51"/>
                  </a:lnTo>
                  <a:lnTo>
                    <a:pt x="167" y="59"/>
                  </a:lnTo>
                  <a:lnTo>
                    <a:pt x="170" y="68"/>
                  </a:lnTo>
                  <a:lnTo>
                    <a:pt x="172" y="77"/>
                  </a:lnTo>
                  <a:lnTo>
                    <a:pt x="173" y="87"/>
                  </a:lnTo>
                  <a:lnTo>
                    <a:pt x="174" y="96"/>
                  </a:lnTo>
                  <a:lnTo>
                    <a:pt x="173" y="106"/>
                  </a:lnTo>
                  <a:lnTo>
                    <a:pt x="172" y="116"/>
                  </a:lnTo>
                  <a:lnTo>
                    <a:pt x="170" y="125"/>
                  </a:lnTo>
                  <a:lnTo>
                    <a:pt x="167" y="133"/>
                  </a:lnTo>
                  <a:lnTo>
                    <a:pt x="163" y="141"/>
                  </a:lnTo>
                  <a:lnTo>
                    <a:pt x="159" y="150"/>
                  </a:lnTo>
                  <a:lnTo>
                    <a:pt x="154" y="158"/>
                  </a:lnTo>
                  <a:lnTo>
                    <a:pt x="148" y="164"/>
                  </a:lnTo>
                  <a:lnTo>
                    <a:pt x="141" y="170"/>
                  </a:lnTo>
                  <a:lnTo>
                    <a:pt x="135" y="176"/>
                  </a:lnTo>
                  <a:lnTo>
                    <a:pt x="128" y="181"/>
                  </a:lnTo>
                  <a:lnTo>
                    <a:pt x="120" y="184"/>
                  </a:lnTo>
                  <a:lnTo>
                    <a:pt x="112" y="188"/>
                  </a:lnTo>
                  <a:lnTo>
                    <a:pt x="104" y="190"/>
                  </a:lnTo>
                  <a:lnTo>
                    <a:pt x="95" y="191"/>
                  </a:lnTo>
                  <a:lnTo>
                    <a:pt x="87" y="193"/>
                  </a:lnTo>
                  <a:lnTo>
                    <a:pt x="78" y="191"/>
                  </a:lnTo>
                  <a:lnTo>
                    <a:pt x="69" y="190"/>
                  </a:lnTo>
                  <a:lnTo>
                    <a:pt x="61" y="188"/>
                  </a:lnTo>
                  <a:lnTo>
                    <a:pt x="52" y="184"/>
                  </a:lnTo>
                  <a:lnTo>
                    <a:pt x="45" y="181"/>
                  </a:lnTo>
                  <a:lnTo>
                    <a:pt x="38" y="176"/>
                  </a:lnTo>
                  <a:lnTo>
                    <a:pt x="31" y="170"/>
                  </a:lnTo>
                  <a:lnTo>
                    <a:pt x="25" y="164"/>
                  </a:lnTo>
                  <a:lnTo>
                    <a:pt x="19" y="158"/>
                  </a:lnTo>
                  <a:lnTo>
                    <a:pt x="14" y="150"/>
                  </a:lnTo>
                  <a:lnTo>
                    <a:pt x="10" y="141"/>
                  </a:lnTo>
                  <a:lnTo>
                    <a:pt x="6" y="133"/>
                  </a:lnTo>
                  <a:lnTo>
                    <a:pt x="3" y="125"/>
                  </a:lnTo>
                  <a:lnTo>
                    <a:pt x="1" y="116"/>
                  </a:lnTo>
                  <a:lnTo>
                    <a:pt x="0" y="106"/>
                  </a:lnTo>
                  <a:lnTo>
                    <a:pt x="0" y="96"/>
                  </a:lnTo>
                  <a:lnTo>
                    <a:pt x="0" y="87"/>
                  </a:lnTo>
                  <a:lnTo>
                    <a:pt x="1" y="77"/>
                  </a:lnTo>
                  <a:lnTo>
                    <a:pt x="3" y="68"/>
                  </a:lnTo>
                  <a:lnTo>
                    <a:pt x="6" y="59"/>
                  </a:lnTo>
                  <a:lnTo>
                    <a:pt x="10" y="51"/>
                  </a:lnTo>
                  <a:lnTo>
                    <a:pt x="14" y="42"/>
                  </a:lnTo>
                  <a:lnTo>
                    <a:pt x="19" y="35"/>
                  </a:lnTo>
                  <a:lnTo>
                    <a:pt x="25" y="28"/>
                  </a:lnTo>
                  <a:lnTo>
                    <a:pt x="31" y="23"/>
                  </a:lnTo>
                  <a:lnTo>
                    <a:pt x="38" y="17"/>
                  </a:lnTo>
                  <a:lnTo>
                    <a:pt x="45" y="12"/>
                  </a:lnTo>
                  <a:lnTo>
                    <a:pt x="52" y="7"/>
                  </a:lnTo>
                  <a:lnTo>
                    <a:pt x="61" y="4"/>
                  </a:lnTo>
                  <a:lnTo>
                    <a:pt x="69" y="2"/>
                  </a:lnTo>
                  <a:lnTo>
                    <a:pt x="78" y="0"/>
                  </a:lnTo>
                  <a:lnTo>
                    <a:pt x="87"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28" name="Freeform 736"/>
            <p:cNvSpPr>
              <a:spLocks/>
            </p:cNvSpPr>
            <p:nvPr/>
          </p:nvSpPr>
          <p:spPr bwMode="auto">
            <a:xfrm>
              <a:off x="1280" y="1303"/>
              <a:ext cx="61" cy="74"/>
            </a:xfrm>
            <a:custGeom>
              <a:avLst/>
              <a:gdLst>
                <a:gd name="T0" fmla="*/ 31 w 61"/>
                <a:gd name="T1" fmla="*/ 0 h 74"/>
                <a:gd name="T2" fmla="*/ 37 w 61"/>
                <a:gd name="T3" fmla="*/ 0 h 74"/>
                <a:gd name="T4" fmla="*/ 42 w 61"/>
                <a:gd name="T5" fmla="*/ 2 h 74"/>
                <a:gd name="T6" fmla="*/ 48 w 61"/>
                <a:gd name="T7" fmla="*/ 5 h 74"/>
                <a:gd name="T8" fmla="*/ 52 w 61"/>
                <a:gd name="T9" fmla="*/ 10 h 74"/>
                <a:gd name="T10" fmla="*/ 56 w 61"/>
                <a:gd name="T11" fmla="*/ 16 h 74"/>
                <a:gd name="T12" fmla="*/ 59 w 61"/>
                <a:gd name="T13" fmla="*/ 22 h 74"/>
                <a:gd name="T14" fmla="*/ 61 w 61"/>
                <a:gd name="T15" fmla="*/ 30 h 74"/>
                <a:gd name="T16" fmla="*/ 61 w 61"/>
                <a:gd name="T17" fmla="*/ 37 h 74"/>
                <a:gd name="T18" fmla="*/ 61 w 61"/>
                <a:gd name="T19" fmla="*/ 45 h 74"/>
                <a:gd name="T20" fmla="*/ 59 w 61"/>
                <a:gd name="T21" fmla="*/ 52 h 74"/>
                <a:gd name="T22" fmla="*/ 56 w 61"/>
                <a:gd name="T23" fmla="*/ 58 h 74"/>
                <a:gd name="T24" fmla="*/ 52 w 61"/>
                <a:gd name="T25" fmla="*/ 64 h 74"/>
                <a:gd name="T26" fmla="*/ 48 w 61"/>
                <a:gd name="T27" fmla="*/ 68 h 74"/>
                <a:gd name="T28" fmla="*/ 42 w 61"/>
                <a:gd name="T29" fmla="*/ 72 h 74"/>
                <a:gd name="T30" fmla="*/ 37 w 61"/>
                <a:gd name="T31" fmla="*/ 74 h 74"/>
                <a:gd name="T32" fmla="*/ 31 w 61"/>
                <a:gd name="T33" fmla="*/ 74 h 74"/>
                <a:gd name="T34" fmla="*/ 24 w 61"/>
                <a:gd name="T35" fmla="*/ 74 h 74"/>
                <a:gd name="T36" fmla="*/ 19 w 61"/>
                <a:gd name="T37" fmla="*/ 72 h 74"/>
                <a:gd name="T38" fmla="*/ 13 w 61"/>
                <a:gd name="T39" fmla="*/ 68 h 74"/>
                <a:gd name="T40" fmla="*/ 9 w 61"/>
                <a:gd name="T41" fmla="*/ 64 h 74"/>
                <a:gd name="T42" fmla="*/ 5 w 61"/>
                <a:gd name="T43" fmla="*/ 58 h 74"/>
                <a:gd name="T44" fmla="*/ 2 w 61"/>
                <a:gd name="T45" fmla="*/ 52 h 74"/>
                <a:gd name="T46" fmla="*/ 0 w 61"/>
                <a:gd name="T47" fmla="*/ 45 h 74"/>
                <a:gd name="T48" fmla="*/ 0 w 61"/>
                <a:gd name="T49" fmla="*/ 37 h 74"/>
                <a:gd name="T50" fmla="*/ 0 w 61"/>
                <a:gd name="T51" fmla="*/ 30 h 74"/>
                <a:gd name="T52" fmla="*/ 2 w 61"/>
                <a:gd name="T53" fmla="*/ 22 h 74"/>
                <a:gd name="T54" fmla="*/ 5 w 61"/>
                <a:gd name="T55" fmla="*/ 16 h 74"/>
                <a:gd name="T56" fmla="*/ 9 w 61"/>
                <a:gd name="T57" fmla="*/ 10 h 74"/>
                <a:gd name="T58" fmla="*/ 13 w 61"/>
                <a:gd name="T59" fmla="*/ 5 h 74"/>
                <a:gd name="T60" fmla="*/ 19 w 61"/>
                <a:gd name="T61" fmla="*/ 2 h 74"/>
                <a:gd name="T62" fmla="*/ 24 w 61"/>
                <a:gd name="T63" fmla="*/ 0 h 74"/>
                <a:gd name="T64" fmla="*/ 31 w 61"/>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74"/>
                <a:gd name="T101" fmla="*/ 61 w 61"/>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74">
                  <a:moveTo>
                    <a:pt x="31" y="0"/>
                  </a:moveTo>
                  <a:lnTo>
                    <a:pt x="37" y="0"/>
                  </a:lnTo>
                  <a:lnTo>
                    <a:pt x="42" y="2"/>
                  </a:lnTo>
                  <a:lnTo>
                    <a:pt x="48" y="5"/>
                  </a:lnTo>
                  <a:lnTo>
                    <a:pt x="52" y="10"/>
                  </a:lnTo>
                  <a:lnTo>
                    <a:pt x="56" y="16"/>
                  </a:lnTo>
                  <a:lnTo>
                    <a:pt x="59" y="22"/>
                  </a:lnTo>
                  <a:lnTo>
                    <a:pt x="61" y="30"/>
                  </a:lnTo>
                  <a:lnTo>
                    <a:pt x="61" y="37"/>
                  </a:lnTo>
                  <a:lnTo>
                    <a:pt x="61" y="45"/>
                  </a:lnTo>
                  <a:lnTo>
                    <a:pt x="59" y="52"/>
                  </a:lnTo>
                  <a:lnTo>
                    <a:pt x="56" y="58"/>
                  </a:lnTo>
                  <a:lnTo>
                    <a:pt x="52" y="64"/>
                  </a:lnTo>
                  <a:lnTo>
                    <a:pt x="48" y="68"/>
                  </a:lnTo>
                  <a:lnTo>
                    <a:pt x="42" y="72"/>
                  </a:lnTo>
                  <a:lnTo>
                    <a:pt x="37" y="74"/>
                  </a:lnTo>
                  <a:lnTo>
                    <a:pt x="31" y="74"/>
                  </a:lnTo>
                  <a:lnTo>
                    <a:pt x="24" y="74"/>
                  </a:lnTo>
                  <a:lnTo>
                    <a:pt x="19" y="72"/>
                  </a:lnTo>
                  <a:lnTo>
                    <a:pt x="13" y="68"/>
                  </a:lnTo>
                  <a:lnTo>
                    <a:pt x="9" y="64"/>
                  </a:lnTo>
                  <a:lnTo>
                    <a:pt x="5" y="58"/>
                  </a:lnTo>
                  <a:lnTo>
                    <a:pt x="2" y="52"/>
                  </a:lnTo>
                  <a:lnTo>
                    <a:pt x="0" y="45"/>
                  </a:lnTo>
                  <a:lnTo>
                    <a:pt x="0" y="37"/>
                  </a:lnTo>
                  <a:lnTo>
                    <a:pt x="0" y="30"/>
                  </a:lnTo>
                  <a:lnTo>
                    <a:pt x="2" y="22"/>
                  </a:lnTo>
                  <a:lnTo>
                    <a:pt x="5" y="16"/>
                  </a:lnTo>
                  <a:lnTo>
                    <a:pt x="9" y="10"/>
                  </a:lnTo>
                  <a:lnTo>
                    <a:pt x="13" y="5"/>
                  </a:lnTo>
                  <a:lnTo>
                    <a:pt x="19" y="2"/>
                  </a:lnTo>
                  <a:lnTo>
                    <a:pt x="24" y="0"/>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29" name="Freeform 737"/>
            <p:cNvSpPr>
              <a:spLocks/>
            </p:cNvSpPr>
            <p:nvPr/>
          </p:nvSpPr>
          <p:spPr bwMode="auto">
            <a:xfrm>
              <a:off x="1280" y="1303"/>
              <a:ext cx="61" cy="74"/>
            </a:xfrm>
            <a:custGeom>
              <a:avLst/>
              <a:gdLst>
                <a:gd name="T0" fmla="*/ 31 w 61"/>
                <a:gd name="T1" fmla="*/ 0 h 74"/>
                <a:gd name="T2" fmla="*/ 37 w 61"/>
                <a:gd name="T3" fmla="*/ 0 h 74"/>
                <a:gd name="T4" fmla="*/ 42 w 61"/>
                <a:gd name="T5" fmla="*/ 2 h 74"/>
                <a:gd name="T6" fmla="*/ 48 w 61"/>
                <a:gd name="T7" fmla="*/ 5 h 74"/>
                <a:gd name="T8" fmla="*/ 52 w 61"/>
                <a:gd name="T9" fmla="*/ 10 h 74"/>
                <a:gd name="T10" fmla="*/ 56 w 61"/>
                <a:gd name="T11" fmla="*/ 16 h 74"/>
                <a:gd name="T12" fmla="*/ 59 w 61"/>
                <a:gd name="T13" fmla="*/ 22 h 74"/>
                <a:gd name="T14" fmla="*/ 61 w 61"/>
                <a:gd name="T15" fmla="*/ 30 h 74"/>
                <a:gd name="T16" fmla="*/ 61 w 61"/>
                <a:gd name="T17" fmla="*/ 37 h 74"/>
                <a:gd name="T18" fmla="*/ 61 w 61"/>
                <a:gd name="T19" fmla="*/ 45 h 74"/>
                <a:gd name="T20" fmla="*/ 59 w 61"/>
                <a:gd name="T21" fmla="*/ 52 h 74"/>
                <a:gd name="T22" fmla="*/ 56 w 61"/>
                <a:gd name="T23" fmla="*/ 58 h 74"/>
                <a:gd name="T24" fmla="*/ 52 w 61"/>
                <a:gd name="T25" fmla="*/ 64 h 74"/>
                <a:gd name="T26" fmla="*/ 48 w 61"/>
                <a:gd name="T27" fmla="*/ 68 h 74"/>
                <a:gd name="T28" fmla="*/ 42 w 61"/>
                <a:gd name="T29" fmla="*/ 72 h 74"/>
                <a:gd name="T30" fmla="*/ 37 w 61"/>
                <a:gd name="T31" fmla="*/ 74 h 74"/>
                <a:gd name="T32" fmla="*/ 31 w 61"/>
                <a:gd name="T33" fmla="*/ 74 h 74"/>
                <a:gd name="T34" fmla="*/ 24 w 61"/>
                <a:gd name="T35" fmla="*/ 74 h 74"/>
                <a:gd name="T36" fmla="*/ 19 w 61"/>
                <a:gd name="T37" fmla="*/ 72 h 74"/>
                <a:gd name="T38" fmla="*/ 13 w 61"/>
                <a:gd name="T39" fmla="*/ 68 h 74"/>
                <a:gd name="T40" fmla="*/ 9 w 61"/>
                <a:gd name="T41" fmla="*/ 64 h 74"/>
                <a:gd name="T42" fmla="*/ 5 w 61"/>
                <a:gd name="T43" fmla="*/ 58 h 74"/>
                <a:gd name="T44" fmla="*/ 2 w 61"/>
                <a:gd name="T45" fmla="*/ 52 h 74"/>
                <a:gd name="T46" fmla="*/ 0 w 61"/>
                <a:gd name="T47" fmla="*/ 45 h 74"/>
                <a:gd name="T48" fmla="*/ 0 w 61"/>
                <a:gd name="T49" fmla="*/ 37 h 74"/>
                <a:gd name="T50" fmla="*/ 0 w 61"/>
                <a:gd name="T51" fmla="*/ 30 h 74"/>
                <a:gd name="T52" fmla="*/ 2 w 61"/>
                <a:gd name="T53" fmla="*/ 22 h 74"/>
                <a:gd name="T54" fmla="*/ 5 w 61"/>
                <a:gd name="T55" fmla="*/ 16 h 74"/>
                <a:gd name="T56" fmla="*/ 9 w 61"/>
                <a:gd name="T57" fmla="*/ 10 h 74"/>
                <a:gd name="T58" fmla="*/ 13 w 61"/>
                <a:gd name="T59" fmla="*/ 5 h 74"/>
                <a:gd name="T60" fmla="*/ 19 w 61"/>
                <a:gd name="T61" fmla="*/ 2 h 74"/>
                <a:gd name="T62" fmla="*/ 24 w 61"/>
                <a:gd name="T63" fmla="*/ 0 h 74"/>
                <a:gd name="T64" fmla="*/ 31 w 61"/>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74"/>
                <a:gd name="T101" fmla="*/ 61 w 61"/>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74">
                  <a:moveTo>
                    <a:pt x="31" y="0"/>
                  </a:moveTo>
                  <a:lnTo>
                    <a:pt x="37" y="0"/>
                  </a:lnTo>
                  <a:lnTo>
                    <a:pt x="42" y="2"/>
                  </a:lnTo>
                  <a:lnTo>
                    <a:pt x="48" y="5"/>
                  </a:lnTo>
                  <a:lnTo>
                    <a:pt x="52" y="10"/>
                  </a:lnTo>
                  <a:lnTo>
                    <a:pt x="56" y="16"/>
                  </a:lnTo>
                  <a:lnTo>
                    <a:pt x="59" y="22"/>
                  </a:lnTo>
                  <a:lnTo>
                    <a:pt x="61" y="30"/>
                  </a:lnTo>
                  <a:lnTo>
                    <a:pt x="61" y="37"/>
                  </a:lnTo>
                  <a:lnTo>
                    <a:pt x="61" y="45"/>
                  </a:lnTo>
                  <a:lnTo>
                    <a:pt x="59" y="52"/>
                  </a:lnTo>
                  <a:lnTo>
                    <a:pt x="56" y="58"/>
                  </a:lnTo>
                  <a:lnTo>
                    <a:pt x="52" y="64"/>
                  </a:lnTo>
                  <a:lnTo>
                    <a:pt x="48" y="68"/>
                  </a:lnTo>
                  <a:lnTo>
                    <a:pt x="42" y="72"/>
                  </a:lnTo>
                  <a:lnTo>
                    <a:pt x="37" y="74"/>
                  </a:lnTo>
                  <a:lnTo>
                    <a:pt x="31" y="74"/>
                  </a:lnTo>
                  <a:lnTo>
                    <a:pt x="24" y="74"/>
                  </a:lnTo>
                  <a:lnTo>
                    <a:pt x="19" y="72"/>
                  </a:lnTo>
                  <a:lnTo>
                    <a:pt x="13" y="68"/>
                  </a:lnTo>
                  <a:lnTo>
                    <a:pt x="9" y="64"/>
                  </a:lnTo>
                  <a:lnTo>
                    <a:pt x="5" y="58"/>
                  </a:lnTo>
                  <a:lnTo>
                    <a:pt x="2" y="52"/>
                  </a:lnTo>
                  <a:lnTo>
                    <a:pt x="0" y="45"/>
                  </a:lnTo>
                  <a:lnTo>
                    <a:pt x="0" y="37"/>
                  </a:lnTo>
                  <a:lnTo>
                    <a:pt x="0" y="30"/>
                  </a:lnTo>
                  <a:lnTo>
                    <a:pt x="2" y="22"/>
                  </a:lnTo>
                  <a:lnTo>
                    <a:pt x="5" y="16"/>
                  </a:lnTo>
                  <a:lnTo>
                    <a:pt x="9" y="10"/>
                  </a:lnTo>
                  <a:lnTo>
                    <a:pt x="13" y="5"/>
                  </a:lnTo>
                  <a:lnTo>
                    <a:pt x="19" y="2"/>
                  </a:lnTo>
                  <a:lnTo>
                    <a:pt x="24" y="0"/>
                  </a:lnTo>
                  <a:lnTo>
                    <a:pt x="31"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30" name="Freeform 738"/>
            <p:cNvSpPr>
              <a:spLocks/>
            </p:cNvSpPr>
            <p:nvPr/>
          </p:nvSpPr>
          <p:spPr bwMode="auto">
            <a:xfrm>
              <a:off x="1419" y="1233"/>
              <a:ext cx="222" cy="227"/>
            </a:xfrm>
            <a:custGeom>
              <a:avLst/>
              <a:gdLst>
                <a:gd name="T0" fmla="*/ 44 w 222"/>
                <a:gd name="T1" fmla="*/ 0 h 227"/>
                <a:gd name="T2" fmla="*/ 178 w 222"/>
                <a:gd name="T3" fmla="*/ 0 h 227"/>
                <a:gd name="T4" fmla="*/ 182 w 222"/>
                <a:gd name="T5" fmla="*/ 1 h 227"/>
                <a:gd name="T6" fmla="*/ 187 w 222"/>
                <a:gd name="T7" fmla="*/ 2 h 227"/>
                <a:gd name="T8" fmla="*/ 191 w 222"/>
                <a:gd name="T9" fmla="*/ 3 h 227"/>
                <a:gd name="T10" fmla="*/ 195 w 222"/>
                <a:gd name="T11" fmla="*/ 5 h 227"/>
                <a:gd name="T12" fmla="*/ 202 w 222"/>
                <a:gd name="T13" fmla="*/ 11 h 227"/>
                <a:gd name="T14" fmla="*/ 208 w 222"/>
                <a:gd name="T15" fmla="*/ 19 h 227"/>
                <a:gd name="T16" fmla="*/ 214 w 222"/>
                <a:gd name="T17" fmla="*/ 29 h 227"/>
                <a:gd name="T18" fmla="*/ 219 w 222"/>
                <a:gd name="T19" fmla="*/ 40 h 227"/>
                <a:gd name="T20" fmla="*/ 221 w 222"/>
                <a:gd name="T21" fmla="*/ 53 h 227"/>
                <a:gd name="T22" fmla="*/ 222 w 222"/>
                <a:gd name="T23" fmla="*/ 66 h 227"/>
                <a:gd name="T24" fmla="*/ 222 w 222"/>
                <a:gd name="T25" fmla="*/ 162 h 227"/>
                <a:gd name="T26" fmla="*/ 221 w 222"/>
                <a:gd name="T27" fmla="*/ 174 h 227"/>
                <a:gd name="T28" fmla="*/ 219 w 222"/>
                <a:gd name="T29" fmla="*/ 187 h 227"/>
                <a:gd name="T30" fmla="*/ 214 w 222"/>
                <a:gd name="T31" fmla="*/ 198 h 227"/>
                <a:gd name="T32" fmla="*/ 208 w 222"/>
                <a:gd name="T33" fmla="*/ 208 h 227"/>
                <a:gd name="T34" fmla="*/ 202 w 222"/>
                <a:gd name="T35" fmla="*/ 216 h 227"/>
                <a:gd name="T36" fmla="*/ 195 w 222"/>
                <a:gd name="T37" fmla="*/ 222 h 227"/>
                <a:gd name="T38" fmla="*/ 191 w 222"/>
                <a:gd name="T39" fmla="*/ 224 h 227"/>
                <a:gd name="T40" fmla="*/ 187 w 222"/>
                <a:gd name="T41" fmla="*/ 226 h 227"/>
                <a:gd name="T42" fmla="*/ 182 w 222"/>
                <a:gd name="T43" fmla="*/ 227 h 227"/>
                <a:gd name="T44" fmla="*/ 178 w 222"/>
                <a:gd name="T45" fmla="*/ 227 h 227"/>
                <a:gd name="T46" fmla="*/ 44 w 222"/>
                <a:gd name="T47" fmla="*/ 227 h 227"/>
                <a:gd name="T48" fmla="*/ 40 w 222"/>
                <a:gd name="T49" fmla="*/ 227 h 227"/>
                <a:gd name="T50" fmla="*/ 35 w 222"/>
                <a:gd name="T51" fmla="*/ 226 h 227"/>
                <a:gd name="T52" fmla="*/ 30 w 222"/>
                <a:gd name="T53" fmla="*/ 224 h 227"/>
                <a:gd name="T54" fmla="*/ 27 w 222"/>
                <a:gd name="T55" fmla="*/ 222 h 227"/>
                <a:gd name="T56" fmla="*/ 19 w 222"/>
                <a:gd name="T57" fmla="*/ 216 h 227"/>
                <a:gd name="T58" fmla="*/ 13 w 222"/>
                <a:gd name="T59" fmla="*/ 208 h 227"/>
                <a:gd name="T60" fmla="*/ 8 w 222"/>
                <a:gd name="T61" fmla="*/ 198 h 227"/>
                <a:gd name="T62" fmla="*/ 4 w 222"/>
                <a:gd name="T63" fmla="*/ 187 h 227"/>
                <a:gd name="T64" fmla="*/ 1 w 222"/>
                <a:gd name="T65" fmla="*/ 174 h 227"/>
                <a:gd name="T66" fmla="*/ 0 w 222"/>
                <a:gd name="T67" fmla="*/ 162 h 227"/>
                <a:gd name="T68" fmla="*/ 0 w 222"/>
                <a:gd name="T69" fmla="*/ 66 h 227"/>
                <a:gd name="T70" fmla="*/ 1 w 222"/>
                <a:gd name="T71" fmla="*/ 53 h 227"/>
                <a:gd name="T72" fmla="*/ 4 w 222"/>
                <a:gd name="T73" fmla="*/ 40 h 227"/>
                <a:gd name="T74" fmla="*/ 8 w 222"/>
                <a:gd name="T75" fmla="*/ 29 h 227"/>
                <a:gd name="T76" fmla="*/ 13 w 222"/>
                <a:gd name="T77" fmla="*/ 19 h 227"/>
                <a:gd name="T78" fmla="*/ 19 w 222"/>
                <a:gd name="T79" fmla="*/ 11 h 227"/>
                <a:gd name="T80" fmla="*/ 27 w 222"/>
                <a:gd name="T81" fmla="*/ 5 h 227"/>
                <a:gd name="T82" fmla="*/ 30 w 222"/>
                <a:gd name="T83" fmla="*/ 3 h 227"/>
                <a:gd name="T84" fmla="*/ 35 w 222"/>
                <a:gd name="T85" fmla="*/ 2 h 227"/>
                <a:gd name="T86" fmla="*/ 40 w 222"/>
                <a:gd name="T87" fmla="*/ 1 h 227"/>
                <a:gd name="T88" fmla="*/ 44 w 222"/>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2"/>
                <a:gd name="T136" fmla="*/ 0 h 227"/>
                <a:gd name="T137" fmla="*/ 222 w 222"/>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2" h="227">
                  <a:moveTo>
                    <a:pt x="44" y="0"/>
                  </a:moveTo>
                  <a:lnTo>
                    <a:pt x="178" y="0"/>
                  </a:lnTo>
                  <a:lnTo>
                    <a:pt x="182" y="1"/>
                  </a:lnTo>
                  <a:lnTo>
                    <a:pt x="187" y="2"/>
                  </a:lnTo>
                  <a:lnTo>
                    <a:pt x="191" y="3"/>
                  </a:lnTo>
                  <a:lnTo>
                    <a:pt x="195" y="5"/>
                  </a:lnTo>
                  <a:lnTo>
                    <a:pt x="202" y="11"/>
                  </a:lnTo>
                  <a:lnTo>
                    <a:pt x="208" y="19"/>
                  </a:lnTo>
                  <a:lnTo>
                    <a:pt x="214" y="29"/>
                  </a:lnTo>
                  <a:lnTo>
                    <a:pt x="219" y="40"/>
                  </a:lnTo>
                  <a:lnTo>
                    <a:pt x="221" y="53"/>
                  </a:lnTo>
                  <a:lnTo>
                    <a:pt x="222" y="66"/>
                  </a:lnTo>
                  <a:lnTo>
                    <a:pt x="222" y="162"/>
                  </a:lnTo>
                  <a:lnTo>
                    <a:pt x="221" y="174"/>
                  </a:lnTo>
                  <a:lnTo>
                    <a:pt x="219" y="187"/>
                  </a:lnTo>
                  <a:lnTo>
                    <a:pt x="214" y="198"/>
                  </a:lnTo>
                  <a:lnTo>
                    <a:pt x="208" y="208"/>
                  </a:lnTo>
                  <a:lnTo>
                    <a:pt x="202" y="216"/>
                  </a:lnTo>
                  <a:lnTo>
                    <a:pt x="195" y="222"/>
                  </a:lnTo>
                  <a:lnTo>
                    <a:pt x="191" y="224"/>
                  </a:lnTo>
                  <a:lnTo>
                    <a:pt x="187" y="226"/>
                  </a:lnTo>
                  <a:lnTo>
                    <a:pt x="182" y="227"/>
                  </a:lnTo>
                  <a:lnTo>
                    <a:pt x="178" y="227"/>
                  </a:lnTo>
                  <a:lnTo>
                    <a:pt x="44" y="227"/>
                  </a:lnTo>
                  <a:lnTo>
                    <a:pt x="40" y="227"/>
                  </a:lnTo>
                  <a:lnTo>
                    <a:pt x="35" y="226"/>
                  </a:lnTo>
                  <a:lnTo>
                    <a:pt x="30" y="224"/>
                  </a:lnTo>
                  <a:lnTo>
                    <a:pt x="27" y="222"/>
                  </a:lnTo>
                  <a:lnTo>
                    <a:pt x="19" y="216"/>
                  </a:lnTo>
                  <a:lnTo>
                    <a:pt x="13" y="208"/>
                  </a:lnTo>
                  <a:lnTo>
                    <a:pt x="8" y="198"/>
                  </a:lnTo>
                  <a:lnTo>
                    <a:pt x="4" y="187"/>
                  </a:lnTo>
                  <a:lnTo>
                    <a:pt x="1" y="174"/>
                  </a:lnTo>
                  <a:lnTo>
                    <a:pt x="0" y="162"/>
                  </a:lnTo>
                  <a:lnTo>
                    <a:pt x="0" y="66"/>
                  </a:lnTo>
                  <a:lnTo>
                    <a:pt x="1" y="53"/>
                  </a:lnTo>
                  <a:lnTo>
                    <a:pt x="4" y="40"/>
                  </a:lnTo>
                  <a:lnTo>
                    <a:pt x="8" y="29"/>
                  </a:lnTo>
                  <a:lnTo>
                    <a:pt x="13" y="19"/>
                  </a:lnTo>
                  <a:lnTo>
                    <a:pt x="19" y="11"/>
                  </a:lnTo>
                  <a:lnTo>
                    <a:pt x="27" y="5"/>
                  </a:lnTo>
                  <a:lnTo>
                    <a:pt x="30" y="3"/>
                  </a:lnTo>
                  <a:lnTo>
                    <a:pt x="35" y="2"/>
                  </a:lnTo>
                  <a:lnTo>
                    <a:pt x="40" y="1"/>
                  </a:lnTo>
                  <a:lnTo>
                    <a:pt x="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31" name="Freeform 739"/>
            <p:cNvSpPr>
              <a:spLocks/>
            </p:cNvSpPr>
            <p:nvPr/>
          </p:nvSpPr>
          <p:spPr bwMode="auto">
            <a:xfrm>
              <a:off x="1419" y="1233"/>
              <a:ext cx="222" cy="227"/>
            </a:xfrm>
            <a:custGeom>
              <a:avLst/>
              <a:gdLst>
                <a:gd name="T0" fmla="*/ 44 w 222"/>
                <a:gd name="T1" fmla="*/ 0 h 227"/>
                <a:gd name="T2" fmla="*/ 178 w 222"/>
                <a:gd name="T3" fmla="*/ 0 h 227"/>
                <a:gd name="T4" fmla="*/ 182 w 222"/>
                <a:gd name="T5" fmla="*/ 1 h 227"/>
                <a:gd name="T6" fmla="*/ 187 w 222"/>
                <a:gd name="T7" fmla="*/ 2 h 227"/>
                <a:gd name="T8" fmla="*/ 191 w 222"/>
                <a:gd name="T9" fmla="*/ 3 h 227"/>
                <a:gd name="T10" fmla="*/ 195 w 222"/>
                <a:gd name="T11" fmla="*/ 5 h 227"/>
                <a:gd name="T12" fmla="*/ 202 w 222"/>
                <a:gd name="T13" fmla="*/ 11 h 227"/>
                <a:gd name="T14" fmla="*/ 208 w 222"/>
                <a:gd name="T15" fmla="*/ 19 h 227"/>
                <a:gd name="T16" fmla="*/ 214 w 222"/>
                <a:gd name="T17" fmla="*/ 29 h 227"/>
                <a:gd name="T18" fmla="*/ 219 w 222"/>
                <a:gd name="T19" fmla="*/ 40 h 227"/>
                <a:gd name="T20" fmla="*/ 221 w 222"/>
                <a:gd name="T21" fmla="*/ 53 h 227"/>
                <a:gd name="T22" fmla="*/ 222 w 222"/>
                <a:gd name="T23" fmla="*/ 66 h 227"/>
                <a:gd name="T24" fmla="*/ 222 w 222"/>
                <a:gd name="T25" fmla="*/ 162 h 227"/>
                <a:gd name="T26" fmla="*/ 221 w 222"/>
                <a:gd name="T27" fmla="*/ 174 h 227"/>
                <a:gd name="T28" fmla="*/ 219 w 222"/>
                <a:gd name="T29" fmla="*/ 187 h 227"/>
                <a:gd name="T30" fmla="*/ 214 w 222"/>
                <a:gd name="T31" fmla="*/ 198 h 227"/>
                <a:gd name="T32" fmla="*/ 208 w 222"/>
                <a:gd name="T33" fmla="*/ 208 h 227"/>
                <a:gd name="T34" fmla="*/ 202 w 222"/>
                <a:gd name="T35" fmla="*/ 216 h 227"/>
                <a:gd name="T36" fmla="*/ 195 w 222"/>
                <a:gd name="T37" fmla="*/ 222 h 227"/>
                <a:gd name="T38" fmla="*/ 191 w 222"/>
                <a:gd name="T39" fmla="*/ 224 h 227"/>
                <a:gd name="T40" fmla="*/ 187 w 222"/>
                <a:gd name="T41" fmla="*/ 226 h 227"/>
                <a:gd name="T42" fmla="*/ 182 w 222"/>
                <a:gd name="T43" fmla="*/ 227 h 227"/>
                <a:gd name="T44" fmla="*/ 178 w 222"/>
                <a:gd name="T45" fmla="*/ 227 h 227"/>
                <a:gd name="T46" fmla="*/ 44 w 222"/>
                <a:gd name="T47" fmla="*/ 227 h 227"/>
                <a:gd name="T48" fmla="*/ 40 w 222"/>
                <a:gd name="T49" fmla="*/ 227 h 227"/>
                <a:gd name="T50" fmla="*/ 35 w 222"/>
                <a:gd name="T51" fmla="*/ 226 h 227"/>
                <a:gd name="T52" fmla="*/ 30 w 222"/>
                <a:gd name="T53" fmla="*/ 224 h 227"/>
                <a:gd name="T54" fmla="*/ 27 w 222"/>
                <a:gd name="T55" fmla="*/ 222 h 227"/>
                <a:gd name="T56" fmla="*/ 19 w 222"/>
                <a:gd name="T57" fmla="*/ 216 h 227"/>
                <a:gd name="T58" fmla="*/ 13 w 222"/>
                <a:gd name="T59" fmla="*/ 208 h 227"/>
                <a:gd name="T60" fmla="*/ 8 w 222"/>
                <a:gd name="T61" fmla="*/ 198 h 227"/>
                <a:gd name="T62" fmla="*/ 4 w 222"/>
                <a:gd name="T63" fmla="*/ 187 h 227"/>
                <a:gd name="T64" fmla="*/ 1 w 222"/>
                <a:gd name="T65" fmla="*/ 174 h 227"/>
                <a:gd name="T66" fmla="*/ 0 w 222"/>
                <a:gd name="T67" fmla="*/ 162 h 227"/>
                <a:gd name="T68" fmla="*/ 0 w 222"/>
                <a:gd name="T69" fmla="*/ 66 h 227"/>
                <a:gd name="T70" fmla="*/ 1 w 222"/>
                <a:gd name="T71" fmla="*/ 53 h 227"/>
                <a:gd name="T72" fmla="*/ 4 w 222"/>
                <a:gd name="T73" fmla="*/ 40 h 227"/>
                <a:gd name="T74" fmla="*/ 8 w 222"/>
                <a:gd name="T75" fmla="*/ 29 h 227"/>
                <a:gd name="T76" fmla="*/ 13 w 222"/>
                <a:gd name="T77" fmla="*/ 19 h 227"/>
                <a:gd name="T78" fmla="*/ 19 w 222"/>
                <a:gd name="T79" fmla="*/ 11 h 227"/>
                <a:gd name="T80" fmla="*/ 27 w 222"/>
                <a:gd name="T81" fmla="*/ 5 h 227"/>
                <a:gd name="T82" fmla="*/ 30 w 222"/>
                <a:gd name="T83" fmla="*/ 3 h 227"/>
                <a:gd name="T84" fmla="*/ 35 w 222"/>
                <a:gd name="T85" fmla="*/ 2 h 227"/>
                <a:gd name="T86" fmla="*/ 40 w 222"/>
                <a:gd name="T87" fmla="*/ 1 h 227"/>
                <a:gd name="T88" fmla="*/ 44 w 222"/>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2"/>
                <a:gd name="T136" fmla="*/ 0 h 227"/>
                <a:gd name="T137" fmla="*/ 222 w 222"/>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2" h="227">
                  <a:moveTo>
                    <a:pt x="44" y="0"/>
                  </a:moveTo>
                  <a:lnTo>
                    <a:pt x="178" y="0"/>
                  </a:lnTo>
                  <a:lnTo>
                    <a:pt x="182" y="1"/>
                  </a:lnTo>
                  <a:lnTo>
                    <a:pt x="187" y="2"/>
                  </a:lnTo>
                  <a:lnTo>
                    <a:pt x="191" y="3"/>
                  </a:lnTo>
                  <a:lnTo>
                    <a:pt x="195" y="5"/>
                  </a:lnTo>
                  <a:lnTo>
                    <a:pt x="202" y="11"/>
                  </a:lnTo>
                  <a:lnTo>
                    <a:pt x="208" y="19"/>
                  </a:lnTo>
                  <a:lnTo>
                    <a:pt x="214" y="29"/>
                  </a:lnTo>
                  <a:lnTo>
                    <a:pt x="219" y="40"/>
                  </a:lnTo>
                  <a:lnTo>
                    <a:pt x="221" y="53"/>
                  </a:lnTo>
                  <a:lnTo>
                    <a:pt x="222" y="66"/>
                  </a:lnTo>
                  <a:lnTo>
                    <a:pt x="222" y="162"/>
                  </a:lnTo>
                  <a:lnTo>
                    <a:pt x="221" y="174"/>
                  </a:lnTo>
                  <a:lnTo>
                    <a:pt x="219" y="187"/>
                  </a:lnTo>
                  <a:lnTo>
                    <a:pt x="214" y="198"/>
                  </a:lnTo>
                  <a:lnTo>
                    <a:pt x="208" y="208"/>
                  </a:lnTo>
                  <a:lnTo>
                    <a:pt x="202" y="216"/>
                  </a:lnTo>
                  <a:lnTo>
                    <a:pt x="195" y="222"/>
                  </a:lnTo>
                  <a:lnTo>
                    <a:pt x="191" y="224"/>
                  </a:lnTo>
                  <a:lnTo>
                    <a:pt x="187" y="226"/>
                  </a:lnTo>
                  <a:lnTo>
                    <a:pt x="182" y="227"/>
                  </a:lnTo>
                  <a:lnTo>
                    <a:pt x="178" y="227"/>
                  </a:lnTo>
                  <a:lnTo>
                    <a:pt x="44" y="227"/>
                  </a:lnTo>
                  <a:lnTo>
                    <a:pt x="40" y="227"/>
                  </a:lnTo>
                  <a:lnTo>
                    <a:pt x="35" y="226"/>
                  </a:lnTo>
                  <a:lnTo>
                    <a:pt x="30" y="224"/>
                  </a:lnTo>
                  <a:lnTo>
                    <a:pt x="27" y="222"/>
                  </a:lnTo>
                  <a:lnTo>
                    <a:pt x="19" y="216"/>
                  </a:lnTo>
                  <a:lnTo>
                    <a:pt x="13" y="208"/>
                  </a:lnTo>
                  <a:lnTo>
                    <a:pt x="8" y="198"/>
                  </a:lnTo>
                  <a:lnTo>
                    <a:pt x="4" y="187"/>
                  </a:lnTo>
                  <a:lnTo>
                    <a:pt x="1" y="174"/>
                  </a:lnTo>
                  <a:lnTo>
                    <a:pt x="0" y="162"/>
                  </a:lnTo>
                  <a:lnTo>
                    <a:pt x="0" y="66"/>
                  </a:lnTo>
                  <a:lnTo>
                    <a:pt x="1" y="53"/>
                  </a:lnTo>
                  <a:lnTo>
                    <a:pt x="4" y="40"/>
                  </a:lnTo>
                  <a:lnTo>
                    <a:pt x="8" y="29"/>
                  </a:lnTo>
                  <a:lnTo>
                    <a:pt x="13" y="19"/>
                  </a:lnTo>
                  <a:lnTo>
                    <a:pt x="19" y="11"/>
                  </a:lnTo>
                  <a:lnTo>
                    <a:pt x="27" y="5"/>
                  </a:lnTo>
                  <a:lnTo>
                    <a:pt x="30" y="3"/>
                  </a:lnTo>
                  <a:lnTo>
                    <a:pt x="35" y="2"/>
                  </a:lnTo>
                  <a:lnTo>
                    <a:pt x="40"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32" name="Freeform 740"/>
            <p:cNvSpPr>
              <a:spLocks/>
            </p:cNvSpPr>
            <p:nvPr/>
          </p:nvSpPr>
          <p:spPr bwMode="auto">
            <a:xfrm>
              <a:off x="1448" y="1245"/>
              <a:ext cx="174" cy="193"/>
            </a:xfrm>
            <a:custGeom>
              <a:avLst/>
              <a:gdLst>
                <a:gd name="T0" fmla="*/ 96 w 174"/>
                <a:gd name="T1" fmla="*/ 0 h 193"/>
                <a:gd name="T2" fmla="*/ 113 w 174"/>
                <a:gd name="T3" fmla="*/ 4 h 193"/>
                <a:gd name="T4" fmla="*/ 129 w 174"/>
                <a:gd name="T5" fmla="*/ 12 h 193"/>
                <a:gd name="T6" fmla="*/ 142 w 174"/>
                <a:gd name="T7" fmla="*/ 23 h 193"/>
                <a:gd name="T8" fmla="*/ 154 w 174"/>
                <a:gd name="T9" fmla="*/ 35 h 193"/>
                <a:gd name="T10" fmla="*/ 163 w 174"/>
                <a:gd name="T11" fmla="*/ 51 h 193"/>
                <a:gd name="T12" fmla="*/ 170 w 174"/>
                <a:gd name="T13" fmla="*/ 68 h 193"/>
                <a:gd name="T14" fmla="*/ 173 w 174"/>
                <a:gd name="T15" fmla="*/ 87 h 193"/>
                <a:gd name="T16" fmla="*/ 173 w 174"/>
                <a:gd name="T17" fmla="*/ 106 h 193"/>
                <a:gd name="T18" fmla="*/ 170 w 174"/>
                <a:gd name="T19" fmla="*/ 125 h 193"/>
                <a:gd name="T20" fmla="*/ 163 w 174"/>
                <a:gd name="T21" fmla="*/ 141 h 193"/>
                <a:gd name="T22" fmla="*/ 154 w 174"/>
                <a:gd name="T23" fmla="*/ 158 h 193"/>
                <a:gd name="T24" fmla="*/ 142 w 174"/>
                <a:gd name="T25" fmla="*/ 170 h 193"/>
                <a:gd name="T26" fmla="*/ 129 w 174"/>
                <a:gd name="T27" fmla="*/ 181 h 193"/>
                <a:gd name="T28" fmla="*/ 113 w 174"/>
                <a:gd name="T29" fmla="*/ 188 h 193"/>
                <a:gd name="T30" fmla="*/ 96 w 174"/>
                <a:gd name="T31" fmla="*/ 191 h 193"/>
                <a:gd name="T32" fmla="*/ 78 w 174"/>
                <a:gd name="T33" fmla="*/ 191 h 193"/>
                <a:gd name="T34" fmla="*/ 61 w 174"/>
                <a:gd name="T35" fmla="*/ 188 h 193"/>
                <a:gd name="T36" fmla="*/ 46 w 174"/>
                <a:gd name="T37" fmla="*/ 181 h 193"/>
                <a:gd name="T38" fmla="*/ 32 w 174"/>
                <a:gd name="T39" fmla="*/ 170 h 193"/>
                <a:gd name="T40" fmla="*/ 20 w 174"/>
                <a:gd name="T41" fmla="*/ 158 h 193"/>
                <a:gd name="T42" fmla="*/ 11 w 174"/>
                <a:gd name="T43" fmla="*/ 141 h 193"/>
                <a:gd name="T44" fmla="*/ 4 w 174"/>
                <a:gd name="T45" fmla="*/ 125 h 193"/>
                <a:gd name="T46" fmla="*/ 0 w 174"/>
                <a:gd name="T47" fmla="*/ 106 h 193"/>
                <a:gd name="T48" fmla="*/ 0 w 174"/>
                <a:gd name="T49" fmla="*/ 87 h 193"/>
                <a:gd name="T50" fmla="*/ 4 w 174"/>
                <a:gd name="T51" fmla="*/ 68 h 193"/>
                <a:gd name="T52" fmla="*/ 11 w 174"/>
                <a:gd name="T53" fmla="*/ 51 h 193"/>
                <a:gd name="T54" fmla="*/ 20 w 174"/>
                <a:gd name="T55" fmla="*/ 35 h 193"/>
                <a:gd name="T56" fmla="*/ 32 w 174"/>
                <a:gd name="T57" fmla="*/ 23 h 193"/>
                <a:gd name="T58" fmla="*/ 46 w 174"/>
                <a:gd name="T59" fmla="*/ 12 h 193"/>
                <a:gd name="T60" fmla="*/ 61 w 174"/>
                <a:gd name="T61" fmla="*/ 4 h 193"/>
                <a:gd name="T62" fmla="*/ 78 w 174"/>
                <a:gd name="T63" fmla="*/ 0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3"/>
                <a:gd name="T98" fmla="*/ 174 w 174"/>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3">
                  <a:moveTo>
                    <a:pt x="87" y="0"/>
                  </a:moveTo>
                  <a:lnTo>
                    <a:pt x="96" y="0"/>
                  </a:lnTo>
                  <a:lnTo>
                    <a:pt x="105" y="2"/>
                  </a:lnTo>
                  <a:lnTo>
                    <a:pt x="113" y="4"/>
                  </a:lnTo>
                  <a:lnTo>
                    <a:pt x="121" y="7"/>
                  </a:lnTo>
                  <a:lnTo>
                    <a:pt x="129" y="12"/>
                  </a:lnTo>
                  <a:lnTo>
                    <a:pt x="136" y="17"/>
                  </a:lnTo>
                  <a:lnTo>
                    <a:pt x="142" y="23"/>
                  </a:lnTo>
                  <a:lnTo>
                    <a:pt x="149" y="28"/>
                  </a:lnTo>
                  <a:lnTo>
                    <a:pt x="154" y="35"/>
                  </a:lnTo>
                  <a:lnTo>
                    <a:pt x="159" y="42"/>
                  </a:lnTo>
                  <a:lnTo>
                    <a:pt x="163" y="51"/>
                  </a:lnTo>
                  <a:lnTo>
                    <a:pt x="167" y="59"/>
                  </a:lnTo>
                  <a:lnTo>
                    <a:pt x="170" y="68"/>
                  </a:lnTo>
                  <a:lnTo>
                    <a:pt x="172" y="77"/>
                  </a:lnTo>
                  <a:lnTo>
                    <a:pt x="173" y="87"/>
                  </a:lnTo>
                  <a:lnTo>
                    <a:pt x="174" y="96"/>
                  </a:lnTo>
                  <a:lnTo>
                    <a:pt x="173" y="106"/>
                  </a:lnTo>
                  <a:lnTo>
                    <a:pt x="172" y="116"/>
                  </a:lnTo>
                  <a:lnTo>
                    <a:pt x="170" y="125"/>
                  </a:lnTo>
                  <a:lnTo>
                    <a:pt x="167" y="133"/>
                  </a:lnTo>
                  <a:lnTo>
                    <a:pt x="163" y="141"/>
                  </a:lnTo>
                  <a:lnTo>
                    <a:pt x="159" y="150"/>
                  </a:lnTo>
                  <a:lnTo>
                    <a:pt x="154" y="158"/>
                  </a:lnTo>
                  <a:lnTo>
                    <a:pt x="149" y="164"/>
                  </a:lnTo>
                  <a:lnTo>
                    <a:pt x="142" y="170"/>
                  </a:lnTo>
                  <a:lnTo>
                    <a:pt x="136" y="176"/>
                  </a:lnTo>
                  <a:lnTo>
                    <a:pt x="129" y="181"/>
                  </a:lnTo>
                  <a:lnTo>
                    <a:pt x="121" y="184"/>
                  </a:lnTo>
                  <a:lnTo>
                    <a:pt x="113" y="188"/>
                  </a:lnTo>
                  <a:lnTo>
                    <a:pt x="105" y="190"/>
                  </a:lnTo>
                  <a:lnTo>
                    <a:pt x="96" y="191"/>
                  </a:lnTo>
                  <a:lnTo>
                    <a:pt x="87" y="193"/>
                  </a:lnTo>
                  <a:lnTo>
                    <a:pt x="78" y="191"/>
                  </a:lnTo>
                  <a:lnTo>
                    <a:pt x="69" y="190"/>
                  </a:lnTo>
                  <a:lnTo>
                    <a:pt x="61" y="188"/>
                  </a:lnTo>
                  <a:lnTo>
                    <a:pt x="53" y="184"/>
                  </a:lnTo>
                  <a:lnTo>
                    <a:pt x="46" y="181"/>
                  </a:lnTo>
                  <a:lnTo>
                    <a:pt x="39" y="176"/>
                  </a:lnTo>
                  <a:lnTo>
                    <a:pt x="32" y="170"/>
                  </a:lnTo>
                  <a:lnTo>
                    <a:pt x="26" y="164"/>
                  </a:lnTo>
                  <a:lnTo>
                    <a:pt x="20" y="158"/>
                  </a:lnTo>
                  <a:lnTo>
                    <a:pt x="15" y="150"/>
                  </a:lnTo>
                  <a:lnTo>
                    <a:pt x="11" y="141"/>
                  </a:lnTo>
                  <a:lnTo>
                    <a:pt x="8" y="133"/>
                  </a:lnTo>
                  <a:lnTo>
                    <a:pt x="4" y="125"/>
                  </a:lnTo>
                  <a:lnTo>
                    <a:pt x="2" y="116"/>
                  </a:lnTo>
                  <a:lnTo>
                    <a:pt x="0" y="106"/>
                  </a:lnTo>
                  <a:lnTo>
                    <a:pt x="0" y="96"/>
                  </a:lnTo>
                  <a:lnTo>
                    <a:pt x="0" y="87"/>
                  </a:lnTo>
                  <a:lnTo>
                    <a:pt x="2" y="77"/>
                  </a:lnTo>
                  <a:lnTo>
                    <a:pt x="4" y="68"/>
                  </a:lnTo>
                  <a:lnTo>
                    <a:pt x="8" y="59"/>
                  </a:lnTo>
                  <a:lnTo>
                    <a:pt x="11" y="51"/>
                  </a:lnTo>
                  <a:lnTo>
                    <a:pt x="15" y="42"/>
                  </a:lnTo>
                  <a:lnTo>
                    <a:pt x="20" y="35"/>
                  </a:lnTo>
                  <a:lnTo>
                    <a:pt x="26" y="28"/>
                  </a:lnTo>
                  <a:lnTo>
                    <a:pt x="32" y="23"/>
                  </a:lnTo>
                  <a:lnTo>
                    <a:pt x="39" y="17"/>
                  </a:lnTo>
                  <a:lnTo>
                    <a:pt x="46" y="12"/>
                  </a:lnTo>
                  <a:lnTo>
                    <a:pt x="53" y="7"/>
                  </a:lnTo>
                  <a:lnTo>
                    <a:pt x="61" y="4"/>
                  </a:lnTo>
                  <a:lnTo>
                    <a:pt x="69" y="2"/>
                  </a:lnTo>
                  <a:lnTo>
                    <a:pt x="78"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33" name="Freeform 741"/>
            <p:cNvSpPr>
              <a:spLocks/>
            </p:cNvSpPr>
            <p:nvPr/>
          </p:nvSpPr>
          <p:spPr bwMode="auto">
            <a:xfrm>
              <a:off x="1448" y="1245"/>
              <a:ext cx="174" cy="193"/>
            </a:xfrm>
            <a:custGeom>
              <a:avLst/>
              <a:gdLst>
                <a:gd name="T0" fmla="*/ 96 w 174"/>
                <a:gd name="T1" fmla="*/ 0 h 193"/>
                <a:gd name="T2" fmla="*/ 113 w 174"/>
                <a:gd name="T3" fmla="*/ 4 h 193"/>
                <a:gd name="T4" fmla="*/ 129 w 174"/>
                <a:gd name="T5" fmla="*/ 12 h 193"/>
                <a:gd name="T6" fmla="*/ 142 w 174"/>
                <a:gd name="T7" fmla="*/ 23 h 193"/>
                <a:gd name="T8" fmla="*/ 154 w 174"/>
                <a:gd name="T9" fmla="*/ 35 h 193"/>
                <a:gd name="T10" fmla="*/ 163 w 174"/>
                <a:gd name="T11" fmla="*/ 51 h 193"/>
                <a:gd name="T12" fmla="*/ 170 w 174"/>
                <a:gd name="T13" fmla="*/ 68 h 193"/>
                <a:gd name="T14" fmla="*/ 173 w 174"/>
                <a:gd name="T15" fmla="*/ 87 h 193"/>
                <a:gd name="T16" fmla="*/ 173 w 174"/>
                <a:gd name="T17" fmla="*/ 106 h 193"/>
                <a:gd name="T18" fmla="*/ 170 w 174"/>
                <a:gd name="T19" fmla="*/ 125 h 193"/>
                <a:gd name="T20" fmla="*/ 163 w 174"/>
                <a:gd name="T21" fmla="*/ 141 h 193"/>
                <a:gd name="T22" fmla="*/ 154 w 174"/>
                <a:gd name="T23" fmla="*/ 158 h 193"/>
                <a:gd name="T24" fmla="*/ 142 w 174"/>
                <a:gd name="T25" fmla="*/ 170 h 193"/>
                <a:gd name="T26" fmla="*/ 129 w 174"/>
                <a:gd name="T27" fmla="*/ 181 h 193"/>
                <a:gd name="T28" fmla="*/ 113 w 174"/>
                <a:gd name="T29" fmla="*/ 188 h 193"/>
                <a:gd name="T30" fmla="*/ 96 w 174"/>
                <a:gd name="T31" fmla="*/ 191 h 193"/>
                <a:gd name="T32" fmla="*/ 78 w 174"/>
                <a:gd name="T33" fmla="*/ 191 h 193"/>
                <a:gd name="T34" fmla="*/ 61 w 174"/>
                <a:gd name="T35" fmla="*/ 188 h 193"/>
                <a:gd name="T36" fmla="*/ 46 w 174"/>
                <a:gd name="T37" fmla="*/ 181 h 193"/>
                <a:gd name="T38" fmla="*/ 32 w 174"/>
                <a:gd name="T39" fmla="*/ 170 h 193"/>
                <a:gd name="T40" fmla="*/ 20 w 174"/>
                <a:gd name="T41" fmla="*/ 158 h 193"/>
                <a:gd name="T42" fmla="*/ 11 w 174"/>
                <a:gd name="T43" fmla="*/ 141 h 193"/>
                <a:gd name="T44" fmla="*/ 4 w 174"/>
                <a:gd name="T45" fmla="*/ 125 h 193"/>
                <a:gd name="T46" fmla="*/ 0 w 174"/>
                <a:gd name="T47" fmla="*/ 106 h 193"/>
                <a:gd name="T48" fmla="*/ 0 w 174"/>
                <a:gd name="T49" fmla="*/ 87 h 193"/>
                <a:gd name="T50" fmla="*/ 4 w 174"/>
                <a:gd name="T51" fmla="*/ 68 h 193"/>
                <a:gd name="T52" fmla="*/ 11 w 174"/>
                <a:gd name="T53" fmla="*/ 51 h 193"/>
                <a:gd name="T54" fmla="*/ 20 w 174"/>
                <a:gd name="T55" fmla="*/ 35 h 193"/>
                <a:gd name="T56" fmla="*/ 32 w 174"/>
                <a:gd name="T57" fmla="*/ 23 h 193"/>
                <a:gd name="T58" fmla="*/ 46 w 174"/>
                <a:gd name="T59" fmla="*/ 12 h 193"/>
                <a:gd name="T60" fmla="*/ 61 w 174"/>
                <a:gd name="T61" fmla="*/ 4 h 193"/>
                <a:gd name="T62" fmla="*/ 78 w 174"/>
                <a:gd name="T63" fmla="*/ 0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3"/>
                <a:gd name="T98" fmla="*/ 174 w 174"/>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3">
                  <a:moveTo>
                    <a:pt x="87" y="0"/>
                  </a:moveTo>
                  <a:lnTo>
                    <a:pt x="96" y="0"/>
                  </a:lnTo>
                  <a:lnTo>
                    <a:pt x="105" y="2"/>
                  </a:lnTo>
                  <a:lnTo>
                    <a:pt x="113" y="4"/>
                  </a:lnTo>
                  <a:lnTo>
                    <a:pt x="121" y="7"/>
                  </a:lnTo>
                  <a:lnTo>
                    <a:pt x="129" y="12"/>
                  </a:lnTo>
                  <a:lnTo>
                    <a:pt x="136" y="17"/>
                  </a:lnTo>
                  <a:lnTo>
                    <a:pt x="142" y="23"/>
                  </a:lnTo>
                  <a:lnTo>
                    <a:pt x="149" y="28"/>
                  </a:lnTo>
                  <a:lnTo>
                    <a:pt x="154" y="35"/>
                  </a:lnTo>
                  <a:lnTo>
                    <a:pt x="159" y="42"/>
                  </a:lnTo>
                  <a:lnTo>
                    <a:pt x="163" y="51"/>
                  </a:lnTo>
                  <a:lnTo>
                    <a:pt x="167" y="59"/>
                  </a:lnTo>
                  <a:lnTo>
                    <a:pt x="170" y="68"/>
                  </a:lnTo>
                  <a:lnTo>
                    <a:pt x="172" y="77"/>
                  </a:lnTo>
                  <a:lnTo>
                    <a:pt x="173" y="87"/>
                  </a:lnTo>
                  <a:lnTo>
                    <a:pt x="174" y="96"/>
                  </a:lnTo>
                  <a:lnTo>
                    <a:pt x="173" y="106"/>
                  </a:lnTo>
                  <a:lnTo>
                    <a:pt x="172" y="116"/>
                  </a:lnTo>
                  <a:lnTo>
                    <a:pt x="170" y="125"/>
                  </a:lnTo>
                  <a:lnTo>
                    <a:pt x="167" y="133"/>
                  </a:lnTo>
                  <a:lnTo>
                    <a:pt x="163" y="141"/>
                  </a:lnTo>
                  <a:lnTo>
                    <a:pt x="159" y="150"/>
                  </a:lnTo>
                  <a:lnTo>
                    <a:pt x="154" y="158"/>
                  </a:lnTo>
                  <a:lnTo>
                    <a:pt x="149" y="164"/>
                  </a:lnTo>
                  <a:lnTo>
                    <a:pt x="142" y="170"/>
                  </a:lnTo>
                  <a:lnTo>
                    <a:pt x="136" y="176"/>
                  </a:lnTo>
                  <a:lnTo>
                    <a:pt x="129" y="181"/>
                  </a:lnTo>
                  <a:lnTo>
                    <a:pt x="121" y="184"/>
                  </a:lnTo>
                  <a:lnTo>
                    <a:pt x="113" y="188"/>
                  </a:lnTo>
                  <a:lnTo>
                    <a:pt x="105" y="190"/>
                  </a:lnTo>
                  <a:lnTo>
                    <a:pt x="96" y="191"/>
                  </a:lnTo>
                  <a:lnTo>
                    <a:pt x="87" y="193"/>
                  </a:lnTo>
                  <a:lnTo>
                    <a:pt x="78" y="191"/>
                  </a:lnTo>
                  <a:lnTo>
                    <a:pt x="69" y="190"/>
                  </a:lnTo>
                  <a:lnTo>
                    <a:pt x="61" y="188"/>
                  </a:lnTo>
                  <a:lnTo>
                    <a:pt x="53" y="184"/>
                  </a:lnTo>
                  <a:lnTo>
                    <a:pt x="46" y="181"/>
                  </a:lnTo>
                  <a:lnTo>
                    <a:pt x="39" y="176"/>
                  </a:lnTo>
                  <a:lnTo>
                    <a:pt x="32" y="170"/>
                  </a:lnTo>
                  <a:lnTo>
                    <a:pt x="26" y="164"/>
                  </a:lnTo>
                  <a:lnTo>
                    <a:pt x="20" y="158"/>
                  </a:lnTo>
                  <a:lnTo>
                    <a:pt x="15" y="150"/>
                  </a:lnTo>
                  <a:lnTo>
                    <a:pt x="11" y="141"/>
                  </a:lnTo>
                  <a:lnTo>
                    <a:pt x="8" y="133"/>
                  </a:lnTo>
                  <a:lnTo>
                    <a:pt x="4" y="125"/>
                  </a:lnTo>
                  <a:lnTo>
                    <a:pt x="2" y="116"/>
                  </a:lnTo>
                  <a:lnTo>
                    <a:pt x="0" y="106"/>
                  </a:lnTo>
                  <a:lnTo>
                    <a:pt x="0" y="96"/>
                  </a:lnTo>
                  <a:lnTo>
                    <a:pt x="0" y="87"/>
                  </a:lnTo>
                  <a:lnTo>
                    <a:pt x="2" y="77"/>
                  </a:lnTo>
                  <a:lnTo>
                    <a:pt x="4" y="68"/>
                  </a:lnTo>
                  <a:lnTo>
                    <a:pt x="8" y="59"/>
                  </a:lnTo>
                  <a:lnTo>
                    <a:pt x="11" y="51"/>
                  </a:lnTo>
                  <a:lnTo>
                    <a:pt x="15" y="42"/>
                  </a:lnTo>
                  <a:lnTo>
                    <a:pt x="20" y="35"/>
                  </a:lnTo>
                  <a:lnTo>
                    <a:pt x="26" y="28"/>
                  </a:lnTo>
                  <a:lnTo>
                    <a:pt x="32" y="23"/>
                  </a:lnTo>
                  <a:lnTo>
                    <a:pt x="39" y="17"/>
                  </a:lnTo>
                  <a:lnTo>
                    <a:pt x="46" y="12"/>
                  </a:lnTo>
                  <a:lnTo>
                    <a:pt x="53" y="7"/>
                  </a:lnTo>
                  <a:lnTo>
                    <a:pt x="61" y="4"/>
                  </a:lnTo>
                  <a:lnTo>
                    <a:pt x="69" y="2"/>
                  </a:lnTo>
                  <a:lnTo>
                    <a:pt x="78" y="0"/>
                  </a:lnTo>
                  <a:lnTo>
                    <a:pt x="87"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34" name="Freeform 742"/>
            <p:cNvSpPr>
              <a:spLocks/>
            </p:cNvSpPr>
            <p:nvPr/>
          </p:nvSpPr>
          <p:spPr bwMode="auto">
            <a:xfrm>
              <a:off x="1507" y="1303"/>
              <a:ext cx="62" cy="74"/>
            </a:xfrm>
            <a:custGeom>
              <a:avLst/>
              <a:gdLst>
                <a:gd name="T0" fmla="*/ 31 w 62"/>
                <a:gd name="T1" fmla="*/ 0 h 74"/>
                <a:gd name="T2" fmla="*/ 37 w 62"/>
                <a:gd name="T3" fmla="*/ 0 h 74"/>
                <a:gd name="T4" fmla="*/ 44 w 62"/>
                <a:gd name="T5" fmla="*/ 2 h 74"/>
                <a:gd name="T6" fmla="*/ 49 w 62"/>
                <a:gd name="T7" fmla="*/ 5 h 74"/>
                <a:gd name="T8" fmla="*/ 53 w 62"/>
                <a:gd name="T9" fmla="*/ 10 h 74"/>
                <a:gd name="T10" fmla="*/ 57 w 62"/>
                <a:gd name="T11" fmla="*/ 16 h 74"/>
                <a:gd name="T12" fmla="*/ 60 w 62"/>
                <a:gd name="T13" fmla="*/ 22 h 74"/>
                <a:gd name="T14" fmla="*/ 62 w 62"/>
                <a:gd name="T15" fmla="*/ 30 h 74"/>
                <a:gd name="T16" fmla="*/ 62 w 62"/>
                <a:gd name="T17" fmla="*/ 37 h 74"/>
                <a:gd name="T18" fmla="*/ 62 w 62"/>
                <a:gd name="T19" fmla="*/ 45 h 74"/>
                <a:gd name="T20" fmla="*/ 60 w 62"/>
                <a:gd name="T21" fmla="*/ 52 h 74"/>
                <a:gd name="T22" fmla="*/ 57 w 62"/>
                <a:gd name="T23" fmla="*/ 58 h 74"/>
                <a:gd name="T24" fmla="*/ 53 w 62"/>
                <a:gd name="T25" fmla="*/ 64 h 74"/>
                <a:gd name="T26" fmla="*/ 49 w 62"/>
                <a:gd name="T27" fmla="*/ 68 h 74"/>
                <a:gd name="T28" fmla="*/ 44 w 62"/>
                <a:gd name="T29" fmla="*/ 72 h 74"/>
                <a:gd name="T30" fmla="*/ 37 w 62"/>
                <a:gd name="T31" fmla="*/ 74 h 74"/>
                <a:gd name="T32" fmla="*/ 31 w 62"/>
                <a:gd name="T33" fmla="*/ 74 h 74"/>
                <a:gd name="T34" fmla="*/ 24 w 62"/>
                <a:gd name="T35" fmla="*/ 74 h 74"/>
                <a:gd name="T36" fmla="*/ 19 w 62"/>
                <a:gd name="T37" fmla="*/ 72 h 74"/>
                <a:gd name="T38" fmla="*/ 13 w 62"/>
                <a:gd name="T39" fmla="*/ 68 h 74"/>
                <a:gd name="T40" fmla="*/ 9 w 62"/>
                <a:gd name="T41" fmla="*/ 64 h 74"/>
                <a:gd name="T42" fmla="*/ 5 w 62"/>
                <a:gd name="T43" fmla="*/ 58 h 74"/>
                <a:gd name="T44" fmla="*/ 2 w 62"/>
                <a:gd name="T45" fmla="*/ 52 h 74"/>
                <a:gd name="T46" fmla="*/ 1 w 62"/>
                <a:gd name="T47" fmla="*/ 45 h 74"/>
                <a:gd name="T48" fmla="*/ 0 w 62"/>
                <a:gd name="T49" fmla="*/ 37 h 74"/>
                <a:gd name="T50" fmla="*/ 1 w 62"/>
                <a:gd name="T51" fmla="*/ 30 h 74"/>
                <a:gd name="T52" fmla="*/ 2 w 62"/>
                <a:gd name="T53" fmla="*/ 22 h 74"/>
                <a:gd name="T54" fmla="*/ 5 w 62"/>
                <a:gd name="T55" fmla="*/ 16 h 74"/>
                <a:gd name="T56" fmla="*/ 9 w 62"/>
                <a:gd name="T57" fmla="*/ 10 h 74"/>
                <a:gd name="T58" fmla="*/ 13 w 62"/>
                <a:gd name="T59" fmla="*/ 5 h 74"/>
                <a:gd name="T60" fmla="*/ 19 w 62"/>
                <a:gd name="T61" fmla="*/ 2 h 74"/>
                <a:gd name="T62" fmla="*/ 24 w 62"/>
                <a:gd name="T63" fmla="*/ 0 h 74"/>
                <a:gd name="T64" fmla="*/ 31 w 62"/>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74"/>
                <a:gd name="T101" fmla="*/ 62 w 62"/>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74">
                  <a:moveTo>
                    <a:pt x="31" y="0"/>
                  </a:moveTo>
                  <a:lnTo>
                    <a:pt x="37" y="0"/>
                  </a:lnTo>
                  <a:lnTo>
                    <a:pt x="44" y="2"/>
                  </a:lnTo>
                  <a:lnTo>
                    <a:pt x="49" y="5"/>
                  </a:lnTo>
                  <a:lnTo>
                    <a:pt x="53" y="10"/>
                  </a:lnTo>
                  <a:lnTo>
                    <a:pt x="57" y="16"/>
                  </a:lnTo>
                  <a:lnTo>
                    <a:pt x="60" y="22"/>
                  </a:lnTo>
                  <a:lnTo>
                    <a:pt x="62" y="30"/>
                  </a:lnTo>
                  <a:lnTo>
                    <a:pt x="62" y="37"/>
                  </a:lnTo>
                  <a:lnTo>
                    <a:pt x="62" y="45"/>
                  </a:lnTo>
                  <a:lnTo>
                    <a:pt x="60" y="52"/>
                  </a:lnTo>
                  <a:lnTo>
                    <a:pt x="57" y="58"/>
                  </a:lnTo>
                  <a:lnTo>
                    <a:pt x="53" y="64"/>
                  </a:lnTo>
                  <a:lnTo>
                    <a:pt x="49" y="68"/>
                  </a:lnTo>
                  <a:lnTo>
                    <a:pt x="44" y="72"/>
                  </a:lnTo>
                  <a:lnTo>
                    <a:pt x="37" y="74"/>
                  </a:lnTo>
                  <a:lnTo>
                    <a:pt x="31" y="74"/>
                  </a:lnTo>
                  <a:lnTo>
                    <a:pt x="24" y="74"/>
                  </a:lnTo>
                  <a:lnTo>
                    <a:pt x="19" y="72"/>
                  </a:lnTo>
                  <a:lnTo>
                    <a:pt x="13" y="68"/>
                  </a:lnTo>
                  <a:lnTo>
                    <a:pt x="9" y="64"/>
                  </a:lnTo>
                  <a:lnTo>
                    <a:pt x="5" y="58"/>
                  </a:lnTo>
                  <a:lnTo>
                    <a:pt x="2" y="52"/>
                  </a:lnTo>
                  <a:lnTo>
                    <a:pt x="1" y="45"/>
                  </a:lnTo>
                  <a:lnTo>
                    <a:pt x="0" y="37"/>
                  </a:lnTo>
                  <a:lnTo>
                    <a:pt x="1" y="30"/>
                  </a:lnTo>
                  <a:lnTo>
                    <a:pt x="2" y="22"/>
                  </a:lnTo>
                  <a:lnTo>
                    <a:pt x="5" y="16"/>
                  </a:lnTo>
                  <a:lnTo>
                    <a:pt x="9" y="10"/>
                  </a:lnTo>
                  <a:lnTo>
                    <a:pt x="13" y="5"/>
                  </a:lnTo>
                  <a:lnTo>
                    <a:pt x="19" y="2"/>
                  </a:lnTo>
                  <a:lnTo>
                    <a:pt x="24" y="0"/>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35" name="Freeform 743"/>
            <p:cNvSpPr>
              <a:spLocks/>
            </p:cNvSpPr>
            <p:nvPr/>
          </p:nvSpPr>
          <p:spPr bwMode="auto">
            <a:xfrm>
              <a:off x="1507" y="1303"/>
              <a:ext cx="62" cy="74"/>
            </a:xfrm>
            <a:custGeom>
              <a:avLst/>
              <a:gdLst>
                <a:gd name="T0" fmla="*/ 31 w 62"/>
                <a:gd name="T1" fmla="*/ 0 h 74"/>
                <a:gd name="T2" fmla="*/ 37 w 62"/>
                <a:gd name="T3" fmla="*/ 0 h 74"/>
                <a:gd name="T4" fmla="*/ 44 w 62"/>
                <a:gd name="T5" fmla="*/ 2 h 74"/>
                <a:gd name="T6" fmla="*/ 49 w 62"/>
                <a:gd name="T7" fmla="*/ 5 h 74"/>
                <a:gd name="T8" fmla="*/ 53 w 62"/>
                <a:gd name="T9" fmla="*/ 10 h 74"/>
                <a:gd name="T10" fmla="*/ 57 w 62"/>
                <a:gd name="T11" fmla="*/ 16 h 74"/>
                <a:gd name="T12" fmla="*/ 60 w 62"/>
                <a:gd name="T13" fmla="*/ 22 h 74"/>
                <a:gd name="T14" fmla="*/ 62 w 62"/>
                <a:gd name="T15" fmla="*/ 30 h 74"/>
                <a:gd name="T16" fmla="*/ 62 w 62"/>
                <a:gd name="T17" fmla="*/ 37 h 74"/>
                <a:gd name="T18" fmla="*/ 62 w 62"/>
                <a:gd name="T19" fmla="*/ 45 h 74"/>
                <a:gd name="T20" fmla="*/ 60 w 62"/>
                <a:gd name="T21" fmla="*/ 52 h 74"/>
                <a:gd name="T22" fmla="*/ 57 w 62"/>
                <a:gd name="T23" fmla="*/ 58 h 74"/>
                <a:gd name="T24" fmla="*/ 53 w 62"/>
                <a:gd name="T25" fmla="*/ 64 h 74"/>
                <a:gd name="T26" fmla="*/ 49 w 62"/>
                <a:gd name="T27" fmla="*/ 68 h 74"/>
                <a:gd name="T28" fmla="*/ 44 w 62"/>
                <a:gd name="T29" fmla="*/ 72 h 74"/>
                <a:gd name="T30" fmla="*/ 37 w 62"/>
                <a:gd name="T31" fmla="*/ 74 h 74"/>
                <a:gd name="T32" fmla="*/ 31 w 62"/>
                <a:gd name="T33" fmla="*/ 74 h 74"/>
                <a:gd name="T34" fmla="*/ 24 w 62"/>
                <a:gd name="T35" fmla="*/ 74 h 74"/>
                <a:gd name="T36" fmla="*/ 19 w 62"/>
                <a:gd name="T37" fmla="*/ 72 h 74"/>
                <a:gd name="T38" fmla="*/ 13 w 62"/>
                <a:gd name="T39" fmla="*/ 68 h 74"/>
                <a:gd name="T40" fmla="*/ 9 w 62"/>
                <a:gd name="T41" fmla="*/ 64 h 74"/>
                <a:gd name="T42" fmla="*/ 5 w 62"/>
                <a:gd name="T43" fmla="*/ 58 h 74"/>
                <a:gd name="T44" fmla="*/ 2 w 62"/>
                <a:gd name="T45" fmla="*/ 52 h 74"/>
                <a:gd name="T46" fmla="*/ 1 w 62"/>
                <a:gd name="T47" fmla="*/ 45 h 74"/>
                <a:gd name="T48" fmla="*/ 0 w 62"/>
                <a:gd name="T49" fmla="*/ 37 h 74"/>
                <a:gd name="T50" fmla="*/ 1 w 62"/>
                <a:gd name="T51" fmla="*/ 30 h 74"/>
                <a:gd name="T52" fmla="*/ 2 w 62"/>
                <a:gd name="T53" fmla="*/ 22 h 74"/>
                <a:gd name="T54" fmla="*/ 5 w 62"/>
                <a:gd name="T55" fmla="*/ 16 h 74"/>
                <a:gd name="T56" fmla="*/ 9 w 62"/>
                <a:gd name="T57" fmla="*/ 10 h 74"/>
                <a:gd name="T58" fmla="*/ 13 w 62"/>
                <a:gd name="T59" fmla="*/ 5 h 74"/>
                <a:gd name="T60" fmla="*/ 19 w 62"/>
                <a:gd name="T61" fmla="*/ 2 h 74"/>
                <a:gd name="T62" fmla="*/ 24 w 62"/>
                <a:gd name="T63" fmla="*/ 0 h 74"/>
                <a:gd name="T64" fmla="*/ 31 w 62"/>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74"/>
                <a:gd name="T101" fmla="*/ 62 w 62"/>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74">
                  <a:moveTo>
                    <a:pt x="31" y="0"/>
                  </a:moveTo>
                  <a:lnTo>
                    <a:pt x="37" y="0"/>
                  </a:lnTo>
                  <a:lnTo>
                    <a:pt x="44" y="2"/>
                  </a:lnTo>
                  <a:lnTo>
                    <a:pt x="49" y="5"/>
                  </a:lnTo>
                  <a:lnTo>
                    <a:pt x="53" y="10"/>
                  </a:lnTo>
                  <a:lnTo>
                    <a:pt x="57" y="16"/>
                  </a:lnTo>
                  <a:lnTo>
                    <a:pt x="60" y="22"/>
                  </a:lnTo>
                  <a:lnTo>
                    <a:pt x="62" y="30"/>
                  </a:lnTo>
                  <a:lnTo>
                    <a:pt x="62" y="37"/>
                  </a:lnTo>
                  <a:lnTo>
                    <a:pt x="62" y="45"/>
                  </a:lnTo>
                  <a:lnTo>
                    <a:pt x="60" y="52"/>
                  </a:lnTo>
                  <a:lnTo>
                    <a:pt x="57" y="58"/>
                  </a:lnTo>
                  <a:lnTo>
                    <a:pt x="53" y="64"/>
                  </a:lnTo>
                  <a:lnTo>
                    <a:pt x="49" y="68"/>
                  </a:lnTo>
                  <a:lnTo>
                    <a:pt x="44" y="72"/>
                  </a:lnTo>
                  <a:lnTo>
                    <a:pt x="37" y="74"/>
                  </a:lnTo>
                  <a:lnTo>
                    <a:pt x="31" y="74"/>
                  </a:lnTo>
                  <a:lnTo>
                    <a:pt x="24" y="74"/>
                  </a:lnTo>
                  <a:lnTo>
                    <a:pt x="19" y="72"/>
                  </a:lnTo>
                  <a:lnTo>
                    <a:pt x="13" y="68"/>
                  </a:lnTo>
                  <a:lnTo>
                    <a:pt x="9" y="64"/>
                  </a:lnTo>
                  <a:lnTo>
                    <a:pt x="5" y="58"/>
                  </a:lnTo>
                  <a:lnTo>
                    <a:pt x="2" y="52"/>
                  </a:lnTo>
                  <a:lnTo>
                    <a:pt x="1" y="45"/>
                  </a:lnTo>
                  <a:lnTo>
                    <a:pt x="0" y="37"/>
                  </a:lnTo>
                  <a:lnTo>
                    <a:pt x="1" y="30"/>
                  </a:lnTo>
                  <a:lnTo>
                    <a:pt x="2" y="22"/>
                  </a:lnTo>
                  <a:lnTo>
                    <a:pt x="5" y="16"/>
                  </a:lnTo>
                  <a:lnTo>
                    <a:pt x="9" y="10"/>
                  </a:lnTo>
                  <a:lnTo>
                    <a:pt x="13" y="5"/>
                  </a:lnTo>
                  <a:lnTo>
                    <a:pt x="19" y="2"/>
                  </a:lnTo>
                  <a:lnTo>
                    <a:pt x="24" y="0"/>
                  </a:lnTo>
                  <a:lnTo>
                    <a:pt x="31"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36" name="Freeform 744"/>
            <p:cNvSpPr>
              <a:spLocks/>
            </p:cNvSpPr>
            <p:nvPr/>
          </p:nvSpPr>
          <p:spPr bwMode="auto">
            <a:xfrm>
              <a:off x="982" y="1912"/>
              <a:ext cx="203" cy="158"/>
            </a:xfrm>
            <a:custGeom>
              <a:avLst/>
              <a:gdLst>
                <a:gd name="T0" fmla="*/ 40 w 203"/>
                <a:gd name="T1" fmla="*/ 0 h 158"/>
                <a:gd name="T2" fmla="*/ 163 w 203"/>
                <a:gd name="T3" fmla="*/ 0 h 158"/>
                <a:gd name="T4" fmla="*/ 171 w 203"/>
                <a:gd name="T5" fmla="*/ 1 h 158"/>
                <a:gd name="T6" fmla="*/ 178 w 203"/>
                <a:gd name="T7" fmla="*/ 4 h 158"/>
                <a:gd name="T8" fmla="*/ 185 w 203"/>
                <a:gd name="T9" fmla="*/ 8 h 158"/>
                <a:gd name="T10" fmla="*/ 191 w 203"/>
                <a:gd name="T11" fmla="*/ 14 h 158"/>
                <a:gd name="T12" fmla="*/ 195 w 203"/>
                <a:gd name="T13" fmla="*/ 21 h 158"/>
                <a:gd name="T14" fmla="*/ 199 w 203"/>
                <a:gd name="T15" fmla="*/ 28 h 158"/>
                <a:gd name="T16" fmla="*/ 202 w 203"/>
                <a:gd name="T17" fmla="*/ 37 h 158"/>
                <a:gd name="T18" fmla="*/ 203 w 203"/>
                <a:gd name="T19" fmla="*/ 46 h 158"/>
                <a:gd name="T20" fmla="*/ 203 w 203"/>
                <a:gd name="T21" fmla="*/ 113 h 158"/>
                <a:gd name="T22" fmla="*/ 202 w 203"/>
                <a:gd name="T23" fmla="*/ 122 h 158"/>
                <a:gd name="T24" fmla="*/ 199 w 203"/>
                <a:gd name="T25" fmla="*/ 130 h 158"/>
                <a:gd name="T26" fmla="*/ 195 w 203"/>
                <a:gd name="T27" fmla="*/ 138 h 158"/>
                <a:gd name="T28" fmla="*/ 191 w 203"/>
                <a:gd name="T29" fmla="*/ 144 h 158"/>
                <a:gd name="T30" fmla="*/ 185 w 203"/>
                <a:gd name="T31" fmla="*/ 150 h 158"/>
                <a:gd name="T32" fmla="*/ 178 w 203"/>
                <a:gd name="T33" fmla="*/ 154 h 158"/>
                <a:gd name="T34" fmla="*/ 171 w 203"/>
                <a:gd name="T35" fmla="*/ 157 h 158"/>
                <a:gd name="T36" fmla="*/ 163 w 203"/>
                <a:gd name="T37" fmla="*/ 158 h 158"/>
                <a:gd name="T38" fmla="*/ 40 w 203"/>
                <a:gd name="T39" fmla="*/ 158 h 158"/>
                <a:gd name="T40" fmla="*/ 32 w 203"/>
                <a:gd name="T41" fmla="*/ 157 h 158"/>
                <a:gd name="T42" fmla="*/ 25 w 203"/>
                <a:gd name="T43" fmla="*/ 154 h 158"/>
                <a:gd name="T44" fmla="*/ 17 w 203"/>
                <a:gd name="T45" fmla="*/ 150 h 158"/>
                <a:gd name="T46" fmla="*/ 11 w 203"/>
                <a:gd name="T47" fmla="*/ 144 h 158"/>
                <a:gd name="T48" fmla="*/ 6 w 203"/>
                <a:gd name="T49" fmla="*/ 138 h 158"/>
                <a:gd name="T50" fmla="*/ 3 w 203"/>
                <a:gd name="T51" fmla="*/ 130 h 158"/>
                <a:gd name="T52" fmla="*/ 0 w 203"/>
                <a:gd name="T53" fmla="*/ 122 h 158"/>
                <a:gd name="T54" fmla="*/ 0 w 203"/>
                <a:gd name="T55" fmla="*/ 113 h 158"/>
                <a:gd name="T56" fmla="*/ 0 w 203"/>
                <a:gd name="T57" fmla="*/ 46 h 158"/>
                <a:gd name="T58" fmla="*/ 0 w 203"/>
                <a:gd name="T59" fmla="*/ 37 h 158"/>
                <a:gd name="T60" fmla="*/ 3 w 203"/>
                <a:gd name="T61" fmla="*/ 28 h 158"/>
                <a:gd name="T62" fmla="*/ 6 w 203"/>
                <a:gd name="T63" fmla="*/ 21 h 158"/>
                <a:gd name="T64" fmla="*/ 11 w 203"/>
                <a:gd name="T65" fmla="*/ 14 h 158"/>
                <a:gd name="T66" fmla="*/ 17 w 203"/>
                <a:gd name="T67" fmla="*/ 8 h 158"/>
                <a:gd name="T68" fmla="*/ 25 w 203"/>
                <a:gd name="T69" fmla="*/ 4 h 158"/>
                <a:gd name="T70" fmla="*/ 32 w 203"/>
                <a:gd name="T71" fmla="*/ 1 h 158"/>
                <a:gd name="T72" fmla="*/ 40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8" y="4"/>
                  </a:lnTo>
                  <a:lnTo>
                    <a:pt x="185" y="8"/>
                  </a:lnTo>
                  <a:lnTo>
                    <a:pt x="191" y="14"/>
                  </a:lnTo>
                  <a:lnTo>
                    <a:pt x="195" y="21"/>
                  </a:lnTo>
                  <a:lnTo>
                    <a:pt x="199" y="28"/>
                  </a:lnTo>
                  <a:lnTo>
                    <a:pt x="202" y="37"/>
                  </a:lnTo>
                  <a:lnTo>
                    <a:pt x="203" y="46"/>
                  </a:lnTo>
                  <a:lnTo>
                    <a:pt x="203" y="113"/>
                  </a:lnTo>
                  <a:lnTo>
                    <a:pt x="202" y="122"/>
                  </a:lnTo>
                  <a:lnTo>
                    <a:pt x="199" y="130"/>
                  </a:lnTo>
                  <a:lnTo>
                    <a:pt x="195" y="138"/>
                  </a:lnTo>
                  <a:lnTo>
                    <a:pt x="191" y="144"/>
                  </a:lnTo>
                  <a:lnTo>
                    <a:pt x="185" y="150"/>
                  </a:lnTo>
                  <a:lnTo>
                    <a:pt x="178" y="154"/>
                  </a:lnTo>
                  <a:lnTo>
                    <a:pt x="171" y="157"/>
                  </a:lnTo>
                  <a:lnTo>
                    <a:pt x="163" y="158"/>
                  </a:lnTo>
                  <a:lnTo>
                    <a:pt x="40" y="158"/>
                  </a:lnTo>
                  <a:lnTo>
                    <a:pt x="32" y="157"/>
                  </a:lnTo>
                  <a:lnTo>
                    <a:pt x="25" y="154"/>
                  </a:lnTo>
                  <a:lnTo>
                    <a:pt x="17" y="150"/>
                  </a:lnTo>
                  <a:lnTo>
                    <a:pt x="11" y="144"/>
                  </a:lnTo>
                  <a:lnTo>
                    <a:pt x="6" y="138"/>
                  </a:lnTo>
                  <a:lnTo>
                    <a:pt x="3" y="130"/>
                  </a:lnTo>
                  <a:lnTo>
                    <a:pt x="0" y="122"/>
                  </a:lnTo>
                  <a:lnTo>
                    <a:pt x="0" y="113"/>
                  </a:lnTo>
                  <a:lnTo>
                    <a:pt x="0" y="46"/>
                  </a:lnTo>
                  <a:lnTo>
                    <a:pt x="0" y="37"/>
                  </a:lnTo>
                  <a:lnTo>
                    <a:pt x="3" y="28"/>
                  </a:lnTo>
                  <a:lnTo>
                    <a:pt x="6" y="21"/>
                  </a:lnTo>
                  <a:lnTo>
                    <a:pt x="11" y="14"/>
                  </a:lnTo>
                  <a:lnTo>
                    <a:pt x="17" y="8"/>
                  </a:lnTo>
                  <a:lnTo>
                    <a:pt x="25" y="4"/>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37" name="Freeform 745"/>
            <p:cNvSpPr>
              <a:spLocks/>
            </p:cNvSpPr>
            <p:nvPr/>
          </p:nvSpPr>
          <p:spPr bwMode="auto">
            <a:xfrm>
              <a:off x="982" y="1912"/>
              <a:ext cx="203" cy="158"/>
            </a:xfrm>
            <a:custGeom>
              <a:avLst/>
              <a:gdLst>
                <a:gd name="T0" fmla="*/ 40 w 203"/>
                <a:gd name="T1" fmla="*/ 0 h 158"/>
                <a:gd name="T2" fmla="*/ 163 w 203"/>
                <a:gd name="T3" fmla="*/ 0 h 158"/>
                <a:gd name="T4" fmla="*/ 171 w 203"/>
                <a:gd name="T5" fmla="*/ 1 h 158"/>
                <a:gd name="T6" fmla="*/ 178 w 203"/>
                <a:gd name="T7" fmla="*/ 4 h 158"/>
                <a:gd name="T8" fmla="*/ 185 w 203"/>
                <a:gd name="T9" fmla="*/ 8 h 158"/>
                <a:gd name="T10" fmla="*/ 191 w 203"/>
                <a:gd name="T11" fmla="*/ 14 h 158"/>
                <a:gd name="T12" fmla="*/ 195 w 203"/>
                <a:gd name="T13" fmla="*/ 21 h 158"/>
                <a:gd name="T14" fmla="*/ 199 w 203"/>
                <a:gd name="T15" fmla="*/ 28 h 158"/>
                <a:gd name="T16" fmla="*/ 202 w 203"/>
                <a:gd name="T17" fmla="*/ 37 h 158"/>
                <a:gd name="T18" fmla="*/ 203 w 203"/>
                <a:gd name="T19" fmla="*/ 46 h 158"/>
                <a:gd name="T20" fmla="*/ 203 w 203"/>
                <a:gd name="T21" fmla="*/ 113 h 158"/>
                <a:gd name="T22" fmla="*/ 202 w 203"/>
                <a:gd name="T23" fmla="*/ 122 h 158"/>
                <a:gd name="T24" fmla="*/ 199 w 203"/>
                <a:gd name="T25" fmla="*/ 130 h 158"/>
                <a:gd name="T26" fmla="*/ 195 w 203"/>
                <a:gd name="T27" fmla="*/ 138 h 158"/>
                <a:gd name="T28" fmla="*/ 191 w 203"/>
                <a:gd name="T29" fmla="*/ 144 h 158"/>
                <a:gd name="T30" fmla="*/ 185 w 203"/>
                <a:gd name="T31" fmla="*/ 150 h 158"/>
                <a:gd name="T32" fmla="*/ 178 w 203"/>
                <a:gd name="T33" fmla="*/ 154 h 158"/>
                <a:gd name="T34" fmla="*/ 171 w 203"/>
                <a:gd name="T35" fmla="*/ 157 h 158"/>
                <a:gd name="T36" fmla="*/ 163 w 203"/>
                <a:gd name="T37" fmla="*/ 158 h 158"/>
                <a:gd name="T38" fmla="*/ 40 w 203"/>
                <a:gd name="T39" fmla="*/ 158 h 158"/>
                <a:gd name="T40" fmla="*/ 32 w 203"/>
                <a:gd name="T41" fmla="*/ 157 h 158"/>
                <a:gd name="T42" fmla="*/ 25 w 203"/>
                <a:gd name="T43" fmla="*/ 154 h 158"/>
                <a:gd name="T44" fmla="*/ 17 w 203"/>
                <a:gd name="T45" fmla="*/ 150 h 158"/>
                <a:gd name="T46" fmla="*/ 11 w 203"/>
                <a:gd name="T47" fmla="*/ 144 h 158"/>
                <a:gd name="T48" fmla="*/ 6 w 203"/>
                <a:gd name="T49" fmla="*/ 138 h 158"/>
                <a:gd name="T50" fmla="*/ 3 w 203"/>
                <a:gd name="T51" fmla="*/ 130 h 158"/>
                <a:gd name="T52" fmla="*/ 0 w 203"/>
                <a:gd name="T53" fmla="*/ 122 h 158"/>
                <a:gd name="T54" fmla="*/ 0 w 203"/>
                <a:gd name="T55" fmla="*/ 113 h 158"/>
                <a:gd name="T56" fmla="*/ 0 w 203"/>
                <a:gd name="T57" fmla="*/ 46 h 158"/>
                <a:gd name="T58" fmla="*/ 0 w 203"/>
                <a:gd name="T59" fmla="*/ 37 h 158"/>
                <a:gd name="T60" fmla="*/ 3 w 203"/>
                <a:gd name="T61" fmla="*/ 28 h 158"/>
                <a:gd name="T62" fmla="*/ 6 w 203"/>
                <a:gd name="T63" fmla="*/ 21 h 158"/>
                <a:gd name="T64" fmla="*/ 11 w 203"/>
                <a:gd name="T65" fmla="*/ 14 h 158"/>
                <a:gd name="T66" fmla="*/ 17 w 203"/>
                <a:gd name="T67" fmla="*/ 8 h 158"/>
                <a:gd name="T68" fmla="*/ 25 w 203"/>
                <a:gd name="T69" fmla="*/ 4 h 158"/>
                <a:gd name="T70" fmla="*/ 32 w 203"/>
                <a:gd name="T71" fmla="*/ 1 h 158"/>
                <a:gd name="T72" fmla="*/ 40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8" y="4"/>
                  </a:lnTo>
                  <a:lnTo>
                    <a:pt x="185" y="8"/>
                  </a:lnTo>
                  <a:lnTo>
                    <a:pt x="191" y="14"/>
                  </a:lnTo>
                  <a:lnTo>
                    <a:pt x="195" y="21"/>
                  </a:lnTo>
                  <a:lnTo>
                    <a:pt x="199" y="28"/>
                  </a:lnTo>
                  <a:lnTo>
                    <a:pt x="202" y="37"/>
                  </a:lnTo>
                  <a:lnTo>
                    <a:pt x="203" y="46"/>
                  </a:lnTo>
                  <a:lnTo>
                    <a:pt x="203" y="113"/>
                  </a:lnTo>
                  <a:lnTo>
                    <a:pt x="202" y="122"/>
                  </a:lnTo>
                  <a:lnTo>
                    <a:pt x="199" y="130"/>
                  </a:lnTo>
                  <a:lnTo>
                    <a:pt x="195" y="138"/>
                  </a:lnTo>
                  <a:lnTo>
                    <a:pt x="191" y="144"/>
                  </a:lnTo>
                  <a:lnTo>
                    <a:pt x="185" y="150"/>
                  </a:lnTo>
                  <a:lnTo>
                    <a:pt x="178" y="154"/>
                  </a:lnTo>
                  <a:lnTo>
                    <a:pt x="171" y="157"/>
                  </a:lnTo>
                  <a:lnTo>
                    <a:pt x="163" y="158"/>
                  </a:lnTo>
                  <a:lnTo>
                    <a:pt x="40" y="158"/>
                  </a:lnTo>
                  <a:lnTo>
                    <a:pt x="32" y="157"/>
                  </a:lnTo>
                  <a:lnTo>
                    <a:pt x="25" y="154"/>
                  </a:lnTo>
                  <a:lnTo>
                    <a:pt x="17" y="150"/>
                  </a:lnTo>
                  <a:lnTo>
                    <a:pt x="11" y="144"/>
                  </a:lnTo>
                  <a:lnTo>
                    <a:pt x="6" y="138"/>
                  </a:lnTo>
                  <a:lnTo>
                    <a:pt x="3" y="130"/>
                  </a:lnTo>
                  <a:lnTo>
                    <a:pt x="0" y="122"/>
                  </a:lnTo>
                  <a:lnTo>
                    <a:pt x="0" y="113"/>
                  </a:lnTo>
                  <a:lnTo>
                    <a:pt x="0" y="46"/>
                  </a:lnTo>
                  <a:lnTo>
                    <a:pt x="0" y="37"/>
                  </a:lnTo>
                  <a:lnTo>
                    <a:pt x="3" y="28"/>
                  </a:lnTo>
                  <a:lnTo>
                    <a:pt x="6" y="21"/>
                  </a:lnTo>
                  <a:lnTo>
                    <a:pt x="11" y="14"/>
                  </a:lnTo>
                  <a:lnTo>
                    <a:pt x="17" y="8"/>
                  </a:lnTo>
                  <a:lnTo>
                    <a:pt x="25" y="4"/>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38" name="Freeform 746"/>
            <p:cNvSpPr>
              <a:spLocks/>
            </p:cNvSpPr>
            <p:nvPr/>
          </p:nvSpPr>
          <p:spPr bwMode="auto">
            <a:xfrm>
              <a:off x="1053" y="1976"/>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3 h 56"/>
                <a:gd name="T20" fmla="*/ 84 w 88"/>
                <a:gd name="T21" fmla="*/ 39 h 56"/>
                <a:gd name="T22" fmla="*/ 80 w 88"/>
                <a:gd name="T23" fmla="*/ 44 h 56"/>
                <a:gd name="T24" fmla="*/ 75 w 88"/>
                <a:gd name="T25" fmla="*/ 47 h 56"/>
                <a:gd name="T26" fmla="*/ 69 w 88"/>
                <a:gd name="T27" fmla="*/ 51 h 56"/>
                <a:gd name="T28" fmla="*/ 61 w 88"/>
                <a:gd name="T29" fmla="*/ 53 h 56"/>
                <a:gd name="T30" fmla="*/ 53 w 88"/>
                <a:gd name="T31" fmla="*/ 56 h 56"/>
                <a:gd name="T32" fmla="*/ 44 w 88"/>
                <a:gd name="T33" fmla="*/ 56 h 56"/>
                <a:gd name="T34" fmla="*/ 35 w 88"/>
                <a:gd name="T35" fmla="*/ 56 h 56"/>
                <a:gd name="T36" fmla="*/ 27 w 88"/>
                <a:gd name="T37" fmla="*/ 53 h 56"/>
                <a:gd name="T38" fmla="*/ 19 w 88"/>
                <a:gd name="T39" fmla="*/ 51 h 56"/>
                <a:gd name="T40" fmla="*/ 13 w 88"/>
                <a:gd name="T41" fmla="*/ 47 h 56"/>
                <a:gd name="T42" fmla="*/ 7 w 88"/>
                <a:gd name="T43" fmla="*/ 44 h 56"/>
                <a:gd name="T44" fmla="*/ 3 w 88"/>
                <a:gd name="T45" fmla="*/ 39 h 56"/>
                <a:gd name="T46" fmla="*/ 1 w 88"/>
                <a:gd name="T47" fmla="*/ 33 h 56"/>
                <a:gd name="T48" fmla="*/ 0 w 88"/>
                <a:gd name="T49" fmla="*/ 28 h 56"/>
                <a:gd name="T50" fmla="*/ 1 w 88"/>
                <a:gd name="T51" fmla="*/ 22 h 56"/>
                <a:gd name="T52" fmla="*/ 3 w 88"/>
                <a:gd name="T53" fmla="*/ 17 h 56"/>
                <a:gd name="T54" fmla="*/ 7 w 88"/>
                <a:gd name="T55" fmla="*/ 11 h 56"/>
                <a:gd name="T56" fmla="*/ 13 w 88"/>
                <a:gd name="T57" fmla="*/ 8 h 56"/>
                <a:gd name="T58" fmla="*/ 19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3"/>
                  </a:lnTo>
                  <a:lnTo>
                    <a:pt x="84" y="39"/>
                  </a:lnTo>
                  <a:lnTo>
                    <a:pt x="80" y="44"/>
                  </a:lnTo>
                  <a:lnTo>
                    <a:pt x="75" y="47"/>
                  </a:lnTo>
                  <a:lnTo>
                    <a:pt x="69" y="51"/>
                  </a:lnTo>
                  <a:lnTo>
                    <a:pt x="61" y="53"/>
                  </a:lnTo>
                  <a:lnTo>
                    <a:pt x="53" y="56"/>
                  </a:lnTo>
                  <a:lnTo>
                    <a:pt x="44" y="56"/>
                  </a:lnTo>
                  <a:lnTo>
                    <a:pt x="35" y="56"/>
                  </a:lnTo>
                  <a:lnTo>
                    <a:pt x="27" y="53"/>
                  </a:lnTo>
                  <a:lnTo>
                    <a:pt x="19" y="51"/>
                  </a:lnTo>
                  <a:lnTo>
                    <a:pt x="13" y="47"/>
                  </a:lnTo>
                  <a:lnTo>
                    <a:pt x="7" y="44"/>
                  </a:lnTo>
                  <a:lnTo>
                    <a:pt x="3" y="39"/>
                  </a:lnTo>
                  <a:lnTo>
                    <a:pt x="1" y="33"/>
                  </a:lnTo>
                  <a:lnTo>
                    <a:pt x="0" y="28"/>
                  </a:lnTo>
                  <a:lnTo>
                    <a:pt x="1" y="22"/>
                  </a:lnTo>
                  <a:lnTo>
                    <a:pt x="3" y="17"/>
                  </a:lnTo>
                  <a:lnTo>
                    <a:pt x="7" y="11"/>
                  </a:lnTo>
                  <a:lnTo>
                    <a:pt x="13" y="8"/>
                  </a:lnTo>
                  <a:lnTo>
                    <a:pt x="19"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39" name="Freeform 747"/>
            <p:cNvSpPr>
              <a:spLocks/>
            </p:cNvSpPr>
            <p:nvPr/>
          </p:nvSpPr>
          <p:spPr bwMode="auto">
            <a:xfrm>
              <a:off x="1053" y="1976"/>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3 h 56"/>
                <a:gd name="T20" fmla="*/ 84 w 88"/>
                <a:gd name="T21" fmla="*/ 39 h 56"/>
                <a:gd name="T22" fmla="*/ 80 w 88"/>
                <a:gd name="T23" fmla="*/ 44 h 56"/>
                <a:gd name="T24" fmla="*/ 75 w 88"/>
                <a:gd name="T25" fmla="*/ 47 h 56"/>
                <a:gd name="T26" fmla="*/ 69 w 88"/>
                <a:gd name="T27" fmla="*/ 51 h 56"/>
                <a:gd name="T28" fmla="*/ 61 w 88"/>
                <a:gd name="T29" fmla="*/ 53 h 56"/>
                <a:gd name="T30" fmla="*/ 53 w 88"/>
                <a:gd name="T31" fmla="*/ 56 h 56"/>
                <a:gd name="T32" fmla="*/ 44 w 88"/>
                <a:gd name="T33" fmla="*/ 56 h 56"/>
                <a:gd name="T34" fmla="*/ 35 w 88"/>
                <a:gd name="T35" fmla="*/ 56 h 56"/>
                <a:gd name="T36" fmla="*/ 27 w 88"/>
                <a:gd name="T37" fmla="*/ 53 h 56"/>
                <a:gd name="T38" fmla="*/ 19 w 88"/>
                <a:gd name="T39" fmla="*/ 51 h 56"/>
                <a:gd name="T40" fmla="*/ 13 w 88"/>
                <a:gd name="T41" fmla="*/ 47 h 56"/>
                <a:gd name="T42" fmla="*/ 7 w 88"/>
                <a:gd name="T43" fmla="*/ 44 h 56"/>
                <a:gd name="T44" fmla="*/ 3 w 88"/>
                <a:gd name="T45" fmla="*/ 39 h 56"/>
                <a:gd name="T46" fmla="*/ 1 w 88"/>
                <a:gd name="T47" fmla="*/ 33 h 56"/>
                <a:gd name="T48" fmla="*/ 0 w 88"/>
                <a:gd name="T49" fmla="*/ 28 h 56"/>
                <a:gd name="T50" fmla="*/ 1 w 88"/>
                <a:gd name="T51" fmla="*/ 22 h 56"/>
                <a:gd name="T52" fmla="*/ 3 w 88"/>
                <a:gd name="T53" fmla="*/ 17 h 56"/>
                <a:gd name="T54" fmla="*/ 7 w 88"/>
                <a:gd name="T55" fmla="*/ 11 h 56"/>
                <a:gd name="T56" fmla="*/ 13 w 88"/>
                <a:gd name="T57" fmla="*/ 8 h 56"/>
                <a:gd name="T58" fmla="*/ 19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3"/>
                  </a:lnTo>
                  <a:lnTo>
                    <a:pt x="84" y="39"/>
                  </a:lnTo>
                  <a:lnTo>
                    <a:pt x="80" y="44"/>
                  </a:lnTo>
                  <a:lnTo>
                    <a:pt x="75" y="47"/>
                  </a:lnTo>
                  <a:lnTo>
                    <a:pt x="69" y="51"/>
                  </a:lnTo>
                  <a:lnTo>
                    <a:pt x="61" y="53"/>
                  </a:lnTo>
                  <a:lnTo>
                    <a:pt x="53" y="56"/>
                  </a:lnTo>
                  <a:lnTo>
                    <a:pt x="44" y="56"/>
                  </a:lnTo>
                  <a:lnTo>
                    <a:pt x="35" y="56"/>
                  </a:lnTo>
                  <a:lnTo>
                    <a:pt x="27" y="53"/>
                  </a:lnTo>
                  <a:lnTo>
                    <a:pt x="19" y="51"/>
                  </a:lnTo>
                  <a:lnTo>
                    <a:pt x="13" y="47"/>
                  </a:lnTo>
                  <a:lnTo>
                    <a:pt x="7" y="44"/>
                  </a:lnTo>
                  <a:lnTo>
                    <a:pt x="3" y="39"/>
                  </a:lnTo>
                  <a:lnTo>
                    <a:pt x="1" y="33"/>
                  </a:lnTo>
                  <a:lnTo>
                    <a:pt x="0" y="28"/>
                  </a:lnTo>
                  <a:lnTo>
                    <a:pt x="1" y="22"/>
                  </a:lnTo>
                  <a:lnTo>
                    <a:pt x="3" y="17"/>
                  </a:lnTo>
                  <a:lnTo>
                    <a:pt x="7" y="11"/>
                  </a:lnTo>
                  <a:lnTo>
                    <a:pt x="13" y="8"/>
                  </a:lnTo>
                  <a:lnTo>
                    <a:pt x="19"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40" name="Freeform 748"/>
            <p:cNvSpPr>
              <a:spLocks/>
            </p:cNvSpPr>
            <p:nvPr/>
          </p:nvSpPr>
          <p:spPr bwMode="auto">
            <a:xfrm>
              <a:off x="1179" y="1912"/>
              <a:ext cx="203" cy="158"/>
            </a:xfrm>
            <a:custGeom>
              <a:avLst/>
              <a:gdLst>
                <a:gd name="T0" fmla="*/ 40 w 203"/>
                <a:gd name="T1" fmla="*/ 0 h 158"/>
                <a:gd name="T2" fmla="*/ 163 w 203"/>
                <a:gd name="T3" fmla="*/ 0 h 158"/>
                <a:gd name="T4" fmla="*/ 171 w 203"/>
                <a:gd name="T5" fmla="*/ 1 h 158"/>
                <a:gd name="T6" fmla="*/ 178 w 203"/>
                <a:gd name="T7" fmla="*/ 4 h 158"/>
                <a:gd name="T8" fmla="*/ 186 w 203"/>
                <a:gd name="T9" fmla="*/ 8 h 158"/>
                <a:gd name="T10" fmla="*/ 192 w 203"/>
                <a:gd name="T11" fmla="*/ 14 h 158"/>
                <a:gd name="T12" fmla="*/ 196 w 203"/>
                <a:gd name="T13" fmla="*/ 21 h 158"/>
                <a:gd name="T14" fmla="*/ 200 w 203"/>
                <a:gd name="T15" fmla="*/ 28 h 158"/>
                <a:gd name="T16" fmla="*/ 202 w 203"/>
                <a:gd name="T17" fmla="*/ 37 h 158"/>
                <a:gd name="T18" fmla="*/ 203 w 203"/>
                <a:gd name="T19" fmla="*/ 46 h 158"/>
                <a:gd name="T20" fmla="*/ 203 w 203"/>
                <a:gd name="T21" fmla="*/ 113 h 158"/>
                <a:gd name="T22" fmla="*/ 202 w 203"/>
                <a:gd name="T23" fmla="*/ 122 h 158"/>
                <a:gd name="T24" fmla="*/ 200 w 203"/>
                <a:gd name="T25" fmla="*/ 130 h 158"/>
                <a:gd name="T26" fmla="*/ 196 w 203"/>
                <a:gd name="T27" fmla="*/ 138 h 158"/>
                <a:gd name="T28" fmla="*/ 192 w 203"/>
                <a:gd name="T29" fmla="*/ 144 h 158"/>
                <a:gd name="T30" fmla="*/ 186 w 203"/>
                <a:gd name="T31" fmla="*/ 150 h 158"/>
                <a:gd name="T32" fmla="*/ 178 w 203"/>
                <a:gd name="T33" fmla="*/ 154 h 158"/>
                <a:gd name="T34" fmla="*/ 171 w 203"/>
                <a:gd name="T35" fmla="*/ 157 h 158"/>
                <a:gd name="T36" fmla="*/ 163 w 203"/>
                <a:gd name="T37" fmla="*/ 158 h 158"/>
                <a:gd name="T38" fmla="*/ 40 w 203"/>
                <a:gd name="T39" fmla="*/ 158 h 158"/>
                <a:gd name="T40" fmla="*/ 32 w 203"/>
                <a:gd name="T41" fmla="*/ 157 h 158"/>
                <a:gd name="T42" fmla="*/ 25 w 203"/>
                <a:gd name="T43" fmla="*/ 154 h 158"/>
                <a:gd name="T44" fmla="*/ 18 w 203"/>
                <a:gd name="T45" fmla="*/ 150 h 158"/>
                <a:gd name="T46" fmla="*/ 12 w 203"/>
                <a:gd name="T47" fmla="*/ 144 h 158"/>
                <a:gd name="T48" fmla="*/ 7 w 203"/>
                <a:gd name="T49" fmla="*/ 138 h 158"/>
                <a:gd name="T50" fmla="*/ 3 w 203"/>
                <a:gd name="T51" fmla="*/ 130 h 158"/>
                <a:gd name="T52" fmla="*/ 0 w 203"/>
                <a:gd name="T53" fmla="*/ 122 h 158"/>
                <a:gd name="T54" fmla="*/ 0 w 203"/>
                <a:gd name="T55" fmla="*/ 113 h 158"/>
                <a:gd name="T56" fmla="*/ 0 w 203"/>
                <a:gd name="T57" fmla="*/ 46 h 158"/>
                <a:gd name="T58" fmla="*/ 0 w 203"/>
                <a:gd name="T59" fmla="*/ 37 h 158"/>
                <a:gd name="T60" fmla="*/ 3 w 203"/>
                <a:gd name="T61" fmla="*/ 28 h 158"/>
                <a:gd name="T62" fmla="*/ 7 w 203"/>
                <a:gd name="T63" fmla="*/ 21 h 158"/>
                <a:gd name="T64" fmla="*/ 12 w 203"/>
                <a:gd name="T65" fmla="*/ 14 h 158"/>
                <a:gd name="T66" fmla="*/ 18 w 203"/>
                <a:gd name="T67" fmla="*/ 8 h 158"/>
                <a:gd name="T68" fmla="*/ 25 w 203"/>
                <a:gd name="T69" fmla="*/ 4 h 158"/>
                <a:gd name="T70" fmla="*/ 32 w 203"/>
                <a:gd name="T71" fmla="*/ 1 h 158"/>
                <a:gd name="T72" fmla="*/ 40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8" y="4"/>
                  </a:lnTo>
                  <a:lnTo>
                    <a:pt x="186" y="8"/>
                  </a:lnTo>
                  <a:lnTo>
                    <a:pt x="192" y="14"/>
                  </a:lnTo>
                  <a:lnTo>
                    <a:pt x="196" y="21"/>
                  </a:lnTo>
                  <a:lnTo>
                    <a:pt x="200" y="28"/>
                  </a:lnTo>
                  <a:lnTo>
                    <a:pt x="202" y="37"/>
                  </a:lnTo>
                  <a:lnTo>
                    <a:pt x="203" y="46"/>
                  </a:lnTo>
                  <a:lnTo>
                    <a:pt x="203" y="113"/>
                  </a:lnTo>
                  <a:lnTo>
                    <a:pt x="202" y="122"/>
                  </a:lnTo>
                  <a:lnTo>
                    <a:pt x="200" y="130"/>
                  </a:lnTo>
                  <a:lnTo>
                    <a:pt x="196" y="138"/>
                  </a:lnTo>
                  <a:lnTo>
                    <a:pt x="192" y="144"/>
                  </a:lnTo>
                  <a:lnTo>
                    <a:pt x="186" y="150"/>
                  </a:lnTo>
                  <a:lnTo>
                    <a:pt x="178" y="154"/>
                  </a:lnTo>
                  <a:lnTo>
                    <a:pt x="171" y="157"/>
                  </a:lnTo>
                  <a:lnTo>
                    <a:pt x="163" y="158"/>
                  </a:lnTo>
                  <a:lnTo>
                    <a:pt x="40" y="158"/>
                  </a:lnTo>
                  <a:lnTo>
                    <a:pt x="32" y="157"/>
                  </a:lnTo>
                  <a:lnTo>
                    <a:pt x="25" y="154"/>
                  </a:lnTo>
                  <a:lnTo>
                    <a:pt x="18" y="150"/>
                  </a:lnTo>
                  <a:lnTo>
                    <a:pt x="12" y="144"/>
                  </a:lnTo>
                  <a:lnTo>
                    <a:pt x="7" y="138"/>
                  </a:lnTo>
                  <a:lnTo>
                    <a:pt x="3" y="130"/>
                  </a:lnTo>
                  <a:lnTo>
                    <a:pt x="0" y="122"/>
                  </a:lnTo>
                  <a:lnTo>
                    <a:pt x="0" y="113"/>
                  </a:lnTo>
                  <a:lnTo>
                    <a:pt x="0" y="46"/>
                  </a:lnTo>
                  <a:lnTo>
                    <a:pt x="0" y="37"/>
                  </a:lnTo>
                  <a:lnTo>
                    <a:pt x="3" y="28"/>
                  </a:lnTo>
                  <a:lnTo>
                    <a:pt x="7" y="21"/>
                  </a:lnTo>
                  <a:lnTo>
                    <a:pt x="12" y="14"/>
                  </a:lnTo>
                  <a:lnTo>
                    <a:pt x="18" y="8"/>
                  </a:lnTo>
                  <a:lnTo>
                    <a:pt x="25" y="4"/>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41" name="Freeform 749"/>
            <p:cNvSpPr>
              <a:spLocks/>
            </p:cNvSpPr>
            <p:nvPr/>
          </p:nvSpPr>
          <p:spPr bwMode="auto">
            <a:xfrm>
              <a:off x="1179" y="1912"/>
              <a:ext cx="203" cy="158"/>
            </a:xfrm>
            <a:custGeom>
              <a:avLst/>
              <a:gdLst>
                <a:gd name="T0" fmla="*/ 40 w 203"/>
                <a:gd name="T1" fmla="*/ 0 h 158"/>
                <a:gd name="T2" fmla="*/ 163 w 203"/>
                <a:gd name="T3" fmla="*/ 0 h 158"/>
                <a:gd name="T4" fmla="*/ 171 w 203"/>
                <a:gd name="T5" fmla="*/ 1 h 158"/>
                <a:gd name="T6" fmla="*/ 178 w 203"/>
                <a:gd name="T7" fmla="*/ 4 h 158"/>
                <a:gd name="T8" fmla="*/ 186 w 203"/>
                <a:gd name="T9" fmla="*/ 8 h 158"/>
                <a:gd name="T10" fmla="*/ 192 w 203"/>
                <a:gd name="T11" fmla="*/ 14 h 158"/>
                <a:gd name="T12" fmla="*/ 196 w 203"/>
                <a:gd name="T13" fmla="*/ 21 h 158"/>
                <a:gd name="T14" fmla="*/ 200 w 203"/>
                <a:gd name="T15" fmla="*/ 28 h 158"/>
                <a:gd name="T16" fmla="*/ 202 w 203"/>
                <a:gd name="T17" fmla="*/ 37 h 158"/>
                <a:gd name="T18" fmla="*/ 203 w 203"/>
                <a:gd name="T19" fmla="*/ 46 h 158"/>
                <a:gd name="T20" fmla="*/ 203 w 203"/>
                <a:gd name="T21" fmla="*/ 113 h 158"/>
                <a:gd name="T22" fmla="*/ 202 w 203"/>
                <a:gd name="T23" fmla="*/ 122 h 158"/>
                <a:gd name="T24" fmla="*/ 200 w 203"/>
                <a:gd name="T25" fmla="*/ 130 h 158"/>
                <a:gd name="T26" fmla="*/ 196 w 203"/>
                <a:gd name="T27" fmla="*/ 138 h 158"/>
                <a:gd name="T28" fmla="*/ 192 w 203"/>
                <a:gd name="T29" fmla="*/ 144 h 158"/>
                <a:gd name="T30" fmla="*/ 186 w 203"/>
                <a:gd name="T31" fmla="*/ 150 h 158"/>
                <a:gd name="T32" fmla="*/ 178 w 203"/>
                <a:gd name="T33" fmla="*/ 154 h 158"/>
                <a:gd name="T34" fmla="*/ 171 w 203"/>
                <a:gd name="T35" fmla="*/ 157 h 158"/>
                <a:gd name="T36" fmla="*/ 163 w 203"/>
                <a:gd name="T37" fmla="*/ 158 h 158"/>
                <a:gd name="T38" fmla="*/ 40 w 203"/>
                <a:gd name="T39" fmla="*/ 158 h 158"/>
                <a:gd name="T40" fmla="*/ 32 w 203"/>
                <a:gd name="T41" fmla="*/ 157 h 158"/>
                <a:gd name="T42" fmla="*/ 25 w 203"/>
                <a:gd name="T43" fmla="*/ 154 h 158"/>
                <a:gd name="T44" fmla="*/ 18 w 203"/>
                <a:gd name="T45" fmla="*/ 150 h 158"/>
                <a:gd name="T46" fmla="*/ 12 w 203"/>
                <a:gd name="T47" fmla="*/ 144 h 158"/>
                <a:gd name="T48" fmla="*/ 7 w 203"/>
                <a:gd name="T49" fmla="*/ 138 h 158"/>
                <a:gd name="T50" fmla="*/ 3 w 203"/>
                <a:gd name="T51" fmla="*/ 130 h 158"/>
                <a:gd name="T52" fmla="*/ 0 w 203"/>
                <a:gd name="T53" fmla="*/ 122 h 158"/>
                <a:gd name="T54" fmla="*/ 0 w 203"/>
                <a:gd name="T55" fmla="*/ 113 h 158"/>
                <a:gd name="T56" fmla="*/ 0 w 203"/>
                <a:gd name="T57" fmla="*/ 46 h 158"/>
                <a:gd name="T58" fmla="*/ 0 w 203"/>
                <a:gd name="T59" fmla="*/ 37 h 158"/>
                <a:gd name="T60" fmla="*/ 3 w 203"/>
                <a:gd name="T61" fmla="*/ 28 h 158"/>
                <a:gd name="T62" fmla="*/ 7 w 203"/>
                <a:gd name="T63" fmla="*/ 21 h 158"/>
                <a:gd name="T64" fmla="*/ 12 w 203"/>
                <a:gd name="T65" fmla="*/ 14 h 158"/>
                <a:gd name="T66" fmla="*/ 18 w 203"/>
                <a:gd name="T67" fmla="*/ 8 h 158"/>
                <a:gd name="T68" fmla="*/ 25 w 203"/>
                <a:gd name="T69" fmla="*/ 4 h 158"/>
                <a:gd name="T70" fmla="*/ 32 w 203"/>
                <a:gd name="T71" fmla="*/ 1 h 158"/>
                <a:gd name="T72" fmla="*/ 40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8" y="4"/>
                  </a:lnTo>
                  <a:lnTo>
                    <a:pt x="186" y="8"/>
                  </a:lnTo>
                  <a:lnTo>
                    <a:pt x="192" y="14"/>
                  </a:lnTo>
                  <a:lnTo>
                    <a:pt x="196" y="21"/>
                  </a:lnTo>
                  <a:lnTo>
                    <a:pt x="200" y="28"/>
                  </a:lnTo>
                  <a:lnTo>
                    <a:pt x="202" y="37"/>
                  </a:lnTo>
                  <a:lnTo>
                    <a:pt x="203" y="46"/>
                  </a:lnTo>
                  <a:lnTo>
                    <a:pt x="203" y="113"/>
                  </a:lnTo>
                  <a:lnTo>
                    <a:pt x="202" y="122"/>
                  </a:lnTo>
                  <a:lnTo>
                    <a:pt x="200" y="130"/>
                  </a:lnTo>
                  <a:lnTo>
                    <a:pt x="196" y="138"/>
                  </a:lnTo>
                  <a:lnTo>
                    <a:pt x="192" y="144"/>
                  </a:lnTo>
                  <a:lnTo>
                    <a:pt x="186" y="150"/>
                  </a:lnTo>
                  <a:lnTo>
                    <a:pt x="178" y="154"/>
                  </a:lnTo>
                  <a:lnTo>
                    <a:pt x="171" y="157"/>
                  </a:lnTo>
                  <a:lnTo>
                    <a:pt x="163" y="158"/>
                  </a:lnTo>
                  <a:lnTo>
                    <a:pt x="40" y="158"/>
                  </a:lnTo>
                  <a:lnTo>
                    <a:pt x="32" y="157"/>
                  </a:lnTo>
                  <a:lnTo>
                    <a:pt x="25" y="154"/>
                  </a:lnTo>
                  <a:lnTo>
                    <a:pt x="18" y="150"/>
                  </a:lnTo>
                  <a:lnTo>
                    <a:pt x="12" y="144"/>
                  </a:lnTo>
                  <a:lnTo>
                    <a:pt x="7" y="138"/>
                  </a:lnTo>
                  <a:lnTo>
                    <a:pt x="3" y="130"/>
                  </a:lnTo>
                  <a:lnTo>
                    <a:pt x="0" y="122"/>
                  </a:lnTo>
                  <a:lnTo>
                    <a:pt x="0" y="113"/>
                  </a:lnTo>
                  <a:lnTo>
                    <a:pt x="0" y="46"/>
                  </a:lnTo>
                  <a:lnTo>
                    <a:pt x="0" y="37"/>
                  </a:lnTo>
                  <a:lnTo>
                    <a:pt x="3" y="28"/>
                  </a:lnTo>
                  <a:lnTo>
                    <a:pt x="7" y="21"/>
                  </a:lnTo>
                  <a:lnTo>
                    <a:pt x="12" y="14"/>
                  </a:lnTo>
                  <a:lnTo>
                    <a:pt x="18" y="8"/>
                  </a:lnTo>
                  <a:lnTo>
                    <a:pt x="25" y="4"/>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42" name="Freeform 750"/>
            <p:cNvSpPr>
              <a:spLocks/>
            </p:cNvSpPr>
            <p:nvPr/>
          </p:nvSpPr>
          <p:spPr bwMode="auto">
            <a:xfrm>
              <a:off x="1250" y="1976"/>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3 h 56"/>
                <a:gd name="T20" fmla="*/ 84 w 88"/>
                <a:gd name="T21" fmla="*/ 39 h 56"/>
                <a:gd name="T22" fmla="*/ 80 w 88"/>
                <a:gd name="T23" fmla="*/ 44 h 56"/>
                <a:gd name="T24" fmla="*/ 75 w 88"/>
                <a:gd name="T25" fmla="*/ 47 h 56"/>
                <a:gd name="T26" fmla="*/ 69 w 88"/>
                <a:gd name="T27" fmla="*/ 51 h 56"/>
                <a:gd name="T28" fmla="*/ 61 w 88"/>
                <a:gd name="T29" fmla="*/ 53 h 56"/>
                <a:gd name="T30" fmla="*/ 53 w 88"/>
                <a:gd name="T31" fmla="*/ 56 h 56"/>
                <a:gd name="T32" fmla="*/ 44 w 88"/>
                <a:gd name="T33" fmla="*/ 56 h 56"/>
                <a:gd name="T34" fmla="*/ 36 w 88"/>
                <a:gd name="T35" fmla="*/ 56 h 56"/>
                <a:gd name="T36" fmla="*/ 28 w 88"/>
                <a:gd name="T37" fmla="*/ 53 h 56"/>
                <a:gd name="T38" fmla="*/ 19 w 88"/>
                <a:gd name="T39" fmla="*/ 51 h 56"/>
                <a:gd name="T40" fmla="*/ 13 w 88"/>
                <a:gd name="T41" fmla="*/ 47 h 56"/>
                <a:gd name="T42" fmla="*/ 8 w 88"/>
                <a:gd name="T43" fmla="*/ 44 h 56"/>
                <a:gd name="T44" fmla="*/ 4 w 88"/>
                <a:gd name="T45" fmla="*/ 39 h 56"/>
                <a:gd name="T46" fmla="*/ 1 w 88"/>
                <a:gd name="T47" fmla="*/ 33 h 56"/>
                <a:gd name="T48" fmla="*/ 0 w 88"/>
                <a:gd name="T49" fmla="*/ 28 h 56"/>
                <a:gd name="T50" fmla="*/ 1 w 88"/>
                <a:gd name="T51" fmla="*/ 22 h 56"/>
                <a:gd name="T52" fmla="*/ 4 w 88"/>
                <a:gd name="T53" fmla="*/ 17 h 56"/>
                <a:gd name="T54" fmla="*/ 8 w 88"/>
                <a:gd name="T55" fmla="*/ 11 h 56"/>
                <a:gd name="T56" fmla="*/ 13 w 88"/>
                <a:gd name="T57" fmla="*/ 8 h 56"/>
                <a:gd name="T58" fmla="*/ 19 w 88"/>
                <a:gd name="T59" fmla="*/ 4 h 56"/>
                <a:gd name="T60" fmla="*/ 28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3"/>
                  </a:lnTo>
                  <a:lnTo>
                    <a:pt x="84" y="39"/>
                  </a:lnTo>
                  <a:lnTo>
                    <a:pt x="80" y="44"/>
                  </a:lnTo>
                  <a:lnTo>
                    <a:pt x="75" y="47"/>
                  </a:lnTo>
                  <a:lnTo>
                    <a:pt x="69" y="51"/>
                  </a:lnTo>
                  <a:lnTo>
                    <a:pt x="61" y="53"/>
                  </a:lnTo>
                  <a:lnTo>
                    <a:pt x="53" y="56"/>
                  </a:lnTo>
                  <a:lnTo>
                    <a:pt x="44" y="56"/>
                  </a:lnTo>
                  <a:lnTo>
                    <a:pt x="36" y="56"/>
                  </a:lnTo>
                  <a:lnTo>
                    <a:pt x="28" y="53"/>
                  </a:lnTo>
                  <a:lnTo>
                    <a:pt x="19" y="51"/>
                  </a:lnTo>
                  <a:lnTo>
                    <a:pt x="13" y="47"/>
                  </a:lnTo>
                  <a:lnTo>
                    <a:pt x="8" y="44"/>
                  </a:lnTo>
                  <a:lnTo>
                    <a:pt x="4" y="39"/>
                  </a:lnTo>
                  <a:lnTo>
                    <a:pt x="1" y="33"/>
                  </a:lnTo>
                  <a:lnTo>
                    <a:pt x="0" y="28"/>
                  </a:lnTo>
                  <a:lnTo>
                    <a:pt x="1" y="22"/>
                  </a:lnTo>
                  <a:lnTo>
                    <a:pt x="4" y="17"/>
                  </a:lnTo>
                  <a:lnTo>
                    <a:pt x="8" y="11"/>
                  </a:lnTo>
                  <a:lnTo>
                    <a:pt x="13" y="8"/>
                  </a:lnTo>
                  <a:lnTo>
                    <a:pt x="19" y="4"/>
                  </a:lnTo>
                  <a:lnTo>
                    <a:pt x="28" y="2"/>
                  </a:lnTo>
                  <a:lnTo>
                    <a:pt x="36"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43" name="Freeform 751"/>
            <p:cNvSpPr>
              <a:spLocks/>
            </p:cNvSpPr>
            <p:nvPr/>
          </p:nvSpPr>
          <p:spPr bwMode="auto">
            <a:xfrm>
              <a:off x="1250" y="1976"/>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3 h 56"/>
                <a:gd name="T20" fmla="*/ 84 w 88"/>
                <a:gd name="T21" fmla="*/ 39 h 56"/>
                <a:gd name="T22" fmla="*/ 80 w 88"/>
                <a:gd name="T23" fmla="*/ 44 h 56"/>
                <a:gd name="T24" fmla="*/ 75 w 88"/>
                <a:gd name="T25" fmla="*/ 47 h 56"/>
                <a:gd name="T26" fmla="*/ 69 w 88"/>
                <a:gd name="T27" fmla="*/ 51 h 56"/>
                <a:gd name="T28" fmla="*/ 61 w 88"/>
                <a:gd name="T29" fmla="*/ 53 h 56"/>
                <a:gd name="T30" fmla="*/ 53 w 88"/>
                <a:gd name="T31" fmla="*/ 56 h 56"/>
                <a:gd name="T32" fmla="*/ 44 w 88"/>
                <a:gd name="T33" fmla="*/ 56 h 56"/>
                <a:gd name="T34" fmla="*/ 36 w 88"/>
                <a:gd name="T35" fmla="*/ 56 h 56"/>
                <a:gd name="T36" fmla="*/ 28 w 88"/>
                <a:gd name="T37" fmla="*/ 53 h 56"/>
                <a:gd name="T38" fmla="*/ 19 w 88"/>
                <a:gd name="T39" fmla="*/ 51 h 56"/>
                <a:gd name="T40" fmla="*/ 13 w 88"/>
                <a:gd name="T41" fmla="*/ 47 h 56"/>
                <a:gd name="T42" fmla="*/ 8 w 88"/>
                <a:gd name="T43" fmla="*/ 44 h 56"/>
                <a:gd name="T44" fmla="*/ 4 w 88"/>
                <a:gd name="T45" fmla="*/ 39 h 56"/>
                <a:gd name="T46" fmla="*/ 1 w 88"/>
                <a:gd name="T47" fmla="*/ 33 h 56"/>
                <a:gd name="T48" fmla="*/ 0 w 88"/>
                <a:gd name="T49" fmla="*/ 28 h 56"/>
                <a:gd name="T50" fmla="*/ 1 w 88"/>
                <a:gd name="T51" fmla="*/ 22 h 56"/>
                <a:gd name="T52" fmla="*/ 4 w 88"/>
                <a:gd name="T53" fmla="*/ 17 h 56"/>
                <a:gd name="T54" fmla="*/ 8 w 88"/>
                <a:gd name="T55" fmla="*/ 11 h 56"/>
                <a:gd name="T56" fmla="*/ 13 w 88"/>
                <a:gd name="T57" fmla="*/ 8 h 56"/>
                <a:gd name="T58" fmla="*/ 19 w 88"/>
                <a:gd name="T59" fmla="*/ 4 h 56"/>
                <a:gd name="T60" fmla="*/ 28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3"/>
                  </a:lnTo>
                  <a:lnTo>
                    <a:pt x="84" y="39"/>
                  </a:lnTo>
                  <a:lnTo>
                    <a:pt x="80" y="44"/>
                  </a:lnTo>
                  <a:lnTo>
                    <a:pt x="75" y="47"/>
                  </a:lnTo>
                  <a:lnTo>
                    <a:pt x="69" y="51"/>
                  </a:lnTo>
                  <a:lnTo>
                    <a:pt x="61" y="53"/>
                  </a:lnTo>
                  <a:lnTo>
                    <a:pt x="53" y="56"/>
                  </a:lnTo>
                  <a:lnTo>
                    <a:pt x="44" y="56"/>
                  </a:lnTo>
                  <a:lnTo>
                    <a:pt x="36" y="56"/>
                  </a:lnTo>
                  <a:lnTo>
                    <a:pt x="28" y="53"/>
                  </a:lnTo>
                  <a:lnTo>
                    <a:pt x="19" y="51"/>
                  </a:lnTo>
                  <a:lnTo>
                    <a:pt x="13" y="47"/>
                  </a:lnTo>
                  <a:lnTo>
                    <a:pt x="8" y="44"/>
                  </a:lnTo>
                  <a:lnTo>
                    <a:pt x="4" y="39"/>
                  </a:lnTo>
                  <a:lnTo>
                    <a:pt x="1" y="33"/>
                  </a:lnTo>
                  <a:lnTo>
                    <a:pt x="0" y="28"/>
                  </a:lnTo>
                  <a:lnTo>
                    <a:pt x="1" y="22"/>
                  </a:lnTo>
                  <a:lnTo>
                    <a:pt x="4" y="17"/>
                  </a:lnTo>
                  <a:lnTo>
                    <a:pt x="8" y="11"/>
                  </a:lnTo>
                  <a:lnTo>
                    <a:pt x="13" y="8"/>
                  </a:lnTo>
                  <a:lnTo>
                    <a:pt x="19" y="4"/>
                  </a:lnTo>
                  <a:lnTo>
                    <a:pt x="28" y="2"/>
                  </a:lnTo>
                  <a:lnTo>
                    <a:pt x="36"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44" name="Freeform 752"/>
            <p:cNvSpPr>
              <a:spLocks/>
            </p:cNvSpPr>
            <p:nvPr/>
          </p:nvSpPr>
          <p:spPr bwMode="auto">
            <a:xfrm>
              <a:off x="1377" y="1912"/>
              <a:ext cx="202" cy="158"/>
            </a:xfrm>
            <a:custGeom>
              <a:avLst/>
              <a:gdLst>
                <a:gd name="T0" fmla="*/ 39 w 202"/>
                <a:gd name="T1" fmla="*/ 0 h 158"/>
                <a:gd name="T2" fmla="*/ 162 w 202"/>
                <a:gd name="T3" fmla="*/ 0 h 158"/>
                <a:gd name="T4" fmla="*/ 171 w 202"/>
                <a:gd name="T5" fmla="*/ 1 h 158"/>
                <a:gd name="T6" fmla="*/ 178 w 202"/>
                <a:gd name="T7" fmla="*/ 4 h 158"/>
                <a:gd name="T8" fmla="*/ 185 w 202"/>
                <a:gd name="T9" fmla="*/ 8 h 158"/>
                <a:gd name="T10" fmla="*/ 191 w 202"/>
                <a:gd name="T11" fmla="*/ 14 h 158"/>
                <a:gd name="T12" fmla="*/ 196 w 202"/>
                <a:gd name="T13" fmla="*/ 21 h 158"/>
                <a:gd name="T14" fmla="*/ 199 w 202"/>
                <a:gd name="T15" fmla="*/ 28 h 158"/>
                <a:gd name="T16" fmla="*/ 202 w 202"/>
                <a:gd name="T17" fmla="*/ 37 h 158"/>
                <a:gd name="T18" fmla="*/ 202 w 202"/>
                <a:gd name="T19" fmla="*/ 46 h 158"/>
                <a:gd name="T20" fmla="*/ 202 w 202"/>
                <a:gd name="T21" fmla="*/ 113 h 158"/>
                <a:gd name="T22" fmla="*/ 202 w 202"/>
                <a:gd name="T23" fmla="*/ 122 h 158"/>
                <a:gd name="T24" fmla="*/ 199 w 202"/>
                <a:gd name="T25" fmla="*/ 130 h 158"/>
                <a:gd name="T26" fmla="*/ 196 w 202"/>
                <a:gd name="T27" fmla="*/ 138 h 158"/>
                <a:gd name="T28" fmla="*/ 191 w 202"/>
                <a:gd name="T29" fmla="*/ 144 h 158"/>
                <a:gd name="T30" fmla="*/ 185 w 202"/>
                <a:gd name="T31" fmla="*/ 150 h 158"/>
                <a:gd name="T32" fmla="*/ 178 w 202"/>
                <a:gd name="T33" fmla="*/ 154 h 158"/>
                <a:gd name="T34" fmla="*/ 171 w 202"/>
                <a:gd name="T35" fmla="*/ 157 h 158"/>
                <a:gd name="T36" fmla="*/ 162 w 202"/>
                <a:gd name="T37" fmla="*/ 158 h 158"/>
                <a:gd name="T38" fmla="*/ 39 w 202"/>
                <a:gd name="T39" fmla="*/ 158 h 158"/>
                <a:gd name="T40" fmla="*/ 31 w 202"/>
                <a:gd name="T41" fmla="*/ 157 h 158"/>
                <a:gd name="T42" fmla="*/ 24 w 202"/>
                <a:gd name="T43" fmla="*/ 154 h 158"/>
                <a:gd name="T44" fmla="*/ 17 w 202"/>
                <a:gd name="T45" fmla="*/ 150 h 158"/>
                <a:gd name="T46" fmla="*/ 11 w 202"/>
                <a:gd name="T47" fmla="*/ 144 h 158"/>
                <a:gd name="T48" fmla="*/ 7 w 202"/>
                <a:gd name="T49" fmla="*/ 138 h 158"/>
                <a:gd name="T50" fmla="*/ 3 w 202"/>
                <a:gd name="T51" fmla="*/ 130 h 158"/>
                <a:gd name="T52" fmla="*/ 1 w 202"/>
                <a:gd name="T53" fmla="*/ 122 h 158"/>
                <a:gd name="T54" fmla="*/ 0 w 202"/>
                <a:gd name="T55" fmla="*/ 113 h 158"/>
                <a:gd name="T56" fmla="*/ 0 w 202"/>
                <a:gd name="T57" fmla="*/ 46 h 158"/>
                <a:gd name="T58" fmla="*/ 1 w 202"/>
                <a:gd name="T59" fmla="*/ 37 h 158"/>
                <a:gd name="T60" fmla="*/ 3 w 202"/>
                <a:gd name="T61" fmla="*/ 28 h 158"/>
                <a:gd name="T62" fmla="*/ 7 w 202"/>
                <a:gd name="T63" fmla="*/ 21 h 158"/>
                <a:gd name="T64" fmla="*/ 11 w 202"/>
                <a:gd name="T65" fmla="*/ 14 h 158"/>
                <a:gd name="T66" fmla="*/ 17 w 202"/>
                <a:gd name="T67" fmla="*/ 8 h 158"/>
                <a:gd name="T68" fmla="*/ 24 w 202"/>
                <a:gd name="T69" fmla="*/ 4 h 158"/>
                <a:gd name="T70" fmla="*/ 31 w 202"/>
                <a:gd name="T71" fmla="*/ 1 h 158"/>
                <a:gd name="T72" fmla="*/ 39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2" y="0"/>
                  </a:lnTo>
                  <a:lnTo>
                    <a:pt x="171" y="1"/>
                  </a:lnTo>
                  <a:lnTo>
                    <a:pt x="178" y="4"/>
                  </a:lnTo>
                  <a:lnTo>
                    <a:pt x="185" y="8"/>
                  </a:lnTo>
                  <a:lnTo>
                    <a:pt x="191" y="14"/>
                  </a:lnTo>
                  <a:lnTo>
                    <a:pt x="196" y="21"/>
                  </a:lnTo>
                  <a:lnTo>
                    <a:pt x="199" y="28"/>
                  </a:lnTo>
                  <a:lnTo>
                    <a:pt x="202" y="37"/>
                  </a:lnTo>
                  <a:lnTo>
                    <a:pt x="202" y="46"/>
                  </a:lnTo>
                  <a:lnTo>
                    <a:pt x="202" y="113"/>
                  </a:lnTo>
                  <a:lnTo>
                    <a:pt x="202" y="122"/>
                  </a:lnTo>
                  <a:lnTo>
                    <a:pt x="199" y="130"/>
                  </a:lnTo>
                  <a:lnTo>
                    <a:pt x="196" y="138"/>
                  </a:lnTo>
                  <a:lnTo>
                    <a:pt x="191" y="144"/>
                  </a:lnTo>
                  <a:lnTo>
                    <a:pt x="185" y="150"/>
                  </a:lnTo>
                  <a:lnTo>
                    <a:pt x="178" y="154"/>
                  </a:lnTo>
                  <a:lnTo>
                    <a:pt x="171" y="157"/>
                  </a:lnTo>
                  <a:lnTo>
                    <a:pt x="162" y="158"/>
                  </a:lnTo>
                  <a:lnTo>
                    <a:pt x="39" y="158"/>
                  </a:lnTo>
                  <a:lnTo>
                    <a:pt x="31" y="157"/>
                  </a:lnTo>
                  <a:lnTo>
                    <a:pt x="24" y="154"/>
                  </a:lnTo>
                  <a:lnTo>
                    <a:pt x="17" y="150"/>
                  </a:lnTo>
                  <a:lnTo>
                    <a:pt x="11" y="144"/>
                  </a:lnTo>
                  <a:lnTo>
                    <a:pt x="7" y="138"/>
                  </a:lnTo>
                  <a:lnTo>
                    <a:pt x="3" y="130"/>
                  </a:lnTo>
                  <a:lnTo>
                    <a:pt x="1" y="122"/>
                  </a:lnTo>
                  <a:lnTo>
                    <a:pt x="0" y="113"/>
                  </a:lnTo>
                  <a:lnTo>
                    <a:pt x="0" y="46"/>
                  </a:lnTo>
                  <a:lnTo>
                    <a:pt x="1" y="37"/>
                  </a:lnTo>
                  <a:lnTo>
                    <a:pt x="3" y="28"/>
                  </a:lnTo>
                  <a:lnTo>
                    <a:pt x="7" y="21"/>
                  </a:lnTo>
                  <a:lnTo>
                    <a:pt x="11" y="14"/>
                  </a:lnTo>
                  <a:lnTo>
                    <a:pt x="17" y="8"/>
                  </a:lnTo>
                  <a:lnTo>
                    <a:pt x="24" y="4"/>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45" name="Freeform 753"/>
            <p:cNvSpPr>
              <a:spLocks/>
            </p:cNvSpPr>
            <p:nvPr/>
          </p:nvSpPr>
          <p:spPr bwMode="auto">
            <a:xfrm>
              <a:off x="1377" y="1912"/>
              <a:ext cx="202" cy="158"/>
            </a:xfrm>
            <a:custGeom>
              <a:avLst/>
              <a:gdLst>
                <a:gd name="T0" fmla="*/ 39 w 202"/>
                <a:gd name="T1" fmla="*/ 0 h 158"/>
                <a:gd name="T2" fmla="*/ 162 w 202"/>
                <a:gd name="T3" fmla="*/ 0 h 158"/>
                <a:gd name="T4" fmla="*/ 171 w 202"/>
                <a:gd name="T5" fmla="*/ 1 h 158"/>
                <a:gd name="T6" fmla="*/ 178 w 202"/>
                <a:gd name="T7" fmla="*/ 4 h 158"/>
                <a:gd name="T8" fmla="*/ 185 w 202"/>
                <a:gd name="T9" fmla="*/ 8 h 158"/>
                <a:gd name="T10" fmla="*/ 191 w 202"/>
                <a:gd name="T11" fmla="*/ 14 h 158"/>
                <a:gd name="T12" fmla="*/ 196 w 202"/>
                <a:gd name="T13" fmla="*/ 21 h 158"/>
                <a:gd name="T14" fmla="*/ 199 w 202"/>
                <a:gd name="T15" fmla="*/ 28 h 158"/>
                <a:gd name="T16" fmla="*/ 202 w 202"/>
                <a:gd name="T17" fmla="*/ 37 h 158"/>
                <a:gd name="T18" fmla="*/ 202 w 202"/>
                <a:gd name="T19" fmla="*/ 46 h 158"/>
                <a:gd name="T20" fmla="*/ 202 w 202"/>
                <a:gd name="T21" fmla="*/ 113 h 158"/>
                <a:gd name="T22" fmla="*/ 202 w 202"/>
                <a:gd name="T23" fmla="*/ 122 h 158"/>
                <a:gd name="T24" fmla="*/ 199 w 202"/>
                <a:gd name="T25" fmla="*/ 130 h 158"/>
                <a:gd name="T26" fmla="*/ 196 w 202"/>
                <a:gd name="T27" fmla="*/ 138 h 158"/>
                <a:gd name="T28" fmla="*/ 191 w 202"/>
                <a:gd name="T29" fmla="*/ 144 h 158"/>
                <a:gd name="T30" fmla="*/ 185 w 202"/>
                <a:gd name="T31" fmla="*/ 150 h 158"/>
                <a:gd name="T32" fmla="*/ 178 w 202"/>
                <a:gd name="T33" fmla="*/ 154 h 158"/>
                <a:gd name="T34" fmla="*/ 171 w 202"/>
                <a:gd name="T35" fmla="*/ 157 h 158"/>
                <a:gd name="T36" fmla="*/ 162 w 202"/>
                <a:gd name="T37" fmla="*/ 158 h 158"/>
                <a:gd name="T38" fmla="*/ 39 w 202"/>
                <a:gd name="T39" fmla="*/ 158 h 158"/>
                <a:gd name="T40" fmla="*/ 31 w 202"/>
                <a:gd name="T41" fmla="*/ 157 h 158"/>
                <a:gd name="T42" fmla="*/ 24 w 202"/>
                <a:gd name="T43" fmla="*/ 154 h 158"/>
                <a:gd name="T44" fmla="*/ 17 w 202"/>
                <a:gd name="T45" fmla="*/ 150 h 158"/>
                <a:gd name="T46" fmla="*/ 11 w 202"/>
                <a:gd name="T47" fmla="*/ 144 h 158"/>
                <a:gd name="T48" fmla="*/ 7 w 202"/>
                <a:gd name="T49" fmla="*/ 138 h 158"/>
                <a:gd name="T50" fmla="*/ 3 w 202"/>
                <a:gd name="T51" fmla="*/ 130 h 158"/>
                <a:gd name="T52" fmla="*/ 1 w 202"/>
                <a:gd name="T53" fmla="*/ 122 h 158"/>
                <a:gd name="T54" fmla="*/ 0 w 202"/>
                <a:gd name="T55" fmla="*/ 113 h 158"/>
                <a:gd name="T56" fmla="*/ 0 w 202"/>
                <a:gd name="T57" fmla="*/ 46 h 158"/>
                <a:gd name="T58" fmla="*/ 1 w 202"/>
                <a:gd name="T59" fmla="*/ 37 h 158"/>
                <a:gd name="T60" fmla="*/ 3 w 202"/>
                <a:gd name="T61" fmla="*/ 28 h 158"/>
                <a:gd name="T62" fmla="*/ 7 w 202"/>
                <a:gd name="T63" fmla="*/ 21 h 158"/>
                <a:gd name="T64" fmla="*/ 11 w 202"/>
                <a:gd name="T65" fmla="*/ 14 h 158"/>
                <a:gd name="T66" fmla="*/ 17 w 202"/>
                <a:gd name="T67" fmla="*/ 8 h 158"/>
                <a:gd name="T68" fmla="*/ 24 w 202"/>
                <a:gd name="T69" fmla="*/ 4 h 158"/>
                <a:gd name="T70" fmla="*/ 31 w 202"/>
                <a:gd name="T71" fmla="*/ 1 h 158"/>
                <a:gd name="T72" fmla="*/ 39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2" y="0"/>
                  </a:lnTo>
                  <a:lnTo>
                    <a:pt x="171" y="1"/>
                  </a:lnTo>
                  <a:lnTo>
                    <a:pt x="178" y="4"/>
                  </a:lnTo>
                  <a:lnTo>
                    <a:pt x="185" y="8"/>
                  </a:lnTo>
                  <a:lnTo>
                    <a:pt x="191" y="14"/>
                  </a:lnTo>
                  <a:lnTo>
                    <a:pt x="196" y="21"/>
                  </a:lnTo>
                  <a:lnTo>
                    <a:pt x="199" y="28"/>
                  </a:lnTo>
                  <a:lnTo>
                    <a:pt x="202" y="37"/>
                  </a:lnTo>
                  <a:lnTo>
                    <a:pt x="202" y="46"/>
                  </a:lnTo>
                  <a:lnTo>
                    <a:pt x="202" y="113"/>
                  </a:lnTo>
                  <a:lnTo>
                    <a:pt x="202" y="122"/>
                  </a:lnTo>
                  <a:lnTo>
                    <a:pt x="199" y="130"/>
                  </a:lnTo>
                  <a:lnTo>
                    <a:pt x="196" y="138"/>
                  </a:lnTo>
                  <a:lnTo>
                    <a:pt x="191" y="144"/>
                  </a:lnTo>
                  <a:lnTo>
                    <a:pt x="185" y="150"/>
                  </a:lnTo>
                  <a:lnTo>
                    <a:pt x="178" y="154"/>
                  </a:lnTo>
                  <a:lnTo>
                    <a:pt x="171" y="157"/>
                  </a:lnTo>
                  <a:lnTo>
                    <a:pt x="162" y="158"/>
                  </a:lnTo>
                  <a:lnTo>
                    <a:pt x="39" y="158"/>
                  </a:lnTo>
                  <a:lnTo>
                    <a:pt x="31" y="157"/>
                  </a:lnTo>
                  <a:lnTo>
                    <a:pt x="24" y="154"/>
                  </a:lnTo>
                  <a:lnTo>
                    <a:pt x="17" y="150"/>
                  </a:lnTo>
                  <a:lnTo>
                    <a:pt x="11" y="144"/>
                  </a:lnTo>
                  <a:lnTo>
                    <a:pt x="7" y="138"/>
                  </a:lnTo>
                  <a:lnTo>
                    <a:pt x="3" y="130"/>
                  </a:lnTo>
                  <a:lnTo>
                    <a:pt x="1" y="122"/>
                  </a:lnTo>
                  <a:lnTo>
                    <a:pt x="0" y="113"/>
                  </a:lnTo>
                  <a:lnTo>
                    <a:pt x="0" y="46"/>
                  </a:lnTo>
                  <a:lnTo>
                    <a:pt x="1" y="37"/>
                  </a:lnTo>
                  <a:lnTo>
                    <a:pt x="3" y="28"/>
                  </a:lnTo>
                  <a:lnTo>
                    <a:pt x="7" y="21"/>
                  </a:lnTo>
                  <a:lnTo>
                    <a:pt x="11" y="14"/>
                  </a:lnTo>
                  <a:lnTo>
                    <a:pt x="17" y="8"/>
                  </a:lnTo>
                  <a:lnTo>
                    <a:pt x="24" y="4"/>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46" name="Freeform 754"/>
            <p:cNvSpPr>
              <a:spLocks/>
            </p:cNvSpPr>
            <p:nvPr/>
          </p:nvSpPr>
          <p:spPr bwMode="auto">
            <a:xfrm>
              <a:off x="1447" y="1976"/>
              <a:ext cx="88" cy="56"/>
            </a:xfrm>
            <a:custGeom>
              <a:avLst/>
              <a:gdLst>
                <a:gd name="T0" fmla="*/ 45 w 88"/>
                <a:gd name="T1" fmla="*/ 0 h 56"/>
                <a:gd name="T2" fmla="*/ 53 w 88"/>
                <a:gd name="T3" fmla="*/ 0 h 56"/>
                <a:gd name="T4" fmla="*/ 61 w 88"/>
                <a:gd name="T5" fmla="*/ 2 h 56"/>
                <a:gd name="T6" fmla="*/ 69 w 88"/>
                <a:gd name="T7" fmla="*/ 4 h 56"/>
                <a:gd name="T8" fmla="*/ 75 w 88"/>
                <a:gd name="T9" fmla="*/ 8 h 56"/>
                <a:gd name="T10" fmla="*/ 81 w 88"/>
                <a:gd name="T11" fmla="*/ 11 h 56"/>
                <a:gd name="T12" fmla="*/ 85 w 88"/>
                <a:gd name="T13" fmla="*/ 17 h 56"/>
                <a:gd name="T14" fmla="*/ 87 w 88"/>
                <a:gd name="T15" fmla="*/ 22 h 56"/>
                <a:gd name="T16" fmla="*/ 88 w 88"/>
                <a:gd name="T17" fmla="*/ 28 h 56"/>
                <a:gd name="T18" fmla="*/ 87 w 88"/>
                <a:gd name="T19" fmla="*/ 33 h 56"/>
                <a:gd name="T20" fmla="*/ 85 w 88"/>
                <a:gd name="T21" fmla="*/ 39 h 56"/>
                <a:gd name="T22" fmla="*/ 81 w 88"/>
                <a:gd name="T23" fmla="*/ 44 h 56"/>
                <a:gd name="T24" fmla="*/ 75 w 88"/>
                <a:gd name="T25" fmla="*/ 47 h 56"/>
                <a:gd name="T26" fmla="*/ 69 w 88"/>
                <a:gd name="T27" fmla="*/ 51 h 56"/>
                <a:gd name="T28" fmla="*/ 61 w 88"/>
                <a:gd name="T29" fmla="*/ 53 h 56"/>
                <a:gd name="T30" fmla="*/ 53 w 88"/>
                <a:gd name="T31" fmla="*/ 56 h 56"/>
                <a:gd name="T32" fmla="*/ 45 w 88"/>
                <a:gd name="T33" fmla="*/ 56 h 56"/>
                <a:gd name="T34" fmla="*/ 36 w 88"/>
                <a:gd name="T35" fmla="*/ 56 h 56"/>
                <a:gd name="T36" fmla="*/ 28 w 88"/>
                <a:gd name="T37" fmla="*/ 53 h 56"/>
                <a:gd name="T38" fmla="*/ 20 w 88"/>
                <a:gd name="T39" fmla="*/ 51 h 56"/>
                <a:gd name="T40" fmla="*/ 14 w 88"/>
                <a:gd name="T41" fmla="*/ 47 h 56"/>
                <a:gd name="T42" fmla="*/ 9 w 88"/>
                <a:gd name="T43" fmla="*/ 44 h 56"/>
                <a:gd name="T44" fmla="*/ 4 w 88"/>
                <a:gd name="T45" fmla="*/ 39 h 56"/>
                <a:gd name="T46" fmla="*/ 1 w 88"/>
                <a:gd name="T47" fmla="*/ 33 h 56"/>
                <a:gd name="T48" fmla="*/ 0 w 88"/>
                <a:gd name="T49" fmla="*/ 28 h 56"/>
                <a:gd name="T50" fmla="*/ 1 w 88"/>
                <a:gd name="T51" fmla="*/ 22 h 56"/>
                <a:gd name="T52" fmla="*/ 4 w 88"/>
                <a:gd name="T53" fmla="*/ 17 h 56"/>
                <a:gd name="T54" fmla="*/ 9 w 88"/>
                <a:gd name="T55" fmla="*/ 11 h 56"/>
                <a:gd name="T56" fmla="*/ 14 w 88"/>
                <a:gd name="T57" fmla="*/ 8 h 56"/>
                <a:gd name="T58" fmla="*/ 20 w 88"/>
                <a:gd name="T59" fmla="*/ 4 h 56"/>
                <a:gd name="T60" fmla="*/ 28 w 88"/>
                <a:gd name="T61" fmla="*/ 2 h 56"/>
                <a:gd name="T62" fmla="*/ 36 w 88"/>
                <a:gd name="T63" fmla="*/ 0 h 56"/>
                <a:gd name="T64" fmla="*/ 45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5" y="0"/>
                  </a:moveTo>
                  <a:lnTo>
                    <a:pt x="53" y="0"/>
                  </a:lnTo>
                  <a:lnTo>
                    <a:pt x="61" y="2"/>
                  </a:lnTo>
                  <a:lnTo>
                    <a:pt x="69" y="4"/>
                  </a:lnTo>
                  <a:lnTo>
                    <a:pt x="75" y="8"/>
                  </a:lnTo>
                  <a:lnTo>
                    <a:pt x="81" y="11"/>
                  </a:lnTo>
                  <a:lnTo>
                    <a:pt x="85" y="17"/>
                  </a:lnTo>
                  <a:lnTo>
                    <a:pt x="87" y="22"/>
                  </a:lnTo>
                  <a:lnTo>
                    <a:pt x="88" y="28"/>
                  </a:lnTo>
                  <a:lnTo>
                    <a:pt x="87" y="33"/>
                  </a:lnTo>
                  <a:lnTo>
                    <a:pt x="85" y="39"/>
                  </a:lnTo>
                  <a:lnTo>
                    <a:pt x="81" y="44"/>
                  </a:lnTo>
                  <a:lnTo>
                    <a:pt x="75" y="47"/>
                  </a:lnTo>
                  <a:lnTo>
                    <a:pt x="69" y="51"/>
                  </a:lnTo>
                  <a:lnTo>
                    <a:pt x="61" y="53"/>
                  </a:lnTo>
                  <a:lnTo>
                    <a:pt x="53" y="56"/>
                  </a:lnTo>
                  <a:lnTo>
                    <a:pt x="45" y="56"/>
                  </a:lnTo>
                  <a:lnTo>
                    <a:pt x="36" y="56"/>
                  </a:lnTo>
                  <a:lnTo>
                    <a:pt x="28" y="53"/>
                  </a:lnTo>
                  <a:lnTo>
                    <a:pt x="20" y="51"/>
                  </a:lnTo>
                  <a:lnTo>
                    <a:pt x="14" y="47"/>
                  </a:lnTo>
                  <a:lnTo>
                    <a:pt x="9" y="44"/>
                  </a:lnTo>
                  <a:lnTo>
                    <a:pt x="4" y="39"/>
                  </a:lnTo>
                  <a:lnTo>
                    <a:pt x="1" y="33"/>
                  </a:lnTo>
                  <a:lnTo>
                    <a:pt x="0" y="28"/>
                  </a:lnTo>
                  <a:lnTo>
                    <a:pt x="1" y="22"/>
                  </a:lnTo>
                  <a:lnTo>
                    <a:pt x="4" y="17"/>
                  </a:lnTo>
                  <a:lnTo>
                    <a:pt x="9" y="11"/>
                  </a:lnTo>
                  <a:lnTo>
                    <a:pt x="14" y="8"/>
                  </a:lnTo>
                  <a:lnTo>
                    <a:pt x="20" y="4"/>
                  </a:lnTo>
                  <a:lnTo>
                    <a:pt x="28" y="2"/>
                  </a:lnTo>
                  <a:lnTo>
                    <a:pt x="36" y="0"/>
                  </a:lnTo>
                  <a:lnTo>
                    <a:pt x="4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47" name="Freeform 755"/>
            <p:cNvSpPr>
              <a:spLocks/>
            </p:cNvSpPr>
            <p:nvPr/>
          </p:nvSpPr>
          <p:spPr bwMode="auto">
            <a:xfrm>
              <a:off x="1447" y="1976"/>
              <a:ext cx="88" cy="56"/>
            </a:xfrm>
            <a:custGeom>
              <a:avLst/>
              <a:gdLst>
                <a:gd name="T0" fmla="*/ 45 w 88"/>
                <a:gd name="T1" fmla="*/ 0 h 56"/>
                <a:gd name="T2" fmla="*/ 53 w 88"/>
                <a:gd name="T3" fmla="*/ 0 h 56"/>
                <a:gd name="T4" fmla="*/ 61 w 88"/>
                <a:gd name="T5" fmla="*/ 2 h 56"/>
                <a:gd name="T6" fmla="*/ 69 w 88"/>
                <a:gd name="T7" fmla="*/ 4 h 56"/>
                <a:gd name="T8" fmla="*/ 75 w 88"/>
                <a:gd name="T9" fmla="*/ 8 h 56"/>
                <a:gd name="T10" fmla="*/ 81 w 88"/>
                <a:gd name="T11" fmla="*/ 11 h 56"/>
                <a:gd name="T12" fmla="*/ 85 w 88"/>
                <a:gd name="T13" fmla="*/ 17 h 56"/>
                <a:gd name="T14" fmla="*/ 87 w 88"/>
                <a:gd name="T15" fmla="*/ 22 h 56"/>
                <a:gd name="T16" fmla="*/ 88 w 88"/>
                <a:gd name="T17" fmla="*/ 28 h 56"/>
                <a:gd name="T18" fmla="*/ 87 w 88"/>
                <a:gd name="T19" fmla="*/ 33 h 56"/>
                <a:gd name="T20" fmla="*/ 85 w 88"/>
                <a:gd name="T21" fmla="*/ 39 h 56"/>
                <a:gd name="T22" fmla="*/ 81 w 88"/>
                <a:gd name="T23" fmla="*/ 44 h 56"/>
                <a:gd name="T24" fmla="*/ 75 w 88"/>
                <a:gd name="T25" fmla="*/ 47 h 56"/>
                <a:gd name="T26" fmla="*/ 69 w 88"/>
                <a:gd name="T27" fmla="*/ 51 h 56"/>
                <a:gd name="T28" fmla="*/ 61 w 88"/>
                <a:gd name="T29" fmla="*/ 53 h 56"/>
                <a:gd name="T30" fmla="*/ 53 w 88"/>
                <a:gd name="T31" fmla="*/ 56 h 56"/>
                <a:gd name="T32" fmla="*/ 45 w 88"/>
                <a:gd name="T33" fmla="*/ 56 h 56"/>
                <a:gd name="T34" fmla="*/ 36 w 88"/>
                <a:gd name="T35" fmla="*/ 56 h 56"/>
                <a:gd name="T36" fmla="*/ 28 w 88"/>
                <a:gd name="T37" fmla="*/ 53 h 56"/>
                <a:gd name="T38" fmla="*/ 20 w 88"/>
                <a:gd name="T39" fmla="*/ 51 h 56"/>
                <a:gd name="T40" fmla="*/ 14 w 88"/>
                <a:gd name="T41" fmla="*/ 47 h 56"/>
                <a:gd name="T42" fmla="*/ 9 w 88"/>
                <a:gd name="T43" fmla="*/ 44 h 56"/>
                <a:gd name="T44" fmla="*/ 4 w 88"/>
                <a:gd name="T45" fmla="*/ 39 h 56"/>
                <a:gd name="T46" fmla="*/ 1 w 88"/>
                <a:gd name="T47" fmla="*/ 33 h 56"/>
                <a:gd name="T48" fmla="*/ 0 w 88"/>
                <a:gd name="T49" fmla="*/ 28 h 56"/>
                <a:gd name="T50" fmla="*/ 1 w 88"/>
                <a:gd name="T51" fmla="*/ 22 h 56"/>
                <a:gd name="T52" fmla="*/ 4 w 88"/>
                <a:gd name="T53" fmla="*/ 17 h 56"/>
                <a:gd name="T54" fmla="*/ 9 w 88"/>
                <a:gd name="T55" fmla="*/ 11 h 56"/>
                <a:gd name="T56" fmla="*/ 14 w 88"/>
                <a:gd name="T57" fmla="*/ 8 h 56"/>
                <a:gd name="T58" fmla="*/ 20 w 88"/>
                <a:gd name="T59" fmla="*/ 4 h 56"/>
                <a:gd name="T60" fmla="*/ 28 w 88"/>
                <a:gd name="T61" fmla="*/ 2 h 56"/>
                <a:gd name="T62" fmla="*/ 36 w 88"/>
                <a:gd name="T63" fmla="*/ 0 h 56"/>
                <a:gd name="T64" fmla="*/ 45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5" y="0"/>
                  </a:moveTo>
                  <a:lnTo>
                    <a:pt x="53" y="0"/>
                  </a:lnTo>
                  <a:lnTo>
                    <a:pt x="61" y="2"/>
                  </a:lnTo>
                  <a:lnTo>
                    <a:pt x="69" y="4"/>
                  </a:lnTo>
                  <a:lnTo>
                    <a:pt x="75" y="8"/>
                  </a:lnTo>
                  <a:lnTo>
                    <a:pt x="81" y="11"/>
                  </a:lnTo>
                  <a:lnTo>
                    <a:pt x="85" y="17"/>
                  </a:lnTo>
                  <a:lnTo>
                    <a:pt x="87" y="22"/>
                  </a:lnTo>
                  <a:lnTo>
                    <a:pt x="88" y="28"/>
                  </a:lnTo>
                  <a:lnTo>
                    <a:pt x="87" y="33"/>
                  </a:lnTo>
                  <a:lnTo>
                    <a:pt x="85" y="39"/>
                  </a:lnTo>
                  <a:lnTo>
                    <a:pt x="81" y="44"/>
                  </a:lnTo>
                  <a:lnTo>
                    <a:pt x="75" y="47"/>
                  </a:lnTo>
                  <a:lnTo>
                    <a:pt x="69" y="51"/>
                  </a:lnTo>
                  <a:lnTo>
                    <a:pt x="61" y="53"/>
                  </a:lnTo>
                  <a:lnTo>
                    <a:pt x="53" y="56"/>
                  </a:lnTo>
                  <a:lnTo>
                    <a:pt x="45" y="56"/>
                  </a:lnTo>
                  <a:lnTo>
                    <a:pt x="36" y="56"/>
                  </a:lnTo>
                  <a:lnTo>
                    <a:pt x="28" y="53"/>
                  </a:lnTo>
                  <a:lnTo>
                    <a:pt x="20" y="51"/>
                  </a:lnTo>
                  <a:lnTo>
                    <a:pt x="14" y="47"/>
                  </a:lnTo>
                  <a:lnTo>
                    <a:pt x="9" y="44"/>
                  </a:lnTo>
                  <a:lnTo>
                    <a:pt x="4" y="39"/>
                  </a:lnTo>
                  <a:lnTo>
                    <a:pt x="1" y="33"/>
                  </a:lnTo>
                  <a:lnTo>
                    <a:pt x="0" y="28"/>
                  </a:lnTo>
                  <a:lnTo>
                    <a:pt x="1" y="22"/>
                  </a:lnTo>
                  <a:lnTo>
                    <a:pt x="4" y="17"/>
                  </a:lnTo>
                  <a:lnTo>
                    <a:pt x="9" y="11"/>
                  </a:lnTo>
                  <a:lnTo>
                    <a:pt x="14" y="8"/>
                  </a:lnTo>
                  <a:lnTo>
                    <a:pt x="20" y="4"/>
                  </a:lnTo>
                  <a:lnTo>
                    <a:pt x="28" y="2"/>
                  </a:lnTo>
                  <a:lnTo>
                    <a:pt x="36" y="0"/>
                  </a:lnTo>
                  <a:lnTo>
                    <a:pt x="45"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48" name="Freeform 756"/>
            <p:cNvSpPr>
              <a:spLocks/>
            </p:cNvSpPr>
            <p:nvPr/>
          </p:nvSpPr>
          <p:spPr bwMode="auto">
            <a:xfrm>
              <a:off x="1574" y="1912"/>
              <a:ext cx="202" cy="158"/>
            </a:xfrm>
            <a:custGeom>
              <a:avLst/>
              <a:gdLst>
                <a:gd name="T0" fmla="*/ 39 w 202"/>
                <a:gd name="T1" fmla="*/ 0 h 158"/>
                <a:gd name="T2" fmla="*/ 163 w 202"/>
                <a:gd name="T3" fmla="*/ 0 h 158"/>
                <a:gd name="T4" fmla="*/ 171 w 202"/>
                <a:gd name="T5" fmla="*/ 1 h 158"/>
                <a:gd name="T6" fmla="*/ 178 w 202"/>
                <a:gd name="T7" fmla="*/ 4 h 158"/>
                <a:gd name="T8" fmla="*/ 185 w 202"/>
                <a:gd name="T9" fmla="*/ 8 h 158"/>
                <a:gd name="T10" fmla="*/ 191 w 202"/>
                <a:gd name="T11" fmla="*/ 14 h 158"/>
                <a:gd name="T12" fmla="*/ 196 w 202"/>
                <a:gd name="T13" fmla="*/ 21 h 158"/>
                <a:gd name="T14" fmla="*/ 199 w 202"/>
                <a:gd name="T15" fmla="*/ 28 h 158"/>
                <a:gd name="T16" fmla="*/ 202 w 202"/>
                <a:gd name="T17" fmla="*/ 37 h 158"/>
                <a:gd name="T18" fmla="*/ 202 w 202"/>
                <a:gd name="T19" fmla="*/ 46 h 158"/>
                <a:gd name="T20" fmla="*/ 202 w 202"/>
                <a:gd name="T21" fmla="*/ 113 h 158"/>
                <a:gd name="T22" fmla="*/ 202 w 202"/>
                <a:gd name="T23" fmla="*/ 122 h 158"/>
                <a:gd name="T24" fmla="*/ 199 w 202"/>
                <a:gd name="T25" fmla="*/ 130 h 158"/>
                <a:gd name="T26" fmla="*/ 196 w 202"/>
                <a:gd name="T27" fmla="*/ 138 h 158"/>
                <a:gd name="T28" fmla="*/ 191 w 202"/>
                <a:gd name="T29" fmla="*/ 144 h 158"/>
                <a:gd name="T30" fmla="*/ 185 w 202"/>
                <a:gd name="T31" fmla="*/ 150 h 158"/>
                <a:gd name="T32" fmla="*/ 178 w 202"/>
                <a:gd name="T33" fmla="*/ 154 h 158"/>
                <a:gd name="T34" fmla="*/ 171 w 202"/>
                <a:gd name="T35" fmla="*/ 157 h 158"/>
                <a:gd name="T36" fmla="*/ 163 w 202"/>
                <a:gd name="T37" fmla="*/ 158 h 158"/>
                <a:gd name="T38" fmla="*/ 39 w 202"/>
                <a:gd name="T39" fmla="*/ 158 h 158"/>
                <a:gd name="T40" fmla="*/ 31 w 202"/>
                <a:gd name="T41" fmla="*/ 157 h 158"/>
                <a:gd name="T42" fmla="*/ 24 w 202"/>
                <a:gd name="T43" fmla="*/ 154 h 158"/>
                <a:gd name="T44" fmla="*/ 17 w 202"/>
                <a:gd name="T45" fmla="*/ 150 h 158"/>
                <a:gd name="T46" fmla="*/ 11 w 202"/>
                <a:gd name="T47" fmla="*/ 144 h 158"/>
                <a:gd name="T48" fmla="*/ 7 w 202"/>
                <a:gd name="T49" fmla="*/ 138 h 158"/>
                <a:gd name="T50" fmla="*/ 3 w 202"/>
                <a:gd name="T51" fmla="*/ 130 h 158"/>
                <a:gd name="T52" fmla="*/ 1 w 202"/>
                <a:gd name="T53" fmla="*/ 122 h 158"/>
                <a:gd name="T54" fmla="*/ 0 w 202"/>
                <a:gd name="T55" fmla="*/ 113 h 158"/>
                <a:gd name="T56" fmla="*/ 0 w 202"/>
                <a:gd name="T57" fmla="*/ 46 h 158"/>
                <a:gd name="T58" fmla="*/ 1 w 202"/>
                <a:gd name="T59" fmla="*/ 37 h 158"/>
                <a:gd name="T60" fmla="*/ 3 w 202"/>
                <a:gd name="T61" fmla="*/ 28 h 158"/>
                <a:gd name="T62" fmla="*/ 7 w 202"/>
                <a:gd name="T63" fmla="*/ 21 h 158"/>
                <a:gd name="T64" fmla="*/ 11 w 202"/>
                <a:gd name="T65" fmla="*/ 14 h 158"/>
                <a:gd name="T66" fmla="*/ 17 w 202"/>
                <a:gd name="T67" fmla="*/ 8 h 158"/>
                <a:gd name="T68" fmla="*/ 24 w 202"/>
                <a:gd name="T69" fmla="*/ 4 h 158"/>
                <a:gd name="T70" fmla="*/ 31 w 202"/>
                <a:gd name="T71" fmla="*/ 1 h 158"/>
                <a:gd name="T72" fmla="*/ 39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3" y="0"/>
                  </a:lnTo>
                  <a:lnTo>
                    <a:pt x="171" y="1"/>
                  </a:lnTo>
                  <a:lnTo>
                    <a:pt x="178" y="4"/>
                  </a:lnTo>
                  <a:lnTo>
                    <a:pt x="185" y="8"/>
                  </a:lnTo>
                  <a:lnTo>
                    <a:pt x="191" y="14"/>
                  </a:lnTo>
                  <a:lnTo>
                    <a:pt x="196" y="21"/>
                  </a:lnTo>
                  <a:lnTo>
                    <a:pt x="199" y="28"/>
                  </a:lnTo>
                  <a:lnTo>
                    <a:pt x="202" y="37"/>
                  </a:lnTo>
                  <a:lnTo>
                    <a:pt x="202" y="46"/>
                  </a:lnTo>
                  <a:lnTo>
                    <a:pt x="202" y="113"/>
                  </a:lnTo>
                  <a:lnTo>
                    <a:pt x="202" y="122"/>
                  </a:lnTo>
                  <a:lnTo>
                    <a:pt x="199" y="130"/>
                  </a:lnTo>
                  <a:lnTo>
                    <a:pt x="196" y="138"/>
                  </a:lnTo>
                  <a:lnTo>
                    <a:pt x="191" y="144"/>
                  </a:lnTo>
                  <a:lnTo>
                    <a:pt x="185" y="150"/>
                  </a:lnTo>
                  <a:lnTo>
                    <a:pt x="178" y="154"/>
                  </a:lnTo>
                  <a:lnTo>
                    <a:pt x="171" y="157"/>
                  </a:lnTo>
                  <a:lnTo>
                    <a:pt x="163" y="158"/>
                  </a:lnTo>
                  <a:lnTo>
                    <a:pt x="39" y="158"/>
                  </a:lnTo>
                  <a:lnTo>
                    <a:pt x="31" y="157"/>
                  </a:lnTo>
                  <a:lnTo>
                    <a:pt x="24" y="154"/>
                  </a:lnTo>
                  <a:lnTo>
                    <a:pt x="17" y="150"/>
                  </a:lnTo>
                  <a:lnTo>
                    <a:pt x="11" y="144"/>
                  </a:lnTo>
                  <a:lnTo>
                    <a:pt x="7" y="138"/>
                  </a:lnTo>
                  <a:lnTo>
                    <a:pt x="3" y="130"/>
                  </a:lnTo>
                  <a:lnTo>
                    <a:pt x="1" y="122"/>
                  </a:lnTo>
                  <a:lnTo>
                    <a:pt x="0" y="113"/>
                  </a:lnTo>
                  <a:lnTo>
                    <a:pt x="0" y="46"/>
                  </a:lnTo>
                  <a:lnTo>
                    <a:pt x="1" y="37"/>
                  </a:lnTo>
                  <a:lnTo>
                    <a:pt x="3" y="28"/>
                  </a:lnTo>
                  <a:lnTo>
                    <a:pt x="7" y="21"/>
                  </a:lnTo>
                  <a:lnTo>
                    <a:pt x="11" y="14"/>
                  </a:lnTo>
                  <a:lnTo>
                    <a:pt x="17" y="8"/>
                  </a:lnTo>
                  <a:lnTo>
                    <a:pt x="24" y="4"/>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49" name="Freeform 757"/>
            <p:cNvSpPr>
              <a:spLocks/>
            </p:cNvSpPr>
            <p:nvPr/>
          </p:nvSpPr>
          <p:spPr bwMode="auto">
            <a:xfrm>
              <a:off x="1574" y="1912"/>
              <a:ext cx="202" cy="158"/>
            </a:xfrm>
            <a:custGeom>
              <a:avLst/>
              <a:gdLst>
                <a:gd name="T0" fmla="*/ 39 w 202"/>
                <a:gd name="T1" fmla="*/ 0 h 158"/>
                <a:gd name="T2" fmla="*/ 163 w 202"/>
                <a:gd name="T3" fmla="*/ 0 h 158"/>
                <a:gd name="T4" fmla="*/ 171 w 202"/>
                <a:gd name="T5" fmla="*/ 1 h 158"/>
                <a:gd name="T6" fmla="*/ 178 w 202"/>
                <a:gd name="T7" fmla="*/ 4 h 158"/>
                <a:gd name="T8" fmla="*/ 185 w 202"/>
                <a:gd name="T9" fmla="*/ 8 h 158"/>
                <a:gd name="T10" fmla="*/ 191 w 202"/>
                <a:gd name="T11" fmla="*/ 14 h 158"/>
                <a:gd name="T12" fmla="*/ 196 w 202"/>
                <a:gd name="T13" fmla="*/ 21 h 158"/>
                <a:gd name="T14" fmla="*/ 199 w 202"/>
                <a:gd name="T15" fmla="*/ 28 h 158"/>
                <a:gd name="T16" fmla="*/ 202 w 202"/>
                <a:gd name="T17" fmla="*/ 37 h 158"/>
                <a:gd name="T18" fmla="*/ 202 w 202"/>
                <a:gd name="T19" fmla="*/ 46 h 158"/>
                <a:gd name="T20" fmla="*/ 202 w 202"/>
                <a:gd name="T21" fmla="*/ 113 h 158"/>
                <a:gd name="T22" fmla="*/ 202 w 202"/>
                <a:gd name="T23" fmla="*/ 122 h 158"/>
                <a:gd name="T24" fmla="*/ 199 w 202"/>
                <a:gd name="T25" fmla="*/ 130 h 158"/>
                <a:gd name="T26" fmla="*/ 196 w 202"/>
                <a:gd name="T27" fmla="*/ 138 h 158"/>
                <a:gd name="T28" fmla="*/ 191 w 202"/>
                <a:gd name="T29" fmla="*/ 144 h 158"/>
                <a:gd name="T30" fmla="*/ 185 w 202"/>
                <a:gd name="T31" fmla="*/ 150 h 158"/>
                <a:gd name="T32" fmla="*/ 178 w 202"/>
                <a:gd name="T33" fmla="*/ 154 h 158"/>
                <a:gd name="T34" fmla="*/ 171 w 202"/>
                <a:gd name="T35" fmla="*/ 157 h 158"/>
                <a:gd name="T36" fmla="*/ 163 w 202"/>
                <a:gd name="T37" fmla="*/ 158 h 158"/>
                <a:gd name="T38" fmla="*/ 39 w 202"/>
                <a:gd name="T39" fmla="*/ 158 h 158"/>
                <a:gd name="T40" fmla="*/ 31 w 202"/>
                <a:gd name="T41" fmla="*/ 157 h 158"/>
                <a:gd name="T42" fmla="*/ 24 w 202"/>
                <a:gd name="T43" fmla="*/ 154 h 158"/>
                <a:gd name="T44" fmla="*/ 17 w 202"/>
                <a:gd name="T45" fmla="*/ 150 h 158"/>
                <a:gd name="T46" fmla="*/ 11 w 202"/>
                <a:gd name="T47" fmla="*/ 144 h 158"/>
                <a:gd name="T48" fmla="*/ 7 w 202"/>
                <a:gd name="T49" fmla="*/ 138 h 158"/>
                <a:gd name="T50" fmla="*/ 3 w 202"/>
                <a:gd name="T51" fmla="*/ 130 h 158"/>
                <a:gd name="T52" fmla="*/ 1 w 202"/>
                <a:gd name="T53" fmla="*/ 122 h 158"/>
                <a:gd name="T54" fmla="*/ 0 w 202"/>
                <a:gd name="T55" fmla="*/ 113 h 158"/>
                <a:gd name="T56" fmla="*/ 0 w 202"/>
                <a:gd name="T57" fmla="*/ 46 h 158"/>
                <a:gd name="T58" fmla="*/ 1 w 202"/>
                <a:gd name="T59" fmla="*/ 37 h 158"/>
                <a:gd name="T60" fmla="*/ 3 w 202"/>
                <a:gd name="T61" fmla="*/ 28 h 158"/>
                <a:gd name="T62" fmla="*/ 7 w 202"/>
                <a:gd name="T63" fmla="*/ 21 h 158"/>
                <a:gd name="T64" fmla="*/ 11 w 202"/>
                <a:gd name="T65" fmla="*/ 14 h 158"/>
                <a:gd name="T66" fmla="*/ 17 w 202"/>
                <a:gd name="T67" fmla="*/ 8 h 158"/>
                <a:gd name="T68" fmla="*/ 24 w 202"/>
                <a:gd name="T69" fmla="*/ 4 h 158"/>
                <a:gd name="T70" fmla="*/ 31 w 202"/>
                <a:gd name="T71" fmla="*/ 1 h 158"/>
                <a:gd name="T72" fmla="*/ 39 w 202"/>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8"/>
                <a:gd name="T113" fmla="*/ 202 w 202"/>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8">
                  <a:moveTo>
                    <a:pt x="39" y="0"/>
                  </a:moveTo>
                  <a:lnTo>
                    <a:pt x="163" y="0"/>
                  </a:lnTo>
                  <a:lnTo>
                    <a:pt x="171" y="1"/>
                  </a:lnTo>
                  <a:lnTo>
                    <a:pt x="178" y="4"/>
                  </a:lnTo>
                  <a:lnTo>
                    <a:pt x="185" y="8"/>
                  </a:lnTo>
                  <a:lnTo>
                    <a:pt x="191" y="14"/>
                  </a:lnTo>
                  <a:lnTo>
                    <a:pt x="196" y="21"/>
                  </a:lnTo>
                  <a:lnTo>
                    <a:pt x="199" y="28"/>
                  </a:lnTo>
                  <a:lnTo>
                    <a:pt x="202" y="37"/>
                  </a:lnTo>
                  <a:lnTo>
                    <a:pt x="202" y="46"/>
                  </a:lnTo>
                  <a:lnTo>
                    <a:pt x="202" y="113"/>
                  </a:lnTo>
                  <a:lnTo>
                    <a:pt x="202" y="122"/>
                  </a:lnTo>
                  <a:lnTo>
                    <a:pt x="199" y="130"/>
                  </a:lnTo>
                  <a:lnTo>
                    <a:pt x="196" y="138"/>
                  </a:lnTo>
                  <a:lnTo>
                    <a:pt x="191" y="144"/>
                  </a:lnTo>
                  <a:lnTo>
                    <a:pt x="185" y="150"/>
                  </a:lnTo>
                  <a:lnTo>
                    <a:pt x="178" y="154"/>
                  </a:lnTo>
                  <a:lnTo>
                    <a:pt x="171" y="157"/>
                  </a:lnTo>
                  <a:lnTo>
                    <a:pt x="163" y="158"/>
                  </a:lnTo>
                  <a:lnTo>
                    <a:pt x="39" y="158"/>
                  </a:lnTo>
                  <a:lnTo>
                    <a:pt x="31" y="157"/>
                  </a:lnTo>
                  <a:lnTo>
                    <a:pt x="24" y="154"/>
                  </a:lnTo>
                  <a:lnTo>
                    <a:pt x="17" y="150"/>
                  </a:lnTo>
                  <a:lnTo>
                    <a:pt x="11" y="144"/>
                  </a:lnTo>
                  <a:lnTo>
                    <a:pt x="7" y="138"/>
                  </a:lnTo>
                  <a:lnTo>
                    <a:pt x="3" y="130"/>
                  </a:lnTo>
                  <a:lnTo>
                    <a:pt x="1" y="122"/>
                  </a:lnTo>
                  <a:lnTo>
                    <a:pt x="0" y="113"/>
                  </a:lnTo>
                  <a:lnTo>
                    <a:pt x="0" y="46"/>
                  </a:lnTo>
                  <a:lnTo>
                    <a:pt x="1" y="37"/>
                  </a:lnTo>
                  <a:lnTo>
                    <a:pt x="3" y="28"/>
                  </a:lnTo>
                  <a:lnTo>
                    <a:pt x="7" y="21"/>
                  </a:lnTo>
                  <a:lnTo>
                    <a:pt x="11" y="14"/>
                  </a:lnTo>
                  <a:lnTo>
                    <a:pt x="17" y="8"/>
                  </a:lnTo>
                  <a:lnTo>
                    <a:pt x="24" y="4"/>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50" name="Freeform 758"/>
            <p:cNvSpPr>
              <a:spLocks/>
            </p:cNvSpPr>
            <p:nvPr/>
          </p:nvSpPr>
          <p:spPr bwMode="auto">
            <a:xfrm>
              <a:off x="1645" y="1976"/>
              <a:ext cx="88" cy="56"/>
            </a:xfrm>
            <a:custGeom>
              <a:avLst/>
              <a:gdLst>
                <a:gd name="T0" fmla="*/ 44 w 88"/>
                <a:gd name="T1" fmla="*/ 0 h 56"/>
                <a:gd name="T2" fmla="*/ 52 w 88"/>
                <a:gd name="T3" fmla="*/ 0 h 56"/>
                <a:gd name="T4" fmla="*/ 61 w 88"/>
                <a:gd name="T5" fmla="*/ 2 h 56"/>
                <a:gd name="T6" fmla="*/ 68 w 88"/>
                <a:gd name="T7" fmla="*/ 4 h 56"/>
                <a:gd name="T8" fmla="*/ 74 w 88"/>
                <a:gd name="T9" fmla="*/ 8 h 56"/>
                <a:gd name="T10" fmla="*/ 80 w 88"/>
                <a:gd name="T11" fmla="*/ 11 h 56"/>
                <a:gd name="T12" fmla="*/ 85 w 88"/>
                <a:gd name="T13" fmla="*/ 17 h 56"/>
                <a:gd name="T14" fmla="*/ 87 w 88"/>
                <a:gd name="T15" fmla="*/ 22 h 56"/>
                <a:gd name="T16" fmla="*/ 88 w 88"/>
                <a:gd name="T17" fmla="*/ 28 h 56"/>
                <a:gd name="T18" fmla="*/ 87 w 88"/>
                <a:gd name="T19" fmla="*/ 33 h 56"/>
                <a:gd name="T20" fmla="*/ 85 w 88"/>
                <a:gd name="T21" fmla="*/ 39 h 56"/>
                <a:gd name="T22" fmla="*/ 80 w 88"/>
                <a:gd name="T23" fmla="*/ 44 h 56"/>
                <a:gd name="T24" fmla="*/ 74 w 88"/>
                <a:gd name="T25" fmla="*/ 47 h 56"/>
                <a:gd name="T26" fmla="*/ 68 w 88"/>
                <a:gd name="T27" fmla="*/ 51 h 56"/>
                <a:gd name="T28" fmla="*/ 61 w 88"/>
                <a:gd name="T29" fmla="*/ 53 h 56"/>
                <a:gd name="T30" fmla="*/ 52 w 88"/>
                <a:gd name="T31" fmla="*/ 56 h 56"/>
                <a:gd name="T32" fmla="*/ 44 w 88"/>
                <a:gd name="T33" fmla="*/ 56 h 56"/>
                <a:gd name="T34" fmla="*/ 35 w 88"/>
                <a:gd name="T35" fmla="*/ 56 h 56"/>
                <a:gd name="T36" fmla="*/ 27 w 88"/>
                <a:gd name="T37" fmla="*/ 53 h 56"/>
                <a:gd name="T38" fmla="*/ 20 w 88"/>
                <a:gd name="T39" fmla="*/ 51 h 56"/>
                <a:gd name="T40" fmla="*/ 13 w 88"/>
                <a:gd name="T41" fmla="*/ 47 h 56"/>
                <a:gd name="T42" fmla="*/ 8 w 88"/>
                <a:gd name="T43" fmla="*/ 44 h 56"/>
                <a:gd name="T44" fmla="*/ 4 w 88"/>
                <a:gd name="T45" fmla="*/ 39 h 56"/>
                <a:gd name="T46" fmla="*/ 1 w 88"/>
                <a:gd name="T47" fmla="*/ 33 h 56"/>
                <a:gd name="T48" fmla="*/ 0 w 88"/>
                <a:gd name="T49" fmla="*/ 28 h 56"/>
                <a:gd name="T50" fmla="*/ 1 w 88"/>
                <a:gd name="T51" fmla="*/ 22 h 56"/>
                <a:gd name="T52" fmla="*/ 4 w 88"/>
                <a:gd name="T53" fmla="*/ 17 h 56"/>
                <a:gd name="T54" fmla="*/ 8 w 88"/>
                <a:gd name="T55" fmla="*/ 11 h 56"/>
                <a:gd name="T56" fmla="*/ 13 w 88"/>
                <a:gd name="T57" fmla="*/ 8 h 56"/>
                <a:gd name="T58" fmla="*/ 20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1" y="2"/>
                  </a:lnTo>
                  <a:lnTo>
                    <a:pt x="68" y="4"/>
                  </a:lnTo>
                  <a:lnTo>
                    <a:pt x="74" y="8"/>
                  </a:lnTo>
                  <a:lnTo>
                    <a:pt x="80" y="11"/>
                  </a:lnTo>
                  <a:lnTo>
                    <a:pt x="85" y="17"/>
                  </a:lnTo>
                  <a:lnTo>
                    <a:pt x="87" y="22"/>
                  </a:lnTo>
                  <a:lnTo>
                    <a:pt x="88" y="28"/>
                  </a:lnTo>
                  <a:lnTo>
                    <a:pt x="87" y="33"/>
                  </a:lnTo>
                  <a:lnTo>
                    <a:pt x="85" y="39"/>
                  </a:lnTo>
                  <a:lnTo>
                    <a:pt x="80" y="44"/>
                  </a:lnTo>
                  <a:lnTo>
                    <a:pt x="74" y="47"/>
                  </a:lnTo>
                  <a:lnTo>
                    <a:pt x="68" y="51"/>
                  </a:lnTo>
                  <a:lnTo>
                    <a:pt x="61" y="53"/>
                  </a:lnTo>
                  <a:lnTo>
                    <a:pt x="52" y="56"/>
                  </a:lnTo>
                  <a:lnTo>
                    <a:pt x="44" y="56"/>
                  </a:lnTo>
                  <a:lnTo>
                    <a:pt x="35" y="56"/>
                  </a:lnTo>
                  <a:lnTo>
                    <a:pt x="27" y="53"/>
                  </a:lnTo>
                  <a:lnTo>
                    <a:pt x="20" y="51"/>
                  </a:lnTo>
                  <a:lnTo>
                    <a:pt x="13" y="47"/>
                  </a:lnTo>
                  <a:lnTo>
                    <a:pt x="8" y="44"/>
                  </a:lnTo>
                  <a:lnTo>
                    <a:pt x="4" y="39"/>
                  </a:lnTo>
                  <a:lnTo>
                    <a:pt x="1" y="33"/>
                  </a:lnTo>
                  <a:lnTo>
                    <a:pt x="0" y="28"/>
                  </a:lnTo>
                  <a:lnTo>
                    <a:pt x="1" y="22"/>
                  </a:lnTo>
                  <a:lnTo>
                    <a:pt x="4" y="17"/>
                  </a:lnTo>
                  <a:lnTo>
                    <a:pt x="8" y="11"/>
                  </a:lnTo>
                  <a:lnTo>
                    <a:pt x="13" y="8"/>
                  </a:lnTo>
                  <a:lnTo>
                    <a:pt x="20"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51" name="Freeform 759"/>
            <p:cNvSpPr>
              <a:spLocks/>
            </p:cNvSpPr>
            <p:nvPr/>
          </p:nvSpPr>
          <p:spPr bwMode="auto">
            <a:xfrm>
              <a:off x="1645" y="1976"/>
              <a:ext cx="88" cy="56"/>
            </a:xfrm>
            <a:custGeom>
              <a:avLst/>
              <a:gdLst>
                <a:gd name="T0" fmla="*/ 44 w 88"/>
                <a:gd name="T1" fmla="*/ 0 h 56"/>
                <a:gd name="T2" fmla="*/ 52 w 88"/>
                <a:gd name="T3" fmla="*/ 0 h 56"/>
                <a:gd name="T4" fmla="*/ 61 w 88"/>
                <a:gd name="T5" fmla="*/ 2 h 56"/>
                <a:gd name="T6" fmla="*/ 68 w 88"/>
                <a:gd name="T7" fmla="*/ 4 h 56"/>
                <a:gd name="T8" fmla="*/ 74 w 88"/>
                <a:gd name="T9" fmla="*/ 8 h 56"/>
                <a:gd name="T10" fmla="*/ 80 w 88"/>
                <a:gd name="T11" fmla="*/ 11 h 56"/>
                <a:gd name="T12" fmla="*/ 85 w 88"/>
                <a:gd name="T13" fmla="*/ 17 h 56"/>
                <a:gd name="T14" fmla="*/ 87 w 88"/>
                <a:gd name="T15" fmla="*/ 22 h 56"/>
                <a:gd name="T16" fmla="*/ 88 w 88"/>
                <a:gd name="T17" fmla="*/ 28 h 56"/>
                <a:gd name="T18" fmla="*/ 87 w 88"/>
                <a:gd name="T19" fmla="*/ 33 h 56"/>
                <a:gd name="T20" fmla="*/ 85 w 88"/>
                <a:gd name="T21" fmla="*/ 39 h 56"/>
                <a:gd name="T22" fmla="*/ 80 w 88"/>
                <a:gd name="T23" fmla="*/ 44 h 56"/>
                <a:gd name="T24" fmla="*/ 74 w 88"/>
                <a:gd name="T25" fmla="*/ 47 h 56"/>
                <a:gd name="T26" fmla="*/ 68 w 88"/>
                <a:gd name="T27" fmla="*/ 51 h 56"/>
                <a:gd name="T28" fmla="*/ 61 w 88"/>
                <a:gd name="T29" fmla="*/ 53 h 56"/>
                <a:gd name="T30" fmla="*/ 52 w 88"/>
                <a:gd name="T31" fmla="*/ 56 h 56"/>
                <a:gd name="T32" fmla="*/ 44 w 88"/>
                <a:gd name="T33" fmla="*/ 56 h 56"/>
                <a:gd name="T34" fmla="*/ 35 w 88"/>
                <a:gd name="T35" fmla="*/ 56 h 56"/>
                <a:gd name="T36" fmla="*/ 27 w 88"/>
                <a:gd name="T37" fmla="*/ 53 h 56"/>
                <a:gd name="T38" fmla="*/ 20 w 88"/>
                <a:gd name="T39" fmla="*/ 51 h 56"/>
                <a:gd name="T40" fmla="*/ 13 w 88"/>
                <a:gd name="T41" fmla="*/ 47 h 56"/>
                <a:gd name="T42" fmla="*/ 8 w 88"/>
                <a:gd name="T43" fmla="*/ 44 h 56"/>
                <a:gd name="T44" fmla="*/ 4 w 88"/>
                <a:gd name="T45" fmla="*/ 39 h 56"/>
                <a:gd name="T46" fmla="*/ 1 w 88"/>
                <a:gd name="T47" fmla="*/ 33 h 56"/>
                <a:gd name="T48" fmla="*/ 0 w 88"/>
                <a:gd name="T49" fmla="*/ 28 h 56"/>
                <a:gd name="T50" fmla="*/ 1 w 88"/>
                <a:gd name="T51" fmla="*/ 22 h 56"/>
                <a:gd name="T52" fmla="*/ 4 w 88"/>
                <a:gd name="T53" fmla="*/ 17 h 56"/>
                <a:gd name="T54" fmla="*/ 8 w 88"/>
                <a:gd name="T55" fmla="*/ 11 h 56"/>
                <a:gd name="T56" fmla="*/ 13 w 88"/>
                <a:gd name="T57" fmla="*/ 8 h 56"/>
                <a:gd name="T58" fmla="*/ 20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1" y="2"/>
                  </a:lnTo>
                  <a:lnTo>
                    <a:pt x="68" y="4"/>
                  </a:lnTo>
                  <a:lnTo>
                    <a:pt x="74" y="8"/>
                  </a:lnTo>
                  <a:lnTo>
                    <a:pt x="80" y="11"/>
                  </a:lnTo>
                  <a:lnTo>
                    <a:pt x="85" y="17"/>
                  </a:lnTo>
                  <a:lnTo>
                    <a:pt x="87" y="22"/>
                  </a:lnTo>
                  <a:lnTo>
                    <a:pt x="88" y="28"/>
                  </a:lnTo>
                  <a:lnTo>
                    <a:pt x="87" y="33"/>
                  </a:lnTo>
                  <a:lnTo>
                    <a:pt x="85" y="39"/>
                  </a:lnTo>
                  <a:lnTo>
                    <a:pt x="80" y="44"/>
                  </a:lnTo>
                  <a:lnTo>
                    <a:pt x="74" y="47"/>
                  </a:lnTo>
                  <a:lnTo>
                    <a:pt x="68" y="51"/>
                  </a:lnTo>
                  <a:lnTo>
                    <a:pt x="61" y="53"/>
                  </a:lnTo>
                  <a:lnTo>
                    <a:pt x="52" y="56"/>
                  </a:lnTo>
                  <a:lnTo>
                    <a:pt x="44" y="56"/>
                  </a:lnTo>
                  <a:lnTo>
                    <a:pt x="35" y="56"/>
                  </a:lnTo>
                  <a:lnTo>
                    <a:pt x="27" y="53"/>
                  </a:lnTo>
                  <a:lnTo>
                    <a:pt x="20" y="51"/>
                  </a:lnTo>
                  <a:lnTo>
                    <a:pt x="13" y="47"/>
                  </a:lnTo>
                  <a:lnTo>
                    <a:pt x="8" y="44"/>
                  </a:lnTo>
                  <a:lnTo>
                    <a:pt x="4" y="39"/>
                  </a:lnTo>
                  <a:lnTo>
                    <a:pt x="1" y="33"/>
                  </a:lnTo>
                  <a:lnTo>
                    <a:pt x="0" y="28"/>
                  </a:lnTo>
                  <a:lnTo>
                    <a:pt x="1" y="22"/>
                  </a:lnTo>
                  <a:lnTo>
                    <a:pt x="4" y="17"/>
                  </a:lnTo>
                  <a:lnTo>
                    <a:pt x="8" y="11"/>
                  </a:lnTo>
                  <a:lnTo>
                    <a:pt x="13" y="8"/>
                  </a:lnTo>
                  <a:lnTo>
                    <a:pt x="20"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52" name="Freeform 760"/>
            <p:cNvSpPr>
              <a:spLocks/>
            </p:cNvSpPr>
            <p:nvPr/>
          </p:nvSpPr>
          <p:spPr bwMode="auto">
            <a:xfrm>
              <a:off x="1647" y="1530"/>
              <a:ext cx="221" cy="227"/>
            </a:xfrm>
            <a:custGeom>
              <a:avLst/>
              <a:gdLst>
                <a:gd name="T0" fmla="*/ 43 w 221"/>
                <a:gd name="T1" fmla="*/ 0 h 227"/>
                <a:gd name="T2" fmla="*/ 178 w 221"/>
                <a:gd name="T3" fmla="*/ 0 h 227"/>
                <a:gd name="T4" fmla="*/ 183 w 221"/>
                <a:gd name="T5" fmla="*/ 1 h 227"/>
                <a:gd name="T6" fmla="*/ 187 w 221"/>
                <a:gd name="T7" fmla="*/ 2 h 227"/>
                <a:gd name="T8" fmla="*/ 191 w 221"/>
                <a:gd name="T9" fmla="*/ 3 h 227"/>
                <a:gd name="T10" fmla="*/ 195 w 221"/>
                <a:gd name="T11" fmla="*/ 5 h 227"/>
                <a:gd name="T12" fmla="*/ 202 w 221"/>
                <a:gd name="T13" fmla="*/ 11 h 227"/>
                <a:gd name="T14" fmla="*/ 209 w 221"/>
                <a:gd name="T15" fmla="*/ 19 h 227"/>
                <a:gd name="T16" fmla="*/ 214 w 221"/>
                <a:gd name="T17" fmla="*/ 29 h 227"/>
                <a:gd name="T18" fmla="*/ 218 w 221"/>
                <a:gd name="T19" fmla="*/ 40 h 227"/>
                <a:gd name="T20" fmla="*/ 220 w 221"/>
                <a:gd name="T21" fmla="*/ 53 h 227"/>
                <a:gd name="T22" fmla="*/ 221 w 221"/>
                <a:gd name="T23" fmla="*/ 66 h 227"/>
                <a:gd name="T24" fmla="*/ 221 w 221"/>
                <a:gd name="T25" fmla="*/ 161 h 227"/>
                <a:gd name="T26" fmla="*/ 220 w 221"/>
                <a:gd name="T27" fmla="*/ 174 h 227"/>
                <a:gd name="T28" fmla="*/ 218 w 221"/>
                <a:gd name="T29" fmla="*/ 187 h 227"/>
                <a:gd name="T30" fmla="*/ 214 w 221"/>
                <a:gd name="T31" fmla="*/ 199 h 227"/>
                <a:gd name="T32" fmla="*/ 209 w 221"/>
                <a:gd name="T33" fmla="*/ 208 h 227"/>
                <a:gd name="T34" fmla="*/ 202 w 221"/>
                <a:gd name="T35" fmla="*/ 216 h 227"/>
                <a:gd name="T36" fmla="*/ 195 w 221"/>
                <a:gd name="T37" fmla="*/ 222 h 227"/>
                <a:gd name="T38" fmla="*/ 191 w 221"/>
                <a:gd name="T39" fmla="*/ 224 h 227"/>
                <a:gd name="T40" fmla="*/ 187 w 221"/>
                <a:gd name="T41" fmla="*/ 226 h 227"/>
                <a:gd name="T42" fmla="*/ 183 w 221"/>
                <a:gd name="T43" fmla="*/ 227 h 227"/>
                <a:gd name="T44" fmla="*/ 178 w 221"/>
                <a:gd name="T45" fmla="*/ 227 h 227"/>
                <a:gd name="T46" fmla="*/ 43 w 221"/>
                <a:gd name="T47" fmla="*/ 227 h 227"/>
                <a:gd name="T48" fmla="*/ 39 w 221"/>
                <a:gd name="T49" fmla="*/ 227 h 227"/>
                <a:gd name="T50" fmla="*/ 35 w 221"/>
                <a:gd name="T51" fmla="*/ 226 h 227"/>
                <a:gd name="T52" fmla="*/ 31 w 221"/>
                <a:gd name="T53" fmla="*/ 224 h 227"/>
                <a:gd name="T54" fmla="*/ 27 w 221"/>
                <a:gd name="T55" fmla="*/ 222 h 227"/>
                <a:gd name="T56" fmla="*/ 19 w 221"/>
                <a:gd name="T57" fmla="*/ 216 h 227"/>
                <a:gd name="T58" fmla="*/ 13 w 221"/>
                <a:gd name="T59" fmla="*/ 208 h 227"/>
                <a:gd name="T60" fmla="*/ 8 w 221"/>
                <a:gd name="T61" fmla="*/ 199 h 227"/>
                <a:gd name="T62" fmla="*/ 4 w 221"/>
                <a:gd name="T63" fmla="*/ 187 h 227"/>
                <a:gd name="T64" fmla="*/ 1 w 221"/>
                <a:gd name="T65" fmla="*/ 174 h 227"/>
                <a:gd name="T66" fmla="*/ 0 w 221"/>
                <a:gd name="T67" fmla="*/ 161 h 227"/>
                <a:gd name="T68" fmla="*/ 0 w 221"/>
                <a:gd name="T69" fmla="*/ 66 h 227"/>
                <a:gd name="T70" fmla="*/ 1 w 221"/>
                <a:gd name="T71" fmla="*/ 53 h 227"/>
                <a:gd name="T72" fmla="*/ 4 w 221"/>
                <a:gd name="T73" fmla="*/ 40 h 227"/>
                <a:gd name="T74" fmla="*/ 8 w 221"/>
                <a:gd name="T75" fmla="*/ 29 h 227"/>
                <a:gd name="T76" fmla="*/ 13 w 221"/>
                <a:gd name="T77" fmla="*/ 19 h 227"/>
                <a:gd name="T78" fmla="*/ 19 w 221"/>
                <a:gd name="T79" fmla="*/ 11 h 227"/>
                <a:gd name="T80" fmla="*/ 27 w 221"/>
                <a:gd name="T81" fmla="*/ 5 h 227"/>
                <a:gd name="T82" fmla="*/ 31 w 221"/>
                <a:gd name="T83" fmla="*/ 3 h 227"/>
                <a:gd name="T84" fmla="*/ 35 w 221"/>
                <a:gd name="T85" fmla="*/ 2 h 227"/>
                <a:gd name="T86" fmla="*/ 39 w 221"/>
                <a:gd name="T87" fmla="*/ 1 h 227"/>
                <a:gd name="T88" fmla="*/ 43 w 221"/>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
                <a:gd name="T136" fmla="*/ 0 h 227"/>
                <a:gd name="T137" fmla="*/ 221 w 221"/>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 h="227">
                  <a:moveTo>
                    <a:pt x="43" y="0"/>
                  </a:moveTo>
                  <a:lnTo>
                    <a:pt x="178" y="0"/>
                  </a:lnTo>
                  <a:lnTo>
                    <a:pt x="183" y="1"/>
                  </a:lnTo>
                  <a:lnTo>
                    <a:pt x="187" y="2"/>
                  </a:lnTo>
                  <a:lnTo>
                    <a:pt x="191" y="3"/>
                  </a:lnTo>
                  <a:lnTo>
                    <a:pt x="195" y="5"/>
                  </a:lnTo>
                  <a:lnTo>
                    <a:pt x="202" y="11"/>
                  </a:lnTo>
                  <a:lnTo>
                    <a:pt x="209" y="19"/>
                  </a:lnTo>
                  <a:lnTo>
                    <a:pt x="214" y="29"/>
                  </a:lnTo>
                  <a:lnTo>
                    <a:pt x="218" y="40"/>
                  </a:lnTo>
                  <a:lnTo>
                    <a:pt x="220" y="53"/>
                  </a:lnTo>
                  <a:lnTo>
                    <a:pt x="221" y="66"/>
                  </a:lnTo>
                  <a:lnTo>
                    <a:pt x="221" y="161"/>
                  </a:lnTo>
                  <a:lnTo>
                    <a:pt x="220" y="174"/>
                  </a:lnTo>
                  <a:lnTo>
                    <a:pt x="218" y="187"/>
                  </a:lnTo>
                  <a:lnTo>
                    <a:pt x="214" y="199"/>
                  </a:lnTo>
                  <a:lnTo>
                    <a:pt x="209" y="208"/>
                  </a:lnTo>
                  <a:lnTo>
                    <a:pt x="202" y="216"/>
                  </a:lnTo>
                  <a:lnTo>
                    <a:pt x="195" y="222"/>
                  </a:lnTo>
                  <a:lnTo>
                    <a:pt x="191" y="224"/>
                  </a:lnTo>
                  <a:lnTo>
                    <a:pt x="187" y="226"/>
                  </a:lnTo>
                  <a:lnTo>
                    <a:pt x="183" y="227"/>
                  </a:lnTo>
                  <a:lnTo>
                    <a:pt x="178" y="227"/>
                  </a:lnTo>
                  <a:lnTo>
                    <a:pt x="43" y="227"/>
                  </a:lnTo>
                  <a:lnTo>
                    <a:pt x="39" y="227"/>
                  </a:lnTo>
                  <a:lnTo>
                    <a:pt x="35" y="226"/>
                  </a:lnTo>
                  <a:lnTo>
                    <a:pt x="31" y="224"/>
                  </a:lnTo>
                  <a:lnTo>
                    <a:pt x="27" y="222"/>
                  </a:lnTo>
                  <a:lnTo>
                    <a:pt x="19" y="216"/>
                  </a:lnTo>
                  <a:lnTo>
                    <a:pt x="13" y="208"/>
                  </a:lnTo>
                  <a:lnTo>
                    <a:pt x="8" y="199"/>
                  </a:lnTo>
                  <a:lnTo>
                    <a:pt x="4" y="187"/>
                  </a:lnTo>
                  <a:lnTo>
                    <a:pt x="1" y="174"/>
                  </a:lnTo>
                  <a:lnTo>
                    <a:pt x="0" y="161"/>
                  </a:lnTo>
                  <a:lnTo>
                    <a:pt x="0" y="66"/>
                  </a:lnTo>
                  <a:lnTo>
                    <a:pt x="1" y="53"/>
                  </a:lnTo>
                  <a:lnTo>
                    <a:pt x="4" y="40"/>
                  </a:lnTo>
                  <a:lnTo>
                    <a:pt x="8" y="29"/>
                  </a:lnTo>
                  <a:lnTo>
                    <a:pt x="13" y="19"/>
                  </a:lnTo>
                  <a:lnTo>
                    <a:pt x="19" y="11"/>
                  </a:lnTo>
                  <a:lnTo>
                    <a:pt x="27" y="5"/>
                  </a:lnTo>
                  <a:lnTo>
                    <a:pt x="31" y="3"/>
                  </a:lnTo>
                  <a:lnTo>
                    <a:pt x="35" y="2"/>
                  </a:lnTo>
                  <a:lnTo>
                    <a:pt x="39" y="1"/>
                  </a:lnTo>
                  <a:lnTo>
                    <a:pt x="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53" name="Freeform 761"/>
            <p:cNvSpPr>
              <a:spLocks/>
            </p:cNvSpPr>
            <p:nvPr/>
          </p:nvSpPr>
          <p:spPr bwMode="auto">
            <a:xfrm>
              <a:off x="1647" y="1530"/>
              <a:ext cx="221" cy="227"/>
            </a:xfrm>
            <a:custGeom>
              <a:avLst/>
              <a:gdLst>
                <a:gd name="T0" fmla="*/ 43 w 221"/>
                <a:gd name="T1" fmla="*/ 0 h 227"/>
                <a:gd name="T2" fmla="*/ 178 w 221"/>
                <a:gd name="T3" fmla="*/ 0 h 227"/>
                <a:gd name="T4" fmla="*/ 183 w 221"/>
                <a:gd name="T5" fmla="*/ 1 h 227"/>
                <a:gd name="T6" fmla="*/ 187 w 221"/>
                <a:gd name="T7" fmla="*/ 2 h 227"/>
                <a:gd name="T8" fmla="*/ 191 w 221"/>
                <a:gd name="T9" fmla="*/ 3 h 227"/>
                <a:gd name="T10" fmla="*/ 195 w 221"/>
                <a:gd name="T11" fmla="*/ 5 h 227"/>
                <a:gd name="T12" fmla="*/ 202 w 221"/>
                <a:gd name="T13" fmla="*/ 11 h 227"/>
                <a:gd name="T14" fmla="*/ 209 w 221"/>
                <a:gd name="T15" fmla="*/ 19 h 227"/>
                <a:gd name="T16" fmla="*/ 214 w 221"/>
                <a:gd name="T17" fmla="*/ 29 h 227"/>
                <a:gd name="T18" fmla="*/ 218 w 221"/>
                <a:gd name="T19" fmla="*/ 40 h 227"/>
                <a:gd name="T20" fmla="*/ 220 w 221"/>
                <a:gd name="T21" fmla="*/ 53 h 227"/>
                <a:gd name="T22" fmla="*/ 221 w 221"/>
                <a:gd name="T23" fmla="*/ 66 h 227"/>
                <a:gd name="T24" fmla="*/ 221 w 221"/>
                <a:gd name="T25" fmla="*/ 161 h 227"/>
                <a:gd name="T26" fmla="*/ 220 w 221"/>
                <a:gd name="T27" fmla="*/ 174 h 227"/>
                <a:gd name="T28" fmla="*/ 218 w 221"/>
                <a:gd name="T29" fmla="*/ 187 h 227"/>
                <a:gd name="T30" fmla="*/ 214 w 221"/>
                <a:gd name="T31" fmla="*/ 199 h 227"/>
                <a:gd name="T32" fmla="*/ 209 w 221"/>
                <a:gd name="T33" fmla="*/ 208 h 227"/>
                <a:gd name="T34" fmla="*/ 202 w 221"/>
                <a:gd name="T35" fmla="*/ 216 h 227"/>
                <a:gd name="T36" fmla="*/ 195 w 221"/>
                <a:gd name="T37" fmla="*/ 222 h 227"/>
                <a:gd name="T38" fmla="*/ 191 w 221"/>
                <a:gd name="T39" fmla="*/ 224 h 227"/>
                <a:gd name="T40" fmla="*/ 187 w 221"/>
                <a:gd name="T41" fmla="*/ 226 h 227"/>
                <a:gd name="T42" fmla="*/ 183 w 221"/>
                <a:gd name="T43" fmla="*/ 227 h 227"/>
                <a:gd name="T44" fmla="*/ 178 w 221"/>
                <a:gd name="T45" fmla="*/ 227 h 227"/>
                <a:gd name="T46" fmla="*/ 43 w 221"/>
                <a:gd name="T47" fmla="*/ 227 h 227"/>
                <a:gd name="T48" fmla="*/ 39 w 221"/>
                <a:gd name="T49" fmla="*/ 227 h 227"/>
                <a:gd name="T50" fmla="*/ 35 w 221"/>
                <a:gd name="T51" fmla="*/ 226 h 227"/>
                <a:gd name="T52" fmla="*/ 31 w 221"/>
                <a:gd name="T53" fmla="*/ 224 h 227"/>
                <a:gd name="T54" fmla="*/ 27 w 221"/>
                <a:gd name="T55" fmla="*/ 222 h 227"/>
                <a:gd name="T56" fmla="*/ 19 w 221"/>
                <a:gd name="T57" fmla="*/ 216 h 227"/>
                <a:gd name="T58" fmla="*/ 13 w 221"/>
                <a:gd name="T59" fmla="*/ 208 h 227"/>
                <a:gd name="T60" fmla="*/ 8 w 221"/>
                <a:gd name="T61" fmla="*/ 199 h 227"/>
                <a:gd name="T62" fmla="*/ 4 w 221"/>
                <a:gd name="T63" fmla="*/ 187 h 227"/>
                <a:gd name="T64" fmla="*/ 1 w 221"/>
                <a:gd name="T65" fmla="*/ 174 h 227"/>
                <a:gd name="T66" fmla="*/ 0 w 221"/>
                <a:gd name="T67" fmla="*/ 161 h 227"/>
                <a:gd name="T68" fmla="*/ 0 w 221"/>
                <a:gd name="T69" fmla="*/ 66 h 227"/>
                <a:gd name="T70" fmla="*/ 1 w 221"/>
                <a:gd name="T71" fmla="*/ 53 h 227"/>
                <a:gd name="T72" fmla="*/ 4 w 221"/>
                <a:gd name="T73" fmla="*/ 40 h 227"/>
                <a:gd name="T74" fmla="*/ 8 w 221"/>
                <a:gd name="T75" fmla="*/ 29 h 227"/>
                <a:gd name="T76" fmla="*/ 13 w 221"/>
                <a:gd name="T77" fmla="*/ 19 h 227"/>
                <a:gd name="T78" fmla="*/ 19 w 221"/>
                <a:gd name="T79" fmla="*/ 11 h 227"/>
                <a:gd name="T80" fmla="*/ 27 w 221"/>
                <a:gd name="T81" fmla="*/ 5 h 227"/>
                <a:gd name="T82" fmla="*/ 31 w 221"/>
                <a:gd name="T83" fmla="*/ 3 h 227"/>
                <a:gd name="T84" fmla="*/ 35 w 221"/>
                <a:gd name="T85" fmla="*/ 2 h 227"/>
                <a:gd name="T86" fmla="*/ 39 w 221"/>
                <a:gd name="T87" fmla="*/ 1 h 227"/>
                <a:gd name="T88" fmla="*/ 43 w 221"/>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
                <a:gd name="T136" fmla="*/ 0 h 227"/>
                <a:gd name="T137" fmla="*/ 221 w 221"/>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 h="227">
                  <a:moveTo>
                    <a:pt x="43" y="0"/>
                  </a:moveTo>
                  <a:lnTo>
                    <a:pt x="178" y="0"/>
                  </a:lnTo>
                  <a:lnTo>
                    <a:pt x="183" y="1"/>
                  </a:lnTo>
                  <a:lnTo>
                    <a:pt x="187" y="2"/>
                  </a:lnTo>
                  <a:lnTo>
                    <a:pt x="191" y="3"/>
                  </a:lnTo>
                  <a:lnTo>
                    <a:pt x="195" y="5"/>
                  </a:lnTo>
                  <a:lnTo>
                    <a:pt x="202" y="11"/>
                  </a:lnTo>
                  <a:lnTo>
                    <a:pt x="209" y="19"/>
                  </a:lnTo>
                  <a:lnTo>
                    <a:pt x="214" y="29"/>
                  </a:lnTo>
                  <a:lnTo>
                    <a:pt x="218" y="40"/>
                  </a:lnTo>
                  <a:lnTo>
                    <a:pt x="220" y="53"/>
                  </a:lnTo>
                  <a:lnTo>
                    <a:pt x="221" y="66"/>
                  </a:lnTo>
                  <a:lnTo>
                    <a:pt x="221" y="161"/>
                  </a:lnTo>
                  <a:lnTo>
                    <a:pt x="220" y="174"/>
                  </a:lnTo>
                  <a:lnTo>
                    <a:pt x="218" y="187"/>
                  </a:lnTo>
                  <a:lnTo>
                    <a:pt x="214" y="199"/>
                  </a:lnTo>
                  <a:lnTo>
                    <a:pt x="209" y="208"/>
                  </a:lnTo>
                  <a:lnTo>
                    <a:pt x="202" y="216"/>
                  </a:lnTo>
                  <a:lnTo>
                    <a:pt x="195" y="222"/>
                  </a:lnTo>
                  <a:lnTo>
                    <a:pt x="191" y="224"/>
                  </a:lnTo>
                  <a:lnTo>
                    <a:pt x="187" y="226"/>
                  </a:lnTo>
                  <a:lnTo>
                    <a:pt x="183" y="227"/>
                  </a:lnTo>
                  <a:lnTo>
                    <a:pt x="178" y="227"/>
                  </a:lnTo>
                  <a:lnTo>
                    <a:pt x="43" y="227"/>
                  </a:lnTo>
                  <a:lnTo>
                    <a:pt x="39" y="227"/>
                  </a:lnTo>
                  <a:lnTo>
                    <a:pt x="35" y="226"/>
                  </a:lnTo>
                  <a:lnTo>
                    <a:pt x="31" y="224"/>
                  </a:lnTo>
                  <a:lnTo>
                    <a:pt x="27" y="222"/>
                  </a:lnTo>
                  <a:lnTo>
                    <a:pt x="19" y="216"/>
                  </a:lnTo>
                  <a:lnTo>
                    <a:pt x="13" y="208"/>
                  </a:lnTo>
                  <a:lnTo>
                    <a:pt x="8" y="199"/>
                  </a:lnTo>
                  <a:lnTo>
                    <a:pt x="4" y="187"/>
                  </a:lnTo>
                  <a:lnTo>
                    <a:pt x="1" y="174"/>
                  </a:lnTo>
                  <a:lnTo>
                    <a:pt x="0" y="161"/>
                  </a:lnTo>
                  <a:lnTo>
                    <a:pt x="0" y="66"/>
                  </a:lnTo>
                  <a:lnTo>
                    <a:pt x="1" y="53"/>
                  </a:lnTo>
                  <a:lnTo>
                    <a:pt x="4" y="40"/>
                  </a:lnTo>
                  <a:lnTo>
                    <a:pt x="8" y="29"/>
                  </a:lnTo>
                  <a:lnTo>
                    <a:pt x="13" y="19"/>
                  </a:lnTo>
                  <a:lnTo>
                    <a:pt x="19" y="11"/>
                  </a:lnTo>
                  <a:lnTo>
                    <a:pt x="27" y="5"/>
                  </a:lnTo>
                  <a:lnTo>
                    <a:pt x="31" y="3"/>
                  </a:lnTo>
                  <a:lnTo>
                    <a:pt x="35" y="2"/>
                  </a:lnTo>
                  <a:lnTo>
                    <a:pt x="39" y="1"/>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54" name="Freeform 762"/>
            <p:cNvSpPr>
              <a:spLocks/>
            </p:cNvSpPr>
            <p:nvPr/>
          </p:nvSpPr>
          <p:spPr bwMode="auto">
            <a:xfrm>
              <a:off x="1676" y="1542"/>
              <a:ext cx="174" cy="193"/>
            </a:xfrm>
            <a:custGeom>
              <a:avLst/>
              <a:gdLst>
                <a:gd name="T0" fmla="*/ 96 w 174"/>
                <a:gd name="T1" fmla="*/ 0 h 193"/>
                <a:gd name="T2" fmla="*/ 112 w 174"/>
                <a:gd name="T3" fmla="*/ 5 h 193"/>
                <a:gd name="T4" fmla="*/ 128 w 174"/>
                <a:gd name="T5" fmla="*/ 12 h 193"/>
                <a:gd name="T6" fmla="*/ 143 w 174"/>
                <a:gd name="T7" fmla="*/ 23 h 193"/>
                <a:gd name="T8" fmla="*/ 154 w 174"/>
                <a:gd name="T9" fmla="*/ 35 h 193"/>
                <a:gd name="T10" fmla="*/ 164 w 174"/>
                <a:gd name="T11" fmla="*/ 50 h 193"/>
                <a:gd name="T12" fmla="*/ 170 w 174"/>
                <a:gd name="T13" fmla="*/ 68 h 193"/>
                <a:gd name="T14" fmla="*/ 174 w 174"/>
                <a:gd name="T15" fmla="*/ 87 h 193"/>
                <a:gd name="T16" fmla="*/ 174 w 174"/>
                <a:gd name="T17" fmla="*/ 106 h 193"/>
                <a:gd name="T18" fmla="*/ 170 w 174"/>
                <a:gd name="T19" fmla="*/ 125 h 193"/>
                <a:gd name="T20" fmla="*/ 164 w 174"/>
                <a:gd name="T21" fmla="*/ 142 h 193"/>
                <a:gd name="T22" fmla="*/ 154 w 174"/>
                <a:gd name="T23" fmla="*/ 158 h 193"/>
                <a:gd name="T24" fmla="*/ 143 w 174"/>
                <a:gd name="T25" fmla="*/ 170 h 193"/>
                <a:gd name="T26" fmla="*/ 128 w 174"/>
                <a:gd name="T27" fmla="*/ 181 h 193"/>
                <a:gd name="T28" fmla="*/ 112 w 174"/>
                <a:gd name="T29" fmla="*/ 188 h 193"/>
                <a:gd name="T30" fmla="*/ 96 w 174"/>
                <a:gd name="T31" fmla="*/ 191 h 193"/>
                <a:gd name="T32" fmla="*/ 78 w 174"/>
                <a:gd name="T33" fmla="*/ 191 h 193"/>
                <a:gd name="T34" fmla="*/ 61 w 174"/>
                <a:gd name="T35" fmla="*/ 188 h 193"/>
                <a:gd name="T36" fmla="*/ 45 w 174"/>
                <a:gd name="T37" fmla="*/ 181 h 193"/>
                <a:gd name="T38" fmla="*/ 31 w 174"/>
                <a:gd name="T39" fmla="*/ 170 h 193"/>
                <a:gd name="T40" fmla="*/ 20 w 174"/>
                <a:gd name="T41" fmla="*/ 158 h 193"/>
                <a:gd name="T42" fmla="*/ 10 w 174"/>
                <a:gd name="T43" fmla="*/ 142 h 193"/>
                <a:gd name="T44" fmla="*/ 4 w 174"/>
                <a:gd name="T45" fmla="*/ 125 h 193"/>
                <a:gd name="T46" fmla="*/ 0 w 174"/>
                <a:gd name="T47" fmla="*/ 106 h 193"/>
                <a:gd name="T48" fmla="*/ 0 w 174"/>
                <a:gd name="T49" fmla="*/ 87 h 193"/>
                <a:gd name="T50" fmla="*/ 4 w 174"/>
                <a:gd name="T51" fmla="*/ 68 h 193"/>
                <a:gd name="T52" fmla="*/ 10 w 174"/>
                <a:gd name="T53" fmla="*/ 50 h 193"/>
                <a:gd name="T54" fmla="*/ 20 w 174"/>
                <a:gd name="T55" fmla="*/ 35 h 193"/>
                <a:gd name="T56" fmla="*/ 31 w 174"/>
                <a:gd name="T57" fmla="*/ 23 h 193"/>
                <a:gd name="T58" fmla="*/ 45 w 174"/>
                <a:gd name="T59" fmla="*/ 12 h 193"/>
                <a:gd name="T60" fmla="*/ 61 w 174"/>
                <a:gd name="T61" fmla="*/ 5 h 193"/>
                <a:gd name="T62" fmla="*/ 78 w 174"/>
                <a:gd name="T63" fmla="*/ 0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3"/>
                <a:gd name="T98" fmla="*/ 174 w 174"/>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3">
                  <a:moveTo>
                    <a:pt x="87" y="0"/>
                  </a:moveTo>
                  <a:lnTo>
                    <a:pt x="96" y="0"/>
                  </a:lnTo>
                  <a:lnTo>
                    <a:pt x="104" y="3"/>
                  </a:lnTo>
                  <a:lnTo>
                    <a:pt x="112" y="5"/>
                  </a:lnTo>
                  <a:lnTo>
                    <a:pt x="120" y="7"/>
                  </a:lnTo>
                  <a:lnTo>
                    <a:pt x="128" y="12"/>
                  </a:lnTo>
                  <a:lnTo>
                    <a:pt x="135" y="17"/>
                  </a:lnTo>
                  <a:lnTo>
                    <a:pt x="143" y="23"/>
                  </a:lnTo>
                  <a:lnTo>
                    <a:pt x="149" y="28"/>
                  </a:lnTo>
                  <a:lnTo>
                    <a:pt x="154" y="35"/>
                  </a:lnTo>
                  <a:lnTo>
                    <a:pt x="159" y="42"/>
                  </a:lnTo>
                  <a:lnTo>
                    <a:pt x="164" y="50"/>
                  </a:lnTo>
                  <a:lnTo>
                    <a:pt x="167" y="59"/>
                  </a:lnTo>
                  <a:lnTo>
                    <a:pt x="170" y="68"/>
                  </a:lnTo>
                  <a:lnTo>
                    <a:pt x="172" y="77"/>
                  </a:lnTo>
                  <a:lnTo>
                    <a:pt x="174" y="87"/>
                  </a:lnTo>
                  <a:lnTo>
                    <a:pt x="174" y="96"/>
                  </a:lnTo>
                  <a:lnTo>
                    <a:pt x="174" y="106"/>
                  </a:lnTo>
                  <a:lnTo>
                    <a:pt x="172" y="116"/>
                  </a:lnTo>
                  <a:lnTo>
                    <a:pt x="170" y="125"/>
                  </a:lnTo>
                  <a:lnTo>
                    <a:pt x="167" y="133"/>
                  </a:lnTo>
                  <a:lnTo>
                    <a:pt x="164" y="142"/>
                  </a:lnTo>
                  <a:lnTo>
                    <a:pt x="159" y="149"/>
                  </a:lnTo>
                  <a:lnTo>
                    <a:pt x="154" y="158"/>
                  </a:lnTo>
                  <a:lnTo>
                    <a:pt x="149" y="165"/>
                  </a:lnTo>
                  <a:lnTo>
                    <a:pt x="143" y="170"/>
                  </a:lnTo>
                  <a:lnTo>
                    <a:pt x="135" y="176"/>
                  </a:lnTo>
                  <a:lnTo>
                    <a:pt x="128" y="181"/>
                  </a:lnTo>
                  <a:lnTo>
                    <a:pt x="120" y="184"/>
                  </a:lnTo>
                  <a:lnTo>
                    <a:pt x="112" y="188"/>
                  </a:lnTo>
                  <a:lnTo>
                    <a:pt x="104" y="190"/>
                  </a:lnTo>
                  <a:lnTo>
                    <a:pt x="96" y="191"/>
                  </a:lnTo>
                  <a:lnTo>
                    <a:pt x="87" y="193"/>
                  </a:lnTo>
                  <a:lnTo>
                    <a:pt x="78" y="191"/>
                  </a:lnTo>
                  <a:lnTo>
                    <a:pt x="70" y="190"/>
                  </a:lnTo>
                  <a:lnTo>
                    <a:pt x="61" y="188"/>
                  </a:lnTo>
                  <a:lnTo>
                    <a:pt x="54" y="184"/>
                  </a:lnTo>
                  <a:lnTo>
                    <a:pt x="45" y="181"/>
                  </a:lnTo>
                  <a:lnTo>
                    <a:pt x="38" y="176"/>
                  </a:lnTo>
                  <a:lnTo>
                    <a:pt x="31" y="170"/>
                  </a:lnTo>
                  <a:lnTo>
                    <a:pt x="25" y="165"/>
                  </a:lnTo>
                  <a:lnTo>
                    <a:pt x="20" y="158"/>
                  </a:lnTo>
                  <a:lnTo>
                    <a:pt x="15" y="149"/>
                  </a:lnTo>
                  <a:lnTo>
                    <a:pt x="10" y="142"/>
                  </a:lnTo>
                  <a:lnTo>
                    <a:pt x="7" y="133"/>
                  </a:lnTo>
                  <a:lnTo>
                    <a:pt x="4" y="125"/>
                  </a:lnTo>
                  <a:lnTo>
                    <a:pt x="2" y="116"/>
                  </a:lnTo>
                  <a:lnTo>
                    <a:pt x="0" y="106"/>
                  </a:lnTo>
                  <a:lnTo>
                    <a:pt x="0" y="96"/>
                  </a:lnTo>
                  <a:lnTo>
                    <a:pt x="0" y="87"/>
                  </a:lnTo>
                  <a:lnTo>
                    <a:pt x="2" y="77"/>
                  </a:lnTo>
                  <a:lnTo>
                    <a:pt x="4" y="68"/>
                  </a:lnTo>
                  <a:lnTo>
                    <a:pt x="7" y="59"/>
                  </a:lnTo>
                  <a:lnTo>
                    <a:pt x="10" y="50"/>
                  </a:lnTo>
                  <a:lnTo>
                    <a:pt x="15" y="42"/>
                  </a:lnTo>
                  <a:lnTo>
                    <a:pt x="20" y="35"/>
                  </a:lnTo>
                  <a:lnTo>
                    <a:pt x="25" y="28"/>
                  </a:lnTo>
                  <a:lnTo>
                    <a:pt x="31" y="23"/>
                  </a:lnTo>
                  <a:lnTo>
                    <a:pt x="38" y="17"/>
                  </a:lnTo>
                  <a:lnTo>
                    <a:pt x="45" y="12"/>
                  </a:lnTo>
                  <a:lnTo>
                    <a:pt x="54" y="7"/>
                  </a:lnTo>
                  <a:lnTo>
                    <a:pt x="61" y="5"/>
                  </a:lnTo>
                  <a:lnTo>
                    <a:pt x="70" y="3"/>
                  </a:lnTo>
                  <a:lnTo>
                    <a:pt x="78"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55" name="Freeform 763"/>
            <p:cNvSpPr>
              <a:spLocks/>
            </p:cNvSpPr>
            <p:nvPr/>
          </p:nvSpPr>
          <p:spPr bwMode="auto">
            <a:xfrm>
              <a:off x="1676" y="1542"/>
              <a:ext cx="174" cy="193"/>
            </a:xfrm>
            <a:custGeom>
              <a:avLst/>
              <a:gdLst>
                <a:gd name="T0" fmla="*/ 96 w 174"/>
                <a:gd name="T1" fmla="*/ 0 h 193"/>
                <a:gd name="T2" fmla="*/ 112 w 174"/>
                <a:gd name="T3" fmla="*/ 5 h 193"/>
                <a:gd name="T4" fmla="*/ 128 w 174"/>
                <a:gd name="T5" fmla="*/ 12 h 193"/>
                <a:gd name="T6" fmla="*/ 143 w 174"/>
                <a:gd name="T7" fmla="*/ 23 h 193"/>
                <a:gd name="T8" fmla="*/ 154 w 174"/>
                <a:gd name="T9" fmla="*/ 35 h 193"/>
                <a:gd name="T10" fmla="*/ 164 w 174"/>
                <a:gd name="T11" fmla="*/ 50 h 193"/>
                <a:gd name="T12" fmla="*/ 170 w 174"/>
                <a:gd name="T13" fmla="*/ 68 h 193"/>
                <a:gd name="T14" fmla="*/ 174 w 174"/>
                <a:gd name="T15" fmla="*/ 87 h 193"/>
                <a:gd name="T16" fmla="*/ 174 w 174"/>
                <a:gd name="T17" fmla="*/ 106 h 193"/>
                <a:gd name="T18" fmla="*/ 170 w 174"/>
                <a:gd name="T19" fmla="*/ 125 h 193"/>
                <a:gd name="T20" fmla="*/ 164 w 174"/>
                <a:gd name="T21" fmla="*/ 142 h 193"/>
                <a:gd name="T22" fmla="*/ 154 w 174"/>
                <a:gd name="T23" fmla="*/ 158 h 193"/>
                <a:gd name="T24" fmla="*/ 143 w 174"/>
                <a:gd name="T25" fmla="*/ 170 h 193"/>
                <a:gd name="T26" fmla="*/ 128 w 174"/>
                <a:gd name="T27" fmla="*/ 181 h 193"/>
                <a:gd name="T28" fmla="*/ 112 w 174"/>
                <a:gd name="T29" fmla="*/ 188 h 193"/>
                <a:gd name="T30" fmla="*/ 96 w 174"/>
                <a:gd name="T31" fmla="*/ 191 h 193"/>
                <a:gd name="T32" fmla="*/ 78 w 174"/>
                <a:gd name="T33" fmla="*/ 191 h 193"/>
                <a:gd name="T34" fmla="*/ 61 w 174"/>
                <a:gd name="T35" fmla="*/ 188 h 193"/>
                <a:gd name="T36" fmla="*/ 45 w 174"/>
                <a:gd name="T37" fmla="*/ 181 h 193"/>
                <a:gd name="T38" fmla="*/ 31 w 174"/>
                <a:gd name="T39" fmla="*/ 170 h 193"/>
                <a:gd name="T40" fmla="*/ 20 w 174"/>
                <a:gd name="T41" fmla="*/ 158 h 193"/>
                <a:gd name="T42" fmla="*/ 10 w 174"/>
                <a:gd name="T43" fmla="*/ 142 h 193"/>
                <a:gd name="T44" fmla="*/ 4 w 174"/>
                <a:gd name="T45" fmla="*/ 125 h 193"/>
                <a:gd name="T46" fmla="*/ 0 w 174"/>
                <a:gd name="T47" fmla="*/ 106 h 193"/>
                <a:gd name="T48" fmla="*/ 0 w 174"/>
                <a:gd name="T49" fmla="*/ 87 h 193"/>
                <a:gd name="T50" fmla="*/ 4 w 174"/>
                <a:gd name="T51" fmla="*/ 68 h 193"/>
                <a:gd name="T52" fmla="*/ 10 w 174"/>
                <a:gd name="T53" fmla="*/ 50 h 193"/>
                <a:gd name="T54" fmla="*/ 20 w 174"/>
                <a:gd name="T55" fmla="*/ 35 h 193"/>
                <a:gd name="T56" fmla="*/ 31 w 174"/>
                <a:gd name="T57" fmla="*/ 23 h 193"/>
                <a:gd name="T58" fmla="*/ 45 w 174"/>
                <a:gd name="T59" fmla="*/ 12 h 193"/>
                <a:gd name="T60" fmla="*/ 61 w 174"/>
                <a:gd name="T61" fmla="*/ 5 h 193"/>
                <a:gd name="T62" fmla="*/ 78 w 174"/>
                <a:gd name="T63" fmla="*/ 0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3"/>
                <a:gd name="T98" fmla="*/ 174 w 174"/>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3">
                  <a:moveTo>
                    <a:pt x="87" y="0"/>
                  </a:moveTo>
                  <a:lnTo>
                    <a:pt x="96" y="0"/>
                  </a:lnTo>
                  <a:lnTo>
                    <a:pt x="104" y="3"/>
                  </a:lnTo>
                  <a:lnTo>
                    <a:pt x="112" y="5"/>
                  </a:lnTo>
                  <a:lnTo>
                    <a:pt x="120" y="7"/>
                  </a:lnTo>
                  <a:lnTo>
                    <a:pt x="128" y="12"/>
                  </a:lnTo>
                  <a:lnTo>
                    <a:pt x="135" y="17"/>
                  </a:lnTo>
                  <a:lnTo>
                    <a:pt x="143" y="23"/>
                  </a:lnTo>
                  <a:lnTo>
                    <a:pt x="149" y="28"/>
                  </a:lnTo>
                  <a:lnTo>
                    <a:pt x="154" y="35"/>
                  </a:lnTo>
                  <a:lnTo>
                    <a:pt x="159" y="42"/>
                  </a:lnTo>
                  <a:lnTo>
                    <a:pt x="164" y="50"/>
                  </a:lnTo>
                  <a:lnTo>
                    <a:pt x="167" y="59"/>
                  </a:lnTo>
                  <a:lnTo>
                    <a:pt x="170" y="68"/>
                  </a:lnTo>
                  <a:lnTo>
                    <a:pt x="172" y="77"/>
                  </a:lnTo>
                  <a:lnTo>
                    <a:pt x="174" y="87"/>
                  </a:lnTo>
                  <a:lnTo>
                    <a:pt x="174" y="96"/>
                  </a:lnTo>
                  <a:lnTo>
                    <a:pt x="174" y="106"/>
                  </a:lnTo>
                  <a:lnTo>
                    <a:pt x="172" y="116"/>
                  </a:lnTo>
                  <a:lnTo>
                    <a:pt x="170" y="125"/>
                  </a:lnTo>
                  <a:lnTo>
                    <a:pt x="167" y="133"/>
                  </a:lnTo>
                  <a:lnTo>
                    <a:pt x="164" y="142"/>
                  </a:lnTo>
                  <a:lnTo>
                    <a:pt x="159" y="149"/>
                  </a:lnTo>
                  <a:lnTo>
                    <a:pt x="154" y="158"/>
                  </a:lnTo>
                  <a:lnTo>
                    <a:pt x="149" y="165"/>
                  </a:lnTo>
                  <a:lnTo>
                    <a:pt x="143" y="170"/>
                  </a:lnTo>
                  <a:lnTo>
                    <a:pt x="135" y="176"/>
                  </a:lnTo>
                  <a:lnTo>
                    <a:pt x="128" y="181"/>
                  </a:lnTo>
                  <a:lnTo>
                    <a:pt x="120" y="184"/>
                  </a:lnTo>
                  <a:lnTo>
                    <a:pt x="112" y="188"/>
                  </a:lnTo>
                  <a:lnTo>
                    <a:pt x="104" y="190"/>
                  </a:lnTo>
                  <a:lnTo>
                    <a:pt x="96" y="191"/>
                  </a:lnTo>
                  <a:lnTo>
                    <a:pt x="87" y="193"/>
                  </a:lnTo>
                  <a:lnTo>
                    <a:pt x="78" y="191"/>
                  </a:lnTo>
                  <a:lnTo>
                    <a:pt x="70" y="190"/>
                  </a:lnTo>
                  <a:lnTo>
                    <a:pt x="61" y="188"/>
                  </a:lnTo>
                  <a:lnTo>
                    <a:pt x="54" y="184"/>
                  </a:lnTo>
                  <a:lnTo>
                    <a:pt x="45" y="181"/>
                  </a:lnTo>
                  <a:lnTo>
                    <a:pt x="38" y="176"/>
                  </a:lnTo>
                  <a:lnTo>
                    <a:pt x="31" y="170"/>
                  </a:lnTo>
                  <a:lnTo>
                    <a:pt x="25" y="165"/>
                  </a:lnTo>
                  <a:lnTo>
                    <a:pt x="20" y="158"/>
                  </a:lnTo>
                  <a:lnTo>
                    <a:pt x="15" y="149"/>
                  </a:lnTo>
                  <a:lnTo>
                    <a:pt x="10" y="142"/>
                  </a:lnTo>
                  <a:lnTo>
                    <a:pt x="7" y="133"/>
                  </a:lnTo>
                  <a:lnTo>
                    <a:pt x="4" y="125"/>
                  </a:lnTo>
                  <a:lnTo>
                    <a:pt x="2" y="116"/>
                  </a:lnTo>
                  <a:lnTo>
                    <a:pt x="0" y="106"/>
                  </a:lnTo>
                  <a:lnTo>
                    <a:pt x="0" y="96"/>
                  </a:lnTo>
                  <a:lnTo>
                    <a:pt x="0" y="87"/>
                  </a:lnTo>
                  <a:lnTo>
                    <a:pt x="2" y="77"/>
                  </a:lnTo>
                  <a:lnTo>
                    <a:pt x="4" y="68"/>
                  </a:lnTo>
                  <a:lnTo>
                    <a:pt x="7" y="59"/>
                  </a:lnTo>
                  <a:lnTo>
                    <a:pt x="10" y="50"/>
                  </a:lnTo>
                  <a:lnTo>
                    <a:pt x="15" y="42"/>
                  </a:lnTo>
                  <a:lnTo>
                    <a:pt x="20" y="35"/>
                  </a:lnTo>
                  <a:lnTo>
                    <a:pt x="25" y="28"/>
                  </a:lnTo>
                  <a:lnTo>
                    <a:pt x="31" y="23"/>
                  </a:lnTo>
                  <a:lnTo>
                    <a:pt x="38" y="17"/>
                  </a:lnTo>
                  <a:lnTo>
                    <a:pt x="45" y="12"/>
                  </a:lnTo>
                  <a:lnTo>
                    <a:pt x="54" y="7"/>
                  </a:lnTo>
                  <a:lnTo>
                    <a:pt x="61" y="5"/>
                  </a:lnTo>
                  <a:lnTo>
                    <a:pt x="70" y="3"/>
                  </a:lnTo>
                  <a:lnTo>
                    <a:pt x="78" y="0"/>
                  </a:lnTo>
                  <a:lnTo>
                    <a:pt x="87"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56" name="Freeform 764"/>
            <p:cNvSpPr>
              <a:spLocks/>
            </p:cNvSpPr>
            <p:nvPr/>
          </p:nvSpPr>
          <p:spPr bwMode="auto">
            <a:xfrm>
              <a:off x="1735" y="1599"/>
              <a:ext cx="62" cy="76"/>
            </a:xfrm>
            <a:custGeom>
              <a:avLst/>
              <a:gdLst>
                <a:gd name="T0" fmla="*/ 31 w 62"/>
                <a:gd name="T1" fmla="*/ 0 h 76"/>
                <a:gd name="T2" fmla="*/ 37 w 62"/>
                <a:gd name="T3" fmla="*/ 0 h 76"/>
                <a:gd name="T4" fmla="*/ 43 w 62"/>
                <a:gd name="T5" fmla="*/ 3 h 76"/>
                <a:gd name="T6" fmla="*/ 48 w 62"/>
                <a:gd name="T7" fmla="*/ 6 h 76"/>
                <a:gd name="T8" fmla="*/ 53 w 62"/>
                <a:gd name="T9" fmla="*/ 11 h 76"/>
                <a:gd name="T10" fmla="*/ 56 w 62"/>
                <a:gd name="T11" fmla="*/ 17 h 76"/>
                <a:gd name="T12" fmla="*/ 59 w 62"/>
                <a:gd name="T13" fmla="*/ 24 h 76"/>
                <a:gd name="T14" fmla="*/ 61 w 62"/>
                <a:gd name="T15" fmla="*/ 31 h 76"/>
                <a:gd name="T16" fmla="*/ 62 w 62"/>
                <a:gd name="T17" fmla="*/ 38 h 76"/>
                <a:gd name="T18" fmla="*/ 61 w 62"/>
                <a:gd name="T19" fmla="*/ 46 h 76"/>
                <a:gd name="T20" fmla="*/ 59 w 62"/>
                <a:gd name="T21" fmla="*/ 53 h 76"/>
                <a:gd name="T22" fmla="*/ 56 w 62"/>
                <a:gd name="T23" fmla="*/ 59 h 76"/>
                <a:gd name="T24" fmla="*/ 53 w 62"/>
                <a:gd name="T25" fmla="*/ 65 h 76"/>
                <a:gd name="T26" fmla="*/ 48 w 62"/>
                <a:gd name="T27" fmla="*/ 69 h 76"/>
                <a:gd name="T28" fmla="*/ 43 w 62"/>
                <a:gd name="T29" fmla="*/ 73 h 76"/>
                <a:gd name="T30" fmla="*/ 37 w 62"/>
                <a:gd name="T31" fmla="*/ 75 h 76"/>
                <a:gd name="T32" fmla="*/ 31 w 62"/>
                <a:gd name="T33" fmla="*/ 76 h 76"/>
                <a:gd name="T34" fmla="*/ 25 w 62"/>
                <a:gd name="T35" fmla="*/ 75 h 76"/>
                <a:gd name="T36" fmla="*/ 19 w 62"/>
                <a:gd name="T37" fmla="*/ 73 h 76"/>
                <a:gd name="T38" fmla="*/ 14 w 62"/>
                <a:gd name="T39" fmla="*/ 69 h 76"/>
                <a:gd name="T40" fmla="*/ 9 w 62"/>
                <a:gd name="T41" fmla="*/ 65 h 76"/>
                <a:gd name="T42" fmla="*/ 5 w 62"/>
                <a:gd name="T43" fmla="*/ 59 h 76"/>
                <a:gd name="T44" fmla="*/ 2 w 62"/>
                <a:gd name="T45" fmla="*/ 53 h 76"/>
                <a:gd name="T46" fmla="*/ 1 w 62"/>
                <a:gd name="T47" fmla="*/ 46 h 76"/>
                <a:gd name="T48" fmla="*/ 0 w 62"/>
                <a:gd name="T49" fmla="*/ 38 h 76"/>
                <a:gd name="T50" fmla="*/ 1 w 62"/>
                <a:gd name="T51" fmla="*/ 31 h 76"/>
                <a:gd name="T52" fmla="*/ 2 w 62"/>
                <a:gd name="T53" fmla="*/ 24 h 76"/>
                <a:gd name="T54" fmla="*/ 5 w 62"/>
                <a:gd name="T55" fmla="*/ 17 h 76"/>
                <a:gd name="T56" fmla="*/ 9 w 62"/>
                <a:gd name="T57" fmla="*/ 11 h 76"/>
                <a:gd name="T58" fmla="*/ 14 w 62"/>
                <a:gd name="T59" fmla="*/ 6 h 76"/>
                <a:gd name="T60" fmla="*/ 19 w 62"/>
                <a:gd name="T61" fmla="*/ 3 h 76"/>
                <a:gd name="T62" fmla="*/ 25 w 62"/>
                <a:gd name="T63" fmla="*/ 0 h 76"/>
                <a:gd name="T64" fmla="*/ 31 w 62"/>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76"/>
                <a:gd name="T101" fmla="*/ 62 w 62"/>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76">
                  <a:moveTo>
                    <a:pt x="31" y="0"/>
                  </a:moveTo>
                  <a:lnTo>
                    <a:pt x="37" y="0"/>
                  </a:lnTo>
                  <a:lnTo>
                    <a:pt x="43" y="3"/>
                  </a:lnTo>
                  <a:lnTo>
                    <a:pt x="48" y="6"/>
                  </a:lnTo>
                  <a:lnTo>
                    <a:pt x="53" y="11"/>
                  </a:lnTo>
                  <a:lnTo>
                    <a:pt x="56" y="17"/>
                  </a:lnTo>
                  <a:lnTo>
                    <a:pt x="59" y="24"/>
                  </a:lnTo>
                  <a:lnTo>
                    <a:pt x="61" y="31"/>
                  </a:lnTo>
                  <a:lnTo>
                    <a:pt x="62" y="38"/>
                  </a:lnTo>
                  <a:lnTo>
                    <a:pt x="61" y="46"/>
                  </a:lnTo>
                  <a:lnTo>
                    <a:pt x="59" y="53"/>
                  </a:lnTo>
                  <a:lnTo>
                    <a:pt x="56" y="59"/>
                  </a:lnTo>
                  <a:lnTo>
                    <a:pt x="53" y="65"/>
                  </a:lnTo>
                  <a:lnTo>
                    <a:pt x="48" y="69"/>
                  </a:lnTo>
                  <a:lnTo>
                    <a:pt x="43" y="73"/>
                  </a:lnTo>
                  <a:lnTo>
                    <a:pt x="37" y="75"/>
                  </a:lnTo>
                  <a:lnTo>
                    <a:pt x="31" y="76"/>
                  </a:lnTo>
                  <a:lnTo>
                    <a:pt x="25" y="75"/>
                  </a:lnTo>
                  <a:lnTo>
                    <a:pt x="19" y="73"/>
                  </a:lnTo>
                  <a:lnTo>
                    <a:pt x="14" y="69"/>
                  </a:lnTo>
                  <a:lnTo>
                    <a:pt x="9" y="65"/>
                  </a:lnTo>
                  <a:lnTo>
                    <a:pt x="5" y="59"/>
                  </a:lnTo>
                  <a:lnTo>
                    <a:pt x="2" y="53"/>
                  </a:lnTo>
                  <a:lnTo>
                    <a:pt x="1" y="46"/>
                  </a:lnTo>
                  <a:lnTo>
                    <a:pt x="0" y="38"/>
                  </a:lnTo>
                  <a:lnTo>
                    <a:pt x="1" y="31"/>
                  </a:lnTo>
                  <a:lnTo>
                    <a:pt x="2" y="24"/>
                  </a:lnTo>
                  <a:lnTo>
                    <a:pt x="5" y="17"/>
                  </a:lnTo>
                  <a:lnTo>
                    <a:pt x="9" y="11"/>
                  </a:lnTo>
                  <a:lnTo>
                    <a:pt x="14" y="6"/>
                  </a:lnTo>
                  <a:lnTo>
                    <a:pt x="19" y="3"/>
                  </a:lnTo>
                  <a:lnTo>
                    <a:pt x="25" y="0"/>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57" name="Freeform 765"/>
            <p:cNvSpPr>
              <a:spLocks/>
            </p:cNvSpPr>
            <p:nvPr/>
          </p:nvSpPr>
          <p:spPr bwMode="auto">
            <a:xfrm>
              <a:off x="1735" y="1599"/>
              <a:ext cx="62" cy="76"/>
            </a:xfrm>
            <a:custGeom>
              <a:avLst/>
              <a:gdLst>
                <a:gd name="T0" fmla="*/ 31 w 62"/>
                <a:gd name="T1" fmla="*/ 0 h 76"/>
                <a:gd name="T2" fmla="*/ 37 w 62"/>
                <a:gd name="T3" fmla="*/ 0 h 76"/>
                <a:gd name="T4" fmla="*/ 43 w 62"/>
                <a:gd name="T5" fmla="*/ 3 h 76"/>
                <a:gd name="T6" fmla="*/ 48 w 62"/>
                <a:gd name="T7" fmla="*/ 6 h 76"/>
                <a:gd name="T8" fmla="*/ 53 w 62"/>
                <a:gd name="T9" fmla="*/ 11 h 76"/>
                <a:gd name="T10" fmla="*/ 56 w 62"/>
                <a:gd name="T11" fmla="*/ 17 h 76"/>
                <a:gd name="T12" fmla="*/ 59 w 62"/>
                <a:gd name="T13" fmla="*/ 24 h 76"/>
                <a:gd name="T14" fmla="*/ 61 w 62"/>
                <a:gd name="T15" fmla="*/ 31 h 76"/>
                <a:gd name="T16" fmla="*/ 62 w 62"/>
                <a:gd name="T17" fmla="*/ 38 h 76"/>
                <a:gd name="T18" fmla="*/ 61 w 62"/>
                <a:gd name="T19" fmla="*/ 46 h 76"/>
                <a:gd name="T20" fmla="*/ 59 w 62"/>
                <a:gd name="T21" fmla="*/ 53 h 76"/>
                <a:gd name="T22" fmla="*/ 56 w 62"/>
                <a:gd name="T23" fmla="*/ 59 h 76"/>
                <a:gd name="T24" fmla="*/ 53 w 62"/>
                <a:gd name="T25" fmla="*/ 65 h 76"/>
                <a:gd name="T26" fmla="*/ 48 w 62"/>
                <a:gd name="T27" fmla="*/ 69 h 76"/>
                <a:gd name="T28" fmla="*/ 43 w 62"/>
                <a:gd name="T29" fmla="*/ 73 h 76"/>
                <a:gd name="T30" fmla="*/ 37 w 62"/>
                <a:gd name="T31" fmla="*/ 75 h 76"/>
                <a:gd name="T32" fmla="*/ 31 w 62"/>
                <a:gd name="T33" fmla="*/ 76 h 76"/>
                <a:gd name="T34" fmla="*/ 25 w 62"/>
                <a:gd name="T35" fmla="*/ 75 h 76"/>
                <a:gd name="T36" fmla="*/ 19 w 62"/>
                <a:gd name="T37" fmla="*/ 73 h 76"/>
                <a:gd name="T38" fmla="*/ 14 w 62"/>
                <a:gd name="T39" fmla="*/ 69 h 76"/>
                <a:gd name="T40" fmla="*/ 9 w 62"/>
                <a:gd name="T41" fmla="*/ 65 h 76"/>
                <a:gd name="T42" fmla="*/ 5 w 62"/>
                <a:gd name="T43" fmla="*/ 59 h 76"/>
                <a:gd name="T44" fmla="*/ 2 w 62"/>
                <a:gd name="T45" fmla="*/ 53 h 76"/>
                <a:gd name="T46" fmla="*/ 1 w 62"/>
                <a:gd name="T47" fmla="*/ 46 h 76"/>
                <a:gd name="T48" fmla="*/ 0 w 62"/>
                <a:gd name="T49" fmla="*/ 38 h 76"/>
                <a:gd name="T50" fmla="*/ 1 w 62"/>
                <a:gd name="T51" fmla="*/ 31 h 76"/>
                <a:gd name="T52" fmla="*/ 2 w 62"/>
                <a:gd name="T53" fmla="*/ 24 h 76"/>
                <a:gd name="T54" fmla="*/ 5 w 62"/>
                <a:gd name="T55" fmla="*/ 17 h 76"/>
                <a:gd name="T56" fmla="*/ 9 w 62"/>
                <a:gd name="T57" fmla="*/ 11 h 76"/>
                <a:gd name="T58" fmla="*/ 14 w 62"/>
                <a:gd name="T59" fmla="*/ 6 h 76"/>
                <a:gd name="T60" fmla="*/ 19 w 62"/>
                <a:gd name="T61" fmla="*/ 3 h 76"/>
                <a:gd name="T62" fmla="*/ 25 w 62"/>
                <a:gd name="T63" fmla="*/ 0 h 76"/>
                <a:gd name="T64" fmla="*/ 31 w 62"/>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76"/>
                <a:gd name="T101" fmla="*/ 62 w 62"/>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76">
                  <a:moveTo>
                    <a:pt x="31" y="0"/>
                  </a:moveTo>
                  <a:lnTo>
                    <a:pt x="37" y="0"/>
                  </a:lnTo>
                  <a:lnTo>
                    <a:pt x="43" y="3"/>
                  </a:lnTo>
                  <a:lnTo>
                    <a:pt x="48" y="6"/>
                  </a:lnTo>
                  <a:lnTo>
                    <a:pt x="53" y="11"/>
                  </a:lnTo>
                  <a:lnTo>
                    <a:pt x="56" y="17"/>
                  </a:lnTo>
                  <a:lnTo>
                    <a:pt x="59" y="24"/>
                  </a:lnTo>
                  <a:lnTo>
                    <a:pt x="61" y="31"/>
                  </a:lnTo>
                  <a:lnTo>
                    <a:pt x="62" y="38"/>
                  </a:lnTo>
                  <a:lnTo>
                    <a:pt x="61" y="46"/>
                  </a:lnTo>
                  <a:lnTo>
                    <a:pt x="59" y="53"/>
                  </a:lnTo>
                  <a:lnTo>
                    <a:pt x="56" y="59"/>
                  </a:lnTo>
                  <a:lnTo>
                    <a:pt x="53" y="65"/>
                  </a:lnTo>
                  <a:lnTo>
                    <a:pt x="48" y="69"/>
                  </a:lnTo>
                  <a:lnTo>
                    <a:pt x="43" y="73"/>
                  </a:lnTo>
                  <a:lnTo>
                    <a:pt x="37" y="75"/>
                  </a:lnTo>
                  <a:lnTo>
                    <a:pt x="31" y="76"/>
                  </a:lnTo>
                  <a:lnTo>
                    <a:pt x="25" y="75"/>
                  </a:lnTo>
                  <a:lnTo>
                    <a:pt x="19" y="73"/>
                  </a:lnTo>
                  <a:lnTo>
                    <a:pt x="14" y="69"/>
                  </a:lnTo>
                  <a:lnTo>
                    <a:pt x="9" y="65"/>
                  </a:lnTo>
                  <a:lnTo>
                    <a:pt x="5" y="59"/>
                  </a:lnTo>
                  <a:lnTo>
                    <a:pt x="2" y="53"/>
                  </a:lnTo>
                  <a:lnTo>
                    <a:pt x="1" y="46"/>
                  </a:lnTo>
                  <a:lnTo>
                    <a:pt x="0" y="38"/>
                  </a:lnTo>
                  <a:lnTo>
                    <a:pt x="1" y="31"/>
                  </a:lnTo>
                  <a:lnTo>
                    <a:pt x="2" y="24"/>
                  </a:lnTo>
                  <a:lnTo>
                    <a:pt x="5" y="17"/>
                  </a:lnTo>
                  <a:lnTo>
                    <a:pt x="9" y="11"/>
                  </a:lnTo>
                  <a:lnTo>
                    <a:pt x="14" y="6"/>
                  </a:lnTo>
                  <a:lnTo>
                    <a:pt x="19" y="3"/>
                  </a:lnTo>
                  <a:lnTo>
                    <a:pt x="25" y="0"/>
                  </a:lnTo>
                  <a:lnTo>
                    <a:pt x="31"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58" name="Freeform 766"/>
            <p:cNvSpPr>
              <a:spLocks/>
            </p:cNvSpPr>
            <p:nvPr/>
          </p:nvSpPr>
          <p:spPr bwMode="auto">
            <a:xfrm>
              <a:off x="1634" y="1754"/>
              <a:ext cx="204" cy="159"/>
            </a:xfrm>
            <a:custGeom>
              <a:avLst/>
              <a:gdLst>
                <a:gd name="T0" fmla="*/ 40 w 204"/>
                <a:gd name="T1" fmla="*/ 0 h 159"/>
                <a:gd name="T2" fmla="*/ 163 w 204"/>
                <a:gd name="T3" fmla="*/ 0 h 159"/>
                <a:gd name="T4" fmla="*/ 171 w 204"/>
                <a:gd name="T5" fmla="*/ 2 h 159"/>
                <a:gd name="T6" fmla="*/ 178 w 204"/>
                <a:gd name="T7" fmla="*/ 5 h 159"/>
                <a:gd name="T8" fmla="*/ 186 w 204"/>
                <a:gd name="T9" fmla="*/ 9 h 159"/>
                <a:gd name="T10" fmla="*/ 192 w 204"/>
                <a:gd name="T11" fmla="*/ 14 h 159"/>
                <a:gd name="T12" fmla="*/ 197 w 204"/>
                <a:gd name="T13" fmla="*/ 21 h 159"/>
                <a:gd name="T14" fmla="*/ 200 w 204"/>
                <a:gd name="T15" fmla="*/ 28 h 159"/>
                <a:gd name="T16" fmla="*/ 203 w 204"/>
                <a:gd name="T17" fmla="*/ 38 h 159"/>
                <a:gd name="T18" fmla="*/ 204 w 204"/>
                <a:gd name="T19" fmla="*/ 47 h 159"/>
                <a:gd name="T20" fmla="*/ 204 w 204"/>
                <a:gd name="T21" fmla="*/ 113 h 159"/>
                <a:gd name="T22" fmla="*/ 203 w 204"/>
                <a:gd name="T23" fmla="*/ 121 h 159"/>
                <a:gd name="T24" fmla="*/ 200 w 204"/>
                <a:gd name="T25" fmla="*/ 131 h 159"/>
                <a:gd name="T26" fmla="*/ 197 w 204"/>
                <a:gd name="T27" fmla="*/ 139 h 159"/>
                <a:gd name="T28" fmla="*/ 192 w 204"/>
                <a:gd name="T29" fmla="*/ 145 h 159"/>
                <a:gd name="T30" fmla="*/ 186 w 204"/>
                <a:gd name="T31" fmla="*/ 151 h 159"/>
                <a:gd name="T32" fmla="*/ 178 w 204"/>
                <a:gd name="T33" fmla="*/ 155 h 159"/>
                <a:gd name="T34" fmla="*/ 171 w 204"/>
                <a:gd name="T35" fmla="*/ 158 h 159"/>
                <a:gd name="T36" fmla="*/ 163 w 204"/>
                <a:gd name="T37" fmla="*/ 159 h 159"/>
                <a:gd name="T38" fmla="*/ 40 w 204"/>
                <a:gd name="T39" fmla="*/ 159 h 159"/>
                <a:gd name="T40" fmla="*/ 32 w 204"/>
                <a:gd name="T41" fmla="*/ 158 h 159"/>
                <a:gd name="T42" fmla="*/ 25 w 204"/>
                <a:gd name="T43" fmla="*/ 155 h 159"/>
                <a:gd name="T44" fmla="*/ 18 w 204"/>
                <a:gd name="T45" fmla="*/ 151 h 159"/>
                <a:gd name="T46" fmla="*/ 13 w 204"/>
                <a:gd name="T47" fmla="*/ 145 h 159"/>
                <a:gd name="T48" fmla="*/ 8 w 204"/>
                <a:gd name="T49" fmla="*/ 139 h 159"/>
                <a:gd name="T50" fmla="*/ 4 w 204"/>
                <a:gd name="T51" fmla="*/ 131 h 159"/>
                <a:gd name="T52" fmla="*/ 1 w 204"/>
                <a:gd name="T53" fmla="*/ 121 h 159"/>
                <a:gd name="T54" fmla="*/ 0 w 204"/>
                <a:gd name="T55" fmla="*/ 113 h 159"/>
                <a:gd name="T56" fmla="*/ 0 w 204"/>
                <a:gd name="T57" fmla="*/ 47 h 159"/>
                <a:gd name="T58" fmla="*/ 1 w 204"/>
                <a:gd name="T59" fmla="*/ 38 h 159"/>
                <a:gd name="T60" fmla="*/ 4 w 204"/>
                <a:gd name="T61" fmla="*/ 28 h 159"/>
                <a:gd name="T62" fmla="*/ 8 w 204"/>
                <a:gd name="T63" fmla="*/ 21 h 159"/>
                <a:gd name="T64" fmla="*/ 13 w 204"/>
                <a:gd name="T65" fmla="*/ 14 h 159"/>
                <a:gd name="T66" fmla="*/ 18 w 204"/>
                <a:gd name="T67" fmla="*/ 9 h 159"/>
                <a:gd name="T68" fmla="*/ 25 w 204"/>
                <a:gd name="T69" fmla="*/ 5 h 159"/>
                <a:gd name="T70" fmla="*/ 32 w 204"/>
                <a:gd name="T71" fmla="*/ 2 h 159"/>
                <a:gd name="T72" fmla="*/ 40 w 204"/>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9"/>
                <a:gd name="T113" fmla="*/ 204 w 204"/>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9">
                  <a:moveTo>
                    <a:pt x="40" y="0"/>
                  </a:moveTo>
                  <a:lnTo>
                    <a:pt x="163" y="0"/>
                  </a:lnTo>
                  <a:lnTo>
                    <a:pt x="171" y="2"/>
                  </a:lnTo>
                  <a:lnTo>
                    <a:pt x="178" y="5"/>
                  </a:lnTo>
                  <a:lnTo>
                    <a:pt x="186" y="9"/>
                  </a:lnTo>
                  <a:lnTo>
                    <a:pt x="192" y="14"/>
                  </a:lnTo>
                  <a:lnTo>
                    <a:pt x="197" y="21"/>
                  </a:lnTo>
                  <a:lnTo>
                    <a:pt x="200" y="28"/>
                  </a:lnTo>
                  <a:lnTo>
                    <a:pt x="203" y="38"/>
                  </a:lnTo>
                  <a:lnTo>
                    <a:pt x="204" y="47"/>
                  </a:lnTo>
                  <a:lnTo>
                    <a:pt x="204" y="113"/>
                  </a:lnTo>
                  <a:lnTo>
                    <a:pt x="203" y="121"/>
                  </a:lnTo>
                  <a:lnTo>
                    <a:pt x="200" y="131"/>
                  </a:lnTo>
                  <a:lnTo>
                    <a:pt x="197" y="139"/>
                  </a:lnTo>
                  <a:lnTo>
                    <a:pt x="192" y="145"/>
                  </a:lnTo>
                  <a:lnTo>
                    <a:pt x="186" y="151"/>
                  </a:lnTo>
                  <a:lnTo>
                    <a:pt x="178" y="155"/>
                  </a:lnTo>
                  <a:lnTo>
                    <a:pt x="171" y="158"/>
                  </a:lnTo>
                  <a:lnTo>
                    <a:pt x="163" y="159"/>
                  </a:lnTo>
                  <a:lnTo>
                    <a:pt x="40" y="159"/>
                  </a:lnTo>
                  <a:lnTo>
                    <a:pt x="32" y="158"/>
                  </a:lnTo>
                  <a:lnTo>
                    <a:pt x="25" y="155"/>
                  </a:lnTo>
                  <a:lnTo>
                    <a:pt x="18" y="151"/>
                  </a:lnTo>
                  <a:lnTo>
                    <a:pt x="13" y="145"/>
                  </a:lnTo>
                  <a:lnTo>
                    <a:pt x="8" y="139"/>
                  </a:lnTo>
                  <a:lnTo>
                    <a:pt x="4" y="131"/>
                  </a:lnTo>
                  <a:lnTo>
                    <a:pt x="1" y="121"/>
                  </a:lnTo>
                  <a:lnTo>
                    <a:pt x="0" y="113"/>
                  </a:lnTo>
                  <a:lnTo>
                    <a:pt x="0" y="47"/>
                  </a:lnTo>
                  <a:lnTo>
                    <a:pt x="1" y="38"/>
                  </a:lnTo>
                  <a:lnTo>
                    <a:pt x="4" y="28"/>
                  </a:lnTo>
                  <a:lnTo>
                    <a:pt x="8" y="21"/>
                  </a:lnTo>
                  <a:lnTo>
                    <a:pt x="13" y="14"/>
                  </a:lnTo>
                  <a:lnTo>
                    <a:pt x="18" y="9"/>
                  </a:lnTo>
                  <a:lnTo>
                    <a:pt x="25" y="5"/>
                  </a:lnTo>
                  <a:lnTo>
                    <a:pt x="32" y="2"/>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59" name="Freeform 767"/>
            <p:cNvSpPr>
              <a:spLocks/>
            </p:cNvSpPr>
            <p:nvPr/>
          </p:nvSpPr>
          <p:spPr bwMode="auto">
            <a:xfrm>
              <a:off x="1634" y="1754"/>
              <a:ext cx="204" cy="159"/>
            </a:xfrm>
            <a:custGeom>
              <a:avLst/>
              <a:gdLst>
                <a:gd name="T0" fmla="*/ 40 w 204"/>
                <a:gd name="T1" fmla="*/ 0 h 159"/>
                <a:gd name="T2" fmla="*/ 163 w 204"/>
                <a:gd name="T3" fmla="*/ 0 h 159"/>
                <a:gd name="T4" fmla="*/ 171 w 204"/>
                <a:gd name="T5" fmla="*/ 2 h 159"/>
                <a:gd name="T6" fmla="*/ 178 w 204"/>
                <a:gd name="T7" fmla="*/ 5 h 159"/>
                <a:gd name="T8" fmla="*/ 186 w 204"/>
                <a:gd name="T9" fmla="*/ 9 h 159"/>
                <a:gd name="T10" fmla="*/ 192 w 204"/>
                <a:gd name="T11" fmla="*/ 14 h 159"/>
                <a:gd name="T12" fmla="*/ 197 w 204"/>
                <a:gd name="T13" fmla="*/ 21 h 159"/>
                <a:gd name="T14" fmla="*/ 200 w 204"/>
                <a:gd name="T15" fmla="*/ 28 h 159"/>
                <a:gd name="T16" fmla="*/ 203 w 204"/>
                <a:gd name="T17" fmla="*/ 38 h 159"/>
                <a:gd name="T18" fmla="*/ 204 w 204"/>
                <a:gd name="T19" fmla="*/ 47 h 159"/>
                <a:gd name="T20" fmla="*/ 204 w 204"/>
                <a:gd name="T21" fmla="*/ 113 h 159"/>
                <a:gd name="T22" fmla="*/ 203 w 204"/>
                <a:gd name="T23" fmla="*/ 121 h 159"/>
                <a:gd name="T24" fmla="*/ 200 w 204"/>
                <a:gd name="T25" fmla="*/ 131 h 159"/>
                <a:gd name="T26" fmla="*/ 197 w 204"/>
                <a:gd name="T27" fmla="*/ 139 h 159"/>
                <a:gd name="T28" fmla="*/ 192 w 204"/>
                <a:gd name="T29" fmla="*/ 145 h 159"/>
                <a:gd name="T30" fmla="*/ 186 w 204"/>
                <a:gd name="T31" fmla="*/ 151 h 159"/>
                <a:gd name="T32" fmla="*/ 178 w 204"/>
                <a:gd name="T33" fmla="*/ 155 h 159"/>
                <a:gd name="T34" fmla="*/ 171 w 204"/>
                <a:gd name="T35" fmla="*/ 158 h 159"/>
                <a:gd name="T36" fmla="*/ 163 w 204"/>
                <a:gd name="T37" fmla="*/ 159 h 159"/>
                <a:gd name="T38" fmla="*/ 40 w 204"/>
                <a:gd name="T39" fmla="*/ 159 h 159"/>
                <a:gd name="T40" fmla="*/ 32 w 204"/>
                <a:gd name="T41" fmla="*/ 158 h 159"/>
                <a:gd name="T42" fmla="*/ 25 w 204"/>
                <a:gd name="T43" fmla="*/ 155 h 159"/>
                <a:gd name="T44" fmla="*/ 18 w 204"/>
                <a:gd name="T45" fmla="*/ 151 h 159"/>
                <a:gd name="T46" fmla="*/ 13 w 204"/>
                <a:gd name="T47" fmla="*/ 145 h 159"/>
                <a:gd name="T48" fmla="*/ 8 w 204"/>
                <a:gd name="T49" fmla="*/ 139 h 159"/>
                <a:gd name="T50" fmla="*/ 4 w 204"/>
                <a:gd name="T51" fmla="*/ 131 h 159"/>
                <a:gd name="T52" fmla="*/ 1 w 204"/>
                <a:gd name="T53" fmla="*/ 121 h 159"/>
                <a:gd name="T54" fmla="*/ 0 w 204"/>
                <a:gd name="T55" fmla="*/ 113 h 159"/>
                <a:gd name="T56" fmla="*/ 0 w 204"/>
                <a:gd name="T57" fmla="*/ 47 h 159"/>
                <a:gd name="T58" fmla="*/ 1 w 204"/>
                <a:gd name="T59" fmla="*/ 38 h 159"/>
                <a:gd name="T60" fmla="*/ 4 w 204"/>
                <a:gd name="T61" fmla="*/ 28 h 159"/>
                <a:gd name="T62" fmla="*/ 8 w 204"/>
                <a:gd name="T63" fmla="*/ 21 h 159"/>
                <a:gd name="T64" fmla="*/ 13 w 204"/>
                <a:gd name="T65" fmla="*/ 14 h 159"/>
                <a:gd name="T66" fmla="*/ 18 w 204"/>
                <a:gd name="T67" fmla="*/ 9 h 159"/>
                <a:gd name="T68" fmla="*/ 25 w 204"/>
                <a:gd name="T69" fmla="*/ 5 h 159"/>
                <a:gd name="T70" fmla="*/ 32 w 204"/>
                <a:gd name="T71" fmla="*/ 2 h 159"/>
                <a:gd name="T72" fmla="*/ 40 w 204"/>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9"/>
                <a:gd name="T113" fmla="*/ 204 w 204"/>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9">
                  <a:moveTo>
                    <a:pt x="40" y="0"/>
                  </a:moveTo>
                  <a:lnTo>
                    <a:pt x="163" y="0"/>
                  </a:lnTo>
                  <a:lnTo>
                    <a:pt x="171" y="2"/>
                  </a:lnTo>
                  <a:lnTo>
                    <a:pt x="178" y="5"/>
                  </a:lnTo>
                  <a:lnTo>
                    <a:pt x="186" y="9"/>
                  </a:lnTo>
                  <a:lnTo>
                    <a:pt x="192" y="14"/>
                  </a:lnTo>
                  <a:lnTo>
                    <a:pt x="197" y="21"/>
                  </a:lnTo>
                  <a:lnTo>
                    <a:pt x="200" y="28"/>
                  </a:lnTo>
                  <a:lnTo>
                    <a:pt x="203" y="38"/>
                  </a:lnTo>
                  <a:lnTo>
                    <a:pt x="204" y="47"/>
                  </a:lnTo>
                  <a:lnTo>
                    <a:pt x="204" y="113"/>
                  </a:lnTo>
                  <a:lnTo>
                    <a:pt x="203" y="121"/>
                  </a:lnTo>
                  <a:lnTo>
                    <a:pt x="200" y="131"/>
                  </a:lnTo>
                  <a:lnTo>
                    <a:pt x="197" y="139"/>
                  </a:lnTo>
                  <a:lnTo>
                    <a:pt x="192" y="145"/>
                  </a:lnTo>
                  <a:lnTo>
                    <a:pt x="186" y="151"/>
                  </a:lnTo>
                  <a:lnTo>
                    <a:pt x="178" y="155"/>
                  </a:lnTo>
                  <a:lnTo>
                    <a:pt x="171" y="158"/>
                  </a:lnTo>
                  <a:lnTo>
                    <a:pt x="163" y="159"/>
                  </a:lnTo>
                  <a:lnTo>
                    <a:pt x="40" y="159"/>
                  </a:lnTo>
                  <a:lnTo>
                    <a:pt x="32" y="158"/>
                  </a:lnTo>
                  <a:lnTo>
                    <a:pt x="25" y="155"/>
                  </a:lnTo>
                  <a:lnTo>
                    <a:pt x="18" y="151"/>
                  </a:lnTo>
                  <a:lnTo>
                    <a:pt x="13" y="145"/>
                  </a:lnTo>
                  <a:lnTo>
                    <a:pt x="8" y="139"/>
                  </a:lnTo>
                  <a:lnTo>
                    <a:pt x="4" y="131"/>
                  </a:lnTo>
                  <a:lnTo>
                    <a:pt x="1" y="121"/>
                  </a:lnTo>
                  <a:lnTo>
                    <a:pt x="0" y="113"/>
                  </a:lnTo>
                  <a:lnTo>
                    <a:pt x="0" y="47"/>
                  </a:lnTo>
                  <a:lnTo>
                    <a:pt x="1" y="38"/>
                  </a:lnTo>
                  <a:lnTo>
                    <a:pt x="4" y="28"/>
                  </a:lnTo>
                  <a:lnTo>
                    <a:pt x="8" y="21"/>
                  </a:lnTo>
                  <a:lnTo>
                    <a:pt x="13" y="14"/>
                  </a:lnTo>
                  <a:lnTo>
                    <a:pt x="18" y="9"/>
                  </a:lnTo>
                  <a:lnTo>
                    <a:pt x="25" y="5"/>
                  </a:lnTo>
                  <a:lnTo>
                    <a:pt x="32" y="2"/>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60" name="Freeform 768"/>
            <p:cNvSpPr>
              <a:spLocks/>
            </p:cNvSpPr>
            <p:nvPr/>
          </p:nvSpPr>
          <p:spPr bwMode="auto">
            <a:xfrm>
              <a:off x="1705" y="1818"/>
              <a:ext cx="88" cy="56"/>
            </a:xfrm>
            <a:custGeom>
              <a:avLst/>
              <a:gdLst>
                <a:gd name="T0" fmla="*/ 45 w 88"/>
                <a:gd name="T1" fmla="*/ 0 h 56"/>
                <a:gd name="T2" fmla="*/ 54 w 88"/>
                <a:gd name="T3" fmla="*/ 0 h 56"/>
                <a:gd name="T4" fmla="*/ 62 w 88"/>
                <a:gd name="T5" fmla="*/ 3 h 56"/>
                <a:gd name="T6" fmla="*/ 69 w 88"/>
                <a:gd name="T7" fmla="*/ 5 h 56"/>
                <a:gd name="T8" fmla="*/ 75 w 88"/>
                <a:gd name="T9" fmla="*/ 9 h 56"/>
                <a:gd name="T10" fmla="*/ 81 w 88"/>
                <a:gd name="T11" fmla="*/ 12 h 56"/>
                <a:gd name="T12" fmla="*/ 85 w 88"/>
                <a:gd name="T13" fmla="*/ 18 h 56"/>
                <a:gd name="T14" fmla="*/ 87 w 88"/>
                <a:gd name="T15" fmla="*/ 23 h 56"/>
                <a:gd name="T16" fmla="*/ 88 w 88"/>
                <a:gd name="T17" fmla="*/ 28 h 56"/>
                <a:gd name="T18" fmla="*/ 87 w 88"/>
                <a:gd name="T19" fmla="*/ 34 h 56"/>
                <a:gd name="T20" fmla="*/ 85 w 88"/>
                <a:gd name="T21" fmla="*/ 39 h 56"/>
                <a:gd name="T22" fmla="*/ 81 w 88"/>
                <a:gd name="T23" fmla="*/ 45 h 56"/>
                <a:gd name="T24" fmla="*/ 75 w 88"/>
                <a:gd name="T25" fmla="*/ 48 h 56"/>
                <a:gd name="T26" fmla="*/ 69 w 88"/>
                <a:gd name="T27" fmla="*/ 52 h 56"/>
                <a:gd name="T28" fmla="*/ 62 w 88"/>
                <a:gd name="T29" fmla="*/ 54 h 56"/>
                <a:gd name="T30" fmla="*/ 54 w 88"/>
                <a:gd name="T31" fmla="*/ 56 h 56"/>
                <a:gd name="T32" fmla="*/ 45 w 88"/>
                <a:gd name="T33" fmla="*/ 56 h 56"/>
                <a:gd name="T34" fmla="*/ 36 w 88"/>
                <a:gd name="T35" fmla="*/ 56 h 56"/>
                <a:gd name="T36" fmla="*/ 28 w 88"/>
                <a:gd name="T37" fmla="*/ 54 h 56"/>
                <a:gd name="T38" fmla="*/ 20 w 88"/>
                <a:gd name="T39" fmla="*/ 52 h 56"/>
                <a:gd name="T40" fmla="*/ 13 w 88"/>
                <a:gd name="T41" fmla="*/ 48 h 56"/>
                <a:gd name="T42" fmla="*/ 8 w 88"/>
                <a:gd name="T43" fmla="*/ 45 h 56"/>
                <a:gd name="T44" fmla="*/ 4 w 88"/>
                <a:gd name="T45" fmla="*/ 39 h 56"/>
                <a:gd name="T46" fmla="*/ 1 w 88"/>
                <a:gd name="T47" fmla="*/ 34 h 56"/>
                <a:gd name="T48" fmla="*/ 0 w 88"/>
                <a:gd name="T49" fmla="*/ 28 h 56"/>
                <a:gd name="T50" fmla="*/ 1 w 88"/>
                <a:gd name="T51" fmla="*/ 23 h 56"/>
                <a:gd name="T52" fmla="*/ 4 w 88"/>
                <a:gd name="T53" fmla="*/ 18 h 56"/>
                <a:gd name="T54" fmla="*/ 8 w 88"/>
                <a:gd name="T55" fmla="*/ 12 h 56"/>
                <a:gd name="T56" fmla="*/ 13 w 88"/>
                <a:gd name="T57" fmla="*/ 9 h 56"/>
                <a:gd name="T58" fmla="*/ 20 w 88"/>
                <a:gd name="T59" fmla="*/ 5 h 56"/>
                <a:gd name="T60" fmla="*/ 28 w 88"/>
                <a:gd name="T61" fmla="*/ 3 h 56"/>
                <a:gd name="T62" fmla="*/ 36 w 88"/>
                <a:gd name="T63" fmla="*/ 0 h 56"/>
                <a:gd name="T64" fmla="*/ 45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5" y="0"/>
                  </a:moveTo>
                  <a:lnTo>
                    <a:pt x="54" y="0"/>
                  </a:lnTo>
                  <a:lnTo>
                    <a:pt x="62" y="3"/>
                  </a:lnTo>
                  <a:lnTo>
                    <a:pt x="69" y="5"/>
                  </a:lnTo>
                  <a:lnTo>
                    <a:pt x="75" y="9"/>
                  </a:lnTo>
                  <a:lnTo>
                    <a:pt x="81" y="12"/>
                  </a:lnTo>
                  <a:lnTo>
                    <a:pt x="85" y="18"/>
                  </a:lnTo>
                  <a:lnTo>
                    <a:pt x="87" y="23"/>
                  </a:lnTo>
                  <a:lnTo>
                    <a:pt x="88" y="28"/>
                  </a:lnTo>
                  <a:lnTo>
                    <a:pt x="87" y="34"/>
                  </a:lnTo>
                  <a:lnTo>
                    <a:pt x="85" y="39"/>
                  </a:lnTo>
                  <a:lnTo>
                    <a:pt x="81" y="45"/>
                  </a:lnTo>
                  <a:lnTo>
                    <a:pt x="75" y="48"/>
                  </a:lnTo>
                  <a:lnTo>
                    <a:pt x="69" y="52"/>
                  </a:lnTo>
                  <a:lnTo>
                    <a:pt x="62" y="54"/>
                  </a:lnTo>
                  <a:lnTo>
                    <a:pt x="54" y="56"/>
                  </a:lnTo>
                  <a:lnTo>
                    <a:pt x="45" y="56"/>
                  </a:lnTo>
                  <a:lnTo>
                    <a:pt x="36" y="56"/>
                  </a:lnTo>
                  <a:lnTo>
                    <a:pt x="28" y="54"/>
                  </a:lnTo>
                  <a:lnTo>
                    <a:pt x="20" y="52"/>
                  </a:lnTo>
                  <a:lnTo>
                    <a:pt x="13" y="48"/>
                  </a:lnTo>
                  <a:lnTo>
                    <a:pt x="8" y="45"/>
                  </a:lnTo>
                  <a:lnTo>
                    <a:pt x="4" y="39"/>
                  </a:lnTo>
                  <a:lnTo>
                    <a:pt x="1" y="34"/>
                  </a:lnTo>
                  <a:lnTo>
                    <a:pt x="0" y="28"/>
                  </a:lnTo>
                  <a:lnTo>
                    <a:pt x="1" y="23"/>
                  </a:lnTo>
                  <a:lnTo>
                    <a:pt x="4" y="18"/>
                  </a:lnTo>
                  <a:lnTo>
                    <a:pt x="8" y="12"/>
                  </a:lnTo>
                  <a:lnTo>
                    <a:pt x="13" y="9"/>
                  </a:lnTo>
                  <a:lnTo>
                    <a:pt x="20" y="5"/>
                  </a:lnTo>
                  <a:lnTo>
                    <a:pt x="28" y="3"/>
                  </a:lnTo>
                  <a:lnTo>
                    <a:pt x="36" y="0"/>
                  </a:lnTo>
                  <a:lnTo>
                    <a:pt x="4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61" name="Freeform 769"/>
            <p:cNvSpPr>
              <a:spLocks/>
            </p:cNvSpPr>
            <p:nvPr/>
          </p:nvSpPr>
          <p:spPr bwMode="auto">
            <a:xfrm>
              <a:off x="1705" y="1818"/>
              <a:ext cx="88" cy="56"/>
            </a:xfrm>
            <a:custGeom>
              <a:avLst/>
              <a:gdLst>
                <a:gd name="T0" fmla="*/ 45 w 88"/>
                <a:gd name="T1" fmla="*/ 0 h 56"/>
                <a:gd name="T2" fmla="*/ 54 w 88"/>
                <a:gd name="T3" fmla="*/ 0 h 56"/>
                <a:gd name="T4" fmla="*/ 62 w 88"/>
                <a:gd name="T5" fmla="*/ 3 h 56"/>
                <a:gd name="T6" fmla="*/ 69 w 88"/>
                <a:gd name="T7" fmla="*/ 5 h 56"/>
                <a:gd name="T8" fmla="*/ 75 w 88"/>
                <a:gd name="T9" fmla="*/ 9 h 56"/>
                <a:gd name="T10" fmla="*/ 81 w 88"/>
                <a:gd name="T11" fmla="*/ 12 h 56"/>
                <a:gd name="T12" fmla="*/ 85 w 88"/>
                <a:gd name="T13" fmla="*/ 18 h 56"/>
                <a:gd name="T14" fmla="*/ 87 w 88"/>
                <a:gd name="T15" fmla="*/ 23 h 56"/>
                <a:gd name="T16" fmla="*/ 88 w 88"/>
                <a:gd name="T17" fmla="*/ 28 h 56"/>
                <a:gd name="T18" fmla="*/ 87 w 88"/>
                <a:gd name="T19" fmla="*/ 34 h 56"/>
                <a:gd name="T20" fmla="*/ 85 w 88"/>
                <a:gd name="T21" fmla="*/ 39 h 56"/>
                <a:gd name="T22" fmla="*/ 81 w 88"/>
                <a:gd name="T23" fmla="*/ 45 h 56"/>
                <a:gd name="T24" fmla="*/ 75 w 88"/>
                <a:gd name="T25" fmla="*/ 48 h 56"/>
                <a:gd name="T26" fmla="*/ 69 w 88"/>
                <a:gd name="T27" fmla="*/ 52 h 56"/>
                <a:gd name="T28" fmla="*/ 62 w 88"/>
                <a:gd name="T29" fmla="*/ 54 h 56"/>
                <a:gd name="T30" fmla="*/ 54 w 88"/>
                <a:gd name="T31" fmla="*/ 56 h 56"/>
                <a:gd name="T32" fmla="*/ 45 w 88"/>
                <a:gd name="T33" fmla="*/ 56 h 56"/>
                <a:gd name="T34" fmla="*/ 36 w 88"/>
                <a:gd name="T35" fmla="*/ 56 h 56"/>
                <a:gd name="T36" fmla="*/ 28 w 88"/>
                <a:gd name="T37" fmla="*/ 54 h 56"/>
                <a:gd name="T38" fmla="*/ 20 w 88"/>
                <a:gd name="T39" fmla="*/ 52 h 56"/>
                <a:gd name="T40" fmla="*/ 13 w 88"/>
                <a:gd name="T41" fmla="*/ 48 h 56"/>
                <a:gd name="T42" fmla="*/ 8 w 88"/>
                <a:gd name="T43" fmla="*/ 45 h 56"/>
                <a:gd name="T44" fmla="*/ 4 w 88"/>
                <a:gd name="T45" fmla="*/ 39 h 56"/>
                <a:gd name="T46" fmla="*/ 1 w 88"/>
                <a:gd name="T47" fmla="*/ 34 h 56"/>
                <a:gd name="T48" fmla="*/ 0 w 88"/>
                <a:gd name="T49" fmla="*/ 28 h 56"/>
                <a:gd name="T50" fmla="*/ 1 w 88"/>
                <a:gd name="T51" fmla="*/ 23 h 56"/>
                <a:gd name="T52" fmla="*/ 4 w 88"/>
                <a:gd name="T53" fmla="*/ 18 h 56"/>
                <a:gd name="T54" fmla="*/ 8 w 88"/>
                <a:gd name="T55" fmla="*/ 12 h 56"/>
                <a:gd name="T56" fmla="*/ 13 w 88"/>
                <a:gd name="T57" fmla="*/ 9 h 56"/>
                <a:gd name="T58" fmla="*/ 20 w 88"/>
                <a:gd name="T59" fmla="*/ 5 h 56"/>
                <a:gd name="T60" fmla="*/ 28 w 88"/>
                <a:gd name="T61" fmla="*/ 3 h 56"/>
                <a:gd name="T62" fmla="*/ 36 w 88"/>
                <a:gd name="T63" fmla="*/ 0 h 56"/>
                <a:gd name="T64" fmla="*/ 45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5" y="0"/>
                  </a:moveTo>
                  <a:lnTo>
                    <a:pt x="54" y="0"/>
                  </a:lnTo>
                  <a:lnTo>
                    <a:pt x="62" y="3"/>
                  </a:lnTo>
                  <a:lnTo>
                    <a:pt x="69" y="5"/>
                  </a:lnTo>
                  <a:lnTo>
                    <a:pt x="75" y="9"/>
                  </a:lnTo>
                  <a:lnTo>
                    <a:pt x="81" y="12"/>
                  </a:lnTo>
                  <a:lnTo>
                    <a:pt x="85" y="18"/>
                  </a:lnTo>
                  <a:lnTo>
                    <a:pt x="87" y="23"/>
                  </a:lnTo>
                  <a:lnTo>
                    <a:pt x="88" y="28"/>
                  </a:lnTo>
                  <a:lnTo>
                    <a:pt x="87" y="34"/>
                  </a:lnTo>
                  <a:lnTo>
                    <a:pt x="85" y="39"/>
                  </a:lnTo>
                  <a:lnTo>
                    <a:pt x="81" y="45"/>
                  </a:lnTo>
                  <a:lnTo>
                    <a:pt x="75" y="48"/>
                  </a:lnTo>
                  <a:lnTo>
                    <a:pt x="69" y="52"/>
                  </a:lnTo>
                  <a:lnTo>
                    <a:pt x="62" y="54"/>
                  </a:lnTo>
                  <a:lnTo>
                    <a:pt x="54" y="56"/>
                  </a:lnTo>
                  <a:lnTo>
                    <a:pt x="45" y="56"/>
                  </a:lnTo>
                  <a:lnTo>
                    <a:pt x="36" y="56"/>
                  </a:lnTo>
                  <a:lnTo>
                    <a:pt x="28" y="54"/>
                  </a:lnTo>
                  <a:lnTo>
                    <a:pt x="20" y="52"/>
                  </a:lnTo>
                  <a:lnTo>
                    <a:pt x="13" y="48"/>
                  </a:lnTo>
                  <a:lnTo>
                    <a:pt x="8" y="45"/>
                  </a:lnTo>
                  <a:lnTo>
                    <a:pt x="4" y="39"/>
                  </a:lnTo>
                  <a:lnTo>
                    <a:pt x="1" y="34"/>
                  </a:lnTo>
                  <a:lnTo>
                    <a:pt x="0" y="28"/>
                  </a:lnTo>
                  <a:lnTo>
                    <a:pt x="1" y="23"/>
                  </a:lnTo>
                  <a:lnTo>
                    <a:pt x="4" y="18"/>
                  </a:lnTo>
                  <a:lnTo>
                    <a:pt x="8" y="12"/>
                  </a:lnTo>
                  <a:lnTo>
                    <a:pt x="13" y="9"/>
                  </a:lnTo>
                  <a:lnTo>
                    <a:pt x="20" y="5"/>
                  </a:lnTo>
                  <a:lnTo>
                    <a:pt x="28" y="3"/>
                  </a:lnTo>
                  <a:lnTo>
                    <a:pt x="36" y="0"/>
                  </a:lnTo>
                  <a:lnTo>
                    <a:pt x="45"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62" name="Freeform 770"/>
            <p:cNvSpPr>
              <a:spLocks/>
            </p:cNvSpPr>
            <p:nvPr/>
          </p:nvSpPr>
          <p:spPr bwMode="auto">
            <a:xfrm>
              <a:off x="982" y="1440"/>
              <a:ext cx="203" cy="158"/>
            </a:xfrm>
            <a:custGeom>
              <a:avLst/>
              <a:gdLst>
                <a:gd name="T0" fmla="*/ 40 w 203"/>
                <a:gd name="T1" fmla="*/ 0 h 158"/>
                <a:gd name="T2" fmla="*/ 163 w 203"/>
                <a:gd name="T3" fmla="*/ 0 h 158"/>
                <a:gd name="T4" fmla="*/ 171 w 203"/>
                <a:gd name="T5" fmla="*/ 1 h 158"/>
                <a:gd name="T6" fmla="*/ 178 w 203"/>
                <a:gd name="T7" fmla="*/ 3 h 158"/>
                <a:gd name="T8" fmla="*/ 185 w 203"/>
                <a:gd name="T9" fmla="*/ 8 h 158"/>
                <a:gd name="T10" fmla="*/ 191 w 203"/>
                <a:gd name="T11" fmla="*/ 14 h 158"/>
                <a:gd name="T12" fmla="*/ 195 w 203"/>
                <a:gd name="T13" fmla="*/ 21 h 158"/>
                <a:gd name="T14" fmla="*/ 199 w 203"/>
                <a:gd name="T15" fmla="*/ 28 h 158"/>
                <a:gd name="T16" fmla="*/ 202 w 203"/>
                <a:gd name="T17" fmla="*/ 37 h 158"/>
                <a:gd name="T18" fmla="*/ 203 w 203"/>
                <a:gd name="T19" fmla="*/ 47 h 158"/>
                <a:gd name="T20" fmla="*/ 203 w 203"/>
                <a:gd name="T21" fmla="*/ 112 h 158"/>
                <a:gd name="T22" fmla="*/ 202 w 203"/>
                <a:gd name="T23" fmla="*/ 121 h 158"/>
                <a:gd name="T24" fmla="*/ 199 w 203"/>
                <a:gd name="T25" fmla="*/ 130 h 158"/>
                <a:gd name="T26" fmla="*/ 195 w 203"/>
                <a:gd name="T27" fmla="*/ 137 h 158"/>
                <a:gd name="T28" fmla="*/ 191 w 203"/>
                <a:gd name="T29" fmla="*/ 144 h 158"/>
                <a:gd name="T30" fmla="*/ 185 w 203"/>
                <a:gd name="T31" fmla="*/ 150 h 158"/>
                <a:gd name="T32" fmla="*/ 178 w 203"/>
                <a:gd name="T33" fmla="*/ 155 h 158"/>
                <a:gd name="T34" fmla="*/ 171 w 203"/>
                <a:gd name="T35" fmla="*/ 157 h 158"/>
                <a:gd name="T36" fmla="*/ 163 w 203"/>
                <a:gd name="T37" fmla="*/ 158 h 158"/>
                <a:gd name="T38" fmla="*/ 40 w 203"/>
                <a:gd name="T39" fmla="*/ 158 h 158"/>
                <a:gd name="T40" fmla="*/ 32 w 203"/>
                <a:gd name="T41" fmla="*/ 157 h 158"/>
                <a:gd name="T42" fmla="*/ 25 w 203"/>
                <a:gd name="T43" fmla="*/ 155 h 158"/>
                <a:gd name="T44" fmla="*/ 17 w 203"/>
                <a:gd name="T45" fmla="*/ 150 h 158"/>
                <a:gd name="T46" fmla="*/ 11 w 203"/>
                <a:gd name="T47" fmla="*/ 144 h 158"/>
                <a:gd name="T48" fmla="*/ 6 w 203"/>
                <a:gd name="T49" fmla="*/ 137 h 158"/>
                <a:gd name="T50" fmla="*/ 3 w 203"/>
                <a:gd name="T51" fmla="*/ 130 h 158"/>
                <a:gd name="T52" fmla="*/ 0 w 203"/>
                <a:gd name="T53" fmla="*/ 121 h 158"/>
                <a:gd name="T54" fmla="*/ 0 w 203"/>
                <a:gd name="T55" fmla="*/ 112 h 158"/>
                <a:gd name="T56" fmla="*/ 0 w 203"/>
                <a:gd name="T57" fmla="*/ 47 h 158"/>
                <a:gd name="T58" fmla="*/ 0 w 203"/>
                <a:gd name="T59" fmla="*/ 37 h 158"/>
                <a:gd name="T60" fmla="*/ 3 w 203"/>
                <a:gd name="T61" fmla="*/ 28 h 158"/>
                <a:gd name="T62" fmla="*/ 6 w 203"/>
                <a:gd name="T63" fmla="*/ 21 h 158"/>
                <a:gd name="T64" fmla="*/ 11 w 203"/>
                <a:gd name="T65" fmla="*/ 14 h 158"/>
                <a:gd name="T66" fmla="*/ 17 w 203"/>
                <a:gd name="T67" fmla="*/ 8 h 158"/>
                <a:gd name="T68" fmla="*/ 25 w 203"/>
                <a:gd name="T69" fmla="*/ 3 h 158"/>
                <a:gd name="T70" fmla="*/ 32 w 203"/>
                <a:gd name="T71" fmla="*/ 1 h 158"/>
                <a:gd name="T72" fmla="*/ 40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8" y="3"/>
                  </a:lnTo>
                  <a:lnTo>
                    <a:pt x="185" y="8"/>
                  </a:lnTo>
                  <a:lnTo>
                    <a:pt x="191" y="14"/>
                  </a:lnTo>
                  <a:lnTo>
                    <a:pt x="195" y="21"/>
                  </a:lnTo>
                  <a:lnTo>
                    <a:pt x="199" y="28"/>
                  </a:lnTo>
                  <a:lnTo>
                    <a:pt x="202" y="37"/>
                  </a:lnTo>
                  <a:lnTo>
                    <a:pt x="203" y="47"/>
                  </a:lnTo>
                  <a:lnTo>
                    <a:pt x="203" y="112"/>
                  </a:lnTo>
                  <a:lnTo>
                    <a:pt x="202" y="121"/>
                  </a:lnTo>
                  <a:lnTo>
                    <a:pt x="199" y="130"/>
                  </a:lnTo>
                  <a:lnTo>
                    <a:pt x="195" y="137"/>
                  </a:lnTo>
                  <a:lnTo>
                    <a:pt x="191" y="144"/>
                  </a:lnTo>
                  <a:lnTo>
                    <a:pt x="185" y="150"/>
                  </a:lnTo>
                  <a:lnTo>
                    <a:pt x="178" y="155"/>
                  </a:lnTo>
                  <a:lnTo>
                    <a:pt x="171" y="157"/>
                  </a:lnTo>
                  <a:lnTo>
                    <a:pt x="163" y="158"/>
                  </a:lnTo>
                  <a:lnTo>
                    <a:pt x="40" y="158"/>
                  </a:lnTo>
                  <a:lnTo>
                    <a:pt x="32" y="157"/>
                  </a:lnTo>
                  <a:lnTo>
                    <a:pt x="25" y="155"/>
                  </a:lnTo>
                  <a:lnTo>
                    <a:pt x="17" y="150"/>
                  </a:lnTo>
                  <a:lnTo>
                    <a:pt x="11" y="144"/>
                  </a:lnTo>
                  <a:lnTo>
                    <a:pt x="6" y="137"/>
                  </a:lnTo>
                  <a:lnTo>
                    <a:pt x="3" y="130"/>
                  </a:lnTo>
                  <a:lnTo>
                    <a:pt x="0" y="121"/>
                  </a:lnTo>
                  <a:lnTo>
                    <a:pt x="0" y="112"/>
                  </a:lnTo>
                  <a:lnTo>
                    <a:pt x="0" y="47"/>
                  </a:lnTo>
                  <a:lnTo>
                    <a:pt x="0" y="37"/>
                  </a:lnTo>
                  <a:lnTo>
                    <a:pt x="3" y="28"/>
                  </a:lnTo>
                  <a:lnTo>
                    <a:pt x="6" y="21"/>
                  </a:lnTo>
                  <a:lnTo>
                    <a:pt x="11" y="14"/>
                  </a:lnTo>
                  <a:lnTo>
                    <a:pt x="17" y="8"/>
                  </a:lnTo>
                  <a:lnTo>
                    <a:pt x="25" y="3"/>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63" name="Freeform 771"/>
            <p:cNvSpPr>
              <a:spLocks/>
            </p:cNvSpPr>
            <p:nvPr/>
          </p:nvSpPr>
          <p:spPr bwMode="auto">
            <a:xfrm>
              <a:off x="982" y="1440"/>
              <a:ext cx="203" cy="158"/>
            </a:xfrm>
            <a:custGeom>
              <a:avLst/>
              <a:gdLst>
                <a:gd name="T0" fmla="*/ 40 w 203"/>
                <a:gd name="T1" fmla="*/ 0 h 158"/>
                <a:gd name="T2" fmla="*/ 163 w 203"/>
                <a:gd name="T3" fmla="*/ 0 h 158"/>
                <a:gd name="T4" fmla="*/ 171 w 203"/>
                <a:gd name="T5" fmla="*/ 1 h 158"/>
                <a:gd name="T6" fmla="*/ 178 w 203"/>
                <a:gd name="T7" fmla="*/ 3 h 158"/>
                <a:gd name="T8" fmla="*/ 185 w 203"/>
                <a:gd name="T9" fmla="*/ 8 h 158"/>
                <a:gd name="T10" fmla="*/ 191 w 203"/>
                <a:gd name="T11" fmla="*/ 14 h 158"/>
                <a:gd name="T12" fmla="*/ 195 w 203"/>
                <a:gd name="T13" fmla="*/ 21 h 158"/>
                <a:gd name="T14" fmla="*/ 199 w 203"/>
                <a:gd name="T15" fmla="*/ 28 h 158"/>
                <a:gd name="T16" fmla="*/ 202 w 203"/>
                <a:gd name="T17" fmla="*/ 37 h 158"/>
                <a:gd name="T18" fmla="*/ 203 w 203"/>
                <a:gd name="T19" fmla="*/ 47 h 158"/>
                <a:gd name="T20" fmla="*/ 203 w 203"/>
                <a:gd name="T21" fmla="*/ 112 h 158"/>
                <a:gd name="T22" fmla="*/ 202 w 203"/>
                <a:gd name="T23" fmla="*/ 121 h 158"/>
                <a:gd name="T24" fmla="*/ 199 w 203"/>
                <a:gd name="T25" fmla="*/ 130 h 158"/>
                <a:gd name="T26" fmla="*/ 195 w 203"/>
                <a:gd name="T27" fmla="*/ 137 h 158"/>
                <a:gd name="T28" fmla="*/ 191 w 203"/>
                <a:gd name="T29" fmla="*/ 144 h 158"/>
                <a:gd name="T30" fmla="*/ 185 w 203"/>
                <a:gd name="T31" fmla="*/ 150 h 158"/>
                <a:gd name="T32" fmla="*/ 178 w 203"/>
                <a:gd name="T33" fmla="*/ 155 h 158"/>
                <a:gd name="T34" fmla="*/ 171 w 203"/>
                <a:gd name="T35" fmla="*/ 157 h 158"/>
                <a:gd name="T36" fmla="*/ 163 w 203"/>
                <a:gd name="T37" fmla="*/ 158 h 158"/>
                <a:gd name="T38" fmla="*/ 40 w 203"/>
                <a:gd name="T39" fmla="*/ 158 h 158"/>
                <a:gd name="T40" fmla="*/ 32 w 203"/>
                <a:gd name="T41" fmla="*/ 157 h 158"/>
                <a:gd name="T42" fmla="*/ 25 w 203"/>
                <a:gd name="T43" fmla="*/ 155 h 158"/>
                <a:gd name="T44" fmla="*/ 17 w 203"/>
                <a:gd name="T45" fmla="*/ 150 h 158"/>
                <a:gd name="T46" fmla="*/ 11 w 203"/>
                <a:gd name="T47" fmla="*/ 144 h 158"/>
                <a:gd name="T48" fmla="*/ 6 w 203"/>
                <a:gd name="T49" fmla="*/ 137 h 158"/>
                <a:gd name="T50" fmla="*/ 3 w 203"/>
                <a:gd name="T51" fmla="*/ 130 h 158"/>
                <a:gd name="T52" fmla="*/ 0 w 203"/>
                <a:gd name="T53" fmla="*/ 121 h 158"/>
                <a:gd name="T54" fmla="*/ 0 w 203"/>
                <a:gd name="T55" fmla="*/ 112 h 158"/>
                <a:gd name="T56" fmla="*/ 0 w 203"/>
                <a:gd name="T57" fmla="*/ 47 h 158"/>
                <a:gd name="T58" fmla="*/ 0 w 203"/>
                <a:gd name="T59" fmla="*/ 37 h 158"/>
                <a:gd name="T60" fmla="*/ 3 w 203"/>
                <a:gd name="T61" fmla="*/ 28 h 158"/>
                <a:gd name="T62" fmla="*/ 6 w 203"/>
                <a:gd name="T63" fmla="*/ 21 h 158"/>
                <a:gd name="T64" fmla="*/ 11 w 203"/>
                <a:gd name="T65" fmla="*/ 14 h 158"/>
                <a:gd name="T66" fmla="*/ 17 w 203"/>
                <a:gd name="T67" fmla="*/ 8 h 158"/>
                <a:gd name="T68" fmla="*/ 25 w 203"/>
                <a:gd name="T69" fmla="*/ 3 h 158"/>
                <a:gd name="T70" fmla="*/ 32 w 203"/>
                <a:gd name="T71" fmla="*/ 1 h 158"/>
                <a:gd name="T72" fmla="*/ 40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8" y="3"/>
                  </a:lnTo>
                  <a:lnTo>
                    <a:pt x="185" y="8"/>
                  </a:lnTo>
                  <a:lnTo>
                    <a:pt x="191" y="14"/>
                  </a:lnTo>
                  <a:lnTo>
                    <a:pt x="195" y="21"/>
                  </a:lnTo>
                  <a:lnTo>
                    <a:pt x="199" y="28"/>
                  </a:lnTo>
                  <a:lnTo>
                    <a:pt x="202" y="37"/>
                  </a:lnTo>
                  <a:lnTo>
                    <a:pt x="203" y="47"/>
                  </a:lnTo>
                  <a:lnTo>
                    <a:pt x="203" y="112"/>
                  </a:lnTo>
                  <a:lnTo>
                    <a:pt x="202" y="121"/>
                  </a:lnTo>
                  <a:lnTo>
                    <a:pt x="199" y="130"/>
                  </a:lnTo>
                  <a:lnTo>
                    <a:pt x="195" y="137"/>
                  </a:lnTo>
                  <a:lnTo>
                    <a:pt x="191" y="144"/>
                  </a:lnTo>
                  <a:lnTo>
                    <a:pt x="185" y="150"/>
                  </a:lnTo>
                  <a:lnTo>
                    <a:pt x="178" y="155"/>
                  </a:lnTo>
                  <a:lnTo>
                    <a:pt x="171" y="157"/>
                  </a:lnTo>
                  <a:lnTo>
                    <a:pt x="163" y="158"/>
                  </a:lnTo>
                  <a:lnTo>
                    <a:pt x="40" y="158"/>
                  </a:lnTo>
                  <a:lnTo>
                    <a:pt x="32" y="157"/>
                  </a:lnTo>
                  <a:lnTo>
                    <a:pt x="25" y="155"/>
                  </a:lnTo>
                  <a:lnTo>
                    <a:pt x="17" y="150"/>
                  </a:lnTo>
                  <a:lnTo>
                    <a:pt x="11" y="144"/>
                  </a:lnTo>
                  <a:lnTo>
                    <a:pt x="6" y="137"/>
                  </a:lnTo>
                  <a:lnTo>
                    <a:pt x="3" y="130"/>
                  </a:lnTo>
                  <a:lnTo>
                    <a:pt x="0" y="121"/>
                  </a:lnTo>
                  <a:lnTo>
                    <a:pt x="0" y="112"/>
                  </a:lnTo>
                  <a:lnTo>
                    <a:pt x="0" y="47"/>
                  </a:lnTo>
                  <a:lnTo>
                    <a:pt x="0" y="37"/>
                  </a:lnTo>
                  <a:lnTo>
                    <a:pt x="3" y="28"/>
                  </a:lnTo>
                  <a:lnTo>
                    <a:pt x="6" y="21"/>
                  </a:lnTo>
                  <a:lnTo>
                    <a:pt x="11" y="14"/>
                  </a:lnTo>
                  <a:lnTo>
                    <a:pt x="17" y="8"/>
                  </a:lnTo>
                  <a:lnTo>
                    <a:pt x="25" y="3"/>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64" name="Freeform 772"/>
            <p:cNvSpPr>
              <a:spLocks/>
            </p:cNvSpPr>
            <p:nvPr/>
          </p:nvSpPr>
          <p:spPr bwMode="auto">
            <a:xfrm>
              <a:off x="1053" y="1503"/>
              <a:ext cx="88" cy="57"/>
            </a:xfrm>
            <a:custGeom>
              <a:avLst/>
              <a:gdLst>
                <a:gd name="T0" fmla="*/ 44 w 88"/>
                <a:gd name="T1" fmla="*/ 0 h 57"/>
                <a:gd name="T2" fmla="*/ 53 w 88"/>
                <a:gd name="T3" fmla="*/ 1 h 57"/>
                <a:gd name="T4" fmla="*/ 61 w 88"/>
                <a:gd name="T5" fmla="*/ 2 h 57"/>
                <a:gd name="T6" fmla="*/ 69 w 88"/>
                <a:gd name="T7" fmla="*/ 6 h 57"/>
                <a:gd name="T8" fmla="*/ 75 w 88"/>
                <a:gd name="T9" fmla="*/ 9 h 57"/>
                <a:gd name="T10" fmla="*/ 80 w 88"/>
                <a:gd name="T11" fmla="*/ 13 h 57"/>
                <a:gd name="T12" fmla="*/ 84 w 88"/>
                <a:gd name="T13" fmla="*/ 17 h 57"/>
                <a:gd name="T14" fmla="*/ 87 w 88"/>
                <a:gd name="T15" fmla="*/ 23 h 57"/>
                <a:gd name="T16" fmla="*/ 88 w 88"/>
                <a:gd name="T17" fmla="*/ 29 h 57"/>
                <a:gd name="T18" fmla="*/ 87 w 88"/>
                <a:gd name="T19" fmla="*/ 35 h 57"/>
                <a:gd name="T20" fmla="*/ 84 w 88"/>
                <a:gd name="T21" fmla="*/ 39 h 57"/>
                <a:gd name="T22" fmla="*/ 80 w 88"/>
                <a:gd name="T23" fmla="*/ 44 h 57"/>
                <a:gd name="T24" fmla="*/ 75 w 88"/>
                <a:gd name="T25" fmla="*/ 49 h 57"/>
                <a:gd name="T26" fmla="*/ 69 w 88"/>
                <a:gd name="T27" fmla="*/ 52 h 57"/>
                <a:gd name="T28" fmla="*/ 61 w 88"/>
                <a:gd name="T29" fmla="*/ 55 h 57"/>
                <a:gd name="T30" fmla="*/ 53 w 88"/>
                <a:gd name="T31" fmla="*/ 57 h 57"/>
                <a:gd name="T32" fmla="*/ 44 w 88"/>
                <a:gd name="T33" fmla="*/ 57 h 57"/>
                <a:gd name="T34" fmla="*/ 35 w 88"/>
                <a:gd name="T35" fmla="*/ 57 h 57"/>
                <a:gd name="T36" fmla="*/ 27 w 88"/>
                <a:gd name="T37" fmla="*/ 55 h 57"/>
                <a:gd name="T38" fmla="*/ 19 w 88"/>
                <a:gd name="T39" fmla="*/ 52 h 57"/>
                <a:gd name="T40" fmla="*/ 13 w 88"/>
                <a:gd name="T41" fmla="*/ 49 h 57"/>
                <a:gd name="T42" fmla="*/ 7 w 88"/>
                <a:gd name="T43" fmla="*/ 44 h 57"/>
                <a:gd name="T44" fmla="*/ 3 w 88"/>
                <a:gd name="T45" fmla="*/ 39 h 57"/>
                <a:gd name="T46" fmla="*/ 1 w 88"/>
                <a:gd name="T47" fmla="*/ 35 h 57"/>
                <a:gd name="T48" fmla="*/ 0 w 88"/>
                <a:gd name="T49" fmla="*/ 29 h 57"/>
                <a:gd name="T50" fmla="*/ 1 w 88"/>
                <a:gd name="T51" fmla="*/ 23 h 57"/>
                <a:gd name="T52" fmla="*/ 3 w 88"/>
                <a:gd name="T53" fmla="*/ 17 h 57"/>
                <a:gd name="T54" fmla="*/ 7 w 88"/>
                <a:gd name="T55" fmla="*/ 13 h 57"/>
                <a:gd name="T56" fmla="*/ 13 w 88"/>
                <a:gd name="T57" fmla="*/ 9 h 57"/>
                <a:gd name="T58" fmla="*/ 19 w 88"/>
                <a:gd name="T59" fmla="*/ 6 h 57"/>
                <a:gd name="T60" fmla="*/ 27 w 88"/>
                <a:gd name="T61" fmla="*/ 2 h 57"/>
                <a:gd name="T62" fmla="*/ 35 w 88"/>
                <a:gd name="T63" fmla="*/ 1 h 57"/>
                <a:gd name="T64" fmla="*/ 44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4" y="0"/>
                  </a:moveTo>
                  <a:lnTo>
                    <a:pt x="53" y="1"/>
                  </a:lnTo>
                  <a:lnTo>
                    <a:pt x="61" y="2"/>
                  </a:lnTo>
                  <a:lnTo>
                    <a:pt x="69" y="6"/>
                  </a:lnTo>
                  <a:lnTo>
                    <a:pt x="75" y="9"/>
                  </a:lnTo>
                  <a:lnTo>
                    <a:pt x="80" y="13"/>
                  </a:lnTo>
                  <a:lnTo>
                    <a:pt x="84" y="17"/>
                  </a:lnTo>
                  <a:lnTo>
                    <a:pt x="87" y="23"/>
                  </a:lnTo>
                  <a:lnTo>
                    <a:pt x="88" y="29"/>
                  </a:lnTo>
                  <a:lnTo>
                    <a:pt x="87" y="35"/>
                  </a:lnTo>
                  <a:lnTo>
                    <a:pt x="84" y="39"/>
                  </a:lnTo>
                  <a:lnTo>
                    <a:pt x="80" y="44"/>
                  </a:lnTo>
                  <a:lnTo>
                    <a:pt x="75" y="49"/>
                  </a:lnTo>
                  <a:lnTo>
                    <a:pt x="69" y="52"/>
                  </a:lnTo>
                  <a:lnTo>
                    <a:pt x="61" y="55"/>
                  </a:lnTo>
                  <a:lnTo>
                    <a:pt x="53" y="57"/>
                  </a:lnTo>
                  <a:lnTo>
                    <a:pt x="44" y="57"/>
                  </a:lnTo>
                  <a:lnTo>
                    <a:pt x="35" y="57"/>
                  </a:lnTo>
                  <a:lnTo>
                    <a:pt x="27" y="55"/>
                  </a:lnTo>
                  <a:lnTo>
                    <a:pt x="19" y="52"/>
                  </a:lnTo>
                  <a:lnTo>
                    <a:pt x="13" y="49"/>
                  </a:lnTo>
                  <a:lnTo>
                    <a:pt x="7" y="44"/>
                  </a:lnTo>
                  <a:lnTo>
                    <a:pt x="3" y="39"/>
                  </a:lnTo>
                  <a:lnTo>
                    <a:pt x="1" y="35"/>
                  </a:lnTo>
                  <a:lnTo>
                    <a:pt x="0" y="29"/>
                  </a:lnTo>
                  <a:lnTo>
                    <a:pt x="1" y="23"/>
                  </a:lnTo>
                  <a:lnTo>
                    <a:pt x="3" y="17"/>
                  </a:lnTo>
                  <a:lnTo>
                    <a:pt x="7" y="13"/>
                  </a:lnTo>
                  <a:lnTo>
                    <a:pt x="13" y="9"/>
                  </a:lnTo>
                  <a:lnTo>
                    <a:pt x="19" y="6"/>
                  </a:lnTo>
                  <a:lnTo>
                    <a:pt x="27"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65" name="Freeform 773"/>
            <p:cNvSpPr>
              <a:spLocks/>
            </p:cNvSpPr>
            <p:nvPr/>
          </p:nvSpPr>
          <p:spPr bwMode="auto">
            <a:xfrm>
              <a:off x="1053" y="1503"/>
              <a:ext cx="88" cy="57"/>
            </a:xfrm>
            <a:custGeom>
              <a:avLst/>
              <a:gdLst>
                <a:gd name="T0" fmla="*/ 44 w 88"/>
                <a:gd name="T1" fmla="*/ 0 h 57"/>
                <a:gd name="T2" fmla="*/ 53 w 88"/>
                <a:gd name="T3" fmla="*/ 1 h 57"/>
                <a:gd name="T4" fmla="*/ 61 w 88"/>
                <a:gd name="T5" fmla="*/ 2 h 57"/>
                <a:gd name="T6" fmla="*/ 69 w 88"/>
                <a:gd name="T7" fmla="*/ 6 h 57"/>
                <a:gd name="T8" fmla="*/ 75 w 88"/>
                <a:gd name="T9" fmla="*/ 9 h 57"/>
                <a:gd name="T10" fmla="*/ 80 w 88"/>
                <a:gd name="T11" fmla="*/ 13 h 57"/>
                <a:gd name="T12" fmla="*/ 84 w 88"/>
                <a:gd name="T13" fmla="*/ 17 h 57"/>
                <a:gd name="T14" fmla="*/ 87 w 88"/>
                <a:gd name="T15" fmla="*/ 23 h 57"/>
                <a:gd name="T16" fmla="*/ 88 w 88"/>
                <a:gd name="T17" fmla="*/ 29 h 57"/>
                <a:gd name="T18" fmla="*/ 87 w 88"/>
                <a:gd name="T19" fmla="*/ 35 h 57"/>
                <a:gd name="T20" fmla="*/ 84 w 88"/>
                <a:gd name="T21" fmla="*/ 39 h 57"/>
                <a:gd name="T22" fmla="*/ 80 w 88"/>
                <a:gd name="T23" fmla="*/ 44 h 57"/>
                <a:gd name="T24" fmla="*/ 75 w 88"/>
                <a:gd name="T25" fmla="*/ 49 h 57"/>
                <a:gd name="T26" fmla="*/ 69 w 88"/>
                <a:gd name="T27" fmla="*/ 52 h 57"/>
                <a:gd name="T28" fmla="*/ 61 w 88"/>
                <a:gd name="T29" fmla="*/ 55 h 57"/>
                <a:gd name="T30" fmla="*/ 53 w 88"/>
                <a:gd name="T31" fmla="*/ 57 h 57"/>
                <a:gd name="T32" fmla="*/ 44 w 88"/>
                <a:gd name="T33" fmla="*/ 57 h 57"/>
                <a:gd name="T34" fmla="*/ 35 w 88"/>
                <a:gd name="T35" fmla="*/ 57 h 57"/>
                <a:gd name="T36" fmla="*/ 27 w 88"/>
                <a:gd name="T37" fmla="*/ 55 h 57"/>
                <a:gd name="T38" fmla="*/ 19 w 88"/>
                <a:gd name="T39" fmla="*/ 52 h 57"/>
                <a:gd name="T40" fmla="*/ 13 w 88"/>
                <a:gd name="T41" fmla="*/ 49 h 57"/>
                <a:gd name="T42" fmla="*/ 7 w 88"/>
                <a:gd name="T43" fmla="*/ 44 h 57"/>
                <a:gd name="T44" fmla="*/ 3 w 88"/>
                <a:gd name="T45" fmla="*/ 39 h 57"/>
                <a:gd name="T46" fmla="*/ 1 w 88"/>
                <a:gd name="T47" fmla="*/ 35 h 57"/>
                <a:gd name="T48" fmla="*/ 0 w 88"/>
                <a:gd name="T49" fmla="*/ 29 h 57"/>
                <a:gd name="T50" fmla="*/ 1 w 88"/>
                <a:gd name="T51" fmla="*/ 23 h 57"/>
                <a:gd name="T52" fmla="*/ 3 w 88"/>
                <a:gd name="T53" fmla="*/ 17 h 57"/>
                <a:gd name="T54" fmla="*/ 7 w 88"/>
                <a:gd name="T55" fmla="*/ 13 h 57"/>
                <a:gd name="T56" fmla="*/ 13 w 88"/>
                <a:gd name="T57" fmla="*/ 9 h 57"/>
                <a:gd name="T58" fmla="*/ 19 w 88"/>
                <a:gd name="T59" fmla="*/ 6 h 57"/>
                <a:gd name="T60" fmla="*/ 27 w 88"/>
                <a:gd name="T61" fmla="*/ 2 h 57"/>
                <a:gd name="T62" fmla="*/ 35 w 88"/>
                <a:gd name="T63" fmla="*/ 1 h 57"/>
                <a:gd name="T64" fmla="*/ 44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4" y="0"/>
                  </a:moveTo>
                  <a:lnTo>
                    <a:pt x="53" y="1"/>
                  </a:lnTo>
                  <a:lnTo>
                    <a:pt x="61" y="2"/>
                  </a:lnTo>
                  <a:lnTo>
                    <a:pt x="69" y="6"/>
                  </a:lnTo>
                  <a:lnTo>
                    <a:pt x="75" y="9"/>
                  </a:lnTo>
                  <a:lnTo>
                    <a:pt x="80" y="13"/>
                  </a:lnTo>
                  <a:lnTo>
                    <a:pt x="84" y="17"/>
                  </a:lnTo>
                  <a:lnTo>
                    <a:pt x="87" y="23"/>
                  </a:lnTo>
                  <a:lnTo>
                    <a:pt x="88" y="29"/>
                  </a:lnTo>
                  <a:lnTo>
                    <a:pt x="87" y="35"/>
                  </a:lnTo>
                  <a:lnTo>
                    <a:pt x="84" y="39"/>
                  </a:lnTo>
                  <a:lnTo>
                    <a:pt x="80" y="44"/>
                  </a:lnTo>
                  <a:lnTo>
                    <a:pt x="75" y="49"/>
                  </a:lnTo>
                  <a:lnTo>
                    <a:pt x="69" y="52"/>
                  </a:lnTo>
                  <a:lnTo>
                    <a:pt x="61" y="55"/>
                  </a:lnTo>
                  <a:lnTo>
                    <a:pt x="53" y="57"/>
                  </a:lnTo>
                  <a:lnTo>
                    <a:pt x="44" y="57"/>
                  </a:lnTo>
                  <a:lnTo>
                    <a:pt x="35" y="57"/>
                  </a:lnTo>
                  <a:lnTo>
                    <a:pt x="27" y="55"/>
                  </a:lnTo>
                  <a:lnTo>
                    <a:pt x="19" y="52"/>
                  </a:lnTo>
                  <a:lnTo>
                    <a:pt x="13" y="49"/>
                  </a:lnTo>
                  <a:lnTo>
                    <a:pt x="7" y="44"/>
                  </a:lnTo>
                  <a:lnTo>
                    <a:pt x="3" y="39"/>
                  </a:lnTo>
                  <a:lnTo>
                    <a:pt x="1" y="35"/>
                  </a:lnTo>
                  <a:lnTo>
                    <a:pt x="0" y="29"/>
                  </a:lnTo>
                  <a:lnTo>
                    <a:pt x="1" y="23"/>
                  </a:lnTo>
                  <a:lnTo>
                    <a:pt x="3" y="17"/>
                  </a:lnTo>
                  <a:lnTo>
                    <a:pt x="7" y="13"/>
                  </a:lnTo>
                  <a:lnTo>
                    <a:pt x="13" y="9"/>
                  </a:lnTo>
                  <a:lnTo>
                    <a:pt x="19" y="6"/>
                  </a:lnTo>
                  <a:lnTo>
                    <a:pt x="27"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66" name="Freeform 774"/>
            <p:cNvSpPr>
              <a:spLocks/>
            </p:cNvSpPr>
            <p:nvPr/>
          </p:nvSpPr>
          <p:spPr bwMode="auto">
            <a:xfrm>
              <a:off x="1013" y="1174"/>
              <a:ext cx="202" cy="110"/>
            </a:xfrm>
            <a:custGeom>
              <a:avLst/>
              <a:gdLst>
                <a:gd name="T0" fmla="*/ 39 w 202"/>
                <a:gd name="T1" fmla="*/ 0 h 110"/>
                <a:gd name="T2" fmla="*/ 162 w 202"/>
                <a:gd name="T3" fmla="*/ 0 h 110"/>
                <a:gd name="T4" fmla="*/ 171 w 202"/>
                <a:gd name="T5" fmla="*/ 2 h 110"/>
                <a:gd name="T6" fmla="*/ 178 w 202"/>
                <a:gd name="T7" fmla="*/ 3 h 110"/>
                <a:gd name="T8" fmla="*/ 185 w 202"/>
                <a:gd name="T9" fmla="*/ 6 h 110"/>
                <a:gd name="T10" fmla="*/ 191 w 202"/>
                <a:gd name="T11" fmla="*/ 10 h 110"/>
                <a:gd name="T12" fmla="*/ 195 w 202"/>
                <a:gd name="T13" fmla="*/ 14 h 110"/>
                <a:gd name="T14" fmla="*/ 199 w 202"/>
                <a:gd name="T15" fmla="*/ 20 h 110"/>
                <a:gd name="T16" fmla="*/ 201 w 202"/>
                <a:gd name="T17" fmla="*/ 26 h 110"/>
                <a:gd name="T18" fmla="*/ 202 w 202"/>
                <a:gd name="T19" fmla="*/ 32 h 110"/>
                <a:gd name="T20" fmla="*/ 202 w 202"/>
                <a:gd name="T21" fmla="*/ 78 h 110"/>
                <a:gd name="T22" fmla="*/ 201 w 202"/>
                <a:gd name="T23" fmla="*/ 84 h 110"/>
                <a:gd name="T24" fmla="*/ 199 w 202"/>
                <a:gd name="T25" fmla="*/ 90 h 110"/>
                <a:gd name="T26" fmla="*/ 195 w 202"/>
                <a:gd name="T27" fmla="*/ 96 h 110"/>
                <a:gd name="T28" fmla="*/ 191 w 202"/>
                <a:gd name="T29" fmla="*/ 101 h 110"/>
                <a:gd name="T30" fmla="*/ 185 w 202"/>
                <a:gd name="T31" fmla="*/ 104 h 110"/>
                <a:gd name="T32" fmla="*/ 178 w 202"/>
                <a:gd name="T33" fmla="*/ 108 h 110"/>
                <a:gd name="T34" fmla="*/ 171 w 202"/>
                <a:gd name="T35" fmla="*/ 109 h 110"/>
                <a:gd name="T36" fmla="*/ 162 w 202"/>
                <a:gd name="T37" fmla="*/ 110 h 110"/>
                <a:gd name="T38" fmla="*/ 39 w 202"/>
                <a:gd name="T39" fmla="*/ 110 h 110"/>
                <a:gd name="T40" fmla="*/ 31 w 202"/>
                <a:gd name="T41" fmla="*/ 109 h 110"/>
                <a:gd name="T42" fmla="*/ 24 w 202"/>
                <a:gd name="T43" fmla="*/ 108 h 110"/>
                <a:gd name="T44" fmla="*/ 17 w 202"/>
                <a:gd name="T45" fmla="*/ 104 h 110"/>
                <a:gd name="T46" fmla="*/ 11 w 202"/>
                <a:gd name="T47" fmla="*/ 101 h 110"/>
                <a:gd name="T48" fmla="*/ 6 w 202"/>
                <a:gd name="T49" fmla="*/ 96 h 110"/>
                <a:gd name="T50" fmla="*/ 3 w 202"/>
                <a:gd name="T51" fmla="*/ 90 h 110"/>
                <a:gd name="T52" fmla="*/ 0 w 202"/>
                <a:gd name="T53" fmla="*/ 84 h 110"/>
                <a:gd name="T54" fmla="*/ 0 w 202"/>
                <a:gd name="T55" fmla="*/ 78 h 110"/>
                <a:gd name="T56" fmla="*/ 0 w 202"/>
                <a:gd name="T57" fmla="*/ 32 h 110"/>
                <a:gd name="T58" fmla="*/ 0 w 202"/>
                <a:gd name="T59" fmla="*/ 26 h 110"/>
                <a:gd name="T60" fmla="*/ 3 w 202"/>
                <a:gd name="T61" fmla="*/ 20 h 110"/>
                <a:gd name="T62" fmla="*/ 6 w 202"/>
                <a:gd name="T63" fmla="*/ 14 h 110"/>
                <a:gd name="T64" fmla="*/ 11 w 202"/>
                <a:gd name="T65" fmla="*/ 10 h 110"/>
                <a:gd name="T66" fmla="*/ 17 w 202"/>
                <a:gd name="T67" fmla="*/ 6 h 110"/>
                <a:gd name="T68" fmla="*/ 24 w 202"/>
                <a:gd name="T69" fmla="*/ 3 h 110"/>
                <a:gd name="T70" fmla="*/ 31 w 202"/>
                <a:gd name="T71" fmla="*/ 2 h 110"/>
                <a:gd name="T72" fmla="*/ 39 w 202"/>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10"/>
                <a:gd name="T113" fmla="*/ 202 w 202"/>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10">
                  <a:moveTo>
                    <a:pt x="39" y="0"/>
                  </a:moveTo>
                  <a:lnTo>
                    <a:pt x="162" y="0"/>
                  </a:lnTo>
                  <a:lnTo>
                    <a:pt x="171" y="2"/>
                  </a:lnTo>
                  <a:lnTo>
                    <a:pt x="178" y="3"/>
                  </a:lnTo>
                  <a:lnTo>
                    <a:pt x="185" y="6"/>
                  </a:lnTo>
                  <a:lnTo>
                    <a:pt x="191" y="10"/>
                  </a:lnTo>
                  <a:lnTo>
                    <a:pt x="195" y="14"/>
                  </a:lnTo>
                  <a:lnTo>
                    <a:pt x="199" y="20"/>
                  </a:lnTo>
                  <a:lnTo>
                    <a:pt x="201" y="26"/>
                  </a:lnTo>
                  <a:lnTo>
                    <a:pt x="202" y="32"/>
                  </a:lnTo>
                  <a:lnTo>
                    <a:pt x="202" y="78"/>
                  </a:lnTo>
                  <a:lnTo>
                    <a:pt x="201" y="84"/>
                  </a:lnTo>
                  <a:lnTo>
                    <a:pt x="199" y="90"/>
                  </a:lnTo>
                  <a:lnTo>
                    <a:pt x="195" y="96"/>
                  </a:lnTo>
                  <a:lnTo>
                    <a:pt x="191" y="101"/>
                  </a:lnTo>
                  <a:lnTo>
                    <a:pt x="185" y="104"/>
                  </a:lnTo>
                  <a:lnTo>
                    <a:pt x="178" y="108"/>
                  </a:lnTo>
                  <a:lnTo>
                    <a:pt x="171" y="109"/>
                  </a:lnTo>
                  <a:lnTo>
                    <a:pt x="162" y="110"/>
                  </a:lnTo>
                  <a:lnTo>
                    <a:pt x="39" y="110"/>
                  </a:lnTo>
                  <a:lnTo>
                    <a:pt x="31" y="109"/>
                  </a:lnTo>
                  <a:lnTo>
                    <a:pt x="24" y="108"/>
                  </a:lnTo>
                  <a:lnTo>
                    <a:pt x="17" y="104"/>
                  </a:lnTo>
                  <a:lnTo>
                    <a:pt x="11" y="101"/>
                  </a:lnTo>
                  <a:lnTo>
                    <a:pt x="6" y="96"/>
                  </a:lnTo>
                  <a:lnTo>
                    <a:pt x="3" y="90"/>
                  </a:lnTo>
                  <a:lnTo>
                    <a:pt x="0" y="84"/>
                  </a:lnTo>
                  <a:lnTo>
                    <a:pt x="0" y="78"/>
                  </a:lnTo>
                  <a:lnTo>
                    <a:pt x="0" y="32"/>
                  </a:lnTo>
                  <a:lnTo>
                    <a:pt x="0" y="26"/>
                  </a:lnTo>
                  <a:lnTo>
                    <a:pt x="3" y="20"/>
                  </a:lnTo>
                  <a:lnTo>
                    <a:pt x="6" y="14"/>
                  </a:lnTo>
                  <a:lnTo>
                    <a:pt x="11" y="10"/>
                  </a:lnTo>
                  <a:lnTo>
                    <a:pt x="17" y="6"/>
                  </a:lnTo>
                  <a:lnTo>
                    <a:pt x="24" y="3"/>
                  </a:lnTo>
                  <a:lnTo>
                    <a:pt x="31" y="2"/>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67" name="Freeform 775"/>
            <p:cNvSpPr>
              <a:spLocks/>
            </p:cNvSpPr>
            <p:nvPr/>
          </p:nvSpPr>
          <p:spPr bwMode="auto">
            <a:xfrm>
              <a:off x="1013" y="1174"/>
              <a:ext cx="202" cy="110"/>
            </a:xfrm>
            <a:custGeom>
              <a:avLst/>
              <a:gdLst>
                <a:gd name="T0" fmla="*/ 39 w 202"/>
                <a:gd name="T1" fmla="*/ 0 h 110"/>
                <a:gd name="T2" fmla="*/ 162 w 202"/>
                <a:gd name="T3" fmla="*/ 0 h 110"/>
                <a:gd name="T4" fmla="*/ 171 w 202"/>
                <a:gd name="T5" fmla="*/ 2 h 110"/>
                <a:gd name="T6" fmla="*/ 178 w 202"/>
                <a:gd name="T7" fmla="*/ 3 h 110"/>
                <a:gd name="T8" fmla="*/ 185 w 202"/>
                <a:gd name="T9" fmla="*/ 6 h 110"/>
                <a:gd name="T10" fmla="*/ 191 w 202"/>
                <a:gd name="T11" fmla="*/ 10 h 110"/>
                <a:gd name="T12" fmla="*/ 195 w 202"/>
                <a:gd name="T13" fmla="*/ 14 h 110"/>
                <a:gd name="T14" fmla="*/ 199 w 202"/>
                <a:gd name="T15" fmla="*/ 20 h 110"/>
                <a:gd name="T16" fmla="*/ 201 w 202"/>
                <a:gd name="T17" fmla="*/ 26 h 110"/>
                <a:gd name="T18" fmla="*/ 202 w 202"/>
                <a:gd name="T19" fmla="*/ 32 h 110"/>
                <a:gd name="T20" fmla="*/ 202 w 202"/>
                <a:gd name="T21" fmla="*/ 78 h 110"/>
                <a:gd name="T22" fmla="*/ 201 w 202"/>
                <a:gd name="T23" fmla="*/ 84 h 110"/>
                <a:gd name="T24" fmla="*/ 199 w 202"/>
                <a:gd name="T25" fmla="*/ 90 h 110"/>
                <a:gd name="T26" fmla="*/ 195 w 202"/>
                <a:gd name="T27" fmla="*/ 96 h 110"/>
                <a:gd name="T28" fmla="*/ 191 w 202"/>
                <a:gd name="T29" fmla="*/ 101 h 110"/>
                <a:gd name="T30" fmla="*/ 185 w 202"/>
                <a:gd name="T31" fmla="*/ 104 h 110"/>
                <a:gd name="T32" fmla="*/ 178 w 202"/>
                <a:gd name="T33" fmla="*/ 108 h 110"/>
                <a:gd name="T34" fmla="*/ 171 w 202"/>
                <a:gd name="T35" fmla="*/ 109 h 110"/>
                <a:gd name="T36" fmla="*/ 162 w 202"/>
                <a:gd name="T37" fmla="*/ 110 h 110"/>
                <a:gd name="T38" fmla="*/ 39 w 202"/>
                <a:gd name="T39" fmla="*/ 110 h 110"/>
                <a:gd name="T40" fmla="*/ 31 w 202"/>
                <a:gd name="T41" fmla="*/ 109 h 110"/>
                <a:gd name="T42" fmla="*/ 24 w 202"/>
                <a:gd name="T43" fmla="*/ 108 h 110"/>
                <a:gd name="T44" fmla="*/ 17 w 202"/>
                <a:gd name="T45" fmla="*/ 104 h 110"/>
                <a:gd name="T46" fmla="*/ 11 w 202"/>
                <a:gd name="T47" fmla="*/ 101 h 110"/>
                <a:gd name="T48" fmla="*/ 6 w 202"/>
                <a:gd name="T49" fmla="*/ 96 h 110"/>
                <a:gd name="T50" fmla="*/ 3 w 202"/>
                <a:gd name="T51" fmla="*/ 90 h 110"/>
                <a:gd name="T52" fmla="*/ 0 w 202"/>
                <a:gd name="T53" fmla="*/ 84 h 110"/>
                <a:gd name="T54" fmla="*/ 0 w 202"/>
                <a:gd name="T55" fmla="*/ 78 h 110"/>
                <a:gd name="T56" fmla="*/ 0 w 202"/>
                <a:gd name="T57" fmla="*/ 32 h 110"/>
                <a:gd name="T58" fmla="*/ 0 w 202"/>
                <a:gd name="T59" fmla="*/ 26 h 110"/>
                <a:gd name="T60" fmla="*/ 3 w 202"/>
                <a:gd name="T61" fmla="*/ 20 h 110"/>
                <a:gd name="T62" fmla="*/ 6 w 202"/>
                <a:gd name="T63" fmla="*/ 14 h 110"/>
                <a:gd name="T64" fmla="*/ 11 w 202"/>
                <a:gd name="T65" fmla="*/ 10 h 110"/>
                <a:gd name="T66" fmla="*/ 17 w 202"/>
                <a:gd name="T67" fmla="*/ 6 h 110"/>
                <a:gd name="T68" fmla="*/ 24 w 202"/>
                <a:gd name="T69" fmla="*/ 3 h 110"/>
                <a:gd name="T70" fmla="*/ 31 w 202"/>
                <a:gd name="T71" fmla="*/ 2 h 110"/>
                <a:gd name="T72" fmla="*/ 39 w 202"/>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10"/>
                <a:gd name="T113" fmla="*/ 202 w 202"/>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10">
                  <a:moveTo>
                    <a:pt x="39" y="0"/>
                  </a:moveTo>
                  <a:lnTo>
                    <a:pt x="162" y="0"/>
                  </a:lnTo>
                  <a:lnTo>
                    <a:pt x="171" y="2"/>
                  </a:lnTo>
                  <a:lnTo>
                    <a:pt x="178" y="3"/>
                  </a:lnTo>
                  <a:lnTo>
                    <a:pt x="185" y="6"/>
                  </a:lnTo>
                  <a:lnTo>
                    <a:pt x="191" y="10"/>
                  </a:lnTo>
                  <a:lnTo>
                    <a:pt x="195" y="14"/>
                  </a:lnTo>
                  <a:lnTo>
                    <a:pt x="199" y="20"/>
                  </a:lnTo>
                  <a:lnTo>
                    <a:pt x="201" y="26"/>
                  </a:lnTo>
                  <a:lnTo>
                    <a:pt x="202" y="32"/>
                  </a:lnTo>
                  <a:lnTo>
                    <a:pt x="202" y="78"/>
                  </a:lnTo>
                  <a:lnTo>
                    <a:pt x="201" y="84"/>
                  </a:lnTo>
                  <a:lnTo>
                    <a:pt x="199" y="90"/>
                  </a:lnTo>
                  <a:lnTo>
                    <a:pt x="195" y="96"/>
                  </a:lnTo>
                  <a:lnTo>
                    <a:pt x="191" y="101"/>
                  </a:lnTo>
                  <a:lnTo>
                    <a:pt x="185" y="104"/>
                  </a:lnTo>
                  <a:lnTo>
                    <a:pt x="178" y="108"/>
                  </a:lnTo>
                  <a:lnTo>
                    <a:pt x="171" y="109"/>
                  </a:lnTo>
                  <a:lnTo>
                    <a:pt x="162" y="110"/>
                  </a:lnTo>
                  <a:lnTo>
                    <a:pt x="39" y="110"/>
                  </a:lnTo>
                  <a:lnTo>
                    <a:pt x="31" y="109"/>
                  </a:lnTo>
                  <a:lnTo>
                    <a:pt x="24" y="108"/>
                  </a:lnTo>
                  <a:lnTo>
                    <a:pt x="17" y="104"/>
                  </a:lnTo>
                  <a:lnTo>
                    <a:pt x="11" y="101"/>
                  </a:lnTo>
                  <a:lnTo>
                    <a:pt x="6" y="96"/>
                  </a:lnTo>
                  <a:lnTo>
                    <a:pt x="3" y="90"/>
                  </a:lnTo>
                  <a:lnTo>
                    <a:pt x="0" y="84"/>
                  </a:lnTo>
                  <a:lnTo>
                    <a:pt x="0" y="78"/>
                  </a:lnTo>
                  <a:lnTo>
                    <a:pt x="0" y="32"/>
                  </a:lnTo>
                  <a:lnTo>
                    <a:pt x="0" y="26"/>
                  </a:lnTo>
                  <a:lnTo>
                    <a:pt x="3" y="20"/>
                  </a:lnTo>
                  <a:lnTo>
                    <a:pt x="6" y="14"/>
                  </a:lnTo>
                  <a:lnTo>
                    <a:pt x="11" y="10"/>
                  </a:lnTo>
                  <a:lnTo>
                    <a:pt x="17" y="6"/>
                  </a:lnTo>
                  <a:lnTo>
                    <a:pt x="24" y="3"/>
                  </a:lnTo>
                  <a:lnTo>
                    <a:pt x="31" y="2"/>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68" name="Freeform 776"/>
            <p:cNvSpPr>
              <a:spLocks/>
            </p:cNvSpPr>
            <p:nvPr/>
          </p:nvSpPr>
          <p:spPr bwMode="auto">
            <a:xfrm>
              <a:off x="1083" y="1218"/>
              <a:ext cx="88" cy="39"/>
            </a:xfrm>
            <a:custGeom>
              <a:avLst/>
              <a:gdLst>
                <a:gd name="T0" fmla="*/ 44 w 88"/>
                <a:gd name="T1" fmla="*/ 0 h 39"/>
                <a:gd name="T2" fmla="*/ 53 w 88"/>
                <a:gd name="T3" fmla="*/ 1 h 39"/>
                <a:gd name="T4" fmla="*/ 61 w 88"/>
                <a:gd name="T5" fmla="*/ 2 h 39"/>
                <a:gd name="T6" fmla="*/ 69 w 88"/>
                <a:gd name="T7" fmla="*/ 3 h 39"/>
                <a:gd name="T8" fmla="*/ 75 w 88"/>
                <a:gd name="T9" fmla="*/ 5 h 39"/>
                <a:gd name="T10" fmla="*/ 80 w 88"/>
                <a:gd name="T11" fmla="*/ 9 h 39"/>
                <a:gd name="T12" fmla="*/ 84 w 88"/>
                <a:gd name="T13" fmla="*/ 12 h 39"/>
                <a:gd name="T14" fmla="*/ 87 w 88"/>
                <a:gd name="T15" fmla="*/ 16 h 39"/>
                <a:gd name="T16" fmla="*/ 88 w 88"/>
                <a:gd name="T17" fmla="*/ 19 h 39"/>
                <a:gd name="T18" fmla="*/ 87 w 88"/>
                <a:gd name="T19" fmla="*/ 24 h 39"/>
                <a:gd name="T20" fmla="*/ 84 w 88"/>
                <a:gd name="T21" fmla="*/ 27 h 39"/>
                <a:gd name="T22" fmla="*/ 80 w 88"/>
                <a:gd name="T23" fmla="*/ 31 h 39"/>
                <a:gd name="T24" fmla="*/ 75 w 88"/>
                <a:gd name="T25" fmla="*/ 33 h 39"/>
                <a:gd name="T26" fmla="*/ 69 w 88"/>
                <a:gd name="T27" fmla="*/ 36 h 39"/>
                <a:gd name="T28" fmla="*/ 61 w 88"/>
                <a:gd name="T29" fmla="*/ 38 h 39"/>
                <a:gd name="T30" fmla="*/ 53 w 88"/>
                <a:gd name="T31" fmla="*/ 39 h 39"/>
                <a:gd name="T32" fmla="*/ 44 w 88"/>
                <a:gd name="T33" fmla="*/ 39 h 39"/>
                <a:gd name="T34" fmla="*/ 36 w 88"/>
                <a:gd name="T35" fmla="*/ 39 h 39"/>
                <a:gd name="T36" fmla="*/ 28 w 88"/>
                <a:gd name="T37" fmla="*/ 38 h 39"/>
                <a:gd name="T38" fmla="*/ 20 w 88"/>
                <a:gd name="T39" fmla="*/ 36 h 39"/>
                <a:gd name="T40" fmla="*/ 14 w 88"/>
                <a:gd name="T41" fmla="*/ 33 h 39"/>
                <a:gd name="T42" fmla="*/ 7 w 88"/>
                <a:gd name="T43" fmla="*/ 31 h 39"/>
                <a:gd name="T44" fmla="*/ 3 w 88"/>
                <a:gd name="T45" fmla="*/ 27 h 39"/>
                <a:gd name="T46" fmla="*/ 1 w 88"/>
                <a:gd name="T47" fmla="*/ 24 h 39"/>
                <a:gd name="T48" fmla="*/ 0 w 88"/>
                <a:gd name="T49" fmla="*/ 19 h 39"/>
                <a:gd name="T50" fmla="*/ 1 w 88"/>
                <a:gd name="T51" fmla="*/ 16 h 39"/>
                <a:gd name="T52" fmla="*/ 3 w 88"/>
                <a:gd name="T53" fmla="*/ 12 h 39"/>
                <a:gd name="T54" fmla="*/ 7 w 88"/>
                <a:gd name="T55" fmla="*/ 9 h 39"/>
                <a:gd name="T56" fmla="*/ 14 w 88"/>
                <a:gd name="T57" fmla="*/ 5 h 39"/>
                <a:gd name="T58" fmla="*/ 20 w 88"/>
                <a:gd name="T59" fmla="*/ 3 h 39"/>
                <a:gd name="T60" fmla="*/ 28 w 88"/>
                <a:gd name="T61" fmla="*/ 2 h 39"/>
                <a:gd name="T62" fmla="*/ 36 w 88"/>
                <a:gd name="T63" fmla="*/ 1 h 39"/>
                <a:gd name="T64" fmla="*/ 44 w 8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9"/>
                <a:gd name="T101" fmla="*/ 88 w 88"/>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9">
                  <a:moveTo>
                    <a:pt x="44" y="0"/>
                  </a:moveTo>
                  <a:lnTo>
                    <a:pt x="53" y="1"/>
                  </a:lnTo>
                  <a:lnTo>
                    <a:pt x="61" y="2"/>
                  </a:lnTo>
                  <a:lnTo>
                    <a:pt x="69" y="3"/>
                  </a:lnTo>
                  <a:lnTo>
                    <a:pt x="75" y="5"/>
                  </a:lnTo>
                  <a:lnTo>
                    <a:pt x="80" y="9"/>
                  </a:lnTo>
                  <a:lnTo>
                    <a:pt x="84" y="12"/>
                  </a:lnTo>
                  <a:lnTo>
                    <a:pt x="87" y="16"/>
                  </a:lnTo>
                  <a:lnTo>
                    <a:pt x="88" y="19"/>
                  </a:lnTo>
                  <a:lnTo>
                    <a:pt x="87" y="24"/>
                  </a:lnTo>
                  <a:lnTo>
                    <a:pt x="84" y="27"/>
                  </a:lnTo>
                  <a:lnTo>
                    <a:pt x="80" y="31"/>
                  </a:lnTo>
                  <a:lnTo>
                    <a:pt x="75" y="33"/>
                  </a:lnTo>
                  <a:lnTo>
                    <a:pt x="69" y="36"/>
                  </a:lnTo>
                  <a:lnTo>
                    <a:pt x="61" y="38"/>
                  </a:lnTo>
                  <a:lnTo>
                    <a:pt x="53" y="39"/>
                  </a:lnTo>
                  <a:lnTo>
                    <a:pt x="44" y="39"/>
                  </a:lnTo>
                  <a:lnTo>
                    <a:pt x="36" y="39"/>
                  </a:lnTo>
                  <a:lnTo>
                    <a:pt x="28" y="38"/>
                  </a:lnTo>
                  <a:lnTo>
                    <a:pt x="20" y="36"/>
                  </a:lnTo>
                  <a:lnTo>
                    <a:pt x="14" y="33"/>
                  </a:lnTo>
                  <a:lnTo>
                    <a:pt x="7" y="31"/>
                  </a:lnTo>
                  <a:lnTo>
                    <a:pt x="3" y="27"/>
                  </a:lnTo>
                  <a:lnTo>
                    <a:pt x="1" y="24"/>
                  </a:lnTo>
                  <a:lnTo>
                    <a:pt x="0" y="19"/>
                  </a:lnTo>
                  <a:lnTo>
                    <a:pt x="1" y="16"/>
                  </a:lnTo>
                  <a:lnTo>
                    <a:pt x="3" y="12"/>
                  </a:lnTo>
                  <a:lnTo>
                    <a:pt x="7" y="9"/>
                  </a:lnTo>
                  <a:lnTo>
                    <a:pt x="14" y="5"/>
                  </a:lnTo>
                  <a:lnTo>
                    <a:pt x="20" y="3"/>
                  </a:lnTo>
                  <a:lnTo>
                    <a:pt x="28" y="2"/>
                  </a:lnTo>
                  <a:lnTo>
                    <a:pt x="36"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69" name="Freeform 777"/>
            <p:cNvSpPr>
              <a:spLocks/>
            </p:cNvSpPr>
            <p:nvPr/>
          </p:nvSpPr>
          <p:spPr bwMode="auto">
            <a:xfrm>
              <a:off x="1083" y="1218"/>
              <a:ext cx="88" cy="39"/>
            </a:xfrm>
            <a:custGeom>
              <a:avLst/>
              <a:gdLst>
                <a:gd name="T0" fmla="*/ 44 w 88"/>
                <a:gd name="T1" fmla="*/ 0 h 39"/>
                <a:gd name="T2" fmla="*/ 53 w 88"/>
                <a:gd name="T3" fmla="*/ 1 h 39"/>
                <a:gd name="T4" fmla="*/ 61 w 88"/>
                <a:gd name="T5" fmla="*/ 2 h 39"/>
                <a:gd name="T6" fmla="*/ 69 w 88"/>
                <a:gd name="T7" fmla="*/ 3 h 39"/>
                <a:gd name="T8" fmla="*/ 75 w 88"/>
                <a:gd name="T9" fmla="*/ 5 h 39"/>
                <a:gd name="T10" fmla="*/ 80 w 88"/>
                <a:gd name="T11" fmla="*/ 9 h 39"/>
                <a:gd name="T12" fmla="*/ 84 w 88"/>
                <a:gd name="T13" fmla="*/ 12 h 39"/>
                <a:gd name="T14" fmla="*/ 87 w 88"/>
                <a:gd name="T15" fmla="*/ 16 h 39"/>
                <a:gd name="T16" fmla="*/ 88 w 88"/>
                <a:gd name="T17" fmla="*/ 19 h 39"/>
                <a:gd name="T18" fmla="*/ 87 w 88"/>
                <a:gd name="T19" fmla="*/ 24 h 39"/>
                <a:gd name="T20" fmla="*/ 84 w 88"/>
                <a:gd name="T21" fmla="*/ 27 h 39"/>
                <a:gd name="T22" fmla="*/ 80 w 88"/>
                <a:gd name="T23" fmla="*/ 31 h 39"/>
                <a:gd name="T24" fmla="*/ 75 w 88"/>
                <a:gd name="T25" fmla="*/ 33 h 39"/>
                <a:gd name="T26" fmla="*/ 69 w 88"/>
                <a:gd name="T27" fmla="*/ 36 h 39"/>
                <a:gd name="T28" fmla="*/ 61 w 88"/>
                <a:gd name="T29" fmla="*/ 38 h 39"/>
                <a:gd name="T30" fmla="*/ 53 w 88"/>
                <a:gd name="T31" fmla="*/ 39 h 39"/>
                <a:gd name="T32" fmla="*/ 44 w 88"/>
                <a:gd name="T33" fmla="*/ 39 h 39"/>
                <a:gd name="T34" fmla="*/ 36 w 88"/>
                <a:gd name="T35" fmla="*/ 39 h 39"/>
                <a:gd name="T36" fmla="*/ 28 w 88"/>
                <a:gd name="T37" fmla="*/ 38 h 39"/>
                <a:gd name="T38" fmla="*/ 20 w 88"/>
                <a:gd name="T39" fmla="*/ 36 h 39"/>
                <a:gd name="T40" fmla="*/ 14 w 88"/>
                <a:gd name="T41" fmla="*/ 33 h 39"/>
                <a:gd name="T42" fmla="*/ 7 w 88"/>
                <a:gd name="T43" fmla="*/ 31 h 39"/>
                <a:gd name="T44" fmla="*/ 3 w 88"/>
                <a:gd name="T45" fmla="*/ 27 h 39"/>
                <a:gd name="T46" fmla="*/ 1 w 88"/>
                <a:gd name="T47" fmla="*/ 24 h 39"/>
                <a:gd name="T48" fmla="*/ 0 w 88"/>
                <a:gd name="T49" fmla="*/ 19 h 39"/>
                <a:gd name="T50" fmla="*/ 1 w 88"/>
                <a:gd name="T51" fmla="*/ 16 h 39"/>
                <a:gd name="T52" fmla="*/ 3 w 88"/>
                <a:gd name="T53" fmla="*/ 12 h 39"/>
                <a:gd name="T54" fmla="*/ 7 w 88"/>
                <a:gd name="T55" fmla="*/ 9 h 39"/>
                <a:gd name="T56" fmla="*/ 14 w 88"/>
                <a:gd name="T57" fmla="*/ 5 h 39"/>
                <a:gd name="T58" fmla="*/ 20 w 88"/>
                <a:gd name="T59" fmla="*/ 3 h 39"/>
                <a:gd name="T60" fmla="*/ 28 w 88"/>
                <a:gd name="T61" fmla="*/ 2 h 39"/>
                <a:gd name="T62" fmla="*/ 36 w 88"/>
                <a:gd name="T63" fmla="*/ 1 h 39"/>
                <a:gd name="T64" fmla="*/ 44 w 88"/>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9"/>
                <a:gd name="T101" fmla="*/ 88 w 88"/>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9">
                  <a:moveTo>
                    <a:pt x="44" y="0"/>
                  </a:moveTo>
                  <a:lnTo>
                    <a:pt x="53" y="1"/>
                  </a:lnTo>
                  <a:lnTo>
                    <a:pt x="61" y="2"/>
                  </a:lnTo>
                  <a:lnTo>
                    <a:pt x="69" y="3"/>
                  </a:lnTo>
                  <a:lnTo>
                    <a:pt x="75" y="5"/>
                  </a:lnTo>
                  <a:lnTo>
                    <a:pt x="80" y="9"/>
                  </a:lnTo>
                  <a:lnTo>
                    <a:pt x="84" y="12"/>
                  </a:lnTo>
                  <a:lnTo>
                    <a:pt x="87" y="16"/>
                  </a:lnTo>
                  <a:lnTo>
                    <a:pt x="88" y="19"/>
                  </a:lnTo>
                  <a:lnTo>
                    <a:pt x="87" y="24"/>
                  </a:lnTo>
                  <a:lnTo>
                    <a:pt x="84" y="27"/>
                  </a:lnTo>
                  <a:lnTo>
                    <a:pt x="80" y="31"/>
                  </a:lnTo>
                  <a:lnTo>
                    <a:pt x="75" y="33"/>
                  </a:lnTo>
                  <a:lnTo>
                    <a:pt x="69" y="36"/>
                  </a:lnTo>
                  <a:lnTo>
                    <a:pt x="61" y="38"/>
                  </a:lnTo>
                  <a:lnTo>
                    <a:pt x="53" y="39"/>
                  </a:lnTo>
                  <a:lnTo>
                    <a:pt x="44" y="39"/>
                  </a:lnTo>
                  <a:lnTo>
                    <a:pt x="36" y="39"/>
                  </a:lnTo>
                  <a:lnTo>
                    <a:pt x="28" y="38"/>
                  </a:lnTo>
                  <a:lnTo>
                    <a:pt x="20" y="36"/>
                  </a:lnTo>
                  <a:lnTo>
                    <a:pt x="14" y="33"/>
                  </a:lnTo>
                  <a:lnTo>
                    <a:pt x="7" y="31"/>
                  </a:lnTo>
                  <a:lnTo>
                    <a:pt x="3" y="27"/>
                  </a:lnTo>
                  <a:lnTo>
                    <a:pt x="1" y="24"/>
                  </a:lnTo>
                  <a:lnTo>
                    <a:pt x="0" y="19"/>
                  </a:lnTo>
                  <a:lnTo>
                    <a:pt x="1" y="16"/>
                  </a:lnTo>
                  <a:lnTo>
                    <a:pt x="3" y="12"/>
                  </a:lnTo>
                  <a:lnTo>
                    <a:pt x="7" y="9"/>
                  </a:lnTo>
                  <a:lnTo>
                    <a:pt x="14" y="5"/>
                  </a:lnTo>
                  <a:lnTo>
                    <a:pt x="20" y="3"/>
                  </a:lnTo>
                  <a:lnTo>
                    <a:pt x="28" y="2"/>
                  </a:lnTo>
                  <a:lnTo>
                    <a:pt x="36"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70" name="Freeform 778"/>
            <p:cNvSpPr>
              <a:spLocks/>
            </p:cNvSpPr>
            <p:nvPr/>
          </p:nvSpPr>
          <p:spPr bwMode="auto">
            <a:xfrm>
              <a:off x="1225" y="1122"/>
              <a:ext cx="202" cy="109"/>
            </a:xfrm>
            <a:custGeom>
              <a:avLst/>
              <a:gdLst>
                <a:gd name="T0" fmla="*/ 39 w 202"/>
                <a:gd name="T1" fmla="*/ 0 h 109"/>
                <a:gd name="T2" fmla="*/ 163 w 202"/>
                <a:gd name="T3" fmla="*/ 0 h 109"/>
                <a:gd name="T4" fmla="*/ 171 w 202"/>
                <a:gd name="T5" fmla="*/ 1 h 109"/>
                <a:gd name="T6" fmla="*/ 178 w 202"/>
                <a:gd name="T7" fmla="*/ 2 h 109"/>
                <a:gd name="T8" fmla="*/ 185 w 202"/>
                <a:gd name="T9" fmla="*/ 6 h 109"/>
                <a:gd name="T10" fmla="*/ 191 w 202"/>
                <a:gd name="T11" fmla="*/ 9 h 109"/>
                <a:gd name="T12" fmla="*/ 195 w 202"/>
                <a:gd name="T13" fmla="*/ 14 h 109"/>
                <a:gd name="T14" fmla="*/ 199 w 202"/>
                <a:gd name="T15" fmla="*/ 20 h 109"/>
                <a:gd name="T16" fmla="*/ 201 w 202"/>
                <a:gd name="T17" fmla="*/ 26 h 109"/>
                <a:gd name="T18" fmla="*/ 202 w 202"/>
                <a:gd name="T19" fmla="*/ 31 h 109"/>
                <a:gd name="T20" fmla="*/ 202 w 202"/>
                <a:gd name="T21" fmla="*/ 77 h 109"/>
                <a:gd name="T22" fmla="*/ 201 w 202"/>
                <a:gd name="T23" fmla="*/ 84 h 109"/>
                <a:gd name="T24" fmla="*/ 199 w 202"/>
                <a:gd name="T25" fmla="*/ 90 h 109"/>
                <a:gd name="T26" fmla="*/ 195 w 202"/>
                <a:gd name="T27" fmla="*/ 96 h 109"/>
                <a:gd name="T28" fmla="*/ 191 w 202"/>
                <a:gd name="T29" fmla="*/ 100 h 109"/>
                <a:gd name="T30" fmla="*/ 185 w 202"/>
                <a:gd name="T31" fmla="*/ 104 h 109"/>
                <a:gd name="T32" fmla="*/ 178 w 202"/>
                <a:gd name="T33" fmla="*/ 106 h 109"/>
                <a:gd name="T34" fmla="*/ 171 w 202"/>
                <a:gd name="T35" fmla="*/ 108 h 109"/>
                <a:gd name="T36" fmla="*/ 163 w 202"/>
                <a:gd name="T37" fmla="*/ 109 h 109"/>
                <a:gd name="T38" fmla="*/ 39 w 202"/>
                <a:gd name="T39" fmla="*/ 109 h 109"/>
                <a:gd name="T40" fmla="*/ 31 w 202"/>
                <a:gd name="T41" fmla="*/ 108 h 109"/>
                <a:gd name="T42" fmla="*/ 24 w 202"/>
                <a:gd name="T43" fmla="*/ 106 h 109"/>
                <a:gd name="T44" fmla="*/ 17 w 202"/>
                <a:gd name="T45" fmla="*/ 104 h 109"/>
                <a:gd name="T46" fmla="*/ 11 w 202"/>
                <a:gd name="T47" fmla="*/ 100 h 109"/>
                <a:gd name="T48" fmla="*/ 6 w 202"/>
                <a:gd name="T49" fmla="*/ 96 h 109"/>
                <a:gd name="T50" fmla="*/ 3 w 202"/>
                <a:gd name="T51" fmla="*/ 90 h 109"/>
                <a:gd name="T52" fmla="*/ 1 w 202"/>
                <a:gd name="T53" fmla="*/ 84 h 109"/>
                <a:gd name="T54" fmla="*/ 0 w 202"/>
                <a:gd name="T55" fmla="*/ 77 h 109"/>
                <a:gd name="T56" fmla="*/ 0 w 202"/>
                <a:gd name="T57" fmla="*/ 31 h 109"/>
                <a:gd name="T58" fmla="*/ 1 w 202"/>
                <a:gd name="T59" fmla="*/ 26 h 109"/>
                <a:gd name="T60" fmla="*/ 3 w 202"/>
                <a:gd name="T61" fmla="*/ 20 h 109"/>
                <a:gd name="T62" fmla="*/ 6 w 202"/>
                <a:gd name="T63" fmla="*/ 14 h 109"/>
                <a:gd name="T64" fmla="*/ 11 w 202"/>
                <a:gd name="T65" fmla="*/ 9 h 109"/>
                <a:gd name="T66" fmla="*/ 17 w 202"/>
                <a:gd name="T67" fmla="*/ 6 h 109"/>
                <a:gd name="T68" fmla="*/ 24 w 202"/>
                <a:gd name="T69" fmla="*/ 2 h 109"/>
                <a:gd name="T70" fmla="*/ 31 w 202"/>
                <a:gd name="T71" fmla="*/ 1 h 109"/>
                <a:gd name="T72" fmla="*/ 39 w 202"/>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09"/>
                <a:gd name="T113" fmla="*/ 202 w 202"/>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09">
                  <a:moveTo>
                    <a:pt x="39" y="0"/>
                  </a:moveTo>
                  <a:lnTo>
                    <a:pt x="163" y="0"/>
                  </a:lnTo>
                  <a:lnTo>
                    <a:pt x="171" y="1"/>
                  </a:lnTo>
                  <a:lnTo>
                    <a:pt x="178" y="2"/>
                  </a:lnTo>
                  <a:lnTo>
                    <a:pt x="185" y="6"/>
                  </a:lnTo>
                  <a:lnTo>
                    <a:pt x="191" y="9"/>
                  </a:lnTo>
                  <a:lnTo>
                    <a:pt x="195" y="14"/>
                  </a:lnTo>
                  <a:lnTo>
                    <a:pt x="199" y="20"/>
                  </a:lnTo>
                  <a:lnTo>
                    <a:pt x="201" y="26"/>
                  </a:lnTo>
                  <a:lnTo>
                    <a:pt x="202" y="31"/>
                  </a:lnTo>
                  <a:lnTo>
                    <a:pt x="202" y="77"/>
                  </a:lnTo>
                  <a:lnTo>
                    <a:pt x="201" y="84"/>
                  </a:lnTo>
                  <a:lnTo>
                    <a:pt x="199" y="90"/>
                  </a:lnTo>
                  <a:lnTo>
                    <a:pt x="195" y="96"/>
                  </a:lnTo>
                  <a:lnTo>
                    <a:pt x="191" y="100"/>
                  </a:lnTo>
                  <a:lnTo>
                    <a:pt x="185" y="104"/>
                  </a:lnTo>
                  <a:lnTo>
                    <a:pt x="178" y="106"/>
                  </a:lnTo>
                  <a:lnTo>
                    <a:pt x="171" y="108"/>
                  </a:lnTo>
                  <a:lnTo>
                    <a:pt x="163" y="109"/>
                  </a:lnTo>
                  <a:lnTo>
                    <a:pt x="39" y="109"/>
                  </a:lnTo>
                  <a:lnTo>
                    <a:pt x="31" y="108"/>
                  </a:lnTo>
                  <a:lnTo>
                    <a:pt x="24" y="106"/>
                  </a:lnTo>
                  <a:lnTo>
                    <a:pt x="17" y="104"/>
                  </a:lnTo>
                  <a:lnTo>
                    <a:pt x="11" y="100"/>
                  </a:lnTo>
                  <a:lnTo>
                    <a:pt x="6" y="96"/>
                  </a:lnTo>
                  <a:lnTo>
                    <a:pt x="3" y="90"/>
                  </a:lnTo>
                  <a:lnTo>
                    <a:pt x="1" y="84"/>
                  </a:lnTo>
                  <a:lnTo>
                    <a:pt x="0" y="77"/>
                  </a:lnTo>
                  <a:lnTo>
                    <a:pt x="0" y="31"/>
                  </a:lnTo>
                  <a:lnTo>
                    <a:pt x="1" y="26"/>
                  </a:lnTo>
                  <a:lnTo>
                    <a:pt x="3" y="20"/>
                  </a:lnTo>
                  <a:lnTo>
                    <a:pt x="6" y="14"/>
                  </a:lnTo>
                  <a:lnTo>
                    <a:pt x="11" y="9"/>
                  </a:lnTo>
                  <a:lnTo>
                    <a:pt x="17" y="6"/>
                  </a:lnTo>
                  <a:lnTo>
                    <a:pt x="24" y="2"/>
                  </a:lnTo>
                  <a:lnTo>
                    <a:pt x="31" y="1"/>
                  </a:lnTo>
                  <a:lnTo>
                    <a:pt x="39"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71" name="Freeform 779"/>
            <p:cNvSpPr>
              <a:spLocks/>
            </p:cNvSpPr>
            <p:nvPr/>
          </p:nvSpPr>
          <p:spPr bwMode="auto">
            <a:xfrm>
              <a:off x="1225" y="1122"/>
              <a:ext cx="202" cy="109"/>
            </a:xfrm>
            <a:custGeom>
              <a:avLst/>
              <a:gdLst>
                <a:gd name="T0" fmla="*/ 39 w 202"/>
                <a:gd name="T1" fmla="*/ 0 h 109"/>
                <a:gd name="T2" fmla="*/ 163 w 202"/>
                <a:gd name="T3" fmla="*/ 0 h 109"/>
                <a:gd name="T4" fmla="*/ 171 w 202"/>
                <a:gd name="T5" fmla="*/ 1 h 109"/>
                <a:gd name="T6" fmla="*/ 178 w 202"/>
                <a:gd name="T7" fmla="*/ 2 h 109"/>
                <a:gd name="T8" fmla="*/ 185 w 202"/>
                <a:gd name="T9" fmla="*/ 6 h 109"/>
                <a:gd name="T10" fmla="*/ 191 w 202"/>
                <a:gd name="T11" fmla="*/ 9 h 109"/>
                <a:gd name="T12" fmla="*/ 195 w 202"/>
                <a:gd name="T13" fmla="*/ 14 h 109"/>
                <a:gd name="T14" fmla="*/ 199 w 202"/>
                <a:gd name="T15" fmla="*/ 20 h 109"/>
                <a:gd name="T16" fmla="*/ 201 w 202"/>
                <a:gd name="T17" fmla="*/ 26 h 109"/>
                <a:gd name="T18" fmla="*/ 202 w 202"/>
                <a:gd name="T19" fmla="*/ 31 h 109"/>
                <a:gd name="T20" fmla="*/ 202 w 202"/>
                <a:gd name="T21" fmla="*/ 77 h 109"/>
                <a:gd name="T22" fmla="*/ 201 w 202"/>
                <a:gd name="T23" fmla="*/ 84 h 109"/>
                <a:gd name="T24" fmla="*/ 199 w 202"/>
                <a:gd name="T25" fmla="*/ 90 h 109"/>
                <a:gd name="T26" fmla="*/ 195 w 202"/>
                <a:gd name="T27" fmla="*/ 96 h 109"/>
                <a:gd name="T28" fmla="*/ 191 w 202"/>
                <a:gd name="T29" fmla="*/ 100 h 109"/>
                <a:gd name="T30" fmla="*/ 185 w 202"/>
                <a:gd name="T31" fmla="*/ 104 h 109"/>
                <a:gd name="T32" fmla="*/ 178 w 202"/>
                <a:gd name="T33" fmla="*/ 106 h 109"/>
                <a:gd name="T34" fmla="*/ 171 w 202"/>
                <a:gd name="T35" fmla="*/ 108 h 109"/>
                <a:gd name="T36" fmla="*/ 163 w 202"/>
                <a:gd name="T37" fmla="*/ 109 h 109"/>
                <a:gd name="T38" fmla="*/ 39 w 202"/>
                <a:gd name="T39" fmla="*/ 109 h 109"/>
                <a:gd name="T40" fmla="*/ 31 w 202"/>
                <a:gd name="T41" fmla="*/ 108 h 109"/>
                <a:gd name="T42" fmla="*/ 24 w 202"/>
                <a:gd name="T43" fmla="*/ 106 h 109"/>
                <a:gd name="T44" fmla="*/ 17 w 202"/>
                <a:gd name="T45" fmla="*/ 104 h 109"/>
                <a:gd name="T46" fmla="*/ 11 w 202"/>
                <a:gd name="T47" fmla="*/ 100 h 109"/>
                <a:gd name="T48" fmla="*/ 6 w 202"/>
                <a:gd name="T49" fmla="*/ 96 h 109"/>
                <a:gd name="T50" fmla="*/ 3 w 202"/>
                <a:gd name="T51" fmla="*/ 90 h 109"/>
                <a:gd name="T52" fmla="*/ 1 w 202"/>
                <a:gd name="T53" fmla="*/ 84 h 109"/>
                <a:gd name="T54" fmla="*/ 0 w 202"/>
                <a:gd name="T55" fmla="*/ 77 h 109"/>
                <a:gd name="T56" fmla="*/ 0 w 202"/>
                <a:gd name="T57" fmla="*/ 31 h 109"/>
                <a:gd name="T58" fmla="*/ 1 w 202"/>
                <a:gd name="T59" fmla="*/ 26 h 109"/>
                <a:gd name="T60" fmla="*/ 3 w 202"/>
                <a:gd name="T61" fmla="*/ 20 h 109"/>
                <a:gd name="T62" fmla="*/ 6 w 202"/>
                <a:gd name="T63" fmla="*/ 14 h 109"/>
                <a:gd name="T64" fmla="*/ 11 w 202"/>
                <a:gd name="T65" fmla="*/ 9 h 109"/>
                <a:gd name="T66" fmla="*/ 17 w 202"/>
                <a:gd name="T67" fmla="*/ 6 h 109"/>
                <a:gd name="T68" fmla="*/ 24 w 202"/>
                <a:gd name="T69" fmla="*/ 2 h 109"/>
                <a:gd name="T70" fmla="*/ 31 w 202"/>
                <a:gd name="T71" fmla="*/ 1 h 109"/>
                <a:gd name="T72" fmla="*/ 39 w 202"/>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09"/>
                <a:gd name="T113" fmla="*/ 202 w 202"/>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09">
                  <a:moveTo>
                    <a:pt x="39" y="0"/>
                  </a:moveTo>
                  <a:lnTo>
                    <a:pt x="163" y="0"/>
                  </a:lnTo>
                  <a:lnTo>
                    <a:pt x="171" y="1"/>
                  </a:lnTo>
                  <a:lnTo>
                    <a:pt x="178" y="2"/>
                  </a:lnTo>
                  <a:lnTo>
                    <a:pt x="185" y="6"/>
                  </a:lnTo>
                  <a:lnTo>
                    <a:pt x="191" y="9"/>
                  </a:lnTo>
                  <a:lnTo>
                    <a:pt x="195" y="14"/>
                  </a:lnTo>
                  <a:lnTo>
                    <a:pt x="199" y="20"/>
                  </a:lnTo>
                  <a:lnTo>
                    <a:pt x="201" y="26"/>
                  </a:lnTo>
                  <a:lnTo>
                    <a:pt x="202" y="31"/>
                  </a:lnTo>
                  <a:lnTo>
                    <a:pt x="202" y="77"/>
                  </a:lnTo>
                  <a:lnTo>
                    <a:pt x="201" y="84"/>
                  </a:lnTo>
                  <a:lnTo>
                    <a:pt x="199" y="90"/>
                  </a:lnTo>
                  <a:lnTo>
                    <a:pt x="195" y="96"/>
                  </a:lnTo>
                  <a:lnTo>
                    <a:pt x="191" y="100"/>
                  </a:lnTo>
                  <a:lnTo>
                    <a:pt x="185" y="104"/>
                  </a:lnTo>
                  <a:lnTo>
                    <a:pt x="178" y="106"/>
                  </a:lnTo>
                  <a:lnTo>
                    <a:pt x="171" y="108"/>
                  </a:lnTo>
                  <a:lnTo>
                    <a:pt x="163" y="109"/>
                  </a:lnTo>
                  <a:lnTo>
                    <a:pt x="39" y="109"/>
                  </a:lnTo>
                  <a:lnTo>
                    <a:pt x="31" y="108"/>
                  </a:lnTo>
                  <a:lnTo>
                    <a:pt x="24" y="106"/>
                  </a:lnTo>
                  <a:lnTo>
                    <a:pt x="17" y="104"/>
                  </a:lnTo>
                  <a:lnTo>
                    <a:pt x="11" y="100"/>
                  </a:lnTo>
                  <a:lnTo>
                    <a:pt x="6" y="96"/>
                  </a:lnTo>
                  <a:lnTo>
                    <a:pt x="3" y="90"/>
                  </a:lnTo>
                  <a:lnTo>
                    <a:pt x="1" y="84"/>
                  </a:lnTo>
                  <a:lnTo>
                    <a:pt x="0" y="77"/>
                  </a:lnTo>
                  <a:lnTo>
                    <a:pt x="0" y="31"/>
                  </a:lnTo>
                  <a:lnTo>
                    <a:pt x="1" y="26"/>
                  </a:lnTo>
                  <a:lnTo>
                    <a:pt x="3" y="20"/>
                  </a:lnTo>
                  <a:lnTo>
                    <a:pt x="6" y="14"/>
                  </a:lnTo>
                  <a:lnTo>
                    <a:pt x="11" y="9"/>
                  </a:lnTo>
                  <a:lnTo>
                    <a:pt x="17" y="6"/>
                  </a:lnTo>
                  <a:lnTo>
                    <a:pt x="24" y="2"/>
                  </a:lnTo>
                  <a:lnTo>
                    <a:pt x="31" y="1"/>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72" name="Freeform 780"/>
            <p:cNvSpPr>
              <a:spLocks/>
            </p:cNvSpPr>
            <p:nvPr/>
          </p:nvSpPr>
          <p:spPr bwMode="auto">
            <a:xfrm>
              <a:off x="1296" y="1165"/>
              <a:ext cx="88" cy="40"/>
            </a:xfrm>
            <a:custGeom>
              <a:avLst/>
              <a:gdLst>
                <a:gd name="T0" fmla="*/ 44 w 88"/>
                <a:gd name="T1" fmla="*/ 0 h 40"/>
                <a:gd name="T2" fmla="*/ 52 w 88"/>
                <a:gd name="T3" fmla="*/ 1 h 40"/>
                <a:gd name="T4" fmla="*/ 60 w 88"/>
                <a:gd name="T5" fmla="*/ 2 h 40"/>
                <a:gd name="T6" fmla="*/ 69 w 88"/>
                <a:gd name="T7" fmla="*/ 4 h 40"/>
                <a:gd name="T8" fmla="*/ 75 w 88"/>
                <a:gd name="T9" fmla="*/ 6 h 40"/>
                <a:gd name="T10" fmla="*/ 80 w 88"/>
                <a:gd name="T11" fmla="*/ 9 h 40"/>
                <a:gd name="T12" fmla="*/ 84 w 88"/>
                <a:gd name="T13" fmla="*/ 13 h 40"/>
                <a:gd name="T14" fmla="*/ 87 w 88"/>
                <a:gd name="T15" fmla="*/ 16 h 40"/>
                <a:gd name="T16" fmla="*/ 88 w 88"/>
                <a:gd name="T17" fmla="*/ 20 h 40"/>
                <a:gd name="T18" fmla="*/ 87 w 88"/>
                <a:gd name="T19" fmla="*/ 25 h 40"/>
                <a:gd name="T20" fmla="*/ 84 w 88"/>
                <a:gd name="T21" fmla="*/ 28 h 40"/>
                <a:gd name="T22" fmla="*/ 80 w 88"/>
                <a:gd name="T23" fmla="*/ 32 h 40"/>
                <a:gd name="T24" fmla="*/ 75 w 88"/>
                <a:gd name="T25" fmla="*/ 34 h 40"/>
                <a:gd name="T26" fmla="*/ 69 w 88"/>
                <a:gd name="T27" fmla="*/ 36 h 40"/>
                <a:gd name="T28" fmla="*/ 60 w 88"/>
                <a:gd name="T29" fmla="*/ 39 h 40"/>
                <a:gd name="T30" fmla="*/ 52 w 88"/>
                <a:gd name="T31" fmla="*/ 40 h 40"/>
                <a:gd name="T32" fmla="*/ 44 w 88"/>
                <a:gd name="T33" fmla="*/ 40 h 40"/>
                <a:gd name="T34" fmla="*/ 35 w 88"/>
                <a:gd name="T35" fmla="*/ 40 h 40"/>
                <a:gd name="T36" fmla="*/ 27 w 88"/>
                <a:gd name="T37" fmla="*/ 39 h 40"/>
                <a:gd name="T38" fmla="*/ 19 w 88"/>
                <a:gd name="T39" fmla="*/ 36 h 40"/>
                <a:gd name="T40" fmla="*/ 13 w 88"/>
                <a:gd name="T41" fmla="*/ 34 h 40"/>
                <a:gd name="T42" fmla="*/ 8 w 88"/>
                <a:gd name="T43" fmla="*/ 32 h 40"/>
                <a:gd name="T44" fmla="*/ 4 w 88"/>
                <a:gd name="T45" fmla="*/ 28 h 40"/>
                <a:gd name="T46" fmla="*/ 1 w 88"/>
                <a:gd name="T47" fmla="*/ 25 h 40"/>
                <a:gd name="T48" fmla="*/ 0 w 88"/>
                <a:gd name="T49" fmla="*/ 20 h 40"/>
                <a:gd name="T50" fmla="*/ 1 w 88"/>
                <a:gd name="T51" fmla="*/ 16 h 40"/>
                <a:gd name="T52" fmla="*/ 4 w 88"/>
                <a:gd name="T53" fmla="*/ 13 h 40"/>
                <a:gd name="T54" fmla="*/ 8 w 88"/>
                <a:gd name="T55" fmla="*/ 9 h 40"/>
                <a:gd name="T56" fmla="*/ 13 w 88"/>
                <a:gd name="T57" fmla="*/ 6 h 40"/>
                <a:gd name="T58" fmla="*/ 19 w 88"/>
                <a:gd name="T59" fmla="*/ 4 h 40"/>
                <a:gd name="T60" fmla="*/ 27 w 88"/>
                <a:gd name="T61" fmla="*/ 2 h 40"/>
                <a:gd name="T62" fmla="*/ 35 w 88"/>
                <a:gd name="T63" fmla="*/ 1 h 40"/>
                <a:gd name="T64" fmla="*/ 44 w 88"/>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40"/>
                <a:gd name="T101" fmla="*/ 88 w 88"/>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40">
                  <a:moveTo>
                    <a:pt x="44" y="0"/>
                  </a:moveTo>
                  <a:lnTo>
                    <a:pt x="52" y="1"/>
                  </a:lnTo>
                  <a:lnTo>
                    <a:pt x="60" y="2"/>
                  </a:lnTo>
                  <a:lnTo>
                    <a:pt x="69" y="4"/>
                  </a:lnTo>
                  <a:lnTo>
                    <a:pt x="75" y="6"/>
                  </a:lnTo>
                  <a:lnTo>
                    <a:pt x="80" y="9"/>
                  </a:lnTo>
                  <a:lnTo>
                    <a:pt x="84" y="13"/>
                  </a:lnTo>
                  <a:lnTo>
                    <a:pt x="87" y="16"/>
                  </a:lnTo>
                  <a:lnTo>
                    <a:pt x="88" y="20"/>
                  </a:lnTo>
                  <a:lnTo>
                    <a:pt x="87" y="25"/>
                  </a:lnTo>
                  <a:lnTo>
                    <a:pt x="84" y="28"/>
                  </a:lnTo>
                  <a:lnTo>
                    <a:pt x="80" y="32"/>
                  </a:lnTo>
                  <a:lnTo>
                    <a:pt x="75" y="34"/>
                  </a:lnTo>
                  <a:lnTo>
                    <a:pt x="69" y="36"/>
                  </a:lnTo>
                  <a:lnTo>
                    <a:pt x="60" y="39"/>
                  </a:lnTo>
                  <a:lnTo>
                    <a:pt x="52" y="40"/>
                  </a:lnTo>
                  <a:lnTo>
                    <a:pt x="44" y="40"/>
                  </a:lnTo>
                  <a:lnTo>
                    <a:pt x="35" y="40"/>
                  </a:lnTo>
                  <a:lnTo>
                    <a:pt x="27" y="39"/>
                  </a:lnTo>
                  <a:lnTo>
                    <a:pt x="19" y="36"/>
                  </a:lnTo>
                  <a:lnTo>
                    <a:pt x="13" y="34"/>
                  </a:lnTo>
                  <a:lnTo>
                    <a:pt x="8" y="32"/>
                  </a:lnTo>
                  <a:lnTo>
                    <a:pt x="4" y="28"/>
                  </a:lnTo>
                  <a:lnTo>
                    <a:pt x="1" y="25"/>
                  </a:lnTo>
                  <a:lnTo>
                    <a:pt x="0" y="20"/>
                  </a:lnTo>
                  <a:lnTo>
                    <a:pt x="1" y="16"/>
                  </a:lnTo>
                  <a:lnTo>
                    <a:pt x="4" y="13"/>
                  </a:lnTo>
                  <a:lnTo>
                    <a:pt x="8" y="9"/>
                  </a:lnTo>
                  <a:lnTo>
                    <a:pt x="13" y="6"/>
                  </a:lnTo>
                  <a:lnTo>
                    <a:pt x="19" y="4"/>
                  </a:lnTo>
                  <a:lnTo>
                    <a:pt x="27"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73" name="Freeform 781"/>
            <p:cNvSpPr>
              <a:spLocks/>
            </p:cNvSpPr>
            <p:nvPr/>
          </p:nvSpPr>
          <p:spPr bwMode="auto">
            <a:xfrm>
              <a:off x="1296" y="1165"/>
              <a:ext cx="88" cy="40"/>
            </a:xfrm>
            <a:custGeom>
              <a:avLst/>
              <a:gdLst>
                <a:gd name="T0" fmla="*/ 44 w 88"/>
                <a:gd name="T1" fmla="*/ 0 h 40"/>
                <a:gd name="T2" fmla="*/ 52 w 88"/>
                <a:gd name="T3" fmla="*/ 1 h 40"/>
                <a:gd name="T4" fmla="*/ 60 w 88"/>
                <a:gd name="T5" fmla="*/ 2 h 40"/>
                <a:gd name="T6" fmla="*/ 69 w 88"/>
                <a:gd name="T7" fmla="*/ 4 h 40"/>
                <a:gd name="T8" fmla="*/ 75 w 88"/>
                <a:gd name="T9" fmla="*/ 6 h 40"/>
                <a:gd name="T10" fmla="*/ 80 w 88"/>
                <a:gd name="T11" fmla="*/ 9 h 40"/>
                <a:gd name="T12" fmla="*/ 84 w 88"/>
                <a:gd name="T13" fmla="*/ 13 h 40"/>
                <a:gd name="T14" fmla="*/ 87 w 88"/>
                <a:gd name="T15" fmla="*/ 16 h 40"/>
                <a:gd name="T16" fmla="*/ 88 w 88"/>
                <a:gd name="T17" fmla="*/ 20 h 40"/>
                <a:gd name="T18" fmla="*/ 87 w 88"/>
                <a:gd name="T19" fmla="*/ 25 h 40"/>
                <a:gd name="T20" fmla="*/ 84 w 88"/>
                <a:gd name="T21" fmla="*/ 28 h 40"/>
                <a:gd name="T22" fmla="*/ 80 w 88"/>
                <a:gd name="T23" fmla="*/ 32 h 40"/>
                <a:gd name="T24" fmla="*/ 75 w 88"/>
                <a:gd name="T25" fmla="*/ 34 h 40"/>
                <a:gd name="T26" fmla="*/ 69 w 88"/>
                <a:gd name="T27" fmla="*/ 36 h 40"/>
                <a:gd name="T28" fmla="*/ 60 w 88"/>
                <a:gd name="T29" fmla="*/ 39 h 40"/>
                <a:gd name="T30" fmla="*/ 52 w 88"/>
                <a:gd name="T31" fmla="*/ 40 h 40"/>
                <a:gd name="T32" fmla="*/ 44 w 88"/>
                <a:gd name="T33" fmla="*/ 40 h 40"/>
                <a:gd name="T34" fmla="*/ 35 w 88"/>
                <a:gd name="T35" fmla="*/ 40 h 40"/>
                <a:gd name="T36" fmla="*/ 27 w 88"/>
                <a:gd name="T37" fmla="*/ 39 h 40"/>
                <a:gd name="T38" fmla="*/ 19 w 88"/>
                <a:gd name="T39" fmla="*/ 36 h 40"/>
                <a:gd name="T40" fmla="*/ 13 w 88"/>
                <a:gd name="T41" fmla="*/ 34 h 40"/>
                <a:gd name="T42" fmla="*/ 8 w 88"/>
                <a:gd name="T43" fmla="*/ 32 h 40"/>
                <a:gd name="T44" fmla="*/ 4 w 88"/>
                <a:gd name="T45" fmla="*/ 28 h 40"/>
                <a:gd name="T46" fmla="*/ 1 w 88"/>
                <a:gd name="T47" fmla="*/ 25 h 40"/>
                <a:gd name="T48" fmla="*/ 0 w 88"/>
                <a:gd name="T49" fmla="*/ 20 h 40"/>
                <a:gd name="T50" fmla="*/ 1 w 88"/>
                <a:gd name="T51" fmla="*/ 16 h 40"/>
                <a:gd name="T52" fmla="*/ 4 w 88"/>
                <a:gd name="T53" fmla="*/ 13 h 40"/>
                <a:gd name="T54" fmla="*/ 8 w 88"/>
                <a:gd name="T55" fmla="*/ 9 h 40"/>
                <a:gd name="T56" fmla="*/ 13 w 88"/>
                <a:gd name="T57" fmla="*/ 6 h 40"/>
                <a:gd name="T58" fmla="*/ 19 w 88"/>
                <a:gd name="T59" fmla="*/ 4 h 40"/>
                <a:gd name="T60" fmla="*/ 27 w 88"/>
                <a:gd name="T61" fmla="*/ 2 h 40"/>
                <a:gd name="T62" fmla="*/ 35 w 88"/>
                <a:gd name="T63" fmla="*/ 1 h 40"/>
                <a:gd name="T64" fmla="*/ 44 w 88"/>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40"/>
                <a:gd name="T101" fmla="*/ 88 w 88"/>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40">
                  <a:moveTo>
                    <a:pt x="44" y="0"/>
                  </a:moveTo>
                  <a:lnTo>
                    <a:pt x="52" y="1"/>
                  </a:lnTo>
                  <a:lnTo>
                    <a:pt x="60" y="2"/>
                  </a:lnTo>
                  <a:lnTo>
                    <a:pt x="69" y="4"/>
                  </a:lnTo>
                  <a:lnTo>
                    <a:pt x="75" y="6"/>
                  </a:lnTo>
                  <a:lnTo>
                    <a:pt x="80" y="9"/>
                  </a:lnTo>
                  <a:lnTo>
                    <a:pt x="84" y="13"/>
                  </a:lnTo>
                  <a:lnTo>
                    <a:pt x="87" y="16"/>
                  </a:lnTo>
                  <a:lnTo>
                    <a:pt x="88" y="20"/>
                  </a:lnTo>
                  <a:lnTo>
                    <a:pt x="87" y="25"/>
                  </a:lnTo>
                  <a:lnTo>
                    <a:pt x="84" y="28"/>
                  </a:lnTo>
                  <a:lnTo>
                    <a:pt x="80" y="32"/>
                  </a:lnTo>
                  <a:lnTo>
                    <a:pt x="75" y="34"/>
                  </a:lnTo>
                  <a:lnTo>
                    <a:pt x="69" y="36"/>
                  </a:lnTo>
                  <a:lnTo>
                    <a:pt x="60" y="39"/>
                  </a:lnTo>
                  <a:lnTo>
                    <a:pt x="52" y="40"/>
                  </a:lnTo>
                  <a:lnTo>
                    <a:pt x="44" y="40"/>
                  </a:lnTo>
                  <a:lnTo>
                    <a:pt x="35" y="40"/>
                  </a:lnTo>
                  <a:lnTo>
                    <a:pt x="27" y="39"/>
                  </a:lnTo>
                  <a:lnTo>
                    <a:pt x="19" y="36"/>
                  </a:lnTo>
                  <a:lnTo>
                    <a:pt x="13" y="34"/>
                  </a:lnTo>
                  <a:lnTo>
                    <a:pt x="8" y="32"/>
                  </a:lnTo>
                  <a:lnTo>
                    <a:pt x="4" y="28"/>
                  </a:lnTo>
                  <a:lnTo>
                    <a:pt x="1" y="25"/>
                  </a:lnTo>
                  <a:lnTo>
                    <a:pt x="0" y="20"/>
                  </a:lnTo>
                  <a:lnTo>
                    <a:pt x="1" y="16"/>
                  </a:lnTo>
                  <a:lnTo>
                    <a:pt x="4" y="13"/>
                  </a:lnTo>
                  <a:lnTo>
                    <a:pt x="8" y="9"/>
                  </a:lnTo>
                  <a:lnTo>
                    <a:pt x="13" y="6"/>
                  </a:lnTo>
                  <a:lnTo>
                    <a:pt x="19" y="4"/>
                  </a:lnTo>
                  <a:lnTo>
                    <a:pt x="27"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74" name="Freeform 782"/>
            <p:cNvSpPr>
              <a:spLocks/>
            </p:cNvSpPr>
            <p:nvPr/>
          </p:nvSpPr>
          <p:spPr bwMode="auto">
            <a:xfrm>
              <a:off x="1634" y="1262"/>
              <a:ext cx="204" cy="109"/>
            </a:xfrm>
            <a:custGeom>
              <a:avLst/>
              <a:gdLst>
                <a:gd name="T0" fmla="*/ 40 w 204"/>
                <a:gd name="T1" fmla="*/ 0 h 109"/>
                <a:gd name="T2" fmla="*/ 163 w 204"/>
                <a:gd name="T3" fmla="*/ 0 h 109"/>
                <a:gd name="T4" fmla="*/ 171 w 204"/>
                <a:gd name="T5" fmla="*/ 1 h 109"/>
                <a:gd name="T6" fmla="*/ 178 w 204"/>
                <a:gd name="T7" fmla="*/ 2 h 109"/>
                <a:gd name="T8" fmla="*/ 186 w 204"/>
                <a:gd name="T9" fmla="*/ 6 h 109"/>
                <a:gd name="T10" fmla="*/ 192 w 204"/>
                <a:gd name="T11" fmla="*/ 9 h 109"/>
                <a:gd name="T12" fmla="*/ 197 w 204"/>
                <a:gd name="T13" fmla="*/ 14 h 109"/>
                <a:gd name="T14" fmla="*/ 200 w 204"/>
                <a:gd name="T15" fmla="*/ 20 h 109"/>
                <a:gd name="T16" fmla="*/ 203 w 204"/>
                <a:gd name="T17" fmla="*/ 25 h 109"/>
                <a:gd name="T18" fmla="*/ 204 w 204"/>
                <a:gd name="T19" fmla="*/ 31 h 109"/>
                <a:gd name="T20" fmla="*/ 204 w 204"/>
                <a:gd name="T21" fmla="*/ 78 h 109"/>
                <a:gd name="T22" fmla="*/ 203 w 204"/>
                <a:gd name="T23" fmla="*/ 84 h 109"/>
                <a:gd name="T24" fmla="*/ 200 w 204"/>
                <a:gd name="T25" fmla="*/ 89 h 109"/>
                <a:gd name="T26" fmla="*/ 197 w 204"/>
                <a:gd name="T27" fmla="*/ 95 h 109"/>
                <a:gd name="T28" fmla="*/ 192 w 204"/>
                <a:gd name="T29" fmla="*/ 100 h 109"/>
                <a:gd name="T30" fmla="*/ 186 w 204"/>
                <a:gd name="T31" fmla="*/ 103 h 109"/>
                <a:gd name="T32" fmla="*/ 178 w 204"/>
                <a:gd name="T33" fmla="*/ 107 h 109"/>
                <a:gd name="T34" fmla="*/ 171 w 204"/>
                <a:gd name="T35" fmla="*/ 108 h 109"/>
                <a:gd name="T36" fmla="*/ 163 w 204"/>
                <a:gd name="T37" fmla="*/ 109 h 109"/>
                <a:gd name="T38" fmla="*/ 40 w 204"/>
                <a:gd name="T39" fmla="*/ 109 h 109"/>
                <a:gd name="T40" fmla="*/ 32 w 204"/>
                <a:gd name="T41" fmla="*/ 108 h 109"/>
                <a:gd name="T42" fmla="*/ 25 w 204"/>
                <a:gd name="T43" fmla="*/ 107 h 109"/>
                <a:gd name="T44" fmla="*/ 18 w 204"/>
                <a:gd name="T45" fmla="*/ 103 h 109"/>
                <a:gd name="T46" fmla="*/ 13 w 204"/>
                <a:gd name="T47" fmla="*/ 100 h 109"/>
                <a:gd name="T48" fmla="*/ 8 w 204"/>
                <a:gd name="T49" fmla="*/ 95 h 109"/>
                <a:gd name="T50" fmla="*/ 4 w 204"/>
                <a:gd name="T51" fmla="*/ 89 h 109"/>
                <a:gd name="T52" fmla="*/ 1 w 204"/>
                <a:gd name="T53" fmla="*/ 84 h 109"/>
                <a:gd name="T54" fmla="*/ 0 w 204"/>
                <a:gd name="T55" fmla="*/ 78 h 109"/>
                <a:gd name="T56" fmla="*/ 0 w 204"/>
                <a:gd name="T57" fmla="*/ 31 h 109"/>
                <a:gd name="T58" fmla="*/ 1 w 204"/>
                <a:gd name="T59" fmla="*/ 25 h 109"/>
                <a:gd name="T60" fmla="*/ 4 w 204"/>
                <a:gd name="T61" fmla="*/ 20 h 109"/>
                <a:gd name="T62" fmla="*/ 8 w 204"/>
                <a:gd name="T63" fmla="*/ 14 h 109"/>
                <a:gd name="T64" fmla="*/ 13 w 204"/>
                <a:gd name="T65" fmla="*/ 9 h 109"/>
                <a:gd name="T66" fmla="*/ 18 w 204"/>
                <a:gd name="T67" fmla="*/ 6 h 109"/>
                <a:gd name="T68" fmla="*/ 25 w 204"/>
                <a:gd name="T69" fmla="*/ 2 h 109"/>
                <a:gd name="T70" fmla="*/ 32 w 204"/>
                <a:gd name="T71" fmla="*/ 1 h 109"/>
                <a:gd name="T72" fmla="*/ 40 w 204"/>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09"/>
                <a:gd name="T113" fmla="*/ 204 w 204"/>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09">
                  <a:moveTo>
                    <a:pt x="40" y="0"/>
                  </a:moveTo>
                  <a:lnTo>
                    <a:pt x="163" y="0"/>
                  </a:lnTo>
                  <a:lnTo>
                    <a:pt x="171" y="1"/>
                  </a:lnTo>
                  <a:lnTo>
                    <a:pt x="178" y="2"/>
                  </a:lnTo>
                  <a:lnTo>
                    <a:pt x="186" y="6"/>
                  </a:lnTo>
                  <a:lnTo>
                    <a:pt x="192" y="9"/>
                  </a:lnTo>
                  <a:lnTo>
                    <a:pt x="197" y="14"/>
                  </a:lnTo>
                  <a:lnTo>
                    <a:pt x="200" y="20"/>
                  </a:lnTo>
                  <a:lnTo>
                    <a:pt x="203" y="25"/>
                  </a:lnTo>
                  <a:lnTo>
                    <a:pt x="204" y="31"/>
                  </a:lnTo>
                  <a:lnTo>
                    <a:pt x="204" y="78"/>
                  </a:lnTo>
                  <a:lnTo>
                    <a:pt x="203" y="84"/>
                  </a:lnTo>
                  <a:lnTo>
                    <a:pt x="200" y="89"/>
                  </a:lnTo>
                  <a:lnTo>
                    <a:pt x="197" y="95"/>
                  </a:lnTo>
                  <a:lnTo>
                    <a:pt x="192" y="100"/>
                  </a:lnTo>
                  <a:lnTo>
                    <a:pt x="186" y="103"/>
                  </a:lnTo>
                  <a:lnTo>
                    <a:pt x="178" y="107"/>
                  </a:lnTo>
                  <a:lnTo>
                    <a:pt x="171" y="108"/>
                  </a:lnTo>
                  <a:lnTo>
                    <a:pt x="163" y="109"/>
                  </a:lnTo>
                  <a:lnTo>
                    <a:pt x="40" y="109"/>
                  </a:lnTo>
                  <a:lnTo>
                    <a:pt x="32" y="108"/>
                  </a:lnTo>
                  <a:lnTo>
                    <a:pt x="25" y="107"/>
                  </a:lnTo>
                  <a:lnTo>
                    <a:pt x="18" y="103"/>
                  </a:lnTo>
                  <a:lnTo>
                    <a:pt x="13" y="100"/>
                  </a:lnTo>
                  <a:lnTo>
                    <a:pt x="8" y="95"/>
                  </a:lnTo>
                  <a:lnTo>
                    <a:pt x="4" y="89"/>
                  </a:lnTo>
                  <a:lnTo>
                    <a:pt x="1" y="84"/>
                  </a:lnTo>
                  <a:lnTo>
                    <a:pt x="0" y="78"/>
                  </a:lnTo>
                  <a:lnTo>
                    <a:pt x="0" y="31"/>
                  </a:lnTo>
                  <a:lnTo>
                    <a:pt x="1" y="25"/>
                  </a:lnTo>
                  <a:lnTo>
                    <a:pt x="4" y="20"/>
                  </a:lnTo>
                  <a:lnTo>
                    <a:pt x="8" y="14"/>
                  </a:lnTo>
                  <a:lnTo>
                    <a:pt x="13" y="9"/>
                  </a:lnTo>
                  <a:lnTo>
                    <a:pt x="18" y="6"/>
                  </a:lnTo>
                  <a:lnTo>
                    <a:pt x="25" y="2"/>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75" name="Freeform 783"/>
            <p:cNvSpPr>
              <a:spLocks/>
            </p:cNvSpPr>
            <p:nvPr/>
          </p:nvSpPr>
          <p:spPr bwMode="auto">
            <a:xfrm>
              <a:off x="1634" y="1262"/>
              <a:ext cx="204" cy="109"/>
            </a:xfrm>
            <a:custGeom>
              <a:avLst/>
              <a:gdLst>
                <a:gd name="T0" fmla="*/ 40 w 204"/>
                <a:gd name="T1" fmla="*/ 0 h 109"/>
                <a:gd name="T2" fmla="*/ 163 w 204"/>
                <a:gd name="T3" fmla="*/ 0 h 109"/>
                <a:gd name="T4" fmla="*/ 171 w 204"/>
                <a:gd name="T5" fmla="*/ 1 h 109"/>
                <a:gd name="T6" fmla="*/ 178 w 204"/>
                <a:gd name="T7" fmla="*/ 2 h 109"/>
                <a:gd name="T8" fmla="*/ 186 w 204"/>
                <a:gd name="T9" fmla="*/ 6 h 109"/>
                <a:gd name="T10" fmla="*/ 192 w 204"/>
                <a:gd name="T11" fmla="*/ 9 h 109"/>
                <a:gd name="T12" fmla="*/ 197 w 204"/>
                <a:gd name="T13" fmla="*/ 14 h 109"/>
                <a:gd name="T14" fmla="*/ 200 w 204"/>
                <a:gd name="T15" fmla="*/ 20 h 109"/>
                <a:gd name="T16" fmla="*/ 203 w 204"/>
                <a:gd name="T17" fmla="*/ 25 h 109"/>
                <a:gd name="T18" fmla="*/ 204 w 204"/>
                <a:gd name="T19" fmla="*/ 31 h 109"/>
                <a:gd name="T20" fmla="*/ 204 w 204"/>
                <a:gd name="T21" fmla="*/ 78 h 109"/>
                <a:gd name="T22" fmla="*/ 203 w 204"/>
                <a:gd name="T23" fmla="*/ 84 h 109"/>
                <a:gd name="T24" fmla="*/ 200 w 204"/>
                <a:gd name="T25" fmla="*/ 89 h 109"/>
                <a:gd name="T26" fmla="*/ 197 w 204"/>
                <a:gd name="T27" fmla="*/ 95 h 109"/>
                <a:gd name="T28" fmla="*/ 192 w 204"/>
                <a:gd name="T29" fmla="*/ 100 h 109"/>
                <a:gd name="T30" fmla="*/ 186 w 204"/>
                <a:gd name="T31" fmla="*/ 103 h 109"/>
                <a:gd name="T32" fmla="*/ 178 w 204"/>
                <a:gd name="T33" fmla="*/ 107 h 109"/>
                <a:gd name="T34" fmla="*/ 171 w 204"/>
                <a:gd name="T35" fmla="*/ 108 h 109"/>
                <a:gd name="T36" fmla="*/ 163 w 204"/>
                <a:gd name="T37" fmla="*/ 109 h 109"/>
                <a:gd name="T38" fmla="*/ 40 w 204"/>
                <a:gd name="T39" fmla="*/ 109 h 109"/>
                <a:gd name="T40" fmla="*/ 32 w 204"/>
                <a:gd name="T41" fmla="*/ 108 h 109"/>
                <a:gd name="T42" fmla="*/ 25 w 204"/>
                <a:gd name="T43" fmla="*/ 107 h 109"/>
                <a:gd name="T44" fmla="*/ 18 w 204"/>
                <a:gd name="T45" fmla="*/ 103 h 109"/>
                <a:gd name="T46" fmla="*/ 13 w 204"/>
                <a:gd name="T47" fmla="*/ 100 h 109"/>
                <a:gd name="T48" fmla="*/ 8 w 204"/>
                <a:gd name="T49" fmla="*/ 95 h 109"/>
                <a:gd name="T50" fmla="*/ 4 w 204"/>
                <a:gd name="T51" fmla="*/ 89 h 109"/>
                <a:gd name="T52" fmla="*/ 1 w 204"/>
                <a:gd name="T53" fmla="*/ 84 h 109"/>
                <a:gd name="T54" fmla="*/ 0 w 204"/>
                <a:gd name="T55" fmla="*/ 78 h 109"/>
                <a:gd name="T56" fmla="*/ 0 w 204"/>
                <a:gd name="T57" fmla="*/ 31 h 109"/>
                <a:gd name="T58" fmla="*/ 1 w 204"/>
                <a:gd name="T59" fmla="*/ 25 h 109"/>
                <a:gd name="T60" fmla="*/ 4 w 204"/>
                <a:gd name="T61" fmla="*/ 20 h 109"/>
                <a:gd name="T62" fmla="*/ 8 w 204"/>
                <a:gd name="T63" fmla="*/ 14 h 109"/>
                <a:gd name="T64" fmla="*/ 13 w 204"/>
                <a:gd name="T65" fmla="*/ 9 h 109"/>
                <a:gd name="T66" fmla="*/ 18 w 204"/>
                <a:gd name="T67" fmla="*/ 6 h 109"/>
                <a:gd name="T68" fmla="*/ 25 w 204"/>
                <a:gd name="T69" fmla="*/ 2 h 109"/>
                <a:gd name="T70" fmla="*/ 32 w 204"/>
                <a:gd name="T71" fmla="*/ 1 h 109"/>
                <a:gd name="T72" fmla="*/ 40 w 204"/>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09"/>
                <a:gd name="T113" fmla="*/ 204 w 204"/>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09">
                  <a:moveTo>
                    <a:pt x="40" y="0"/>
                  </a:moveTo>
                  <a:lnTo>
                    <a:pt x="163" y="0"/>
                  </a:lnTo>
                  <a:lnTo>
                    <a:pt x="171" y="1"/>
                  </a:lnTo>
                  <a:lnTo>
                    <a:pt x="178" y="2"/>
                  </a:lnTo>
                  <a:lnTo>
                    <a:pt x="186" y="6"/>
                  </a:lnTo>
                  <a:lnTo>
                    <a:pt x="192" y="9"/>
                  </a:lnTo>
                  <a:lnTo>
                    <a:pt x="197" y="14"/>
                  </a:lnTo>
                  <a:lnTo>
                    <a:pt x="200" y="20"/>
                  </a:lnTo>
                  <a:lnTo>
                    <a:pt x="203" y="25"/>
                  </a:lnTo>
                  <a:lnTo>
                    <a:pt x="204" y="31"/>
                  </a:lnTo>
                  <a:lnTo>
                    <a:pt x="204" y="78"/>
                  </a:lnTo>
                  <a:lnTo>
                    <a:pt x="203" y="84"/>
                  </a:lnTo>
                  <a:lnTo>
                    <a:pt x="200" y="89"/>
                  </a:lnTo>
                  <a:lnTo>
                    <a:pt x="197" y="95"/>
                  </a:lnTo>
                  <a:lnTo>
                    <a:pt x="192" y="100"/>
                  </a:lnTo>
                  <a:lnTo>
                    <a:pt x="186" y="103"/>
                  </a:lnTo>
                  <a:lnTo>
                    <a:pt x="178" y="107"/>
                  </a:lnTo>
                  <a:lnTo>
                    <a:pt x="171" y="108"/>
                  </a:lnTo>
                  <a:lnTo>
                    <a:pt x="163" y="109"/>
                  </a:lnTo>
                  <a:lnTo>
                    <a:pt x="40" y="109"/>
                  </a:lnTo>
                  <a:lnTo>
                    <a:pt x="32" y="108"/>
                  </a:lnTo>
                  <a:lnTo>
                    <a:pt x="25" y="107"/>
                  </a:lnTo>
                  <a:lnTo>
                    <a:pt x="18" y="103"/>
                  </a:lnTo>
                  <a:lnTo>
                    <a:pt x="13" y="100"/>
                  </a:lnTo>
                  <a:lnTo>
                    <a:pt x="8" y="95"/>
                  </a:lnTo>
                  <a:lnTo>
                    <a:pt x="4" y="89"/>
                  </a:lnTo>
                  <a:lnTo>
                    <a:pt x="1" y="84"/>
                  </a:lnTo>
                  <a:lnTo>
                    <a:pt x="0" y="78"/>
                  </a:lnTo>
                  <a:lnTo>
                    <a:pt x="0" y="31"/>
                  </a:lnTo>
                  <a:lnTo>
                    <a:pt x="1" y="25"/>
                  </a:lnTo>
                  <a:lnTo>
                    <a:pt x="4" y="20"/>
                  </a:lnTo>
                  <a:lnTo>
                    <a:pt x="8" y="14"/>
                  </a:lnTo>
                  <a:lnTo>
                    <a:pt x="13" y="9"/>
                  </a:lnTo>
                  <a:lnTo>
                    <a:pt x="18" y="6"/>
                  </a:lnTo>
                  <a:lnTo>
                    <a:pt x="25" y="2"/>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76" name="Freeform 784"/>
            <p:cNvSpPr>
              <a:spLocks/>
            </p:cNvSpPr>
            <p:nvPr/>
          </p:nvSpPr>
          <p:spPr bwMode="auto">
            <a:xfrm>
              <a:off x="1705" y="1306"/>
              <a:ext cx="88" cy="38"/>
            </a:xfrm>
            <a:custGeom>
              <a:avLst/>
              <a:gdLst>
                <a:gd name="T0" fmla="*/ 45 w 88"/>
                <a:gd name="T1" fmla="*/ 0 h 38"/>
                <a:gd name="T2" fmla="*/ 54 w 88"/>
                <a:gd name="T3" fmla="*/ 0 h 38"/>
                <a:gd name="T4" fmla="*/ 62 w 88"/>
                <a:gd name="T5" fmla="*/ 1 h 38"/>
                <a:gd name="T6" fmla="*/ 69 w 88"/>
                <a:gd name="T7" fmla="*/ 2 h 38"/>
                <a:gd name="T8" fmla="*/ 75 w 88"/>
                <a:gd name="T9" fmla="*/ 5 h 38"/>
                <a:gd name="T10" fmla="*/ 81 w 88"/>
                <a:gd name="T11" fmla="*/ 8 h 38"/>
                <a:gd name="T12" fmla="*/ 85 w 88"/>
                <a:gd name="T13" fmla="*/ 12 h 38"/>
                <a:gd name="T14" fmla="*/ 87 w 88"/>
                <a:gd name="T15" fmla="*/ 15 h 38"/>
                <a:gd name="T16" fmla="*/ 88 w 88"/>
                <a:gd name="T17" fmla="*/ 19 h 38"/>
                <a:gd name="T18" fmla="*/ 87 w 88"/>
                <a:gd name="T19" fmla="*/ 23 h 38"/>
                <a:gd name="T20" fmla="*/ 85 w 88"/>
                <a:gd name="T21" fmla="*/ 27 h 38"/>
                <a:gd name="T22" fmla="*/ 81 w 88"/>
                <a:gd name="T23" fmla="*/ 30 h 38"/>
                <a:gd name="T24" fmla="*/ 75 w 88"/>
                <a:gd name="T25" fmla="*/ 33 h 38"/>
                <a:gd name="T26" fmla="*/ 69 w 88"/>
                <a:gd name="T27" fmla="*/ 35 h 38"/>
                <a:gd name="T28" fmla="*/ 62 w 88"/>
                <a:gd name="T29" fmla="*/ 37 h 38"/>
                <a:gd name="T30" fmla="*/ 54 w 88"/>
                <a:gd name="T31" fmla="*/ 38 h 38"/>
                <a:gd name="T32" fmla="*/ 45 w 88"/>
                <a:gd name="T33" fmla="*/ 38 h 38"/>
                <a:gd name="T34" fmla="*/ 36 w 88"/>
                <a:gd name="T35" fmla="*/ 38 h 38"/>
                <a:gd name="T36" fmla="*/ 28 w 88"/>
                <a:gd name="T37" fmla="*/ 37 h 38"/>
                <a:gd name="T38" fmla="*/ 20 w 88"/>
                <a:gd name="T39" fmla="*/ 35 h 38"/>
                <a:gd name="T40" fmla="*/ 13 w 88"/>
                <a:gd name="T41" fmla="*/ 33 h 38"/>
                <a:gd name="T42" fmla="*/ 8 w 88"/>
                <a:gd name="T43" fmla="*/ 30 h 38"/>
                <a:gd name="T44" fmla="*/ 4 w 88"/>
                <a:gd name="T45" fmla="*/ 27 h 38"/>
                <a:gd name="T46" fmla="*/ 1 w 88"/>
                <a:gd name="T47" fmla="*/ 23 h 38"/>
                <a:gd name="T48" fmla="*/ 0 w 88"/>
                <a:gd name="T49" fmla="*/ 19 h 38"/>
                <a:gd name="T50" fmla="*/ 1 w 88"/>
                <a:gd name="T51" fmla="*/ 15 h 38"/>
                <a:gd name="T52" fmla="*/ 4 w 88"/>
                <a:gd name="T53" fmla="*/ 12 h 38"/>
                <a:gd name="T54" fmla="*/ 8 w 88"/>
                <a:gd name="T55" fmla="*/ 8 h 38"/>
                <a:gd name="T56" fmla="*/ 13 w 88"/>
                <a:gd name="T57" fmla="*/ 5 h 38"/>
                <a:gd name="T58" fmla="*/ 20 w 88"/>
                <a:gd name="T59" fmla="*/ 2 h 38"/>
                <a:gd name="T60" fmla="*/ 28 w 88"/>
                <a:gd name="T61" fmla="*/ 1 h 38"/>
                <a:gd name="T62" fmla="*/ 36 w 88"/>
                <a:gd name="T63" fmla="*/ 0 h 38"/>
                <a:gd name="T64" fmla="*/ 45 w 88"/>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8"/>
                <a:gd name="T101" fmla="*/ 88 w 8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8">
                  <a:moveTo>
                    <a:pt x="45" y="0"/>
                  </a:moveTo>
                  <a:lnTo>
                    <a:pt x="54" y="0"/>
                  </a:lnTo>
                  <a:lnTo>
                    <a:pt x="62" y="1"/>
                  </a:lnTo>
                  <a:lnTo>
                    <a:pt x="69" y="2"/>
                  </a:lnTo>
                  <a:lnTo>
                    <a:pt x="75" y="5"/>
                  </a:lnTo>
                  <a:lnTo>
                    <a:pt x="81" y="8"/>
                  </a:lnTo>
                  <a:lnTo>
                    <a:pt x="85" y="12"/>
                  </a:lnTo>
                  <a:lnTo>
                    <a:pt x="87" y="15"/>
                  </a:lnTo>
                  <a:lnTo>
                    <a:pt x="88" y="19"/>
                  </a:lnTo>
                  <a:lnTo>
                    <a:pt x="87" y="23"/>
                  </a:lnTo>
                  <a:lnTo>
                    <a:pt x="85" y="27"/>
                  </a:lnTo>
                  <a:lnTo>
                    <a:pt x="81" y="30"/>
                  </a:lnTo>
                  <a:lnTo>
                    <a:pt x="75" y="33"/>
                  </a:lnTo>
                  <a:lnTo>
                    <a:pt x="69" y="35"/>
                  </a:lnTo>
                  <a:lnTo>
                    <a:pt x="62" y="37"/>
                  </a:lnTo>
                  <a:lnTo>
                    <a:pt x="54" y="38"/>
                  </a:lnTo>
                  <a:lnTo>
                    <a:pt x="45" y="38"/>
                  </a:lnTo>
                  <a:lnTo>
                    <a:pt x="36" y="38"/>
                  </a:lnTo>
                  <a:lnTo>
                    <a:pt x="28" y="37"/>
                  </a:lnTo>
                  <a:lnTo>
                    <a:pt x="20" y="35"/>
                  </a:lnTo>
                  <a:lnTo>
                    <a:pt x="13" y="33"/>
                  </a:lnTo>
                  <a:lnTo>
                    <a:pt x="8" y="30"/>
                  </a:lnTo>
                  <a:lnTo>
                    <a:pt x="4" y="27"/>
                  </a:lnTo>
                  <a:lnTo>
                    <a:pt x="1" y="23"/>
                  </a:lnTo>
                  <a:lnTo>
                    <a:pt x="0" y="19"/>
                  </a:lnTo>
                  <a:lnTo>
                    <a:pt x="1" y="15"/>
                  </a:lnTo>
                  <a:lnTo>
                    <a:pt x="4" y="12"/>
                  </a:lnTo>
                  <a:lnTo>
                    <a:pt x="8" y="8"/>
                  </a:lnTo>
                  <a:lnTo>
                    <a:pt x="13" y="5"/>
                  </a:lnTo>
                  <a:lnTo>
                    <a:pt x="20" y="2"/>
                  </a:lnTo>
                  <a:lnTo>
                    <a:pt x="28" y="1"/>
                  </a:lnTo>
                  <a:lnTo>
                    <a:pt x="36" y="0"/>
                  </a:lnTo>
                  <a:lnTo>
                    <a:pt x="4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77" name="Freeform 785"/>
            <p:cNvSpPr>
              <a:spLocks/>
            </p:cNvSpPr>
            <p:nvPr/>
          </p:nvSpPr>
          <p:spPr bwMode="auto">
            <a:xfrm>
              <a:off x="1705" y="1306"/>
              <a:ext cx="88" cy="38"/>
            </a:xfrm>
            <a:custGeom>
              <a:avLst/>
              <a:gdLst>
                <a:gd name="T0" fmla="*/ 45 w 88"/>
                <a:gd name="T1" fmla="*/ 0 h 38"/>
                <a:gd name="T2" fmla="*/ 54 w 88"/>
                <a:gd name="T3" fmla="*/ 0 h 38"/>
                <a:gd name="T4" fmla="*/ 62 w 88"/>
                <a:gd name="T5" fmla="*/ 1 h 38"/>
                <a:gd name="T6" fmla="*/ 69 w 88"/>
                <a:gd name="T7" fmla="*/ 2 h 38"/>
                <a:gd name="T8" fmla="*/ 75 w 88"/>
                <a:gd name="T9" fmla="*/ 5 h 38"/>
                <a:gd name="T10" fmla="*/ 81 w 88"/>
                <a:gd name="T11" fmla="*/ 8 h 38"/>
                <a:gd name="T12" fmla="*/ 85 w 88"/>
                <a:gd name="T13" fmla="*/ 12 h 38"/>
                <a:gd name="T14" fmla="*/ 87 w 88"/>
                <a:gd name="T15" fmla="*/ 15 h 38"/>
                <a:gd name="T16" fmla="*/ 88 w 88"/>
                <a:gd name="T17" fmla="*/ 19 h 38"/>
                <a:gd name="T18" fmla="*/ 87 w 88"/>
                <a:gd name="T19" fmla="*/ 23 h 38"/>
                <a:gd name="T20" fmla="*/ 85 w 88"/>
                <a:gd name="T21" fmla="*/ 27 h 38"/>
                <a:gd name="T22" fmla="*/ 81 w 88"/>
                <a:gd name="T23" fmla="*/ 30 h 38"/>
                <a:gd name="T24" fmla="*/ 75 w 88"/>
                <a:gd name="T25" fmla="*/ 33 h 38"/>
                <a:gd name="T26" fmla="*/ 69 w 88"/>
                <a:gd name="T27" fmla="*/ 35 h 38"/>
                <a:gd name="T28" fmla="*/ 62 w 88"/>
                <a:gd name="T29" fmla="*/ 37 h 38"/>
                <a:gd name="T30" fmla="*/ 54 w 88"/>
                <a:gd name="T31" fmla="*/ 38 h 38"/>
                <a:gd name="T32" fmla="*/ 45 w 88"/>
                <a:gd name="T33" fmla="*/ 38 h 38"/>
                <a:gd name="T34" fmla="*/ 36 w 88"/>
                <a:gd name="T35" fmla="*/ 38 h 38"/>
                <a:gd name="T36" fmla="*/ 28 w 88"/>
                <a:gd name="T37" fmla="*/ 37 h 38"/>
                <a:gd name="T38" fmla="*/ 20 w 88"/>
                <a:gd name="T39" fmla="*/ 35 h 38"/>
                <a:gd name="T40" fmla="*/ 13 w 88"/>
                <a:gd name="T41" fmla="*/ 33 h 38"/>
                <a:gd name="T42" fmla="*/ 8 w 88"/>
                <a:gd name="T43" fmla="*/ 30 h 38"/>
                <a:gd name="T44" fmla="*/ 4 w 88"/>
                <a:gd name="T45" fmla="*/ 27 h 38"/>
                <a:gd name="T46" fmla="*/ 1 w 88"/>
                <a:gd name="T47" fmla="*/ 23 h 38"/>
                <a:gd name="T48" fmla="*/ 0 w 88"/>
                <a:gd name="T49" fmla="*/ 19 h 38"/>
                <a:gd name="T50" fmla="*/ 1 w 88"/>
                <a:gd name="T51" fmla="*/ 15 h 38"/>
                <a:gd name="T52" fmla="*/ 4 w 88"/>
                <a:gd name="T53" fmla="*/ 12 h 38"/>
                <a:gd name="T54" fmla="*/ 8 w 88"/>
                <a:gd name="T55" fmla="*/ 8 h 38"/>
                <a:gd name="T56" fmla="*/ 13 w 88"/>
                <a:gd name="T57" fmla="*/ 5 h 38"/>
                <a:gd name="T58" fmla="*/ 20 w 88"/>
                <a:gd name="T59" fmla="*/ 2 h 38"/>
                <a:gd name="T60" fmla="*/ 28 w 88"/>
                <a:gd name="T61" fmla="*/ 1 h 38"/>
                <a:gd name="T62" fmla="*/ 36 w 88"/>
                <a:gd name="T63" fmla="*/ 0 h 38"/>
                <a:gd name="T64" fmla="*/ 45 w 88"/>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38"/>
                <a:gd name="T101" fmla="*/ 88 w 8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38">
                  <a:moveTo>
                    <a:pt x="45" y="0"/>
                  </a:moveTo>
                  <a:lnTo>
                    <a:pt x="54" y="0"/>
                  </a:lnTo>
                  <a:lnTo>
                    <a:pt x="62" y="1"/>
                  </a:lnTo>
                  <a:lnTo>
                    <a:pt x="69" y="2"/>
                  </a:lnTo>
                  <a:lnTo>
                    <a:pt x="75" y="5"/>
                  </a:lnTo>
                  <a:lnTo>
                    <a:pt x="81" y="8"/>
                  </a:lnTo>
                  <a:lnTo>
                    <a:pt x="85" y="12"/>
                  </a:lnTo>
                  <a:lnTo>
                    <a:pt x="87" y="15"/>
                  </a:lnTo>
                  <a:lnTo>
                    <a:pt x="88" y="19"/>
                  </a:lnTo>
                  <a:lnTo>
                    <a:pt x="87" y="23"/>
                  </a:lnTo>
                  <a:lnTo>
                    <a:pt x="85" y="27"/>
                  </a:lnTo>
                  <a:lnTo>
                    <a:pt x="81" y="30"/>
                  </a:lnTo>
                  <a:lnTo>
                    <a:pt x="75" y="33"/>
                  </a:lnTo>
                  <a:lnTo>
                    <a:pt x="69" y="35"/>
                  </a:lnTo>
                  <a:lnTo>
                    <a:pt x="62" y="37"/>
                  </a:lnTo>
                  <a:lnTo>
                    <a:pt x="54" y="38"/>
                  </a:lnTo>
                  <a:lnTo>
                    <a:pt x="45" y="38"/>
                  </a:lnTo>
                  <a:lnTo>
                    <a:pt x="36" y="38"/>
                  </a:lnTo>
                  <a:lnTo>
                    <a:pt x="28" y="37"/>
                  </a:lnTo>
                  <a:lnTo>
                    <a:pt x="20" y="35"/>
                  </a:lnTo>
                  <a:lnTo>
                    <a:pt x="13" y="33"/>
                  </a:lnTo>
                  <a:lnTo>
                    <a:pt x="8" y="30"/>
                  </a:lnTo>
                  <a:lnTo>
                    <a:pt x="4" y="27"/>
                  </a:lnTo>
                  <a:lnTo>
                    <a:pt x="1" y="23"/>
                  </a:lnTo>
                  <a:lnTo>
                    <a:pt x="0" y="19"/>
                  </a:lnTo>
                  <a:lnTo>
                    <a:pt x="1" y="15"/>
                  </a:lnTo>
                  <a:lnTo>
                    <a:pt x="4" y="12"/>
                  </a:lnTo>
                  <a:lnTo>
                    <a:pt x="8" y="8"/>
                  </a:lnTo>
                  <a:lnTo>
                    <a:pt x="13" y="5"/>
                  </a:lnTo>
                  <a:lnTo>
                    <a:pt x="20" y="2"/>
                  </a:lnTo>
                  <a:lnTo>
                    <a:pt x="28" y="1"/>
                  </a:lnTo>
                  <a:lnTo>
                    <a:pt x="36" y="0"/>
                  </a:lnTo>
                  <a:lnTo>
                    <a:pt x="45"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78" name="Freeform 786"/>
            <p:cNvSpPr>
              <a:spLocks/>
            </p:cNvSpPr>
            <p:nvPr/>
          </p:nvSpPr>
          <p:spPr bwMode="auto">
            <a:xfrm>
              <a:off x="982" y="2070"/>
              <a:ext cx="203" cy="157"/>
            </a:xfrm>
            <a:custGeom>
              <a:avLst/>
              <a:gdLst>
                <a:gd name="T0" fmla="*/ 40 w 203"/>
                <a:gd name="T1" fmla="*/ 0 h 157"/>
                <a:gd name="T2" fmla="*/ 163 w 203"/>
                <a:gd name="T3" fmla="*/ 0 h 157"/>
                <a:gd name="T4" fmla="*/ 171 w 203"/>
                <a:gd name="T5" fmla="*/ 0 h 157"/>
                <a:gd name="T6" fmla="*/ 178 w 203"/>
                <a:gd name="T7" fmla="*/ 3 h 157"/>
                <a:gd name="T8" fmla="*/ 185 w 203"/>
                <a:gd name="T9" fmla="*/ 7 h 157"/>
                <a:gd name="T10" fmla="*/ 191 w 203"/>
                <a:gd name="T11" fmla="*/ 13 h 157"/>
                <a:gd name="T12" fmla="*/ 195 w 203"/>
                <a:gd name="T13" fmla="*/ 20 h 157"/>
                <a:gd name="T14" fmla="*/ 199 w 203"/>
                <a:gd name="T15" fmla="*/ 28 h 157"/>
                <a:gd name="T16" fmla="*/ 202 w 203"/>
                <a:gd name="T17" fmla="*/ 36 h 157"/>
                <a:gd name="T18" fmla="*/ 203 w 203"/>
                <a:gd name="T19" fmla="*/ 45 h 157"/>
                <a:gd name="T20" fmla="*/ 203 w 203"/>
                <a:gd name="T21" fmla="*/ 112 h 157"/>
                <a:gd name="T22" fmla="*/ 202 w 203"/>
                <a:gd name="T23" fmla="*/ 121 h 157"/>
                <a:gd name="T24" fmla="*/ 199 w 203"/>
                <a:gd name="T25" fmla="*/ 129 h 157"/>
                <a:gd name="T26" fmla="*/ 195 w 203"/>
                <a:gd name="T27" fmla="*/ 137 h 157"/>
                <a:gd name="T28" fmla="*/ 191 w 203"/>
                <a:gd name="T29" fmla="*/ 143 h 157"/>
                <a:gd name="T30" fmla="*/ 185 w 203"/>
                <a:gd name="T31" fmla="*/ 149 h 157"/>
                <a:gd name="T32" fmla="*/ 178 w 203"/>
                <a:gd name="T33" fmla="*/ 154 h 157"/>
                <a:gd name="T34" fmla="*/ 171 w 203"/>
                <a:gd name="T35" fmla="*/ 156 h 157"/>
                <a:gd name="T36" fmla="*/ 163 w 203"/>
                <a:gd name="T37" fmla="*/ 157 h 157"/>
                <a:gd name="T38" fmla="*/ 40 w 203"/>
                <a:gd name="T39" fmla="*/ 157 h 157"/>
                <a:gd name="T40" fmla="*/ 32 w 203"/>
                <a:gd name="T41" fmla="*/ 156 h 157"/>
                <a:gd name="T42" fmla="*/ 25 w 203"/>
                <a:gd name="T43" fmla="*/ 154 h 157"/>
                <a:gd name="T44" fmla="*/ 17 w 203"/>
                <a:gd name="T45" fmla="*/ 149 h 157"/>
                <a:gd name="T46" fmla="*/ 11 w 203"/>
                <a:gd name="T47" fmla="*/ 143 h 157"/>
                <a:gd name="T48" fmla="*/ 6 w 203"/>
                <a:gd name="T49" fmla="*/ 137 h 157"/>
                <a:gd name="T50" fmla="*/ 3 w 203"/>
                <a:gd name="T51" fmla="*/ 129 h 157"/>
                <a:gd name="T52" fmla="*/ 0 w 203"/>
                <a:gd name="T53" fmla="*/ 121 h 157"/>
                <a:gd name="T54" fmla="*/ 0 w 203"/>
                <a:gd name="T55" fmla="*/ 112 h 157"/>
                <a:gd name="T56" fmla="*/ 0 w 203"/>
                <a:gd name="T57" fmla="*/ 45 h 157"/>
                <a:gd name="T58" fmla="*/ 0 w 203"/>
                <a:gd name="T59" fmla="*/ 36 h 157"/>
                <a:gd name="T60" fmla="*/ 3 w 203"/>
                <a:gd name="T61" fmla="*/ 28 h 157"/>
                <a:gd name="T62" fmla="*/ 6 w 203"/>
                <a:gd name="T63" fmla="*/ 20 h 157"/>
                <a:gd name="T64" fmla="*/ 11 w 203"/>
                <a:gd name="T65" fmla="*/ 13 h 157"/>
                <a:gd name="T66" fmla="*/ 17 w 203"/>
                <a:gd name="T67" fmla="*/ 7 h 157"/>
                <a:gd name="T68" fmla="*/ 25 w 203"/>
                <a:gd name="T69" fmla="*/ 3 h 157"/>
                <a:gd name="T70" fmla="*/ 32 w 203"/>
                <a:gd name="T71" fmla="*/ 0 h 157"/>
                <a:gd name="T72" fmla="*/ 40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8" y="3"/>
                  </a:lnTo>
                  <a:lnTo>
                    <a:pt x="185" y="7"/>
                  </a:lnTo>
                  <a:lnTo>
                    <a:pt x="191" y="13"/>
                  </a:lnTo>
                  <a:lnTo>
                    <a:pt x="195" y="20"/>
                  </a:lnTo>
                  <a:lnTo>
                    <a:pt x="199" y="28"/>
                  </a:lnTo>
                  <a:lnTo>
                    <a:pt x="202" y="36"/>
                  </a:lnTo>
                  <a:lnTo>
                    <a:pt x="203" y="45"/>
                  </a:lnTo>
                  <a:lnTo>
                    <a:pt x="203" y="112"/>
                  </a:lnTo>
                  <a:lnTo>
                    <a:pt x="202" y="121"/>
                  </a:lnTo>
                  <a:lnTo>
                    <a:pt x="199" y="129"/>
                  </a:lnTo>
                  <a:lnTo>
                    <a:pt x="195" y="137"/>
                  </a:lnTo>
                  <a:lnTo>
                    <a:pt x="191" y="143"/>
                  </a:lnTo>
                  <a:lnTo>
                    <a:pt x="185" y="149"/>
                  </a:lnTo>
                  <a:lnTo>
                    <a:pt x="178" y="154"/>
                  </a:lnTo>
                  <a:lnTo>
                    <a:pt x="171" y="156"/>
                  </a:lnTo>
                  <a:lnTo>
                    <a:pt x="163" y="157"/>
                  </a:lnTo>
                  <a:lnTo>
                    <a:pt x="40" y="157"/>
                  </a:lnTo>
                  <a:lnTo>
                    <a:pt x="32" y="156"/>
                  </a:lnTo>
                  <a:lnTo>
                    <a:pt x="25" y="154"/>
                  </a:lnTo>
                  <a:lnTo>
                    <a:pt x="17" y="149"/>
                  </a:lnTo>
                  <a:lnTo>
                    <a:pt x="11" y="143"/>
                  </a:lnTo>
                  <a:lnTo>
                    <a:pt x="6" y="137"/>
                  </a:lnTo>
                  <a:lnTo>
                    <a:pt x="3" y="129"/>
                  </a:lnTo>
                  <a:lnTo>
                    <a:pt x="0" y="121"/>
                  </a:lnTo>
                  <a:lnTo>
                    <a:pt x="0" y="112"/>
                  </a:lnTo>
                  <a:lnTo>
                    <a:pt x="0" y="45"/>
                  </a:lnTo>
                  <a:lnTo>
                    <a:pt x="0" y="36"/>
                  </a:lnTo>
                  <a:lnTo>
                    <a:pt x="3" y="28"/>
                  </a:lnTo>
                  <a:lnTo>
                    <a:pt x="6" y="20"/>
                  </a:lnTo>
                  <a:lnTo>
                    <a:pt x="11" y="13"/>
                  </a:lnTo>
                  <a:lnTo>
                    <a:pt x="17" y="7"/>
                  </a:lnTo>
                  <a:lnTo>
                    <a:pt x="25" y="3"/>
                  </a:lnTo>
                  <a:lnTo>
                    <a:pt x="32" y="0"/>
                  </a:lnTo>
                  <a:lnTo>
                    <a:pt x="4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79" name="Freeform 787"/>
            <p:cNvSpPr>
              <a:spLocks/>
            </p:cNvSpPr>
            <p:nvPr/>
          </p:nvSpPr>
          <p:spPr bwMode="auto">
            <a:xfrm>
              <a:off x="982" y="2070"/>
              <a:ext cx="203" cy="157"/>
            </a:xfrm>
            <a:custGeom>
              <a:avLst/>
              <a:gdLst>
                <a:gd name="T0" fmla="*/ 40 w 203"/>
                <a:gd name="T1" fmla="*/ 0 h 157"/>
                <a:gd name="T2" fmla="*/ 163 w 203"/>
                <a:gd name="T3" fmla="*/ 0 h 157"/>
                <a:gd name="T4" fmla="*/ 171 w 203"/>
                <a:gd name="T5" fmla="*/ 0 h 157"/>
                <a:gd name="T6" fmla="*/ 178 w 203"/>
                <a:gd name="T7" fmla="*/ 3 h 157"/>
                <a:gd name="T8" fmla="*/ 185 w 203"/>
                <a:gd name="T9" fmla="*/ 7 h 157"/>
                <a:gd name="T10" fmla="*/ 191 w 203"/>
                <a:gd name="T11" fmla="*/ 13 h 157"/>
                <a:gd name="T12" fmla="*/ 195 w 203"/>
                <a:gd name="T13" fmla="*/ 20 h 157"/>
                <a:gd name="T14" fmla="*/ 199 w 203"/>
                <a:gd name="T15" fmla="*/ 28 h 157"/>
                <a:gd name="T16" fmla="*/ 202 w 203"/>
                <a:gd name="T17" fmla="*/ 36 h 157"/>
                <a:gd name="T18" fmla="*/ 203 w 203"/>
                <a:gd name="T19" fmla="*/ 45 h 157"/>
                <a:gd name="T20" fmla="*/ 203 w 203"/>
                <a:gd name="T21" fmla="*/ 112 h 157"/>
                <a:gd name="T22" fmla="*/ 202 w 203"/>
                <a:gd name="T23" fmla="*/ 121 h 157"/>
                <a:gd name="T24" fmla="*/ 199 w 203"/>
                <a:gd name="T25" fmla="*/ 129 h 157"/>
                <a:gd name="T26" fmla="*/ 195 w 203"/>
                <a:gd name="T27" fmla="*/ 137 h 157"/>
                <a:gd name="T28" fmla="*/ 191 w 203"/>
                <a:gd name="T29" fmla="*/ 143 h 157"/>
                <a:gd name="T30" fmla="*/ 185 w 203"/>
                <a:gd name="T31" fmla="*/ 149 h 157"/>
                <a:gd name="T32" fmla="*/ 178 w 203"/>
                <a:gd name="T33" fmla="*/ 154 h 157"/>
                <a:gd name="T34" fmla="*/ 171 w 203"/>
                <a:gd name="T35" fmla="*/ 156 h 157"/>
                <a:gd name="T36" fmla="*/ 163 w 203"/>
                <a:gd name="T37" fmla="*/ 157 h 157"/>
                <a:gd name="T38" fmla="*/ 40 w 203"/>
                <a:gd name="T39" fmla="*/ 157 h 157"/>
                <a:gd name="T40" fmla="*/ 32 w 203"/>
                <a:gd name="T41" fmla="*/ 156 h 157"/>
                <a:gd name="T42" fmla="*/ 25 w 203"/>
                <a:gd name="T43" fmla="*/ 154 h 157"/>
                <a:gd name="T44" fmla="*/ 17 w 203"/>
                <a:gd name="T45" fmla="*/ 149 h 157"/>
                <a:gd name="T46" fmla="*/ 11 w 203"/>
                <a:gd name="T47" fmla="*/ 143 h 157"/>
                <a:gd name="T48" fmla="*/ 6 w 203"/>
                <a:gd name="T49" fmla="*/ 137 h 157"/>
                <a:gd name="T50" fmla="*/ 3 w 203"/>
                <a:gd name="T51" fmla="*/ 129 h 157"/>
                <a:gd name="T52" fmla="*/ 0 w 203"/>
                <a:gd name="T53" fmla="*/ 121 h 157"/>
                <a:gd name="T54" fmla="*/ 0 w 203"/>
                <a:gd name="T55" fmla="*/ 112 h 157"/>
                <a:gd name="T56" fmla="*/ 0 w 203"/>
                <a:gd name="T57" fmla="*/ 45 h 157"/>
                <a:gd name="T58" fmla="*/ 0 w 203"/>
                <a:gd name="T59" fmla="*/ 36 h 157"/>
                <a:gd name="T60" fmla="*/ 3 w 203"/>
                <a:gd name="T61" fmla="*/ 28 h 157"/>
                <a:gd name="T62" fmla="*/ 6 w 203"/>
                <a:gd name="T63" fmla="*/ 20 h 157"/>
                <a:gd name="T64" fmla="*/ 11 w 203"/>
                <a:gd name="T65" fmla="*/ 13 h 157"/>
                <a:gd name="T66" fmla="*/ 17 w 203"/>
                <a:gd name="T67" fmla="*/ 7 h 157"/>
                <a:gd name="T68" fmla="*/ 25 w 203"/>
                <a:gd name="T69" fmla="*/ 3 h 157"/>
                <a:gd name="T70" fmla="*/ 32 w 203"/>
                <a:gd name="T71" fmla="*/ 0 h 157"/>
                <a:gd name="T72" fmla="*/ 40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8" y="3"/>
                  </a:lnTo>
                  <a:lnTo>
                    <a:pt x="185" y="7"/>
                  </a:lnTo>
                  <a:lnTo>
                    <a:pt x="191" y="13"/>
                  </a:lnTo>
                  <a:lnTo>
                    <a:pt x="195" y="20"/>
                  </a:lnTo>
                  <a:lnTo>
                    <a:pt x="199" y="28"/>
                  </a:lnTo>
                  <a:lnTo>
                    <a:pt x="202" y="36"/>
                  </a:lnTo>
                  <a:lnTo>
                    <a:pt x="203" y="45"/>
                  </a:lnTo>
                  <a:lnTo>
                    <a:pt x="203" y="112"/>
                  </a:lnTo>
                  <a:lnTo>
                    <a:pt x="202" y="121"/>
                  </a:lnTo>
                  <a:lnTo>
                    <a:pt x="199" y="129"/>
                  </a:lnTo>
                  <a:lnTo>
                    <a:pt x="195" y="137"/>
                  </a:lnTo>
                  <a:lnTo>
                    <a:pt x="191" y="143"/>
                  </a:lnTo>
                  <a:lnTo>
                    <a:pt x="185" y="149"/>
                  </a:lnTo>
                  <a:lnTo>
                    <a:pt x="178" y="154"/>
                  </a:lnTo>
                  <a:lnTo>
                    <a:pt x="171" y="156"/>
                  </a:lnTo>
                  <a:lnTo>
                    <a:pt x="163" y="157"/>
                  </a:lnTo>
                  <a:lnTo>
                    <a:pt x="40" y="157"/>
                  </a:lnTo>
                  <a:lnTo>
                    <a:pt x="32" y="156"/>
                  </a:lnTo>
                  <a:lnTo>
                    <a:pt x="25" y="154"/>
                  </a:lnTo>
                  <a:lnTo>
                    <a:pt x="17" y="149"/>
                  </a:lnTo>
                  <a:lnTo>
                    <a:pt x="11" y="143"/>
                  </a:lnTo>
                  <a:lnTo>
                    <a:pt x="6" y="137"/>
                  </a:lnTo>
                  <a:lnTo>
                    <a:pt x="3" y="129"/>
                  </a:lnTo>
                  <a:lnTo>
                    <a:pt x="0" y="121"/>
                  </a:lnTo>
                  <a:lnTo>
                    <a:pt x="0" y="112"/>
                  </a:lnTo>
                  <a:lnTo>
                    <a:pt x="0" y="45"/>
                  </a:lnTo>
                  <a:lnTo>
                    <a:pt x="0" y="36"/>
                  </a:lnTo>
                  <a:lnTo>
                    <a:pt x="3" y="28"/>
                  </a:lnTo>
                  <a:lnTo>
                    <a:pt x="6" y="20"/>
                  </a:lnTo>
                  <a:lnTo>
                    <a:pt x="11" y="13"/>
                  </a:lnTo>
                  <a:lnTo>
                    <a:pt x="17" y="7"/>
                  </a:lnTo>
                  <a:lnTo>
                    <a:pt x="25" y="3"/>
                  </a:lnTo>
                  <a:lnTo>
                    <a:pt x="32" y="0"/>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80" name="Freeform 788"/>
            <p:cNvSpPr>
              <a:spLocks/>
            </p:cNvSpPr>
            <p:nvPr/>
          </p:nvSpPr>
          <p:spPr bwMode="auto">
            <a:xfrm>
              <a:off x="1053" y="2133"/>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5 h 56"/>
                <a:gd name="T30" fmla="*/ 53 w 88"/>
                <a:gd name="T31" fmla="*/ 56 h 56"/>
                <a:gd name="T32" fmla="*/ 44 w 88"/>
                <a:gd name="T33" fmla="*/ 56 h 56"/>
                <a:gd name="T34" fmla="*/ 35 w 88"/>
                <a:gd name="T35" fmla="*/ 56 h 56"/>
                <a:gd name="T36" fmla="*/ 27 w 88"/>
                <a:gd name="T37" fmla="*/ 55 h 56"/>
                <a:gd name="T38" fmla="*/ 19 w 88"/>
                <a:gd name="T39" fmla="*/ 51 h 56"/>
                <a:gd name="T40" fmla="*/ 13 w 88"/>
                <a:gd name="T41" fmla="*/ 48 h 56"/>
                <a:gd name="T42" fmla="*/ 7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1 h 56"/>
                <a:gd name="T56" fmla="*/ 13 w 88"/>
                <a:gd name="T57" fmla="*/ 8 h 56"/>
                <a:gd name="T58" fmla="*/ 19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4"/>
                  </a:lnTo>
                  <a:lnTo>
                    <a:pt x="84" y="39"/>
                  </a:lnTo>
                  <a:lnTo>
                    <a:pt x="80" y="44"/>
                  </a:lnTo>
                  <a:lnTo>
                    <a:pt x="75" y="48"/>
                  </a:lnTo>
                  <a:lnTo>
                    <a:pt x="69" y="51"/>
                  </a:lnTo>
                  <a:lnTo>
                    <a:pt x="61" y="55"/>
                  </a:lnTo>
                  <a:lnTo>
                    <a:pt x="53" y="56"/>
                  </a:lnTo>
                  <a:lnTo>
                    <a:pt x="44" y="56"/>
                  </a:lnTo>
                  <a:lnTo>
                    <a:pt x="35" y="56"/>
                  </a:lnTo>
                  <a:lnTo>
                    <a:pt x="27" y="55"/>
                  </a:lnTo>
                  <a:lnTo>
                    <a:pt x="19" y="51"/>
                  </a:lnTo>
                  <a:lnTo>
                    <a:pt x="13" y="48"/>
                  </a:lnTo>
                  <a:lnTo>
                    <a:pt x="7" y="44"/>
                  </a:lnTo>
                  <a:lnTo>
                    <a:pt x="3" y="39"/>
                  </a:lnTo>
                  <a:lnTo>
                    <a:pt x="1" y="34"/>
                  </a:lnTo>
                  <a:lnTo>
                    <a:pt x="0" y="28"/>
                  </a:lnTo>
                  <a:lnTo>
                    <a:pt x="1" y="22"/>
                  </a:lnTo>
                  <a:lnTo>
                    <a:pt x="3" y="17"/>
                  </a:lnTo>
                  <a:lnTo>
                    <a:pt x="7" y="11"/>
                  </a:lnTo>
                  <a:lnTo>
                    <a:pt x="13" y="8"/>
                  </a:lnTo>
                  <a:lnTo>
                    <a:pt x="19"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81" name="Freeform 789"/>
            <p:cNvSpPr>
              <a:spLocks/>
            </p:cNvSpPr>
            <p:nvPr/>
          </p:nvSpPr>
          <p:spPr bwMode="auto">
            <a:xfrm>
              <a:off x="1053" y="2133"/>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5 h 56"/>
                <a:gd name="T30" fmla="*/ 53 w 88"/>
                <a:gd name="T31" fmla="*/ 56 h 56"/>
                <a:gd name="T32" fmla="*/ 44 w 88"/>
                <a:gd name="T33" fmla="*/ 56 h 56"/>
                <a:gd name="T34" fmla="*/ 35 w 88"/>
                <a:gd name="T35" fmla="*/ 56 h 56"/>
                <a:gd name="T36" fmla="*/ 27 w 88"/>
                <a:gd name="T37" fmla="*/ 55 h 56"/>
                <a:gd name="T38" fmla="*/ 19 w 88"/>
                <a:gd name="T39" fmla="*/ 51 h 56"/>
                <a:gd name="T40" fmla="*/ 13 w 88"/>
                <a:gd name="T41" fmla="*/ 48 h 56"/>
                <a:gd name="T42" fmla="*/ 7 w 88"/>
                <a:gd name="T43" fmla="*/ 44 h 56"/>
                <a:gd name="T44" fmla="*/ 3 w 88"/>
                <a:gd name="T45" fmla="*/ 39 h 56"/>
                <a:gd name="T46" fmla="*/ 1 w 88"/>
                <a:gd name="T47" fmla="*/ 34 h 56"/>
                <a:gd name="T48" fmla="*/ 0 w 88"/>
                <a:gd name="T49" fmla="*/ 28 h 56"/>
                <a:gd name="T50" fmla="*/ 1 w 88"/>
                <a:gd name="T51" fmla="*/ 22 h 56"/>
                <a:gd name="T52" fmla="*/ 3 w 88"/>
                <a:gd name="T53" fmla="*/ 17 h 56"/>
                <a:gd name="T54" fmla="*/ 7 w 88"/>
                <a:gd name="T55" fmla="*/ 11 h 56"/>
                <a:gd name="T56" fmla="*/ 13 w 88"/>
                <a:gd name="T57" fmla="*/ 8 h 56"/>
                <a:gd name="T58" fmla="*/ 19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4"/>
                  </a:lnTo>
                  <a:lnTo>
                    <a:pt x="84" y="39"/>
                  </a:lnTo>
                  <a:lnTo>
                    <a:pt x="80" y="44"/>
                  </a:lnTo>
                  <a:lnTo>
                    <a:pt x="75" y="48"/>
                  </a:lnTo>
                  <a:lnTo>
                    <a:pt x="69" y="51"/>
                  </a:lnTo>
                  <a:lnTo>
                    <a:pt x="61" y="55"/>
                  </a:lnTo>
                  <a:lnTo>
                    <a:pt x="53" y="56"/>
                  </a:lnTo>
                  <a:lnTo>
                    <a:pt x="44" y="56"/>
                  </a:lnTo>
                  <a:lnTo>
                    <a:pt x="35" y="56"/>
                  </a:lnTo>
                  <a:lnTo>
                    <a:pt x="27" y="55"/>
                  </a:lnTo>
                  <a:lnTo>
                    <a:pt x="19" y="51"/>
                  </a:lnTo>
                  <a:lnTo>
                    <a:pt x="13" y="48"/>
                  </a:lnTo>
                  <a:lnTo>
                    <a:pt x="7" y="44"/>
                  </a:lnTo>
                  <a:lnTo>
                    <a:pt x="3" y="39"/>
                  </a:lnTo>
                  <a:lnTo>
                    <a:pt x="1" y="34"/>
                  </a:lnTo>
                  <a:lnTo>
                    <a:pt x="0" y="28"/>
                  </a:lnTo>
                  <a:lnTo>
                    <a:pt x="1" y="22"/>
                  </a:lnTo>
                  <a:lnTo>
                    <a:pt x="3" y="17"/>
                  </a:lnTo>
                  <a:lnTo>
                    <a:pt x="7" y="11"/>
                  </a:lnTo>
                  <a:lnTo>
                    <a:pt x="13" y="8"/>
                  </a:lnTo>
                  <a:lnTo>
                    <a:pt x="19"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82" name="Freeform 790"/>
            <p:cNvSpPr>
              <a:spLocks/>
            </p:cNvSpPr>
            <p:nvPr/>
          </p:nvSpPr>
          <p:spPr bwMode="auto">
            <a:xfrm>
              <a:off x="1179" y="2070"/>
              <a:ext cx="203" cy="157"/>
            </a:xfrm>
            <a:custGeom>
              <a:avLst/>
              <a:gdLst>
                <a:gd name="T0" fmla="*/ 40 w 203"/>
                <a:gd name="T1" fmla="*/ 0 h 157"/>
                <a:gd name="T2" fmla="*/ 163 w 203"/>
                <a:gd name="T3" fmla="*/ 0 h 157"/>
                <a:gd name="T4" fmla="*/ 171 w 203"/>
                <a:gd name="T5" fmla="*/ 0 h 157"/>
                <a:gd name="T6" fmla="*/ 178 w 203"/>
                <a:gd name="T7" fmla="*/ 3 h 157"/>
                <a:gd name="T8" fmla="*/ 186 w 203"/>
                <a:gd name="T9" fmla="*/ 7 h 157"/>
                <a:gd name="T10" fmla="*/ 192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2 w 203"/>
                <a:gd name="T29" fmla="*/ 143 h 157"/>
                <a:gd name="T30" fmla="*/ 186 w 203"/>
                <a:gd name="T31" fmla="*/ 149 h 157"/>
                <a:gd name="T32" fmla="*/ 178 w 203"/>
                <a:gd name="T33" fmla="*/ 154 h 157"/>
                <a:gd name="T34" fmla="*/ 171 w 203"/>
                <a:gd name="T35" fmla="*/ 156 h 157"/>
                <a:gd name="T36" fmla="*/ 163 w 203"/>
                <a:gd name="T37" fmla="*/ 157 h 157"/>
                <a:gd name="T38" fmla="*/ 40 w 203"/>
                <a:gd name="T39" fmla="*/ 157 h 157"/>
                <a:gd name="T40" fmla="*/ 32 w 203"/>
                <a:gd name="T41" fmla="*/ 156 h 157"/>
                <a:gd name="T42" fmla="*/ 25 w 203"/>
                <a:gd name="T43" fmla="*/ 154 h 157"/>
                <a:gd name="T44" fmla="*/ 18 w 203"/>
                <a:gd name="T45" fmla="*/ 149 h 157"/>
                <a:gd name="T46" fmla="*/ 12 w 203"/>
                <a:gd name="T47" fmla="*/ 143 h 157"/>
                <a:gd name="T48" fmla="*/ 7 w 203"/>
                <a:gd name="T49" fmla="*/ 137 h 157"/>
                <a:gd name="T50" fmla="*/ 3 w 203"/>
                <a:gd name="T51" fmla="*/ 129 h 157"/>
                <a:gd name="T52" fmla="*/ 0 w 203"/>
                <a:gd name="T53" fmla="*/ 121 h 157"/>
                <a:gd name="T54" fmla="*/ 0 w 203"/>
                <a:gd name="T55" fmla="*/ 112 h 157"/>
                <a:gd name="T56" fmla="*/ 0 w 203"/>
                <a:gd name="T57" fmla="*/ 45 h 157"/>
                <a:gd name="T58" fmla="*/ 0 w 203"/>
                <a:gd name="T59" fmla="*/ 36 h 157"/>
                <a:gd name="T60" fmla="*/ 3 w 203"/>
                <a:gd name="T61" fmla="*/ 28 h 157"/>
                <a:gd name="T62" fmla="*/ 7 w 203"/>
                <a:gd name="T63" fmla="*/ 20 h 157"/>
                <a:gd name="T64" fmla="*/ 12 w 203"/>
                <a:gd name="T65" fmla="*/ 13 h 157"/>
                <a:gd name="T66" fmla="*/ 18 w 203"/>
                <a:gd name="T67" fmla="*/ 7 h 157"/>
                <a:gd name="T68" fmla="*/ 25 w 203"/>
                <a:gd name="T69" fmla="*/ 3 h 157"/>
                <a:gd name="T70" fmla="*/ 32 w 203"/>
                <a:gd name="T71" fmla="*/ 0 h 157"/>
                <a:gd name="T72" fmla="*/ 40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8" y="3"/>
                  </a:lnTo>
                  <a:lnTo>
                    <a:pt x="186" y="7"/>
                  </a:lnTo>
                  <a:lnTo>
                    <a:pt x="192" y="13"/>
                  </a:lnTo>
                  <a:lnTo>
                    <a:pt x="196" y="20"/>
                  </a:lnTo>
                  <a:lnTo>
                    <a:pt x="200" y="28"/>
                  </a:lnTo>
                  <a:lnTo>
                    <a:pt x="202" y="36"/>
                  </a:lnTo>
                  <a:lnTo>
                    <a:pt x="203" y="45"/>
                  </a:lnTo>
                  <a:lnTo>
                    <a:pt x="203" y="112"/>
                  </a:lnTo>
                  <a:lnTo>
                    <a:pt x="202" y="121"/>
                  </a:lnTo>
                  <a:lnTo>
                    <a:pt x="200" y="129"/>
                  </a:lnTo>
                  <a:lnTo>
                    <a:pt x="196" y="137"/>
                  </a:lnTo>
                  <a:lnTo>
                    <a:pt x="192" y="143"/>
                  </a:lnTo>
                  <a:lnTo>
                    <a:pt x="186" y="149"/>
                  </a:lnTo>
                  <a:lnTo>
                    <a:pt x="178" y="154"/>
                  </a:lnTo>
                  <a:lnTo>
                    <a:pt x="171" y="156"/>
                  </a:lnTo>
                  <a:lnTo>
                    <a:pt x="163" y="157"/>
                  </a:lnTo>
                  <a:lnTo>
                    <a:pt x="40" y="157"/>
                  </a:lnTo>
                  <a:lnTo>
                    <a:pt x="32" y="156"/>
                  </a:lnTo>
                  <a:lnTo>
                    <a:pt x="25" y="154"/>
                  </a:lnTo>
                  <a:lnTo>
                    <a:pt x="18" y="149"/>
                  </a:lnTo>
                  <a:lnTo>
                    <a:pt x="12" y="143"/>
                  </a:lnTo>
                  <a:lnTo>
                    <a:pt x="7" y="137"/>
                  </a:lnTo>
                  <a:lnTo>
                    <a:pt x="3" y="129"/>
                  </a:lnTo>
                  <a:lnTo>
                    <a:pt x="0" y="121"/>
                  </a:lnTo>
                  <a:lnTo>
                    <a:pt x="0" y="112"/>
                  </a:lnTo>
                  <a:lnTo>
                    <a:pt x="0" y="45"/>
                  </a:lnTo>
                  <a:lnTo>
                    <a:pt x="0" y="36"/>
                  </a:lnTo>
                  <a:lnTo>
                    <a:pt x="3" y="28"/>
                  </a:lnTo>
                  <a:lnTo>
                    <a:pt x="7" y="20"/>
                  </a:lnTo>
                  <a:lnTo>
                    <a:pt x="12" y="13"/>
                  </a:lnTo>
                  <a:lnTo>
                    <a:pt x="18" y="7"/>
                  </a:lnTo>
                  <a:lnTo>
                    <a:pt x="25" y="3"/>
                  </a:lnTo>
                  <a:lnTo>
                    <a:pt x="32" y="0"/>
                  </a:lnTo>
                  <a:lnTo>
                    <a:pt x="4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83" name="Freeform 791"/>
            <p:cNvSpPr>
              <a:spLocks/>
            </p:cNvSpPr>
            <p:nvPr/>
          </p:nvSpPr>
          <p:spPr bwMode="auto">
            <a:xfrm>
              <a:off x="1179" y="2070"/>
              <a:ext cx="203" cy="157"/>
            </a:xfrm>
            <a:custGeom>
              <a:avLst/>
              <a:gdLst>
                <a:gd name="T0" fmla="*/ 40 w 203"/>
                <a:gd name="T1" fmla="*/ 0 h 157"/>
                <a:gd name="T2" fmla="*/ 163 w 203"/>
                <a:gd name="T3" fmla="*/ 0 h 157"/>
                <a:gd name="T4" fmla="*/ 171 w 203"/>
                <a:gd name="T5" fmla="*/ 0 h 157"/>
                <a:gd name="T6" fmla="*/ 178 w 203"/>
                <a:gd name="T7" fmla="*/ 3 h 157"/>
                <a:gd name="T8" fmla="*/ 186 w 203"/>
                <a:gd name="T9" fmla="*/ 7 h 157"/>
                <a:gd name="T10" fmla="*/ 192 w 203"/>
                <a:gd name="T11" fmla="*/ 13 h 157"/>
                <a:gd name="T12" fmla="*/ 196 w 203"/>
                <a:gd name="T13" fmla="*/ 20 h 157"/>
                <a:gd name="T14" fmla="*/ 200 w 203"/>
                <a:gd name="T15" fmla="*/ 28 h 157"/>
                <a:gd name="T16" fmla="*/ 202 w 203"/>
                <a:gd name="T17" fmla="*/ 36 h 157"/>
                <a:gd name="T18" fmla="*/ 203 w 203"/>
                <a:gd name="T19" fmla="*/ 45 h 157"/>
                <a:gd name="T20" fmla="*/ 203 w 203"/>
                <a:gd name="T21" fmla="*/ 112 h 157"/>
                <a:gd name="T22" fmla="*/ 202 w 203"/>
                <a:gd name="T23" fmla="*/ 121 h 157"/>
                <a:gd name="T24" fmla="*/ 200 w 203"/>
                <a:gd name="T25" fmla="*/ 129 h 157"/>
                <a:gd name="T26" fmla="*/ 196 w 203"/>
                <a:gd name="T27" fmla="*/ 137 h 157"/>
                <a:gd name="T28" fmla="*/ 192 w 203"/>
                <a:gd name="T29" fmla="*/ 143 h 157"/>
                <a:gd name="T30" fmla="*/ 186 w 203"/>
                <a:gd name="T31" fmla="*/ 149 h 157"/>
                <a:gd name="T32" fmla="*/ 178 w 203"/>
                <a:gd name="T33" fmla="*/ 154 h 157"/>
                <a:gd name="T34" fmla="*/ 171 w 203"/>
                <a:gd name="T35" fmla="*/ 156 h 157"/>
                <a:gd name="T36" fmla="*/ 163 w 203"/>
                <a:gd name="T37" fmla="*/ 157 h 157"/>
                <a:gd name="T38" fmla="*/ 40 w 203"/>
                <a:gd name="T39" fmla="*/ 157 h 157"/>
                <a:gd name="T40" fmla="*/ 32 w 203"/>
                <a:gd name="T41" fmla="*/ 156 h 157"/>
                <a:gd name="T42" fmla="*/ 25 w 203"/>
                <a:gd name="T43" fmla="*/ 154 h 157"/>
                <a:gd name="T44" fmla="*/ 18 w 203"/>
                <a:gd name="T45" fmla="*/ 149 h 157"/>
                <a:gd name="T46" fmla="*/ 12 w 203"/>
                <a:gd name="T47" fmla="*/ 143 h 157"/>
                <a:gd name="T48" fmla="*/ 7 w 203"/>
                <a:gd name="T49" fmla="*/ 137 h 157"/>
                <a:gd name="T50" fmla="*/ 3 w 203"/>
                <a:gd name="T51" fmla="*/ 129 h 157"/>
                <a:gd name="T52" fmla="*/ 0 w 203"/>
                <a:gd name="T53" fmla="*/ 121 h 157"/>
                <a:gd name="T54" fmla="*/ 0 w 203"/>
                <a:gd name="T55" fmla="*/ 112 h 157"/>
                <a:gd name="T56" fmla="*/ 0 w 203"/>
                <a:gd name="T57" fmla="*/ 45 h 157"/>
                <a:gd name="T58" fmla="*/ 0 w 203"/>
                <a:gd name="T59" fmla="*/ 36 h 157"/>
                <a:gd name="T60" fmla="*/ 3 w 203"/>
                <a:gd name="T61" fmla="*/ 28 h 157"/>
                <a:gd name="T62" fmla="*/ 7 w 203"/>
                <a:gd name="T63" fmla="*/ 20 h 157"/>
                <a:gd name="T64" fmla="*/ 12 w 203"/>
                <a:gd name="T65" fmla="*/ 13 h 157"/>
                <a:gd name="T66" fmla="*/ 18 w 203"/>
                <a:gd name="T67" fmla="*/ 7 h 157"/>
                <a:gd name="T68" fmla="*/ 25 w 203"/>
                <a:gd name="T69" fmla="*/ 3 h 157"/>
                <a:gd name="T70" fmla="*/ 32 w 203"/>
                <a:gd name="T71" fmla="*/ 0 h 157"/>
                <a:gd name="T72" fmla="*/ 40 w 203"/>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7"/>
                <a:gd name="T113" fmla="*/ 203 w 203"/>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7">
                  <a:moveTo>
                    <a:pt x="40" y="0"/>
                  </a:moveTo>
                  <a:lnTo>
                    <a:pt x="163" y="0"/>
                  </a:lnTo>
                  <a:lnTo>
                    <a:pt x="171" y="0"/>
                  </a:lnTo>
                  <a:lnTo>
                    <a:pt x="178" y="3"/>
                  </a:lnTo>
                  <a:lnTo>
                    <a:pt x="186" y="7"/>
                  </a:lnTo>
                  <a:lnTo>
                    <a:pt x="192" y="13"/>
                  </a:lnTo>
                  <a:lnTo>
                    <a:pt x="196" y="20"/>
                  </a:lnTo>
                  <a:lnTo>
                    <a:pt x="200" y="28"/>
                  </a:lnTo>
                  <a:lnTo>
                    <a:pt x="202" y="36"/>
                  </a:lnTo>
                  <a:lnTo>
                    <a:pt x="203" y="45"/>
                  </a:lnTo>
                  <a:lnTo>
                    <a:pt x="203" y="112"/>
                  </a:lnTo>
                  <a:lnTo>
                    <a:pt x="202" y="121"/>
                  </a:lnTo>
                  <a:lnTo>
                    <a:pt x="200" y="129"/>
                  </a:lnTo>
                  <a:lnTo>
                    <a:pt x="196" y="137"/>
                  </a:lnTo>
                  <a:lnTo>
                    <a:pt x="192" y="143"/>
                  </a:lnTo>
                  <a:lnTo>
                    <a:pt x="186" y="149"/>
                  </a:lnTo>
                  <a:lnTo>
                    <a:pt x="178" y="154"/>
                  </a:lnTo>
                  <a:lnTo>
                    <a:pt x="171" y="156"/>
                  </a:lnTo>
                  <a:lnTo>
                    <a:pt x="163" y="157"/>
                  </a:lnTo>
                  <a:lnTo>
                    <a:pt x="40" y="157"/>
                  </a:lnTo>
                  <a:lnTo>
                    <a:pt x="32" y="156"/>
                  </a:lnTo>
                  <a:lnTo>
                    <a:pt x="25" y="154"/>
                  </a:lnTo>
                  <a:lnTo>
                    <a:pt x="18" y="149"/>
                  </a:lnTo>
                  <a:lnTo>
                    <a:pt x="12" y="143"/>
                  </a:lnTo>
                  <a:lnTo>
                    <a:pt x="7" y="137"/>
                  </a:lnTo>
                  <a:lnTo>
                    <a:pt x="3" y="129"/>
                  </a:lnTo>
                  <a:lnTo>
                    <a:pt x="0" y="121"/>
                  </a:lnTo>
                  <a:lnTo>
                    <a:pt x="0" y="112"/>
                  </a:lnTo>
                  <a:lnTo>
                    <a:pt x="0" y="45"/>
                  </a:lnTo>
                  <a:lnTo>
                    <a:pt x="0" y="36"/>
                  </a:lnTo>
                  <a:lnTo>
                    <a:pt x="3" y="28"/>
                  </a:lnTo>
                  <a:lnTo>
                    <a:pt x="7" y="20"/>
                  </a:lnTo>
                  <a:lnTo>
                    <a:pt x="12" y="13"/>
                  </a:lnTo>
                  <a:lnTo>
                    <a:pt x="18" y="7"/>
                  </a:lnTo>
                  <a:lnTo>
                    <a:pt x="25" y="3"/>
                  </a:lnTo>
                  <a:lnTo>
                    <a:pt x="32" y="0"/>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84" name="Freeform 792"/>
            <p:cNvSpPr>
              <a:spLocks/>
            </p:cNvSpPr>
            <p:nvPr/>
          </p:nvSpPr>
          <p:spPr bwMode="auto">
            <a:xfrm>
              <a:off x="1250" y="2133"/>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5 h 56"/>
                <a:gd name="T30" fmla="*/ 53 w 88"/>
                <a:gd name="T31" fmla="*/ 56 h 56"/>
                <a:gd name="T32" fmla="*/ 44 w 88"/>
                <a:gd name="T33" fmla="*/ 56 h 56"/>
                <a:gd name="T34" fmla="*/ 36 w 88"/>
                <a:gd name="T35" fmla="*/ 56 h 56"/>
                <a:gd name="T36" fmla="*/ 28 w 88"/>
                <a:gd name="T37" fmla="*/ 55 h 56"/>
                <a:gd name="T38" fmla="*/ 19 w 88"/>
                <a:gd name="T39" fmla="*/ 51 h 56"/>
                <a:gd name="T40" fmla="*/ 13 w 88"/>
                <a:gd name="T41" fmla="*/ 48 h 56"/>
                <a:gd name="T42" fmla="*/ 8 w 88"/>
                <a:gd name="T43" fmla="*/ 44 h 56"/>
                <a:gd name="T44" fmla="*/ 4 w 88"/>
                <a:gd name="T45" fmla="*/ 39 h 56"/>
                <a:gd name="T46" fmla="*/ 1 w 88"/>
                <a:gd name="T47" fmla="*/ 34 h 56"/>
                <a:gd name="T48" fmla="*/ 0 w 88"/>
                <a:gd name="T49" fmla="*/ 28 h 56"/>
                <a:gd name="T50" fmla="*/ 1 w 88"/>
                <a:gd name="T51" fmla="*/ 22 h 56"/>
                <a:gd name="T52" fmla="*/ 4 w 88"/>
                <a:gd name="T53" fmla="*/ 17 h 56"/>
                <a:gd name="T54" fmla="*/ 8 w 88"/>
                <a:gd name="T55" fmla="*/ 11 h 56"/>
                <a:gd name="T56" fmla="*/ 13 w 88"/>
                <a:gd name="T57" fmla="*/ 8 h 56"/>
                <a:gd name="T58" fmla="*/ 19 w 88"/>
                <a:gd name="T59" fmla="*/ 4 h 56"/>
                <a:gd name="T60" fmla="*/ 28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4"/>
                  </a:lnTo>
                  <a:lnTo>
                    <a:pt x="84" y="39"/>
                  </a:lnTo>
                  <a:lnTo>
                    <a:pt x="80" y="44"/>
                  </a:lnTo>
                  <a:lnTo>
                    <a:pt x="75" y="48"/>
                  </a:lnTo>
                  <a:lnTo>
                    <a:pt x="69" y="51"/>
                  </a:lnTo>
                  <a:lnTo>
                    <a:pt x="61" y="55"/>
                  </a:lnTo>
                  <a:lnTo>
                    <a:pt x="53" y="56"/>
                  </a:lnTo>
                  <a:lnTo>
                    <a:pt x="44" y="56"/>
                  </a:lnTo>
                  <a:lnTo>
                    <a:pt x="36" y="56"/>
                  </a:lnTo>
                  <a:lnTo>
                    <a:pt x="28" y="55"/>
                  </a:lnTo>
                  <a:lnTo>
                    <a:pt x="19" y="51"/>
                  </a:lnTo>
                  <a:lnTo>
                    <a:pt x="13" y="48"/>
                  </a:lnTo>
                  <a:lnTo>
                    <a:pt x="8" y="44"/>
                  </a:lnTo>
                  <a:lnTo>
                    <a:pt x="4" y="39"/>
                  </a:lnTo>
                  <a:lnTo>
                    <a:pt x="1" y="34"/>
                  </a:lnTo>
                  <a:lnTo>
                    <a:pt x="0" y="28"/>
                  </a:lnTo>
                  <a:lnTo>
                    <a:pt x="1" y="22"/>
                  </a:lnTo>
                  <a:lnTo>
                    <a:pt x="4" y="17"/>
                  </a:lnTo>
                  <a:lnTo>
                    <a:pt x="8" y="11"/>
                  </a:lnTo>
                  <a:lnTo>
                    <a:pt x="13" y="8"/>
                  </a:lnTo>
                  <a:lnTo>
                    <a:pt x="19" y="4"/>
                  </a:lnTo>
                  <a:lnTo>
                    <a:pt x="28" y="2"/>
                  </a:lnTo>
                  <a:lnTo>
                    <a:pt x="36"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85" name="Freeform 793"/>
            <p:cNvSpPr>
              <a:spLocks/>
            </p:cNvSpPr>
            <p:nvPr/>
          </p:nvSpPr>
          <p:spPr bwMode="auto">
            <a:xfrm>
              <a:off x="1250" y="2133"/>
              <a:ext cx="88" cy="56"/>
            </a:xfrm>
            <a:custGeom>
              <a:avLst/>
              <a:gdLst>
                <a:gd name="T0" fmla="*/ 44 w 88"/>
                <a:gd name="T1" fmla="*/ 0 h 56"/>
                <a:gd name="T2" fmla="*/ 53 w 88"/>
                <a:gd name="T3" fmla="*/ 0 h 56"/>
                <a:gd name="T4" fmla="*/ 61 w 88"/>
                <a:gd name="T5" fmla="*/ 2 h 56"/>
                <a:gd name="T6" fmla="*/ 69 w 88"/>
                <a:gd name="T7" fmla="*/ 4 h 56"/>
                <a:gd name="T8" fmla="*/ 75 w 88"/>
                <a:gd name="T9" fmla="*/ 8 h 56"/>
                <a:gd name="T10" fmla="*/ 80 w 88"/>
                <a:gd name="T11" fmla="*/ 11 h 56"/>
                <a:gd name="T12" fmla="*/ 84 w 88"/>
                <a:gd name="T13" fmla="*/ 17 h 56"/>
                <a:gd name="T14" fmla="*/ 87 w 88"/>
                <a:gd name="T15" fmla="*/ 22 h 56"/>
                <a:gd name="T16" fmla="*/ 88 w 88"/>
                <a:gd name="T17" fmla="*/ 28 h 56"/>
                <a:gd name="T18" fmla="*/ 87 w 88"/>
                <a:gd name="T19" fmla="*/ 34 h 56"/>
                <a:gd name="T20" fmla="*/ 84 w 88"/>
                <a:gd name="T21" fmla="*/ 39 h 56"/>
                <a:gd name="T22" fmla="*/ 80 w 88"/>
                <a:gd name="T23" fmla="*/ 44 h 56"/>
                <a:gd name="T24" fmla="*/ 75 w 88"/>
                <a:gd name="T25" fmla="*/ 48 h 56"/>
                <a:gd name="T26" fmla="*/ 69 w 88"/>
                <a:gd name="T27" fmla="*/ 51 h 56"/>
                <a:gd name="T28" fmla="*/ 61 w 88"/>
                <a:gd name="T29" fmla="*/ 55 h 56"/>
                <a:gd name="T30" fmla="*/ 53 w 88"/>
                <a:gd name="T31" fmla="*/ 56 h 56"/>
                <a:gd name="T32" fmla="*/ 44 w 88"/>
                <a:gd name="T33" fmla="*/ 56 h 56"/>
                <a:gd name="T34" fmla="*/ 36 w 88"/>
                <a:gd name="T35" fmla="*/ 56 h 56"/>
                <a:gd name="T36" fmla="*/ 28 w 88"/>
                <a:gd name="T37" fmla="*/ 55 h 56"/>
                <a:gd name="T38" fmla="*/ 19 w 88"/>
                <a:gd name="T39" fmla="*/ 51 h 56"/>
                <a:gd name="T40" fmla="*/ 13 w 88"/>
                <a:gd name="T41" fmla="*/ 48 h 56"/>
                <a:gd name="T42" fmla="*/ 8 w 88"/>
                <a:gd name="T43" fmla="*/ 44 h 56"/>
                <a:gd name="T44" fmla="*/ 4 w 88"/>
                <a:gd name="T45" fmla="*/ 39 h 56"/>
                <a:gd name="T46" fmla="*/ 1 w 88"/>
                <a:gd name="T47" fmla="*/ 34 h 56"/>
                <a:gd name="T48" fmla="*/ 0 w 88"/>
                <a:gd name="T49" fmla="*/ 28 h 56"/>
                <a:gd name="T50" fmla="*/ 1 w 88"/>
                <a:gd name="T51" fmla="*/ 22 h 56"/>
                <a:gd name="T52" fmla="*/ 4 w 88"/>
                <a:gd name="T53" fmla="*/ 17 h 56"/>
                <a:gd name="T54" fmla="*/ 8 w 88"/>
                <a:gd name="T55" fmla="*/ 11 h 56"/>
                <a:gd name="T56" fmla="*/ 13 w 88"/>
                <a:gd name="T57" fmla="*/ 8 h 56"/>
                <a:gd name="T58" fmla="*/ 19 w 88"/>
                <a:gd name="T59" fmla="*/ 4 h 56"/>
                <a:gd name="T60" fmla="*/ 28 w 88"/>
                <a:gd name="T61" fmla="*/ 2 h 56"/>
                <a:gd name="T62" fmla="*/ 36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3" y="0"/>
                  </a:lnTo>
                  <a:lnTo>
                    <a:pt x="61" y="2"/>
                  </a:lnTo>
                  <a:lnTo>
                    <a:pt x="69" y="4"/>
                  </a:lnTo>
                  <a:lnTo>
                    <a:pt x="75" y="8"/>
                  </a:lnTo>
                  <a:lnTo>
                    <a:pt x="80" y="11"/>
                  </a:lnTo>
                  <a:lnTo>
                    <a:pt x="84" y="17"/>
                  </a:lnTo>
                  <a:lnTo>
                    <a:pt x="87" y="22"/>
                  </a:lnTo>
                  <a:lnTo>
                    <a:pt x="88" y="28"/>
                  </a:lnTo>
                  <a:lnTo>
                    <a:pt x="87" y="34"/>
                  </a:lnTo>
                  <a:lnTo>
                    <a:pt x="84" y="39"/>
                  </a:lnTo>
                  <a:lnTo>
                    <a:pt x="80" y="44"/>
                  </a:lnTo>
                  <a:lnTo>
                    <a:pt x="75" y="48"/>
                  </a:lnTo>
                  <a:lnTo>
                    <a:pt x="69" y="51"/>
                  </a:lnTo>
                  <a:lnTo>
                    <a:pt x="61" y="55"/>
                  </a:lnTo>
                  <a:lnTo>
                    <a:pt x="53" y="56"/>
                  </a:lnTo>
                  <a:lnTo>
                    <a:pt x="44" y="56"/>
                  </a:lnTo>
                  <a:lnTo>
                    <a:pt x="36" y="56"/>
                  </a:lnTo>
                  <a:lnTo>
                    <a:pt x="28" y="55"/>
                  </a:lnTo>
                  <a:lnTo>
                    <a:pt x="19" y="51"/>
                  </a:lnTo>
                  <a:lnTo>
                    <a:pt x="13" y="48"/>
                  </a:lnTo>
                  <a:lnTo>
                    <a:pt x="8" y="44"/>
                  </a:lnTo>
                  <a:lnTo>
                    <a:pt x="4" y="39"/>
                  </a:lnTo>
                  <a:lnTo>
                    <a:pt x="1" y="34"/>
                  </a:lnTo>
                  <a:lnTo>
                    <a:pt x="0" y="28"/>
                  </a:lnTo>
                  <a:lnTo>
                    <a:pt x="1" y="22"/>
                  </a:lnTo>
                  <a:lnTo>
                    <a:pt x="4" y="17"/>
                  </a:lnTo>
                  <a:lnTo>
                    <a:pt x="8" y="11"/>
                  </a:lnTo>
                  <a:lnTo>
                    <a:pt x="13" y="8"/>
                  </a:lnTo>
                  <a:lnTo>
                    <a:pt x="19" y="4"/>
                  </a:lnTo>
                  <a:lnTo>
                    <a:pt x="28" y="2"/>
                  </a:lnTo>
                  <a:lnTo>
                    <a:pt x="36"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86" name="Freeform 794"/>
            <p:cNvSpPr>
              <a:spLocks/>
            </p:cNvSpPr>
            <p:nvPr/>
          </p:nvSpPr>
          <p:spPr bwMode="auto">
            <a:xfrm>
              <a:off x="1377" y="2070"/>
              <a:ext cx="202" cy="157"/>
            </a:xfrm>
            <a:custGeom>
              <a:avLst/>
              <a:gdLst>
                <a:gd name="T0" fmla="*/ 39 w 202"/>
                <a:gd name="T1" fmla="*/ 0 h 157"/>
                <a:gd name="T2" fmla="*/ 162 w 202"/>
                <a:gd name="T3" fmla="*/ 0 h 157"/>
                <a:gd name="T4" fmla="*/ 171 w 202"/>
                <a:gd name="T5" fmla="*/ 0 h 157"/>
                <a:gd name="T6" fmla="*/ 178 w 202"/>
                <a:gd name="T7" fmla="*/ 3 h 157"/>
                <a:gd name="T8" fmla="*/ 185 w 202"/>
                <a:gd name="T9" fmla="*/ 7 h 157"/>
                <a:gd name="T10" fmla="*/ 191 w 202"/>
                <a:gd name="T11" fmla="*/ 13 h 157"/>
                <a:gd name="T12" fmla="*/ 196 w 202"/>
                <a:gd name="T13" fmla="*/ 20 h 157"/>
                <a:gd name="T14" fmla="*/ 199 w 202"/>
                <a:gd name="T15" fmla="*/ 28 h 157"/>
                <a:gd name="T16" fmla="*/ 202 w 202"/>
                <a:gd name="T17" fmla="*/ 36 h 157"/>
                <a:gd name="T18" fmla="*/ 202 w 202"/>
                <a:gd name="T19" fmla="*/ 45 h 157"/>
                <a:gd name="T20" fmla="*/ 202 w 202"/>
                <a:gd name="T21" fmla="*/ 112 h 157"/>
                <a:gd name="T22" fmla="*/ 202 w 202"/>
                <a:gd name="T23" fmla="*/ 121 h 157"/>
                <a:gd name="T24" fmla="*/ 199 w 202"/>
                <a:gd name="T25" fmla="*/ 129 h 157"/>
                <a:gd name="T26" fmla="*/ 196 w 202"/>
                <a:gd name="T27" fmla="*/ 137 h 157"/>
                <a:gd name="T28" fmla="*/ 191 w 202"/>
                <a:gd name="T29" fmla="*/ 143 h 157"/>
                <a:gd name="T30" fmla="*/ 185 w 202"/>
                <a:gd name="T31" fmla="*/ 149 h 157"/>
                <a:gd name="T32" fmla="*/ 178 w 202"/>
                <a:gd name="T33" fmla="*/ 154 h 157"/>
                <a:gd name="T34" fmla="*/ 171 w 202"/>
                <a:gd name="T35" fmla="*/ 156 h 157"/>
                <a:gd name="T36" fmla="*/ 162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7 w 202"/>
                <a:gd name="T49" fmla="*/ 137 h 157"/>
                <a:gd name="T50" fmla="*/ 3 w 202"/>
                <a:gd name="T51" fmla="*/ 129 h 157"/>
                <a:gd name="T52" fmla="*/ 1 w 202"/>
                <a:gd name="T53" fmla="*/ 121 h 157"/>
                <a:gd name="T54" fmla="*/ 0 w 202"/>
                <a:gd name="T55" fmla="*/ 112 h 157"/>
                <a:gd name="T56" fmla="*/ 0 w 202"/>
                <a:gd name="T57" fmla="*/ 45 h 157"/>
                <a:gd name="T58" fmla="*/ 1 w 202"/>
                <a:gd name="T59" fmla="*/ 36 h 157"/>
                <a:gd name="T60" fmla="*/ 3 w 202"/>
                <a:gd name="T61" fmla="*/ 28 h 157"/>
                <a:gd name="T62" fmla="*/ 7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2" y="0"/>
                  </a:lnTo>
                  <a:lnTo>
                    <a:pt x="171" y="0"/>
                  </a:lnTo>
                  <a:lnTo>
                    <a:pt x="178" y="3"/>
                  </a:lnTo>
                  <a:lnTo>
                    <a:pt x="185" y="7"/>
                  </a:lnTo>
                  <a:lnTo>
                    <a:pt x="191" y="13"/>
                  </a:lnTo>
                  <a:lnTo>
                    <a:pt x="196" y="20"/>
                  </a:lnTo>
                  <a:lnTo>
                    <a:pt x="199" y="28"/>
                  </a:lnTo>
                  <a:lnTo>
                    <a:pt x="202" y="36"/>
                  </a:lnTo>
                  <a:lnTo>
                    <a:pt x="202" y="45"/>
                  </a:lnTo>
                  <a:lnTo>
                    <a:pt x="202" y="112"/>
                  </a:lnTo>
                  <a:lnTo>
                    <a:pt x="202" y="121"/>
                  </a:lnTo>
                  <a:lnTo>
                    <a:pt x="199" y="129"/>
                  </a:lnTo>
                  <a:lnTo>
                    <a:pt x="196" y="137"/>
                  </a:lnTo>
                  <a:lnTo>
                    <a:pt x="191" y="143"/>
                  </a:lnTo>
                  <a:lnTo>
                    <a:pt x="185" y="149"/>
                  </a:lnTo>
                  <a:lnTo>
                    <a:pt x="178" y="154"/>
                  </a:lnTo>
                  <a:lnTo>
                    <a:pt x="171" y="156"/>
                  </a:lnTo>
                  <a:lnTo>
                    <a:pt x="162" y="157"/>
                  </a:lnTo>
                  <a:lnTo>
                    <a:pt x="39" y="157"/>
                  </a:lnTo>
                  <a:lnTo>
                    <a:pt x="31" y="156"/>
                  </a:lnTo>
                  <a:lnTo>
                    <a:pt x="24" y="154"/>
                  </a:lnTo>
                  <a:lnTo>
                    <a:pt x="17" y="149"/>
                  </a:lnTo>
                  <a:lnTo>
                    <a:pt x="11" y="143"/>
                  </a:lnTo>
                  <a:lnTo>
                    <a:pt x="7" y="137"/>
                  </a:lnTo>
                  <a:lnTo>
                    <a:pt x="3" y="129"/>
                  </a:lnTo>
                  <a:lnTo>
                    <a:pt x="1" y="121"/>
                  </a:lnTo>
                  <a:lnTo>
                    <a:pt x="0" y="112"/>
                  </a:lnTo>
                  <a:lnTo>
                    <a:pt x="0" y="45"/>
                  </a:lnTo>
                  <a:lnTo>
                    <a:pt x="1" y="36"/>
                  </a:lnTo>
                  <a:lnTo>
                    <a:pt x="3" y="28"/>
                  </a:lnTo>
                  <a:lnTo>
                    <a:pt x="7" y="20"/>
                  </a:lnTo>
                  <a:lnTo>
                    <a:pt x="11" y="13"/>
                  </a:lnTo>
                  <a:lnTo>
                    <a:pt x="17" y="7"/>
                  </a:lnTo>
                  <a:lnTo>
                    <a:pt x="24" y="3"/>
                  </a:lnTo>
                  <a:lnTo>
                    <a:pt x="31" y="0"/>
                  </a:lnTo>
                  <a:lnTo>
                    <a:pt x="39"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87" name="Freeform 795"/>
            <p:cNvSpPr>
              <a:spLocks/>
            </p:cNvSpPr>
            <p:nvPr/>
          </p:nvSpPr>
          <p:spPr bwMode="auto">
            <a:xfrm>
              <a:off x="1377" y="2070"/>
              <a:ext cx="202" cy="157"/>
            </a:xfrm>
            <a:custGeom>
              <a:avLst/>
              <a:gdLst>
                <a:gd name="T0" fmla="*/ 39 w 202"/>
                <a:gd name="T1" fmla="*/ 0 h 157"/>
                <a:gd name="T2" fmla="*/ 162 w 202"/>
                <a:gd name="T3" fmla="*/ 0 h 157"/>
                <a:gd name="T4" fmla="*/ 171 w 202"/>
                <a:gd name="T5" fmla="*/ 0 h 157"/>
                <a:gd name="T6" fmla="*/ 178 w 202"/>
                <a:gd name="T7" fmla="*/ 3 h 157"/>
                <a:gd name="T8" fmla="*/ 185 w 202"/>
                <a:gd name="T9" fmla="*/ 7 h 157"/>
                <a:gd name="T10" fmla="*/ 191 w 202"/>
                <a:gd name="T11" fmla="*/ 13 h 157"/>
                <a:gd name="T12" fmla="*/ 196 w 202"/>
                <a:gd name="T13" fmla="*/ 20 h 157"/>
                <a:gd name="T14" fmla="*/ 199 w 202"/>
                <a:gd name="T15" fmla="*/ 28 h 157"/>
                <a:gd name="T16" fmla="*/ 202 w 202"/>
                <a:gd name="T17" fmla="*/ 36 h 157"/>
                <a:gd name="T18" fmla="*/ 202 w 202"/>
                <a:gd name="T19" fmla="*/ 45 h 157"/>
                <a:gd name="T20" fmla="*/ 202 w 202"/>
                <a:gd name="T21" fmla="*/ 112 h 157"/>
                <a:gd name="T22" fmla="*/ 202 w 202"/>
                <a:gd name="T23" fmla="*/ 121 h 157"/>
                <a:gd name="T24" fmla="*/ 199 w 202"/>
                <a:gd name="T25" fmla="*/ 129 h 157"/>
                <a:gd name="T26" fmla="*/ 196 w 202"/>
                <a:gd name="T27" fmla="*/ 137 h 157"/>
                <a:gd name="T28" fmla="*/ 191 w 202"/>
                <a:gd name="T29" fmla="*/ 143 h 157"/>
                <a:gd name="T30" fmla="*/ 185 w 202"/>
                <a:gd name="T31" fmla="*/ 149 h 157"/>
                <a:gd name="T32" fmla="*/ 178 w 202"/>
                <a:gd name="T33" fmla="*/ 154 h 157"/>
                <a:gd name="T34" fmla="*/ 171 w 202"/>
                <a:gd name="T35" fmla="*/ 156 h 157"/>
                <a:gd name="T36" fmla="*/ 162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7 w 202"/>
                <a:gd name="T49" fmla="*/ 137 h 157"/>
                <a:gd name="T50" fmla="*/ 3 w 202"/>
                <a:gd name="T51" fmla="*/ 129 h 157"/>
                <a:gd name="T52" fmla="*/ 1 w 202"/>
                <a:gd name="T53" fmla="*/ 121 h 157"/>
                <a:gd name="T54" fmla="*/ 0 w 202"/>
                <a:gd name="T55" fmla="*/ 112 h 157"/>
                <a:gd name="T56" fmla="*/ 0 w 202"/>
                <a:gd name="T57" fmla="*/ 45 h 157"/>
                <a:gd name="T58" fmla="*/ 1 w 202"/>
                <a:gd name="T59" fmla="*/ 36 h 157"/>
                <a:gd name="T60" fmla="*/ 3 w 202"/>
                <a:gd name="T61" fmla="*/ 28 h 157"/>
                <a:gd name="T62" fmla="*/ 7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2" y="0"/>
                  </a:lnTo>
                  <a:lnTo>
                    <a:pt x="171" y="0"/>
                  </a:lnTo>
                  <a:lnTo>
                    <a:pt x="178" y="3"/>
                  </a:lnTo>
                  <a:lnTo>
                    <a:pt x="185" y="7"/>
                  </a:lnTo>
                  <a:lnTo>
                    <a:pt x="191" y="13"/>
                  </a:lnTo>
                  <a:lnTo>
                    <a:pt x="196" y="20"/>
                  </a:lnTo>
                  <a:lnTo>
                    <a:pt x="199" y="28"/>
                  </a:lnTo>
                  <a:lnTo>
                    <a:pt x="202" y="36"/>
                  </a:lnTo>
                  <a:lnTo>
                    <a:pt x="202" y="45"/>
                  </a:lnTo>
                  <a:lnTo>
                    <a:pt x="202" y="112"/>
                  </a:lnTo>
                  <a:lnTo>
                    <a:pt x="202" y="121"/>
                  </a:lnTo>
                  <a:lnTo>
                    <a:pt x="199" y="129"/>
                  </a:lnTo>
                  <a:lnTo>
                    <a:pt x="196" y="137"/>
                  </a:lnTo>
                  <a:lnTo>
                    <a:pt x="191" y="143"/>
                  </a:lnTo>
                  <a:lnTo>
                    <a:pt x="185" y="149"/>
                  </a:lnTo>
                  <a:lnTo>
                    <a:pt x="178" y="154"/>
                  </a:lnTo>
                  <a:lnTo>
                    <a:pt x="171" y="156"/>
                  </a:lnTo>
                  <a:lnTo>
                    <a:pt x="162" y="157"/>
                  </a:lnTo>
                  <a:lnTo>
                    <a:pt x="39" y="157"/>
                  </a:lnTo>
                  <a:lnTo>
                    <a:pt x="31" y="156"/>
                  </a:lnTo>
                  <a:lnTo>
                    <a:pt x="24" y="154"/>
                  </a:lnTo>
                  <a:lnTo>
                    <a:pt x="17" y="149"/>
                  </a:lnTo>
                  <a:lnTo>
                    <a:pt x="11" y="143"/>
                  </a:lnTo>
                  <a:lnTo>
                    <a:pt x="7" y="137"/>
                  </a:lnTo>
                  <a:lnTo>
                    <a:pt x="3" y="129"/>
                  </a:lnTo>
                  <a:lnTo>
                    <a:pt x="1" y="121"/>
                  </a:lnTo>
                  <a:lnTo>
                    <a:pt x="0" y="112"/>
                  </a:lnTo>
                  <a:lnTo>
                    <a:pt x="0" y="45"/>
                  </a:lnTo>
                  <a:lnTo>
                    <a:pt x="1" y="36"/>
                  </a:lnTo>
                  <a:lnTo>
                    <a:pt x="3" y="28"/>
                  </a:lnTo>
                  <a:lnTo>
                    <a:pt x="7" y="20"/>
                  </a:lnTo>
                  <a:lnTo>
                    <a:pt x="11" y="13"/>
                  </a:lnTo>
                  <a:lnTo>
                    <a:pt x="17" y="7"/>
                  </a:lnTo>
                  <a:lnTo>
                    <a:pt x="24" y="3"/>
                  </a:lnTo>
                  <a:lnTo>
                    <a:pt x="31" y="0"/>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88" name="Freeform 796"/>
            <p:cNvSpPr>
              <a:spLocks/>
            </p:cNvSpPr>
            <p:nvPr/>
          </p:nvSpPr>
          <p:spPr bwMode="auto">
            <a:xfrm>
              <a:off x="1447" y="2133"/>
              <a:ext cx="88" cy="56"/>
            </a:xfrm>
            <a:custGeom>
              <a:avLst/>
              <a:gdLst>
                <a:gd name="T0" fmla="*/ 45 w 88"/>
                <a:gd name="T1" fmla="*/ 0 h 56"/>
                <a:gd name="T2" fmla="*/ 53 w 88"/>
                <a:gd name="T3" fmla="*/ 0 h 56"/>
                <a:gd name="T4" fmla="*/ 61 w 88"/>
                <a:gd name="T5" fmla="*/ 2 h 56"/>
                <a:gd name="T6" fmla="*/ 69 w 88"/>
                <a:gd name="T7" fmla="*/ 4 h 56"/>
                <a:gd name="T8" fmla="*/ 75 w 88"/>
                <a:gd name="T9" fmla="*/ 8 h 56"/>
                <a:gd name="T10" fmla="*/ 81 w 88"/>
                <a:gd name="T11" fmla="*/ 11 h 56"/>
                <a:gd name="T12" fmla="*/ 85 w 88"/>
                <a:gd name="T13" fmla="*/ 17 h 56"/>
                <a:gd name="T14" fmla="*/ 87 w 88"/>
                <a:gd name="T15" fmla="*/ 22 h 56"/>
                <a:gd name="T16" fmla="*/ 88 w 88"/>
                <a:gd name="T17" fmla="*/ 28 h 56"/>
                <a:gd name="T18" fmla="*/ 87 w 88"/>
                <a:gd name="T19" fmla="*/ 34 h 56"/>
                <a:gd name="T20" fmla="*/ 85 w 88"/>
                <a:gd name="T21" fmla="*/ 39 h 56"/>
                <a:gd name="T22" fmla="*/ 81 w 88"/>
                <a:gd name="T23" fmla="*/ 44 h 56"/>
                <a:gd name="T24" fmla="*/ 75 w 88"/>
                <a:gd name="T25" fmla="*/ 48 h 56"/>
                <a:gd name="T26" fmla="*/ 69 w 88"/>
                <a:gd name="T27" fmla="*/ 51 h 56"/>
                <a:gd name="T28" fmla="*/ 61 w 88"/>
                <a:gd name="T29" fmla="*/ 55 h 56"/>
                <a:gd name="T30" fmla="*/ 53 w 88"/>
                <a:gd name="T31" fmla="*/ 56 h 56"/>
                <a:gd name="T32" fmla="*/ 45 w 88"/>
                <a:gd name="T33" fmla="*/ 56 h 56"/>
                <a:gd name="T34" fmla="*/ 36 w 88"/>
                <a:gd name="T35" fmla="*/ 56 h 56"/>
                <a:gd name="T36" fmla="*/ 28 w 88"/>
                <a:gd name="T37" fmla="*/ 55 h 56"/>
                <a:gd name="T38" fmla="*/ 20 w 88"/>
                <a:gd name="T39" fmla="*/ 51 h 56"/>
                <a:gd name="T40" fmla="*/ 14 w 88"/>
                <a:gd name="T41" fmla="*/ 48 h 56"/>
                <a:gd name="T42" fmla="*/ 9 w 88"/>
                <a:gd name="T43" fmla="*/ 44 h 56"/>
                <a:gd name="T44" fmla="*/ 4 w 88"/>
                <a:gd name="T45" fmla="*/ 39 h 56"/>
                <a:gd name="T46" fmla="*/ 1 w 88"/>
                <a:gd name="T47" fmla="*/ 34 h 56"/>
                <a:gd name="T48" fmla="*/ 0 w 88"/>
                <a:gd name="T49" fmla="*/ 28 h 56"/>
                <a:gd name="T50" fmla="*/ 1 w 88"/>
                <a:gd name="T51" fmla="*/ 22 h 56"/>
                <a:gd name="T52" fmla="*/ 4 w 88"/>
                <a:gd name="T53" fmla="*/ 17 h 56"/>
                <a:gd name="T54" fmla="*/ 9 w 88"/>
                <a:gd name="T55" fmla="*/ 11 h 56"/>
                <a:gd name="T56" fmla="*/ 14 w 88"/>
                <a:gd name="T57" fmla="*/ 8 h 56"/>
                <a:gd name="T58" fmla="*/ 20 w 88"/>
                <a:gd name="T59" fmla="*/ 4 h 56"/>
                <a:gd name="T60" fmla="*/ 28 w 88"/>
                <a:gd name="T61" fmla="*/ 2 h 56"/>
                <a:gd name="T62" fmla="*/ 36 w 88"/>
                <a:gd name="T63" fmla="*/ 0 h 56"/>
                <a:gd name="T64" fmla="*/ 45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5" y="0"/>
                  </a:moveTo>
                  <a:lnTo>
                    <a:pt x="53" y="0"/>
                  </a:lnTo>
                  <a:lnTo>
                    <a:pt x="61" y="2"/>
                  </a:lnTo>
                  <a:lnTo>
                    <a:pt x="69" y="4"/>
                  </a:lnTo>
                  <a:lnTo>
                    <a:pt x="75" y="8"/>
                  </a:lnTo>
                  <a:lnTo>
                    <a:pt x="81" y="11"/>
                  </a:lnTo>
                  <a:lnTo>
                    <a:pt x="85" y="17"/>
                  </a:lnTo>
                  <a:lnTo>
                    <a:pt x="87" y="22"/>
                  </a:lnTo>
                  <a:lnTo>
                    <a:pt x="88" y="28"/>
                  </a:lnTo>
                  <a:lnTo>
                    <a:pt x="87" y="34"/>
                  </a:lnTo>
                  <a:lnTo>
                    <a:pt x="85" y="39"/>
                  </a:lnTo>
                  <a:lnTo>
                    <a:pt x="81" y="44"/>
                  </a:lnTo>
                  <a:lnTo>
                    <a:pt x="75" y="48"/>
                  </a:lnTo>
                  <a:lnTo>
                    <a:pt x="69" y="51"/>
                  </a:lnTo>
                  <a:lnTo>
                    <a:pt x="61" y="55"/>
                  </a:lnTo>
                  <a:lnTo>
                    <a:pt x="53" y="56"/>
                  </a:lnTo>
                  <a:lnTo>
                    <a:pt x="45" y="56"/>
                  </a:lnTo>
                  <a:lnTo>
                    <a:pt x="36" y="56"/>
                  </a:lnTo>
                  <a:lnTo>
                    <a:pt x="28" y="55"/>
                  </a:lnTo>
                  <a:lnTo>
                    <a:pt x="20" y="51"/>
                  </a:lnTo>
                  <a:lnTo>
                    <a:pt x="14" y="48"/>
                  </a:lnTo>
                  <a:lnTo>
                    <a:pt x="9" y="44"/>
                  </a:lnTo>
                  <a:lnTo>
                    <a:pt x="4" y="39"/>
                  </a:lnTo>
                  <a:lnTo>
                    <a:pt x="1" y="34"/>
                  </a:lnTo>
                  <a:lnTo>
                    <a:pt x="0" y="28"/>
                  </a:lnTo>
                  <a:lnTo>
                    <a:pt x="1" y="22"/>
                  </a:lnTo>
                  <a:lnTo>
                    <a:pt x="4" y="17"/>
                  </a:lnTo>
                  <a:lnTo>
                    <a:pt x="9" y="11"/>
                  </a:lnTo>
                  <a:lnTo>
                    <a:pt x="14" y="8"/>
                  </a:lnTo>
                  <a:lnTo>
                    <a:pt x="20" y="4"/>
                  </a:lnTo>
                  <a:lnTo>
                    <a:pt x="28" y="2"/>
                  </a:lnTo>
                  <a:lnTo>
                    <a:pt x="36" y="0"/>
                  </a:lnTo>
                  <a:lnTo>
                    <a:pt x="4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89" name="Freeform 797"/>
            <p:cNvSpPr>
              <a:spLocks/>
            </p:cNvSpPr>
            <p:nvPr/>
          </p:nvSpPr>
          <p:spPr bwMode="auto">
            <a:xfrm>
              <a:off x="1447" y="2133"/>
              <a:ext cx="88" cy="56"/>
            </a:xfrm>
            <a:custGeom>
              <a:avLst/>
              <a:gdLst>
                <a:gd name="T0" fmla="*/ 45 w 88"/>
                <a:gd name="T1" fmla="*/ 0 h 56"/>
                <a:gd name="T2" fmla="*/ 53 w 88"/>
                <a:gd name="T3" fmla="*/ 0 h 56"/>
                <a:gd name="T4" fmla="*/ 61 w 88"/>
                <a:gd name="T5" fmla="*/ 2 h 56"/>
                <a:gd name="T6" fmla="*/ 69 w 88"/>
                <a:gd name="T7" fmla="*/ 4 h 56"/>
                <a:gd name="T8" fmla="*/ 75 w 88"/>
                <a:gd name="T9" fmla="*/ 8 h 56"/>
                <a:gd name="T10" fmla="*/ 81 w 88"/>
                <a:gd name="T11" fmla="*/ 11 h 56"/>
                <a:gd name="T12" fmla="*/ 85 w 88"/>
                <a:gd name="T13" fmla="*/ 17 h 56"/>
                <a:gd name="T14" fmla="*/ 87 w 88"/>
                <a:gd name="T15" fmla="*/ 22 h 56"/>
                <a:gd name="T16" fmla="*/ 88 w 88"/>
                <a:gd name="T17" fmla="*/ 28 h 56"/>
                <a:gd name="T18" fmla="*/ 87 w 88"/>
                <a:gd name="T19" fmla="*/ 34 h 56"/>
                <a:gd name="T20" fmla="*/ 85 w 88"/>
                <a:gd name="T21" fmla="*/ 39 h 56"/>
                <a:gd name="T22" fmla="*/ 81 w 88"/>
                <a:gd name="T23" fmla="*/ 44 h 56"/>
                <a:gd name="T24" fmla="*/ 75 w 88"/>
                <a:gd name="T25" fmla="*/ 48 h 56"/>
                <a:gd name="T26" fmla="*/ 69 w 88"/>
                <a:gd name="T27" fmla="*/ 51 h 56"/>
                <a:gd name="T28" fmla="*/ 61 w 88"/>
                <a:gd name="T29" fmla="*/ 55 h 56"/>
                <a:gd name="T30" fmla="*/ 53 w 88"/>
                <a:gd name="T31" fmla="*/ 56 h 56"/>
                <a:gd name="T32" fmla="*/ 45 w 88"/>
                <a:gd name="T33" fmla="*/ 56 h 56"/>
                <a:gd name="T34" fmla="*/ 36 w 88"/>
                <a:gd name="T35" fmla="*/ 56 h 56"/>
                <a:gd name="T36" fmla="*/ 28 w 88"/>
                <a:gd name="T37" fmla="*/ 55 h 56"/>
                <a:gd name="T38" fmla="*/ 20 w 88"/>
                <a:gd name="T39" fmla="*/ 51 h 56"/>
                <a:gd name="T40" fmla="*/ 14 w 88"/>
                <a:gd name="T41" fmla="*/ 48 h 56"/>
                <a:gd name="T42" fmla="*/ 9 w 88"/>
                <a:gd name="T43" fmla="*/ 44 h 56"/>
                <a:gd name="T44" fmla="*/ 4 w 88"/>
                <a:gd name="T45" fmla="*/ 39 h 56"/>
                <a:gd name="T46" fmla="*/ 1 w 88"/>
                <a:gd name="T47" fmla="*/ 34 h 56"/>
                <a:gd name="T48" fmla="*/ 0 w 88"/>
                <a:gd name="T49" fmla="*/ 28 h 56"/>
                <a:gd name="T50" fmla="*/ 1 w 88"/>
                <a:gd name="T51" fmla="*/ 22 h 56"/>
                <a:gd name="T52" fmla="*/ 4 w 88"/>
                <a:gd name="T53" fmla="*/ 17 h 56"/>
                <a:gd name="T54" fmla="*/ 9 w 88"/>
                <a:gd name="T55" fmla="*/ 11 h 56"/>
                <a:gd name="T56" fmla="*/ 14 w 88"/>
                <a:gd name="T57" fmla="*/ 8 h 56"/>
                <a:gd name="T58" fmla="*/ 20 w 88"/>
                <a:gd name="T59" fmla="*/ 4 h 56"/>
                <a:gd name="T60" fmla="*/ 28 w 88"/>
                <a:gd name="T61" fmla="*/ 2 h 56"/>
                <a:gd name="T62" fmla="*/ 36 w 88"/>
                <a:gd name="T63" fmla="*/ 0 h 56"/>
                <a:gd name="T64" fmla="*/ 45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5" y="0"/>
                  </a:moveTo>
                  <a:lnTo>
                    <a:pt x="53" y="0"/>
                  </a:lnTo>
                  <a:lnTo>
                    <a:pt x="61" y="2"/>
                  </a:lnTo>
                  <a:lnTo>
                    <a:pt x="69" y="4"/>
                  </a:lnTo>
                  <a:lnTo>
                    <a:pt x="75" y="8"/>
                  </a:lnTo>
                  <a:lnTo>
                    <a:pt x="81" y="11"/>
                  </a:lnTo>
                  <a:lnTo>
                    <a:pt x="85" y="17"/>
                  </a:lnTo>
                  <a:lnTo>
                    <a:pt x="87" y="22"/>
                  </a:lnTo>
                  <a:lnTo>
                    <a:pt x="88" y="28"/>
                  </a:lnTo>
                  <a:lnTo>
                    <a:pt x="87" y="34"/>
                  </a:lnTo>
                  <a:lnTo>
                    <a:pt x="85" y="39"/>
                  </a:lnTo>
                  <a:lnTo>
                    <a:pt x="81" y="44"/>
                  </a:lnTo>
                  <a:lnTo>
                    <a:pt x="75" y="48"/>
                  </a:lnTo>
                  <a:lnTo>
                    <a:pt x="69" y="51"/>
                  </a:lnTo>
                  <a:lnTo>
                    <a:pt x="61" y="55"/>
                  </a:lnTo>
                  <a:lnTo>
                    <a:pt x="53" y="56"/>
                  </a:lnTo>
                  <a:lnTo>
                    <a:pt x="45" y="56"/>
                  </a:lnTo>
                  <a:lnTo>
                    <a:pt x="36" y="56"/>
                  </a:lnTo>
                  <a:lnTo>
                    <a:pt x="28" y="55"/>
                  </a:lnTo>
                  <a:lnTo>
                    <a:pt x="20" y="51"/>
                  </a:lnTo>
                  <a:lnTo>
                    <a:pt x="14" y="48"/>
                  </a:lnTo>
                  <a:lnTo>
                    <a:pt x="9" y="44"/>
                  </a:lnTo>
                  <a:lnTo>
                    <a:pt x="4" y="39"/>
                  </a:lnTo>
                  <a:lnTo>
                    <a:pt x="1" y="34"/>
                  </a:lnTo>
                  <a:lnTo>
                    <a:pt x="0" y="28"/>
                  </a:lnTo>
                  <a:lnTo>
                    <a:pt x="1" y="22"/>
                  </a:lnTo>
                  <a:lnTo>
                    <a:pt x="4" y="17"/>
                  </a:lnTo>
                  <a:lnTo>
                    <a:pt x="9" y="11"/>
                  </a:lnTo>
                  <a:lnTo>
                    <a:pt x="14" y="8"/>
                  </a:lnTo>
                  <a:lnTo>
                    <a:pt x="20" y="4"/>
                  </a:lnTo>
                  <a:lnTo>
                    <a:pt x="28" y="2"/>
                  </a:lnTo>
                  <a:lnTo>
                    <a:pt x="36" y="0"/>
                  </a:lnTo>
                  <a:lnTo>
                    <a:pt x="45"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90" name="Freeform 798"/>
            <p:cNvSpPr>
              <a:spLocks/>
            </p:cNvSpPr>
            <p:nvPr/>
          </p:nvSpPr>
          <p:spPr bwMode="auto">
            <a:xfrm>
              <a:off x="1574" y="2070"/>
              <a:ext cx="202" cy="157"/>
            </a:xfrm>
            <a:custGeom>
              <a:avLst/>
              <a:gdLst>
                <a:gd name="T0" fmla="*/ 39 w 202"/>
                <a:gd name="T1" fmla="*/ 0 h 157"/>
                <a:gd name="T2" fmla="*/ 163 w 202"/>
                <a:gd name="T3" fmla="*/ 0 h 157"/>
                <a:gd name="T4" fmla="*/ 171 w 202"/>
                <a:gd name="T5" fmla="*/ 0 h 157"/>
                <a:gd name="T6" fmla="*/ 178 w 202"/>
                <a:gd name="T7" fmla="*/ 3 h 157"/>
                <a:gd name="T8" fmla="*/ 185 w 202"/>
                <a:gd name="T9" fmla="*/ 7 h 157"/>
                <a:gd name="T10" fmla="*/ 191 w 202"/>
                <a:gd name="T11" fmla="*/ 13 h 157"/>
                <a:gd name="T12" fmla="*/ 196 w 202"/>
                <a:gd name="T13" fmla="*/ 20 h 157"/>
                <a:gd name="T14" fmla="*/ 199 w 202"/>
                <a:gd name="T15" fmla="*/ 28 h 157"/>
                <a:gd name="T16" fmla="*/ 202 w 202"/>
                <a:gd name="T17" fmla="*/ 36 h 157"/>
                <a:gd name="T18" fmla="*/ 202 w 202"/>
                <a:gd name="T19" fmla="*/ 45 h 157"/>
                <a:gd name="T20" fmla="*/ 202 w 202"/>
                <a:gd name="T21" fmla="*/ 112 h 157"/>
                <a:gd name="T22" fmla="*/ 202 w 202"/>
                <a:gd name="T23" fmla="*/ 121 h 157"/>
                <a:gd name="T24" fmla="*/ 199 w 202"/>
                <a:gd name="T25" fmla="*/ 129 h 157"/>
                <a:gd name="T26" fmla="*/ 196 w 202"/>
                <a:gd name="T27" fmla="*/ 137 h 157"/>
                <a:gd name="T28" fmla="*/ 191 w 202"/>
                <a:gd name="T29" fmla="*/ 143 h 157"/>
                <a:gd name="T30" fmla="*/ 185 w 202"/>
                <a:gd name="T31" fmla="*/ 149 h 157"/>
                <a:gd name="T32" fmla="*/ 178 w 202"/>
                <a:gd name="T33" fmla="*/ 154 h 157"/>
                <a:gd name="T34" fmla="*/ 171 w 202"/>
                <a:gd name="T35" fmla="*/ 156 h 157"/>
                <a:gd name="T36" fmla="*/ 163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7 w 202"/>
                <a:gd name="T49" fmla="*/ 137 h 157"/>
                <a:gd name="T50" fmla="*/ 3 w 202"/>
                <a:gd name="T51" fmla="*/ 129 h 157"/>
                <a:gd name="T52" fmla="*/ 1 w 202"/>
                <a:gd name="T53" fmla="*/ 121 h 157"/>
                <a:gd name="T54" fmla="*/ 0 w 202"/>
                <a:gd name="T55" fmla="*/ 112 h 157"/>
                <a:gd name="T56" fmla="*/ 0 w 202"/>
                <a:gd name="T57" fmla="*/ 45 h 157"/>
                <a:gd name="T58" fmla="*/ 1 w 202"/>
                <a:gd name="T59" fmla="*/ 36 h 157"/>
                <a:gd name="T60" fmla="*/ 3 w 202"/>
                <a:gd name="T61" fmla="*/ 28 h 157"/>
                <a:gd name="T62" fmla="*/ 7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6" y="20"/>
                  </a:lnTo>
                  <a:lnTo>
                    <a:pt x="199" y="28"/>
                  </a:lnTo>
                  <a:lnTo>
                    <a:pt x="202" y="36"/>
                  </a:lnTo>
                  <a:lnTo>
                    <a:pt x="202" y="45"/>
                  </a:lnTo>
                  <a:lnTo>
                    <a:pt x="202" y="112"/>
                  </a:lnTo>
                  <a:lnTo>
                    <a:pt x="202" y="121"/>
                  </a:lnTo>
                  <a:lnTo>
                    <a:pt x="199" y="129"/>
                  </a:lnTo>
                  <a:lnTo>
                    <a:pt x="196" y="137"/>
                  </a:lnTo>
                  <a:lnTo>
                    <a:pt x="191" y="143"/>
                  </a:lnTo>
                  <a:lnTo>
                    <a:pt x="185" y="149"/>
                  </a:lnTo>
                  <a:lnTo>
                    <a:pt x="178" y="154"/>
                  </a:lnTo>
                  <a:lnTo>
                    <a:pt x="171" y="156"/>
                  </a:lnTo>
                  <a:lnTo>
                    <a:pt x="163" y="157"/>
                  </a:lnTo>
                  <a:lnTo>
                    <a:pt x="39" y="157"/>
                  </a:lnTo>
                  <a:lnTo>
                    <a:pt x="31" y="156"/>
                  </a:lnTo>
                  <a:lnTo>
                    <a:pt x="24" y="154"/>
                  </a:lnTo>
                  <a:lnTo>
                    <a:pt x="17" y="149"/>
                  </a:lnTo>
                  <a:lnTo>
                    <a:pt x="11" y="143"/>
                  </a:lnTo>
                  <a:lnTo>
                    <a:pt x="7" y="137"/>
                  </a:lnTo>
                  <a:lnTo>
                    <a:pt x="3" y="129"/>
                  </a:lnTo>
                  <a:lnTo>
                    <a:pt x="1" y="121"/>
                  </a:lnTo>
                  <a:lnTo>
                    <a:pt x="0" y="112"/>
                  </a:lnTo>
                  <a:lnTo>
                    <a:pt x="0" y="45"/>
                  </a:lnTo>
                  <a:lnTo>
                    <a:pt x="1" y="36"/>
                  </a:lnTo>
                  <a:lnTo>
                    <a:pt x="3" y="28"/>
                  </a:lnTo>
                  <a:lnTo>
                    <a:pt x="7" y="20"/>
                  </a:lnTo>
                  <a:lnTo>
                    <a:pt x="11" y="13"/>
                  </a:lnTo>
                  <a:lnTo>
                    <a:pt x="17" y="7"/>
                  </a:lnTo>
                  <a:lnTo>
                    <a:pt x="24" y="3"/>
                  </a:lnTo>
                  <a:lnTo>
                    <a:pt x="31" y="0"/>
                  </a:lnTo>
                  <a:lnTo>
                    <a:pt x="39"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91" name="Freeform 799"/>
            <p:cNvSpPr>
              <a:spLocks/>
            </p:cNvSpPr>
            <p:nvPr/>
          </p:nvSpPr>
          <p:spPr bwMode="auto">
            <a:xfrm>
              <a:off x="1574" y="2070"/>
              <a:ext cx="202" cy="157"/>
            </a:xfrm>
            <a:custGeom>
              <a:avLst/>
              <a:gdLst>
                <a:gd name="T0" fmla="*/ 39 w 202"/>
                <a:gd name="T1" fmla="*/ 0 h 157"/>
                <a:gd name="T2" fmla="*/ 163 w 202"/>
                <a:gd name="T3" fmla="*/ 0 h 157"/>
                <a:gd name="T4" fmla="*/ 171 w 202"/>
                <a:gd name="T5" fmla="*/ 0 h 157"/>
                <a:gd name="T6" fmla="*/ 178 w 202"/>
                <a:gd name="T7" fmla="*/ 3 h 157"/>
                <a:gd name="T8" fmla="*/ 185 w 202"/>
                <a:gd name="T9" fmla="*/ 7 h 157"/>
                <a:gd name="T10" fmla="*/ 191 w 202"/>
                <a:gd name="T11" fmla="*/ 13 h 157"/>
                <a:gd name="T12" fmla="*/ 196 w 202"/>
                <a:gd name="T13" fmla="*/ 20 h 157"/>
                <a:gd name="T14" fmla="*/ 199 w 202"/>
                <a:gd name="T15" fmla="*/ 28 h 157"/>
                <a:gd name="T16" fmla="*/ 202 w 202"/>
                <a:gd name="T17" fmla="*/ 36 h 157"/>
                <a:gd name="T18" fmla="*/ 202 w 202"/>
                <a:gd name="T19" fmla="*/ 45 h 157"/>
                <a:gd name="T20" fmla="*/ 202 w 202"/>
                <a:gd name="T21" fmla="*/ 112 h 157"/>
                <a:gd name="T22" fmla="*/ 202 w 202"/>
                <a:gd name="T23" fmla="*/ 121 h 157"/>
                <a:gd name="T24" fmla="*/ 199 w 202"/>
                <a:gd name="T25" fmla="*/ 129 h 157"/>
                <a:gd name="T26" fmla="*/ 196 w 202"/>
                <a:gd name="T27" fmla="*/ 137 h 157"/>
                <a:gd name="T28" fmla="*/ 191 w 202"/>
                <a:gd name="T29" fmla="*/ 143 h 157"/>
                <a:gd name="T30" fmla="*/ 185 w 202"/>
                <a:gd name="T31" fmla="*/ 149 h 157"/>
                <a:gd name="T32" fmla="*/ 178 w 202"/>
                <a:gd name="T33" fmla="*/ 154 h 157"/>
                <a:gd name="T34" fmla="*/ 171 w 202"/>
                <a:gd name="T35" fmla="*/ 156 h 157"/>
                <a:gd name="T36" fmla="*/ 163 w 202"/>
                <a:gd name="T37" fmla="*/ 157 h 157"/>
                <a:gd name="T38" fmla="*/ 39 w 202"/>
                <a:gd name="T39" fmla="*/ 157 h 157"/>
                <a:gd name="T40" fmla="*/ 31 w 202"/>
                <a:gd name="T41" fmla="*/ 156 h 157"/>
                <a:gd name="T42" fmla="*/ 24 w 202"/>
                <a:gd name="T43" fmla="*/ 154 h 157"/>
                <a:gd name="T44" fmla="*/ 17 w 202"/>
                <a:gd name="T45" fmla="*/ 149 h 157"/>
                <a:gd name="T46" fmla="*/ 11 w 202"/>
                <a:gd name="T47" fmla="*/ 143 h 157"/>
                <a:gd name="T48" fmla="*/ 7 w 202"/>
                <a:gd name="T49" fmla="*/ 137 h 157"/>
                <a:gd name="T50" fmla="*/ 3 w 202"/>
                <a:gd name="T51" fmla="*/ 129 h 157"/>
                <a:gd name="T52" fmla="*/ 1 w 202"/>
                <a:gd name="T53" fmla="*/ 121 h 157"/>
                <a:gd name="T54" fmla="*/ 0 w 202"/>
                <a:gd name="T55" fmla="*/ 112 h 157"/>
                <a:gd name="T56" fmla="*/ 0 w 202"/>
                <a:gd name="T57" fmla="*/ 45 h 157"/>
                <a:gd name="T58" fmla="*/ 1 w 202"/>
                <a:gd name="T59" fmla="*/ 36 h 157"/>
                <a:gd name="T60" fmla="*/ 3 w 202"/>
                <a:gd name="T61" fmla="*/ 28 h 157"/>
                <a:gd name="T62" fmla="*/ 7 w 202"/>
                <a:gd name="T63" fmla="*/ 20 h 157"/>
                <a:gd name="T64" fmla="*/ 11 w 202"/>
                <a:gd name="T65" fmla="*/ 13 h 157"/>
                <a:gd name="T66" fmla="*/ 17 w 202"/>
                <a:gd name="T67" fmla="*/ 7 h 157"/>
                <a:gd name="T68" fmla="*/ 24 w 202"/>
                <a:gd name="T69" fmla="*/ 3 h 157"/>
                <a:gd name="T70" fmla="*/ 31 w 202"/>
                <a:gd name="T71" fmla="*/ 0 h 157"/>
                <a:gd name="T72" fmla="*/ 39 w 202"/>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157"/>
                <a:gd name="T113" fmla="*/ 202 w 202"/>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157">
                  <a:moveTo>
                    <a:pt x="39" y="0"/>
                  </a:moveTo>
                  <a:lnTo>
                    <a:pt x="163" y="0"/>
                  </a:lnTo>
                  <a:lnTo>
                    <a:pt x="171" y="0"/>
                  </a:lnTo>
                  <a:lnTo>
                    <a:pt x="178" y="3"/>
                  </a:lnTo>
                  <a:lnTo>
                    <a:pt x="185" y="7"/>
                  </a:lnTo>
                  <a:lnTo>
                    <a:pt x="191" y="13"/>
                  </a:lnTo>
                  <a:lnTo>
                    <a:pt x="196" y="20"/>
                  </a:lnTo>
                  <a:lnTo>
                    <a:pt x="199" y="28"/>
                  </a:lnTo>
                  <a:lnTo>
                    <a:pt x="202" y="36"/>
                  </a:lnTo>
                  <a:lnTo>
                    <a:pt x="202" y="45"/>
                  </a:lnTo>
                  <a:lnTo>
                    <a:pt x="202" y="112"/>
                  </a:lnTo>
                  <a:lnTo>
                    <a:pt x="202" y="121"/>
                  </a:lnTo>
                  <a:lnTo>
                    <a:pt x="199" y="129"/>
                  </a:lnTo>
                  <a:lnTo>
                    <a:pt x="196" y="137"/>
                  </a:lnTo>
                  <a:lnTo>
                    <a:pt x="191" y="143"/>
                  </a:lnTo>
                  <a:lnTo>
                    <a:pt x="185" y="149"/>
                  </a:lnTo>
                  <a:lnTo>
                    <a:pt x="178" y="154"/>
                  </a:lnTo>
                  <a:lnTo>
                    <a:pt x="171" y="156"/>
                  </a:lnTo>
                  <a:lnTo>
                    <a:pt x="163" y="157"/>
                  </a:lnTo>
                  <a:lnTo>
                    <a:pt x="39" y="157"/>
                  </a:lnTo>
                  <a:lnTo>
                    <a:pt x="31" y="156"/>
                  </a:lnTo>
                  <a:lnTo>
                    <a:pt x="24" y="154"/>
                  </a:lnTo>
                  <a:lnTo>
                    <a:pt x="17" y="149"/>
                  </a:lnTo>
                  <a:lnTo>
                    <a:pt x="11" y="143"/>
                  </a:lnTo>
                  <a:lnTo>
                    <a:pt x="7" y="137"/>
                  </a:lnTo>
                  <a:lnTo>
                    <a:pt x="3" y="129"/>
                  </a:lnTo>
                  <a:lnTo>
                    <a:pt x="1" y="121"/>
                  </a:lnTo>
                  <a:lnTo>
                    <a:pt x="0" y="112"/>
                  </a:lnTo>
                  <a:lnTo>
                    <a:pt x="0" y="45"/>
                  </a:lnTo>
                  <a:lnTo>
                    <a:pt x="1" y="36"/>
                  </a:lnTo>
                  <a:lnTo>
                    <a:pt x="3" y="28"/>
                  </a:lnTo>
                  <a:lnTo>
                    <a:pt x="7" y="20"/>
                  </a:lnTo>
                  <a:lnTo>
                    <a:pt x="11" y="13"/>
                  </a:lnTo>
                  <a:lnTo>
                    <a:pt x="17" y="7"/>
                  </a:lnTo>
                  <a:lnTo>
                    <a:pt x="24" y="3"/>
                  </a:lnTo>
                  <a:lnTo>
                    <a:pt x="31" y="0"/>
                  </a:lnTo>
                  <a:lnTo>
                    <a:pt x="3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92" name="Freeform 800"/>
            <p:cNvSpPr>
              <a:spLocks/>
            </p:cNvSpPr>
            <p:nvPr/>
          </p:nvSpPr>
          <p:spPr bwMode="auto">
            <a:xfrm>
              <a:off x="1645" y="2133"/>
              <a:ext cx="88" cy="56"/>
            </a:xfrm>
            <a:custGeom>
              <a:avLst/>
              <a:gdLst>
                <a:gd name="T0" fmla="*/ 44 w 88"/>
                <a:gd name="T1" fmla="*/ 0 h 56"/>
                <a:gd name="T2" fmla="*/ 52 w 88"/>
                <a:gd name="T3" fmla="*/ 0 h 56"/>
                <a:gd name="T4" fmla="*/ 61 w 88"/>
                <a:gd name="T5" fmla="*/ 2 h 56"/>
                <a:gd name="T6" fmla="*/ 68 w 88"/>
                <a:gd name="T7" fmla="*/ 4 h 56"/>
                <a:gd name="T8" fmla="*/ 74 w 88"/>
                <a:gd name="T9" fmla="*/ 8 h 56"/>
                <a:gd name="T10" fmla="*/ 80 w 88"/>
                <a:gd name="T11" fmla="*/ 11 h 56"/>
                <a:gd name="T12" fmla="*/ 85 w 88"/>
                <a:gd name="T13" fmla="*/ 17 h 56"/>
                <a:gd name="T14" fmla="*/ 87 w 88"/>
                <a:gd name="T15" fmla="*/ 22 h 56"/>
                <a:gd name="T16" fmla="*/ 88 w 88"/>
                <a:gd name="T17" fmla="*/ 28 h 56"/>
                <a:gd name="T18" fmla="*/ 87 w 88"/>
                <a:gd name="T19" fmla="*/ 34 h 56"/>
                <a:gd name="T20" fmla="*/ 85 w 88"/>
                <a:gd name="T21" fmla="*/ 39 h 56"/>
                <a:gd name="T22" fmla="*/ 80 w 88"/>
                <a:gd name="T23" fmla="*/ 44 h 56"/>
                <a:gd name="T24" fmla="*/ 74 w 88"/>
                <a:gd name="T25" fmla="*/ 48 h 56"/>
                <a:gd name="T26" fmla="*/ 68 w 88"/>
                <a:gd name="T27" fmla="*/ 51 h 56"/>
                <a:gd name="T28" fmla="*/ 61 w 88"/>
                <a:gd name="T29" fmla="*/ 55 h 56"/>
                <a:gd name="T30" fmla="*/ 52 w 88"/>
                <a:gd name="T31" fmla="*/ 56 h 56"/>
                <a:gd name="T32" fmla="*/ 44 w 88"/>
                <a:gd name="T33" fmla="*/ 56 h 56"/>
                <a:gd name="T34" fmla="*/ 35 w 88"/>
                <a:gd name="T35" fmla="*/ 56 h 56"/>
                <a:gd name="T36" fmla="*/ 27 w 88"/>
                <a:gd name="T37" fmla="*/ 55 h 56"/>
                <a:gd name="T38" fmla="*/ 20 w 88"/>
                <a:gd name="T39" fmla="*/ 51 h 56"/>
                <a:gd name="T40" fmla="*/ 13 w 88"/>
                <a:gd name="T41" fmla="*/ 48 h 56"/>
                <a:gd name="T42" fmla="*/ 8 w 88"/>
                <a:gd name="T43" fmla="*/ 44 h 56"/>
                <a:gd name="T44" fmla="*/ 4 w 88"/>
                <a:gd name="T45" fmla="*/ 39 h 56"/>
                <a:gd name="T46" fmla="*/ 1 w 88"/>
                <a:gd name="T47" fmla="*/ 34 h 56"/>
                <a:gd name="T48" fmla="*/ 0 w 88"/>
                <a:gd name="T49" fmla="*/ 28 h 56"/>
                <a:gd name="T50" fmla="*/ 1 w 88"/>
                <a:gd name="T51" fmla="*/ 22 h 56"/>
                <a:gd name="T52" fmla="*/ 4 w 88"/>
                <a:gd name="T53" fmla="*/ 17 h 56"/>
                <a:gd name="T54" fmla="*/ 8 w 88"/>
                <a:gd name="T55" fmla="*/ 11 h 56"/>
                <a:gd name="T56" fmla="*/ 13 w 88"/>
                <a:gd name="T57" fmla="*/ 8 h 56"/>
                <a:gd name="T58" fmla="*/ 20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1" y="2"/>
                  </a:lnTo>
                  <a:lnTo>
                    <a:pt x="68" y="4"/>
                  </a:lnTo>
                  <a:lnTo>
                    <a:pt x="74" y="8"/>
                  </a:lnTo>
                  <a:lnTo>
                    <a:pt x="80" y="11"/>
                  </a:lnTo>
                  <a:lnTo>
                    <a:pt x="85" y="17"/>
                  </a:lnTo>
                  <a:lnTo>
                    <a:pt x="87" y="22"/>
                  </a:lnTo>
                  <a:lnTo>
                    <a:pt x="88" y="28"/>
                  </a:lnTo>
                  <a:lnTo>
                    <a:pt x="87" y="34"/>
                  </a:lnTo>
                  <a:lnTo>
                    <a:pt x="85" y="39"/>
                  </a:lnTo>
                  <a:lnTo>
                    <a:pt x="80" y="44"/>
                  </a:lnTo>
                  <a:lnTo>
                    <a:pt x="74" y="48"/>
                  </a:lnTo>
                  <a:lnTo>
                    <a:pt x="68" y="51"/>
                  </a:lnTo>
                  <a:lnTo>
                    <a:pt x="61" y="55"/>
                  </a:lnTo>
                  <a:lnTo>
                    <a:pt x="52" y="56"/>
                  </a:lnTo>
                  <a:lnTo>
                    <a:pt x="44" y="56"/>
                  </a:lnTo>
                  <a:lnTo>
                    <a:pt x="35" y="56"/>
                  </a:lnTo>
                  <a:lnTo>
                    <a:pt x="27" y="55"/>
                  </a:lnTo>
                  <a:lnTo>
                    <a:pt x="20" y="51"/>
                  </a:lnTo>
                  <a:lnTo>
                    <a:pt x="13" y="48"/>
                  </a:lnTo>
                  <a:lnTo>
                    <a:pt x="8" y="44"/>
                  </a:lnTo>
                  <a:lnTo>
                    <a:pt x="4" y="39"/>
                  </a:lnTo>
                  <a:lnTo>
                    <a:pt x="1" y="34"/>
                  </a:lnTo>
                  <a:lnTo>
                    <a:pt x="0" y="28"/>
                  </a:lnTo>
                  <a:lnTo>
                    <a:pt x="1" y="22"/>
                  </a:lnTo>
                  <a:lnTo>
                    <a:pt x="4" y="17"/>
                  </a:lnTo>
                  <a:lnTo>
                    <a:pt x="8" y="11"/>
                  </a:lnTo>
                  <a:lnTo>
                    <a:pt x="13" y="8"/>
                  </a:lnTo>
                  <a:lnTo>
                    <a:pt x="20" y="4"/>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93" name="Freeform 801"/>
            <p:cNvSpPr>
              <a:spLocks/>
            </p:cNvSpPr>
            <p:nvPr/>
          </p:nvSpPr>
          <p:spPr bwMode="auto">
            <a:xfrm>
              <a:off x="1645" y="2133"/>
              <a:ext cx="88" cy="56"/>
            </a:xfrm>
            <a:custGeom>
              <a:avLst/>
              <a:gdLst>
                <a:gd name="T0" fmla="*/ 44 w 88"/>
                <a:gd name="T1" fmla="*/ 0 h 56"/>
                <a:gd name="T2" fmla="*/ 52 w 88"/>
                <a:gd name="T3" fmla="*/ 0 h 56"/>
                <a:gd name="T4" fmla="*/ 61 w 88"/>
                <a:gd name="T5" fmla="*/ 2 h 56"/>
                <a:gd name="T6" fmla="*/ 68 w 88"/>
                <a:gd name="T7" fmla="*/ 4 h 56"/>
                <a:gd name="T8" fmla="*/ 74 w 88"/>
                <a:gd name="T9" fmla="*/ 8 h 56"/>
                <a:gd name="T10" fmla="*/ 80 w 88"/>
                <a:gd name="T11" fmla="*/ 11 h 56"/>
                <a:gd name="T12" fmla="*/ 85 w 88"/>
                <a:gd name="T13" fmla="*/ 17 h 56"/>
                <a:gd name="T14" fmla="*/ 87 w 88"/>
                <a:gd name="T15" fmla="*/ 22 h 56"/>
                <a:gd name="T16" fmla="*/ 88 w 88"/>
                <a:gd name="T17" fmla="*/ 28 h 56"/>
                <a:gd name="T18" fmla="*/ 87 w 88"/>
                <a:gd name="T19" fmla="*/ 34 h 56"/>
                <a:gd name="T20" fmla="*/ 85 w 88"/>
                <a:gd name="T21" fmla="*/ 39 h 56"/>
                <a:gd name="T22" fmla="*/ 80 w 88"/>
                <a:gd name="T23" fmla="*/ 44 h 56"/>
                <a:gd name="T24" fmla="*/ 74 w 88"/>
                <a:gd name="T25" fmla="*/ 48 h 56"/>
                <a:gd name="T26" fmla="*/ 68 w 88"/>
                <a:gd name="T27" fmla="*/ 51 h 56"/>
                <a:gd name="T28" fmla="*/ 61 w 88"/>
                <a:gd name="T29" fmla="*/ 55 h 56"/>
                <a:gd name="T30" fmla="*/ 52 w 88"/>
                <a:gd name="T31" fmla="*/ 56 h 56"/>
                <a:gd name="T32" fmla="*/ 44 w 88"/>
                <a:gd name="T33" fmla="*/ 56 h 56"/>
                <a:gd name="T34" fmla="*/ 35 w 88"/>
                <a:gd name="T35" fmla="*/ 56 h 56"/>
                <a:gd name="T36" fmla="*/ 27 w 88"/>
                <a:gd name="T37" fmla="*/ 55 h 56"/>
                <a:gd name="T38" fmla="*/ 20 w 88"/>
                <a:gd name="T39" fmla="*/ 51 h 56"/>
                <a:gd name="T40" fmla="*/ 13 w 88"/>
                <a:gd name="T41" fmla="*/ 48 h 56"/>
                <a:gd name="T42" fmla="*/ 8 w 88"/>
                <a:gd name="T43" fmla="*/ 44 h 56"/>
                <a:gd name="T44" fmla="*/ 4 w 88"/>
                <a:gd name="T45" fmla="*/ 39 h 56"/>
                <a:gd name="T46" fmla="*/ 1 w 88"/>
                <a:gd name="T47" fmla="*/ 34 h 56"/>
                <a:gd name="T48" fmla="*/ 0 w 88"/>
                <a:gd name="T49" fmla="*/ 28 h 56"/>
                <a:gd name="T50" fmla="*/ 1 w 88"/>
                <a:gd name="T51" fmla="*/ 22 h 56"/>
                <a:gd name="T52" fmla="*/ 4 w 88"/>
                <a:gd name="T53" fmla="*/ 17 h 56"/>
                <a:gd name="T54" fmla="*/ 8 w 88"/>
                <a:gd name="T55" fmla="*/ 11 h 56"/>
                <a:gd name="T56" fmla="*/ 13 w 88"/>
                <a:gd name="T57" fmla="*/ 8 h 56"/>
                <a:gd name="T58" fmla="*/ 20 w 88"/>
                <a:gd name="T59" fmla="*/ 4 h 56"/>
                <a:gd name="T60" fmla="*/ 27 w 88"/>
                <a:gd name="T61" fmla="*/ 2 h 56"/>
                <a:gd name="T62" fmla="*/ 35 w 88"/>
                <a:gd name="T63" fmla="*/ 0 h 56"/>
                <a:gd name="T64" fmla="*/ 44 w 8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6"/>
                <a:gd name="T101" fmla="*/ 88 w 8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6">
                  <a:moveTo>
                    <a:pt x="44" y="0"/>
                  </a:moveTo>
                  <a:lnTo>
                    <a:pt x="52" y="0"/>
                  </a:lnTo>
                  <a:lnTo>
                    <a:pt x="61" y="2"/>
                  </a:lnTo>
                  <a:lnTo>
                    <a:pt x="68" y="4"/>
                  </a:lnTo>
                  <a:lnTo>
                    <a:pt x="74" y="8"/>
                  </a:lnTo>
                  <a:lnTo>
                    <a:pt x="80" y="11"/>
                  </a:lnTo>
                  <a:lnTo>
                    <a:pt x="85" y="17"/>
                  </a:lnTo>
                  <a:lnTo>
                    <a:pt x="87" y="22"/>
                  </a:lnTo>
                  <a:lnTo>
                    <a:pt x="88" y="28"/>
                  </a:lnTo>
                  <a:lnTo>
                    <a:pt x="87" y="34"/>
                  </a:lnTo>
                  <a:lnTo>
                    <a:pt x="85" y="39"/>
                  </a:lnTo>
                  <a:lnTo>
                    <a:pt x="80" y="44"/>
                  </a:lnTo>
                  <a:lnTo>
                    <a:pt x="74" y="48"/>
                  </a:lnTo>
                  <a:lnTo>
                    <a:pt x="68" y="51"/>
                  </a:lnTo>
                  <a:lnTo>
                    <a:pt x="61" y="55"/>
                  </a:lnTo>
                  <a:lnTo>
                    <a:pt x="52" y="56"/>
                  </a:lnTo>
                  <a:lnTo>
                    <a:pt x="44" y="56"/>
                  </a:lnTo>
                  <a:lnTo>
                    <a:pt x="35" y="56"/>
                  </a:lnTo>
                  <a:lnTo>
                    <a:pt x="27" y="55"/>
                  </a:lnTo>
                  <a:lnTo>
                    <a:pt x="20" y="51"/>
                  </a:lnTo>
                  <a:lnTo>
                    <a:pt x="13" y="48"/>
                  </a:lnTo>
                  <a:lnTo>
                    <a:pt x="8" y="44"/>
                  </a:lnTo>
                  <a:lnTo>
                    <a:pt x="4" y="39"/>
                  </a:lnTo>
                  <a:lnTo>
                    <a:pt x="1" y="34"/>
                  </a:lnTo>
                  <a:lnTo>
                    <a:pt x="0" y="28"/>
                  </a:lnTo>
                  <a:lnTo>
                    <a:pt x="1" y="22"/>
                  </a:lnTo>
                  <a:lnTo>
                    <a:pt x="4" y="17"/>
                  </a:lnTo>
                  <a:lnTo>
                    <a:pt x="8" y="11"/>
                  </a:lnTo>
                  <a:lnTo>
                    <a:pt x="13" y="8"/>
                  </a:lnTo>
                  <a:lnTo>
                    <a:pt x="20" y="4"/>
                  </a:lnTo>
                  <a:lnTo>
                    <a:pt x="27" y="2"/>
                  </a:lnTo>
                  <a:lnTo>
                    <a:pt x="35" y="0"/>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94" name="Freeform 802"/>
            <p:cNvSpPr>
              <a:spLocks/>
            </p:cNvSpPr>
            <p:nvPr/>
          </p:nvSpPr>
          <p:spPr bwMode="auto">
            <a:xfrm>
              <a:off x="1192" y="1460"/>
              <a:ext cx="221" cy="227"/>
            </a:xfrm>
            <a:custGeom>
              <a:avLst/>
              <a:gdLst>
                <a:gd name="T0" fmla="*/ 43 w 221"/>
                <a:gd name="T1" fmla="*/ 0 h 227"/>
                <a:gd name="T2" fmla="*/ 178 w 221"/>
                <a:gd name="T3" fmla="*/ 0 h 227"/>
                <a:gd name="T4" fmla="*/ 182 w 221"/>
                <a:gd name="T5" fmla="*/ 1 h 227"/>
                <a:gd name="T6" fmla="*/ 187 w 221"/>
                <a:gd name="T7" fmla="*/ 2 h 227"/>
                <a:gd name="T8" fmla="*/ 191 w 221"/>
                <a:gd name="T9" fmla="*/ 3 h 227"/>
                <a:gd name="T10" fmla="*/ 195 w 221"/>
                <a:gd name="T11" fmla="*/ 6 h 227"/>
                <a:gd name="T12" fmla="*/ 202 w 221"/>
                <a:gd name="T13" fmla="*/ 11 h 227"/>
                <a:gd name="T14" fmla="*/ 208 w 221"/>
                <a:gd name="T15" fmla="*/ 20 h 227"/>
                <a:gd name="T16" fmla="*/ 213 w 221"/>
                <a:gd name="T17" fmla="*/ 29 h 227"/>
                <a:gd name="T18" fmla="*/ 217 w 221"/>
                <a:gd name="T19" fmla="*/ 41 h 227"/>
                <a:gd name="T20" fmla="*/ 220 w 221"/>
                <a:gd name="T21" fmla="*/ 53 h 227"/>
                <a:gd name="T22" fmla="*/ 221 w 221"/>
                <a:gd name="T23" fmla="*/ 66 h 227"/>
                <a:gd name="T24" fmla="*/ 221 w 221"/>
                <a:gd name="T25" fmla="*/ 162 h 227"/>
                <a:gd name="T26" fmla="*/ 220 w 221"/>
                <a:gd name="T27" fmla="*/ 174 h 227"/>
                <a:gd name="T28" fmla="*/ 217 w 221"/>
                <a:gd name="T29" fmla="*/ 187 h 227"/>
                <a:gd name="T30" fmla="*/ 213 w 221"/>
                <a:gd name="T31" fmla="*/ 198 h 227"/>
                <a:gd name="T32" fmla="*/ 208 w 221"/>
                <a:gd name="T33" fmla="*/ 208 h 227"/>
                <a:gd name="T34" fmla="*/ 202 w 221"/>
                <a:gd name="T35" fmla="*/ 216 h 227"/>
                <a:gd name="T36" fmla="*/ 195 w 221"/>
                <a:gd name="T37" fmla="*/ 222 h 227"/>
                <a:gd name="T38" fmla="*/ 191 w 221"/>
                <a:gd name="T39" fmla="*/ 224 h 227"/>
                <a:gd name="T40" fmla="*/ 187 w 221"/>
                <a:gd name="T41" fmla="*/ 226 h 227"/>
                <a:gd name="T42" fmla="*/ 182 w 221"/>
                <a:gd name="T43" fmla="*/ 227 h 227"/>
                <a:gd name="T44" fmla="*/ 178 w 221"/>
                <a:gd name="T45" fmla="*/ 227 h 227"/>
                <a:gd name="T46" fmla="*/ 43 w 221"/>
                <a:gd name="T47" fmla="*/ 227 h 227"/>
                <a:gd name="T48" fmla="*/ 39 w 221"/>
                <a:gd name="T49" fmla="*/ 227 h 227"/>
                <a:gd name="T50" fmla="*/ 34 w 221"/>
                <a:gd name="T51" fmla="*/ 226 h 227"/>
                <a:gd name="T52" fmla="*/ 30 w 221"/>
                <a:gd name="T53" fmla="*/ 224 h 227"/>
                <a:gd name="T54" fmla="*/ 26 w 221"/>
                <a:gd name="T55" fmla="*/ 222 h 227"/>
                <a:gd name="T56" fmla="*/ 19 w 221"/>
                <a:gd name="T57" fmla="*/ 216 h 227"/>
                <a:gd name="T58" fmla="*/ 13 w 221"/>
                <a:gd name="T59" fmla="*/ 208 h 227"/>
                <a:gd name="T60" fmla="*/ 8 w 221"/>
                <a:gd name="T61" fmla="*/ 198 h 227"/>
                <a:gd name="T62" fmla="*/ 4 w 221"/>
                <a:gd name="T63" fmla="*/ 187 h 227"/>
                <a:gd name="T64" fmla="*/ 1 w 221"/>
                <a:gd name="T65" fmla="*/ 174 h 227"/>
                <a:gd name="T66" fmla="*/ 0 w 221"/>
                <a:gd name="T67" fmla="*/ 162 h 227"/>
                <a:gd name="T68" fmla="*/ 0 w 221"/>
                <a:gd name="T69" fmla="*/ 66 h 227"/>
                <a:gd name="T70" fmla="*/ 1 w 221"/>
                <a:gd name="T71" fmla="*/ 53 h 227"/>
                <a:gd name="T72" fmla="*/ 4 w 221"/>
                <a:gd name="T73" fmla="*/ 41 h 227"/>
                <a:gd name="T74" fmla="*/ 8 w 221"/>
                <a:gd name="T75" fmla="*/ 29 h 227"/>
                <a:gd name="T76" fmla="*/ 13 w 221"/>
                <a:gd name="T77" fmla="*/ 20 h 227"/>
                <a:gd name="T78" fmla="*/ 19 w 221"/>
                <a:gd name="T79" fmla="*/ 11 h 227"/>
                <a:gd name="T80" fmla="*/ 26 w 221"/>
                <a:gd name="T81" fmla="*/ 6 h 227"/>
                <a:gd name="T82" fmla="*/ 30 w 221"/>
                <a:gd name="T83" fmla="*/ 3 h 227"/>
                <a:gd name="T84" fmla="*/ 34 w 221"/>
                <a:gd name="T85" fmla="*/ 2 h 227"/>
                <a:gd name="T86" fmla="*/ 39 w 221"/>
                <a:gd name="T87" fmla="*/ 1 h 227"/>
                <a:gd name="T88" fmla="*/ 43 w 221"/>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
                <a:gd name="T136" fmla="*/ 0 h 227"/>
                <a:gd name="T137" fmla="*/ 221 w 221"/>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 h="227">
                  <a:moveTo>
                    <a:pt x="43" y="0"/>
                  </a:moveTo>
                  <a:lnTo>
                    <a:pt x="178" y="0"/>
                  </a:lnTo>
                  <a:lnTo>
                    <a:pt x="182" y="1"/>
                  </a:lnTo>
                  <a:lnTo>
                    <a:pt x="187" y="2"/>
                  </a:lnTo>
                  <a:lnTo>
                    <a:pt x="191" y="3"/>
                  </a:lnTo>
                  <a:lnTo>
                    <a:pt x="195" y="6"/>
                  </a:lnTo>
                  <a:lnTo>
                    <a:pt x="202" y="11"/>
                  </a:lnTo>
                  <a:lnTo>
                    <a:pt x="208" y="20"/>
                  </a:lnTo>
                  <a:lnTo>
                    <a:pt x="213" y="29"/>
                  </a:lnTo>
                  <a:lnTo>
                    <a:pt x="217" y="41"/>
                  </a:lnTo>
                  <a:lnTo>
                    <a:pt x="220" y="53"/>
                  </a:lnTo>
                  <a:lnTo>
                    <a:pt x="221" y="66"/>
                  </a:lnTo>
                  <a:lnTo>
                    <a:pt x="221" y="162"/>
                  </a:lnTo>
                  <a:lnTo>
                    <a:pt x="220" y="174"/>
                  </a:lnTo>
                  <a:lnTo>
                    <a:pt x="217" y="187"/>
                  </a:lnTo>
                  <a:lnTo>
                    <a:pt x="213" y="198"/>
                  </a:lnTo>
                  <a:lnTo>
                    <a:pt x="208" y="208"/>
                  </a:lnTo>
                  <a:lnTo>
                    <a:pt x="202" y="216"/>
                  </a:lnTo>
                  <a:lnTo>
                    <a:pt x="195" y="222"/>
                  </a:lnTo>
                  <a:lnTo>
                    <a:pt x="191" y="224"/>
                  </a:lnTo>
                  <a:lnTo>
                    <a:pt x="187" y="226"/>
                  </a:lnTo>
                  <a:lnTo>
                    <a:pt x="182" y="227"/>
                  </a:lnTo>
                  <a:lnTo>
                    <a:pt x="178" y="227"/>
                  </a:lnTo>
                  <a:lnTo>
                    <a:pt x="43" y="227"/>
                  </a:lnTo>
                  <a:lnTo>
                    <a:pt x="39" y="227"/>
                  </a:lnTo>
                  <a:lnTo>
                    <a:pt x="34" y="226"/>
                  </a:lnTo>
                  <a:lnTo>
                    <a:pt x="30" y="224"/>
                  </a:lnTo>
                  <a:lnTo>
                    <a:pt x="26" y="222"/>
                  </a:lnTo>
                  <a:lnTo>
                    <a:pt x="19" y="216"/>
                  </a:lnTo>
                  <a:lnTo>
                    <a:pt x="13" y="208"/>
                  </a:lnTo>
                  <a:lnTo>
                    <a:pt x="8" y="198"/>
                  </a:lnTo>
                  <a:lnTo>
                    <a:pt x="4" y="187"/>
                  </a:lnTo>
                  <a:lnTo>
                    <a:pt x="1" y="174"/>
                  </a:lnTo>
                  <a:lnTo>
                    <a:pt x="0" y="162"/>
                  </a:lnTo>
                  <a:lnTo>
                    <a:pt x="0" y="66"/>
                  </a:lnTo>
                  <a:lnTo>
                    <a:pt x="1" y="53"/>
                  </a:lnTo>
                  <a:lnTo>
                    <a:pt x="4" y="41"/>
                  </a:lnTo>
                  <a:lnTo>
                    <a:pt x="8" y="29"/>
                  </a:lnTo>
                  <a:lnTo>
                    <a:pt x="13" y="20"/>
                  </a:lnTo>
                  <a:lnTo>
                    <a:pt x="19" y="11"/>
                  </a:lnTo>
                  <a:lnTo>
                    <a:pt x="26" y="6"/>
                  </a:lnTo>
                  <a:lnTo>
                    <a:pt x="30" y="3"/>
                  </a:lnTo>
                  <a:lnTo>
                    <a:pt x="34" y="2"/>
                  </a:lnTo>
                  <a:lnTo>
                    <a:pt x="39" y="1"/>
                  </a:lnTo>
                  <a:lnTo>
                    <a:pt x="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95" name="Freeform 803"/>
            <p:cNvSpPr>
              <a:spLocks/>
            </p:cNvSpPr>
            <p:nvPr/>
          </p:nvSpPr>
          <p:spPr bwMode="auto">
            <a:xfrm>
              <a:off x="1192" y="1460"/>
              <a:ext cx="221" cy="227"/>
            </a:xfrm>
            <a:custGeom>
              <a:avLst/>
              <a:gdLst>
                <a:gd name="T0" fmla="*/ 43 w 221"/>
                <a:gd name="T1" fmla="*/ 0 h 227"/>
                <a:gd name="T2" fmla="*/ 178 w 221"/>
                <a:gd name="T3" fmla="*/ 0 h 227"/>
                <a:gd name="T4" fmla="*/ 182 w 221"/>
                <a:gd name="T5" fmla="*/ 1 h 227"/>
                <a:gd name="T6" fmla="*/ 187 w 221"/>
                <a:gd name="T7" fmla="*/ 2 h 227"/>
                <a:gd name="T8" fmla="*/ 191 w 221"/>
                <a:gd name="T9" fmla="*/ 3 h 227"/>
                <a:gd name="T10" fmla="*/ 195 w 221"/>
                <a:gd name="T11" fmla="*/ 6 h 227"/>
                <a:gd name="T12" fmla="*/ 202 w 221"/>
                <a:gd name="T13" fmla="*/ 11 h 227"/>
                <a:gd name="T14" fmla="*/ 208 w 221"/>
                <a:gd name="T15" fmla="*/ 20 h 227"/>
                <a:gd name="T16" fmla="*/ 213 w 221"/>
                <a:gd name="T17" fmla="*/ 29 h 227"/>
                <a:gd name="T18" fmla="*/ 217 w 221"/>
                <a:gd name="T19" fmla="*/ 41 h 227"/>
                <a:gd name="T20" fmla="*/ 220 w 221"/>
                <a:gd name="T21" fmla="*/ 53 h 227"/>
                <a:gd name="T22" fmla="*/ 221 w 221"/>
                <a:gd name="T23" fmla="*/ 66 h 227"/>
                <a:gd name="T24" fmla="*/ 221 w 221"/>
                <a:gd name="T25" fmla="*/ 162 h 227"/>
                <a:gd name="T26" fmla="*/ 220 w 221"/>
                <a:gd name="T27" fmla="*/ 174 h 227"/>
                <a:gd name="T28" fmla="*/ 217 w 221"/>
                <a:gd name="T29" fmla="*/ 187 h 227"/>
                <a:gd name="T30" fmla="*/ 213 w 221"/>
                <a:gd name="T31" fmla="*/ 198 h 227"/>
                <a:gd name="T32" fmla="*/ 208 w 221"/>
                <a:gd name="T33" fmla="*/ 208 h 227"/>
                <a:gd name="T34" fmla="*/ 202 w 221"/>
                <a:gd name="T35" fmla="*/ 216 h 227"/>
                <a:gd name="T36" fmla="*/ 195 w 221"/>
                <a:gd name="T37" fmla="*/ 222 h 227"/>
                <a:gd name="T38" fmla="*/ 191 w 221"/>
                <a:gd name="T39" fmla="*/ 224 h 227"/>
                <a:gd name="T40" fmla="*/ 187 w 221"/>
                <a:gd name="T41" fmla="*/ 226 h 227"/>
                <a:gd name="T42" fmla="*/ 182 w 221"/>
                <a:gd name="T43" fmla="*/ 227 h 227"/>
                <a:gd name="T44" fmla="*/ 178 w 221"/>
                <a:gd name="T45" fmla="*/ 227 h 227"/>
                <a:gd name="T46" fmla="*/ 43 w 221"/>
                <a:gd name="T47" fmla="*/ 227 h 227"/>
                <a:gd name="T48" fmla="*/ 39 w 221"/>
                <a:gd name="T49" fmla="*/ 227 h 227"/>
                <a:gd name="T50" fmla="*/ 34 w 221"/>
                <a:gd name="T51" fmla="*/ 226 h 227"/>
                <a:gd name="T52" fmla="*/ 30 w 221"/>
                <a:gd name="T53" fmla="*/ 224 h 227"/>
                <a:gd name="T54" fmla="*/ 26 w 221"/>
                <a:gd name="T55" fmla="*/ 222 h 227"/>
                <a:gd name="T56" fmla="*/ 19 w 221"/>
                <a:gd name="T57" fmla="*/ 216 h 227"/>
                <a:gd name="T58" fmla="*/ 13 w 221"/>
                <a:gd name="T59" fmla="*/ 208 h 227"/>
                <a:gd name="T60" fmla="*/ 8 w 221"/>
                <a:gd name="T61" fmla="*/ 198 h 227"/>
                <a:gd name="T62" fmla="*/ 4 w 221"/>
                <a:gd name="T63" fmla="*/ 187 h 227"/>
                <a:gd name="T64" fmla="*/ 1 w 221"/>
                <a:gd name="T65" fmla="*/ 174 h 227"/>
                <a:gd name="T66" fmla="*/ 0 w 221"/>
                <a:gd name="T67" fmla="*/ 162 h 227"/>
                <a:gd name="T68" fmla="*/ 0 w 221"/>
                <a:gd name="T69" fmla="*/ 66 h 227"/>
                <a:gd name="T70" fmla="*/ 1 w 221"/>
                <a:gd name="T71" fmla="*/ 53 h 227"/>
                <a:gd name="T72" fmla="*/ 4 w 221"/>
                <a:gd name="T73" fmla="*/ 41 h 227"/>
                <a:gd name="T74" fmla="*/ 8 w 221"/>
                <a:gd name="T75" fmla="*/ 29 h 227"/>
                <a:gd name="T76" fmla="*/ 13 w 221"/>
                <a:gd name="T77" fmla="*/ 20 h 227"/>
                <a:gd name="T78" fmla="*/ 19 w 221"/>
                <a:gd name="T79" fmla="*/ 11 h 227"/>
                <a:gd name="T80" fmla="*/ 26 w 221"/>
                <a:gd name="T81" fmla="*/ 6 h 227"/>
                <a:gd name="T82" fmla="*/ 30 w 221"/>
                <a:gd name="T83" fmla="*/ 3 h 227"/>
                <a:gd name="T84" fmla="*/ 34 w 221"/>
                <a:gd name="T85" fmla="*/ 2 h 227"/>
                <a:gd name="T86" fmla="*/ 39 w 221"/>
                <a:gd name="T87" fmla="*/ 1 h 227"/>
                <a:gd name="T88" fmla="*/ 43 w 221"/>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
                <a:gd name="T136" fmla="*/ 0 h 227"/>
                <a:gd name="T137" fmla="*/ 221 w 221"/>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 h="227">
                  <a:moveTo>
                    <a:pt x="43" y="0"/>
                  </a:moveTo>
                  <a:lnTo>
                    <a:pt x="178" y="0"/>
                  </a:lnTo>
                  <a:lnTo>
                    <a:pt x="182" y="1"/>
                  </a:lnTo>
                  <a:lnTo>
                    <a:pt x="187" y="2"/>
                  </a:lnTo>
                  <a:lnTo>
                    <a:pt x="191" y="3"/>
                  </a:lnTo>
                  <a:lnTo>
                    <a:pt x="195" y="6"/>
                  </a:lnTo>
                  <a:lnTo>
                    <a:pt x="202" y="11"/>
                  </a:lnTo>
                  <a:lnTo>
                    <a:pt x="208" y="20"/>
                  </a:lnTo>
                  <a:lnTo>
                    <a:pt x="213" y="29"/>
                  </a:lnTo>
                  <a:lnTo>
                    <a:pt x="217" y="41"/>
                  </a:lnTo>
                  <a:lnTo>
                    <a:pt x="220" y="53"/>
                  </a:lnTo>
                  <a:lnTo>
                    <a:pt x="221" y="66"/>
                  </a:lnTo>
                  <a:lnTo>
                    <a:pt x="221" y="162"/>
                  </a:lnTo>
                  <a:lnTo>
                    <a:pt x="220" y="174"/>
                  </a:lnTo>
                  <a:lnTo>
                    <a:pt x="217" y="187"/>
                  </a:lnTo>
                  <a:lnTo>
                    <a:pt x="213" y="198"/>
                  </a:lnTo>
                  <a:lnTo>
                    <a:pt x="208" y="208"/>
                  </a:lnTo>
                  <a:lnTo>
                    <a:pt x="202" y="216"/>
                  </a:lnTo>
                  <a:lnTo>
                    <a:pt x="195" y="222"/>
                  </a:lnTo>
                  <a:lnTo>
                    <a:pt x="191" y="224"/>
                  </a:lnTo>
                  <a:lnTo>
                    <a:pt x="187" y="226"/>
                  </a:lnTo>
                  <a:lnTo>
                    <a:pt x="182" y="227"/>
                  </a:lnTo>
                  <a:lnTo>
                    <a:pt x="178" y="227"/>
                  </a:lnTo>
                  <a:lnTo>
                    <a:pt x="43" y="227"/>
                  </a:lnTo>
                  <a:lnTo>
                    <a:pt x="39" y="227"/>
                  </a:lnTo>
                  <a:lnTo>
                    <a:pt x="34" y="226"/>
                  </a:lnTo>
                  <a:lnTo>
                    <a:pt x="30" y="224"/>
                  </a:lnTo>
                  <a:lnTo>
                    <a:pt x="26" y="222"/>
                  </a:lnTo>
                  <a:lnTo>
                    <a:pt x="19" y="216"/>
                  </a:lnTo>
                  <a:lnTo>
                    <a:pt x="13" y="208"/>
                  </a:lnTo>
                  <a:lnTo>
                    <a:pt x="8" y="198"/>
                  </a:lnTo>
                  <a:lnTo>
                    <a:pt x="4" y="187"/>
                  </a:lnTo>
                  <a:lnTo>
                    <a:pt x="1" y="174"/>
                  </a:lnTo>
                  <a:lnTo>
                    <a:pt x="0" y="162"/>
                  </a:lnTo>
                  <a:lnTo>
                    <a:pt x="0" y="66"/>
                  </a:lnTo>
                  <a:lnTo>
                    <a:pt x="1" y="53"/>
                  </a:lnTo>
                  <a:lnTo>
                    <a:pt x="4" y="41"/>
                  </a:lnTo>
                  <a:lnTo>
                    <a:pt x="8" y="29"/>
                  </a:lnTo>
                  <a:lnTo>
                    <a:pt x="13" y="20"/>
                  </a:lnTo>
                  <a:lnTo>
                    <a:pt x="19" y="11"/>
                  </a:lnTo>
                  <a:lnTo>
                    <a:pt x="26" y="6"/>
                  </a:lnTo>
                  <a:lnTo>
                    <a:pt x="30" y="3"/>
                  </a:lnTo>
                  <a:lnTo>
                    <a:pt x="34" y="2"/>
                  </a:lnTo>
                  <a:lnTo>
                    <a:pt x="39" y="1"/>
                  </a:lnTo>
                  <a:lnTo>
                    <a:pt x="43"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96" name="Freeform 804"/>
            <p:cNvSpPr>
              <a:spLocks/>
            </p:cNvSpPr>
            <p:nvPr/>
          </p:nvSpPr>
          <p:spPr bwMode="auto">
            <a:xfrm>
              <a:off x="1221" y="1473"/>
              <a:ext cx="174" cy="192"/>
            </a:xfrm>
            <a:custGeom>
              <a:avLst/>
              <a:gdLst>
                <a:gd name="T0" fmla="*/ 95 w 174"/>
                <a:gd name="T1" fmla="*/ 0 h 192"/>
                <a:gd name="T2" fmla="*/ 112 w 174"/>
                <a:gd name="T3" fmla="*/ 4 h 192"/>
                <a:gd name="T4" fmla="*/ 128 w 174"/>
                <a:gd name="T5" fmla="*/ 11 h 192"/>
                <a:gd name="T6" fmla="*/ 141 w 174"/>
                <a:gd name="T7" fmla="*/ 22 h 192"/>
                <a:gd name="T8" fmla="*/ 154 w 174"/>
                <a:gd name="T9" fmla="*/ 34 h 192"/>
                <a:gd name="T10" fmla="*/ 163 w 174"/>
                <a:gd name="T11" fmla="*/ 50 h 192"/>
                <a:gd name="T12" fmla="*/ 170 w 174"/>
                <a:gd name="T13" fmla="*/ 67 h 192"/>
                <a:gd name="T14" fmla="*/ 173 w 174"/>
                <a:gd name="T15" fmla="*/ 86 h 192"/>
                <a:gd name="T16" fmla="*/ 173 w 174"/>
                <a:gd name="T17" fmla="*/ 106 h 192"/>
                <a:gd name="T18" fmla="*/ 170 w 174"/>
                <a:gd name="T19" fmla="*/ 124 h 192"/>
                <a:gd name="T20" fmla="*/ 163 w 174"/>
                <a:gd name="T21" fmla="*/ 142 h 192"/>
                <a:gd name="T22" fmla="*/ 154 w 174"/>
                <a:gd name="T23" fmla="*/ 157 h 192"/>
                <a:gd name="T24" fmla="*/ 141 w 174"/>
                <a:gd name="T25" fmla="*/ 170 h 192"/>
                <a:gd name="T26" fmla="*/ 128 w 174"/>
                <a:gd name="T27" fmla="*/ 180 h 192"/>
                <a:gd name="T28" fmla="*/ 112 w 174"/>
                <a:gd name="T29" fmla="*/ 187 h 192"/>
                <a:gd name="T30" fmla="*/ 95 w 174"/>
                <a:gd name="T31" fmla="*/ 191 h 192"/>
                <a:gd name="T32" fmla="*/ 78 w 174"/>
                <a:gd name="T33" fmla="*/ 191 h 192"/>
                <a:gd name="T34" fmla="*/ 61 w 174"/>
                <a:gd name="T35" fmla="*/ 187 h 192"/>
                <a:gd name="T36" fmla="*/ 45 w 174"/>
                <a:gd name="T37" fmla="*/ 180 h 192"/>
                <a:gd name="T38" fmla="*/ 31 w 174"/>
                <a:gd name="T39" fmla="*/ 170 h 192"/>
                <a:gd name="T40" fmla="*/ 19 w 174"/>
                <a:gd name="T41" fmla="*/ 157 h 192"/>
                <a:gd name="T42" fmla="*/ 10 w 174"/>
                <a:gd name="T43" fmla="*/ 142 h 192"/>
                <a:gd name="T44" fmla="*/ 3 w 174"/>
                <a:gd name="T45" fmla="*/ 124 h 192"/>
                <a:gd name="T46" fmla="*/ 0 w 174"/>
                <a:gd name="T47" fmla="*/ 106 h 192"/>
                <a:gd name="T48" fmla="*/ 0 w 174"/>
                <a:gd name="T49" fmla="*/ 86 h 192"/>
                <a:gd name="T50" fmla="*/ 3 w 174"/>
                <a:gd name="T51" fmla="*/ 67 h 192"/>
                <a:gd name="T52" fmla="*/ 10 w 174"/>
                <a:gd name="T53" fmla="*/ 50 h 192"/>
                <a:gd name="T54" fmla="*/ 19 w 174"/>
                <a:gd name="T55" fmla="*/ 34 h 192"/>
                <a:gd name="T56" fmla="*/ 31 w 174"/>
                <a:gd name="T57" fmla="*/ 22 h 192"/>
                <a:gd name="T58" fmla="*/ 45 w 174"/>
                <a:gd name="T59" fmla="*/ 11 h 192"/>
                <a:gd name="T60" fmla="*/ 61 w 174"/>
                <a:gd name="T61" fmla="*/ 4 h 192"/>
                <a:gd name="T62" fmla="*/ 78 w 174"/>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2"/>
                <a:gd name="T98" fmla="*/ 174 w 174"/>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2">
                  <a:moveTo>
                    <a:pt x="87" y="0"/>
                  </a:moveTo>
                  <a:lnTo>
                    <a:pt x="95" y="0"/>
                  </a:lnTo>
                  <a:lnTo>
                    <a:pt x="104" y="1"/>
                  </a:lnTo>
                  <a:lnTo>
                    <a:pt x="112" y="4"/>
                  </a:lnTo>
                  <a:lnTo>
                    <a:pt x="120" y="7"/>
                  </a:lnTo>
                  <a:lnTo>
                    <a:pt x="128" y="11"/>
                  </a:lnTo>
                  <a:lnTo>
                    <a:pt x="135" y="16"/>
                  </a:lnTo>
                  <a:lnTo>
                    <a:pt x="141" y="22"/>
                  </a:lnTo>
                  <a:lnTo>
                    <a:pt x="148" y="28"/>
                  </a:lnTo>
                  <a:lnTo>
                    <a:pt x="154" y="34"/>
                  </a:lnTo>
                  <a:lnTo>
                    <a:pt x="159" y="41"/>
                  </a:lnTo>
                  <a:lnTo>
                    <a:pt x="163" y="50"/>
                  </a:lnTo>
                  <a:lnTo>
                    <a:pt x="167" y="58"/>
                  </a:lnTo>
                  <a:lnTo>
                    <a:pt x="170" y="67"/>
                  </a:lnTo>
                  <a:lnTo>
                    <a:pt x="172" y="76"/>
                  </a:lnTo>
                  <a:lnTo>
                    <a:pt x="173" y="86"/>
                  </a:lnTo>
                  <a:lnTo>
                    <a:pt x="174" y="95"/>
                  </a:lnTo>
                  <a:lnTo>
                    <a:pt x="173" y="106"/>
                  </a:lnTo>
                  <a:lnTo>
                    <a:pt x="172" y="115"/>
                  </a:lnTo>
                  <a:lnTo>
                    <a:pt x="170" y="124"/>
                  </a:lnTo>
                  <a:lnTo>
                    <a:pt x="167" y="132"/>
                  </a:lnTo>
                  <a:lnTo>
                    <a:pt x="163" y="142"/>
                  </a:lnTo>
                  <a:lnTo>
                    <a:pt x="159" y="149"/>
                  </a:lnTo>
                  <a:lnTo>
                    <a:pt x="154" y="157"/>
                  </a:lnTo>
                  <a:lnTo>
                    <a:pt x="148" y="164"/>
                  </a:lnTo>
                  <a:lnTo>
                    <a:pt x="141" y="170"/>
                  </a:lnTo>
                  <a:lnTo>
                    <a:pt x="135" y="175"/>
                  </a:lnTo>
                  <a:lnTo>
                    <a:pt x="128" y="180"/>
                  </a:lnTo>
                  <a:lnTo>
                    <a:pt x="120" y="184"/>
                  </a:lnTo>
                  <a:lnTo>
                    <a:pt x="112" y="187"/>
                  </a:lnTo>
                  <a:lnTo>
                    <a:pt x="104" y="189"/>
                  </a:lnTo>
                  <a:lnTo>
                    <a:pt x="95" y="191"/>
                  </a:lnTo>
                  <a:lnTo>
                    <a:pt x="87" y="192"/>
                  </a:lnTo>
                  <a:lnTo>
                    <a:pt x="78" y="191"/>
                  </a:lnTo>
                  <a:lnTo>
                    <a:pt x="69" y="189"/>
                  </a:lnTo>
                  <a:lnTo>
                    <a:pt x="61" y="187"/>
                  </a:lnTo>
                  <a:lnTo>
                    <a:pt x="52" y="184"/>
                  </a:lnTo>
                  <a:lnTo>
                    <a:pt x="45" y="180"/>
                  </a:lnTo>
                  <a:lnTo>
                    <a:pt x="38" y="175"/>
                  </a:lnTo>
                  <a:lnTo>
                    <a:pt x="31" y="170"/>
                  </a:lnTo>
                  <a:lnTo>
                    <a:pt x="25" y="164"/>
                  </a:lnTo>
                  <a:lnTo>
                    <a:pt x="19" y="157"/>
                  </a:lnTo>
                  <a:lnTo>
                    <a:pt x="14" y="149"/>
                  </a:lnTo>
                  <a:lnTo>
                    <a:pt x="10" y="142"/>
                  </a:lnTo>
                  <a:lnTo>
                    <a:pt x="6" y="132"/>
                  </a:lnTo>
                  <a:lnTo>
                    <a:pt x="3" y="124"/>
                  </a:lnTo>
                  <a:lnTo>
                    <a:pt x="1" y="115"/>
                  </a:lnTo>
                  <a:lnTo>
                    <a:pt x="0" y="106"/>
                  </a:lnTo>
                  <a:lnTo>
                    <a:pt x="0" y="95"/>
                  </a:lnTo>
                  <a:lnTo>
                    <a:pt x="0" y="86"/>
                  </a:lnTo>
                  <a:lnTo>
                    <a:pt x="1" y="76"/>
                  </a:lnTo>
                  <a:lnTo>
                    <a:pt x="3" y="67"/>
                  </a:lnTo>
                  <a:lnTo>
                    <a:pt x="6" y="58"/>
                  </a:lnTo>
                  <a:lnTo>
                    <a:pt x="10" y="50"/>
                  </a:lnTo>
                  <a:lnTo>
                    <a:pt x="14" y="41"/>
                  </a:lnTo>
                  <a:lnTo>
                    <a:pt x="19" y="34"/>
                  </a:lnTo>
                  <a:lnTo>
                    <a:pt x="25" y="28"/>
                  </a:lnTo>
                  <a:lnTo>
                    <a:pt x="31" y="22"/>
                  </a:lnTo>
                  <a:lnTo>
                    <a:pt x="38" y="16"/>
                  </a:lnTo>
                  <a:lnTo>
                    <a:pt x="45" y="11"/>
                  </a:lnTo>
                  <a:lnTo>
                    <a:pt x="52" y="7"/>
                  </a:lnTo>
                  <a:lnTo>
                    <a:pt x="61" y="4"/>
                  </a:lnTo>
                  <a:lnTo>
                    <a:pt x="69" y="1"/>
                  </a:lnTo>
                  <a:lnTo>
                    <a:pt x="78"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97" name="Freeform 805"/>
            <p:cNvSpPr>
              <a:spLocks/>
            </p:cNvSpPr>
            <p:nvPr/>
          </p:nvSpPr>
          <p:spPr bwMode="auto">
            <a:xfrm>
              <a:off x="1221" y="1473"/>
              <a:ext cx="174" cy="192"/>
            </a:xfrm>
            <a:custGeom>
              <a:avLst/>
              <a:gdLst>
                <a:gd name="T0" fmla="*/ 95 w 174"/>
                <a:gd name="T1" fmla="*/ 0 h 192"/>
                <a:gd name="T2" fmla="*/ 112 w 174"/>
                <a:gd name="T3" fmla="*/ 4 h 192"/>
                <a:gd name="T4" fmla="*/ 128 w 174"/>
                <a:gd name="T5" fmla="*/ 11 h 192"/>
                <a:gd name="T6" fmla="*/ 141 w 174"/>
                <a:gd name="T7" fmla="*/ 22 h 192"/>
                <a:gd name="T8" fmla="*/ 154 w 174"/>
                <a:gd name="T9" fmla="*/ 34 h 192"/>
                <a:gd name="T10" fmla="*/ 163 w 174"/>
                <a:gd name="T11" fmla="*/ 50 h 192"/>
                <a:gd name="T12" fmla="*/ 170 w 174"/>
                <a:gd name="T13" fmla="*/ 67 h 192"/>
                <a:gd name="T14" fmla="*/ 173 w 174"/>
                <a:gd name="T15" fmla="*/ 86 h 192"/>
                <a:gd name="T16" fmla="*/ 173 w 174"/>
                <a:gd name="T17" fmla="*/ 106 h 192"/>
                <a:gd name="T18" fmla="*/ 170 w 174"/>
                <a:gd name="T19" fmla="*/ 124 h 192"/>
                <a:gd name="T20" fmla="*/ 163 w 174"/>
                <a:gd name="T21" fmla="*/ 142 h 192"/>
                <a:gd name="T22" fmla="*/ 154 w 174"/>
                <a:gd name="T23" fmla="*/ 157 h 192"/>
                <a:gd name="T24" fmla="*/ 141 w 174"/>
                <a:gd name="T25" fmla="*/ 170 h 192"/>
                <a:gd name="T26" fmla="*/ 128 w 174"/>
                <a:gd name="T27" fmla="*/ 180 h 192"/>
                <a:gd name="T28" fmla="*/ 112 w 174"/>
                <a:gd name="T29" fmla="*/ 187 h 192"/>
                <a:gd name="T30" fmla="*/ 95 w 174"/>
                <a:gd name="T31" fmla="*/ 191 h 192"/>
                <a:gd name="T32" fmla="*/ 78 w 174"/>
                <a:gd name="T33" fmla="*/ 191 h 192"/>
                <a:gd name="T34" fmla="*/ 61 w 174"/>
                <a:gd name="T35" fmla="*/ 187 h 192"/>
                <a:gd name="T36" fmla="*/ 45 w 174"/>
                <a:gd name="T37" fmla="*/ 180 h 192"/>
                <a:gd name="T38" fmla="*/ 31 w 174"/>
                <a:gd name="T39" fmla="*/ 170 h 192"/>
                <a:gd name="T40" fmla="*/ 19 w 174"/>
                <a:gd name="T41" fmla="*/ 157 h 192"/>
                <a:gd name="T42" fmla="*/ 10 w 174"/>
                <a:gd name="T43" fmla="*/ 142 h 192"/>
                <a:gd name="T44" fmla="*/ 3 w 174"/>
                <a:gd name="T45" fmla="*/ 124 h 192"/>
                <a:gd name="T46" fmla="*/ 0 w 174"/>
                <a:gd name="T47" fmla="*/ 106 h 192"/>
                <a:gd name="T48" fmla="*/ 0 w 174"/>
                <a:gd name="T49" fmla="*/ 86 h 192"/>
                <a:gd name="T50" fmla="*/ 3 w 174"/>
                <a:gd name="T51" fmla="*/ 67 h 192"/>
                <a:gd name="T52" fmla="*/ 10 w 174"/>
                <a:gd name="T53" fmla="*/ 50 h 192"/>
                <a:gd name="T54" fmla="*/ 19 w 174"/>
                <a:gd name="T55" fmla="*/ 34 h 192"/>
                <a:gd name="T56" fmla="*/ 31 w 174"/>
                <a:gd name="T57" fmla="*/ 22 h 192"/>
                <a:gd name="T58" fmla="*/ 45 w 174"/>
                <a:gd name="T59" fmla="*/ 11 h 192"/>
                <a:gd name="T60" fmla="*/ 61 w 174"/>
                <a:gd name="T61" fmla="*/ 4 h 192"/>
                <a:gd name="T62" fmla="*/ 78 w 174"/>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2"/>
                <a:gd name="T98" fmla="*/ 174 w 174"/>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2">
                  <a:moveTo>
                    <a:pt x="87" y="0"/>
                  </a:moveTo>
                  <a:lnTo>
                    <a:pt x="95" y="0"/>
                  </a:lnTo>
                  <a:lnTo>
                    <a:pt x="104" y="1"/>
                  </a:lnTo>
                  <a:lnTo>
                    <a:pt x="112" y="4"/>
                  </a:lnTo>
                  <a:lnTo>
                    <a:pt x="120" y="7"/>
                  </a:lnTo>
                  <a:lnTo>
                    <a:pt x="128" y="11"/>
                  </a:lnTo>
                  <a:lnTo>
                    <a:pt x="135" y="16"/>
                  </a:lnTo>
                  <a:lnTo>
                    <a:pt x="141" y="22"/>
                  </a:lnTo>
                  <a:lnTo>
                    <a:pt x="148" y="28"/>
                  </a:lnTo>
                  <a:lnTo>
                    <a:pt x="154" y="34"/>
                  </a:lnTo>
                  <a:lnTo>
                    <a:pt x="159" y="41"/>
                  </a:lnTo>
                  <a:lnTo>
                    <a:pt x="163" y="50"/>
                  </a:lnTo>
                  <a:lnTo>
                    <a:pt x="167" y="58"/>
                  </a:lnTo>
                  <a:lnTo>
                    <a:pt x="170" y="67"/>
                  </a:lnTo>
                  <a:lnTo>
                    <a:pt x="172" y="76"/>
                  </a:lnTo>
                  <a:lnTo>
                    <a:pt x="173" y="86"/>
                  </a:lnTo>
                  <a:lnTo>
                    <a:pt x="174" y="95"/>
                  </a:lnTo>
                  <a:lnTo>
                    <a:pt x="173" y="106"/>
                  </a:lnTo>
                  <a:lnTo>
                    <a:pt x="172" y="115"/>
                  </a:lnTo>
                  <a:lnTo>
                    <a:pt x="170" y="124"/>
                  </a:lnTo>
                  <a:lnTo>
                    <a:pt x="167" y="132"/>
                  </a:lnTo>
                  <a:lnTo>
                    <a:pt x="163" y="142"/>
                  </a:lnTo>
                  <a:lnTo>
                    <a:pt x="159" y="149"/>
                  </a:lnTo>
                  <a:lnTo>
                    <a:pt x="154" y="157"/>
                  </a:lnTo>
                  <a:lnTo>
                    <a:pt x="148" y="164"/>
                  </a:lnTo>
                  <a:lnTo>
                    <a:pt x="141" y="170"/>
                  </a:lnTo>
                  <a:lnTo>
                    <a:pt x="135" y="175"/>
                  </a:lnTo>
                  <a:lnTo>
                    <a:pt x="128" y="180"/>
                  </a:lnTo>
                  <a:lnTo>
                    <a:pt x="120" y="184"/>
                  </a:lnTo>
                  <a:lnTo>
                    <a:pt x="112" y="187"/>
                  </a:lnTo>
                  <a:lnTo>
                    <a:pt x="104" y="189"/>
                  </a:lnTo>
                  <a:lnTo>
                    <a:pt x="95" y="191"/>
                  </a:lnTo>
                  <a:lnTo>
                    <a:pt x="87" y="192"/>
                  </a:lnTo>
                  <a:lnTo>
                    <a:pt x="78" y="191"/>
                  </a:lnTo>
                  <a:lnTo>
                    <a:pt x="69" y="189"/>
                  </a:lnTo>
                  <a:lnTo>
                    <a:pt x="61" y="187"/>
                  </a:lnTo>
                  <a:lnTo>
                    <a:pt x="52" y="184"/>
                  </a:lnTo>
                  <a:lnTo>
                    <a:pt x="45" y="180"/>
                  </a:lnTo>
                  <a:lnTo>
                    <a:pt x="38" y="175"/>
                  </a:lnTo>
                  <a:lnTo>
                    <a:pt x="31" y="170"/>
                  </a:lnTo>
                  <a:lnTo>
                    <a:pt x="25" y="164"/>
                  </a:lnTo>
                  <a:lnTo>
                    <a:pt x="19" y="157"/>
                  </a:lnTo>
                  <a:lnTo>
                    <a:pt x="14" y="149"/>
                  </a:lnTo>
                  <a:lnTo>
                    <a:pt x="10" y="142"/>
                  </a:lnTo>
                  <a:lnTo>
                    <a:pt x="6" y="132"/>
                  </a:lnTo>
                  <a:lnTo>
                    <a:pt x="3" y="124"/>
                  </a:lnTo>
                  <a:lnTo>
                    <a:pt x="1" y="115"/>
                  </a:lnTo>
                  <a:lnTo>
                    <a:pt x="0" y="106"/>
                  </a:lnTo>
                  <a:lnTo>
                    <a:pt x="0" y="95"/>
                  </a:lnTo>
                  <a:lnTo>
                    <a:pt x="0" y="86"/>
                  </a:lnTo>
                  <a:lnTo>
                    <a:pt x="1" y="76"/>
                  </a:lnTo>
                  <a:lnTo>
                    <a:pt x="3" y="67"/>
                  </a:lnTo>
                  <a:lnTo>
                    <a:pt x="6" y="58"/>
                  </a:lnTo>
                  <a:lnTo>
                    <a:pt x="10" y="50"/>
                  </a:lnTo>
                  <a:lnTo>
                    <a:pt x="14" y="41"/>
                  </a:lnTo>
                  <a:lnTo>
                    <a:pt x="19" y="34"/>
                  </a:lnTo>
                  <a:lnTo>
                    <a:pt x="25" y="28"/>
                  </a:lnTo>
                  <a:lnTo>
                    <a:pt x="31" y="22"/>
                  </a:lnTo>
                  <a:lnTo>
                    <a:pt x="38" y="16"/>
                  </a:lnTo>
                  <a:lnTo>
                    <a:pt x="45" y="11"/>
                  </a:lnTo>
                  <a:lnTo>
                    <a:pt x="52" y="7"/>
                  </a:lnTo>
                  <a:lnTo>
                    <a:pt x="61" y="4"/>
                  </a:lnTo>
                  <a:lnTo>
                    <a:pt x="69" y="1"/>
                  </a:lnTo>
                  <a:lnTo>
                    <a:pt x="78" y="0"/>
                  </a:lnTo>
                  <a:lnTo>
                    <a:pt x="87"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598" name="Freeform 806"/>
            <p:cNvSpPr>
              <a:spLocks/>
            </p:cNvSpPr>
            <p:nvPr/>
          </p:nvSpPr>
          <p:spPr bwMode="auto">
            <a:xfrm>
              <a:off x="1280" y="1530"/>
              <a:ext cx="61" cy="74"/>
            </a:xfrm>
            <a:custGeom>
              <a:avLst/>
              <a:gdLst>
                <a:gd name="T0" fmla="*/ 31 w 61"/>
                <a:gd name="T1" fmla="*/ 0 h 74"/>
                <a:gd name="T2" fmla="*/ 37 w 61"/>
                <a:gd name="T3" fmla="*/ 0 h 74"/>
                <a:gd name="T4" fmla="*/ 42 w 61"/>
                <a:gd name="T5" fmla="*/ 2 h 74"/>
                <a:gd name="T6" fmla="*/ 48 w 61"/>
                <a:gd name="T7" fmla="*/ 5 h 74"/>
                <a:gd name="T8" fmla="*/ 52 w 61"/>
                <a:gd name="T9" fmla="*/ 10 h 74"/>
                <a:gd name="T10" fmla="*/ 56 w 61"/>
                <a:gd name="T11" fmla="*/ 16 h 74"/>
                <a:gd name="T12" fmla="*/ 59 w 61"/>
                <a:gd name="T13" fmla="*/ 23 h 74"/>
                <a:gd name="T14" fmla="*/ 61 w 61"/>
                <a:gd name="T15" fmla="*/ 30 h 74"/>
                <a:gd name="T16" fmla="*/ 61 w 61"/>
                <a:gd name="T17" fmla="*/ 37 h 74"/>
                <a:gd name="T18" fmla="*/ 61 w 61"/>
                <a:gd name="T19" fmla="*/ 45 h 74"/>
                <a:gd name="T20" fmla="*/ 59 w 61"/>
                <a:gd name="T21" fmla="*/ 52 h 74"/>
                <a:gd name="T22" fmla="*/ 56 w 61"/>
                <a:gd name="T23" fmla="*/ 58 h 74"/>
                <a:gd name="T24" fmla="*/ 52 w 61"/>
                <a:gd name="T25" fmla="*/ 64 h 74"/>
                <a:gd name="T26" fmla="*/ 48 w 61"/>
                <a:gd name="T27" fmla="*/ 68 h 74"/>
                <a:gd name="T28" fmla="*/ 42 w 61"/>
                <a:gd name="T29" fmla="*/ 72 h 74"/>
                <a:gd name="T30" fmla="*/ 37 w 61"/>
                <a:gd name="T31" fmla="*/ 74 h 74"/>
                <a:gd name="T32" fmla="*/ 31 w 61"/>
                <a:gd name="T33" fmla="*/ 74 h 74"/>
                <a:gd name="T34" fmla="*/ 24 w 61"/>
                <a:gd name="T35" fmla="*/ 74 h 74"/>
                <a:gd name="T36" fmla="*/ 19 w 61"/>
                <a:gd name="T37" fmla="*/ 72 h 74"/>
                <a:gd name="T38" fmla="*/ 13 w 61"/>
                <a:gd name="T39" fmla="*/ 68 h 74"/>
                <a:gd name="T40" fmla="*/ 9 w 61"/>
                <a:gd name="T41" fmla="*/ 64 h 74"/>
                <a:gd name="T42" fmla="*/ 5 w 61"/>
                <a:gd name="T43" fmla="*/ 58 h 74"/>
                <a:gd name="T44" fmla="*/ 2 w 61"/>
                <a:gd name="T45" fmla="*/ 52 h 74"/>
                <a:gd name="T46" fmla="*/ 0 w 61"/>
                <a:gd name="T47" fmla="*/ 45 h 74"/>
                <a:gd name="T48" fmla="*/ 0 w 61"/>
                <a:gd name="T49" fmla="*/ 37 h 74"/>
                <a:gd name="T50" fmla="*/ 0 w 61"/>
                <a:gd name="T51" fmla="*/ 30 h 74"/>
                <a:gd name="T52" fmla="*/ 2 w 61"/>
                <a:gd name="T53" fmla="*/ 23 h 74"/>
                <a:gd name="T54" fmla="*/ 5 w 61"/>
                <a:gd name="T55" fmla="*/ 16 h 74"/>
                <a:gd name="T56" fmla="*/ 9 w 61"/>
                <a:gd name="T57" fmla="*/ 10 h 74"/>
                <a:gd name="T58" fmla="*/ 13 w 61"/>
                <a:gd name="T59" fmla="*/ 5 h 74"/>
                <a:gd name="T60" fmla="*/ 19 w 61"/>
                <a:gd name="T61" fmla="*/ 2 h 74"/>
                <a:gd name="T62" fmla="*/ 24 w 61"/>
                <a:gd name="T63" fmla="*/ 0 h 74"/>
                <a:gd name="T64" fmla="*/ 31 w 61"/>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74"/>
                <a:gd name="T101" fmla="*/ 61 w 61"/>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74">
                  <a:moveTo>
                    <a:pt x="31" y="0"/>
                  </a:moveTo>
                  <a:lnTo>
                    <a:pt x="37" y="0"/>
                  </a:lnTo>
                  <a:lnTo>
                    <a:pt x="42" y="2"/>
                  </a:lnTo>
                  <a:lnTo>
                    <a:pt x="48" y="5"/>
                  </a:lnTo>
                  <a:lnTo>
                    <a:pt x="52" y="10"/>
                  </a:lnTo>
                  <a:lnTo>
                    <a:pt x="56" y="16"/>
                  </a:lnTo>
                  <a:lnTo>
                    <a:pt x="59" y="23"/>
                  </a:lnTo>
                  <a:lnTo>
                    <a:pt x="61" y="30"/>
                  </a:lnTo>
                  <a:lnTo>
                    <a:pt x="61" y="37"/>
                  </a:lnTo>
                  <a:lnTo>
                    <a:pt x="61" y="45"/>
                  </a:lnTo>
                  <a:lnTo>
                    <a:pt x="59" y="52"/>
                  </a:lnTo>
                  <a:lnTo>
                    <a:pt x="56" y="58"/>
                  </a:lnTo>
                  <a:lnTo>
                    <a:pt x="52" y="64"/>
                  </a:lnTo>
                  <a:lnTo>
                    <a:pt x="48" y="68"/>
                  </a:lnTo>
                  <a:lnTo>
                    <a:pt x="42" y="72"/>
                  </a:lnTo>
                  <a:lnTo>
                    <a:pt x="37" y="74"/>
                  </a:lnTo>
                  <a:lnTo>
                    <a:pt x="31" y="74"/>
                  </a:lnTo>
                  <a:lnTo>
                    <a:pt x="24" y="74"/>
                  </a:lnTo>
                  <a:lnTo>
                    <a:pt x="19" y="72"/>
                  </a:lnTo>
                  <a:lnTo>
                    <a:pt x="13" y="68"/>
                  </a:lnTo>
                  <a:lnTo>
                    <a:pt x="9" y="64"/>
                  </a:lnTo>
                  <a:lnTo>
                    <a:pt x="5" y="58"/>
                  </a:lnTo>
                  <a:lnTo>
                    <a:pt x="2" y="52"/>
                  </a:lnTo>
                  <a:lnTo>
                    <a:pt x="0" y="45"/>
                  </a:lnTo>
                  <a:lnTo>
                    <a:pt x="0" y="37"/>
                  </a:lnTo>
                  <a:lnTo>
                    <a:pt x="0" y="30"/>
                  </a:lnTo>
                  <a:lnTo>
                    <a:pt x="2" y="23"/>
                  </a:lnTo>
                  <a:lnTo>
                    <a:pt x="5" y="16"/>
                  </a:lnTo>
                  <a:lnTo>
                    <a:pt x="9" y="10"/>
                  </a:lnTo>
                  <a:lnTo>
                    <a:pt x="13" y="5"/>
                  </a:lnTo>
                  <a:lnTo>
                    <a:pt x="19" y="2"/>
                  </a:lnTo>
                  <a:lnTo>
                    <a:pt x="24" y="0"/>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599" name="Freeform 807"/>
            <p:cNvSpPr>
              <a:spLocks/>
            </p:cNvSpPr>
            <p:nvPr/>
          </p:nvSpPr>
          <p:spPr bwMode="auto">
            <a:xfrm>
              <a:off x="1280" y="1530"/>
              <a:ext cx="61" cy="74"/>
            </a:xfrm>
            <a:custGeom>
              <a:avLst/>
              <a:gdLst>
                <a:gd name="T0" fmla="*/ 31 w 61"/>
                <a:gd name="T1" fmla="*/ 0 h 74"/>
                <a:gd name="T2" fmla="*/ 37 w 61"/>
                <a:gd name="T3" fmla="*/ 0 h 74"/>
                <a:gd name="T4" fmla="*/ 42 w 61"/>
                <a:gd name="T5" fmla="*/ 2 h 74"/>
                <a:gd name="T6" fmla="*/ 48 w 61"/>
                <a:gd name="T7" fmla="*/ 5 h 74"/>
                <a:gd name="T8" fmla="*/ 52 w 61"/>
                <a:gd name="T9" fmla="*/ 10 h 74"/>
                <a:gd name="T10" fmla="*/ 56 w 61"/>
                <a:gd name="T11" fmla="*/ 16 h 74"/>
                <a:gd name="T12" fmla="*/ 59 w 61"/>
                <a:gd name="T13" fmla="*/ 23 h 74"/>
                <a:gd name="T14" fmla="*/ 61 w 61"/>
                <a:gd name="T15" fmla="*/ 30 h 74"/>
                <a:gd name="T16" fmla="*/ 61 w 61"/>
                <a:gd name="T17" fmla="*/ 37 h 74"/>
                <a:gd name="T18" fmla="*/ 61 w 61"/>
                <a:gd name="T19" fmla="*/ 45 h 74"/>
                <a:gd name="T20" fmla="*/ 59 w 61"/>
                <a:gd name="T21" fmla="*/ 52 h 74"/>
                <a:gd name="T22" fmla="*/ 56 w 61"/>
                <a:gd name="T23" fmla="*/ 58 h 74"/>
                <a:gd name="T24" fmla="*/ 52 w 61"/>
                <a:gd name="T25" fmla="*/ 64 h 74"/>
                <a:gd name="T26" fmla="*/ 48 w 61"/>
                <a:gd name="T27" fmla="*/ 68 h 74"/>
                <a:gd name="T28" fmla="*/ 42 w 61"/>
                <a:gd name="T29" fmla="*/ 72 h 74"/>
                <a:gd name="T30" fmla="*/ 37 w 61"/>
                <a:gd name="T31" fmla="*/ 74 h 74"/>
                <a:gd name="T32" fmla="*/ 31 w 61"/>
                <a:gd name="T33" fmla="*/ 74 h 74"/>
                <a:gd name="T34" fmla="*/ 24 w 61"/>
                <a:gd name="T35" fmla="*/ 74 h 74"/>
                <a:gd name="T36" fmla="*/ 19 w 61"/>
                <a:gd name="T37" fmla="*/ 72 h 74"/>
                <a:gd name="T38" fmla="*/ 13 w 61"/>
                <a:gd name="T39" fmla="*/ 68 h 74"/>
                <a:gd name="T40" fmla="*/ 9 w 61"/>
                <a:gd name="T41" fmla="*/ 64 h 74"/>
                <a:gd name="T42" fmla="*/ 5 w 61"/>
                <a:gd name="T43" fmla="*/ 58 h 74"/>
                <a:gd name="T44" fmla="*/ 2 w 61"/>
                <a:gd name="T45" fmla="*/ 52 h 74"/>
                <a:gd name="T46" fmla="*/ 0 w 61"/>
                <a:gd name="T47" fmla="*/ 45 h 74"/>
                <a:gd name="T48" fmla="*/ 0 w 61"/>
                <a:gd name="T49" fmla="*/ 37 h 74"/>
                <a:gd name="T50" fmla="*/ 0 w 61"/>
                <a:gd name="T51" fmla="*/ 30 h 74"/>
                <a:gd name="T52" fmla="*/ 2 w 61"/>
                <a:gd name="T53" fmla="*/ 23 h 74"/>
                <a:gd name="T54" fmla="*/ 5 w 61"/>
                <a:gd name="T55" fmla="*/ 16 h 74"/>
                <a:gd name="T56" fmla="*/ 9 w 61"/>
                <a:gd name="T57" fmla="*/ 10 h 74"/>
                <a:gd name="T58" fmla="*/ 13 w 61"/>
                <a:gd name="T59" fmla="*/ 5 h 74"/>
                <a:gd name="T60" fmla="*/ 19 w 61"/>
                <a:gd name="T61" fmla="*/ 2 h 74"/>
                <a:gd name="T62" fmla="*/ 24 w 61"/>
                <a:gd name="T63" fmla="*/ 0 h 74"/>
                <a:gd name="T64" fmla="*/ 31 w 61"/>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74"/>
                <a:gd name="T101" fmla="*/ 61 w 61"/>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74">
                  <a:moveTo>
                    <a:pt x="31" y="0"/>
                  </a:moveTo>
                  <a:lnTo>
                    <a:pt x="37" y="0"/>
                  </a:lnTo>
                  <a:lnTo>
                    <a:pt x="42" y="2"/>
                  </a:lnTo>
                  <a:lnTo>
                    <a:pt x="48" y="5"/>
                  </a:lnTo>
                  <a:lnTo>
                    <a:pt x="52" y="10"/>
                  </a:lnTo>
                  <a:lnTo>
                    <a:pt x="56" y="16"/>
                  </a:lnTo>
                  <a:lnTo>
                    <a:pt x="59" y="23"/>
                  </a:lnTo>
                  <a:lnTo>
                    <a:pt x="61" y="30"/>
                  </a:lnTo>
                  <a:lnTo>
                    <a:pt x="61" y="37"/>
                  </a:lnTo>
                  <a:lnTo>
                    <a:pt x="61" y="45"/>
                  </a:lnTo>
                  <a:lnTo>
                    <a:pt x="59" y="52"/>
                  </a:lnTo>
                  <a:lnTo>
                    <a:pt x="56" y="58"/>
                  </a:lnTo>
                  <a:lnTo>
                    <a:pt x="52" y="64"/>
                  </a:lnTo>
                  <a:lnTo>
                    <a:pt x="48" y="68"/>
                  </a:lnTo>
                  <a:lnTo>
                    <a:pt x="42" y="72"/>
                  </a:lnTo>
                  <a:lnTo>
                    <a:pt x="37" y="74"/>
                  </a:lnTo>
                  <a:lnTo>
                    <a:pt x="31" y="74"/>
                  </a:lnTo>
                  <a:lnTo>
                    <a:pt x="24" y="74"/>
                  </a:lnTo>
                  <a:lnTo>
                    <a:pt x="19" y="72"/>
                  </a:lnTo>
                  <a:lnTo>
                    <a:pt x="13" y="68"/>
                  </a:lnTo>
                  <a:lnTo>
                    <a:pt x="9" y="64"/>
                  </a:lnTo>
                  <a:lnTo>
                    <a:pt x="5" y="58"/>
                  </a:lnTo>
                  <a:lnTo>
                    <a:pt x="2" y="52"/>
                  </a:lnTo>
                  <a:lnTo>
                    <a:pt x="0" y="45"/>
                  </a:lnTo>
                  <a:lnTo>
                    <a:pt x="0" y="37"/>
                  </a:lnTo>
                  <a:lnTo>
                    <a:pt x="0" y="30"/>
                  </a:lnTo>
                  <a:lnTo>
                    <a:pt x="2" y="23"/>
                  </a:lnTo>
                  <a:lnTo>
                    <a:pt x="5" y="16"/>
                  </a:lnTo>
                  <a:lnTo>
                    <a:pt x="9" y="10"/>
                  </a:lnTo>
                  <a:lnTo>
                    <a:pt x="13" y="5"/>
                  </a:lnTo>
                  <a:lnTo>
                    <a:pt x="19" y="2"/>
                  </a:lnTo>
                  <a:lnTo>
                    <a:pt x="24" y="0"/>
                  </a:lnTo>
                  <a:lnTo>
                    <a:pt x="31"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00" name="Freeform 808"/>
            <p:cNvSpPr>
              <a:spLocks/>
            </p:cNvSpPr>
            <p:nvPr/>
          </p:nvSpPr>
          <p:spPr bwMode="auto">
            <a:xfrm>
              <a:off x="1419" y="1460"/>
              <a:ext cx="222" cy="227"/>
            </a:xfrm>
            <a:custGeom>
              <a:avLst/>
              <a:gdLst>
                <a:gd name="T0" fmla="*/ 44 w 222"/>
                <a:gd name="T1" fmla="*/ 0 h 227"/>
                <a:gd name="T2" fmla="*/ 178 w 222"/>
                <a:gd name="T3" fmla="*/ 0 h 227"/>
                <a:gd name="T4" fmla="*/ 182 w 222"/>
                <a:gd name="T5" fmla="*/ 1 h 227"/>
                <a:gd name="T6" fmla="*/ 187 w 222"/>
                <a:gd name="T7" fmla="*/ 2 h 227"/>
                <a:gd name="T8" fmla="*/ 191 w 222"/>
                <a:gd name="T9" fmla="*/ 3 h 227"/>
                <a:gd name="T10" fmla="*/ 195 w 222"/>
                <a:gd name="T11" fmla="*/ 6 h 227"/>
                <a:gd name="T12" fmla="*/ 202 w 222"/>
                <a:gd name="T13" fmla="*/ 11 h 227"/>
                <a:gd name="T14" fmla="*/ 208 w 222"/>
                <a:gd name="T15" fmla="*/ 20 h 227"/>
                <a:gd name="T16" fmla="*/ 214 w 222"/>
                <a:gd name="T17" fmla="*/ 29 h 227"/>
                <a:gd name="T18" fmla="*/ 219 w 222"/>
                <a:gd name="T19" fmla="*/ 41 h 227"/>
                <a:gd name="T20" fmla="*/ 221 w 222"/>
                <a:gd name="T21" fmla="*/ 53 h 227"/>
                <a:gd name="T22" fmla="*/ 222 w 222"/>
                <a:gd name="T23" fmla="*/ 66 h 227"/>
                <a:gd name="T24" fmla="*/ 222 w 222"/>
                <a:gd name="T25" fmla="*/ 162 h 227"/>
                <a:gd name="T26" fmla="*/ 221 w 222"/>
                <a:gd name="T27" fmla="*/ 174 h 227"/>
                <a:gd name="T28" fmla="*/ 219 w 222"/>
                <a:gd name="T29" fmla="*/ 187 h 227"/>
                <a:gd name="T30" fmla="*/ 214 w 222"/>
                <a:gd name="T31" fmla="*/ 198 h 227"/>
                <a:gd name="T32" fmla="*/ 208 w 222"/>
                <a:gd name="T33" fmla="*/ 208 h 227"/>
                <a:gd name="T34" fmla="*/ 202 w 222"/>
                <a:gd name="T35" fmla="*/ 216 h 227"/>
                <a:gd name="T36" fmla="*/ 195 w 222"/>
                <a:gd name="T37" fmla="*/ 222 h 227"/>
                <a:gd name="T38" fmla="*/ 191 w 222"/>
                <a:gd name="T39" fmla="*/ 224 h 227"/>
                <a:gd name="T40" fmla="*/ 187 w 222"/>
                <a:gd name="T41" fmla="*/ 226 h 227"/>
                <a:gd name="T42" fmla="*/ 182 w 222"/>
                <a:gd name="T43" fmla="*/ 227 h 227"/>
                <a:gd name="T44" fmla="*/ 178 w 222"/>
                <a:gd name="T45" fmla="*/ 227 h 227"/>
                <a:gd name="T46" fmla="*/ 44 w 222"/>
                <a:gd name="T47" fmla="*/ 227 h 227"/>
                <a:gd name="T48" fmla="*/ 40 w 222"/>
                <a:gd name="T49" fmla="*/ 227 h 227"/>
                <a:gd name="T50" fmla="*/ 35 w 222"/>
                <a:gd name="T51" fmla="*/ 226 h 227"/>
                <a:gd name="T52" fmla="*/ 30 w 222"/>
                <a:gd name="T53" fmla="*/ 224 h 227"/>
                <a:gd name="T54" fmla="*/ 27 w 222"/>
                <a:gd name="T55" fmla="*/ 222 h 227"/>
                <a:gd name="T56" fmla="*/ 19 w 222"/>
                <a:gd name="T57" fmla="*/ 216 h 227"/>
                <a:gd name="T58" fmla="*/ 13 w 222"/>
                <a:gd name="T59" fmla="*/ 208 h 227"/>
                <a:gd name="T60" fmla="*/ 8 w 222"/>
                <a:gd name="T61" fmla="*/ 198 h 227"/>
                <a:gd name="T62" fmla="*/ 4 w 222"/>
                <a:gd name="T63" fmla="*/ 187 h 227"/>
                <a:gd name="T64" fmla="*/ 1 w 222"/>
                <a:gd name="T65" fmla="*/ 174 h 227"/>
                <a:gd name="T66" fmla="*/ 0 w 222"/>
                <a:gd name="T67" fmla="*/ 162 h 227"/>
                <a:gd name="T68" fmla="*/ 0 w 222"/>
                <a:gd name="T69" fmla="*/ 66 h 227"/>
                <a:gd name="T70" fmla="*/ 1 w 222"/>
                <a:gd name="T71" fmla="*/ 53 h 227"/>
                <a:gd name="T72" fmla="*/ 4 w 222"/>
                <a:gd name="T73" fmla="*/ 41 h 227"/>
                <a:gd name="T74" fmla="*/ 8 w 222"/>
                <a:gd name="T75" fmla="*/ 29 h 227"/>
                <a:gd name="T76" fmla="*/ 13 w 222"/>
                <a:gd name="T77" fmla="*/ 20 h 227"/>
                <a:gd name="T78" fmla="*/ 19 w 222"/>
                <a:gd name="T79" fmla="*/ 11 h 227"/>
                <a:gd name="T80" fmla="*/ 27 w 222"/>
                <a:gd name="T81" fmla="*/ 6 h 227"/>
                <a:gd name="T82" fmla="*/ 30 w 222"/>
                <a:gd name="T83" fmla="*/ 3 h 227"/>
                <a:gd name="T84" fmla="*/ 35 w 222"/>
                <a:gd name="T85" fmla="*/ 2 h 227"/>
                <a:gd name="T86" fmla="*/ 40 w 222"/>
                <a:gd name="T87" fmla="*/ 1 h 227"/>
                <a:gd name="T88" fmla="*/ 44 w 222"/>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2"/>
                <a:gd name="T136" fmla="*/ 0 h 227"/>
                <a:gd name="T137" fmla="*/ 222 w 222"/>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2" h="227">
                  <a:moveTo>
                    <a:pt x="44" y="0"/>
                  </a:moveTo>
                  <a:lnTo>
                    <a:pt x="178" y="0"/>
                  </a:lnTo>
                  <a:lnTo>
                    <a:pt x="182" y="1"/>
                  </a:lnTo>
                  <a:lnTo>
                    <a:pt x="187" y="2"/>
                  </a:lnTo>
                  <a:lnTo>
                    <a:pt x="191" y="3"/>
                  </a:lnTo>
                  <a:lnTo>
                    <a:pt x="195" y="6"/>
                  </a:lnTo>
                  <a:lnTo>
                    <a:pt x="202" y="11"/>
                  </a:lnTo>
                  <a:lnTo>
                    <a:pt x="208" y="20"/>
                  </a:lnTo>
                  <a:lnTo>
                    <a:pt x="214" y="29"/>
                  </a:lnTo>
                  <a:lnTo>
                    <a:pt x="219" y="41"/>
                  </a:lnTo>
                  <a:lnTo>
                    <a:pt x="221" y="53"/>
                  </a:lnTo>
                  <a:lnTo>
                    <a:pt x="222" y="66"/>
                  </a:lnTo>
                  <a:lnTo>
                    <a:pt x="222" y="162"/>
                  </a:lnTo>
                  <a:lnTo>
                    <a:pt x="221" y="174"/>
                  </a:lnTo>
                  <a:lnTo>
                    <a:pt x="219" y="187"/>
                  </a:lnTo>
                  <a:lnTo>
                    <a:pt x="214" y="198"/>
                  </a:lnTo>
                  <a:lnTo>
                    <a:pt x="208" y="208"/>
                  </a:lnTo>
                  <a:lnTo>
                    <a:pt x="202" y="216"/>
                  </a:lnTo>
                  <a:lnTo>
                    <a:pt x="195" y="222"/>
                  </a:lnTo>
                  <a:lnTo>
                    <a:pt x="191" y="224"/>
                  </a:lnTo>
                  <a:lnTo>
                    <a:pt x="187" y="226"/>
                  </a:lnTo>
                  <a:lnTo>
                    <a:pt x="182" y="227"/>
                  </a:lnTo>
                  <a:lnTo>
                    <a:pt x="178" y="227"/>
                  </a:lnTo>
                  <a:lnTo>
                    <a:pt x="44" y="227"/>
                  </a:lnTo>
                  <a:lnTo>
                    <a:pt x="40" y="227"/>
                  </a:lnTo>
                  <a:lnTo>
                    <a:pt x="35" y="226"/>
                  </a:lnTo>
                  <a:lnTo>
                    <a:pt x="30" y="224"/>
                  </a:lnTo>
                  <a:lnTo>
                    <a:pt x="27" y="222"/>
                  </a:lnTo>
                  <a:lnTo>
                    <a:pt x="19" y="216"/>
                  </a:lnTo>
                  <a:lnTo>
                    <a:pt x="13" y="208"/>
                  </a:lnTo>
                  <a:lnTo>
                    <a:pt x="8" y="198"/>
                  </a:lnTo>
                  <a:lnTo>
                    <a:pt x="4" y="187"/>
                  </a:lnTo>
                  <a:lnTo>
                    <a:pt x="1" y="174"/>
                  </a:lnTo>
                  <a:lnTo>
                    <a:pt x="0" y="162"/>
                  </a:lnTo>
                  <a:lnTo>
                    <a:pt x="0" y="66"/>
                  </a:lnTo>
                  <a:lnTo>
                    <a:pt x="1" y="53"/>
                  </a:lnTo>
                  <a:lnTo>
                    <a:pt x="4" y="41"/>
                  </a:lnTo>
                  <a:lnTo>
                    <a:pt x="8" y="29"/>
                  </a:lnTo>
                  <a:lnTo>
                    <a:pt x="13" y="20"/>
                  </a:lnTo>
                  <a:lnTo>
                    <a:pt x="19" y="11"/>
                  </a:lnTo>
                  <a:lnTo>
                    <a:pt x="27" y="6"/>
                  </a:lnTo>
                  <a:lnTo>
                    <a:pt x="30" y="3"/>
                  </a:lnTo>
                  <a:lnTo>
                    <a:pt x="35" y="2"/>
                  </a:lnTo>
                  <a:lnTo>
                    <a:pt x="40" y="1"/>
                  </a:lnTo>
                  <a:lnTo>
                    <a:pt x="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01" name="Freeform 809"/>
            <p:cNvSpPr>
              <a:spLocks/>
            </p:cNvSpPr>
            <p:nvPr/>
          </p:nvSpPr>
          <p:spPr bwMode="auto">
            <a:xfrm>
              <a:off x="1419" y="1460"/>
              <a:ext cx="222" cy="227"/>
            </a:xfrm>
            <a:custGeom>
              <a:avLst/>
              <a:gdLst>
                <a:gd name="T0" fmla="*/ 44 w 222"/>
                <a:gd name="T1" fmla="*/ 0 h 227"/>
                <a:gd name="T2" fmla="*/ 178 w 222"/>
                <a:gd name="T3" fmla="*/ 0 h 227"/>
                <a:gd name="T4" fmla="*/ 182 w 222"/>
                <a:gd name="T5" fmla="*/ 1 h 227"/>
                <a:gd name="T6" fmla="*/ 187 w 222"/>
                <a:gd name="T7" fmla="*/ 2 h 227"/>
                <a:gd name="T8" fmla="*/ 191 w 222"/>
                <a:gd name="T9" fmla="*/ 3 h 227"/>
                <a:gd name="T10" fmla="*/ 195 w 222"/>
                <a:gd name="T11" fmla="*/ 6 h 227"/>
                <a:gd name="T12" fmla="*/ 202 w 222"/>
                <a:gd name="T13" fmla="*/ 11 h 227"/>
                <a:gd name="T14" fmla="*/ 208 w 222"/>
                <a:gd name="T15" fmla="*/ 20 h 227"/>
                <a:gd name="T16" fmla="*/ 214 w 222"/>
                <a:gd name="T17" fmla="*/ 29 h 227"/>
                <a:gd name="T18" fmla="*/ 219 w 222"/>
                <a:gd name="T19" fmla="*/ 41 h 227"/>
                <a:gd name="T20" fmla="*/ 221 w 222"/>
                <a:gd name="T21" fmla="*/ 53 h 227"/>
                <a:gd name="T22" fmla="*/ 222 w 222"/>
                <a:gd name="T23" fmla="*/ 66 h 227"/>
                <a:gd name="T24" fmla="*/ 222 w 222"/>
                <a:gd name="T25" fmla="*/ 162 h 227"/>
                <a:gd name="T26" fmla="*/ 221 w 222"/>
                <a:gd name="T27" fmla="*/ 174 h 227"/>
                <a:gd name="T28" fmla="*/ 219 w 222"/>
                <a:gd name="T29" fmla="*/ 187 h 227"/>
                <a:gd name="T30" fmla="*/ 214 w 222"/>
                <a:gd name="T31" fmla="*/ 198 h 227"/>
                <a:gd name="T32" fmla="*/ 208 w 222"/>
                <a:gd name="T33" fmla="*/ 208 h 227"/>
                <a:gd name="T34" fmla="*/ 202 w 222"/>
                <a:gd name="T35" fmla="*/ 216 h 227"/>
                <a:gd name="T36" fmla="*/ 195 w 222"/>
                <a:gd name="T37" fmla="*/ 222 h 227"/>
                <a:gd name="T38" fmla="*/ 191 w 222"/>
                <a:gd name="T39" fmla="*/ 224 h 227"/>
                <a:gd name="T40" fmla="*/ 187 w 222"/>
                <a:gd name="T41" fmla="*/ 226 h 227"/>
                <a:gd name="T42" fmla="*/ 182 w 222"/>
                <a:gd name="T43" fmla="*/ 227 h 227"/>
                <a:gd name="T44" fmla="*/ 178 w 222"/>
                <a:gd name="T45" fmla="*/ 227 h 227"/>
                <a:gd name="T46" fmla="*/ 44 w 222"/>
                <a:gd name="T47" fmla="*/ 227 h 227"/>
                <a:gd name="T48" fmla="*/ 40 w 222"/>
                <a:gd name="T49" fmla="*/ 227 h 227"/>
                <a:gd name="T50" fmla="*/ 35 w 222"/>
                <a:gd name="T51" fmla="*/ 226 h 227"/>
                <a:gd name="T52" fmla="*/ 30 w 222"/>
                <a:gd name="T53" fmla="*/ 224 h 227"/>
                <a:gd name="T54" fmla="*/ 27 w 222"/>
                <a:gd name="T55" fmla="*/ 222 h 227"/>
                <a:gd name="T56" fmla="*/ 19 w 222"/>
                <a:gd name="T57" fmla="*/ 216 h 227"/>
                <a:gd name="T58" fmla="*/ 13 w 222"/>
                <a:gd name="T59" fmla="*/ 208 h 227"/>
                <a:gd name="T60" fmla="*/ 8 w 222"/>
                <a:gd name="T61" fmla="*/ 198 h 227"/>
                <a:gd name="T62" fmla="*/ 4 w 222"/>
                <a:gd name="T63" fmla="*/ 187 h 227"/>
                <a:gd name="T64" fmla="*/ 1 w 222"/>
                <a:gd name="T65" fmla="*/ 174 h 227"/>
                <a:gd name="T66" fmla="*/ 0 w 222"/>
                <a:gd name="T67" fmla="*/ 162 h 227"/>
                <a:gd name="T68" fmla="*/ 0 w 222"/>
                <a:gd name="T69" fmla="*/ 66 h 227"/>
                <a:gd name="T70" fmla="*/ 1 w 222"/>
                <a:gd name="T71" fmla="*/ 53 h 227"/>
                <a:gd name="T72" fmla="*/ 4 w 222"/>
                <a:gd name="T73" fmla="*/ 41 h 227"/>
                <a:gd name="T74" fmla="*/ 8 w 222"/>
                <a:gd name="T75" fmla="*/ 29 h 227"/>
                <a:gd name="T76" fmla="*/ 13 w 222"/>
                <a:gd name="T77" fmla="*/ 20 h 227"/>
                <a:gd name="T78" fmla="*/ 19 w 222"/>
                <a:gd name="T79" fmla="*/ 11 h 227"/>
                <a:gd name="T80" fmla="*/ 27 w 222"/>
                <a:gd name="T81" fmla="*/ 6 h 227"/>
                <a:gd name="T82" fmla="*/ 30 w 222"/>
                <a:gd name="T83" fmla="*/ 3 h 227"/>
                <a:gd name="T84" fmla="*/ 35 w 222"/>
                <a:gd name="T85" fmla="*/ 2 h 227"/>
                <a:gd name="T86" fmla="*/ 40 w 222"/>
                <a:gd name="T87" fmla="*/ 1 h 227"/>
                <a:gd name="T88" fmla="*/ 44 w 222"/>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2"/>
                <a:gd name="T136" fmla="*/ 0 h 227"/>
                <a:gd name="T137" fmla="*/ 222 w 222"/>
                <a:gd name="T138" fmla="*/ 227 h 2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2" h="227">
                  <a:moveTo>
                    <a:pt x="44" y="0"/>
                  </a:moveTo>
                  <a:lnTo>
                    <a:pt x="178" y="0"/>
                  </a:lnTo>
                  <a:lnTo>
                    <a:pt x="182" y="1"/>
                  </a:lnTo>
                  <a:lnTo>
                    <a:pt x="187" y="2"/>
                  </a:lnTo>
                  <a:lnTo>
                    <a:pt x="191" y="3"/>
                  </a:lnTo>
                  <a:lnTo>
                    <a:pt x="195" y="6"/>
                  </a:lnTo>
                  <a:lnTo>
                    <a:pt x="202" y="11"/>
                  </a:lnTo>
                  <a:lnTo>
                    <a:pt x="208" y="20"/>
                  </a:lnTo>
                  <a:lnTo>
                    <a:pt x="214" y="29"/>
                  </a:lnTo>
                  <a:lnTo>
                    <a:pt x="219" y="41"/>
                  </a:lnTo>
                  <a:lnTo>
                    <a:pt x="221" y="53"/>
                  </a:lnTo>
                  <a:lnTo>
                    <a:pt x="222" y="66"/>
                  </a:lnTo>
                  <a:lnTo>
                    <a:pt x="222" y="162"/>
                  </a:lnTo>
                  <a:lnTo>
                    <a:pt x="221" y="174"/>
                  </a:lnTo>
                  <a:lnTo>
                    <a:pt x="219" y="187"/>
                  </a:lnTo>
                  <a:lnTo>
                    <a:pt x="214" y="198"/>
                  </a:lnTo>
                  <a:lnTo>
                    <a:pt x="208" y="208"/>
                  </a:lnTo>
                  <a:lnTo>
                    <a:pt x="202" y="216"/>
                  </a:lnTo>
                  <a:lnTo>
                    <a:pt x="195" y="222"/>
                  </a:lnTo>
                  <a:lnTo>
                    <a:pt x="191" y="224"/>
                  </a:lnTo>
                  <a:lnTo>
                    <a:pt x="187" y="226"/>
                  </a:lnTo>
                  <a:lnTo>
                    <a:pt x="182" y="227"/>
                  </a:lnTo>
                  <a:lnTo>
                    <a:pt x="178" y="227"/>
                  </a:lnTo>
                  <a:lnTo>
                    <a:pt x="44" y="227"/>
                  </a:lnTo>
                  <a:lnTo>
                    <a:pt x="40" y="227"/>
                  </a:lnTo>
                  <a:lnTo>
                    <a:pt x="35" y="226"/>
                  </a:lnTo>
                  <a:lnTo>
                    <a:pt x="30" y="224"/>
                  </a:lnTo>
                  <a:lnTo>
                    <a:pt x="27" y="222"/>
                  </a:lnTo>
                  <a:lnTo>
                    <a:pt x="19" y="216"/>
                  </a:lnTo>
                  <a:lnTo>
                    <a:pt x="13" y="208"/>
                  </a:lnTo>
                  <a:lnTo>
                    <a:pt x="8" y="198"/>
                  </a:lnTo>
                  <a:lnTo>
                    <a:pt x="4" y="187"/>
                  </a:lnTo>
                  <a:lnTo>
                    <a:pt x="1" y="174"/>
                  </a:lnTo>
                  <a:lnTo>
                    <a:pt x="0" y="162"/>
                  </a:lnTo>
                  <a:lnTo>
                    <a:pt x="0" y="66"/>
                  </a:lnTo>
                  <a:lnTo>
                    <a:pt x="1" y="53"/>
                  </a:lnTo>
                  <a:lnTo>
                    <a:pt x="4" y="41"/>
                  </a:lnTo>
                  <a:lnTo>
                    <a:pt x="8" y="29"/>
                  </a:lnTo>
                  <a:lnTo>
                    <a:pt x="13" y="20"/>
                  </a:lnTo>
                  <a:lnTo>
                    <a:pt x="19" y="11"/>
                  </a:lnTo>
                  <a:lnTo>
                    <a:pt x="27" y="6"/>
                  </a:lnTo>
                  <a:lnTo>
                    <a:pt x="30" y="3"/>
                  </a:lnTo>
                  <a:lnTo>
                    <a:pt x="35" y="2"/>
                  </a:lnTo>
                  <a:lnTo>
                    <a:pt x="40"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02" name="Freeform 810"/>
            <p:cNvSpPr>
              <a:spLocks/>
            </p:cNvSpPr>
            <p:nvPr/>
          </p:nvSpPr>
          <p:spPr bwMode="auto">
            <a:xfrm>
              <a:off x="1448" y="1473"/>
              <a:ext cx="174" cy="192"/>
            </a:xfrm>
            <a:custGeom>
              <a:avLst/>
              <a:gdLst>
                <a:gd name="T0" fmla="*/ 96 w 174"/>
                <a:gd name="T1" fmla="*/ 0 h 192"/>
                <a:gd name="T2" fmla="*/ 113 w 174"/>
                <a:gd name="T3" fmla="*/ 4 h 192"/>
                <a:gd name="T4" fmla="*/ 129 w 174"/>
                <a:gd name="T5" fmla="*/ 11 h 192"/>
                <a:gd name="T6" fmla="*/ 142 w 174"/>
                <a:gd name="T7" fmla="*/ 22 h 192"/>
                <a:gd name="T8" fmla="*/ 154 w 174"/>
                <a:gd name="T9" fmla="*/ 34 h 192"/>
                <a:gd name="T10" fmla="*/ 163 w 174"/>
                <a:gd name="T11" fmla="*/ 50 h 192"/>
                <a:gd name="T12" fmla="*/ 170 w 174"/>
                <a:gd name="T13" fmla="*/ 67 h 192"/>
                <a:gd name="T14" fmla="*/ 173 w 174"/>
                <a:gd name="T15" fmla="*/ 86 h 192"/>
                <a:gd name="T16" fmla="*/ 173 w 174"/>
                <a:gd name="T17" fmla="*/ 106 h 192"/>
                <a:gd name="T18" fmla="*/ 170 w 174"/>
                <a:gd name="T19" fmla="*/ 124 h 192"/>
                <a:gd name="T20" fmla="*/ 163 w 174"/>
                <a:gd name="T21" fmla="*/ 142 h 192"/>
                <a:gd name="T22" fmla="*/ 154 w 174"/>
                <a:gd name="T23" fmla="*/ 157 h 192"/>
                <a:gd name="T24" fmla="*/ 142 w 174"/>
                <a:gd name="T25" fmla="*/ 170 h 192"/>
                <a:gd name="T26" fmla="*/ 129 w 174"/>
                <a:gd name="T27" fmla="*/ 180 h 192"/>
                <a:gd name="T28" fmla="*/ 113 w 174"/>
                <a:gd name="T29" fmla="*/ 187 h 192"/>
                <a:gd name="T30" fmla="*/ 96 w 174"/>
                <a:gd name="T31" fmla="*/ 191 h 192"/>
                <a:gd name="T32" fmla="*/ 78 w 174"/>
                <a:gd name="T33" fmla="*/ 191 h 192"/>
                <a:gd name="T34" fmla="*/ 61 w 174"/>
                <a:gd name="T35" fmla="*/ 187 h 192"/>
                <a:gd name="T36" fmla="*/ 46 w 174"/>
                <a:gd name="T37" fmla="*/ 180 h 192"/>
                <a:gd name="T38" fmla="*/ 32 w 174"/>
                <a:gd name="T39" fmla="*/ 170 h 192"/>
                <a:gd name="T40" fmla="*/ 20 w 174"/>
                <a:gd name="T41" fmla="*/ 157 h 192"/>
                <a:gd name="T42" fmla="*/ 11 w 174"/>
                <a:gd name="T43" fmla="*/ 142 h 192"/>
                <a:gd name="T44" fmla="*/ 4 w 174"/>
                <a:gd name="T45" fmla="*/ 124 h 192"/>
                <a:gd name="T46" fmla="*/ 0 w 174"/>
                <a:gd name="T47" fmla="*/ 106 h 192"/>
                <a:gd name="T48" fmla="*/ 0 w 174"/>
                <a:gd name="T49" fmla="*/ 86 h 192"/>
                <a:gd name="T50" fmla="*/ 4 w 174"/>
                <a:gd name="T51" fmla="*/ 67 h 192"/>
                <a:gd name="T52" fmla="*/ 11 w 174"/>
                <a:gd name="T53" fmla="*/ 50 h 192"/>
                <a:gd name="T54" fmla="*/ 20 w 174"/>
                <a:gd name="T55" fmla="*/ 34 h 192"/>
                <a:gd name="T56" fmla="*/ 32 w 174"/>
                <a:gd name="T57" fmla="*/ 22 h 192"/>
                <a:gd name="T58" fmla="*/ 46 w 174"/>
                <a:gd name="T59" fmla="*/ 11 h 192"/>
                <a:gd name="T60" fmla="*/ 61 w 174"/>
                <a:gd name="T61" fmla="*/ 4 h 192"/>
                <a:gd name="T62" fmla="*/ 78 w 174"/>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2"/>
                <a:gd name="T98" fmla="*/ 174 w 174"/>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2">
                  <a:moveTo>
                    <a:pt x="87" y="0"/>
                  </a:moveTo>
                  <a:lnTo>
                    <a:pt x="96" y="0"/>
                  </a:lnTo>
                  <a:lnTo>
                    <a:pt x="105" y="1"/>
                  </a:lnTo>
                  <a:lnTo>
                    <a:pt x="113" y="4"/>
                  </a:lnTo>
                  <a:lnTo>
                    <a:pt x="121" y="7"/>
                  </a:lnTo>
                  <a:lnTo>
                    <a:pt x="129" y="11"/>
                  </a:lnTo>
                  <a:lnTo>
                    <a:pt x="136" y="16"/>
                  </a:lnTo>
                  <a:lnTo>
                    <a:pt x="142" y="22"/>
                  </a:lnTo>
                  <a:lnTo>
                    <a:pt x="149" y="28"/>
                  </a:lnTo>
                  <a:lnTo>
                    <a:pt x="154" y="34"/>
                  </a:lnTo>
                  <a:lnTo>
                    <a:pt x="159" y="41"/>
                  </a:lnTo>
                  <a:lnTo>
                    <a:pt x="163" y="50"/>
                  </a:lnTo>
                  <a:lnTo>
                    <a:pt x="167" y="58"/>
                  </a:lnTo>
                  <a:lnTo>
                    <a:pt x="170" y="67"/>
                  </a:lnTo>
                  <a:lnTo>
                    <a:pt x="172" y="76"/>
                  </a:lnTo>
                  <a:lnTo>
                    <a:pt x="173" y="86"/>
                  </a:lnTo>
                  <a:lnTo>
                    <a:pt x="174" y="95"/>
                  </a:lnTo>
                  <a:lnTo>
                    <a:pt x="173" y="106"/>
                  </a:lnTo>
                  <a:lnTo>
                    <a:pt x="172" y="115"/>
                  </a:lnTo>
                  <a:lnTo>
                    <a:pt x="170" y="124"/>
                  </a:lnTo>
                  <a:lnTo>
                    <a:pt x="167" y="132"/>
                  </a:lnTo>
                  <a:lnTo>
                    <a:pt x="163" y="142"/>
                  </a:lnTo>
                  <a:lnTo>
                    <a:pt x="159" y="149"/>
                  </a:lnTo>
                  <a:lnTo>
                    <a:pt x="154" y="157"/>
                  </a:lnTo>
                  <a:lnTo>
                    <a:pt x="149" y="164"/>
                  </a:lnTo>
                  <a:lnTo>
                    <a:pt x="142" y="170"/>
                  </a:lnTo>
                  <a:lnTo>
                    <a:pt x="136" y="175"/>
                  </a:lnTo>
                  <a:lnTo>
                    <a:pt x="129" y="180"/>
                  </a:lnTo>
                  <a:lnTo>
                    <a:pt x="121" y="184"/>
                  </a:lnTo>
                  <a:lnTo>
                    <a:pt x="113" y="187"/>
                  </a:lnTo>
                  <a:lnTo>
                    <a:pt x="105" y="189"/>
                  </a:lnTo>
                  <a:lnTo>
                    <a:pt x="96" y="191"/>
                  </a:lnTo>
                  <a:lnTo>
                    <a:pt x="87" y="192"/>
                  </a:lnTo>
                  <a:lnTo>
                    <a:pt x="78" y="191"/>
                  </a:lnTo>
                  <a:lnTo>
                    <a:pt x="69" y="189"/>
                  </a:lnTo>
                  <a:lnTo>
                    <a:pt x="61" y="187"/>
                  </a:lnTo>
                  <a:lnTo>
                    <a:pt x="53" y="184"/>
                  </a:lnTo>
                  <a:lnTo>
                    <a:pt x="46" y="180"/>
                  </a:lnTo>
                  <a:lnTo>
                    <a:pt x="39" y="175"/>
                  </a:lnTo>
                  <a:lnTo>
                    <a:pt x="32" y="170"/>
                  </a:lnTo>
                  <a:lnTo>
                    <a:pt x="26" y="164"/>
                  </a:lnTo>
                  <a:lnTo>
                    <a:pt x="20" y="157"/>
                  </a:lnTo>
                  <a:lnTo>
                    <a:pt x="15" y="149"/>
                  </a:lnTo>
                  <a:lnTo>
                    <a:pt x="11" y="142"/>
                  </a:lnTo>
                  <a:lnTo>
                    <a:pt x="8" y="132"/>
                  </a:lnTo>
                  <a:lnTo>
                    <a:pt x="4" y="124"/>
                  </a:lnTo>
                  <a:lnTo>
                    <a:pt x="2" y="115"/>
                  </a:lnTo>
                  <a:lnTo>
                    <a:pt x="0" y="106"/>
                  </a:lnTo>
                  <a:lnTo>
                    <a:pt x="0" y="95"/>
                  </a:lnTo>
                  <a:lnTo>
                    <a:pt x="0" y="86"/>
                  </a:lnTo>
                  <a:lnTo>
                    <a:pt x="2" y="76"/>
                  </a:lnTo>
                  <a:lnTo>
                    <a:pt x="4" y="67"/>
                  </a:lnTo>
                  <a:lnTo>
                    <a:pt x="8" y="58"/>
                  </a:lnTo>
                  <a:lnTo>
                    <a:pt x="11" y="50"/>
                  </a:lnTo>
                  <a:lnTo>
                    <a:pt x="15" y="41"/>
                  </a:lnTo>
                  <a:lnTo>
                    <a:pt x="20" y="34"/>
                  </a:lnTo>
                  <a:lnTo>
                    <a:pt x="26" y="28"/>
                  </a:lnTo>
                  <a:lnTo>
                    <a:pt x="32" y="22"/>
                  </a:lnTo>
                  <a:lnTo>
                    <a:pt x="39" y="16"/>
                  </a:lnTo>
                  <a:lnTo>
                    <a:pt x="46" y="11"/>
                  </a:lnTo>
                  <a:lnTo>
                    <a:pt x="53" y="7"/>
                  </a:lnTo>
                  <a:lnTo>
                    <a:pt x="61" y="4"/>
                  </a:lnTo>
                  <a:lnTo>
                    <a:pt x="69" y="1"/>
                  </a:lnTo>
                  <a:lnTo>
                    <a:pt x="78"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03" name="Freeform 811"/>
            <p:cNvSpPr>
              <a:spLocks/>
            </p:cNvSpPr>
            <p:nvPr/>
          </p:nvSpPr>
          <p:spPr bwMode="auto">
            <a:xfrm>
              <a:off x="1448" y="1473"/>
              <a:ext cx="174" cy="192"/>
            </a:xfrm>
            <a:custGeom>
              <a:avLst/>
              <a:gdLst>
                <a:gd name="T0" fmla="*/ 96 w 174"/>
                <a:gd name="T1" fmla="*/ 0 h 192"/>
                <a:gd name="T2" fmla="*/ 113 w 174"/>
                <a:gd name="T3" fmla="*/ 4 h 192"/>
                <a:gd name="T4" fmla="*/ 129 w 174"/>
                <a:gd name="T5" fmla="*/ 11 h 192"/>
                <a:gd name="T6" fmla="*/ 142 w 174"/>
                <a:gd name="T7" fmla="*/ 22 h 192"/>
                <a:gd name="T8" fmla="*/ 154 w 174"/>
                <a:gd name="T9" fmla="*/ 34 h 192"/>
                <a:gd name="T10" fmla="*/ 163 w 174"/>
                <a:gd name="T11" fmla="*/ 50 h 192"/>
                <a:gd name="T12" fmla="*/ 170 w 174"/>
                <a:gd name="T13" fmla="*/ 67 h 192"/>
                <a:gd name="T14" fmla="*/ 173 w 174"/>
                <a:gd name="T15" fmla="*/ 86 h 192"/>
                <a:gd name="T16" fmla="*/ 173 w 174"/>
                <a:gd name="T17" fmla="*/ 106 h 192"/>
                <a:gd name="T18" fmla="*/ 170 w 174"/>
                <a:gd name="T19" fmla="*/ 124 h 192"/>
                <a:gd name="T20" fmla="*/ 163 w 174"/>
                <a:gd name="T21" fmla="*/ 142 h 192"/>
                <a:gd name="T22" fmla="*/ 154 w 174"/>
                <a:gd name="T23" fmla="*/ 157 h 192"/>
                <a:gd name="T24" fmla="*/ 142 w 174"/>
                <a:gd name="T25" fmla="*/ 170 h 192"/>
                <a:gd name="T26" fmla="*/ 129 w 174"/>
                <a:gd name="T27" fmla="*/ 180 h 192"/>
                <a:gd name="T28" fmla="*/ 113 w 174"/>
                <a:gd name="T29" fmla="*/ 187 h 192"/>
                <a:gd name="T30" fmla="*/ 96 w 174"/>
                <a:gd name="T31" fmla="*/ 191 h 192"/>
                <a:gd name="T32" fmla="*/ 78 w 174"/>
                <a:gd name="T33" fmla="*/ 191 h 192"/>
                <a:gd name="T34" fmla="*/ 61 w 174"/>
                <a:gd name="T35" fmla="*/ 187 h 192"/>
                <a:gd name="T36" fmla="*/ 46 w 174"/>
                <a:gd name="T37" fmla="*/ 180 h 192"/>
                <a:gd name="T38" fmla="*/ 32 w 174"/>
                <a:gd name="T39" fmla="*/ 170 h 192"/>
                <a:gd name="T40" fmla="*/ 20 w 174"/>
                <a:gd name="T41" fmla="*/ 157 h 192"/>
                <a:gd name="T42" fmla="*/ 11 w 174"/>
                <a:gd name="T43" fmla="*/ 142 h 192"/>
                <a:gd name="T44" fmla="*/ 4 w 174"/>
                <a:gd name="T45" fmla="*/ 124 h 192"/>
                <a:gd name="T46" fmla="*/ 0 w 174"/>
                <a:gd name="T47" fmla="*/ 106 h 192"/>
                <a:gd name="T48" fmla="*/ 0 w 174"/>
                <a:gd name="T49" fmla="*/ 86 h 192"/>
                <a:gd name="T50" fmla="*/ 4 w 174"/>
                <a:gd name="T51" fmla="*/ 67 h 192"/>
                <a:gd name="T52" fmla="*/ 11 w 174"/>
                <a:gd name="T53" fmla="*/ 50 h 192"/>
                <a:gd name="T54" fmla="*/ 20 w 174"/>
                <a:gd name="T55" fmla="*/ 34 h 192"/>
                <a:gd name="T56" fmla="*/ 32 w 174"/>
                <a:gd name="T57" fmla="*/ 22 h 192"/>
                <a:gd name="T58" fmla="*/ 46 w 174"/>
                <a:gd name="T59" fmla="*/ 11 h 192"/>
                <a:gd name="T60" fmla="*/ 61 w 174"/>
                <a:gd name="T61" fmla="*/ 4 h 192"/>
                <a:gd name="T62" fmla="*/ 78 w 174"/>
                <a:gd name="T63" fmla="*/ 0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192"/>
                <a:gd name="T98" fmla="*/ 174 w 174"/>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192">
                  <a:moveTo>
                    <a:pt x="87" y="0"/>
                  </a:moveTo>
                  <a:lnTo>
                    <a:pt x="96" y="0"/>
                  </a:lnTo>
                  <a:lnTo>
                    <a:pt x="105" y="1"/>
                  </a:lnTo>
                  <a:lnTo>
                    <a:pt x="113" y="4"/>
                  </a:lnTo>
                  <a:lnTo>
                    <a:pt x="121" y="7"/>
                  </a:lnTo>
                  <a:lnTo>
                    <a:pt x="129" y="11"/>
                  </a:lnTo>
                  <a:lnTo>
                    <a:pt x="136" y="16"/>
                  </a:lnTo>
                  <a:lnTo>
                    <a:pt x="142" y="22"/>
                  </a:lnTo>
                  <a:lnTo>
                    <a:pt x="149" y="28"/>
                  </a:lnTo>
                  <a:lnTo>
                    <a:pt x="154" y="34"/>
                  </a:lnTo>
                  <a:lnTo>
                    <a:pt x="159" y="41"/>
                  </a:lnTo>
                  <a:lnTo>
                    <a:pt x="163" y="50"/>
                  </a:lnTo>
                  <a:lnTo>
                    <a:pt x="167" y="58"/>
                  </a:lnTo>
                  <a:lnTo>
                    <a:pt x="170" y="67"/>
                  </a:lnTo>
                  <a:lnTo>
                    <a:pt x="172" y="76"/>
                  </a:lnTo>
                  <a:lnTo>
                    <a:pt x="173" y="86"/>
                  </a:lnTo>
                  <a:lnTo>
                    <a:pt x="174" y="95"/>
                  </a:lnTo>
                  <a:lnTo>
                    <a:pt x="173" y="106"/>
                  </a:lnTo>
                  <a:lnTo>
                    <a:pt x="172" y="115"/>
                  </a:lnTo>
                  <a:lnTo>
                    <a:pt x="170" y="124"/>
                  </a:lnTo>
                  <a:lnTo>
                    <a:pt x="167" y="132"/>
                  </a:lnTo>
                  <a:lnTo>
                    <a:pt x="163" y="142"/>
                  </a:lnTo>
                  <a:lnTo>
                    <a:pt x="159" y="149"/>
                  </a:lnTo>
                  <a:lnTo>
                    <a:pt x="154" y="157"/>
                  </a:lnTo>
                  <a:lnTo>
                    <a:pt x="149" y="164"/>
                  </a:lnTo>
                  <a:lnTo>
                    <a:pt x="142" y="170"/>
                  </a:lnTo>
                  <a:lnTo>
                    <a:pt x="136" y="175"/>
                  </a:lnTo>
                  <a:lnTo>
                    <a:pt x="129" y="180"/>
                  </a:lnTo>
                  <a:lnTo>
                    <a:pt x="121" y="184"/>
                  </a:lnTo>
                  <a:lnTo>
                    <a:pt x="113" y="187"/>
                  </a:lnTo>
                  <a:lnTo>
                    <a:pt x="105" y="189"/>
                  </a:lnTo>
                  <a:lnTo>
                    <a:pt x="96" y="191"/>
                  </a:lnTo>
                  <a:lnTo>
                    <a:pt x="87" y="192"/>
                  </a:lnTo>
                  <a:lnTo>
                    <a:pt x="78" y="191"/>
                  </a:lnTo>
                  <a:lnTo>
                    <a:pt x="69" y="189"/>
                  </a:lnTo>
                  <a:lnTo>
                    <a:pt x="61" y="187"/>
                  </a:lnTo>
                  <a:lnTo>
                    <a:pt x="53" y="184"/>
                  </a:lnTo>
                  <a:lnTo>
                    <a:pt x="46" y="180"/>
                  </a:lnTo>
                  <a:lnTo>
                    <a:pt x="39" y="175"/>
                  </a:lnTo>
                  <a:lnTo>
                    <a:pt x="32" y="170"/>
                  </a:lnTo>
                  <a:lnTo>
                    <a:pt x="26" y="164"/>
                  </a:lnTo>
                  <a:lnTo>
                    <a:pt x="20" y="157"/>
                  </a:lnTo>
                  <a:lnTo>
                    <a:pt x="15" y="149"/>
                  </a:lnTo>
                  <a:lnTo>
                    <a:pt x="11" y="142"/>
                  </a:lnTo>
                  <a:lnTo>
                    <a:pt x="8" y="132"/>
                  </a:lnTo>
                  <a:lnTo>
                    <a:pt x="4" y="124"/>
                  </a:lnTo>
                  <a:lnTo>
                    <a:pt x="2" y="115"/>
                  </a:lnTo>
                  <a:lnTo>
                    <a:pt x="0" y="106"/>
                  </a:lnTo>
                  <a:lnTo>
                    <a:pt x="0" y="95"/>
                  </a:lnTo>
                  <a:lnTo>
                    <a:pt x="0" y="86"/>
                  </a:lnTo>
                  <a:lnTo>
                    <a:pt x="2" y="76"/>
                  </a:lnTo>
                  <a:lnTo>
                    <a:pt x="4" y="67"/>
                  </a:lnTo>
                  <a:lnTo>
                    <a:pt x="8" y="58"/>
                  </a:lnTo>
                  <a:lnTo>
                    <a:pt x="11" y="50"/>
                  </a:lnTo>
                  <a:lnTo>
                    <a:pt x="15" y="41"/>
                  </a:lnTo>
                  <a:lnTo>
                    <a:pt x="20" y="34"/>
                  </a:lnTo>
                  <a:lnTo>
                    <a:pt x="26" y="28"/>
                  </a:lnTo>
                  <a:lnTo>
                    <a:pt x="32" y="22"/>
                  </a:lnTo>
                  <a:lnTo>
                    <a:pt x="39" y="16"/>
                  </a:lnTo>
                  <a:lnTo>
                    <a:pt x="46" y="11"/>
                  </a:lnTo>
                  <a:lnTo>
                    <a:pt x="53" y="7"/>
                  </a:lnTo>
                  <a:lnTo>
                    <a:pt x="61" y="4"/>
                  </a:lnTo>
                  <a:lnTo>
                    <a:pt x="69" y="1"/>
                  </a:lnTo>
                  <a:lnTo>
                    <a:pt x="78" y="0"/>
                  </a:lnTo>
                  <a:lnTo>
                    <a:pt x="87"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04" name="Freeform 812"/>
            <p:cNvSpPr>
              <a:spLocks/>
            </p:cNvSpPr>
            <p:nvPr/>
          </p:nvSpPr>
          <p:spPr bwMode="auto">
            <a:xfrm>
              <a:off x="1507" y="1530"/>
              <a:ext cx="62" cy="74"/>
            </a:xfrm>
            <a:custGeom>
              <a:avLst/>
              <a:gdLst>
                <a:gd name="T0" fmla="*/ 31 w 62"/>
                <a:gd name="T1" fmla="*/ 0 h 74"/>
                <a:gd name="T2" fmla="*/ 37 w 62"/>
                <a:gd name="T3" fmla="*/ 0 h 74"/>
                <a:gd name="T4" fmla="*/ 44 w 62"/>
                <a:gd name="T5" fmla="*/ 2 h 74"/>
                <a:gd name="T6" fmla="*/ 49 w 62"/>
                <a:gd name="T7" fmla="*/ 5 h 74"/>
                <a:gd name="T8" fmla="*/ 53 w 62"/>
                <a:gd name="T9" fmla="*/ 10 h 74"/>
                <a:gd name="T10" fmla="*/ 57 w 62"/>
                <a:gd name="T11" fmla="*/ 16 h 74"/>
                <a:gd name="T12" fmla="*/ 60 w 62"/>
                <a:gd name="T13" fmla="*/ 23 h 74"/>
                <a:gd name="T14" fmla="*/ 62 w 62"/>
                <a:gd name="T15" fmla="*/ 30 h 74"/>
                <a:gd name="T16" fmla="*/ 62 w 62"/>
                <a:gd name="T17" fmla="*/ 37 h 74"/>
                <a:gd name="T18" fmla="*/ 62 w 62"/>
                <a:gd name="T19" fmla="*/ 45 h 74"/>
                <a:gd name="T20" fmla="*/ 60 w 62"/>
                <a:gd name="T21" fmla="*/ 52 h 74"/>
                <a:gd name="T22" fmla="*/ 57 w 62"/>
                <a:gd name="T23" fmla="*/ 58 h 74"/>
                <a:gd name="T24" fmla="*/ 53 w 62"/>
                <a:gd name="T25" fmla="*/ 64 h 74"/>
                <a:gd name="T26" fmla="*/ 49 w 62"/>
                <a:gd name="T27" fmla="*/ 68 h 74"/>
                <a:gd name="T28" fmla="*/ 44 w 62"/>
                <a:gd name="T29" fmla="*/ 72 h 74"/>
                <a:gd name="T30" fmla="*/ 37 w 62"/>
                <a:gd name="T31" fmla="*/ 74 h 74"/>
                <a:gd name="T32" fmla="*/ 31 w 62"/>
                <a:gd name="T33" fmla="*/ 74 h 74"/>
                <a:gd name="T34" fmla="*/ 24 w 62"/>
                <a:gd name="T35" fmla="*/ 74 h 74"/>
                <a:gd name="T36" fmla="*/ 19 w 62"/>
                <a:gd name="T37" fmla="*/ 72 h 74"/>
                <a:gd name="T38" fmla="*/ 13 w 62"/>
                <a:gd name="T39" fmla="*/ 68 h 74"/>
                <a:gd name="T40" fmla="*/ 9 w 62"/>
                <a:gd name="T41" fmla="*/ 64 h 74"/>
                <a:gd name="T42" fmla="*/ 5 w 62"/>
                <a:gd name="T43" fmla="*/ 58 h 74"/>
                <a:gd name="T44" fmla="*/ 2 w 62"/>
                <a:gd name="T45" fmla="*/ 52 h 74"/>
                <a:gd name="T46" fmla="*/ 1 w 62"/>
                <a:gd name="T47" fmla="*/ 45 h 74"/>
                <a:gd name="T48" fmla="*/ 0 w 62"/>
                <a:gd name="T49" fmla="*/ 37 h 74"/>
                <a:gd name="T50" fmla="*/ 1 w 62"/>
                <a:gd name="T51" fmla="*/ 30 h 74"/>
                <a:gd name="T52" fmla="*/ 2 w 62"/>
                <a:gd name="T53" fmla="*/ 23 h 74"/>
                <a:gd name="T54" fmla="*/ 5 w 62"/>
                <a:gd name="T55" fmla="*/ 16 h 74"/>
                <a:gd name="T56" fmla="*/ 9 w 62"/>
                <a:gd name="T57" fmla="*/ 10 h 74"/>
                <a:gd name="T58" fmla="*/ 13 w 62"/>
                <a:gd name="T59" fmla="*/ 5 h 74"/>
                <a:gd name="T60" fmla="*/ 19 w 62"/>
                <a:gd name="T61" fmla="*/ 2 h 74"/>
                <a:gd name="T62" fmla="*/ 24 w 62"/>
                <a:gd name="T63" fmla="*/ 0 h 74"/>
                <a:gd name="T64" fmla="*/ 31 w 62"/>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74"/>
                <a:gd name="T101" fmla="*/ 62 w 62"/>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74">
                  <a:moveTo>
                    <a:pt x="31" y="0"/>
                  </a:moveTo>
                  <a:lnTo>
                    <a:pt x="37" y="0"/>
                  </a:lnTo>
                  <a:lnTo>
                    <a:pt x="44" y="2"/>
                  </a:lnTo>
                  <a:lnTo>
                    <a:pt x="49" y="5"/>
                  </a:lnTo>
                  <a:lnTo>
                    <a:pt x="53" y="10"/>
                  </a:lnTo>
                  <a:lnTo>
                    <a:pt x="57" y="16"/>
                  </a:lnTo>
                  <a:lnTo>
                    <a:pt x="60" y="23"/>
                  </a:lnTo>
                  <a:lnTo>
                    <a:pt x="62" y="30"/>
                  </a:lnTo>
                  <a:lnTo>
                    <a:pt x="62" y="37"/>
                  </a:lnTo>
                  <a:lnTo>
                    <a:pt x="62" y="45"/>
                  </a:lnTo>
                  <a:lnTo>
                    <a:pt x="60" y="52"/>
                  </a:lnTo>
                  <a:lnTo>
                    <a:pt x="57" y="58"/>
                  </a:lnTo>
                  <a:lnTo>
                    <a:pt x="53" y="64"/>
                  </a:lnTo>
                  <a:lnTo>
                    <a:pt x="49" y="68"/>
                  </a:lnTo>
                  <a:lnTo>
                    <a:pt x="44" y="72"/>
                  </a:lnTo>
                  <a:lnTo>
                    <a:pt x="37" y="74"/>
                  </a:lnTo>
                  <a:lnTo>
                    <a:pt x="31" y="74"/>
                  </a:lnTo>
                  <a:lnTo>
                    <a:pt x="24" y="74"/>
                  </a:lnTo>
                  <a:lnTo>
                    <a:pt x="19" y="72"/>
                  </a:lnTo>
                  <a:lnTo>
                    <a:pt x="13" y="68"/>
                  </a:lnTo>
                  <a:lnTo>
                    <a:pt x="9" y="64"/>
                  </a:lnTo>
                  <a:lnTo>
                    <a:pt x="5" y="58"/>
                  </a:lnTo>
                  <a:lnTo>
                    <a:pt x="2" y="52"/>
                  </a:lnTo>
                  <a:lnTo>
                    <a:pt x="1" y="45"/>
                  </a:lnTo>
                  <a:lnTo>
                    <a:pt x="0" y="37"/>
                  </a:lnTo>
                  <a:lnTo>
                    <a:pt x="1" y="30"/>
                  </a:lnTo>
                  <a:lnTo>
                    <a:pt x="2" y="23"/>
                  </a:lnTo>
                  <a:lnTo>
                    <a:pt x="5" y="16"/>
                  </a:lnTo>
                  <a:lnTo>
                    <a:pt x="9" y="10"/>
                  </a:lnTo>
                  <a:lnTo>
                    <a:pt x="13" y="5"/>
                  </a:lnTo>
                  <a:lnTo>
                    <a:pt x="19" y="2"/>
                  </a:lnTo>
                  <a:lnTo>
                    <a:pt x="24" y="0"/>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05" name="Freeform 813"/>
            <p:cNvSpPr>
              <a:spLocks/>
            </p:cNvSpPr>
            <p:nvPr/>
          </p:nvSpPr>
          <p:spPr bwMode="auto">
            <a:xfrm>
              <a:off x="1507" y="1530"/>
              <a:ext cx="62" cy="74"/>
            </a:xfrm>
            <a:custGeom>
              <a:avLst/>
              <a:gdLst>
                <a:gd name="T0" fmla="*/ 31 w 62"/>
                <a:gd name="T1" fmla="*/ 0 h 74"/>
                <a:gd name="T2" fmla="*/ 37 w 62"/>
                <a:gd name="T3" fmla="*/ 0 h 74"/>
                <a:gd name="T4" fmla="*/ 44 w 62"/>
                <a:gd name="T5" fmla="*/ 2 h 74"/>
                <a:gd name="T6" fmla="*/ 49 w 62"/>
                <a:gd name="T7" fmla="*/ 5 h 74"/>
                <a:gd name="T8" fmla="*/ 53 w 62"/>
                <a:gd name="T9" fmla="*/ 10 h 74"/>
                <a:gd name="T10" fmla="*/ 57 w 62"/>
                <a:gd name="T11" fmla="*/ 16 h 74"/>
                <a:gd name="T12" fmla="*/ 60 w 62"/>
                <a:gd name="T13" fmla="*/ 23 h 74"/>
                <a:gd name="T14" fmla="*/ 62 w 62"/>
                <a:gd name="T15" fmla="*/ 30 h 74"/>
                <a:gd name="T16" fmla="*/ 62 w 62"/>
                <a:gd name="T17" fmla="*/ 37 h 74"/>
                <a:gd name="T18" fmla="*/ 62 w 62"/>
                <a:gd name="T19" fmla="*/ 45 h 74"/>
                <a:gd name="T20" fmla="*/ 60 w 62"/>
                <a:gd name="T21" fmla="*/ 52 h 74"/>
                <a:gd name="T22" fmla="*/ 57 w 62"/>
                <a:gd name="T23" fmla="*/ 58 h 74"/>
                <a:gd name="T24" fmla="*/ 53 w 62"/>
                <a:gd name="T25" fmla="*/ 64 h 74"/>
                <a:gd name="T26" fmla="*/ 49 w 62"/>
                <a:gd name="T27" fmla="*/ 68 h 74"/>
                <a:gd name="T28" fmla="*/ 44 w 62"/>
                <a:gd name="T29" fmla="*/ 72 h 74"/>
                <a:gd name="T30" fmla="*/ 37 w 62"/>
                <a:gd name="T31" fmla="*/ 74 h 74"/>
                <a:gd name="T32" fmla="*/ 31 w 62"/>
                <a:gd name="T33" fmla="*/ 74 h 74"/>
                <a:gd name="T34" fmla="*/ 24 w 62"/>
                <a:gd name="T35" fmla="*/ 74 h 74"/>
                <a:gd name="T36" fmla="*/ 19 w 62"/>
                <a:gd name="T37" fmla="*/ 72 h 74"/>
                <a:gd name="T38" fmla="*/ 13 w 62"/>
                <a:gd name="T39" fmla="*/ 68 h 74"/>
                <a:gd name="T40" fmla="*/ 9 w 62"/>
                <a:gd name="T41" fmla="*/ 64 h 74"/>
                <a:gd name="T42" fmla="*/ 5 w 62"/>
                <a:gd name="T43" fmla="*/ 58 h 74"/>
                <a:gd name="T44" fmla="*/ 2 w 62"/>
                <a:gd name="T45" fmla="*/ 52 h 74"/>
                <a:gd name="T46" fmla="*/ 1 w 62"/>
                <a:gd name="T47" fmla="*/ 45 h 74"/>
                <a:gd name="T48" fmla="*/ 0 w 62"/>
                <a:gd name="T49" fmla="*/ 37 h 74"/>
                <a:gd name="T50" fmla="*/ 1 w 62"/>
                <a:gd name="T51" fmla="*/ 30 h 74"/>
                <a:gd name="T52" fmla="*/ 2 w 62"/>
                <a:gd name="T53" fmla="*/ 23 h 74"/>
                <a:gd name="T54" fmla="*/ 5 w 62"/>
                <a:gd name="T55" fmla="*/ 16 h 74"/>
                <a:gd name="T56" fmla="*/ 9 w 62"/>
                <a:gd name="T57" fmla="*/ 10 h 74"/>
                <a:gd name="T58" fmla="*/ 13 w 62"/>
                <a:gd name="T59" fmla="*/ 5 h 74"/>
                <a:gd name="T60" fmla="*/ 19 w 62"/>
                <a:gd name="T61" fmla="*/ 2 h 74"/>
                <a:gd name="T62" fmla="*/ 24 w 62"/>
                <a:gd name="T63" fmla="*/ 0 h 74"/>
                <a:gd name="T64" fmla="*/ 31 w 62"/>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74"/>
                <a:gd name="T101" fmla="*/ 62 w 62"/>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74">
                  <a:moveTo>
                    <a:pt x="31" y="0"/>
                  </a:moveTo>
                  <a:lnTo>
                    <a:pt x="37" y="0"/>
                  </a:lnTo>
                  <a:lnTo>
                    <a:pt x="44" y="2"/>
                  </a:lnTo>
                  <a:lnTo>
                    <a:pt x="49" y="5"/>
                  </a:lnTo>
                  <a:lnTo>
                    <a:pt x="53" y="10"/>
                  </a:lnTo>
                  <a:lnTo>
                    <a:pt x="57" y="16"/>
                  </a:lnTo>
                  <a:lnTo>
                    <a:pt x="60" y="23"/>
                  </a:lnTo>
                  <a:lnTo>
                    <a:pt x="62" y="30"/>
                  </a:lnTo>
                  <a:lnTo>
                    <a:pt x="62" y="37"/>
                  </a:lnTo>
                  <a:lnTo>
                    <a:pt x="62" y="45"/>
                  </a:lnTo>
                  <a:lnTo>
                    <a:pt x="60" y="52"/>
                  </a:lnTo>
                  <a:lnTo>
                    <a:pt x="57" y="58"/>
                  </a:lnTo>
                  <a:lnTo>
                    <a:pt x="53" y="64"/>
                  </a:lnTo>
                  <a:lnTo>
                    <a:pt x="49" y="68"/>
                  </a:lnTo>
                  <a:lnTo>
                    <a:pt x="44" y="72"/>
                  </a:lnTo>
                  <a:lnTo>
                    <a:pt x="37" y="74"/>
                  </a:lnTo>
                  <a:lnTo>
                    <a:pt x="31" y="74"/>
                  </a:lnTo>
                  <a:lnTo>
                    <a:pt x="24" y="74"/>
                  </a:lnTo>
                  <a:lnTo>
                    <a:pt x="19" y="72"/>
                  </a:lnTo>
                  <a:lnTo>
                    <a:pt x="13" y="68"/>
                  </a:lnTo>
                  <a:lnTo>
                    <a:pt x="9" y="64"/>
                  </a:lnTo>
                  <a:lnTo>
                    <a:pt x="5" y="58"/>
                  </a:lnTo>
                  <a:lnTo>
                    <a:pt x="2" y="52"/>
                  </a:lnTo>
                  <a:lnTo>
                    <a:pt x="1" y="45"/>
                  </a:lnTo>
                  <a:lnTo>
                    <a:pt x="0" y="37"/>
                  </a:lnTo>
                  <a:lnTo>
                    <a:pt x="1" y="30"/>
                  </a:lnTo>
                  <a:lnTo>
                    <a:pt x="2" y="23"/>
                  </a:lnTo>
                  <a:lnTo>
                    <a:pt x="5" y="16"/>
                  </a:lnTo>
                  <a:lnTo>
                    <a:pt x="9" y="10"/>
                  </a:lnTo>
                  <a:lnTo>
                    <a:pt x="13" y="5"/>
                  </a:lnTo>
                  <a:lnTo>
                    <a:pt x="19" y="2"/>
                  </a:lnTo>
                  <a:lnTo>
                    <a:pt x="24" y="0"/>
                  </a:lnTo>
                  <a:lnTo>
                    <a:pt x="31"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06" name="Freeform 814"/>
            <p:cNvSpPr>
              <a:spLocks/>
            </p:cNvSpPr>
            <p:nvPr/>
          </p:nvSpPr>
          <p:spPr bwMode="auto">
            <a:xfrm>
              <a:off x="982" y="1283"/>
              <a:ext cx="203" cy="158"/>
            </a:xfrm>
            <a:custGeom>
              <a:avLst/>
              <a:gdLst>
                <a:gd name="T0" fmla="*/ 40 w 203"/>
                <a:gd name="T1" fmla="*/ 0 h 158"/>
                <a:gd name="T2" fmla="*/ 163 w 203"/>
                <a:gd name="T3" fmla="*/ 0 h 158"/>
                <a:gd name="T4" fmla="*/ 171 w 203"/>
                <a:gd name="T5" fmla="*/ 1 h 158"/>
                <a:gd name="T6" fmla="*/ 178 w 203"/>
                <a:gd name="T7" fmla="*/ 3 h 158"/>
                <a:gd name="T8" fmla="*/ 185 w 203"/>
                <a:gd name="T9" fmla="*/ 8 h 158"/>
                <a:gd name="T10" fmla="*/ 191 w 203"/>
                <a:gd name="T11" fmla="*/ 14 h 158"/>
                <a:gd name="T12" fmla="*/ 195 w 203"/>
                <a:gd name="T13" fmla="*/ 21 h 158"/>
                <a:gd name="T14" fmla="*/ 199 w 203"/>
                <a:gd name="T15" fmla="*/ 28 h 158"/>
                <a:gd name="T16" fmla="*/ 202 w 203"/>
                <a:gd name="T17" fmla="*/ 37 h 158"/>
                <a:gd name="T18" fmla="*/ 203 w 203"/>
                <a:gd name="T19" fmla="*/ 46 h 158"/>
                <a:gd name="T20" fmla="*/ 203 w 203"/>
                <a:gd name="T21" fmla="*/ 112 h 158"/>
                <a:gd name="T22" fmla="*/ 202 w 203"/>
                <a:gd name="T23" fmla="*/ 121 h 158"/>
                <a:gd name="T24" fmla="*/ 199 w 203"/>
                <a:gd name="T25" fmla="*/ 130 h 158"/>
                <a:gd name="T26" fmla="*/ 195 w 203"/>
                <a:gd name="T27" fmla="*/ 137 h 158"/>
                <a:gd name="T28" fmla="*/ 191 w 203"/>
                <a:gd name="T29" fmla="*/ 144 h 158"/>
                <a:gd name="T30" fmla="*/ 185 w 203"/>
                <a:gd name="T31" fmla="*/ 150 h 158"/>
                <a:gd name="T32" fmla="*/ 178 w 203"/>
                <a:gd name="T33" fmla="*/ 155 h 158"/>
                <a:gd name="T34" fmla="*/ 171 w 203"/>
                <a:gd name="T35" fmla="*/ 157 h 158"/>
                <a:gd name="T36" fmla="*/ 163 w 203"/>
                <a:gd name="T37" fmla="*/ 158 h 158"/>
                <a:gd name="T38" fmla="*/ 40 w 203"/>
                <a:gd name="T39" fmla="*/ 158 h 158"/>
                <a:gd name="T40" fmla="*/ 32 w 203"/>
                <a:gd name="T41" fmla="*/ 157 h 158"/>
                <a:gd name="T42" fmla="*/ 25 w 203"/>
                <a:gd name="T43" fmla="*/ 155 h 158"/>
                <a:gd name="T44" fmla="*/ 17 w 203"/>
                <a:gd name="T45" fmla="*/ 150 h 158"/>
                <a:gd name="T46" fmla="*/ 11 w 203"/>
                <a:gd name="T47" fmla="*/ 144 h 158"/>
                <a:gd name="T48" fmla="*/ 6 w 203"/>
                <a:gd name="T49" fmla="*/ 137 h 158"/>
                <a:gd name="T50" fmla="*/ 3 w 203"/>
                <a:gd name="T51" fmla="*/ 130 h 158"/>
                <a:gd name="T52" fmla="*/ 0 w 203"/>
                <a:gd name="T53" fmla="*/ 121 h 158"/>
                <a:gd name="T54" fmla="*/ 0 w 203"/>
                <a:gd name="T55" fmla="*/ 112 h 158"/>
                <a:gd name="T56" fmla="*/ 0 w 203"/>
                <a:gd name="T57" fmla="*/ 46 h 158"/>
                <a:gd name="T58" fmla="*/ 0 w 203"/>
                <a:gd name="T59" fmla="*/ 37 h 158"/>
                <a:gd name="T60" fmla="*/ 3 w 203"/>
                <a:gd name="T61" fmla="*/ 28 h 158"/>
                <a:gd name="T62" fmla="*/ 6 w 203"/>
                <a:gd name="T63" fmla="*/ 21 h 158"/>
                <a:gd name="T64" fmla="*/ 11 w 203"/>
                <a:gd name="T65" fmla="*/ 14 h 158"/>
                <a:gd name="T66" fmla="*/ 17 w 203"/>
                <a:gd name="T67" fmla="*/ 8 h 158"/>
                <a:gd name="T68" fmla="*/ 25 w 203"/>
                <a:gd name="T69" fmla="*/ 3 h 158"/>
                <a:gd name="T70" fmla="*/ 32 w 203"/>
                <a:gd name="T71" fmla="*/ 1 h 158"/>
                <a:gd name="T72" fmla="*/ 40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8" y="3"/>
                  </a:lnTo>
                  <a:lnTo>
                    <a:pt x="185" y="8"/>
                  </a:lnTo>
                  <a:lnTo>
                    <a:pt x="191" y="14"/>
                  </a:lnTo>
                  <a:lnTo>
                    <a:pt x="195" y="21"/>
                  </a:lnTo>
                  <a:lnTo>
                    <a:pt x="199" y="28"/>
                  </a:lnTo>
                  <a:lnTo>
                    <a:pt x="202" y="37"/>
                  </a:lnTo>
                  <a:lnTo>
                    <a:pt x="203" y="46"/>
                  </a:lnTo>
                  <a:lnTo>
                    <a:pt x="203" y="112"/>
                  </a:lnTo>
                  <a:lnTo>
                    <a:pt x="202" y="121"/>
                  </a:lnTo>
                  <a:lnTo>
                    <a:pt x="199" y="130"/>
                  </a:lnTo>
                  <a:lnTo>
                    <a:pt x="195" y="137"/>
                  </a:lnTo>
                  <a:lnTo>
                    <a:pt x="191" y="144"/>
                  </a:lnTo>
                  <a:lnTo>
                    <a:pt x="185" y="150"/>
                  </a:lnTo>
                  <a:lnTo>
                    <a:pt x="178" y="155"/>
                  </a:lnTo>
                  <a:lnTo>
                    <a:pt x="171" y="157"/>
                  </a:lnTo>
                  <a:lnTo>
                    <a:pt x="163" y="158"/>
                  </a:lnTo>
                  <a:lnTo>
                    <a:pt x="40" y="158"/>
                  </a:lnTo>
                  <a:lnTo>
                    <a:pt x="32" y="157"/>
                  </a:lnTo>
                  <a:lnTo>
                    <a:pt x="25" y="155"/>
                  </a:lnTo>
                  <a:lnTo>
                    <a:pt x="17" y="150"/>
                  </a:lnTo>
                  <a:lnTo>
                    <a:pt x="11" y="144"/>
                  </a:lnTo>
                  <a:lnTo>
                    <a:pt x="6" y="137"/>
                  </a:lnTo>
                  <a:lnTo>
                    <a:pt x="3" y="130"/>
                  </a:lnTo>
                  <a:lnTo>
                    <a:pt x="0" y="121"/>
                  </a:lnTo>
                  <a:lnTo>
                    <a:pt x="0" y="112"/>
                  </a:lnTo>
                  <a:lnTo>
                    <a:pt x="0" y="46"/>
                  </a:lnTo>
                  <a:lnTo>
                    <a:pt x="0" y="37"/>
                  </a:lnTo>
                  <a:lnTo>
                    <a:pt x="3" y="28"/>
                  </a:lnTo>
                  <a:lnTo>
                    <a:pt x="6" y="21"/>
                  </a:lnTo>
                  <a:lnTo>
                    <a:pt x="11" y="14"/>
                  </a:lnTo>
                  <a:lnTo>
                    <a:pt x="17" y="8"/>
                  </a:lnTo>
                  <a:lnTo>
                    <a:pt x="25" y="3"/>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07" name="Freeform 815"/>
            <p:cNvSpPr>
              <a:spLocks/>
            </p:cNvSpPr>
            <p:nvPr/>
          </p:nvSpPr>
          <p:spPr bwMode="auto">
            <a:xfrm>
              <a:off x="982" y="1283"/>
              <a:ext cx="203" cy="158"/>
            </a:xfrm>
            <a:custGeom>
              <a:avLst/>
              <a:gdLst>
                <a:gd name="T0" fmla="*/ 40 w 203"/>
                <a:gd name="T1" fmla="*/ 0 h 158"/>
                <a:gd name="T2" fmla="*/ 163 w 203"/>
                <a:gd name="T3" fmla="*/ 0 h 158"/>
                <a:gd name="T4" fmla="*/ 171 w 203"/>
                <a:gd name="T5" fmla="*/ 1 h 158"/>
                <a:gd name="T6" fmla="*/ 178 w 203"/>
                <a:gd name="T7" fmla="*/ 3 h 158"/>
                <a:gd name="T8" fmla="*/ 185 w 203"/>
                <a:gd name="T9" fmla="*/ 8 h 158"/>
                <a:gd name="T10" fmla="*/ 191 w 203"/>
                <a:gd name="T11" fmla="*/ 14 h 158"/>
                <a:gd name="T12" fmla="*/ 195 w 203"/>
                <a:gd name="T13" fmla="*/ 21 h 158"/>
                <a:gd name="T14" fmla="*/ 199 w 203"/>
                <a:gd name="T15" fmla="*/ 28 h 158"/>
                <a:gd name="T16" fmla="*/ 202 w 203"/>
                <a:gd name="T17" fmla="*/ 37 h 158"/>
                <a:gd name="T18" fmla="*/ 203 w 203"/>
                <a:gd name="T19" fmla="*/ 46 h 158"/>
                <a:gd name="T20" fmla="*/ 203 w 203"/>
                <a:gd name="T21" fmla="*/ 112 h 158"/>
                <a:gd name="T22" fmla="*/ 202 w 203"/>
                <a:gd name="T23" fmla="*/ 121 h 158"/>
                <a:gd name="T24" fmla="*/ 199 w 203"/>
                <a:gd name="T25" fmla="*/ 130 h 158"/>
                <a:gd name="T26" fmla="*/ 195 w 203"/>
                <a:gd name="T27" fmla="*/ 137 h 158"/>
                <a:gd name="T28" fmla="*/ 191 w 203"/>
                <a:gd name="T29" fmla="*/ 144 h 158"/>
                <a:gd name="T30" fmla="*/ 185 w 203"/>
                <a:gd name="T31" fmla="*/ 150 h 158"/>
                <a:gd name="T32" fmla="*/ 178 w 203"/>
                <a:gd name="T33" fmla="*/ 155 h 158"/>
                <a:gd name="T34" fmla="*/ 171 w 203"/>
                <a:gd name="T35" fmla="*/ 157 h 158"/>
                <a:gd name="T36" fmla="*/ 163 w 203"/>
                <a:gd name="T37" fmla="*/ 158 h 158"/>
                <a:gd name="T38" fmla="*/ 40 w 203"/>
                <a:gd name="T39" fmla="*/ 158 h 158"/>
                <a:gd name="T40" fmla="*/ 32 w 203"/>
                <a:gd name="T41" fmla="*/ 157 h 158"/>
                <a:gd name="T42" fmla="*/ 25 w 203"/>
                <a:gd name="T43" fmla="*/ 155 h 158"/>
                <a:gd name="T44" fmla="*/ 17 w 203"/>
                <a:gd name="T45" fmla="*/ 150 h 158"/>
                <a:gd name="T46" fmla="*/ 11 w 203"/>
                <a:gd name="T47" fmla="*/ 144 h 158"/>
                <a:gd name="T48" fmla="*/ 6 w 203"/>
                <a:gd name="T49" fmla="*/ 137 h 158"/>
                <a:gd name="T50" fmla="*/ 3 w 203"/>
                <a:gd name="T51" fmla="*/ 130 h 158"/>
                <a:gd name="T52" fmla="*/ 0 w 203"/>
                <a:gd name="T53" fmla="*/ 121 h 158"/>
                <a:gd name="T54" fmla="*/ 0 w 203"/>
                <a:gd name="T55" fmla="*/ 112 h 158"/>
                <a:gd name="T56" fmla="*/ 0 w 203"/>
                <a:gd name="T57" fmla="*/ 46 h 158"/>
                <a:gd name="T58" fmla="*/ 0 w 203"/>
                <a:gd name="T59" fmla="*/ 37 h 158"/>
                <a:gd name="T60" fmla="*/ 3 w 203"/>
                <a:gd name="T61" fmla="*/ 28 h 158"/>
                <a:gd name="T62" fmla="*/ 6 w 203"/>
                <a:gd name="T63" fmla="*/ 21 h 158"/>
                <a:gd name="T64" fmla="*/ 11 w 203"/>
                <a:gd name="T65" fmla="*/ 14 h 158"/>
                <a:gd name="T66" fmla="*/ 17 w 203"/>
                <a:gd name="T67" fmla="*/ 8 h 158"/>
                <a:gd name="T68" fmla="*/ 25 w 203"/>
                <a:gd name="T69" fmla="*/ 3 h 158"/>
                <a:gd name="T70" fmla="*/ 32 w 203"/>
                <a:gd name="T71" fmla="*/ 1 h 158"/>
                <a:gd name="T72" fmla="*/ 40 w 203"/>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58"/>
                <a:gd name="T113" fmla="*/ 203 w 203"/>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58">
                  <a:moveTo>
                    <a:pt x="40" y="0"/>
                  </a:moveTo>
                  <a:lnTo>
                    <a:pt x="163" y="0"/>
                  </a:lnTo>
                  <a:lnTo>
                    <a:pt x="171" y="1"/>
                  </a:lnTo>
                  <a:lnTo>
                    <a:pt x="178" y="3"/>
                  </a:lnTo>
                  <a:lnTo>
                    <a:pt x="185" y="8"/>
                  </a:lnTo>
                  <a:lnTo>
                    <a:pt x="191" y="14"/>
                  </a:lnTo>
                  <a:lnTo>
                    <a:pt x="195" y="21"/>
                  </a:lnTo>
                  <a:lnTo>
                    <a:pt x="199" y="28"/>
                  </a:lnTo>
                  <a:lnTo>
                    <a:pt x="202" y="37"/>
                  </a:lnTo>
                  <a:lnTo>
                    <a:pt x="203" y="46"/>
                  </a:lnTo>
                  <a:lnTo>
                    <a:pt x="203" y="112"/>
                  </a:lnTo>
                  <a:lnTo>
                    <a:pt x="202" y="121"/>
                  </a:lnTo>
                  <a:lnTo>
                    <a:pt x="199" y="130"/>
                  </a:lnTo>
                  <a:lnTo>
                    <a:pt x="195" y="137"/>
                  </a:lnTo>
                  <a:lnTo>
                    <a:pt x="191" y="144"/>
                  </a:lnTo>
                  <a:lnTo>
                    <a:pt x="185" y="150"/>
                  </a:lnTo>
                  <a:lnTo>
                    <a:pt x="178" y="155"/>
                  </a:lnTo>
                  <a:lnTo>
                    <a:pt x="171" y="157"/>
                  </a:lnTo>
                  <a:lnTo>
                    <a:pt x="163" y="158"/>
                  </a:lnTo>
                  <a:lnTo>
                    <a:pt x="40" y="158"/>
                  </a:lnTo>
                  <a:lnTo>
                    <a:pt x="32" y="157"/>
                  </a:lnTo>
                  <a:lnTo>
                    <a:pt x="25" y="155"/>
                  </a:lnTo>
                  <a:lnTo>
                    <a:pt x="17" y="150"/>
                  </a:lnTo>
                  <a:lnTo>
                    <a:pt x="11" y="144"/>
                  </a:lnTo>
                  <a:lnTo>
                    <a:pt x="6" y="137"/>
                  </a:lnTo>
                  <a:lnTo>
                    <a:pt x="3" y="130"/>
                  </a:lnTo>
                  <a:lnTo>
                    <a:pt x="0" y="121"/>
                  </a:lnTo>
                  <a:lnTo>
                    <a:pt x="0" y="112"/>
                  </a:lnTo>
                  <a:lnTo>
                    <a:pt x="0" y="46"/>
                  </a:lnTo>
                  <a:lnTo>
                    <a:pt x="0" y="37"/>
                  </a:lnTo>
                  <a:lnTo>
                    <a:pt x="3" y="28"/>
                  </a:lnTo>
                  <a:lnTo>
                    <a:pt x="6" y="21"/>
                  </a:lnTo>
                  <a:lnTo>
                    <a:pt x="11" y="14"/>
                  </a:lnTo>
                  <a:lnTo>
                    <a:pt x="17" y="8"/>
                  </a:lnTo>
                  <a:lnTo>
                    <a:pt x="25" y="3"/>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08" name="Freeform 816"/>
            <p:cNvSpPr>
              <a:spLocks/>
            </p:cNvSpPr>
            <p:nvPr/>
          </p:nvSpPr>
          <p:spPr bwMode="auto">
            <a:xfrm>
              <a:off x="1053" y="1346"/>
              <a:ext cx="88" cy="57"/>
            </a:xfrm>
            <a:custGeom>
              <a:avLst/>
              <a:gdLst>
                <a:gd name="T0" fmla="*/ 44 w 88"/>
                <a:gd name="T1" fmla="*/ 0 h 57"/>
                <a:gd name="T2" fmla="*/ 53 w 88"/>
                <a:gd name="T3" fmla="*/ 1 h 57"/>
                <a:gd name="T4" fmla="*/ 61 w 88"/>
                <a:gd name="T5" fmla="*/ 2 h 57"/>
                <a:gd name="T6" fmla="*/ 69 w 88"/>
                <a:gd name="T7" fmla="*/ 5 h 57"/>
                <a:gd name="T8" fmla="*/ 75 w 88"/>
                <a:gd name="T9" fmla="*/ 9 h 57"/>
                <a:gd name="T10" fmla="*/ 80 w 88"/>
                <a:gd name="T11" fmla="*/ 12 h 57"/>
                <a:gd name="T12" fmla="*/ 84 w 88"/>
                <a:gd name="T13" fmla="*/ 17 h 57"/>
                <a:gd name="T14" fmla="*/ 87 w 88"/>
                <a:gd name="T15" fmla="*/ 23 h 57"/>
                <a:gd name="T16" fmla="*/ 88 w 88"/>
                <a:gd name="T17" fmla="*/ 29 h 57"/>
                <a:gd name="T18" fmla="*/ 87 w 88"/>
                <a:gd name="T19" fmla="*/ 35 h 57"/>
                <a:gd name="T20" fmla="*/ 84 w 88"/>
                <a:gd name="T21" fmla="*/ 39 h 57"/>
                <a:gd name="T22" fmla="*/ 80 w 88"/>
                <a:gd name="T23" fmla="*/ 44 h 57"/>
                <a:gd name="T24" fmla="*/ 75 w 88"/>
                <a:gd name="T25" fmla="*/ 49 h 57"/>
                <a:gd name="T26" fmla="*/ 69 w 88"/>
                <a:gd name="T27" fmla="*/ 52 h 57"/>
                <a:gd name="T28" fmla="*/ 61 w 88"/>
                <a:gd name="T29" fmla="*/ 54 h 57"/>
                <a:gd name="T30" fmla="*/ 53 w 88"/>
                <a:gd name="T31" fmla="*/ 57 h 57"/>
                <a:gd name="T32" fmla="*/ 44 w 88"/>
                <a:gd name="T33" fmla="*/ 57 h 57"/>
                <a:gd name="T34" fmla="*/ 35 w 88"/>
                <a:gd name="T35" fmla="*/ 57 h 57"/>
                <a:gd name="T36" fmla="*/ 27 w 88"/>
                <a:gd name="T37" fmla="*/ 54 h 57"/>
                <a:gd name="T38" fmla="*/ 19 w 88"/>
                <a:gd name="T39" fmla="*/ 52 h 57"/>
                <a:gd name="T40" fmla="*/ 13 w 88"/>
                <a:gd name="T41" fmla="*/ 49 h 57"/>
                <a:gd name="T42" fmla="*/ 7 w 88"/>
                <a:gd name="T43" fmla="*/ 44 h 57"/>
                <a:gd name="T44" fmla="*/ 3 w 88"/>
                <a:gd name="T45" fmla="*/ 39 h 57"/>
                <a:gd name="T46" fmla="*/ 1 w 88"/>
                <a:gd name="T47" fmla="*/ 35 h 57"/>
                <a:gd name="T48" fmla="*/ 0 w 88"/>
                <a:gd name="T49" fmla="*/ 29 h 57"/>
                <a:gd name="T50" fmla="*/ 1 w 88"/>
                <a:gd name="T51" fmla="*/ 23 h 57"/>
                <a:gd name="T52" fmla="*/ 3 w 88"/>
                <a:gd name="T53" fmla="*/ 17 h 57"/>
                <a:gd name="T54" fmla="*/ 7 w 88"/>
                <a:gd name="T55" fmla="*/ 12 h 57"/>
                <a:gd name="T56" fmla="*/ 13 w 88"/>
                <a:gd name="T57" fmla="*/ 9 h 57"/>
                <a:gd name="T58" fmla="*/ 19 w 88"/>
                <a:gd name="T59" fmla="*/ 5 h 57"/>
                <a:gd name="T60" fmla="*/ 27 w 88"/>
                <a:gd name="T61" fmla="*/ 2 h 57"/>
                <a:gd name="T62" fmla="*/ 35 w 88"/>
                <a:gd name="T63" fmla="*/ 1 h 57"/>
                <a:gd name="T64" fmla="*/ 44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4" y="0"/>
                  </a:moveTo>
                  <a:lnTo>
                    <a:pt x="53" y="1"/>
                  </a:lnTo>
                  <a:lnTo>
                    <a:pt x="61" y="2"/>
                  </a:lnTo>
                  <a:lnTo>
                    <a:pt x="69" y="5"/>
                  </a:lnTo>
                  <a:lnTo>
                    <a:pt x="75" y="9"/>
                  </a:lnTo>
                  <a:lnTo>
                    <a:pt x="80" y="12"/>
                  </a:lnTo>
                  <a:lnTo>
                    <a:pt x="84" y="17"/>
                  </a:lnTo>
                  <a:lnTo>
                    <a:pt x="87" y="23"/>
                  </a:lnTo>
                  <a:lnTo>
                    <a:pt x="88" y="29"/>
                  </a:lnTo>
                  <a:lnTo>
                    <a:pt x="87" y="35"/>
                  </a:lnTo>
                  <a:lnTo>
                    <a:pt x="84" y="39"/>
                  </a:lnTo>
                  <a:lnTo>
                    <a:pt x="80" y="44"/>
                  </a:lnTo>
                  <a:lnTo>
                    <a:pt x="75" y="49"/>
                  </a:lnTo>
                  <a:lnTo>
                    <a:pt x="69" y="52"/>
                  </a:lnTo>
                  <a:lnTo>
                    <a:pt x="61" y="54"/>
                  </a:lnTo>
                  <a:lnTo>
                    <a:pt x="53" y="57"/>
                  </a:lnTo>
                  <a:lnTo>
                    <a:pt x="44" y="57"/>
                  </a:lnTo>
                  <a:lnTo>
                    <a:pt x="35" y="57"/>
                  </a:lnTo>
                  <a:lnTo>
                    <a:pt x="27" y="54"/>
                  </a:lnTo>
                  <a:lnTo>
                    <a:pt x="19" y="52"/>
                  </a:lnTo>
                  <a:lnTo>
                    <a:pt x="13" y="49"/>
                  </a:lnTo>
                  <a:lnTo>
                    <a:pt x="7" y="44"/>
                  </a:lnTo>
                  <a:lnTo>
                    <a:pt x="3" y="39"/>
                  </a:lnTo>
                  <a:lnTo>
                    <a:pt x="1" y="35"/>
                  </a:lnTo>
                  <a:lnTo>
                    <a:pt x="0" y="29"/>
                  </a:lnTo>
                  <a:lnTo>
                    <a:pt x="1" y="23"/>
                  </a:lnTo>
                  <a:lnTo>
                    <a:pt x="3" y="17"/>
                  </a:lnTo>
                  <a:lnTo>
                    <a:pt x="7" y="12"/>
                  </a:lnTo>
                  <a:lnTo>
                    <a:pt x="13" y="9"/>
                  </a:lnTo>
                  <a:lnTo>
                    <a:pt x="19" y="5"/>
                  </a:lnTo>
                  <a:lnTo>
                    <a:pt x="27" y="2"/>
                  </a:lnTo>
                  <a:lnTo>
                    <a:pt x="35" y="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09" name="Freeform 817"/>
            <p:cNvSpPr>
              <a:spLocks/>
            </p:cNvSpPr>
            <p:nvPr/>
          </p:nvSpPr>
          <p:spPr bwMode="auto">
            <a:xfrm>
              <a:off x="1053" y="1346"/>
              <a:ext cx="88" cy="57"/>
            </a:xfrm>
            <a:custGeom>
              <a:avLst/>
              <a:gdLst>
                <a:gd name="T0" fmla="*/ 44 w 88"/>
                <a:gd name="T1" fmla="*/ 0 h 57"/>
                <a:gd name="T2" fmla="*/ 53 w 88"/>
                <a:gd name="T3" fmla="*/ 1 h 57"/>
                <a:gd name="T4" fmla="*/ 61 w 88"/>
                <a:gd name="T5" fmla="*/ 2 h 57"/>
                <a:gd name="T6" fmla="*/ 69 w 88"/>
                <a:gd name="T7" fmla="*/ 5 h 57"/>
                <a:gd name="T8" fmla="*/ 75 w 88"/>
                <a:gd name="T9" fmla="*/ 9 h 57"/>
                <a:gd name="T10" fmla="*/ 80 w 88"/>
                <a:gd name="T11" fmla="*/ 12 h 57"/>
                <a:gd name="T12" fmla="*/ 84 w 88"/>
                <a:gd name="T13" fmla="*/ 17 h 57"/>
                <a:gd name="T14" fmla="*/ 87 w 88"/>
                <a:gd name="T15" fmla="*/ 23 h 57"/>
                <a:gd name="T16" fmla="*/ 88 w 88"/>
                <a:gd name="T17" fmla="*/ 29 h 57"/>
                <a:gd name="T18" fmla="*/ 87 w 88"/>
                <a:gd name="T19" fmla="*/ 35 h 57"/>
                <a:gd name="T20" fmla="*/ 84 w 88"/>
                <a:gd name="T21" fmla="*/ 39 h 57"/>
                <a:gd name="T22" fmla="*/ 80 w 88"/>
                <a:gd name="T23" fmla="*/ 44 h 57"/>
                <a:gd name="T24" fmla="*/ 75 w 88"/>
                <a:gd name="T25" fmla="*/ 49 h 57"/>
                <a:gd name="T26" fmla="*/ 69 w 88"/>
                <a:gd name="T27" fmla="*/ 52 h 57"/>
                <a:gd name="T28" fmla="*/ 61 w 88"/>
                <a:gd name="T29" fmla="*/ 54 h 57"/>
                <a:gd name="T30" fmla="*/ 53 w 88"/>
                <a:gd name="T31" fmla="*/ 57 h 57"/>
                <a:gd name="T32" fmla="*/ 44 w 88"/>
                <a:gd name="T33" fmla="*/ 57 h 57"/>
                <a:gd name="T34" fmla="*/ 35 w 88"/>
                <a:gd name="T35" fmla="*/ 57 h 57"/>
                <a:gd name="T36" fmla="*/ 27 w 88"/>
                <a:gd name="T37" fmla="*/ 54 h 57"/>
                <a:gd name="T38" fmla="*/ 19 w 88"/>
                <a:gd name="T39" fmla="*/ 52 h 57"/>
                <a:gd name="T40" fmla="*/ 13 w 88"/>
                <a:gd name="T41" fmla="*/ 49 h 57"/>
                <a:gd name="T42" fmla="*/ 7 w 88"/>
                <a:gd name="T43" fmla="*/ 44 h 57"/>
                <a:gd name="T44" fmla="*/ 3 w 88"/>
                <a:gd name="T45" fmla="*/ 39 h 57"/>
                <a:gd name="T46" fmla="*/ 1 w 88"/>
                <a:gd name="T47" fmla="*/ 35 h 57"/>
                <a:gd name="T48" fmla="*/ 0 w 88"/>
                <a:gd name="T49" fmla="*/ 29 h 57"/>
                <a:gd name="T50" fmla="*/ 1 w 88"/>
                <a:gd name="T51" fmla="*/ 23 h 57"/>
                <a:gd name="T52" fmla="*/ 3 w 88"/>
                <a:gd name="T53" fmla="*/ 17 h 57"/>
                <a:gd name="T54" fmla="*/ 7 w 88"/>
                <a:gd name="T55" fmla="*/ 12 h 57"/>
                <a:gd name="T56" fmla="*/ 13 w 88"/>
                <a:gd name="T57" fmla="*/ 9 h 57"/>
                <a:gd name="T58" fmla="*/ 19 w 88"/>
                <a:gd name="T59" fmla="*/ 5 h 57"/>
                <a:gd name="T60" fmla="*/ 27 w 88"/>
                <a:gd name="T61" fmla="*/ 2 h 57"/>
                <a:gd name="T62" fmla="*/ 35 w 88"/>
                <a:gd name="T63" fmla="*/ 1 h 57"/>
                <a:gd name="T64" fmla="*/ 44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4" y="0"/>
                  </a:moveTo>
                  <a:lnTo>
                    <a:pt x="53" y="1"/>
                  </a:lnTo>
                  <a:lnTo>
                    <a:pt x="61" y="2"/>
                  </a:lnTo>
                  <a:lnTo>
                    <a:pt x="69" y="5"/>
                  </a:lnTo>
                  <a:lnTo>
                    <a:pt x="75" y="9"/>
                  </a:lnTo>
                  <a:lnTo>
                    <a:pt x="80" y="12"/>
                  </a:lnTo>
                  <a:lnTo>
                    <a:pt x="84" y="17"/>
                  </a:lnTo>
                  <a:lnTo>
                    <a:pt x="87" y="23"/>
                  </a:lnTo>
                  <a:lnTo>
                    <a:pt x="88" y="29"/>
                  </a:lnTo>
                  <a:lnTo>
                    <a:pt x="87" y="35"/>
                  </a:lnTo>
                  <a:lnTo>
                    <a:pt x="84" y="39"/>
                  </a:lnTo>
                  <a:lnTo>
                    <a:pt x="80" y="44"/>
                  </a:lnTo>
                  <a:lnTo>
                    <a:pt x="75" y="49"/>
                  </a:lnTo>
                  <a:lnTo>
                    <a:pt x="69" y="52"/>
                  </a:lnTo>
                  <a:lnTo>
                    <a:pt x="61" y="54"/>
                  </a:lnTo>
                  <a:lnTo>
                    <a:pt x="53" y="57"/>
                  </a:lnTo>
                  <a:lnTo>
                    <a:pt x="44" y="57"/>
                  </a:lnTo>
                  <a:lnTo>
                    <a:pt x="35" y="57"/>
                  </a:lnTo>
                  <a:lnTo>
                    <a:pt x="27" y="54"/>
                  </a:lnTo>
                  <a:lnTo>
                    <a:pt x="19" y="52"/>
                  </a:lnTo>
                  <a:lnTo>
                    <a:pt x="13" y="49"/>
                  </a:lnTo>
                  <a:lnTo>
                    <a:pt x="7" y="44"/>
                  </a:lnTo>
                  <a:lnTo>
                    <a:pt x="3" y="39"/>
                  </a:lnTo>
                  <a:lnTo>
                    <a:pt x="1" y="35"/>
                  </a:lnTo>
                  <a:lnTo>
                    <a:pt x="0" y="29"/>
                  </a:lnTo>
                  <a:lnTo>
                    <a:pt x="1" y="23"/>
                  </a:lnTo>
                  <a:lnTo>
                    <a:pt x="3" y="17"/>
                  </a:lnTo>
                  <a:lnTo>
                    <a:pt x="7" y="12"/>
                  </a:lnTo>
                  <a:lnTo>
                    <a:pt x="13" y="9"/>
                  </a:lnTo>
                  <a:lnTo>
                    <a:pt x="19" y="5"/>
                  </a:lnTo>
                  <a:lnTo>
                    <a:pt x="27" y="2"/>
                  </a:lnTo>
                  <a:lnTo>
                    <a:pt x="35" y="1"/>
                  </a:lnTo>
                  <a:lnTo>
                    <a:pt x="44"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10" name="Freeform 818"/>
            <p:cNvSpPr>
              <a:spLocks/>
            </p:cNvSpPr>
            <p:nvPr/>
          </p:nvSpPr>
          <p:spPr bwMode="auto">
            <a:xfrm>
              <a:off x="1634" y="1370"/>
              <a:ext cx="204" cy="158"/>
            </a:xfrm>
            <a:custGeom>
              <a:avLst/>
              <a:gdLst>
                <a:gd name="T0" fmla="*/ 40 w 204"/>
                <a:gd name="T1" fmla="*/ 0 h 158"/>
                <a:gd name="T2" fmla="*/ 163 w 204"/>
                <a:gd name="T3" fmla="*/ 0 h 158"/>
                <a:gd name="T4" fmla="*/ 171 w 204"/>
                <a:gd name="T5" fmla="*/ 1 h 158"/>
                <a:gd name="T6" fmla="*/ 178 w 204"/>
                <a:gd name="T7" fmla="*/ 4 h 158"/>
                <a:gd name="T8" fmla="*/ 186 w 204"/>
                <a:gd name="T9" fmla="*/ 8 h 158"/>
                <a:gd name="T10" fmla="*/ 192 w 204"/>
                <a:gd name="T11" fmla="*/ 14 h 158"/>
                <a:gd name="T12" fmla="*/ 197 w 204"/>
                <a:gd name="T13" fmla="*/ 21 h 158"/>
                <a:gd name="T14" fmla="*/ 200 w 204"/>
                <a:gd name="T15" fmla="*/ 28 h 158"/>
                <a:gd name="T16" fmla="*/ 203 w 204"/>
                <a:gd name="T17" fmla="*/ 37 h 158"/>
                <a:gd name="T18" fmla="*/ 204 w 204"/>
                <a:gd name="T19" fmla="*/ 47 h 158"/>
                <a:gd name="T20" fmla="*/ 204 w 204"/>
                <a:gd name="T21" fmla="*/ 112 h 158"/>
                <a:gd name="T22" fmla="*/ 203 w 204"/>
                <a:gd name="T23" fmla="*/ 121 h 158"/>
                <a:gd name="T24" fmla="*/ 200 w 204"/>
                <a:gd name="T25" fmla="*/ 131 h 158"/>
                <a:gd name="T26" fmla="*/ 197 w 204"/>
                <a:gd name="T27" fmla="*/ 137 h 158"/>
                <a:gd name="T28" fmla="*/ 192 w 204"/>
                <a:gd name="T29" fmla="*/ 144 h 158"/>
                <a:gd name="T30" fmla="*/ 186 w 204"/>
                <a:gd name="T31" fmla="*/ 150 h 158"/>
                <a:gd name="T32" fmla="*/ 178 w 204"/>
                <a:gd name="T33" fmla="*/ 155 h 158"/>
                <a:gd name="T34" fmla="*/ 171 w 204"/>
                <a:gd name="T35" fmla="*/ 157 h 158"/>
                <a:gd name="T36" fmla="*/ 163 w 204"/>
                <a:gd name="T37" fmla="*/ 158 h 158"/>
                <a:gd name="T38" fmla="*/ 40 w 204"/>
                <a:gd name="T39" fmla="*/ 158 h 158"/>
                <a:gd name="T40" fmla="*/ 32 w 204"/>
                <a:gd name="T41" fmla="*/ 157 h 158"/>
                <a:gd name="T42" fmla="*/ 25 w 204"/>
                <a:gd name="T43" fmla="*/ 155 h 158"/>
                <a:gd name="T44" fmla="*/ 18 w 204"/>
                <a:gd name="T45" fmla="*/ 150 h 158"/>
                <a:gd name="T46" fmla="*/ 13 w 204"/>
                <a:gd name="T47" fmla="*/ 144 h 158"/>
                <a:gd name="T48" fmla="*/ 8 w 204"/>
                <a:gd name="T49" fmla="*/ 137 h 158"/>
                <a:gd name="T50" fmla="*/ 4 w 204"/>
                <a:gd name="T51" fmla="*/ 131 h 158"/>
                <a:gd name="T52" fmla="*/ 1 w 204"/>
                <a:gd name="T53" fmla="*/ 121 h 158"/>
                <a:gd name="T54" fmla="*/ 0 w 204"/>
                <a:gd name="T55" fmla="*/ 112 h 158"/>
                <a:gd name="T56" fmla="*/ 0 w 204"/>
                <a:gd name="T57" fmla="*/ 47 h 158"/>
                <a:gd name="T58" fmla="*/ 1 w 204"/>
                <a:gd name="T59" fmla="*/ 37 h 158"/>
                <a:gd name="T60" fmla="*/ 4 w 204"/>
                <a:gd name="T61" fmla="*/ 28 h 158"/>
                <a:gd name="T62" fmla="*/ 8 w 204"/>
                <a:gd name="T63" fmla="*/ 21 h 158"/>
                <a:gd name="T64" fmla="*/ 13 w 204"/>
                <a:gd name="T65" fmla="*/ 14 h 158"/>
                <a:gd name="T66" fmla="*/ 18 w 204"/>
                <a:gd name="T67" fmla="*/ 8 h 158"/>
                <a:gd name="T68" fmla="*/ 25 w 204"/>
                <a:gd name="T69" fmla="*/ 4 h 158"/>
                <a:gd name="T70" fmla="*/ 32 w 204"/>
                <a:gd name="T71" fmla="*/ 1 h 158"/>
                <a:gd name="T72" fmla="*/ 40 w 204"/>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8"/>
                <a:gd name="T113" fmla="*/ 204 w 204"/>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8">
                  <a:moveTo>
                    <a:pt x="40" y="0"/>
                  </a:moveTo>
                  <a:lnTo>
                    <a:pt x="163" y="0"/>
                  </a:lnTo>
                  <a:lnTo>
                    <a:pt x="171" y="1"/>
                  </a:lnTo>
                  <a:lnTo>
                    <a:pt x="178" y="4"/>
                  </a:lnTo>
                  <a:lnTo>
                    <a:pt x="186" y="8"/>
                  </a:lnTo>
                  <a:lnTo>
                    <a:pt x="192" y="14"/>
                  </a:lnTo>
                  <a:lnTo>
                    <a:pt x="197" y="21"/>
                  </a:lnTo>
                  <a:lnTo>
                    <a:pt x="200" y="28"/>
                  </a:lnTo>
                  <a:lnTo>
                    <a:pt x="203" y="37"/>
                  </a:lnTo>
                  <a:lnTo>
                    <a:pt x="204" y="47"/>
                  </a:lnTo>
                  <a:lnTo>
                    <a:pt x="204" y="112"/>
                  </a:lnTo>
                  <a:lnTo>
                    <a:pt x="203" y="121"/>
                  </a:lnTo>
                  <a:lnTo>
                    <a:pt x="200" y="131"/>
                  </a:lnTo>
                  <a:lnTo>
                    <a:pt x="197" y="137"/>
                  </a:lnTo>
                  <a:lnTo>
                    <a:pt x="192" y="144"/>
                  </a:lnTo>
                  <a:lnTo>
                    <a:pt x="186" y="150"/>
                  </a:lnTo>
                  <a:lnTo>
                    <a:pt x="178" y="155"/>
                  </a:lnTo>
                  <a:lnTo>
                    <a:pt x="171" y="157"/>
                  </a:lnTo>
                  <a:lnTo>
                    <a:pt x="163" y="158"/>
                  </a:lnTo>
                  <a:lnTo>
                    <a:pt x="40" y="158"/>
                  </a:lnTo>
                  <a:lnTo>
                    <a:pt x="32" y="157"/>
                  </a:lnTo>
                  <a:lnTo>
                    <a:pt x="25" y="155"/>
                  </a:lnTo>
                  <a:lnTo>
                    <a:pt x="18" y="150"/>
                  </a:lnTo>
                  <a:lnTo>
                    <a:pt x="13" y="144"/>
                  </a:lnTo>
                  <a:lnTo>
                    <a:pt x="8" y="137"/>
                  </a:lnTo>
                  <a:lnTo>
                    <a:pt x="4" y="131"/>
                  </a:lnTo>
                  <a:lnTo>
                    <a:pt x="1" y="121"/>
                  </a:lnTo>
                  <a:lnTo>
                    <a:pt x="0" y="112"/>
                  </a:lnTo>
                  <a:lnTo>
                    <a:pt x="0" y="47"/>
                  </a:lnTo>
                  <a:lnTo>
                    <a:pt x="1" y="37"/>
                  </a:lnTo>
                  <a:lnTo>
                    <a:pt x="4" y="28"/>
                  </a:lnTo>
                  <a:lnTo>
                    <a:pt x="8" y="21"/>
                  </a:lnTo>
                  <a:lnTo>
                    <a:pt x="13" y="14"/>
                  </a:lnTo>
                  <a:lnTo>
                    <a:pt x="18" y="8"/>
                  </a:lnTo>
                  <a:lnTo>
                    <a:pt x="25" y="4"/>
                  </a:lnTo>
                  <a:lnTo>
                    <a:pt x="32" y="1"/>
                  </a:lnTo>
                  <a:lnTo>
                    <a:pt x="40"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11" name="Freeform 819"/>
            <p:cNvSpPr>
              <a:spLocks/>
            </p:cNvSpPr>
            <p:nvPr/>
          </p:nvSpPr>
          <p:spPr bwMode="auto">
            <a:xfrm>
              <a:off x="1634" y="1370"/>
              <a:ext cx="204" cy="158"/>
            </a:xfrm>
            <a:custGeom>
              <a:avLst/>
              <a:gdLst>
                <a:gd name="T0" fmla="*/ 40 w 204"/>
                <a:gd name="T1" fmla="*/ 0 h 158"/>
                <a:gd name="T2" fmla="*/ 163 w 204"/>
                <a:gd name="T3" fmla="*/ 0 h 158"/>
                <a:gd name="T4" fmla="*/ 171 w 204"/>
                <a:gd name="T5" fmla="*/ 1 h 158"/>
                <a:gd name="T6" fmla="*/ 178 w 204"/>
                <a:gd name="T7" fmla="*/ 4 h 158"/>
                <a:gd name="T8" fmla="*/ 186 w 204"/>
                <a:gd name="T9" fmla="*/ 8 h 158"/>
                <a:gd name="T10" fmla="*/ 192 w 204"/>
                <a:gd name="T11" fmla="*/ 14 h 158"/>
                <a:gd name="T12" fmla="*/ 197 w 204"/>
                <a:gd name="T13" fmla="*/ 21 h 158"/>
                <a:gd name="T14" fmla="*/ 200 w 204"/>
                <a:gd name="T15" fmla="*/ 28 h 158"/>
                <a:gd name="T16" fmla="*/ 203 w 204"/>
                <a:gd name="T17" fmla="*/ 37 h 158"/>
                <a:gd name="T18" fmla="*/ 204 w 204"/>
                <a:gd name="T19" fmla="*/ 47 h 158"/>
                <a:gd name="T20" fmla="*/ 204 w 204"/>
                <a:gd name="T21" fmla="*/ 112 h 158"/>
                <a:gd name="T22" fmla="*/ 203 w 204"/>
                <a:gd name="T23" fmla="*/ 121 h 158"/>
                <a:gd name="T24" fmla="*/ 200 w 204"/>
                <a:gd name="T25" fmla="*/ 131 h 158"/>
                <a:gd name="T26" fmla="*/ 197 w 204"/>
                <a:gd name="T27" fmla="*/ 137 h 158"/>
                <a:gd name="T28" fmla="*/ 192 w 204"/>
                <a:gd name="T29" fmla="*/ 144 h 158"/>
                <a:gd name="T30" fmla="*/ 186 w 204"/>
                <a:gd name="T31" fmla="*/ 150 h 158"/>
                <a:gd name="T32" fmla="*/ 178 w 204"/>
                <a:gd name="T33" fmla="*/ 155 h 158"/>
                <a:gd name="T34" fmla="*/ 171 w 204"/>
                <a:gd name="T35" fmla="*/ 157 h 158"/>
                <a:gd name="T36" fmla="*/ 163 w 204"/>
                <a:gd name="T37" fmla="*/ 158 h 158"/>
                <a:gd name="T38" fmla="*/ 40 w 204"/>
                <a:gd name="T39" fmla="*/ 158 h 158"/>
                <a:gd name="T40" fmla="*/ 32 w 204"/>
                <a:gd name="T41" fmla="*/ 157 h 158"/>
                <a:gd name="T42" fmla="*/ 25 w 204"/>
                <a:gd name="T43" fmla="*/ 155 h 158"/>
                <a:gd name="T44" fmla="*/ 18 w 204"/>
                <a:gd name="T45" fmla="*/ 150 h 158"/>
                <a:gd name="T46" fmla="*/ 13 w 204"/>
                <a:gd name="T47" fmla="*/ 144 h 158"/>
                <a:gd name="T48" fmla="*/ 8 w 204"/>
                <a:gd name="T49" fmla="*/ 137 h 158"/>
                <a:gd name="T50" fmla="*/ 4 w 204"/>
                <a:gd name="T51" fmla="*/ 131 h 158"/>
                <a:gd name="T52" fmla="*/ 1 w 204"/>
                <a:gd name="T53" fmla="*/ 121 h 158"/>
                <a:gd name="T54" fmla="*/ 0 w 204"/>
                <a:gd name="T55" fmla="*/ 112 h 158"/>
                <a:gd name="T56" fmla="*/ 0 w 204"/>
                <a:gd name="T57" fmla="*/ 47 h 158"/>
                <a:gd name="T58" fmla="*/ 1 w 204"/>
                <a:gd name="T59" fmla="*/ 37 h 158"/>
                <a:gd name="T60" fmla="*/ 4 w 204"/>
                <a:gd name="T61" fmla="*/ 28 h 158"/>
                <a:gd name="T62" fmla="*/ 8 w 204"/>
                <a:gd name="T63" fmla="*/ 21 h 158"/>
                <a:gd name="T64" fmla="*/ 13 w 204"/>
                <a:gd name="T65" fmla="*/ 14 h 158"/>
                <a:gd name="T66" fmla="*/ 18 w 204"/>
                <a:gd name="T67" fmla="*/ 8 h 158"/>
                <a:gd name="T68" fmla="*/ 25 w 204"/>
                <a:gd name="T69" fmla="*/ 4 h 158"/>
                <a:gd name="T70" fmla="*/ 32 w 204"/>
                <a:gd name="T71" fmla="*/ 1 h 158"/>
                <a:gd name="T72" fmla="*/ 40 w 204"/>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58"/>
                <a:gd name="T113" fmla="*/ 204 w 204"/>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58">
                  <a:moveTo>
                    <a:pt x="40" y="0"/>
                  </a:moveTo>
                  <a:lnTo>
                    <a:pt x="163" y="0"/>
                  </a:lnTo>
                  <a:lnTo>
                    <a:pt x="171" y="1"/>
                  </a:lnTo>
                  <a:lnTo>
                    <a:pt x="178" y="4"/>
                  </a:lnTo>
                  <a:lnTo>
                    <a:pt x="186" y="8"/>
                  </a:lnTo>
                  <a:lnTo>
                    <a:pt x="192" y="14"/>
                  </a:lnTo>
                  <a:lnTo>
                    <a:pt x="197" y="21"/>
                  </a:lnTo>
                  <a:lnTo>
                    <a:pt x="200" y="28"/>
                  </a:lnTo>
                  <a:lnTo>
                    <a:pt x="203" y="37"/>
                  </a:lnTo>
                  <a:lnTo>
                    <a:pt x="204" y="47"/>
                  </a:lnTo>
                  <a:lnTo>
                    <a:pt x="204" y="112"/>
                  </a:lnTo>
                  <a:lnTo>
                    <a:pt x="203" y="121"/>
                  </a:lnTo>
                  <a:lnTo>
                    <a:pt x="200" y="131"/>
                  </a:lnTo>
                  <a:lnTo>
                    <a:pt x="197" y="137"/>
                  </a:lnTo>
                  <a:lnTo>
                    <a:pt x="192" y="144"/>
                  </a:lnTo>
                  <a:lnTo>
                    <a:pt x="186" y="150"/>
                  </a:lnTo>
                  <a:lnTo>
                    <a:pt x="178" y="155"/>
                  </a:lnTo>
                  <a:lnTo>
                    <a:pt x="171" y="157"/>
                  </a:lnTo>
                  <a:lnTo>
                    <a:pt x="163" y="158"/>
                  </a:lnTo>
                  <a:lnTo>
                    <a:pt x="40" y="158"/>
                  </a:lnTo>
                  <a:lnTo>
                    <a:pt x="32" y="157"/>
                  </a:lnTo>
                  <a:lnTo>
                    <a:pt x="25" y="155"/>
                  </a:lnTo>
                  <a:lnTo>
                    <a:pt x="18" y="150"/>
                  </a:lnTo>
                  <a:lnTo>
                    <a:pt x="13" y="144"/>
                  </a:lnTo>
                  <a:lnTo>
                    <a:pt x="8" y="137"/>
                  </a:lnTo>
                  <a:lnTo>
                    <a:pt x="4" y="131"/>
                  </a:lnTo>
                  <a:lnTo>
                    <a:pt x="1" y="121"/>
                  </a:lnTo>
                  <a:lnTo>
                    <a:pt x="0" y="112"/>
                  </a:lnTo>
                  <a:lnTo>
                    <a:pt x="0" y="47"/>
                  </a:lnTo>
                  <a:lnTo>
                    <a:pt x="1" y="37"/>
                  </a:lnTo>
                  <a:lnTo>
                    <a:pt x="4" y="28"/>
                  </a:lnTo>
                  <a:lnTo>
                    <a:pt x="8" y="21"/>
                  </a:lnTo>
                  <a:lnTo>
                    <a:pt x="13" y="14"/>
                  </a:lnTo>
                  <a:lnTo>
                    <a:pt x="18" y="8"/>
                  </a:lnTo>
                  <a:lnTo>
                    <a:pt x="25" y="4"/>
                  </a:lnTo>
                  <a:lnTo>
                    <a:pt x="32" y="1"/>
                  </a:lnTo>
                  <a:lnTo>
                    <a:pt x="4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612" name="Freeform 820"/>
            <p:cNvSpPr>
              <a:spLocks/>
            </p:cNvSpPr>
            <p:nvPr/>
          </p:nvSpPr>
          <p:spPr bwMode="auto">
            <a:xfrm>
              <a:off x="1705" y="1433"/>
              <a:ext cx="88" cy="57"/>
            </a:xfrm>
            <a:custGeom>
              <a:avLst/>
              <a:gdLst>
                <a:gd name="T0" fmla="*/ 45 w 88"/>
                <a:gd name="T1" fmla="*/ 0 h 57"/>
                <a:gd name="T2" fmla="*/ 54 w 88"/>
                <a:gd name="T3" fmla="*/ 1 h 57"/>
                <a:gd name="T4" fmla="*/ 62 w 88"/>
                <a:gd name="T5" fmla="*/ 2 h 57"/>
                <a:gd name="T6" fmla="*/ 69 w 88"/>
                <a:gd name="T7" fmla="*/ 6 h 57"/>
                <a:gd name="T8" fmla="*/ 75 w 88"/>
                <a:gd name="T9" fmla="*/ 9 h 57"/>
                <a:gd name="T10" fmla="*/ 81 w 88"/>
                <a:gd name="T11" fmla="*/ 13 h 57"/>
                <a:gd name="T12" fmla="*/ 85 w 88"/>
                <a:gd name="T13" fmla="*/ 17 h 57"/>
                <a:gd name="T14" fmla="*/ 87 w 88"/>
                <a:gd name="T15" fmla="*/ 23 h 57"/>
                <a:gd name="T16" fmla="*/ 88 w 88"/>
                <a:gd name="T17" fmla="*/ 29 h 57"/>
                <a:gd name="T18" fmla="*/ 87 w 88"/>
                <a:gd name="T19" fmla="*/ 35 h 57"/>
                <a:gd name="T20" fmla="*/ 85 w 88"/>
                <a:gd name="T21" fmla="*/ 40 h 57"/>
                <a:gd name="T22" fmla="*/ 81 w 88"/>
                <a:gd name="T23" fmla="*/ 44 h 57"/>
                <a:gd name="T24" fmla="*/ 75 w 88"/>
                <a:gd name="T25" fmla="*/ 49 h 57"/>
                <a:gd name="T26" fmla="*/ 69 w 88"/>
                <a:gd name="T27" fmla="*/ 52 h 57"/>
                <a:gd name="T28" fmla="*/ 62 w 88"/>
                <a:gd name="T29" fmla="*/ 55 h 57"/>
                <a:gd name="T30" fmla="*/ 54 w 88"/>
                <a:gd name="T31" fmla="*/ 57 h 57"/>
                <a:gd name="T32" fmla="*/ 45 w 88"/>
                <a:gd name="T33" fmla="*/ 57 h 57"/>
                <a:gd name="T34" fmla="*/ 36 w 88"/>
                <a:gd name="T35" fmla="*/ 57 h 57"/>
                <a:gd name="T36" fmla="*/ 28 w 88"/>
                <a:gd name="T37" fmla="*/ 55 h 57"/>
                <a:gd name="T38" fmla="*/ 20 w 88"/>
                <a:gd name="T39" fmla="*/ 52 h 57"/>
                <a:gd name="T40" fmla="*/ 13 w 88"/>
                <a:gd name="T41" fmla="*/ 49 h 57"/>
                <a:gd name="T42" fmla="*/ 8 w 88"/>
                <a:gd name="T43" fmla="*/ 44 h 57"/>
                <a:gd name="T44" fmla="*/ 4 w 88"/>
                <a:gd name="T45" fmla="*/ 40 h 57"/>
                <a:gd name="T46" fmla="*/ 1 w 88"/>
                <a:gd name="T47" fmla="*/ 35 h 57"/>
                <a:gd name="T48" fmla="*/ 0 w 88"/>
                <a:gd name="T49" fmla="*/ 29 h 57"/>
                <a:gd name="T50" fmla="*/ 1 w 88"/>
                <a:gd name="T51" fmla="*/ 23 h 57"/>
                <a:gd name="T52" fmla="*/ 4 w 88"/>
                <a:gd name="T53" fmla="*/ 17 h 57"/>
                <a:gd name="T54" fmla="*/ 8 w 88"/>
                <a:gd name="T55" fmla="*/ 13 h 57"/>
                <a:gd name="T56" fmla="*/ 13 w 88"/>
                <a:gd name="T57" fmla="*/ 9 h 57"/>
                <a:gd name="T58" fmla="*/ 20 w 88"/>
                <a:gd name="T59" fmla="*/ 6 h 57"/>
                <a:gd name="T60" fmla="*/ 28 w 88"/>
                <a:gd name="T61" fmla="*/ 2 h 57"/>
                <a:gd name="T62" fmla="*/ 36 w 88"/>
                <a:gd name="T63" fmla="*/ 1 h 57"/>
                <a:gd name="T64" fmla="*/ 45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5" y="0"/>
                  </a:moveTo>
                  <a:lnTo>
                    <a:pt x="54" y="1"/>
                  </a:lnTo>
                  <a:lnTo>
                    <a:pt x="62" y="2"/>
                  </a:lnTo>
                  <a:lnTo>
                    <a:pt x="69" y="6"/>
                  </a:lnTo>
                  <a:lnTo>
                    <a:pt x="75" y="9"/>
                  </a:lnTo>
                  <a:lnTo>
                    <a:pt x="81" y="13"/>
                  </a:lnTo>
                  <a:lnTo>
                    <a:pt x="85" y="17"/>
                  </a:lnTo>
                  <a:lnTo>
                    <a:pt x="87" y="23"/>
                  </a:lnTo>
                  <a:lnTo>
                    <a:pt x="88" y="29"/>
                  </a:lnTo>
                  <a:lnTo>
                    <a:pt x="87" y="35"/>
                  </a:lnTo>
                  <a:lnTo>
                    <a:pt x="85" y="40"/>
                  </a:lnTo>
                  <a:lnTo>
                    <a:pt x="81" y="44"/>
                  </a:lnTo>
                  <a:lnTo>
                    <a:pt x="75" y="49"/>
                  </a:lnTo>
                  <a:lnTo>
                    <a:pt x="69" y="52"/>
                  </a:lnTo>
                  <a:lnTo>
                    <a:pt x="62" y="55"/>
                  </a:lnTo>
                  <a:lnTo>
                    <a:pt x="54" y="57"/>
                  </a:lnTo>
                  <a:lnTo>
                    <a:pt x="45" y="57"/>
                  </a:lnTo>
                  <a:lnTo>
                    <a:pt x="36" y="57"/>
                  </a:lnTo>
                  <a:lnTo>
                    <a:pt x="28" y="55"/>
                  </a:lnTo>
                  <a:lnTo>
                    <a:pt x="20" y="52"/>
                  </a:lnTo>
                  <a:lnTo>
                    <a:pt x="13" y="49"/>
                  </a:lnTo>
                  <a:lnTo>
                    <a:pt x="8" y="44"/>
                  </a:lnTo>
                  <a:lnTo>
                    <a:pt x="4" y="40"/>
                  </a:lnTo>
                  <a:lnTo>
                    <a:pt x="1" y="35"/>
                  </a:lnTo>
                  <a:lnTo>
                    <a:pt x="0" y="29"/>
                  </a:lnTo>
                  <a:lnTo>
                    <a:pt x="1" y="23"/>
                  </a:lnTo>
                  <a:lnTo>
                    <a:pt x="4" y="17"/>
                  </a:lnTo>
                  <a:lnTo>
                    <a:pt x="8" y="13"/>
                  </a:lnTo>
                  <a:lnTo>
                    <a:pt x="13" y="9"/>
                  </a:lnTo>
                  <a:lnTo>
                    <a:pt x="20" y="6"/>
                  </a:lnTo>
                  <a:lnTo>
                    <a:pt x="28" y="2"/>
                  </a:lnTo>
                  <a:lnTo>
                    <a:pt x="36" y="1"/>
                  </a:lnTo>
                  <a:lnTo>
                    <a:pt x="4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613" name="Freeform 821"/>
            <p:cNvSpPr>
              <a:spLocks/>
            </p:cNvSpPr>
            <p:nvPr/>
          </p:nvSpPr>
          <p:spPr bwMode="auto">
            <a:xfrm>
              <a:off x="1705" y="1433"/>
              <a:ext cx="88" cy="57"/>
            </a:xfrm>
            <a:custGeom>
              <a:avLst/>
              <a:gdLst>
                <a:gd name="T0" fmla="*/ 45 w 88"/>
                <a:gd name="T1" fmla="*/ 0 h 57"/>
                <a:gd name="T2" fmla="*/ 54 w 88"/>
                <a:gd name="T3" fmla="*/ 1 h 57"/>
                <a:gd name="T4" fmla="*/ 62 w 88"/>
                <a:gd name="T5" fmla="*/ 2 h 57"/>
                <a:gd name="T6" fmla="*/ 69 w 88"/>
                <a:gd name="T7" fmla="*/ 6 h 57"/>
                <a:gd name="T8" fmla="*/ 75 w 88"/>
                <a:gd name="T9" fmla="*/ 9 h 57"/>
                <a:gd name="T10" fmla="*/ 81 w 88"/>
                <a:gd name="T11" fmla="*/ 13 h 57"/>
                <a:gd name="T12" fmla="*/ 85 w 88"/>
                <a:gd name="T13" fmla="*/ 17 h 57"/>
                <a:gd name="T14" fmla="*/ 87 w 88"/>
                <a:gd name="T15" fmla="*/ 23 h 57"/>
                <a:gd name="T16" fmla="*/ 88 w 88"/>
                <a:gd name="T17" fmla="*/ 29 h 57"/>
                <a:gd name="T18" fmla="*/ 87 w 88"/>
                <a:gd name="T19" fmla="*/ 35 h 57"/>
                <a:gd name="T20" fmla="*/ 85 w 88"/>
                <a:gd name="T21" fmla="*/ 40 h 57"/>
                <a:gd name="T22" fmla="*/ 81 w 88"/>
                <a:gd name="T23" fmla="*/ 44 h 57"/>
                <a:gd name="T24" fmla="*/ 75 w 88"/>
                <a:gd name="T25" fmla="*/ 49 h 57"/>
                <a:gd name="T26" fmla="*/ 69 w 88"/>
                <a:gd name="T27" fmla="*/ 52 h 57"/>
                <a:gd name="T28" fmla="*/ 62 w 88"/>
                <a:gd name="T29" fmla="*/ 55 h 57"/>
                <a:gd name="T30" fmla="*/ 54 w 88"/>
                <a:gd name="T31" fmla="*/ 57 h 57"/>
                <a:gd name="T32" fmla="*/ 45 w 88"/>
                <a:gd name="T33" fmla="*/ 57 h 57"/>
                <a:gd name="T34" fmla="*/ 36 w 88"/>
                <a:gd name="T35" fmla="*/ 57 h 57"/>
                <a:gd name="T36" fmla="*/ 28 w 88"/>
                <a:gd name="T37" fmla="*/ 55 h 57"/>
                <a:gd name="T38" fmla="*/ 20 w 88"/>
                <a:gd name="T39" fmla="*/ 52 h 57"/>
                <a:gd name="T40" fmla="*/ 13 w 88"/>
                <a:gd name="T41" fmla="*/ 49 h 57"/>
                <a:gd name="T42" fmla="*/ 8 w 88"/>
                <a:gd name="T43" fmla="*/ 44 h 57"/>
                <a:gd name="T44" fmla="*/ 4 w 88"/>
                <a:gd name="T45" fmla="*/ 40 h 57"/>
                <a:gd name="T46" fmla="*/ 1 w 88"/>
                <a:gd name="T47" fmla="*/ 35 h 57"/>
                <a:gd name="T48" fmla="*/ 0 w 88"/>
                <a:gd name="T49" fmla="*/ 29 h 57"/>
                <a:gd name="T50" fmla="*/ 1 w 88"/>
                <a:gd name="T51" fmla="*/ 23 h 57"/>
                <a:gd name="T52" fmla="*/ 4 w 88"/>
                <a:gd name="T53" fmla="*/ 17 h 57"/>
                <a:gd name="T54" fmla="*/ 8 w 88"/>
                <a:gd name="T55" fmla="*/ 13 h 57"/>
                <a:gd name="T56" fmla="*/ 13 w 88"/>
                <a:gd name="T57" fmla="*/ 9 h 57"/>
                <a:gd name="T58" fmla="*/ 20 w 88"/>
                <a:gd name="T59" fmla="*/ 6 h 57"/>
                <a:gd name="T60" fmla="*/ 28 w 88"/>
                <a:gd name="T61" fmla="*/ 2 h 57"/>
                <a:gd name="T62" fmla="*/ 36 w 88"/>
                <a:gd name="T63" fmla="*/ 1 h 57"/>
                <a:gd name="T64" fmla="*/ 45 w 8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57"/>
                <a:gd name="T101" fmla="*/ 88 w 88"/>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57">
                  <a:moveTo>
                    <a:pt x="45" y="0"/>
                  </a:moveTo>
                  <a:lnTo>
                    <a:pt x="54" y="1"/>
                  </a:lnTo>
                  <a:lnTo>
                    <a:pt x="62" y="2"/>
                  </a:lnTo>
                  <a:lnTo>
                    <a:pt x="69" y="6"/>
                  </a:lnTo>
                  <a:lnTo>
                    <a:pt x="75" y="9"/>
                  </a:lnTo>
                  <a:lnTo>
                    <a:pt x="81" y="13"/>
                  </a:lnTo>
                  <a:lnTo>
                    <a:pt x="85" y="17"/>
                  </a:lnTo>
                  <a:lnTo>
                    <a:pt x="87" y="23"/>
                  </a:lnTo>
                  <a:lnTo>
                    <a:pt x="88" y="29"/>
                  </a:lnTo>
                  <a:lnTo>
                    <a:pt x="87" y="35"/>
                  </a:lnTo>
                  <a:lnTo>
                    <a:pt x="85" y="40"/>
                  </a:lnTo>
                  <a:lnTo>
                    <a:pt x="81" y="44"/>
                  </a:lnTo>
                  <a:lnTo>
                    <a:pt x="75" y="49"/>
                  </a:lnTo>
                  <a:lnTo>
                    <a:pt x="69" y="52"/>
                  </a:lnTo>
                  <a:lnTo>
                    <a:pt x="62" y="55"/>
                  </a:lnTo>
                  <a:lnTo>
                    <a:pt x="54" y="57"/>
                  </a:lnTo>
                  <a:lnTo>
                    <a:pt x="45" y="57"/>
                  </a:lnTo>
                  <a:lnTo>
                    <a:pt x="36" y="57"/>
                  </a:lnTo>
                  <a:lnTo>
                    <a:pt x="28" y="55"/>
                  </a:lnTo>
                  <a:lnTo>
                    <a:pt x="20" y="52"/>
                  </a:lnTo>
                  <a:lnTo>
                    <a:pt x="13" y="49"/>
                  </a:lnTo>
                  <a:lnTo>
                    <a:pt x="8" y="44"/>
                  </a:lnTo>
                  <a:lnTo>
                    <a:pt x="4" y="40"/>
                  </a:lnTo>
                  <a:lnTo>
                    <a:pt x="1" y="35"/>
                  </a:lnTo>
                  <a:lnTo>
                    <a:pt x="0" y="29"/>
                  </a:lnTo>
                  <a:lnTo>
                    <a:pt x="1" y="23"/>
                  </a:lnTo>
                  <a:lnTo>
                    <a:pt x="4" y="17"/>
                  </a:lnTo>
                  <a:lnTo>
                    <a:pt x="8" y="13"/>
                  </a:lnTo>
                  <a:lnTo>
                    <a:pt x="13" y="9"/>
                  </a:lnTo>
                  <a:lnTo>
                    <a:pt x="20" y="6"/>
                  </a:lnTo>
                  <a:lnTo>
                    <a:pt x="28" y="2"/>
                  </a:lnTo>
                  <a:lnTo>
                    <a:pt x="36" y="1"/>
                  </a:lnTo>
                  <a:lnTo>
                    <a:pt x="45" y="0"/>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sp>
        <p:nvSpPr>
          <p:cNvPr id="15492" name="AutoShape 822"/>
          <p:cNvSpPr>
            <a:spLocks noChangeArrowheads="1"/>
          </p:cNvSpPr>
          <p:nvPr/>
        </p:nvSpPr>
        <p:spPr bwMode="auto">
          <a:xfrm>
            <a:off x="1619250" y="4340730"/>
            <a:ext cx="1258888" cy="212725"/>
          </a:xfrm>
          <a:prstGeom prst="roundRect">
            <a:avLst>
              <a:gd name="adj" fmla="val 16667"/>
            </a:avLst>
          </a:prstGeom>
          <a:solidFill>
            <a:srgbClr val="808080"/>
          </a:solidFill>
          <a:ln w="3175" algn="ctr">
            <a:solidFill>
              <a:srgbClr val="808080"/>
            </a:solidFill>
            <a:round/>
            <a:headEnd/>
            <a:tailEnd/>
          </a:ln>
        </p:spPr>
        <p:txBody>
          <a:bodyPr wrap="none" anchor="ctr"/>
          <a:lstStyle/>
          <a:p>
            <a:endParaRPr lang="ru-RU"/>
          </a:p>
        </p:txBody>
      </p:sp>
      <p:sp>
        <p:nvSpPr>
          <p:cNvPr id="15497" name="Rectangle 829"/>
          <p:cNvSpPr>
            <a:spLocks noGrp="1" noChangeArrowheads="1"/>
          </p:cNvSpPr>
          <p:nvPr>
            <p:ph type="title"/>
          </p:nvPr>
        </p:nvSpPr>
        <p:spPr>
          <a:xfrm>
            <a:off x="176348" y="535781"/>
            <a:ext cx="8686800" cy="1195388"/>
          </a:xfrm>
          <a:noFill/>
        </p:spPr>
        <p:txBody>
          <a:bodyPr>
            <a:normAutofit/>
          </a:bodyPr>
          <a:lstStyle/>
          <a:p>
            <a:r>
              <a:rPr lang="ru-RU" sz="4000" b="1" dirty="0">
                <a:solidFill>
                  <a:schemeClr val="accent5">
                    <a:lumMod val="50000"/>
                  </a:schemeClr>
                </a:solidFill>
                <a:latin typeface="Arial Narrow" pitchFamily="34" charset="0"/>
              </a:rPr>
              <a:t>ПАТОГЕНЕЗ</a:t>
            </a:r>
            <a:endParaRPr lang="en-US" sz="4000" b="1" dirty="0">
              <a:solidFill>
                <a:schemeClr val="accent5">
                  <a:lumMod val="50000"/>
                </a:schemeClr>
              </a:solidFill>
            </a:endParaRPr>
          </a:p>
        </p:txBody>
      </p:sp>
      <p:sp>
        <p:nvSpPr>
          <p:cNvPr id="15499" name="Text Box 80"/>
          <p:cNvSpPr txBox="1">
            <a:spLocks noChangeArrowheads="1"/>
          </p:cNvSpPr>
          <p:nvPr/>
        </p:nvSpPr>
        <p:spPr bwMode="auto">
          <a:xfrm>
            <a:off x="-62707" y="4755675"/>
            <a:ext cx="1547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ru-RU" sz="1600" b="0" dirty="0">
                <a:latin typeface="Arial Narrow" pitchFamily="34" charset="0"/>
              </a:rPr>
              <a:t>Нормальный</a:t>
            </a:r>
          </a:p>
          <a:p>
            <a:pPr algn="ctr" eaLnBrk="1" hangingPunct="1"/>
            <a:r>
              <a:rPr lang="ru-RU" sz="1600" b="0" dirty="0">
                <a:latin typeface="Arial Narrow" pitchFamily="34" charset="0"/>
              </a:rPr>
              <a:t>эпителий</a:t>
            </a:r>
            <a:endParaRPr lang="en-US" sz="1600" b="0" dirty="0">
              <a:latin typeface="Arial Narrow" pitchFamily="34" charset="0"/>
            </a:endParaRPr>
          </a:p>
        </p:txBody>
      </p:sp>
      <p:sp>
        <p:nvSpPr>
          <p:cNvPr id="15500" name="Text Box 80"/>
          <p:cNvSpPr txBox="1">
            <a:spLocks noChangeArrowheads="1"/>
          </p:cNvSpPr>
          <p:nvPr/>
        </p:nvSpPr>
        <p:spPr bwMode="auto">
          <a:xfrm>
            <a:off x="1495029" y="4758243"/>
            <a:ext cx="1683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ru-RU" sz="1600" b="0" dirty="0">
                <a:latin typeface="Arial Narrow" pitchFamily="34" charset="0"/>
              </a:rPr>
              <a:t>ВПЧ-инфекция,</a:t>
            </a:r>
          </a:p>
          <a:p>
            <a:pPr algn="ctr" eaLnBrk="1" hangingPunct="1"/>
            <a:r>
              <a:rPr lang="ru-RU" sz="1600" b="0" dirty="0">
                <a:latin typeface="Arial Narrow" pitchFamily="34" charset="0"/>
              </a:rPr>
              <a:t>Изменение </a:t>
            </a:r>
          </a:p>
          <a:p>
            <a:pPr algn="ctr" eaLnBrk="1" hangingPunct="1"/>
            <a:r>
              <a:rPr lang="ru-RU" sz="1600" b="0" dirty="0">
                <a:latin typeface="Arial Narrow" pitchFamily="34" charset="0"/>
              </a:rPr>
              <a:t>ДНК клетки</a:t>
            </a:r>
            <a:endParaRPr lang="en-US" sz="1600" b="0" dirty="0">
              <a:latin typeface="Arial Narrow" pitchFamily="34" charset="0"/>
            </a:endParaRPr>
          </a:p>
        </p:txBody>
      </p:sp>
      <p:sp>
        <p:nvSpPr>
          <p:cNvPr id="15501" name="Text Box 80"/>
          <p:cNvSpPr txBox="1">
            <a:spLocks noChangeArrowheads="1"/>
          </p:cNvSpPr>
          <p:nvPr/>
        </p:nvSpPr>
        <p:spPr bwMode="auto">
          <a:xfrm>
            <a:off x="7601744" y="4771690"/>
            <a:ext cx="15478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ru-RU" sz="1600" b="0" dirty="0">
                <a:latin typeface="Arial Narrow" pitchFamily="34" charset="0"/>
              </a:rPr>
              <a:t>Инвазивный</a:t>
            </a:r>
          </a:p>
          <a:p>
            <a:pPr algn="ctr" eaLnBrk="1" hangingPunct="1"/>
            <a:r>
              <a:rPr lang="ru-RU" sz="1600" b="0" dirty="0">
                <a:latin typeface="Arial Narrow" pitchFamily="34" charset="0"/>
              </a:rPr>
              <a:t> рак</a:t>
            </a:r>
            <a:endParaRPr lang="en-US" sz="1600" b="0" dirty="0">
              <a:latin typeface="Arial Narrow" pitchFamily="34" charset="0"/>
            </a:endParaRPr>
          </a:p>
        </p:txBody>
      </p:sp>
      <p:sp>
        <p:nvSpPr>
          <p:cNvPr id="2" name="Прямоугольник 1"/>
          <p:cNvSpPr/>
          <p:nvPr/>
        </p:nvSpPr>
        <p:spPr>
          <a:xfrm>
            <a:off x="3200277" y="4770414"/>
            <a:ext cx="2775073" cy="584775"/>
          </a:xfrm>
          <a:prstGeom prst="rect">
            <a:avLst/>
          </a:prstGeom>
        </p:spPr>
        <p:txBody>
          <a:bodyPr wrap="square">
            <a:spAutoFit/>
          </a:bodyPr>
          <a:lstStyle/>
          <a:p>
            <a:pPr algn="ctr"/>
            <a:r>
              <a:rPr lang="ru-RU" sz="1600" dirty="0">
                <a:latin typeface="Arial Narrow" pitchFamily="34" charset="0"/>
              </a:rPr>
              <a:t>увеличение количества инфицированных клеток в ткани </a:t>
            </a:r>
          </a:p>
        </p:txBody>
      </p:sp>
      <p:sp>
        <p:nvSpPr>
          <p:cNvPr id="837" name="Прямоугольник 836"/>
          <p:cNvSpPr/>
          <p:nvPr/>
        </p:nvSpPr>
        <p:spPr>
          <a:xfrm>
            <a:off x="5856958" y="4738353"/>
            <a:ext cx="1967830" cy="830997"/>
          </a:xfrm>
          <a:prstGeom prst="rect">
            <a:avLst/>
          </a:prstGeom>
        </p:spPr>
        <p:txBody>
          <a:bodyPr wrap="square">
            <a:spAutoFit/>
          </a:bodyPr>
          <a:lstStyle/>
          <a:p>
            <a:pPr algn="ctr"/>
            <a:r>
              <a:rPr lang="ru-RU" sz="1600" dirty="0">
                <a:latin typeface="Arial Narrow" pitchFamily="34" charset="0"/>
              </a:rPr>
              <a:t>Доброкачественные </a:t>
            </a:r>
          </a:p>
          <a:p>
            <a:pPr algn="ctr"/>
            <a:r>
              <a:rPr lang="ru-RU" sz="1600" dirty="0">
                <a:latin typeface="Arial Narrow" pitchFamily="34" charset="0"/>
              </a:rPr>
              <a:t>и злокачественные новообразования</a:t>
            </a:r>
          </a:p>
        </p:txBody>
      </p:sp>
    </p:spTree>
    <p:extLst>
      <p:ext uri="{BB962C8B-B14F-4D97-AF65-F5344CB8AC3E}">
        <p14:creationId xmlns:p14="http://schemas.microsoft.com/office/powerpoint/2010/main" val="248437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4" name="Picture 22" descr="https://sun9-41.userapi.com/PHRr9ry24EPMYZg_iwR26ppQDWZreyOOhN4mGg/a_FNqBSnPY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845535"/>
            <a:ext cx="822116" cy="79948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7002" y="116632"/>
            <a:ext cx="8905875" cy="369332"/>
          </a:xfrm>
          <a:prstGeom prst="rect">
            <a:avLst/>
          </a:prstGeom>
        </p:spPr>
        <p:txBody>
          <a:bodyPr wrap="square">
            <a:spAutoFit/>
          </a:bodyPr>
          <a:lstStyle/>
          <a:p>
            <a:pPr algn="ctr"/>
            <a:r>
              <a:rPr lang="ru-RU" b="1" dirty="0">
                <a:solidFill>
                  <a:schemeClr val="accent5">
                    <a:lumMod val="50000"/>
                  </a:schemeClr>
                </a:solidFill>
                <a:latin typeface="Arial Narrow" pitchFamily="34" charset="0"/>
              </a:rPr>
              <a:t>ФАКТОРЫ, СПОСОБСТВУЮЩИЕ ИНФИЦИРОВАНИЮ ПВИ И РАЗВИТИЮ ЗАБОЛЕВАНИЙ:</a:t>
            </a:r>
          </a:p>
        </p:txBody>
      </p:sp>
      <p:cxnSp>
        <p:nvCxnSpPr>
          <p:cNvPr id="13" name="Прямая соединительная линия 12"/>
          <p:cNvCxnSpPr/>
          <p:nvPr/>
        </p:nvCxnSpPr>
        <p:spPr>
          <a:xfrm>
            <a:off x="311561" y="485964"/>
            <a:ext cx="8627598" cy="0"/>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1378088" y="2077926"/>
            <a:ext cx="1609736" cy="646331"/>
          </a:xfrm>
          <a:prstGeom prst="rect">
            <a:avLst/>
          </a:prstGeom>
        </p:spPr>
        <p:txBody>
          <a:bodyPr wrap="none">
            <a:spAutoFit/>
          </a:bodyPr>
          <a:lstStyle/>
          <a:p>
            <a:pPr lvl="0"/>
            <a:r>
              <a:rPr lang="ru-RU" dirty="0">
                <a:latin typeface="Arial Narrow" pitchFamily="34" charset="0"/>
              </a:rPr>
              <a:t>Раннее начало</a:t>
            </a:r>
          </a:p>
          <a:p>
            <a:pPr lvl="0"/>
            <a:r>
              <a:rPr lang="ru-RU" dirty="0">
                <a:latin typeface="Arial Narrow" pitchFamily="34" charset="0"/>
              </a:rPr>
              <a:t> половой жизни;</a:t>
            </a:r>
          </a:p>
        </p:txBody>
      </p:sp>
      <p:pic>
        <p:nvPicPr>
          <p:cNvPr id="30" name="Picture 4" descr="мужчин и женщин, икона - ico,png,icns,Бесплатные иконки скачать"/>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822639" y="1094620"/>
            <a:ext cx="891716" cy="8917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Толпа пользователей | Бесплатно значо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2096" y="1082872"/>
            <a:ext cx="833960" cy="833960"/>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a:xfrm>
            <a:off x="3676899" y="2077926"/>
            <a:ext cx="1975221" cy="646331"/>
          </a:xfrm>
          <a:prstGeom prst="rect">
            <a:avLst/>
          </a:prstGeom>
        </p:spPr>
        <p:txBody>
          <a:bodyPr wrap="none">
            <a:spAutoFit/>
          </a:bodyPr>
          <a:lstStyle/>
          <a:p>
            <a:pPr algn="ctr"/>
            <a:r>
              <a:rPr lang="ru-RU" dirty="0">
                <a:latin typeface="Arial Narrow" pitchFamily="34" charset="0"/>
              </a:rPr>
              <a:t>Частая смена</a:t>
            </a:r>
          </a:p>
          <a:p>
            <a:pPr algn="ctr"/>
            <a:r>
              <a:rPr lang="ru-RU" dirty="0">
                <a:latin typeface="Arial Narrow" pitchFamily="34" charset="0"/>
              </a:rPr>
              <a:t> половых партнеров</a:t>
            </a:r>
            <a:endParaRPr lang="ru-RU" dirty="0"/>
          </a:p>
        </p:txBody>
      </p:sp>
      <p:pic>
        <p:nvPicPr>
          <p:cNvPr id="8198" name="Picture 6" descr="Abortion, baby, embryo, feticide, misbirth, miscarriage, pregnancy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6596" y="1141822"/>
            <a:ext cx="842355" cy="842355"/>
          </a:xfrm>
          <a:prstGeom prst="rect">
            <a:avLst/>
          </a:prstGeom>
          <a:noFill/>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a:xfrm>
            <a:off x="6047952" y="2267145"/>
            <a:ext cx="2226892" cy="369332"/>
          </a:xfrm>
          <a:prstGeom prst="rect">
            <a:avLst/>
          </a:prstGeom>
        </p:spPr>
        <p:txBody>
          <a:bodyPr wrap="none">
            <a:spAutoFit/>
          </a:bodyPr>
          <a:lstStyle/>
          <a:p>
            <a:r>
              <a:rPr lang="ru-RU" dirty="0">
                <a:latin typeface="Arial Narrow" pitchFamily="34" charset="0"/>
              </a:rPr>
              <a:t>Частые роды и аборты</a:t>
            </a:r>
            <a:endParaRPr lang="ru-RU" dirty="0"/>
          </a:p>
        </p:txBody>
      </p:sp>
      <p:pic>
        <p:nvPicPr>
          <p:cNvPr id="8200" name="Picture 8" descr="Капли крови | Бесплатно значок"/>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4797" y="5157192"/>
            <a:ext cx="604391" cy="604391"/>
          </a:xfrm>
          <a:prstGeom prst="rect">
            <a:avLst/>
          </a:prstGeom>
          <a:noFill/>
          <a:extLst>
            <a:ext uri="{909E8E84-426E-40DD-AFC4-6F175D3DCCD1}">
              <a14:hiddenFill xmlns:a14="http://schemas.microsoft.com/office/drawing/2010/main">
                <a:solidFill>
                  <a:srgbClr val="FFFFFF"/>
                </a:solidFill>
              </a14:hiddenFill>
            </a:ext>
          </a:extLst>
        </p:spPr>
      </p:pic>
      <p:sp>
        <p:nvSpPr>
          <p:cNvPr id="8192" name="Прямоугольник 8191"/>
          <p:cNvSpPr/>
          <p:nvPr/>
        </p:nvSpPr>
        <p:spPr>
          <a:xfrm>
            <a:off x="6372200" y="6059968"/>
            <a:ext cx="1556837" cy="646331"/>
          </a:xfrm>
          <a:prstGeom prst="rect">
            <a:avLst/>
          </a:prstGeom>
        </p:spPr>
        <p:txBody>
          <a:bodyPr wrap="none">
            <a:spAutoFit/>
          </a:bodyPr>
          <a:lstStyle/>
          <a:p>
            <a:pPr algn="ctr"/>
            <a:r>
              <a:rPr lang="ru-RU" dirty="0">
                <a:latin typeface="Arial Narrow" pitchFamily="34" charset="0"/>
              </a:rPr>
              <a:t>Гормональные </a:t>
            </a:r>
          </a:p>
          <a:p>
            <a:pPr algn="ctr"/>
            <a:r>
              <a:rPr lang="ru-RU" dirty="0">
                <a:latin typeface="Arial Narrow" pitchFamily="34" charset="0"/>
              </a:rPr>
              <a:t>факторы</a:t>
            </a:r>
            <a:endParaRPr lang="ru-RU" dirty="0"/>
          </a:p>
        </p:txBody>
      </p:sp>
      <p:pic>
        <p:nvPicPr>
          <p:cNvPr id="8202" name="Picture 10" descr="Матка | Бесплатно значок"/>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7704" y="5085184"/>
            <a:ext cx="819047" cy="819047"/>
          </a:xfrm>
          <a:prstGeom prst="rect">
            <a:avLst/>
          </a:prstGeom>
          <a:noFill/>
          <a:extLst>
            <a:ext uri="{909E8E84-426E-40DD-AFC4-6F175D3DCCD1}">
              <a14:hiddenFill xmlns:a14="http://schemas.microsoft.com/office/drawing/2010/main">
                <a:solidFill>
                  <a:srgbClr val="FFFFFF"/>
                </a:solidFill>
              </a14:hiddenFill>
            </a:ext>
          </a:extLst>
        </p:spPr>
      </p:pic>
      <p:sp>
        <p:nvSpPr>
          <p:cNvPr id="8193" name="Прямоугольник 8192"/>
          <p:cNvSpPr/>
          <p:nvPr/>
        </p:nvSpPr>
        <p:spPr>
          <a:xfrm>
            <a:off x="56099" y="6059968"/>
            <a:ext cx="4572000" cy="646331"/>
          </a:xfrm>
          <a:prstGeom prst="rect">
            <a:avLst/>
          </a:prstGeom>
        </p:spPr>
        <p:txBody>
          <a:bodyPr>
            <a:spAutoFit/>
          </a:bodyPr>
          <a:lstStyle/>
          <a:p>
            <a:pPr lvl="0" algn="ctr"/>
            <a:r>
              <a:rPr lang="ru-RU" dirty="0">
                <a:latin typeface="Arial Narrow" pitchFamily="34" charset="0"/>
              </a:rPr>
              <a:t>Нарушения </a:t>
            </a:r>
          </a:p>
          <a:p>
            <a:pPr lvl="0" algn="ctr"/>
            <a:r>
              <a:rPr lang="ru-RU" dirty="0">
                <a:latin typeface="Arial Narrow" pitchFamily="34" charset="0"/>
              </a:rPr>
              <a:t>биоценоза влагалища</a:t>
            </a:r>
            <a:endParaRPr lang="ru-RU" dirty="0"/>
          </a:p>
        </p:txBody>
      </p:sp>
      <p:pic>
        <p:nvPicPr>
          <p:cNvPr id="8204" name="Picture 12" descr="Body, dnk, gene, genetic, molecula, system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59525" y="5128872"/>
            <a:ext cx="731669" cy="731669"/>
          </a:xfrm>
          <a:prstGeom prst="rect">
            <a:avLst/>
          </a:prstGeom>
          <a:noFill/>
          <a:extLst>
            <a:ext uri="{909E8E84-426E-40DD-AFC4-6F175D3DCCD1}">
              <a14:hiddenFill xmlns:a14="http://schemas.microsoft.com/office/drawing/2010/main">
                <a:solidFill>
                  <a:srgbClr val="FFFFFF"/>
                </a:solidFill>
              </a14:hiddenFill>
            </a:ext>
          </a:extLst>
        </p:spPr>
      </p:pic>
      <p:sp>
        <p:nvSpPr>
          <p:cNvPr id="8195" name="Прямоугольник 8194"/>
          <p:cNvSpPr/>
          <p:nvPr/>
        </p:nvSpPr>
        <p:spPr>
          <a:xfrm>
            <a:off x="3556547" y="6013800"/>
            <a:ext cx="2167581" cy="646331"/>
          </a:xfrm>
          <a:prstGeom prst="rect">
            <a:avLst/>
          </a:prstGeom>
        </p:spPr>
        <p:txBody>
          <a:bodyPr wrap="none">
            <a:spAutoFit/>
          </a:bodyPr>
          <a:lstStyle/>
          <a:p>
            <a:pPr algn="ctr"/>
            <a:r>
              <a:rPr lang="ru-RU" dirty="0">
                <a:latin typeface="Arial Narrow" pitchFamily="34" charset="0"/>
              </a:rPr>
              <a:t>Генетическая </a:t>
            </a:r>
          </a:p>
          <a:p>
            <a:pPr algn="ctr"/>
            <a:r>
              <a:rPr lang="ru-RU" dirty="0">
                <a:latin typeface="Arial Narrow" pitchFamily="34" charset="0"/>
              </a:rPr>
              <a:t>предрасположенность</a:t>
            </a:r>
            <a:endParaRPr lang="ru-RU" dirty="0"/>
          </a:p>
        </p:txBody>
      </p:sp>
      <p:pic>
        <p:nvPicPr>
          <p:cNvPr id="8206" name="Picture 14" descr="Бактерии | Бесплатно значок"/>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21672" y="3068960"/>
            <a:ext cx="625586" cy="625586"/>
          </a:xfrm>
          <a:prstGeom prst="rect">
            <a:avLst/>
          </a:prstGeom>
          <a:noFill/>
          <a:extLst>
            <a:ext uri="{909E8E84-426E-40DD-AFC4-6F175D3DCCD1}">
              <a14:hiddenFill xmlns:a14="http://schemas.microsoft.com/office/drawing/2010/main">
                <a:solidFill>
                  <a:srgbClr val="FFFFFF"/>
                </a:solidFill>
              </a14:hiddenFill>
            </a:ext>
          </a:extLst>
        </p:spPr>
      </p:pic>
      <p:sp>
        <p:nvSpPr>
          <p:cNvPr id="8197" name="Прямоугольник 8196"/>
          <p:cNvSpPr/>
          <p:nvPr/>
        </p:nvSpPr>
        <p:spPr>
          <a:xfrm>
            <a:off x="1084383" y="3975052"/>
            <a:ext cx="2515432" cy="646331"/>
          </a:xfrm>
          <a:prstGeom prst="rect">
            <a:avLst/>
          </a:prstGeom>
        </p:spPr>
        <p:txBody>
          <a:bodyPr wrap="none">
            <a:spAutoFit/>
          </a:bodyPr>
          <a:lstStyle/>
          <a:p>
            <a:pPr algn="ctr"/>
            <a:r>
              <a:rPr lang="ru-RU" dirty="0">
                <a:latin typeface="Arial Narrow" pitchFamily="34" charset="0"/>
              </a:rPr>
              <a:t>сопутствующая </a:t>
            </a:r>
          </a:p>
          <a:p>
            <a:pPr algn="ctr"/>
            <a:r>
              <a:rPr lang="ru-RU" dirty="0">
                <a:latin typeface="Arial Narrow" pitchFamily="34" charset="0"/>
              </a:rPr>
              <a:t>урогенитальная инфекция</a:t>
            </a:r>
            <a:endParaRPr lang="ru-RU" dirty="0"/>
          </a:p>
        </p:txBody>
      </p:sp>
      <p:sp>
        <p:nvSpPr>
          <p:cNvPr id="8199" name="Прямоугольник 8198"/>
          <p:cNvSpPr/>
          <p:nvPr/>
        </p:nvSpPr>
        <p:spPr>
          <a:xfrm>
            <a:off x="4205889" y="4067780"/>
            <a:ext cx="917239" cy="369332"/>
          </a:xfrm>
          <a:prstGeom prst="rect">
            <a:avLst/>
          </a:prstGeom>
        </p:spPr>
        <p:txBody>
          <a:bodyPr wrap="none">
            <a:spAutoFit/>
          </a:bodyPr>
          <a:lstStyle/>
          <a:p>
            <a:r>
              <a:rPr lang="ru-RU" dirty="0">
                <a:latin typeface="Arial Narrow" pitchFamily="34" charset="0"/>
              </a:rPr>
              <a:t>Курение</a:t>
            </a:r>
            <a:endParaRPr lang="ru-RU" dirty="0"/>
          </a:p>
        </p:txBody>
      </p:sp>
      <p:sp>
        <p:nvSpPr>
          <p:cNvPr id="8201" name="Прямоугольник 8200"/>
          <p:cNvSpPr/>
          <p:nvPr/>
        </p:nvSpPr>
        <p:spPr>
          <a:xfrm>
            <a:off x="6229113" y="3953806"/>
            <a:ext cx="2015295" cy="646331"/>
          </a:xfrm>
          <a:prstGeom prst="rect">
            <a:avLst/>
          </a:prstGeom>
        </p:spPr>
        <p:txBody>
          <a:bodyPr wrap="none">
            <a:spAutoFit/>
          </a:bodyPr>
          <a:lstStyle/>
          <a:p>
            <a:pPr algn="ctr"/>
            <a:r>
              <a:rPr lang="ru-RU" dirty="0" err="1">
                <a:latin typeface="Arial Narrow" pitchFamily="34" charset="0"/>
              </a:rPr>
              <a:t>Иммунодефицитные</a:t>
            </a:r>
            <a:endParaRPr lang="ru-RU" dirty="0">
              <a:latin typeface="Arial Narrow" pitchFamily="34" charset="0"/>
            </a:endParaRPr>
          </a:p>
          <a:p>
            <a:pPr algn="ctr"/>
            <a:r>
              <a:rPr lang="ru-RU" dirty="0">
                <a:latin typeface="Arial Narrow" pitchFamily="34" charset="0"/>
              </a:rPr>
              <a:t> состояния</a:t>
            </a:r>
            <a:endParaRPr lang="ru-RU" dirty="0"/>
          </a:p>
        </p:txBody>
      </p:sp>
      <p:sp>
        <p:nvSpPr>
          <p:cNvPr id="8203" name="Овал 8202"/>
          <p:cNvSpPr/>
          <p:nvPr/>
        </p:nvSpPr>
        <p:spPr>
          <a:xfrm>
            <a:off x="1624010" y="836712"/>
            <a:ext cx="1291806" cy="12918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1671324" y="4721994"/>
            <a:ext cx="1291806" cy="12918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6504715" y="917096"/>
            <a:ext cx="1291806" cy="12918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6491089" y="4784108"/>
            <a:ext cx="1291806" cy="12918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1588562" y="2721626"/>
            <a:ext cx="1291806" cy="129180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4000274" y="4768162"/>
            <a:ext cx="1291806" cy="129180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4000274" y="864900"/>
            <a:ext cx="1291806" cy="129180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208" name="Picture 16" descr="https://sun9-31.userapi.com/c858020/v858020562/22f1f6/g60pLtTPNl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10608" y="3182934"/>
            <a:ext cx="696936" cy="696936"/>
          </a:xfrm>
          <a:prstGeom prst="rect">
            <a:avLst/>
          </a:prstGeom>
          <a:noFill/>
          <a:extLst>
            <a:ext uri="{909E8E84-426E-40DD-AFC4-6F175D3DCCD1}">
              <a14:hiddenFill xmlns:a14="http://schemas.microsoft.com/office/drawing/2010/main">
                <a:solidFill>
                  <a:srgbClr val="FFFFFF"/>
                </a:solidFill>
              </a14:hiddenFill>
            </a:ext>
          </a:extLst>
        </p:spPr>
      </p:pic>
      <p:sp>
        <p:nvSpPr>
          <p:cNvPr id="53" name="Овал 52"/>
          <p:cNvSpPr/>
          <p:nvPr/>
        </p:nvSpPr>
        <p:spPr>
          <a:xfrm>
            <a:off x="4000274" y="2775974"/>
            <a:ext cx="1291806" cy="12918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515495" y="2636477"/>
            <a:ext cx="1291806" cy="129180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183196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3548</Words>
  <Application>Microsoft Office PowerPoint</Application>
  <PresentationFormat>Экран (4:3)</PresentationFormat>
  <Paragraphs>368</Paragraphs>
  <Slides>21</Slides>
  <Notes>21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31" baseType="lpstr">
      <vt:lpstr>굴림</vt:lpstr>
      <vt:lpstr>MS PGothic</vt:lpstr>
      <vt:lpstr>新細明體</vt:lpstr>
      <vt:lpstr>Arial</vt:lpstr>
      <vt:lpstr>Arial Narrow</vt:lpstr>
      <vt:lpstr>Calibri</vt:lpstr>
      <vt:lpstr>Century Gothic</vt:lpstr>
      <vt:lpstr>Symbol</vt:lpstr>
      <vt:lpstr>Тема Office</vt:lpstr>
      <vt:lpstr>Worksheet</vt:lpstr>
      <vt:lpstr>Презентация PowerPoint</vt:lpstr>
      <vt:lpstr>Презентация PowerPoint</vt:lpstr>
      <vt:lpstr>Презентация PowerPoint</vt:lpstr>
      <vt:lpstr>Презентация PowerPoint</vt:lpstr>
      <vt:lpstr>«От любви до рака  - один шаг»</vt:lpstr>
      <vt:lpstr>КАК ОРГАНИЗМ ЗАЩИЩАЕТСЯ ОТ ВПЧ?</vt:lpstr>
      <vt:lpstr>ВПЧ: в мире и в России</vt:lpstr>
      <vt:lpstr>ПАТОГЕНЕЗ</vt:lpstr>
      <vt:lpstr>Презентация PowerPoint</vt:lpstr>
      <vt:lpstr>ПРОЯВЛЕНИЯ ПАПИЛЛОМАВИРУСНОЙ ИНФЕКЦИИ</vt:lpstr>
      <vt:lpstr>ПРОФИЛАКТИКА</vt:lpstr>
      <vt:lpstr>ВАКЦИНА ПРОТИВ ВИРУСА ПАПИЛЛОМЫ ЧЕЛОВЕКА</vt:lpstr>
      <vt:lpstr>ЧТО ДАЕТ ВАКЦИНАЦИЯ ПРОТИВ ВИРУСА ПАПИЛЛОМЫ ЧЕЛОВЕКА?</vt:lpstr>
      <vt:lpstr>КОМУ И КАК ПРОВОДИТСЯ ВАКЦИНАЦИЯ 4-Х ВАЛЕНТНОЙ ВАКЦИНОЙ ПРОТИВ ВИРУСА ПАПИЛЛОМЫ ЧЕЛОВЕКА?</vt:lpstr>
      <vt:lpstr>Презентация PowerPoint</vt:lpstr>
      <vt:lpstr>Противопоказания к вакцинации</vt:lpstr>
      <vt:lpstr>Нежелательные явления, связанные с 4ВПЧ Данные клинических исследований (женщины, 9-45 лет)</vt:lpstr>
      <vt:lpstr>Презентация PowerPoint</vt:lpstr>
      <vt:lpstr>БЕЗОПАСНО ДЛЯ ЗДОРОВЬЯ!</vt:lpstr>
      <vt:lpstr>НАСКОЛЬКО В МИРЕ РАСПРОСТРАНЕНА ВАКЦИНАЦИЯ ПРОТИВ ВИРУСА ПАПИЛЛОМЫ ЧЕЛОВЕКА?</vt:lpstr>
      <vt:lpstr>ИССЛЕДОВАНИЯ ЭФФЕКТИВНОСТИ ВАКЦИН</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dc:creator>
  <cp:lastModifiedBy>RePack by Diakov</cp:lastModifiedBy>
  <cp:revision>71</cp:revision>
  <dcterms:created xsi:type="dcterms:W3CDTF">2020-07-17T09:26:56Z</dcterms:created>
  <dcterms:modified xsi:type="dcterms:W3CDTF">2022-01-31T15:06:28Z</dcterms:modified>
</cp:coreProperties>
</file>