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2" r:id="rId2"/>
    <p:sldId id="1793" r:id="rId3"/>
    <p:sldId id="256" r:id="rId4"/>
    <p:sldId id="262" r:id="rId5"/>
    <p:sldId id="3045" r:id="rId6"/>
    <p:sldId id="428" r:id="rId7"/>
    <p:sldId id="429" r:id="rId8"/>
    <p:sldId id="261" r:id="rId9"/>
    <p:sldId id="3318" r:id="rId10"/>
    <p:sldId id="3319" r:id="rId11"/>
    <p:sldId id="3321" r:id="rId12"/>
    <p:sldId id="3322" r:id="rId13"/>
    <p:sldId id="3323" r:id="rId14"/>
    <p:sldId id="405" r:id="rId15"/>
    <p:sldId id="525" r:id="rId16"/>
    <p:sldId id="530" r:id="rId17"/>
    <p:sldId id="529" r:id="rId18"/>
    <p:sldId id="890" r:id="rId19"/>
    <p:sldId id="537" r:id="rId20"/>
    <p:sldId id="3324" r:id="rId21"/>
    <p:sldId id="3325" r:id="rId22"/>
    <p:sldId id="3326" r:id="rId23"/>
    <p:sldId id="3327" r:id="rId24"/>
    <p:sldId id="332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4226">
          <p15:clr>
            <a:srgbClr val="A4A3A4"/>
          </p15:clr>
        </p15:guide>
        <p15:guide id="4" orient="horz" pos="4104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3399"/>
    <a:srgbClr val="D6006B"/>
    <a:srgbClr val="FFE6CD"/>
    <a:srgbClr val="FFD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1838" autoAdjust="0"/>
  </p:normalViewPr>
  <p:slideViewPr>
    <p:cSldViewPr snapToGrid="0">
      <p:cViewPr varScale="1">
        <p:scale>
          <a:sx n="63" d="100"/>
          <a:sy n="63" d="100"/>
        </p:scale>
        <p:origin x="1958" y="53"/>
      </p:cViewPr>
      <p:guideLst>
        <p:guide orient="horz" pos="4319"/>
        <p:guide orient="horz" pos="2159"/>
        <p:guide orient="horz" pos="4226"/>
        <p:guide orient="horz" pos="4104"/>
        <p:guide pos="288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08F1A-1064-4B26-AED6-658DCB9E3EC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50C0-2B16-44F4-80CB-ACF335AD4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8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/>
              <a:t>Уважаемые доктора! Позвольте представить Вашему вниманию доклад, посвящённой одной из самых</a:t>
            </a:r>
            <a:r>
              <a:rPr lang="ru-RU" i="0" baseline="0" dirty="0"/>
              <a:t> актуальных тем медицины последнего десятилетия – проблеме хронической обструктивной болезни лёгких. </a:t>
            </a:r>
          </a:p>
          <a:p>
            <a:r>
              <a:rPr lang="ru-RU" i="0" baseline="0" dirty="0"/>
              <a:t>В своём выступлении я бы также хотела обозначить самые последние данные по современным возможностям терапии ХОБЛ.</a:t>
            </a:r>
          </a:p>
          <a:p>
            <a:r>
              <a:rPr lang="ru-RU" i="0" baseline="0" dirty="0"/>
              <a:t>Возможно, у Вас возникнет закономерный вопрос: почему эта болезнь должна привлекать к себе такое внимание. И предвидя этот справедливы вопрос, я позволю себе озвучить следующие факты... (след. факты)</a:t>
            </a:r>
            <a:endParaRPr lang="ru-RU" i="0" dirty="0"/>
          </a:p>
          <a:p>
            <a:r>
              <a:rPr lang="ru-RU" i="1" dirty="0"/>
              <a:t>Цель презентации – повышение</a:t>
            </a:r>
            <a:r>
              <a:rPr lang="ru-RU" i="1" baseline="0" dirty="0"/>
              <a:t> уровня знания о терапии ХОБЛ среди терапевтов и обозначение места онбреза в терапии ХОБЛ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50C0-2B16-44F4-80CB-ACF335AD4F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5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Таким образом,</a:t>
            </a:r>
            <a:r>
              <a:rPr lang="ru-RU" baseline="0" dirty="0"/>
              <a:t> согласно российским подходам к профилактике пневмококковой инфекции, мы можем применять обе вакцины. Самый главный момент – для наиболее эффективной защиты необходимо соблюдать порядок вакцинации (ПКВ13 вводится первой, а для расширения спектра защиты на дополнительные серотипы вводится ППВ23, но не ранее чем через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360A1-B82A-4096-8D81-9184F2EFF6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7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3680460"/>
            <a:ext cx="6210300" cy="51130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Notes to Presenter:</a:t>
            </a:r>
          </a:p>
          <a:p>
            <a:r>
              <a:rPr lang="en-US" dirty="0"/>
              <a:t>Choose pathophysiology to present the entire deck  </a:t>
            </a:r>
          </a:p>
          <a:p>
            <a:r>
              <a:rPr lang="en-US" dirty="0"/>
              <a:t>Choose GOLD 2020 report to present only slides on the GOLD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721655A-2DDD-4020-B4D6-C0380C039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361950"/>
            <a:ext cx="4114800" cy="3086100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1EA52-7024-45BD-8603-3843AADB4EF5}"/>
              </a:ext>
            </a:extLst>
          </p:cNvPr>
          <p:cNvSpPr txBox="1"/>
          <p:nvPr/>
        </p:nvSpPr>
        <p:spPr>
          <a:xfrm>
            <a:off x="2227546" y="68580"/>
            <a:ext cx="2790224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lift from ML-4006-US-0625 slide #4</a:t>
            </a:r>
          </a:p>
        </p:txBody>
      </p:sp>
    </p:spTree>
    <p:extLst>
      <p:ext uri="{BB962C8B-B14F-4D97-AF65-F5344CB8AC3E}">
        <p14:creationId xmlns:p14="http://schemas.microsoft.com/office/powerpoint/2010/main" val="354343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ХОБЛ: Россия зарегистрировано всего больных – 835 271 человек. Распространенность ХОБЛ 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около 0,6% (569 человек на 100 000 населения).  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ECB9-7037-4CDE-A7E8-69DF1D4E40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2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ХОБЛ: Россия зарегистрировано всего больных – 835 271 человек. Распространенность ХОБЛ 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около 0,6% (569 человек на 100 000 населения).  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ECB9-7037-4CDE-A7E8-69DF1D4E40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0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Спирометрия является основным методом диагностики и документирования изменений легочной функции при ХОБЛ. На показателях спирометрии построена классификация ХОБЛ по степени выраженности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обструктивных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нарушений.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ECB9-7037-4CDE-A7E8-69DF1D4E40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прогрессировании бронхиальной обструкции происходит дальнейшее снижение экспираторного потока, нарастание воздушных ловушек и ЛГИ, что приводит к снижению показателей ФЖЕЛ.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Гипоксемия является важной проблемой у пациентов с ХОБЛ, определяя непереносимость физической нагрузки и прогноз заболевания. При наличии у больного ХОБЛ эритроцитоза должна быть заподозрена гипоксемия.</a:t>
            </a:r>
            <a:endParaRPr lang="ru-RU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ECB9-7037-4CDE-A7E8-69DF1D4E40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89092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30738FE2-DEBD-44AF-B8F8-51D2F2F4EF43}" type="slidenum">
              <a:rPr lang="en-US" altLang="ru-RU"/>
              <a:pPr eaLnBrk="0" hangingPunct="0"/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913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latin typeface="Calibri"/>
              </a:rPr>
              <a:t>Pollard AJ, et al. Nature Reviews Immunology 2009;9(3): 213-20 </a:t>
            </a:r>
            <a:r>
              <a:rPr lang="en-US" sz="1200" b="1" i="0" u="none" strike="noStrike" kern="1200" baseline="0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en-US" sz="1200" b="0" i="0" u="none" strike="noStrike" kern="1200" baseline="0" dirty="0" err="1">
                <a:solidFill>
                  <a:srgbClr val="000000"/>
                </a:solidFill>
                <a:latin typeface="Calibri"/>
              </a:rPr>
              <a:t>Siegrist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latin typeface="Calibri"/>
              </a:rPr>
              <a:t> CA. Vaccine Immunology. In: </a:t>
            </a:r>
            <a:r>
              <a:rPr lang="en-US" sz="1200" b="0" i="0" u="none" strike="noStrike" kern="1200" baseline="0" dirty="0" err="1">
                <a:solidFill>
                  <a:srgbClr val="000000"/>
                </a:solidFill>
                <a:latin typeface="Calibri"/>
              </a:rPr>
              <a:t>Plotkin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latin typeface="Calibri"/>
              </a:rPr>
              <a:t> SA, Orenstein WA, </a:t>
            </a:r>
            <a:r>
              <a:rPr lang="en-US" sz="1200" b="0" i="0" u="none" strike="noStrike" kern="1200" baseline="0" dirty="0" err="1">
                <a:solidFill>
                  <a:srgbClr val="000000"/>
                </a:solidFill>
                <a:latin typeface="Calibri"/>
              </a:rPr>
              <a:t>Offit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latin typeface="Calibri"/>
              </a:rPr>
              <a:t> PA, editors. Vaccines. 6th ed. Philadelphia, PA: Saunders Elsevier; 2013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82B85-A391-49AD-AD6C-917B1594D14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2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Таким образом,</a:t>
            </a:r>
            <a:r>
              <a:rPr lang="ru-RU" baseline="0" dirty="0"/>
              <a:t> согласно российским подходам к профилактике пневмококковой инфекции, мы можем применять обе вакцины. Самый главный момент – для наиболее эффективной защиты необходимо соблюдать порядок вакцинации (ПКВ13 вводится первой, а для расширения спектра защиты на дополнительные серотипы вводится ППВ23, но не ранее чем через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360A1-B82A-4096-8D81-9184F2EFF68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5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800" y="2285992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143" y="4429132"/>
            <a:ext cx="1903714" cy="11191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852160"/>
            <a:ext cx="75438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50" indent="0">
              <a:spcBef>
                <a:spcPts val="225"/>
              </a:spcBef>
              <a:buNone/>
              <a:defRPr sz="750"/>
            </a:lvl2pPr>
            <a:lvl3pPr marL="342900" indent="0">
              <a:spcBef>
                <a:spcPts val="225"/>
              </a:spcBef>
              <a:buNone/>
              <a:defRPr sz="750"/>
            </a:lvl3pPr>
            <a:lvl4pPr marL="514350" indent="0">
              <a:spcBef>
                <a:spcPts val="225"/>
              </a:spcBef>
              <a:buNone/>
              <a:defRPr sz="750"/>
            </a:lvl4pPr>
            <a:lvl5pPr marL="685800" indent="0">
              <a:spcBef>
                <a:spcPts val="225"/>
              </a:spcBef>
              <a:buNone/>
              <a:defRPr sz="75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A42E0-C51C-4598-BB3E-B749450D276D}"/>
              </a:ext>
            </a:extLst>
          </p:cNvPr>
          <p:cNvSpPr/>
          <p:nvPr userDrawn="1"/>
        </p:nvSpPr>
        <p:spPr>
          <a:xfrm>
            <a:off x="8121721" y="6538912"/>
            <a:ext cx="1022279" cy="3190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71470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343025"/>
            <a:ext cx="8469644" cy="49133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10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538116" y="6403150"/>
            <a:ext cx="400035" cy="214699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33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7783-1C91-4B1E-87A3-D2C22539B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4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01600"/>
            <a:ext cx="7381967" cy="1150151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08501"/>
            <a:ext cx="8191500" cy="456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9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852160"/>
            <a:ext cx="75438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225"/>
              </a:spcBef>
              <a:buNone/>
              <a:defRPr sz="750">
                <a:solidFill>
                  <a:schemeClr val="tx1"/>
                </a:solidFill>
              </a:defRPr>
            </a:lvl1pPr>
            <a:lvl2pPr marL="171450" indent="0">
              <a:buNone/>
              <a:defRPr>
                <a:solidFill>
                  <a:schemeClr val="tx1"/>
                </a:solidFill>
              </a:defRPr>
            </a:lvl2pPr>
            <a:lvl3pPr marL="342900" indent="0">
              <a:buNone/>
              <a:defRPr>
                <a:solidFill>
                  <a:schemeClr val="tx1"/>
                </a:solidFill>
              </a:defRPr>
            </a:lvl3pPr>
            <a:lvl4pPr marL="514350" indent="0">
              <a:buNone/>
              <a:defRPr>
                <a:solidFill>
                  <a:schemeClr val="tx1"/>
                </a:solidFill>
              </a:defRPr>
            </a:lvl4pPr>
            <a:lvl5pPr marL="685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1BB0-14FD-4813-BC0F-77EB0898AD6C}"/>
              </a:ext>
            </a:extLst>
          </p:cNvPr>
          <p:cNvSpPr/>
          <p:nvPr userDrawn="1"/>
        </p:nvSpPr>
        <p:spPr>
          <a:xfrm>
            <a:off x="8160250" y="6538912"/>
            <a:ext cx="983750" cy="3190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4326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852160"/>
            <a:ext cx="75438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225"/>
              </a:spcBef>
              <a:buNone/>
              <a:defRPr sz="750">
                <a:solidFill>
                  <a:schemeClr val="tx1"/>
                </a:solidFill>
              </a:defRPr>
            </a:lvl1pPr>
            <a:lvl2pPr marL="171450" indent="0">
              <a:buNone/>
              <a:defRPr>
                <a:solidFill>
                  <a:schemeClr val="tx1"/>
                </a:solidFill>
              </a:defRPr>
            </a:lvl2pPr>
            <a:lvl3pPr marL="342900" indent="0">
              <a:buNone/>
              <a:defRPr>
                <a:solidFill>
                  <a:schemeClr val="tx1"/>
                </a:solidFill>
              </a:defRPr>
            </a:lvl3pPr>
            <a:lvl4pPr marL="514350" indent="0">
              <a:buNone/>
              <a:defRPr>
                <a:solidFill>
                  <a:schemeClr val="tx1"/>
                </a:solidFill>
              </a:defRPr>
            </a:lvl4pPr>
            <a:lvl5pPr marL="685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1BB0-14FD-4813-BC0F-77EB0898AD6C}"/>
              </a:ext>
            </a:extLst>
          </p:cNvPr>
          <p:cNvSpPr/>
          <p:nvPr userDrawn="1"/>
        </p:nvSpPr>
        <p:spPr>
          <a:xfrm>
            <a:off x="8160250" y="6538912"/>
            <a:ext cx="983750" cy="3190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3141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852160"/>
            <a:ext cx="75438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225"/>
              </a:spcBef>
              <a:buNone/>
              <a:defRPr sz="750">
                <a:solidFill>
                  <a:schemeClr val="tx1"/>
                </a:solidFill>
              </a:defRPr>
            </a:lvl1pPr>
            <a:lvl2pPr marL="171450" indent="0">
              <a:buNone/>
              <a:defRPr>
                <a:solidFill>
                  <a:schemeClr val="tx1"/>
                </a:solidFill>
              </a:defRPr>
            </a:lvl2pPr>
            <a:lvl3pPr marL="342900" indent="0">
              <a:buNone/>
              <a:defRPr>
                <a:solidFill>
                  <a:schemeClr val="tx1"/>
                </a:solidFill>
              </a:defRPr>
            </a:lvl3pPr>
            <a:lvl4pPr marL="514350" indent="0">
              <a:buNone/>
              <a:defRPr>
                <a:solidFill>
                  <a:schemeClr val="tx1"/>
                </a:solidFill>
              </a:defRPr>
            </a:lvl4pPr>
            <a:lvl5pPr marL="685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1BB0-14FD-4813-BC0F-77EB0898AD6C}"/>
              </a:ext>
            </a:extLst>
          </p:cNvPr>
          <p:cNvSpPr/>
          <p:nvPr userDrawn="1"/>
        </p:nvSpPr>
        <p:spPr>
          <a:xfrm>
            <a:off x="8160250" y="6538912"/>
            <a:ext cx="983750" cy="3190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1161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852160"/>
            <a:ext cx="75438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225"/>
              </a:spcBef>
              <a:buNone/>
              <a:defRPr sz="750">
                <a:solidFill>
                  <a:schemeClr val="tx1"/>
                </a:solidFill>
              </a:defRPr>
            </a:lvl1pPr>
            <a:lvl2pPr marL="171450" indent="0">
              <a:buNone/>
              <a:defRPr>
                <a:solidFill>
                  <a:schemeClr val="tx1"/>
                </a:solidFill>
              </a:defRPr>
            </a:lvl2pPr>
            <a:lvl3pPr marL="342900" indent="0">
              <a:buNone/>
              <a:defRPr>
                <a:solidFill>
                  <a:schemeClr val="tx1"/>
                </a:solidFill>
              </a:defRPr>
            </a:lvl3pPr>
            <a:lvl4pPr marL="514350" indent="0">
              <a:buNone/>
              <a:defRPr>
                <a:solidFill>
                  <a:schemeClr val="tx1"/>
                </a:solidFill>
              </a:defRPr>
            </a:lvl4pPr>
            <a:lvl5pPr marL="685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1BB0-14FD-4813-BC0F-77EB0898AD6C}"/>
              </a:ext>
            </a:extLst>
          </p:cNvPr>
          <p:cNvSpPr/>
          <p:nvPr userDrawn="1"/>
        </p:nvSpPr>
        <p:spPr>
          <a:xfrm>
            <a:off x="8160250" y="6538912"/>
            <a:ext cx="983750" cy="3190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27380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BAD0-DD41-41D7-98BF-E384ABB7DD77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B32E-009D-4C21-9D1A-05A2F16DF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2388" y="6708553"/>
            <a:ext cx="9153309" cy="149456"/>
          </a:xfrm>
          <a:prstGeom prst="rect">
            <a:avLst/>
          </a:prstGeom>
          <a:solidFill>
            <a:srgbClr val="F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  <p:sldLayoutId id="2147483674" r:id="rId3"/>
    <p:sldLayoutId id="2147483688" r:id="rId4"/>
    <p:sldLayoutId id="2147483700" r:id="rId5"/>
    <p:sldLayoutId id="2147483709" r:id="rId6"/>
    <p:sldLayoutId id="2147483711" r:id="rId7"/>
    <p:sldLayoutId id="2147483712" r:id="rId8"/>
    <p:sldLayoutId id="2147483713" r:id="rId9"/>
    <p:sldLayoutId id="214748372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.rosminzdrav.ru/#!/recomend/90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r.rosminzdrav.ru/#!/recomend/908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sminzdrav.ru/poleznye-resursy/klinicheskie-rekomendatsii-po-vaktsinoprofilaktike-pnevmokokkovoy-infektsi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sminzdrav.ru/poleznye-resursy/klinicheskie-rekomendatsii-po-vaktsinoprofilaktike-pnevmokokkovoy-infektsi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mpmo.ru/archives/1190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cop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.minzdrav.gov.ru/schema/603_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cop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r.rosminzdrav.ru/#!/recomend/9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cop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r.rosminzdrav.ru/#!/recomend/9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.rosminzdrav.ru/#!/recomend/9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23431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Внимание на профилактику и диспансерное наблюдения пациентов с ХОБЛ</a:t>
            </a:r>
            <a:endParaRPr lang="en-US" sz="4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744" y="5132248"/>
            <a:ext cx="8631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400" dirty="0"/>
              <a:t>Игнатова Г. Л., профессор, зав. кафедрой терапии ИДПО ЮУГМУ, директор института пульмонологии ЮУГМУ</a:t>
            </a:r>
          </a:p>
          <a:p>
            <a:pPr algn="ctr"/>
            <a:r>
              <a:rPr lang="ru-RU" altLang="en-US" sz="2400" dirty="0"/>
              <a:t> главный пульмонолог  </a:t>
            </a:r>
            <a:r>
              <a:rPr lang="ru-RU" altLang="en-US" sz="2400" dirty="0" err="1"/>
              <a:t>УрФО</a:t>
            </a:r>
            <a:endParaRPr lang="ru-RU" altLang="en-US" sz="2400" dirty="0">
              <a:latin typeface="FuturaDemiC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20E033-ACEA-4645-BD8A-314C21F4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C00000"/>
                </a:solidFill>
                <a:latin typeface="+mn-lt"/>
              </a:rPr>
              <a:t>Инструментальная диагностика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sz="2700" dirty="0">
                <a:solidFill>
                  <a:srgbClr val="C00000"/>
                </a:solidFill>
                <a:latin typeface="+mn-lt"/>
              </a:rPr>
              <a:t>Функциональная диагностика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AFBF-6BBF-4A87-9D1B-1090D4DE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При выявлении признаков бронхиальной обструкции (ОФВ</a:t>
            </a:r>
            <a:r>
              <a:rPr lang="ru-RU" baseline="-25000" dirty="0"/>
              <a:t>1</a:t>
            </a:r>
            <a:r>
              <a:rPr lang="ru-RU" dirty="0"/>
              <a:t>/ФЖЕЛ&lt;0,7) рекомендуется  проведение </a:t>
            </a:r>
            <a:r>
              <a:rPr lang="ru-RU" b="1" dirty="0" err="1"/>
              <a:t>бронходилатационного</a:t>
            </a:r>
            <a:r>
              <a:rPr lang="ru-RU" b="1" dirty="0"/>
              <a:t> теста </a:t>
            </a:r>
            <a:r>
              <a:rPr lang="ru-RU" dirty="0"/>
              <a:t>для определения степени обратимости обструкции под влиянием </a:t>
            </a:r>
            <a:r>
              <a:rPr lang="ru-RU" dirty="0" err="1"/>
              <a:t>бронхорасширяющих</a:t>
            </a:r>
            <a:r>
              <a:rPr lang="ru-RU" dirty="0"/>
              <a:t> препаратов </a:t>
            </a:r>
          </a:p>
          <a:p>
            <a:r>
              <a:rPr lang="ru-RU" dirty="0"/>
              <a:t>Для исключения смешанных </a:t>
            </a:r>
            <a:r>
              <a:rPr lang="ru-RU" dirty="0" err="1"/>
              <a:t>обструктивно-рестриктивных</a:t>
            </a:r>
            <a:r>
              <a:rPr lang="ru-RU" dirty="0"/>
              <a:t> нарушений у пациентов со снижением ФЖЕЛ рекомендуется определять ОЕЛ методом </a:t>
            </a:r>
            <a:r>
              <a:rPr lang="ru-RU" b="1" dirty="0" err="1"/>
              <a:t>бодиплетизмографии</a:t>
            </a:r>
            <a:r>
              <a:rPr lang="ru-RU" dirty="0"/>
              <a:t> </a:t>
            </a:r>
          </a:p>
          <a:p>
            <a:r>
              <a:rPr lang="ru-RU" dirty="0"/>
              <a:t>Для оценки выраженности эмфиземы рекомендуется исследовать </a:t>
            </a:r>
            <a:r>
              <a:rPr lang="ru-RU" b="1" dirty="0"/>
              <a:t>ОЕЛ и диффузионную способность легких </a:t>
            </a:r>
          </a:p>
          <a:p>
            <a:r>
              <a:rPr lang="ru-RU" dirty="0"/>
              <a:t>У всех пациентов с ХОБЛ рекомендуется использование </a:t>
            </a:r>
            <a:r>
              <a:rPr lang="ru-RU" b="1" dirty="0" err="1"/>
              <a:t>пульсоксиметрии</a:t>
            </a:r>
            <a:r>
              <a:rPr lang="ru-RU" dirty="0"/>
              <a:t> для оценки насыщения гемоглобина кислородом (S</a:t>
            </a:r>
            <a:r>
              <a:rPr lang="en-US" dirty="0"/>
              <a:t>p</a:t>
            </a:r>
            <a:r>
              <a:rPr lang="ru-RU" dirty="0"/>
              <a:t>O</a:t>
            </a:r>
            <a:r>
              <a:rPr lang="ru-RU" baseline="-25000" dirty="0"/>
              <a:t>2</a:t>
            </a:r>
            <a:r>
              <a:rPr lang="ru-RU" dirty="0"/>
              <a:t>) </a:t>
            </a:r>
          </a:p>
          <a:p>
            <a:r>
              <a:rPr lang="ru-RU" dirty="0"/>
              <a:t>Для определения переносимости физической нагрузки пациентам с ХОБЛ рекомендуется проведение </a:t>
            </a:r>
            <a:r>
              <a:rPr lang="ru-RU" b="1" dirty="0"/>
              <a:t>нагрузочного тестирования, например, теста с 6-минутной ходьбой </a:t>
            </a:r>
            <a:r>
              <a:rPr lang="ru-RU" dirty="0"/>
              <a:t>или, в отдельных случаях, </a:t>
            </a:r>
            <a:r>
              <a:rPr lang="ru-RU" b="1" dirty="0"/>
              <a:t>велоэргометрии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E0268C-4C90-4CF9-9F46-32E5159B1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246370"/>
            <a:ext cx="8458200" cy="754380"/>
          </a:xfrm>
        </p:spPr>
        <p:txBody>
          <a:bodyPr/>
          <a:lstStyle/>
          <a:p>
            <a:r>
              <a:rPr lang="ru-RU" dirty="0"/>
              <a:t>ХОБЛ –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легких</a:t>
            </a:r>
            <a:r>
              <a:rPr lang="en-US" dirty="0"/>
              <a:t>, </a:t>
            </a:r>
            <a:r>
              <a:rPr lang="ru-RU" dirty="0"/>
              <a:t>ОЕЛ – остаточная емкость легких,</a:t>
            </a:r>
            <a:r>
              <a:rPr lang="en-US" dirty="0"/>
              <a:t> </a:t>
            </a:r>
            <a:r>
              <a:rPr lang="ru-RU" dirty="0"/>
              <a:t>S</a:t>
            </a:r>
            <a:r>
              <a:rPr lang="en-US" dirty="0"/>
              <a:t>p</a:t>
            </a:r>
            <a:r>
              <a:rPr lang="ru-RU" dirty="0"/>
              <a:t>O</a:t>
            </a:r>
            <a:r>
              <a:rPr lang="ru-RU" baseline="-25000" dirty="0"/>
              <a:t>2</a:t>
            </a:r>
            <a:r>
              <a:rPr lang="en-US" baseline="-25000" dirty="0"/>
              <a:t> </a:t>
            </a:r>
            <a:r>
              <a:rPr lang="ru-RU" dirty="0"/>
              <a:t>- сатурация кислорода крови, измеренная при помощи </a:t>
            </a:r>
            <a:r>
              <a:rPr lang="ru-RU" dirty="0" err="1"/>
              <a:t>пульсоксиметра</a:t>
            </a:r>
            <a:r>
              <a:rPr lang="ru-RU" dirty="0"/>
              <a:t>, ОФВ</a:t>
            </a:r>
            <a:r>
              <a:rPr lang="ru-RU" baseline="-25000" dirty="0"/>
              <a:t>1 </a:t>
            </a:r>
            <a:r>
              <a:rPr lang="ru-RU" dirty="0"/>
              <a:t>– объем форсированного выдоха за первую секунду, ФЖЕЛ – форсированная жизненная емкость легких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Хронической обструктивной болезни легких 2021. Российское респираторное общество.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25.02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en-US" dirty="0">
                <a:hlinkClick r:id="rId3"/>
              </a:rPr>
              <a:t>http://cr.rosminzdrav.ru/#!/recomend/908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32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B2B9-1B17-4D76-8DC8-FAF5F37B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>
                <a:solidFill>
                  <a:srgbClr val="C00000"/>
                </a:solidFill>
              </a:rPr>
              <a:t>Дифференциальная диагностика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FE6394-0C76-4BC5-8BEF-1D8067BE6E53}"/>
              </a:ext>
            </a:extLst>
          </p:cNvPr>
          <p:cNvGraphicFramePr>
            <a:graphicFrameLocks noGrp="1"/>
          </p:cNvGraphicFramePr>
          <p:nvPr/>
        </p:nvGraphicFramePr>
        <p:xfrm>
          <a:off x="437888" y="1736510"/>
          <a:ext cx="7448813" cy="400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093">
                  <a:extLst>
                    <a:ext uri="{9D8B030D-6E8A-4147-A177-3AD203B41FA5}">
                      <a16:colId xmlns:a16="http://schemas.microsoft.com/office/drawing/2014/main" val="4145148249"/>
                    </a:ext>
                  </a:extLst>
                </a:gridCol>
                <a:gridCol w="6266720">
                  <a:extLst>
                    <a:ext uri="{9D8B030D-6E8A-4147-A177-3AD203B41FA5}">
                      <a16:colId xmlns:a16="http://schemas.microsoft.com/office/drawing/2014/main" val="243758237"/>
                    </a:ext>
                  </a:extLst>
                </a:gridCol>
              </a:tblGrid>
              <a:tr h="2409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Заболевания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Основные дифференциальные признаки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57714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100" dirty="0">
                          <a:effectLst/>
                        </a:rPr>
                        <a:t>Бронхиальная астма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Факторы риска: бытовые аллергены, пыльца растений, некоторые производственные факторы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Отягощённая наследственность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Начало в молодом возрасте (часто)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Волнообразность и яркость клинических проявлений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их обратимость (либо спонтанно, либо под влиянием терапии)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8091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100">
                          <a:effectLst/>
                        </a:rPr>
                        <a:t>Бронхоэктазии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Большое количество гнойной мокроты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Частые рецидивы бактериальной респираторной инфекции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Грубые сухие разного тембра и разнокалиберные влажные хрипы при аускультации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КТВР: расширение бронхов и уплотнение их стенок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18569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100">
                          <a:effectLst/>
                        </a:rPr>
                        <a:t>Туберкулёз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Начало в любом возрасте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Характерные рентгенологические признаки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Микробиологическое подтверждение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Эпидемиологические признаки (высокая распространённость туберкулёза в регионе)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15315"/>
                  </a:ext>
                </a:extLst>
              </a:tr>
              <a:tr h="5610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100">
                          <a:effectLst/>
                        </a:rPr>
                        <a:t>Облитерирующий бронхиолит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  <a:tab pos="3849370" algn="ctr"/>
                        </a:tabLst>
                      </a:pPr>
                      <a:r>
                        <a:rPr lang="ru-RU" sz="1100" dirty="0">
                          <a:effectLst/>
                        </a:rPr>
                        <a:t>Начало в молодом возрасте у некурящих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  <a:tab pos="3849370" algn="ctr"/>
                        </a:tabLst>
                      </a:pPr>
                      <a:r>
                        <a:rPr lang="ru-RU" sz="1100" dirty="0">
                          <a:effectLst/>
                        </a:rPr>
                        <a:t>Указание на ревматоидный полиартрит или острое воздействие вредных газов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503555" algn="ctr"/>
                          <a:tab pos="3849370" algn="ctr"/>
                        </a:tabLst>
                      </a:pPr>
                      <a:r>
                        <a:rPr lang="ru-RU" sz="1100" dirty="0">
                          <a:effectLst/>
                        </a:rPr>
                        <a:t>КТВР обнаруживает зоны пониженной плотности на выдохе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57047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100">
                          <a:effectLst/>
                        </a:rPr>
                        <a:t>Застойная сердечная недостаточность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11747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Соответствующий кардиологический анамнез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11747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Характерные хрипы при аускультации в базальных отделах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11747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Рентгенография - расширение тени сердца и признаки отёка лёгочной ткани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414020" algn="ctr"/>
                          <a:tab pos="503555" algn="ctr"/>
                        </a:tabLst>
                      </a:pPr>
                      <a:r>
                        <a:rPr lang="ru-RU" sz="1100" dirty="0">
                          <a:effectLst/>
                        </a:rPr>
                        <a:t>Спирометрия – преобладание рестрикции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PragmaticaC"/>
                        <a:ea typeface="Times New Roman" panose="02020603050405020304" pitchFamily="18" charset="0"/>
                        <a:cs typeface="PragmaticaC"/>
                      </a:endParaRPr>
                    </a:p>
                  </a:txBody>
                  <a:tcPr marL="27146" marR="27146" marT="27146" marB="538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83813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BECFCF-7E07-448E-BE50-1B09B4880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245894"/>
            <a:ext cx="8458199" cy="754856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КТВР - Компьютерная томография высокого разрешения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Хронической обструктивной болезни легких 2021. Российское респираторное общество.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25.02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en-US" dirty="0">
                <a:hlinkClick r:id="rId2"/>
              </a:rPr>
              <a:t>http://cr.rosminzdrav.ru/#!/recomend/908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61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45ED4-5370-46C5-12A4-2920E3EE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Профилактика ХОБЛ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F19EB-1223-A304-0054-73F0A72F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spc="5" dirty="0">
                <a:solidFill>
                  <a:srgbClr val="212121"/>
                </a:solidFill>
                <a:latin typeface="Palatino Linotype"/>
                <a:cs typeface="Palatino Linotype"/>
              </a:rPr>
              <a:t>В</a:t>
            </a:r>
            <a:r>
              <a:rPr lang="ru-RU" sz="3200" spc="35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25" dirty="0">
                <a:solidFill>
                  <a:srgbClr val="212121"/>
                </a:solidFill>
                <a:latin typeface="Palatino Linotype"/>
                <a:cs typeface="Palatino Linotype"/>
              </a:rPr>
              <a:t>качестве</a:t>
            </a:r>
            <a:r>
              <a:rPr lang="ru-RU" sz="3200" spc="3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15" dirty="0">
                <a:solidFill>
                  <a:srgbClr val="212121"/>
                </a:solidFill>
                <a:latin typeface="Palatino Linotype"/>
                <a:cs typeface="Palatino Linotype"/>
              </a:rPr>
              <a:t>мероприятий</a:t>
            </a:r>
            <a:r>
              <a:rPr lang="ru-RU" sz="3200" spc="-1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25" dirty="0">
                <a:solidFill>
                  <a:srgbClr val="212121"/>
                </a:solidFill>
                <a:latin typeface="Palatino Linotype"/>
                <a:cs typeface="Palatino Linotype"/>
              </a:rPr>
              <a:t>по</a:t>
            </a:r>
            <a:r>
              <a:rPr lang="ru-RU" sz="3200" spc="-2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15" dirty="0">
                <a:solidFill>
                  <a:srgbClr val="212121"/>
                </a:solidFill>
                <a:latin typeface="Palatino Linotype"/>
                <a:cs typeface="Palatino Linotype"/>
              </a:rPr>
              <a:t>профилактике</a:t>
            </a:r>
            <a:r>
              <a:rPr lang="ru-RU" sz="3200" spc="-1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60" dirty="0">
                <a:solidFill>
                  <a:srgbClr val="212121"/>
                </a:solidFill>
                <a:latin typeface="Palatino Linotype"/>
                <a:cs typeface="Palatino Linotype"/>
              </a:rPr>
              <a:t>ХОБЛ</a:t>
            </a:r>
            <a:r>
              <a:rPr lang="ru-RU" sz="3200" spc="-55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5" dirty="0">
                <a:solidFill>
                  <a:srgbClr val="212121"/>
                </a:solidFill>
                <a:latin typeface="Palatino Linotype"/>
                <a:cs typeface="Palatino Linotype"/>
              </a:rPr>
              <a:t>рекомендуется</a:t>
            </a:r>
            <a:r>
              <a:rPr lang="ru-RU" sz="3200" spc="35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25" dirty="0">
                <a:solidFill>
                  <a:srgbClr val="212121"/>
                </a:solidFill>
                <a:latin typeface="Palatino Linotype"/>
                <a:cs typeface="Palatino Linotype"/>
              </a:rPr>
              <a:t>выявление, </a:t>
            </a:r>
            <a:r>
              <a:rPr lang="ru-RU" sz="3200" spc="3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5" dirty="0">
                <a:solidFill>
                  <a:srgbClr val="212121"/>
                </a:solidFill>
                <a:latin typeface="Palatino Linotype"/>
                <a:cs typeface="Palatino Linotype"/>
              </a:rPr>
              <a:t>сокращение </a:t>
            </a:r>
            <a:r>
              <a:rPr lang="ru-RU" sz="3200" spc="-30" dirty="0">
                <a:solidFill>
                  <a:srgbClr val="212121"/>
                </a:solidFill>
                <a:latin typeface="Palatino Linotype"/>
                <a:cs typeface="Palatino Linotype"/>
              </a:rPr>
              <a:t>и </a:t>
            </a:r>
            <a:r>
              <a:rPr lang="ru-RU" sz="3200" spc="-5" dirty="0">
                <a:solidFill>
                  <a:srgbClr val="212121"/>
                </a:solidFill>
                <a:latin typeface="Palatino Linotype"/>
                <a:cs typeface="Palatino Linotype"/>
              </a:rPr>
              <a:t>контроль </a:t>
            </a:r>
            <a:r>
              <a:rPr lang="ru-RU" sz="3200" dirty="0">
                <a:solidFill>
                  <a:srgbClr val="212121"/>
                </a:solidFill>
                <a:latin typeface="Palatino Linotype"/>
                <a:cs typeface="Palatino Linotype"/>
              </a:rPr>
              <a:t>факторов </a:t>
            </a:r>
            <a:r>
              <a:rPr lang="ru-RU" sz="3200" spc="5" dirty="0">
                <a:solidFill>
                  <a:srgbClr val="212121"/>
                </a:solidFill>
                <a:latin typeface="Palatino Linotype"/>
                <a:cs typeface="Palatino Linotype"/>
              </a:rPr>
              <a:t>риска, </a:t>
            </a:r>
            <a:r>
              <a:rPr lang="ru-RU" sz="3200" spc="15" dirty="0">
                <a:solidFill>
                  <a:srgbClr val="212121"/>
                </a:solidFill>
                <a:latin typeface="Palatino Linotype"/>
                <a:cs typeface="Palatino Linotype"/>
              </a:rPr>
              <a:t>таких как </a:t>
            </a:r>
            <a:r>
              <a:rPr lang="ru-RU" sz="3200" spc="5" dirty="0">
                <a:solidFill>
                  <a:srgbClr val="212121"/>
                </a:solidFill>
                <a:latin typeface="Palatino Linotype"/>
                <a:cs typeface="Palatino Linotype"/>
              </a:rPr>
              <a:t>курение, </a:t>
            </a:r>
            <a:r>
              <a:rPr lang="ru-RU" sz="3200" spc="20" dirty="0">
                <a:solidFill>
                  <a:srgbClr val="212121"/>
                </a:solidFill>
                <a:latin typeface="Palatino Linotype"/>
                <a:cs typeface="Palatino Linotype"/>
              </a:rPr>
              <a:t>вредные воздействия на </a:t>
            </a:r>
            <a:r>
              <a:rPr lang="ru-RU" sz="3200" spc="-325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10" dirty="0">
                <a:solidFill>
                  <a:srgbClr val="212121"/>
                </a:solidFill>
                <a:latin typeface="Palatino Linotype"/>
                <a:cs typeface="Palatino Linotype"/>
              </a:rPr>
              <a:t>рабочем </a:t>
            </a:r>
            <a:r>
              <a:rPr lang="ru-RU" sz="3200" spc="20" dirty="0">
                <a:solidFill>
                  <a:srgbClr val="212121"/>
                </a:solidFill>
                <a:latin typeface="Palatino Linotype"/>
                <a:cs typeface="Palatino Linotype"/>
              </a:rPr>
              <a:t>месте,</a:t>
            </a:r>
            <a:r>
              <a:rPr lang="ru-RU" sz="3200" spc="-65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-30" dirty="0">
                <a:solidFill>
                  <a:srgbClr val="212121"/>
                </a:solidFill>
                <a:latin typeface="Palatino Linotype"/>
                <a:cs typeface="Palatino Linotype"/>
              </a:rPr>
              <a:t>и</a:t>
            </a:r>
            <a:r>
              <a:rPr lang="ru-RU" sz="3200" spc="-1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15" dirty="0">
                <a:solidFill>
                  <a:srgbClr val="212121"/>
                </a:solidFill>
                <a:latin typeface="Palatino Linotype"/>
                <a:cs typeface="Palatino Linotype"/>
              </a:rPr>
              <a:t>загрязнение</a:t>
            </a:r>
            <a:r>
              <a:rPr lang="ru-RU" sz="3200" spc="-5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5" dirty="0">
                <a:solidFill>
                  <a:srgbClr val="212121"/>
                </a:solidFill>
                <a:latin typeface="Palatino Linotype"/>
                <a:cs typeface="Palatino Linotype"/>
              </a:rPr>
              <a:t>среды</a:t>
            </a:r>
            <a:r>
              <a:rPr lang="ru-RU" sz="3200" spc="-10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lang="ru-RU" sz="3200" spc="75" dirty="0">
                <a:solidFill>
                  <a:srgbClr val="212121"/>
                </a:solidFill>
                <a:latin typeface="Palatino Linotype"/>
                <a:cs typeface="Palatino Linotype"/>
              </a:rPr>
              <a:t>в</a:t>
            </a:r>
            <a:r>
              <a:rPr lang="ru-RU" sz="3200" spc="-10" dirty="0">
                <a:solidFill>
                  <a:srgbClr val="212121"/>
                </a:solidFill>
                <a:latin typeface="Palatino Linotype"/>
                <a:cs typeface="Palatino Linotype"/>
              </a:rPr>
              <a:t> помещении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4DE00F-816C-CD25-3DBA-758A09024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6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969EE-B9AB-39C7-B240-854C532C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9D194-B935-8967-C911-A99C40F9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spc="10" dirty="0">
                <a:latin typeface="Palatino Linotype"/>
                <a:cs typeface="Palatino Linotype"/>
              </a:rPr>
              <a:t>Всем</a:t>
            </a:r>
            <a:r>
              <a:rPr lang="ru-RU" b="0" spc="60" dirty="0">
                <a:latin typeface="Palatino Linotype"/>
                <a:cs typeface="Palatino Linotype"/>
              </a:rPr>
              <a:t> </a:t>
            </a:r>
            <a:r>
              <a:rPr lang="ru-RU" b="0" dirty="0">
                <a:latin typeface="Palatino Linotype"/>
                <a:cs typeface="Palatino Linotype"/>
              </a:rPr>
              <a:t>пациентам</a:t>
            </a:r>
            <a:r>
              <a:rPr lang="ru-RU" b="0" spc="70" dirty="0">
                <a:latin typeface="Palatino Linotype"/>
                <a:cs typeface="Palatino Linotype"/>
              </a:rPr>
              <a:t> </a:t>
            </a:r>
            <a:r>
              <a:rPr lang="ru-RU" b="0" spc="25" dirty="0">
                <a:latin typeface="Palatino Linotype"/>
                <a:cs typeface="Palatino Linotype"/>
              </a:rPr>
              <a:t>с</a:t>
            </a:r>
            <a:r>
              <a:rPr lang="ru-RU" b="0" spc="45" dirty="0">
                <a:latin typeface="Palatino Linotype"/>
                <a:cs typeface="Palatino Linotype"/>
              </a:rPr>
              <a:t> </a:t>
            </a:r>
            <a:r>
              <a:rPr lang="ru-RU" b="0" spc="-60" dirty="0">
                <a:latin typeface="Palatino Linotype"/>
                <a:cs typeface="Palatino Linotype"/>
              </a:rPr>
              <a:t>ХОБЛ</a:t>
            </a:r>
            <a:r>
              <a:rPr lang="ru-RU" b="0" spc="130" dirty="0">
                <a:latin typeface="Palatino Linotype"/>
                <a:cs typeface="Palatino Linotype"/>
              </a:rPr>
              <a:t> </a:t>
            </a:r>
            <a:r>
              <a:rPr lang="ru-RU" b="0" spc="25" dirty="0">
                <a:latin typeface="Palatino Linotype"/>
                <a:cs typeface="Palatino Linotype"/>
              </a:rPr>
              <a:t>с</a:t>
            </a:r>
            <a:r>
              <a:rPr lang="ru-RU" b="0" spc="45" dirty="0">
                <a:latin typeface="Palatino Linotype"/>
                <a:cs typeface="Palatino Linotype"/>
              </a:rPr>
              <a:t> </a:t>
            </a:r>
            <a:r>
              <a:rPr lang="ru-RU" b="0" spc="-15" dirty="0">
                <a:latin typeface="Palatino Linotype"/>
                <a:cs typeface="Palatino Linotype"/>
              </a:rPr>
              <a:t>целью</a:t>
            </a:r>
            <a:r>
              <a:rPr lang="ru-RU" b="0" spc="85" dirty="0">
                <a:latin typeface="Palatino Linotype"/>
                <a:cs typeface="Palatino Linotype"/>
              </a:rPr>
              <a:t> </a:t>
            </a:r>
            <a:r>
              <a:rPr lang="ru-RU" b="0" dirty="0">
                <a:latin typeface="Palatino Linotype"/>
                <a:cs typeface="Palatino Linotype"/>
              </a:rPr>
              <a:t>уменьшения</a:t>
            </a:r>
            <a:r>
              <a:rPr lang="ru-RU" b="0" spc="70" dirty="0">
                <a:latin typeface="Palatino Linotype"/>
                <a:cs typeface="Palatino Linotype"/>
              </a:rPr>
              <a:t> </a:t>
            </a:r>
            <a:r>
              <a:rPr lang="ru-RU" b="0" spc="-5" dirty="0">
                <a:latin typeface="Palatino Linotype"/>
                <a:cs typeface="Palatino Linotype"/>
              </a:rPr>
              <a:t>риска</a:t>
            </a:r>
            <a:r>
              <a:rPr lang="ru-RU" b="0" spc="75" dirty="0">
                <a:latin typeface="Palatino Linotype"/>
                <a:cs typeface="Palatino Linotype"/>
              </a:rPr>
              <a:t> </a:t>
            </a:r>
            <a:r>
              <a:rPr lang="ru-RU" b="0" spc="-5" dirty="0">
                <a:latin typeface="Palatino Linotype"/>
                <a:cs typeface="Palatino Linotype"/>
              </a:rPr>
              <a:t>обострений</a:t>
            </a:r>
            <a:r>
              <a:rPr lang="ru-RU" b="0" spc="75" dirty="0">
                <a:latin typeface="Palatino Linotype"/>
                <a:cs typeface="Palatino Linotype"/>
              </a:rPr>
              <a:t> </a:t>
            </a:r>
            <a:r>
              <a:rPr lang="ru-RU" b="0" spc="5" dirty="0">
                <a:latin typeface="Palatino Linotype"/>
                <a:cs typeface="Palatino Linotype"/>
              </a:rPr>
              <a:t>рекомендуется </a:t>
            </a:r>
            <a:r>
              <a:rPr lang="ru-RU" b="0" spc="-325" dirty="0">
                <a:latin typeface="Palatino Linotype"/>
                <a:cs typeface="Palatino Linotype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ежегодная </a:t>
            </a:r>
            <a:r>
              <a:rPr lang="ru-RU" b="1" dirty="0">
                <a:solidFill>
                  <a:srgbClr val="C00000"/>
                </a:solidFill>
                <a:latin typeface="Palatino Linotype"/>
                <a:cs typeface="Palatino Linotype"/>
              </a:rPr>
              <a:t>вакцинация</a:t>
            </a:r>
            <a:r>
              <a:rPr lang="ru-RU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против </a:t>
            </a:r>
            <a:r>
              <a:rPr lang="ru-RU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гриппа</a:t>
            </a:r>
          </a:p>
          <a:p>
            <a:pPr marL="0" indent="0">
              <a:buNone/>
            </a:pPr>
            <a:r>
              <a:rPr lang="ru-RU" b="0" spc="-10" dirty="0">
                <a:latin typeface="Palatino Linotype"/>
                <a:cs typeface="Palatino Linotype"/>
              </a:rPr>
              <a:t>Пациентам</a:t>
            </a:r>
            <a:r>
              <a:rPr lang="ru-RU" b="0" spc="210" dirty="0">
                <a:latin typeface="Palatino Linotype"/>
                <a:cs typeface="Palatino Linotype"/>
              </a:rPr>
              <a:t> </a:t>
            </a:r>
            <a:r>
              <a:rPr lang="ru-RU" b="0" spc="25" dirty="0">
                <a:latin typeface="Palatino Linotype"/>
                <a:cs typeface="Palatino Linotype"/>
              </a:rPr>
              <a:t>с</a:t>
            </a:r>
            <a:r>
              <a:rPr lang="ru-RU" b="0" spc="215" dirty="0">
                <a:latin typeface="Palatino Linotype"/>
                <a:cs typeface="Palatino Linotype"/>
              </a:rPr>
              <a:t> </a:t>
            </a:r>
            <a:r>
              <a:rPr lang="ru-RU" b="0" spc="-60" dirty="0">
                <a:latin typeface="Palatino Linotype"/>
                <a:cs typeface="Palatino Linotype"/>
              </a:rPr>
              <a:t>ХОБЛ</a:t>
            </a:r>
            <a:r>
              <a:rPr lang="ru-RU" b="0" spc="210" dirty="0">
                <a:latin typeface="Palatino Linotype"/>
                <a:cs typeface="Palatino Linotype"/>
              </a:rPr>
              <a:t> </a:t>
            </a:r>
            <a:r>
              <a:rPr lang="ru-RU" b="0" spc="5" dirty="0">
                <a:latin typeface="Palatino Linotype"/>
                <a:cs typeface="Palatino Linotype"/>
              </a:rPr>
              <a:t>рекомендуется</a:t>
            </a:r>
            <a:r>
              <a:rPr lang="ru-RU" b="0" spc="215" dirty="0">
                <a:latin typeface="Palatino Linotype"/>
                <a:cs typeface="Palatino Linotype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Palatino Linotype"/>
                <a:cs typeface="Palatino Linotype"/>
              </a:rPr>
              <a:t>вакцинация</a:t>
            </a:r>
            <a:r>
              <a:rPr lang="ru-RU" b="1" spc="2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против</a:t>
            </a:r>
            <a:r>
              <a:rPr lang="ru-RU" b="1" spc="2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lang="ru-RU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пневмококковой</a:t>
            </a:r>
            <a:r>
              <a:rPr lang="ru-RU" b="1" spc="2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инфекции</a:t>
            </a:r>
            <a:endParaRPr lang="ru-RU" b="1" spc="25" dirty="0">
              <a:solidFill>
                <a:srgbClr val="C00000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089D4-9E71-118F-9EC0-6921A5130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4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9813"/>
          </a:xfrm>
          <a:solidFill>
            <a:srgbClr val="000099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Rounded Rectangle 1"/>
          <p:cNvSpPr/>
          <p:nvPr/>
        </p:nvSpPr>
        <p:spPr>
          <a:xfrm>
            <a:off x="214313" y="2571750"/>
            <a:ext cx="8674100" cy="166687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CDF2FF"/>
              </a:gs>
            </a:gsLst>
          </a:gra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Современная позиция относительно вакцинации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взрослых пациентов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против пневмококковой инфекции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4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Полисахаридная (ППВ) и конъюгированная (ПКВ)</a:t>
            </a:r>
            <a:br>
              <a:rPr lang="ru-RU" sz="21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1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вакцины отличаются по механизму действия </a:t>
            </a:r>
            <a:r>
              <a:rPr lang="ru-RU" sz="2100" b="1" baseline="300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1,2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500" y="2294874"/>
            <a:ext cx="8892628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2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>
            <a:noAutofit/>
          </a:bodyPr>
          <a:lstStyle/>
          <a:p>
            <a:pPr fontAlgn="ctr"/>
            <a:r>
              <a:rPr lang="ru-RU" sz="21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Федеральные клинические рекомендации по вакцинопрофилактике пневмококковой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64" y="3220474"/>
            <a:ext cx="8539236" cy="25307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altLang="ru-RU" sz="2100" dirty="0">
                <a:cs typeface="Arial" charset="0"/>
              </a:rPr>
              <a:t>Взрослым, включая пациентов, ранее вакцинированным ППВ23, </a:t>
            </a:r>
            <a:r>
              <a:rPr lang="ru-RU" altLang="ru-RU" sz="2100" dirty="0">
                <a:solidFill>
                  <a:srgbClr val="C00000"/>
                </a:solidFill>
                <a:cs typeface="Arial" charset="0"/>
              </a:rPr>
              <a:t>ПКВ13 вводят однократно</a:t>
            </a:r>
            <a:r>
              <a:rPr lang="ru-RU" altLang="ru-RU" sz="2100" dirty="0">
                <a:cs typeface="Arial" charset="0"/>
              </a:rPr>
              <a:t>. Необходимость ревакцинации не установлена.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altLang="ru-RU" sz="2100" dirty="0">
                <a:cs typeface="Arial" charset="0"/>
              </a:rPr>
              <a:t>Взрослым 18-50 лет из групп риска (хронические БОД, хронические болезни сердца, сахарный диабет, курильщики сигарет и т.д.) </a:t>
            </a:r>
            <a:r>
              <a:rPr lang="ru-RU" altLang="ru-RU" sz="2100" dirty="0">
                <a:solidFill>
                  <a:srgbClr val="C00000"/>
                </a:solidFill>
                <a:cs typeface="Arial" charset="0"/>
              </a:rPr>
              <a:t>после вакцинации ПКВ13 рекомендуется введение одной дозы ППВ23, но не ранее, чем через 1 год после введения ПКВ</a:t>
            </a:r>
            <a:r>
              <a:rPr lang="ru-RU" altLang="ru-RU" sz="2100" i="1" dirty="0">
                <a:cs typeface="Arial" charset="0"/>
              </a:rPr>
              <a:t>.</a:t>
            </a:r>
            <a:endParaRPr lang="ru-RU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4814"/>
            <a:ext cx="4320480" cy="13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23850" y="5697141"/>
            <a:ext cx="770413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750" dirty="0">
                <a:solidFill>
                  <a:schemeClr val="tx1"/>
                </a:solidFill>
                <a:latin typeface="Arial" pitchFamily="34" charset="0"/>
              </a:rPr>
              <a:t>1. </a:t>
            </a:r>
            <a:r>
              <a:rPr lang="ru-RU" altLang="ru-RU" sz="750" u="sng" dirty="0">
                <a:solidFill>
                  <a:schemeClr val="tx1"/>
                </a:solidFill>
                <a:latin typeface="Arial" pitchFamily="34" charset="0"/>
                <a:hlinkClick r:id="rId4"/>
              </a:rPr>
              <a:t>https://www.rosminzdrav.ru/poleznye-resursy/klinicheskie-rekomendatsii-po-vaktsinoprofilaktike-pnevmokokkovoy-infektsii</a:t>
            </a:r>
            <a:endParaRPr lang="ru-RU" altLang="ru-RU" sz="75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8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>
            <a:noAutofit/>
          </a:bodyPr>
          <a:lstStyle/>
          <a:p>
            <a:pPr fontAlgn="ctr"/>
            <a:r>
              <a:rPr lang="ru-RU" sz="21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Федеральные клинические рекомендации по вакцинопрофилактике пневмококковой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12462"/>
            <a:ext cx="8539236" cy="25307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altLang="ru-RU" sz="2100" dirty="0">
                <a:cs typeface="Arial" charset="0"/>
              </a:rPr>
              <a:t>Вакцинацию взрослых против ПИ </a:t>
            </a:r>
            <a:r>
              <a:rPr lang="ru-RU" altLang="ru-RU" sz="2100" dirty="0">
                <a:solidFill>
                  <a:srgbClr val="C00000"/>
                </a:solidFill>
                <a:cs typeface="Arial" charset="0"/>
              </a:rPr>
              <a:t>необходимо начинать с ПКВ13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altLang="ru-RU" sz="2100" dirty="0">
                <a:cs typeface="Arial" charset="0"/>
              </a:rPr>
              <a:t>Вакцинации против ПИ вакцинами ПКВ13 и ППВ23 подлежат </a:t>
            </a:r>
            <a:r>
              <a:rPr lang="ru-RU" altLang="ru-RU" sz="2100" dirty="0">
                <a:solidFill>
                  <a:srgbClr val="C00000"/>
                </a:solidFill>
                <a:cs typeface="Arial" charset="0"/>
              </a:rPr>
              <a:t>все взрослые в возрасте старше 65 лет</a:t>
            </a:r>
            <a:r>
              <a:rPr lang="ru-RU" altLang="ru-RU" sz="2100" dirty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altLang="ru-RU" sz="2100" dirty="0">
                <a:cs typeface="Arial" charset="0"/>
              </a:rPr>
              <a:t>Даже в случае, если пациент </a:t>
            </a:r>
            <a:r>
              <a:rPr lang="ru-RU" altLang="ru-RU" sz="2100" dirty="0">
                <a:solidFill>
                  <a:srgbClr val="C00000"/>
                </a:solidFill>
                <a:cs typeface="Arial" charset="0"/>
              </a:rPr>
              <a:t>ранее вакцинирован ППВ23</a:t>
            </a:r>
            <a:r>
              <a:rPr lang="ru-RU" altLang="ru-RU" sz="2100" dirty="0">
                <a:cs typeface="Arial" charset="0"/>
              </a:rPr>
              <a:t>, ему необходима </a:t>
            </a:r>
            <a:r>
              <a:rPr lang="ru-RU" altLang="ru-RU" sz="2100" dirty="0">
                <a:solidFill>
                  <a:srgbClr val="C00000"/>
                </a:solidFill>
                <a:cs typeface="Arial" charset="0"/>
              </a:rPr>
              <a:t>одна доза ПКВ13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altLang="ru-RU" sz="2100" dirty="0">
                <a:cs typeface="Arial" charset="0"/>
              </a:rPr>
              <a:t>Временные интервалы между ПКВ13 и ППВ23 в зависимости от стартовой вакцины 6-12 мес., при этом между дозами ППВ23 – не менее 5 лет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4814"/>
            <a:ext cx="4320480" cy="13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23850" y="5697141"/>
            <a:ext cx="770413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750" dirty="0">
                <a:solidFill>
                  <a:schemeClr val="tx1"/>
                </a:solidFill>
                <a:latin typeface="Arial" pitchFamily="34" charset="0"/>
              </a:rPr>
              <a:t>1. </a:t>
            </a:r>
            <a:r>
              <a:rPr lang="ru-RU" altLang="ru-RU" sz="750" u="sng" dirty="0">
                <a:solidFill>
                  <a:schemeClr val="tx1"/>
                </a:solidFill>
                <a:latin typeface="Arial" pitchFamily="34" charset="0"/>
                <a:hlinkClick r:id="rId4"/>
              </a:rPr>
              <a:t>https://www.rosminzdrav.ru/poleznye-resursy/klinicheskie-rekomendatsii-po-vaktsinoprofilaktike-pnevmokokkovoy-infektsii</a:t>
            </a:r>
            <a:endParaRPr lang="ru-RU" altLang="ru-RU" sz="75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0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8B24C-538E-4BF8-BFB6-A31D6708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57250"/>
            <a:ext cx="6400800" cy="857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C00000"/>
                </a:solidFill>
                <a:latin typeface="+mn-lt"/>
              </a:rPr>
              <a:t>Группы риска по развитию тяжелой ПИ у взрослых.  Иммунокомпетентные пациенты (ФКР 2019):</a:t>
            </a:r>
            <a:endParaRPr lang="ru-RU" sz="21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9133E-9E31-4EF4-8EBA-74807827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1543050"/>
            <a:ext cx="6454775" cy="32639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лица с хроническими бронхолёгочными заболеваниями (ХОБЛ, бронхиальная астма при наличии сопутствующей патологии в виде хронического бронхита, эмфиземы, </a:t>
            </a:r>
            <a:r>
              <a:rPr lang="ru-RU" sz="1350" b="1" dirty="0" err="1"/>
              <a:t>причастых</a:t>
            </a:r>
            <a:r>
              <a:rPr lang="ru-RU" sz="1350" b="1" dirty="0"/>
              <a:t> рецидивах респираторной патологии, при длительном приёме системных ГКС и др.);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лица с сердечно-сосудистыми заболеваниями (ИБС, сердечная недостаточность, </a:t>
            </a:r>
            <a:r>
              <a:rPr lang="ru-RU" sz="1350" b="1" dirty="0" err="1"/>
              <a:t>кардиомиопатия</a:t>
            </a:r>
            <a:r>
              <a:rPr lang="ru-RU" sz="1350" b="1" dirty="0"/>
              <a:t> и др.);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лица с хроническими заболеваниями печени (включая цирроз);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больные сахарным диабетом;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лица, направляемые и находящиеся в специальных условиях пребывания: организованные коллективы (военнослужащие – за 1 месяц до призыва, находящиеся в местах заключения, пребывающие в социальных учреждениях - домах инвалидов, домах сестринского ухода, интернатах и т.д.);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лица, страдающие алкоголизмом;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курильщики;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работники вредных для дыхательной системы производств (сварщики, пыль, мука …..);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/>
              <a:t>лица в возрасте 65 лет и старше.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350" b="1" dirty="0" err="1"/>
              <a:t>реконвалесценты</a:t>
            </a:r>
            <a:r>
              <a:rPr lang="ru-RU" sz="1350" b="1" dirty="0"/>
              <a:t> острого среднего отита, менингита, пневмонии.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140A6-D388-4E1A-A47C-1C9DA6F69168}"/>
              </a:ext>
            </a:extLst>
          </p:cNvPr>
          <p:cNvSpPr txBox="1"/>
          <p:nvPr/>
        </p:nvSpPr>
        <p:spPr>
          <a:xfrm>
            <a:off x="1516063" y="5759450"/>
            <a:ext cx="6183312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50" dirty="0"/>
              <a:t>Федеральные клинические рекомендации «ВАКЦИНОПРОФИЛАКТИКА ПНЕВМОКОККОВОЙ ИНФЕКЦИИ У ВЗРОСЛЫХ», </a:t>
            </a:r>
            <a:r>
              <a:rPr lang="en-US" sz="750" dirty="0"/>
              <a:t> 201</a:t>
            </a:r>
            <a:r>
              <a:rPr lang="ru-RU" sz="750" dirty="0"/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8">
            <a:extLst>
              <a:ext uri="{FF2B5EF4-FFF2-40B4-BE49-F238E27FC236}">
                <a16:creationId xmlns:a16="http://schemas.microsoft.com/office/drawing/2014/main" id="{82D73C83-4695-4947-9D93-D832DDD6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35125"/>
            <a:ext cx="523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181AA-BF89-4B53-A5A3-E4CC0994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38" y="1525588"/>
            <a:ext cx="5915025" cy="327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3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Оптимальные периоды для проведения вакцинации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22177B-66F8-416E-A62F-9B71C6D0A9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9125" y="1943100"/>
          <a:ext cx="5703888" cy="348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1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Хронические заболевания легких</a:t>
                      </a: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ремиссии основного заболевания (через 2-4 недели)  на фоне базисной терапии</a:t>
                      </a: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Хронические заболевания сердца</a:t>
                      </a: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ремиссии основного заболевания (через 2-4 недели)  на фоне базисной терапии при достижении стабильных клинических симптомов и целевых показателей гемодинамики</a:t>
                      </a: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Сахарный диабет</a:t>
                      </a: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состоянии компенсации или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субкомпенсации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Хронические заболевания печени</a:t>
                      </a:r>
                    </a:p>
                    <a:p>
                      <a:pPr marL="0" algn="l" defTabSz="914400" rtl="0" eaLnBrk="1" latinLnBrk="0" hangingPunct="1"/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ремиссии основного заболевания (через 2-4 недели)  на фоне базисной терапии.</a:t>
                      </a: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Хронические заболевания почек</a:t>
                      </a:r>
                    </a:p>
                    <a:p>
                      <a:pPr marL="0" algn="l" defTabSz="914400" rtl="0" eaLnBrk="1" latinLnBrk="0" hangingPunct="1"/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периоде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клинико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–лабораторной ремиссии (через 1 месяц) с учетом расчетной скорости  клубочковой фильтрации.  При планировании назначения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иммуносупрессивных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препаратов, вакцинация должна быть проведена в сроки ≥2 недель до начала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иммуносупрессивной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терапии (лучше за 4 – 6 недель) или через 3 – 6 мес. после окончания лучевой или химиотерапии.</a:t>
                      </a: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ВИЧ-инфицированные и больные СПИД</a:t>
                      </a: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ремиссии хронических заболеваний (через 2-4 недели) с CD4 Т-лимфоцитов ≥200 клеток/мм3. </a:t>
                      </a: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Иммуносупрессивная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терапии (ревматологическая патология, онкология, трансплантация и др.)</a:t>
                      </a:r>
                    </a:p>
                  </a:txBody>
                  <a:tcPr marL="68568" marR="6856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планируемой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иммуносупрессивной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(химиотерапии) не менее, чем за 2 недели до начала, либо не ранее, чем через 3 мес. после химиотерапии.</a:t>
                      </a:r>
                    </a:p>
                  </a:txBody>
                  <a:tcPr marL="68568" marR="68568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C79FFD-F831-437D-9959-1518E7F03362}"/>
              </a:ext>
            </a:extLst>
          </p:cNvPr>
          <p:cNvSpPr txBox="1"/>
          <p:nvPr/>
        </p:nvSpPr>
        <p:spPr>
          <a:xfrm>
            <a:off x="1149350" y="5478463"/>
            <a:ext cx="6716713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50" dirty="0">
                <a:solidFill>
                  <a:schemeClr val="tx1"/>
                </a:solidFill>
              </a:rPr>
              <a:t>1  Пособие для врачей-терапевтов «Краткие алгоритмы ведения пациентов на этапе оказания первичной медико-санитарной помощи» </a:t>
            </a:r>
            <a:r>
              <a:rPr lang="ru-RU" sz="750" dirty="0" err="1"/>
              <a:t>под.редакцией</a:t>
            </a:r>
            <a:r>
              <a:rPr lang="ru-RU" sz="750" dirty="0"/>
              <a:t> </a:t>
            </a:r>
            <a:r>
              <a:rPr lang="ru-RU" sz="750" dirty="0" err="1"/>
              <a:t>Драпкиной</a:t>
            </a:r>
            <a:r>
              <a:rPr lang="ru-RU" sz="750" dirty="0"/>
              <a:t> О.М. </a:t>
            </a:r>
            <a:r>
              <a:rPr lang="ru-RU" sz="750" u="sng" dirty="0">
                <a:hlinkClick r:id="rId3"/>
              </a:rPr>
              <a:t>http://mpmo.ru/archives/11904</a:t>
            </a:r>
            <a:r>
              <a:rPr lang="ru-RU" sz="750" dirty="0"/>
              <a:t> 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F2A062-0A73-4940-AE63-68F5891BEEB7}"/>
              </a:ext>
            </a:extLst>
          </p:cNvPr>
          <p:cNvSpPr txBox="1">
            <a:spLocks/>
          </p:cNvSpPr>
          <p:nvPr/>
        </p:nvSpPr>
        <p:spPr bwMode="auto">
          <a:xfrm>
            <a:off x="1274763" y="946150"/>
            <a:ext cx="64643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/>
          <a:lstStyle>
            <a:lvl1pPr algn="l" defTabSz="81597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20F38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2pPr>
            <a:lvl3pPr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3pPr>
            <a:lvl4pPr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4pPr>
            <a:lvl5pPr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5pPr>
            <a:lvl6pPr marL="457200"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6pPr>
            <a:lvl7pPr marL="914400"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7pPr>
            <a:lvl8pPr marL="1371600"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8pPr>
            <a:lvl9pPr marL="1828800" algn="l" defTabSz="8159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ヒラギノ角ゴ Pro W3" pitchFamily="96" charset="-128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500" dirty="0">
                <a:solidFill>
                  <a:srgbClr val="C00000"/>
                </a:solidFill>
                <a:latin typeface="Arial" charset="0"/>
                <a:cs typeface="Arial" charset="0"/>
              </a:rPr>
              <a:t>Алгоритм</a:t>
            </a:r>
            <a:br>
              <a:rPr lang="ru-RU" sz="15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1500" dirty="0">
                <a:solidFill>
                  <a:srgbClr val="C00000"/>
                </a:solidFill>
                <a:latin typeface="Arial" charset="0"/>
                <a:cs typeface="Arial" charset="0"/>
              </a:rPr>
              <a:t>вакцинопрофилактики респираторных инфекций групп риска</a:t>
            </a:r>
            <a:r>
              <a:rPr lang="ru-RU" sz="1500" kern="0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endParaRPr lang="ru-RU" sz="1500" kern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424" name="Рисунок 7">
            <a:extLst>
              <a:ext uri="{FF2B5EF4-FFF2-40B4-BE49-F238E27FC236}">
                <a16:creationId xmlns:a16="http://schemas.microsoft.com/office/drawing/2014/main" id="{139E60DB-9741-429D-B057-04ADAF80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14">
            <a:off x="1265238" y="318611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Рисунок 9">
            <a:extLst>
              <a:ext uri="{FF2B5EF4-FFF2-40B4-BE49-F238E27FC236}">
                <a16:creationId xmlns:a16="http://schemas.microsoft.com/office/drawing/2014/main" id="{F0FDB717-2C2F-4841-BE8C-F8EE28C7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157413"/>
            <a:ext cx="530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Рисунок 10">
            <a:extLst>
              <a:ext uri="{FF2B5EF4-FFF2-40B4-BE49-F238E27FC236}">
                <a16:creationId xmlns:a16="http://schemas.microsoft.com/office/drawing/2014/main" id="{3DEC65C1-142C-4593-8175-3F5B7F6B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2890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Рисунок 12">
            <a:extLst>
              <a:ext uri="{FF2B5EF4-FFF2-40B4-BE49-F238E27FC236}">
                <a16:creationId xmlns:a16="http://schemas.microsoft.com/office/drawing/2014/main" id="{AB506DBB-0F2D-4536-892B-92E07588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365625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8" name="Рисунок 13">
            <a:extLst>
              <a:ext uri="{FF2B5EF4-FFF2-40B4-BE49-F238E27FC236}">
                <a16:creationId xmlns:a16="http://schemas.microsoft.com/office/drawing/2014/main" id="{13AE2D53-EEFF-472E-962A-79F1F076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713163"/>
            <a:ext cx="5540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9" name="Рисунок 15">
            <a:extLst>
              <a:ext uri="{FF2B5EF4-FFF2-40B4-BE49-F238E27FC236}">
                <a16:creationId xmlns:a16="http://schemas.microsoft.com/office/drawing/2014/main" id="{19961585-FA54-4A43-BF6D-E98996BD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1807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266BC5-3FD0-4151-9006-A9C3D7E0C9B9}"/>
              </a:ext>
            </a:extLst>
          </p:cNvPr>
          <p:cNvSpPr/>
          <p:nvPr/>
        </p:nvSpPr>
        <p:spPr>
          <a:xfrm>
            <a:off x="6180138" y="5573713"/>
            <a:ext cx="2222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Основные клинические рекомендации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C4725E-4214-452F-8D7E-B805EF6D6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246370"/>
            <a:ext cx="8458199" cy="75438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1. 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From the Global Strategy for the Diagnosis, Management and Prevention of COPD, Global Initiative for Chronic Obstructive Lung Disease (GOLD) 2022. [</a:t>
            </a:r>
            <a:r>
              <a:rPr lang="en-US" altLang="en-US" sz="600" dirty="0" err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Электронный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600" dirty="0" err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ресурс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], </a:t>
            </a:r>
            <a:r>
              <a:rPr lang="ru-RU" altLang="en-US" sz="600" dirty="0">
                <a:solidFill>
                  <a:srgbClr val="000000"/>
                </a:solidFill>
                <a:latin typeface="Arial" panose="020B0604020202020204"/>
                <a:ea typeface="MS PGothic" pitchFamily="34" charset="-128"/>
                <a:cs typeface="Arial" pitchFamily="34" charset="0"/>
              </a:rPr>
              <a:t>25.02.2022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. URL: 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  <a:hlinkClick r:id="rId3"/>
              </a:rPr>
              <a:t>http://www.goldcopd.org/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2. Клинические рекомендации "Хроническая </a:t>
            </a:r>
            <a:r>
              <a:rPr lang="ru-RU" altLang="en-US" sz="600" dirty="0" err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обструктивная</a:t>
            </a:r>
            <a:r>
              <a:rPr lang="ru-RU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 болезнь легких" 2021 г. Российское респираторное общество (РРО). [Электронный ресурс]. </a:t>
            </a:r>
            <a:r>
              <a:rPr lang="ru-RU" altLang="en-US" sz="600" dirty="0">
                <a:solidFill>
                  <a:srgbClr val="000000"/>
                </a:solidFill>
                <a:latin typeface="Arial" panose="020B0604020202020204"/>
                <a:ea typeface="MS PGothic" pitchFamily="34" charset="-128"/>
                <a:cs typeface="Arial" pitchFamily="34" charset="0"/>
              </a:rPr>
              <a:t>25.02.2022</a:t>
            </a:r>
            <a:r>
              <a:rPr lang="ru-RU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 URL: </a:t>
            </a:r>
            <a:r>
              <a:rPr lang="ru-RU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  <a:hlinkClick r:id="rId4"/>
              </a:rPr>
              <a:t>https://cr.minzdrav.gov.ru/schema/603_2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 </a:t>
            </a:r>
            <a:endParaRPr lang="en-US" sz="600" dirty="0"/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888168" y="2152779"/>
            <a:ext cx="6902971" cy="12127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GOLD</a:t>
            </a: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 2023 -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The Global Initiative for COPD (</a:t>
            </a: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Глобальная инициатива по ХОБЛ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). </a:t>
            </a: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Международные рекомендации по диагностике и лечению ХОБЛ. Доступны:  </a:t>
            </a:r>
            <a:r>
              <a:rPr lang="en-US" u="sng" dirty="0">
                <a:solidFill>
                  <a:srgbClr val="FFFFFF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</a:t>
            </a:r>
            <a:r>
              <a:rPr lang="ru-RU" u="sng" dirty="0">
                <a:solidFill>
                  <a:srgbClr val="FFFFFF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FFFFFF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goldcopd</a:t>
            </a:r>
            <a:r>
              <a:rPr lang="ru-RU" u="sng" dirty="0">
                <a:solidFill>
                  <a:srgbClr val="FFFFFF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>
                <a:solidFill>
                  <a:srgbClr val="FFFFFF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</a:t>
            </a:r>
            <a:r>
              <a:rPr lang="en-US" u="sng" dirty="0">
                <a:solidFill>
                  <a:srgbClr val="FFFFFF"/>
                </a:solidFill>
                <a:latin typeface="Arial" panose="020B0604020202020204"/>
              </a:rPr>
              <a:t>¹</a:t>
            </a: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  </a:t>
            </a:r>
          </a:p>
        </p:txBody>
      </p:sp>
      <p:sp>
        <p:nvSpPr>
          <p:cNvPr id="5" name="Rounded Rectangle 4">
            <a:hlinkClick r:id="" action="ppaction://noaction"/>
          </p:cNvPr>
          <p:cNvSpPr/>
          <p:nvPr/>
        </p:nvSpPr>
        <p:spPr>
          <a:xfrm>
            <a:off x="888168" y="3674200"/>
            <a:ext cx="6902971" cy="12127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Федеральные клинические рекомендации по диагностике и лечению хронической </a:t>
            </a:r>
            <a:r>
              <a:rPr lang="ru-RU" dirty="0" err="1">
                <a:solidFill>
                  <a:srgbClr val="FFFFFF"/>
                </a:solidFill>
                <a:latin typeface="Arial" panose="020B0604020202020204"/>
              </a:rPr>
              <a:t>обструктивной</a:t>
            </a: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 болезни легких 2021 г. Доступны: </a:t>
            </a:r>
            <a:r>
              <a:rPr lang="en-US" u="sng" dirty="0">
                <a:solidFill>
                  <a:srgbClr val="FFFFFF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https://cr.minzdrav.gov.ru/schema/603_2</a:t>
            </a:r>
            <a:r>
              <a:rPr lang="en-US" u="sng" baseline="30000" dirty="0">
                <a:solidFill>
                  <a:srgbClr val="FFFFFF"/>
                </a:solidFill>
                <a:latin typeface="Arial" panose="020B0604020202020204"/>
              </a:rPr>
              <a:t>2</a:t>
            </a:r>
            <a:r>
              <a:rPr lang="en-US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endParaRPr lang="ru-RU" u="sng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hlinkClick r:id="" action="ppaction://noaction"/>
            <a:extLst>
              <a:ext uri="{FF2B5EF4-FFF2-40B4-BE49-F238E27FC236}">
                <a16:creationId xmlns:a16="http://schemas.microsoft.com/office/drawing/2014/main" id="{E52103AE-EBE9-4260-8694-171FB2494AF8}"/>
              </a:ext>
            </a:extLst>
          </p:cNvPr>
          <p:cNvSpPr txBox="1"/>
          <p:nvPr/>
        </p:nvSpPr>
        <p:spPr>
          <a:xfrm>
            <a:off x="1724747" y="1902505"/>
            <a:ext cx="5337789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900"/>
              </a:spcBef>
              <a:buClr>
                <a:srgbClr val="7F134C"/>
              </a:buClr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570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BA6A3-FDA6-6D38-5FC2-9D22FF9D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Задачи диспансеризации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C23E0-0060-2BE2-34C2-6E6533E6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Основные задачи диспансеризации пациентов с ХОБЛ заключается: в достижении заданных значений параметров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физикального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, лабораторного и инструментального обследования, а также коррекции факторов риска развития данных заболеваний с целью предотвращения прогрессии патологического процесса и развития обострений, снижения числа госпитализаций и осложнений, повышения качества и увеличения продолжительности жизни.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20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2A91-A0C4-DF22-5B6E-039ED194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Диспансеризация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3AE1F-E4E2-15B3-2E70-0EC166495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J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44. Хроническая обструктивная легочная болезнь (легкое течение)</a:t>
            </a:r>
            <a:endParaRPr lang="en-US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PT Sans" panose="020B0503020203020204" pitchFamily="34" charset="0"/>
              </a:rPr>
              <a:t>П</a:t>
            </a:r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роводится 1 раз в год: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медицинский осмотр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общий анализ мокроты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спирометрия 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бронходилатационным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тестом </a:t>
            </a:r>
          </a:p>
          <a:p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по показаниям: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</a:t>
            </a:r>
            <a:r>
              <a:rPr lang="en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Rh-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графия ОГК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бронхоскопическое исследование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Консультация врача-пульмонолога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2A91-A0C4-DF22-5B6E-039ED194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Диспансеризация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3AE1F-E4E2-15B3-2E70-0EC166495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J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44. Хроническая обструктивная легочная болезнь (среднетяжелое течение)</a:t>
            </a:r>
            <a:endParaRPr lang="en-US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PT Sans" panose="020B0503020203020204" pitchFamily="34" charset="0"/>
              </a:rPr>
              <a:t>П</a:t>
            </a:r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роводится 1 раз в год: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медицинский осмотр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общий анализ мокроты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спирометрия 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бронходилатационным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тестом </a:t>
            </a:r>
          </a:p>
          <a:p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по показаниям: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</a:t>
            </a:r>
            <a:r>
              <a:rPr lang="en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Rh-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графия ОГК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бронхоскопическое исследование </a:t>
            </a:r>
          </a:p>
          <a:p>
            <a:r>
              <a:rPr lang="ru-RU" dirty="0">
                <a:solidFill>
                  <a:srgbClr val="333333"/>
                </a:solidFill>
                <a:latin typeface="PT Sans" panose="020B0503020203020204" pitchFamily="34" charset="0"/>
              </a:rPr>
              <a:t>-  Эхо -КГ</a:t>
            </a:r>
            <a:endParaRPr lang="ru-RU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Консультация врача-пульмонолога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90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2A91-A0C4-DF22-5B6E-039ED194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Диспансеризация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3AE1F-E4E2-15B3-2E70-0EC166495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J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44. Хроническая обструктивная легочная болезнь (тяжелое,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крайнетяжелое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течение)</a:t>
            </a:r>
            <a:endParaRPr lang="en-US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PT Sans" panose="020B0503020203020204" pitchFamily="34" charset="0"/>
              </a:rPr>
              <a:t>П</a:t>
            </a:r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роводится 1 раз в 6 </a:t>
            </a:r>
            <a:r>
              <a:rPr lang="ru-RU" b="1" i="0" dirty="0" err="1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мес</a:t>
            </a:r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: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медицинский осмотр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ОАК, ОАМ, общий анализ мокроты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спирометрия 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бронходилатационным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тестом </a:t>
            </a:r>
          </a:p>
          <a:p>
            <a:r>
              <a:rPr lang="ru-RU" b="1" i="0" dirty="0">
                <a:solidFill>
                  <a:srgbClr val="C00000"/>
                </a:solidFill>
                <a:effectLst/>
                <a:latin typeface="PT Sans" panose="020B0503020203020204" pitchFamily="34" charset="0"/>
              </a:rPr>
              <a:t>по показаниям: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</a:t>
            </a:r>
            <a:r>
              <a:rPr lang="en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Rh-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графия ОГК, КТ ОГК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-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пульсоксиметрия</a:t>
            </a:r>
            <a:endParaRPr lang="ru-RU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– бронхоскопическое исследование </a:t>
            </a:r>
          </a:p>
          <a:p>
            <a:r>
              <a:rPr lang="ru-RU" dirty="0">
                <a:solidFill>
                  <a:srgbClr val="333333"/>
                </a:solidFill>
                <a:latin typeface="PT Sans" panose="020B0503020203020204" pitchFamily="34" charset="0"/>
              </a:rPr>
              <a:t>-  Эхо -КГ</a:t>
            </a:r>
            <a:endParaRPr lang="ru-RU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46290-FEBC-7A7F-B1A1-9CBEABBD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A2B40-046B-ED8F-40A4-AF5ACAB7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1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863" y="-14661"/>
            <a:ext cx="7820882" cy="6872661"/>
            <a:chOff x="94982" y="0"/>
            <a:chExt cx="7366634" cy="10716260"/>
          </a:xfrm>
        </p:grpSpPr>
        <p:sp>
          <p:nvSpPr>
            <p:cNvPr id="3" name="object 3"/>
            <p:cNvSpPr/>
            <p:nvPr/>
          </p:nvSpPr>
          <p:spPr>
            <a:xfrm>
              <a:off x="119112" y="23822"/>
              <a:ext cx="7318375" cy="10668000"/>
            </a:xfrm>
            <a:custGeom>
              <a:avLst/>
              <a:gdLst/>
              <a:ahLst/>
              <a:cxnLst/>
              <a:rect l="l" t="t" r="r" b="b"/>
              <a:pathLst>
                <a:path w="7318375" h="10668000">
                  <a:moveTo>
                    <a:pt x="0" y="0"/>
                  </a:moveTo>
                  <a:lnTo>
                    <a:pt x="7318274" y="0"/>
                  </a:lnTo>
                  <a:lnTo>
                    <a:pt x="7318274" y="10667719"/>
                  </a:lnTo>
                </a:path>
                <a:path w="7318375" h="10668000">
                  <a:moveTo>
                    <a:pt x="0" y="10667719"/>
                  </a:moveTo>
                  <a:lnTo>
                    <a:pt x="0" y="0"/>
                  </a:lnTo>
                </a:path>
              </a:pathLst>
            </a:custGeom>
            <a:ln w="4764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42935" y="6555954"/>
              <a:ext cx="7270750" cy="48260"/>
            </a:xfrm>
            <a:custGeom>
              <a:avLst/>
              <a:gdLst/>
              <a:ahLst/>
              <a:cxnLst/>
              <a:rect l="l" t="t" r="r" b="b"/>
              <a:pathLst>
                <a:path w="7270750" h="48259">
                  <a:moveTo>
                    <a:pt x="7270629" y="47645"/>
                  </a:moveTo>
                  <a:lnTo>
                    <a:pt x="0" y="47645"/>
                  </a:lnTo>
                  <a:lnTo>
                    <a:pt x="0" y="0"/>
                  </a:lnTo>
                  <a:lnTo>
                    <a:pt x="7270629" y="0"/>
                  </a:lnTo>
                  <a:lnTo>
                    <a:pt x="7270629" y="47645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3049" y="428805"/>
              <a:ext cx="1619930" cy="10863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28597" y="1403550"/>
            <a:ext cx="1486850" cy="14146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66" spc="-3" dirty="0">
                <a:solidFill>
                  <a:srgbClr val="2C2C2C"/>
                </a:solidFill>
                <a:latin typeface="Palatino Linotype"/>
                <a:cs typeface="Palatino Linotype"/>
              </a:rPr>
              <a:t>Клинические</a:t>
            </a:r>
            <a:r>
              <a:rPr sz="866" spc="-48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рекомендации</a:t>
            </a:r>
            <a:endParaRPr sz="866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11678" y="1597079"/>
            <a:ext cx="6128214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spcBef>
                <a:spcPts val="64"/>
              </a:spcBef>
            </a:pPr>
            <a:r>
              <a:rPr sz="2400" spc="-3" dirty="0">
                <a:solidFill>
                  <a:srgbClr val="C00000"/>
                </a:solidFill>
              </a:rPr>
              <a:t>Хроническая</a:t>
            </a:r>
            <a:r>
              <a:rPr sz="2400" spc="35" dirty="0">
                <a:solidFill>
                  <a:srgbClr val="C00000"/>
                </a:solidFill>
              </a:rPr>
              <a:t> </a:t>
            </a:r>
            <a:r>
              <a:rPr sz="2400" spc="-13" dirty="0">
                <a:solidFill>
                  <a:srgbClr val="C00000"/>
                </a:solidFill>
              </a:rPr>
              <a:t>обструктивная</a:t>
            </a:r>
            <a:r>
              <a:rPr sz="2400" spc="35" dirty="0">
                <a:solidFill>
                  <a:srgbClr val="C00000"/>
                </a:solidFill>
              </a:rPr>
              <a:t> </a:t>
            </a:r>
            <a:r>
              <a:rPr sz="2400" spc="-3" dirty="0">
                <a:solidFill>
                  <a:srgbClr val="C00000"/>
                </a:solidFill>
              </a:rPr>
              <a:t>болезнь</a:t>
            </a:r>
            <a:r>
              <a:rPr sz="2400" spc="-16" dirty="0">
                <a:solidFill>
                  <a:srgbClr val="C00000"/>
                </a:solidFill>
              </a:rPr>
              <a:t> </a:t>
            </a:r>
            <a:r>
              <a:rPr sz="2400" spc="16" dirty="0">
                <a:solidFill>
                  <a:srgbClr val="C00000"/>
                </a:solidFill>
              </a:rPr>
              <a:t>легких</a:t>
            </a:r>
          </a:p>
        </p:txBody>
      </p:sp>
      <p:sp>
        <p:nvSpPr>
          <p:cNvPr id="8" name="object 8"/>
          <p:cNvSpPr/>
          <p:nvPr/>
        </p:nvSpPr>
        <p:spPr>
          <a:xfrm>
            <a:off x="2313898" y="3721744"/>
            <a:ext cx="37059" cy="37059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6481" y="57173"/>
                </a:moveTo>
                <a:lnTo>
                  <a:pt x="20692" y="57173"/>
                </a:lnTo>
                <a:lnTo>
                  <a:pt x="13954" y="54382"/>
                </a:lnTo>
                <a:lnTo>
                  <a:pt x="2790" y="43218"/>
                </a:lnTo>
                <a:lnTo>
                  <a:pt x="0" y="36480"/>
                </a:lnTo>
                <a:lnTo>
                  <a:pt x="0" y="20692"/>
                </a:lnTo>
                <a:lnTo>
                  <a:pt x="2790" y="13954"/>
                </a:lnTo>
                <a:lnTo>
                  <a:pt x="13954" y="2791"/>
                </a:lnTo>
                <a:lnTo>
                  <a:pt x="20692" y="0"/>
                </a:lnTo>
                <a:lnTo>
                  <a:pt x="36481" y="0"/>
                </a:lnTo>
                <a:lnTo>
                  <a:pt x="43219" y="2791"/>
                </a:lnTo>
                <a:lnTo>
                  <a:pt x="54383" y="13954"/>
                </a:lnTo>
                <a:lnTo>
                  <a:pt x="57174" y="20692"/>
                </a:lnTo>
                <a:lnTo>
                  <a:pt x="57174" y="28587"/>
                </a:lnTo>
                <a:lnTo>
                  <a:pt x="57174" y="36480"/>
                </a:lnTo>
                <a:lnTo>
                  <a:pt x="54383" y="43218"/>
                </a:lnTo>
                <a:lnTo>
                  <a:pt x="43219" y="54382"/>
                </a:lnTo>
                <a:lnTo>
                  <a:pt x="36481" y="57173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2293530" y="2091676"/>
            <a:ext cx="3760497" cy="2017831"/>
          </a:xfrm>
          <a:prstGeom prst="rect">
            <a:avLst/>
          </a:prstGeom>
        </p:spPr>
        <p:txBody>
          <a:bodyPr vert="horz" wrap="square" lIns="0" tIns="35023" rIns="0" bIns="0" rtlCol="0">
            <a:spAutoFit/>
          </a:bodyPr>
          <a:lstStyle/>
          <a:p>
            <a:pPr marL="8145">
              <a:spcBef>
                <a:spcPts val="276"/>
              </a:spcBef>
            </a:pP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Кодирование</a:t>
            </a:r>
            <a:r>
              <a:rPr sz="866" spc="-6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-16" dirty="0">
                <a:solidFill>
                  <a:srgbClr val="2C2C2C"/>
                </a:solidFill>
                <a:latin typeface="Palatino Linotype"/>
                <a:cs typeface="Palatino Linotype"/>
              </a:rPr>
              <a:t>по</a:t>
            </a:r>
            <a:r>
              <a:rPr sz="866" spc="-6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-13" dirty="0">
                <a:solidFill>
                  <a:srgbClr val="2C2C2C"/>
                </a:solidFill>
                <a:latin typeface="Palatino Linotype"/>
                <a:cs typeface="Palatino Linotype"/>
              </a:rPr>
              <a:t>Международной</a:t>
            </a:r>
            <a:r>
              <a:rPr sz="866" spc="-6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3" dirty="0">
                <a:solidFill>
                  <a:srgbClr val="2C2C2C"/>
                </a:solidFill>
                <a:latin typeface="Palatino Linotype"/>
                <a:cs typeface="Palatino Linotype"/>
              </a:rPr>
              <a:t>статистической</a:t>
            </a:r>
            <a:endParaRPr sz="866" dirty="0">
              <a:latin typeface="Palatino Linotype"/>
              <a:cs typeface="Palatino Linotype"/>
            </a:endParaRPr>
          </a:p>
          <a:p>
            <a:pPr marL="8145">
              <a:spcBef>
                <a:spcPts val="212"/>
              </a:spcBef>
            </a:pP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классификации</a:t>
            </a:r>
            <a:r>
              <a:rPr sz="866" spc="-3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болезней </a:t>
            </a:r>
            <a:r>
              <a:rPr sz="866" spc="-19" dirty="0">
                <a:solidFill>
                  <a:srgbClr val="2C2C2C"/>
                </a:solidFill>
                <a:latin typeface="Palatino Linotype"/>
                <a:cs typeface="Palatino Linotype"/>
              </a:rPr>
              <a:t>и</a:t>
            </a:r>
            <a:r>
              <a:rPr sz="866" spc="-3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проблем,</a:t>
            </a:r>
            <a:r>
              <a:rPr sz="866" spc="-35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19" dirty="0">
                <a:solidFill>
                  <a:srgbClr val="2C2C2C"/>
                </a:solidFill>
                <a:latin typeface="Palatino Linotype"/>
                <a:cs typeface="Palatino Linotype"/>
              </a:rPr>
              <a:t>связанных</a:t>
            </a:r>
            <a:r>
              <a:rPr sz="866" spc="-3" dirty="0">
                <a:solidFill>
                  <a:srgbClr val="2C2C2C"/>
                </a:solidFill>
                <a:latin typeface="Palatino Linotype"/>
                <a:cs typeface="Palatino Linotype"/>
              </a:rPr>
              <a:t> со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16" dirty="0">
                <a:solidFill>
                  <a:srgbClr val="2C2C2C"/>
                </a:solidFill>
                <a:latin typeface="Palatino Linotype"/>
                <a:cs typeface="Palatino Linotype"/>
              </a:rPr>
              <a:t>здоровьем:</a:t>
            </a:r>
            <a:r>
              <a:rPr sz="866" b="1" spc="16" dirty="0">
                <a:solidFill>
                  <a:srgbClr val="212121"/>
                </a:solidFill>
                <a:latin typeface="Palatino Linotype"/>
                <a:cs typeface="Palatino Linotype"/>
              </a:rPr>
              <a:t>J44</a:t>
            </a:r>
            <a:endParaRPr sz="866" dirty="0">
              <a:latin typeface="Palatino Linotype"/>
              <a:cs typeface="Palatino Linotype"/>
            </a:endParaRPr>
          </a:p>
          <a:p>
            <a:pPr marL="8145" marR="1466012">
              <a:lnSpc>
                <a:spcPct val="166700"/>
              </a:lnSpc>
            </a:pPr>
            <a:r>
              <a:rPr sz="866" spc="-26" dirty="0">
                <a:solidFill>
                  <a:srgbClr val="2C2C2C"/>
                </a:solidFill>
                <a:latin typeface="Palatino Linotype"/>
                <a:cs typeface="Palatino Linotype"/>
              </a:rPr>
              <a:t>Год </a:t>
            </a:r>
            <a:r>
              <a:rPr sz="866" spc="-3" dirty="0">
                <a:solidFill>
                  <a:srgbClr val="2C2C2C"/>
                </a:solidFill>
                <a:latin typeface="Palatino Linotype"/>
                <a:cs typeface="Palatino Linotype"/>
              </a:rPr>
              <a:t>утверждения </a:t>
            </a:r>
            <a:r>
              <a:rPr sz="866" spc="6" dirty="0">
                <a:solidFill>
                  <a:srgbClr val="2C2C2C"/>
                </a:solidFill>
                <a:latin typeface="Palatino Linotype"/>
                <a:cs typeface="Palatino Linotype"/>
              </a:rPr>
              <a:t>(частота </a:t>
            </a:r>
            <a:r>
              <a:rPr sz="866" spc="16" dirty="0">
                <a:solidFill>
                  <a:srgbClr val="2C2C2C"/>
                </a:solidFill>
                <a:latin typeface="Palatino Linotype"/>
                <a:cs typeface="Palatino Linotype"/>
              </a:rPr>
              <a:t>пересмотра):</a:t>
            </a:r>
            <a:r>
              <a:rPr sz="866" b="1" spc="16" dirty="0">
                <a:solidFill>
                  <a:srgbClr val="212121"/>
                </a:solidFill>
                <a:latin typeface="Palatino Linotype"/>
                <a:cs typeface="Palatino Linotype"/>
              </a:rPr>
              <a:t>2021 </a:t>
            </a:r>
            <a:r>
              <a:rPr sz="866" b="1" spc="-208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sz="866" spc="3" dirty="0">
                <a:solidFill>
                  <a:srgbClr val="2C2C2C"/>
                </a:solidFill>
                <a:latin typeface="Palatino Linotype"/>
                <a:cs typeface="Palatino Linotype"/>
              </a:rPr>
              <a:t>Возрастная</a:t>
            </a: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3" dirty="0">
                <a:solidFill>
                  <a:srgbClr val="2C2C2C"/>
                </a:solidFill>
                <a:latin typeface="Palatino Linotype"/>
                <a:cs typeface="Palatino Linotype"/>
              </a:rPr>
              <a:t>категория:</a:t>
            </a:r>
            <a:r>
              <a:rPr sz="866" b="1" spc="3" dirty="0">
                <a:solidFill>
                  <a:srgbClr val="212121"/>
                </a:solidFill>
                <a:latin typeface="Palatino Linotype"/>
                <a:cs typeface="Palatino Linotype"/>
              </a:rPr>
              <a:t>Взрослые</a:t>
            </a:r>
            <a:endParaRPr sz="866" dirty="0">
              <a:latin typeface="Palatino Linotype"/>
              <a:cs typeface="Palatino Linotype"/>
            </a:endParaRPr>
          </a:p>
          <a:p>
            <a:pPr marL="8145" marR="2206755">
              <a:lnSpc>
                <a:spcPct val="166700"/>
              </a:lnSpc>
            </a:pPr>
            <a:r>
              <a:rPr sz="866" spc="-64" dirty="0">
                <a:solidFill>
                  <a:srgbClr val="2C2C2C"/>
                </a:solidFill>
                <a:latin typeface="Palatino Linotype"/>
                <a:cs typeface="Palatino Linotype"/>
              </a:rPr>
              <a:t>Г</a:t>
            </a:r>
            <a:r>
              <a:rPr sz="866" spc="-29" dirty="0">
                <a:solidFill>
                  <a:srgbClr val="2C2C2C"/>
                </a:solidFill>
                <a:latin typeface="Palatino Linotype"/>
                <a:cs typeface="Palatino Linotype"/>
              </a:rPr>
              <a:t>о</a:t>
            </a:r>
            <a:r>
              <a:rPr sz="866" spc="16" dirty="0">
                <a:solidFill>
                  <a:srgbClr val="2C2C2C"/>
                </a:solidFill>
                <a:latin typeface="Palatino Linotype"/>
                <a:cs typeface="Palatino Linotype"/>
              </a:rPr>
              <a:t>д</a:t>
            </a:r>
            <a:r>
              <a:rPr sz="866" spc="-6" dirty="0">
                <a:solidFill>
                  <a:srgbClr val="2C2C2C"/>
                </a:solidFill>
                <a:latin typeface="Palatino Linotype"/>
                <a:cs typeface="Palatino Linotype"/>
              </a:rPr>
              <a:t> о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к</a:t>
            </a:r>
            <a:r>
              <a:rPr sz="866" spc="-6" dirty="0">
                <a:solidFill>
                  <a:srgbClr val="2C2C2C"/>
                </a:solidFill>
                <a:latin typeface="Palatino Linotype"/>
                <a:cs typeface="Palatino Linotype"/>
              </a:rPr>
              <a:t>о</a:t>
            </a:r>
            <a:r>
              <a:rPr sz="866" spc="22" dirty="0">
                <a:solidFill>
                  <a:srgbClr val="2C2C2C"/>
                </a:solidFill>
                <a:latin typeface="Palatino Linotype"/>
                <a:cs typeface="Palatino Linotype"/>
              </a:rPr>
              <a:t>н</a:t>
            </a:r>
            <a:r>
              <a:rPr sz="866" spc="19" dirty="0">
                <a:solidFill>
                  <a:srgbClr val="2C2C2C"/>
                </a:solidFill>
                <a:latin typeface="Palatino Linotype"/>
                <a:cs typeface="Palatino Linotype"/>
              </a:rPr>
              <a:t>ч</a:t>
            </a:r>
            <a:r>
              <a:rPr sz="866" spc="3" dirty="0">
                <a:solidFill>
                  <a:srgbClr val="2C2C2C"/>
                </a:solidFill>
                <a:latin typeface="Palatino Linotype"/>
                <a:cs typeface="Palatino Linotype"/>
              </a:rPr>
              <a:t>а</a:t>
            </a:r>
            <a:r>
              <a:rPr sz="866" spc="22" dirty="0">
                <a:solidFill>
                  <a:srgbClr val="2C2C2C"/>
                </a:solidFill>
                <a:latin typeface="Palatino Linotype"/>
                <a:cs typeface="Palatino Linotype"/>
              </a:rPr>
              <a:t>н</a:t>
            </a:r>
            <a:r>
              <a:rPr sz="866" spc="-19" dirty="0">
                <a:solidFill>
                  <a:srgbClr val="2C2C2C"/>
                </a:solidFill>
                <a:latin typeface="Palatino Linotype"/>
                <a:cs typeface="Palatino Linotype"/>
              </a:rPr>
              <a:t>и</a:t>
            </a: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я</a:t>
            </a:r>
            <a:r>
              <a:rPr sz="866" spc="-22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spc="16" dirty="0">
                <a:solidFill>
                  <a:srgbClr val="2C2C2C"/>
                </a:solidFill>
                <a:latin typeface="Palatino Linotype"/>
                <a:cs typeface="Palatino Linotype"/>
              </a:rPr>
              <a:t>д</a:t>
            </a:r>
            <a:r>
              <a:rPr sz="866" spc="19" dirty="0">
                <a:solidFill>
                  <a:srgbClr val="2C2C2C"/>
                </a:solidFill>
                <a:latin typeface="Palatino Linotype"/>
                <a:cs typeface="Palatino Linotype"/>
              </a:rPr>
              <a:t>е</a:t>
            </a:r>
            <a:r>
              <a:rPr sz="866" spc="-19" dirty="0">
                <a:solidFill>
                  <a:srgbClr val="2C2C2C"/>
                </a:solidFill>
                <a:latin typeface="Palatino Linotype"/>
                <a:cs typeface="Palatino Linotype"/>
              </a:rPr>
              <a:t>й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с</a:t>
            </a:r>
            <a:r>
              <a:rPr sz="866" spc="19" dirty="0">
                <a:solidFill>
                  <a:srgbClr val="2C2C2C"/>
                </a:solidFill>
                <a:latin typeface="Palatino Linotype"/>
                <a:cs typeface="Palatino Linotype"/>
              </a:rPr>
              <a:t>т</a:t>
            </a:r>
            <a:r>
              <a:rPr sz="866" spc="48" dirty="0">
                <a:solidFill>
                  <a:srgbClr val="2C2C2C"/>
                </a:solidFill>
                <a:latin typeface="Palatino Linotype"/>
                <a:cs typeface="Palatino Linotype"/>
              </a:rPr>
              <a:t>в</a:t>
            </a:r>
            <a:r>
              <a:rPr sz="866" spc="-19" dirty="0">
                <a:solidFill>
                  <a:srgbClr val="2C2C2C"/>
                </a:solidFill>
                <a:latin typeface="Palatino Linotype"/>
                <a:cs typeface="Palatino Linotype"/>
              </a:rPr>
              <a:t>и</a:t>
            </a: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я</a:t>
            </a:r>
            <a:r>
              <a:rPr sz="866" spc="77" dirty="0">
                <a:solidFill>
                  <a:srgbClr val="2C2C2C"/>
                </a:solidFill>
                <a:latin typeface="Palatino Linotype"/>
                <a:cs typeface="Palatino Linotype"/>
              </a:rPr>
              <a:t>:</a:t>
            </a:r>
            <a:r>
              <a:rPr sz="866" b="1" spc="45" dirty="0">
                <a:solidFill>
                  <a:srgbClr val="212121"/>
                </a:solidFill>
                <a:latin typeface="Palatino Linotype"/>
                <a:cs typeface="Palatino Linotype"/>
              </a:rPr>
              <a:t>2023  </a:t>
            </a:r>
            <a:r>
              <a:rPr sz="866" spc="29" dirty="0">
                <a:solidFill>
                  <a:srgbClr val="2C2C2C"/>
                </a:solidFill>
                <a:latin typeface="Palatino Linotype"/>
                <a:cs typeface="Palatino Linotype"/>
              </a:rPr>
              <a:t>ID:</a:t>
            </a:r>
            <a:r>
              <a:rPr sz="866" b="1" spc="29" dirty="0">
                <a:solidFill>
                  <a:srgbClr val="212121"/>
                </a:solidFill>
                <a:latin typeface="Palatino Linotype"/>
                <a:cs typeface="Palatino Linotype"/>
              </a:rPr>
              <a:t>603</a:t>
            </a:r>
            <a:endParaRPr sz="866" dirty="0">
              <a:latin typeface="Palatino Linotype"/>
              <a:cs typeface="Palatino Linotype"/>
            </a:endParaRPr>
          </a:p>
          <a:p>
            <a:pPr marL="796533" algn="ctr">
              <a:spcBef>
                <a:spcPts val="693"/>
              </a:spcBef>
            </a:pPr>
            <a:r>
              <a:rPr sz="866" spc="-3" dirty="0">
                <a:solidFill>
                  <a:srgbClr val="2C2C2C"/>
                </a:solidFill>
                <a:latin typeface="Palatino Linotype"/>
                <a:cs typeface="Palatino Linotype"/>
              </a:rPr>
              <a:t>Разработчик</a:t>
            </a:r>
            <a:r>
              <a:rPr sz="866" spc="-13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клинической</a:t>
            </a:r>
            <a:r>
              <a:rPr sz="866" spc="-10" dirty="0">
                <a:solidFill>
                  <a:srgbClr val="2C2C2C"/>
                </a:solidFill>
                <a:latin typeface="Palatino Linotype"/>
                <a:cs typeface="Palatino Linotype"/>
              </a:rPr>
              <a:t> </a:t>
            </a:r>
            <a:r>
              <a:rPr sz="866" dirty="0">
                <a:solidFill>
                  <a:srgbClr val="2C2C2C"/>
                </a:solidFill>
                <a:latin typeface="Palatino Linotype"/>
                <a:cs typeface="Palatino Linotype"/>
              </a:rPr>
              <a:t>рекомендации</a:t>
            </a:r>
            <a:endParaRPr sz="866" dirty="0">
              <a:latin typeface="Palatino Linotype"/>
              <a:cs typeface="Palatino Linotype"/>
            </a:endParaRPr>
          </a:p>
          <a:p>
            <a:pPr>
              <a:spcBef>
                <a:spcPts val="6"/>
              </a:spcBef>
            </a:pPr>
            <a:endParaRPr sz="866" dirty="0">
              <a:latin typeface="Palatino Linotype"/>
              <a:cs typeface="Palatino Linotype"/>
            </a:endParaRPr>
          </a:p>
          <a:p>
            <a:pPr marL="136421"/>
            <a:r>
              <a:rPr sz="866" b="1" spc="-6" dirty="0">
                <a:solidFill>
                  <a:srgbClr val="212121"/>
                </a:solidFill>
                <a:latin typeface="Palatino Linotype"/>
                <a:cs typeface="Palatino Linotype"/>
              </a:rPr>
              <a:t>Российское</a:t>
            </a:r>
            <a:r>
              <a:rPr sz="866" b="1" spc="16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sz="866" b="1" spc="-13" dirty="0">
                <a:solidFill>
                  <a:srgbClr val="212121"/>
                </a:solidFill>
                <a:latin typeface="Palatino Linotype"/>
                <a:cs typeface="Palatino Linotype"/>
              </a:rPr>
              <a:t>респираторное</a:t>
            </a:r>
            <a:r>
              <a:rPr sz="866" b="1" spc="16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sz="866" b="1" dirty="0">
                <a:solidFill>
                  <a:srgbClr val="212121"/>
                </a:solidFill>
                <a:latin typeface="Palatino Linotype"/>
                <a:cs typeface="Palatino Linotype"/>
              </a:rPr>
              <a:t>общества</a:t>
            </a:r>
            <a:endParaRPr sz="866" dirty="0">
              <a:latin typeface="Palatino Linotype"/>
              <a:cs typeface="Palatino Linotype"/>
            </a:endParaRPr>
          </a:p>
          <a:p>
            <a:pPr>
              <a:spcBef>
                <a:spcPts val="3"/>
              </a:spcBef>
            </a:pPr>
            <a:endParaRPr sz="1154" dirty="0">
              <a:latin typeface="Palatino Linotype"/>
              <a:cs typeface="Palatino Linotype"/>
            </a:endParaRPr>
          </a:p>
          <a:p>
            <a:pPr marL="796533" algn="ctr"/>
            <a:r>
              <a:rPr sz="866" spc="-10" dirty="0">
                <a:solidFill>
                  <a:srgbClr val="212121"/>
                </a:solidFill>
                <a:latin typeface="Palatino Linotype"/>
                <a:cs typeface="Palatino Linotype"/>
              </a:rPr>
              <a:t>Одобрено</a:t>
            </a:r>
            <a:r>
              <a:rPr sz="866" spc="-6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sz="866" dirty="0">
                <a:solidFill>
                  <a:srgbClr val="212121"/>
                </a:solidFill>
                <a:latin typeface="Palatino Linotype"/>
                <a:cs typeface="Palatino Linotype"/>
              </a:rPr>
              <a:t>Научно-практическим</a:t>
            </a:r>
            <a:r>
              <a:rPr sz="866" spc="-3" dirty="0">
                <a:solidFill>
                  <a:srgbClr val="212121"/>
                </a:solidFill>
                <a:latin typeface="Palatino Linotype"/>
                <a:cs typeface="Palatino Linotype"/>
              </a:rPr>
              <a:t> Советом </a:t>
            </a:r>
            <a:r>
              <a:rPr sz="866" dirty="0">
                <a:solidFill>
                  <a:srgbClr val="212121"/>
                </a:solidFill>
                <a:latin typeface="Palatino Linotype"/>
                <a:cs typeface="Palatino Linotype"/>
              </a:rPr>
              <a:t>Минздрава</a:t>
            </a:r>
            <a:r>
              <a:rPr sz="866" spc="-3" dirty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sz="866" spc="3" dirty="0">
                <a:solidFill>
                  <a:srgbClr val="212121"/>
                </a:solidFill>
                <a:latin typeface="Palatino Linotype"/>
                <a:cs typeface="Palatino Linotype"/>
              </a:rPr>
              <a:t>РФ</a:t>
            </a:r>
            <a:endParaRPr sz="866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4828DD-0F8B-4BAA-A542-38885875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08EAB-A46E-4F19-8F51-8F6A721F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0348"/>
            <a:ext cx="8458200" cy="32008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настоящее время ХОБЛ является глобальной проблемой. По данным ВОЗ, сегодня </a:t>
            </a:r>
            <a:r>
              <a:rPr lang="ru-RU" b="1" dirty="0"/>
              <a:t>ХОБЛ является 3-й лидирующей причиной смерти в мире</a:t>
            </a:r>
            <a:r>
              <a:rPr lang="ru-RU" dirty="0"/>
              <a:t>, ежегодно от ХОБЛ умирает около 2,8 млн человек, что составляет 4.8% всех причин смерти</a:t>
            </a:r>
            <a:r>
              <a:rPr lang="ru-RU" baseline="30000" dirty="0"/>
              <a:t>1,2</a:t>
            </a:r>
            <a:r>
              <a:rPr lang="ru-RU" dirty="0"/>
              <a:t> </a:t>
            </a:r>
          </a:p>
          <a:p>
            <a:r>
              <a:rPr lang="ru-RU" dirty="0"/>
              <a:t>В некоторых странах мира распространенность ХОБЛ очень высока (свыше 20% в Чили), в других – меньше (около 6% в Мексике). Причинами такой вариабельности служат различия в образе жизни людей и их контакте с разнообразными повреждающими агентами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EE4FE-F3CC-49BC-9954-B26D55592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246370"/>
            <a:ext cx="8458199" cy="75438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ru-RU" dirty="0"/>
              <a:t>ХОБЛ –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легких</a:t>
            </a:r>
          </a:p>
          <a:p>
            <a:pPr marL="171450" indent="-171450">
              <a:buAutoNum type="arabicPeriod"/>
            </a:pPr>
            <a:r>
              <a:rPr lang="en-US" altLang="en-US" dirty="0">
                <a:ea typeface="MS PGothic" pitchFamily="34" charset="-128"/>
                <a:cs typeface="Arial" pitchFamily="34" charset="0"/>
              </a:rPr>
              <a:t>From the Global Strategy for the Diagnosis, Management and Prevention of COPD, Global Initiative for Chronic Obstructive Lung Disease (GOLD) 20</a:t>
            </a:r>
            <a:r>
              <a:rPr lang="ru-RU" altLang="en-US" dirty="0">
                <a:ea typeface="MS PGothic" pitchFamily="34" charset="-128"/>
                <a:cs typeface="Arial" pitchFamily="34" charset="0"/>
              </a:rPr>
              <a:t>22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 [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Электронный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ресурс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], </a:t>
            </a:r>
            <a:r>
              <a:rPr lang="ru-RU" altLang="en-US" dirty="0">
                <a:ea typeface="MS PGothic" pitchFamily="34" charset="-128"/>
                <a:cs typeface="Arial" pitchFamily="34" charset="0"/>
              </a:rPr>
              <a:t>25.02.2022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г. URL: </a:t>
            </a:r>
            <a:r>
              <a:rPr lang="en-US" altLang="en-US" dirty="0">
                <a:ea typeface="MS PGothic" pitchFamily="34" charset="-128"/>
                <a:cs typeface="Arial" pitchFamily="34" charset="0"/>
                <a:hlinkClick r:id="rId3"/>
              </a:rPr>
              <a:t>http://www.goldcopd.org/</a:t>
            </a:r>
            <a:endParaRPr lang="ru-RU" altLang="en-US" dirty="0">
              <a:ea typeface="MS PGothic" pitchFamily="34" charset="-128"/>
              <a:cs typeface="Arial" pitchFamily="34" charset="0"/>
            </a:endParaRPr>
          </a:p>
          <a:p>
            <a:pPr marL="171450" indent="-171450">
              <a:buFontTx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Хронической обструктивной болезни легких 2021. Российское респираторное общество.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25.02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en-US" dirty="0">
                <a:hlinkClick r:id="rId4"/>
              </a:rPr>
              <a:t>http://cr.rosminzdrav.ru/#!/recomend/908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</a:t>
            </a:r>
          </a:p>
          <a:p>
            <a:pPr marL="171450" indent="-171450">
              <a:buFont typeface="+mj-lt"/>
              <a:buAutoNum type="arabicPeriod"/>
            </a:pPr>
            <a:r>
              <a:rPr lang="en-US" dirty="0"/>
              <a:t>Lamprecht B, </a:t>
            </a:r>
            <a:r>
              <a:rPr lang="en-US" dirty="0" err="1"/>
              <a:t>McBurnie</a:t>
            </a:r>
            <a:r>
              <a:rPr lang="en-US" dirty="0"/>
              <a:t> MA, Vollmer WM, et al., BOLD Collaborative Research Group: COPD in never smokers: results form the population-based burden of obstructive lung disease study. Chest 2011; 139: 752–763. </a:t>
            </a:r>
            <a:endParaRPr lang="ru-RU" dirty="0"/>
          </a:p>
          <a:p>
            <a:pPr marL="171450" indent="-171450">
              <a:buFont typeface="+mj-lt"/>
              <a:buAutoNum type="arabicPeriod"/>
            </a:pPr>
            <a:r>
              <a:rPr lang="en-US" dirty="0" err="1"/>
              <a:t>Chuchalin</a:t>
            </a:r>
            <a:r>
              <a:rPr lang="en-US" dirty="0"/>
              <a:t> AG, </a:t>
            </a:r>
            <a:r>
              <a:rPr lang="en-US" dirty="0" err="1"/>
              <a:t>Khaltaev</a:t>
            </a:r>
            <a:r>
              <a:rPr lang="en-US" dirty="0"/>
              <a:t> N, Antonov NS et al. Chronic respiratory diseases and risk factors in 12 regions of the Russian Federation // Int J COPD 2014; 12: 963-74.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9201EB-A66A-42E0-9775-B4147532DB1D}"/>
              </a:ext>
            </a:extLst>
          </p:cNvPr>
          <p:cNvSpPr/>
          <p:nvPr/>
        </p:nvSpPr>
        <p:spPr>
          <a:xfrm>
            <a:off x="785813" y="5194325"/>
            <a:ext cx="85153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75" dirty="0"/>
          </a:p>
          <a:p>
            <a:pPr marL="171450" indent="-171450">
              <a:buAutoNum type="arabicPeriod"/>
            </a:pP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7887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4828DD-0F8B-4BAA-A542-38885875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08EAB-A46E-4F19-8F51-8F6A721F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0348"/>
            <a:ext cx="8458200" cy="320085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Распространенность ХОБЛ II стадии и выше, по данным глобального исследования BOLD, среди лиц старше 40 лет составила 10,1%; в том числе для мужчин – 11,8% и для женщин – 8,5%</a:t>
            </a:r>
            <a:r>
              <a:rPr lang="ru-RU" baseline="30000" dirty="0"/>
              <a:t>3</a:t>
            </a:r>
            <a:r>
              <a:rPr lang="ru-RU" dirty="0"/>
              <a:t>. В опубликованном поперечном, популяционном эпидемиологическом исследовании, проведенном в 12 регионах России (в рамках программы GARD), и включавшем 7164 человека (средний возраст 43.4 года), </a:t>
            </a:r>
            <a:r>
              <a:rPr lang="ru-RU" b="1" dirty="0"/>
              <a:t>распространенность ХОБЛ среди лиц с респираторными симптомами составила 21.8%, а в общей популяции − 15.3%</a:t>
            </a:r>
            <a:r>
              <a:rPr lang="ru-RU" b="1" baseline="30000" dirty="0"/>
              <a:t>4</a:t>
            </a:r>
            <a:endParaRPr lang="ru-RU" b="1" dirty="0"/>
          </a:p>
          <a:p>
            <a:r>
              <a:rPr lang="ru-RU" dirty="0"/>
              <a:t>Основной причиной смерти пациентов с ХОБЛ является прогрессирование основного заболевания. Около 50-80% больных ХОБЛ умирают от респираторных причин: либо во время обострений ХОБЛ, либо от опухолей легких (от 0,5 до 27%), либо от других респираторных проблем</a:t>
            </a:r>
            <a:r>
              <a:rPr lang="ru-RU" baseline="30000" dirty="0"/>
              <a:t>1,2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EE4FE-F3CC-49BC-9954-B26D55592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246370"/>
            <a:ext cx="8458199" cy="75438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ru-RU" dirty="0"/>
              <a:t>ХОБЛ –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легких</a:t>
            </a:r>
          </a:p>
          <a:p>
            <a:pPr marL="171450" indent="-171450">
              <a:buAutoNum type="arabicPeriod"/>
            </a:pPr>
            <a:r>
              <a:rPr lang="en-US" altLang="en-US" dirty="0">
                <a:ea typeface="MS PGothic" pitchFamily="34" charset="-128"/>
                <a:cs typeface="Arial" pitchFamily="34" charset="0"/>
              </a:rPr>
              <a:t>From the Global Strategy for the Diagnosis, Management and Prevention of COPD, Global Initiative for Chronic Obstructive Lung Disease (GOLD) 20</a:t>
            </a:r>
            <a:r>
              <a:rPr lang="ru-RU" altLang="en-US" dirty="0">
                <a:ea typeface="MS PGothic" pitchFamily="34" charset="-128"/>
                <a:cs typeface="Arial" pitchFamily="34" charset="0"/>
              </a:rPr>
              <a:t>22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 [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Электронный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ресурс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], </a:t>
            </a:r>
            <a:r>
              <a:rPr lang="ru-RU" altLang="en-US" dirty="0">
                <a:ea typeface="MS PGothic" pitchFamily="34" charset="-128"/>
                <a:cs typeface="Arial" pitchFamily="34" charset="0"/>
              </a:rPr>
              <a:t>25.02.2022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г. URL: </a:t>
            </a:r>
            <a:r>
              <a:rPr lang="en-US" altLang="en-US" dirty="0">
                <a:ea typeface="MS PGothic" pitchFamily="34" charset="-128"/>
                <a:cs typeface="Arial" pitchFamily="34" charset="0"/>
                <a:hlinkClick r:id="rId3"/>
              </a:rPr>
              <a:t>http://www.goldcopd.org/</a:t>
            </a:r>
            <a:endParaRPr lang="ru-RU" altLang="en-US" dirty="0">
              <a:ea typeface="MS PGothic" pitchFamily="34" charset="-128"/>
              <a:cs typeface="Arial" pitchFamily="34" charset="0"/>
            </a:endParaRPr>
          </a:p>
          <a:p>
            <a:pPr marL="171450" indent="-171450">
              <a:buFontTx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Хронической обструктивной болезни легких 2021. Российское респираторное общество.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25.02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en-US" dirty="0">
                <a:hlinkClick r:id="rId4"/>
              </a:rPr>
              <a:t>http://cr.rosminzdrav.ru/#!/recomend/908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</a:t>
            </a:r>
          </a:p>
          <a:p>
            <a:pPr marL="171450" indent="-171450">
              <a:buFont typeface="+mj-lt"/>
              <a:buAutoNum type="arabicPeriod"/>
            </a:pPr>
            <a:r>
              <a:rPr lang="en-US" dirty="0"/>
              <a:t>Lamprecht B, </a:t>
            </a:r>
            <a:r>
              <a:rPr lang="en-US" dirty="0" err="1"/>
              <a:t>McBurnie</a:t>
            </a:r>
            <a:r>
              <a:rPr lang="en-US" dirty="0"/>
              <a:t> MA, Vollmer WM, et al., BOLD Collaborative Research Group: COPD in never smokers: results form the population-based burden of obstructive lung disease study. Chest 2011; 139: 752–763. </a:t>
            </a:r>
            <a:endParaRPr lang="ru-RU" dirty="0"/>
          </a:p>
          <a:p>
            <a:pPr marL="171450" indent="-171450">
              <a:buFont typeface="+mj-lt"/>
              <a:buAutoNum type="arabicPeriod"/>
            </a:pPr>
            <a:r>
              <a:rPr lang="en-US" dirty="0" err="1"/>
              <a:t>Chuchalin</a:t>
            </a:r>
            <a:r>
              <a:rPr lang="en-US" dirty="0"/>
              <a:t> AG, </a:t>
            </a:r>
            <a:r>
              <a:rPr lang="en-US" dirty="0" err="1"/>
              <a:t>Khaltaev</a:t>
            </a:r>
            <a:r>
              <a:rPr lang="en-US" dirty="0"/>
              <a:t> N, Antonov NS et al. Chronic respiratory diseases and risk factors in 12 regions of the Russian Federation // Int J COPD 2014; 12: 963-74.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9201EB-A66A-42E0-9775-B4147532DB1D}"/>
              </a:ext>
            </a:extLst>
          </p:cNvPr>
          <p:cNvSpPr/>
          <p:nvPr/>
        </p:nvSpPr>
        <p:spPr>
          <a:xfrm>
            <a:off x="785813" y="5194325"/>
            <a:ext cx="85153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75" dirty="0"/>
          </a:p>
          <a:p>
            <a:pPr marL="171450" indent="-171450">
              <a:buAutoNum type="arabicPeriod"/>
            </a:pP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09457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</a:rPr>
              <a:t>Причины и механизмы развития и прогрессирования ХОБЛ</a:t>
            </a:r>
          </a:p>
        </p:txBody>
      </p:sp>
      <p:pic>
        <p:nvPicPr>
          <p:cNvPr id="13315" name="Picture 3" descr="pollu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638425"/>
            <a:ext cx="3935412" cy="3022600"/>
          </a:xfrm>
          <a:noFill/>
        </p:spPr>
      </p:pic>
      <p:pic>
        <p:nvPicPr>
          <p:cNvPr id="13316" name="Picture 4" descr="air_pollution_ch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636838"/>
            <a:ext cx="4032250" cy="3049587"/>
          </a:xfrm>
          <a:noFill/>
        </p:spPr>
      </p:pic>
      <p:pic>
        <p:nvPicPr>
          <p:cNvPr id="13317" name="Picture 5" descr="skull_cig_gry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4413" y="3213100"/>
            <a:ext cx="1724025" cy="1673225"/>
          </a:xfrm>
          <a:noFill/>
        </p:spPr>
      </p:pic>
    </p:spTree>
    <p:extLst>
      <p:ext uri="{BB962C8B-B14F-4D97-AF65-F5344CB8AC3E}">
        <p14:creationId xmlns:p14="http://schemas.microsoft.com/office/powerpoint/2010/main" val="228244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987675" y="1989138"/>
            <a:ext cx="3024188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77825" indent="-377825" defTabSz="757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72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72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72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72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/>
              <a:t>Курение -  главная причина ХОБЛ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/>
              <a:t>Курят более 90% больных ХОБЛ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/>
              <a:t>Вероятная роль пассивного курения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7313" y="901700"/>
            <a:ext cx="73183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36700" y="317500"/>
            <a:ext cx="7594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8313" y="0"/>
            <a:ext cx="854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</a:rPr>
              <a:t>ХОБЛ : болезнь курящего человека</a:t>
            </a:r>
          </a:p>
        </p:txBody>
      </p:sp>
      <p:pic>
        <p:nvPicPr>
          <p:cNvPr id="14342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9500"/>
            <a:ext cx="2682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vango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8432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08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E954-1D3A-457A-BF62-C374B974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C00000"/>
                </a:solidFill>
                <a:latin typeface="+mn-lt"/>
              </a:rPr>
              <a:t>Инструментальная диагностика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sz="2700" dirty="0">
                <a:solidFill>
                  <a:srgbClr val="C00000"/>
                </a:solidFill>
                <a:latin typeface="+mn-lt"/>
              </a:rPr>
              <a:t>Функциональная диагностика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68FE-7697-453B-B6D2-C2FEB623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0348"/>
            <a:ext cx="4229100" cy="3408877"/>
          </a:xfrm>
        </p:spPr>
        <p:txBody>
          <a:bodyPr>
            <a:normAutofit/>
          </a:bodyPr>
          <a:lstStyle/>
          <a:p>
            <a:r>
              <a:rPr lang="ru-RU" sz="1800" dirty="0"/>
              <a:t>Всем пациентам с подозрением на ХОБЛ рекомендуется проводить спирометрию для выявления и оценки степени тяжести обструкции дыхательных путей </a:t>
            </a:r>
          </a:p>
          <a:p>
            <a:r>
              <a:rPr lang="ru-RU" sz="1800" dirty="0"/>
              <a:t>Для подтверждения диагноза ХОБЛ по данным спирометрии рекомендуется использовать </a:t>
            </a:r>
            <a:r>
              <a:rPr lang="ru-RU" sz="1800" b="1" dirty="0"/>
              <a:t>критерий экспираторного ограничения воздушного потока - ОФВ</a:t>
            </a:r>
            <a:r>
              <a:rPr lang="ru-RU" sz="1800" b="1" baseline="-25000" dirty="0"/>
              <a:t>1</a:t>
            </a:r>
            <a:r>
              <a:rPr lang="ru-RU" sz="1800" b="1" dirty="0"/>
              <a:t>/ФЖЕЛ&lt;0,7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1AA7C1-A120-4116-B93B-5DD640AC1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246370"/>
            <a:ext cx="8280192" cy="75438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ХОБЛ – хроническая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обструктивная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болезнь легких, ОФВ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объем форсированного выдоха за первую секунду, ФЖЕЛ – форсированная жизненная емкость легких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Хронической обструктивной болезни легких 2021. Российское респираторное общество.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25.02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en-US" dirty="0">
                <a:hlinkClick r:id="rId3"/>
              </a:rPr>
              <a:t>http://cr.rosminzdrav.ru/#!/recomend/908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Изображение 1">
            <a:extLst>
              <a:ext uri="{FF2B5EF4-FFF2-40B4-BE49-F238E27FC236}">
                <a16:creationId xmlns:a16="http://schemas.microsoft.com/office/drawing/2014/main" id="{CC7E9FE5-A653-407C-B190-81A5E69643EE}"/>
              </a:ext>
            </a:extLst>
          </p:cNvPr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246" t="13124" r="5174"/>
          <a:stretch/>
        </p:blipFill>
        <p:spPr bwMode="auto">
          <a:xfrm>
            <a:off x="4572001" y="1974608"/>
            <a:ext cx="4129790" cy="265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CEA6FF-0416-40D8-A3B1-9394BBF4D829}"/>
              </a:ext>
            </a:extLst>
          </p:cNvPr>
          <p:cNvSpPr/>
          <p:nvPr/>
        </p:nvSpPr>
        <p:spPr>
          <a:xfrm>
            <a:off x="4572000" y="4556983"/>
            <a:ext cx="4572000" cy="366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50" dirty="0">
                <a:latin typeface="Times New Roman" panose="02020603050405020304" pitchFamily="18" charset="0"/>
                <a:ea typeface="SimSun" panose="02010600030101010101" pitchFamily="2" charset="-122"/>
              </a:rPr>
              <a:t>Изменение параметров спирометрии при обструкции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35250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2347</Words>
  <Application>Microsoft Office PowerPoint</Application>
  <PresentationFormat>Экран (4:3)</PresentationFormat>
  <Paragraphs>200</Paragraphs>
  <Slides>24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MS PGothic</vt:lpstr>
      <vt:lpstr>SimSun</vt:lpstr>
      <vt:lpstr>Arial</vt:lpstr>
      <vt:lpstr>Calibri</vt:lpstr>
      <vt:lpstr>Century Gothic</vt:lpstr>
      <vt:lpstr>FuturaDemiC</vt:lpstr>
      <vt:lpstr>Palatino Linotype</vt:lpstr>
      <vt:lpstr>PragmaticaC</vt:lpstr>
      <vt:lpstr>PT Sans</vt:lpstr>
      <vt:lpstr>Tahoma</vt:lpstr>
      <vt:lpstr>Times New Roman</vt:lpstr>
      <vt:lpstr>Wingdings</vt:lpstr>
      <vt:lpstr>Office Theme</vt:lpstr>
      <vt:lpstr>Презентация PowerPoint</vt:lpstr>
      <vt:lpstr>Основные клинические рекомендации</vt:lpstr>
      <vt:lpstr>Хроническая обструктивная болезнь легких</vt:lpstr>
      <vt:lpstr>Эпидемиология</vt:lpstr>
      <vt:lpstr>Эпидемиология</vt:lpstr>
      <vt:lpstr>Причины и механизмы развития и прогрессирования ХОБЛ</vt:lpstr>
      <vt:lpstr>Презентация PowerPoint</vt:lpstr>
      <vt:lpstr>Презентация PowerPoint</vt:lpstr>
      <vt:lpstr>Инструментальная диагностика Функциональная диагностика</vt:lpstr>
      <vt:lpstr>Инструментальная диагностика Функциональная диагностика</vt:lpstr>
      <vt:lpstr>Дифференциальная диагностика</vt:lpstr>
      <vt:lpstr>Профилактика ХОБЛ</vt:lpstr>
      <vt:lpstr>Презентация PowerPoint</vt:lpstr>
      <vt:lpstr> </vt:lpstr>
      <vt:lpstr>Полисахаридная (ППВ) и конъюгированная (ПКВ) вакцины отличаются по механизму действия 1,2</vt:lpstr>
      <vt:lpstr>Федеральные клинические рекомендации по вакцинопрофилактике пневмококковой инфекции</vt:lpstr>
      <vt:lpstr>Федеральные клинические рекомендации по вакцинопрофилактике пневмококковой инфекции</vt:lpstr>
      <vt:lpstr>Группы риска по развитию тяжелой ПИ у взрослых.  Иммунокомпетентные пациенты (ФКР 2019):</vt:lpstr>
      <vt:lpstr>Оптимальные периоды для проведения вакцинации</vt:lpstr>
      <vt:lpstr>Задачи диспансеризации</vt:lpstr>
      <vt:lpstr>Диспансеризация</vt:lpstr>
      <vt:lpstr>Диспансеризация</vt:lpstr>
      <vt:lpstr>Диспансеризация</vt:lpstr>
      <vt:lpstr>Спасибо за внимание!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Бронходилатация  - «ключ» к успеху в лечении ХОБЛ.</dc:title>
  <dc:creator>golovlu1</dc:creator>
  <cp:lastModifiedBy>Галина</cp:lastModifiedBy>
  <cp:revision>162</cp:revision>
  <dcterms:created xsi:type="dcterms:W3CDTF">2011-11-11T12:21:53Z</dcterms:created>
  <dcterms:modified xsi:type="dcterms:W3CDTF">2022-12-16T02:31:27Z</dcterms:modified>
</cp:coreProperties>
</file>