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8" r:id="rId2"/>
    <p:sldId id="260" r:id="rId3"/>
    <p:sldId id="261" r:id="rId4"/>
    <p:sldId id="259" r:id="rId5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197" autoAdjust="0"/>
  </p:normalViewPr>
  <p:slideViewPr>
    <p:cSldViewPr snapToGrid="0">
      <p:cViewPr varScale="1">
        <p:scale>
          <a:sx n="73" d="100"/>
          <a:sy n="73" d="100"/>
        </p:scale>
        <p:origin x="1188" y="66"/>
      </p:cViewPr>
      <p:guideLst>
        <p:guide orient="horz" pos="2160"/>
        <p:guide pos="384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4CBDB6-4CD0-4DA3-8893-C98C1B73907F}" type="datetimeFigureOut">
              <a:rPr lang="ru-RU" smtClean="0"/>
              <a:pPr/>
              <a:t>13.04.2023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B16811-4AF1-494D-A121-94249A30A8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506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/>
              <a:t>Утвержденный</a:t>
            </a:r>
            <a:r>
              <a:rPr lang="ru-RU" b="1" baseline="0"/>
              <a:t> слайд .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20465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712BF4-7AB8-4545-96DC-AF282860F47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20465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42540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/>
              <a:t>Утвержденный</a:t>
            </a:r>
            <a:r>
              <a:rPr lang="ru-RU" b="1" baseline="0"/>
              <a:t> слайд .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20465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712BF4-7AB8-4545-96DC-AF282860F47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20465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42291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/>
              <a:t>Утвержденный</a:t>
            </a:r>
            <a:r>
              <a:rPr lang="ru-RU" b="1" baseline="0"/>
              <a:t> слайд .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20465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712BF4-7AB8-4545-96DC-AF282860F47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20465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39057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/>
              <a:t>Утвержденный</a:t>
            </a:r>
            <a:r>
              <a:rPr lang="ru-RU" b="1" baseline="0"/>
              <a:t> слайд .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20465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712BF4-7AB8-4545-96DC-AF282860F47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20465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1717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15749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15749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1" y="6377940"/>
            <a:ext cx="2804160" cy="15749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57921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70357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15749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15749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1" y="6377940"/>
            <a:ext cx="2804160" cy="15749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3428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15749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15749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8778241" y="6377940"/>
            <a:ext cx="2804160" cy="15749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11340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0424" y="200398"/>
            <a:ext cx="5435568" cy="1080293"/>
          </a:xfrm>
          <a:prstGeom prst="rect">
            <a:avLst/>
          </a:prstGeom>
        </p:spPr>
        <p:txBody>
          <a:bodyPr lIns="0" tIns="0" rIns="0" bIns="0"/>
          <a:lstStyle>
            <a:lvl1pPr>
              <a:defRPr sz="7020" b="0" i="0">
                <a:solidFill>
                  <a:schemeClr val="bg1"/>
                </a:solidFill>
                <a:latin typeface="Bebas Neue Regular"/>
                <a:cs typeface="Bebas Neue Regula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15749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15749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8778241" y="6377940"/>
            <a:ext cx="2804160" cy="15749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93062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15749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15749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8778241" y="6377940"/>
            <a:ext cx="2804160" cy="15749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424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Рисунок 29">
            <a:extLst>
              <a:ext uri="{FF2B5EF4-FFF2-40B4-BE49-F238E27FC236}">
                <a16:creationId xmlns:a16="http://schemas.microsoft.com/office/drawing/2014/main" id="{1147295A-FFC3-D56E-9059-0A0063D85CC3}"/>
              </a:ext>
            </a:extLst>
          </p:cNvPr>
          <p:cNvPicPr>
            <a:picLocks/>
          </p:cNvPicPr>
          <p:nvPr userDrawn="1"/>
        </p:nvPicPr>
        <p:blipFill rotWithShape="1">
          <a:blip r:embed="rId7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2730" r="-1" b="71465"/>
          <a:stretch/>
        </p:blipFill>
        <p:spPr>
          <a:xfrm>
            <a:off x="-279" y="0"/>
            <a:ext cx="12192279" cy="2112248"/>
          </a:xfrm>
          <a:prstGeom prst="rect">
            <a:avLst/>
          </a:prstGeom>
        </p:spPr>
      </p:pic>
      <p:sp>
        <p:nvSpPr>
          <p:cNvPr id="33" name="bg object 24">
            <a:extLst>
              <a:ext uri="{FF2B5EF4-FFF2-40B4-BE49-F238E27FC236}">
                <a16:creationId xmlns:a16="http://schemas.microsoft.com/office/drawing/2014/main" id="{196A6CBA-0C25-3215-DF26-A23D6A79CFB6}"/>
              </a:ext>
            </a:extLst>
          </p:cNvPr>
          <p:cNvSpPr/>
          <p:nvPr userDrawn="1"/>
        </p:nvSpPr>
        <p:spPr>
          <a:xfrm>
            <a:off x="0" y="2074174"/>
            <a:ext cx="12192000" cy="4782382"/>
          </a:xfrm>
          <a:custGeom>
            <a:avLst/>
            <a:gdLst/>
            <a:ahLst/>
            <a:cxnLst/>
            <a:rect l="l" t="t" r="r" b="b"/>
            <a:pathLst>
              <a:path w="20104100" h="7600950">
                <a:moveTo>
                  <a:pt x="20104082" y="0"/>
                </a:moveTo>
                <a:lnTo>
                  <a:pt x="0" y="0"/>
                </a:lnTo>
                <a:lnTo>
                  <a:pt x="0" y="7600364"/>
                </a:lnTo>
                <a:lnTo>
                  <a:pt x="20104082" y="7600364"/>
                </a:lnTo>
                <a:lnTo>
                  <a:pt x="2010408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2290" dirty="0"/>
          </a:p>
        </p:txBody>
      </p:sp>
    </p:spTree>
    <p:extLst>
      <p:ext uri="{BB962C8B-B14F-4D97-AF65-F5344CB8AC3E}">
        <p14:creationId xmlns:p14="http://schemas.microsoft.com/office/powerpoint/2010/main" val="4102911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259885">
        <a:defRPr>
          <a:latin typeface="+mn-lt"/>
          <a:ea typeface="+mn-ea"/>
          <a:cs typeface="+mn-cs"/>
        </a:defRPr>
      </a:lvl2pPr>
      <a:lvl3pPr marL="519769">
        <a:defRPr>
          <a:latin typeface="+mn-lt"/>
          <a:ea typeface="+mn-ea"/>
          <a:cs typeface="+mn-cs"/>
        </a:defRPr>
      </a:lvl3pPr>
      <a:lvl4pPr marL="779654">
        <a:defRPr>
          <a:latin typeface="+mn-lt"/>
          <a:ea typeface="+mn-ea"/>
          <a:cs typeface="+mn-cs"/>
        </a:defRPr>
      </a:lvl4pPr>
      <a:lvl5pPr marL="1039539">
        <a:defRPr>
          <a:latin typeface="+mn-lt"/>
          <a:ea typeface="+mn-ea"/>
          <a:cs typeface="+mn-cs"/>
        </a:defRPr>
      </a:lvl5pPr>
      <a:lvl6pPr marL="1299423">
        <a:defRPr>
          <a:latin typeface="+mn-lt"/>
          <a:ea typeface="+mn-ea"/>
          <a:cs typeface="+mn-cs"/>
        </a:defRPr>
      </a:lvl6pPr>
      <a:lvl7pPr marL="1559308">
        <a:defRPr>
          <a:latin typeface="+mn-lt"/>
          <a:ea typeface="+mn-ea"/>
          <a:cs typeface="+mn-cs"/>
        </a:defRPr>
      </a:lvl7pPr>
      <a:lvl8pPr marL="1819192">
        <a:defRPr>
          <a:latin typeface="+mn-lt"/>
          <a:ea typeface="+mn-ea"/>
          <a:cs typeface="+mn-cs"/>
        </a:defRPr>
      </a:lvl8pPr>
      <a:lvl9pPr marL="2079077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259885">
        <a:defRPr>
          <a:latin typeface="+mn-lt"/>
          <a:ea typeface="+mn-ea"/>
          <a:cs typeface="+mn-cs"/>
        </a:defRPr>
      </a:lvl2pPr>
      <a:lvl3pPr marL="519769">
        <a:defRPr>
          <a:latin typeface="+mn-lt"/>
          <a:ea typeface="+mn-ea"/>
          <a:cs typeface="+mn-cs"/>
        </a:defRPr>
      </a:lvl3pPr>
      <a:lvl4pPr marL="779654">
        <a:defRPr>
          <a:latin typeface="+mn-lt"/>
          <a:ea typeface="+mn-ea"/>
          <a:cs typeface="+mn-cs"/>
        </a:defRPr>
      </a:lvl4pPr>
      <a:lvl5pPr marL="1039539">
        <a:defRPr>
          <a:latin typeface="+mn-lt"/>
          <a:ea typeface="+mn-ea"/>
          <a:cs typeface="+mn-cs"/>
        </a:defRPr>
      </a:lvl5pPr>
      <a:lvl6pPr marL="1299423">
        <a:defRPr>
          <a:latin typeface="+mn-lt"/>
          <a:ea typeface="+mn-ea"/>
          <a:cs typeface="+mn-cs"/>
        </a:defRPr>
      </a:lvl6pPr>
      <a:lvl7pPr marL="1559308">
        <a:defRPr>
          <a:latin typeface="+mn-lt"/>
          <a:ea typeface="+mn-ea"/>
          <a:cs typeface="+mn-cs"/>
        </a:defRPr>
      </a:lvl7pPr>
      <a:lvl8pPr marL="1819192">
        <a:defRPr>
          <a:latin typeface="+mn-lt"/>
          <a:ea typeface="+mn-ea"/>
          <a:cs typeface="+mn-cs"/>
        </a:defRPr>
      </a:lvl8pPr>
      <a:lvl9pPr marL="2079077">
        <a:defRPr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3">
            <a:extLst>
              <a:ext uri="{FF2B5EF4-FFF2-40B4-BE49-F238E27FC236}">
                <a16:creationId xmlns:a16="http://schemas.microsoft.com/office/drawing/2014/main" id="{1F9ACD22-FF82-5A40-953D-F7EA7D8CD6D1}"/>
              </a:ext>
            </a:extLst>
          </p:cNvPr>
          <p:cNvSpPr txBox="1"/>
          <p:nvPr/>
        </p:nvSpPr>
        <p:spPr>
          <a:xfrm>
            <a:off x="449704" y="1014603"/>
            <a:ext cx="7009881" cy="1264773"/>
          </a:xfrm>
          <a:prstGeom prst="rect">
            <a:avLst/>
          </a:prstGeom>
        </p:spPr>
        <p:txBody>
          <a:bodyPr vert="horz" wrap="square" lIns="0" tIns="7941" rIns="0" bIns="0" rtlCol="0">
            <a:spAutoFit/>
          </a:bodyPr>
          <a:lstStyle/>
          <a:p>
            <a:pPr marL="7219" defTabSz="519816">
              <a:spcBef>
                <a:spcPts val="62"/>
              </a:spcBef>
            </a:pPr>
            <a:r>
              <a:rPr lang="ru-RU" sz="2000" kern="100" spc="25" dirty="0">
                <a:solidFill>
                  <a:srgbClr val="FFFFFF"/>
                </a:solidFill>
                <a:latin typeface="+mj-lt"/>
                <a:ea typeface="Roboto Black" charset="0"/>
                <a:cs typeface="Roboto Black" charset="0"/>
              </a:rPr>
              <a:t>ГБУЗ «Районная Больница с. Октябрьское»</a:t>
            </a:r>
          </a:p>
          <a:p>
            <a:pPr marL="7219" defTabSz="519816">
              <a:spcBef>
                <a:spcPts val="62"/>
              </a:spcBef>
            </a:pPr>
            <a:r>
              <a:rPr lang="ru-RU" sz="2000" kern="100" spc="25" dirty="0">
                <a:solidFill>
                  <a:srgbClr val="FFFFFF"/>
                </a:solidFill>
                <a:latin typeface="+mj-lt"/>
                <a:ea typeface="Roboto Black" charset="0"/>
                <a:cs typeface="Roboto Black" charset="0"/>
              </a:rPr>
              <a:t>Капитальный ремонт ФАП с. Ваганово,</a:t>
            </a:r>
          </a:p>
          <a:p>
            <a:pPr marL="7219" defTabSz="519816">
              <a:spcBef>
                <a:spcPts val="62"/>
              </a:spcBef>
            </a:pPr>
            <a:r>
              <a:rPr lang="ru-RU" sz="2000" kern="100" spc="25" dirty="0">
                <a:solidFill>
                  <a:srgbClr val="FFFFFF"/>
                </a:solidFill>
                <a:latin typeface="+mj-lt"/>
                <a:ea typeface="Roboto Black" charset="0"/>
                <a:cs typeface="Roboto Black" charset="0"/>
              </a:rPr>
              <a:t>с. Октябрьское, ул. 1 Мая, д. 45</a:t>
            </a:r>
          </a:p>
          <a:p>
            <a:pPr defTabSz="519816"/>
            <a:endParaRPr lang="ru-RU" sz="2000" kern="100" spc="25" dirty="0">
              <a:solidFill>
                <a:srgbClr val="FFFFFF"/>
              </a:solidFill>
              <a:latin typeface="+mj-lt"/>
              <a:ea typeface="Roboto Black" charset="0"/>
              <a:cs typeface="Roboto Black" charset="0"/>
            </a:endParaRPr>
          </a:p>
        </p:txBody>
      </p:sp>
      <p:sp>
        <p:nvSpPr>
          <p:cNvPr id="13" name="object 6">
            <a:extLst>
              <a:ext uri="{FF2B5EF4-FFF2-40B4-BE49-F238E27FC236}">
                <a16:creationId xmlns:a16="http://schemas.microsoft.com/office/drawing/2014/main" id="{CC36CE53-CA84-2B20-2D24-4ABFEA108863}"/>
              </a:ext>
            </a:extLst>
          </p:cNvPr>
          <p:cNvSpPr txBox="1"/>
          <p:nvPr/>
        </p:nvSpPr>
        <p:spPr>
          <a:xfrm>
            <a:off x="6776173" y="4469972"/>
            <a:ext cx="4947385" cy="1164023"/>
          </a:xfrm>
          <a:prstGeom prst="rect">
            <a:avLst/>
          </a:prstGeom>
        </p:spPr>
        <p:txBody>
          <a:bodyPr vert="horz" wrap="square" lIns="0" tIns="9385" rIns="0" bIns="0" rtlCol="0">
            <a:spAutoFit/>
          </a:bodyPr>
          <a:lstStyle/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СРОКИ СТРОИТЕЛЬСТВА:</a:t>
            </a:r>
          </a:p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endParaRPr lang="ru-RU" sz="2000" b="1" kern="100" spc="25" dirty="0">
              <a:latin typeface="+mj-lt"/>
              <a:ea typeface="Roboto Black" charset="0"/>
              <a:cs typeface="Roboto Black" charset="0"/>
            </a:endParaRPr>
          </a:p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Начало строительства – 01.06.2022</a:t>
            </a:r>
          </a:p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endParaRPr lang="ru-RU" sz="2000" b="1" kern="100" spc="25" dirty="0">
              <a:latin typeface="+mj-lt"/>
              <a:ea typeface="Roboto Black" charset="0"/>
              <a:cs typeface="Roboto Black" charset="0"/>
            </a:endParaRPr>
          </a:p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Окончание строительства – 10.06.2023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93961CA-0059-EC84-0B88-343B6E83FBEA}"/>
              </a:ext>
            </a:extLst>
          </p:cNvPr>
          <p:cNvSpPr txBox="1"/>
          <p:nvPr/>
        </p:nvSpPr>
        <p:spPr>
          <a:xfrm>
            <a:off x="6714962" y="2563730"/>
            <a:ext cx="4947385" cy="1134670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defTabSz="519816">
              <a:lnSpc>
                <a:spcPts val="1600"/>
              </a:lnSpc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ОТВЕТСТВЕННЫЙ:</a:t>
            </a:r>
          </a:p>
          <a:p>
            <a:pPr defTabSz="519816">
              <a:lnSpc>
                <a:spcPts val="1600"/>
              </a:lnSpc>
            </a:pPr>
            <a:endParaRPr lang="ru-RU" sz="2000" b="1" kern="100" spc="25" dirty="0">
              <a:latin typeface="+mj-lt"/>
              <a:ea typeface="Roboto Black" charset="0"/>
              <a:cs typeface="Roboto Black" charset="0"/>
            </a:endParaRPr>
          </a:p>
          <a:p>
            <a:pPr defTabSz="519816">
              <a:lnSpc>
                <a:spcPts val="1600"/>
              </a:lnSpc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Фролов С.А. </a:t>
            </a:r>
          </a:p>
          <a:p>
            <a:pPr defTabSz="519816">
              <a:lnSpc>
                <a:spcPts val="1600"/>
              </a:lnSpc>
            </a:pPr>
            <a:b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</a:b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тел.:8-351-585-20-59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0385E27-ED1E-9ED3-5A06-A6A4434ED63B}"/>
              </a:ext>
            </a:extLst>
          </p:cNvPr>
          <p:cNvSpPr txBox="1"/>
          <p:nvPr/>
        </p:nvSpPr>
        <p:spPr>
          <a:xfrm>
            <a:off x="374754" y="4485710"/>
            <a:ext cx="6178446" cy="1246880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ГЕНЕРАЛЬНЫЙ ПОДРЯДЧИК:</a:t>
            </a:r>
          </a:p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endParaRPr lang="ru-RU" sz="2000" b="1" kern="100" spc="25" dirty="0">
              <a:latin typeface="+mj-lt"/>
              <a:ea typeface="Roboto Black" charset="0"/>
              <a:cs typeface="Roboto Black" charset="0"/>
            </a:endParaRPr>
          </a:p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АО СЗ «ЮУ КЖСИ»</a:t>
            </a:r>
          </a:p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 </a:t>
            </a:r>
          </a:p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Директор Оськин В.Ю., тел.: 8-351-245-90-90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63BC4BA-A680-E8E9-906A-2DB3D293B2AA}"/>
              </a:ext>
            </a:extLst>
          </p:cNvPr>
          <p:cNvSpPr txBox="1"/>
          <p:nvPr/>
        </p:nvSpPr>
        <p:spPr>
          <a:xfrm>
            <a:off x="299804" y="2548741"/>
            <a:ext cx="6146716" cy="1339854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defTabSz="519816">
              <a:lnSpc>
                <a:spcPts val="1600"/>
              </a:lnSpc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ЗАКАЗЧИК:</a:t>
            </a:r>
          </a:p>
          <a:p>
            <a:pPr defTabSz="519816">
              <a:lnSpc>
                <a:spcPts val="1600"/>
              </a:lnSpc>
            </a:pPr>
            <a:endParaRPr lang="ru-RU" sz="2000" b="1" kern="100" spc="25" dirty="0">
              <a:latin typeface="+mj-lt"/>
              <a:ea typeface="Roboto Black" charset="0"/>
              <a:cs typeface="Roboto Black" charset="0"/>
            </a:endParaRPr>
          </a:p>
          <a:p>
            <a:pPr defTabSz="519816">
              <a:lnSpc>
                <a:spcPts val="1600"/>
              </a:lnSpc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ГБУЗ</a:t>
            </a:r>
          </a:p>
          <a:p>
            <a:pPr defTabSz="519816">
              <a:lnSpc>
                <a:spcPts val="1600"/>
              </a:lnSpc>
            </a:pPr>
            <a:endParaRPr lang="ru-RU" sz="2000" b="1" kern="100" spc="25" dirty="0">
              <a:latin typeface="+mj-lt"/>
              <a:ea typeface="Roboto Black" charset="0"/>
              <a:cs typeface="Roboto Black" charset="0"/>
            </a:endParaRPr>
          </a:p>
          <a:p>
            <a:pPr defTabSz="519816">
              <a:lnSpc>
                <a:spcPts val="1600"/>
              </a:lnSpc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«Районная Больница с. Октябрьское»</a:t>
            </a:r>
          </a:p>
          <a:p>
            <a:pPr defTabSz="519816">
              <a:lnSpc>
                <a:spcPts val="1600"/>
              </a:lnSpc>
            </a:pPr>
            <a:endParaRPr lang="ru-RU" sz="2000" b="1" kern="100" spc="25" dirty="0">
              <a:latin typeface="+mj-lt"/>
              <a:ea typeface="Roboto Black" charset="0"/>
              <a:cs typeface="Roboto Black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EB87090-43A7-D45F-D0CC-39A3E1CF980F}"/>
              </a:ext>
            </a:extLst>
          </p:cNvPr>
          <p:cNvSpPr/>
          <p:nvPr/>
        </p:nvSpPr>
        <p:spPr>
          <a:xfrm>
            <a:off x="381135" y="6466949"/>
            <a:ext cx="11429731" cy="391051"/>
          </a:xfrm>
          <a:prstGeom prst="rect">
            <a:avLst/>
          </a:prstGeom>
          <a:solidFill>
            <a:srgbClr val="D9134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9816"/>
            <a:endParaRPr lang="ru-RU" sz="1023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4E9E12-F021-4824-2A45-B38C89C361D7}"/>
              </a:ext>
            </a:extLst>
          </p:cNvPr>
          <p:cNvSpPr txBox="1"/>
          <p:nvPr/>
        </p:nvSpPr>
        <p:spPr>
          <a:xfrm>
            <a:off x="314792" y="173500"/>
            <a:ext cx="7525063" cy="83099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defTabSz="519816"/>
            <a:r>
              <a:rPr lang="ru-RU" sz="5400" kern="100" spc="25" dirty="0">
                <a:solidFill>
                  <a:prstClr val="white"/>
                </a:solidFill>
                <a:latin typeface="+mj-lt"/>
              </a:rPr>
              <a:t>ПАСПОРТ  ОБЪЕКТА</a:t>
            </a:r>
            <a:endParaRPr lang="ru-RU" sz="5400" dirty="0">
              <a:solidFill>
                <a:prstClr val="white"/>
              </a:solidFill>
              <a:latin typeface="+mj-lt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5C4E144-4AA1-893D-A2E1-857DEB4D392C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1524" y="414566"/>
            <a:ext cx="3978902" cy="108515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3">
            <a:extLst>
              <a:ext uri="{FF2B5EF4-FFF2-40B4-BE49-F238E27FC236}">
                <a16:creationId xmlns:a16="http://schemas.microsoft.com/office/drawing/2014/main" id="{1F9ACD22-FF82-5A40-953D-F7EA7D8CD6D1}"/>
              </a:ext>
            </a:extLst>
          </p:cNvPr>
          <p:cNvSpPr txBox="1"/>
          <p:nvPr/>
        </p:nvSpPr>
        <p:spPr>
          <a:xfrm>
            <a:off x="449704" y="1014603"/>
            <a:ext cx="7009881" cy="1264773"/>
          </a:xfrm>
          <a:prstGeom prst="rect">
            <a:avLst/>
          </a:prstGeom>
        </p:spPr>
        <p:txBody>
          <a:bodyPr vert="horz" wrap="square" lIns="0" tIns="7941" rIns="0" bIns="0" rtlCol="0">
            <a:spAutoFit/>
          </a:bodyPr>
          <a:lstStyle/>
          <a:p>
            <a:pPr marL="7219" defTabSz="519816">
              <a:spcBef>
                <a:spcPts val="62"/>
              </a:spcBef>
            </a:pPr>
            <a:r>
              <a:rPr lang="ru-RU" sz="2000" kern="100" spc="25" dirty="0">
                <a:solidFill>
                  <a:srgbClr val="FFFFFF"/>
                </a:solidFill>
                <a:latin typeface="+mj-lt"/>
                <a:ea typeface="Roboto Black" charset="0"/>
                <a:cs typeface="Roboto Black" charset="0"/>
              </a:rPr>
              <a:t>ГБУЗ «Районная Больница с. Октябрьское»</a:t>
            </a:r>
          </a:p>
          <a:p>
            <a:pPr marL="7219" defTabSz="519816">
              <a:spcBef>
                <a:spcPts val="62"/>
              </a:spcBef>
            </a:pPr>
            <a:r>
              <a:rPr lang="ru-RU" sz="2000" kern="100" spc="25" dirty="0">
                <a:solidFill>
                  <a:srgbClr val="FFFFFF"/>
                </a:solidFill>
                <a:latin typeface="+mj-lt"/>
                <a:ea typeface="Roboto Black" charset="0"/>
                <a:cs typeface="Roboto Black" charset="0"/>
              </a:rPr>
              <a:t>Капитальный ремонт ФАП д. </a:t>
            </a:r>
            <a:r>
              <a:rPr lang="ru-RU" sz="2000" kern="100" spc="25" dirty="0" err="1">
                <a:solidFill>
                  <a:srgbClr val="FFFFFF"/>
                </a:solidFill>
                <a:latin typeface="+mj-lt"/>
                <a:ea typeface="Roboto Black" charset="0"/>
                <a:cs typeface="Roboto Black" charset="0"/>
              </a:rPr>
              <a:t>Сосновенькое</a:t>
            </a:r>
            <a:r>
              <a:rPr lang="ru-RU" sz="2000" kern="100" spc="25" dirty="0">
                <a:solidFill>
                  <a:srgbClr val="FFFFFF"/>
                </a:solidFill>
                <a:latin typeface="+mj-lt"/>
                <a:ea typeface="Roboto Black" charset="0"/>
                <a:cs typeface="Roboto Black" charset="0"/>
              </a:rPr>
              <a:t>,</a:t>
            </a:r>
          </a:p>
          <a:p>
            <a:pPr marL="7219" defTabSz="519816">
              <a:spcBef>
                <a:spcPts val="62"/>
              </a:spcBef>
            </a:pPr>
            <a:r>
              <a:rPr lang="ru-RU" sz="2000" kern="100" spc="25" dirty="0">
                <a:solidFill>
                  <a:srgbClr val="FFFFFF"/>
                </a:solidFill>
                <a:latin typeface="+mj-lt"/>
                <a:ea typeface="Roboto Black" charset="0"/>
                <a:cs typeface="Roboto Black" charset="0"/>
              </a:rPr>
              <a:t>с. Октябрьское, ул. Центральная, д. 37-1</a:t>
            </a:r>
          </a:p>
          <a:p>
            <a:pPr defTabSz="519816"/>
            <a:endParaRPr lang="ru-RU" sz="2000" kern="100" spc="25" dirty="0">
              <a:solidFill>
                <a:srgbClr val="FFFFFF"/>
              </a:solidFill>
              <a:latin typeface="+mj-lt"/>
              <a:ea typeface="Roboto Black" charset="0"/>
              <a:cs typeface="Roboto Black" charset="0"/>
            </a:endParaRPr>
          </a:p>
        </p:txBody>
      </p:sp>
      <p:sp>
        <p:nvSpPr>
          <p:cNvPr id="13" name="object 6">
            <a:extLst>
              <a:ext uri="{FF2B5EF4-FFF2-40B4-BE49-F238E27FC236}">
                <a16:creationId xmlns:a16="http://schemas.microsoft.com/office/drawing/2014/main" id="{CC36CE53-CA84-2B20-2D24-4ABFEA108863}"/>
              </a:ext>
            </a:extLst>
          </p:cNvPr>
          <p:cNvSpPr txBox="1"/>
          <p:nvPr/>
        </p:nvSpPr>
        <p:spPr>
          <a:xfrm>
            <a:off x="6776173" y="4469972"/>
            <a:ext cx="4947385" cy="1164023"/>
          </a:xfrm>
          <a:prstGeom prst="rect">
            <a:avLst/>
          </a:prstGeom>
        </p:spPr>
        <p:txBody>
          <a:bodyPr vert="horz" wrap="square" lIns="0" tIns="9385" rIns="0" bIns="0" rtlCol="0">
            <a:spAutoFit/>
          </a:bodyPr>
          <a:lstStyle/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СРОКИ СТРОИТЕЛЬСТВА:</a:t>
            </a:r>
          </a:p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endParaRPr lang="ru-RU" sz="2000" b="1" kern="100" spc="25" dirty="0">
              <a:latin typeface="+mj-lt"/>
              <a:ea typeface="Roboto Black" charset="0"/>
              <a:cs typeface="Roboto Black" charset="0"/>
            </a:endParaRPr>
          </a:p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Начало строительства – 01.06.2022</a:t>
            </a:r>
          </a:p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endParaRPr lang="ru-RU" sz="2000" b="1" kern="100" spc="25" dirty="0">
              <a:latin typeface="+mj-lt"/>
              <a:ea typeface="Roboto Black" charset="0"/>
              <a:cs typeface="Roboto Black" charset="0"/>
            </a:endParaRPr>
          </a:p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Окончание строительства – 10.06.2023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93961CA-0059-EC84-0B88-343B6E83FBEA}"/>
              </a:ext>
            </a:extLst>
          </p:cNvPr>
          <p:cNvSpPr txBox="1"/>
          <p:nvPr/>
        </p:nvSpPr>
        <p:spPr>
          <a:xfrm>
            <a:off x="6714962" y="2563730"/>
            <a:ext cx="4947385" cy="1134670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defTabSz="519816">
              <a:lnSpc>
                <a:spcPts val="1600"/>
              </a:lnSpc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ОТВЕТСТВЕННЫЙ:</a:t>
            </a:r>
          </a:p>
          <a:p>
            <a:pPr defTabSz="519816">
              <a:lnSpc>
                <a:spcPts val="1600"/>
              </a:lnSpc>
            </a:pPr>
            <a:endParaRPr lang="ru-RU" sz="2000" b="1" kern="100" spc="25" dirty="0">
              <a:latin typeface="+mj-lt"/>
              <a:ea typeface="Roboto Black" charset="0"/>
              <a:cs typeface="Roboto Black" charset="0"/>
            </a:endParaRPr>
          </a:p>
          <a:p>
            <a:pPr defTabSz="519816">
              <a:lnSpc>
                <a:spcPts val="1600"/>
              </a:lnSpc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Фролов С.А. </a:t>
            </a:r>
          </a:p>
          <a:p>
            <a:pPr defTabSz="519816">
              <a:lnSpc>
                <a:spcPts val="1600"/>
              </a:lnSpc>
            </a:pPr>
            <a:b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</a:b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тел.:8-351-585-20-59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0385E27-ED1E-9ED3-5A06-A6A4434ED63B}"/>
              </a:ext>
            </a:extLst>
          </p:cNvPr>
          <p:cNvSpPr txBox="1"/>
          <p:nvPr/>
        </p:nvSpPr>
        <p:spPr>
          <a:xfrm>
            <a:off x="374754" y="4485710"/>
            <a:ext cx="6178446" cy="1246880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ГЕНЕРАЛЬНЫЙ ПОДРЯДЧИК:</a:t>
            </a:r>
          </a:p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endParaRPr lang="ru-RU" sz="2000" b="1" kern="100" spc="25" dirty="0">
              <a:latin typeface="+mj-lt"/>
              <a:ea typeface="Roboto Black" charset="0"/>
              <a:cs typeface="Roboto Black" charset="0"/>
            </a:endParaRPr>
          </a:p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ООО «ЮУ КЖСИ»</a:t>
            </a:r>
          </a:p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 </a:t>
            </a:r>
          </a:p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Директор Оськин В.Ю., тел.: 8-351-245-90-090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63BC4BA-A680-E8E9-906A-2DB3D293B2AA}"/>
              </a:ext>
            </a:extLst>
          </p:cNvPr>
          <p:cNvSpPr txBox="1"/>
          <p:nvPr/>
        </p:nvSpPr>
        <p:spPr>
          <a:xfrm>
            <a:off x="299804" y="2548741"/>
            <a:ext cx="6146716" cy="1339854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defTabSz="519816">
              <a:lnSpc>
                <a:spcPts val="1600"/>
              </a:lnSpc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ЗАКАЗЧИК:</a:t>
            </a:r>
          </a:p>
          <a:p>
            <a:pPr defTabSz="519816">
              <a:lnSpc>
                <a:spcPts val="1600"/>
              </a:lnSpc>
            </a:pPr>
            <a:endParaRPr lang="ru-RU" sz="2000" b="1" kern="100" spc="25" dirty="0">
              <a:latin typeface="+mj-lt"/>
              <a:ea typeface="Roboto Black" charset="0"/>
              <a:cs typeface="Roboto Black" charset="0"/>
            </a:endParaRPr>
          </a:p>
          <a:p>
            <a:pPr defTabSz="519816">
              <a:lnSpc>
                <a:spcPts val="1600"/>
              </a:lnSpc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ГБУЗ</a:t>
            </a:r>
          </a:p>
          <a:p>
            <a:pPr defTabSz="519816">
              <a:lnSpc>
                <a:spcPts val="1600"/>
              </a:lnSpc>
            </a:pPr>
            <a:endParaRPr lang="ru-RU" sz="2000" b="1" kern="100" spc="25" dirty="0">
              <a:latin typeface="+mj-lt"/>
              <a:ea typeface="Roboto Black" charset="0"/>
              <a:cs typeface="Roboto Black" charset="0"/>
            </a:endParaRPr>
          </a:p>
          <a:p>
            <a:pPr defTabSz="519816">
              <a:lnSpc>
                <a:spcPts val="1600"/>
              </a:lnSpc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«Районная Больница с. Октябрьское»</a:t>
            </a:r>
          </a:p>
          <a:p>
            <a:pPr defTabSz="519816">
              <a:lnSpc>
                <a:spcPts val="1600"/>
              </a:lnSpc>
            </a:pPr>
            <a:endParaRPr lang="ru-RU" sz="2000" b="1" kern="100" spc="25" dirty="0">
              <a:latin typeface="+mj-lt"/>
              <a:ea typeface="Roboto Black" charset="0"/>
              <a:cs typeface="Roboto Black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EB87090-43A7-D45F-D0CC-39A3E1CF980F}"/>
              </a:ext>
            </a:extLst>
          </p:cNvPr>
          <p:cNvSpPr/>
          <p:nvPr/>
        </p:nvSpPr>
        <p:spPr>
          <a:xfrm>
            <a:off x="381135" y="6466949"/>
            <a:ext cx="11429731" cy="391051"/>
          </a:xfrm>
          <a:prstGeom prst="rect">
            <a:avLst/>
          </a:prstGeom>
          <a:solidFill>
            <a:srgbClr val="D9134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9816"/>
            <a:endParaRPr lang="ru-RU" sz="1023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4E9E12-F021-4824-2A45-B38C89C361D7}"/>
              </a:ext>
            </a:extLst>
          </p:cNvPr>
          <p:cNvSpPr txBox="1"/>
          <p:nvPr/>
        </p:nvSpPr>
        <p:spPr>
          <a:xfrm>
            <a:off x="314792" y="173500"/>
            <a:ext cx="7525063" cy="83099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defTabSz="519816"/>
            <a:r>
              <a:rPr lang="ru-RU" sz="5400" kern="100" spc="25" dirty="0">
                <a:solidFill>
                  <a:prstClr val="white"/>
                </a:solidFill>
                <a:latin typeface="+mj-lt"/>
              </a:rPr>
              <a:t>ПАСПОРТ  ОБЪЕКТА</a:t>
            </a:r>
            <a:endParaRPr lang="ru-RU" sz="5400" dirty="0">
              <a:solidFill>
                <a:prstClr val="white"/>
              </a:solidFill>
              <a:latin typeface="+mj-lt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5C4E144-4AA1-893D-A2E1-857DEB4D392C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1524" y="414566"/>
            <a:ext cx="3978902" cy="1085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90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3">
            <a:extLst>
              <a:ext uri="{FF2B5EF4-FFF2-40B4-BE49-F238E27FC236}">
                <a16:creationId xmlns:a16="http://schemas.microsoft.com/office/drawing/2014/main" id="{1F9ACD22-FF82-5A40-953D-F7EA7D8CD6D1}"/>
              </a:ext>
            </a:extLst>
          </p:cNvPr>
          <p:cNvSpPr txBox="1"/>
          <p:nvPr/>
        </p:nvSpPr>
        <p:spPr>
          <a:xfrm>
            <a:off x="449704" y="1014603"/>
            <a:ext cx="7009881" cy="1264773"/>
          </a:xfrm>
          <a:prstGeom prst="rect">
            <a:avLst/>
          </a:prstGeom>
        </p:spPr>
        <p:txBody>
          <a:bodyPr vert="horz" wrap="square" lIns="0" tIns="7941" rIns="0" bIns="0" rtlCol="0">
            <a:spAutoFit/>
          </a:bodyPr>
          <a:lstStyle/>
          <a:p>
            <a:pPr marL="7219" defTabSz="519816">
              <a:spcBef>
                <a:spcPts val="62"/>
              </a:spcBef>
            </a:pPr>
            <a:r>
              <a:rPr lang="ru-RU" sz="2000" kern="100" spc="25" dirty="0">
                <a:solidFill>
                  <a:srgbClr val="FFFFFF"/>
                </a:solidFill>
                <a:latin typeface="+mj-lt"/>
                <a:ea typeface="Roboto Black" charset="0"/>
                <a:cs typeface="Roboto Black" charset="0"/>
              </a:rPr>
              <a:t>ГБУЗ «Районная Больница с. Октябрьское»</a:t>
            </a:r>
          </a:p>
          <a:p>
            <a:pPr marL="7219" defTabSz="519816">
              <a:spcBef>
                <a:spcPts val="62"/>
              </a:spcBef>
            </a:pPr>
            <a:r>
              <a:rPr lang="ru-RU" sz="2000" kern="100" spc="25" dirty="0">
                <a:solidFill>
                  <a:srgbClr val="FFFFFF"/>
                </a:solidFill>
                <a:latin typeface="+mj-lt"/>
                <a:ea typeface="Roboto Black" charset="0"/>
                <a:cs typeface="Roboto Black" charset="0"/>
              </a:rPr>
              <a:t>Капитальный ремонт ФАП д. </a:t>
            </a:r>
            <a:r>
              <a:rPr lang="ru-RU" sz="2000" kern="100" spc="25" dirty="0" err="1">
                <a:solidFill>
                  <a:srgbClr val="FFFFFF"/>
                </a:solidFill>
                <a:latin typeface="+mj-lt"/>
                <a:ea typeface="Roboto Black" charset="0"/>
                <a:cs typeface="Roboto Black" charset="0"/>
              </a:rPr>
              <a:t>Сосновенькое</a:t>
            </a:r>
            <a:r>
              <a:rPr lang="ru-RU" sz="2000" kern="100" spc="25" dirty="0">
                <a:solidFill>
                  <a:srgbClr val="FFFFFF"/>
                </a:solidFill>
                <a:latin typeface="+mj-lt"/>
                <a:ea typeface="Roboto Black" charset="0"/>
                <a:cs typeface="Roboto Black" charset="0"/>
              </a:rPr>
              <a:t>,</a:t>
            </a:r>
          </a:p>
          <a:p>
            <a:pPr marL="7219" defTabSz="519816">
              <a:spcBef>
                <a:spcPts val="62"/>
              </a:spcBef>
            </a:pPr>
            <a:r>
              <a:rPr lang="ru-RU" sz="2000" kern="100" spc="25" dirty="0">
                <a:solidFill>
                  <a:srgbClr val="FFFFFF"/>
                </a:solidFill>
                <a:latin typeface="+mj-lt"/>
                <a:ea typeface="Roboto Black" charset="0"/>
                <a:cs typeface="Roboto Black" charset="0"/>
              </a:rPr>
              <a:t>с. Октябрьское, ул. Центральная, д. 37-1</a:t>
            </a:r>
          </a:p>
          <a:p>
            <a:pPr defTabSz="519816"/>
            <a:endParaRPr lang="ru-RU" sz="2000" kern="100" spc="25" dirty="0">
              <a:solidFill>
                <a:srgbClr val="FFFFFF"/>
              </a:solidFill>
              <a:latin typeface="+mj-lt"/>
              <a:ea typeface="Roboto Black" charset="0"/>
              <a:cs typeface="Roboto Black" charset="0"/>
            </a:endParaRPr>
          </a:p>
        </p:txBody>
      </p:sp>
      <p:sp>
        <p:nvSpPr>
          <p:cNvPr id="13" name="object 6">
            <a:extLst>
              <a:ext uri="{FF2B5EF4-FFF2-40B4-BE49-F238E27FC236}">
                <a16:creationId xmlns:a16="http://schemas.microsoft.com/office/drawing/2014/main" id="{CC36CE53-CA84-2B20-2D24-4ABFEA108863}"/>
              </a:ext>
            </a:extLst>
          </p:cNvPr>
          <p:cNvSpPr txBox="1"/>
          <p:nvPr/>
        </p:nvSpPr>
        <p:spPr>
          <a:xfrm>
            <a:off x="6776173" y="4469972"/>
            <a:ext cx="4947385" cy="1164023"/>
          </a:xfrm>
          <a:prstGeom prst="rect">
            <a:avLst/>
          </a:prstGeom>
        </p:spPr>
        <p:txBody>
          <a:bodyPr vert="horz" wrap="square" lIns="0" tIns="9385" rIns="0" bIns="0" rtlCol="0">
            <a:spAutoFit/>
          </a:bodyPr>
          <a:lstStyle/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СРОКИ СТРОИТЕЛЬСТВА:</a:t>
            </a:r>
          </a:p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endParaRPr lang="ru-RU" sz="2000" b="1" kern="100" spc="25" dirty="0">
              <a:latin typeface="+mj-lt"/>
              <a:ea typeface="Roboto Black" charset="0"/>
              <a:cs typeface="Roboto Black" charset="0"/>
            </a:endParaRPr>
          </a:p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Начало строительства – 01.06.2022</a:t>
            </a:r>
          </a:p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endParaRPr lang="ru-RU" sz="2000" b="1" kern="100" spc="25" dirty="0">
              <a:latin typeface="+mj-lt"/>
              <a:ea typeface="Roboto Black" charset="0"/>
              <a:cs typeface="Roboto Black" charset="0"/>
            </a:endParaRPr>
          </a:p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Окончание строительства – 10.06.2023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93961CA-0059-EC84-0B88-343B6E83FBEA}"/>
              </a:ext>
            </a:extLst>
          </p:cNvPr>
          <p:cNvSpPr txBox="1"/>
          <p:nvPr/>
        </p:nvSpPr>
        <p:spPr>
          <a:xfrm>
            <a:off x="6714962" y="2563730"/>
            <a:ext cx="4947385" cy="1134670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defTabSz="519816">
              <a:lnSpc>
                <a:spcPts val="1600"/>
              </a:lnSpc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ОТВЕТСТВЕННЫЙ:</a:t>
            </a:r>
          </a:p>
          <a:p>
            <a:pPr defTabSz="519816">
              <a:lnSpc>
                <a:spcPts val="1600"/>
              </a:lnSpc>
            </a:pPr>
            <a:endParaRPr lang="ru-RU" sz="2000" b="1" kern="100" spc="25" dirty="0">
              <a:latin typeface="+mj-lt"/>
              <a:ea typeface="Roboto Black" charset="0"/>
              <a:cs typeface="Roboto Black" charset="0"/>
            </a:endParaRPr>
          </a:p>
          <a:p>
            <a:pPr defTabSz="519816">
              <a:lnSpc>
                <a:spcPts val="1600"/>
              </a:lnSpc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Фролов С.А. </a:t>
            </a:r>
          </a:p>
          <a:p>
            <a:pPr defTabSz="519816">
              <a:lnSpc>
                <a:spcPts val="1600"/>
              </a:lnSpc>
            </a:pPr>
            <a:b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</a:b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тел.:8-351-585-20-59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0385E27-ED1E-9ED3-5A06-A6A4434ED63B}"/>
              </a:ext>
            </a:extLst>
          </p:cNvPr>
          <p:cNvSpPr txBox="1"/>
          <p:nvPr/>
        </p:nvSpPr>
        <p:spPr>
          <a:xfrm>
            <a:off x="374754" y="4485710"/>
            <a:ext cx="6178446" cy="1246880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ГЕНЕРАЛЬНЫЙ ПОДРЯДЧИК:</a:t>
            </a:r>
          </a:p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endParaRPr lang="ru-RU" sz="2000" b="1" kern="100" spc="25" dirty="0">
              <a:latin typeface="+mj-lt"/>
              <a:ea typeface="Roboto Black" charset="0"/>
              <a:cs typeface="Roboto Black" charset="0"/>
            </a:endParaRPr>
          </a:p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АО СЗ «ЮУ КЖСИ»</a:t>
            </a:r>
          </a:p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 </a:t>
            </a:r>
          </a:p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Директор Оськин В.Ю., тел</a:t>
            </a:r>
            <a:r>
              <a:rPr lang="ru-RU" sz="2000" b="1" kern="100" spc="25">
                <a:latin typeface="+mj-lt"/>
                <a:ea typeface="Roboto Black" charset="0"/>
                <a:cs typeface="Roboto Black" charset="0"/>
              </a:rPr>
              <a:t>.: 8-351-245-90-90</a:t>
            </a:r>
            <a:endParaRPr lang="ru-RU" sz="2000" b="1" kern="100" spc="25" dirty="0">
              <a:latin typeface="+mj-lt"/>
              <a:ea typeface="Roboto Black" charset="0"/>
              <a:cs typeface="Roboto Black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63BC4BA-A680-E8E9-906A-2DB3D293B2AA}"/>
              </a:ext>
            </a:extLst>
          </p:cNvPr>
          <p:cNvSpPr txBox="1"/>
          <p:nvPr/>
        </p:nvSpPr>
        <p:spPr>
          <a:xfrm>
            <a:off x="299804" y="2548741"/>
            <a:ext cx="6146716" cy="1339854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defTabSz="519816">
              <a:lnSpc>
                <a:spcPts val="1600"/>
              </a:lnSpc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ЗАКАЗЧИК:</a:t>
            </a:r>
          </a:p>
          <a:p>
            <a:pPr defTabSz="519816">
              <a:lnSpc>
                <a:spcPts val="1600"/>
              </a:lnSpc>
            </a:pPr>
            <a:endParaRPr lang="ru-RU" sz="2000" b="1" kern="100" spc="25" dirty="0">
              <a:latin typeface="+mj-lt"/>
              <a:ea typeface="Roboto Black" charset="0"/>
              <a:cs typeface="Roboto Black" charset="0"/>
            </a:endParaRPr>
          </a:p>
          <a:p>
            <a:pPr defTabSz="519816">
              <a:lnSpc>
                <a:spcPts val="1600"/>
              </a:lnSpc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ГБУЗ</a:t>
            </a:r>
          </a:p>
          <a:p>
            <a:pPr defTabSz="519816">
              <a:lnSpc>
                <a:spcPts val="1600"/>
              </a:lnSpc>
            </a:pPr>
            <a:endParaRPr lang="ru-RU" sz="2000" b="1" kern="100" spc="25" dirty="0">
              <a:latin typeface="+mj-lt"/>
              <a:ea typeface="Roboto Black" charset="0"/>
              <a:cs typeface="Roboto Black" charset="0"/>
            </a:endParaRPr>
          </a:p>
          <a:p>
            <a:pPr defTabSz="519816">
              <a:lnSpc>
                <a:spcPts val="1600"/>
              </a:lnSpc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«Районная Больница с. Октябрьское»</a:t>
            </a:r>
          </a:p>
          <a:p>
            <a:pPr defTabSz="519816">
              <a:lnSpc>
                <a:spcPts val="1600"/>
              </a:lnSpc>
            </a:pPr>
            <a:endParaRPr lang="ru-RU" sz="2000" b="1" kern="100" spc="25" dirty="0">
              <a:latin typeface="+mj-lt"/>
              <a:ea typeface="Roboto Black" charset="0"/>
              <a:cs typeface="Roboto Black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EB87090-43A7-D45F-D0CC-39A3E1CF980F}"/>
              </a:ext>
            </a:extLst>
          </p:cNvPr>
          <p:cNvSpPr/>
          <p:nvPr/>
        </p:nvSpPr>
        <p:spPr>
          <a:xfrm>
            <a:off x="381135" y="6466949"/>
            <a:ext cx="11429731" cy="391051"/>
          </a:xfrm>
          <a:prstGeom prst="rect">
            <a:avLst/>
          </a:prstGeom>
          <a:solidFill>
            <a:srgbClr val="D9134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9816"/>
            <a:endParaRPr lang="ru-RU" sz="1023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4E9E12-F021-4824-2A45-B38C89C361D7}"/>
              </a:ext>
            </a:extLst>
          </p:cNvPr>
          <p:cNvSpPr txBox="1"/>
          <p:nvPr/>
        </p:nvSpPr>
        <p:spPr>
          <a:xfrm>
            <a:off x="314792" y="173500"/>
            <a:ext cx="7525063" cy="83099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defTabSz="519816"/>
            <a:r>
              <a:rPr lang="ru-RU" sz="5400" kern="100" spc="25" dirty="0">
                <a:solidFill>
                  <a:prstClr val="white"/>
                </a:solidFill>
                <a:latin typeface="+mj-lt"/>
              </a:rPr>
              <a:t>ПАСПОРТ  ОБЪЕКТА</a:t>
            </a:r>
            <a:endParaRPr lang="ru-RU" sz="5400" dirty="0">
              <a:solidFill>
                <a:prstClr val="white"/>
              </a:solidFill>
              <a:latin typeface="+mj-lt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5C4E144-4AA1-893D-A2E1-857DEB4D392C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1524" y="414566"/>
            <a:ext cx="3978902" cy="1085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581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3">
            <a:extLst>
              <a:ext uri="{FF2B5EF4-FFF2-40B4-BE49-F238E27FC236}">
                <a16:creationId xmlns:a16="http://schemas.microsoft.com/office/drawing/2014/main" id="{1F9ACD22-FF82-5A40-953D-F7EA7D8CD6D1}"/>
              </a:ext>
            </a:extLst>
          </p:cNvPr>
          <p:cNvSpPr txBox="1"/>
          <p:nvPr/>
        </p:nvSpPr>
        <p:spPr>
          <a:xfrm>
            <a:off x="449704" y="1014603"/>
            <a:ext cx="7009881" cy="1264773"/>
          </a:xfrm>
          <a:prstGeom prst="rect">
            <a:avLst/>
          </a:prstGeom>
        </p:spPr>
        <p:txBody>
          <a:bodyPr vert="horz" wrap="square" lIns="0" tIns="7941" rIns="0" bIns="0" rtlCol="0">
            <a:spAutoFit/>
          </a:bodyPr>
          <a:lstStyle/>
          <a:p>
            <a:pPr marL="7219" defTabSz="519816">
              <a:spcBef>
                <a:spcPts val="62"/>
              </a:spcBef>
            </a:pPr>
            <a:r>
              <a:rPr lang="ru-RU" sz="2000" kern="100" spc="25" dirty="0">
                <a:solidFill>
                  <a:srgbClr val="FFFFFF"/>
                </a:solidFill>
                <a:latin typeface="+mj-lt"/>
                <a:ea typeface="Roboto Black" charset="0"/>
                <a:cs typeface="Roboto Black" charset="0"/>
              </a:rPr>
              <a:t>ГБУЗ «Районная Больница с. Октябрьское»</a:t>
            </a:r>
          </a:p>
          <a:p>
            <a:pPr marL="7219" defTabSz="519816">
              <a:spcBef>
                <a:spcPts val="62"/>
              </a:spcBef>
            </a:pPr>
            <a:r>
              <a:rPr lang="ru-RU" sz="2000" kern="100" spc="25" dirty="0">
                <a:solidFill>
                  <a:srgbClr val="FFFFFF"/>
                </a:solidFill>
                <a:latin typeface="+mj-lt"/>
                <a:ea typeface="Roboto Black" charset="0"/>
                <a:cs typeface="Roboto Black" charset="0"/>
              </a:rPr>
              <a:t>Капитальный ремонт ФАП д. Свободный,</a:t>
            </a:r>
          </a:p>
          <a:p>
            <a:pPr marL="7219" defTabSz="519816">
              <a:spcBef>
                <a:spcPts val="62"/>
              </a:spcBef>
            </a:pPr>
            <a:r>
              <a:rPr lang="ru-RU" sz="2000" kern="100" spc="25" dirty="0">
                <a:solidFill>
                  <a:srgbClr val="FFFFFF"/>
                </a:solidFill>
                <a:latin typeface="+mj-lt"/>
                <a:ea typeface="Roboto Black" charset="0"/>
                <a:cs typeface="Roboto Black" charset="0"/>
              </a:rPr>
              <a:t>с. Октябрьское, ул. 40 лет Победы, д. 12</a:t>
            </a:r>
          </a:p>
          <a:p>
            <a:pPr defTabSz="519816"/>
            <a:endParaRPr lang="ru-RU" sz="2000" kern="100" spc="25" dirty="0">
              <a:solidFill>
                <a:srgbClr val="FFFFFF"/>
              </a:solidFill>
              <a:latin typeface="+mj-lt"/>
              <a:ea typeface="Roboto Black" charset="0"/>
              <a:cs typeface="Roboto Black" charset="0"/>
            </a:endParaRPr>
          </a:p>
        </p:txBody>
      </p:sp>
      <p:sp>
        <p:nvSpPr>
          <p:cNvPr id="13" name="object 6">
            <a:extLst>
              <a:ext uri="{FF2B5EF4-FFF2-40B4-BE49-F238E27FC236}">
                <a16:creationId xmlns:a16="http://schemas.microsoft.com/office/drawing/2014/main" id="{CC36CE53-CA84-2B20-2D24-4ABFEA108863}"/>
              </a:ext>
            </a:extLst>
          </p:cNvPr>
          <p:cNvSpPr txBox="1"/>
          <p:nvPr/>
        </p:nvSpPr>
        <p:spPr>
          <a:xfrm>
            <a:off x="6776173" y="4469972"/>
            <a:ext cx="4947385" cy="1164023"/>
          </a:xfrm>
          <a:prstGeom prst="rect">
            <a:avLst/>
          </a:prstGeom>
        </p:spPr>
        <p:txBody>
          <a:bodyPr vert="horz" wrap="square" lIns="0" tIns="9385" rIns="0" bIns="0" rtlCol="0">
            <a:spAutoFit/>
          </a:bodyPr>
          <a:lstStyle/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СРОКИ СТРОИТЕЛЬСТВА:</a:t>
            </a:r>
          </a:p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endParaRPr lang="ru-RU" sz="2000" b="1" kern="100" spc="25" dirty="0">
              <a:latin typeface="+mj-lt"/>
              <a:ea typeface="Roboto Black" charset="0"/>
              <a:cs typeface="Roboto Black" charset="0"/>
            </a:endParaRPr>
          </a:p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Начало строительства – 01.06.2022</a:t>
            </a:r>
          </a:p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endParaRPr lang="ru-RU" sz="2000" b="1" kern="100" spc="25" dirty="0">
              <a:latin typeface="+mj-lt"/>
              <a:ea typeface="Roboto Black" charset="0"/>
              <a:cs typeface="Roboto Black" charset="0"/>
            </a:endParaRPr>
          </a:p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Окончание строительства – 10.06.2022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93961CA-0059-EC84-0B88-343B6E83FBEA}"/>
              </a:ext>
            </a:extLst>
          </p:cNvPr>
          <p:cNvSpPr txBox="1"/>
          <p:nvPr/>
        </p:nvSpPr>
        <p:spPr>
          <a:xfrm>
            <a:off x="6714962" y="2563730"/>
            <a:ext cx="4947385" cy="1134670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defTabSz="519816">
              <a:lnSpc>
                <a:spcPts val="1600"/>
              </a:lnSpc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ОТВЕТСТВЕННЫЙ:</a:t>
            </a:r>
          </a:p>
          <a:p>
            <a:pPr defTabSz="519816">
              <a:lnSpc>
                <a:spcPts val="1600"/>
              </a:lnSpc>
            </a:pPr>
            <a:endParaRPr lang="ru-RU" sz="2000" b="1" kern="100" spc="25" dirty="0">
              <a:latin typeface="+mj-lt"/>
              <a:ea typeface="Roboto Black" charset="0"/>
              <a:cs typeface="Roboto Black" charset="0"/>
            </a:endParaRPr>
          </a:p>
          <a:p>
            <a:pPr defTabSz="519816">
              <a:lnSpc>
                <a:spcPts val="1600"/>
              </a:lnSpc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Фролов С.А. </a:t>
            </a:r>
          </a:p>
          <a:p>
            <a:pPr defTabSz="519816">
              <a:lnSpc>
                <a:spcPts val="1600"/>
              </a:lnSpc>
            </a:pPr>
            <a:b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</a:b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тел.:8-351-585-20-59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0385E27-ED1E-9ED3-5A06-A6A4434ED63B}"/>
              </a:ext>
            </a:extLst>
          </p:cNvPr>
          <p:cNvSpPr txBox="1"/>
          <p:nvPr/>
        </p:nvSpPr>
        <p:spPr>
          <a:xfrm>
            <a:off x="374754" y="4485710"/>
            <a:ext cx="6178446" cy="1246880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ГЕНЕРАЛЬНЫЙ ПОДРЯДЧИК:</a:t>
            </a:r>
          </a:p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endParaRPr lang="ru-RU" sz="2000" b="1" kern="100" spc="25" dirty="0">
              <a:latin typeface="+mj-lt"/>
              <a:ea typeface="Roboto Black" charset="0"/>
              <a:cs typeface="Roboto Black" charset="0"/>
            </a:endParaRPr>
          </a:p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АО СЗ «ЮУ КЖСИ»</a:t>
            </a:r>
          </a:p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 </a:t>
            </a:r>
          </a:p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Директор Оськин В.Ю., тел.: 8-351-245-90-90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63BC4BA-A680-E8E9-906A-2DB3D293B2AA}"/>
              </a:ext>
            </a:extLst>
          </p:cNvPr>
          <p:cNvSpPr txBox="1"/>
          <p:nvPr/>
        </p:nvSpPr>
        <p:spPr>
          <a:xfrm>
            <a:off x="299804" y="2548741"/>
            <a:ext cx="6146716" cy="1339854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defTabSz="519816">
              <a:lnSpc>
                <a:spcPts val="1600"/>
              </a:lnSpc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ЗАКАЗЧИК:</a:t>
            </a:r>
          </a:p>
          <a:p>
            <a:pPr defTabSz="519816">
              <a:lnSpc>
                <a:spcPts val="1600"/>
              </a:lnSpc>
            </a:pPr>
            <a:endParaRPr lang="ru-RU" sz="2000" b="1" kern="100" spc="25" dirty="0">
              <a:latin typeface="+mj-lt"/>
              <a:ea typeface="Roboto Black" charset="0"/>
              <a:cs typeface="Roboto Black" charset="0"/>
            </a:endParaRPr>
          </a:p>
          <a:p>
            <a:pPr defTabSz="519816">
              <a:lnSpc>
                <a:spcPts val="1600"/>
              </a:lnSpc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ГБУЗ</a:t>
            </a:r>
          </a:p>
          <a:p>
            <a:pPr defTabSz="519816">
              <a:lnSpc>
                <a:spcPts val="1600"/>
              </a:lnSpc>
            </a:pPr>
            <a:endParaRPr lang="ru-RU" sz="2000" b="1" kern="100" spc="25" dirty="0">
              <a:latin typeface="+mj-lt"/>
              <a:ea typeface="Roboto Black" charset="0"/>
              <a:cs typeface="Roboto Black" charset="0"/>
            </a:endParaRPr>
          </a:p>
          <a:p>
            <a:pPr defTabSz="519816">
              <a:lnSpc>
                <a:spcPts val="1600"/>
              </a:lnSpc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«Районная Больница с. Октябрьское»</a:t>
            </a:r>
          </a:p>
          <a:p>
            <a:pPr defTabSz="519816">
              <a:lnSpc>
                <a:spcPts val="1600"/>
              </a:lnSpc>
            </a:pPr>
            <a:endParaRPr lang="ru-RU" sz="2000" b="1" kern="100" spc="25" dirty="0">
              <a:latin typeface="+mj-lt"/>
              <a:ea typeface="Roboto Black" charset="0"/>
              <a:cs typeface="Roboto Black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EB87090-43A7-D45F-D0CC-39A3E1CF980F}"/>
              </a:ext>
            </a:extLst>
          </p:cNvPr>
          <p:cNvSpPr/>
          <p:nvPr/>
        </p:nvSpPr>
        <p:spPr>
          <a:xfrm>
            <a:off x="381135" y="6466949"/>
            <a:ext cx="11429731" cy="391051"/>
          </a:xfrm>
          <a:prstGeom prst="rect">
            <a:avLst/>
          </a:prstGeom>
          <a:solidFill>
            <a:srgbClr val="D9134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9816"/>
            <a:endParaRPr lang="ru-RU" sz="1023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4E9E12-F021-4824-2A45-B38C89C361D7}"/>
              </a:ext>
            </a:extLst>
          </p:cNvPr>
          <p:cNvSpPr txBox="1"/>
          <p:nvPr/>
        </p:nvSpPr>
        <p:spPr>
          <a:xfrm>
            <a:off x="314792" y="173500"/>
            <a:ext cx="7525063" cy="83099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defTabSz="519816"/>
            <a:r>
              <a:rPr lang="ru-RU" sz="5400" kern="100" spc="25" dirty="0">
                <a:solidFill>
                  <a:prstClr val="white"/>
                </a:solidFill>
                <a:latin typeface="+mj-lt"/>
              </a:rPr>
              <a:t>ПАСПОРТ  ОБЪЕКТА</a:t>
            </a:r>
            <a:endParaRPr lang="ru-RU" sz="5400" dirty="0">
              <a:solidFill>
                <a:prstClr val="white"/>
              </a:solidFill>
              <a:latin typeface="+mj-lt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5C4E144-4AA1-893D-A2E1-857DEB4D392C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1524" y="414566"/>
            <a:ext cx="3978902" cy="1085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226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1860</TotalTime>
  <Words>334</Words>
  <Application>Microsoft Office PowerPoint</Application>
  <PresentationFormat>Широкоэкранный</PresentationFormat>
  <Paragraphs>100</Paragraphs>
  <Slides>4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Bebas Neue Regular</vt:lpstr>
      <vt:lpstr>Calibri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ЦКДМО</cp:lastModifiedBy>
  <cp:revision>133</cp:revision>
  <cp:lastPrinted>2023-04-09T18:18:36Z</cp:lastPrinted>
  <dcterms:created xsi:type="dcterms:W3CDTF">2023-04-05T04:48:46Z</dcterms:created>
  <dcterms:modified xsi:type="dcterms:W3CDTF">2023-04-13T10:41:37Z</dcterms:modified>
</cp:coreProperties>
</file>