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4" r:id="rId2"/>
    <p:sldId id="260" r:id="rId3"/>
    <p:sldId id="261" r:id="rId4"/>
    <p:sldId id="262" r:id="rId5"/>
    <p:sldId id="263" r:id="rId6"/>
    <p:sldId id="265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197" autoAdjust="0"/>
  </p:normalViewPr>
  <p:slideViewPr>
    <p:cSldViewPr snapToGrid="0">
      <p:cViewPr varScale="1">
        <p:scale>
          <a:sx n="73" d="100"/>
          <a:sy n="73" d="100"/>
        </p:scale>
        <p:origin x="1188" y="66"/>
      </p:cViewPr>
      <p:guideLst>
        <p:guide orient="horz" pos="2160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CBDB6-4CD0-4DA3-8893-C98C1B73907F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16811-4AF1-494D-A121-94249A30A8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506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27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baseline="0" dirty="0"/>
              <a:t>Предоставлена информация в таблице от ЛПУ с пометкой у данного </a:t>
            </a:r>
            <a:r>
              <a:rPr lang="ru-RU" b="1" baseline="0" dirty="0" err="1"/>
              <a:t>ФАПа</a:t>
            </a:r>
            <a:r>
              <a:rPr lang="ru-RU" b="1" baseline="0" dirty="0"/>
              <a:t> «Признан </a:t>
            </a:r>
            <a:r>
              <a:rPr lang="ru-RU" b="1" baseline="0" dirty="0" err="1"/>
              <a:t>ветхоаварийным</a:t>
            </a:r>
            <a:r>
              <a:rPr lang="ru-RU" b="1" baseline="0" dirty="0"/>
              <a:t>». СТЕНД НЕ АКТУАЛЕН!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6089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err="1"/>
              <a:t>Зарифуллина</a:t>
            </a:r>
            <a:r>
              <a:rPr lang="ru-RU" b="1" dirty="0"/>
              <a:t>:</a:t>
            </a:r>
            <a:r>
              <a:rPr lang="ru-RU" b="1" baseline="0" dirty="0"/>
              <a:t> изменить телефон на городской! Жду звонка по уточнению номера (на 8-800…), отправят в </a:t>
            </a:r>
            <a:r>
              <a:rPr lang="ru-RU" b="1" baseline="0" dirty="0" err="1"/>
              <a:t>Ватцап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7927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/>
              <a:t>По Клеверу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2756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6382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2642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792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70357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3428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134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0424" y="200398"/>
            <a:ext cx="5435568" cy="1080293"/>
          </a:xfrm>
          <a:prstGeom prst="rect">
            <a:avLst/>
          </a:prstGeom>
        </p:spPr>
        <p:txBody>
          <a:bodyPr lIns="0" tIns="0" rIns="0" bIns="0"/>
          <a:lstStyle>
            <a:lvl1pPr>
              <a:defRPr sz="7020" b="0" i="0">
                <a:solidFill>
                  <a:schemeClr val="bg1"/>
                </a:solidFill>
                <a:latin typeface="Bebas Neue Regular"/>
                <a:cs typeface="Bebas Neue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93062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24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1147295A-FFC3-D56E-9059-0A0063D85CC3}"/>
              </a:ext>
            </a:extLst>
          </p:cNvPr>
          <p:cNvPicPr>
            <a:picLocks/>
          </p:cNvPicPr>
          <p:nvPr userDrawn="1"/>
        </p:nvPicPr>
        <p:blipFill rotWithShape="1">
          <a:blip r:embed="rId7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730" r="-1" b="71465"/>
          <a:stretch/>
        </p:blipFill>
        <p:spPr>
          <a:xfrm>
            <a:off x="-279" y="0"/>
            <a:ext cx="12192279" cy="2112248"/>
          </a:xfrm>
          <a:prstGeom prst="rect">
            <a:avLst/>
          </a:prstGeom>
        </p:spPr>
      </p:pic>
      <p:sp>
        <p:nvSpPr>
          <p:cNvPr id="33" name="bg object 24">
            <a:extLst>
              <a:ext uri="{FF2B5EF4-FFF2-40B4-BE49-F238E27FC236}">
                <a16:creationId xmlns:a16="http://schemas.microsoft.com/office/drawing/2014/main" id="{196A6CBA-0C25-3215-DF26-A23D6A79CFB6}"/>
              </a:ext>
            </a:extLst>
          </p:cNvPr>
          <p:cNvSpPr/>
          <p:nvPr userDrawn="1"/>
        </p:nvSpPr>
        <p:spPr>
          <a:xfrm>
            <a:off x="0" y="2074174"/>
            <a:ext cx="12192000" cy="4782382"/>
          </a:xfrm>
          <a:custGeom>
            <a:avLst/>
            <a:gdLst/>
            <a:ahLst/>
            <a:cxnLst/>
            <a:rect l="l" t="t" r="r" b="b"/>
            <a:pathLst>
              <a:path w="20104100" h="7600950">
                <a:moveTo>
                  <a:pt x="20104082" y="0"/>
                </a:moveTo>
                <a:lnTo>
                  <a:pt x="0" y="0"/>
                </a:lnTo>
                <a:lnTo>
                  <a:pt x="0" y="7600364"/>
                </a:lnTo>
                <a:lnTo>
                  <a:pt x="20104082" y="7600364"/>
                </a:lnTo>
                <a:lnTo>
                  <a:pt x="201040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2290" dirty="0"/>
          </a:p>
        </p:txBody>
      </p:sp>
    </p:spTree>
    <p:extLst>
      <p:ext uri="{BB962C8B-B14F-4D97-AF65-F5344CB8AC3E}">
        <p14:creationId xmlns:p14="http://schemas.microsoft.com/office/powerpoint/2010/main" val="410291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59885">
        <a:defRPr>
          <a:latin typeface="+mn-lt"/>
          <a:ea typeface="+mn-ea"/>
          <a:cs typeface="+mn-cs"/>
        </a:defRPr>
      </a:lvl2pPr>
      <a:lvl3pPr marL="519769">
        <a:defRPr>
          <a:latin typeface="+mn-lt"/>
          <a:ea typeface="+mn-ea"/>
          <a:cs typeface="+mn-cs"/>
        </a:defRPr>
      </a:lvl3pPr>
      <a:lvl4pPr marL="779654">
        <a:defRPr>
          <a:latin typeface="+mn-lt"/>
          <a:ea typeface="+mn-ea"/>
          <a:cs typeface="+mn-cs"/>
        </a:defRPr>
      </a:lvl4pPr>
      <a:lvl5pPr marL="1039539">
        <a:defRPr>
          <a:latin typeface="+mn-lt"/>
          <a:ea typeface="+mn-ea"/>
          <a:cs typeface="+mn-cs"/>
        </a:defRPr>
      </a:lvl5pPr>
      <a:lvl6pPr marL="1299423">
        <a:defRPr>
          <a:latin typeface="+mn-lt"/>
          <a:ea typeface="+mn-ea"/>
          <a:cs typeface="+mn-cs"/>
        </a:defRPr>
      </a:lvl6pPr>
      <a:lvl7pPr marL="1559308">
        <a:defRPr>
          <a:latin typeface="+mn-lt"/>
          <a:ea typeface="+mn-ea"/>
          <a:cs typeface="+mn-cs"/>
        </a:defRPr>
      </a:lvl7pPr>
      <a:lvl8pPr marL="1819192">
        <a:defRPr>
          <a:latin typeface="+mn-lt"/>
          <a:ea typeface="+mn-ea"/>
          <a:cs typeface="+mn-cs"/>
        </a:defRPr>
      </a:lvl8pPr>
      <a:lvl9pPr marL="2079077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59885">
        <a:defRPr>
          <a:latin typeface="+mn-lt"/>
          <a:ea typeface="+mn-ea"/>
          <a:cs typeface="+mn-cs"/>
        </a:defRPr>
      </a:lvl2pPr>
      <a:lvl3pPr marL="519769">
        <a:defRPr>
          <a:latin typeface="+mn-lt"/>
          <a:ea typeface="+mn-ea"/>
          <a:cs typeface="+mn-cs"/>
        </a:defRPr>
      </a:lvl3pPr>
      <a:lvl4pPr marL="779654">
        <a:defRPr>
          <a:latin typeface="+mn-lt"/>
          <a:ea typeface="+mn-ea"/>
          <a:cs typeface="+mn-cs"/>
        </a:defRPr>
      </a:lvl4pPr>
      <a:lvl5pPr marL="1039539">
        <a:defRPr>
          <a:latin typeface="+mn-lt"/>
          <a:ea typeface="+mn-ea"/>
          <a:cs typeface="+mn-cs"/>
        </a:defRPr>
      </a:lvl5pPr>
      <a:lvl6pPr marL="1299423">
        <a:defRPr>
          <a:latin typeface="+mn-lt"/>
          <a:ea typeface="+mn-ea"/>
          <a:cs typeface="+mn-cs"/>
        </a:defRPr>
      </a:lvl6pPr>
      <a:lvl7pPr marL="1559308">
        <a:defRPr>
          <a:latin typeface="+mn-lt"/>
          <a:ea typeface="+mn-ea"/>
          <a:cs typeface="+mn-cs"/>
        </a:defRPr>
      </a:lvl7pPr>
      <a:lvl8pPr marL="1819192">
        <a:defRPr>
          <a:latin typeface="+mn-lt"/>
          <a:ea typeface="+mn-ea"/>
          <a:cs typeface="+mn-cs"/>
        </a:defRPr>
      </a:lvl8pPr>
      <a:lvl9pPr marL="2079077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931348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defTabSz="519816"/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ГБУЗ «Областная больница г. </a:t>
            </a:r>
            <a:r>
              <a:rPr lang="ru-RU" sz="2000" kern="100" spc="25" dirty="0" err="1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Сатка</a:t>
            </a:r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»</a:t>
            </a:r>
          </a:p>
          <a:p>
            <a:pPr defTabSz="519816"/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Капитальный ремонт лечебного корпуса </a:t>
            </a:r>
          </a:p>
          <a:p>
            <a:pPr defTabSz="519816"/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г. </a:t>
            </a:r>
            <a:r>
              <a:rPr lang="ru-RU" sz="2000" kern="100" spc="25" dirty="0" err="1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Сатка</a:t>
            </a:r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, ул. Больничная, д. 2-А</a:t>
            </a:r>
            <a:endParaRPr sz="2000" kern="100" spc="25" dirty="0">
              <a:solidFill>
                <a:prstClr val="black"/>
              </a:solidFill>
              <a:latin typeface="+mj-lt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164023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Начало строительства – 10.08.2021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Окончание строительства – 31.12.2022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ОТВЕТСТВЕННЫЙ: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Земскова  А.Р. </a:t>
            </a:r>
          </a:p>
          <a:p>
            <a:pPr defTabSz="519816">
              <a:lnSpc>
                <a:spcPts val="1600"/>
              </a:lnSpc>
            </a:pPr>
            <a:b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</a:b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тел.: 8-351-61-5-68-00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33671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ООО «</a:t>
            </a:r>
            <a:r>
              <a:rPr lang="ru-RU" sz="2000" b="1" kern="100" spc="25" dirty="0" err="1">
                <a:latin typeface="+mj-lt"/>
                <a:ea typeface="Roboto Black" charset="0"/>
                <a:cs typeface="Roboto Black" charset="0"/>
              </a:rPr>
              <a:t>Строймеханизация</a:t>
            </a: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»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 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Директор </a:t>
            </a:r>
            <a:r>
              <a:rPr lang="ru-RU" sz="2000" b="1" kern="100" spc="25" dirty="0" err="1">
                <a:latin typeface="+mj-lt"/>
                <a:ea typeface="Roboto Black" charset="0"/>
                <a:cs typeface="Roboto Black" charset="0"/>
              </a:rPr>
              <a:t>Назарчук</a:t>
            </a: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 Н.В., тел.: 8-351-222-05-06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118255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ЗАКАЗЧИК: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ГБУЗ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«Областная больница г. Сатка»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9816"/>
            <a:endParaRPr lang="ru-RU" sz="1023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defTabSz="519816"/>
            <a:r>
              <a:rPr lang="ru-RU" sz="5400" kern="100" spc="25" dirty="0">
                <a:solidFill>
                  <a:prstClr val="white"/>
                </a:solidFill>
                <a:latin typeface="+mj-lt"/>
              </a:rPr>
              <a:t>ПАСПОРТ  ОБЪЕКТА</a:t>
            </a:r>
            <a:endParaRPr lang="ru-RU" sz="5400" dirty="0">
              <a:solidFill>
                <a:prstClr val="white"/>
              </a:solidFill>
              <a:latin typeface="+mj-lt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420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931348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defTabSz="519816"/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ГБУЗ «Областная больница г. </a:t>
            </a:r>
            <a:r>
              <a:rPr lang="ru-RU" sz="2000" kern="100" spc="25" dirty="0" err="1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Сатка</a:t>
            </a:r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»</a:t>
            </a:r>
          </a:p>
          <a:p>
            <a:pPr defTabSz="519816"/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Капитальный ремонт ФАП д. </a:t>
            </a:r>
            <a:r>
              <a:rPr lang="ru-RU" sz="2000" kern="100" spc="25" dirty="0" err="1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Петромихайловка</a:t>
            </a:r>
            <a:endParaRPr lang="ru-RU" sz="2000" kern="100" spc="25" dirty="0">
              <a:solidFill>
                <a:srgbClr val="FFFFFF"/>
              </a:solidFill>
              <a:latin typeface="+mj-lt"/>
              <a:ea typeface="Roboto Black" charset="0"/>
              <a:cs typeface="Roboto Black" charset="0"/>
            </a:endParaRPr>
          </a:p>
          <a:p>
            <a:pPr defTabSz="519816"/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Саткинский район, д. </a:t>
            </a:r>
            <a:r>
              <a:rPr lang="ru-RU" sz="2000" kern="100" spc="25" dirty="0" err="1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Петромихайловка</a:t>
            </a:r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, ул. Садовая, д. 5</a:t>
            </a:r>
            <a:endParaRPr sz="2000" kern="100" spc="25" dirty="0">
              <a:solidFill>
                <a:prstClr val="black"/>
              </a:solidFill>
              <a:latin typeface="+mj-lt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164023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solidFill>
                  <a:srgbClr val="FF0000"/>
                </a:solidFill>
                <a:latin typeface="+mj-lt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solidFill>
                <a:srgbClr val="FF0000"/>
              </a:solidFill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solidFill>
                  <a:srgbClr val="FF0000"/>
                </a:solidFill>
                <a:latin typeface="+mj-lt"/>
                <a:ea typeface="Roboto Black" charset="0"/>
                <a:cs typeface="Roboto Black" charset="0"/>
              </a:rPr>
              <a:t>Начало строительства – 10.08.2021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solidFill>
                <a:srgbClr val="FF0000"/>
              </a:solidFill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solidFill>
                  <a:srgbClr val="FF0000"/>
                </a:solidFill>
                <a:latin typeface="+mj-lt"/>
                <a:ea typeface="Roboto Black" charset="0"/>
                <a:cs typeface="Roboto Black" charset="0"/>
              </a:rPr>
              <a:t>Окончание строительства – 31.12.2022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solidFill>
                  <a:srgbClr val="FF0000"/>
                </a:solidFill>
                <a:latin typeface="+mj-lt"/>
                <a:ea typeface="Roboto Black" charset="0"/>
                <a:cs typeface="Roboto Black" charset="0"/>
              </a:rPr>
              <a:t>ОТВЕТСТВЕННЫЙ: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solidFill>
                <a:srgbClr val="FF0000"/>
              </a:solidFill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solidFill>
                  <a:srgbClr val="FF0000"/>
                </a:solidFill>
                <a:latin typeface="+mj-lt"/>
                <a:ea typeface="Roboto Black" charset="0"/>
                <a:cs typeface="Roboto Black" charset="0"/>
              </a:rPr>
              <a:t>Земскова  А.Р. </a:t>
            </a:r>
          </a:p>
          <a:p>
            <a:pPr defTabSz="519816">
              <a:lnSpc>
                <a:spcPts val="1600"/>
              </a:lnSpc>
            </a:pPr>
            <a:br>
              <a:rPr lang="ru-RU" sz="2000" b="1" kern="100" spc="25" dirty="0">
                <a:solidFill>
                  <a:srgbClr val="FF0000"/>
                </a:solidFill>
                <a:latin typeface="+mj-lt"/>
                <a:ea typeface="Roboto Black" charset="0"/>
                <a:cs typeface="Roboto Black" charset="0"/>
              </a:rPr>
            </a:br>
            <a:r>
              <a:rPr lang="ru-RU" sz="2000" b="1" kern="100" spc="25" dirty="0">
                <a:solidFill>
                  <a:srgbClr val="FF0000"/>
                </a:solidFill>
                <a:latin typeface="+mj-lt"/>
                <a:ea typeface="Roboto Black" charset="0"/>
                <a:cs typeface="Roboto Black" charset="0"/>
              </a:rPr>
              <a:t>тел.: 8-351-61-5-68-00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33671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solidFill>
                  <a:srgbClr val="FF0000"/>
                </a:solidFill>
                <a:latin typeface="+mj-lt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solidFill>
                <a:srgbClr val="FF0000"/>
              </a:solidFill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solidFill>
                  <a:srgbClr val="FF0000"/>
                </a:solidFill>
                <a:latin typeface="+mj-lt"/>
                <a:ea typeface="Roboto Black" charset="0"/>
                <a:cs typeface="Roboto Black" charset="0"/>
              </a:rPr>
              <a:t>ООО «</a:t>
            </a:r>
            <a:r>
              <a:rPr lang="ru-RU" sz="2000" b="1" kern="100" spc="25" dirty="0" err="1">
                <a:solidFill>
                  <a:srgbClr val="FF0000"/>
                </a:solidFill>
                <a:latin typeface="+mj-lt"/>
                <a:ea typeface="Roboto Black" charset="0"/>
                <a:cs typeface="Roboto Black" charset="0"/>
              </a:rPr>
              <a:t>Строймеханизация</a:t>
            </a:r>
            <a:r>
              <a:rPr lang="ru-RU" sz="2000" b="1" kern="100" spc="25" dirty="0">
                <a:solidFill>
                  <a:srgbClr val="FF0000"/>
                </a:solidFill>
                <a:latin typeface="+mj-lt"/>
                <a:ea typeface="Roboto Black" charset="0"/>
                <a:cs typeface="Roboto Black" charset="0"/>
              </a:rPr>
              <a:t>»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solidFill>
                  <a:srgbClr val="FF0000"/>
                </a:solidFill>
                <a:latin typeface="+mj-lt"/>
                <a:ea typeface="Roboto Black" charset="0"/>
                <a:cs typeface="Roboto Black" charset="0"/>
              </a:rPr>
              <a:t> 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solidFill>
                  <a:srgbClr val="FF0000"/>
                </a:solidFill>
                <a:latin typeface="+mj-lt"/>
                <a:ea typeface="Roboto Black" charset="0"/>
                <a:cs typeface="Roboto Black" charset="0"/>
              </a:rPr>
              <a:t>Директор </a:t>
            </a:r>
            <a:r>
              <a:rPr lang="ru-RU" sz="2000" b="1" kern="100" spc="25" dirty="0" err="1">
                <a:solidFill>
                  <a:srgbClr val="FF0000"/>
                </a:solidFill>
                <a:latin typeface="+mj-lt"/>
                <a:ea typeface="Roboto Black" charset="0"/>
                <a:cs typeface="Roboto Black" charset="0"/>
              </a:rPr>
              <a:t>Назарчук</a:t>
            </a:r>
            <a:r>
              <a:rPr lang="ru-RU" sz="2000" b="1" kern="100" spc="25" dirty="0">
                <a:solidFill>
                  <a:srgbClr val="FF0000"/>
                </a:solidFill>
                <a:latin typeface="+mj-lt"/>
                <a:ea typeface="Roboto Black" charset="0"/>
                <a:cs typeface="Roboto Black" charset="0"/>
              </a:rPr>
              <a:t> Н.В., тел.: 8-351-222-05-06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118255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ЗАКАЗЧИК: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ГБУЗ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«Областная больница г. Сатка»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9816"/>
            <a:endParaRPr lang="ru-RU" sz="1023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defTabSz="519816"/>
            <a:r>
              <a:rPr lang="ru-RU" sz="5400" kern="100" spc="25" dirty="0">
                <a:solidFill>
                  <a:prstClr val="white"/>
                </a:solidFill>
                <a:latin typeface="+mj-lt"/>
              </a:rPr>
              <a:t>ПАСПОРТ  ОБЪЕКТА</a:t>
            </a:r>
            <a:endParaRPr lang="ru-RU" sz="5400" dirty="0">
              <a:solidFill>
                <a:prstClr val="white"/>
              </a:solidFill>
              <a:latin typeface="+mj-lt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712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931348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defTabSz="519816"/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ГБУЗ «Областная больница г. </a:t>
            </a:r>
            <a:r>
              <a:rPr lang="ru-RU" sz="2000" kern="100" spc="25" dirty="0" err="1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Сатка</a:t>
            </a:r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»</a:t>
            </a:r>
          </a:p>
          <a:p>
            <a:pPr defTabSz="519816"/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Капитальный ремонт ФАП Нижняя </a:t>
            </a:r>
            <a:r>
              <a:rPr lang="ru-RU" sz="2000" kern="100" spc="25" dirty="0" err="1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Сатка</a:t>
            </a:r>
            <a:endParaRPr lang="ru-RU" sz="2000" kern="100" spc="25" dirty="0">
              <a:solidFill>
                <a:srgbClr val="FFFFFF"/>
              </a:solidFill>
              <a:latin typeface="+mj-lt"/>
              <a:ea typeface="Roboto Black" charset="0"/>
              <a:cs typeface="Roboto Black" charset="0"/>
            </a:endParaRPr>
          </a:p>
          <a:p>
            <a:pPr defTabSz="519816"/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Саткинский район, п. Нижняя </a:t>
            </a:r>
            <a:r>
              <a:rPr lang="ru-RU" sz="2000" kern="100" spc="25" dirty="0" err="1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Сатка</a:t>
            </a:r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, ул. Левобережная, д. 44-А</a:t>
            </a:r>
            <a:endParaRPr sz="2000" kern="100" spc="25" dirty="0">
              <a:solidFill>
                <a:prstClr val="black"/>
              </a:solidFill>
              <a:latin typeface="+mj-lt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164023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Начало строительства – 06.05.2022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Окончание строительства – 26.12.2022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ОТВЕТСТВЕННЫЙ: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Земскова  А.Р. </a:t>
            </a:r>
          </a:p>
          <a:p>
            <a:pPr defTabSz="519816">
              <a:lnSpc>
                <a:spcPts val="1600"/>
              </a:lnSpc>
            </a:pPr>
            <a:b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</a:b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тел.: 8-351-61-5-68-00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33671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ООО «Константа»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 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Директор </a:t>
            </a:r>
            <a:r>
              <a:rPr lang="ru-RU" sz="2000" b="1" kern="100" spc="25" dirty="0" err="1">
                <a:latin typeface="+mj-lt"/>
                <a:ea typeface="Roboto Black" charset="0"/>
                <a:cs typeface="Roboto Black" charset="0"/>
              </a:rPr>
              <a:t>Зарифуллина</a:t>
            </a: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 К.У., тел.: </a:t>
            </a:r>
            <a:r>
              <a:rPr lang="ru-RU" sz="2000" b="1" kern="100" spc="25" dirty="0">
                <a:solidFill>
                  <a:srgbClr val="FF0000"/>
                </a:solidFill>
                <a:latin typeface="+mj-lt"/>
                <a:ea typeface="Roboto Black" charset="0"/>
                <a:cs typeface="Roboto Black" charset="0"/>
              </a:rPr>
              <a:t>8-917-379-83-99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118255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ЗАКАЗЧИК: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ГБУЗ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«Областная больница г. Сатка»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9816"/>
            <a:endParaRPr lang="ru-RU" sz="1023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defTabSz="519816"/>
            <a:r>
              <a:rPr lang="ru-RU" sz="5400" kern="100" spc="25" dirty="0">
                <a:solidFill>
                  <a:prstClr val="white"/>
                </a:solidFill>
                <a:latin typeface="+mj-lt"/>
              </a:rPr>
              <a:t>ПАСПОРТ  ОБЪЕКТА</a:t>
            </a:r>
            <a:endParaRPr lang="ru-RU" sz="5400" dirty="0">
              <a:solidFill>
                <a:prstClr val="white"/>
              </a:solidFill>
              <a:latin typeface="+mj-lt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388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931348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defTabSz="519816"/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ГБУЗ «Областная больница г. </a:t>
            </a:r>
            <a:r>
              <a:rPr lang="ru-RU" sz="2000" kern="100" spc="25" dirty="0" err="1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Сатка</a:t>
            </a:r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»</a:t>
            </a:r>
          </a:p>
          <a:p>
            <a:pPr defTabSz="519816"/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Капитальный ремонт Поликлиника №1</a:t>
            </a:r>
          </a:p>
          <a:p>
            <a:pPr defTabSz="519816"/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г. </a:t>
            </a:r>
            <a:r>
              <a:rPr lang="ru-RU" sz="2000" kern="100" spc="25" dirty="0" err="1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Сатка</a:t>
            </a:r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, ул. Куйбышева, д. 15</a:t>
            </a:r>
            <a:endParaRPr sz="2000" kern="100" spc="25" dirty="0">
              <a:solidFill>
                <a:prstClr val="black"/>
              </a:solidFill>
              <a:latin typeface="+mj-lt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164023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Начало строительства – 16.05.2022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Окончание строительства – 30.04.2023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ОТВЕТСТВЕННЫЙ: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Земскова  А.Р. </a:t>
            </a:r>
          </a:p>
          <a:p>
            <a:pPr defTabSz="519816">
              <a:lnSpc>
                <a:spcPts val="1600"/>
              </a:lnSpc>
            </a:pPr>
            <a:b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</a:b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тел.: 8-351-61-5-68-00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33671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ООО «Строй-Прогресс»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 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Директор Чернышева Т.В., тел.: 8-347-284-56-09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118255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ЗАКАЗЧИК: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ГБУЗ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«Областная больница г. Сатка»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9816"/>
            <a:endParaRPr lang="ru-RU" sz="1023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defTabSz="519816"/>
            <a:r>
              <a:rPr lang="ru-RU" sz="5400" kern="100" spc="25" dirty="0">
                <a:solidFill>
                  <a:prstClr val="white"/>
                </a:solidFill>
                <a:latin typeface="+mj-lt"/>
              </a:rPr>
              <a:t>ПАСПОРТ  ОБЪЕКТА</a:t>
            </a:r>
            <a:endParaRPr lang="ru-RU" sz="5400" dirty="0">
              <a:solidFill>
                <a:prstClr val="white"/>
              </a:solidFill>
              <a:latin typeface="+mj-lt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386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931348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defTabSz="519816"/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ГБУЗ «Областная больница г. </a:t>
            </a:r>
            <a:r>
              <a:rPr lang="ru-RU" sz="2000" kern="100" spc="25" dirty="0" err="1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Сатка</a:t>
            </a:r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»</a:t>
            </a:r>
          </a:p>
          <a:p>
            <a:pPr defTabSz="519816"/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Капитальный ремонт ФАП д. Алексеевка</a:t>
            </a:r>
          </a:p>
          <a:p>
            <a:pPr defTabSz="519816"/>
            <a:r>
              <a:rPr lang="ru-RU" sz="2000" kern="100" spc="25" dirty="0" err="1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Саткинский</a:t>
            </a:r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 район, </a:t>
            </a:r>
            <a:r>
              <a:rPr lang="ru-RU" sz="2000" kern="100" spc="25" dirty="0" err="1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д.Алексеевка</a:t>
            </a:r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, ул. Центральная, д. 25-А</a:t>
            </a:r>
            <a:endParaRPr sz="2000" kern="100" spc="25" dirty="0">
              <a:solidFill>
                <a:prstClr val="black"/>
              </a:solidFill>
              <a:latin typeface="+mj-lt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164023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Начало строительства – 13.03.2023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Окончание строительства – 30.11.2023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ОТВЕТСТВЕННЫЙ: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Земскова  А.Р. </a:t>
            </a:r>
          </a:p>
          <a:p>
            <a:pPr defTabSz="519816">
              <a:lnSpc>
                <a:spcPts val="1600"/>
              </a:lnSpc>
            </a:pPr>
            <a:b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</a:b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тел.: 8-351-61-5-68-00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33671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ООО «Орион»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 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Директор Основных С.В., тел.: 8-351-61-3-40-99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118255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ЗАКАЗЧИК: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ГБУЗ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«Областная больница г. Сатка»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9816"/>
            <a:endParaRPr lang="ru-RU" sz="1023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defTabSz="519816"/>
            <a:r>
              <a:rPr lang="ru-RU" sz="5400" kern="100" spc="25" dirty="0">
                <a:solidFill>
                  <a:prstClr val="white"/>
                </a:solidFill>
                <a:latin typeface="+mj-lt"/>
              </a:rPr>
              <a:t>ПАСПОРТ  ОБЪЕКТА</a:t>
            </a:r>
            <a:endParaRPr lang="ru-RU" sz="5400" dirty="0">
              <a:solidFill>
                <a:prstClr val="white"/>
              </a:solidFill>
              <a:latin typeface="+mj-lt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094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931348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defTabSz="519816"/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ГБУЗ «Областная больница г. </a:t>
            </a:r>
            <a:r>
              <a:rPr lang="ru-RU" sz="2000" kern="100" spc="25" dirty="0" err="1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Сатка</a:t>
            </a:r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»</a:t>
            </a:r>
          </a:p>
          <a:p>
            <a:pPr defTabSz="519816"/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Капитальный ремонт хирургического корпуса </a:t>
            </a:r>
          </a:p>
          <a:p>
            <a:pPr defTabSz="519816"/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г. </a:t>
            </a:r>
            <a:r>
              <a:rPr lang="ru-RU" sz="2000" kern="100" spc="25" dirty="0" err="1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Сатка</a:t>
            </a:r>
            <a:r>
              <a:rPr lang="ru-RU" sz="2000" kern="100" spc="25" dirty="0">
                <a:solidFill>
                  <a:srgbClr val="FFFFFF"/>
                </a:solidFill>
                <a:latin typeface="+mj-lt"/>
                <a:ea typeface="Roboto Black" charset="0"/>
                <a:cs typeface="Roboto Black" charset="0"/>
              </a:rPr>
              <a:t>, ул. Куйбышева, д. 15</a:t>
            </a:r>
            <a:endParaRPr sz="2000" kern="100" spc="25" dirty="0">
              <a:solidFill>
                <a:prstClr val="black"/>
              </a:solidFill>
              <a:latin typeface="+mj-lt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164023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Начало строительства – 22.02.2023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Окончание строительства – 31.12.2023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ОТВЕТСТВЕННЫЙ: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Земскова  А.Р. </a:t>
            </a:r>
          </a:p>
          <a:p>
            <a:pPr defTabSz="519816">
              <a:lnSpc>
                <a:spcPts val="1600"/>
              </a:lnSpc>
            </a:pPr>
            <a:b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</a:b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тел.: 8-351-61-5-68-00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4688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ea typeface="Roboto Black" charset="0"/>
                <a:cs typeface="Roboto Black" charset="0"/>
              </a:rPr>
              <a:t>АО СЗ «ЮУ КЖСИ» 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 </a:t>
            </a:r>
          </a:p>
          <a:p>
            <a:pPr marL="7219" defTabSz="519816">
              <a:lnSpc>
                <a:spcPts val="1651"/>
              </a:lnSpc>
              <a:spcBef>
                <a:spcPts val="62"/>
              </a:spcBef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Директор Демаков М.С., тел.: 8-351-779-32-01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118255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ЗАКАЗЧИК: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ГБУЗ</a:t>
            </a:r>
          </a:p>
          <a:p>
            <a:pPr defTabSz="519816">
              <a:lnSpc>
                <a:spcPts val="1600"/>
              </a:lnSpc>
            </a:pPr>
            <a:endParaRPr lang="ru-RU" sz="2000" b="1" kern="100" spc="25" dirty="0">
              <a:latin typeface="+mj-lt"/>
              <a:ea typeface="Roboto Black" charset="0"/>
              <a:cs typeface="Roboto Black" charset="0"/>
            </a:endParaRPr>
          </a:p>
          <a:p>
            <a:pPr defTabSz="519816">
              <a:lnSpc>
                <a:spcPts val="1600"/>
              </a:lnSpc>
            </a:pPr>
            <a:r>
              <a:rPr lang="ru-RU" sz="2000" b="1" kern="100" spc="25" dirty="0">
                <a:latin typeface="+mj-lt"/>
                <a:ea typeface="Roboto Black" charset="0"/>
                <a:cs typeface="Roboto Black" charset="0"/>
              </a:rPr>
              <a:t>«Областная больница г. Сатка»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9816"/>
            <a:endParaRPr lang="ru-RU" sz="1023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defTabSz="519816"/>
            <a:r>
              <a:rPr lang="ru-RU" sz="5400" kern="100" spc="25" dirty="0">
                <a:solidFill>
                  <a:prstClr val="white"/>
                </a:solidFill>
                <a:latin typeface="+mj-lt"/>
              </a:rPr>
              <a:t>ПАСПОРТ  ОБЪЕКТА</a:t>
            </a:r>
            <a:endParaRPr lang="ru-RU" sz="5400" dirty="0">
              <a:solidFill>
                <a:prstClr val="white"/>
              </a:solidFill>
              <a:latin typeface="+mj-lt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582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</TotalTime>
  <Words>508</Words>
  <Application>Microsoft Office PowerPoint</Application>
  <PresentationFormat>Широкоэкранный</PresentationFormat>
  <Paragraphs>147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Bebas Neue Regular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ЦКДМО</cp:lastModifiedBy>
  <cp:revision>157</cp:revision>
  <cp:lastPrinted>2023-04-09T18:18:36Z</cp:lastPrinted>
  <dcterms:created xsi:type="dcterms:W3CDTF">2023-04-05T04:48:46Z</dcterms:created>
  <dcterms:modified xsi:type="dcterms:W3CDTF">2023-04-14T04:54:20Z</dcterms:modified>
</cp:coreProperties>
</file>