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270" r:id="rId3"/>
    <p:sldId id="271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84"/>
      </p:cViewPr>
      <p:guideLst/>
    </p:cSldViewPr>
  </p:slideViewPr>
  <p:notesTextViewPr>
    <p:cViewPr>
      <p:scale>
        <a:sx n="1" d="1"/>
        <a:sy n="1" d="1"/>
      </p:scale>
      <p:origin x="0" y="-24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DC500-DC3C-4B8D-AF23-381592D77BB0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ADE547-7E60-4EB8-9CB0-62EDF14CDF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1424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/>
              <a:t> </a:t>
            </a:r>
          </a:p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20465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712BF4-7AB8-4545-96DC-AF282860F47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20465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2542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/>
              <a:t> </a:t>
            </a:r>
            <a:endParaRPr lang="ru-RU" b="1" dirty="0"/>
          </a:p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20465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712BF4-7AB8-4545-96DC-AF282860F47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20465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1133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1F2581-E26D-4221-B841-7D65F9C16F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9F0F6B4-9489-4820-BE50-8479E6EF93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B5F2CCD-1B7A-4193-8B28-E70B5C50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0CC4-375E-41EF-AD4E-9C370F377D3D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1FA85E9-4503-436C-9820-3E5F59374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9A2BDE7-DEE9-47BE-8A14-4969CC00C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BA1EE-F93D-4C0B-80E6-D042F09056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8441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7F3C0B-0E5D-481E-ACDE-A6ECF7EF2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E334C7A-A564-4DDC-922E-DC4584086B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BFD9A40-497F-40D7-82EA-CAD78060D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0CC4-375E-41EF-AD4E-9C370F377D3D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B9E8DC-CCB5-4B86-8797-9F7FF2691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B8082E0-A525-497D-B5C7-60C03DAA6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BA1EE-F93D-4C0B-80E6-D042F09056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059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0ABC176-BBAA-474B-A733-CB99862685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C5CF18F-D0A8-4BD9-BB46-23047BE6FA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5593945-9E5E-4884-A51C-3DC262A7E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0CC4-375E-41EF-AD4E-9C370F377D3D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E25D7B0-8A83-4C5D-8969-6D89A5470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C77BF78-F0AF-4BB3-B813-00147B87E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BA1EE-F93D-4C0B-80E6-D042F09056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6762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15749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15749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1" y="6377940"/>
            <a:ext cx="2804160" cy="15749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390942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70357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15749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15749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1" y="6377940"/>
            <a:ext cx="2804160" cy="15749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015549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15749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15749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8778241" y="6377940"/>
            <a:ext cx="2804160" cy="15749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032644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0424" y="200398"/>
            <a:ext cx="5435568" cy="1080293"/>
          </a:xfrm>
          <a:prstGeom prst="rect">
            <a:avLst/>
          </a:prstGeom>
        </p:spPr>
        <p:txBody>
          <a:bodyPr lIns="0" tIns="0" rIns="0" bIns="0"/>
          <a:lstStyle>
            <a:lvl1pPr>
              <a:defRPr sz="7020" b="0" i="0">
                <a:solidFill>
                  <a:schemeClr val="bg1"/>
                </a:solidFill>
                <a:latin typeface="Bebas Neue Regular"/>
                <a:cs typeface="Bebas Neue Regula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15749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15749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8778241" y="6377940"/>
            <a:ext cx="2804160" cy="15749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804944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15749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15749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8778241" y="6377940"/>
            <a:ext cx="2804160" cy="15749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32153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1FBA84-79BD-4516-A13F-9485FB345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B2E1E9-6891-431E-B342-995E39C7D4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FB9AB9F-28D7-4BD6-8876-5CA06C78A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0CC4-375E-41EF-AD4E-9C370F377D3D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BA9153E-F448-4C1B-A903-E3AF7E429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BFA99A2-6398-4D2D-9222-E9575D786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BA1EE-F93D-4C0B-80E6-D042F09056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610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EB5590-33F4-4DB2-A221-F2A79BEED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537E5FB-219B-4806-9750-922C6442C4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0B07DE4-2805-4C4B-9097-9BC6900FB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0CC4-375E-41EF-AD4E-9C370F377D3D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F78BA8B-89C9-41FE-96DC-45472F53D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090954-F62A-43FF-9D72-2FA2E8CD9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BA1EE-F93D-4C0B-80E6-D042F09056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337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9B9338-D57D-4DA2-9AA7-85905D718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4E4173C-2FE2-42EA-B9AB-5F41926C1E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7578FF5-7C78-4DA3-9D55-0876AD2573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56C365D-C35A-4895-B28E-BC9691E0F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0CC4-375E-41EF-AD4E-9C370F377D3D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B7DF270-3B54-4586-8E07-94DFD1D4A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7B18746-C56F-4F4C-A2AD-B78B03066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BA1EE-F93D-4C0B-80E6-D042F09056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15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116D6-12FE-4EE9-8EF4-02622CED3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6E6DED0-C405-40C7-92EF-2A0FD87692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BF94C74-C3F6-4514-8FF2-EBEBCDE714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D416522-55FB-4DBF-AEEB-2DEC592C42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18BBE92-AD1F-44F4-A112-C2AD5D25DE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143EB8B-3AE7-496F-A221-FA1D08FEF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0CC4-375E-41EF-AD4E-9C370F377D3D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9F3F165-0AA5-4E66-AB3C-314B150EA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C9476C7-9F56-4B28-8339-32CE172B1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BA1EE-F93D-4C0B-80E6-D042F09056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6771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DE75C8-788E-4D94-86EB-223CFB396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9F46C4E-E520-4025-8549-74FC99C03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0CC4-375E-41EF-AD4E-9C370F377D3D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1959F2C-78FF-4229-BEF1-58001C742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FA1DBE7-A792-4670-88A9-9DCFBE71A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BA1EE-F93D-4C0B-80E6-D042F09056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2519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84F3FA5-4BDF-4970-B933-F5E413AEF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0CC4-375E-41EF-AD4E-9C370F377D3D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FF2390E-9BA1-404F-8FAD-A71873F13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AA71C85-2D7A-4468-923B-9B60B7EC2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BA1EE-F93D-4C0B-80E6-D042F09056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3664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0AF84E-8608-4FD1-AC26-B0EC89681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39476B-6757-42B9-955E-DF530AA1F3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2F35C7B-D5BB-481D-AD60-0981A146F5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7E8A3C5-3BF1-421D-BB3A-6505ECDD9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0CC4-375E-41EF-AD4E-9C370F377D3D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5D1AFAC-3F9D-404C-9563-2225D6A64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0741EBE-CBB0-41BF-A7A3-5236DA3CF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BA1EE-F93D-4C0B-80E6-D042F09056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883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1ECC15-1765-46D5-AF0F-52718155B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1E78E70-1095-4C03-AD07-D8CE87A73C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A779DAC-E903-4739-8459-1A96C91983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1E2A700-93A3-42EC-8492-A1598EE16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0CC4-375E-41EF-AD4E-9C370F377D3D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C9E40D3-E9A9-4CA8-B0BC-F56C16FB0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BF3DE81-C637-4390-8B26-F15E20A41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BA1EE-F93D-4C0B-80E6-D042F09056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4034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56E13D-EA6D-4353-8668-D9744D517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845C1E1-19DD-4300-8BE1-79AEC311DC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7F27CB4-5F0E-4542-B4B4-17D5734516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70CC4-375E-41EF-AD4E-9C370F377D3D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55FB9C2-C35D-4ACA-BA4C-B9916D32A2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0242E93-7341-4112-9D7E-A263670304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BA1EE-F93D-4C0B-80E6-D042F09056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940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Рисунок 29">
            <a:extLst>
              <a:ext uri="{FF2B5EF4-FFF2-40B4-BE49-F238E27FC236}">
                <a16:creationId xmlns:a16="http://schemas.microsoft.com/office/drawing/2014/main" id="{1147295A-FFC3-D56E-9059-0A0063D85CC3}"/>
              </a:ext>
            </a:extLst>
          </p:cNvPr>
          <p:cNvPicPr>
            <a:picLocks/>
          </p:cNvPicPr>
          <p:nvPr userDrawn="1"/>
        </p:nvPicPr>
        <p:blipFill rotWithShape="1">
          <a:blip r:embed="rId7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2730" r="-1" b="71465"/>
          <a:stretch/>
        </p:blipFill>
        <p:spPr>
          <a:xfrm>
            <a:off x="-279" y="0"/>
            <a:ext cx="12192279" cy="2112248"/>
          </a:xfrm>
          <a:prstGeom prst="rect">
            <a:avLst/>
          </a:prstGeom>
        </p:spPr>
      </p:pic>
      <p:sp>
        <p:nvSpPr>
          <p:cNvPr id="33" name="bg object 24">
            <a:extLst>
              <a:ext uri="{FF2B5EF4-FFF2-40B4-BE49-F238E27FC236}">
                <a16:creationId xmlns:a16="http://schemas.microsoft.com/office/drawing/2014/main" id="{196A6CBA-0C25-3215-DF26-A23D6A79CFB6}"/>
              </a:ext>
            </a:extLst>
          </p:cNvPr>
          <p:cNvSpPr/>
          <p:nvPr userDrawn="1"/>
        </p:nvSpPr>
        <p:spPr>
          <a:xfrm>
            <a:off x="0" y="2074174"/>
            <a:ext cx="12192000" cy="4782382"/>
          </a:xfrm>
          <a:custGeom>
            <a:avLst/>
            <a:gdLst/>
            <a:ahLst/>
            <a:cxnLst/>
            <a:rect l="l" t="t" r="r" b="b"/>
            <a:pathLst>
              <a:path w="20104100" h="7600950">
                <a:moveTo>
                  <a:pt x="20104082" y="0"/>
                </a:moveTo>
                <a:lnTo>
                  <a:pt x="0" y="0"/>
                </a:lnTo>
                <a:lnTo>
                  <a:pt x="0" y="7600364"/>
                </a:lnTo>
                <a:lnTo>
                  <a:pt x="20104082" y="7600364"/>
                </a:lnTo>
                <a:lnTo>
                  <a:pt x="2010408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2290" dirty="0"/>
          </a:p>
        </p:txBody>
      </p:sp>
    </p:spTree>
    <p:extLst>
      <p:ext uri="{BB962C8B-B14F-4D97-AF65-F5344CB8AC3E}">
        <p14:creationId xmlns:p14="http://schemas.microsoft.com/office/powerpoint/2010/main" val="2639096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259885">
        <a:defRPr>
          <a:latin typeface="+mn-lt"/>
          <a:ea typeface="+mn-ea"/>
          <a:cs typeface="+mn-cs"/>
        </a:defRPr>
      </a:lvl2pPr>
      <a:lvl3pPr marL="519769">
        <a:defRPr>
          <a:latin typeface="+mn-lt"/>
          <a:ea typeface="+mn-ea"/>
          <a:cs typeface="+mn-cs"/>
        </a:defRPr>
      </a:lvl3pPr>
      <a:lvl4pPr marL="779654">
        <a:defRPr>
          <a:latin typeface="+mn-lt"/>
          <a:ea typeface="+mn-ea"/>
          <a:cs typeface="+mn-cs"/>
        </a:defRPr>
      </a:lvl4pPr>
      <a:lvl5pPr marL="1039539">
        <a:defRPr>
          <a:latin typeface="+mn-lt"/>
          <a:ea typeface="+mn-ea"/>
          <a:cs typeface="+mn-cs"/>
        </a:defRPr>
      </a:lvl5pPr>
      <a:lvl6pPr marL="1299423">
        <a:defRPr>
          <a:latin typeface="+mn-lt"/>
          <a:ea typeface="+mn-ea"/>
          <a:cs typeface="+mn-cs"/>
        </a:defRPr>
      </a:lvl6pPr>
      <a:lvl7pPr marL="1559308">
        <a:defRPr>
          <a:latin typeface="+mn-lt"/>
          <a:ea typeface="+mn-ea"/>
          <a:cs typeface="+mn-cs"/>
        </a:defRPr>
      </a:lvl7pPr>
      <a:lvl8pPr marL="1819192">
        <a:defRPr>
          <a:latin typeface="+mn-lt"/>
          <a:ea typeface="+mn-ea"/>
          <a:cs typeface="+mn-cs"/>
        </a:defRPr>
      </a:lvl8pPr>
      <a:lvl9pPr marL="2079077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259885">
        <a:defRPr>
          <a:latin typeface="+mn-lt"/>
          <a:ea typeface="+mn-ea"/>
          <a:cs typeface="+mn-cs"/>
        </a:defRPr>
      </a:lvl2pPr>
      <a:lvl3pPr marL="519769">
        <a:defRPr>
          <a:latin typeface="+mn-lt"/>
          <a:ea typeface="+mn-ea"/>
          <a:cs typeface="+mn-cs"/>
        </a:defRPr>
      </a:lvl3pPr>
      <a:lvl4pPr marL="779654">
        <a:defRPr>
          <a:latin typeface="+mn-lt"/>
          <a:ea typeface="+mn-ea"/>
          <a:cs typeface="+mn-cs"/>
        </a:defRPr>
      </a:lvl4pPr>
      <a:lvl5pPr marL="1039539">
        <a:defRPr>
          <a:latin typeface="+mn-lt"/>
          <a:ea typeface="+mn-ea"/>
          <a:cs typeface="+mn-cs"/>
        </a:defRPr>
      </a:lvl5pPr>
      <a:lvl6pPr marL="1299423">
        <a:defRPr>
          <a:latin typeface="+mn-lt"/>
          <a:ea typeface="+mn-ea"/>
          <a:cs typeface="+mn-cs"/>
        </a:defRPr>
      </a:lvl6pPr>
      <a:lvl7pPr marL="1559308">
        <a:defRPr>
          <a:latin typeface="+mn-lt"/>
          <a:ea typeface="+mn-ea"/>
          <a:cs typeface="+mn-cs"/>
        </a:defRPr>
      </a:lvl7pPr>
      <a:lvl8pPr marL="1819192">
        <a:defRPr>
          <a:latin typeface="+mn-lt"/>
          <a:ea typeface="+mn-ea"/>
          <a:cs typeface="+mn-cs"/>
        </a:defRPr>
      </a:lvl8pPr>
      <a:lvl9pPr marL="2079077">
        <a:defRPr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3">
            <a:extLst>
              <a:ext uri="{FF2B5EF4-FFF2-40B4-BE49-F238E27FC236}">
                <a16:creationId xmlns:a16="http://schemas.microsoft.com/office/drawing/2014/main" id="{1F9ACD22-FF82-5A40-953D-F7EA7D8CD6D1}"/>
              </a:ext>
            </a:extLst>
          </p:cNvPr>
          <p:cNvSpPr txBox="1"/>
          <p:nvPr/>
        </p:nvSpPr>
        <p:spPr>
          <a:xfrm>
            <a:off x="449704" y="1014603"/>
            <a:ext cx="7009881" cy="1018552"/>
          </a:xfrm>
          <a:prstGeom prst="rect">
            <a:avLst/>
          </a:prstGeom>
        </p:spPr>
        <p:txBody>
          <a:bodyPr vert="horz" wrap="square" lIns="0" tIns="7941" rIns="0" bIns="0" rtlCol="0">
            <a:spAutoFit/>
          </a:bodyPr>
          <a:lstStyle/>
          <a:p>
            <a:pPr marL="7219" marR="0" lvl="0" indent="0" algn="l" defTabSz="519816" rtl="0" eaLnBrk="1" fontAlgn="auto" latinLnBrk="0" hangingPunct="1">
              <a:lnSpc>
                <a:spcPct val="100000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ГБУЗ «Районная больница г. Пласт»</a:t>
            </a:r>
          </a:p>
          <a:p>
            <a:pPr marL="7219" marR="0" lvl="0" indent="0" algn="l" defTabSz="519816" rtl="0" eaLnBrk="1" fontAlgn="auto" latinLnBrk="0" hangingPunct="1">
              <a:lnSpc>
                <a:spcPct val="100000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Капитальный ремонт лечебный корпус </a:t>
            </a:r>
          </a:p>
          <a:p>
            <a:pPr marL="7219" marR="0" lvl="0" indent="0" algn="l" defTabSz="519816" rtl="0" eaLnBrk="1" fontAlgn="auto" latinLnBrk="0" hangingPunct="1">
              <a:lnSpc>
                <a:spcPct val="100000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г. Пласт, ул. Строителей, д. </a:t>
            </a:r>
            <a:r>
              <a:rPr kumimoji="0" lang="ru-RU" sz="24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8</a:t>
            </a:r>
            <a:endParaRPr kumimoji="0" sz="2000" b="0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</p:txBody>
      </p:sp>
      <p:sp>
        <p:nvSpPr>
          <p:cNvPr id="13" name="object 6">
            <a:extLst>
              <a:ext uri="{FF2B5EF4-FFF2-40B4-BE49-F238E27FC236}">
                <a16:creationId xmlns:a16="http://schemas.microsoft.com/office/drawing/2014/main" id="{CC36CE53-CA84-2B20-2D24-4ABFEA108863}"/>
              </a:ext>
            </a:extLst>
          </p:cNvPr>
          <p:cNvSpPr txBox="1"/>
          <p:nvPr/>
        </p:nvSpPr>
        <p:spPr>
          <a:xfrm>
            <a:off x="6776173" y="4469972"/>
            <a:ext cx="4947385" cy="1382032"/>
          </a:xfrm>
          <a:prstGeom prst="rect">
            <a:avLst/>
          </a:prstGeom>
        </p:spPr>
        <p:txBody>
          <a:bodyPr vert="horz" wrap="square" lIns="0" tIns="9385" rIns="0" bIns="0" rtlCol="0">
            <a:spAutoFit/>
          </a:bodyPr>
          <a:lstStyle/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СРОКИ СТРОИТЕЛЬСТВА: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Начало строительства – с момента заключения контракта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Окончание строительства – 10.12.2022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93961CA-0059-EC84-0B88-343B6E83FBEA}"/>
              </a:ext>
            </a:extLst>
          </p:cNvPr>
          <p:cNvSpPr txBox="1"/>
          <p:nvPr/>
        </p:nvSpPr>
        <p:spPr>
          <a:xfrm>
            <a:off x="6714962" y="2563730"/>
            <a:ext cx="4947385" cy="1134670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ОТВЕТСТВЕННЫЙ:</a:t>
            </a: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Круглова Г.А.</a:t>
            </a: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</a:b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тел.: 8-351-60 -2-55 -14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0385E27-ED1E-9ED3-5A06-A6A4434ED63B}"/>
              </a:ext>
            </a:extLst>
          </p:cNvPr>
          <p:cNvSpPr txBox="1"/>
          <p:nvPr/>
        </p:nvSpPr>
        <p:spPr>
          <a:xfrm>
            <a:off x="374754" y="4485710"/>
            <a:ext cx="6178446" cy="1246880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ГЕНЕРАЛЬНЫЙ ПОДРЯДЧИК: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ООО «Орен Строй 56»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 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Директор </a:t>
            </a:r>
            <a:r>
              <a:rPr kumimoji="0" lang="ru-RU" sz="2000" b="1" i="0" u="none" strike="noStrike" kern="100" cap="none" spc="2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Садирис</a:t>
            </a: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 Н.В., тел.: 8-922-886-98-94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63BC4BA-A680-E8E9-906A-2DB3D293B2AA}"/>
              </a:ext>
            </a:extLst>
          </p:cNvPr>
          <p:cNvSpPr txBox="1"/>
          <p:nvPr/>
        </p:nvSpPr>
        <p:spPr>
          <a:xfrm>
            <a:off x="299804" y="2548741"/>
            <a:ext cx="6146716" cy="1327030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ЗАКАЗЧИК:</a:t>
            </a: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0" marR="0" lvl="0" indent="0" algn="l" defTabSz="519816" rtl="0" eaLnBrk="1" fontAlgn="auto" latinLnBrk="0" hangingPunct="1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ГБУЗ</a:t>
            </a: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«Районная больница г. Пласт»</a:t>
            </a:r>
          </a:p>
          <a:p>
            <a:pPr marL="0" marR="505331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Roboto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EB87090-43A7-D45F-D0CC-39A3E1CF980F}"/>
              </a:ext>
            </a:extLst>
          </p:cNvPr>
          <p:cNvSpPr/>
          <p:nvPr/>
        </p:nvSpPr>
        <p:spPr>
          <a:xfrm>
            <a:off x="381135" y="6466949"/>
            <a:ext cx="11429731" cy="391051"/>
          </a:xfrm>
          <a:prstGeom prst="rect">
            <a:avLst/>
          </a:prstGeom>
          <a:solidFill>
            <a:srgbClr val="D9134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98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2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4E9E12-F021-4824-2A45-B38C89C361D7}"/>
              </a:ext>
            </a:extLst>
          </p:cNvPr>
          <p:cNvSpPr txBox="1"/>
          <p:nvPr/>
        </p:nvSpPr>
        <p:spPr>
          <a:xfrm>
            <a:off x="314792" y="173500"/>
            <a:ext cx="7525063" cy="83099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 lvl="0" indent="0" algn="l" defTabSz="5198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0" i="0" u="none" strike="noStrike" kern="100" cap="none" spc="25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ПАСПОРТ  ОБЪЕКТА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5C4E144-4AA1-893D-A2E1-857DEB4D392C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1524" y="414566"/>
            <a:ext cx="3978902" cy="1085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74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3">
            <a:extLst>
              <a:ext uri="{FF2B5EF4-FFF2-40B4-BE49-F238E27FC236}">
                <a16:creationId xmlns:a16="http://schemas.microsoft.com/office/drawing/2014/main" id="{1F9ACD22-FF82-5A40-953D-F7EA7D8CD6D1}"/>
              </a:ext>
            </a:extLst>
          </p:cNvPr>
          <p:cNvSpPr txBox="1"/>
          <p:nvPr/>
        </p:nvSpPr>
        <p:spPr>
          <a:xfrm>
            <a:off x="449704" y="1014603"/>
            <a:ext cx="7009881" cy="1018552"/>
          </a:xfrm>
          <a:prstGeom prst="rect">
            <a:avLst/>
          </a:prstGeom>
        </p:spPr>
        <p:txBody>
          <a:bodyPr vert="horz" wrap="square" lIns="0" tIns="7941" rIns="0" bIns="0" rtlCol="0">
            <a:spAutoFit/>
          </a:bodyPr>
          <a:lstStyle/>
          <a:p>
            <a:pPr marL="7219" marR="0" lvl="0" indent="0" algn="l" defTabSz="519816" rtl="0" eaLnBrk="1" fontAlgn="auto" latinLnBrk="0" hangingPunct="1">
              <a:lnSpc>
                <a:spcPct val="100000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ГБУЗ «Районная больница г. Пласт»</a:t>
            </a:r>
          </a:p>
          <a:p>
            <a:pPr marL="7219" marR="0" lvl="0" indent="0" algn="l" defTabSz="519816" rtl="0" eaLnBrk="1" fontAlgn="auto" latinLnBrk="0" hangingPunct="1">
              <a:lnSpc>
                <a:spcPct val="100000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Капитальный ремонт взрослая поликлиника </a:t>
            </a:r>
          </a:p>
          <a:p>
            <a:pPr marL="7219" marR="0" lvl="0" indent="0" algn="l" defTabSz="519816" rtl="0" eaLnBrk="1" fontAlgn="auto" latinLnBrk="0" hangingPunct="1">
              <a:lnSpc>
                <a:spcPct val="100000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г. Пласт, ул. Строителей, д. </a:t>
            </a:r>
            <a:r>
              <a:rPr kumimoji="0" lang="ru-RU" sz="24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8</a:t>
            </a:r>
            <a:endParaRPr kumimoji="0" sz="2000" b="0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</p:txBody>
      </p:sp>
      <p:sp>
        <p:nvSpPr>
          <p:cNvPr id="13" name="object 6">
            <a:extLst>
              <a:ext uri="{FF2B5EF4-FFF2-40B4-BE49-F238E27FC236}">
                <a16:creationId xmlns:a16="http://schemas.microsoft.com/office/drawing/2014/main" id="{CC36CE53-CA84-2B20-2D24-4ABFEA108863}"/>
              </a:ext>
            </a:extLst>
          </p:cNvPr>
          <p:cNvSpPr txBox="1"/>
          <p:nvPr/>
        </p:nvSpPr>
        <p:spPr>
          <a:xfrm>
            <a:off x="6776173" y="4469972"/>
            <a:ext cx="4947385" cy="1382032"/>
          </a:xfrm>
          <a:prstGeom prst="rect">
            <a:avLst/>
          </a:prstGeom>
        </p:spPr>
        <p:txBody>
          <a:bodyPr vert="horz" wrap="square" lIns="0" tIns="9385" rIns="0" bIns="0" rtlCol="0">
            <a:spAutoFit/>
          </a:bodyPr>
          <a:lstStyle/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СРОКИ СТРОИТЕЛЬСТВА: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Начало строительства – с момента заключения контракта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Окончание строительства – 10.12.2022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93961CA-0059-EC84-0B88-343B6E83FBEA}"/>
              </a:ext>
            </a:extLst>
          </p:cNvPr>
          <p:cNvSpPr txBox="1"/>
          <p:nvPr/>
        </p:nvSpPr>
        <p:spPr>
          <a:xfrm>
            <a:off x="6714962" y="2563730"/>
            <a:ext cx="4947385" cy="1134670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ОТВЕТСТВЕННЫЙ:</a:t>
            </a: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Круглова Г.А.</a:t>
            </a: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</a:b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тел.: 8-351-60 -2-55 -14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0385E27-ED1E-9ED3-5A06-A6A4434ED63B}"/>
              </a:ext>
            </a:extLst>
          </p:cNvPr>
          <p:cNvSpPr txBox="1"/>
          <p:nvPr/>
        </p:nvSpPr>
        <p:spPr>
          <a:xfrm>
            <a:off x="374754" y="4485710"/>
            <a:ext cx="6178446" cy="1246880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ГЕНЕРАЛЬНЫЙ ПОДРЯДЧИК: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ООО «Орен Строй 56»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 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Директор </a:t>
            </a:r>
            <a:r>
              <a:rPr kumimoji="0" lang="ru-RU" sz="2000" b="1" i="0" u="none" strike="noStrike" kern="100" cap="none" spc="2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Садирис</a:t>
            </a: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 Н.В., тел.: 8-922-886-98-94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63BC4BA-A680-E8E9-906A-2DB3D293B2AA}"/>
              </a:ext>
            </a:extLst>
          </p:cNvPr>
          <p:cNvSpPr txBox="1"/>
          <p:nvPr/>
        </p:nvSpPr>
        <p:spPr>
          <a:xfrm>
            <a:off x="299804" y="2548741"/>
            <a:ext cx="6146716" cy="1327030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ЗАКАЗЧИК:</a:t>
            </a: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0" marR="0" lvl="0" indent="0" algn="l" defTabSz="519816" rtl="0" eaLnBrk="1" fontAlgn="auto" latinLnBrk="0" hangingPunct="1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ГБУЗ</a:t>
            </a: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«Районная больница г. Пласт»</a:t>
            </a:r>
          </a:p>
          <a:p>
            <a:pPr marL="0" marR="505331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Roboto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EB87090-43A7-D45F-D0CC-39A3E1CF980F}"/>
              </a:ext>
            </a:extLst>
          </p:cNvPr>
          <p:cNvSpPr/>
          <p:nvPr/>
        </p:nvSpPr>
        <p:spPr>
          <a:xfrm>
            <a:off x="381135" y="6466949"/>
            <a:ext cx="11429731" cy="391051"/>
          </a:xfrm>
          <a:prstGeom prst="rect">
            <a:avLst/>
          </a:prstGeom>
          <a:solidFill>
            <a:srgbClr val="D9134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98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2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4E9E12-F021-4824-2A45-B38C89C361D7}"/>
              </a:ext>
            </a:extLst>
          </p:cNvPr>
          <p:cNvSpPr txBox="1"/>
          <p:nvPr/>
        </p:nvSpPr>
        <p:spPr>
          <a:xfrm>
            <a:off x="314792" y="173500"/>
            <a:ext cx="7525063" cy="83099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 lvl="0" indent="0" algn="l" defTabSz="5198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0" i="0" u="none" strike="noStrike" kern="100" cap="none" spc="25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ПАСПОРТ  ОБЪЕКТА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5C4E144-4AA1-893D-A2E1-857DEB4D392C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1524" y="414566"/>
            <a:ext cx="3978902" cy="1085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6763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170</Words>
  <Application>Microsoft Office PowerPoint</Application>
  <PresentationFormat>Широкоэкранный</PresentationFormat>
  <Paragraphs>50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Bebas Neue Regular</vt:lpstr>
      <vt:lpstr>Calibri</vt:lpstr>
      <vt:lpstr>Calibri Light</vt:lpstr>
      <vt:lpstr>Тема Office</vt:lpstr>
      <vt:lpstr>Office Theme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ЦКДМО</cp:lastModifiedBy>
  <cp:revision>3</cp:revision>
  <dcterms:created xsi:type="dcterms:W3CDTF">2023-04-13T06:38:51Z</dcterms:created>
  <dcterms:modified xsi:type="dcterms:W3CDTF">2023-04-13T10:44:28Z</dcterms:modified>
</cp:coreProperties>
</file>