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0"/>
  </p:notesMasterIdLst>
  <p:sldIdLst>
    <p:sldId id="264" r:id="rId2"/>
    <p:sldId id="2147473397" r:id="rId3"/>
    <p:sldId id="2134959891" r:id="rId4"/>
    <p:sldId id="2147473401" r:id="rId5"/>
    <p:sldId id="2147473403" r:id="rId6"/>
    <p:sldId id="2147473402" r:id="rId7"/>
    <p:sldId id="2147473400" r:id="rId8"/>
    <p:sldId id="2147473399" r:id="rId9"/>
    <p:sldId id="2134959594" r:id="rId10"/>
    <p:sldId id="2147473406" r:id="rId11"/>
    <p:sldId id="2147473407" r:id="rId12"/>
    <p:sldId id="2134959894" r:id="rId13"/>
    <p:sldId id="2147473411" r:id="rId14"/>
    <p:sldId id="2147473398" r:id="rId15"/>
    <p:sldId id="2147473405" r:id="rId16"/>
    <p:sldId id="2147473409" r:id="rId17"/>
    <p:sldId id="2147473410" r:id="rId18"/>
    <p:sldId id="304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  <p:cmAuthor id="2" name="Отдел контроля качества и БМП" initials="ОккиБ" lastIdx="6" clrIdx="1">
    <p:extLst>
      <p:ext uri="{19B8F6BF-5375-455C-9EA6-DF929625EA0E}">
        <p15:presenceInfo xmlns:p15="http://schemas.microsoft.com/office/powerpoint/2012/main" userId="S-1-5-21-601563159-574608081-598718146-17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33CCFF"/>
    <a:srgbClr val="00CC99"/>
    <a:srgbClr val="9B7A3F"/>
    <a:srgbClr val="00A1DA"/>
    <a:srgbClr val="EAB200"/>
    <a:srgbClr val="FF00FF"/>
    <a:srgbClr val="FFFF99"/>
    <a:srgbClr val="CC00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14" autoAdjust="0"/>
    <p:restoredTop sz="95256" autoAdjust="0"/>
  </p:normalViewPr>
  <p:slideViewPr>
    <p:cSldViewPr snapToGrid="0">
      <p:cViewPr varScale="1">
        <p:scale>
          <a:sx n="88" d="100"/>
          <a:sy n="88" d="100"/>
        </p:scale>
        <p:origin x="5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E38F8-01C6-4F7B-946B-4073B783B973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E7154-14BD-479F-9F23-4A15755C1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482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0506-E5D9-46FB-93AA-CE14A263A564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88B4-A8D8-4B43-AA84-819B33EB63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71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0506-E5D9-46FB-93AA-CE14A263A564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88B4-A8D8-4B43-AA84-819B33EB63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40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0506-E5D9-46FB-93AA-CE14A263A564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88B4-A8D8-4B43-AA84-819B33EB63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06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0506-E5D9-46FB-93AA-CE14A263A564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88B4-A8D8-4B43-AA84-819B33EB63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24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0506-E5D9-46FB-93AA-CE14A263A564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88B4-A8D8-4B43-AA84-819B33EB63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73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0506-E5D9-46FB-93AA-CE14A263A564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88B4-A8D8-4B43-AA84-819B33EB63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053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0506-E5D9-46FB-93AA-CE14A263A564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88B4-A8D8-4B43-AA84-819B33EB63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2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0506-E5D9-46FB-93AA-CE14A263A564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88B4-A8D8-4B43-AA84-819B33EB63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33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0506-E5D9-46FB-93AA-CE14A263A564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88B4-A8D8-4B43-AA84-819B33EB63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76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0506-E5D9-46FB-93AA-CE14A263A564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88B4-A8D8-4B43-AA84-819B33EB63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43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0506-E5D9-46FB-93AA-CE14A263A564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88B4-A8D8-4B43-AA84-819B33EB63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60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50506-E5D9-46FB-93AA-CE14A263A564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C88B4-A8D8-4B43-AA84-819B33EB63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51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/>
          <p:nvPr/>
        </p:nvSpPr>
        <p:spPr>
          <a:xfrm flipH="1">
            <a:off x="-5" y="-6096"/>
            <a:ext cx="12191997" cy="45590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ый треугольник 5"/>
          <p:cNvSpPr/>
          <p:nvPr/>
        </p:nvSpPr>
        <p:spPr>
          <a:xfrm rot="5400000" flipH="1" flipV="1">
            <a:off x="5992518" y="-1434442"/>
            <a:ext cx="206964" cy="12192000"/>
          </a:xfrm>
          <a:prstGeom prst="rect">
            <a:avLst/>
          </a:prstGeom>
          <a:gradFill flip="none" rotWithShape="1">
            <a:gsLst>
              <a:gs pos="0">
                <a:srgbClr val="C0C0C0">
                  <a:shade val="30000"/>
                  <a:satMod val="115000"/>
                </a:srgbClr>
              </a:gs>
              <a:gs pos="50000">
                <a:srgbClr val="C0C0C0">
                  <a:shade val="67500"/>
                  <a:satMod val="115000"/>
                </a:srgbClr>
              </a:gs>
              <a:gs pos="100000">
                <a:srgbClr val="C0C0C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254622" y="791066"/>
            <a:ext cx="4351731" cy="4795769"/>
            <a:chOff x="666856" y="972656"/>
            <a:chExt cx="3828617" cy="4545542"/>
          </a:xfrm>
        </p:grpSpPr>
        <p:pic>
          <p:nvPicPr>
            <p:cNvPr id="8" name="область">
              <a:extLst>
                <a:ext uri="{FF2B5EF4-FFF2-40B4-BE49-F238E27FC236}">
                  <a16:creationId xmlns:a16="http://schemas.microsoft.com/office/drawing/2014/main" id="{1A367081-D462-4F58-AEFD-A582D971AC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929"/>
            <a:stretch/>
          </p:blipFill>
          <p:spPr>
            <a:xfrm>
              <a:off x="666856" y="972656"/>
              <a:ext cx="3828617" cy="454554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9A66A28-C277-4F23-B474-55C074E15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586" y="1767122"/>
              <a:ext cx="639226" cy="878613"/>
            </a:xfrm>
            <a:prstGeom prst="rect">
              <a:avLst/>
            </a:prstGeom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3" name="Прямоугольник 2"/>
          <p:cNvSpPr/>
          <p:nvPr/>
        </p:nvSpPr>
        <p:spPr>
          <a:xfrm>
            <a:off x="4365171" y="820364"/>
            <a:ext cx="74567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2800" b="1" dirty="0">
                <a:solidFill>
                  <a:schemeClr val="bg1"/>
                </a:solidFill>
                <a:latin typeface="Bookman Old Style" pitchFamily="18" charset="0"/>
                <a:ea typeface="Arial" panose="020B0604020202020204" pitchFamily="34" charset="0"/>
                <a:cs typeface="Arial" panose="020B0604020202020204" pitchFamily="34" charset="0"/>
              </a:rPr>
              <a:t>О ДИСПАНСЕРИЗАЦИИ ЖЕНЩИН РЕПРОДУКТИВНОГО ВОЗРАСТА ПО ОЦЕНКЕ РЕПРОДУКТИВНОГО ЗДОРОВЬЯ НА ТЕРРИТОРИИ ЧЕЛЯБИНСКОЙ ОБЛАСТИ</a:t>
            </a:r>
          </a:p>
        </p:txBody>
      </p:sp>
      <p:sp>
        <p:nvSpPr>
          <p:cNvPr id="10" name="Объект 6">
            <a:extLst>
              <a:ext uri="{FF2B5EF4-FFF2-40B4-BE49-F238E27FC236}">
                <a16:creationId xmlns:a16="http://schemas.microsoft.com/office/drawing/2014/main" id="{BBA36F25-3DE5-4B44-B305-18582237FE3D}"/>
              </a:ext>
            </a:extLst>
          </p:cNvPr>
          <p:cNvSpPr txBox="1">
            <a:spLocks/>
          </p:cNvSpPr>
          <p:nvPr/>
        </p:nvSpPr>
        <p:spPr>
          <a:xfrm>
            <a:off x="3343275" y="4963323"/>
            <a:ext cx="7953375" cy="1446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392"/>
              </a:spcBef>
              <a:defRPr/>
            </a:pPr>
            <a:r>
              <a:rPr lang="ru-RU" sz="2000" dirty="0">
                <a:solidFill>
                  <a:schemeClr val="tx2"/>
                </a:solidFill>
                <a:latin typeface="+mj-lt"/>
              </a:rPr>
              <a:t>ПОДЛУБНАЯ Л.В.</a:t>
            </a:r>
          </a:p>
        </p:txBody>
      </p:sp>
      <p:sp>
        <p:nvSpPr>
          <p:cNvPr id="11" name="Скругленный прямоугольник 8">
            <a:extLst>
              <a:ext uri="{FF2B5EF4-FFF2-40B4-BE49-F238E27FC236}">
                <a16:creationId xmlns:a16="http://schemas.microsoft.com/office/drawing/2014/main" id="{74315A0E-785F-4437-80DD-2FE7B270AF83}"/>
              </a:ext>
            </a:extLst>
          </p:cNvPr>
          <p:cNvSpPr/>
          <p:nvPr/>
        </p:nvSpPr>
        <p:spPr>
          <a:xfrm>
            <a:off x="10885714" y="6372520"/>
            <a:ext cx="1071839" cy="28098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837" tIns="14918" rIns="29837" bIns="149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+mj-lt"/>
                <a:ea typeface="Fira Sans" panose="020B0503050000020004" pitchFamily="34" charset="0"/>
              </a:rPr>
              <a:t>11.03.2026</a:t>
            </a:r>
            <a:endParaRPr lang="ru-RU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662E497-BC27-4E50-94F8-86C512296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89" y="5639291"/>
            <a:ext cx="1021773" cy="92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14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59">
            <a:extLst>
              <a:ext uri="{FF2B5EF4-FFF2-40B4-BE49-F238E27FC236}">
                <a16:creationId xmlns:a16="http://schemas.microsoft.com/office/drawing/2014/main" id="{11655D93-563F-499D-8A8C-1A501EF35E44}"/>
              </a:ext>
            </a:extLst>
          </p:cNvPr>
          <p:cNvSpPr/>
          <p:nvPr/>
        </p:nvSpPr>
        <p:spPr>
          <a:xfrm>
            <a:off x="1066710" y="2180191"/>
            <a:ext cx="3113087" cy="29686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37"/>
          <p:cNvGrpSpPr/>
          <p:nvPr/>
        </p:nvGrpSpPr>
        <p:grpSpPr>
          <a:xfrm>
            <a:off x="2" y="33341"/>
            <a:ext cx="12192001" cy="489178"/>
            <a:chOff x="-18474" y="-7733"/>
            <a:chExt cx="12192001" cy="620618"/>
          </a:xfrm>
        </p:grpSpPr>
        <p:sp>
          <p:nvSpPr>
            <p:cNvPr id="38" name="Прямоугольный треугольник 5"/>
            <p:cNvSpPr/>
            <p:nvPr/>
          </p:nvSpPr>
          <p:spPr>
            <a:xfrm rot="5400000" flipH="1" flipV="1">
              <a:off x="5861659" y="-5698982"/>
              <a:ext cx="431735" cy="12192000"/>
            </a:xfrm>
            <a:custGeom>
              <a:avLst/>
              <a:gdLst>
                <a:gd name="connsiteX0" fmla="*/ 0 w 962025"/>
                <a:gd name="connsiteY0" fmla="*/ 1409700 h 1409700"/>
                <a:gd name="connsiteX1" fmla="*/ 0 w 962025"/>
                <a:gd name="connsiteY1" fmla="*/ 0 h 1409700"/>
                <a:gd name="connsiteX2" fmla="*/ 962025 w 962025"/>
                <a:gd name="connsiteY2" fmla="*/ 1409700 h 1409700"/>
                <a:gd name="connsiteX3" fmla="*/ 0 w 962025"/>
                <a:gd name="connsiteY3" fmla="*/ 1409700 h 1409700"/>
                <a:gd name="connsiteX0" fmla="*/ 0 w 962025"/>
                <a:gd name="connsiteY0" fmla="*/ 904874 h 904874"/>
                <a:gd name="connsiteX1" fmla="*/ 0 w 962025"/>
                <a:gd name="connsiteY1" fmla="*/ 0 h 904874"/>
                <a:gd name="connsiteX2" fmla="*/ 962025 w 962025"/>
                <a:gd name="connsiteY2" fmla="*/ 904874 h 904874"/>
                <a:gd name="connsiteX3" fmla="*/ 0 w 962025"/>
                <a:gd name="connsiteY3" fmla="*/ 904874 h 904874"/>
                <a:gd name="connsiteX0" fmla="*/ 0 w 1200153"/>
                <a:gd name="connsiteY0" fmla="*/ 904874 h 904874"/>
                <a:gd name="connsiteX1" fmla="*/ 0 w 1200153"/>
                <a:gd name="connsiteY1" fmla="*/ 0 h 904874"/>
                <a:gd name="connsiteX2" fmla="*/ 1200153 w 1200153"/>
                <a:gd name="connsiteY2" fmla="*/ 904874 h 904874"/>
                <a:gd name="connsiteX3" fmla="*/ 0 w 1200153"/>
                <a:gd name="connsiteY3" fmla="*/ 904874 h 904874"/>
                <a:gd name="connsiteX0" fmla="*/ 0 w 1733556"/>
                <a:gd name="connsiteY0" fmla="*/ 904874 h 904874"/>
                <a:gd name="connsiteX1" fmla="*/ 0 w 1733556"/>
                <a:gd name="connsiteY1" fmla="*/ 0 h 904874"/>
                <a:gd name="connsiteX2" fmla="*/ 1733556 w 1733556"/>
                <a:gd name="connsiteY2" fmla="*/ 752474 h 904874"/>
                <a:gd name="connsiteX3" fmla="*/ 0 w 1733556"/>
                <a:gd name="connsiteY3" fmla="*/ 904874 h 904874"/>
                <a:gd name="connsiteX0" fmla="*/ 0 w 1743081"/>
                <a:gd name="connsiteY0" fmla="*/ 904874 h 904874"/>
                <a:gd name="connsiteX1" fmla="*/ 0 w 1743081"/>
                <a:gd name="connsiteY1" fmla="*/ 0 h 904874"/>
                <a:gd name="connsiteX2" fmla="*/ 1743081 w 1743081"/>
                <a:gd name="connsiteY2" fmla="*/ 876299 h 904874"/>
                <a:gd name="connsiteX3" fmla="*/ 0 w 1743081"/>
                <a:gd name="connsiteY3" fmla="*/ 904874 h 904874"/>
                <a:gd name="connsiteX0" fmla="*/ 0 w 2532060"/>
                <a:gd name="connsiteY0" fmla="*/ 904874 h 904874"/>
                <a:gd name="connsiteX1" fmla="*/ 0 w 2532060"/>
                <a:gd name="connsiteY1" fmla="*/ 0 h 904874"/>
                <a:gd name="connsiteX2" fmla="*/ 2532061 w 2532060"/>
                <a:gd name="connsiteY2" fmla="*/ 886359 h 904874"/>
                <a:gd name="connsiteX3" fmla="*/ 0 w 2532060"/>
                <a:gd name="connsiteY3" fmla="*/ 904874 h 904874"/>
                <a:gd name="connsiteX0" fmla="*/ 0 w 2825634"/>
                <a:gd name="connsiteY0" fmla="*/ 904874 h 904874"/>
                <a:gd name="connsiteX1" fmla="*/ 0 w 2825634"/>
                <a:gd name="connsiteY1" fmla="*/ 0 h 904874"/>
                <a:gd name="connsiteX2" fmla="*/ 2825634 w 2825634"/>
                <a:gd name="connsiteY2" fmla="*/ 896420 h 904874"/>
                <a:gd name="connsiteX3" fmla="*/ 0 w 2825634"/>
                <a:gd name="connsiteY3" fmla="*/ 904874 h 904874"/>
                <a:gd name="connsiteX0" fmla="*/ 0 w 3137558"/>
                <a:gd name="connsiteY0" fmla="*/ 904874 h 904874"/>
                <a:gd name="connsiteX1" fmla="*/ 0 w 3137558"/>
                <a:gd name="connsiteY1" fmla="*/ 0 h 904874"/>
                <a:gd name="connsiteX2" fmla="*/ 3137559 w 3137558"/>
                <a:gd name="connsiteY2" fmla="*/ 896419 h 904874"/>
                <a:gd name="connsiteX3" fmla="*/ 0 w 3137558"/>
                <a:gd name="connsiteY3" fmla="*/ 904874 h 904874"/>
                <a:gd name="connsiteX0" fmla="*/ 0 w 3172210"/>
                <a:gd name="connsiteY0" fmla="*/ 904874 h 904874"/>
                <a:gd name="connsiteX1" fmla="*/ 0 w 3172210"/>
                <a:gd name="connsiteY1" fmla="*/ 0 h 904874"/>
                <a:gd name="connsiteX2" fmla="*/ 3172210 w 3172210"/>
                <a:gd name="connsiteY2" fmla="*/ 903945 h 904874"/>
                <a:gd name="connsiteX3" fmla="*/ 0 w 3172210"/>
                <a:gd name="connsiteY3" fmla="*/ 904874 h 904874"/>
                <a:gd name="connsiteX0" fmla="*/ 0 w 3283862"/>
                <a:gd name="connsiteY0" fmla="*/ 904874 h 904874"/>
                <a:gd name="connsiteX1" fmla="*/ 0 w 3283862"/>
                <a:gd name="connsiteY1" fmla="*/ 0 h 904874"/>
                <a:gd name="connsiteX2" fmla="*/ 3283862 w 3283862"/>
                <a:gd name="connsiteY2" fmla="*/ 904397 h 904874"/>
                <a:gd name="connsiteX3" fmla="*/ 0 w 3283862"/>
                <a:gd name="connsiteY3" fmla="*/ 904874 h 904874"/>
                <a:gd name="connsiteX0" fmla="*/ 0 w 3116384"/>
                <a:gd name="connsiteY0" fmla="*/ 904874 h 906207"/>
                <a:gd name="connsiteX1" fmla="*/ 0 w 3116384"/>
                <a:gd name="connsiteY1" fmla="*/ 0 h 906207"/>
                <a:gd name="connsiteX2" fmla="*/ 3116384 w 3116384"/>
                <a:gd name="connsiteY2" fmla="*/ 906207 h 906207"/>
                <a:gd name="connsiteX3" fmla="*/ 0 w 3116384"/>
                <a:gd name="connsiteY3" fmla="*/ 904874 h 906207"/>
                <a:gd name="connsiteX0" fmla="*/ 69783 w 3116384"/>
                <a:gd name="connsiteY0" fmla="*/ 906007 h 906207"/>
                <a:gd name="connsiteX1" fmla="*/ 0 w 3116384"/>
                <a:gd name="connsiteY1" fmla="*/ 0 h 906207"/>
                <a:gd name="connsiteX2" fmla="*/ 3116384 w 3116384"/>
                <a:gd name="connsiteY2" fmla="*/ 906207 h 906207"/>
                <a:gd name="connsiteX3" fmla="*/ 69783 w 3116384"/>
                <a:gd name="connsiteY3" fmla="*/ 906007 h 90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6384" h="906207">
                  <a:moveTo>
                    <a:pt x="69783" y="906007"/>
                  </a:moveTo>
                  <a:lnTo>
                    <a:pt x="0" y="0"/>
                  </a:lnTo>
                  <a:lnTo>
                    <a:pt x="3116384" y="906207"/>
                  </a:lnTo>
                  <a:lnTo>
                    <a:pt x="69783" y="906007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" name="Прямоугольник 4"/>
            <p:cNvSpPr/>
            <p:nvPr/>
          </p:nvSpPr>
          <p:spPr>
            <a:xfrm flipH="1">
              <a:off x="-18474" y="-7733"/>
              <a:ext cx="12191997" cy="565896"/>
            </a:xfrm>
            <a:custGeom>
              <a:avLst/>
              <a:gdLst>
                <a:gd name="connsiteX0" fmla="*/ 0 w 12220828"/>
                <a:gd name="connsiteY0" fmla="*/ 0 h 457201"/>
                <a:gd name="connsiteX1" fmla="*/ 12220828 w 12220828"/>
                <a:gd name="connsiteY1" fmla="*/ 0 h 457201"/>
                <a:gd name="connsiteX2" fmla="*/ 12220828 w 12220828"/>
                <a:gd name="connsiteY2" fmla="*/ 457201 h 457201"/>
                <a:gd name="connsiteX3" fmla="*/ 0 w 12220828"/>
                <a:gd name="connsiteY3" fmla="*/ 457201 h 457201"/>
                <a:gd name="connsiteX4" fmla="*/ 0 w 12220828"/>
                <a:gd name="connsiteY4" fmla="*/ 0 h 457201"/>
                <a:gd name="connsiteX0" fmla="*/ 0 w 12220828"/>
                <a:gd name="connsiteY0" fmla="*/ 0 h 957533"/>
                <a:gd name="connsiteX1" fmla="*/ 12220828 w 12220828"/>
                <a:gd name="connsiteY1" fmla="*/ 0 h 957533"/>
                <a:gd name="connsiteX2" fmla="*/ 12220828 w 12220828"/>
                <a:gd name="connsiteY2" fmla="*/ 957533 h 957533"/>
                <a:gd name="connsiteX3" fmla="*/ 0 w 12220828"/>
                <a:gd name="connsiteY3" fmla="*/ 457201 h 957533"/>
                <a:gd name="connsiteX4" fmla="*/ 0 w 12220828"/>
                <a:gd name="connsiteY4" fmla="*/ 0 h 957533"/>
                <a:gd name="connsiteX0" fmla="*/ 8626 w 12229454"/>
                <a:gd name="connsiteY0" fmla="*/ 0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198408 h 957533"/>
                <a:gd name="connsiteX4" fmla="*/ 8626 w 12229454"/>
                <a:gd name="connsiteY4" fmla="*/ 0 h 957533"/>
                <a:gd name="connsiteX0" fmla="*/ 8626 w 12229454"/>
                <a:gd name="connsiteY0" fmla="*/ 0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207034 h 957533"/>
                <a:gd name="connsiteX4" fmla="*/ 8626 w 12229454"/>
                <a:gd name="connsiteY4" fmla="*/ 0 h 957533"/>
                <a:gd name="connsiteX0" fmla="*/ 2512 w 12229454"/>
                <a:gd name="connsiteY0" fmla="*/ 13268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207034 h 957533"/>
                <a:gd name="connsiteX4" fmla="*/ 2512 w 12229454"/>
                <a:gd name="connsiteY4" fmla="*/ 13268 h 957533"/>
                <a:gd name="connsiteX0" fmla="*/ 2512 w 12229454"/>
                <a:gd name="connsiteY0" fmla="*/ 0 h 970801"/>
                <a:gd name="connsiteX1" fmla="*/ 12229454 w 12229454"/>
                <a:gd name="connsiteY1" fmla="*/ 13268 h 970801"/>
                <a:gd name="connsiteX2" fmla="*/ 12229454 w 12229454"/>
                <a:gd name="connsiteY2" fmla="*/ 970801 h 970801"/>
                <a:gd name="connsiteX3" fmla="*/ 0 w 12229454"/>
                <a:gd name="connsiteY3" fmla="*/ 220302 h 970801"/>
                <a:gd name="connsiteX4" fmla="*/ 2512 w 12229454"/>
                <a:gd name="connsiteY4" fmla="*/ 0 h 97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29454" h="970801">
                  <a:moveTo>
                    <a:pt x="2512" y="0"/>
                  </a:moveTo>
                  <a:lnTo>
                    <a:pt x="12229454" y="13268"/>
                  </a:lnTo>
                  <a:lnTo>
                    <a:pt x="12229454" y="970801"/>
                  </a:lnTo>
                  <a:lnTo>
                    <a:pt x="0" y="220302"/>
                  </a:lnTo>
                  <a:cubicBezTo>
                    <a:pt x="837" y="155713"/>
                    <a:pt x="1675" y="64589"/>
                    <a:pt x="2512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44" name="Овал 43">
            <a:extLst>
              <a:ext uri="{FF2B5EF4-FFF2-40B4-BE49-F238E27FC236}">
                <a16:creationId xmlns:a16="http://schemas.microsoft.com/office/drawing/2014/main" id="{9B5EF7C8-96F6-4C18-9975-E62ADE256C05}"/>
              </a:ext>
            </a:extLst>
          </p:cNvPr>
          <p:cNvSpPr/>
          <p:nvPr/>
        </p:nvSpPr>
        <p:spPr>
          <a:xfrm>
            <a:off x="70052" y="8963"/>
            <a:ext cx="843345" cy="6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1E7457-7777-429B-978C-80F5DD5C5D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53" y="123750"/>
            <a:ext cx="414564" cy="4572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59558B-63CE-498D-931E-06BA3703A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1" y="522519"/>
            <a:ext cx="1021773" cy="92456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DB543A-9BB3-400D-848A-D711435A2EE3}"/>
              </a:ext>
            </a:extLst>
          </p:cNvPr>
          <p:cNvSpPr/>
          <p:nvPr/>
        </p:nvSpPr>
        <p:spPr>
          <a:xfrm>
            <a:off x="1158073" y="706865"/>
            <a:ext cx="10761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этап ДОРЗ включает следующие медицинские услуги.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У женщин в возрасте 30-49 лет - лабораторное исследование мазков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целях выявления возбудителей инфекционных заболеваний органов малого таза методом ПЦР, которое включает определение ДНК возбудителей инфекций, передающихся половым путем 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Neisseria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gonorrhoeae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Trichomonas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vaginalis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Chlamydia trachomatis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Mycoplasma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genitalium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в отделяемом слизистых женских половых органов методом ПЦР (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медицинская услуга A26.20.034.001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Ультразвуковое исследование матки и придатков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трансвагинальное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медицинская услуга – А04.20.001.001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в 1-й фазе менструального цикла (при наличии), при невозможности проведения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трансвагинального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исследования по медицинским показаниям (пороки развития влагалища,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virgo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 также при наличии медицинских показаний для расширения исследования - ультразвуковое исследование матки и придатков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трансабдоминальное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медицинская услуга - А04.20.001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Дополнительно оценивается количество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антральных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фолликулов в обоих яичниках.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Ультразвуковое исследование молочных желез (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медицинская услуга –А04.20.002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в 1-й фазе менструального цикла (при наличии) (с применением системы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RADS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Breast Imaging Reporting and Data System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Дополнительно оценивается состояние регионарных лимфоузлов.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093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59">
            <a:extLst>
              <a:ext uri="{FF2B5EF4-FFF2-40B4-BE49-F238E27FC236}">
                <a16:creationId xmlns:a16="http://schemas.microsoft.com/office/drawing/2014/main" id="{11655D93-563F-499D-8A8C-1A501EF35E44}"/>
              </a:ext>
            </a:extLst>
          </p:cNvPr>
          <p:cNvSpPr/>
          <p:nvPr/>
        </p:nvSpPr>
        <p:spPr>
          <a:xfrm>
            <a:off x="1066710" y="2180191"/>
            <a:ext cx="3113087" cy="29686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37"/>
          <p:cNvGrpSpPr/>
          <p:nvPr/>
        </p:nvGrpSpPr>
        <p:grpSpPr>
          <a:xfrm>
            <a:off x="2" y="33341"/>
            <a:ext cx="12192001" cy="489178"/>
            <a:chOff x="-18474" y="-7733"/>
            <a:chExt cx="12192001" cy="620618"/>
          </a:xfrm>
        </p:grpSpPr>
        <p:sp>
          <p:nvSpPr>
            <p:cNvPr id="38" name="Прямоугольный треугольник 5"/>
            <p:cNvSpPr/>
            <p:nvPr/>
          </p:nvSpPr>
          <p:spPr>
            <a:xfrm rot="5400000" flipH="1" flipV="1">
              <a:off x="5861659" y="-5698982"/>
              <a:ext cx="431735" cy="12192000"/>
            </a:xfrm>
            <a:custGeom>
              <a:avLst/>
              <a:gdLst>
                <a:gd name="connsiteX0" fmla="*/ 0 w 962025"/>
                <a:gd name="connsiteY0" fmla="*/ 1409700 h 1409700"/>
                <a:gd name="connsiteX1" fmla="*/ 0 w 962025"/>
                <a:gd name="connsiteY1" fmla="*/ 0 h 1409700"/>
                <a:gd name="connsiteX2" fmla="*/ 962025 w 962025"/>
                <a:gd name="connsiteY2" fmla="*/ 1409700 h 1409700"/>
                <a:gd name="connsiteX3" fmla="*/ 0 w 962025"/>
                <a:gd name="connsiteY3" fmla="*/ 1409700 h 1409700"/>
                <a:gd name="connsiteX0" fmla="*/ 0 w 962025"/>
                <a:gd name="connsiteY0" fmla="*/ 904874 h 904874"/>
                <a:gd name="connsiteX1" fmla="*/ 0 w 962025"/>
                <a:gd name="connsiteY1" fmla="*/ 0 h 904874"/>
                <a:gd name="connsiteX2" fmla="*/ 962025 w 962025"/>
                <a:gd name="connsiteY2" fmla="*/ 904874 h 904874"/>
                <a:gd name="connsiteX3" fmla="*/ 0 w 962025"/>
                <a:gd name="connsiteY3" fmla="*/ 904874 h 904874"/>
                <a:gd name="connsiteX0" fmla="*/ 0 w 1200153"/>
                <a:gd name="connsiteY0" fmla="*/ 904874 h 904874"/>
                <a:gd name="connsiteX1" fmla="*/ 0 w 1200153"/>
                <a:gd name="connsiteY1" fmla="*/ 0 h 904874"/>
                <a:gd name="connsiteX2" fmla="*/ 1200153 w 1200153"/>
                <a:gd name="connsiteY2" fmla="*/ 904874 h 904874"/>
                <a:gd name="connsiteX3" fmla="*/ 0 w 1200153"/>
                <a:gd name="connsiteY3" fmla="*/ 904874 h 904874"/>
                <a:gd name="connsiteX0" fmla="*/ 0 w 1733556"/>
                <a:gd name="connsiteY0" fmla="*/ 904874 h 904874"/>
                <a:gd name="connsiteX1" fmla="*/ 0 w 1733556"/>
                <a:gd name="connsiteY1" fmla="*/ 0 h 904874"/>
                <a:gd name="connsiteX2" fmla="*/ 1733556 w 1733556"/>
                <a:gd name="connsiteY2" fmla="*/ 752474 h 904874"/>
                <a:gd name="connsiteX3" fmla="*/ 0 w 1733556"/>
                <a:gd name="connsiteY3" fmla="*/ 904874 h 904874"/>
                <a:gd name="connsiteX0" fmla="*/ 0 w 1743081"/>
                <a:gd name="connsiteY0" fmla="*/ 904874 h 904874"/>
                <a:gd name="connsiteX1" fmla="*/ 0 w 1743081"/>
                <a:gd name="connsiteY1" fmla="*/ 0 h 904874"/>
                <a:gd name="connsiteX2" fmla="*/ 1743081 w 1743081"/>
                <a:gd name="connsiteY2" fmla="*/ 876299 h 904874"/>
                <a:gd name="connsiteX3" fmla="*/ 0 w 1743081"/>
                <a:gd name="connsiteY3" fmla="*/ 904874 h 904874"/>
                <a:gd name="connsiteX0" fmla="*/ 0 w 2532060"/>
                <a:gd name="connsiteY0" fmla="*/ 904874 h 904874"/>
                <a:gd name="connsiteX1" fmla="*/ 0 w 2532060"/>
                <a:gd name="connsiteY1" fmla="*/ 0 h 904874"/>
                <a:gd name="connsiteX2" fmla="*/ 2532061 w 2532060"/>
                <a:gd name="connsiteY2" fmla="*/ 886359 h 904874"/>
                <a:gd name="connsiteX3" fmla="*/ 0 w 2532060"/>
                <a:gd name="connsiteY3" fmla="*/ 904874 h 904874"/>
                <a:gd name="connsiteX0" fmla="*/ 0 w 2825634"/>
                <a:gd name="connsiteY0" fmla="*/ 904874 h 904874"/>
                <a:gd name="connsiteX1" fmla="*/ 0 w 2825634"/>
                <a:gd name="connsiteY1" fmla="*/ 0 h 904874"/>
                <a:gd name="connsiteX2" fmla="*/ 2825634 w 2825634"/>
                <a:gd name="connsiteY2" fmla="*/ 896420 h 904874"/>
                <a:gd name="connsiteX3" fmla="*/ 0 w 2825634"/>
                <a:gd name="connsiteY3" fmla="*/ 904874 h 904874"/>
                <a:gd name="connsiteX0" fmla="*/ 0 w 3137558"/>
                <a:gd name="connsiteY0" fmla="*/ 904874 h 904874"/>
                <a:gd name="connsiteX1" fmla="*/ 0 w 3137558"/>
                <a:gd name="connsiteY1" fmla="*/ 0 h 904874"/>
                <a:gd name="connsiteX2" fmla="*/ 3137559 w 3137558"/>
                <a:gd name="connsiteY2" fmla="*/ 896419 h 904874"/>
                <a:gd name="connsiteX3" fmla="*/ 0 w 3137558"/>
                <a:gd name="connsiteY3" fmla="*/ 904874 h 904874"/>
                <a:gd name="connsiteX0" fmla="*/ 0 w 3172210"/>
                <a:gd name="connsiteY0" fmla="*/ 904874 h 904874"/>
                <a:gd name="connsiteX1" fmla="*/ 0 w 3172210"/>
                <a:gd name="connsiteY1" fmla="*/ 0 h 904874"/>
                <a:gd name="connsiteX2" fmla="*/ 3172210 w 3172210"/>
                <a:gd name="connsiteY2" fmla="*/ 903945 h 904874"/>
                <a:gd name="connsiteX3" fmla="*/ 0 w 3172210"/>
                <a:gd name="connsiteY3" fmla="*/ 904874 h 904874"/>
                <a:gd name="connsiteX0" fmla="*/ 0 w 3283862"/>
                <a:gd name="connsiteY0" fmla="*/ 904874 h 904874"/>
                <a:gd name="connsiteX1" fmla="*/ 0 w 3283862"/>
                <a:gd name="connsiteY1" fmla="*/ 0 h 904874"/>
                <a:gd name="connsiteX2" fmla="*/ 3283862 w 3283862"/>
                <a:gd name="connsiteY2" fmla="*/ 904397 h 904874"/>
                <a:gd name="connsiteX3" fmla="*/ 0 w 3283862"/>
                <a:gd name="connsiteY3" fmla="*/ 904874 h 904874"/>
                <a:gd name="connsiteX0" fmla="*/ 0 w 3116384"/>
                <a:gd name="connsiteY0" fmla="*/ 904874 h 906207"/>
                <a:gd name="connsiteX1" fmla="*/ 0 w 3116384"/>
                <a:gd name="connsiteY1" fmla="*/ 0 h 906207"/>
                <a:gd name="connsiteX2" fmla="*/ 3116384 w 3116384"/>
                <a:gd name="connsiteY2" fmla="*/ 906207 h 906207"/>
                <a:gd name="connsiteX3" fmla="*/ 0 w 3116384"/>
                <a:gd name="connsiteY3" fmla="*/ 904874 h 906207"/>
                <a:gd name="connsiteX0" fmla="*/ 69783 w 3116384"/>
                <a:gd name="connsiteY0" fmla="*/ 906007 h 906207"/>
                <a:gd name="connsiteX1" fmla="*/ 0 w 3116384"/>
                <a:gd name="connsiteY1" fmla="*/ 0 h 906207"/>
                <a:gd name="connsiteX2" fmla="*/ 3116384 w 3116384"/>
                <a:gd name="connsiteY2" fmla="*/ 906207 h 906207"/>
                <a:gd name="connsiteX3" fmla="*/ 69783 w 3116384"/>
                <a:gd name="connsiteY3" fmla="*/ 906007 h 90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6384" h="906207">
                  <a:moveTo>
                    <a:pt x="69783" y="906007"/>
                  </a:moveTo>
                  <a:lnTo>
                    <a:pt x="0" y="0"/>
                  </a:lnTo>
                  <a:lnTo>
                    <a:pt x="3116384" y="906207"/>
                  </a:lnTo>
                  <a:lnTo>
                    <a:pt x="69783" y="906007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" name="Прямоугольник 4"/>
            <p:cNvSpPr/>
            <p:nvPr/>
          </p:nvSpPr>
          <p:spPr>
            <a:xfrm flipH="1">
              <a:off x="-18474" y="-7733"/>
              <a:ext cx="12191997" cy="565896"/>
            </a:xfrm>
            <a:custGeom>
              <a:avLst/>
              <a:gdLst>
                <a:gd name="connsiteX0" fmla="*/ 0 w 12220828"/>
                <a:gd name="connsiteY0" fmla="*/ 0 h 457201"/>
                <a:gd name="connsiteX1" fmla="*/ 12220828 w 12220828"/>
                <a:gd name="connsiteY1" fmla="*/ 0 h 457201"/>
                <a:gd name="connsiteX2" fmla="*/ 12220828 w 12220828"/>
                <a:gd name="connsiteY2" fmla="*/ 457201 h 457201"/>
                <a:gd name="connsiteX3" fmla="*/ 0 w 12220828"/>
                <a:gd name="connsiteY3" fmla="*/ 457201 h 457201"/>
                <a:gd name="connsiteX4" fmla="*/ 0 w 12220828"/>
                <a:gd name="connsiteY4" fmla="*/ 0 h 457201"/>
                <a:gd name="connsiteX0" fmla="*/ 0 w 12220828"/>
                <a:gd name="connsiteY0" fmla="*/ 0 h 957533"/>
                <a:gd name="connsiteX1" fmla="*/ 12220828 w 12220828"/>
                <a:gd name="connsiteY1" fmla="*/ 0 h 957533"/>
                <a:gd name="connsiteX2" fmla="*/ 12220828 w 12220828"/>
                <a:gd name="connsiteY2" fmla="*/ 957533 h 957533"/>
                <a:gd name="connsiteX3" fmla="*/ 0 w 12220828"/>
                <a:gd name="connsiteY3" fmla="*/ 457201 h 957533"/>
                <a:gd name="connsiteX4" fmla="*/ 0 w 12220828"/>
                <a:gd name="connsiteY4" fmla="*/ 0 h 957533"/>
                <a:gd name="connsiteX0" fmla="*/ 8626 w 12229454"/>
                <a:gd name="connsiteY0" fmla="*/ 0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198408 h 957533"/>
                <a:gd name="connsiteX4" fmla="*/ 8626 w 12229454"/>
                <a:gd name="connsiteY4" fmla="*/ 0 h 957533"/>
                <a:gd name="connsiteX0" fmla="*/ 8626 w 12229454"/>
                <a:gd name="connsiteY0" fmla="*/ 0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207034 h 957533"/>
                <a:gd name="connsiteX4" fmla="*/ 8626 w 12229454"/>
                <a:gd name="connsiteY4" fmla="*/ 0 h 957533"/>
                <a:gd name="connsiteX0" fmla="*/ 2512 w 12229454"/>
                <a:gd name="connsiteY0" fmla="*/ 13268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207034 h 957533"/>
                <a:gd name="connsiteX4" fmla="*/ 2512 w 12229454"/>
                <a:gd name="connsiteY4" fmla="*/ 13268 h 957533"/>
                <a:gd name="connsiteX0" fmla="*/ 2512 w 12229454"/>
                <a:gd name="connsiteY0" fmla="*/ 0 h 970801"/>
                <a:gd name="connsiteX1" fmla="*/ 12229454 w 12229454"/>
                <a:gd name="connsiteY1" fmla="*/ 13268 h 970801"/>
                <a:gd name="connsiteX2" fmla="*/ 12229454 w 12229454"/>
                <a:gd name="connsiteY2" fmla="*/ 970801 h 970801"/>
                <a:gd name="connsiteX3" fmla="*/ 0 w 12229454"/>
                <a:gd name="connsiteY3" fmla="*/ 220302 h 970801"/>
                <a:gd name="connsiteX4" fmla="*/ 2512 w 12229454"/>
                <a:gd name="connsiteY4" fmla="*/ 0 h 97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29454" h="970801">
                  <a:moveTo>
                    <a:pt x="2512" y="0"/>
                  </a:moveTo>
                  <a:lnTo>
                    <a:pt x="12229454" y="13268"/>
                  </a:lnTo>
                  <a:lnTo>
                    <a:pt x="12229454" y="970801"/>
                  </a:lnTo>
                  <a:lnTo>
                    <a:pt x="0" y="220302"/>
                  </a:lnTo>
                  <a:cubicBezTo>
                    <a:pt x="837" y="155713"/>
                    <a:pt x="1675" y="64589"/>
                    <a:pt x="2512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44" name="Овал 43">
            <a:extLst>
              <a:ext uri="{FF2B5EF4-FFF2-40B4-BE49-F238E27FC236}">
                <a16:creationId xmlns:a16="http://schemas.microsoft.com/office/drawing/2014/main" id="{9B5EF7C8-96F6-4C18-9975-E62ADE256C05}"/>
              </a:ext>
            </a:extLst>
          </p:cNvPr>
          <p:cNvSpPr/>
          <p:nvPr/>
        </p:nvSpPr>
        <p:spPr>
          <a:xfrm>
            <a:off x="70052" y="8963"/>
            <a:ext cx="843345" cy="6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1E7457-7777-429B-978C-80F5DD5C5D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53" y="123750"/>
            <a:ext cx="414564" cy="4572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59558B-63CE-498D-931E-06BA3703A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1" y="522519"/>
            <a:ext cx="1021773" cy="92456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0BF9D9-80ED-4302-A821-8948AFA86950}"/>
              </a:ext>
            </a:extLst>
          </p:cNvPr>
          <p:cNvSpPr/>
          <p:nvPr/>
        </p:nvSpPr>
        <p:spPr>
          <a:xfrm>
            <a:off x="1373091" y="941845"/>
            <a:ext cx="101160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Прием (осмотр, консультация) врача-акушера-гинеколога повторный (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медицинская услуга – В01.001.002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который включает: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4.1. индивидуальное консультирование по вопросам репродуктивного здоровья, репродуктивных установок и мотивации на рождение детей (Приложение №2); 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4.2. гинекологический осмотр при необходимости в зависимости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выявленного заболевания (состояния);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4.3. установление (уточнение) диагноза;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4.4. определение (уточнение) группы здоровья;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4.5. определение группы диспансерного наблюдения;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4.6. направление при наличии медицинских показаний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дополнительное обследование, не входящее в объем диспансеризации,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том числе, направление на осмотр (консультацию) врача-онколога при подозрении на онкологические заболевания, а также для получения специализированной, в том числе высокотехнологичной, медицинской помощи, на санаторно-курортное лечение.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74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59">
            <a:extLst>
              <a:ext uri="{FF2B5EF4-FFF2-40B4-BE49-F238E27FC236}">
                <a16:creationId xmlns:a16="http://schemas.microsoft.com/office/drawing/2014/main" id="{11655D93-563F-499D-8A8C-1A501EF35E44}"/>
              </a:ext>
            </a:extLst>
          </p:cNvPr>
          <p:cNvSpPr/>
          <p:nvPr/>
        </p:nvSpPr>
        <p:spPr>
          <a:xfrm>
            <a:off x="1066710" y="2180191"/>
            <a:ext cx="3113087" cy="29686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37"/>
          <p:cNvGrpSpPr/>
          <p:nvPr/>
        </p:nvGrpSpPr>
        <p:grpSpPr>
          <a:xfrm>
            <a:off x="2" y="33341"/>
            <a:ext cx="12192001" cy="489178"/>
            <a:chOff x="-18474" y="-7733"/>
            <a:chExt cx="12192001" cy="620618"/>
          </a:xfrm>
        </p:grpSpPr>
        <p:sp>
          <p:nvSpPr>
            <p:cNvPr id="38" name="Прямоугольный треугольник 5"/>
            <p:cNvSpPr/>
            <p:nvPr/>
          </p:nvSpPr>
          <p:spPr>
            <a:xfrm rot="5400000" flipH="1" flipV="1">
              <a:off x="5861659" y="-5698982"/>
              <a:ext cx="431735" cy="12192000"/>
            </a:xfrm>
            <a:custGeom>
              <a:avLst/>
              <a:gdLst>
                <a:gd name="connsiteX0" fmla="*/ 0 w 962025"/>
                <a:gd name="connsiteY0" fmla="*/ 1409700 h 1409700"/>
                <a:gd name="connsiteX1" fmla="*/ 0 w 962025"/>
                <a:gd name="connsiteY1" fmla="*/ 0 h 1409700"/>
                <a:gd name="connsiteX2" fmla="*/ 962025 w 962025"/>
                <a:gd name="connsiteY2" fmla="*/ 1409700 h 1409700"/>
                <a:gd name="connsiteX3" fmla="*/ 0 w 962025"/>
                <a:gd name="connsiteY3" fmla="*/ 1409700 h 1409700"/>
                <a:gd name="connsiteX0" fmla="*/ 0 w 962025"/>
                <a:gd name="connsiteY0" fmla="*/ 904874 h 904874"/>
                <a:gd name="connsiteX1" fmla="*/ 0 w 962025"/>
                <a:gd name="connsiteY1" fmla="*/ 0 h 904874"/>
                <a:gd name="connsiteX2" fmla="*/ 962025 w 962025"/>
                <a:gd name="connsiteY2" fmla="*/ 904874 h 904874"/>
                <a:gd name="connsiteX3" fmla="*/ 0 w 962025"/>
                <a:gd name="connsiteY3" fmla="*/ 904874 h 904874"/>
                <a:gd name="connsiteX0" fmla="*/ 0 w 1200153"/>
                <a:gd name="connsiteY0" fmla="*/ 904874 h 904874"/>
                <a:gd name="connsiteX1" fmla="*/ 0 w 1200153"/>
                <a:gd name="connsiteY1" fmla="*/ 0 h 904874"/>
                <a:gd name="connsiteX2" fmla="*/ 1200153 w 1200153"/>
                <a:gd name="connsiteY2" fmla="*/ 904874 h 904874"/>
                <a:gd name="connsiteX3" fmla="*/ 0 w 1200153"/>
                <a:gd name="connsiteY3" fmla="*/ 904874 h 904874"/>
                <a:gd name="connsiteX0" fmla="*/ 0 w 1733556"/>
                <a:gd name="connsiteY0" fmla="*/ 904874 h 904874"/>
                <a:gd name="connsiteX1" fmla="*/ 0 w 1733556"/>
                <a:gd name="connsiteY1" fmla="*/ 0 h 904874"/>
                <a:gd name="connsiteX2" fmla="*/ 1733556 w 1733556"/>
                <a:gd name="connsiteY2" fmla="*/ 752474 h 904874"/>
                <a:gd name="connsiteX3" fmla="*/ 0 w 1733556"/>
                <a:gd name="connsiteY3" fmla="*/ 904874 h 904874"/>
                <a:gd name="connsiteX0" fmla="*/ 0 w 1743081"/>
                <a:gd name="connsiteY0" fmla="*/ 904874 h 904874"/>
                <a:gd name="connsiteX1" fmla="*/ 0 w 1743081"/>
                <a:gd name="connsiteY1" fmla="*/ 0 h 904874"/>
                <a:gd name="connsiteX2" fmla="*/ 1743081 w 1743081"/>
                <a:gd name="connsiteY2" fmla="*/ 876299 h 904874"/>
                <a:gd name="connsiteX3" fmla="*/ 0 w 1743081"/>
                <a:gd name="connsiteY3" fmla="*/ 904874 h 904874"/>
                <a:gd name="connsiteX0" fmla="*/ 0 w 2532060"/>
                <a:gd name="connsiteY0" fmla="*/ 904874 h 904874"/>
                <a:gd name="connsiteX1" fmla="*/ 0 w 2532060"/>
                <a:gd name="connsiteY1" fmla="*/ 0 h 904874"/>
                <a:gd name="connsiteX2" fmla="*/ 2532061 w 2532060"/>
                <a:gd name="connsiteY2" fmla="*/ 886359 h 904874"/>
                <a:gd name="connsiteX3" fmla="*/ 0 w 2532060"/>
                <a:gd name="connsiteY3" fmla="*/ 904874 h 904874"/>
                <a:gd name="connsiteX0" fmla="*/ 0 w 2825634"/>
                <a:gd name="connsiteY0" fmla="*/ 904874 h 904874"/>
                <a:gd name="connsiteX1" fmla="*/ 0 w 2825634"/>
                <a:gd name="connsiteY1" fmla="*/ 0 h 904874"/>
                <a:gd name="connsiteX2" fmla="*/ 2825634 w 2825634"/>
                <a:gd name="connsiteY2" fmla="*/ 896420 h 904874"/>
                <a:gd name="connsiteX3" fmla="*/ 0 w 2825634"/>
                <a:gd name="connsiteY3" fmla="*/ 904874 h 904874"/>
                <a:gd name="connsiteX0" fmla="*/ 0 w 3137558"/>
                <a:gd name="connsiteY0" fmla="*/ 904874 h 904874"/>
                <a:gd name="connsiteX1" fmla="*/ 0 w 3137558"/>
                <a:gd name="connsiteY1" fmla="*/ 0 h 904874"/>
                <a:gd name="connsiteX2" fmla="*/ 3137559 w 3137558"/>
                <a:gd name="connsiteY2" fmla="*/ 896419 h 904874"/>
                <a:gd name="connsiteX3" fmla="*/ 0 w 3137558"/>
                <a:gd name="connsiteY3" fmla="*/ 904874 h 904874"/>
                <a:gd name="connsiteX0" fmla="*/ 0 w 3172210"/>
                <a:gd name="connsiteY0" fmla="*/ 904874 h 904874"/>
                <a:gd name="connsiteX1" fmla="*/ 0 w 3172210"/>
                <a:gd name="connsiteY1" fmla="*/ 0 h 904874"/>
                <a:gd name="connsiteX2" fmla="*/ 3172210 w 3172210"/>
                <a:gd name="connsiteY2" fmla="*/ 903945 h 904874"/>
                <a:gd name="connsiteX3" fmla="*/ 0 w 3172210"/>
                <a:gd name="connsiteY3" fmla="*/ 904874 h 904874"/>
                <a:gd name="connsiteX0" fmla="*/ 0 w 3283862"/>
                <a:gd name="connsiteY0" fmla="*/ 904874 h 904874"/>
                <a:gd name="connsiteX1" fmla="*/ 0 w 3283862"/>
                <a:gd name="connsiteY1" fmla="*/ 0 h 904874"/>
                <a:gd name="connsiteX2" fmla="*/ 3283862 w 3283862"/>
                <a:gd name="connsiteY2" fmla="*/ 904397 h 904874"/>
                <a:gd name="connsiteX3" fmla="*/ 0 w 3283862"/>
                <a:gd name="connsiteY3" fmla="*/ 904874 h 904874"/>
                <a:gd name="connsiteX0" fmla="*/ 0 w 3116384"/>
                <a:gd name="connsiteY0" fmla="*/ 904874 h 906207"/>
                <a:gd name="connsiteX1" fmla="*/ 0 w 3116384"/>
                <a:gd name="connsiteY1" fmla="*/ 0 h 906207"/>
                <a:gd name="connsiteX2" fmla="*/ 3116384 w 3116384"/>
                <a:gd name="connsiteY2" fmla="*/ 906207 h 906207"/>
                <a:gd name="connsiteX3" fmla="*/ 0 w 3116384"/>
                <a:gd name="connsiteY3" fmla="*/ 904874 h 906207"/>
                <a:gd name="connsiteX0" fmla="*/ 69783 w 3116384"/>
                <a:gd name="connsiteY0" fmla="*/ 906007 h 906207"/>
                <a:gd name="connsiteX1" fmla="*/ 0 w 3116384"/>
                <a:gd name="connsiteY1" fmla="*/ 0 h 906207"/>
                <a:gd name="connsiteX2" fmla="*/ 3116384 w 3116384"/>
                <a:gd name="connsiteY2" fmla="*/ 906207 h 906207"/>
                <a:gd name="connsiteX3" fmla="*/ 69783 w 3116384"/>
                <a:gd name="connsiteY3" fmla="*/ 906007 h 90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6384" h="906207">
                  <a:moveTo>
                    <a:pt x="69783" y="906007"/>
                  </a:moveTo>
                  <a:lnTo>
                    <a:pt x="0" y="0"/>
                  </a:lnTo>
                  <a:lnTo>
                    <a:pt x="3116384" y="906207"/>
                  </a:lnTo>
                  <a:lnTo>
                    <a:pt x="69783" y="906007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" name="Прямоугольник 4"/>
            <p:cNvSpPr/>
            <p:nvPr/>
          </p:nvSpPr>
          <p:spPr>
            <a:xfrm flipH="1">
              <a:off x="-18474" y="-7733"/>
              <a:ext cx="12191997" cy="565896"/>
            </a:xfrm>
            <a:custGeom>
              <a:avLst/>
              <a:gdLst>
                <a:gd name="connsiteX0" fmla="*/ 0 w 12220828"/>
                <a:gd name="connsiteY0" fmla="*/ 0 h 457201"/>
                <a:gd name="connsiteX1" fmla="*/ 12220828 w 12220828"/>
                <a:gd name="connsiteY1" fmla="*/ 0 h 457201"/>
                <a:gd name="connsiteX2" fmla="*/ 12220828 w 12220828"/>
                <a:gd name="connsiteY2" fmla="*/ 457201 h 457201"/>
                <a:gd name="connsiteX3" fmla="*/ 0 w 12220828"/>
                <a:gd name="connsiteY3" fmla="*/ 457201 h 457201"/>
                <a:gd name="connsiteX4" fmla="*/ 0 w 12220828"/>
                <a:gd name="connsiteY4" fmla="*/ 0 h 457201"/>
                <a:gd name="connsiteX0" fmla="*/ 0 w 12220828"/>
                <a:gd name="connsiteY0" fmla="*/ 0 h 957533"/>
                <a:gd name="connsiteX1" fmla="*/ 12220828 w 12220828"/>
                <a:gd name="connsiteY1" fmla="*/ 0 h 957533"/>
                <a:gd name="connsiteX2" fmla="*/ 12220828 w 12220828"/>
                <a:gd name="connsiteY2" fmla="*/ 957533 h 957533"/>
                <a:gd name="connsiteX3" fmla="*/ 0 w 12220828"/>
                <a:gd name="connsiteY3" fmla="*/ 457201 h 957533"/>
                <a:gd name="connsiteX4" fmla="*/ 0 w 12220828"/>
                <a:gd name="connsiteY4" fmla="*/ 0 h 957533"/>
                <a:gd name="connsiteX0" fmla="*/ 8626 w 12229454"/>
                <a:gd name="connsiteY0" fmla="*/ 0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198408 h 957533"/>
                <a:gd name="connsiteX4" fmla="*/ 8626 w 12229454"/>
                <a:gd name="connsiteY4" fmla="*/ 0 h 957533"/>
                <a:gd name="connsiteX0" fmla="*/ 8626 w 12229454"/>
                <a:gd name="connsiteY0" fmla="*/ 0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207034 h 957533"/>
                <a:gd name="connsiteX4" fmla="*/ 8626 w 12229454"/>
                <a:gd name="connsiteY4" fmla="*/ 0 h 957533"/>
                <a:gd name="connsiteX0" fmla="*/ 2512 w 12229454"/>
                <a:gd name="connsiteY0" fmla="*/ 13268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207034 h 957533"/>
                <a:gd name="connsiteX4" fmla="*/ 2512 w 12229454"/>
                <a:gd name="connsiteY4" fmla="*/ 13268 h 957533"/>
                <a:gd name="connsiteX0" fmla="*/ 2512 w 12229454"/>
                <a:gd name="connsiteY0" fmla="*/ 0 h 970801"/>
                <a:gd name="connsiteX1" fmla="*/ 12229454 w 12229454"/>
                <a:gd name="connsiteY1" fmla="*/ 13268 h 970801"/>
                <a:gd name="connsiteX2" fmla="*/ 12229454 w 12229454"/>
                <a:gd name="connsiteY2" fmla="*/ 970801 h 970801"/>
                <a:gd name="connsiteX3" fmla="*/ 0 w 12229454"/>
                <a:gd name="connsiteY3" fmla="*/ 220302 h 970801"/>
                <a:gd name="connsiteX4" fmla="*/ 2512 w 12229454"/>
                <a:gd name="connsiteY4" fmla="*/ 0 h 97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29454" h="970801">
                  <a:moveTo>
                    <a:pt x="2512" y="0"/>
                  </a:moveTo>
                  <a:lnTo>
                    <a:pt x="12229454" y="13268"/>
                  </a:lnTo>
                  <a:lnTo>
                    <a:pt x="12229454" y="970801"/>
                  </a:lnTo>
                  <a:lnTo>
                    <a:pt x="0" y="220302"/>
                  </a:lnTo>
                  <a:cubicBezTo>
                    <a:pt x="837" y="155713"/>
                    <a:pt x="1675" y="64589"/>
                    <a:pt x="2512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44" name="Овал 43">
            <a:extLst>
              <a:ext uri="{FF2B5EF4-FFF2-40B4-BE49-F238E27FC236}">
                <a16:creationId xmlns:a16="http://schemas.microsoft.com/office/drawing/2014/main" id="{9B5EF7C8-96F6-4C18-9975-E62ADE256C05}"/>
              </a:ext>
            </a:extLst>
          </p:cNvPr>
          <p:cNvSpPr/>
          <p:nvPr/>
        </p:nvSpPr>
        <p:spPr>
          <a:xfrm>
            <a:off x="70052" y="8963"/>
            <a:ext cx="843345" cy="6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1E7457-7777-429B-978C-80F5DD5C5D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53" y="123750"/>
            <a:ext cx="414564" cy="4572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59558B-63CE-498D-931E-06BA3703A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1" y="522519"/>
            <a:ext cx="1021773" cy="92456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A4AFEFC-F164-4C8F-8790-C825C2EE4366}"/>
              </a:ext>
            </a:extLst>
          </p:cNvPr>
          <p:cNvSpPr/>
          <p:nvPr/>
        </p:nvSpPr>
        <p:spPr>
          <a:xfrm>
            <a:off x="706117" y="919856"/>
            <a:ext cx="1141773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Обеспечить проведение диспансеризации лиц репродуктивного возраста с целью оценки репродуктивного здоровья;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Провести широкую информационную кампанию по мотивированию населения к прохождению диспансеризации по оценке репродуктивного здоровья; активное вовлечение граждан в формирование ответственного отношения к своему репродуктивному здоровью, особенно мужчин;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Обеспечить вовлечение работодателей к формированию корпоративных программ укрепления здоровья работающих, с применением модуля по охране репродуктивного здоровья;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Организовать работу по диспансеризации в медицинских организациях в удобное для населения время за один день;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Обеспечить возможность прохождения «репродуктивной диспансеризации» в выходные дни и вечернее время;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Сформировать единый клинический маршрут для «репродуктивной диспансеризации» и диспансеризации взрослого населения (открытие 2-х карт в 1 день ДОГВН и ДОРЗ; терапевт в женскую(ой) консультацию(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ии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) ДОРЗ и ДОГВН в 1 день)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Обеспечить работу мобильных медицинских бригад для в организованных коллективах, в том числе на предприятиях и в образовательных организациях высшего и среднего образования;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Обеспечить направление на II этап диспансеризации не менее 20% от прошедших I этап в соответствии с методическими рекомендациями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Проведение ДОРЗ мужчин  в день выписки из стационара (активный прочий персонал для заполнения анкет, привлекать врачей  стажеров, врачей стационара  и поликлиники (урологи, хирурги), отработать механизм осмотр-врач, внесение– средний персонал)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Работа с предприятиями и образовательными учреждениями, государственными и муниципальными учреждениями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Информирование о возможностях ДОРЗ УЗИ молочных желез, УЗИ органов малого таза, ИППП, ВПЧ</a:t>
            </a:r>
          </a:p>
          <a:p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4D5D541-983F-4C75-9093-F7248FA9261A}"/>
              </a:ext>
            </a:extLst>
          </p:cNvPr>
          <p:cNvSpPr/>
          <p:nvPr/>
        </p:nvSpPr>
        <p:spPr>
          <a:xfrm>
            <a:off x="1409700" y="613498"/>
            <a:ext cx="10344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Меры по повышению эффективности проведения «репродуктивной диспансеризации»: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2213410-6AFB-41A1-A5DC-AD0153670966}"/>
              </a:ext>
            </a:extLst>
          </p:cNvPr>
          <p:cNvSpPr/>
          <p:nvPr/>
        </p:nvSpPr>
        <p:spPr>
          <a:xfrm>
            <a:off x="291553" y="5626254"/>
            <a:ext cx="117523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</a:rPr>
              <a:t>разработать ежедневный, еженедельный помесячный план-график проведения диспансеризации граждан репродуктивного возраста с целью оценки репродуктивного здоровья в разрезе возраста и занятости граждан репродуктивного возраста (работник/обучающийся) с декомпозицией на каждого врача, в том числе с использованием</a:t>
            </a:r>
          </a:p>
          <a:p>
            <a:r>
              <a:rPr lang="ru-RU" sz="1600" dirty="0">
                <a:solidFill>
                  <a:srgbClr val="C00000"/>
                </a:solidFill>
              </a:rPr>
              <a:t>выездных мобильных бригад</a:t>
            </a:r>
          </a:p>
        </p:txBody>
      </p:sp>
    </p:spTree>
    <p:extLst>
      <p:ext uri="{BB962C8B-B14F-4D97-AF65-F5344CB8AC3E}">
        <p14:creationId xmlns:p14="http://schemas.microsoft.com/office/powerpoint/2010/main" val="2880833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59">
            <a:extLst>
              <a:ext uri="{FF2B5EF4-FFF2-40B4-BE49-F238E27FC236}">
                <a16:creationId xmlns:a16="http://schemas.microsoft.com/office/drawing/2014/main" id="{11655D93-563F-499D-8A8C-1A501EF35E44}"/>
              </a:ext>
            </a:extLst>
          </p:cNvPr>
          <p:cNvSpPr/>
          <p:nvPr/>
        </p:nvSpPr>
        <p:spPr>
          <a:xfrm>
            <a:off x="1066710" y="2180191"/>
            <a:ext cx="3113087" cy="29686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37"/>
          <p:cNvGrpSpPr/>
          <p:nvPr/>
        </p:nvGrpSpPr>
        <p:grpSpPr>
          <a:xfrm>
            <a:off x="2" y="33341"/>
            <a:ext cx="12192001" cy="489178"/>
            <a:chOff x="-18474" y="-7733"/>
            <a:chExt cx="12192001" cy="620618"/>
          </a:xfrm>
        </p:grpSpPr>
        <p:sp>
          <p:nvSpPr>
            <p:cNvPr id="38" name="Прямоугольный треугольник 5"/>
            <p:cNvSpPr/>
            <p:nvPr/>
          </p:nvSpPr>
          <p:spPr>
            <a:xfrm rot="5400000" flipH="1" flipV="1">
              <a:off x="5861659" y="-5698982"/>
              <a:ext cx="431735" cy="12192000"/>
            </a:xfrm>
            <a:custGeom>
              <a:avLst/>
              <a:gdLst>
                <a:gd name="connsiteX0" fmla="*/ 0 w 962025"/>
                <a:gd name="connsiteY0" fmla="*/ 1409700 h 1409700"/>
                <a:gd name="connsiteX1" fmla="*/ 0 w 962025"/>
                <a:gd name="connsiteY1" fmla="*/ 0 h 1409700"/>
                <a:gd name="connsiteX2" fmla="*/ 962025 w 962025"/>
                <a:gd name="connsiteY2" fmla="*/ 1409700 h 1409700"/>
                <a:gd name="connsiteX3" fmla="*/ 0 w 962025"/>
                <a:gd name="connsiteY3" fmla="*/ 1409700 h 1409700"/>
                <a:gd name="connsiteX0" fmla="*/ 0 w 962025"/>
                <a:gd name="connsiteY0" fmla="*/ 904874 h 904874"/>
                <a:gd name="connsiteX1" fmla="*/ 0 w 962025"/>
                <a:gd name="connsiteY1" fmla="*/ 0 h 904874"/>
                <a:gd name="connsiteX2" fmla="*/ 962025 w 962025"/>
                <a:gd name="connsiteY2" fmla="*/ 904874 h 904874"/>
                <a:gd name="connsiteX3" fmla="*/ 0 w 962025"/>
                <a:gd name="connsiteY3" fmla="*/ 904874 h 904874"/>
                <a:gd name="connsiteX0" fmla="*/ 0 w 1200153"/>
                <a:gd name="connsiteY0" fmla="*/ 904874 h 904874"/>
                <a:gd name="connsiteX1" fmla="*/ 0 w 1200153"/>
                <a:gd name="connsiteY1" fmla="*/ 0 h 904874"/>
                <a:gd name="connsiteX2" fmla="*/ 1200153 w 1200153"/>
                <a:gd name="connsiteY2" fmla="*/ 904874 h 904874"/>
                <a:gd name="connsiteX3" fmla="*/ 0 w 1200153"/>
                <a:gd name="connsiteY3" fmla="*/ 904874 h 904874"/>
                <a:gd name="connsiteX0" fmla="*/ 0 w 1733556"/>
                <a:gd name="connsiteY0" fmla="*/ 904874 h 904874"/>
                <a:gd name="connsiteX1" fmla="*/ 0 w 1733556"/>
                <a:gd name="connsiteY1" fmla="*/ 0 h 904874"/>
                <a:gd name="connsiteX2" fmla="*/ 1733556 w 1733556"/>
                <a:gd name="connsiteY2" fmla="*/ 752474 h 904874"/>
                <a:gd name="connsiteX3" fmla="*/ 0 w 1733556"/>
                <a:gd name="connsiteY3" fmla="*/ 904874 h 904874"/>
                <a:gd name="connsiteX0" fmla="*/ 0 w 1743081"/>
                <a:gd name="connsiteY0" fmla="*/ 904874 h 904874"/>
                <a:gd name="connsiteX1" fmla="*/ 0 w 1743081"/>
                <a:gd name="connsiteY1" fmla="*/ 0 h 904874"/>
                <a:gd name="connsiteX2" fmla="*/ 1743081 w 1743081"/>
                <a:gd name="connsiteY2" fmla="*/ 876299 h 904874"/>
                <a:gd name="connsiteX3" fmla="*/ 0 w 1743081"/>
                <a:gd name="connsiteY3" fmla="*/ 904874 h 904874"/>
                <a:gd name="connsiteX0" fmla="*/ 0 w 2532060"/>
                <a:gd name="connsiteY0" fmla="*/ 904874 h 904874"/>
                <a:gd name="connsiteX1" fmla="*/ 0 w 2532060"/>
                <a:gd name="connsiteY1" fmla="*/ 0 h 904874"/>
                <a:gd name="connsiteX2" fmla="*/ 2532061 w 2532060"/>
                <a:gd name="connsiteY2" fmla="*/ 886359 h 904874"/>
                <a:gd name="connsiteX3" fmla="*/ 0 w 2532060"/>
                <a:gd name="connsiteY3" fmla="*/ 904874 h 904874"/>
                <a:gd name="connsiteX0" fmla="*/ 0 w 2825634"/>
                <a:gd name="connsiteY0" fmla="*/ 904874 h 904874"/>
                <a:gd name="connsiteX1" fmla="*/ 0 w 2825634"/>
                <a:gd name="connsiteY1" fmla="*/ 0 h 904874"/>
                <a:gd name="connsiteX2" fmla="*/ 2825634 w 2825634"/>
                <a:gd name="connsiteY2" fmla="*/ 896420 h 904874"/>
                <a:gd name="connsiteX3" fmla="*/ 0 w 2825634"/>
                <a:gd name="connsiteY3" fmla="*/ 904874 h 904874"/>
                <a:gd name="connsiteX0" fmla="*/ 0 w 3137558"/>
                <a:gd name="connsiteY0" fmla="*/ 904874 h 904874"/>
                <a:gd name="connsiteX1" fmla="*/ 0 w 3137558"/>
                <a:gd name="connsiteY1" fmla="*/ 0 h 904874"/>
                <a:gd name="connsiteX2" fmla="*/ 3137559 w 3137558"/>
                <a:gd name="connsiteY2" fmla="*/ 896419 h 904874"/>
                <a:gd name="connsiteX3" fmla="*/ 0 w 3137558"/>
                <a:gd name="connsiteY3" fmla="*/ 904874 h 904874"/>
                <a:gd name="connsiteX0" fmla="*/ 0 w 3172210"/>
                <a:gd name="connsiteY0" fmla="*/ 904874 h 904874"/>
                <a:gd name="connsiteX1" fmla="*/ 0 w 3172210"/>
                <a:gd name="connsiteY1" fmla="*/ 0 h 904874"/>
                <a:gd name="connsiteX2" fmla="*/ 3172210 w 3172210"/>
                <a:gd name="connsiteY2" fmla="*/ 903945 h 904874"/>
                <a:gd name="connsiteX3" fmla="*/ 0 w 3172210"/>
                <a:gd name="connsiteY3" fmla="*/ 904874 h 904874"/>
                <a:gd name="connsiteX0" fmla="*/ 0 w 3283862"/>
                <a:gd name="connsiteY0" fmla="*/ 904874 h 904874"/>
                <a:gd name="connsiteX1" fmla="*/ 0 w 3283862"/>
                <a:gd name="connsiteY1" fmla="*/ 0 h 904874"/>
                <a:gd name="connsiteX2" fmla="*/ 3283862 w 3283862"/>
                <a:gd name="connsiteY2" fmla="*/ 904397 h 904874"/>
                <a:gd name="connsiteX3" fmla="*/ 0 w 3283862"/>
                <a:gd name="connsiteY3" fmla="*/ 904874 h 904874"/>
                <a:gd name="connsiteX0" fmla="*/ 0 w 3116384"/>
                <a:gd name="connsiteY0" fmla="*/ 904874 h 906207"/>
                <a:gd name="connsiteX1" fmla="*/ 0 w 3116384"/>
                <a:gd name="connsiteY1" fmla="*/ 0 h 906207"/>
                <a:gd name="connsiteX2" fmla="*/ 3116384 w 3116384"/>
                <a:gd name="connsiteY2" fmla="*/ 906207 h 906207"/>
                <a:gd name="connsiteX3" fmla="*/ 0 w 3116384"/>
                <a:gd name="connsiteY3" fmla="*/ 904874 h 906207"/>
                <a:gd name="connsiteX0" fmla="*/ 69783 w 3116384"/>
                <a:gd name="connsiteY0" fmla="*/ 906007 h 906207"/>
                <a:gd name="connsiteX1" fmla="*/ 0 w 3116384"/>
                <a:gd name="connsiteY1" fmla="*/ 0 h 906207"/>
                <a:gd name="connsiteX2" fmla="*/ 3116384 w 3116384"/>
                <a:gd name="connsiteY2" fmla="*/ 906207 h 906207"/>
                <a:gd name="connsiteX3" fmla="*/ 69783 w 3116384"/>
                <a:gd name="connsiteY3" fmla="*/ 906007 h 90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6384" h="906207">
                  <a:moveTo>
                    <a:pt x="69783" y="906007"/>
                  </a:moveTo>
                  <a:lnTo>
                    <a:pt x="0" y="0"/>
                  </a:lnTo>
                  <a:lnTo>
                    <a:pt x="3116384" y="906207"/>
                  </a:lnTo>
                  <a:lnTo>
                    <a:pt x="69783" y="906007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" name="Прямоугольник 4"/>
            <p:cNvSpPr/>
            <p:nvPr/>
          </p:nvSpPr>
          <p:spPr>
            <a:xfrm flipH="1">
              <a:off x="-18474" y="-7733"/>
              <a:ext cx="12191997" cy="565896"/>
            </a:xfrm>
            <a:custGeom>
              <a:avLst/>
              <a:gdLst>
                <a:gd name="connsiteX0" fmla="*/ 0 w 12220828"/>
                <a:gd name="connsiteY0" fmla="*/ 0 h 457201"/>
                <a:gd name="connsiteX1" fmla="*/ 12220828 w 12220828"/>
                <a:gd name="connsiteY1" fmla="*/ 0 h 457201"/>
                <a:gd name="connsiteX2" fmla="*/ 12220828 w 12220828"/>
                <a:gd name="connsiteY2" fmla="*/ 457201 h 457201"/>
                <a:gd name="connsiteX3" fmla="*/ 0 w 12220828"/>
                <a:gd name="connsiteY3" fmla="*/ 457201 h 457201"/>
                <a:gd name="connsiteX4" fmla="*/ 0 w 12220828"/>
                <a:gd name="connsiteY4" fmla="*/ 0 h 457201"/>
                <a:gd name="connsiteX0" fmla="*/ 0 w 12220828"/>
                <a:gd name="connsiteY0" fmla="*/ 0 h 957533"/>
                <a:gd name="connsiteX1" fmla="*/ 12220828 w 12220828"/>
                <a:gd name="connsiteY1" fmla="*/ 0 h 957533"/>
                <a:gd name="connsiteX2" fmla="*/ 12220828 w 12220828"/>
                <a:gd name="connsiteY2" fmla="*/ 957533 h 957533"/>
                <a:gd name="connsiteX3" fmla="*/ 0 w 12220828"/>
                <a:gd name="connsiteY3" fmla="*/ 457201 h 957533"/>
                <a:gd name="connsiteX4" fmla="*/ 0 w 12220828"/>
                <a:gd name="connsiteY4" fmla="*/ 0 h 957533"/>
                <a:gd name="connsiteX0" fmla="*/ 8626 w 12229454"/>
                <a:gd name="connsiteY0" fmla="*/ 0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198408 h 957533"/>
                <a:gd name="connsiteX4" fmla="*/ 8626 w 12229454"/>
                <a:gd name="connsiteY4" fmla="*/ 0 h 957533"/>
                <a:gd name="connsiteX0" fmla="*/ 8626 w 12229454"/>
                <a:gd name="connsiteY0" fmla="*/ 0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207034 h 957533"/>
                <a:gd name="connsiteX4" fmla="*/ 8626 w 12229454"/>
                <a:gd name="connsiteY4" fmla="*/ 0 h 957533"/>
                <a:gd name="connsiteX0" fmla="*/ 2512 w 12229454"/>
                <a:gd name="connsiteY0" fmla="*/ 13268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207034 h 957533"/>
                <a:gd name="connsiteX4" fmla="*/ 2512 w 12229454"/>
                <a:gd name="connsiteY4" fmla="*/ 13268 h 957533"/>
                <a:gd name="connsiteX0" fmla="*/ 2512 w 12229454"/>
                <a:gd name="connsiteY0" fmla="*/ 0 h 970801"/>
                <a:gd name="connsiteX1" fmla="*/ 12229454 w 12229454"/>
                <a:gd name="connsiteY1" fmla="*/ 13268 h 970801"/>
                <a:gd name="connsiteX2" fmla="*/ 12229454 w 12229454"/>
                <a:gd name="connsiteY2" fmla="*/ 970801 h 970801"/>
                <a:gd name="connsiteX3" fmla="*/ 0 w 12229454"/>
                <a:gd name="connsiteY3" fmla="*/ 220302 h 970801"/>
                <a:gd name="connsiteX4" fmla="*/ 2512 w 12229454"/>
                <a:gd name="connsiteY4" fmla="*/ 0 h 97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29454" h="970801">
                  <a:moveTo>
                    <a:pt x="2512" y="0"/>
                  </a:moveTo>
                  <a:lnTo>
                    <a:pt x="12229454" y="13268"/>
                  </a:lnTo>
                  <a:lnTo>
                    <a:pt x="12229454" y="970801"/>
                  </a:lnTo>
                  <a:lnTo>
                    <a:pt x="0" y="220302"/>
                  </a:lnTo>
                  <a:cubicBezTo>
                    <a:pt x="837" y="155713"/>
                    <a:pt x="1675" y="64589"/>
                    <a:pt x="2512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44" name="Овал 43">
            <a:extLst>
              <a:ext uri="{FF2B5EF4-FFF2-40B4-BE49-F238E27FC236}">
                <a16:creationId xmlns:a16="http://schemas.microsoft.com/office/drawing/2014/main" id="{9B5EF7C8-96F6-4C18-9975-E62ADE256C05}"/>
              </a:ext>
            </a:extLst>
          </p:cNvPr>
          <p:cNvSpPr/>
          <p:nvPr/>
        </p:nvSpPr>
        <p:spPr>
          <a:xfrm>
            <a:off x="70052" y="8963"/>
            <a:ext cx="843345" cy="6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1E7457-7777-429B-978C-80F5DD5C5D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53" y="123750"/>
            <a:ext cx="414564" cy="4572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59558B-63CE-498D-931E-06BA3703A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1" y="522519"/>
            <a:ext cx="1021773" cy="924560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A37ACDD-CA63-4941-81C7-EA1C18C80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910087"/>
              </p:ext>
            </p:extLst>
          </p:nvPr>
        </p:nvGraphicFramePr>
        <p:xfrm>
          <a:off x="777666" y="1593502"/>
          <a:ext cx="10254955" cy="4564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6530">
                  <a:extLst>
                    <a:ext uri="{9D8B030D-6E8A-4147-A177-3AD203B41FA5}">
                      <a16:colId xmlns:a16="http://schemas.microsoft.com/office/drawing/2014/main" val="2885254458"/>
                    </a:ext>
                  </a:extLst>
                </a:gridCol>
                <a:gridCol w="3046490">
                  <a:extLst>
                    <a:ext uri="{9D8B030D-6E8A-4147-A177-3AD203B41FA5}">
                      <a16:colId xmlns:a16="http://schemas.microsoft.com/office/drawing/2014/main" val="1706167346"/>
                    </a:ext>
                  </a:extLst>
                </a:gridCol>
                <a:gridCol w="4461935">
                  <a:extLst>
                    <a:ext uri="{9D8B030D-6E8A-4147-A177-3AD203B41FA5}">
                      <a16:colId xmlns:a16="http://schemas.microsoft.com/office/drawing/2014/main" val="2511704683"/>
                    </a:ext>
                  </a:extLst>
                </a:gridCol>
              </a:tblGrid>
              <a:tr h="12896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Сейчас - 2 визита 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4" marR="5185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" indent="-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Предложение  1 визит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4" marR="51854" marT="0" marB="0"/>
                </a:tc>
                <a:extLst>
                  <a:ext uri="{0D108BD9-81ED-4DB2-BD59-A6C34878D82A}">
                    <a16:rowId xmlns:a16="http://schemas.microsoft.com/office/drawing/2014/main" val="2616221313"/>
                  </a:ext>
                </a:extLst>
              </a:tr>
              <a:tr h="128963">
                <a:tc>
                  <a:txBody>
                    <a:bodyPr/>
                    <a:lstStyle/>
                    <a:p>
                      <a:pPr marL="13970" indent="-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ДОРЗ 18-49 лет 1 этап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4" marR="51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ДОГВН в возрасте от 18 до 64 лет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4" marR="51854" marT="0" marB="0"/>
                </a:tc>
                <a:tc>
                  <a:txBody>
                    <a:bodyPr/>
                    <a:lstStyle/>
                    <a:p>
                      <a:pPr marL="13970" indent="-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ДОРЗ 18-49 лет 1 этап	ДОГВН в возрасте </a:t>
                      </a:r>
                      <a:r>
                        <a:rPr lang="ru-RU" sz="1050" b="1" dirty="0">
                          <a:solidFill>
                            <a:srgbClr val="FF0000"/>
                          </a:solidFill>
                          <a:effectLst/>
                        </a:rPr>
                        <a:t>от 18 до 49 лет</a:t>
                      </a:r>
                      <a:endParaRPr lang="ru-RU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4" marR="51854" marT="0" marB="0"/>
                </a:tc>
                <a:extLst>
                  <a:ext uri="{0D108BD9-81ED-4DB2-BD59-A6C34878D82A}">
                    <a16:rowId xmlns:a16="http://schemas.microsoft.com/office/drawing/2014/main" val="4177802040"/>
                  </a:ext>
                </a:extLst>
              </a:tr>
              <a:tr h="400238">
                <a:tc>
                  <a:txBody>
                    <a:bodyPr/>
                    <a:lstStyle/>
                    <a:p>
                      <a:pPr marL="13970" indent="-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анамнестическая анкета по ДОРЗ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4" marR="51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анкета ДОГВН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4" marR="51854" marT="0" marB="0"/>
                </a:tc>
                <a:tc>
                  <a:txBody>
                    <a:bodyPr/>
                    <a:lstStyle/>
                    <a:p>
                      <a:pPr marL="13970" indent="-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Анамнестическая анкета по ДОРЗ +Анкета ДОГВН</a:t>
                      </a:r>
                    </a:p>
                    <a:p>
                      <a:pPr marL="13970" indent="-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Открытие карты ДОГВН при начале репродуктивной диспансеризации (средний/прочий персонал)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4" marR="51854" marT="0" marB="0"/>
                </a:tc>
                <a:extLst>
                  <a:ext uri="{0D108BD9-81ED-4DB2-BD59-A6C34878D82A}">
                    <a16:rowId xmlns:a16="http://schemas.microsoft.com/office/drawing/2014/main" val="2658153691"/>
                  </a:ext>
                </a:extLst>
              </a:tr>
              <a:tr h="877729">
                <a:tc>
                  <a:txBody>
                    <a:bodyPr/>
                    <a:lstStyle/>
                    <a:p>
                      <a:pPr marL="13970" indent="-13970" algn="just">
                        <a:lnSpc>
                          <a:spcPts val="144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прием (осмотр) врачом - акушером-гинекологом; </a:t>
                      </a:r>
                    </a:p>
                    <a:p>
                      <a:pPr marL="13970" indent="-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4" marR="51854" marT="0" marB="0"/>
                </a:tc>
                <a:tc>
                  <a:txBody>
                    <a:bodyPr/>
                    <a:lstStyle/>
                    <a:p>
                      <a:pPr indent="342900" algn="l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осмотр фельдшером (акушеркой) или врачом акушером-гинекологом 1 раз в год скрининг на выявление злокачественных </a:t>
                      </a:r>
                    </a:p>
                    <a:p>
                      <a:pPr indent="342900" algn="just">
                        <a:lnSpc>
                          <a:spcPts val="144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54" marR="51854" marT="0" marB="0"/>
                </a:tc>
                <a:tc>
                  <a:txBody>
                    <a:bodyPr/>
                    <a:lstStyle/>
                    <a:p>
                      <a:pPr marL="13970" indent="-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прием (осмотр) врачом - акушером-гинекологом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4" marR="51854" marT="0" marB="0"/>
                </a:tc>
                <a:extLst>
                  <a:ext uri="{0D108BD9-81ED-4DB2-BD59-A6C34878D82A}">
                    <a16:rowId xmlns:a16="http://schemas.microsoft.com/office/drawing/2014/main" val="2501618329"/>
                  </a:ext>
                </a:extLst>
              </a:tr>
              <a:tr h="397597">
                <a:tc>
                  <a:txBody>
                    <a:bodyPr/>
                    <a:lstStyle/>
                    <a:p>
                      <a:pPr marL="13970" indent="-13970" algn="just">
                        <a:lnSpc>
                          <a:spcPts val="144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54" marR="51854" marT="0" marB="0"/>
                </a:tc>
                <a:tc>
                  <a:txBody>
                    <a:bodyPr/>
                    <a:lstStyle/>
                    <a:p>
                      <a:pPr indent="342900"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цитологическое исследование мазка с шейки матки 1 раз в 3 года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54" marR="51854" marT="0" marB="0"/>
                </a:tc>
                <a:tc>
                  <a:txBody>
                    <a:bodyPr/>
                    <a:lstStyle/>
                    <a:p>
                      <a:pPr marL="13970" indent="-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цитологическое исследование мазка с шейки матки 1 раз в 3 года </a:t>
                      </a:r>
                    </a:p>
                    <a:p>
                      <a:pPr marL="13970" indent="-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18, 21, 24, 27, 30, 33, 36, 39, 42, 45, 48 лет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4" marR="51854" marT="0" marB="0"/>
                </a:tc>
                <a:extLst>
                  <a:ext uri="{0D108BD9-81ED-4DB2-BD59-A6C34878D82A}">
                    <a16:rowId xmlns:a16="http://schemas.microsoft.com/office/drawing/2014/main" val="3335835314"/>
                  </a:ext>
                </a:extLst>
              </a:tr>
              <a:tr h="532274">
                <a:tc>
                  <a:txBody>
                    <a:bodyPr/>
                    <a:lstStyle/>
                    <a:p>
                      <a:pPr marL="13970" indent="-13970" algn="just">
                        <a:lnSpc>
                          <a:spcPts val="144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микроскопическое исследование влагалищных мазков</a:t>
                      </a:r>
                    </a:p>
                    <a:p>
                      <a:pPr marL="13970" indent="-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4" marR="51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4" marR="51854" marT="0" marB="0"/>
                </a:tc>
                <a:tc>
                  <a:txBody>
                    <a:bodyPr/>
                    <a:lstStyle/>
                    <a:p>
                      <a:pPr marL="13970" indent="-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микроскопическое исследование влагалищных мазков</a:t>
                      </a:r>
                    </a:p>
                    <a:p>
                      <a:pPr marL="13970" indent="-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4" marR="51854" marT="0" marB="0"/>
                </a:tc>
                <a:extLst>
                  <a:ext uri="{0D108BD9-81ED-4DB2-BD59-A6C34878D82A}">
                    <a16:rowId xmlns:a16="http://schemas.microsoft.com/office/drawing/2014/main" val="2530330957"/>
                  </a:ext>
                </a:extLst>
              </a:tr>
              <a:tr h="807150">
                <a:tc>
                  <a:txBody>
                    <a:bodyPr/>
                    <a:lstStyle/>
                    <a:p>
                      <a:pPr marL="13970" indent="-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определение ДНК-вирусов папилломы человека (</a:t>
                      </a:r>
                      <a:r>
                        <a:rPr lang="ru-RU" sz="1050" b="1" dirty="0" err="1">
                          <a:effectLst/>
                        </a:rPr>
                        <a:t>Papilloma</a:t>
                      </a:r>
                      <a:r>
                        <a:rPr lang="ru-RU" sz="1050" b="1" dirty="0">
                          <a:effectLst/>
                        </a:rPr>
                        <a:t> </a:t>
                      </a:r>
                      <a:r>
                        <a:rPr lang="ru-RU" sz="1050" b="1" dirty="0" err="1">
                          <a:effectLst/>
                        </a:rPr>
                        <a:t>virus</a:t>
                      </a:r>
                      <a:r>
                        <a:rPr lang="ru-RU" sz="1050" b="1" dirty="0">
                          <a:effectLst/>
                        </a:rPr>
                        <a:t>) у женщин в возрасте </a:t>
                      </a:r>
                      <a:r>
                        <a:rPr lang="ru-RU" sz="1050" b="1" dirty="0">
                          <a:solidFill>
                            <a:srgbClr val="FF0000"/>
                          </a:solidFill>
                          <a:effectLst/>
                        </a:rPr>
                        <a:t>21 - 49 лет </a:t>
                      </a:r>
                      <a:r>
                        <a:rPr lang="ru-RU" sz="1050" b="1" dirty="0">
                          <a:effectLst/>
                        </a:rPr>
                        <a:t>один раз в 5 лет, в случае положительного теста – ежегодно 1 раз в год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4" marR="51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4" marR="51854" marT="0" marB="0"/>
                </a:tc>
                <a:tc>
                  <a:txBody>
                    <a:bodyPr/>
                    <a:lstStyle/>
                    <a:p>
                      <a:pPr marL="13970" indent="-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определение ДНК-вирусов папилломы человека (</a:t>
                      </a:r>
                      <a:r>
                        <a:rPr lang="ru-RU" sz="1050" b="1" dirty="0" err="1">
                          <a:effectLst/>
                        </a:rPr>
                        <a:t>Papilloma</a:t>
                      </a:r>
                      <a:r>
                        <a:rPr lang="ru-RU" sz="1050" b="1" dirty="0">
                          <a:effectLst/>
                        </a:rPr>
                        <a:t> </a:t>
                      </a:r>
                      <a:r>
                        <a:rPr lang="ru-RU" sz="1050" b="1" dirty="0" err="1">
                          <a:effectLst/>
                        </a:rPr>
                        <a:t>virus</a:t>
                      </a:r>
                      <a:r>
                        <a:rPr lang="ru-RU" sz="1050" b="1" dirty="0">
                          <a:effectLst/>
                        </a:rPr>
                        <a:t>) у женщин в возрасте 21 - 49 лет один раз в 5 лет, в случае положительного теста – ежегодно 1 раз в год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4" marR="51854" marT="0" marB="0"/>
                </a:tc>
                <a:extLst>
                  <a:ext uri="{0D108BD9-81ED-4DB2-BD59-A6C34878D82A}">
                    <a16:rowId xmlns:a16="http://schemas.microsoft.com/office/drawing/2014/main" val="2691604535"/>
                  </a:ext>
                </a:extLst>
              </a:tr>
              <a:tr h="1078424">
                <a:tc>
                  <a:txBody>
                    <a:bodyPr/>
                    <a:lstStyle/>
                    <a:p>
                      <a:pPr marL="13970" indent="-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жидкостное цитологическое исследование микропрепарата шейки матки (медицинская услуга A08.20.017.002) 1 раз в год в случае положительного теста на ДНК вирусов папилломы человека (</a:t>
                      </a:r>
                      <a:r>
                        <a:rPr lang="ru-RU" sz="1050" b="1" dirty="0" err="1">
                          <a:effectLst/>
                        </a:rPr>
                        <a:t>Papilloma</a:t>
                      </a:r>
                      <a:r>
                        <a:rPr lang="ru-RU" sz="1050" b="1" dirty="0">
                          <a:effectLst/>
                        </a:rPr>
                        <a:t> </a:t>
                      </a:r>
                      <a:r>
                        <a:rPr lang="ru-RU" sz="1050" b="1" dirty="0" err="1">
                          <a:effectLst/>
                        </a:rPr>
                        <a:t>virus</a:t>
                      </a:r>
                      <a:r>
                        <a:rPr lang="ru-RU" sz="1050" b="1" dirty="0">
                          <a:effectLst/>
                        </a:rPr>
                        <a:t>).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4" marR="51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4" marR="51854" marT="0" marB="0"/>
                </a:tc>
                <a:tc>
                  <a:txBody>
                    <a:bodyPr/>
                    <a:lstStyle/>
                    <a:p>
                      <a:pPr marL="13970" indent="-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жидкостное цитологическое исследование микропрепарата шейки матки (медицинская услуга A08.20.017.002) 1 раз в год в случае положительного теста на ДНК вирусов папилломы человека (</a:t>
                      </a:r>
                      <a:r>
                        <a:rPr lang="ru-RU" sz="1050" b="1" dirty="0" err="1">
                          <a:effectLst/>
                        </a:rPr>
                        <a:t>Papilloma</a:t>
                      </a:r>
                      <a:r>
                        <a:rPr lang="ru-RU" sz="1050" b="1" dirty="0">
                          <a:effectLst/>
                        </a:rPr>
                        <a:t> </a:t>
                      </a:r>
                      <a:r>
                        <a:rPr lang="ru-RU" sz="1050" b="1" dirty="0" err="1">
                          <a:effectLst/>
                        </a:rPr>
                        <a:t>virus</a:t>
                      </a:r>
                      <a:r>
                        <a:rPr lang="ru-RU" sz="1050" b="1" dirty="0">
                          <a:effectLst/>
                        </a:rPr>
                        <a:t>).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4" marR="51854" marT="0" marB="0"/>
                </a:tc>
                <a:extLst>
                  <a:ext uri="{0D108BD9-81ED-4DB2-BD59-A6C34878D82A}">
                    <a16:rowId xmlns:a16="http://schemas.microsoft.com/office/drawing/2014/main" val="363889286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D7D6B99-1312-4DA9-9C31-AA3687E32245}"/>
              </a:ext>
            </a:extLst>
          </p:cNvPr>
          <p:cNvSpPr txBox="1"/>
          <p:nvPr/>
        </p:nvSpPr>
        <p:spPr>
          <a:xfrm>
            <a:off x="1443027" y="800133"/>
            <a:ext cx="930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Маршрутизация женщин 18-49 лет в рамках одного визита при проведении ДОРЗ и ДОГВН </a:t>
            </a:r>
          </a:p>
        </p:txBody>
      </p:sp>
    </p:spTree>
    <p:extLst>
      <p:ext uri="{BB962C8B-B14F-4D97-AF65-F5344CB8AC3E}">
        <p14:creationId xmlns:p14="http://schemas.microsoft.com/office/powerpoint/2010/main" val="3916254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59">
            <a:extLst>
              <a:ext uri="{FF2B5EF4-FFF2-40B4-BE49-F238E27FC236}">
                <a16:creationId xmlns:a16="http://schemas.microsoft.com/office/drawing/2014/main" id="{11655D93-563F-499D-8A8C-1A501EF35E44}"/>
              </a:ext>
            </a:extLst>
          </p:cNvPr>
          <p:cNvSpPr/>
          <p:nvPr/>
        </p:nvSpPr>
        <p:spPr>
          <a:xfrm>
            <a:off x="1066710" y="2180191"/>
            <a:ext cx="3113087" cy="29686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37"/>
          <p:cNvGrpSpPr/>
          <p:nvPr/>
        </p:nvGrpSpPr>
        <p:grpSpPr>
          <a:xfrm>
            <a:off x="2" y="33341"/>
            <a:ext cx="12192001" cy="489178"/>
            <a:chOff x="-18474" y="-7733"/>
            <a:chExt cx="12192001" cy="620618"/>
          </a:xfrm>
        </p:grpSpPr>
        <p:sp>
          <p:nvSpPr>
            <p:cNvPr id="38" name="Прямоугольный треугольник 5"/>
            <p:cNvSpPr/>
            <p:nvPr/>
          </p:nvSpPr>
          <p:spPr>
            <a:xfrm rot="5400000" flipH="1" flipV="1">
              <a:off x="5861659" y="-5698982"/>
              <a:ext cx="431735" cy="12192000"/>
            </a:xfrm>
            <a:custGeom>
              <a:avLst/>
              <a:gdLst>
                <a:gd name="connsiteX0" fmla="*/ 0 w 962025"/>
                <a:gd name="connsiteY0" fmla="*/ 1409700 h 1409700"/>
                <a:gd name="connsiteX1" fmla="*/ 0 w 962025"/>
                <a:gd name="connsiteY1" fmla="*/ 0 h 1409700"/>
                <a:gd name="connsiteX2" fmla="*/ 962025 w 962025"/>
                <a:gd name="connsiteY2" fmla="*/ 1409700 h 1409700"/>
                <a:gd name="connsiteX3" fmla="*/ 0 w 962025"/>
                <a:gd name="connsiteY3" fmla="*/ 1409700 h 1409700"/>
                <a:gd name="connsiteX0" fmla="*/ 0 w 962025"/>
                <a:gd name="connsiteY0" fmla="*/ 904874 h 904874"/>
                <a:gd name="connsiteX1" fmla="*/ 0 w 962025"/>
                <a:gd name="connsiteY1" fmla="*/ 0 h 904874"/>
                <a:gd name="connsiteX2" fmla="*/ 962025 w 962025"/>
                <a:gd name="connsiteY2" fmla="*/ 904874 h 904874"/>
                <a:gd name="connsiteX3" fmla="*/ 0 w 962025"/>
                <a:gd name="connsiteY3" fmla="*/ 904874 h 904874"/>
                <a:gd name="connsiteX0" fmla="*/ 0 w 1200153"/>
                <a:gd name="connsiteY0" fmla="*/ 904874 h 904874"/>
                <a:gd name="connsiteX1" fmla="*/ 0 w 1200153"/>
                <a:gd name="connsiteY1" fmla="*/ 0 h 904874"/>
                <a:gd name="connsiteX2" fmla="*/ 1200153 w 1200153"/>
                <a:gd name="connsiteY2" fmla="*/ 904874 h 904874"/>
                <a:gd name="connsiteX3" fmla="*/ 0 w 1200153"/>
                <a:gd name="connsiteY3" fmla="*/ 904874 h 904874"/>
                <a:gd name="connsiteX0" fmla="*/ 0 w 1733556"/>
                <a:gd name="connsiteY0" fmla="*/ 904874 h 904874"/>
                <a:gd name="connsiteX1" fmla="*/ 0 w 1733556"/>
                <a:gd name="connsiteY1" fmla="*/ 0 h 904874"/>
                <a:gd name="connsiteX2" fmla="*/ 1733556 w 1733556"/>
                <a:gd name="connsiteY2" fmla="*/ 752474 h 904874"/>
                <a:gd name="connsiteX3" fmla="*/ 0 w 1733556"/>
                <a:gd name="connsiteY3" fmla="*/ 904874 h 904874"/>
                <a:gd name="connsiteX0" fmla="*/ 0 w 1743081"/>
                <a:gd name="connsiteY0" fmla="*/ 904874 h 904874"/>
                <a:gd name="connsiteX1" fmla="*/ 0 w 1743081"/>
                <a:gd name="connsiteY1" fmla="*/ 0 h 904874"/>
                <a:gd name="connsiteX2" fmla="*/ 1743081 w 1743081"/>
                <a:gd name="connsiteY2" fmla="*/ 876299 h 904874"/>
                <a:gd name="connsiteX3" fmla="*/ 0 w 1743081"/>
                <a:gd name="connsiteY3" fmla="*/ 904874 h 904874"/>
                <a:gd name="connsiteX0" fmla="*/ 0 w 2532060"/>
                <a:gd name="connsiteY0" fmla="*/ 904874 h 904874"/>
                <a:gd name="connsiteX1" fmla="*/ 0 w 2532060"/>
                <a:gd name="connsiteY1" fmla="*/ 0 h 904874"/>
                <a:gd name="connsiteX2" fmla="*/ 2532061 w 2532060"/>
                <a:gd name="connsiteY2" fmla="*/ 886359 h 904874"/>
                <a:gd name="connsiteX3" fmla="*/ 0 w 2532060"/>
                <a:gd name="connsiteY3" fmla="*/ 904874 h 904874"/>
                <a:gd name="connsiteX0" fmla="*/ 0 w 2825634"/>
                <a:gd name="connsiteY0" fmla="*/ 904874 h 904874"/>
                <a:gd name="connsiteX1" fmla="*/ 0 w 2825634"/>
                <a:gd name="connsiteY1" fmla="*/ 0 h 904874"/>
                <a:gd name="connsiteX2" fmla="*/ 2825634 w 2825634"/>
                <a:gd name="connsiteY2" fmla="*/ 896420 h 904874"/>
                <a:gd name="connsiteX3" fmla="*/ 0 w 2825634"/>
                <a:gd name="connsiteY3" fmla="*/ 904874 h 904874"/>
                <a:gd name="connsiteX0" fmla="*/ 0 w 3137558"/>
                <a:gd name="connsiteY0" fmla="*/ 904874 h 904874"/>
                <a:gd name="connsiteX1" fmla="*/ 0 w 3137558"/>
                <a:gd name="connsiteY1" fmla="*/ 0 h 904874"/>
                <a:gd name="connsiteX2" fmla="*/ 3137559 w 3137558"/>
                <a:gd name="connsiteY2" fmla="*/ 896419 h 904874"/>
                <a:gd name="connsiteX3" fmla="*/ 0 w 3137558"/>
                <a:gd name="connsiteY3" fmla="*/ 904874 h 904874"/>
                <a:gd name="connsiteX0" fmla="*/ 0 w 3172210"/>
                <a:gd name="connsiteY0" fmla="*/ 904874 h 904874"/>
                <a:gd name="connsiteX1" fmla="*/ 0 w 3172210"/>
                <a:gd name="connsiteY1" fmla="*/ 0 h 904874"/>
                <a:gd name="connsiteX2" fmla="*/ 3172210 w 3172210"/>
                <a:gd name="connsiteY2" fmla="*/ 903945 h 904874"/>
                <a:gd name="connsiteX3" fmla="*/ 0 w 3172210"/>
                <a:gd name="connsiteY3" fmla="*/ 904874 h 904874"/>
                <a:gd name="connsiteX0" fmla="*/ 0 w 3283862"/>
                <a:gd name="connsiteY0" fmla="*/ 904874 h 904874"/>
                <a:gd name="connsiteX1" fmla="*/ 0 w 3283862"/>
                <a:gd name="connsiteY1" fmla="*/ 0 h 904874"/>
                <a:gd name="connsiteX2" fmla="*/ 3283862 w 3283862"/>
                <a:gd name="connsiteY2" fmla="*/ 904397 h 904874"/>
                <a:gd name="connsiteX3" fmla="*/ 0 w 3283862"/>
                <a:gd name="connsiteY3" fmla="*/ 904874 h 904874"/>
                <a:gd name="connsiteX0" fmla="*/ 0 w 3116384"/>
                <a:gd name="connsiteY0" fmla="*/ 904874 h 906207"/>
                <a:gd name="connsiteX1" fmla="*/ 0 w 3116384"/>
                <a:gd name="connsiteY1" fmla="*/ 0 h 906207"/>
                <a:gd name="connsiteX2" fmla="*/ 3116384 w 3116384"/>
                <a:gd name="connsiteY2" fmla="*/ 906207 h 906207"/>
                <a:gd name="connsiteX3" fmla="*/ 0 w 3116384"/>
                <a:gd name="connsiteY3" fmla="*/ 904874 h 906207"/>
                <a:gd name="connsiteX0" fmla="*/ 69783 w 3116384"/>
                <a:gd name="connsiteY0" fmla="*/ 906007 h 906207"/>
                <a:gd name="connsiteX1" fmla="*/ 0 w 3116384"/>
                <a:gd name="connsiteY1" fmla="*/ 0 h 906207"/>
                <a:gd name="connsiteX2" fmla="*/ 3116384 w 3116384"/>
                <a:gd name="connsiteY2" fmla="*/ 906207 h 906207"/>
                <a:gd name="connsiteX3" fmla="*/ 69783 w 3116384"/>
                <a:gd name="connsiteY3" fmla="*/ 906007 h 90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6384" h="906207">
                  <a:moveTo>
                    <a:pt x="69783" y="906007"/>
                  </a:moveTo>
                  <a:lnTo>
                    <a:pt x="0" y="0"/>
                  </a:lnTo>
                  <a:lnTo>
                    <a:pt x="3116384" y="906207"/>
                  </a:lnTo>
                  <a:lnTo>
                    <a:pt x="69783" y="906007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" name="Прямоугольник 4"/>
            <p:cNvSpPr/>
            <p:nvPr/>
          </p:nvSpPr>
          <p:spPr>
            <a:xfrm flipH="1">
              <a:off x="-18474" y="-7733"/>
              <a:ext cx="12191997" cy="565896"/>
            </a:xfrm>
            <a:custGeom>
              <a:avLst/>
              <a:gdLst>
                <a:gd name="connsiteX0" fmla="*/ 0 w 12220828"/>
                <a:gd name="connsiteY0" fmla="*/ 0 h 457201"/>
                <a:gd name="connsiteX1" fmla="*/ 12220828 w 12220828"/>
                <a:gd name="connsiteY1" fmla="*/ 0 h 457201"/>
                <a:gd name="connsiteX2" fmla="*/ 12220828 w 12220828"/>
                <a:gd name="connsiteY2" fmla="*/ 457201 h 457201"/>
                <a:gd name="connsiteX3" fmla="*/ 0 w 12220828"/>
                <a:gd name="connsiteY3" fmla="*/ 457201 h 457201"/>
                <a:gd name="connsiteX4" fmla="*/ 0 w 12220828"/>
                <a:gd name="connsiteY4" fmla="*/ 0 h 457201"/>
                <a:gd name="connsiteX0" fmla="*/ 0 w 12220828"/>
                <a:gd name="connsiteY0" fmla="*/ 0 h 957533"/>
                <a:gd name="connsiteX1" fmla="*/ 12220828 w 12220828"/>
                <a:gd name="connsiteY1" fmla="*/ 0 h 957533"/>
                <a:gd name="connsiteX2" fmla="*/ 12220828 w 12220828"/>
                <a:gd name="connsiteY2" fmla="*/ 957533 h 957533"/>
                <a:gd name="connsiteX3" fmla="*/ 0 w 12220828"/>
                <a:gd name="connsiteY3" fmla="*/ 457201 h 957533"/>
                <a:gd name="connsiteX4" fmla="*/ 0 w 12220828"/>
                <a:gd name="connsiteY4" fmla="*/ 0 h 957533"/>
                <a:gd name="connsiteX0" fmla="*/ 8626 w 12229454"/>
                <a:gd name="connsiteY0" fmla="*/ 0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198408 h 957533"/>
                <a:gd name="connsiteX4" fmla="*/ 8626 w 12229454"/>
                <a:gd name="connsiteY4" fmla="*/ 0 h 957533"/>
                <a:gd name="connsiteX0" fmla="*/ 8626 w 12229454"/>
                <a:gd name="connsiteY0" fmla="*/ 0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207034 h 957533"/>
                <a:gd name="connsiteX4" fmla="*/ 8626 w 12229454"/>
                <a:gd name="connsiteY4" fmla="*/ 0 h 957533"/>
                <a:gd name="connsiteX0" fmla="*/ 2512 w 12229454"/>
                <a:gd name="connsiteY0" fmla="*/ 13268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207034 h 957533"/>
                <a:gd name="connsiteX4" fmla="*/ 2512 w 12229454"/>
                <a:gd name="connsiteY4" fmla="*/ 13268 h 957533"/>
                <a:gd name="connsiteX0" fmla="*/ 2512 w 12229454"/>
                <a:gd name="connsiteY0" fmla="*/ 0 h 970801"/>
                <a:gd name="connsiteX1" fmla="*/ 12229454 w 12229454"/>
                <a:gd name="connsiteY1" fmla="*/ 13268 h 970801"/>
                <a:gd name="connsiteX2" fmla="*/ 12229454 w 12229454"/>
                <a:gd name="connsiteY2" fmla="*/ 970801 h 970801"/>
                <a:gd name="connsiteX3" fmla="*/ 0 w 12229454"/>
                <a:gd name="connsiteY3" fmla="*/ 220302 h 970801"/>
                <a:gd name="connsiteX4" fmla="*/ 2512 w 12229454"/>
                <a:gd name="connsiteY4" fmla="*/ 0 h 97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29454" h="970801">
                  <a:moveTo>
                    <a:pt x="2512" y="0"/>
                  </a:moveTo>
                  <a:lnTo>
                    <a:pt x="12229454" y="13268"/>
                  </a:lnTo>
                  <a:lnTo>
                    <a:pt x="12229454" y="970801"/>
                  </a:lnTo>
                  <a:lnTo>
                    <a:pt x="0" y="220302"/>
                  </a:lnTo>
                  <a:cubicBezTo>
                    <a:pt x="837" y="155713"/>
                    <a:pt x="1675" y="64589"/>
                    <a:pt x="2512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44" name="Овал 43">
            <a:extLst>
              <a:ext uri="{FF2B5EF4-FFF2-40B4-BE49-F238E27FC236}">
                <a16:creationId xmlns:a16="http://schemas.microsoft.com/office/drawing/2014/main" id="{9B5EF7C8-96F6-4C18-9975-E62ADE256C05}"/>
              </a:ext>
            </a:extLst>
          </p:cNvPr>
          <p:cNvSpPr/>
          <p:nvPr/>
        </p:nvSpPr>
        <p:spPr>
          <a:xfrm>
            <a:off x="70052" y="8963"/>
            <a:ext cx="843345" cy="6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1E7457-7777-429B-978C-80F5DD5C5D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53" y="123750"/>
            <a:ext cx="414564" cy="4572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59558B-63CE-498D-931E-06BA3703A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1" y="522519"/>
            <a:ext cx="1021773" cy="9245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C61746-D18E-45EF-90D3-2FDC57E57D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51201" t="-6" r="51201" b="77975"/>
          <a:stretch/>
        </p:blipFill>
        <p:spPr>
          <a:xfrm>
            <a:off x="-7018846" y="1562798"/>
            <a:ext cx="15449926" cy="23122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2E7287-29F0-4BB9-996A-D40932B857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51451" t="79275" r="51451" b="-79275"/>
          <a:stretch/>
        </p:blipFill>
        <p:spPr>
          <a:xfrm>
            <a:off x="-7240739" y="3990764"/>
            <a:ext cx="15671819" cy="85076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AB74AE-32D5-4EBA-B4B4-5CA5FF33B6F3}"/>
              </a:ext>
            </a:extLst>
          </p:cNvPr>
          <p:cNvSpPr txBox="1"/>
          <p:nvPr/>
        </p:nvSpPr>
        <p:spPr>
          <a:xfrm>
            <a:off x="1280160" y="835899"/>
            <a:ext cx="6173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Итоги диспансеризации репродуктивного возраста 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оперативные данные по состоянию </a:t>
            </a:r>
            <a:r>
              <a:rPr lang="ru-RU" sz="2000" b="1">
                <a:solidFill>
                  <a:srgbClr val="0070C0"/>
                </a:solidFill>
              </a:rPr>
              <a:t>на 09.03.2026 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37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59">
            <a:extLst>
              <a:ext uri="{FF2B5EF4-FFF2-40B4-BE49-F238E27FC236}">
                <a16:creationId xmlns:a16="http://schemas.microsoft.com/office/drawing/2014/main" id="{11655D93-563F-499D-8A8C-1A501EF35E44}"/>
              </a:ext>
            </a:extLst>
          </p:cNvPr>
          <p:cNvSpPr/>
          <p:nvPr/>
        </p:nvSpPr>
        <p:spPr>
          <a:xfrm>
            <a:off x="1346409" y="1576757"/>
            <a:ext cx="8808810" cy="34029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lvl="0">
              <a:defRPr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D25 </a:t>
            </a:r>
            <a:r>
              <a:rPr lang="ru-RU" sz="1600" dirty="0" err="1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лейомиома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матки	</a:t>
            </a:r>
          </a:p>
          <a:p>
            <a:pPr lvl="0">
              <a:defRPr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Е28 дисфункция яичников	</a:t>
            </a:r>
          </a:p>
          <a:p>
            <a:pPr lvl="0">
              <a:defRPr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N70-N73 воспалительные болезни женских тазовых органов</a:t>
            </a:r>
          </a:p>
          <a:p>
            <a:pPr lvl="0">
              <a:defRPr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N76 воспалительные болезни влагалища и вульвы	</a:t>
            </a:r>
          </a:p>
          <a:p>
            <a:pPr lvl="0">
              <a:defRPr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N80 эндометриоз	</a:t>
            </a:r>
          </a:p>
          <a:p>
            <a:pPr lvl="0">
              <a:defRPr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N84.0 полип эндометрия	</a:t>
            </a:r>
          </a:p>
          <a:p>
            <a:pPr lvl="0">
              <a:defRPr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N85.0-N85.1 гиперплазия эндометрия	</a:t>
            </a:r>
          </a:p>
          <a:p>
            <a:pPr lvl="0">
              <a:defRPr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N86 эрозия и </a:t>
            </a:r>
            <a:r>
              <a:rPr lang="ru-RU" sz="1600" dirty="0" err="1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эктропион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шейки матки	</a:t>
            </a:r>
          </a:p>
          <a:p>
            <a:pPr lvl="0">
              <a:defRPr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N87 дисплазия шейки матки	</a:t>
            </a:r>
          </a:p>
          <a:p>
            <a:pPr lvl="0">
              <a:defRPr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С53 злокачественное новообразование шейки матки	</a:t>
            </a:r>
          </a:p>
          <a:p>
            <a:pPr lvl="0">
              <a:defRPr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N91-N94 расстройства менструаций	</a:t>
            </a:r>
          </a:p>
          <a:p>
            <a:pPr lvl="0">
              <a:defRPr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N96 привычный выкидыш	</a:t>
            </a:r>
          </a:p>
          <a:p>
            <a:pPr lvl="0">
              <a:defRPr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N97 женское бесплодие	</a:t>
            </a:r>
          </a:p>
          <a:p>
            <a:pPr lvl="0">
              <a:defRPr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Q50-Q52 врожденные аномалии женских половых органов	</a:t>
            </a:r>
          </a:p>
          <a:p>
            <a:pPr lvl="0">
              <a:defRPr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N60 </a:t>
            </a:r>
            <a:r>
              <a:rPr lang="ru-RU" sz="1600" dirty="0" err="1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доброкачественая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дисплазия молочной железы	</a:t>
            </a:r>
          </a:p>
          <a:p>
            <a:pPr lvl="0">
              <a:defRPr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С50 злокачественное новообразование молочной железы	</a:t>
            </a:r>
          </a:p>
          <a:p>
            <a:pPr lvl="0">
              <a:defRPr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А55-А56 Другие </a:t>
            </a:r>
            <a:r>
              <a:rPr lang="ru-RU" sz="1600" dirty="0" err="1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хламидийные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болезни, передающиеся половым путем	</a:t>
            </a:r>
          </a:p>
          <a:p>
            <a:pPr lvl="0">
              <a:defRPr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А54 Гонококковая  инфекция	</a:t>
            </a:r>
          </a:p>
          <a:p>
            <a:pPr lvl="0">
              <a:defRPr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А63.8.  Урогенитальные заболевания, вызванные </a:t>
            </a:r>
            <a:r>
              <a:rPr lang="ru-RU" sz="1600" dirty="0" err="1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Mycoplasma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genitalium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	</a:t>
            </a:r>
          </a:p>
          <a:p>
            <a:pPr lvl="0">
              <a:defRPr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А59 Трихомониаз</a:t>
            </a:r>
          </a:p>
        </p:txBody>
      </p:sp>
      <p:grpSp>
        <p:nvGrpSpPr>
          <p:cNvPr id="5" name="Группа 37"/>
          <p:cNvGrpSpPr/>
          <p:nvPr/>
        </p:nvGrpSpPr>
        <p:grpSpPr>
          <a:xfrm>
            <a:off x="2" y="33341"/>
            <a:ext cx="12192001" cy="489178"/>
            <a:chOff x="-18474" y="-7733"/>
            <a:chExt cx="12192001" cy="620618"/>
          </a:xfrm>
        </p:grpSpPr>
        <p:sp>
          <p:nvSpPr>
            <p:cNvPr id="38" name="Прямоугольный треугольник 5"/>
            <p:cNvSpPr/>
            <p:nvPr/>
          </p:nvSpPr>
          <p:spPr>
            <a:xfrm rot="5400000" flipH="1" flipV="1">
              <a:off x="5861659" y="-5698982"/>
              <a:ext cx="431735" cy="12192000"/>
            </a:xfrm>
            <a:custGeom>
              <a:avLst/>
              <a:gdLst>
                <a:gd name="connsiteX0" fmla="*/ 0 w 962025"/>
                <a:gd name="connsiteY0" fmla="*/ 1409700 h 1409700"/>
                <a:gd name="connsiteX1" fmla="*/ 0 w 962025"/>
                <a:gd name="connsiteY1" fmla="*/ 0 h 1409700"/>
                <a:gd name="connsiteX2" fmla="*/ 962025 w 962025"/>
                <a:gd name="connsiteY2" fmla="*/ 1409700 h 1409700"/>
                <a:gd name="connsiteX3" fmla="*/ 0 w 962025"/>
                <a:gd name="connsiteY3" fmla="*/ 1409700 h 1409700"/>
                <a:gd name="connsiteX0" fmla="*/ 0 w 962025"/>
                <a:gd name="connsiteY0" fmla="*/ 904874 h 904874"/>
                <a:gd name="connsiteX1" fmla="*/ 0 w 962025"/>
                <a:gd name="connsiteY1" fmla="*/ 0 h 904874"/>
                <a:gd name="connsiteX2" fmla="*/ 962025 w 962025"/>
                <a:gd name="connsiteY2" fmla="*/ 904874 h 904874"/>
                <a:gd name="connsiteX3" fmla="*/ 0 w 962025"/>
                <a:gd name="connsiteY3" fmla="*/ 904874 h 904874"/>
                <a:gd name="connsiteX0" fmla="*/ 0 w 1200153"/>
                <a:gd name="connsiteY0" fmla="*/ 904874 h 904874"/>
                <a:gd name="connsiteX1" fmla="*/ 0 w 1200153"/>
                <a:gd name="connsiteY1" fmla="*/ 0 h 904874"/>
                <a:gd name="connsiteX2" fmla="*/ 1200153 w 1200153"/>
                <a:gd name="connsiteY2" fmla="*/ 904874 h 904874"/>
                <a:gd name="connsiteX3" fmla="*/ 0 w 1200153"/>
                <a:gd name="connsiteY3" fmla="*/ 904874 h 904874"/>
                <a:gd name="connsiteX0" fmla="*/ 0 w 1733556"/>
                <a:gd name="connsiteY0" fmla="*/ 904874 h 904874"/>
                <a:gd name="connsiteX1" fmla="*/ 0 w 1733556"/>
                <a:gd name="connsiteY1" fmla="*/ 0 h 904874"/>
                <a:gd name="connsiteX2" fmla="*/ 1733556 w 1733556"/>
                <a:gd name="connsiteY2" fmla="*/ 752474 h 904874"/>
                <a:gd name="connsiteX3" fmla="*/ 0 w 1733556"/>
                <a:gd name="connsiteY3" fmla="*/ 904874 h 904874"/>
                <a:gd name="connsiteX0" fmla="*/ 0 w 1743081"/>
                <a:gd name="connsiteY0" fmla="*/ 904874 h 904874"/>
                <a:gd name="connsiteX1" fmla="*/ 0 w 1743081"/>
                <a:gd name="connsiteY1" fmla="*/ 0 h 904874"/>
                <a:gd name="connsiteX2" fmla="*/ 1743081 w 1743081"/>
                <a:gd name="connsiteY2" fmla="*/ 876299 h 904874"/>
                <a:gd name="connsiteX3" fmla="*/ 0 w 1743081"/>
                <a:gd name="connsiteY3" fmla="*/ 904874 h 904874"/>
                <a:gd name="connsiteX0" fmla="*/ 0 w 2532060"/>
                <a:gd name="connsiteY0" fmla="*/ 904874 h 904874"/>
                <a:gd name="connsiteX1" fmla="*/ 0 w 2532060"/>
                <a:gd name="connsiteY1" fmla="*/ 0 h 904874"/>
                <a:gd name="connsiteX2" fmla="*/ 2532061 w 2532060"/>
                <a:gd name="connsiteY2" fmla="*/ 886359 h 904874"/>
                <a:gd name="connsiteX3" fmla="*/ 0 w 2532060"/>
                <a:gd name="connsiteY3" fmla="*/ 904874 h 904874"/>
                <a:gd name="connsiteX0" fmla="*/ 0 w 2825634"/>
                <a:gd name="connsiteY0" fmla="*/ 904874 h 904874"/>
                <a:gd name="connsiteX1" fmla="*/ 0 w 2825634"/>
                <a:gd name="connsiteY1" fmla="*/ 0 h 904874"/>
                <a:gd name="connsiteX2" fmla="*/ 2825634 w 2825634"/>
                <a:gd name="connsiteY2" fmla="*/ 896420 h 904874"/>
                <a:gd name="connsiteX3" fmla="*/ 0 w 2825634"/>
                <a:gd name="connsiteY3" fmla="*/ 904874 h 904874"/>
                <a:gd name="connsiteX0" fmla="*/ 0 w 3137558"/>
                <a:gd name="connsiteY0" fmla="*/ 904874 h 904874"/>
                <a:gd name="connsiteX1" fmla="*/ 0 w 3137558"/>
                <a:gd name="connsiteY1" fmla="*/ 0 h 904874"/>
                <a:gd name="connsiteX2" fmla="*/ 3137559 w 3137558"/>
                <a:gd name="connsiteY2" fmla="*/ 896419 h 904874"/>
                <a:gd name="connsiteX3" fmla="*/ 0 w 3137558"/>
                <a:gd name="connsiteY3" fmla="*/ 904874 h 904874"/>
                <a:gd name="connsiteX0" fmla="*/ 0 w 3172210"/>
                <a:gd name="connsiteY0" fmla="*/ 904874 h 904874"/>
                <a:gd name="connsiteX1" fmla="*/ 0 w 3172210"/>
                <a:gd name="connsiteY1" fmla="*/ 0 h 904874"/>
                <a:gd name="connsiteX2" fmla="*/ 3172210 w 3172210"/>
                <a:gd name="connsiteY2" fmla="*/ 903945 h 904874"/>
                <a:gd name="connsiteX3" fmla="*/ 0 w 3172210"/>
                <a:gd name="connsiteY3" fmla="*/ 904874 h 904874"/>
                <a:gd name="connsiteX0" fmla="*/ 0 w 3283862"/>
                <a:gd name="connsiteY0" fmla="*/ 904874 h 904874"/>
                <a:gd name="connsiteX1" fmla="*/ 0 w 3283862"/>
                <a:gd name="connsiteY1" fmla="*/ 0 h 904874"/>
                <a:gd name="connsiteX2" fmla="*/ 3283862 w 3283862"/>
                <a:gd name="connsiteY2" fmla="*/ 904397 h 904874"/>
                <a:gd name="connsiteX3" fmla="*/ 0 w 3283862"/>
                <a:gd name="connsiteY3" fmla="*/ 904874 h 904874"/>
                <a:gd name="connsiteX0" fmla="*/ 0 w 3116384"/>
                <a:gd name="connsiteY0" fmla="*/ 904874 h 906207"/>
                <a:gd name="connsiteX1" fmla="*/ 0 w 3116384"/>
                <a:gd name="connsiteY1" fmla="*/ 0 h 906207"/>
                <a:gd name="connsiteX2" fmla="*/ 3116384 w 3116384"/>
                <a:gd name="connsiteY2" fmla="*/ 906207 h 906207"/>
                <a:gd name="connsiteX3" fmla="*/ 0 w 3116384"/>
                <a:gd name="connsiteY3" fmla="*/ 904874 h 906207"/>
                <a:gd name="connsiteX0" fmla="*/ 69783 w 3116384"/>
                <a:gd name="connsiteY0" fmla="*/ 906007 h 906207"/>
                <a:gd name="connsiteX1" fmla="*/ 0 w 3116384"/>
                <a:gd name="connsiteY1" fmla="*/ 0 h 906207"/>
                <a:gd name="connsiteX2" fmla="*/ 3116384 w 3116384"/>
                <a:gd name="connsiteY2" fmla="*/ 906207 h 906207"/>
                <a:gd name="connsiteX3" fmla="*/ 69783 w 3116384"/>
                <a:gd name="connsiteY3" fmla="*/ 906007 h 90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6384" h="906207">
                  <a:moveTo>
                    <a:pt x="69783" y="906007"/>
                  </a:moveTo>
                  <a:lnTo>
                    <a:pt x="0" y="0"/>
                  </a:lnTo>
                  <a:lnTo>
                    <a:pt x="3116384" y="906207"/>
                  </a:lnTo>
                  <a:lnTo>
                    <a:pt x="69783" y="906007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" name="Прямоугольник 4"/>
            <p:cNvSpPr/>
            <p:nvPr/>
          </p:nvSpPr>
          <p:spPr>
            <a:xfrm flipH="1">
              <a:off x="-18474" y="-7733"/>
              <a:ext cx="12191997" cy="565896"/>
            </a:xfrm>
            <a:custGeom>
              <a:avLst/>
              <a:gdLst>
                <a:gd name="connsiteX0" fmla="*/ 0 w 12220828"/>
                <a:gd name="connsiteY0" fmla="*/ 0 h 457201"/>
                <a:gd name="connsiteX1" fmla="*/ 12220828 w 12220828"/>
                <a:gd name="connsiteY1" fmla="*/ 0 h 457201"/>
                <a:gd name="connsiteX2" fmla="*/ 12220828 w 12220828"/>
                <a:gd name="connsiteY2" fmla="*/ 457201 h 457201"/>
                <a:gd name="connsiteX3" fmla="*/ 0 w 12220828"/>
                <a:gd name="connsiteY3" fmla="*/ 457201 h 457201"/>
                <a:gd name="connsiteX4" fmla="*/ 0 w 12220828"/>
                <a:gd name="connsiteY4" fmla="*/ 0 h 457201"/>
                <a:gd name="connsiteX0" fmla="*/ 0 w 12220828"/>
                <a:gd name="connsiteY0" fmla="*/ 0 h 957533"/>
                <a:gd name="connsiteX1" fmla="*/ 12220828 w 12220828"/>
                <a:gd name="connsiteY1" fmla="*/ 0 h 957533"/>
                <a:gd name="connsiteX2" fmla="*/ 12220828 w 12220828"/>
                <a:gd name="connsiteY2" fmla="*/ 957533 h 957533"/>
                <a:gd name="connsiteX3" fmla="*/ 0 w 12220828"/>
                <a:gd name="connsiteY3" fmla="*/ 457201 h 957533"/>
                <a:gd name="connsiteX4" fmla="*/ 0 w 12220828"/>
                <a:gd name="connsiteY4" fmla="*/ 0 h 957533"/>
                <a:gd name="connsiteX0" fmla="*/ 8626 w 12229454"/>
                <a:gd name="connsiteY0" fmla="*/ 0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198408 h 957533"/>
                <a:gd name="connsiteX4" fmla="*/ 8626 w 12229454"/>
                <a:gd name="connsiteY4" fmla="*/ 0 h 957533"/>
                <a:gd name="connsiteX0" fmla="*/ 8626 w 12229454"/>
                <a:gd name="connsiteY0" fmla="*/ 0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207034 h 957533"/>
                <a:gd name="connsiteX4" fmla="*/ 8626 w 12229454"/>
                <a:gd name="connsiteY4" fmla="*/ 0 h 957533"/>
                <a:gd name="connsiteX0" fmla="*/ 2512 w 12229454"/>
                <a:gd name="connsiteY0" fmla="*/ 13268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207034 h 957533"/>
                <a:gd name="connsiteX4" fmla="*/ 2512 w 12229454"/>
                <a:gd name="connsiteY4" fmla="*/ 13268 h 957533"/>
                <a:gd name="connsiteX0" fmla="*/ 2512 w 12229454"/>
                <a:gd name="connsiteY0" fmla="*/ 0 h 970801"/>
                <a:gd name="connsiteX1" fmla="*/ 12229454 w 12229454"/>
                <a:gd name="connsiteY1" fmla="*/ 13268 h 970801"/>
                <a:gd name="connsiteX2" fmla="*/ 12229454 w 12229454"/>
                <a:gd name="connsiteY2" fmla="*/ 970801 h 970801"/>
                <a:gd name="connsiteX3" fmla="*/ 0 w 12229454"/>
                <a:gd name="connsiteY3" fmla="*/ 220302 h 970801"/>
                <a:gd name="connsiteX4" fmla="*/ 2512 w 12229454"/>
                <a:gd name="connsiteY4" fmla="*/ 0 h 97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29454" h="970801">
                  <a:moveTo>
                    <a:pt x="2512" y="0"/>
                  </a:moveTo>
                  <a:lnTo>
                    <a:pt x="12229454" y="13268"/>
                  </a:lnTo>
                  <a:lnTo>
                    <a:pt x="12229454" y="970801"/>
                  </a:lnTo>
                  <a:lnTo>
                    <a:pt x="0" y="220302"/>
                  </a:lnTo>
                  <a:cubicBezTo>
                    <a:pt x="837" y="155713"/>
                    <a:pt x="1675" y="64589"/>
                    <a:pt x="2512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44" name="Овал 43">
            <a:extLst>
              <a:ext uri="{FF2B5EF4-FFF2-40B4-BE49-F238E27FC236}">
                <a16:creationId xmlns:a16="http://schemas.microsoft.com/office/drawing/2014/main" id="{9B5EF7C8-96F6-4C18-9975-E62ADE256C05}"/>
              </a:ext>
            </a:extLst>
          </p:cNvPr>
          <p:cNvSpPr/>
          <p:nvPr/>
        </p:nvSpPr>
        <p:spPr>
          <a:xfrm>
            <a:off x="70052" y="8963"/>
            <a:ext cx="843345" cy="6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1E7457-7777-429B-978C-80F5DD5C5D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53" y="123750"/>
            <a:ext cx="414564" cy="4572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59558B-63CE-498D-931E-06BA3703A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1" y="522519"/>
            <a:ext cx="1021773" cy="92456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CAC6D0-C55D-471E-8009-766AD93062D0}"/>
              </a:ext>
            </a:extLst>
          </p:cNvPr>
          <p:cNvSpPr/>
          <p:nvPr/>
        </p:nvSpPr>
        <p:spPr>
          <a:xfrm>
            <a:off x="1512707" y="543968"/>
            <a:ext cx="98432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Коды МКБ, которые должны быть выставлены у женщин 18-49 лет с выявленными заболеваниями  репродуктивной системы по результатам 1-го и 2-го этапов диспансеризации</a:t>
            </a:r>
          </a:p>
        </p:txBody>
      </p:sp>
    </p:spTree>
    <p:extLst>
      <p:ext uri="{BB962C8B-B14F-4D97-AF65-F5344CB8AC3E}">
        <p14:creationId xmlns:p14="http://schemas.microsoft.com/office/powerpoint/2010/main" val="581601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59">
            <a:extLst>
              <a:ext uri="{FF2B5EF4-FFF2-40B4-BE49-F238E27FC236}">
                <a16:creationId xmlns:a16="http://schemas.microsoft.com/office/drawing/2014/main" id="{11655D93-563F-499D-8A8C-1A501EF35E44}"/>
              </a:ext>
            </a:extLst>
          </p:cNvPr>
          <p:cNvSpPr/>
          <p:nvPr/>
        </p:nvSpPr>
        <p:spPr>
          <a:xfrm>
            <a:off x="1477383" y="2055830"/>
            <a:ext cx="8432291" cy="313361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lvl="0">
              <a:defRPr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Е43-Е44 недостаточная масса тела (индекс массы тела &lt;=18,5 кг/м2)	</a:t>
            </a:r>
          </a:p>
          <a:p>
            <a:pPr lvl="0">
              <a:defRPr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R63.5 избыточная масса тела (индекс массы тела 25 - 29,9   кг/м2)	</a:t>
            </a:r>
          </a:p>
          <a:p>
            <a:pPr lvl="0">
              <a:defRPr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Е66 ожирение (индекс массы тела &gt;=30 кг/м2)	</a:t>
            </a:r>
          </a:p>
          <a:p>
            <a:pPr lvl="0">
              <a:defRPr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Z72.0 курение табака (ежедневное выкуривание одной сигареты и более)	</a:t>
            </a:r>
          </a:p>
          <a:p>
            <a:pPr lvl="0">
              <a:defRPr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Z57 воздействие производственных факторов риска	</a:t>
            </a:r>
          </a:p>
          <a:p>
            <a:pPr lvl="0">
              <a:defRPr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Z72.1 употребление алкоголя	</a:t>
            </a:r>
          </a:p>
          <a:p>
            <a:pPr lvl="0">
              <a:defRPr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Z72.2 использование наркотиков	</a:t>
            </a:r>
          </a:p>
          <a:p>
            <a:pPr lvl="0">
              <a:defRPr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Е00-Е07 болезни щитовидной железы</a:t>
            </a:r>
          </a:p>
          <a:p>
            <a:pPr lvl="0">
              <a:defRPr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Е10-Е14 сахарный диабет	</a:t>
            </a:r>
          </a:p>
          <a:p>
            <a:pPr lvl="0">
              <a:defRPr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Е22.1 </a:t>
            </a:r>
            <a:r>
              <a:rPr lang="ru-RU" dirty="0" err="1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гиперппролактинемия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Е25 адреногенитальные расстройства</a:t>
            </a:r>
          </a:p>
          <a:p>
            <a:pPr lvl="0">
              <a:defRPr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L68.0 гирсутизм	</a:t>
            </a:r>
          </a:p>
          <a:p>
            <a:pPr lvl="0">
              <a:defRPr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I10-I15 болезни, характеризующиеся повышенным кровяным давлением</a:t>
            </a:r>
          </a:p>
        </p:txBody>
      </p:sp>
      <p:grpSp>
        <p:nvGrpSpPr>
          <p:cNvPr id="5" name="Группа 37"/>
          <p:cNvGrpSpPr/>
          <p:nvPr/>
        </p:nvGrpSpPr>
        <p:grpSpPr>
          <a:xfrm>
            <a:off x="2" y="33341"/>
            <a:ext cx="12192001" cy="489178"/>
            <a:chOff x="-18474" y="-7733"/>
            <a:chExt cx="12192001" cy="620618"/>
          </a:xfrm>
        </p:grpSpPr>
        <p:sp>
          <p:nvSpPr>
            <p:cNvPr id="38" name="Прямоугольный треугольник 5"/>
            <p:cNvSpPr/>
            <p:nvPr/>
          </p:nvSpPr>
          <p:spPr>
            <a:xfrm rot="5400000" flipH="1" flipV="1">
              <a:off x="5861659" y="-5698982"/>
              <a:ext cx="431735" cy="12192000"/>
            </a:xfrm>
            <a:custGeom>
              <a:avLst/>
              <a:gdLst>
                <a:gd name="connsiteX0" fmla="*/ 0 w 962025"/>
                <a:gd name="connsiteY0" fmla="*/ 1409700 h 1409700"/>
                <a:gd name="connsiteX1" fmla="*/ 0 w 962025"/>
                <a:gd name="connsiteY1" fmla="*/ 0 h 1409700"/>
                <a:gd name="connsiteX2" fmla="*/ 962025 w 962025"/>
                <a:gd name="connsiteY2" fmla="*/ 1409700 h 1409700"/>
                <a:gd name="connsiteX3" fmla="*/ 0 w 962025"/>
                <a:gd name="connsiteY3" fmla="*/ 1409700 h 1409700"/>
                <a:gd name="connsiteX0" fmla="*/ 0 w 962025"/>
                <a:gd name="connsiteY0" fmla="*/ 904874 h 904874"/>
                <a:gd name="connsiteX1" fmla="*/ 0 w 962025"/>
                <a:gd name="connsiteY1" fmla="*/ 0 h 904874"/>
                <a:gd name="connsiteX2" fmla="*/ 962025 w 962025"/>
                <a:gd name="connsiteY2" fmla="*/ 904874 h 904874"/>
                <a:gd name="connsiteX3" fmla="*/ 0 w 962025"/>
                <a:gd name="connsiteY3" fmla="*/ 904874 h 904874"/>
                <a:gd name="connsiteX0" fmla="*/ 0 w 1200153"/>
                <a:gd name="connsiteY0" fmla="*/ 904874 h 904874"/>
                <a:gd name="connsiteX1" fmla="*/ 0 w 1200153"/>
                <a:gd name="connsiteY1" fmla="*/ 0 h 904874"/>
                <a:gd name="connsiteX2" fmla="*/ 1200153 w 1200153"/>
                <a:gd name="connsiteY2" fmla="*/ 904874 h 904874"/>
                <a:gd name="connsiteX3" fmla="*/ 0 w 1200153"/>
                <a:gd name="connsiteY3" fmla="*/ 904874 h 904874"/>
                <a:gd name="connsiteX0" fmla="*/ 0 w 1733556"/>
                <a:gd name="connsiteY0" fmla="*/ 904874 h 904874"/>
                <a:gd name="connsiteX1" fmla="*/ 0 w 1733556"/>
                <a:gd name="connsiteY1" fmla="*/ 0 h 904874"/>
                <a:gd name="connsiteX2" fmla="*/ 1733556 w 1733556"/>
                <a:gd name="connsiteY2" fmla="*/ 752474 h 904874"/>
                <a:gd name="connsiteX3" fmla="*/ 0 w 1733556"/>
                <a:gd name="connsiteY3" fmla="*/ 904874 h 904874"/>
                <a:gd name="connsiteX0" fmla="*/ 0 w 1743081"/>
                <a:gd name="connsiteY0" fmla="*/ 904874 h 904874"/>
                <a:gd name="connsiteX1" fmla="*/ 0 w 1743081"/>
                <a:gd name="connsiteY1" fmla="*/ 0 h 904874"/>
                <a:gd name="connsiteX2" fmla="*/ 1743081 w 1743081"/>
                <a:gd name="connsiteY2" fmla="*/ 876299 h 904874"/>
                <a:gd name="connsiteX3" fmla="*/ 0 w 1743081"/>
                <a:gd name="connsiteY3" fmla="*/ 904874 h 904874"/>
                <a:gd name="connsiteX0" fmla="*/ 0 w 2532060"/>
                <a:gd name="connsiteY0" fmla="*/ 904874 h 904874"/>
                <a:gd name="connsiteX1" fmla="*/ 0 w 2532060"/>
                <a:gd name="connsiteY1" fmla="*/ 0 h 904874"/>
                <a:gd name="connsiteX2" fmla="*/ 2532061 w 2532060"/>
                <a:gd name="connsiteY2" fmla="*/ 886359 h 904874"/>
                <a:gd name="connsiteX3" fmla="*/ 0 w 2532060"/>
                <a:gd name="connsiteY3" fmla="*/ 904874 h 904874"/>
                <a:gd name="connsiteX0" fmla="*/ 0 w 2825634"/>
                <a:gd name="connsiteY0" fmla="*/ 904874 h 904874"/>
                <a:gd name="connsiteX1" fmla="*/ 0 w 2825634"/>
                <a:gd name="connsiteY1" fmla="*/ 0 h 904874"/>
                <a:gd name="connsiteX2" fmla="*/ 2825634 w 2825634"/>
                <a:gd name="connsiteY2" fmla="*/ 896420 h 904874"/>
                <a:gd name="connsiteX3" fmla="*/ 0 w 2825634"/>
                <a:gd name="connsiteY3" fmla="*/ 904874 h 904874"/>
                <a:gd name="connsiteX0" fmla="*/ 0 w 3137558"/>
                <a:gd name="connsiteY0" fmla="*/ 904874 h 904874"/>
                <a:gd name="connsiteX1" fmla="*/ 0 w 3137558"/>
                <a:gd name="connsiteY1" fmla="*/ 0 h 904874"/>
                <a:gd name="connsiteX2" fmla="*/ 3137559 w 3137558"/>
                <a:gd name="connsiteY2" fmla="*/ 896419 h 904874"/>
                <a:gd name="connsiteX3" fmla="*/ 0 w 3137558"/>
                <a:gd name="connsiteY3" fmla="*/ 904874 h 904874"/>
                <a:gd name="connsiteX0" fmla="*/ 0 w 3172210"/>
                <a:gd name="connsiteY0" fmla="*/ 904874 h 904874"/>
                <a:gd name="connsiteX1" fmla="*/ 0 w 3172210"/>
                <a:gd name="connsiteY1" fmla="*/ 0 h 904874"/>
                <a:gd name="connsiteX2" fmla="*/ 3172210 w 3172210"/>
                <a:gd name="connsiteY2" fmla="*/ 903945 h 904874"/>
                <a:gd name="connsiteX3" fmla="*/ 0 w 3172210"/>
                <a:gd name="connsiteY3" fmla="*/ 904874 h 904874"/>
                <a:gd name="connsiteX0" fmla="*/ 0 w 3283862"/>
                <a:gd name="connsiteY0" fmla="*/ 904874 h 904874"/>
                <a:gd name="connsiteX1" fmla="*/ 0 w 3283862"/>
                <a:gd name="connsiteY1" fmla="*/ 0 h 904874"/>
                <a:gd name="connsiteX2" fmla="*/ 3283862 w 3283862"/>
                <a:gd name="connsiteY2" fmla="*/ 904397 h 904874"/>
                <a:gd name="connsiteX3" fmla="*/ 0 w 3283862"/>
                <a:gd name="connsiteY3" fmla="*/ 904874 h 904874"/>
                <a:gd name="connsiteX0" fmla="*/ 0 w 3116384"/>
                <a:gd name="connsiteY0" fmla="*/ 904874 h 906207"/>
                <a:gd name="connsiteX1" fmla="*/ 0 w 3116384"/>
                <a:gd name="connsiteY1" fmla="*/ 0 h 906207"/>
                <a:gd name="connsiteX2" fmla="*/ 3116384 w 3116384"/>
                <a:gd name="connsiteY2" fmla="*/ 906207 h 906207"/>
                <a:gd name="connsiteX3" fmla="*/ 0 w 3116384"/>
                <a:gd name="connsiteY3" fmla="*/ 904874 h 906207"/>
                <a:gd name="connsiteX0" fmla="*/ 69783 w 3116384"/>
                <a:gd name="connsiteY0" fmla="*/ 906007 h 906207"/>
                <a:gd name="connsiteX1" fmla="*/ 0 w 3116384"/>
                <a:gd name="connsiteY1" fmla="*/ 0 h 906207"/>
                <a:gd name="connsiteX2" fmla="*/ 3116384 w 3116384"/>
                <a:gd name="connsiteY2" fmla="*/ 906207 h 906207"/>
                <a:gd name="connsiteX3" fmla="*/ 69783 w 3116384"/>
                <a:gd name="connsiteY3" fmla="*/ 906007 h 90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6384" h="906207">
                  <a:moveTo>
                    <a:pt x="69783" y="906007"/>
                  </a:moveTo>
                  <a:lnTo>
                    <a:pt x="0" y="0"/>
                  </a:lnTo>
                  <a:lnTo>
                    <a:pt x="3116384" y="906207"/>
                  </a:lnTo>
                  <a:lnTo>
                    <a:pt x="69783" y="906007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" name="Прямоугольник 4"/>
            <p:cNvSpPr/>
            <p:nvPr/>
          </p:nvSpPr>
          <p:spPr>
            <a:xfrm flipH="1">
              <a:off x="-18474" y="-7733"/>
              <a:ext cx="12191997" cy="565896"/>
            </a:xfrm>
            <a:custGeom>
              <a:avLst/>
              <a:gdLst>
                <a:gd name="connsiteX0" fmla="*/ 0 w 12220828"/>
                <a:gd name="connsiteY0" fmla="*/ 0 h 457201"/>
                <a:gd name="connsiteX1" fmla="*/ 12220828 w 12220828"/>
                <a:gd name="connsiteY1" fmla="*/ 0 h 457201"/>
                <a:gd name="connsiteX2" fmla="*/ 12220828 w 12220828"/>
                <a:gd name="connsiteY2" fmla="*/ 457201 h 457201"/>
                <a:gd name="connsiteX3" fmla="*/ 0 w 12220828"/>
                <a:gd name="connsiteY3" fmla="*/ 457201 h 457201"/>
                <a:gd name="connsiteX4" fmla="*/ 0 w 12220828"/>
                <a:gd name="connsiteY4" fmla="*/ 0 h 457201"/>
                <a:gd name="connsiteX0" fmla="*/ 0 w 12220828"/>
                <a:gd name="connsiteY0" fmla="*/ 0 h 957533"/>
                <a:gd name="connsiteX1" fmla="*/ 12220828 w 12220828"/>
                <a:gd name="connsiteY1" fmla="*/ 0 h 957533"/>
                <a:gd name="connsiteX2" fmla="*/ 12220828 w 12220828"/>
                <a:gd name="connsiteY2" fmla="*/ 957533 h 957533"/>
                <a:gd name="connsiteX3" fmla="*/ 0 w 12220828"/>
                <a:gd name="connsiteY3" fmla="*/ 457201 h 957533"/>
                <a:gd name="connsiteX4" fmla="*/ 0 w 12220828"/>
                <a:gd name="connsiteY4" fmla="*/ 0 h 957533"/>
                <a:gd name="connsiteX0" fmla="*/ 8626 w 12229454"/>
                <a:gd name="connsiteY0" fmla="*/ 0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198408 h 957533"/>
                <a:gd name="connsiteX4" fmla="*/ 8626 w 12229454"/>
                <a:gd name="connsiteY4" fmla="*/ 0 h 957533"/>
                <a:gd name="connsiteX0" fmla="*/ 8626 w 12229454"/>
                <a:gd name="connsiteY0" fmla="*/ 0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207034 h 957533"/>
                <a:gd name="connsiteX4" fmla="*/ 8626 w 12229454"/>
                <a:gd name="connsiteY4" fmla="*/ 0 h 957533"/>
                <a:gd name="connsiteX0" fmla="*/ 2512 w 12229454"/>
                <a:gd name="connsiteY0" fmla="*/ 13268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207034 h 957533"/>
                <a:gd name="connsiteX4" fmla="*/ 2512 w 12229454"/>
                <a:gd name="connsiteY4" fmla="*/ 13268 h 957533"/>
                <a:gd name="connsiteX0" fmla="*/ 2512 w 12229454"/>
                <a:gd name="connsiteY0" fmla="*/ 0 h 970801"/>
                <a:gd name="connsiteX1" fmla="*/ 12229454 w 12229454"/>
                <a:gd name="connsiteY1" fmla="*/ 13268 h 970801"/>
                <a:gd name="connsiteX2" fmla="*/ 12229454 w 12229454"/>
                <a:gd name="connsiteY2" fmla="*/ 970801 h 970801"/>
                <a:gd name="connsiteX3" fmla="*/ 0 w 12229454"/>
                <a:gd name="connsiteY3" fmla="*/ 220302 h 970801"/>
                <a:gd name="connsiteX4" fmla="*/ 2512 w 12229454"/>
                <a:gd name="connsiteY4" fmla="*/ 0 h 97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29454" h="970801">
                  <a:moveTo>
                    <a:pt x="2512" y="0"/>
                  </a:moveTo>
                  <a:lnTo>
                    <a:pt x="12229454" y="13268"/>
                  </a:lnTo>
                  <a:lnTo>
                    <a:pt x="12229454" y="970801"/>
                  </a:lnTo>
                  <a:lnTo>
                    <a:pt x="0" y="220302"/>
                  </a:lnTo>
                  <a:cubicBezTo>
                    <a:pt x="837" y="155713"/>
                    <a:pt x="1675" y="64589"/>
                    <a:pt x="2512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44" name="Овал 43">
            <a:extLst>
              <a:ext uri="{FF2B5EF4-FFF2-40B4-BE49-F238E27FC236}">
                <a16:creationId xmlns:a16="http://schemas.microsoft.com/office/drawing/2014/main" id="{9B5EF7C8-96F6-4C18-9975-E62ADE256C05}"/>
              </a:ext>
            </a:extLst>
          </p:cNvPr>
          <p:cNvSpPr/>
          <p:nvPr/>
        </p:nvSpPr>
        <p:spPr>
          <a:xfrm>
            <a:off x="70052" y="8963"/>
            <a:ext cx="843345" cy="6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1E7457-7777-429B-978C-80F5DD5C5D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53" y="123750"/>
            <a:ext cx="414564" cy="4572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59558B-63CE-498D-931E-06BA3703A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1" y="522519"/>
            <a:ext cx="1021773" cy="92456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C863827-ECDA-4975-93FC-5315870AF33F}"/>
              </a:ext>
            </a:extLst>
          </p:cNvPr>
          <p:cNvSpPr/>
          <p:nvPr/>
        </p:nvSpPr>
        <p:spPr>
          <a:xfrm>
            <a:off x="1477383" y="732805"/>
            <a:ext cx="99687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Коды МКБ, которые должны быть выставлены женщин 18-49 лет с выявленными факторами риска нарушения репродуктивной системы по кодам МКБ-10 по результатам 1-го этапа диспансеризации и общей диспансеризации</a:t>
            </a:r>
          </a:p>
        </p:txBody>
      </p:sp>
    </p:spTree>
    <p:extLst>
      <p:ext uri="{BB962C8B-B14F-4D97-AF65-F5344CB8AC3E}">
        <p14:creationId xmlns:p14="http://schemas.microsoft.com/office/powerpoint/2010/main" val="3965136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59">
            <a:extLst>
              <a:ext uri="{FF2B5EF4-FFF2-40B4-BE49-F238E27FC236}">
                <a16:creationId xmlns:a16="http://schemas.microsoft.com/office/drawing/2014/main" id="{11655D93-563F-499D-8A8C-1A501EF35E44}"/>
              </a:ext>
            </a:extLst>
          </p:cNvPr>
          <p:cNvSpPr/>
          <p:nvPr/>
        </p:nvSpPr>
        <p:spPr>
          <a:xfrm>
            <a:off x="1066710" y="2180191"/>
            <a:ext cx="3113087" cy="29686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37"/>
          <p:cNvGrpSpPr/>
          <p:nvPr/>
        </p:nvGrpSpPr>
        <p:grpSpPr>
          <a:xfrm>
            <a:off x="2" y="33341"/>
            <a:ext cx="12192001" cy="489178"/>
            <a:chOff x="-18474" y="-7733"/>
            <a:chExt cx="12192001" cy="620618"/>
          </a:xfrm>
        </p:grpSpPr>
        <p:sp>
          <p:nvSpPr>
            <p:cNvPr id="38" name="Прямоугольный треугольник 5"/>
            <p:cNvSpPr/>
            <p:nvPr/>
          </p:nvSpPr>
          <p:spPr>
            <a:xfrm rot="5400000" flipH="1" flipV="1">
              <a:off x="5861659" y="-5698982"/>
              <a:ext cx="431735" cy="12192000"/>
            </a:xfrm>
            <a:custGeom>
              <a:avLst/>
              <a:gdLst>
                <a:gd name="connsiteX0" fmla="*/ 0 w 962025"/>
                <a:gd name="connsiteY0" fmla="*/ 1409700 h 1409700"/>
                <a:gd name="connsiteX1" fmla="*/ 0 w 962025"/>
                <a:gd name="connsiteY1" fmla="*/ 0 h 1409700"/>
                <a:gd name="connsiteX2" fmla="*/ 962025 w 962025"/>
                <a:gd name="connsiteY2" fmla="*/ 1409700 h 1409700"/>
                <a:gd name="connsiteX3" fmla="*/ 0 w 962025"/>
                <a:gd name="connsiteY3" fmla="*/ 1409700 h 1409700"/>
                <a:gd name="connsiteX0" fmla="*/ 0 w 962025"/>
                <a:gd name="connsiteY0" fmla="*/ 904874 h 904874"/>
                <a:gd name="connsiteX1" fmla="*/ 0 w 962025"/>
                <a:gd name="connsiteY1" fmla="*/ 0 h 904874"/>
                <a:gd name="connsiteX2" fmla="*/ 962025 w 962025"/>
                <a:gd name="connsiteY2" fmla="*/ 904874 h 904874"/>
                <a:gd name="connsiteX3" fmla="*/ 0 w 962025"/>
                <a:gd name="connsiteY3" fmla="*/ 904874 h 904874"/>
                <a:gd name="connsiteX0" fmla="*/ 0 w 1200153"/>
                <a:gd name="connsiteY0" fmla="*/ 904874 h 904874"/>
                <a:gd name="connsiteX1" fmla="*/ 0 w 1200153"/>
                <a:gd name="connsiteY1" fmla="*/ 0 h 904874"/>
                <a:gd name="connsiteX2" fmla="*/ 1200153 w 1200153"/>
                <a:gd name="connsiteY2" fmla="*/ 904874 h 904874"/>
                <a:gd name="connsiteX3" fmla="*/ 0 w 1200153"/>
                <a:gd name="connsiteY3" fmla="*/ 904874 h 904874"/>
                <a:gd name="connsiteX0" fmla="*/ 0 w 1733556"/>
                <a:gd name="connsiteY0" fmla="*/ 904874 h 904874"/>
                <a:gd name="connsiteX1" fmla="*/ 0 w 1733556"/>
                <a:gd name="connsiteY1" fmla="*/ 0 h 904874"/>
                <a:gd name="connsiteX2" fmla="*/ 1733556 w 1733556"/>
                <a:gd name="connsiteY2" fmla="*/ 752474 h 904874"/>
                <a:gd name="connsiteX3" fmla="*/ 0 w 1733556"/>
                <a:gd name="connsiteY3" fmla="*/ 904874 h 904874"/>
                <a:gd name="connsiteX0" fmla="*/ 0 w 1743081"/>
                <a:gd name="connsiteY0" fmla="*/ 904874 h 904874"/>
                <a:gd name="connsiteX1" fmla="*/ 0 w 1743081"/>
                <a:gd name="connsiteY1" fmla="*/ 0 h 904874"/>
                <a:gd name="connsiteX2" fmla="*/ 1743081 w 1743081"/>
                <a:gd name="connsiteY2" fmla="*/ 876299 h 904874"/>
                <a:gd name="connsiteX3" fmla="*/ 0 w 1743081"/>
                <a:gd name="connsiteY3" fmla="*/ 904874 h 904874"/>
                <a:gd name="connsiteX0" fmla="*/ 0 w 2532060"/>
                <a:gd name="connsiteY0" fmla="*/ 904874 h 904874"/>
                <a:gd name="connsiteX1" fmla="*/ 0 w 2532060"/>
                <a:gd name="connsiteY1" fmla="*/ 0 h 904874"/>
                <a:gd name="connsiteX2" fmla="*/ 2532061 w 2532060"/>
                <a:gd name="connsiteY2" fmla="*/ 886359 h 904874"/>
                <a:gd name="connsiteX3" fmla="*/ 0 w 2532060"/>
                <a:gd name="connsiteY3" fmla="*/ 904874 h 904874"/>
                <a:gd name="connsiteX0" fmla="*/ 0 w 2825634"/>
                <a:gd name="connsiteY0" fmla="*/ 904874 h 904874"/>
                <a:gd name="connsiteX1" fmla="*/ 0 w 2825634"/>
                <a:gd name="connsiteY1" fmla="*/ 0 h 904874"/>
                <a:gd name="connsiteX2" fmla="*/ 2825634 w 2825634"/>
                <a:gd name="connsiteY2" fmla="*/ 896420 h 904874"/>
                <a:gd name="connsiteX3" fmla="*/ 0 w 2825634"/>
                <a:gd name="connsiteY3" fmla="*/ 904874 h 904874"/>
                <a:gd name="connsiteX0" fmla="*/ 0 w 3137558"/>
                <a:gd name="connsiteY0" fmla="*/ 904874 h 904874"/>
                <a:gd name="connsiteX1" fmla="*/ 0 w 3137558"/>
                <a:gd name="connsiteY1" fmla="*/ 0 h 904874"/>
                <a:gd name="connsiteX2" fmla="*/ 3137559 w 3137558"/>
                <a:gd name="connsiteY2" fmla="*/ 896419 h 904874"/>
                <a:gd name="connsiteX3" fmla="*/ 0 w 3137558"/>
                <a:gd name="connsiteY3" fmla="*/ 904874 h 904874"/>
                <a:gd name="connsiteX0" fmla="*/ 0 w 3172210"/>
                <a:gd name="connsiteY0" fmla="*/ 904874 h 904874"/>
                <a:gd name="connsiteX1" fmla="*/ 0 w 3172210"/>
                <a:gd name="connsiteY1" fmla="*/ 0 h 904874"/>
                <a:gd name="connsiteX2" fmla="*/ 3172210 w 3172210"/>
                <a:gd name="connsiteY2" fmla="*/ 903945 h 904874"/>
                <a:gd name="connsiteX3" fmla="*/ 0 w 3172210"/>
                <a:gd name="connsiteY3" fmla="*/ 904874 h 904874"/>
                <a:gd name="connsiteX0" fmla="*/ 0 w 3283862"/>
                <a:gd name="connsiteY0" fmla="*/ 904874 h 904874"/>
                <a:gd name="connsiteX1" fmla="*/ 0 w 3283862"/>
                <a:gd name="connsiteY1" fmla="*/ 0 h 904874"/>
                <a:gd name="connsiteX2" fmla="*/ 3283862 w 3283862"/>
                <a:gd name="connsiteY2" fmla="*/ 904397 h 904874"/>
                <a:gd name="connsiteX3" fmla="*/ 0 w 3283862"/>
                <a:gd name="connsiteY3" fmla="*/ 904874 h 904874"/>
                <a:gd name="connsiteX0" fmla="*/ 0 w 3116384"/>
                <a:gd name="connsiteY0" fmla="*/ 904874 h 906207"/>
                <a:gd name="connsiteX1" fmla="*/ 0 w 3116384"/>
                <a:gd name="connsiteY1" fmla="*/ 0 h 906207"/>
                <a:gd name="connsiteX2" fmla="*/ 3116384 w 3116384"/>
                <a:gd name="connsiteY2" fmla="*/ 906207 h 906207"/>
                <a:gd name="connsiteX3" fmla="*/ 0 w 3116384"/>
                <a:gd name="connsiteY3" fmla="*/ 904874 h 906207"/>
                <a:gd name="connsiteX0" fmla="*/ 69783 w 3116384"/>
                <a:gd name="connsiteY0" fmla="*/ 906007 h 906207"/>
                <a:gd name="connsiteX1" fmla="*/ 0 w 3116384"/>
                <a:gd name="connsiteY1" fmla="*/ 0 h 906207"/>
                <a:gd name="connsiteX2" fmla="*/ 3116384 w 3116384"/>
                <a:gd name="connsiteY2" fmla="*/ 906207 h 906207"/>
                <a:gd name="connsiteX3" fmla="*/ 69783 w 3116384"/>
                <a:gd name="connsiteY3" fmla="*/ 906007 h 90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6384" h="906207">
                  <a:moveTo>
                    <a:pt x="69783" y="906007"/>
                  </a:moveTo>
                  <a:lnTo>
                    <a:pt x="0" y="0"/>
                  </a:lnTo>
                  <a:lnTo>
                    <a:pt x="3116384" y="906207"/>
                  </a:lnTo>
                  <a:lnTo>
                    <a:pt x="69783" y="906007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" name="Прямоугольник 4"/>
            <p:cNvSpPr/>
            <p:nvPr/>
          </p:nvSpPr>
          <p:spPr>
            <a:xfrm flipH="1">
              <a:off x="-18474" y="-7733"/>
              <a:ext cx="12191997" cy="565896"/>
            </a:xfrm>
            <a:custGeom>
              <a:avLst/>
              <a:gdLst>
                <a:gd name="connsiteX0" fmla="*/ 0 w 12220828"/>
                <a:gd name="connsiteY0" fmla="*/ 0 h 457201"/>
                <a:gd name="connsiteX1" fmla="*/ 12220828 w 12220828"/>
                <a:gd name="connsiteY1" fmla="*/ 0 h 457201"/>
                <a:gd name="connsiteX2" fmla="*/ 12220828 w 12220828"/>
                <a:gd name="connsiteY2" fmla="*/ 457201 h 457201"/>
                <a:gd name="connsiteX3" fmla="*/ 0 w 12220828"/>
                <a:gd name="connsiteY3" fmla="*/ 457201 h 457201"/>
                <a:gd name="connsiteX4" fmla="*/ 0 w 12220828"/>
                <a:gd name="connsiteY4" fmla="*/ 0 h 457201"/>
                <a:gd name="connsiteX0" fmla="*/ 0 w 12220828"/>
                <a:gd name="connsiteY0" fmla="*/ 0 h 957533"/>
                <a:gd name="connsiteX1" fmla="*/ 12220828 w 12220828"/>
                <a:gd name="connsiteY1" fmla="*/ 0 h 957533"/>
                <a:gd name="connsiteX2" fmla="*/ 12220828 w 12220828"/>
                <a:gd name="connsiteY2" fmla="*/ 957533 h 957533"/>
                <a:gd name="connsiteX3" fmla="*/ 0 w 12220828"/>
                <a:gd name="connsiteY3" fmla="*/ 457201 h 957533"/>
                <a:gd name="connsiteX4" fmla="*/ 0 w 12220828"/>
                <a:gd name="connsiteY4" fmla="*/ 0 h 957533"/>
                <a:gd name="connsiteX0" fmla="*/ 8626 w 12229454"/>
                <a:gd name="connsiteY0" fmla="*/ 0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198408 h 957533"/>
                <a:gd name="connsiteX4" fmla="*/ 8626 w 12229454"/>
                <a:gd name="connsiteY4" fmla="*/ 0 h 957533"/>
                <a:gd name="connsiteX0" fmla="*/ 8626 w 12229454"/>
                <a:gd name="connsiteY0" fmla="*/ 0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207034 h 957533"/>
                <a:gd name="connsiteX4" fmla="*/ 8626 w 12229454"/>
                <a:gd name="connsiteY4" fmla="*/ 0 h 957533"/>
                <a:gd name="connsiteX0" fmla="*/ 2512 w 12229454"/>
                <a:gd name="connsiteY0" fmla="*/ 13268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207034 h 957533"/>
                <a:gd name="connsiteX4" fmla="*/ 2512 w 12229454"/>
                <a:gd name="connsiteY4" fmla="*/ 13268 h 957533"/>
                <a:gd name="connsiteX0" fmla="*/ 2512 w 12229454"/>
                <a:gd name="connsiteY0" fmla="*/ 0 h 970801"/>
                <a:gd name="connsiteX1" fmla="*/ 12229454 w 12229454"/>
                <a:gd name="connsiteY1" fmla="*/ 13268 h 970801"/>
                <a:gd name="connsiteX2" fmla="*/ 12229454 w 12229454"/>
                <a:gd name="connsiteY2" fmla="*/ 970801 h 970801"/>
                <a:gd name="connsiteX3" fmla="*/ 0 w 12229454"/>
                <a:gd name="connsiteY3" fmla="*/ 220302 h 970801"/>
                <a:gd name="connsiteX4" fmla="*/ 2512 w 12229454"/>
                <a:gd name="connsiteY4" fmla="*/ 0 h 97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29454" h="970801">
                  <a:moveTo>
                    <a:pt x="2512" y="0"/>
                  </a:moveTo>
                  <a:lnTo>
                    <a:pt x="12229454" y="13268"/>
                  </a:lnTo>
                  <a:lnTo>
                    <a:pt x="12229454" y="970801"/>
                  </a:lnTo>
                  <a:lnTo>
                    <a:pt x="0" y="220302"/>
                  </a:lnTo>
                  <a:cubicBezTo>
                    <a:pt x="837" y="155713"/>
                    <a:pt x="1675" y="64589"/>
                    <a:pt x="2512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44" name="Овал 43">
            <a:extLst>
              <a:ext uri="{FF2B5EF4-FFF2-40B4-BE49-F238E27FC236}">
                <a16:creationId xmlns:a16="http://schemas.microsoft.com/office/drawing/2014/main" id="{9B5EF7C8-96F6-4C18-9975-E62ADE256C05}"/>
              </a:ext>
            </a:extLst>
          </p:cNvPr>
          <p:cNvSpPr/>
          <p:nvPr/>
        </p:nvSpPr>
        <p:spPr>
          <a:xfrm>
            <a:off x="70052" y="8963"/>
            <a:ext cx="843345" cy="6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1E7457-7777-429B-978C-80F5DD5C5D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53" y="123750"/>
            <a:ext cx="414564" cy="4572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59558B-63CE-498D-931E-06BA3703A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1" y="522519"/>
            <a:ext cx="1021773" cy="92456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60E5C8E-C4D5-46FC-9A09-A197B2D692CC}"/>
              </a:ext>
            </a:extLst>
          </p:cNvPr>
          <p:cNvSpPr/>
          <p:nvPr/>
        </p:nvSpPr>
        <p:spPr>
          <a:xfrm>
            <a:off x="1104203" y="1533860"/>
            <a:ext cx="10443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Число женщин из прошедших ДОРЗ 18-49 лет, у которых наступила самопроизвольная беременность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A58E3-0C4C-4816-ACDE-36D0C1CF31EE}"/>
              </a:ext>
            </a:extLst>
          </p:cNvPr>
          <p:cNvSpPr txBox="1"/>
          <p:nvPr/>
        </p:nvSpPr>
        <p:spPr>
          <a:xfrm>
            <a:off x="1785769" y="892885"/>
            <a:ext cx="997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Новые направления контроля  эффективности мероприятий по ДОРЗ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6D334DA-6C7C-4A41-8CCA-A5D6E35BA458}"/>
              </a:ext>
            </a:extLst>
          </p:cNvPr>
          <p:cNvSpPr/>
          <p:nvPr/>
        </p:nvSpPr>
        <p:spPr>
          <a:xfrm>
            <a:off x="1104202" y="1873459"/>
            <a:ext cx="108475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Число женщин 2-й группы здоровья с острыми гинекологическими заболеваниями 	</a:t>
            </a:r>
          </a:p>
          <a:p>
            <a:r>
              <a:rPr lang="ru-RU" dirty="0">
                <a:solidFill>
                  <a:schemeClr val="tx2"/>
                </a:solidFill>
              </a:rPr>
              <a:t>Число женщин 2-й группы здоровья с острыми гинекологическими заболеваниями, пролеченных в амбулаторных условиях	</a:t>
            </a:r>
          </a:p>
          <a:p>
            <a:r>
              <a:rPr lang="ru-RU" dirty="0">
                <a:solidFill>
                  <a:schemeClr val="tx2"/>
                </a:solidFill>
              </a:rPr>
              <a:t>Число женщин 2-й группы здоровья с острыми гинекологическими заболеваниями, пролеченных в стационарных условиях 	</a:t>
            </a:r>
          </a:p>
          <a:p>
            <a:r>
              <a:rPr lang="ru-RU" dirty="0">
                <a:solidFill>
                  <a:schemeClr val="tx2"/>
                </a:solidFill>
              </a:rPr>
              <a:t>Число женщин 2-й группы здоровья с перенесенными острыми гинекологическими заболеваниями, у которых наступила беременность 	</a:t>
            </a:r>
          </a:p>
          <a:p>
            <a:r>
              <a:rPr lang="ru-RU" dirty="0">
                <a:solidFill>
                  <a:schemeClr val="tx2"/>
                </a:solidFill>
              </a:rPr>
              <a:t>Число женщин  с 3-й группой здоровья 18-49 лет, взятых на учет после ДОРЗ	</a:t>
            </a:r>
          </a:p>
          <a:p>
            <a:r>
              <a:rPr lang="ru-RU" dirty="0">
                <a:solidFill>
                  <a:schemeClr val="tx2"/>
                </a:solidFill>
              </a:rPr>
              <a:t>Число женщин  с 3-й группой здоровья 18-49 лет, стоящих на учете после ДОРЗ, пролеченных:</a:t>
            </a:r>
          </a:p>
          <a:p>
            <a:r>
              <a:rPr lang="ru-RU" dirty="0">
                <a:solidFill>
                  <a:schemeClr val="tx2"/>
                </a:solidFill>
              </a:rPr>
              <a:t>Число женщин с бесплодием 18-49 лет, выявленным при ДОРЗ, направленных на проведение программы ЭКО	</a:t>
            </a:r>
          </a:p>
          <a:p>
            <a:r>
              <a:rPr lang="ru-RU" dirty="0">
                <a:solidFill>
                  <a:schemeClr val="tx2"/>
                </a:solidFill>
              </a:rPr>
              <a:t>Число женщин с бесплодием 18-49 лет, выявленным при ДОРЗ, у которых проведена программа ЭКО </a:t>
            </a:r>
          </a:p>
          <a:p>
            <a:r>
              <a:rPr lang="ru-RU" dirty="0">
                <a:solidFill>
                  <a:schemeClr val="tx2"/>
                </a:solidFill>
              </a:rPr>
              <a:t>Число женщин из прошедших ДОРЗ 18-49 лет, у которых наступила беременность после программы ЭКО в амбулаторных условиях в стационарных условиях, в том числе ВМП			</a:t>
            </a:r>
          </a:p>
        </p:txBody>
      </p:sp>
    </p:spTree>
    <p:extLst>
      <p:ext uri="{BB962C8B-B14F-4D97-AF65-F5344CB8AC3E}">
        <p14:creationId xmlns:p14="http://schemas.microsoft.com/office/powerpoint/2010/main" val="3606598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/>
          <p:nvPr/>
        </p:nvSpPr>
        <p:spPr>
          <a:xfrm flipH="1">
            <a:off x="-7" y="-6097"/>
            <a:ext cx="12191997" cy="54543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ый треугольник 5"/>
          <p:cNvSpPr/>
          <p:nvPr/>
        </p:nvSpPr>
        <p:spPr>
          <a:xfrm rot="5400000" flipH="1" flipV="1">
            <a:off x="5992518" y="-529567"/>
            <a:ext cx="206964" cy="12192000"/>
          </a:xfrm>
          <a:prstGeom prst="rect">
            <a:avLst/>
          </a:prstGeom>
          <a:gradFill flip="none" rotWithShape="1">
            <a:gsLst>
              <a:gs pos="0">
                <a:srgbClr val="C0C0C0">
                  <a:shade val="30000"/>
                  <a:satMod val="115000"/>
                </a:srgbClr>
              </a:gs>
              <a:gs pos="50000">
                <a:srgbClr val="C0C0C0">
                  <a:shade val="67500"/>
                  <a:satMod val="115000"/>
                </a:srgbClr>
              </a:gs>
              <a:gs pos="100000">
                <a:srgbClr val="C0C0C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6"/>
          <p:cNvGrpSpPr/>
          <p:nvPr/>
        </p:nvGrpSpPr>
        <p:grpSpPr>
          <a:xfrm>
            <a:off x="0" y="714376"/>
            <a:ext cx="3762374" cy="4610100"/>
            <a:chOff x="666856" y="972656"/>
            <a:chExt cx="3828617" cy="4545542"/>
          </a:xfrm>
        </p:grpSpPr>
        <p:pic>
          <p:nvPicPr>
            <p:cNvPr id="8" name="область">
              <a:extLst>
                <a:ext uri="{FF2B5EF4-FFF2-40B4-BE49-F238E27FC236}">
                  <a16:creationId xmlns:a16="http://schemas.microsoft.com/office/drawing/2014/main" id="{1A367081-D462-4F58-AEFD-A582D971AC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929"/>
            <a:stretch/>
          </p:blipFill>
          <p:spPr>
            <a:xfrm>
              <a:off x="666856" y="972656"/>
              <a:ext cx="3828617" cy="454554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9A66A28-C277-4F23-B474-55C074E15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586" y="1767122"/>
              <a:ext cx="639226" cy="878613"/>
            </a:xfrm>
            <a:prstGeom prst="rect">
              <a:avLst/>
            </a:prstGeom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3" name="Прямоугольник 2"/>
          <p:cNvSpPr/>
          <p:nvPr/>
        </p:nvSpPr>
        <p:spPr>
          <a:xfrm>
            <a:off x="3594414" y="1953934"/>
            <a:ext cx="8445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effectLst/>
                <a:latin typeface="Bookman Old Style" pitchFamily="18" charset="0"/>
                <a:ea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sz="2800" dirty="0">
              <a:solidFill>
                <a:schemeClr val="bg1"/>
              </a:solidFill>
              <a:effectLst/>
              <a:latin typeface="Bookman Old Style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114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B928C7-CD5C-4B45-8B9F-9E17A1B29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022" y="597302"/>
            <a:ext cx="5949926" cy="5397201"/>
          </a:xfrm>
          <a:prstGeom prst="rect">
            <a:avLst/>
          </a:prstGeom>
        </p:spPr>
      </p:pic>
      <p:sp>
        <p:nvSpPr>
          <p:cNvPr id="31" name="Скругленный прямоугольник 59">
            <a:extLst>
              <a:ext uri="{FF2B5EF4-FFF2-40B4-BE49-F238E27FC236}">
                <a16:creationId xmlns:a16="http://schemas.microsoft.com/office/drawing/2014/main" id="{11655D93-563F-499D-8A8C-1A501EF35E44}"/>
              </a:ext>
            </a:extLst>
          </p:cNvPr>
          <p:cNvSpPr/>
          <p:nvPr/>
        </p:nvSpPr>
        <p:spPr>
          <a:xfrm>
            <a:off x="1066710" y="2180191"/>
            <a:ext cx="3113087" cy="29686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37"/>
          <p:cNvGrpSpPr/>
          <p:nvPr/>
        </p:nvGrpSpPr>
        <p:grpSpPr>
          <a:xfrm>
            <a:off x="2" y="33341"/>
            <a:ext cx="12192001" cy="489178"/>
            <a:chOff x="-18474" y="-7733"/>
            <a:chExt cx="12192001" cy="620618"/>
          </a:xfrm>
        </p:grpSpPr>
        <p:sp>
          <p:nvSpPr>
            <p:cNvPr id="38" name="Прямоугольный треугольник 5"/>
            <p:cNvSpPr/>
            <p:nvPr/>
          </p:nvSpPr>
          <p:spPr>
            <a:xfrm rot="5400000" flipH="1" flipV="1">
              <a:off x="5861659" y="-5698982"/>
              <a:ext cx="431735" cy="12192000"/>
            </a:xfrm>
            <a:custGeom>
              <a:avLst/>
              <a:gdLst>
                <a:gd name="connsiteX0" fmla="*/ 0 w 962025"/>
                <a:gd name="connsiteY0" fmla="*/ 1409700 h 1409700"/>
                <a:gd name="connsiteX1" fmla="*/ 0 w 962025"/>
                <a:gd name="connsiteY1" fmla="*/ 0 h 1409700"/>
                <a:gd name="connsiteX2" fmla="*/ 962025 w 962025"/>
                <a:gd name="connsiteY2" fmla="*/ 1409700 h 1409700"/>
                <a:gd name="connsiteX3" fmla="*/ 0 w 962025"/>
                <a:gd name="connsiteY3" fmla="*/ 1409700 h 1409700"/>
                <a:gd name="connsiteX0" fmla="*/ 0 w 962025"/>
                <a:gd name="connsiteY0" fmla="*/ 904874 h 904874"/>
                <a:gd name="connsiteX1" fmla="*/ 0 w 962025"/>
                <a:gd name="connsiteY1" fmla="*/ 0 h 904874"/>
                <a:gd name="connsiteX2" fmla="*/ 962025 w 962025"/>
                <a:gd name="connsiteY2" fmla="*/ 904874 h 904874"/>
                <a:gd name="connsiteX3" fmla="*/ 0 w 962025"/>
                <a:gd name="connsiteY3" fmla="*/ 904874 h 904874"/>
                <a:gd name="connsiteX0" fmla="*/ 0 w 1200153"/>
                <a:gd name="connsiteY0" fmla="*/ 904874 h 904874"/>
                <a:gd name="connsiteX1" fmla="*/ 0 w 1200153"/>
                <a:gd name="connsiteY1" fmla="*/ 0 h 904874"/>
                <a:gd name="connsiteX2" fmla="*/ 1200153 w 1200153"/>
                <a:gd name="connsiteY2" fmla="*/ 904874 h 904874"/>
                <a:gd name="connsiteX3" fmla="*/ 0 w 1200153"/>
                <a:gd name="connsiteY3" fmla="*/ 904874 h 904874"/>
                <a:gd name="connsiteX0" fmla="*/ 0 w 1733556"/>
                <a:gd name="connsiteY0" fmla="*/ 904874 h 904874"/>
                <a:gd name="connsiteX1" fmla="*/ 0 w 1733556"/>
                <a:gd name="connsiteY1" fmla="*/ 0 h 904874"/>
                <a:gd name="connsiteX2" fmla="*/ 1733556 w 1733556"/>
                <a:gd name="connsiteY2" fmla="*/ 752474 h 904874"/>
                <a:gd name="connsiteX3" fmla="*/ 0 w 1733556"/>
                <a:gd name="connsiteY3" fmla="*/ 904874 h 904874"/>
                <a:gd name="connsiteX0" fmla="*/ 0 w 1743081"/>
                <a:gd name="connsiteY0" fmla="*/ 904874 h 904874"/>
                <a:gd name="connsiteX1" fmla="*/ 0 w 1743081"/>
                <a:gd name="connsiteY1" fmla="*/ 0 h 904874"/>
                <a:gd name="connsiteX2" fmla="*/ 1743081 w 1743081"/>
                <a:gd name="connsiteY2" fmla="*/ 876299 h 904874"/>
                <a:gd name="connsiteX3" fmla="*/ 0 w 1743081"/>
                <a:gd name="connsiteY3" fmla="*/ 904874 h 904874"/>
                <a:gd name="connsiteX0" fmla="*/ 0 w 2532060"/>
                <a:gd name="connsiteY0" fmla="*/ 904874 h 904874"/>
                <a:gd name="connsiteX1" fmla="*/ 0 w 2532060"/>
                <a:gd name="connsiteY1" fmla="*/ 0 h 904874"/>
                <a:gd name="connsiteX2" fmla="*/ 2532061 w 2532060"/>
                <a:gd name="connsiteY2" fmla="*/ 886359 h 904874"/>
                <a:gd name="connsiteX3" fmla="*/ 0 w 2532060"/>
                <a:gd name="connsiteY3" fmla="*/ 904874 h 904874"/>
                <a:gd name="connsiteX0" fmla="*/ 0 w 2825634"/>
                <a:gd name="connsiteY0" fmla="*/ 904874 h 904874"/>
                <a:gd name="connsiteX1" fmla="*/ 0 w 2825634"/>
                <a:gd name="connsiteY1" fmla="*/ 0 h 904874"/>
                <a:gd name="connsiteX2" fmla="*/ 2825634 w 2825634"/>
                <a:gd name="connsiteY2" fmla="*/ 896420 h 904874"/>
                <a:gd name="connsiteX3" fmla="*/ 0 w 2825634"/>
                <a:gd name="connsiteY3" fmla="*/ 904874 h 904874"/>
                <a:gd name="connsiteX0" fmla="*/ 0 w 3137558"/>
                <a:gd name="connsiteY0" fmla="*/ 904874 h 904874"/>
                <a:gd name="connsiteX1" fmla="*/ 0 w 3137558"/>
                <a:gd name="connsiteY1" fmla="*/ 0 h 904874"/>
                <a:gd name="connsiteX2" fmla="*/ 3137559 w 3137558"/>
                <a:gd name="connsiteY2" fmla="*/ 896419 h 904874"/>
                <a:gd name="connsiteX3" fmla="*/ 0 w 3137558"/>
                <a:gd name="connsiteY3" fmla="*/ 904874 h 904874"/>
                <a:gd name="connsiteX0" fmla="*/ 0 w 3172210"/>
                <a:gd name="connsiteY0" fmla="*/ 904874 h 904874"/>
                <a:gd name="connsiteX1" fmla="*/ 0 w 3172210"/>
                <a:gd name="connsiteY1" fmla="*/ 0 h 904874"/>
                <a:gd name="connsiteX2" fmla="*/ 3172210 w 3172210"/>
                <a:gd name="connsiteY2" fmla="*/ 903945 h 904874"/>
                <a:gd name="connsiteX3" fmla="*/ 0 w 3172210"/>
                <a:gd name="connsiteY3" fmla="*/ 904874 h 904874"/>
                <a:gd name="connsiteX0" fmla="*/ 0 w 3283862"/>
                <a:gd name="connsiteY0" fmla="*/ 904874 h 904874"/>
                <a:gd name="connsiteX1" fmla="*/ 0 w 3283862"/>
                <a:gd name="connsiteY1" fmla="*/ 0 h 904874"/>
                <a:gd name="connsiteX2" fmla="*/ 3283862 w 3283862"/>
                <a:gd name="connsiteY2" fmla="*/ 904397 h 904874"/>
                <a:gd name="connsiteX3" fmla="*/ 0 w 3283862"/>
                <a:gd name="connsiteY3" fmla="*/ 904874 h 904874"/>
                <a:gd name="connsiteX0" fmla="*/ 0 w 3116384"/>
                <a:gd name="connsiteY0" fmla="*/ 904874 h 906207"/>
                <a:gd name="connsiteX1" fmla="*/ 0 w 3116384"/>
                <a:gd name="connsiteY1" fmla="*/ 0 h 906207"/>
                <a:gd name="connsiteX2" fmla="*/ 3116384 w 3116384"/>
                <a:gd name="connsiteY2" fmla="*/ 906207 h 906207"/>
                <a:gd name="connsiteX3" fmla="*/ 0 w 3116384"/>
                <a:gd name="connsiteY3" fmla="*/ 904874 h 906207"/>
                <a:gd name="connsiteX0" fmla="*/ 69783 w 3116384"/>
                <a:gd name="connsiteY0" fmla="*/ 906007 h 906207"/>
                <a:gd name="connsiteX1" fmla="*/ 0 w 3116384"/>
                <a:gd name="connsiteY1" fmla="*/ 0 h 906207"/>
                <a:gd name="connsiteX2" fmla="*/ 3116384 w 3116384"/>
                <a:gd name="connsiteY2" fmla="*/ 906207 h 906207"/>
                <a:gd name="connsiteX3" fmla="*/ 69783 w 3116384"/>
                <a:gd name="connsiteY3" fmla="*/ 906007 h 90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6384" h="906207">
                  <a:moveTo>
                    <a:pt x="69783" y="906007"/>
                  </a:moveTo>
                  <a:lnTo>
                    <a:pt x="0" y="0"/>
                  </a:lnTo>
                  <a:lnTo>
                    <a:pt x="3116384" y="906207"/>
                  </a:lnTo>
                  <a:lnTo>
                    <a:pt x="69783" y="906007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" name="Прямоугольник 4"/>
            <p:cNvSpPr/>
            <p:nvPr/>
          </p:nvSpPr>
          <p:spPr>
            <a:xfrm flipH="1">
              <a:off x="-18474" y="-7733"/>
              <a:ext cx="12191997" cy="565896"/>
            </a:xfrm>
            <a:custGeom>
              <a:avLst/>
              <a:gdLst>
                <a:gd name="connsiteX0" fmla="*/ 0 w 12220828"/>
                <a:gd name="connsiteY0" fmla="*/ 0 h 457201"/>
                <a:gd name="connsiteX1" fmla="*/ 12220828 w 12220828"/>
                <a:gd name="connsiteY1" fmla="*/ 0 h 457201"/>
                <a:gd name="connsiteX2" fmla="*/ 12220828 w 12220828"/>
                <a:gd name="connsiteY2" fmla="*/ 457201 h 457201"/>
                <a:gd name="connsiteX3" fmla="*/ 0 w 12220828"/>
                <a:gd name="connsiteY3" fmla="*/ 457201 h 457201"/>
                <a:gd name="connsiteX4" fmla="*/ 0 w 12220828"/>
                <a:gd name="connsiteY4" fmla="*/ 0 h 457201"/>
                <a:gd name="connsiteX0" fmla="*/ 0 w 12220828"/>
                <a:gd name="connsiteY0" fmla="*/ 0 h 957533"/>
                <a:gd name="connsiteX1" fmla="*/ 12220828 w 12220828"/>
                <a:gd name="connsiteY1" fmla="*/ 0 h 957533"/>
                <a:gd name="connsiteX2" fmla="*/ 12220828 w 12220828"/>
                <a:gd name="connsiteY2" fmla="*/ 957533 h 957533"/>
                <a:gd name="connsiteX3" fmla="*/ 0 w 12220828"/>
                <a:gd name="connsiteY3" fmla="*/ 457201 h 957533"/>
                <a:gd name="connsiteX4" fmla="*/ 0 w 12220828"/>
                <a:gd name="connsiteY4" fmla="*/ 0 h 957533"/>
                <a:gd name="connsiteX0" fmla="*/ 8626 w 12229454"/>
                <a:gd name="connsiteY0" fmla="*/ 0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198408 h 957533"/>
                <a:gd name="connsiteX4" fmla="*/ 8626 w 12229454"/>
                <a:gd name="connsiteY4" fmla="*/ 0 h 957533"/>
                <a:gd name="connsiteX0" fmla="*/ 8626 w 12229454"/>
                <a:gd name="connsiteY0" fmla="*/ 0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207034 h 957533"/>
                <a:gd name="connsiteX4" fmla="*/ 8626 w 12229454"/>
                <a:gd name="connsiteY4" fmla="*/ 0 h 957533"/>
                <a:gd name="connsiteX0" fmla="*/ 2512 w 12229454"/>
                <a:gd name="connsiteY0" fmla="*/ 13268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207034 h 957533"/>
                <a:gd name="connsiteX4" fmla="*/ 2512 w 12229454"/>
                <a:gd name="connsiteY4" fmla="*/ 13268 h 957533"/>
                <a:gd name="connsiteX0" fmla="*/ 2512 w 12229454"/>
                <a:gd name="connsiteY0" fmla="*/ 0 h 970801"/>
                <a:gd name="connsiteX1" fmla="*/ 12229454 w 12229454"/>
                <a:gd name="connsiteY1" fmla="*/ 13268 h 970801"/>
                <a:gd name="connsiteX2" fmla="*/ 12229454 w 12229454"/>
                <a:gd name="connsiteY2" fmla="*/ 970801 h 970801"/>
                <a:gd name="connsiteX3" fmla="*/ 0 w 12229454"/>
                <a:gd name="connsiteY3" fmla="*/ 220302 h 970801"/>
                <a:gd name="connsiteX4" fmla="*/ 2512 w 12229454"/>
                <a:gd name="connsiteY4" fmla="*/ 0 h 97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29454" h="970801">
                  <a:moveTo>
                    <a:pt x="2512" y="0"/>
                  </a:moveTo>
                  <a:lnTo>
                    <a:pt x="12229454" y="13268"/>
                  </a:lnTo>
                  <a:lnTo>
                    <a:pt x="12229454" y="970801"/>
                  </a:lnTo>
                  <a:lnTo>
                    <a:pt x="0" y="220302"/>
                  </a:lnTo>
                  <a:cubicBezTo>
                    <a:pt x="837" y="155713"/>
                    <a:pt x="1675" y="64589"/>
                    <a:pt x="2512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44" name="Овал 43">
            <a:extLst>
              <a:ext uri="{FF2B5EF4-FFF2-40B4-BE49-F238E27FC236}">
                <a16:creationId xmlns:a16="http://schemas.microsoft.com/office/drawing/2014/main" id="{9B5EF7C8-96F6-4C18-9975-E62ADE256C05}"/>
              </a:ext>
            </a:extLst>
          </p:cNvPr>
          <p:cNvSpPr/>
          <p:nvPr/>
        </p:nvSpPr>
        <p:spPr>
          <a:xfrm>
            <a:off x="70052" y="8963"/>
            <a:ext cx="843345" cy="6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1E7457-7777-429B-978C-80F5DD5C5D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53" y="123750"/>
            <a:ext cx="414564" cy="4572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59558B-63CE-498D-931E-06BA3703A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1" y="522519"/>
            <a:ext cx="1021773" cy="92456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915A88-1F99-4966-B792-D5EC0E189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130" y="762690"/>
            <a:ext cx="5451334" cy="609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4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59">
            <a:extLst>
              <a:ext uri="{FF2B5EF4-FFF2-40B4-BE49-F238E27FC236}">
                <a16:creationId xmlns:a16="http://schemas.microsoft.com/office/drawing/2014/main" id="{11655D93-563F-499D-8A8C-1A501EF35E44}"/>
              </a:ext>
            </a:extLst>
          </p:cNvPr>
          <p:cNvSpPr/>
          <p:nvPr/>
        </p:nvSpPr>
        <p:spPr>
          <a:xfrm>
            <a:off x="1066710" y="2180191"/>
            <a:ext cx="3113087" cy="29686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37"/>
          <p:cNvGrpSpPr/>
          <p:nvPr/>
        </p:nvGrpSpPr>
        <p:grpSpPr>
          <a:xfrm>
            <a:off x="2" y="33341"/>
            <a:ext cx="12192001" cy="489178"/>
            <a:chOff x="-18474" y="-7733"/>
            <a:chExt cx="12192001" cy="620618"/>
          </a:xfrm>
        </p:grpSpPr>
        <p:sp>
          <p:nvSpPr>
            <p:cNvPr id="38" name="Прямоугольный треугольник 5"/>
            <p:cNvSpPr/>
            <p:nvPr/>
          </p:nvSpPr>
          <p:spPr>
            <a:xfrm rot="5400000" flipH="1" flipV="1">
              <a:off x="5861659" y="-5698982"/>
              <a:ext cx="431735" cy="12192000"/>
            </a:xfrm>
            <a:custGeom>
              <a:avLst/>
              <a:gdLst>
                <a:gd name="connsiteX0" fmla="*/ 0 w 962025"/>
                <a:gd name="connsiteY0" fmla="*/ 1409700 h 1409700"/>
                <a:gd name="connsiteX1" fmla="*/ 0 w 962025"/>
                <a:gd name="connsiteY1" fmla="*/ 0 h 1409700"/>
                <a:gd name="connsiteX2" fmla="*/ 962025 w 962025"/>
                <a:gd name="connsiteY2" fmla="*/ 1409700 h 1409700"/>
                <a:gd name="connsiteX3" fmla="*/ 0 w 962025"/>
                <a:gd name="connsiteY3" fmla="*/ 1409700 h 1409700"/>
                <a:gd name="connsiteX0" fmla="*/ 0 w 962025"/>
                <a:gd name="connsiteY0" fmla="*/ 904874 h 904874"/>
                <a:gd name="connsiteX1" fmla="*/ 0 w 962025"/>
                <a:gd name="connsiteY1" fmla="*/ 0 h 904874"/>
                <a:gd name="connsiteX2" fmla="*/ 962025 w 962025"/>
                <a:gd name="connsiteY2" fmla="*/ 904874 h 904874"/>
                <a:gd name="connsiteX3" fmla="*/ 0 w 962025"/>
                <a:gd name="connsiteY3" fmla="*/ 904874 h 904874"/>
                <a:gd name="connsiteX0" fmla="*/ 0 w 1200153"/>
                <a:gd name="connsiteY0" fmla="*/ 904874 h 904874"/>
                <a:gd name="connsiteX1" fmla="*/ 0 w 1200153"/>
                <a:gd name="connsiteY1" fmla="*/ 0 h 904874"/>
                <a:gd name="connsiteX2" fmla="*/ 1200153 w 1200153"/>
                <a:gd name="connsiteY2" fmla="*/ 904874 h 904874"/>
                <a:gd name="connsiteX3" fmla="*/ 0 w 1200153"/>
                <a:gd name="connsiteY3" fmla="*/ 904874 h 904874"/>
                <a:gd name="connsiteX0" fmla="*/ 0 w 1733556"/>
                <a:gd name="connsiteY0" fmla="*/ 904874 h 904874"/>
                <a:gd name="connsiteX1" fmla="*/ 0 w 1733556"/>
                <a:gd name="connsiteY1" fmla="*/ 0 h 904874"/>
                <a:gd name="connsiteX2" fmla="*/ 1733556 w 1733556"/>
                <a:gd name="connsiteY2" fmla="*/ 752474 h 904874"/>
                <a:gd name="connsiteX3" fmla="*/ 0 w 1733556"/>
                <a:gd name="connsiteY3" fmla="*/ 904874 h 904874"/>
                <a:gd name="connsiteX0" fmla="*/ 0 w 1743081"/>
                <a:gd name="connsiteY0" fmla="*/ 904874 h 904874"/>
                <a:gd name="connsiteX1" fmla="*/ 0 w 1743081"/>
                <a:gd name="connsiteY1" fmla="*/ 0 h 904874"/>
                <a:gd name="connsiteX2" fmla="*/ 1743081 w 1743081"/>
                <a:gd name="connsiteY2" fmla="*/ 876299 h 904874"/>
                <a:gd name="connsiteX3" fmla="*/ 0 w 1743081"/>
                <a:gd name="connsiteY3" fmla="*/ 904874 h 904874"/>
                <a:gd name="connsiteX0" fmla="*/ 0 w 2532060"/>
                <a:gd name="connsiteY0" fmla="*/ 904874 h 904874"/>
                <a:gd name="connsiteX1" fmla="*/ 0 w 2532060"/>
                <a:gd name="connsiteY1" fmla="*/ 0 h 904874"/>
                <a:gd name="connsiteX2" fmla="*/ 2532061 w 2532060"/>
                <a:gd name="connsiteY2" fmla="*/ 886359 h 904874"/>
                <a:gd name="connsiteX3" fmla="*/ 0 w 2532060"/>
                <a:gd name="connsiteY3" fmla="*/ 904874 h 904874"/>
                <a:gd name="connsiteX0" fmla="*/ 0 w 2825634"/>
                <a:gd name="connsiteY0" fmla="*/ 904874 h 904874"/>
                <a:gd name="connsiteX1" fmla="*/ 0 w 2825634"/>
                <a:gd name="connsiteY1" fmla="*/ 0 h 904874"/>
                <a:gd name="connsiteX2" fmla="*/ 2825634 w 2825634"/>
                <a:gd name="connsiteY2" fmla="*/ 896420 h 904874"/>
                <a:gd name="connsiteX3" fmla="*/ 0 w 2825634"/>
                <a:gd name="connsiteY3" fmla="*/ 904874 h 904874"/>
                <a:gd name="connsiteX0" fmla="*/ 0 w 3137558"/>
                <a:gd name="connsiteY0" fmla="*/ 904874 h 904874"/>
                <a:gd name="connsiteX1" fmla="*/ 0 w 3137558"/>
                <a:gd name="connsiteY1" fmla="*/ 0 h 904874"/>
                <a:gd name="connsiteX2" fmla="*/ 3137559 w 3137558"/>
                <a:gd name="connsiteY2" fmla="*/ 896419 h 904874"/>
                <a:gd name="connsiteX3" fmla="*/ 0 w 3137558"/>
                <a:gd name="connsiteY3" fmla="*/ 904874 h 904874"/>
                <a:gd name="connsiteX0" fmla="*/ 0 w 3172210"/>
                <a:gd name="connsiteY0" fmla="*/ 904874 h 904874"/>
                <a:gd name="connsiteX1" fmla="*/ 0 w 3172210"/>
                <a:gd name="connsiteY1" fmla="*/ 0 h 904874"/>
                <a:gd name="connsiteX2" fmla="*/ 3172210 w 3172210"/>
                <a:gd name="connsiteY2" fmla="*/ 903945 h 904874"/>
                <a:gd name="connsiteX3" fmla="*/ 0 w 3172210"/>
                <a:gd name="connsiteY3" fmla="*/ 904874 h 904874"/>
                <a:gd name="connsiteX0" fmla="*/ 0 w 3283862"/>
                <a:gd name="connsiteY0" fmla="*/ 904874 h 904874"/>
                <a:gd name="connsiteX1" fmla="*/ 0 w 3283862"/>
                <a:gd name="connsiteY1" fmla="*/ 0 h 904874"/>
                <a:gd name="connsiteX2" fmla="*/ 3283862 w 3283862"/>
                <a:gd name="connsiteY2" fmla="*/ 904397 h 904874"/>
                <a:gd name="connsiteX3" fmla="*/ 0 w 3283862"/>
                <a:gd name="connsiteY3" fmla="*/ 904874 h 904874"/>
                <a:gd name="connsiteX0" fmla="*/ 0 w 3116384"/>
                <a:gd name="connsiteY0" fmla="*/ 904874 h 906207"/>
                <a:gd name="connsiteX1" fmla="*/ 0 w 3116384"/>
                <a:gd name="connsiteY1" fmla="*/ 0 h 906207"/>
                <a:gd name="connsiteX2" fmla="*/ 3116384 w 3116384"/>
                <a:gd name="connsiteY2" fmla="*/ 906207 h 906207"/>
                <a:gd name="connsiteX3" fmla="*/ 0 w 3116384"/>
                <a:gd name="connsiteY3" fmla="*/ 904874 h 906207"/>
                <a:gd name="connsiteX0" fmla="*/ 69783 w 3116384"/>
                <a:gd name="connsiteY0" fmla="*/ 906007 h 906207"/>
                <a:gd name="connsiteX1" fmla="*/ 0 w 3116384"/>
                <a:gd name="connsiteY1" fmla="*/ 0 h 906207"/>
                <a:gd name="connsiteX2" fmla="*/ 3116384 w 3116384"/>
                <a:gd name="connsiteY2" fmla="*/ 906207 h 906207"/>
                <a:gd name="connsiteX3" fmla="*/ 69783 w 3116384"/>
                <a:gd name="connsiteY3" fmla="*/ 906007 h 90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6384" h="906207">
                  <a:moveTo>
                    <a:pt x="69783" y="906007"/>
                  </a:moveTo>
                  <a:lnTo>
                    <a:pt x="0" y="0"/>
                  </a:lnTo>
                  <a:lnTo>
                    <a:pt x="3116384" y="906207"/>
                  </a:lnTo>
                  <a:lnTo>
                    <a:pt x="69783" y="906007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" name="Прямоугольник 4"/>
            <p:cNvSpPr/>
            <p:nvPr/>
          </p:nvSpPr>
          <p:spPr>
            <a:xfrm flipH="1">
              <a:off x="-18474" y="-7733"/>
              <a:ext cx="12191997" cy="565896"/>
            </a:xfrm>
            <a:custGeom>
              <a:avLst/>
              <a:gdLst>
                <a:gd name="connsiteX0" fmla="*/ 0 w 12220828"/>
                <a:gd name="connsiteY0" fmla="*/ 0 h 457201"/>
                <a:gd name="connsiteX1" fmla="*/ 12220828 w 12220828"/>
                <a:gd name="connsiteY1" fmla="*/ 0 h 457201"/>
                <a:gd name="connsiteX2" fmla="*/ 12220828 w 12220828"/>
                <a:gd name="connsiteY2" fmla="*/ 457201 h 457201"/>
                <a:gd name="connsiteX3" fmla="*/ 0 w 12220828"/>
                <a:gd name="connsiteY3" fmla="*/ 457201 h 457201"/>
                <a:gd name="connsiteX4" fmla="*/ 0 w 12220828"/>
                <a:gd name="connsiteY4" fmla="*/ 0 h 457201"/>
                <a:gd name="connsiteX0" fmla="*/ 0 w 12220828"/>
                <a:gd name="connsiteY0" fmla="*/ 0 h 957533"/>
                <a:gd name="connsiteX1" fmla="*/ 12220828 w 12220828"/>
                <a:gd name="connsiteY1" fmla="*/ 0 h 957533"/>
                <a:gd name="connsiteX2" fmla="*/ 12220828 w 12220828"/>
                <a:gd name="connsiteY2" fmla="*/ 957533 h 957533"/>
                <a:gd name="connsiteX3" fmla="*/ 0 w 12220828"/>
                <a:gd name="connsiteY3" fmla="*/ 457201 h 957533"/>
                <a:gd name="connsiteX4" fmla="*/ 0 w 12220828"/>
                <a:gd name="connsiteY4" fmla="*/ 0 h 957533"/>
                <a:gd name="connsiteX0" fmla="*/ 8626 w 12229454"/>
                <a:gd name="connsiteY0" fmla="*/ 0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198408 h 957533"/>
                <a:gd name="connsiteX4" fmla="*/ 8626 w 12229454"/>
                <a:gd name="connsiteY4" fmla="*/ 0 h 957533"/>
                <a:gd name="connsiteX0" fmla="*/ 8626 w 12229454"/>
                <a:gd name="connsiteY0" fmla="*/ 0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207034 h 957533"/>
                <a:gd name="connsiteX4" fmla="*/ 8626 w 12229454"/>
                <a:gd name="connsiteY4" fmla="*/ 0 h 957533"/>
                <a:gd name="connsiteX0" fmla="*/ 2512 w 12229454"/>
                <a:gd name="connsiteY0" fmla="*/ 13268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207034 h 957533"/>
                <a:gd name="connsiteX4" fmla="*/ 2512 w 12229454"/>
                <a:gd name="connsiteY4" fmla="*/ 13268 h 957533"/>
                <a:gd name="connsiteX0" fmla="*/ 2512 w 12229454"/>
                <a:gd name="connsiteY0" fmla="*/ 0 h 970801"/>
                <a:gd name="connsiteX1" fmla="*/ 12229454 w 12229454"/>
                <a:gd name="connsiteY1" fmla="*/ 13268 h 970801"/>
                <a:gd name="connsiteX2" fmla="*/ 12229454 w 12229454"/>
                <a:gd name="connsiteY2" fmla="*/ 970801 h 970801"/>
                <a:gd name="connsiteX3" fmla="*/ 0 w 12229454"/>
                <a:gd name="connsiteY3" fmla="*/ 220302 h 970801"/>
                <a:gd name="connsiteX4" fmla="*/ 2512 w 12229454"/>
                <a:gd name="connsiteY4" fmla="*/ 0 h 97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29454" h="970801">
                  <a:moveTo>
                    <a:pt x="2512" y="0"/>
                  </a:moveTo>
                  <a:lnTo>
                    <a:pt x="12229454" y="13268"/>
                  </a:lnTo>
                  <a:lnTo>
                    <a:pt x="12229454" y="970801"/>
                  </a:lnTo>
                  <a:lnTo>
                    <a:pt x="0" y="220302"/>
                  </a:lnTo>
                  <a:cubicBezTo>
                    <a:pt x="837" y="155713"/>
                    <a:pt x="1675" y="64589"/>
                    <a:pt x="2512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44" name="Овал 43">
            <a:extLst>
              <a:ext uri="{FF2B5EF4-FFF2-40B4-BE49-F238E27FC236}">
                <a16:creationId xmlns:a16="http://schemas.microsoft.com/office/drawing/2014/main" id="{9B5EF7C8-96F6-4C18-9975-E62ADE256C05}"/>
              </a:ext>
            </a:extLst>
          </p:cNvPr>
          <p:cNvSpPr/>
          <p:nvPr/>
        </p:nvSpPr>
        <p:spPr>
          <a:xfrm>
            <a:off x="70052" y="8963"/>
            <a:ext cx="843345" cy="6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1E7457-7777-429B-978C-80F5DD5C5D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53" y="123750"/>
            <a:ext cx="414564" cy="4572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59558B-63CE-498D-931E-06BA3703A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1" y="522519"/>
            <a:ext cx="1021773" cy="92456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F80FAA-86A2-4BEE-8ABB-C8489D7D072F}"/>
              </a:ext>
            </a:extLst>
          </p:cNvPr>
          <p:cNvSpPr/>
          <p:nvPr/>
        </p:nvSpPr>
        <p:spPr>
          <a:xfrm>
            <a:off x="1343025" y="6282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ПРОБЛЕМЫ: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5518C4-3947-4D9B-BCDF-C15E3FE3717F}"/>
              </a:ext>
            </a:extLst>
          </p:cNvPr>
          <p:cNvSpPr/>
          <p:nvPr/>
        </p:nvSpPr>
        <p:spPr>
          <a:xfrm>
            <a:off x="1343024" y="1102043"/>
            <a:ext cx="103346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Недостаточное информирование населения о проведении «репродуктивной диспансеризации» и просвещения по вопросам охраны репродуктивного здоровья;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Не были сформированы отдельные клинические маршруты по «репродуктивной диспансеризации» и диспансеризации взрослого населения;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Мобильные медицинские бригады по диспансеризации взрослого населения не были синхронизированы с мероприятиями по проведению «репродуктивной диспансеризации»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Низкий процент направления на II этап «репродуктивной диспансеризации» (менее 20%).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2BAC108-66C3-49AE-93C4-53F78060B5EB}"/>
              </a:ext>
            </a:extLst>
          </p:cNvPr>
          <p:cNvSpPr/>
          <p:nvPr/>
        </p:nvSpPr>
        <p:spPr>
          <a:xfrm>
            <a:off x="579037" y="3724633"/>
            <a:ext cx="112319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Диспансеризация для оценки репродуктивного здоровья Объем: </a:t>
            </a:r>
            <a:r>
              <a:rPr lang="ru-RU" b="1" dirty="0">
                <a:solidFill>
                  <a:srgbClr val="002060"/>
                </a:solidFill>
              </a:rPr>
              <a:t>253 054 женщин застрахованных </a:t>
            </a:r>
            <a:r>
              <a:rPr lang="ru-RU" dirty="0">
                <a:solidFill>
                  <a:srgbClr val="002060"/>
                </a:solidFill>
              </a:rPr>
              <a:t>(35 % - численности репродуктивного возраста)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0EEC3BC-4E27-4032-B4A4-5C499719D70C}"/>
              </a:ext>
            </a:extLst>
          </p:cNvPr>
          <p:cNvSpPr/>
          <p:nvPr/>
        </p:nvSpPr>
        <p:spPr>
          <a:xfrm>
            <a:off x="579037" y="3092887"/>
            <a:ext cx="8437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Программа государственных гарантий бесплатного оказания гражданам медицинской помощи Постановление Правительства РФ от 29.12.2025 № 2188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E9BA378-3EE3-4CE4-8019-507A89F8E9A5}"/>
              </a:ext>
            </a:extLst>
          </p:cNvPr>
          <p:cNvSpPr/>
          <p:nvPr/>
        </p:nvSpPr>
        <p:spPr>
          <a:xfrm>
            <a:off x="220342" y="6012315"/>
            <a:ext cx="10971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739A5-A481-4C63-80C0-0B50F7EF545A}"/>
              </a:ext>
            </a:extLst>
          </p:cNvPr>
          <p:cNvSpPr txBox="1"/>
          <p:nvPr/>
        </p:nvSpPr>
        <p:spPr>
          <a:xfrm>
            <a:off x="4797978" y="40016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0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59">
            <a:extLst>
              <a:ext uri="{FF2B5EF4-FFF2-40B4-BE49-F238E27FC236}">
                <a16:creationId xmlns:a16="http://schemas.microsoft.com/office/drawing/2014/main" id="{11655D93-563F-499D-8A8C-1A501EF35E44}"/>
              </a:ext>
            </a:extLst>
          </p:cNvPr>
          <p:cNvSpPr/>
          <p:nvPr/>
        </p:nvSpPr>
        <p:spPr>
          <a:xfrm>
            <a:off x="857877" y="2459889"/>
            <a:ext cx="10997050" cy="283287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r>
              <a:rPr lang="ru-RU" sz="2000" dirty="0">
                <a:solidFill>
                  <a:schemeClr val="tx2"/>
                </a:solidFill>
              </a:rPr>
              <a:t>1.1. оценку репродуктивного здоровья и репродуктивных установок с помощью вопросника - анамнестической анкеты для женщин 18-49 лет (Приложение №1) (</a:t>
            </a:r>
            <a:r>
              <a:rPr lang="ru-RU" sz="2000" i="1" dirty="0">
                <a:solidFill>
                  <a:schemeClr val="tx2"/>
                </a:solidFill>
              </a:rPr>
              <a:t>медицинская услуга A01.30.026</a:t>
            </a:r>
            <a:r>
              <a:rPr lang="ru-RU" sz="2000" dirty="0">
                <a:solidFill>
                  <a:schemeClr val="tx2"/>
                </a:solidFill>
              </a:rPr>
              <a:t>);</a:t>
            </a:r>
          </a:p>
          <a:p>
            <a:endParaRPr lang="ru-RU" sz="2000" dirty="0">
              <a:solidFill>
                <a:schemeClr val="tx2"/>
              </a:solidFill>
            </a:endParaRPr>
          </a:p>
          <a:p>
            <a:r>
              <a:rPr lang="ru-RU" sz="2000" dirty="0">
                <a:solidFill>
                  <a:schemeClr val="tx2"/>
                </a:solidFill>
              </a:rPr>
              <a:t>гинекологический осмотр с визуальным осмотром наружных половых органов (</a:t>
            </a:r>
            <a:r>
              <a:rPr lang="ru-RU" sz="2000" i="1" dirty="0">
                <a:solidFill>
                  <a:schemeClr val="tx2"/>
                </a:solidFill>
              </a:rPr>
              <a:t>медицинская услуга A01.20.002</a:t>
            </a:r>
            <a:r>
              <a:rPr lang="ru-RU" sz="2000" dirty="0">
                <a:solidFill>
                  <a:schemeClr val="tx2"/>
                </a:solidFill>
              </a:rPr>
              <a:t>), осмотром влагалища и шейки матки в зеркалах (</a:t>
            </a:r>
            <a:r>
              <a:rPr lang="ru-RU" sz="2000" i="1" dirty="0">
                <a:solidFill>
                  <a:schemeClr val="tx2"/>
                </a:solidFill>
              </a:rPr>
              <a:t>медицинская услуга A02.20.001</a:t>
            </a:r>
            <a:r>
              <a:rPr lang="ru-RU" sz="2000" dirty="0">
                <a:solidFill>
                  <a:schemeClr val="tx2"/>
                </a:solidFill>
              </a:rPr>
              <a:t>) с забором материала на исследование, </a:t>
            </a:r>
            <a:r>
              <a:rPr lang="ru-RU" sz="2000" dirty="0" err="1">
                <a:solidFill>
                  <a:schemeClr val="tx2"/>
                </a:solidFill>
              </a:rPr>
              <a:t>бимануальным</a:t>
            </a:r>
            <a:r>
              <a:rPr lang="ru-RU" sz="2000" dirty="0">
                <a:solidFill>
                  <a:schemeClr val="tx2"/>
                </a:solidFill>
              </a:rPr>
              <a:t> влагалищным исследованием (</a:t>
            </a:r>
            <a:r>
              <a:rPr lang="ru-RU" sz="2000" i="1" dirty="0">
                <a:solidFill>
                  <a:schemeClr val="tx2"/>
                </a:solidFill>
              </a:rPr>
              <a:t>медицинская услуга A01.20.003</a:t>
            </a:r>
            <a:r>
              <a:rPr lang="ru-RU" sz="2000" dirty="0">
                <a:solidFill>
                  <a:schemeClr val="tx2"/>
                </a:solidFill>
              </a:rPr>
              <a:t>);</a:t>
            </a:r>
          </a:p>
          <a:p>
            <a:endParaRPr lang="ru-RU" sz="2000" dirty="0">
              <a:solidFill>
                <a:schemeClr val="tx2"/>
              </a:solidFill>
            </a:endParaRPr>
          </a:p>
          <a:p>
            <a:r>
              <a:rPr lang="ru-RU" sz="2000" dirty="0">
                <a:solidFill>
                  <a:schemeClr val="tx2"/>
                </a:solidFill>
              </a:rPr>
              <a:t>1.2. пальпацию молочных желез (</a:t>
            </a:r>
            <a:r>
              <a:rPr lang="ru-RU" sz="2000" i="1" dirty="0">
                <a:solidFill>
                  <a:schemeClr val="tx2"/>
                </a:solidFill>
              </a:rPr>
              <a:t>медицинская услуга A01.20.006</a:t>
            </a:r>
            <a:r>
              <a:rPr lang="ru-RU" sz="2000" dirty="0">
                <a:solidFill>
                  <a:schemeClr val="tx2"/>
                </a:solidFill>
              </a:rPr>
              <a:t>) 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и визуальное исследование молочных желез (</a:t>
            </a:r>
            <a:r>
              <a:rPr lang="ru-RU" sz="2000" i="1" dirty="0">
                <a:solidFill>
                  <a:schemeClr val="tx2"/>
                </a:solidFill>
              </a:rPr>
              <a:t>медицинская услуга A01.20.005</a:t>
            </a:r>
            <a:r>
              <a:rPr lang="ru-RU" sz="2000" dirty="0">
                <a:solidFill>
                  <a:schemeClr val="tx2"/>
                </a:solidFill>
              </a:rPr>
              <a:t>);</a:t>
            </a:r>
          </a:p>
          <a:p>
            <a:endParaRPr lang="ru-RU" sz="2000" dirty="0">
              <a:solidFill>
                <a:schemeClr val="tx2"/>
              </a:solidFill>
            </a:endParaRPr>
          </a:p>
          <a:p>
            <a:r>
              <a:rPr lang="ru-RU" sz="2000" dirty="0">
                <a:solidFill>
                  <a:schemeClr val="tx2"/>
                </a:solidFill>
              </a:rPr>
              <a:t>1.3. индивидуальное консультирование по вопросам репродуктивного здоровья, репродуктивных установок и мотивации на рождение детей (Приложение №2).</a:t>
            </a:r>
          </a:p>
        </p:txBody>
      </p:sp>
      <p:grpSp>
        <p:nvGrpSpPr>
          <p:cNvPr id="5" name="Группа 37"/>
          <p:cNvGrpSpPr/>
          <p:nvPr/>
        </p:nvGrpSpPr>
        <p:grpSpPr>
          <a:xfrm>
            <a:off x="2" y="33341"/>
            <a:ext cx="12192001" cy="489178"/>
            <a:chOff x="-18474" y="-7733"/>
            <a:chExt cx="12192001" cy="620618"/>
          </a:xfrm>
        </p:grpSpPr>
        <p:sp>
          <p:nvSpPr>
            <p:cNvPr id="38" name="Прямоугольный треугольник 5"/>
            <p:cNvSpPr/>
            <p:nvPr/>
          </p:nvSpPr>
          <p:spPr>
            <a:xfrm rot="5400000" flipH="1" flipV="1">
              <a:off x="5861659" y="-5698982"/>
              <a:ext cx="431735" cy="12192000"/>
            </a:xfrm>
            <a:custGeom>
              <a:avLst/>
              <a:gdLst>
                <a:gd name="connsiteX0" fmla="*/ 0 w 962025"/>
                <a:gd name="connsiteY0" fmla="*/ 1409700 h 1409700"/>
                <a:gd name="connsiteX1" fmla="*/ 0 w 962025"/>
                <a:gd name="connsiteY1" fmla="*/ 0 h 1409700"/>
                <a:gd name="connsiteX2" fmla="*/ 962025 w 962025"/>
                <a:gd name="connsiteY2" fmla="*/ 1409700 h 1409700"/>
                <a:gd name="connsiteX3" fmla="*/ 0 w 962025"/>
                <a:gd name="connsiteY3" fmla="*/ 1409700 h 1409700"/>
                <a:gd name="connsiteX0" fmla="*/ 0 w 962025"/>
                <a:gd name="connsiteY0" fmla="*/ 904874 h 904874"/>
                <a:gd name="connsiteX1" fmla="*/ 0 w 962025"/>
                <a:gd name="connsiteY1" fmla="*/ 0 h 904874"/>
                <a:gd name="connsiteX2" fmla="*/ 962025 w 962025"/>
                <a:gd name="connsiteY2" fmla="*/ 904874 h 904874"/>
                <a:gd name="connsiteX3" fmla="*/ 0 w 962025"/>
                <a:gd name="connsiteY3" fmla="*/ 904874 h 904874"/>
                <a:gd name="connsiteX0" fmla="*/ 0 w 1200153"/>
                <a:gd name="connsiteY0" fmla="*/ 904874 h 904874"/>
                <a:gd name="connsiteX1" fmla="*/ 0 w 1200153"/>
                <a:gd name="connsiteY1" fmla="*/ 0 h 904874"/>
                <a:gd name="connsiteX2" fmla="*/ 1200153 w 1200153"/>
                <a:gd name="connsiteY2" fmla="*/ 904874 h 904874"/>
                <a:gd name="connsiteX3" fmla="*/ 0 w 1200153"/>
                <a:gd name="connsiteY3" fmla="*/ 904874 h 904874"/>
                <a:gd name="connsiteX0" fmla="*/ 0 w 1733556"/>
                <a:gd name="connsiteY0" fmla="*/ 904874 h 904874"/>
                <a:gd name="connsiteX1" fmla="*/ 0 w 1733556"/>
                <a:gd name="connsiteY1" fmla="*/ 0 h 904874"/>
                <a:gd name="connsiteX2" fmla="*/ 1733556 w 1733556"/>
                <a:gd name="connsiteY2" fmla="*/ 752474 h 904874"/>
                <a:gd name="connsiteX3" fmla="*/ 0 w 1733556"/>
                <a:gd name="connsiteY3" fmla="*/ 904874 h 904874"/>
                <a:gd name="connsiteX0" fmla="*/ 0 w 1743081"/>
                <a:gd name="connsiteY0" fmla="*/ 904874 h 904874"/>
                <a:gd name="connsiteX1" fmla="*/ 0 w 1743081"/>
                <a:gd name="connsiteY1" fmla="*/ 0 h 904874"/>
                <a:gd name="connsiteX2" fmla="*/ 1743081 w 1743081"/>
                <a:gd name="connsiteY2" fmla="*/ 876299 h 904874"/>
                <a:gd name="connsiteX3" fmla="*/ 0 w 1743081"/>
                <a:gd name="connsiteY3" fmla="*/ 904874 h 904874"/>
                <a:gd name="connsiteX0" fmla="*/ 0 w 2532060"/>
                <a:gd name="connsiteY0" fmla="*/ 904874 h 904874"/>
                <a:gd name="connsiteX1" fmla="*/ 0 w 2532060"/>
                <a:gd name="connsiteY1" fmla="*/ 0 h 904874"/>
                <a:gd name="connsiteX2" fmla="*/ 2532061 w 2532060"/>
                <a:gd name="connsiteY2" fmla="*/ 886359 h 904874"/>
                <a:gd name="connsiteX3" fmla="*/ 0 w 2532060"/>
                <a:gd name="connsiteY3" fmla="*/ 904874 h 904874"/>
                <a:gd name="connsiteX0" fmla="*/ 0 w 2825634"/>
                <a:gd name="connsiteY0" fmla="*/ 904874 h 904874"/>
                <a:gd name="connsiteX1" fmla="*/ 0 w 2825634"/>
                <a:gd name="connsiteY1" fmla="*/ 0 h 904874"/>
                <a:gd name="connsiteX2" fmla="*/ 2825634 w 2825634"/>
                <a:gd name="connsiteY2" fmla="*/ 896420 h 904874"/>
                <a:gd name="connsiteX3" fmla="*/ 0 w 2825634"/>
                <a:gd name="connsiteY3" fmla="*/ 904874 h 904874"/>
                <a:gd name="connsiteX0" fmla="*/ 0 w 3137558"/>
                <a:gd name="connsiteY0" fmla="*/ 904874 h 904874"/>
                <a:gd name="connsiteX1" fmla="*/ 0 w 3137558"/>
                <a:gd name="connsiteY1" fmla="*/ 0 h 904874"/>
                <a:gd name="connsiteX2" fmla="*/ 3137559 w 3137558"/>
                <a:gd name="connsiteY2" fmla="*/ 896419 h 904874"/>
                <a:gd name="connsiteX3" fmla="*/ 0 w 3137558"/>
                <a:gd name="connsiteY3" fmla="*/ 904874 h 904874"/>
                <a:gd name="connsiteX0" fmla="*/ 0 w 3172210"/>
                <a:gd name="connsiteY0" fmla="*/ 904874 h 904874"/>
                <a:gd name="connsiteX1" fmla="*/ 0 w 3172210"/>
                <a:gd name="connsiteY1" fmla="*/ 0 h 904874"/>
                <a:gd name="connsiteX2" fmla="*/ 3172210 w 3172210"/>
                <a:gd name="connsiteY2" fmla="*/ 903945 h 904874"/>
                <a:gd name="connsiteX3" fmla="*/ 0 w 3172210"/>
                <a:gd name="connsiteY3" fmla="*/ 904874 h 904874"/>
                <a:gd name="connsiteX0" fmla="*/ 0 w 3283862"/>
                <a:gd name="connsiteY0" fmla="*/ 904874 h 904874"/>
                <a:gd name="connsiteX1" fmla="*/ 0 w 3283862"/>
                <a:gd name="connsiteY1" fmla="*/ 0 h 904874"/>
                <a:gd name="connsiteX2" fmla="*/ 3283862 w 3283862"/>
                <a:gd name="connsiteY2" fmla="*/ 904397 h 904874"/>
                <a:gd name="connsiteX3" fmla="*/ 0 w 3283862"/>
                <a:gd name="connsiteY3" fmla="*/ 904874 h 904874"/>
                <a:gd name="connsiteX0" fmla="*/ 0 w 3116384"/>
                <a:gd name="connsiteY0" fmla="*/ 904874 h 906207"/>
                <a:gd name="connsiteX1" fmla="*/ 0 w 3116384"/>
                <a:gd name="connsiteY1" fmla="*/ 0 h 906207"/>
                <a:gd name="connsiteX2" fmla="*/ 3116384 w 3116384"/>
                <a:gd name="connsiteY2" fmla="*/ 906207 h 906207"/>
                <a:gd name="connsiteX3" fmla="*/ 0 w 3116384"/>
                <a:gd name="connsiteY3" fmla="*/ 904874 h 906207"/>
                <a:gd name="connsiteX0" fmla="*/ 69783 w 3116384"/>
                <a:gd name="connsiteY0" fmla="*/ 906007 h 906207"/>
                <a:gd name="connsiteX1" fmla="*/ 0 w 3116384"/>
                <a:gd name="connsiteY1" fmla="*/ 0 h 906207"/>
                <a:gd name="connsiteX2" fmla="*/ 3116384 w 3116384"/>
                <a:gd name="connsiteY2" fmla="*/ 906207 h 906207"/>
                <a:gd name="connsiteX3" fmla="*/ 69783 w 3116384"/>
                <a:gd name="connsiteY3" fmla="*/ 906007 h 90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6384" h="906207">
                  <a:moveTo>
                    <a:pt x="69783" y="906007"/>
                  </a:moveTo>
                  <a:lnTo>
                    <a:pt x="0" y="0"/>
                  </a:lnTo>
                  <a:lnTo>
                    <a:pt x="3116384" y="906207"/>
                  </a:lnTo>
                  <a:lnTo>
                    <a:pt x="69783" y="906007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" name="Прямоугольник 4"/>
            <p:cNvSpPr/>
            <p:nvPr/>
          </p:nvSpPr>
          <p:spPr>
            <a:xfrm flipH="1">
              <a:off x="-18474" y="-7733"/>
              <a:ext cx="12191997" cy="565896"/>
            </a:xfrm>
            <a:custGeom>
              <a:avLst/>
              <a:gdLst>
                <a:gd name="connsiteX0" fmla="*/ 0 w 12220828"/>
                <a:gd name="connsiteY0" fmla="*/ 0 h 457201"/>
                <a:gd name="connsiteX1" fmla="*/ 12220828 w 12220828"/>
                <a:gd name="connsiteY1" fmla="*/ 0 h 457201"/>
                <a:gd name="connsiteX2" fmla="*/ 12220828 w 12220828"/>
                <a:gd name="connsiteY2" fmla="*/ 457201 h 457201"/>
                <a:gd name="connsiteX3" fmla="*/ 0 w 12220828"/>
                <a:gd name="connsiteY3" fmla="*/ 457201 h 457201"/>
                <a:gd name="connsiteX4" fmla="*/ 0 w 12220828"/>
                <a:gd name="connsiteY4" fmla="*/ 0 h 457201"/>
                <a:gd name="connsiteX0" fmla="*/ 0 w 12220828"/>
                <a:gd name="connsiteY0" fmla="*/ 0 h 957533"/>
                <a:gd name="connsiteX1" fmla="*/ 12220828 w 12220828"/>
                <a:gd name="connsiteY1" fmla="*/ 0 h 957533"/>
                <a:gd name="connsiteX2" fmla="*/ 12220828 w 12220828"/>
                <a:gd name="connsiteY2" fmla="*/ 957533 h 957533"/>
                <a:gd name="connsiteX3" fmla="*/ 0 w 12220828"/>
                <a:gd name="connsiteY3" fmla="*/ 457201 h 957533"/>
                <a:gd name="connsiteX4" fmla="*/ 0 w 12220828"/>
                <a:gd name="connsiteY4" fmla="*/ 0 h 957533"/>
                <a:gd name="connsiteX0" fmla="*/ 8626 w 12229454"/>
                <a:gd name="connsiteY0" fmla="*/ 0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198408 h 957533"/>
                <a:gd name="connsiteX4" fmla="*/ 8626 w 12229454"/>
                <a:gd name="connsiteY4" fmla="*/ 0 h 957533"/>
                <a:gd name="connsiteX0" fmla="*/ 8626 w 12229454"/>
                <a:gd name="connsiteY0" fmla="*/ 0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207034 h 957533"/>
                <a:gd name="connsiteX4" fmla="*/ 8626 w 12229454"/>
                <a:gd name="connsiteY4" fmla="*/ 0 h 957533"/>
                <a:gd name="connsiteX0" fmla="*/ 2512 w 12229454"/>
                <a:gd name="connsiteY0" fmla="*/ 13268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207034 h 957533"/>
                <a:gd name="connsiteX4" fmla="*/ 2512 w 12229454"/>
                <a:gd name="connsiteY4" fmla="*/ 13268 h 957533"/>
                <a:gd name="connsiteX0" fmla="*/ 2512 w 12229454"/>
                <a:gd name="connsiteY0" fmla="*/ 0 h 970801"/>
                <a:gd name="connsiteX1" fmla="*/ 12229454 w 12229454"/>
                <a:gd name="connsiteY1" fmla="*/ 13268 h 970801"/>
                <a:gd name="connsiteX2" fmla="*/ 12229454 w 12229454"/>
                <a:gd name="connsiteY2" fmla="*/ 970801 h 970801"/>
                <a:gd name="connsiteX3" fmla="*/ 0 w 12229454"/>
                <a:gd name="connsiteY3" fmla="*/ 220302 h 970801"/>
                <a:gd name="connsiteX4" fmla="*/ 2512 w 12229454"/>
                <a:gd name="connsiteY4" fmla="*/ 0 h 97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29454" h="970801">
                  <a:moveTo>
                    <a:pt x="2512" y="0"/>
                  </a:moveTo>
                  <a:lnTo>
                    <a:pt x="12229454" y="13268"/>
                  </a:lnTo>
                  <a:lnTo>
                    <a:pt x="12229454" y="970801"/>
                  </a:lnTo>
                  <a:lnTo>
                    <a:pt x="0" y="220302"/>
                  </a:lnTo>
                  <a:cubicBezTo>
                    <a:pt x="837" y="155713"/>
                    <a:pt x="1675" y="64589"/>
                    <a:pt x="2512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44" name="Овал 43">
            <a:extLst>
              <a:ext uri="{FF2B5EF4-FFF2-40B4-BE49-F238E27FC236}">
                <a16:creationId xmlns:a16="http://schemas.microsoft.com/office/drawing/2014/main" id="{9B5EF7C8-96F6-4C18-9975-E62ADE256C05}"/>
              </a:ext>
            </a:extLst>
          </p:cNvPr>
          <p:cNvSpPr/>
          <p:nvPr/>
        </p:nvSpPr>
        <p:spPr>
          <a:xfrm>
            <a:off x="70052" y="8963"/>
            <a:ext cx="843345" cy="6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1E7457-7777-429B-978C-80F5DD5C5D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53" y="123750"/>
            <a:ext cx="414564" cy="4572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59558B-63CE-498D-931E-06BA3703A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1" y="522519"/>
            <a:ext cx="1021773" cy="92456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FF9B6B5-5C16-4BC1-90E1-23955C221F72}"/>
              </a:ext>
            </a:extLst>
          </p:cNvPr>
          <p:cNvSpPr/>
          <p:nvPr/>
        </p:nvSpPr>
        <p:spPr>
          <a:xfrm>
            <a:off x="857877" y="688075"/>
            <a:ext cx="101364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этап ДОРЗ у женщин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Прием (осмотр, консультация) первичный (</a:t>
            </a:r>
            <a:r>
              <a:rPr lang="ru-RU" sz="2000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медицинская услуга –B01.001.001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который включает:</a:t>
            </a:r>
            <a:endParaRPr lang="ru-RU" sz="16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117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59">
            <a:extLst>
              <a:ext uri="{FF2B5EF4-FFF2-40B4-BE49-F238E27FC236}">
                <a16:creationId xmlns:a16="http://schemas.microsoft.com/office/drawing/2014/main" id="{11655D93-563F-499D-8A8C-1A501EF35E44}"/>
              </a:ext>
            </a:extLst>
          </p:cNvPr>
          <p:cNvSpPr/>
          <p:nvPr/>
        </p:nvSpPr>
        <p:spPr>
          <a:xfrm>
            <a:off x="1066710" y="2180191"/>
            <a:ext cx="3113087" cy="29686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37"/>
          <p:cNvGrpSpPr/>
          <p:nvPr/>
        </p:nvGrpSpPr>
        <p:grpSpPr>
          <a:xfrm>
            <a:off x="2" y="33341"/>
            <a:ext cx="12192001" cy="489178"/>
            <a:chOff x="-18474" y="-7733"/>
            <a:chExt cx="12192001" cy="620618"/>
          </a:xfrm>
        </p:grpSpPr>
        <p:sp>
          <p:nvSpPr>
            <p:cNvPr id="38" name="Прямоугольный треугольник 5"/>
            <p:cNvSpPr/>
            <p:nvPr/>
          </p:nvSpPr>
          <p:spPr>
            <a:xfrm rot="5400000" flipH="1" flipV="1">
              <a:off x="5861659" y="-5698982"/>
              <a:ext cx="431735" cy="12192000"/>
            </a:xfrm>
            <a:custGeom>
              <a:avLst/>
              <a:gdLst>
                <a:gd name="connsiteX0" fmla="*/ 0 w 962025"/>
                <a:gd name="connsiteY0" fmla="*/ 1409700 h 1409700"/>
                <a:gd name="connsiteX1" fmla="*/ 0 w 962025"/>
                <a:gd name="connsiteY1" fmla="*/ 0 h 1409700"/>
                <a:gd name="connsiteX2" fmla="*/ 962025 w 962025"/>
                <a:gd name="connsiteY2" fmla="*/ 1409700 h 1409700"/>
                <a:gd name="connsiteX3" fmla="*/ 0 w 962025"/>
                <a:gd name="connsiteY3" fmla="*/ 1409700 h 1409700"/>
                <a:gd name="connsiteX0" fmla="*/ 0 w 962025"/>
                <a:gd name="connsiteY0" fmla="*/ 904874 h 904874"/>
                <a:gd name="connsiteX1" fmla="*/ 0 w 962025"/>
                <a:gd name="connsiteY1" fmla="*/ 0 h 904874"/>
                <a:gd name="connsiteX2" fmla="*/ 962025 w 962025"/>
                <a:gd name="connsiteY2" fmla="*/ 904874 h 904874"/>
                <a:gd name="connsiteX3" fmla="*/ 0 w 962025"/>
                <a:gd name="connsiteY3" fmla="*/ 904874 h 904874"/>
                <a:gd name="connsiteX0" fmla="*/ 0 w 1200153"/>
                <a:gd name="connsiteY0" fmla="*/ 904874 h 904874"/>
                <a:gd name="connsiteX1" fmla="*/ 0 w 1200153"/>
                <a:gd name="connsiteY1" fmla="*/ 0 h 904874"/>
                <a:gd name="connsiteX2" fmla="*/ 1200153 w 1200153"/>
                <a:gd name="connsiteY2" fmla="*/ 904874 h 904874"/>
                <a:gd name="connsiteX3" fmla="*/ 0 w 1200153"/>
                <a:gd name="connsiteY3" fmla="*/ 904874 h 904874"/>
                <a:gd name="connsiteX0" fmla="*/ 0 w 1733556"/>
                <a:gd name="connsiteY0" fmla="*/ 904874 h 904874"/>
                <a:gd name="connsiteX1" fmla="*/ 0 w 1733556"/>
                <a:gd name="connsiteY1" fmla="*/ 0 h 904874"/>
                <a:gd name="connsiteX2" fmla="*/ 1733556 w 1733556"/>
                <a:gd name="connsiteY2" fmla="*/ 752474 h 904874"/>
                <a:gd name="connsiteX3" fmla="*/ 0 w 1733556"/>
                <a:gd name="connsiteY3" fmla="*/ 904874 h 904874"/>
                <a:gd name="connsiteX0" fmla="*/ 0 w 1743081"/>
                <a:gd name="connsiteY0" fmla="*/ 904874 h 904874"/>
                <a:gd name="connsiteX1" fmla="*/ 0 w 1743081"/>
                <a:gd name="connsiteY1" fmla="*/ 0 h 904874"/>
                <a:gd name="connsiteX2" fmla="*/ 1743081 w 1743081"/>
                <a:gd name="connsiteY2" fmla="*/ 876299 h 904874"/>
                <a:gd name="connsiteX3" fmla="*/ 0 w 1743081"/>
                <a:gd name="connsiteY3" fmla="*/ 904874 h 904874"/>
                <a:gd name="connsiteX0" fmla="*/ 0 w 2532060"/>
                <a:gd name="connsiteY0" fmla="*/ 904874 h 904874"/>
                <a:gd name="connsiteX1" fmla="*/ 0 w 2532060"/>
                <a:gd name="connsiteY1" fmla="*/ 0 h 904874"/>
                <a:gd name="connsiteX2" fmla="*/ 2532061 w 2532060"/>
                <a:gd name="connsiteY2" fmla="*/ 886359 h 904874"/>
                <a:gd name="connsiteX3" fmla="*/ 0 w 2532060"/>
                <a:gd name="connsiteY3" fmla="*/ 904874 h 904874"/>
                <a:gd name="connsiteX0" fmla="*/ 0 w 2825634"/>
                <a:gd name="connsiteY0" fmla="*/ 904874 h 904874"/>
                <a:gd name="connsiteX1" fmla="*/ 0 w 2825634"/>
                <a:gd name="connsiteY1" fmla="*/ 0 h 904874"/>
                <a:gd name="connsiteX2" fmla="*/ 2825634 w 2825634"/>
                <a:gd name="connsiteY2" fmla="*/ 896420 h 904874"/>
                <a:gd name="connsiteX3" fmla="*/ 0 w 2825634"/>
                <a:gd name="connsiteY3" fmla="*/ 904874 h 904874"/>
                <a:gd name="connsiteX0" fmla="*/ 0 w 3137558"/>
                <a:gd name="connsiteY0" fmla="*/ 904874 h 904874"/>
                <a:gd name="connsiteX1" fmla="*/ 0 w 3137558"/>
                <a:gd name="connsiteY1" fmla="*/ 0 h 904874"/>
                <a:gd name="connsiteX2" fmla="*/ 3137559 w 3137558"/>
                <a:gd name="connsiteY2" fmla="*/ 896419 h 904874"/>
                <a:gd name="connsiteX3" fmla="*/ 0 w 3137558"/>
                <a:gd name="connsiteY3" fmla="*/ 904874 h 904874"/>
                <a:gd name="connsiteX0" fmla="*/ 0 w 3172210"/>
                <a:gd name="connsiteY0" fmla="*/ 904874 h 904874"/>
                <a:gd name="connsiteX1" fmla="*/ 0 w 3172210"/>
                <a:gd name="connsiteY1" fmla="*/ 0 h 904874"/>
                <a:gd name="connsiteX2" fmla="*/ 3172210 w 3172210"/>
                <a:gd name="connsiteY2" fmla="*/ 903945 h 904874"/>
                <a:gd name="connsiteX3" fmla="*/ 0 w 3172210"/>
                <a:gd name="connsiteY3" fmla="*/ 904874 h 904874"/>
                <a:gd name="connsiteX0" fmla="*/ 0 w 3283862"/>
                <a:gd name="connsiteY0" fmla="*/ 904874 h 904874"/>
                <a:gd name="connsiteX1" fmla="*/ 0 w 3283862"/>
                <a:gd name="connsiteY1" fmla="*/ 0 h 904874"/>
                <a:gd name="connsiteX2" fmla="*/ 3283862 w 3283862"/>
                <a:gd name="connsiteY2" fmla="*/ 904397 h 904874"/>
                <a:gd name="connsiteX3" fmla="*/ 0 w 3283862"/>
                <a:gd name="connsiteY3" fmla="*/ 904874 h 904874"/>
                <a:gd name="connsiteX0" fmla="*/ 0 w 3116384"/>
                <a:gd name="connsiteY0" fmla="*/ 904874 h 906207"/>
                <a:gd name="connsiteX1" fmla="*/ 0 w 3116384"/>
                <a:gd name="connsiteY1" fmla="*/ 0 h 906207"/>
                <a:gd name="connsiteX2" fmla="*/ 3116384 w 3116384"/>
                <a:gd name="connsiteY2" fmla="*/ 906207 h 906207"/>
                <a:gd name="connsiteX3" fmla="*/ 0 w 3116384"/>
                <a:gd name="connsiteY3" fmla="*/ 904874 h 906207"/>
                <a:gd name="connsiteX0" fmla="*/ 69783 w 3116384"/>
                <a:gd name="connsiteY0" fmla="*/ 906007 h 906207"/>
                <a:gd name="connsiteX1" fmla="*/ 0 w 3116384"/>
                <a:gd name="connsiteY1" fmla="*/ 0 h 906207"/>
                <a:gd name="connsiteX2" fmla="*/ 3116384 w 3116384"/>
                <a:gd name="connsiteY2" fmla="*/ 906207 h 906207"/>
                <a:gd name="connsiteX3" fmla="*/ 69783 w 3116384"/>
                <a:gd name="connsiteY3" fmla="*/ 906007 h 90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6384" h="906207">
                  <a:moveTo>
                    <a:pt x="69783" y="906007"/>
                  </a:moveTo>
                  <a:lnTo>
                    <a:pt x="0" y="0"/>
                  </a:lnTo>
                  <a:lnTo>
                    <a:pt x="3116384" y="906207"/>
                  </a:lnTo>
                  <a:lnTo>
                    <a:pt x="69783" y="906007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" name="Прямоугольник 4"/>
            <p:cNvSpPr/>
            <p:nvPr/>
          </p:nvSpPr>
          <p:spPr>
            <a:xfrm flipH="1">
              <a:off x="-18474" y="-7733"/>
              <a:ext cx="12191997" cy="565896"/>
            </a:xfrm>
            <a:custGeom>
              <a:avLst/>
              <a:gdLst>
                <a:gd name="connsiteX0" fmla="*/ 0 w 12220828"/>
                <a:gd name="connsiteY0" fmla="*/ 0 h 457201"/>
                <a:gd name="connsiteX1" fmla="*/ 12220828 w 12220828"/>
                <a:gd name="connsiteY1" fmla="*/ 0 h 457201"/>
                <a:gd name="connsiteX2" fmla="*/ 12220828 w 12220828"/>
                <a:gd name="connsiteY2" fmla="*/ 457201 h 457201"/>
                <a:gd name="connsiteX3" fmla="*/ 0 w 12220828"/>
                <a:gd name="connsiteY3" fmla="*/ 457201 h 457201"/>
                <a:gd name="connsiteX4" fmla="*/ 0 w 12220828"/>
                <a:gd name="connsiteY4" fmla="*/ 0 h 457201"/>
                <a:gd name="connsiteX0" fmla="*/ 0 w 12220828"/>
                <a:gd name="connsiteY0" fmla="*/ 0 h 957533"/>
                <a:gd name="connsiteX1" fmla="*/ 12220828 w 12220828"/>
                <a:gd name="connsiteY1" fmla="*/ 0 h 957533"/>
                <a:gd name="connsiteX2" fmla="*/ 12220828 w 12220828"/>
                <a:gd name="connsiteY2" fmla="*/ 957533 h 957533"/>
                <a:gd name="connsiteX3" fmla="*/ 0 w 12220828"/>
                <a:gd name="connsiteY3" fmla="*/ 457201 h 957533"/>
                <a:gd name="connsiteX4" fmla="*/ 0 w 12220828"/>
                <a:gd name="connsiteY4" fmla="*/ 0 h 957533"/>
                <a:gd name="connsiteX0" fmla="*/ 8626 w 12229454"/>
                <a:gd name="connsiteY0" fmla="*/ 0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198408 h 957533"/>
                <a:gd name="connsiteX4" fmla="*/ 8626 w 12229454"/>
                <a:gd name="connsiteY4" fmla="*/ 0 h 957533"/>
                <a:gd name="connsiteX0" fmla="*/ 8626 w 12229454"/>
                <a:gd name="connsiteY0" fmla="*/ 0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207034 h 957533"/>
                <a:gd name="connsiteX4" fmla="*/ 8626 w 12229454"/>
                <a:gd name="connsiteY4" fmla="*/ 0 h 957533"/>
                <a:gd name="connsiteX0" fmla="*/ 2512 w 12229454"/>
                <a:gd name="connsiteY0" fmla="*/ 13268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207034 h 957533"/>
                <a:gd name="connsiteX4" fmla="*/ 2512 w 12229454"/>
                <a:gd name="connsiteY4" fmla="*/ 13268 h 957533"/>
                <a:gd name="connsiteX0" fmla="*/ 2512 w 12229454"/>
                <a:gd name="connsiteY0" fmla="*/ 0 h 970801"/>
                <a:gd name="connsiteX1" fmla="*/ 12229454 w 12229454"/>
                <a:gd name="connsiteY1" fmla="*/ 13268 h 970801"/>
                <a:gd name="connsiteX2" fmla="*/ 12229454 w 12229454"/>
                <a:gd name="connsiteY2" fmla="*/ 970801 h 970801"/>
                <a:gd name="connsiteX3" fmla="*/ 0 w 12229454"/>
                <a:gd name="connsiteY3" fmla="*/ 220302 h 970801"/>
                <a:gd name="connsiteX4" fmla="*/ 2512 w 12229454"/>
                <a:gd name="connsiteY4" fmla="*/ 0 h 97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29454" h="970801">
                  <a:moveTo>
                    <a:pt x="2512" y="0"/>
                  </a:moveTo>
                  <a:lnTo>
                    <a:pt x="12229454" y="13268"/>
                  </a:lnTo>
                  <a:lnTo>
                    <a:pt x="12229454" y="970801"/>
                  </a:lnTo>
                  <a:lnTo>
                    <a:pt x="0" y="220302"/>
                  </a:lnTo>
                  <a:cubicBezTo>
                    <a:pt x="837" y="155713"/>
                    <a:pt x="1675" y="64589"/>
                    <a:pt x="2512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44" name="Овал 43">
            <a:extLst>
              <a:ext uri="{FF2B5EF4-FFF2-40B4-BE49-F238E27FC236}">
                <a16:creationId xmlns:a16="http://schemas.microsoft.com/office/drawing/2014/main" id="{9B5EF7C8-96F6-4C18-9975-E62ADE256C05}"/>
              </a:ext>
            </a:extLst>
          </p:cNvPr>
          <p:cNvSpPr/>
          <p:nvPr/>
        </p:nvSpPr>
        <p:spPr>
          <a:xfrm>
            <a:off x="70052" y="8963"/>
            <a:ext cx="843345" cy="6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1E7457-7777-429B-978C-80F5DD5C5D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53" y="123750"/>
            <a:ext cx="414564" cy="4572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59558B-63CE-498D-931E-06BA3703A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1" y="522519"/>
            <a:ext cx="1021773" cy="92456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9593B2-6828-4E7C-8866-8EBB48BCF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083" y="646744"/>
            <a:ext cx="5343917" cy="543393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18BDED-ED66-488C-A6C1-F3B8F74F1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7407" y="628267"/>
            <a:ext cx="4272513" cy="442782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3FEF4B-FBE5-4377-9593-526BEEBC2F55}"/>
              </a:ext>
            </a:extLst>
          </p:cNvPr>
          <p:cNvSpPr/>
          <p:nvPr/>
        </p:nvSpPr>
        <p:spPr>
          <a:xfrm>
            <a:off x="6096000" y="504639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При указании «0» на вопрос 61 анамнестической анкеты («Сколько детей Вы бы хотели иметь включая родившихся») рекомендовано направить пациентку на консультацию медицинского психолога с целью формирования у нее положительных установок на рождение детей.</a:t>
            </a:r>
          </a:p>
        </p:txBody>
      </p:sp>
    </p:spTree>
    <p:extLst>
      <p:ext uri="{BB962C8B-B14F-4D97-AF65-F5344CB8AC3E}">
        <p14:creationId xmlns:p14="http://schemas.microsoft.com/office/powerpoint/2010/main" val="1871383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59">
            <a:extLst>
              <a:ext uri="{FF2B5EF4-FFF2-40B4-BE49-F238E27FC236}">
                <a16:creationId xmlns:a16="http://schemas.microsoft.com/office/drawing/2014/main" id="{11655D93-563F-499D-8A8C-1A501EF35E44}"/>
              </a:ext>
            </a:extLst>
          </p:cNvPr>
          <p:cNvSpPr/>
          <p:nvPr/>
        </p:nvSpPr>
        <p:spPr>
          <a:xfrm>
            <a:off x="1066710" y="2180191"/>
            <a:ext cx="3113087" cy="29686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37"/>
          <p:cNvGrpSpPr/>
          <p:nvPr/>
        </p:nvGrpSpPr>
        <p:grpSpPr>
          <a:xfrm>
            <a:off x="2" y="33341"/>
            <a:ext cx="12192001" cy="489178"/>
            <a:chOff x="-18474" y="-7733"/>
            <a:chExt cx="12192001" cy="620618"/>
          </a:xfrm>
        </p:grpSpPr>
        <p:sp>
          <p:nvSpPr>
            <p:cNvPr id="38" name="Прямоугольный треугольник 5"/>
            <p:cNvSpPr/>
            <p:nvPr/>
          </p:nvSpPr>
          <p:spPr>
            <a:xfrm rot="5400000" flipH="1" flipV="1">
              <a:off x="5861659" y="-5698982"/>
              <a:ext cx="431735" cy="12192000"/>
            </a:xfrm>
            <a:custGeom>
              <a:avLst/>
              <a:gdLst>
                <a:gd name="connsiteX0" fmla="*/ 0 w 962025"/>
                <a:gd name="connsiteY0" fmla="*/ 1409700 h 1409700"/>
                <a:gd name="connsiteX1" fmla="*/ 0 w 962025"/>
                <a:gd name="connsiteY1" fmla="*/ 0 h 1409700"/>
                <a:gd name="connsiteX2" fmla="*/ 962025 w 962025"/>
                <a:gd name="connsiteY2" fmla="*/ 1409700 h 1409700"/>
                <a:gd name="connsiteX3" fmla="*/ 0 w 962025"/>
                <a:gd name="connsiteY3" fmla="*/ 1409700 h 1409700"/>
                <a:gd name="connsiteX0" fmla="*/ 0 w 962025"/>
                <a:gd name="connsiteY0" fmla="*/ 904874 h 904874"/>
                <a:gd name="connsiteX1" fmla="*/ 0 w 962025"/>
                <a:gd name="connsiteY1" fmla="*/ 0 h 904874"/>
                <a:gd name="connsiteX2" fmla="*/ 962025 w 962025"/>
                <a:gd name="connsiteY2" fmla="*/ 904874 h 904874"/>
                <a:gd name="connsiteX3" fmla="*/ 0 w 962025"/>
                <a:gd name="connsiteY3" fmla="*/ 904874 h 904874"/>
                <a:gd name="connsiteX0" fmla="*/ 0 w 1200153"/>
                <a:gd name="connsiteY0" fmla="*/ 904874 h 904874"/>
                <a:gd name="connsiteX1" fmla="*/ 0 w 1200153"/>
                <a:gd name="connsiteY1" fmla="*/ 0 h 904874"/>
                <a:gd name="connsiteX2" fmla="*/ 1200153 w 1200153"/>
                <a:gd name="connsiteY2" fmla="*/ 904874 h 904874"/>
                <a:gd name="connsiteX3" fmla="*/ 0 w 1200153"/>
                <a:gd name="connsiteY3" fmla="*/ 904874 h 904874"/>
                <a:gd name="connsiteX0" fmla="*/ 0 w 1733556"/>
                <a:gd name="connsiteY0" fmla="*/ 904874 h 904874"/>
                <a:gd name="connsiteX1" fmla="*/ 0 w 1733556"/>
                <a:gd name="connsiteY1" fmla="*/ 0 h 904874"/>
                <a:gd name="connsiteX2" fmla="*/ 1733556 w 1733556"/>
                <a:gd name="connsiteY2" fmla="*/ 752474 h 904874"/>
                <a:gd name="connsiteX3" fmla="*/ 0 w 1733556"/>
                <a:gd name="connsiteY3" fmla="*/ 904874 h 904874"/>
                <a:gd name="connsiteX0" fmla="*/ 0 w 1743081"/>
                <a:gd name="connsiteY0" fmla="*/ 904874 h 904874"/>
                <a:gd name="connsiteX1" fmla="*/ 0 w 1743081"/>
                <a:gd name="connsiteY1" fmla="*/ 0 h 904874"/>
                <a:gd name="connsiteX2" fmla="*/ 1743081 w 1743081"/>
                <a:gd name="connsiteY2" fmla="*/ 876299 h 904874"/>
                <a:gd name="connsiteX3" fmla="*/ 0 w 1743081"/>
                <a:gd name="connsiteY3" fmla="*/ 904874 h 904874"/>
                <a:gd name="connsiteX0" fmla="*/ 0 w 2532060"/>
                <a:gd name="connsiteY0" fmla="*/ 904874 h 904874"/>
                <a:gd name="connsiteX1" fmla="*/ 0 w 2532060"/>
                <a:gd name="connsiteY1" fmla="*/ 0 h 904874"/>
                <a:gd name="connsiteX2" fmla="*/ 2532061 w 2532060"/>
                <a:gd name="connsiteY2" fmla="*/ 886359 h 904874"/>
                <a:gd name="connsiteX3" fmla="*/ 0 w 2532060"/>
                <a:gd name="connsiteY3" fmla="*/ 904874 h 904874"/>
                <a:gd name="connsiteX0" fmla="*/ 0 w 2825634"/>
                <a:gd name="connsiteY0" fmla="*/ 904874 h 904874"/>
                <a:gd name="connsiteX1" fmla="*/ 0 w 2825634"/>
                <a:gd name="connsiteY1" fmla="*/ 0 h 904874"/>
                <a:gd name="connsiteX2" fmla="*/ 2825634 w 2825634"/>
                <a:gd name="connsiteY2" fmla="*/ 896420 h 904874"/>
                <a:gd name="connsiteX3" fmla="*/ 0 w 2825634"/>
                <a:gd name="connsiteY3" fmla="*/ 904874 h 904874"/>
                <a:gd name="connsiteX0" fmla="*/ 0 w 3137558"/>
                <a:gd name="connsiteY0" fmla="*/ 904874 h 904874"/>
                <a:gd name="connsiteX1" fmla="*/ 0 w 3137558"/>
                <a:gd name="connsiteY1" fmla="*/ 0 h 904874"/>
                <a:gd name="connsiteX2" fmla="*/ 3137559 w 3137558"/>
                <a:gd name="connsiteY2" fmla="*/ 896419 h 904874"/>
                <a:gd name="connsiteX3" fmla="*/ 0 w 3137558"/>
                <a:gd name="connsiteY3" fmla="*/ 904874 h 904874"/>
                <a:gd name="connsiteX0" fmla="*/ 0 w 3172210"/>
                <a:gd name="connsiteY0" fmla="*/ 904874 h 904874"/>
                <a:gd name="connsiteX1" fmla="*/ 0 w 3172210"/>
                <a:gd name="connsiteY1" fmla="*/ 0 h 904874"/>
                <a:gd name="connsiteX2" fmla="*/ 3172210 w 3172210"/>
                <a:gd name="connsiteY2" fmla="*/ 903945 h 904874"/>
                <a:gd name="connsiteX3" fmla="*/ 0 w 3172210"/>
                <a:gd name="connsiteY3" fmla="*/ 904874 h 904874"/>
                <a:gd name="connsiteX0" fmla="*/ 0 w 3283862"/>
                <a:gd name="connsiteY0" fmla="*/ 904874 h 904874"/>
                <a:gd name="connsiteX1" fmla="*/ 0 w 3283862"/>
                <a:gd name="connsiteY1" fmla="*/ 0 h 904874"/>
                <a:gd name="connsiteX2" fmla="*/ 3283862 w 3283862"/>
                <a:gd name="connsiteY2" fmla="*/ 904397 h 904874"/>
                <a:gd name="connsiteX3" fmla="*/ 0 w 3283862"/>
                <a:gd name="connsiteY3" fmla="*/ 904874 h 904874"/>
                <a:gd name="connsiteX0" fmla="*/ 0 w 3116384"/>
                <a:gd name="connsiteY0" fmla="*/ 904874 h 906207"/>
                <a:gd name="connsiteX1" fmla="*/ 0 w 3116384"/>
                <a:gd name="connsiteY1" fmla="*/ 0 h 906207"/>
                <a:gd name="connsiteX2" fmla="*/ 3116384 w 3116384"/>
                <a:gd name="connsiteY2" fmla="*/ 906207 h 906207"/>
                <a:gd name="connsiteX3" fmla="*/ 0 w 3116384"/>
                <a:gd name="connsiteY3" fmla="*/ 904874 h 906207"/>
                <a:gd name="connsiteX0" fmla="*/ 69783 w 3116384"/>
                <a:gd name="connsiteY0" fmla="*/ 906007 h 906207"/>
                <a:gd name="connsiteX1" fmla="*/ 0 w 3116384"/>
                <a:gd name="connsiteY1" fmla="*/ 0 h 906207"/>
                <a:gd name="connsiteX2" fmla="*/ 3116384 w 3116384"/>
                <a:gd name="connsiteY2" fmla="*/ 906207 h 906207"/>
                <a:gd name="connsiteX3" fmla="*/ 69783 w 3116384"/>
                <a:gd name="connsiteY3" fmla="*/ 906007 h 90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6384" h="906207">
                  <a:moveTo>
                    <a:pt x="69783" y="906007"/>
                  </a:moveTo>
                  <a:lnTo>
                    <a:pt x="0" y="0"/>
                  </a:lnTo>
                  <a:lnTo>
                    <a:pt x="3116384" y="906207"/>
                  </a:lnTo>
                  <a:lnTo>
                    <a:pt x="69783" y="906007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" name="Прямоугольник 4"/>
            <p:cNvSpPr/>
            <p:nvPr/>
          </p:nvSpPr>
          <p:spPr>
            <a:xfrm flipH="1">
              <a:off x="-18474" y="-7733"/>
              <a:ext cx="12191997" cy="565896"/>
            </a:xfrm>
            <a:custGeom>
              <a:avLst/>
              <a:gdLst>
                <a:gd name="connsiteX0" fmla="*/ 0 w 12220828"/>
                <a:gd name="connsiteY0" fmla="*/ 0 h 457201"/>
                <a:gd name="connsiteX1" fmla="*/ 12220828 w 12220828"/>
                <a:gd name="connsiteY1" fmla="*/ 0 h 457201"/>
                <a:gd name="connsiteX2" fmla="*/ 12220828 w 12220828"/>
                <a:gd name="connsiteY2" fmla="*/ 457201 h 457201"/>
                <a:gd name="connsiteX3" fmla="*/ 0 w 12220828"/>
                <a:gd name="connsiteY3" fmla="*/ 457201 h 457201"/>
                <a:gd name="connsiteX4" fmla="*/ 0 w 12220828"/>
                <a:gd name="connsiteY4" fmla="*/ 0 h 457201"/>
                <a:gd name="connsiteX0" fmla="*/ 0 w 12220828"/>
                <a:gd name="connsiteY0" fmla="*/ 0 h 957533"/>
                <a:gd name="connsiteX1" fmla="*/ 12220828 w 12220828"/>
                <a:gd name="connsiteY1" fmla="*/ 0 h 957533"/>
                <a:gd name="connsiteX2" fmla="*/ 12220828 w 12220828"/>
                <a:gd name="connsiteY2" fmla="*/ 957533 h 957533"/>
                <a:gd name="connsiteX3" fmla="*/ 0 w 12220828"/>
                <a:gd name="connsiteY3" fmla="*/ 457201 h 957533"/>
                <a:gd name="connsiteX4" fmla="*/ 0 w 12220828"/>
                <a:gd name="connsiteY4" fmla="*/ 0 h 957533"/>
                <a:gd name="connsiteX0" fmla="*/ 8626 w 12229454"/>
                <a:gd name="connsiteY0" fmla="*/ 0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198408 h 957533"/>
                <a:gd name="connsiteX4" fmla="*/ 8626 w 12229454"/>
                <a:gd name="connsiteY4" fmla="*/ 0 h 957533"/>
                <a:gd name="connsiteX0" fmla="*/ 8626 w 12229454"/>
                <a:gd name="connsiteY0" fmla="*/ 0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207034 h 957533"/>
                <a:gd name="connsiteX4" fmla="*/ 8626 w 12229454"/>
                <a:gd name="connsiteY4" fmla="*/ 0 h 957533"/>
                <a:gd name="connsiteX0" fmla="*/ 2512 w 12229454"/>
                <a:gd name="connsiteY0" fmla="*/ 13268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207034 h 957533"/>
                <a:gd name="connsiteX4" fmla="*/ 2512 w 12229454"/>
                <a:gd name="connsiteY4" fmla="*/ 13268 h 957533"/>
                <a:gd name="connsiteX0" fmla="*/ 2512 w 12229454"/>
                <a:gd name="connsiteY0" fmla="*/ 0 h 970801"/>
                <a:gd name="connsiteX1" fmla="*/ 12229454 w 12229454"/>
                <a:gd name="connsiteY1" fmla="*/ 13268 h 970801"/>
                <a:gd name="connsiteX2" fmla="*/ 12229454 w 12229454"/>
                <a:gd name="connsiteY2" fmla="*/ 970801 h 970801"/>
                <a:gd name="connsiteX3" fmla="*/ 0 w 12229454"/>
                <a:gd name="connsiteY3" fmla="*/ 220302 h 970801"/>
                <a:gd name="connsiteX4" fmla="*/ 2512 w 12229454"/>
                <a:gd name="connsiteY4" fmla="*/ 0 h 97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29454" h="970801">
                  <a:moveTo>
                    <a:pt x="2512" y="0"/>
                  </a:moveTo>
                  <a:lnTo>
                    <a:pt x="12229454" y="13268"/>
                  </a:lnTo>
                  <a:lnTo>
                    <a:pt x="12229454" y="970801"/>
                  </a:lnTo>
                  <a:lnTo>
                    <a:pt x="0" y="220302"/>
                  </a:lnTo>
                  <a:cubicBezTo>
                    <a:pt x="837" y="155713"/>
                    <a:pt x="1675" y="64589"/>
                    <a:pt x="2512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44" name="Овал 43">
            <a:extLst>
              <a:ext uri="{FF2B5EF4-FFF2-40B4-BE49-F238E27FC236}">
                <a16:creationId xmlns:a16="http://schemas.microsoft.com/office/drawing/2014/main" id="{9B5EF7C8-96F6-4C18-9975-E62ADE256C05}"/>
              </a:ext>
            </a:extLst>
          </p:cNvPr>
          <p:cNvSpPr/>
          <p:nvPr/>
        </p:nvSpPr>
        <p:spPr>
          <a:xfrm>
            <a:off x="70052" y="8963"/>
            <a:ext cx="843345" cy="6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1E7457-7777-429B-978C-80F5DD5C5D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53" y="123750"/>
            <a:ext cx="414564" cy="4572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59558B-63CE-498D-931E-06BA3703A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1" y="522519"/>
            <a:ext cx="1021773" cy="92456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ACE13D8-3C76-4223-A913-F6875362F9B8}"/>
              </a:ext>
            </a:extLst>
          </p:cNvPr>
          <p:cNvSpPr/>
          <p:nvPr/>
        </p:nvSpPr>
        <p:spPr>
          <a:xfrm>
            <a:off x="861487" y="980169"/>
            <a:ext cx="108105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Микроскопическое исследование влагалищных мазков (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медицинская услуга A12.20.001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Определение концентрации водородных ионов (рН) отделяемого слизистой оболочки влагалища (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медицинская услуга А09.20.011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женщин в возрасте 21-49 лет - определение ДНК вирусов папилломы человека (</a:t>
            </a:r>
            <a:r>
              <a:rPr lang="ru-RU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Papilloma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virus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высокого канцерогенного риска в отделяемом (соскобе) из цервикального канала методом полимеразной цепной реакции (далее – ПЦР), качественное исследование (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медицинская услуга A26.20.009.002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1 раз в 5 лет, в случае положительного теста - 1 раз в год.</a:t>
            </a:r>
            <a:endParaRPr lang="ru-RU" sz="2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Жидкостное цитологическое исследование микропрепарата шейки матки (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медицинская услуга A08.20.017.002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(за исключением случаев невозможности проведения исследования по медицинским показаниям в связи с экстирпацией матки,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virgo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1 раз в год в случае положительного теста на ДНК вирусов папилломы человека (</a:t>
            </a:r>
            <a:r>
              <a:rPr lang="ru-RU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Papilloma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virus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У женщин в возрасте 18-29 лет - лабораторное исследование мазков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целях выявления возбудителей инфекционных заболеваний органов малого таза методом ПЦР, которое включает определение ДНК возбудителей инфекций, передающихся половым путем (далее - ИППП) (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Neisseria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gonorrhoeae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Trichomonas vaginalis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Chlamydia trachomatis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Mycoplasma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genitalium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в отделяемом слизистых женских половых органов методом ПЦР (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медицинская услуга A26.20.034.001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558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59">
            <a:extLst>
              <a:ext uri="{FF2B5EF4-FFF2-40B4-BE49-F238E27FC236}">
                <a16:creationId xmlns:a16="http://schemas.microsoft.com/office/drawing/2014/main" id="{11655D93-563F-499D-8A8C-1A501EF35E44}"/>
              </a:ext>
            </a:extLst>
          </p:cNvPr>
          <p:cNvSpPr/>
          <p:nvPr/>
        </p:nvSpPr>
        <p:spPr>
          <a:xfrm>
            <a:off x="1066710" y="1447079"/>
            <a:ext cx="10390184" cy="332931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/>
            <a:r>
              <a:rPr lang="ru-RU" sz="2000" dirty="0">
                <a:solidFill>
                  <a:schemeClr val="tx2"/>
                </a:solidFill>
              </a:rPr>
              <a:t> </a:t>
            </a:r>
            <a:r>
              <a:rPr lang="ru-RU" sz="2000" b="1" dirty="0">
                <a:solidFill>
                  <a:schemeClr val="tx2"/>
                </a:solidFill>
              </a:rPr>
              <a:t>1-я группа </a:t>
            </a:r>
            <a:r>
              <a:rPr lang="ru-RU" sz="2000" dirty="0">
                <a:solidFill>
                  <a:schemeClr val="tx2"/>
                </a:solidFill>
              </a:rPr>
              <a:t>- женщины, у которых не установлены хронические гинекологические заболевания, отсутствуют факторы риска их развития;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</a:rPr>
              <a:t> </a:t>
            </a:r>
            <a:r>
              <a:rPr lang="ru-RU" sz="2000" b="1" dirty="0">
                <a:solidFill>
                  <a:schemeClr val="tx2"/>
                </a:solidFill>
              </a:rPr>
              <a:t>2-я группа </a:t>
            </a:r>
            <a:r>
              <a:rPr lang="ru-RU" sz="2000" dirty="0">
                <a:solidFill>
                  <a:schemeClr val="tx2"/>
                </a:solidFill>
              </a:rPr>
              <a:t>- женщины, у которых не установлены хронические гинекологические заболевания, но имеются факторы риска их развития (вредные привычки, перенесенные острые гинекологические заболевания, инфекции, передаваемые половым путем (ИППП), хронические соматические заболевания, влияющие на репродуктивную систему); женщины данной группы направляются к профильным врачам - специалистам или к врачу по медицинской профилактике в соответствии с выявленными заболеваниями;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</a:rPr>
              <a:t> </a:t>
            </a:r>
            <a:r>
              <a:rPr lang="ru-RU" sz="2000" b="1" dirty="0">
                <a:solidFill>
                  <a:schemeClr val="tx2"/>
                </a:solidFill>
              </a:rPr>
              <a:t>3-я группа </a:t>
            </a:r>
            <a:r>
              <a:rPr lang="ru-RU" sz="2000" dirty="0">
                <a:solidFill>
                  <a:schemeClr val="tx2"/>
                </a:solidFill>
              </a:rPr>
              <a:t>- женщины, имеющие хронические гинекологические заболевания, требующие установления диспансерного наблюдения и оказания специализированной, в том числе высокотехнологичной, медицинской помощи; женщинам данной группы в зависимости от выявленных заболеваний составляется индивидуальная программа лечения в рамках диспансерного наблюдения врачом-акушером-гинекологом.</a:t>
            </a:r>
          </a:p>
        </p:txBody>
      </p:sp>
      <p:grpSp>
        <p:nvGrpSpPr>
          <p:cNvPr id="5" name="Группа 37"/>
          <p:cNvGrpSpPr/>
          <p:nvPr/>
        </p:nvGrpSpPr>
        <p:grpSpPr>
          <a:xfrm>
            <a:off x="2" y="33341"/>
            <a:ext cx="12192001" cy="489178"/>
            <a:chOff x="-18474" y="-7733"/>
            <a:chExt cx="12192001" cy="620618"/>
          </a:xfrm>
        </p:grpSpPr>
        <p:sp>
          <p:nvSpPr>
            <p:cNvPr id="38" name="Прямоугольный треугольник 5"/>
            <p:cNvSpPr/>
            <p:nvPr/>
          </p:nvSpPr>
          <p:spPr>
            <a:xfrm rot="5400000" flipH="1" flipV="1">
              <a:off x="5861659" y="-5698982"/>
              <a:ext cx="431735" cy="12192000"/>
            </a:xfrm>
            <a:custGeom>
              <a:avLst/>
              <a:gdLst>
                <a:gd name="connsiteX0" fmla="*/ 0 w 962025"/>
                <a:gd name="connsiteY0" fmla="*/ 1409700 h 1409700"/>
                <a:gd name="connsiteX1" fmla="*/ 0 w 962025"/>
                <a:gd name="connsiteY1" fmla="*/ 0 h 1409700"/>
                <a:gd name="connsiteX2" fmla="*/ 962025 w 962025"/>
                <a:gd name="connsiteY2" fmla="*/ 1409700 h 1409700"/>
                <a:gd name="connsiteX3" fmla="*/ 0 w 962025"/>
                <a:gd name="connsiteY3" fmla="*/ 1409700 h 1409700"/>
                <a:gd name="connsiteX0" fmla="*/ 0 w 962025"/>
                <a:gd name="connsiteY0" fmla="*/ 904874 h 904874"/>
                <a:gd name="connsiteX1" fmla="*/ 0 w 962025"/>
                <a:gd name="connsiteY1" fmla="*/ 0 h 904874"/>
                <a:gd name="connsiteX2" fmla="*/ 962025 w 962025"/>
                <a:gd name="connsiteY2" fmla="*/ 904874 h 904874"/>
                <a:gd name="connsiteX3" fmla="*/ 0 w 962025"/>
                <a:gd name="connsiteY3" fmla="*/ 904874 h 904874"/>
                <a:gd name="connsiteX0" fmla="*/ 0 w 1200153"/>
                <a:gd name="connsiteY0" fmla="*/ 904874 h 904874"/>
                <a:gd name="connsiteX1" fmla="*/ 0 w 1200153"/>
                <a:gd name="connsiteY1" fmla="*/ 0 h 904874"/>
                <a:gd name="connsiteX2" fmla="*/ 1200153 w 1200153"/>
                <a:gd name="connsiteY2" fmla="*/ 904874 h 904874"/>
                <a:gd name="connsiteX3" fmla="*/ 0 w 1200153"/>
                <a:gd name="connsiteY3" fmla="*/ 904874 h 904874"/>
                <a:gd name="connsiteX0" fmla="*/ 0 w 1733556"/>
                <a:gd name="connsiteY0" fmla="*/ 904874 h 904874"/>
                <a:gd name="connsiteX1" fmla="*/ 0 w 1733556"/>
                <a:gd name="connsiteY1" fmla="*/ 0 h 904874"/>
                <a:gd name="connsiteX2" fmla="*/ 1733556 w 1733556"/>
                <a:gd name="connsiteY2" fmla="*/ 752474 h 904874"/>
                <a:gd name="connsiteX3" fmla="*/ 0 w 1733556"/>
                <a:gd name="connsiteY3" fmla="*/ 904874 h 904874"/>
                <a:gd name="connsiteX0" fmla="*/ 0 w 1743081"/>
                <a:gd name="connsiteY0" fmla="*/ 904874 h 904874"/>
                <a:gd name="connsiteX1" fmla="*/ 0 w 1743081"/>
                <a:gd name="connsiteY1" fmla="*/ 0 h 904874"/>
                <a:gd name="connsiteX2" fmla="*/ 1743081 w 1743081"/>
                <a:gd name="connsiteY2" fmla="*/ 876299 h 904874"/>
                <a:gd name="connsiteX3" fmla="*/ 0 w 1743081"/>
                <a:gd name="connsiteY3" fmla="*/ 904874 h 904874"/>
                <a:gd name="connsiteX0" fmla="*/ 0 w 2532060"/>
                <a:gd name="connsiteY0" fmla="*/ 904874 h 904874"/>
                <a:gd name="connsiteX1" fmla="*/ 0 w 2532060"/>
                <a:gd name="connsiteY1" fmla="*/ 0 h 904874"/>
                <a:gd name="connsiteX2" fmla="*/ 2532061 w 2532060"/>
                <a:gd name="connsiteY2" fmla="*/ 886359 h 904874"/>
                <a:gd name="connsiteX3" fmla="*/ 0 w 2532060"/>
                <a:gd name="connsiteY3" fmla="*/ 904874 h 904874"/>
                <a:gd name="connsiteX0" fmla="*/ 0 w 2825634"/>
                <a:gd name="connsiteY0" fmla="*/ 904874 h 904874"/>
                <a:gd name="connsiteX1" fmla="*/ 0 w 2825634"/>
                <a:gd name="connsiteY1" fmla="*/ 0 h 904874"/>
                <a:gd name="connsiteX2" fmla="*/ 2825634 w 2825634"/>
                <a:gd name="connsiteY2" fmla="*/ 896420 h 904874"/>
                <a:gd name="connsiteX3" fmla="*/ 0 w 2825634"/>
                <a:gd name="connsiteY3" fmla="*/ 904874 h 904874"/>
                <a:gd name="connsiteX0" fmla="*/ 0 w 3137558"/>
                <a:gd name="connsiteY0" fmla="*/ 904874 h 904874"/>
                <a:gd name="connsiteX1" fmla="*/ 0 w 3137558"/>
                <a:gd name="connsiteY1" fmla="*/ 0 h 904874"/>
                <a:gd name="connsiteX2" fmla="*/ 3137559 w 3137558"/>
                <a:gd name="connsiteY2" fmla="*/ 896419 h 904874"/>
                <a:gd name="connsiteX3" fmla="*/ 0 w 3137558"/>
                <a:gd name="connsiteY3" fmla="*/ 904874 h 904874"/>
                <a:gd name="connsiteX0" fmla="*/ 0 w 3172210"/>
                <a:gd name="connsiteY0" fmla="*/ 904874 h 904874"/>
                <a:gd name="connsiteX1" fmla="*/ 0 w 3172210"/>
                <a:gd name="connsiteY1" fmla="*/ 0 h 904874"/>
                <a:gd name="connsiteX2" fmla="*/ 3172210 w 3172210"/>
                <a:gd name="connsiteY2" fmla="*/ 903945 h 904874"/>
                <a:gd name="connsiteX3" fmla="*/ 0 w 3172210"/>
                <a:gd name="connsiteY3" fmla="*/ 904874 h 904874"/>
                <a:gd name="connsiteX0" fmla="*/ 0 w 3283862"/>
                <a:gd name="connsiteY0" fmla="*/ 904874 h 904874"/>
                <a:gd name="connsiteX1" fmla="*/ 0 w 3283862"/>
                <a:gd name="connsiteY1" fmla="*/ 0 h 904874"/>
                <a:gd name="connsiteX2" fmla="*/ 3283862 w 3283862"/>
                <a:gd name="connsiteY2" fmla="*/ 904397 h 904874"/>
                <a:gd name="connsiteX3" fmla="*/ 0 w 3283862"/>
                <a:gd name="connsiteY3" fmla="*/ 904874 h 904874"/>
                <a:gd name="connsiteX0" fmla="*/ 0 w 3116384"/>
                <a:gd name="connsiteY0" fmla="*/ 904874 h 906207"/>
                <a:gd name="connsiteX1" fmla="*/ 0 w 3116384"/>
                <a:gd name="connsiteY1" fmla="*/ 0 h 906207"/>
                <a:gd name="connsiteX2" fmla="*/ 3116384 w 3116384"/>
                <a:gd name="connsiteY2" fmla="*/ 906207 h 906207"/>
                <a:gd name="connsiteX3" fmla="*/ 0 w 3116384"/>
                <a:gd name="connsiteY3" fmla="*/ 904874 h 906207"/>
                <a:gd name="connsiteX0" fmla="*/ 69783 w 3116384"/>
                <a:gd name="connsiteY0" fmla="*/ 906007 h 906207"/>
                <a:gd name="connsiteX1" fmla="*/ 0 w 3116384"/>
                <a:gd name="connsiteY1" fmla="*/ 0 h 906207"/>
                <a:gd name="connsiteX2" fmla="*/ 3116384 w 3116384"/>
                <a:gd name="connsiteY2" fmla="*/ 906207 h 906207"/>
                <a:gd name="connsiteX3" fmla="*/ 69783 w 3116384"/>
                <a:gd name="connsiteY3" fmla="*/ 906007 h 90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6384" h="906207">
                  <a:moveTo>
                    <a:pt x="69783" y="906007"/>
                  </a:moveTo>
                  <a:lnTo>
                    <a:pt x="0" y="0"/>
                  </a:lnTo>
                  <a:lnTo>
                    <a:pt x="3116384" y="906207"/>
                  </a:lnTo>
                  <a:lnTo>
                    <a:pt x="69783" y="906007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" name="Прямоугольник 4"/>
            <p:cNvSpPr/>
            <p:nvPr/>
          </p:nvSpPr>
          <p:spPr>
            <a:xfrm flipH="1">
              <a:off x="-18474" y="-7733"/>
              <a:ext cx="12191997" cy="565896"/>
            </a:xfrm>
            <a:custGeom>
              <a:avLst/>
              <a:gdLst>
                <a:gd name="connsiteX0" fmla="*/ 0 w 12220828"/>
                <a:gd name="connsiteY0" fmla="*/ 0 h 457201"/>
                <a:gd name="connsiteX1" fmla="*/ 12220828 w 12220828"/>
                <a:gd name="connsiteY1" fmla="*/ 0 h 457201"/>
                <a:gd name="connsiteX2" fmla="*/ 12220828 w 12220828"/>
                <a:gd name="connsiteY2" fmla="*/ 457201 h 457201"/>
                <a:gd name="connsiteX3" fmla="*/ 0 w 12220828"/>
                <a:gd name="connsiteY3" fmla="*/ 457201 h 457201"/>
                <a:gd name="connsiteX4" fmla="*/ 0 w 12220828"/>
                <a:gd name="connsiteY4" fmla="*/ 0 h 457201"/>
                <a:gd name="connsiteX0" fmla="*/ 0 w 12220828"/>
                <a:gd name="connsiteY0" fmla="*/ 0 h 957533"/>
                <a:gd name="connsiteX1" fmla="*/ 12220828 w 12220828"/>
                <a:gd name="connsiteY1" fmla="*/ 0 h 957533"/>
                <a:gd name="connsiteX2" fmla="*/ 12220828 w 12220828"/>
                <a:gd name="connsiteY2" fmla="*/ 957533 h 957533"/>
                <a:gd name="connsiteX3" fmla="*/ 0 w 12220828"/>
                <a:gd name="connsiteY3" fmla="*/ 457201 h 957533"/>
                <a:gd name="connsiteX4" fmla="*/ 0 w 12220828"/>
                <a:gd name="connsiteY4" fmla="*/ 0 h 957533"/>
                <a:gd name="connsiteX0" fmla="*/ 8626 w 12229454"/>
                <a:gd name="connsiteY0" fmla="*/ 0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198408 h 957533"/>
                <a:gd name="connsiteX4" fmla="*/ 8626 w 12229454"/>
                <a:gd name="connsiteY4" fmla="*/ 0 h 957533"/>
                <a:gd name="connsiteX0" fmla="*/ 8626 w 12229454"/>
                <a:gd name="connsiteY0" fmla="*/ 0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207034 h 957533"/>
                <a:gd name="connsiteX4" fmla="*/ 8626 w 12229454"/>
                <a:gd name="connsiteY4" fmla="*/ 0 h 957533"/>
                <a:gd name="connsiteX0" fmla="*/ 2512 w 12229454"/>
                <a:gd name="connsiteY0" fmla="*/ 13268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207034 h 957533"/>
                <a:gd name="connsiteX4" fmla="*/ 2512 w 12229454"/>
                <a:gd name="connsiteY4" fmla="*/ 13268 h 957533"/>
                <a:gd name="connsiteX0" fmla="*/ 2512 w 12229454"/>
                <a:gd name="connsiteY0" fmla="*/ 0 h 970801"/>
                <a:gd name="connsiteX1" fmla="*/ 12229454 w 12229454"/>
                <a:gd name="connsiteY1" fmla="*/ 13268 h 970801"/>
                <a:gd name="connsiteX2" fmla="*/ 12229454 w 12229454"/>
                <a:gd name="connsiteY2" fmla="*/ 970801 h 970801"/>
                <a:gd name="connsiteX3" fmla="*/ 0 w 12229454"/>
                <a:gd name="connsiteY3" fmla="*/ 220302 h 970801"/>
                <a:gd name="connsiteX4" fmla="*/ 2512 w 12229454"/>
                <a:gd name="connsiteY4" fmla="*/ 0 h 97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29454" h="970801">
                  <a:moveTo>
                    <a:pt x="2512" y="0"/>
                  </a:moveTo>
                  <a:lnTo>
                    <a:pt x="12229454" y="13268"/>
                  </a:lnTo>
                  <a:lnTo>
                    <a:pt x="12229454" y="970801"/>
                  </a:lnTo>
                  <a:lnTo>
                    <a:pt x="0" y="220302"/>
                  </a:lnTo>
                  <a:cubicBezTo>
                    <a:pt x="837" y="155713"/>
                    <a:pt x="1675" y="64589"/>
                    <a:pt x="2512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44" name="Овал 43">
            <a:extLst>
              <a:ext uri="{FF2B5EF4-FFF2-40B4-BE49-F238E27FC236}">
                <a16:creationId xmlns:a16="http://schemas.microsoft.com/office/drawing/2014/main" id="{9B5EF7C8-96F6-4C18-9975-E62ADE256C05}"/>
              </a:ext>
            </a:extLst>
          </p:cNvPr>
          <p:cNvSpPr/>
          <p:nvPr/>
        </p:nvSpPr>
        <p:spPr>
          <a:xfrm>
            <a:off x="70052" y="8963"/>
            <a:ext cx="843345" cy="6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1E7457-7777-429B-978C-80F5DD5C5D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53" y="123750"/>
            <a:ext cx="414564" cy="4572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59558B-63CE-498D-931E-06BA3703A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1" y="522519"/>
            <a:ext cx="1021773" cy="9245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E42BE8-1516-4A44-836E-2A0B57316D4D}"/>
              </a:ext>
            </a:extLst>
          </p:cNvPr>
          <p:cNvSpPr txBox="1"/>
          <p:nvPr/>
        </p:nvSpPr>
        <p:spPr>
          <a:xfrm>
            <a:off x="1329156" y="706865"/>
            <a:ext cx="10623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По результатам ДОРЗ устанавливается группа репродуктивного здоровья:</a:t>
            </a:r>
          </a:p>
          <a:p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1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59">
            <a:extLst>
              <a:ext uri="{FF2B5EF4-FFF2-40B4-BE49-F238E27FC236}">
                <a16:creationId xmlns:a16="http://schemas.microsoft.com/office/drawing/2014/main" id="{11655D93-563F-499D-8A8C-1A501EF35E44}"/>
              </a:ext>
            </a:extLst>
          </p:cNvPr>
          <p:cNvSpPr/>
          <p:nvPr/>
        </p:nvSpPr>
        <p:spPr>
          <a:xfrm>
            <a:off x="1066710" y="2180191"/>
            <a:ext cx="3113087" cy="29686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37"/>
          <p:cNvGrpSpPr/>
          <p:nvPr/>
        </p:nvGrpSpPr>
        <p:grpSpPr>
          <a:xfrm>
            <a:off x="2" y="33341"/>
            <a:ext cx="12192001" cy="489178"/>
            <a:chOff x="-18474" y="-7733"/>
            <a:chExt cx="12192001" cy="620618"/>
          </a:xfrm>
        </p:grpSpPr>
        <p:sp>
          <p:nvSpPr>
            <p:cNvPr id="38" name="Прямоугольный треугольник 5"/>
            <p:cNvSpPr/>
            <p:nvPr/>
          </p:nvSpPr>
          <p:spPr>
            <a:xfrm rot="5400000" flipH="1" flipV="1">
              <a:off x="5861659" y="-5698982"/>
              <a:ext cx="431735" cy="12192000"/>
            </a:xfrm>
            <a:custGeom>
              <a:avLst/>
              <a:gdLst>
                <a:gd name="connsiteX0" fmla="*/ 0 w 962025"/>
                <a:gd name="connsiteY0" fmla="*/ 1409700 h 1409700"/>
                <a:gd name="connsiteX1" fmla="*/ 0 w 962025"/>
                <a:gd name="connsiteY1" fmla="*/ 0 h 1409700"/>
                <a:gd name="connsiteX2" fmla="*/ 962025 w 962025"/>
                <a:gd name="connsiteY2" fmla="*/ 1409700 h 1409700"/>
                <a:gd name="connsiteX3" fmla="*/ 0 w 962025"/>
                <a:gd name="connsiteY3" fmla="*/ 1409700 h 1409700"/>
                <a:gd name="connsiteX0" fmla="*/ 0 w 962025"/>
                <a:gd name="connsiteY0" fmla="*/ 904874 h 904874"/>
                <a:gd name="connsiteX1" fmla="*/ 0 w 962025"/>
                <a:gd name="connsiteY1" fmla="*/ 0 h 904874"/>
                <a:gd name="connsiteX2" fmla="*/ 962025 w 962025"/>
                <a:gd name="connsiteY2" fmla="*/ 904874 h 904874"/>
                <a:gd name="connsiteX3" fmla="*/ 0 w 962025"/>
                <a:gd name="connsiteY3" fmla="*/ 904874 h 904874"/>
                <a:gd name="connsiteX0" fmla="*/ 0 w 1200153"/>
                <a:gd name="connsiteY0" fmla="*/ 904874 h 904874"/>
                <a:gd name="connsiteX1" fmla="*/ 0 w 1200153"/>
                <a:gd name="connsiteY1" fmla="*/ 0 h 904874"/>
                <a:gd name="connsiteX2" fmla="*/ 1200153 w 1200153"/>
                <a:gd name="connsiteY2" fmla="*/ 904874 h 904874"/>
                <a:gd name="connsiteX3" fmla="*/ 0 w 1200153"/>
                <a:gd name="connsiteY3" fmla="*/ 904874 h 904874"/>
                <a:gd name="connsiteX0" fmla="*/ 0 w 1733556"/>
                <a:gd name="connsiteY0" fmla="*/ 904874 h 904874"/>
                <a:gd name="connsiteX1" fmla="*/ 0 w 1733556"/>
                <a:gd name="connsiteY1" fmla="*/ 0 h 904874"/>
                <a:gd name="connsiteX2" fmla="*/ 1733556 w 1733556"/>
                <a:gd name="connsiteY2" fmla="*/ 752474 h 904874"/>
                <a:gd name="connsiteX3" fmla="*/ 0 w 1733556"/>
                <a:gd name="connsiteY3" fmla="*/ 904874 h 904874"/>
                <a:gd name="connsiteX0" fmla="*/ 0 w 1743081"/>
                <a:gd name="connsiteY0" fmla="*/ 904874 h 904874"/>
                <a:gd name="connsiteX1" fmla="*/ 0 w 1743081"/>
                <a:gd name="connsiteY1" fmla="*/ 0 h 904874"/>
                <a:gd name="connsiteX2" fmla="*/ 1743081 w 1743081"/>
                <a:gd name="connsiteY2" fmla="*/ 876299 h 904874"/>
                <a:gd name="connsiteX3" fmla="*/ 0 w 1743081"/>
                <a:gd name="connsiteY3" fmla="*/ 904874 h 904874"/>
                <a:gd name="connsiteX0" fmla="*/ 0 w 2532060"/>
                <a:gd name="connsiteY0" fmla="*/ 904874 h 904874"/>
                <a:gd name="connsiteX1" fmla="*/ 0 w 2532060"/>
                <a:gd name="connsiteY1" fmla="*/ 0 h 904874"/>
                <a:gd name="connsiteX2" fmla="*/ 2532061 w 2532060"/>
                <a:gd name="connsiteY2" fmla="*/ 886359 h 904874"/>
                <a:gd name="connsiteX3" fmla="*/ 0 w 2532060"/>
                <a:gd name="connsiteY3" fmla="*/ 904874 h 904874"/>
                <a:gd name="connsiteX0" fmla="*/ 0 w 2825634"/>
                <a:gd name="connsiteY0" fmla="*/ 904874 h 904874"/>
                <a:gd name="connsiteX1" fmla="*/ 0 w 2825634"/>
                <a:gd name="connsiteY1" fmla="*/ 0 h 904874"/>
                <a:gd name="connsiteX2" fmla="*/ 2825634 w 2825634"/>
                <a:gd name="connsiteY2" fmla="*/ 896420 h 904874"/>
                <a:gd name="connsiteX3" fmla="*/ 0 w 2825634"/>
                <a:gd name="connsiteY3" fmla="*/ 904874 h 904874"/>
                <a:gd name="connsiteX0" fmla="*/ 0 w 3137558"/>
                <a:gd name="connsiteY0" fmla="*/ 904874 h 904874"/>
                <a:gd name="connsiteX1" fmla="*/ 0 w 3137558"/>
                <a:gd name="connsiteY1" fmla="*/ 0 h 904874"/>
                <a:gd name="connsiteX2" fmla="*/ 3137559 w 3137558"/>
                <a:gd name="connsiteY2" fmla="*/ 896419 h 904874"/>
                <a:gd name="connsiteX3" fmla="*/ 0 w 3137558"/>
                <a:gd name="connsiteY3" fmla="*/ 904874 h 904874"/>
                <a:gd name="connsiteX0" fmla="*/ 0 w 3172210"/>
                <a:gd name="connsiteY0" fmla="*/ 904874 h 904874"/>
                <a:gd name="connsiteX1" fmla="*/ 0 w 3172210"/>
                <a:gd name="connsiteY1" fmla="*/ 0 h 904874"/>
                <a:gd name="connsiteX2" fmla="*/ 3172210 w 3172210"/>
                <a:gd name="connsiteY2" fmla="*/ 903945 h 904874"/>
                <a:gd name="connsiteX3" fmla="*/ 0 w 3172210"/>
                <a:gd name="connsiteY3" fmla="*/ 904874 h 904874"/>
                <a:gd name="connsiteX0" fmla="*/ 0 w 3283862"/>
                <a:gd name="connsiteY0" fmla="*/ 904874 h 904874"/>
                <a:gd name="connsiteX1" fmla="*/ 0 w 3283862"/>
                <a:gd name="connsiteY1" fmla="*/ 0 h 904874"/>
                <a:gd name="connsiteX2" fmla="*/ 3283862 w 3283862"/>
                <a:gd name="connsiteY2" fmla="*/ 904397 h 904874"/>
                <a:gd name="connsiteX3" fmla="*/ 0 w 3283862"/>
                <a:gd name="connsiteY3" fmla="*/ 904874 h 904874"/>
                <a:gd name="connsiteX0" fmla="*/ 0 w 3116384"/>
                <a:gd name="connsiteY0" fmla="*/ 904874 h 906207"/>
                <a:gd name="connsiteX1" fmla="*/ 0 w 3116384"/>
                <a:gd name="connsiteY1" fmla="*/ 0 h 906207"/>
                <a:gd name="connsiteX2" fmla="*/ 3116384 w 3116384"/>
                <a:gd name="connsiteY2" fmla="*/ 906207 h 906207"/>
                <a:gd name="connsiteX3" fmla="*/ 0 w 3116384"/>
                <a:gd name="connsiteY3" fmla="*/ 904874 h 906207"/>
                <a:gd name="connsiteX0" fmla="*/ 69783 w 3116384"/>
                <a:gd name="connsiteY0" fmla="*/ 906007 h 906207"/>
                <a:gd name="connsiteX1" fmla="*/ 0 w 3116384"/>
                <a:gd name="connsiteY1" fmla="*/ 0 h 906207"/>
                <a:gd name="connsiteX2" fmla="*/ 3116384 w 3116384"/>
                <a:gd name="connsiteY2" fmla="*/ 906207 h 906207"/>
                <a:gd name="connsiteX3" fmla="*/ 69783 w 3116384"/>
                <a:gd name="connsiteY3" fmla="*/ 906007 h 90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6384" h="906207">
                  <a:moveTo>
                    <a:pt x="69783" y="906007"/>
                  </a:moveTo>
                  <a:lnTo>
                    <a:pt x="0" y="0"/>
                  </a:lnTo>
                  <a:lnTo>
                    <a:pt x="3116384" y="906207"/>
                  </a:lnTo>
                  <a:lnTo>
                    <a:pt x="69783" y="906007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" name="Прямоугольник 4"/>
            <p:cNvSpPr/>
            <p:nvPr/>
          </p:nvSpPr>
          <p:spPr>
            <a:xfrm flipH="1">
              <a:off x="-18474" y="-7733"/>
              <a:ext cx="12191997" cy="565896"/>
            </a:xfrm>
            <a:custGeom>
              <a:avLst/>
              <a:gdLst>
                <a:gd name="connsiteX0" fmla="*/ 0 w 12220828"/>
                <a:gd name="connsiteY0" fmla="*/ 0 h 457201"/>
                <a:gd name="connsiteX1" fmla="*/ 12220828 w 12220828"/>
                <a:gd name="connsiteY1" fmla="*/ 0 h 457201"/>
                <a:gd name="connsiteX2" fmla="*/ 12220828 w 12220828"/>
                <a:gd name="connsiteY2" fmla="*/ 457201 h 457201"/>
                <a:gd name="connsiteX3" fmla="*/ 0 w 12220828"/>
                <a:gd name="connsiteY3" fmla="*/ 457201 h 457201"/>
                <a:gd name="connsiteX4" fmla="*/ 0 w 12220828"/>
                <a:gd name="connsiteY4" fmla="*/ 0 h 457201"/>
                <a:gd name="connsiteX0" fmla="*/ 0 w 12220828"/>
                <a:gd name="connsiteY0" fmla="*/ 0 h 957533"/>
                <a:gd name="connsiteX1" fmla="*/ 12220828 w 12220828"/>
                <a:gd name="connsiteY1" fmla="*/ 0 h 957533"/>
                <a:gd name="connsiteX2" fmla="*/ 12220828 w 12220828"/>
                <a:gd name="connsiteY2" fmla="*/ 957533 h 957533"/>
                <a:gd name="connsiteX3" fmla="*/ 0 w 12220828"/>
                <a:gd name="connsiteY3" fmla="*/ 457201 h 957533"/>
                <a:gd name="connsiteX4" fmla="*/ 0 w 12220828"/>
                <a:gd name="connsiteY4" fmla="*/ 0 h 957533"/>
                <a:gd name="connsiteX0" fmla="*/ 8626 w 12229454"/>
                <a:gd name="connsiteY0" fmla="*/ 0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198408 h 957533"/>
                <a:gd name="connsiteX4" fmla="*/ 8626 w 12229454"/>
                <a:gd name="connsiteY4" fmla="*/ 0 h 957533"/>
                <a:gd name="connsiteX0" fmla="*/ 8626 w 12229454"/>
                <a:gd name="connsiteY0" fmla="*/ 0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207034 h 957533"/>
                <a:gd name="connsiteX4" fmla="*/ 8626 w 12229454"/>
                <a:gd name="connsiteY4" fmla="*/ 0 h 957533"/>
                <a:gd name="connsiteX0" fmla="*/ 2512 w 12229454"/>
                <a:gd name="connsiteY0" fmla="*/ 13268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207034 h 957533"/>
                <a:gd name="connsiteX4" fmla="*/ 2512 w 12229454"/>
                <a:gd name="connsiteY4" fmla="*/ 13268 h 957533"/>
                <a:gd name="connsiteX0" fmla="*/ 2512 w 12229454"/>
                <a:gd name="connsiteY0" fmla="*/ 0 h 970801"/>
                <a:gd name="connsiteX1" fmla="*/ 12229454 w 12229454"/>
                <a:gd name="connsiteY1" fmla="*/ 13268 h 970801"/>
                <a:gd name="connsiteX2" fmla="*/ 12229454 w 12229454"/>
                <a:gd name="connsiteY2" fmla="*/ 970801 h 970801"/>
                <a:gd name="connsiteX3" fmla="*/ 0 w 12229454"/>
                <a:gd name="connsiteY3" fmla="*/ 220302 h 970801"/>
                <a:gd name="connsiteX4" fmla="*/ 2512 w 12229454"/>
                <a:gd name="connsiteY4" fmla="*/ 0 h 97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29454" h="970801">
                  <a:moveTo>
                    <a:pt x="2512" y="0"/>
                  </a:moveTo>
                  <a:lnTo>
                    <a:pt x="12229454" y="13268"/>
                  </a:lnTo>
                  <a:lnTo>
                    <a:pt x="12229454" y="970801"/>
                  </a:lnTo>
                  <a:lnTo>
                    <a:pt x="0" y="220302"/>
                  </a:lnTo>
                  <a:cubicBezTo>
                    <a:pt x="837" y="155713"/>
                    <a:pt x="1675" y="64589"/>
                    <a:pt x="2512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44" name="Овал 43">
            <a:extLst>
              <a:ext uri="{FF2B5EF4-FFF2-40B4-BE49-F238E27FC236}">
                <a16:creationId xmlns:a16="http://schemas.microsoft.com/office/drawing/2014/main" id="{9B5EF7C8-96F6-4C18-9975-E62ADE256C05}"/>
              </a:ext>
            </a:extLst>
          </p:cNvPr>
          <p:cNvSpPr/>
          <p:nvPr/>
        </p:nvSpPr>
        <p:spPr>
          <a:xfrm>
            <a:off x="70052" y="8963"/>
            <a:ext cx="843345" cy="6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1E7457-7777-429B-978C-80F5DD5C5D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53" y="123750"/>
            <a:ext cx="414564" cy="4572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59558B-63CE-498D-931E-06BA3703A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1" y="522519"/>
            <a:ext cx="1021773" cy="92456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E4A630E-A84B-4839-B372-32075C43C24B}"/>
              </a:ext>
            </a:extLst>
          </p:cNvPr>
          <p:cNvSpPr/>
          <p:nvPr/>
        </p:nvSpPr>
        <p:spPr>
          <a:xfrm>
            <a:off x="1409251" y="706865"/>
            <a:ext cx="102950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этап ДОРЗ у женщин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этап ДОРЗ проводится по результатам первого этапа в целях дополнительного обследования и уточнения диагноза заболевания (состояния) и при наличии показаний.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второй этап ДОРЗ направляются женщины с подозрением 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заболевание и/или с выявленными заболеваниями по результатам первого этапа диспансеризации, перечисленными в интерактивном образовательном модуле «Правила проведения профилактических осмотров женщин репродуктивного возраста с целью сохранения их репродуктивного здоровья»,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разработанного ФГБУ «НМИЦ АГП им. В.И. Кулакова» Минздрава России 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размещенного на портале непрерывного медицинского и фармацевтического образования Минздрава России.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036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59">
            <a:extLst>
              <a:ext uri="{FF2B5EF4-FFF2-40B4-BE49-F238E27FC236}">
                <a16:creationId xmlns:a16="http://schemas.microsoft.com/office/drawing/2014/main" id="{11655D93-563F-499D-8A8C-1A501EF35E44}"/>
              </a:ext>
            </a:extLst>
          </p:cNvPr>
          <p:cNvSpPr/>
          <p:nvPr/>
        </p:nvSpPr>
        <p:spPr>
          <a:xfrm>
            <a:off x="1066710" y="2180191"/>
            <a:ext cx="3113087" cy="29686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37"/>
          <p:cNvGrpSpPr/>
          <p:nvPr/>
        </p:nvGrpSpPr>
        <p:grpSpPr>
          <a:xfrm>
            <a:off x="2" y="33341"/>
            <a:ext cx="12192001" cy="489178"/>
            <a:chOff x="-18474" y="-7733"/>
            <a:chExt cx="12192001" cy="620618"/>
          </a:xfrm>
        </p:grpSpPr>
        <p:sp>
          <p:nvSpPr>
            <p:cNvPr id="38" name="Прямоугольный треугольник 5"/>
            <p:cNvSpPr/>
            <p:nvPr/>
          </p:nvSpPr>
          <p:spPr>
            <a:xfrm rot="5400000" flipH="1" flipV="1">
              <a:off x="5861659" y="-5698982"/>
              <a:ext cx="431735" cy="12192000"/>
            </a:xfrm>
            <a:custGeom>
              <a:avLst/>
              <a:gdLst>
                <a:gd name="connsiteX0" fmla="*/ 0 w 962025"/>
                <a:gd name="connsiteY0" fmla="*/ 1409700 h 1409700"/>
                <a:gd name="connsiteX1" fmla="*/ 0 w 962025"/>
                <a:gd name="connsiteY1" fmla="*/ 0 h 1409700"/>
                <a:gd name="connsiteX2" fmla="*/ 962025 w 962025"/>
                <a:gd name="connsiteY2" fmla="*/ 1409700 h 1409700"/>
                <a:gd name="connsiteX3" fmla="*/ 0 w 962025"/>
                <a:gd name="connsiteY3" fmla="*/ 1409700 h 1409700"/>
                <a:gd name="connsiteX0" fmla="*/ 0 w 962025"/>
                <a:gd name="connsiteY0" fmla="*/ 904874 h 904874"/>
                <a:gd name="connsiteX1" fmla="*/ 0 w 962025"/>
                <a:gd name="connsiteY1" fmla="*/ 0 h 904874"/>
                <a:gd name="connsiteX2" fmla="*/ 962025 w 962025"/>
                <a:gd name="connsiteY2" fmla="*/ 904874 h 904874"/>
                <a:gd name="connsiteX3" fmla="*/ 0 w 962025"/>
                <a:gd name="connsiteY3" fmla="*/ 904874 h 904874"/>
                <a:gd name="connsiteX0" fmla="*/ 0 w 1200153"/>
                <a:gd name="connsiteY0" fmla="*/ 904874 h 904874"/>
                <a:gd name="connsiteX1" fmla="*/ 0 w 1200153"/>
                <a:gd name="connsiteY1" fmla="*/ 0 h 904874"/>
                <a:gd name="connsiteX2" fmla="*/ 1200153 w 1200153"/>
                <a:gd name="connsiteY2" fmla="*/ 904874 h 904874"/>
                <a:gd name="connsiteX3" fmla="*/ 0 w 1200153"/>
                <a:gd name="connsiteY3" fmla="*/ 904874 h 904874"/>
                <a:gd name="connsiteX0" fmla="*/ 0 w 1733556"/>
                <a:gd name="connsiteY0" fmla="*/ 904874 h 904874"/>
                <a:gd name="connsiteX1" fmla="*/ 0 w 1733556"/>
                <a:gd name="connsiteY1" fmla="*/ 0 h 904874"/>
                <a:gd name="connsiteX2" fmla="*/ 1733556 w 1733556"/>
                <a:gd name="connsiteY2" fmla="*/ 752474 h 904874"/>
                <a:gd name="connsiteX3" fmla="*/ 0 w 1733556"/>
                <a:gd name="connsiteY3" fmla="*/ 904874 h 904874"/>
                <a:gd name="connsiteX0" fmla="*/ 0 w 1743081"/>
                <a:gd name="connsiteY0" fmla="*/ 904874 h 904874"/>
                <a:gd name="connsiteX1" fmla="*/ 0 w 1743081"/>
                <a:gd name="connsiteY1" fmla="*/ 0 h 904874"/>
                <a:gd name="connsiteX2" fmla="*/ 1743081 w 1743081"/>
                <a:gd name="connsiteY2" fmla="*/ 876299 h 904874"/>
                <a:gd name="connsiteX3" fmla="*/ 0 w 1743081"/>
                <a:gd name="connsiteY3" fmla="*/ 904874 h 904874"/>
                <a:gd name="connsiteX0" fmla="*/ 0 w 2532060"/>
                <a:gd name="connsiteY0" fmla="*/ 904874 h 904874"/>
                <a:gd name="connsiteX1" fmla="*/ 0 w 2532060"/>
                <a:gd name="connsiteY1" fmla="*/ 0 h 904874"/>
                <a:gd name="connsiteX2" fmla="*/ 2532061 w 2532060"/>
                <a:gd name="connsiteY2" fmla="*/ 886359 h 904874"/>
                <a:gd name="connsiteX3" fmla="*/ 0 w 2532060"/>
                <a:gd name="connsiteY3" fmla="*/ 904874 h 904874"/>
                <a:gd name="connsiteX0" fmla="*/ 0 w 2825634"/>
                <a:gd name="connsiteY0" fmla="*/ 904874 h 904874"/>
                <a:gd name="connsiteX1" fmla="*/ 0 w 2825634"/>
                <a:gd name="connsiteY1" fmla="*/ 0 h 904874"/>
                <a:gd name="connsiteX2" fmla="*/ 2825634 w 2825634"/>
                <a:gd name="connsiteY2" fmla="*/ 896420 h 904874"/>
                <a:gd name="connsiteX3" fmla="*/ 0 w 2825634"/>
                <a:gd name="connsiteY3" fmla="*/ 904874 h 904874"/>
                <a:gd name="connsiteX0" fmla="*/ 0 w 3137558"/>
                <a:gd name="connsiteY0" fmla="*/ 904874 h 904874"/>
                <a:gd name="connsiteX1" fmla="*/ 0 w 3137558"/>
                <a:gd name="connsiteY1" fmla="*/ 0 h 904874"/>
                <a:gd name="connsiteX2" fmla="*/ 3137559 w 3137558"/>
                <a:gd name="connsiteY2" fmla="*/ 896419 h 904874"/>
                <a:gd name="connsiteX3" fmla="*/ 0 w 3137558"/>
                <a:gd name="connsiteY3" fmla="*/ 904874 h 904874"/>
                <a:gd name="connsiteX0" fmla="*/ 0 w 3172210"/>
                <a:gd name="connsiteY0" fmla="*/ 904874 h 904874"/>
                <a:gd name="connsiteX1" fmla="*/ 0 w 3172210"/>
                <a:gd name="connsiteY1" fmla="*/ 0 h 904874"/>
                <a:gd name="connsiteX2" fmla="*/ 3172210 w 3172210"/>
                <a:gd name="connsiteY2" fmla="*/ 903945 h 904874"/>
                <a:gd name="connsiteX3" fmla="*/ 0 w 3172210"/>
                <a:gd name="connsiteY3" fmla="*/ 904874 h 904874"/>
                <a:gd name="connsiteX0" fmla="*/ 0 w 3283862"/>
                <a:gd name="connsiteY0" fmla="*/ 904874 h 904874"/>
                <a:gd name="connsiteX1" fmla="*/ 0 w 3283862"/>
                <a:gd name="connsiteY1" fmla="*/ 0 h 904874"/>
                <a:gd name="connsiteX2" fmla="*/ 3283862 w 3283862"/>
                <a:gd name="connsiteY2" fmla="*/ 904397 h 904874"/>
                <a:gd name="connsiteX3" fmla="*/ 0 w 3283862"/>
                <a:gd name="connsiteY3" fmla="*/ 904874 h 904874"/>
                <a:gd name="connsiteX0" fmla="*/ 0 w 3116384"/>
                <a:gd name="connsiteY0" fmla="*/ 904874 h 906207"/>
                <a:gd name="connsiteX1" fmla="*/ 0 w 3116384"/>
                <a:gd name="connsiteY1" fmla="*/ 0 h 906207"/>
                <a:gd name="connsiteX2" fmla="*/ 3116384 w 3116384"/>
                <a:gd name="connsiteY2" fmla="*/ 906207 h 906207"/>
                <a:gd name="connsiteX3" fmla="*/ 0 w 3116384"/>
                <a:gd name="connsiteY3" fmla="*/ 904874 h 906207"/>
                <a:gd name="connsiteX0" fmla="*/ 69783 w 3116384"/>
                <a:gd name="connsiteY0" fmla="*/ 906007 h 906207"/>
                <a:gd name="connsiteX1" fmla="*/ 0 w 3116384"/>
                <a:gd name="connsiteY1" fmla="*/ 0 h 906207"/>
                <a:gd name="connsiteX2" fmla="*/ 3116384 w 3116384"/>
                <a:gd name="connsiteY2" fmla="*/ 906207 h 906207"/>
                <a:gd name="connsiteX3" fmla="*/ 69783 w 3116384"/>
                <a:gd name="connsiteY3" fmla="*/ 906007 h 90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6384" h="906207">
                  <a:moveTo>
                    <a:pt x="69783" y="906007"/>
                  </a:moveTo>
                  <a:lnTo>
                    <a:pt x="0" y="0"/>
                  </a:lnTo>
                  <a:lnTo>
                    <a:pt x="3116384" y="906207"/>
                  </a:lnTo>
                  <a:lnTo>
                    <a:pt x="69783" y="906007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" name="Прямоугольник 4"/>
            <p:cNvSpPr/>
            <p:nvPr/>
          </p:nvSpPr>
          <p:spPr>
            <a:xfrm flipH="1">
              <a:off x="-18474" y="-7733"/>
              <a:ext cx="12191997" cy="565896"/>
            </a:xfrm>
            <a:custGeom>
              <a:avLst/>
              <a:gdLst>
                <a:gd name="connsiteX0" fmla="*/ 0 w 12220828"/>
                <a:gd name="connsiteY0" fmla="*/ 0 h 457201"/>
                <a:gd name="connsiteX1" fmla="*/ 12220828 w 12220828"/>
                <a:gd name="connsiteY1" fmla="*/ 0 h 457201"/>
                <a:gd name="connsiteX2" fmla="*/ 12220828 w 12220828"/>
                <a:gd name="connsiteY2" fmla="*/ 457201 h 457201"/>
                <a:gd name="connsiteX3" fmla="*/ 0 w 12220828"/>
                <a:gd name="connsiteY3" fmla="*/ 457201 h 457201"/>
                <a:gd name="connsiteX4" fmla="*/ 0 w 12220828"/>
                <a:gd name="connsiteY4" fmla="*/ 0 h 457201"/>
                <a:gd name="connsiteX0" fmla="*/ 0 w 12220828"/>
                <a:gd name="connsiteY0" fmla="*/ 0 h 957533"/>
                <a:gd name="connsiteX1" fmla="*/ 12220828 w 12220828"/>
                <a:gd name="connsiteY1" fmla="*/ 0 h 957533"/>
                <a:gd name="connsiteX2" fmla="*/ 12220828 w 12220828"/>
                <a:gd name="connsiteY2" fmla="*/ 957533 h 957533"/>
                <a:gd name="connsiteX3" fmla="*/ 0 w 12220828"/>
                <a:gd name="connsiteY3" fmla="*/ 457201 h 957533"/>
                <a:gd name="connsiteX4" fmla="*/ 0 w 12220828"/>
                <a:gd name="connsiteY4" fmla="*/ 0 h 957533"/>
                <a:gd name="connsiteX0" fmla="*/ 8626 w 12229454"/>
                <a:gd name="connsiteY0" fmla="*/ 0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198408 h 957533"/>
                <a:gd name="connsiteX4" fmla="*/ 8626 w 12229454"/>
                <a:gd name="connsiteY4" fmla="*/ 0 h 957533"/>
                <a:gd name="connsiteX0" fmla="*/ 8626 w 12229454"/>
                <a:gd name="connsiteY0" fmla="*/ 0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207034 h 957533"/>
                <a:gd name="connsiteX4" fmla="*/ 8626 w 12229454"/>
                <a:gd name="connsiteY4" fmla="*/ 0 h 957533"/>
                <a:gd name="connsiteX0" fmla="*/ 2512 w 12229454"/>
                <a:gd name="connsiteY0" fmla="*/ 13268 h 957533"/>
                <a:gd name="connsiteX1" fmla="*/ 12229454 w 12229454"/>
                <a:gd name="connsiteY1" fmla="*/ 0 h 957533"/>
                <a:gd name="connsiteX2" fmla="*/ 12229454 w 12229454"/>
                <a:gd name="connsiteY2" fmla="*/ 957533 h 957533"/>
                <a:gd name="connsiteX3" fmla="*/ 0 w 12229454"/>
                <a:gd name="connsiteY3" fmla="*/ 207034 h 957533"/>
                <a:gd name="connsiteX4" fmla="*/ 2512 w 12229454"/>
                <a:gd name="connsiteY4" fmla="*/ 13268 h 957533"/>
                <a:gd name="connsiteX0" fmla="*/ 2512 w 12229454"/>
                <a:gd name="connsiteY0" fmla="*/ 0 h 970801"/>
                <a:gd name="connsiteX1" fmla="*/ 12229454 w 12229454"/>
                <a:gd name="connsiteY1" fmla="*/ 13268 h 970801"/>
                <a:gd name="connsiteX2" fmla="*/ 12229454 w 12229454"/>
                <a:gd name="connsiteY2" fmla="*/ 970801 h 970801"/>
                <a:gd name="connsiteX3" fmla="*/ 0 w 12229454"/>
                <a:gd name="connsiteY3" fmla="*/ 220302 h 970801"/>
                <a:gd name="connsiteX4" fmla="*/ 2512 w 12229454"/>
                <a:gd name="connsiteY4" fmla="*/ 0 h 97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29454" h="970801">
                  <a:moveTo>
                    <a:pt x="2512" y="0"/>
                  </a:moveTo>
                  <a:lnTo>
                    <a:pt x="12229454" y="13268"/>
                  </a:lnTo>
                  <a:lnTo>
                    <a:pt x="12229454" y="970801"/>
                  </a:lnTo>
                  <a:lnTo>
                    <a:pt x="0" y="220302"/>
                  </a:lnTo>
                  <a:cubicBezTo>
                    <a:pt x="837" y="155713"/>
                    <a:pt x="1675" y="64589"/>
                    <a:pt x="2512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44" name="Овал 43">
            <a:extLst>
              <a:ext uri="{FF2B5EF4-FFF2-40B4-BE49-F238E27FC236}">
                <a16:creationId xmlns:a16="http://schemas.microsoft.com/office/drawing/2014/main" id="{9B5EF7C8-96F6-4C18-9975-E62ADE256C05}"/>
              </a:ext>
            </a:extLst>
          </p:cNvPr>
          <p:cNvSpPr/>
          <p:nvPr/>
        </p:nvSpPr>
        <p:spPr>
          <a:xfrm>
            <a:off x="70052" y="8963"/>
            <a:ext cx="843345" cy="6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1E7457-7777-429B-978C-80F5DD5C5D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53" y="123750"/>
            <a:ext cx="414564" cy="4572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59558B-63CE-498D-931E-06BA3703A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1" y="522519"/>
            <a:ext cx="1021773" cy="9245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E3462A-C20C-4F4F-9676-7F97B4702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90" y="628267"/>
            <a:ext cx="7230772" cy="40673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0B7550-93B4-4DD2-A81A-C734FC797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984" y="2725801"/>
            <a:ext cx="7020322" cy="394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781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Я">
      <a:majorFont>
        <a:latin typeface="Bookman Old Style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38417</TotalTime>
  <Words>2059</Words>
  <Application>Microsoft Office PowerPoint</Application>
  <PresentationFormat>Широкоэкранный</PresentationFormat>
  <Paragraphs>139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Bookman Old Style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Министерство образованния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ПользовательПК</dc:creator>
  <cp:lastModifiedBy>user</cp:lastModifiedBy>
  <cp:revision>1161</cp:revision>
  <cp:lastPrinted>2026-03-13T03:12:42Z</cp:lastPrinted>
  <dcterms:created xsi:type="dcterms:W3CDTF">2022-04-20T04:20:42Z</dcterms:created>
  <dcterms:modified xsi:type="dcterms:W3CDTF">2026-03-15T20:08:35Z</dcterms:modified>
</cp:coreProperties>
</file>