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9"/>
  </p:notesMasterIdLst>
  <p:sldIdLst>
    <p:sldId id="271" r:id="rId3"/>
    <p:sldId id="267" r:id="rId4"/>
    <p:sldId id="265" r:id="rId5"/>
    <p:sldId id="268" r:id="rId6"/>
    <p:sldId id="262" r:id="rId7"/>
    <p:sldId id="264" r:id="rId8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30B18-3D16-4EC9-B195-92FD32B5E013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2E8A4-55EC-4D51-8A1C-AEF89FD541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389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38E112-76D5-418B-A52A-31A914E99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15CEB8-C8C1-46C4-84C8-5F00325ED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0C03F3-2D15-43E7-83B1-564A40EF8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1D12-2FDF-4490-BDF7-BBCC3C3888D9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8D0786-9BED-4DE7-A55E-4003CA8EE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47365-A777-44E9-B119-2D785D3A9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FEB7-F1F5-46D3-87E6-D48565DB2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01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0A7C8-4E3B-4178-A79D-1499E4816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360067-F2F7-4485-B899-B6EA5FED9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D2D777-0504-4659-8E4C-9D22144E2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1D12-2FDF-4490-BDF7-BBCC3C3888D9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3712C4-FA63-4762-BA13-56676C36A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B5934D-041E-406F-A790-DCD95D1CD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FEB7-F1F5-46D3-87E6-D48565DB2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87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BD6C08-359A-4BD2-8443-DFE6184737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86A85E-783D-4E83-8C8C-DB964B34A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FE80F9-85DE-4BE0-8383-0F9F4F619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1D12-2FDF-4490-BDF7-BBCC3C3888D9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F2B1CF-C4A8-4342-8DB7-15E0BF560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34FD07-3C0F-43D5-BCCD-F34384701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FEB7-F1F5-46D3-87E6-D48565DB2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141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701" y="1865313"/>
            <a:ext cx="7061200" cy="2387600"/>
          </a:xfrm>
          <a:prstGeom prst="rect">
            <a:avLst/>
          </a:prstGeom>
        </p:spPr>
        <p:txBody>
          <a:bodyPr anchor="b"/>
          <a:lstStyle>
            <a:lvl1pPr algn="l">
              <a:defRPr sz="4694" b="1">
                <a:solidFill>
                  <a:srgbClr val="005E23"/>
                </a:solidFill>
                <a:latin typeface="+mj-lt"/>
                <a:ea typeface="Source Serif Pro" panose="02040603050405020204" pitchFamily="18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700" y="4503738"/>
            <a:ext cx="6972300" cy="1655762"/>
          </a:xfrm>
        </p:spPr>
        <p:txBody>
          <a:bodyPr>
            <a:normAutofit/>
          </a:bodyPr>
          <a:lstStyle>
            <a:lvl1pPr marL="0" indent="0" algn="l">
              <a:buNone/>
              <a:defRPr sz="1739">
                <a:latin typeface="+mn-lt"/>
                <a:ea typeface="Source Serif Pro" panose="02040603050405020204" pitchFamily="18" charset="0"/>
              </a:defRPr>
            </a:lvl1pPr>
            <a:lvl2pPr marL="397433" indent="0" algn="ctr">
              <a:buNone/>
              <a:defRPr sz="1739"/>
            </a:lvl2pPr>
            <a:lvl3pPr marL="794867" indent="0" algn="ctr">
              <a:buNone/>
              <a:defRPr sz="1565"/>
            </a:lvl3pPr>
            <a:lvl4pPr marL="1192300" indent="0" algn="ctr">
              <a:buNone/>
              <a:defRPr sz="1391"/>
            </a:lvl4pPr>
            <a:lvl5pPr marL="1589734" indent="0" algn="ctr">
              <a:buNone/>
              <a:defRPr sz="1391"/>
            </a:lvl5pPr>
            <a:lvl6pPr marL="1987167" indent="0" algn="ctr">
              <a:buNone/>
              <a:defRPr sz="1391"/>
            </a:lvl6pPr>
            <a:lvl7pPr marL="2384600" indent="0" algn="ctr">
              <a:buNone/>
              <a:defRPr sz="1391"/>
            </a:lvl7pPr>
            <a:lvl8pPr marL="2782035" indent="0" algn="ctr">
              <a:buNone/>
              <a:defRPr sz="1391"/>
            </a:lvl8pPr>
            <a:lvl9pPr marL="3179468" indent="0" algn="ctr">
              <a:buNone/>
              <a:defRPr sz="1391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5621C-F56B-A009-79A8-42C1E95C55D8}"/>
              </a:ext>
            </a:extLst>
          </p:cNvPr>
          <p:cNvSpPr txBox="1"/>
          <p:nvPr userDrawn="1"/>
        </p:nvSpPr>
        <p:spPr>
          <a:xfrm>
            <a:off x="6623458" y="6618780"/>
            <a:ext cx="1231084" cy="239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dirty="0">
                <a:effectLst/>
                <a:latin typeface="Lato" panose="020F0502020204030203" pitchFamily="34" charset="0"/>
              </a:rPr>
              <a:t>RUS1344883 (v1.0)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927130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701" y="1865313"/>
            <a:ext cx="7061200" cy="2387600"/>
          </a:xfrm>
          <a:prstGeom prst="rect">
            <a:avLst/>
          </a:prstGeom>
        </p:spPr>
        <p:txBody>
          <a:bodyPr anchor="b"/>
          <a:lstStyle>
            <a:lvl1pPr algn="l">
              <a:defRPr sz="4694" b="1">
                <a:solidFill>
                  <a:srgbClr val="005E23"/>
                </a:solidFill>
                <a:latin typeface="+mj-lt"/>
                <a:ea typeface="Source Serif Pro" panose="02040603050405020204" pitchFamily="18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700" y="4503738"/>
            <a:ext cx="6972300" cy="1655762"/>
          </a:xfrm>
        </p:spPr>
        <p:txBody>
          <a:bodyPr>
            <a:normAutofit/>
          </a:bodyPr>
          <a:lstStyle>
            <a:lvl1pPr marL="0" indent="0" algn="l">
              <a:buNone/>
              <a:defRPr sz="1739">
                <a:latin typeface="+mn-lt"/>
                <a:ea typeface="Source Serif Pro" panose="02040603050405020204" pitchFamily="18" charset="0"/>
              </a:defRPr>
            </a:lvl1pPr>
            <a:lvl2pPr marL="397433" indent="0" algn="ctr">
              <a:buNone/>
              <a:defRPr sz="1739"/>
            </a:lvl2pPr>
            <a:lvl3pPr marL="794867" indent="0" algn="ctr">
              <a:buNone/>
              <a:defRPr sz="1565"/>
            </a:lvl3pPr>
            <a:lvl4pPr marL="1192300" indent="0" algn="ctr">
              <a:buNone/>
              <a:defRPr sz="1391"/>
            </a:lvl4pPr>
            <a:lvl5pPr marL="1589734" indent="0" algn="ctr">
              <a:buNone/>
              <a:defRPr sz="1391"/>
            </a:lvl5pPr>
            <a:lvl6pPr marL="1987167" indent="0" algn="ctr">
              <a:buNone/>
              <a:defRPr sz="1391"/>
            </a:lvl6pPr>
            <a:lvl7pPr marL="2384600" indent="0" algn="ctr">
              <a:buNone/>
              <a:defRPr sz="1391"/>
            </a:lvl7pPr>
            <a:lvl8pPr marL="2782035" indent="0" algn="ctr">
              <a:buNone/>
              <a:defRPr sz="1391"/>
            </a:lvl8pPr>
            <a:lvl9pPr marL="3179468" indent="0" algn="ctr">
              <a:buNone/>
              <a:defRPr sz="1391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Рисунок 7">
            <a:extLst>
              <a:ext uri="{FF2B5EF4-FFF2-40B4-BE49-F238E27FC236}">
                <a16:creationId xmlns:a16="http://schemas.microsoft.com/office/drawing/2014/main" id="{5480734A-E606-45B8-B4D8-F9805A1F7D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16800" y="-57600"/>
            <a:ext cx="4730400" cy="6976800"/>
          </a:xfrm>
          <a:custGeom>
            <a:avLst/>
            <a:gdLst>
              <a:gd name="connsiteX0" fmla="*/ 0 w 4730400"/>
              <a:gd name="connsiteY0" fmla="*/ 0 h 6976800"/>
              <a:gd name="connsiteX1" fmla="*/ 4730400 w 4730400"/>
              <a:gd name="connsiteY1" fmla="*/ 0 h 6976800"/>
              <a:gd name="connsiteX2" fmla="*/ 4730400 w 4730400"/>
              <a:gd name="connsiteY2" fmla="*/ 6976800 h 6976800"/>
              <a:gd name="connsiteX3" fmla="*/ 539091 w 4730400"/>
              <a:gd name="connsiteY3" fmla="*/ 6976800 h 6976800"/>
              <a:gd name="connsiteX4" fmla="*/ 123845 w 4730400"/>
              <a:gd name="connsiteY4" fmla="*/ 5193230 h 6976800"/>
              <a:gd name="connsiteX5" fmla="*/ 531806 w 4730400"/>
              <a:gd name="connsiteY5" fmla="*/ 1757934 h 6976800"/>
              <a:gd name="connsiteX6" fmla="*/ 0 w 4730400"/>
              <a:gd name="connsiteY6" fmla="*/ 0 h 69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30400" h="6976800">
                <a:moveTo>
                  <a:pt x="0" y="0"/>
                </a:moveTo>
                <a:lnTo>
                  <a:pt x="4730400" y="0"/>
                </a:lnTo>
                <a:lnTo>
                  <a:pt x="4730400" y="6976800"/>
                </a:lnTo>
                <a:lnTo>
                  <a:pt x="539091" y="6976800"/>
                </a:lnTo>
                <a:cubicBezTo>
                  <a:pt x="415246" y="6631317"/>
                  <a:pt x="211266" y="6344432"/>
                  <a:pt x="123845" y="5193230"/>
                </a:cubicBezTo>
                <a:cubicBezTo>
                  <a:pt x="92277" y="3733168"/>
                  <a:pt x="556089" y="3181372"/>
                  <a:pt x="531806" y="1757934"/>
                </a:cubicBezTo>
                <a:cubicBezTo>
                  <a:pt x="463813" y="1369724"/>
                  <a:pt x="556089" y="725148"/>
                  <a:pt x="0" y="0"/>
                </a:cubicBezTo>
                <a:close/>
              </a:path>
            </a:pathLst>
          </a:custGeom>
          <a:ln w="3810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9D3182-AD64-AA40-15C1-89E71753C719}"/>
              </a:ext>
            </a:extLst>
          </p:cNvPr>
          <p:cNvSpPr txBox="1"/>
          <p:nvPr userDrawn="1"/>
        </p:nvSpPr>
        <p:spPr>
          <a:xfrm rot="16200000">
            <a:off x="11512048" y="5212009"/>
            <a:ext cx="1231084" cy="239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dirty="0">
                <a:effectLst/>
                <a:latin typeface="Lato" panose="020F0502020204030203" pitchFamily="34" charset="0"/>
              </a:rPr>
              <a:t>RUS1344883 (v1.0)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669946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154" y="264203"/>
            <a:ext cx="10701497" cy="4921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434" b="1">
                <a:solidFill>
                  <a:srgbClr val="005E23"/>
                </a:solidFill>
                <a:latin typeface="+mj-lt"/>
                <a:ea typeface="Source Serif Pro" panose="02040603050405020204" pitchFamily="18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000" y="1340189"/>
            <a:ext cx="11684000" cy="4836774"/>
          </a:xfrm>
        </p:spPr>
        <p:txBody>
          <a:bodyPr/>
          <a:lstStyle>
            <a:lvl1pPr>
              <a:lnSpc>
                <a:spcPct val="100000"/>
              </a:lnSpc>
              <a:spcAft>
                <a:spcPts val="521"/>
              </a:spcAft>
              <a:defRPr/>
            </a:lvl1pPr>
            <a:lvl2pPr>
              <a:lnSpc>
                <a:spcPct val="100000"/>
              </a:lnSpc>
              <a:spcAft>
                <a:spcPts val="521"/>
              </a:spcAft>
              <a:defRPr/>
            </a:lvl2pPr>
            <a:lvl3pPr>
              <a:lnSpc>
                <a:spcPct val="100000"/>
              </a:lnSpc>
              <a:spcAft>
                <a:spcPts val="521"/>
              </a:spcAft>
              <a:defRPr/>
            </a:lvl3pPr>
            <a:lvl4pPr>
              <a:lnSpc>
                <a:spcPct val="100000"/>
              </a:lnSpc>
              <a:spcAft>
                <a:spcPts val="521"/>
              </a:spcAft>
              <a:defRPr/>
            </a:lvl4pPr>
            <a:lvl5pPr>
              <a:lnSpc>
                <a:spcPct val="100000"/>
              </a:lnSpc>
              <a:spcAft>
                <a:spcPts val="521"/>
              </a:spcAft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6AA8C5-CB9A-4A0B-146C-FB0D51BA9CA1}"/>
              </a:ext>
            </a:extLst>
          </p:cNvPr>
          <p:cNvSpPr txBox="1"/>
          <p:nvPr userDrawn="1"/>
        </p:nvSpPr>
        <p:spPr>
          <a:xfrm rot="16200000">
            <a:off x="11456848" y="5441811"/>
            <a:ext cx="1231084" cy="239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dirty="0">
                <a:effectLst/>
                <a:latin typeface="Lato" panose="020F0502020204030203" pitchFamily="34" charset="0"/>
              </a:rPr>
              <a:t>RUS1344883 (v1.0)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503091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ы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353293-AA35-42C2-B134-92170D2A8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06" y="3314104"/>
            <a:ext cx="5981794" cy="948297"/>
          </a:xfrm>
        </p:spPr>
        <p:txBody>
          <a:bodyPr>
            <a:normAutofit/>
          </a:bodyPr>
          <a:lstStyle>
            <a:lvl1pPr>
              <a:defRPr sz="3477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96D410F0-1090-48C8-A1AA-A510A61215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16800" y="-57600"/>
            <a:ext cx="4730400" cy="6976800"/>
          </a:xfrm>
          <a:custGeom>
            <a:avLst/>
            <a:gdLst>
              <a:gd name="connsiteX0" fmla="*/ 0 w 4730400"/>
              <a:gd name="connsiteY0" fmla="*/ 0 h 6976800"/>
              <a:gd name="connsiteX1" fmla="*/ 4730400 w 4730400"/>
              <a:gd name="connsiteY1" fmla="*/ 0 h 6976800"/>
              <a:gd name="connsiteX2" fmla="*/ 4730400 w 4730400"/>
              <a:gd name="connsiteY2" fmla="*/ 6976800 h 6976800"/>
              <a:gd name="connsiteX3" fmla="*/ 539091 w 4730400"/>
              <a:gd name="connsiteY3" fmla="*/ 6976800 h 6976800"/>
              <a:gd name="connsiteX4" fmla="*/ 123845 w 4730400"/>
              <a:gd name="connsiteY4" fmla="*/ 5193230 h 6976800"/>
              <a:gd name="connsiteX5" fmla="*/ 531806 w 4730400"/>
              <a:gd name="connsiteY5" fmla="*/ 1757934 h 6976800"/>
              <a:gd name="connsiteX6" fmla="*/ 0 w 4730400"/>
              <a:gd name="connsiteY6" fmla="*/ 0 h 69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30400" h="6976800">
                <a:moveTo>
                  <a:pt x="0" y="0"/>
                </a:moveTo>
                <a:lnTo>
                  <a:pt x="4730400" y="0"/>
                </a:lnTo>
                <a:lnTo>
                  <a:pt x="4730400" y="6976800"/>
                </a:lnTo>
                <a:lnTo>
                  <a:pt x="539091" y="6976800"/>
                </a:lnTo>
                <a:cubicBezTo>
                  <a:pt x="415246" y="6631317"/>
                  <a:pt x="211266" y="6344432"/>
                  <a:pt x="123845" y="5193230"/>
                </a:cubicBezTo>
                <a:cubicBezTo>
                  <a:pt x="92277" y="3733168"/>
                  <a:pt x="556089" y="3181372"/>
                  <a:pt x="531806" y="1757934"/>
                </a:cubicBezTo>
                <a:cubicBezTo>
                  <a:pt x="463813" y="1369724"/>
                  <a:pt x="556089" y="725148"/>
                  <a:pt x="0" y="0"/>
                </a:cubicBezTo>
                <a:close/>
              </a:path>
            </a:pathLst>
          </a:custGeom>
          <a:ln w="3810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3739620-1D92-41C4-8EFF-5C92CF0CC8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902" y="334654"/>
            <a:ext cx="1043699" cy="10826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3A8941-3848-F263-2E6B-73C3C94C29F3}"/>
              </a:ext>
            </a:extLst>
          </p:cNvPr>
          <p:cNvSpPr txBox="1"/>
          <p:nvPr userDrawn="1"/>
        </p:nvSpPr>
        <p:spPr>
          <a:xfrm rot="16200000">
            <a:off x="11512048" y="5637268"/>
            <a:ext cx="1231084" cy="239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dirty="0">
                <a:effectLst/>
                <a:latin typeface="Lato" panose="020F0502020204030203" pitchFamily="34" charset="0"/>
              </a:rPr>
              <a:t>RUS1344883 (v1.0)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75620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4EF44-1292-4583-B471-69B444AAC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5D02D3-8D8D-4FC9-9B6A-CC6278712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89C54F-D0F1-4B53-91FC-B33B274D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1D12-2FDF-4490-BDF7-BBCC3C3888D9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20476D-2796-4ADB-97AA-870184799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B3849B-C1B7-4AC4-8F17-039DCF5BC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FEB7-F1F5-46D3-87E6-D48565DB2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50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5740F-38D9-485F-8C5D-A6B697A24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9CC5C7-656D-4F9C-86B6-A3576BF7F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E610EE-FAB9-4BE1-96D0-590AAAAFA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1D12-2FDF-4490-BDF7-BBCC3C3888D9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149D93-8491-4A7E-89DF-F9AF5C510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A6BCE1-6214-4E05-BF29-115898DDD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FEB7-F1F5-46D3-87E6-D48565DB2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25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CCDDD-AA27-4ED0-A2E6-4CF179759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478377-56F4-4C52-B67D-1F7BF1B427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CCD215-4A78-4A87-AE54-6CE523CA3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BD7FF5-9695-494E-92FC-6BA2CD294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1D12-2FDF-4490-BDF7-BBCC3C3888D9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0F81E3-854F-4622-98C6-4A16383F1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A5E1D2-C268-4902-B20E-B54CFB6A8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FEB7-F1F5-46D3-87E6-D48565DB2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82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C1CE6-A188-4D32-8A38-7317061A2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01D123-74DB-4E3B-BD77-B1EE77C9E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A0295D-A412-4A68-B4D2-8202BEC6D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11F3D67-6FB6-49BB-9983-39BB97E0B7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19E62D-853E-4174-B29F-FAD2029C0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F6A294B-BBF9-450C-B54D-671137DD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1D12-2FDF-4490-BDF7-BBCC3C3888D9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7A6902-6F56-489B-B17A-A0E5D671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24038E-B981-41BE-BD86-FE230DFC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FEB7-F1F5-46D3-87E6-D48565DB2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93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5E52A-9569-4A32-BCD7-13AD8CB9D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8AFD91-3FE3-4949-9C67-759347356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1D12-2FDF-4490-BDF7-BBCC3C3888D9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4FD3C9D-8B63-42B6-AF7A-8A78CD0F6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B4DE22C-0C1A-406C-934B-EB80C2730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FEB7-F1F5-46D3-87E6-D48565DB2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27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3995C49-D1F9-41DE-B5DB-D8F81701B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1D12-2FDF-4490-BDF7-BBCC3C3888D9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79232D6-9A01-4B46-98E3-1911F5151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A10635-F424-4481-B20D-A702A7842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FEB7-F1F5-46D3-87E6-D48565DB2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16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C9F84-20E3-4B45-ADE2-5BC8A31DE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AC3EAA-E1F4-4A33-A1CE-BCC6BEC16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C97127-E3BB-4B06-B19E-3FF03D8A0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5E8368-204D-4116-AF92-CABED23B3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1D12-2FDF-4490-BDF7-BBCC3C3888D9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77EC40-711B-4DCF-A82B-65885E2BD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159A8D-5127-47C2-B82B-83BF5E8C1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FEB7-F1F5-46D3-87E6-D48565DB2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758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E4A70-C4D8-47CD-8E36-420F7D746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BB7E30B-CC56-444C-9937-7DD36A85C6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E389BC-026E-4FE7-8D12-955A76971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9730D9-2F78-4D99-8CEC-35A4C5FF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1D12-2FDF-4490-BDF7-BBCC3C3888D9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6C3589-568F-49C0-8CB3-A225FA036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C0459F-D5EE-4679-9559-417FCA2EC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FEB7-F1F5-46D3-87E6-D48565DB2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80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62648-76B4-48C7-BE28-7ED4AF381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D93935-2467-44AF-A716-DE038A300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33F4C4-B383-482A-93CD-4FB30A74ED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F1D12-2FDF-4490-BDF7-BBCC3C3888D9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93366D-6664-4E13-AFCA-487898A85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3FB0EE-79A5-47F0-83AF-0253BBCD59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3FEB7-F1F5-46D3-87E6-D48565DB2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52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407" y="232503"/>
            <a:ext cx="10515600" cy="751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26229"/>
            <a:ext cx="10515600" cy="485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46178D3-C42B-4A9F-9BB4-B09C5DF4CC35}"/>
              </a:ext>
            </a:extLst>
          </p:cNvPr>
          <p:cNvSpPr/>
          <p:nvPr userDrawn="1"/>
        </p:nvSpPr>
        <p:spPr>
          <a:xfrm>
            <a:off x="0" y="0"/>
            <a:ext cx="36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65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66D266E-FABE-499F-8B71-A8A5DC60C731}"/>
              </a:ext>
            </a:extLst>
          </p:cNvPr>
          <p:cNvSpPr/>
          <p:nvPr userDrawn="1"/>
        </p:nvSpPr>
        <p:spPr>
          <a:xfrm>
            <a:off x="11832000" y="0"/>
            <a:ext cx="36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65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13123A4-A738-48E5-95EB-160F3DFE506D}"/>
              </a:ext>
            </a:extLst>
          </p:cNvPr>
          <p:cNvSpPr/>
          <p:nvPr userDrawn="1"/>
        </p:nvSpPr>
        <p:spPr>
          <a:xfrm>
            <a:off x="11832000" y="6498000"/>
            <a:ext cx="36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65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79830FF-B5A5-40C3-BB78-5BEBEB56105D}"/>
              </a:ext>
            </a:extLst>
          </p:cNvPr>
          <p:cNvSpPr/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65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E185D71-D01F-4A3B-B1F5-D852113E915B}"/>
              </a:ext>
            </a:extLst>
          </p:cNvPr>
          <p:cNvCxnSpPr/>
          <p:nvPr userDrawn="1"/>
        </p:nvCxnSpPr>
        <p:spPr>
          <a:xfrm>
            <a:off x="360000" y="0"/>
            <a:ext cx="0" cy="685800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4A6323B-FADE-4465-B21D-375704A7DE2B}"/>
              </a:ext>
            </a:extLst>
          </p:cNvPr>
          <p:cNvCxnSpPr/>
          <p:nvPr userDrawn="1"/>
        </p:nvCxnSpPr>
        <p:spPr>
          <a:xfrm>
            <a:off x="11832000" y="0"/>
            <a:ext cx="0" cy="685800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CC10E37-7D41-4283-9D1E-DE79481B40AA}"/>
              </a:ext>
            </a:extLst>
          </p:cNvPr>
          <p:cNvCxnSpPr/>
          <p:nvPr userDrawn="1"/>
        </p:nvCxnSpPr>
        <p:spPr>
          <a:xfrm>
            <a:off x="0" y="360000"/>
            <a:ext cx="12192000" cy="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F259E6C-AB77-49BA-9883-57AEE24F0414}"/>
              </a:ext>
            </a:extLst>
          </p:cNvPr>
          <p:cNvCxnSpPr/>
          <p:nvPr userDrawn="1"/>
        </p:nvCxnSpPr>
        <p:spPr>
          <a:xfrm>
            <a:off x="0" y="6498000"/>
            <a:ext cx="12192000" cy="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D46A96E-355E-477D-BF08-EF24467CF4A5}"/>
              </a:ext>
            </a:extLst>
          </p:cNvPr>
          <p:cNvCxnSpPr/>
          <p:nvPr userDrawn="1"/>
        </p:nvCxnSpPr>
        <p:spPr>
          <a:xfrm>
            <a:off x="2656837" y="0"/>
            <a:ext cx="0" cy="685800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7A046643-1128-475A-81EA-F477FAC36D55}"/>
              </a:ext>
            </a:extLst>
          </p:cNvPr>
          <p:cNvCxnSpPr/>
          <p:nvPr userDrawn="1"/>
        </p:nvCxnSpPr>
        <p:spPr>
          <a:xfrm>
            <a:off x="4944874" y="0"/>
            <a:ext cx="0" cy="685800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8116A0C2-CF90-42BC-8371-1F5EDCE321C9}"/>
              </a:ext>
            </a:extLst>
          </p:cNvPr>
          <p:cNvCxnSpPr/>
          <p:nvPr userDrawn="1"/>
        </p:nvCxnSpPr>
        <p:spPr>
          <a:xfrm>
            <a:off x="7237311" y="0"/>
            <a:ext cx="0" cy="685800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05F90F38-42D9-4103-A301-09D770E6CDAB}"/>
              </a:ext>
            </a:extLst>
          </p:cNvPr>
          <p:cNvCxnSpPr/>
          <p:nvPr userDrawn="1"/>
        </p:nvCxnSpPr>
        <p:spPr>
          <a:xfrm>
            <a:off x="9529747" y="0"/>
            <a:ext cx="0" cy="685800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350C0DF-D68C-A73F-0E68-5D52F8ACA131}"/>
              </a:ext>
            </a:extLst>
          </p:cNvPr>
          <p:cNvSpPr txBox="1"/>
          <p:nvPr userDrawn="1"/>
        </p:nvSpPr>
        <p:spPr>
          <a:xfrm rot="16200000">
            <a:off x="11456848" y="3565187"/>
            <a:ext cx="1231084" cy="239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dirty="0">
                <a:effectLst/>
                <a:latin typeface="Lato" panose="020F0502020204030203" pitchFamily="34" charset="0"/>
              </a:rPr>
              <a:t>RUS1344883 (v1.0)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62877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794867" rtl="0" eaLnBrk="1" latinLnBrk="0" hangingPunct="1">
        <a:lnSpc>
          <a:spcPct val="100000"/>
        </a:lnSpc>
        <a:spcBef>
          <a:spcPct val="0"/>
        </a:spcBef>
        <a:buNone/>
        <a:defRPr sz="2434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98717" indent="-198717" algn="l" defTabSz="794867" rtl="0" eaLnBrk="1" latinLnBrk="0" hangingPunct="1">
        <a:lnSpc>
          <a:spcPct val="90000"/>
        </a:lnSpc>
        <a:spcBef>
          <a:spcPts val="869"/>
        </a:spcBef>
        <a:buFont typeface="Arial" panose="020B0604020202020204" pitchFamily="34" charset="0"/>
        <a:buChar char="•"/>
        <a:defRPr sz="2434" kern="1200">
          <a:solidFill>
            <a:schemeClr val="tx1"/>
          </a:solidFill>
          <a:latin typeface="+mn-lt"/>
          <a:ea typeface="+mn-ea"/>
          <a:cs typeface="+mn-cs"/>
        </a:defRPr>
      </a:lvl1pPr>
      <a:lvl2pPr marL="596151" indent="-198717" algn="l" defTabSz="794867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993584" indent="-198717" algn="l" defTabSz="794867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739" kern="1200">
          <a:solidFill>
            <a:schemeClr val="tx1"/>
          </a:solidFill>
          <a:latin typeface="+mn-lt"/>
          <a:ea typeface="+mn-ea"/>
          <a:cs typeface="+mn-cs"/>
        </a:defRPr>
      </a:lvl3pPr>
      <a:lvl4pPr marL="1391017" indent="-198717" algn="l" defTabSz="794867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4pPr>
      <a:lvl5pPr marL="1788451" indent="-198717" algn="l" defTabSz="794867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5pPr>
      <a:lvl6pPr marL="2185884" indent="-198717" algn="l" defTabSz="794867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6pPr>
      <a:lvl7pPr marL="2583317" indent="-198717" algn="l" defTabSz="794867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7pPr>
      <a:lvl8pPr marL="2980751" indent="-198717" algn="l" defTabSz="794867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8pPr>
      <a:lvl9pPr marL="3378184" indent="-198717" algn="l" defTabSz="794867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94867" rtl="0" eaLnBrk="1" latinLnBrk="0" hangingPunct="1">
        <a:defRPr sz="1565" kern="1200">
          <a:solidFill>
            <a:schemeClr val="tx1"/>
          </a:solidFill>
          <a:latin typeface="+mn-lt"/>
          <a:ea typeface="+mn-ea"/>
          <a:cs typeface="+mn-cs"/>
        </a:defRPr>
      </a:lvl1pPr>
      <a:lvl2pPr marL="397433" algn="l" defTabSz="794867" rtl="0" eaLnBrk="1" latinLnBrk="0" hangingPunct="1">
        <a:defRPr sz="1565" kern="1200">
          <a:solidFill>
            <a:schemeClr val="tx1"/>
          </a:solidFill>
          <a:latin typeface="+mn-lt"/>
          <a:ea typeface="+mn-ea"/>
          <a:cs typeface="+mn-cs"/>
        </a:defRPr>
      </a:lvl2pPr>
      <a:lvl3pPr marL="794867" algn="l" defTabSz="794867" rtl="0" eaLnBrk="1" latinLnBrk="0" hangingPunct="1">
        <a:defRPr sz="1565" kern="1200">
          <a:solidFill>
            <a:schemeClr val="tx1"/>
          </a:solidFill>
          <a:latin typeface="+mn-lt"/>
          <a:ea typeface="+mn-ea"/>
          <a:cs typeface="+mn-cs"/>
        </a:defRPr>
      </a:lvl3pPr>
      <a:lvl4pPr marL="1192300" algn="l" defTabSz="794867" rtl="0" eaLnBrk="1" latinLnBrk="0" hangingPunct="1">
        <a:defRPr sz="1565" kern="1200">
          <a:solidFill>
            <a:schemeClr val="tx1"/>
          </a:solidFill>
          <a:latin typeface="+mn-lt"/>
          <a:ea typeface="+mn-ea"/>
          <a:cs typeface="+mn-cs"/>
        </a:defRPr>
      </a:lvl4pPr>
      <a:lvl5pPr marL="1589734" algn="l" defTabSz="794867" rtl="0" eaLnBrk="1" latinLnBrk="0" hangingPunct="1">
        <a:defRPr sz="1565" kern="1200">
          <a:solidFill>
            <a:schemeClr val="tx1"/>
          </a:solidFill>
          <a:latin typeface="+mn-lt"/>
          <a:ea typeface="+mn-ea"/>
          <a:cs typeface="+mn-cs"/>
        </a:defRPr>
      </a:lvl5pPr>
      <a:lvl6pPr marL="1987167" algn="l" defTabSz="794867" rtl="0" eaLnBrk="1" latinLnBrk="0" hangingPunct="1">
        <a:defRPr sz="1565" kern="1200">
          <a:solidFill>
            <a:schemeClr val="tx1"/>
          </a:solidFill>
          <a:latin typeface="+mn-lt"/>
          <a:ea typeface="+mn-ea"/>
          <a:cs typeface="+mn-cs"/>
        </a:defRPr>
      </a:lvl6pPr>
      <a:lvl7pPr marL="2384600" algn="l" defTabSz="794867" rtl="0" eaLnBrk="1" latinLnBrk="0" hangingPunct="1">
        <a:defRPr sz="1565" kern="1200">
          <a:solidFill>
            <a:schemeClr val="tx1"/>
          </a:solidFill>
          <a:latin typeface="+mn-lt"/>
          <a:ea typeface="+mn-ea"/>
          <a:cs typeface="+mn-cs"/>
        </a:defRPr>
      </a:lvl7pPr>
      <a:lvl8pPr marL="2782035" algn="l" defTabSz="794867" rtl="0" eaLnBrk="1" latinLnBrk="0" hangingPunct="1">
        <a:defRPr sz="1565" kern="1200">
          <a:solidFill>
            <a:schemeClr val="tx1"/>
          </a:solidFill>
          <a:latin typeface="+mn-lt"/>
          <a:ea typeface="+mn-ea"/>
          <a:cs typeface="+mn-cs"/>
        </a:defRPr>
      </a:lvl8pPr>
      <a:lvl9pPr marL="3179468" algn="l" defTabSz="794867" rtl="0" eaLnBrk="1" latinLnBrk="0" hangingPunct="1">
        <a:defRPr sz="15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DDADD-8C51-A094-FE69-1F93A67A76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Федеральный проект «Здоровье для каждого»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49095C-9A42-4E25-4334-255545989B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Центры здоровья</a:t>
            </a:r>
          </a:p>
          <a:p>
            <a:endParaRPr lang="ru-RU" dirty="0"/>
          </a:p>
          <a:p>
            <a:r>
              <a:rPr lang="ru-RU" b="1" dirty="0"/>
              <a:t>ФГБУ НМИЦ ТПМ Минздрава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4075712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CF020-3698-4F04-991D-67802A3DF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565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Федеральный проект «Здоровье для каждого»</a:t>
            </a:r>
            <a:b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Национального проекта «продолжительная и активная жизнь»</a:t>
            </a:r>
            <a:b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9225" y="1123326"/>
            <a:ext cx="9982976" cy="5350626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 flipV="1">
            <a:off x="1024128" y="1737360"/>
            <a:ext cx="3154680" cy="914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024128" y="1944624"/>
            <a:ext cx="1901952" cy="304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 flipV="1">
            <a:off x="868680" y="2020824"/>
            <a:ext cx="9144" cy="322783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78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4BDD54A-1EBF-42A0-A55E-49FD0C123E5A}"/>
              </a:ext>
            </a:extLst>
          </p:cNvPr>
          <p:cNvSpPr/>
          <p:nvPr/>
        </p:nvSpPr>
        <p:spPr>
          <a:xfrm>
            <a:off x="-805" y="798887"/>
            <a:ext cx="6271692" cy="2476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EA6AF05-B2E8-49D1-B382-0E3CB506A699}"/>
              </a:ext>
            </a:extLst>
          </p:cNvPr>
          <p:cNvSpPr/>
          <p:nvPr/>
        </p:nvSpPr>
        <p:spPr>
          <a:xfrm>
            <a:off x="2791141" y="153201"/>
            <a:ext cx="65883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МАРШРУТ ПАЦИЕНТА В ЦЕНТРЕ ЗДОРОВЬЯ ДЛЯ ВЗРОСЛЫХ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1E3981-96F5-4E0A-8FB2-083A414CD3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1411" y="62729"/>
            <a:ext cx="698802" cy="69880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93382BF-ADFB-4971-8DB2-93CD22E239F2}"/>
              </a:ext>
            </a:extLst>
          </p:cNvPr>
          <p:cNvSpPr/>
          <p:nvPr/>
        </p:nvSpPr>
        <p:spPr>
          <a:xfrm>
            <a:off x="1005985" y="798886"/>
            <a:ext cx="53431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МО, ГДЕ ПАЦИЕНТ ПОЛУЧАЕТ ПМСП</a:t>
            </a:r>
          </a:p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(поликлиника, ФАП, рабочее место/место учебы)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3F4A208-E19E-4101-BBD6-BF3C25AA05D9}"/>
              </a:ext>
            </a:extLst>
          </p:cNvPr>
          <p:cNvSpPr/>
          <p:nvPr/>
        </p:nvSpPr>
        <p:spPr>
          <a:xfrm>
            <a:off x="1018110" y="1352884"/>
            <a:ext cx="5252777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ПМО и ДОГВН</a:t>
            </a:r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58F2CD87-7F49-407C-A757-86E1EA00CC27}"/>
              </a:ext>
            </a:extLst>
          </p:cNvPr>
          <p:cNvSpPr/>
          <p:nvPr/>
        </p:nvSpPr>
        <p:spPr>
          <a:xfrm>
            <a:off x="1005985" y="1832448"/>
            <a:ext cx="1833941" cy="546170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анкетирование</a:t>
            </a:r>
          </a:p>
        </p:txBody>
      </p:sp>
      <p:sp>
        <p:nvSpPr>
          <p:cNvPr id="9" name="Прямоугольник: скругленные углы 5">
            <a:extLst>
              <a:ext uri="{FF2B5EF4-FFF2-40B4-BE49-F238E27FC236}">
                <a16:creationId xmlns:a16="http://schemas.microsoft.com/office/drawing/2014/main" id="{58F2CD87-7F49-407C-A757-86E1EA00CC27}"/>
              </a:ext>
            </a:extLst>
          </p:cNvPr>
          <p:cNvSpPr/>
          <p:nvPr/>
        </p:nvSpPr>
        <p:spPr>
          <a:xfrm>
            <a:off x="3431915" y="1838202"/>
            <a:ext cx="2268130" cy="532210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(осмотр) врачом-терапевтом</a:t>
            </a:r>
          </a:p>
        </p:txBody>
      </p:sp>
      <p:sp>
        <p:nvSpPr>
          <p:cNvPr id="10" name="Двойные круглые скобки 9">
            <a:extLst>
              <a:ext uri="{FF2B5EF4-FFF2-40B4-BE49-F238E27FC236}">
                <a16:creationId xmlns:a16="http://schemas.microsoft.com/office/drawing/2014/main" id="{45597A27-5A12-451B-A46C-F90DB020CA20}"/>
              </a:ext>
            </a:extLst>
          </p:cNvPr>
          <p:cNvSpPr/>
          <p:nvPr/>
        </p:nvSpPr>
        <p:spPr>
          <a:xfrm>
            <a:off x="1018110" y="2401809"/>
            <a:ext cx="1821816" cy="396004"/>
          </a:xfrm>
          <a:prstGeom prst="bracketPair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выявление факторов риска ХНИЗ</a:t>
            </a:r>
          </a:p>
        </p:txBody>
      </p:sp>
      <p:sp>
        <p:nvSpPr>
          <p:cNvPr id="11" name="Двойные круглые скобки 10">
            <a:extLst>
              <a:ext uri="{FF2B5EF4-FFF2-40B4-BE49-F238E27FC236}">
                <a16:creationId xmlns:a16="http://schemas.microsoft.com/office/drawing/2014/main" id="{45597A27-5A12-451B-A46C-F90DB020CA20}"/>
              </a:ext>
            </a:extLst>
          </p:cNvPr>
          <p:cNvSpPr/>
          <p:nvPr/>
        </p:nvSpPr>
        <p:spPr>
          <a:xfrm>
            <a:off x="3493719" y="2399357"/>
            <a:ext cx="2206326" cy="396004"/>
          </a:xfrm>
          <a:prstGeom prst="bracketPair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краткое профилактическое консультирование</a:t>
            </a:r>
          </a:p>
          <a:p>
            <a:pPr algn="ctr"/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 в ЦЗ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974714" y="2104307"/>
            <a:ext cx="3692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Облачко с текстом: прямоугольное со скругленными углами 39">
            <a:extLst>
              <a:ext uri="{FF2B5EF4-FFF2-40B4-BE49-F238E27FC236}">
                <a16:creationId xmlns:a16="http://schemas.microsoft.com/office/drawing/2014/main" id="{CE8F23D3-BC3F-4FD7-8F45-0736B99E581D}"/>
              </a:ext>
            </a:extLst>
          </p:cNvPr>
          <p:cNvSpPr/>
          <p:nvPr/>
        </p:nvSpPr>
        <p:spPr>
          <a:xfrm>
            <a:off x="4074839" y="2872308"/>
            <a:ext cx="1898601" cy="322791"/>
          </a:xfrm>
          <a:prstGeom prst="wedgeRoundRectCallout">
            <a:avLst>
              <a:gd name="adj1" fmla="val 64961"/>
              <a:gd name="adj2" fmla="val 10841"/>
              <a:gd name="adj3" fmla="val 16667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алгоритмом выявления группы пациентов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4BDD54A-1EBF-42A0-A55E-49FD0C123E5A}"/>
              </a:ext>
            </a:extLst>
          </p:cNvPr>
          <p:cNvSpPr/>
          <p:nvPr/>
        </p:nvSpPr>
        <p:spPr>
          <a:xfrm>
            <a:off x="-805" y="3297257"/>
            <a:ext cx="12191999" cy="35859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5484" y="3279554"/>
            <a:ext cx="730269" cy="73026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93382BF-ADFB-4971-8DB2-93CD22E239F2}"/>
              </a:ext>
            </a:extLst>
          </p:cNvPr>
          <p:cNvSpPr/>
          <p:nvPr/>
        </p:nvSpPr>
        <p:spPr>
          <a:xfrm>
            <a:off x="4009581" y="3540943"/>
            <a:ext cx="44745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ЗДОРОВЬЯ ДЛЯ ВЗРОСЛЫХ</a:t>
            </a:r>
          </a:p>
        </p:txBody>
      </p:sp>
      <p:cxnSp>
        <p:nvCxnSpPr>
          <p:cNvPr id="18" name="Соединительная линия уступом 17"/>
          <p:cNvCxnSpPr>
            <a:stCxn id="9" idx="3"/>
          </p:cNvCxnSpPr>
          <p:nvPr/>
        </p:nvCxnSpPr>
        <p:spPr>
          <a:xfrm>
            <a:off x="5700045" y="2104307"/>
            <a:ext cx="546790" cy="139391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: скругленные углы 5">
            <a:extLst>
              <a:ext uri="{FF2B5EF4-FFF2-40B4-BE49-F238E27FC236}">
                <a16:creationId xmlns:a16="http://schemas.microsoft.com/office/drawing/2014/main" id="{58F2CD87-7F49-407C-A757-86E1EA00CC27}"/>
              </a:ext>
            </a:extLst>
          </p:cNvPr>
          <p:cNvSpPr/>
          <p:nvPr/>
        </p:nvSpPr>
        <p:spPr>
          <a:xfrm>
            <a:off x="191411" y="4267688"/>
            <a:ext cx="2201411" cy="54617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Обследование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пациента в соответствии с ФР ХНИЗ</a:t>
            </a:r>
          </a:p>
        </p:txBody>
      </p:sp>
      <p:sp>
        <p:nvSpPr>
          <p:cNvPr id="26" name="Прямоугольник: скругленные углы 5">
            <a:extLst>
              <a:ext uri="{FF2B5EF4-FFF2-40B4-BE49-F238E27FC236}">
                <a16:creationId xmlns:a16="http://schemas.microsoft.com/office/drawing/2014/main" id="{58F2CD87-7F49-407C-A757-86E1EA00CC27}"/>
              </a:ext>
            </a:extLst>
          </p:cNvPr>
          <p:cNvSpPr/>
          <p:nvPr/>
        </p:nvSpPr>
        <p:spPr>
          <a:xfrm>
            <a:off x="2627087" y="4298696"/>
            <a:ext cx="1665651" cy="53933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УПК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поводу ФР ХНИЗ</a:t>
            </a:r>
          </a:p>
        </p:txBody>
      </p:sp>
      <p:sp>
        <p:nvSpPr>
          <p:cNvPr id="27" name="Прямоугольник: скругленные углы 5">
            <a:extLst>
              <a:ext uri="{FF2B5EF4-FFF2-40B4-BE49-F238E27FC236}">
                <a16:creationId xmlns:a16="http://schemas.microsoft.com/office/drawing/2014/main" id="{58F2CD87-7F49-407C-A757-86E1EA00CC27}"/>
              </a:ext>
            </a:extLst>
          </p:cNvPr>
          <p:cNvSpPr/>
          <p:nvPr/>
        </p:nvSpPr>
        <p:spPr>
          <a:xfrm>
            <a:off x="4565980" y="4307053"/>
            <a:ext cx="2458663" cy="53933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индивидуальной программы </a:t>
            </a: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ведению ЗОЖ</a:t>
            </a:r>
          </a:p>
        </p:txBody>
      </p:sp>
      <p:sp>
        <p:nvSpPr>
          <p:cNvPr id="28" name="Прямоугольник: скругленные углы 5">
            <a:extLst>
              <a:ext uri="{FF2B5EF4-FFF2-40B4-BE49-F238E27FC236}">
                <a16:creationId xmlns:a16="http://schemas.microsoft.com/office/drawing/2014/main" id="{58F2CD87-7F49-407C-A757-86E1EA00CC27}"/>
              </a:ext>
            </a:extLst>
          </p:cNvPr>
          <p:cNvSpPr/>
          <p:nvPr/>
        </p:nvSpPr>
        <p:spPr>
          <a:xfrm>
            <a:off x="7235650" y="4299250"/>
            <a:ext cx="2153698" cy="57535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рекомендаций </a:t>
            </a: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здоровому питанию</a:t>
            </a:r>
          </a:p>
        </p:txBody>
      </p:sp>
      <p:sp>
        <p:nvSpPr>
          <p:cNvPr id="29" name="Прямоугольник: скругленные углы 5">
            <a:extLst>
              <a:ext uri="{FF2B5EF4-FFF2-40B4-BE49-F238E27FC236}">
                <a16:creationId xmlns:a16="http://schemas.microsoft.com/office/drawing/2014/main" id="{58F2CD87-7F49-407C-A757-86E1EA00CC27}"/>
              </a:ext>
            </a:extLst>
          </p:cNvPr>
          <p:cNvSpPr/>
          <p:nvPr/>
        </p:nvSpPr>
        <p:spPr>
          <a:xfrm>
            <a:off x="9716569" y="4308296"/>
            <a:ext cx="2388754" cy="53085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постановка на диспансерное наблюдение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 ХНИЗ</a:t>
            </a:r>
            <a:endParaRPr lang="ru-RU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Двойные круглые скобки 29">
            <a:extLst>
              <a:ext uri="{FF2B5EF4-FFF2-40B4-BE49-F238E27FC236}">
                <a16:creationId xmlns:a16="http://schemas.microsoft.com/office/drawing/2014/main" id="{70C1FDCD-35AD-45AE-9554-A0E26FD765B0}"/>
              </a:ext>
            </a:extLst>
          </p:cNvPr>
          <p:cNvSpPr/>
          <p:nvPr/>
        </p:nvSpPr>
        <p:spPr>
          <a:xfrm>
            <a:off x="54707" y="4838033"/>
            <a:ext cx="2338115" cy="858776"/>
          </a:xfrm>
          <a:prstGeom prst="bracketPair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биоимпедансометрия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динамометрия, </a:t>
            </a:r>
          </a:p>
          <a:p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исследование </a:t>
            </a:r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смокелайзером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, спирометрия,</a:t>
            </a:r>
          </a:p>
          <a:p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пульсоксиметрия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ангиоскан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1" name="Облачко с текстом: прямоугольное со скругленными углами 39">
            <a:extLst>
              <a:ext uri="{FF2B5EF4-FFF2-40B4-BE49-F238E27FC236}">
                <a16:creationId xmlns:a16="http://schemas.microsoft.com/office/drawing/2014/main" id="{CE8F23D3-BC3F-4FD7-8F45-0736B99E581D}"/>
              </a:ext>
            </a:extLst>
          </p:cNvPr>
          <p:cNvSpPr/>
          <p:nvPr/>
        </p:nvSpPr>
        <p:spPr>
          <a:xfrm>
            <a:off x="7941237" y="3879497"/>
            <a:ext cx="1743532" cy="311114"/>
          </a:xfrm>
          <a:prstGeom prst="wedgeRoundRectCallout">
            <a:avLst>
              <a:gd name="adj1" fmla="val -57357"/>
              <a:gd name="adj2" fmla="val 74501"/>
              <a:gd name="adj3" fmla="val 16667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Лицам с ожирением 1-2 ст. / избыточной массой тела</a:t>
            </a:r>
          </a:p>
        </p:txBody>
      </p:sp>
      <p:sp>
        <p:nvSpPr>
          <p:cNvPr id="32" name="Облачко с текстом: прямоугольное со скругленными углами 39">
            <a:extLst>
              <a:ext uri="{FF2B5EF4-FFF2-40B4-BE49-F238E27FC236}">
                <a16:creationId xmlns:a16="http://schemas.microsoft.com/office/drawing/2014/main" id="{CE8F23D3-BC3F-4FD7-8F45-0736B99E581D}"/>
              </a:ext>
            </a:extLst>
          </p:cNvPr>
          <p:cNvSpPr/>
          <p:nvPr/>
        </p:nvSpPr>
        <p:spPr>
          <a:xfrm>
            <a:off x="5223429" y="4005826"/>
            <a:ext cx="1743532" cy="226165"/>
          </a:xfrm>
          <a:prstGeom prst="wedgeRoundRectCallout">
            <a:avLst>
              <a:gd name="adj1" fmla="val -54835"/>
              <a:gd name="adj2" fmla="val 74502"/>
              <a:gd name="adj3" fmla="val 16667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 пациентам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93382BF-ADFB-4971-8DB2-93CD22E239F2}"/>
              </a:ext>
            </a:extLst>
          </p:cNvPr>
          <p:cNvSpPr/>
          <p:nvPr/>
        </p:nvSpPr>
        <p:spPr>
          <a:xfrm>
            <a:off x="6715958" y="878571"/>
            <a:ext cx="24505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САМООБРАЩЕНИЕ</a:t>
            </a:r>
          </a:p>
        </p:txBody>
      </p:sp>
      <p:sp>
        <p:nvSpPr>
          <p:cNvPr id="39" name="Полилиния 38"/>
          <p:cNvSpPr/>
          <p:nvPr/>
        </p:nvSpPr>
        <p:spPr>
          <a:xfrm>
            <a:off x="6298250" y="1341689"/>
            <a:ext cx="1743343" cy="2348471"/>
          </a:xfrm>
          <a:custGeom>
            <a:avLst/>
            <a:gdLst>
              <a:gd name="connsiteX0" fmla="*/ 1743343 w 1743343"/>
              <a:gd name="connsiteY0" fmla="*/ 0 h 2162654"/>
              <a:gd name="connsiteX1" fmla="*/ 598206 w 1743343"/>
              <a:gd name="connsiteY1" fmla="*/ 2162086 h 2162654"/>
              <a:gd name="connsiteX2" fmla="*/ 0 w 1743343"/>
              <a:gd name="connsiteY2" fmla="*/ 213645 h 216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3343" h="2162654">
                <a:moveTo>
                  <a:pt x="1743343" y="0"/>
                </a:moveTo>
                <a:cubicBezTo>
                  <a:pt x="1316053" y="1063239"/>
                  <a:pt x="888763" y="2126479"/>
                  <a:pt x="598206" y="2162086"/>
                </a:cubicBezTo>
                <a:cubicBezTo>
                  <a:pt x="307649" y="2197693"/>
                  <a:pt x="101125" y="549780"/>
                  <a:pt x="0" y="213645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 rot="17402750">
            <a:off x="6803775" y="2311015"/>
            <a:ext cx="1364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самообращение в ЦЗ</a:t>
            </a:r>
          </a:p>
        </p:txBody>
      </p:sp>
      <p:sp>
        <p:nvSpPr>
          <p:cNvPr id="41" name="TextBox 40"/>
          <p:cNvSpPr txBox="1"/>
          <p:nvPr/>
        </p:nvSpPr>
        <p:spPr>
          <a:xfrm rot="4619943">
            <a:off x="5800018" y="2302898"/>
            <a:ext cx="1770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 для прохождения ПМО и ДОГВН</a:t>
            </a:r>
          </a:p>
        </p:txBody>
      </p:sp>
      <p:sp>
        <p:nvSpPr>
          <p:cNvPr id="42" name="Прямоугольник: скругленные углы 5">
            <a:extLst>
              <a:ext uri="{FF2B5EF4-FFF2-40B4-BE49-F238E27FC236}">
                <a16:creationId xmlns:a16="http://schemas.microsoft.com/office/drawing/2014/main" id="{58F2CD87-7F49-407C-A757-86E1EA00CC27}"/>
              </a:ext>
            </a:extLst>
          </p:cNvPr>
          <p:cNvSpPr/>
          <p:nvPr/>
        </p:nvSpPr>
        <p:spPr>
          <a:xfrm>
            <a:off x="4282793" y="5369106"/>
            <a:ext cx="1796422" cy="5308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диспансерный прием</a:t>
            </a:r>
          </a:p>
        </p:txBody>
      </p:sp>
      <p:sp>
        <p:nvSpPr>
          <p:cNvPr id="43" name="Прямоугольник: скругленные углы 5">
            <a:extLst>
              <a:ext uri="{FF2B5EF4-FFF2-40B4-BE49-F238E27FC236}">
                <a16:creationId xmlns:a16="http://schemas.microsoft.com/office/drawing/2014/main" id="{58F2CD87-7F49-407C-A757-86E1EA00CC27}"/>
              </a:ext>
            </a:extLst>
          </p:cNvPr>
          <p:cNvSpPr/>
          <p:nvPr/>
        </p:nvSpPr>
        <p:spPr>
          <a:xfrm>
            <a:off x="6849081" y="5328256"/>
            <a:ext cx="2534921" cy="5308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диспансерный прием</a:t>
            </a:r>
          </a:p>
        </p:txBody>
      </p:sp>
      <p:sp>
        <p:nvSpPr>
          <p:cNvPr id="44" name="Прямоугольник: скругленные углы 5">
            <a:extLst>
              <a:ext uri="{FF2B5EF4-FFF2-40B4-BE49-F238E27FC236}">
                <a16:creationId xmlns:a16="http://schemas.microsoft.com/office/drawing/2014/main" id="{58F2CD87-7F49-407C-A757-86E1EA00CC27}"/>
              </a:ext>
            </a:extLst>
          </p:cNvPr>
          <p:cNvSpPr/>
          <p:nvPr/>
        </p:nvSpPr>
        <p:spPr>
          <a:xfrm>
            <a:off x="10219869" y="5325835"/>
            <a:ext cx="1708587" cy="5308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диспансерный прием</a:t>
            </a:r>
          </a:p>
        </p:txBody>
      </p:sp>
      <p:sp>
        <p:nvSpPr>
          <p:cNvPr id="45" name="Двойные круглые скобки 44">
            <a:extLst>
              <a:ext uri="{FF2B5EF4-FFF2-40B4-BE49-F238E27FC236}">
                <a16:creationId xmlns:a16="http://schemas.microsoft.com/office/drawing/2014/main" id="{70C1FDCD-35AD-45AE-9554-A0E26FD765B0}"/>
              </a:ext>
            </a:extLst>
          </p:cNvPr>
          <p:cNvSpPr/>
          <p:nvPr/>
        </p:nvSpPr>
        <p:spPr>
          <a:xfrm>
            <a:off x="4213373" y="5915946"/>
            <a:ext cx="1869419" cy="396177"/>
          </a:xfrm>
          <a:prstGeom prst="bracketPair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Прием (осмотр) врачом ЦЗ*</a:t>
            </a:r>
          </a:p>
        </p:txBody>
      </p:sp>
      <p:sp>
        <p:nvSpPr>
          <p:cNvPr id="46" name="Двойные круглые скобки 45">
            <a:extLst>
              <a:ext uri="{FF2B5EF4-FFF2-40B4-BE49-F238E27FC236}">
                <a16:creationId xmlns:a16="http://schemas.microsoft.com/office/drawing/2014/main" id="{70C1FDCD-35AD-45AE-9554-A0E26FD765B0}"/>
              </a:ext>
            </a:extLst>
          </p:cNvPr>
          <p:cNvSpPr/>
          <p:nvPr/>
        </p:nvSpPr>
        <p:spPr>
          <a:xfrm>
            <a:off x="6849081" y="5920053"/>
            <a:ext cx="3040792" cy="938638"/>
          </a:xfrm>
          <a:prstGeom prst="bracketPair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Прием (осмотр) врачом ЦЗ</a:t>
            </a:r>
          </a:p>
          <a:p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Обследование в объеме, предусмотренном для конкретного фактора риска</a:t>
            </a:r>
          </a:p>
          <a:p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Осмотр (консультация): </a:t>
            </a:r>
          </a:p>
          <a:p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врачом-диетологом (по показаниям)*</a:t>
            </a:r>
          </a:p>
          <a:p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психологом (по показаниям)*</a:t>
            </a:r>
          </a:p>
        </p:txBody>
      </p:sp>
      <p:sp>
        <p:nvSpPr>
          <p:cNvPr id="47" name="Двойные круглые скобки 46">
            <a:extLst>
              <a:ext uri="{FF2B5EF4-FFF2-40B4-BE49-F238E27FC236}">
                <a16:creationId xmlns:a16="http://schemas.microsoft.com/office/drawing/2014/main" id="{70C1FDCD-35AD-45AE-9554-A0E26FD765B0}"/>
              </a:ext>
            </a:extLst>
          </p:cNvPr>
          <p:cNvSpPr/>
          <p:nvPr/>
        </p:nvSpPr>
        <p:spPr>
          <a:xfrm>
            <a:off x="10224805" y="5967060"/>
            <a:ext cx="1772017" cy="693005"/>
          </a:xfrm>
          <a:prstGeom prst="bracketPair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Прием (осмотр) врачом ЦЗ</a:t>
            </a:r>
          </a:p>
          <a:p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Обследование в объеме, предусмотренном для конкретного ФР ХНИЗ</a:t>
            </a: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9475283" y="5610775"/>
            <a:ext cx="5981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9347188" y="5341341"/>
            <a:ext cx="854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через 6 мес.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6121588" y="5696809"/>
            <a:ext cx="5981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993493" y="5427375"/>
            <a:ext cx="854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через 3 мес.</a:t>
            </a:r>
          </a:p>
        </p:txBody>
      </p:sp>
      <p:cxnSp>
        <p:nvCxnSpPr>
          <p:cNvPr id="52" name="Прямая со стрелкой 51"/>
          <p:cNvCxnSpPr/>
          <p:nvPr/>
        </p:nvCxnSpPr>
        <p:spPr>
          <a:xfrm flipH="1">
            <a:off x="6079215" y="4846390"/>
            <a:ext cx="3954685" cy="522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21190696">
            <a:off x="6431352" y="5017914"/>
            <a:ext cx="854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через 3 мес.</a:t>
            </a:r>
          </a:p>
        </p:txBody>
      </p:sp>
      <p:cxnSp>
        <p:nvCxnSpPr>
          <p:cNvPr id="60" name="Прямая со стрелкой 59"/>
          <p:cNvCxnSpPr/>
          <p:nvPr/>
        </p:nvCxnSpPr>
        <p:spPr>
          <a:xfrm flipV="1">
            <a:off x="2392822" y="4572448"/>
            <a:ext cx="242714" cy="8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V="1">
            <a:off x="4323266" y="4586928"/>
            <a:ext cx="242714" cy="8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V="1">
            <a:off x="7024643" y="4615293"/>
            <a:ext cx="242714" cy="8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V="1">
            <a:off x="9442055" y="4615293"/>
            <a:ext cx="242714" cy="8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861626" y="6663087"/>
            <a:ext cx="2986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*с применением телемедицинских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2724405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EA6AF05-B2E8-49D1-B382-0E3CB506A699}"/>
              </a:ext>
            </a:extLst>
          </p:cNvPr>
          <p:cNvSpPr/>
          <p:nvPr/>
        </p:nvSpPr>
        <p:spPr>
          <a:xfrm>
            <a:off x="2774048" y="488520"/>
            <a:ext cx="65883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ПАЦИЕНТ ПОПАДАЕТ В ЦЕНТР ЗДОРОВЬЯ?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A93382BF-ADFB-4971-8DB2-93CD22E239F2}"/>
              </a:ext>
            </a:extLst>
          </p:cNvPr>
          <p:cNvSpPr/>
          <p:nvPr/>
        </p:nvSpPr>
        <p:spPr>
          <a:xfrm>
            <a:off x="3844505" y="1523914"/>
            <a:ext cx="3974831" cy="374571"/>
          </a:xfrm>
          <a:prstGeom prst="round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ВРАЧА-ТЕРАПЕВТА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623559" y="2031948"/>
            <a:ext cx="1178585" cy="859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637782" y="1899364"/>
            <a:ext cx="1062523" cy="869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017068" y="2031948"/>
            <a:ext cx="2" cy="1098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4EA6AF05-B2E8-49D1-B382-0E3CB506A699}"/>
              </a:ext>
            </a:extLst>
          </p:cNvPr>
          <p:cNvSpPr/>
          <p:nvPr/>
        </p:nvSpPr>
        <p:spPr>
          <a:xfrm>
            <a:off x="2948704" y="5338300"/>
            <a:ext cx="6588305" cy="37457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ЗДОРОВЬЯ ДЛЯ ВЗРОСЛЫХ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A93382BF-ADFB-4971-8DB2-93CD22E239F2}"/>
              </a:ext>
            </a:extLst>
          </p:cNvPr>
          <p:cNvSpPr/>
          <p:nvPr/>
        </p:nvSpPr>
        <p:spPr>
          <a:xfrm>
            <a:off x="1173791" y="3008850"/>
            <a:ext cx="2398352" cy="6469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запись в ЦЗ на приеме у врача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A93382BF-ADFB-4971-8DB2-93CD22E239F2}"/>
              </a:ext>
            </a:extLst>
          </p:cNvPr>
          <p:cNvSpPr/>
          <p:nvPr/>
        </p:nvSpPr>
        <p:spPr>
          <a:xfrm>
            <a:off x="3877322" y="3196135"/>
            <a:ext cx="2049187" cy="9194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самостоятельная запись пациента в ЦЗ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7129139" y="2026159"/>
            <a:ext cx="2" cy="1098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A93382BF-ADFB-4971-8DB2-93CD22E239F2}"/>
              </a:ext>
            </a:extLst>
          </p:cNvPr>
          <p:cNvSpPr/>
          <p:nvPr/>
        </p:nvSpPr>
        <p:spPr>
          <a:xfrm>
            <a:off x="8717396" y="2650645"/>
            <a:ext cx="2398352" cy="9194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проактивное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приглашение пациента (СМО)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623560" y="3720080"/>
            <a:ext cx="2315910" cy="1430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071122" y="4198173"/>
            <a:ext cx="10040" cy="748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7129137" y="3885715"/>
            <a:ext cx="2" cy="1098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7751036" y="3580356"/>
            <a:ext cx="1536693" cy="1675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A93382BF-ADFB-4971-8DB2-93CD22E239F2}"/>
              </a:ext>
            </a:extLst>
          </p:cNvPr>
          <p:cNvSpPr/>
          <p:nvPr/>
        </p:nvSpPr>
        <p:spPr>
          <a:xfrm>
            <a:off x="6068201" y="3167163"/>
            <a:ext cx="2398352" cy="9194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проактивное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приглашение пациента (ЦЗ)</a:t>
            </a:r>
          </a:p>
        </p:txBody>
      </p:sp>
    </p:spTree>
    <p:extLst>
      <p:ext uri="{BB962C8B-B14F-4D97-AF65-F5344CB8AC3E}">
        <p14:creationId xmlns:p14="http://schemas.microsoft.com/office/powerpoint/2010/main" val="2255485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5C74F85-4F70-4200-B1EC-7A49F1AE59A0}"/>
              </a:ext>
            </a:extLst>
          </p:cNvPr>
          <p:cNvSpPr/>
          <p:nvPr/>
        </p:nvSpPr>
        <p:spPr>
          <a:xfrm>
            <a:off x="6322093" y="2651434"/>
            <a:ext cx="2781938" cy="5461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курение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отсутствия ХНИЗ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B8E6C03-287C-46BB-895E-26065651A71A}"/>
              </a:ext>
            </a:extLst>
          </p:cNvPr>
          <p:cNvSpPr/>
          <p:nvPr/>
        </p:nvSpPr>
        <p:spPr>
          <a:xfrm>
            <a:off x="1544089" y="193789"/>
            <a:ext cx="1020468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ЛИЦА, ИМЕЮЩИЕ ФАКТОРЫ РИСКА, ПОДЛЕЖАЩИЕ УГЛУБЛЕННОМУ ПРОФИЛАКТИЧЕСКОМУ КОНСУЛЬТИРОВАНИЮ В ЦЕНТРЕ ЗДОРОВЬЯ ДЛЯ ВЗРОСЛЫХ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F5DE9C5-2361-40E9-8871-907B35548638}"/>
              </a:ext>
            </a:extLst>
          </p:cNvPr>
          <p:cNvSpPr/>
          <p:nvPr/>
        </p:nvSpPr>
        <p:spPr>
          <a:xfrm>
            <a:off x="2095131" y="1058107"/>
            <a:ext cx="7989902" cy="40011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Выявленные в результате ПМО и ДОГВН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4EFC338E-D127-42CF-A39A-F55AF07E74E9}"/>
              </a:ext>
            </a:extLst>
          </p:cNvPr>
          <p:cNvSpPr/>
          <p:nvPr/>
        </p:nvSpPr>
        <p:spPr>
          <a:xfrm>
            <a:off x="224505" y="2668706"/>
            <a:ext cx="2650991" cy="5461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ожирение 1-2 ст. 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отсутствии ХНИЗ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A9F027CD-FD16-4B8E-91E4-8046B40F3088}"/>
              </a:ext>
            </a:extLst>
          </p:cNvPr>
          <p:cNvSpPr/>
          <p:nvPr/>
        </p:nvSpPr>
        <p:spPr>
          <a:xfrm>
            <a:off x="3128522" y="2655012"/>
            <a:ext cx="2953118" cy="5461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избыточная масса тела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отсутствии ХНИЗ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883A9545-60DE-45AC-B0FF-49E724ED8EEF}"/>
              </a:ext>
            </a:extLst>
          </p:cNvPr>
          <p:cNvSpPr/>
          <p:nvPr/>
        </p:nvSpPr>
        <p:spPr>
          <a:xfrm>
            <a:off x="2691408" y="4594204"/>
            <a:ext cx="7284614" cy="7439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низкая физическая активность + нерациональное питание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отсутствия ХНИЗ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A6441E61-C8D4-4286-A383-3200E8F75341}"/>
              </a:ext>
            </a:extLst>
          </p:cNvPr>
          <p:cNvSpPr/>
          <p:nvPr/>
        </p:nvSpPr>
        <p:spPr>
          <a:xfrm>
            <a:off x="9238882" y="2623456"/>
            <a:ext cx="2557702" cy="8585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 пагубного потребления алкоголя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отсутствия ХНИЗ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1F5DE9C5-2361-40E9-8871-907B35548638}"/>
              </a:ext>
            </a:extLst>
          </p:cNvPr>
          <p:cNvSpPr/>
          <p:nvPr/>
        </p:nvSpPr>
        <p:spPr>
          <a:xfrm>
            <a:off x="922638" y="5810437"/>
            <a:ext cx="10890421" cy="70788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Направление пациентов с ХНИЗ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врачом-терапевтом при отсутствии противопоказаний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443842" y="1629718"/>
            <a:ext cx="3876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одного ФР ХНИЗ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274956" y="3767435"/>
            <a:ext cx="4739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комбинации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двух ФР ХНИЗ </a:t>
            </a:r>
            <a:endParaRPr lang="ru-RU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1548714" y="1927654"/>
            <a:ext cx="2586681" cy="69197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4769708" y="2055341"/>
            <a:ext cx="424251" cy="54781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232824" y="2075936"/>
            <a:ext cx="527219" cy="51898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8489124" y="1931774"/>
            <a:ext cx="1997644" cy="63843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трелка вниз 34"/>
          <p:cNvSpPr/>
          <p:nvPr/>
        </p:nvSpPr>
        <p:spPr>
          <a:xfrm>
            <a:off x="6112476" y="4135396"/>
            <a:ext cx="593124" cy="39541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39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EA6AF05-B2E8-49D1-B382-0E3CB506A699}"/>
              </a:ext>
            </a:extLst>
          </p:cNvPr>
          <p:cNvSpPr/>
          <p:nvPr/>
        </p:nvSpPr>
        <p:spPr>
          <a:xfrm>
            <a:off x="2246481" y="91851"/>
            <a:ext cx="77444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ДООБСЛЕДОВАНИЕ ПАЦИЕНТА В ЦЕНТРЕ ЗДОРОВЬЯ ДЛЯ ВЗРОСЛЫХ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9600" y="719666"/>
          <a:ext cx="11261124" cy="5812461"/>
        </p:xfrm>
        <a:graphic>
          <a:graphicData uri="http://schemas.openxmlformats.org/drawingml/2006/table">
            <a:tbl>
              <a:tblPr/>
              <a:tblGrid>
                <a:gridCol w="552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78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12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676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1037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№</a:t>
                      </a: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</a:t>
                      </a:r>
                      <a:r>
                        <a:rPr lang="ru-RU" sz="1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ru-RU" sz="10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</a:t>
                      </a:r>
                      <a:endParaRPr lang="ru-RU" sz="1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Код по МКБ-10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Наименование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 МКБ-10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Наименование фактора риска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Перечень обследований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Расчетный показатель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992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Z72.0</a:t>
                      </a:r>
                      <a:endParaRPr lang="ru-RU" sz="10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Употребление табака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Курение табака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Опрос (анкетирование);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Антропометрия (рост, масса тела, окружность талии, окружность бедер);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Динамометрия (измерение силы кисти);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Исследование с применением ангиоскана и пульсоксиметрия;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Спирометрия (исследование функции внешнего дыхания);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Определение концентрации монооксида углерода (СО) в выдыхаемом воздухе (при помощи смокелайзера);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Индекс массы тела;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Силовой индекс;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Биологический возраст;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837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R63.5</a:t>
                      </a:r>
                      <a:endParaRPr lang="ru-RU" sz="10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Аномальная прибавка массы тела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Избыточная масса тела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Опрос (анкетирование);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Антропометрия (рост, масса тела, окружность талии, окружность бедер);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Динамометрия (измерение силы кисти);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Исследование с применением ангиоскана и пульсоксиметрия;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Биоимпедансометрия (анализа внутренних сред организма);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Индекс массы тела;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Силовой индекс;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Биологический возраст;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</a:t>
                      </a: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уточная энергоемкость пищевого рациона;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37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E66</a:t>
                      </a:r>
                      <a:endParaRPr lang="ru-RU" sz="10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Ожирение, обусловленное избыточным поступлением энергетических ресурсов 1-2 ст.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Ожирение 1-2 ст.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Опрос (анкетирование);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Антропометрия (рост, масса тела, окружность талии, окружность бедер);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Динамометрия (измерение силы кисти);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Исследование с применением ангиоскана и пульсоксиметрия;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Биоимпедансометрия (анализа внутренних сред организма);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Индекс массы тела;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Силовой индекс;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Биологический возраст;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</a:t>
                      </a: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уточная энергоемкость пищевого рациона;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593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Z72.</a:t>
                      </a: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Употребление алкоголя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Риск пагубного потребления алкоголя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Опрос (анкетирование);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Антропометрия (рост, масса тела, окружность талии, окружность бедер);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Динамометрия (измерение силы кисти);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Исследование с применением ангиоскана и пульсоксиметрия;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Индекс массы тела;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Силовой индекс;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Биологический возраст;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Z72.4</a:t>
                      </a:r>
                      <a:endParaRPr lang="ru-RU" sz="10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Неприемлемый пищевой рацион и вредные привычки в приеме пищи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Нерациональное питание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Опрос (анкетирование);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Антропометрия (рост, масса тела, окружность талии, окружность бедер);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Динамометрия (измерение силы кисти);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Исследование с применением ангиоскана и пульсоксиметрия;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Биоимпедансометрия (анализа внутренних сред организма);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Индекс массы тела;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Силовой индекс;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Биологический возраст;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6815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Z72.3</a:t>
                      </a:r>
                      <a:endParaRPr lang="ru-RU" sz="10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Недостаток физической активности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Низкая физическая активность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8137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НМИЦ">
      <a:dk1>
        <a:srgbClr val="0C0C0C"/>
      </a:dk1>
      <a:lt1>
        <a:sysClr val="window" lastClr="FFFFFF"/>
      </a:lt1>
      <a:dk2>
        <a:srgbClr val="005E23"/>
      </a:dk2>
      <a:lt2>
        <a:srgbClr val="EAE9E2"/>
      </a:lt2>
      <a:accent1>
        <a:srgbClr val="005E23"/>
      </a:accent1>
      <a:accent2>
        <a:srgbClr val="CBAB54"/>
      </a:accent2>
      <a:accent3>
        <a:srgbClr val="2C8002"/>
      </a:accent3>
      <a:accent4>
        <a:srgbClr val="7F6000"/>
      </a:accent4>
      <a:accent5>
        <a:srgbClr val="A8D08D"/>
      </a:accent5>
      <a:accent6>
        <a:srgbClr val="008732"/>
      </a:accent6>
      <a:hlink>
        <a:srgbClr val="0563C1"/>
      </a:hlink>
      <a:folHlink>
        <a:srgbClr val="954F72"/>
      </a:folHlink>
    </a:clrScheme>
    <a:fontScheme name="НМИЦ">
      <a:majorFont>
        <a:latin typeface="Source Serif Pro"/>
        <a:ea typeface=""/>
        <a:cs typeface=""/>
      </a:majorFont>
      <a:minorFont>
        <a:latin typeface="Source Serif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728</Words>
  <Application>Microsoft Office PowerPoint</Application>
  <PresentationFormat>Широкоэкранный</PresentationFormat>
  <Paragraphs>143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Lato</vt:lpstr>
      <vt:lpstr>Source Serif Pro</vt:lpstr>
      <vt:lpstr>Tahoma</vt:lpstr>
      <vt:lpstr>Тема Office</vt:lpstr>
      <vt:lpstr>3_Тема Office</vt:lpstr>
      <vt:lpstr>Федеральный проект «Здоровье для каждого» </vt:lpstr>
      <vt:lpstr>Федеральный проект «Здоровье для каждого» Национального проекта «продолжительная и активная жизнь»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Раковская Юлия Сергеевна</dc:creator>
  <cp:lastModifiedBy>user</cp:lastModifiedBy>
  <cp:revision>43</cp:revision>
  <cp:lastPrinted>2025-02-26T12:28:30Z</cp:lastPrinted>
  <dcterms:created xsi:type="dcterms:W3CDTF">2024-09-18T10:26:01Z</dcterms:created>
  <dcterms:modified xsi:type="dcterms:W3CDTF">2025-03-16T20:04:16Z</dcterms:modified>
</cp:coreProperties>
</file>