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3" r:id="rId2"/>
    <p:sldId id="2147379449" r:id="rId3"/>
    <p:sldId id="2147379445" r:id="rId4"/>
    <p:sldId id="2147379446" r:id="rId5"/>
    <p:sldId id="377" r:id="rId6"/>
    <p:sldId id="380" r:id="rId7"/>
    <p:sldId id="2147379463" r:id="rId8"/>
    <p:sldId id="2147379464" r:id="rId9"/>
    <p:sldId id="2147379450" r:id="rId10"/>
    <p:sldId id="2147379427" r:id="rId11"/>
    <p:sldId id="2147379430" r:id="rId12"/>
    <p:sldId id="2147379474" r:id="rId13"/>
    <p:sldId id="1054" r:id="rId14"/>
    <p:sldId id="1101" r:id="rId15"/>
    <p:sldId id="2147379451" r:id="rId16"/>
    <p:sldId id="2147379452" r:id="rId17"/>
    <p:sldId id="2147379453" r:id="rId18"/>
    <p:sldId id="2147379454" r:id="rId19"/>
    <p:sldId id="2147379455" r:id="rId20"/>
    <p:sldId id="2147379456" r:id="rId21"/>
    <p:sldId id="2147379457" r:id="rId22"/>
    <p:sldId id="2147379459" r:id="rId23"/>
    <p:sldId id="2147379460" r:id="rId24"/>
    <p:sldId id="1102" r:id="rId25"/>
    <p:sldId id="2147379461" r:id="rId26"/>
    <p:sldId id="261" r:id="rId27"/>
  </p:sldIdLst>
  <p:sldSz cx="12192000" cy="6858000"/>
  <p:notesSz cx="6735763" cy="9866313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ource Serif Pro" panose="020B060402020202020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слан Шепель" initials="РШ" lastIdx="1" clrIdx="0"/>
  <p:cmAuthor id="2" name="Руслан Шепель" initials="РШ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A7A"/>
    <a:srgbClr val="005E23"/>
    <a:srgbClr val="C7C7C7"/>
    <a:srgbClr val="005E22"/>
    <a:srgbClr val="FFCCFF"/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7449" autoAdjust="0"/>
  </p:normalViewPr>
  <p:slideViewPr>
    <p:cSldViewPr snapToGrid="0">
      <p:cViewPr varScale="1">
        <p:scale>
          <a:sx n="86" d="100"/>
          <a:sy n="86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17484"/>
    </p:cViewPr>
  </p:sorterViewPr>
  <p:notesViewPr>
    <p:cSldViewPr snapToGrid="0">
      <p:cViewPr varScale="1">
        <p:scale>
          <a:sx n="112" d="100"/>
          <a:sy n="112" d="100"/>
        </p:scale>
        <p:origin x="5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1F6FB-8A1A-4EAC-A919-A993A20D0A9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5F7B5D1-17F0-4B57-8255-067D77BC7B0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rPr>
            <a:t>Планирование</a:t>
          </a:r>
        </a:p>
      </dgm:t>
    </dgm:pt>
    <dgm:pt modelId="{61ED8FC8-38F7-42E8-A1EE-1CB373AA8CCC}" type="parTrans" cxnId="{9CB6B4B4-67C3-49F5-823E-163D94FA4F71}">
      <dgm:prSet/>
      <dgm:spPr/>
      <dgm:t>
        <a:bodyPr/>
        <a:lstStyle/>
        <a:p>
          <a:endParaRPr lang="ru-RU"/>
        </a:p>
      </dgm:t>
    </dgm:pt>
    <dgm:pt modelId="{D23B09D3-B130-4F64-A4E7-97EE3C6B925B}" type="sibTrans" cxnId="{9CB6B4B4-67C3-49F5-823E-163D94FA4F71}">
      <dgm:prSet/>
      <dgm:spPr/>
      <dgm:t>
        <a:bodyPr/>
        <a:lstStyle/>
        <a:p>
          <a:endParaRPr lang="ru-RU"/>
        </a:p>
      </dgm:t>
    </dgm:pt>
    <dgm:pt modelId="{58903657-A5EC-4379-AAD1-79BA2AC2E21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rPr>
            <a:t>Действие</a:t>
          </a:r>
        </a:p>
      </dgm:t>
    </dgm:pt>
    <dgm:pt modelId="{BA29C59F-65F1-4F95-9FED-72D08098553B}" type="parTrans" cxnId="{800323C9-8106-4020-B2F9-8B8DF33BDC1B}">
      <dgm:prSet/>
      <dgm:spPr/>
      <dgm:t>
        <a:bodyPr/>
        <a:lstStyle/>
        <a:p>
          <a:endParaRPr lang="ru-RU"/>
        </a:p>
      </dgm:t>
    </dgm:pt>
    <dgm:pt modelId="{A53DE497-53D5-4624-907A-2DC96E27C199}" type="sibTrans" cxnId="{800323C9-8106-4020-B2F9-8B8DF33BDC1B}">
      <dgm:prSet/>
      <dgm:spPr/>
      <dgm:t>
        <a:bodyPr/>
        <a:lstStyle/>
        <a:p>
          <a:endParaRPr lang="ru-RU"/>
        </a:p>
      </dgm:t>
    </dgm:pt>
    <dgm:pt modelId="{99F3FA4C-EB16-40F5-AF3B-4DE93AFD062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rPr>
            <a:t>Контроль</a:t>
          </a:r>
        </a:p>
      </dgm:t>
    </dgm:pt>
    <dgm:pt modelId="{BC7DEC53-30B5-4F0D-8D10-CE0DC33725EE}" type="parTrans" cxnId="{CA0022FB-C76D-407C-8118-6D72A68E62AF}">
      <dgm:prSet/>
      <dgm:spPr/>
      <dgm:t>
        <a:bodyPr/>
        <a:lstStyle/>
        <a:p>
          <a:endParaRPr lang="ru-RU"/>
        </a:p>
      </dgm:t>
    </dgm:pt>
    <dgm:pt modelId="{D2896527-94C5-4370-8A1D-8ACB46490B40}" type="sibTrans" cxnId="{CA0022FB-C76D-407C-8118-6D72A68E62AF}">
      <dgm:prSet/>
      <dgm:spPr/>
      <dgm:t>
        <a:bodyPr/>
        <a:lstStyle/>
        <a:p>
          <a:endParaRPr lang="ru-RU"/>
        </a:p>
      </dgm:t>
    </dgm:pt>
    <dgm:pt modelId="{143403AC-F8FA-4399-9D17-C1E883B5610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rPr>
            <a:t>Воздействие</a:t>
          </a:r>
        </a:p>
      </dgm:t>
    </dgm:pt>
    <dgm:pt modelId="{AF2157C1-BEF1-4906-8ED3-5A0DF3D80CB7}" type="parTrans" cxnId="{963C3476-A846-4672-9A39-31E428DB501C}">
      <dgm:prSet/>
      <dgm:spPr/>
      <dgm:t>
        <a:bodyPr/>
        <a:lstStyle/>
        <a:p>
          <a:endParaRPr lang="ru-RU"/>
        </a:p>
      </dgm:t>
    </dgm:pt>
    <dgm:pt modelId="{C6D4852E-8782-4EED-B49D-1CD4DB25713A}" type="sibTrans" cxnId="{963C3476-A846-4672-9A39-31E428DB501C}">
      <dgm:prSet/>
      <dgm:spPr/>
      <dgm:t>
        <a:bodyPr/>
        <a:lstStyle/>
        <a:p>
          <a:endParaRPr lang="ru-RU"/>
        </a:p>
      </dgm:t>
    </dgm:pt>
    <dgm:pt modelId="{089CF47C-A8B2-46D8-8346-5C3FCD643544}" type="pres">
      <dgm:prSet presAssocID="{7481F6FB-8A1A-4EAC-A919-A993A20D0A98}" presName="compositeShape" presStyleCnt="0">
        <dgm:presLayoutVars>
          <dgm:chMax val="7"/>
          <dgm:dir/>
          <dgm:resizeHandles val="exact"/>
        </dgm:presLayoutVars>
      </dgm:prSet>
      <dgm:spPr/>
    </dgm:pt>
    <dgm:pt modelId="{403FF466-F993-40E5-A94C-C90AFAB1E18C}" type="pres">
      <dgm:prSet presAssocID="{7481F6FB-8A1A-4EAC-A919-A993A20D0A98}" presName="wedge1" presStyleLbl="node1" presStyleIdx="0" presStyleCnt="4" custScaleX="96721" custScaleY="83492" custLinFactNeighborX="1167" custLinFactNeighborY="-793"/>
      <dgm:spPr/>
    </dgm:pt>
    <dgm:pt modelId="{AE326E73-3DC8-4EA8-9130-922679528CAD}" type="pres">
      <dgm:prSet presAssocID="{7481F6FB-8A1A-4EAC-A919-A993A20D0A9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71E5B6-86EC-4050-A8E0-6A4AB9F814EE}" type="pres">
      <dgm:prSet presAssocID="{7481F6FB-8A1A-4EAC-A919-A993A20D0A98}" presName="wedge2" presStyleLbl="node1" presStyleIdx="1" presStyleCnt="4" custScaleX="97806" custScaleY="88429" custLinFactNeighborX="4839" custLinFactNeighborY="1138"/>
      <dgm:spPr/>
    </dgm:pt>
    <dgm:pt modelId="{1F298E9C-3887-42B7-8CD2-F8CB03218A96}" type="pres">
      <dgm:prSet presAssocID="{7481F6FB-8A1A-4EAC-A919-A993A20D0A9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65BBD62-4F63-4723-85D5-3C1D32BD5B16}" type="pres">
      <dgm:prSet presAssocID="{7481F6FB-8A1A-4EAC-A919-A993A20D0A98}" presName="wedge3" presStyleLbl="node1" presStyleIdx="2" presStyleCnt="4" custScaleX="90740" custScaleY="87313" custLinFactNeighborX="-2022" custLinFactNeighborY="591"/>
      <dgm:spPr/>
    </dgm:pt>
    <dgm:pt modelId="{87AEE72F-B9CA-4C06-961A-4827FFCF4251}" type="pres">
      <dgm:prSet presAssocID="{7481F6FB-8A1A-4EAC-A919-A993A20D0A9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0404BC-75A4-4DE8-A3D9-D67AE60EC03D}" type="pres">
      <dgm:prSet presAssocID="{7481F6FB-8A1A-4EAC-A919-A993A20D0A98}" presName="wedge4" presStyleLbl="node1" presStyleIdx="3" presStyleCnt="4" custScaleX="92869" custScaleY="81585" custLinFactNeighborX="-1769" custLinFactNeighborY="-5008"/>
      <dgm:spPr/>
    </dgm:pt>
    <dgm:pt modelId="{EAB6F6F8-39AC-419A-8E4B-F94B139F3AC8}" type="pres">
      <dgm:prSet presAssocID="{7481F6FB-8A1A-4EAC-A919-A993A20D0A9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F854A01-44BB-46F5-8CB7-25CE0F309FE0}" type="presOf" srcId="{A5F7B5D1-17F0-4B57-8255-067D77BC7B0A}" destId="{AE326E73-3DC8-4EA8-9130-922679528CAD}" srcOrd="1" destOrd="0" presId="urn:microsoft.com/office/officeart/2005/8/layout/chart3"/>
    <dgm:cxn modelId="{B8697237-E7BB-4027-83EA-7441BBE25449}" type="presOf" srcId="{99F3FA4C-EB16-40F5-AF3B-4DE93AFD0626}" destId="{765BBD62-4F63-4723-85D5-3C1D32BD5B16}" srcOrd="0" destOrd="0" presId="urn:microsoft.com/office/officeart/2005/8/layout/chart3"/>
    <dgm:cxn modelId="{81642245-11AA-4D57-84B3-D1E20B686443}" type="presOf" srcId="{A5F7B5D1-17F0-4B57-8255-067D77BC7B0A}" destId="{403FF466-F993-40E5-A94C-C90AFAB1E18C}" srcOrd="0" destOrd="0" presId="urn:microsoft.com/office/officeart/2005/8/layout/chart3"/>
    <dgm:cxn modelId="{963C3476-A846-4672-9A39-31E428DB501C}" srcId="{7481F6FB-8A1A-4EAC-A919-A993A20D0A98}" destId="{143403AC-F8FA-4399-9D17-C1E883B56108}" srcOrd="3" destOrd="0" parTransId="{AF2157C1-BEF1-4906-8ED3-5A0DF3D80CB7}" sibTransId="{C6D4852E-8782-4EED-B49D-1CD4DB25713A}"/>
    <dgm:cxn modelId="{03134558-6EAC-4C11-8C3A-0EB3C42210F5}" type="presOf" srcId="{143403AC-F8FA-4399-9D17-C1E883B56108}" destId="{EAB6F6F8-39AC-419A-8E4B-F94B139F3AC8}" srcOrd="1" destOrd="0" presId="urn:microsoft.com/office/officeart/2005/8/layout/chart3"/>
    <dgm:cxn modelId="{3A239FAE-3983-4A98-9E7B-E0C4E4F45C69}" type="presOf" srcId="{143403AC-F8FA-4399-9D17-C1E883B56108}" destId="{2F0404BC-75A4-4DE8-A3D9-D67AE60EC03D}" srcOrd="0" destOrd="0" presId="urn:microsoft.com/office/officeart/2005/8/layout/chart3"/>
    <dgm:cxn modelId="{60D95EB3-5002-4845-8859-E8D61A7E1FE3}" type="presOf" srcId="{99F3FA4C-EB16-40F5-AF3B-4DE93AFD0626}" destId="{87AEE72F-B9CA-4C06-961A-4827FFCF4251}" srcOrd="1" destOrd="0" presId="urn:microsoft.com/office/officeart/2005/8/layout/chart3"/>
    <dgm:cxn modelId="{9CB6B4B4-67C3-49F5-823E-163D94FA4F71}" srcId="{7481F6FB-8A1A-4EAC-A919-A993A20D0A98}" destId="{A5F7B5D1-17F0-4B57-8255-067D77BC7B0A}" srcOrd="0" destOrd="0" parTransId="{61ED8FC8-38F7-42E8-A1EE-1CB373AA8CCC}" sibTransId="{D23B09D3-B130-4F64-A4E7-97EE3C6B925B}"/>
    <dgm:cxn modelId="{071C75BC-A3FE-409B-9789-1F4E99ADBE4B}" type="presOf" srcId="{58903657-A5EC-4379-AAD1-79BA2AC2E210}" destId="{9771E5B6-86EC-4050-A8E0-6A4AB9F814EE}" srcOrd="0" destOrd="0" presId="urn:microsoft.com/office/officeart/2005/8/layout/chart3"/>
    <dgm:cxn modelId="{BB8782C1-7D62-404E-A886-A212057CF6BA}" type="presOf" srcId="{7481F6FB-8A1A-4EAC-A919-A993A20D0A98}" destId="{089CF47C-A8B2-46D8-8346-5C3FCD643544}" srcOrd="0" destOrd="0" presId="urn:microsoft.com/office/officeart/2005/8/layout/chart3"/>
    <dgm:cxn modelId="{800323C9-8106-4020-B2F9-8B8DF33BDC1B}" srcId="{7481F6FB-8A1A-4EAC-A919-A993A20D0A98}" destId="{58903657-A5EC-4379-AAD1-79BA2AC2E210}" srcOrd="1" destOrd="0" parTransId="{BA29C59F-65F1-4F95-9FED-72D08098553B}" sibTransId="{A53DE497-53D5-4624-907A-2DC96E27C199}"/>
    <dgm:cxn modelId="{5DC876D1-6722-4B9F-8150-FDEF46397036}" type="presOf" srcId="{58903657-A5EC-4379-AAD1-79BA2AC2E210}" destId="{1F298E9C-3887-42B7-8CD2-F8CB03218A96}" srcOrd="1" destOrd="0" presId="urn:microsoft.com/office/officeart/2005/8/layout/chart3"/>
    <dgm:cxn modelId="{CA0022FB-C76D-407C-8118-6D72A68E62AF}" srcId="{7481F6FB-8A1A-4EAC-A919-A993A20D0A98}" destId="{99F3FA4C-EB16-40F5-AF3B-4DE93AFD0626}" srcOrd="2" destOrd="0" parTransId="{BC7DEC53-30B5-4F0D-8D10-CE0DC33725EE}" sibTransId="{D2896527-94C5-4370-8A1D-8ACB46490B40}"/>
    <dgm:cxn modelId="{B98D1100-7229-42EC-9DB0-7B713532548E}" type="presParOf" srcId="{089CF47C-A8B2-46D8-8346-5C3FCD643544}" destId="{403FF466-F993-40E5-A94C-C90AFAB1E18C}" srcOrd="0" destOrd="0" presId="urn:microsoft.com/office/officeart/2005/8/layout/chart3"/>
    <dgm:cxn modelId="{98D993B3-834D-4E31-ADBB-88BBEEB1BA78}" type="presParOf" srcId="{089CF47C-A8B2-46D8-8346-5C3FCD643544}" destId="{AE326E73-3DC8-4EA8-9130-922679528CAD}" srcOrd="1" destOrd="0" presId="urn:microsoft.com/office/officeart/2005/8/layout/chart3"/>
    <dgm:cxn modelId="{4302AADD-9A2C-4DE2-B0DF-8B299F4C50A6}" type="presParOf" srcId="{089CF47C-A8B2-46D8-8346-5C3FCD643544}" destId="{9771E5B6-86EC-4050-A8E0-6A4AB9F814EE}" srcOrd="2" destOrd="0" presId="urn:microsoft.com/office/officeart/2005/8/layout/chart3"/>
    <dgm:cxn modelId="{DEC816AF-55E7-49EC-AAB2-E53310DD45EC}" type="presParOf" srcId="{089CF47C-A8B2-46D8-8346-5C3FCD643544}" destId="{1F298E9C-3887-42B7-8CD2-F8CB03218A96}" srcOrd="3" destOrd="0" presId="urn:microsoft.com/office/officeart/2005/8/layout/chart3"/>
    <dgm:cxn modelId="{C165FEFA-B4DC-429D-9812-FCFA02AE1AC1}" type="presParOf" srcId="{089CF47C-A8B2-46D8-8346-5C3FCD643544}" destId="{765BBD62-4F63-4723-85D5-3C1D32BD5B16}" srcOrd="4" destOrd="0" presId="urn:microsoft.com/office/officeart/2005/8/layout/chart3"/>
    <dgm:cxn modelId="{839AD4A4-F4A9-4E56-97DB-5E5F85DCA6CA}" type="presParOf" srcId="{089CF47C-A8B2-46D8-8346-5C3FCD643544}" destId="{87AEE72F-B9CA-4C06-961A-4827FFCF4251}" srcOrd="5" destOrd="0" presId="urn:microsoft.com/office/officeart/2005/8/layout/chart3"/>
    <dgm:cxn modelId="{303477A4-837B-4F8F-AF03-A36734B998DB}" type="presParOf" srcId="{089CF47C-A8B2-46D8-8346-5C3FCD643544}" destId="{2F0404BC-75A4-4DE8-A3D9-D67AE60EC03D}" srcOrd="6" destOrd="0" presId="urn:microsoft.com/office/officeart/2005/8/layout/chart3"/>
    <dgm:cxn modelId="{20BBE34A-EB78-4287-BE8B-7A7AD6D672AB}" type="presParOf" srcId="{089CF47C-A8B2-46D8-8346-5C3FCD643544}" destId="{EAB6F6F8-39AC-419A-8E4B-F94B139F3AC8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30EFB-08F4-4434-A199-615EBD10A1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D4460C-49B1-4442-B90D-F6DC52464D42}">
      <dgm:prSet phldrT="[Текст]" custT="1"/>
      <dgm:spPr>
        <a:xfrm>
          <a:off x="1856" y="191682"/>
          <a:ext cx="1809973" cy="502276"/>
        </a:xfrm>
        <a:solidFill>
          <a:schemeClr val="accent5">
            <a:lumMod val="50000"/>
          </a:scheme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ru-RU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rPr>
            <a:t>Краткосрочные (период реализации программы)</a:t>
          </a:r>
        </a:p>
      </dgm:t>
    </dgm:pt>
    <dgm:pt modelId="{182660FD-827B-4401-80E4-461D94959A41}" type="parTrans" cxnId="{59B8D576-B0A5-4379-8D88-F88926F16054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ADEDA963-9B5E-4926-A031-062632EDB504}" type="sibTrans" cxnId="{59B8D576-B0A5-4379-8D88-F88926F16054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EAB242A4-506E-42F0-AA4B-F4CE53843A87}">
      <dgm:prSet phldrT="[Текст]" custT="1"/>
      <dgm:spPr>
        <a:xfrm>
          <a:off x="1" y="693958"/>
          <a:ext cx="1813683" cy="1416420"/>
        </a:xfr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Индикаторы процесса внедрения МП</a:t>
          </a:r>
        </a:p>
      </dgm:t>
    </dgm:pt>
    <dgm:pt modelId="{0BF657C5-5AA4-4B0C-A294-36963EC2A6BC}" type="parTrans" cxnId="{9F26DEE7-15F5-4AF3-B435-711245AF6A44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F9321BCF-AD99-4CBA-A711-35308F54FC6F}" type="sibTrans" cxnId="{9F26DEE7-15F5-4AF3-B435-711245AF6A44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3AF5F42C-089D-4FD1-946B-1513422AB500}">
      <dgm:prSet phldrT="[Текст]" custT="1"/>
      <dgm:spPr>
        <a:xfrm>
          <a:off x="1" y="693958"/>
          <a:ext cx="1813683" cy="1416420"/>
        </a:xfr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Повышение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грамотности (о здоровом образе жизни)</a:t>
          </a:r>
        </a:p>
      </dgm:t>
    </dgm:pt>
    <dgm:pt modelId="{E0251CF2-3992-446C-93CB-797516A3C563}" type="parTrans" cxnId="{03C8E22E-424D-4EB2-B251-E77AB799FA51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5D836D4F-4F53-47BE-A18B-6A50C45CAA7D}" type="sibTrans" cxnId="{03C8E22E-424D-4EB2-B251-E77AB799FA51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6E0CE650-163D-4E7F-BC0E-63E041C9DE6B}">
      <dgm:prSet phldrT="[Текст]" custT="1"/>
      <dgm:spPr>
        <a:xfrm>
          <a:off x="2067081" y="191682"/>
          <a:ext cx="1809973" cy="502276"/>
        </a:xfrm>
        <a:solidFill>
          <a:schemeClr val="accent5">
            <a:lumMod val="50000"/>
          </a:scheme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ru-RU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rPr>
            <a:t>Среднесрочные </a:t>
          </a:r>
        </a:p>
        <a:p>
          <a:pPr algn="ctr">
            <a:buNone/>
          </a:pPr>
          <a:r>
            <a:rPr lang="ru-RU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rPr>
            <a:t>(1-3 года)</a:t>
          </a:r>
        </a:p>
      </dgm:t>
    </dgm:pt>
    <dgm:pt modelId="{4466DE63-014F-42EC-B4D6-E940568895B5}" type="parTrans" cxnId="{45F11054-EE5B-4757-A26A-8F4C71227B77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4A0FA9A3-D10A-4C10-B588-B6FEA0A855A3}" type="sibTrans" cxnId="{45F11054-EE5B-4757-A26A-8F4C71227B77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59779EB0-6FAC-4756-8191-59D2F60A88E3}">
      <dgm:prSet phldrT="[Текст]" custT="1"/>
      <dgm:spPr>
        <a:xfrm>
          <a:off x="2067081" y="693958"/>
          <a:ext cx="1809973" cy="1416420"/>
        </a:xfr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Сокращение доли лиц с факторами риска,</a:t>
          </a:r>
        </a:p>
      </dgm:t>
    </dgm:pt>
    <dgm:pt modelId="{8D5508D2-EEE9-4FD4-9DC7-FD4234A739FE}" type="parTrans" cxnId="{2B81380A-4ED3-44BD-BAAD-D8279D5C9225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9C16FFE6-8EB9-4944-91AC-DF3852D59ED4}" type="sibTrans" cxnId="{2B81380A-4ED3-44BD-BAAD-D8279D5C9225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06C0A913-8581-4921-8EAA-827F5ED786CA}">
      <dgm:prSet phldrT="[Текст]" custT="1"/>
      <dgm:spPr>
        <a:xfrm>
          <a:off x="4130450" y="191682"/>
          <a:ext cx="1809973" cy="502276"/>
        </a:xfrm>
        <a:solidFill>
          <a:schemeClr val="accent5">
            <a:lumMod val="50000"/>
          </a:scheme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ru-RU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rPr>
            <a:t>Долгосрочные                (3-5-10 лет)</a:t>
          </a:r>
        </a:p>
      </dgm:t>
    </dgm:pt>
    <dgm:pt modelId="{5DBCAA34-CE98-47E0-B0E8-8D25D5DA602B}" type="parTrans" cxnId="{75A46200-CF49-4162-A96D-33DFEE959558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51D36297-59E5-49EF-B684-F02CEF9DC147}" type="sibTrans" cxnId="{75A46200-CF49-4162-A96D-33DFEE959558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53A4DCF0-B7F1-4451-B12D-F981BEB80076}">
      <dgm:prSet phldrT="[Текст]" custT="1"/>
      <dgm:spPr>
        <a:xfrm>
          <a:off x="4130450" y="693958"/>
          <a:ext cx="1809973" cy="1416420"/>
        </a:xfr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Снижение заболеваемости</a:t>
          </a:r>
        </a:p>
      </dgm:t>
    </dgm:pt>
    <dgm:pt modelId="{EAE064D9-2994-4D90-9A00-AC68A29D8D2E}" type="parTrans" cxnId="{5C461D5D-3928-49D5-B071-8ED96D16E4C5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CA6046E6-270E-444C-9C63-BC0EE02CE2A9}" type="sibTrans" cxnId="{5C461D5D-3928-49D5-B071-8ED96D16E4C5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21E7EDD0-98EC-4906-B85E-3EA82793C6CC}">
      <dgm:prSet phldrT="[Текст]" custT="1"/>
      <dgm:spPr>
        <a:xfrm>
          <a:off x="4130450" y="693958"/>
          <a:ext cx="1809973" cy="1416420"/>
        </a:xfr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Возврат инвестиций  </a:t>
          </a:r>
        </a:p>
      </dgm:t>
    </dgm:pt>
    <dgm:pt modelId="{D937F789-1BCD-4F60-A75E-03B90E6AB78C}" type="parTrans" cxnId="{33751AE8-BE12-4D6B-9708-017CAB551746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DF3A0DC1-ADD8-4C35-9472-5F861A7718B6}" type="sibTrans" cxnId="{33751AE8-BE12-4D6B-9708-017CAB551746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A9D5D36E-3149-4711-9EAB-AF7727AF01D0}">
      <dgm:prSet phldrT="[Текст]" custT="1"/>
      <dgm:spPr>
        <a:xfrm>
          <a:off x="4130450" y="693958"/>
          <a:ext cx="1809973" cy="1416420"/>
        </a:xfr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Снижение смертности</a:t>
          </a:r>
        </a:p>
      </dgm:t>
    </dgm:pt>
    <dgm:pt modelId="{BC6AF022-211D-4F98-9093-8FD8F4B3AF6C}" type="parTrans" cxnId="{F95427C0-DA94-4A06-A994-137AD58B398E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FA29664B-3D4D-42E2-93E4-57764D66267D}" type="sibTrans" cxnId="{F95427C0-DA94-4A06-A994-137AD58B398E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21400836-594D-4CCC-A647-6127639C68E3}">
      <dgm:prSet phldrT="[Текст]" custT="1"/>
      <dgm:spPr>
        <a:xfrm>
          <a:off x="1" y="693958"/>
          <a:ext cx="1813683" cy="1416420"/>
        </a:xfr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Повышение мотивации</a:t>
          </a:r>
        </a:p>
      </dgm:t>
    </dgm:pt>
    <dgm:pt modelId="{C3BC0A09-F701-4A90-AAFF-2DBD1AC25355}" type="parTrans" cxnId="{ACBDD105-63EB-4F10-949A-C02C4F6AE49E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CDFB5261-669F-4BE7-A0D7-0A4AF4C0F932}" type="sibTrans" cxnId="{ACBDD105-63EB-4F10-949A-C02C4F6AE49E}">
      <dgm:prSet/>
      <dgm:spPr/>
      <dgm:t>
        <a:bodyPr/>
        <a:lstStyle/>
        <a:p>
          <a:pPr algn="ctr"/>
          <a:endParaRPr lang="ru-RU" sz="1800">
            <a:latin typeface="+mn-lt"/>
          </a:endParaRPr>
        </a:p>
      </dgm:t>
    </dgm:pt>
    <dgm:pt modelId="{969C47ED-0517-48FB-B85D-3C94614A92AB}">
      <dgm:prSet phldrT="[Текст]" custT="1"/>
      <dgm:spPr>
        <a:xfrm>
          <a:off x="2067081" y="693958"/>
          <a:ext cx="1809973" cy="1416420"/>
        </a:xfr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Увеличение доли лиц, приверженных ЗОЖ</a:t>
          </a:r>
        </a:p>
      </dgm:t>
    </dgm:pt>
    <dgm:pt modelId="{5D46F75A-C8FC-42D4-AB94-ABC5E23AADC0}" type="parTrans" cxnId="{BD5E2382-CBC4-4D7C-A9FA-D1D92A8028D7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C129704F-4BCA-4CF1-AD1D-BBDCBA955D71}" type="sibTrans" cxnId="{BD5E2382-CBC4-4D7C-A9FA-D1D92A8028D7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DCD1AD49-8BE4-4651-98AE-D2F914A67255}" type="pres">
      <dgm:prSet presAssocID="{7C130EFB-08F4-4434-A199-615EBD10A1D2}" presName="Name0" presStyleCnt="0">
        <dgm:presLayoutVars>
          <dgm:dir/>
          <dgm:animLvl val="lvl"/>
          <dgm:resizeHandles val="exact"/>
        </dgm:presLayoutVars>
      </dgm:prSet>
      <dgm:spPr/>
    </dgm:pt>
    <dgm:pt modelId="{9F6A5695-8717-43F6-8D6E-B489C29B8038}" type="pres">
      <dgm:prSet presAssocID="{F6D4460C-49B1-4442-B90D-F6DC52464D42}" presName="composite" presStyleCnt="0"/>
      <dgm:spPr/>
    </dgm:pt>
    <dgm:pt modelId="{8D93B65E-8F53-4D8F-A6FF-CF4A472481EA}" type="pres">
      <dgm:prSet presAssocID="{F6D4460C-49B1-4442-B90D-F6DC52464D42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9F4E5A81-62DF-435A-8C91-CB8521E2C152}" type="pres">
      <dgm:prSet presAssocID="{F6D4460C-49B1-4442-B90D-F6DC52464D42}" presName="desTx" presStyleLbl="alignAccFollowNode1" presStyleIdx="0" presStyleCnt="3" custScaleX="100205">
        <dgm:presLayoutVars>
          <dgm:bulletEnabled val="1"/>
        </dgm:presLayoutVars>
      </dgm:prSet>
      <dgm:spPr>
        <a:prstGeom prst="rect">
          <a:avLst/>
        </a:prstGeom>
      </dgm:spPr>
    </dgm:pt>
    <dgm:pt modelId="{2EDBFA3C-F5B0-4DFC-95B6-72BC92248630}" type="pres">
      <dgm:prSet presAssocID="{ADEDA963-9B5E-4926-A031-062632EDB504}" presName="space" presStyleCnt="0"/>
      <dgm:spPr/>
    </dgm:pt>
    <dgm:pt modelId="{578DA3E5-59B7-4986-8D51-4A32985B8C4D}" type="pres">
      <dgm:prSet presAssocID="{6E0CE650-163D-4E7F-BC0E-63E041C9DE6B}" presName="composite" presStyleCnt="0"/>
      <dgm:spPr/>
    </dgm:pt>
    <dgm:pt modelId="{6FEADB6A-3C55-40D0-AE85-874C7EDBB0EE}" type="pres">
      <dgm:prSet presAssocID="{6E0CE650-163D-4E7F-BC0E-63E041C9DE6B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955B0C1D-1D06-4568-B0B7-1B360C55979F}" type="pres">
      <dgm:prSet presAssocID="{6E0CE650-163D-4E7F-BC0E-63E041C9DE6B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46E6AEA-4743-447A-87B2-A26A3F621350}" type="pres">
      <dgm:prSet presAssocID="{4A0FA9A3-D10A-4C10-B588-B6FEA0A855A3}" presName="space" presStyleCnt="0"/>
      <dgm:spPr/>
    </dgm:pt>
    <dgm:pt modelId="{715CFEF4-F855-4A17-B396-E87AB2564E5F}" type="pres">
      <dgm:prSet presAssocID="{06C0A913-8581-4921-8EAA-827F5ED786CA}" presName="composite" presStyleCnt="0"/>
      <dgm:spPr/>
    </dgm:pt>
    <dgm:pt modelId="{3ACB1531-C837-4977-8AEA-7CA4FC784C0B}" type="pres">
      <dgm:prSet presAssocID="{06C0A913-8581-4921-8EAA-827F5ED786CA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E3201446-C873-4BAD-8859-1EC3D826AAB9}" type="pres">
      <dgm:prSet presAssocID="{06C0A913-8581-4921-8EAA-827F5ED786CA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75A46200-CF49-4162-A96D-33DFEE959558}" srcId="{7C130EFB-08F4-4434-A199-615EBD10A1D2}" destId="{06C0A913-8581-4921-8EAA-827F5ED786CA}" srcOrd="2" destOrd="0" parTransId="{5DBCAA34-CE98-47E0-B0E8-8D25D5DA602B}" sibTransId="{51D36297-59E5-49EF-B684-F02CEF9DC147}"/>
    <dgm:cxn modelId="{62AD0605-0790-40EC-8630-B92AA69BAA03}" type="presOf" srcId="{53A4DCF0-B7F1-4451-B12D-F981BEB80076}" destId="{E3201446-C873-4BAD-8859-1EC3D826AAB9}" srcOrd="0" destOrd="0" presId="urn:microsoft.com/office/officeart/2005/8/layout/hList1"/>
    <dgm:cxn modelId="{ACBDD105-63EB-4F10-949A-C02C4F6AE49E}" srcId="{F6D4460C-49B1-4442-B90D-F6DC52464D42}" destId="{21400836-594D-4CCC-A647-6127639C68E3}" srcOrd="2" destOrd="0" parTransId="{C3BC0A09-F701-4A90-AAFF-2DBD1AC25355}" sibTransId="{CDFB5261-669F-4BE7-A0D7-0A4AF4C0F932}"/>
    <dgm:cxn modelId="{2B81380A-4ED3-44BD-BAAD-D8279D5C9225}" srcId="{6E0CE650-163D-4E7F-BC0E-63E041C9DE6B}" destId="{59779EB0-6FAC-4756-8191-59D2F60A88E3}" srcOrd="0" destOrd="0" parTransId="{8D5508D2-EEE9-4FD4-9DC7-FD4234A739FE}" sibTransId="{9C16FFE6-8EB9-4944-91AC-DF3852D59ED4}"/>
    <dgm:cxn modelId="{37C79516-F287-4A16-AD4B-A911CD02A6CF}" type="presOf" srcId="{21E7EDD0-98EC-4906-B85E-3EA82793C6CC}" destId="{E3201446-C873-4BAD-8859-1EC3D826AAB9}" srcOrd="0" destOrd="2" presId="urn:microsoft.com/office/officeart/2005/8/layout/hList1"/>
    <dgm:cxn modelId="{6A753D17-A797-4312-B6C1-59A3500818C4}" type="presOf" srcId="{A9D5D36E-3149-4711-9EAB-AF7727AF01D0}" destId="{E3201446-C873-4BAD-8859-1EC3D826AAB9}" srcOrd="0" destOrd="1" presId="urn:microsoft.com/office/officeart/2005/8/layout/hList1"/>
    <dgm:cxn modelId="{03C8E22E-424D-4EB2-B251-E77AB799FA51}" srcId="{F6D4460C-49B1-4442-B90D-F6DC52464D42}" destId="{3AF5F42C-089D-4FD1-946B-1513422AB500}" srcOrd="1" destOrd="0" parTransId="{E0251CF2-3992-446C-93CB-797516A3C563}" sibTransId="{5D836D4F-4F53-47BE-A18B-6A50C45CAA7D}"/>
    <dgm:cxn modelId="{87ADB130-CF9E-4CFC-9EC0-CB90A0ACDE2C}" type="presOf" srcId="{3AF5F42C-089D-4FD1-946B-1513422AB500}" destId="{9F4E5A81-62DF-435A-8C91-CB8521E2C152}" srcOrd="0" destOrd="1" presId="urn:microsoft.com/office/officeart/2005/8/layout/hList1"/>
    <dgm:cxn modelId="{209C283D-3EF4-47AA-8F6B-92319058F248}" type="presOf" srcId="{6E0CE650-163D-4E7F-BC0E-63E041C9DE6B}" destId="{6FEADB6A-3C55-40D0-AE85-874C7EDBB0EE}" srcOrd="0" destOrd="0" presId="urn:microsoft.com/office/officeart/2005/8/layout/hList1"/>
    <dgm:cxn modelId="{5C461D5D-3928-49D5-B071-8ED96D16E4C5}" srcId="{06C0A913-8581-4921-8EAA-827F5ED786CA}" destId="{53A4DCF0-B7F1-4451-B12D-F981BEB80076}" srcOrd="0" destOrd="0" parTransId="{EAE064D9-2994-4D90-9A00-AC68A29D8D2E}" sibTransId="{CA6046E6-270E-444C-9C63-BC0EE02CE2A9}"/>
    <dgm:cxn modelId="{45F11054-EE5B-4757-A26A-8F4C71227B77}" srcId="{7C130EFB-08F4-4434-A199-615EBD10A1D2}" destId="{6E0CE650-163D-4E7F-BC0E-63E041C9DE6B}" srcOrd="1" destOrd="0" parTransId="{4466DE63-014F-42EC-B4D6-E940568895B5}" sibTransId="{4A0FA9A3-D10A-4C10-B588-B6FEA0A855A3}"/>
    <dgm:cxn modelId="{CCDC4E75-BD36-450C-B2FE-9532948F5378}" type="presOf" srcId="{59779EB0-6FAC-4756-8191-59D2F60A88E3}" destId="{955B0C1D-1D06-4568-B0B7-1B360C55979F}" srcOrd="0" destOrd="0" presId="urn:microsoft.com/office/officeart/2005/8/layout/hList1"/>
    <dgm:cxn modelId="{59B8D576-B0A5-4379-8D88-F88926F16054}" srcId="{7C130EFB-08F4-4434-A199-615EBD10A1D2}" destId="{F6D4460C-49B1-4442-B90D-F6DC52464D42}" srcOrd="0" destOrd="0" parTransId="{182660FD-827B-4401-80E4-461D94959A41}" sibTransId="{ADEDA963-9B5E-4926-A031-062632EDB504}"/>
    <dgm:cxn modelId="{BD5E2382-CBC4-4D7C-A9FA-D1D92A8028D7}" srcId="{6E0CE650-163D-4E7F-BC0E-63E041C9DE6B}" destId="{969C47ED-0517-48FB-B85D-3C94614A92AB}" srcOrd="1" destOrd="0" parTransId="{5D46F75A-C8FC-42D4-AB94-ABC5E23AADC0}" sibTransId="{C129704F-4BCA-4CF1-AD1D-BBDCBA955D71}"/>
    <dgm:cxn modelId="{BA2EF682-6893-4B60-9690-D541AD450C64}" type="presOf" srcId="{06C0A913-8581-4921-8EAA-827F5ED786CA}" destId="{3ACB1531-C837-4977-8AEA-7CA4FC784C0B}" srcOrd="0" destOrd="0" presId="urn:microsoft.com/office/officeart/2005/8/layout/hList1"/>
    <dgm:cxn modelId="{55F5DD92-6DF2-4D47-B202-DC46DBC29324}" type="presOf" srcId="{21400836-594D-4CCC-A647-6127639C68E3}" destId="{9F4E5A81-62DF-435A-8C91-CB8521E2C152}" srcOrd="0" destOrd="2" presId="urn:microsoft.com/office/officeart/2005/8/layout/hList1"/>
    <dgm:cxn modelId="{3895919A-30D2-44B2-AAA6-E8912443F5AF}" type="presOf" srcId="{969C47ED-0517-48FB-B85D-3C94614A92AB}" destId="{955B0C1D-1D06-4568-B0B7-1B360C55979F}" srcOrd="0" destOrd="1" presId="urn:microsoft.com/office/officeart/2005/8/layout/hList1"/>
    <dgm:cxn modelId="{AFBE5B9F-FB5B-4694-8763-EF15096BDEBB}" type="presOf" srcId="{EAB242A4-506E-42F0-AA4B-F4CE53843A87}" destId="{9F4E5A81-62DF-435A-8C91-CB8521E2C152}" srcOrd="0" destOrd="0" presId="urn:microsoft.com/office/officeart/2005/8/layout/hList1"/>
    <dgm:cxn modelId="{202968AE-9206-4A40-83A1-5AD5746C9E62}" type="presOf" srcId="{F6D4460C-49B1-4442-B90D-F6DC52464D42}" destId="{8D93B65E-8F53-4D8F-A6FF-CF4A472481EA}" srcOrd="0" destOrd="0" presId="urn:microsoft.com/office/officeart/2005/8/layout/hList1"/>
    <dgm:cxn modelId="{F95427C0-DA94-4A06-A994-137AD58B398E}" srcId="{06C0A913-8581-4921-8EAA-827F5ED786CA}" destId="{A9D5D36E-3149-4711-9EAB-AF7727AF01D0}" srcOrd="1" destOrd="0" parTransId="{BC6AF022-211D-4F98-9093-8FD8F4B3AF6C}" sibTransId="{FA29664B-3D4D-42E2-93E4-57764D66267D}"/>
    <dgm:cxn modelId="{0A328DE7-8D0E-4E98-87ED-1D87D776BD3D}" type="presOf" srcId="{7C130EFB-08F4-4434-A199-615EBD10A1D2}" destId="{DCD1AD49-8BE4-4651-98AE-D2F914A67255}" srcOrd="0" destOrd="0" presId="urn:microsoft.com/office/officeart/2005/8/layout/hList1"/>
    <dgm:cxn modelId="{9F26DEE7-15F5-4AF3-B435-711245AF6A44}" srcId="{F6D4460C-49B1-4442-B90D-F6DC52464D42}" destId="{EAB242A4-506E-42F0-AA4B-F4CE53843A87}" srcOrd="0" destOrd="0" parTransId="{0BF657C5-5AA4-4B0C-A294-36963EC2A6BC}" sibTransId="{F9321BCF-AD99-4CBA-A711-35308F54FC6F}"/>
    <dgm:cxn modelId="{33751AE8-BE12-4D6B-9708-017CAB551746}" srcId="{06C0A913-8581-4921-8EAA-827F5ED786CA}" destId="{21E7EDD0-98EC-4906-B85E-3EA82793C6CC}" srcOrd="2" destOrd="0" parTransId="{D937F789-1BCD-4F60-A75E-03B90E6AB78C}" sibTransId="{DF3A0DC1-ADD8-4C35-9472-5F861A7718B6}"/>
    <dgm:cxn modelId="{69F3F50D-B66E-4C5B-882D-730CDE79FF40}" type="presParOf" srcId="{DCD1AD49-8BE4-4651-98AE-D2F914A67255}" destId="{9F6A5695-8717-43F6-8D6E-B489C29B8038}" srcOrd="0" destOrd="0" presId="urn:microsoft.com/office/officeart/2005/8/layout/hList1"/>
    <dgm:cxn modelId="{280EE735-D61F-4D86-B130-510B6324150D}" type="presParOf" srcId="{9F6A5695-8717-43F6-8D6E-B489C29B8038}" destId="{8D93B65E-8F53-4D8F-A6FF-CF4A472481EA}" srcOrd="0" destOrd="0" presId="urn:microsoft.com/office/officeart/2005/8/layout/hList1"/>
    <dgm:cxn modelId="{8E8D2A0F-932F-4680-8312-D59C9D3E778E}" type="presParOf" srcId="{9F6A5695-8717-43F6-8D6E-B489C29B8038}" destId="{9F4E5A81-62DF-435A-8C91-CB8521E2C152}" srcOrd="1" destOrd="0" presId="urn:microsoft.com/office/officeart/2005/8/layout/hList1"/>
    <dgm:cxn modelId="{C91972FC-34A5-4A34-8426-B299E59359E0}" type="presParOf" srcId="{DCD1AD49-8BE4-4651-98AE-D2F914A67255}" destId="{2EDBFA3C-F5B0-4DFC-95B6-72BC92248630}" srcOrd="1" destOrd="0" presId="urn:microsoft.com/office/officeart/2005/8/layout/hList1"/>
    <dgm:cxn modelId="{81F0DF29-7F97-4177-9448-C43085AC65D0}" type="presParOf" srcId="{DCD1AD49-8BE4-4651-98AE-D2F914A67255}" destId="{578DA3E5-59B7-4986-8D51-4A32985B8C4D}" srcOrd="2" destOrd="0" presId="urn:microsoft.com/office/officeart/2005/8/layout/hList1"/>
    <dgm:cxn modelId="{252510DC-83DD-4EB7-82D6-25B25741B85E}" type="presParOf" srcId="{578DA3E5-59B7-4986-8D51-4A32985B8C4D}" destId="{6FEADB6A-3C55-40D0-AE85-874C7EDBB0EE}" srcOrd="0" destOrd="0" presId="urn:microsoft.com/office/officeart/2005/8/layout/hList1"/>
    <dgm:cxn modelId="{B28ACBB7-E8AA-4263-9EAF-91724211B1F3}" type="presParOf" srcId="{578DA3E5-59B7-4986-8D51-4A32985B8C4D}" destId="{955B0C1D-1D06-4568-B0B7-1B360C55979F}" srcOrd="1" destOrd="0" presId="urn:microsoft.com/office/officeart/2005/8/layout/hList1"/>
    <dgm:cxn modelId="{9D53D9A0-3088-433B-A8CA-2305093B3506}" type="presParOf" srcId="{DCD1AD49-8BE4-4651-98AE-D2F914A67255}" destId="{B46E6AEA-4743-447A-87B2-A26A3F621350}" srcOrd="3" destOrd="0" presId="urn:microsoft.com/office/officeart/2005/8/layout/hList1"/>
    <dgm:cxn modelId="{82B1181E-8B7B-4967-8191-491DC9342217}" type="presParOf" srcId="{DCD1AD49-8BE4-4651-98AE-D2F914A67255}" destId="{715CFEF4-F855-4A17-B396-E87AB2564E5F}" srcOrd="4" destOrd="0" presId="urn:microsoft.com/office/officeart/2005/8/layout/hList1"/>
    <dgm:cxn modelId="{A78B9D82-EF40-4BD4-8DEC-C2DB44CAFB25}" type="presParOf" srcId="{715CFEF4-F855-4A17-B396-E87AB2564E5F}" destId="{3ACB1531-C837-4977-8AEA-7CA4FC784C0B}" srcOrd="0" destOrd="0" presId="urn:microsoft.com/office/officeart/2005/8/layout/hList1"/>
    <dgm:cxn modelId="{1E0679F4-4012-4527-8B2E-31957CD403D6}" type="presParOf" srcId="{715CFEF4-F855-4A17-B396-E87AB2564E5F}" destId="{E3201446-C873-4BAD-8859-1EC3D826AAB9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FF466-F993-40E5-A94C-C90AFAB1E18C}">
      <dsp:nvSpPr>
        <dsp:cNvPr id="0" name=""/>
        <dsp:cNvSpPr/>
      </dsp:nvSpPr>
      <dsp:spPr>
        <a:xfrm>
          <a:off x="1518119" y="465753"/>
          <a:ext cx="3301822" cy="2850216"/>
        </a:xfrm>
        <a:prstGeom prst="pie">
          <a:avLst>
            <a:gd name="adj1" fmla="val 1620000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rPr>
            <a:t>Планирование</a:t>
          </a:r>
        </a:p>
      </dsp:txBody>
      <dsp:txXfrm>
        <a:off x="3206766" y="993043"/>
        <a:ext cx="1218529" cy="848278"/>
      </dsp:txXfrm>
    </dsp:sp>
    <dsp:sp modelId="{9771E5B6-86EC-4050-A8E0-6A4AB9F814EE}">
      <dsp:nvSpPr>
        <dsp:cNvPr id="0" name=""/>
        <dsp:cNvSpPr/>
      </dsp:nvSpPr>
      <dsp:spPr>
        <a:xfrm>
          <a:off x="1481087" y="591270"/>
          <a:ext cx="3338862" cy="3018753"/>
        </a:xfrm>
        <a:prstGeom prst="pie">
          <a:avLst>
            <a:gd name="adj1" fmla="val 0"/>
            <a:gd name="adj2" fmla="val 54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rPr>
            <a:t>Действие</a:t>
          </a:r>
        </a:p>
      </dsp:txBody>
      <dsp:txXfrm>
        <a:off x="3210141" y="2154553"/>
        <a:ext cx="1232199" cy="898438"/>
      </dsp:txXfrm>
    </dsp:sp>
    <dsp:sp modelId="{765BBD62-4F63-4723-85D5-3C1D32BD5B16}">
      <dsp:nvSpPr>
        <dsp:cNvPr id="0" name=""/>
        <dsp:cNvSpPr/>
      </dsp:nvSpPr>
      <dsp:spPr>
        <a:xfrm>
          <a:off x="1367477" y="591645"/>
          <a:ext cx="3097645" cy="2980656"/>
        </a:xfrm>
        <a:prstGeom prst="pie">
          <a:avLst>
            <a:gd name="adj1" fmla="val 5400000"/>
            <a:gd name="adj2" fmla="val 108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rPr>
            <a:t>Контроль</a:t>
          </a:r>
        </a:p>
      </dsp:txBody>
      <dsp:txXfrm>
        <a:off x="1717806" y="2135199"/>
        <a:ext cx="1143178" cy="887100"/>
      </dsp:txXfrm>
    </dsp:sp>
    <dsp:sp modelId="{2F0404BC-75A4-4DE8-A3D9-D67AE60EC03D}">
      <dsp:nvSpPr>
        <dsp:cNvPr id="0" name=""/>
        <dsp:cNvSpPr/>
      </dsp:nvSpPr>
      <dsp:spPr>
        <a:xfrm>
          <a:off x="1339775" y="498279"/>
          <a:ext cx="3170324" cy="278511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rPr>
            <a:t>Воздействие</a:t>
          </a:r>
        </a:p>
      </dsp:txBody>
      <dsp:txXfrm>
        <a:off x="1698323" y="1012199"/>
        <a:ext cx="1170000" cy="828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B65E-8F53-4D8F-A6FF-CF4A472481EA}">
      <dsp:nvSpPr>
        <dsp:cNvPr id="0" name=""/>
        <dsp:cNvSpPr/>
      </dsp:nvSpPr>
      <dsp:spPr>
        <a:xfrm>
          <a:off x="2923" y="130779"/>
          <a:ext cx="2850141" cy="114005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rPr>
            <a:t>Краткосрочные (период реализации программы)</a:t>
          </a:r>
        </a:p>
      </dsp:txBody>
      <dsp:txXfrm>
        <a:off x="2923" y="130779"/>
        <a:ext cx="2850141" cy="1140056"/>
      </dsp:txXfrm>
    </dsp:sp>
    <dsp:sp modelId="{9F4E5A81-62DF-435A-8C91-CB8521E2C152}">
      <dsp:nvSpPr>
        <dsp:cNvPr id="0" name=""/>
        <dsp:cNvSpPr/>
      </dsp:nvSpPr>
      <dsp:spPr>
        <a:xfrm>
          <a:off x="1" y="1270835"/>
          <a:ext cx="2855984" cy="303322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Индикаторы процесса внедрения МП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Повышение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грамотности (о здоровом образе жизни)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Повышение мотивации</a:t>
          </a:r>
        </a:p>
      </dsp:txBody>
      <dsp:txXfrm>
        <a:off x="1" y="1270835"/>
        <a:ext cx="2855984" cy="3033224"/>
      </dsp:txXfrm>
    </dsp:sp>
    <dsp:sp modelId="{6FEADB6A-3C55-40D0-AE85-874C7EDBB0EE}">
      <dsp:nvSpPr>
        <dsp:cNvPr id="0" name=""/>
        <dsp:cNvSpPr/>
      </dsp:nvSpPr>
      <dsp:spPr>
        <a:xfrm>
          <a:off x="3255006" y="130779"/>
          <a:ext cx="2850141" cy="114005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rPr>
            <a:t>Среднесрочные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rPr>
            <a:t>(1-3 года)</a:t>
          </a:r>
        </a:p>
      </dsp:txBody>
      <dsp:txXfrm>
        <a:off x="3255006" y="130779"/>
        <a:ext cx="2850141" cy="1140056"/>
      </dsp:txXfrm>
    </dsp:sp>
    <dsp:sp modelId="{955B0C1D-1D06-4568-B0B7-1B360C55979F}">
      <dsp:nvSpPr>
        <dsp:cNvPr id="0" name=""/>
        <dsp:cNvSpPr/>
      </dsp:nvSpPr>
      <dsp:spPr>
        <a:xfrm>
          <a:off x="3255006" y="1270835"/>
          <a:ext cx="2850141" cy="303322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Сокращение доли лиц с факторами риска,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Увеличение доли лиц, приверженных ЗОЖ</a:t>
          </a:r>
        </a:p>
      </dsp:txBody>
      <dsp:txXfrm>
        <a:off x="3255006" y="1270835"/>
        <a:ext cx="2850141" cy="3033224"/>
      </dsp:txXfrm>
    </dsp:sp>
    <dsp:sp modelId="{3ACB1531-C837-4977-8AEA-7CA4FC784C0B}">
      <dsp:nvSpPr>
        <dsp:cNvPr id="0" name=""/>
        <dsp:cNvSpPr/>
      </dsp:nvSpPr>
      <dsp:spPr>
        <a:xfrm>
          <a:off x="6504168" y="130779"/>
          <a:ext cx="2850141" cy="114005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rPr>
            <a:t>Долгосрочные                (3-5-10 лет)</a:t>
          </a:r>
        </a:p>
      </dsp:txBody>
      <dsp:txXfrm>
        <a:off x="6504168" y="130779"/>
        <a:ext cx="2850141" cy="1140056"/>
      </dsp:txXfrm>
    </dsp:sp>
    <dsp:sp modelId="{E3201446-C873-4BAD-8859-1EC3D826AAB9}">
      <dsp:nvSpPr>
        <dsp:cNvPr id="0" name=""/>
        <dsp:cNvSpPr/>
      </dsp:nvSpPr>
      <dsp:spPr>
        <a:xfrm>
          <a:off x="6504168" y="1270835"/>
          <a:ext cx="2850141" cy="303322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Снижение заболеваемости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Снижение смертности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Возврат инвестиций  </a:t>
          </a:r>
        </a:p>
      </dsp:txBody>
      <dsp:txXfrm>
        <a:off x="6504168" y="1270835"/>
        <a:ext cx="2850141" cy="3033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C8B090-9EC7-4943-9CE7-4F0A1DE47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AC16EC-88BA-4E8B-BC01-2AE1E2AA7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7D4D-439E-490F-BBB8-9F7F6D7FB444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CBE3FF-E18D-4811-A03D-6CEFF2EE3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C5057-EC8E-42A6-8136-2C3D0789C2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BCF6-9EFD-4037-B89E-BB9189D4F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5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EE155-F8D8-456E-98BF-1F8259040928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8D3F-64C4-41FD-9852-44DB3B9A2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1453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Рисунок 7">
            <a:extLst>
              <a:ext uri="{FF2B5EF4-FFF2-40B4-BE49-F238E27FC236}">
                <a16:creationId xmlns:a16="http://schemas.microsoft.com/office/drawing/2014/main" id="{5480734A-E606-45B8-B4D8-F9805A1F7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2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153" y="264203"/>
            <a:ext cx="10701497" cy="4921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340189"/>
            <a:ext cx="11684000" cy="483677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417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53293-AA35-42C2-B134-92170D2A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06" y="3314103"/>
            <a:ext cx="5981794" cy="94829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96D410F0-1090-48C8-A1AA-A510A6121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739620-1D92-41C4-8EFF-5C92CF0CC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01" y="334654"/>
            <a:ext cx="1043699" cy="10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406" y="232503"/>
            <a:ext cx="10515600" cy="75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6229"/>
            <a:ext cx="10515600" cy="485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6178D3-C42B-4A9F-9BB4-B09C5DF4CC35}"/>
              </a:ext>
            </a:extLst>
          </p:cNvPr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6D266E-FABE-499F-8B71-A8A5DC60C731}"/>
              </a:ext>
            </a:extLst>
          </p:cNvPr>
          <p:cNvSpPr/>
          <p:nvPr userDrawn="1"/>
        </p:nvSpPr>
        <p:spPr>
          <a:xfrm>
            <a:off x="1183200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3123A4-A738-48E5-95EB-160F3DFE506D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9830FF-B5A5-40C3-BB78-5BEBEB56105D}"/>
              </a:ext>
            </a:extLst>
          </p:cNvPr>
          <p:cNvSpPr/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185D71-D01F-4A3B-B1F5-D852113E915B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4A6323B-FADE-4465-B21D-375704A7DE2B}"/>
              </a:ext>
            </a:extLst>
          </p:cNvPr>
          <p:cNvCxnSpPr/>
          <p:nvPr userDrawn="1"/>
        </p:nvCxnSpPr>
        <p:spPr>
          <a:xfrm>
            <a:off x="11832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CC10E37-7D41-4283-9D1E-DE79481B40AA}"/>
              </a:ext>
            </a:extLst>
          </p:cNvPr>
          <p:cNvCxnSpPr/>
          <p:nvPr userDrawn="1"/>
        </p:nvCxnSpPr>
        <p:spPr>
          <a:xfrm>
            <a:off x="0" y="360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F259E6C-AB77-49BA-9883-57AEE24F0414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46A96E-355E-477D-BF08-EF24467CF4A5}"/>
              </a:ext>
            </a:extLst>
          </p:cNvPr>
          <p:cNvCxnSpPr/>
          <p:nvPr userDrawn="1"/>
        </p:nvCxnSpPr>
        <p:spPr>
          <a:xfrm>
            <a:off x="265683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A046643-1128-475A-81EA-F477FAC36D55}"/>
              </a:ext>
            </a:extLst>
          </p:cNvPr>
          <p:cNvCxnSpPr/>
          <p:nvPr userDrawn="1"/>
        </p:nvCxnSpPr>
        <p:spPr>
          <a:xfrm>
            <a:off x="4944874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116A0C2-CF90-42BC-8371-1F5EDCE321C9}"/>
              </a:ext>
            </a:extLst>
          </p:cNvPr>
          <p:cNvCxnSpPr/>
          <p:nvPr userDrawn="1"/>
        </p:nvCxnSpPr>
        <p:spPr>
          <a:xfrm>
            <a:off x="7237311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5F90F38-42D9-4103-A301-09D770E6CDAB}"/>
              </a:ext>
            </a:extLst>
          </p:cNvPr>
          <p:cNvCxnSpPr/>
          <p:nvPr userDrawn="1"/>
        </p:nvCxnSpPr>
        <p:spPr>
          <a:xfrm>
            <a:off x="952974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9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B05C094C-BD94-44F4-8191-6DE1ECE6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5568522"/>
            <a:ext cx="6972300" cy="1138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ea typeface="+mn-ea"/>
                <a:cs typeface="Arial" panose="020B0604020202020204" pitchFamily="34" charset="0"/>
              </a:rPr>
              <a:t>Иванова Екатерина Сергеевна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a typeface="+mn-ea"/>
                <a:cs typeface="Arial" panose="020B0604020202020204" pitchFamily="34" charset="0"/>
              </a:rPr>
              <a:t>Руководитель отдела координации профилактики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a typeface="+mn-ea"/>
                <a:cs typeface="Arial" panose="020B0604020202020204" pitchFamily="34" charset="0"/>
              </a:rPr>
              <a:t>и укрепления общественного здоровья в регионах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9090" y="1858922"/>
            <a:ext cx="6637782" cy="255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ource Serif Pro" charset="0"/>
                <a:ea typeface="Source Serif Pro" charset="0"/>
                <a:cs typeface="Tahoma" panose="020B0604030504040204" pitchFamily="34" charset="0"/>
              </a:rPr>
              <a:t>Основные подходы к разработке, внедрению и оценке эффективности муниципальных программ укрепления общественного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45565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9736E-9D31-488F-B084-B14D0BC3FB29}"/>
              </a:ext>
            </a:extLst>
          </p:cNvPr>
          <p:cNvSpPr txBox="1"/>
          <p:nvPr/>
        </p:nvSpPr>
        <p:spPr>
          <a:xfrm>
            <a:off x="115164" y="2308611"/>
            <a:ext cx="333014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C0C0C"/>
                </a:solidFill>
              </a:rPr>
              <a:t>Ознакомление с модельной муниципальной программой укрепления общественного здоровья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0C0C0C"/>
                </a:solidFill>
              </a:rPr>
              <a:t>и методическими рекомендациями по их доработке и обновлению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508F6-21C9-4EE2-B0B0-8F5B115516DE}"/>
              </a:ext>
            </a:extLst>
          </p:cNvPr>
          <p:cNvSpPr txBox="1"/>
          <p:nvPr/>
        </p:nvSpPr>
        <p:spPr>
          <a:xfrm>
            <a:off x="4138402" y="1990611"/>
            <a:ext cx="27441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C0C0C"/>
                </a:solidFill>
              </a:rPr>
              <a:t>Обновление/создание зеркала (паспорта) муниципальных образований региона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A1267-9801-431B-A09D-20262F9D8BD8}"/>
              </a:ext>
            </a:extLst>
          </p:cNvPr>
          <p:cNvSpPr txBox="1"/>
          <p:nvPr/>
        </p:nvSpPr>
        <p:spPr>
          <a:xfrm>
            <a:off x="8190818" y="1883007"/>
            <a:ext cx="3770374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C0C0C"/>
                </a:solidFill>
              </a:rPr>
              <a:t>Последовательное (с учетом сроков окончания действующих программ) обновление муниципальных программ укрепления общественного здоровья с повышением их качества и усилением компонента формирования здоровьесберегающей среды 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8535CFD-B71C-45AF-8B44-583496989046}"/>
              </a:ext>
            </a:extLst>
          </p:cNvPr>
          <p:cNvSpPr/>
          <p:nvPr/>
        </p:nvSpPr>
        <p:spPr>
          <a:xfrm>
            <a:off x="3482308" y="3065721"/>
            <a:ext cx="674592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C30678CD-2536-448C-B1AE-12F3C6A4F25E}"/>
              </a:ext>
            </a:extLst>
          </p:cNvPr>
          <p:cNvSpPr/>
          <p:nvPr/>
        </p:nvSpPr>
        <p:spPr>
          <a:xfrm>
            <a:off x="6919516" y="3004722"/>
            <a:ext cx="1234305" cy="524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05E3-F64F-47A0-9613-F9698B27CC41}"/>
              </a:ext>
            </a:extLst>
          </p:cNvPr>
          <p:cNvSpPr txBox="1"/>
          <p:nvPr/>
        </p:nvSpPr>
        <p:spPr>
          <a:xfrm>
            <a:off x="1233686" y="77783"/>
            <a:ext cx="102054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005E23"/>
                </a:solidFill>
                <a:latin typeface="+mj-lt"/>
                <a:ea typeface="Source Serif Pro" panose="02040603050405020204" pitchFamily="18" charset="0"/>
                <a:cs typeface="+mj-cs"/>
              </a:rPr>
              <a:t>Федеральный проект «Здоровье для каждого»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005E23"/>
                </a:solidFill>
                <a:latin typeface="+mj-lt"/>
                <a:ea typeface="Source Serif Pro" panose="02040603050405020204" pitchFamily="18" charset="0"/>
                <a:cs typeface="+mj-cs"/>
              </a:rPr>
              <a:t>Национального проекта «продолжительная и активная жизнь»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8552" y="937609"/>
            <a:ext cx="78645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5E23"/>
                </a:solidFill>
                <a:latin typeface="+mj-lt"/>
                <a:ea typeface="Source Serif Pro" panose="02040603050405020204" pitchFamily="18" charset="0"/>
                <a:cs typeface="+mj-cs"/>
              </a:rPr>
              <a:t>Внедрение обновленных муниципальных программ укрепления общественного здоровья в регионах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86932F84-25AC-40CC-BE49-C134894D9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25966"/>
              </p:ext>
            </p:extLst>
          </p:nvPr>
        </p:nvGraphicFramePr>
        <p:xfrm>
          <a:off x="1472681" y="5857691"/>
          <a:ext cx="10719318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6553">
                  <a:extLst>
                    <a:ext uri="{9D8B030D-6E8A-4147-A177-3AD203B41FA5}">
                      <a16:colId xmlns:a16="http://schemas.microsoft.com/office/drawing/2014/main" val="3132671527"/>
                    </a:ext>
                  </a:extLst>
                </a:gridCol>
                <a:gridCol w="1786553">
                  <a:extLst>
                    <a:ext uri="{9D8B030D-6E8A-4147-A177-3AD203B41FA5}">
                      <a16:colId xmlns:a16="http://schemas.microsoft.com/office/drawing/2014/main" val="976482367"/>
                    </a:ext>
                  </a:extLst>
                </a:gridCol>
                <a:gridCol w="1786553">
                  <a:extLst>
                    <a:ext uri="{9D8B030D-6E8A-4147-A177-3AD203B41FA5}">
                      <a16:colId xmlns:a16="http://schemas.microsoft.com/office/drawing/2014/main" val="163468571"/>
                    </a:ext>
                  </a:extLst>
                </a:gridCol>
                <a:gridCol w="1786553">
                  <a:extLst>
                    <a:ext uri="{9D8B030D-6E8A-4147-A177-3AD203B41FA5}">
                      <a16:colId xmlns:a16="http://schemas.microsoft.com/office/drawing/2014/main" val="2086111839"/>
                    </a:ext>
                  </a:extLst>
                </a:gridCol>
                <a:gridCol w="1786553">
                  <a:extLst>
                    <a:ext uri="{9D8B030D-6E8A-4147-A177-3AD203B41FA5}">
                      <a16:colId xmlns:a16="http://schemas.microsoft.com/office/drawing/2014/main" val="2762177903"/>
                    </a:ext>
                  </a:extLst>
                </a:gridCol>
                <a:gridCol w="1786553">
                  <a:extLst>
                    <a:ext uri="{9D8B030D-6E8A-4147-A177-3AD203B41FA5}">
                      <a16:colId xmlns:a16="http://schemas.microsoft.com/office/drawing/2014/main" val="3554368395"/>
                    </a:ext>
                  </a:extLst>
                </a:gridCol>
              </a:tblGrid>
              <a:tr h="146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86682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220046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53FFB68-2735-4946-A75F-838D091FEEEF}"/>
              </a:ext>
            </a:extLst>
          </p:cNvPr>
          <p:cNvSpPr/>
          <p:nvPr/>
        </p:nvSpPr>
        <p:spPr>
          <a:xfrm>
            <a:off x="56604" y="5774482"/>
            <a:ext cx="1472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C0C0C"/>
                </a:solidFill>
              </a:rPr>
              <a:t>Линейка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C0C0C"/>
                </a:solidFill>
              </a:rPr>
              <a:t>результатов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C0C0C"/>
                </a:solidFill>
              </a:rPr>
              <a:t>по РФ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31479" y="5399868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80128" fontAlgn="t"/>
            <a:r>
              <a:rPr lang="ru-RU" b="1" dirty="0">
                <a:cs typeface="Arial" panose="020B0604020202020204" pitchFamily="34" charset="0"/>
              </a:rPr>
              <a:t>1.9 Мероприятие федерального проекта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56901" y="3324366"/>
            <a:ext cx="2725618" cy="1923604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C0C0C"/>
                </a:solidFill>
              </a:rPr>
              <a:t>Оценку среды/инфраструктуры муниципалитета включить в мероприятия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58495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1A905E3-F64F-47A0-9613-F9698B27CC41}"/>
              </a:ext>
            </a:extLst>
          </p:cNvPr>
          <p:cNvSpPr txBox="1"/>
          <p:nvPr/>
        </p:nvSpPr>
        <p:spPr>
          <a:xfrm>
            <a:off x="1233686" y="77783"/>
            <a:ext cx="102054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005E23"/>
                </a:solidFill>
                <a:latin typeface="+mj-lt"/>
                <a:ea typeface="Source Serif Pro" panose="02040603050405020204" pitchFamily="18" charset="0"/>
                <a:cs typeface="+mj-cs"/>
              </a:rPr>
              <a:t>Федеральный проект «Здоровье для каждого»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005E23"/>
                </a:solidFill>
                <a:latin typeface="+mj-lt"/>
                <a:ea typeface="Source Serif Pro" panose="02040603050405020204" pitchFamily="18" charset="0"/>
                <a:cs typeface="+mj-cs"/>
              </a:rPr>
              <a:t>Национального проекта «продолжительная и активная жизнь»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6840" y="1251359"/>
            <a:ext cx="78645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5E23"/>
                </a:solidFill>
                <a:latin typeface="+mj-lt"/>
                <a:ea typeface="Source Serif Pro" panose="02040603050405020204" pitchFamily="18" charset="0"/>
                <a:cs typeface="+mj-cs"/>
              </a:rPr>
              <a:t>Внедрение обновленных муниципальных программ укрепления общественного здоровья в регионах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266" y="2739772"/>
            <a:ext cx="3844367" cy="646331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C0C0C"/>
                </a:solidFill>
              </a:rPr>
              <a:t>Оценку среды/инфраструктуры муниципалитета</a:t>
            </a:r>
          </a:p>
        </p:txBody>
      </p:sp>
      <p:sp>
        <p:nvSpPr>
          <p:cNvPr id="14" name="Стрелка: вправо 10">
            <a:extLst>
              <a:ext uri="{FF2B5EF4-FFF2-40B4-BE49-F238E27FC236}">
                <a16:creationId xmlns:a16="http://schemas.microsoft.com/office/drawing/2014/main" id="{28535CFD-B71C-45AF-8B44-583496989046}"/>
              </a:ext>
            </a:extLst>
          </p:cNvPr>
          <p:cNvSpPr/>
          <p:nvPr/>
        </p:nvSpPr>
        <p:spPr>
          <a:xfrm>
            <a:off x="4189633" y="2891767"/>
            <a:ext cx="674592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0">
            <a:extLst>
              <a:ext uri="{FF2B5EF4-FFF2-40B4-BE49-F238E27FC236}">
                <a16:creationId xmlns:a16="http://schemas.microsoft.com/office/drawing/2014/main" id="{28535CFD-B71C-45AF-8B44-583496989046}"/>
              </a:ext>
            </a:extLst>
          </p:cNvPr>
          <p:cNvSpPr/>
          <p:nvPr/>
        </p:nvSpPr>
        <p:spPr>
          <a:xfrm rot="5400000">
            <a:off x="6657964" y="3435546"/>
            <a:ext cx="458666" cy="625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01505" y="2291602"/>
            <a:ext cx="5301734" cy="1200329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Разработка рекомендаций по планированию городской инфраструктуры и усилению мер по контролю за соблюдением законодательства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63630" y="3987060"/>
            <a:ext cx="5301734" cy="923330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Мониторинг инфраструктуры с составлением рейтинга муниципалитетов по формированию здоровьесберегающей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1637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B47222-3CCB-449F-96F6-0C41594C168D}"/>
              </a:ext>
            </a:extLst>
          </p:cNvPr>
          <p:cNvSpPr txBox="1"/>
          <p:nvPr/>
        </p:nvSpPr>
        <p:spPr>
          <a:xfrm>
            <a:off x="2124455" y="239189"/>
            <a:ext cx="8278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Инструмент оценки среды/инфраструктуры муниципалитета, связанной со здоровьем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725FD-4DA5-448F-BE94-60EE270FD2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6090" y="28311"/>
            <a:ext cx="1895910" cy="18327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CBF6A5-3F77-4549-8E27-45F55DF95F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7546" y="1080701"/>
            <a:ext cx="3993406" cy="2616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B9331-9AC0-466E-A87F-DDA1CC1193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5233" y="3775989"/>
            <a:ext cx="4098031" cy="2603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A21C7-8211-4C77-B78B-0AA677394617}"/>
              </a:ext>
            </a:extLst>
          </p:cNvPr>
          <p:cNvSpPr txBox="1"/>
          <p:nvPr/>
        </p:nvSpPr>
        <p:spPr>
          <a:xfrm>
            <a:off x="143769" y="1861047"/>
            <a:ext cx="1753777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Разработан НМИЦ ТПМ и позволяет оценивать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DF5F6-AD95-49D3-B639-406FCDF18E48}"/>
              </a:ext>
            </a:extLst>
          </p:cNvPr>
          <p:cNvSpPr txBox="1"/>
          <p:nvPr/>
        </p:nvSpPr>
        <p:spPr>
          <a:xfrm>
            <a:off x="0" y="4531315"/>
            <a:ext cx="1753777" cy="81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Позволяет принимать решения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CE64A-5C12-981F-B68E-D625FBE50ABB}"/>
              </a:ext>
            </a:extLst>
          </p:cNvPr>
          <p:cNvSpPr txBox="1"/>
          <p:nvPr/>
        </p:nvSpPr>
        <p:spPr>
          <a:xfrm>
            <a:off x="6094907" y="1664570"/>
            <a:ext cx="2692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732">
                    <a:lumMod val="50000"/>
                  </a:srgbClr>
                </a:solidFill>
                <a:effectLst/>
                <a:uLnTx/>
                <a:uFillTx/>
                <a:latin typeface="Source Serif Pro"/>
                <a:cs typeface="Arial" panose="020B0604020202020204" pitchFamily="34" charset="0"/>
              </a:rPr>
              <a:t>Веб-платформа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732">
                    <a:lumMod val="50000"/>
                  </a:srgbClr>
                </a:solidFill>
                <a:effectLst/>
                <a:uLnTx/>
                <a:uFillTx/>
                <a:latin typeface="Source Serif Pro"/>
                <a:cs typeface="Arial" panose="020B0604020202020204" pitchFamily="34" charset="0"/>
              </a:rPr>
              <a:t>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732">
                    <a:lumMod val="50000"/>
                  </a:srgbClr>
                </a:solidFill>
                <a:effectLst/>
                <a:uLnTx/>
                <a:uFillTx/>
                <a:latin typeface="Source Serif Pro"/>
                <a:cs typeface="Arial" panose="020B0604020202020204" pitchFamily="34" charset="0"/>
              </a:rPr>
              <a:t>MAP</a:t>
            </a:r>
            <a:r>
              <a:rPr lang="ru-RU" sz="1600" b="1" dirty="0">
                <a:solidFill>
                  <a:srgbClr val="008732">
                    <a:lumMod val="50000"/>
                  </a:srgbClr>
                </a:solidFill>
                <a:latin typeface="Source Serif Pro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732">
                    <a:lumMod val="50000"/>
                  </a:srgbClr>
                </a:solidFill>
                <a:effectLst/>
                <a:uLnTx/>
                <a:uFillTx/>
                <a:latin typeface="Source Serif Pro"/>
                <a:cs typeface="Arial" panose="020B0604020202020204" pitchFamily="34" charset="0"/>
              </a:rPr>
              <a:t>инфраструктура»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ource Serif Pro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BAEB55-5E58-8F37-6999-691CA22804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9332" y="3588784"/>
            <a:ext cx="3387672" cy="2691341"/>
          </a:xfrm>
          <a:prstGeom prst="rect">
            <a:avLst/>
          </a:prstGeom>
        </p:spPr>
      </p:pic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F60B151E-F6D9-4476-24CD-D535AEE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59" y="2388884"/>
            <a:ext cx="2548261" cy="326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>
            <a:extLst>
              <a:ext uri="{FF2B5EF4-FFF2-40B4-BE49-F238E27FC236}">
                <a16:creationId xmlns:a16="http://schemas.microsoft.com/office/drawing/2014/main" id="{C597FF75-64FB-D635-901A-61D6D8AD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08" y="1721910"/>
            <a:ext cx="1586789" cy="20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>
            <a:extLst>
              <a:ext uri="{FF2B5EF4-FFF2-40B4-BE49-F238E27FC236}">
                <a16:creationId xmlns:a16="http://schemas.microsoft.com/office/drawing/2014/main" id="{BE02D481-7714-E8FF-402E-6EF6A87A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87" y="1719189"/>
            <a:ext cx="1586789" cy="20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5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3FB210-1706-4FFB-BC91-E7302631FEF5}"/>
              </a:ext>
            </a:extLst>
          </p:cNvPr>
          <p:cNvCxnSpPr>
            <a:cxnSpLocks/>
          </p:cNvCxnSpPr>
          <p:nvPr/>
        </p:nvCxnSpPr>
        <p:spPr>
          <a:xfrm flipH="1">
            <a:off x="5920007" y="3151287"/>
            <a:ext cx="2" cy="35749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F391B3F-EB78-4562-A6A8-4325102AD166}"/>
              </a:ext>
            </a:extLst>
          </p:cNvPr>
          <p:cNvCxnSpPr>
            <a:cxnSpLocks/>
          </p:cNvCxnSpPr>
          <p:nvPr/>
        </p:nvCxnSpPr>
        <p:spPr>
          <a:xfrm flipH="1">
            <a:off x="3188538" y="4687164"/>
            <a:ext cx="562514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41ECBB91-4D18-4BF8-9030-495DB3B62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483688"/>
              </p:ext>
            </p:extLst>
          </p:nvPr>
        </p:nvGraphicFramePr>
        <p:xfrm>
          <a:off x="2872007" y="26530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Овал 17">
            <a:extLst>
              <a:ext uri="{FF2B5EF4-FFF2-40B4-BE49-F238E27FC236}">
                <a16:creationId xmlns:a16="http://schemas.microsoft.com/office/drawing/2014/main" id="{34BEC95E-9C1B-4EEC-812B-75775729EB07}"/>
              </a:ext>
            </a:extLst>
          </p:cNvPr>
          <p:cNvSpPr/>
          <p:nvPr/>
        </p:nvSpPr>
        <p:spPr>
          <a:xfrm>
            <a:off x="5016389" y="4339361"/>
            <a:ext cx="1807235" cy="67282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Непрерывное улучшение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083097-6DF8-4837-885F-8880FC2C6AC4}"/>
              </a:ext>
            </a:extLst>
          </p:cNvPr>
          <p:cNvSpPr txBox="1"/>
          <p:nvPr/>
        </p:nvSpPr>
        <p:spPr>
          <a:xfrm>
            <a:off x="7727527" y="5242583"/>
            <a:ext cx="32750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Разработка нормативной документации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Обучение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Реализация мероприятий плана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E9C5F9-A662-4606-BF90-73013B3A23BE}"/>
              </a:ext>
            </a:extLst>
          </p:cNvPr>
          <p:cNvSpPr txBox="1"/>
          <p:nvPr/>
        </p:nvSpPr>
        <p:spPr>
          <a:xfrm>
            <a:off x="7693328" y="3209824"/>
            <a:ext cx="3327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Разработка плана мероприятий                           по укреплению общественного здоровья на региональном и муниципальном уровне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228EB5-3549-4381-84C0-77F5195A9715}"/>
              </a:ext>
            </a:extLst>
          </p:cNvPr>
          <p:cNvSpPr txBox="1"/>
          <p:nvPr/>
        </p:nvSpPr>
        <p:spPr>
          <a:xfrm>
            <a:off x="818986" y="2679144"/>
            <a:ext cx="3517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Формирование предложений по оптимизации мероприятий, совершенствованию нормативной документации, межведомственному взаимодействию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85CD83-05D4-4491-9260-4B0CF4110292}"/>
              </a:ext>
            </a:extLst>
          </p:cNvPr>
          <p:cNvSpPr txBox="1"/>
          <p:nvPr/>
        </p:nvSpPr>
        <p:spPr>
          <a:xfrm>
            <a:off x="818986" y="4694453"/>
            <a:ext cx="35172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Оценка эффективности, предпринимаемых мер на основании динамики грамотности населения в вопросах здоровья, распространённости факторов риска и контроля ХНИЗ на популяционном уровне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EB1E80-157B-477C-A6C7-ACB27AE045CD}"/>
              </a:ext>
            </a:extLst>
          </p:cNvPr>
          <p:cNvSpPr txBox="1"/>
          <p:nvPr/>
        </p:nvSpPr>
        <p:spPr>
          <a:xfrm>
            <a:off x="1054446" y="198344"/>
            <a:ext cx="1071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Комплексный подход к формированию и реализации муниципальных программ укрепления общественного здоровья</a:t>
            </a: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E85BFF64-7D5B-4137-ACBF-FEC5FD630D1E}"/>
              </a:ext>
            </a:extLst>
          </p:cNvPr>
          <p:cNvSpPr/>
          <p:nvPr/>
        </p:nvSpPr>
        <p:spPr>
          <a:xfrm rot="10800000">
            <a:off x="5016389" y="2399602"/>
            <a:ext cx="1807235" cy="897148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453263-B9B8-464C-BDA8-0A295EFEE113}"/>
              </a:ext>
            </a:extLst>
          </p:cNvPr>
          <p:cNvSpPr txBox="1"/>
          <p:nvPr/>
        </p:nvSpPr>
        <p:spPr>
          <a:xfrm>
            <a:off x="5238663" y="2429063"/>
            <a:ext cx="142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Сбор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данных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68804" y="100935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Географические особенности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Половозрастной состав жителей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Заболеваемость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Социально-экономические показатели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Распространенность факторов риска развития НИЗ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Особенности инфраструктуры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93" y="1311874"/>
            <a:ext cx="1615417" cy="16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B393D3C-818B-4BDF-AD26-82399832C078}"/>
              </a:ext>
            </a:extLst>
          </p:cNvPr>
          <p:cNvSpPr txBox="1">
            <a:spLocks/>
          </p:cNvSpPr>
          <p:nvPr/>
        </p:nvSpPr>
        <p:spPr bwMode="auto">
          <a:xfrm>
            <a:off x="2197616" y="206952"/>
            <a:ext cx="9512242" cy="994695"/>
          </a:xfrm>
          <a:prstGeom prst="rect">
            <a:avLst/>
          </a:prstGeom>
        </p:spPr>
        <p:txBody>
          <a:bodyPr vert="horz" lIns="79178" tIns="39589" rIns="79178" bIns="39589" rtlCol="0" anchor="t">
            <a:normAutofit/>
          </a:bodyPr>
          <a:lstStyle>
            <a:lvl1pPr algn="l" defTabSz="917966">
              <a:lnSpc>
                <a:spcPct val="90000"/>
              </a:lnSpc>
              <a:spcBef>
                <a:spcPts val="0"/>
              </a:spcBef>
              <a:buNone/>
              <a:defRPr sz="2811" b="1">
                <a:solidFill>
                  <a:schemeClr val="accent6"/>
                </a:solidFill>
                <a:latin typeface="+mj-lt"/>
                <a:ea typeface="Source Serif Pro"/>
                <a:cs typeface="+mj-cs"/>
              </a:defRPr>
            </a:lvl1pPr>
          </a:lstStyle>
          <a:p>
            <a:pPr marL="0" marR="0" lvl="0" indent="0" algn="l" defTabSz="7948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solidFill>
                  <a:schemeClr val="accent6">
                    <a:lumMod val="50000"/>
                  </a:schemeClr>
                </a:solidFill>
                <a:ea typeface="Source Serif Pro" panose="02040603050405020204" pitchFamily="18" charset="0"/>
              </a:rPr>
              <a:t>Структура муниципальной программы укрепления общественного здоровья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7A829D-44F8-453B-ADE1-455CCDE7859C}"/>
              </a:ext>
            </a:extLst>
          </p:cNvPr>
          <p:cNvSpPr/>
          <p:nvPr/>
        </p:nvSpPr>
        <p:spPr>
          <a:xfrm>
            <a:off x="6470757" y="1072632"/>
            <a:ext cx="4894750" cy="2692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7917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5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Оценка первичной ситуации </a:t>
            </a:r>
            <a:r>
              <a:rPr kumimoji="0" lang="ru-RU" sz="1385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в муниципальном образовании по состоянию общественного здоровья и наличию условий для ведения здорового образа жизни</a:t>
            </a:r>
            <a:r>
              <a:rPr kumimoji="0" lang="en-US" sz="1385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:</a:t>
            </a:r>
            <a:endParaRPr kumimoji="0" lang="ru-RU" sz="1385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Arial" panose="020B0604020202020204" pitchFamily="34" charset="0"/>
            </a:endParaRPr>
          </a:p>
          <a:p>
            <a:pPr marL="296917" marR="0" lvl="0" indent="-296917" algn="l" defTabSz="7917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38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Географические особенности</a:t>
            </a:r>
          </a:p>
          <a:p>
            <a:pPr marL="296917" marR="0" lvl="0" indent="-296917" algn="l" defTabSz="7917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38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Половозрастной состав</a:t>
            </a:r>
          </a:p>
          <a:p>
            <a:pPr marL="296917" marR="0" lvl="0" indent="-296917" algn="l" defTabSz="7917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38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Заболеваемость</a:t>
            </a:r>
          </a:p>
          <a:p>
            <a:pPr marL="296917" marR="0" lvl="0" indent="-296917" algn="l" defTabSz="7917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38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pPr marL="296917" marR="0" lvl="0" indent="-296917" algn="l" defTabSz="7917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38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Распространенность факторов риска развития ХНИЗ</a:t>
            </a:r>
          </a:p>
          <a:p>
            <a:pPr marL="296917" marR="0" lvl="0" indent="-296917" algn="l" defTabSz="7917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38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Особенности инфраструктуры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9B095E-288E-4161-B9CE-81595B6F3045}"/>
              </a:ext>
            </a:extLst>
          </p:cNvPr>
          <p:cNvSpPr/>
          <p:nvPr/>
        </p:nvSpPr>
        <p:spPr>
          <a:xfrm>
            <a:off x="6470757" y="3835773"/>
            <a:ext cx="4894750" cy="731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5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С учетом численности населения</a:t>
            </a:r>
            <a:r>
              <a:rPr kumimoji="0" lang="en-US" sz="1385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:</a:t>
            </a:r>
            <a:endParaRPr kumimoji="0" lang="ru-RU" sz="1385" b="1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Arial" panose="020B0604020202020204" pitchFamily="34" charset="0"/>
            </a:endParaRPr>
          </a:p>
          <a:p>
            <a:pPr marL="247431" marR="0" lvl="0" indent="-247431" algn="l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8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Сельские муниципалитеты</a:t>
            </a:r>
          </a:p>
          <a:p>
            <a:pPr marL="247431" marR="0" lvl="0" indent="-247431" algn="l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8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Городские муниципальные образования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465E93B-FF7E-4082-A40C-6279375CD09C}"/>
              </a:ext>
            </a:extLst>
          </p:cNvPr>
          <p:cNvSpPr/>
          <p:nvPr/>
        </p:nvSpPr>
        <p:spPr>
          <a:xfrm>
            <a:off x="5735782" y="4688370"/>
            <a:ext cx="2059753" cy="17786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Создание условий для ведения ЗОЖ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45BFA8C-797C-43E7-A3F1-95988A283EB1}"/>
              </a:ext>
            </a:extLst>
          </p:cNvPr>
          <p:cNvSpPr/>
          <p:nvPr/>
        </p:nvSpPr>
        <p:spPr>
          <a:xfrm>
            <a:off x="7677664" y="4593216"/>
            <a:ext cx="2217225" cy="18982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Формирование мотивации для ведения ЗОЖ</a:t>
            </a:r>
            <a:r>
              <a:rPr kumimoji="0" lang="en-US" sz="138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 </a:t>
            </a:r>
            <a:r>
              <a:rPr kumimoji="0" lang="ru-RU" sz="138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и повышение грамотности в вопросах здоровья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F082CCD-DA3F-4453-8A4A-AEF919F2E33E}"/>
              </a:ext>
            </a:extLst>
          </p:cNvPr>
          <p:cNvSpPr/>
          <p:nvPr/>
        </p:nvSpPr>
        <p:spPr>
          <a:xfrm>
            <a:off x="9671222" y="4593216"/>
            <a:ext cx="2380735" cy="18982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Повышение охвата диспансеризацией, взаимодействие с работодателями </a:t>
            </a:r>
          </a:p>
        </p:txBody>
      </p:sp>
      <p:sp>
        <p:nvSpPr>
          <p:cNvPr id="10" name="Стрелка вправо 3">
            <a:extLst>
              <a:ext uri="{FF2B5EF4-FFF2-40B4-BE49-F238E27FC236}">
                <a16:creationId xmlns:a16="http://schemas.microsoft.com/office/drawing/2014/main" id="{A7837E66-7136-4AD7-AB1C-F22021B9DDFB}"/>
              </a:ext>
            </a:extLst>
          </p:cNvPr>
          <p:cNvSpPr/>
          <p:nvPr/>
        </p:nvSpPr>
        <p:spPr>
          <a:xfrm>
            <a:off x="6006682" y="2031193"/>
            <a:ext cx="484635" cy="3136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9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26">
            <a:extLst>
              <a:ext uri="{FF2B5EF4-FFF2-40B4-BE49-F238E27FC236}">
                <a16:creationId xmlns:a16="http://schemas.microsoft.com/office/drawing/2014/main" id="{DC6C60F3-8F4D-44E7-A8BA-45A41D5833AE}"/>
              </a:ext>
            </a:extLst>
          </p:cNvPr>
          <p:cNvSpPr/>
          <p:nvPr/>
        </p:nvSpPr>
        <p:spPr>
          <a:xfrm>
            <a:off x="5957460" y="3937625"/>
            <a:ext cx="484635" cy="42920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9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27">
            <a:extLst>
              <a:ext uri="{FF2B5EF4-FFF2-40B4-BE49-F238E27FC236}">
                <a16:creationId xmlns:a16="http://schemas.microsoft.com/office/drawing/2014/main" id="{609E51DC-5B85-429F-9C90-3310ADE50330}"/>
              </a:ext>
            </a:extLst>
          </p:cNvPr>
          <p:cNvSpPr/>
          <p:nvPr/>
        </p:nvSpPr>
        <p:spPr>
          <a:xfrm>
            <a:off x="5251147" y="5363116"/>
            <a:ext cx="484635" cy="42920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9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79BBB3-B3E1-435A-BEE1-077B8349D1CF}"/>
              </a:ext>
            </a:extLst>
          </p:cNvPr>
          <p:cNvSpPr/>
          <p:nvPr/>
        </p:nvSpPr>
        <p:spPr>
          <a:xfrm>
            <a:off x="283464" y="1420727"/>
            <a:ext cx="5698549" cy="670987"/>
          </a:xfrm>
          <a:prstGeom prst="rect">
            <a:avLst/>
          </a:prstGeom>
          <a:ln w="28575">
            <a:solidFill>
              <a:srgbClr val="9CCC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Паспорт муниципального образования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C3743B-641F-4E5A-B4C9-9E7D27C8C928}"/>
              </a:ext>
            </a:extLst>
          </p:cNvPr>
          <p:cNvSpPr/>
          <p:nvPr/>
        </p:nvSpPr>
        <p:spPr>
          <a:xfrm>
            <a:off x="283465" y="2264845"/>
            <a:ext cx="5682148" cy="655530"/>
          </a:xfrm>
          <a:prstGeom prst="rect">
            <a:avLst/>
          </a:prstGeom>
          <a:ln w="28575">
            <a:solidFill>
              <a:srgbClr val="9CCC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Оценка существующей ситуации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E21BDD0-1297-49CC-A7FA-559F0313C361}"/>
              </a:ext>
            </a:extLst>
          </p:cNvPr>
          <p:cNvSpPr/>
          <p:nvPr/>
        </p:nvSpPr>
        <p:spPr>
          <a:xfrm>
            <a:off x="283464" y="3241917"/>
            <a:ext cx="5665747" cy="1564280"/>
          </a:xfrm>
          <a:prstGeom prst="rect">
            <a:avLst/>
          </a:prstGeom>
          <a:ln w="28575">
            <a:solidFill>
              <a:srgbClr val="9CCC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Конкретные мероприятия программы по каждому поведенческому фактору риска:</a:t>
            </a:r>
          </a:p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питание, физическая активность, курение, алкоголь,</a:t>
            </a:r>
          </a:p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59" noProof="0" dirty="0">
                <a:solidFill>
                  <a:srgbClr val="70AD47">
                    <a:lumMod val="75000"/>
                  </a:srgbClr>
                </a:solidFill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а также другие мероприятия, учитывающие особенности муниципалитета</a:t>
            </a:r>
            <a:endParaRPr kumimoji="0" lang="ru-RU" sz="1559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Arial" panose="020B0604020202020204" pitchFamily="34" charset="0"/>
            </a:endParaRPr>
          </a:p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Межведомственный подход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12A34D-C65C-4814-866C-1BF168C50D78}"/>
              </a:ext>
            </a:extLst>
          </p:cNvPr>
          <p:cNvSpPr/>
          <p:nvPr/>
        </p:nvSpPr>
        <p:spPr>
          <a:xfrm>
            <a:off x="283464" y="5277253"/>
            <a:ext cx="4967683" cy="686404"/>
          </a:xfrm>
          <a:prstGeom prst="rect">
            <a:avLst/>
          </a:prstGeom>
          <a:ln w="28575">
            <a:solidFill>
              <a:srgbClr val="9CCC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С учетом опыта лучших муниципальных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247787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1576" y="316915"/>
            <a:ext cx="8455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Times New Roman" panose="02020603050405020304" pitchFamily="18" charset="0"/>
              </a:rPr>
              <a:t>Паспорт муниципальной программы укрепления общественного здоровья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58487"/>
              </p:ext>
            </p:extLst>
          </p:nvPr>
        </p:nvGraphicFramePr>
        <p:xfrm>
          <a:off x="838200" y="1485900"/>
          <a:ext cx="10515600" cy="50269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74965">
                  <a:extLst>
                    <a:ext uri="{9D8B030D-6E8A-4147-A177-3AD203B41FA5}">
                      <a16:colId xmlns:a16="http://schemas.microsoft.com/office/drawing/2014/main" val="875224230"/>
                    </a:ext>
                  </a:extLst>
                </a:gridCol>
                <a:gridCol w="7640635">
                  <a:extLst>
                    <a:ext uri="{9D8B030D-6E8A-4147-A177-3AD203B41FA5}">
                      <a16:colId xmlns:a16="http://schemas.microsoft.com/office/drawing/2014/main" val="460065692"/>
                    </a:ext>
                  </a:extLst>
                </a:gridCol>
              </a:tblGrid>
              <a:tr h="667385">
                <a:tc>
                  <a:txBody>
                    <a:bodyPr/>
                    <a:lstStyle/>
                    <a:p>
                      <a:pPr marR="233045"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Название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 В названии МП должны быть указаны название муниципального образования и сроки реализации программы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3842"/>
                  </a:ext>
                </a:extLst>
              </a:tr>
              <a:tr h="667385">
                <a:tc>
                  <a:txBody>
                    <a:bodyPr/>
                    <a:lstStyle/>
                    <a:p>
                      <a:pPr marR="233045"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 err="1">
                          <a:solidFill>
                            <a:schemeClr val="tx1"/>
                          </a:solidFill>
                          <a:effectLst/>
                        </a:rPr>
                        <a:t>Ответственный</a:t>
                      </a:r>
                      <a:r>
                        <a:rPr lang="en-US" sz="2000" b="1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R="233045"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сполнитель</a:t>
                      </a:r>
                      <a:endParaRPr lang="ru-RU" sz="2000" b="1" spc="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233045"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Ответственный исполнитель – Глава муниципального образования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87587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212725"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Соисполнители</a:t>
                      </a:r>
                      <a:r>
                        <a:rPr lang="en-US" sz="2000" b="1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Комитеты/отделы по:</a:t>
                      </a:r>
                    </a:p>
                    <a:p>
                      <a:pPr marL="0" marR="0" lvl="0" indent="508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образованию,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з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дравоохранению,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ф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изкультуре и спорту,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с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оциальной политике,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г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радостроительству, молодежной политике, МВД</a:t>
                      </a:r>
                    </a:p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Роспотребнадзор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НКО</a:t>
                      </a:r>
                    </a:p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Региональный Центр общественного здоровья и медицинской профилактики</a:t>
                      </a:r>
                    </a:p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СМИ</a:t>
                      </a:r>
                    </a:p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Бизнес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2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26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1576" y="316915"/>
            <a:ext cx="8455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Times New Roman" panose="02020603050405020304" pitchFamily="18" charset="0"/>
              </a:rPr>
              <a:t>Паспорт муниципальной программы укрепления общественного здоровья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74757"/>
              </p:ext>
            </p:extLst>
          </p:nvPr>
        </p:nvGraphicFramePr>
        <p:xfrm>
          <a:off x="896112" y="1325563"/>
          <a:ext cx="10533888" cy="46769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79965">
                  <a:extLst>
                    <a:ext uri="{9D8B030D-6E8A-4147-A177-3AD203B41FA5}">
                      <a16:colId xmlns:a16="http://schemas.microsoft.com/office/drawing/2014/main" val="364497345"/>
                    </a:ext>
                  </a:extLst>
                </a:gridCol>
                <a:gridCol w="7653923">
                  <a:extLst>
                    <a:ext uri="{9D8B030D-6E8A-4147-A177-3AD203B41FA5}">
                      <a16:colId xmlns:a16="http://schemas.microsoft.com/office/drawing/2014/main" val="4063976201"/>
                    </a:ext>
                  </a:extLst>
                </a:gridCol>
              </a:tblGrid>
              <a:tr h="999873"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Цель должна быть конкретная, понятная и четко сформулирована</a:t>
                      </a:r>
                    </a:p>
                    <a:p>
                      <a:pPr indent="508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Должны быть указаны количественные параметры, по которым цель будет оцениваться</a:t>
                      </a:r>
                    </a:p>
                    <a:p>
                      <a:pPr indent="508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Цель должна быть достижима и реалистична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23738"/>
                  </a:ext>
                </a:extLst>
              </a:tr>
              <a:tr h="775979">
                <a:tc>
                  <a:txBody>
                    <a:bodyPr/>
                    <a:lstStyle/>
                    <a:p>
                      <a:pPr marR="469900" indent="508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Задачи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635" indent="5080" algn="just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Должны включать конкретные действия, направленные на достижение поставленной цели, осуществляться в конкретные сроки, должны иметь индикаторы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68770"/>
                  </a:ext>
                </a:extLst>
              </a:tr>
              <a:tr h="775979">
                <a:tc>
                  <a:txBody>
                    <a:bodyPr/>
                    <a:lstStyle/>
                    <a:p>
                      <a:pPr marR="469900" indent="508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Целевые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индикаторы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635" indent="5080" algn="just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 соответствии с целью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07948"/>
                  </a:ext>
                </a:extLst>
              </a:tr>
              <a:tr h="766523"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69900"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Сроки</a:t>
                      </a:r>
                      <a:r>
                        <a:rPr lang="en-US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реализации</a:t>
                      </a:r>
                      <a:r>
                        <a:rPr lang="en-US" sz="1800" b="1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spc="-5" dirty="0" err="1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 менее пяти лет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79317"/>
                  </a:ext>
                </a:extLst>
              </a:tr>
              <a:tr h="766523"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Ожидаемые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результаты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Ожидаемые результаты должны быть конкретными измеряемыми и представлены в динамике: с «__» в начале программы до «___» в конце программы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9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5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7320" y="307324"/>
            <a:ext cx="996696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Системный подход к оценке текущей ситуации</a:t>
            </a: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муниципальном образовании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0784" y="1237316"/>
            <a:ext cx="9043416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Анализ или оценка ситуации в муниципалитете – это необходимый процесс изучения в динамике состояния здоровья населения, его тенденции, распространенность факторов риска развития заболеваний, продолжительность жизни, рождаемость, территориальные особенности, социально-экономические показатели, элементы инфраструктуры, влияющие на состояние здоровья, определение уязвимых групп населения, позволяющий найти проблемные аспекты и сформулировать предложения для изменения ситуации, которые будут способствовать укреплению общественного здоровья.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1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64" y="921951"/>
            <a:ext cx="11375136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Документом, в котором могут быть отражены основные компоненты для оценки текущей ситуации в муниципальном образовании, рекомендуется сделать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паспорт или профиль здоровья муниципалитета, как зеркало отражающий портрет муниципалитета по состоянию общественного здоровья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и наличию условий для ведения здорового образа жизни.</a:t>
            </a:r>
          </a:p>
          <a:p>
            <a:pPr algn="just">
              <a:spcAft>
                <a:spcPts val="800"/>
              </a:spcAft>
            </a:pP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В профиль здоровья муниципалитета  рекомендуется включить: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анализ половозрастной структуры населения,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средний доход,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уровень безработицы,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показатели рождаемости,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число и расположение объектов для занятия физической культурой и спортом, продуктовых рынков, точек продажи табака и алкоголя,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количество предприятий и их характеристика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 направлению деятельности и числу работающих,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перечень действующих муниципальных программ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их целевые индикаторы и достигнутые результаты.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7320" y="42148"/>
            <a:ext cx="996696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Системный подход к оценке текущей ситуации</a:t>
            </a: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муниципальном образовании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2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6672" y="234387"/>
            <a:ext cx="1007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и половозрастной состав населения муниципального образования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можно представить в формате таблицы, в которой разделить возрастные интервалы по десятилетиям, учесть внесение числа мужчин и женщин в абсолютных значениях и их долю от всего населения.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27885"/>
              </p:ext>
            </p:extLst>
          </p:nvPr>
        </p:nvGraphicFramePr>
        <p:xfrm>
          <a:off x="594361" y="1499619"/>
          <a:ext cx="11192256" cy="3822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696">
                  <a:extLst>
                    <a:ext uri="{9D8B030D-6E8A-4147-A177-3AD203B41FA5}">
                      <a16:colId xmlns:a16="http://schemas.microsoft.com/office/drawing/2014/main" val="2235073895"/>
                    </a:ext>
                  </a:extLst>
                </a:gridCol>
                <a:gridCol w="1571804">
                  <a:extLst>
                    <a:ext uri="{9D8B030D-6E8A-4147-A177-3AD203B41FA5}">
                      <a16:colId xmlns:a16="http://schemas.microsoft.com/office/drawing/2014/main" val="248805181"/>
                    </a:ext>
                  </a:extLst>
                </a:gridCol>
                <a:gridCol w="1473236">
                  <a:extLst>
                    <a:ext uri="{9D8B030D-6E8A-4147-A177-3AD203B41FA5}">
                      <a16:colId xmlns:a16="http://schemas.microsoft.com/office/drawing/2014/main" val="2829646923"/>
                    </a:ext>
                  </a:extLst>
                </a:gridCol>
                <a:gridCol w="1519145">
                  <a:extLst>
                    <a:ext uri="{9D8B030D-6E8A-4147-A177-3AD203B41FA5}">
                      <a16:colId xmlns:a16="http://schemas.microsoft.com/office/drawing/2014/main" val="652148993"/>
                    </a:ext>
                  </a:extLst>
                </a:gridCol>
                <a:gridCol w="1326964">
                  <a:extLst>
                    <a:ext uri="{9D8B030D-6E8A-4147-A177-3AD203B41FA5}">
                      <a16:colId xmlns:a16="http://schemas.microsoft.com/office/drawing/2014/main" val="2363739667"/>
                    </a:ext>
                  </a:extLst>
                </a:gridCol>
                <a:gridCol w="1400176">
                  <a:extLst>
                    <a:ext uri="{9D8B030D-6E8A-4147-A177-3AD203B41FA5}">
                      <a16:colId xmlns:a16="http://schemas.microsoft.com/office/drawing/2014/main" val="3324777914"/>
                    </a:ext>
                  </a:extLst>
                </a:gridCol>
                <a:gridCol w="2068235">
                  <a:extLst>
                    <a:ext uri="{9D8B030D-6E8A-4147-A177-3AD203B41FA5}">
                      <a16:colId xmlns:a16="http://schemas.microsoft.com/office/drawing/2014/main" val="1913020885"/>
                    </a:ext>
                  </a:extLst>
                </a:gridCol>
              </a:tblGrid>
              <a:tr h="33009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/ Пол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Мужчины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Женщины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987578"/>
                  </a:ext>
                </a:extLst>
              </a:tr>
              <a:tr h="521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человек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от всех мужчин (%)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человек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от всех женщин (%)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человек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от всего населения (%)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extLst>
                  <a:ext uri="{0D108BD9-81ED-4DB2-BD59-A6C34878D82A}">
                    <a16:rowId xmlns:a16="http://schemas.microsoft.com/office/drawing/2014/main" val="3536100474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– 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extLst>
                  <a:ext uri="{0D108BD9-81ED-4DB2-BD59-A6C34878D82A}">
                    <a16:rowId xmlns:a16="http://schemas.microsoft.com/office/drawing/2014/main" val="3681966070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 – 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extLst>
                  <a:ext uri="{0D108BD9-81ED-4DB2-BD59-A6C34878D82A}">
                    <a16:rowId xmlns:a16="http://schemas.microsoft.com/office/drawing/2014/main" val="1975546843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 – 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extLst>
                  <a:ext uri="{0D108BD9-81ED-4DB2-BD59-A6C34878D82A}">
                    <a16:rowId xmlns:a16="http://schemas.microsoft.com/office/drawing/2014/main" val="1982691998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35 – 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extLst>
                  <a:ext uri="{0D108BD9-81ED-4DB2-BD59-A6C34878D82A}">
                    <a16:rowId xmlns:a16="http://schemas.microsoft.com/office/drawing/2014/main" val="1736655807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45 – 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extLst>
                  <a:ext uri="{0D108BD9-81ED-4DB2-BD59-A6C34878D82A}">
                    <a16:rowId xmlns:a16="http://schemas.microsoft.com/office/drawing/2014/main" val="623685428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 – 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36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 anchor="ctr"/>
                </a:tc>
                <a:extLst>
                  <a:ext uri="{0D108BD9-81ED-4DB2-BD59-A6C34878D82A}">
                    <a16:rowId xmlns:a16="http://schemas.microsoft.com/office/drawing/2014/main" val="1728865453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 – 74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extLst>
                  <a:ext uri="{0D108BD9-81ED-4DB2-BD59-A6C34878D82A}">
                    <a16:rowId xmlns:a16="http://schemas.microsoft.com/office/drawing/2014/main" val="718633002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extLst>
                  <a:ext uri="{0D108BD9-81ED-4DB2-BD59-A6C34878D82A}">
                    <a16:rowId xmlns:a16="http://schemas.microsoft.com/office/drawing/2014/main" val="3196635232"/>
                  </a:ext>
                </a:extLst>
              </a:tr>
              <a:tr h="330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04" marR="36704" marT="0" marB="0"/>
                </a:tc>
                <a:extLst>
                  <a:ext uri="{0D108BD9-81ED-4DB2-BD59-A6C34878D82A}">
                    <a16:rowId xmlns:a16="http://schemas.microsoft.com/office/drawing/2014/main" val="198635394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9204" y="5421598"/>
            <a:ext cx="11590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</a:rPr>
              <a:t>При проведении анализа половозрастного состава населения муниципального образования необходимо выделить наибольшую по численности возрастную группу мужчин и женщин, что позволит в дальнейшем формировать в муниципальной программе </a:t>
            </a:r>
            <a:r>
              <a:rPr lang="ru-RU" sz="1600" dirty="0" err="1">
                <a:ea typeface="Calibri" panose="020F0502020204030204" pitchFamily="34" charset="0"/>
              </a:rPr>
              <a:t>таргетные</a:t>
            </a:r>
            <a:r>
              <a:rPr lang="ru-RU" sz="1600" dirty="0">
                <a:ea typeface="Calibri" panose="020F0502020204030204" pitchFamily="34" charset="0"/>
              </a:rPr>
              <a:t> мероприятия по укреплению здоровья, а также поможет провести корреляцию с другими показателями Паспорта.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071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BFFC0-A59D-4EB4-858F-A4B413A4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направления ФП «Здоровье для каждого»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DD21F-E5DD-4DB4-9CD5-46D9BF32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16" y="1285129"/>
            <a:ext cx="10515600" cy="46802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Совершенствование нормативной базы укрепления общественного здоровья и медицинской профилактики</a:t>
            </a:r>
          </a:p>
          <a:p>
            <a:r>
              <a:rPr lang="ru-RU" dirty="0"/>
              <a:t>Создание эффективной индивидуальной профилактики. Формирование маршрута пациента с факторами риска, в том числе диспансерное наблюдение и приближения профилактических мероприятий к рабочему месту</a:t>
            </a:r>
          </a:p>
          <a:p>
            <a:r>
              <a:rPr lang="ru-RU" dirty="0"/>
              <a:t>Коммуникационная кампания  по здоровому образу жизни</a:t>
            </a:r>
          </a:p>
          <a:p>
            <a:r>
              <a:rPr lang="ru-RU" dirty="0"/>
              <a:t>Усиление методической базы, повышение эффективности и охвата работающих корпоративными программами укрепления здоровья</a:t>
            </a:r>
          </a:p>
          <a:p>
            <a:r>
              <a:rPr lang="ru-RU" dirty="0"/>
              <a:t>Усиление методической базы и повышение качества и эффективности региональных и муниципальных программ укрепления общественного здоровья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65800" y="5046133"/>
            <a:ext cx="3251200" cy="846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41400" y="5334000"/>
            <a:ext cx="8737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92200" y="5621867"/>
            <a:ext cx="5300133" cy="84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34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136" y="64619"/>
            <a:ext cx="10634472" cy="652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Средний уровень заработной платы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в муниципалитете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указывается в рублях за прошедший год. Для сопоставления данного показателя следует внести значение по субъекту, в состав которого входит муниципальное образование, а также по Российской Федерации.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Уровень безработицы в муниципалитете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	указывается в процентах за прошедший год. Также для сопоставления данного показателя следует внести значение по субъекту, в состав которого входит муниципальное образование, а также по Российской Федерации.</a:t>
            </a: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Коэффициент рождаемости в муниципалитете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	указывается на 1000 жителей за прошедший год, также указывается значение по субъекту, в состав которого входит муниципальное образование, и по Российской Федерации.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Низкий показатель рождаемости при достаточном количестве проживающего населения репродуктивного возраста диктует необходимость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активного внедрения в муниципальную программу укрепления общественного здоровья мероприятий, направленных на сохранение репродуктивного здоровья, создания благоприятных условий для труда и быта молодых семей, роста и развития детей.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10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680" y="580726"/>
            <a:ext cx="6062472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объектов для занятия физической культурой и спортом в муниципалитете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целесообразно оценить, как в целом, так и по их числу по каждому виду: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ФОК _____ шт.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Бассейн ____ шт.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Стадион ____ шт.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Дворовые спортивные площадки _____ шт.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Фитнес-центр _____ шт.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Велодорожки _____ шт.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</a:rPr>
              <a:t>Произвести </a:t>
            </a:r>
            <a:r>
              <a:rPr lang="ru-RU" u="sng" dirty="0">
                <a:ea typeface="Calibri" panose="020F0502020204030204" pitchFamily="34" charset="0"/>
              </a:rPr>
              <a:t>расчет числа объектов для занятия физической культурой и спортом на 1000 или 100 тысяч населения</a:t>
            </a:r>
            <a:r>
              <a:rPr lang="ru-RU" dirty="0">
                <a:ea typeface="Calibri" panose="020F0502020204030204" pitchFamily="34" charset="0"/>
              </a:rPr>
              <a:t> всей суммы спортивных объектов, а также по каждому в отдельности.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5824" y="406990"/>
            <a:ext cx="4059936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Методические рекомендации по организации физкультурно-спортивной работы по месту жительства, отдыха и трудовой деятельности граждан в организациях различных форм собственности, утвержденные Приказом Министерства спорта Российской Федерации от 25 сентября 2020 г. №718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5824" y="3645099"/>
            <a:ext cx="418795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 территориальной оценки расположения объектов физической культуры и спорта целесообразно отметить их на карте муниципалитета, что позволит визуализировать пустоты – участки муниципального образования, лишенные инфраструктуры для повышения физической активности населения.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266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1560" y="202476"/>
            <a:ext cx="10177272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Оценка плотности размещения точек по продаже свежих овощей и фруктов на постоянной основе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фермерских продуктовых рынков / ярмарок. Произвести расчет числа точек на 1000 или 100 тысяч населения.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Для территориальной оценки расположения точек по продаже свежих овощей и фруктов на постоянной основе, понять транспортную и пешеходную доступность, целесообразно отметить их на карте муниципалитета, что позволит визуализировать пустоты – «пищевых пустыни» (невозможность купить здоровую еду, множество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фастфудов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магазины со скудным выбором).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/>
              <a:t>Оценка плотности размещения точек по продаже алкоголя и табака</a:t>
            </a:r>
            <a:r>
              <a:rPr lang="ru-RU" dirty="0"/>
              <a:t>. Важно оценить плотность отдельно по каждому их факторов, произвести расчет числа точек на 1000 или 100 тысяч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0688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3872" y="841561"/>
            <a:ext cx="8510016" cy="4652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паспорте муниципального образования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указать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перечень действующих муниципальных программ муниципалитета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описать цели, направления и целевые индикаторы, а также результаты их реализации.</a:t>
            </a:r>
          </a:p>
          <a:p>
            <a:pPr lvl="0" algn="ctr"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Важно подчеркнуть программы, мероприятиях которых связанны с благоустройством территорий, созданием среды, способствующей ведению здорового образа жизни, улучшением экологической ситуации, направленных на здоровое питание (в том числе детей и подростков в школах и дошкольных учреждениях), на ограничение потребления алкоголя и табака и др.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0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F020-3698-4F04-991D-67802A3D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53" y="309923"/>
            <a:ext cx="10701497" cy="8188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Необходимо проведение комплекса мероприятий в области охраны и укрепления здоровья, направленных на: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0DD7FE6-3A4F-4828-A47B-0FACBEEE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60" y="1070919"/>
            <a:ext cx="1091994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ru-RU" sz="20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altLang="ru-RU" sz="2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Обеспечение здоровья детей: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новорожденных, детей младшего и школьного возраста, что обеспечит им более здоровое начало жизни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en-US" altLang="ru-RU" sz="2000" b="1" dirty="0">
              <a:solidFill>
                <a:schemeClr val="accent6">
                  <a:lumMod val="50000"/>
                </a:schemeClr>
              </a:solidFill>
              <a:latin typeface="+mj-lt"/>
              <a:ea typeface="Source Serif Pro" panose="02040603050405020204" pitchFamily="18" charset="0"/>
              <a:cs typeface="+mj-cs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 Здоровье молодежи.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Молодежь должна быть более здоровой и лучше подготовлена к тому, чтобы выполнять свои обязанности в обществе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+mj-lt"/>
              <a:ea typeface="Source Serif Pro" panose="02040603050405020204" pitchFamily="18" charset="0"/>
              <a:cs typeface="+mj-cs"/>
            </a:endParaRPr>
          </a:p>
          <a:p>
            <a:pPr algn="just" eaLnBrk="1" hangingPunct="1">
              <a:defRPr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В детском возрасте закладывается отношение к питанию, физкультуре, курению,</a:t>
            </a:r>
            <a:r>
              <a:rPr lang="en-US" alt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алкоголю, наркотикам, формируется образ жизни, сексуальное поведение и одновременно проявляются факторы риска хронических заболеваний старшего возраста.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+mj-lt"/>
              <a:ea typeface="Source Serif Pro" panose="02040603050405020204" pitchFamily="18" charset="0"/>
              <a:cs typeface="+mj-cs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Укрепление здоровья работоспособного населения</a:t>
            </a:r>
          </a:p>
          <a:p>
            <a:pPr>
              <a:buFont typeface="Wingdings" pitchFamily="2" charset="2"/>
              <a:buChar char="ü"/>
              <a:defRPr/>
            </a:pP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+mj-lt"/>
              <a:ea typeface="Source Serif Pro" panose="02040603050405020204" pitchFamily="18" charset="0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Source Serif Pro" panose="02040603050405020204" pitchFamily="18" charset="0"/>
                <a:cs typeface="+mj-cs"/>
              </a:rPr>
              <a:t> Сохранение здоровья в пожилом возрасте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59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8176" y="289483"/>
            <a:ext cx="9665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Индикаторы эффективности можно разделить на три группы по срокам их достижения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112321928"/>
              </p:ext>
            </p:extLst>
          </p:nvPr>
        </p:nvGraphicFramePr>
        <p:xfrm>
          <a:off x="1545336" y="1335024"/>
          <a:ext cx="9354312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629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7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418FB9C-45CC-4C0D-ACEA-96A8CC25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067" y="128444"/>
            <a:ext cx="8364109" cy="362614"/>
          </a:xfrm>
        </p:spPr>
        <p:txBody>
          <a:bodyPr>
            <a:normAutofit fontScale="90000"/>
          </a:bodyPr>
          <a:lstStyle/>
          <a:p>
            <a:r>
              <a:rPr lang="ru-RU" sz="2771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Экосистема общественного здоровья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2A1FB-DAB3-4E88-81CD-DC74A86B51F2}"/>
              </a:ext>
            </a:extLst>
          </p:cNvPr>
          <p:cNvSpPr txBox="1"/>
          <p:nvPr/>
        </p:nvSpPr>
        <p:spPr>
          <a:xfrm>
            <a:off x="1217252" y="550708"/>
            <a:ext cx="8790347" cy="81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Знать: </a:t>
            </a:r>
            <a:r>
              <a:rPr kumimoji="0" lang="ru-RU" sz="1559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информация и грамотность </a:t>
            </a:r>
          </a:p>
          <a:p>
            <a:pPr marL="0" marR="0" lvl="0" indent="0" algn="l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Хотеть: </a:t>
            </a:r>
            <a:r>
              <a:rPr kumimoji="0" lang="ru-RU" sz="1559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мотивация </a:t>
            </a:r>
          </a:p>
          <a:p>
            <a:pPr marL="0" marR="0" lvl="0" indent="0" algn="l" defTabSz="395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9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Создать условия: </a:t>
            </a:r>
            <a:r>
              <a:rPr kumimoji="0" lang="ru-RU" sz="1559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инфраструктура, ограничительные меры и повышение доступности  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A5B375E-51D3-4986-8C4D-978E314CF416}"/>
              </a:ext>
            </a:extLst>
          </p:cNvPr>
          <p:cNvSpPr/>
          <p:nvPr/>
        </p:nvSpPr>
        <p:spPr>
          <a:xfrm>
            <a:off x="1126348" y="1511944"/>
            <a:ext cx="10260647" cy="192552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21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089FE-67D3-4739-98D9-F870AA8FEAEB}"/>
              </a:ext>
            </a:extLst>
          </p:cNvPr>
          <p:cNvSpPr txBox="1"/>
          <p:nvPr/>
        </p:nvSpPr>
        <p:spPr>
          <a:xfrm flipH="1">
            <a:off x="2374563" y="1947604"/>
            <a:ext cx="255923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ea typeface="+mn-ea"/>
                <a:cs typeface="Arial"/>
              </a:rPr>
              <a:t>Место жительства с доступной инфраструктурой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269A4-B026-4ED4-8093-711D862E432F}"/>
              </a:ext>
            </a:extLst>
          </p:cNvPr>
          <p:cNvSpPr txBox="1"/>
          <p:nvPr/>
        </p:nvSpPr>
        <p:spPr>
          <a:xfrm flipH="1">
            <a:off x="7160624" y="1871864"/>
            <a:ext cx="275973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ea typeface="+mn-ea"/>
                <a:cs typeface="Arial"/>
              </a:rPr>
              <a:t>Место работы/учебы  с возможностями ведения здорового образа жизни </a:t>
            </a:r>
          </a:p>
        </p:txBody>
      </p:sp>
      <p:pic>
        <p:nvPicPr>
          <p:cNvPr id="15" name="Picture 2" descr="https://health-model.gnicpm.ru/i/s.jpg">
            <a:extLst>
              <a:ext uri="{FF2B5EF4-FFF2-40B4-BE49-F238E27FC236}">
                <a16:creationId xmlns:a16="http://schemas.microsoft.com/office/drawing/2014/main" id="{B1360B53-0889-4407-935C-DD093F40B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r="15201"/>
          <a:stretch/>
        </p:blipFill>
        <p:spPr bwMode="auto">
          <a:xfrm>
            <a:off x="5187017" y="1633000"/>
            <a:ext cx="1743466" cy="17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09736E-9D31-488F-B084-B14D0BC3FB29}"/>
              </a:ext>
            </a:extLst>
          </p:cNvPr>
          <p:cNvSpPr txBox="1"/>
          <p:nvPr/>
        </p:nvSpPr>
        <p:spPr>
          <a:xfrm>
            <a:off x="172190" y="3590950"/>
            <a:ext cx="3330147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C0C0C"/>
                </a:solidFill>
              </a:rPr>
              <a:t>Разработка модельной </a:t>
            </a:r>
            <a:r>
              <a:rPr lang="ru-RU" sz="1400" b="1" u="sng" dirty="0">
                <a:solidFill>
                  <a:srgbClr val="0C0C0C"/>
                </a:solidFill>
              </a:rPr>
              <a:t>муниципальной программы </a:t>
            </a:r>
            <a:r>
              <a:rPr lang="ru-RU" sz="1400" b="1" dirty="0">
                <a:solidFill>
                  <a:srgbClr val="0C0C0C"/>
                </a:solidFill>
              </a:rPr>
              <a:t>укрепления общественного здоровья и методических рекомендаций, выпуск библиотеки лучших практик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E21BDD0-1297-49CC-A7FA-559F0313C361}"/>
              </a:ext>
            </a:extLst>
          </p:cNvPr>
          <p:cNvSpPr/>
          <p:nvPr/>
        </p:nvSpPr>
        <p:spPr>
          <a:xfrm>
            <a:off x="169333" y="4919134"/>
            <a:ext cx="3327400" cy="15747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9CCC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794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Формирование</a:t>
            </a:r>
            <a:r>
              <a:rPr kumimoji="0" lang="ru-RU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 цифровой платформы анализа муниципальных программ с применением технологий ИИ и формированием </a:t>
            </a:r>
            <a:r>
              <a:rPr kumimoji="0" lang="ru-RU" sz="14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таргетных</a:t>
            </a:r>
            <a:r>
              <a:rPr kumimoji="0" lang="ru-RU" sz="1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 рекомендаций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5A1267-9801-431B-A09D-20262F9D8BD8}"/>
              </a:ext>
            </a:extLst>
          </p:cNvPr>
          <p:cNvSpPr txBox="1"/>
          <p:nvPr/>
        </p:nvSpPr>
        <p:spPr>
          <a:xfrm>
            <a:off x="3500619" y="3588194"/>
            <a:ext cx="2070448" cy="2914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C0C0C"/>
                </a:solidFill>
              </a:rPr>
              <a:t>Обновление всех муниципальных программ укрепления общественного здоровья в регионах с повышением их качества и усилением компонента формирования здоровьесберегающей среды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rgbClr val="0C0C0C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9736E-9D31-488F-B084-B14D0BC3FB29}"/>
              </a:ext>
            </a:extLst>
          </p:cNvPr>
          <p:cNvSpPr txBox="1"/>
          <p:nvPr/>
        </p:nvSpPr>
        <p:spPr>
          <a:xfrm>
            <a:off x="8537257" y="3572933"/>
            <a:ext cx="3330147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C0C0C"/>
                </a:solidFill>
              </a:rPr>
              <a:t>Разработка обновленной модельной </a:t>
            </a:r>
            <a:r>
              <a:rPr lang="ru-RU" sz="1400" b="1" u="sng" dirty="0">
                <a:solidFill>
                  <a:srgbClr val="0C0C0C"/>
                </a:solidFill>
              </a:rPr>
              <a:t>корпоративной программы</a:t>
            </a:r>
            <a:r>
              <a:rPr lang="ru-RU" sz="1400" b="1" dirty="0">
                <a:solidFill>
                  <a:srgbClr val="0C0C0C"/>
                </a:solidFill>
              </a:rPr>
              <a:t> укрепления здоровья на рабочем месте и методических рекомендаций, выпуск библиотеки лучших практик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5A1267-9801-431B-A09D-20262F9D8BD8}"/>
              </a:ext>
            </a:extLst>
          </p:cNvPr>
          <p:cNvSpPr txBox="1"/>
          <p:nvPr/>
        </p:nvSpPr>
        <p:spPr>
          <a:xfrm>
            <a:off x="8534400" y="4892061"/>
            <a:ext cx="3318937" cy="16103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C0C0C"/>
                </a:solidFill>
              </a:rPr>
              <a:t>Развитие цифровой платформы Атрия с применением технологий ИИ, формированием сервиса рекомендаций для работодателя и для работника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rgbClr val="0C0C0C"/>
              </a:solidFill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rgbClr val="0C0C0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A1267-9801-431B-A09D-20262F9D8BD8}"/>
              </a:ext>
            </a:extLst>
          </p:cNvPr>
          <p:cNvSpPr txBox="1"/>
          <p:nvPr/>
        </p:nvSpPr>
        <p:spPr>
          <a:xfrm>
            <a:off x="6307667" y="3588195"/>
            <a:ext cx="2209800" cy="2914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C0C0C"/>
                </a:solidFill>
              </a:rPr>
              <a:t>Широкое внедрение корпоративных программ укрепления здоровья на предприятиях в регионах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C0C0C"/>
                </a:solidFill>
              </a:rPr>
              <a:t>с усилением механизмов контроля за здоровьем работающих и созданием условий для ведения здорового образа жизни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E37CB-1A1D-45AF-91D8-308A42F599A6}"/>
              </a:ext>
            </a:extLst>
          </p:cNvPr>
          <p:cNvSpPr txBox="1"/>
          <p:nvPr/>
        </p:nvSpPr>
        <p:spPr>
          <a:xfrm flipH="1">
            <a:off x="162701" y="1381544"/>
            <a:ext cx="373196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94867">
              <a:buClr>
                <a:srgbClr val="000000"/>
              </a:buClr>
              <a:defRPr/>
            </a:pPr>
            <a:r>
              <a:rPr lang="ru-RU" sz="1200" kern="0" dirty="0">
                <a:solidFill>
                  <a:srgbClr val="0C0C0C"/>
                </a:solidFill>
                <a:cs typeface="Arial"/>
              </a:rPr>
              <a:t>Федеральные меры по укреплению ОЗ:</a:t>
            </a:r>
          </a:p>
          <a:p>
            <a:pPr defTabSz="794867">
              <a:buClr>
                <a:srgbClr val="000000"/>
              </a:buClr>
              <a:defRPr/>
            </a:pPr>
            <a:r>
              <a:rPr lang="ru-RU" sz="1200" kern="0" dirty="0">
                <a:solidFill>
                  <a:srgbClr val="0C0C0C"/>
                </a:solidFill>
                <a:cs typeface="Arial"/>
              </a:rPr>
              <a:t>ФП, нормативные акты</a:t>
            </a:r>
            <a:r>
              <a:rPr lang="en-US" sz="1200" kern="0" dirty="0">
                <a:solidFill>
                  <a:srgbClr val="0C0C0C"/>
                </a:solidFill>
                <a:cs typeface="Arial"/>
              </a:rPr>
              <a:t>, </a:t>
            </a:r>
            <a:r>
              <a:rPr lang="ru-RU" sz="1200" kern="0" dirty="0">
                <a:solidFill>
                  <a:srgbClr val="0C0C0C"/>
                </a:solidFill>
                <a:cs typeface="Arial"/>
              </a:rPr>
              <a:t>налоги</a:t>
            </a:r>
            <a:r>
              <a:rPr lang="en-US" sz="1200" kern="0" dirty="0">
                <a:solidFill>
                  <a:srgbClr val="0C0C0C"/>
                </a:solidFill>
                <a:cs typeface="Arial"/>
              </a:rPr>
              <a:t>, takzdorovo.ru</a:t>
            </a:r>
            <a:endParaRPr lang="ru-RU" sz="1200" kern="0" dirty="0">
              <a:solidFill>
                <a:srgbClr val="0C0C0C"/>
              </a:solidFill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4C93D9-BC38-4E09-A030-989C405C5865}"/>
              </a:ext>
            </a:extLst>
          </p:cNvPr>
          <p:cNvSpPr txBox="1"/>
          <p:nvPr/>
        </p:nvSpPr>
        <p:spPr>
          <a:xfrm flipH="1">
            <a:off x="7775244" y="1329285"/>
            <a:ext cx="428179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94867">
              <a:buClr>
                <a:srgbClr val="000000"/>
              </a:buClr>
              <a:defRPr/>
            </a:pPr>
            <a:r>
              <a:rPr lang="ru-RU" sz="1200" kern="0" dirty="0">
                <a:solidFill>
                  <a:srgbClr val="0C0C0C"/>
                </a:solidFill>
                <a:cs typeface="Arial"/>
              </a:rPr>
              <a:t>Региональные меры по укреплению ОЗ:</a:t>
            </a:r>
          </a:p>
          <a:p>
            <a:pPr defTabSz="794867">
              <a:buClr>
                <a:srgbClr val="000000"/>
              </a:buClr>
              <a:defRPr/>
            </a:pPr>
            <a:r>
              <a:rPr lang="ru-RU" sz="1200" kern="0" dirty="0">
                <a:solidFill>
                  <a:srgbClr val="0C0C0C"/>
                </a:solidFill>
                <a:cs typeface="Arial"/>
              </a:rPr>
              <a:t>нормативные акты</a:t>
            </a:r>
            <a:r>
              <a:rPr lang="en-US" sz="1200" kern="0" dirty="0">
                <a:solidFill>
                  <a:srgbClr val="0C0C0C"/>
                </a:solidFill>
                <a:cs typeface="Arial"/>
              </a:rPr>
              <a:t>, </a:t>
            </a:r>
            <a:r>
              <a:rPr lang="ru-RU" sz="1200" kern="0" dirty="0">
                <a:solidFill>
                  <a:srgbClr val="0C0C0C"/>
                </a:solidFill>
                <a:cs typeface="Arial"/>
              </a:rPr>
              <a:t>налоги</a:t>
            </a:r>
            <a:r>
              <a:rPr lang="en-US" sz="1200" kern="0" dirty="0">
                <a:solidFill>
                  <a:srgbClr val="0C0C0C"/>
                </a:solidFill>
                <a:cs typeface="Arial"/>
              </a:rPr>
              <a:t>, </a:t>
            </a:r>
            <a:r>
              <a:rPr lang="ru-RU" sz="1200" kern="0" dirty="0">
                <a:solidFill>
                  <a:srgbClr val="0C0C0C"/>
                </a:solidFill>
                <a:cs typeface="Arial"/>
              </a:rPr>
              <a:t>региональные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637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51928" y="237744"/>
            <a:ext cx="10082875" cy="7318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ource Serif Pro" panose="020B0604020202020204" charset="0"/>
                <a:ea typeface="Source Serif Pro" panose="020B0604020202020204" charset="0"/>
                <a:cs typeface="Arial" pitchFamily="34" charset="0"/>
              </a:rPr>
              <a:t>Составляющие здорового образа жизни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78676" y="1326524"/>
            <a:ext cx="6303355" cy="4760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4" indent="-342864">
              <a:lnSpc>
                <a:spcPct val="100000"/>
              </a:lnSpc>
              <a:spcBef>
                <a:spcPts val="1800"/>
              </a:spcBef>
            </a:pPr>
            <a:r>
              <a:rPr lang="ru-RU" sz="2400" b="1" dirty="0">
                <a:latin typeface="Source Serif Pro" panose="020B0604020202020204" charset="0"/>
                <a:ea typeface="Source Serif Pro" panose="020B0604020202020204" charset="0"/>
                <a:cs typeface="Tahoma" pitchFamily="34" charset="0"/>
              </a:rPr>
              <a:t>Отсутствие курения</a:t>
            </a:r>
          </a:p>
          <a:p>
            <a:pPr marL="342864" indent="-342864">
              <a:lnSpc>
                <a:spcPct val="100000"/>
              </a:lnSpc>
              <a:spcBef>
                <a:spcPts val="1800"/>
              </a:spcBef>
            </a:pPr>
            <a:r>
              <a:rPr lang="ru-RU" sz="2400" b="1" dirty="0">
                <a:latin typeface="Source Serif Pro" panose="020B0604020202020204" charset="0"/>
                <a:ea typeface="Source Serif Pro" panose="020B0604020202020204" charset="0"/>
                <a:cs typeface="Tahoma" pitchFamily="34" charset="0"/>
              </a:rPr>
              <a:t>Отсутствие пагубного потребления алкоголя </a:t>
            </a:r>
          </a:p>
          <a:p>
            <a:pPr marL="342864" indent="-342864">
              <a:lnSpc>
                <a:spcPct val="100000"/>
              </a:lnSpc>
              <a:spcBef>
                <a:spcPts val="1800"/>
              </a:spcBef>
            </a:pPr>
            <a:r>
              <a:rPr lang="ru-RU" sz="2400" b="1" dirty="0">
                <a:latin typeface="Source Serif Pro" panose="020B0604020202020204" charset="0"/>
                <a:ea typeface="Source Serif Pro" panose="020B0604020202020204" charset="0"/>
                <a:cs typeface="Tahoma" pitchFamily="34" charset="0"/>
              </a:rPr>
              <a:t>Потребление овощей и фруктов ежедневно не менее 400 г (5 порций)</a:t>
            </a:r>
          </a:p>
          <a:p>
            <a:pPr marL="342864" indent="-342864">
              <a:lnSpc>
                <a:spcPct val="100000"/>
              </a:lnSpc>
              <a:spcBef>
                <a:spcPts val="1800"/>
              </a:spcBef>
            </a:pPr>
            <a:r>
              <a:rPr lang="ru-RU" sz="2400" b="1" dirty="0">
                <a:latin typeface="Source Serif Pro" panose="020B0604020202020204" charset="0"/>
                <a:ea typeface="Source Serif Pro" panose="020B0604020202020204" charset="0"/>
                <a:cs typeface="Tahoma" pitchFamily="34" charset="0"/>
              </a:rPr>
              <a:t>Потребление соли менее 5 г в сутки</a:t>
            </a:r>
          </a:p>
          <a:p>
            <a:pPr marL="342864" indent="-342864">
              <a:lnSpc>
                <a:spcPct val="100000"/>
              </a:lnSpc>
              <a:spcBef>
                <a:spcPts val="1800"/>
              </a:spcBef>
            </a:pPr>
            <a:r>
              <a:rPr lang="ru-RU" sz="2400" b="1" dirty="0">
                <a:latin typeface="Source Serif Pro" panose="020B0604020202020204" charset="0"/>
                <a:ea typeface="Source Serif Pro" panose="020B0604020202020204" charset="0"/>
                <a:cs typeface="Tahoma" pitchFamily="34" charset="0"/>
              </a:rPr>
              <a:t>Умеренная и высокая физическая активность</a:t>
            </a:r>
          </a:p>
          <a:p>
            <a:pPr marL="342864" indent="-342864">
              <a:lnSpc>
                <a:spcPct val="100000"/>
              </a:lnSpc>
            </a:pPr>
            <a:endParaRPr lang="ru-RU" sz="2400" b="1" dirty="0">
              <a:latin typeface="Source Serif Pro" panose="020B0604020202020204" charset="0"/>
              <a:ea typeface="Source Serif Pro" panose="020B0604020202020204" charset="0"/>
              <a:cs typeface="Tahom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73345" y="1878106"/>
            <a:ext cx="4839978" cy="1828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  <a:noAutofit/>
          </a:bodyPr>
          <a:lstStyle>
            <a:lvl1pPr>
              <a:defRPr sz="2400" b="1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itchFamily="34" charset="0"/>
              </a:rPr>
              <a:t>Лица, приверженные  ЗОЖ, характеризуются снижением смертности от всех причин на 39%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0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F020-3698-4F04-991D-67802A3D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проект «Здоровье для каждого»</a:t>
            </a:r>
            <a:br>
              <a:rPr lang="ru-RU" dirty="0"/>
            </a:br>
            <a:r>
              <a:rPr lang="ru-RU" dirty="0"/>
              <a:t>Национального проекта «Продолжительная и активная жизнь»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225" y="1123326"/>
            <a:ext cx="9982976" cy="535062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024128" y="1737360"/>
            <a:ext cx="3154680" cy="91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24128" y="1944624"/>
            <a:ext cx="1901952" cy="3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24128" y="5529072"/>
            <a:ext cx="3511296" cy="3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024128" y="6152250"/>
            <a:ext cx="3593592" cy="213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024128" y="5730240"/>
            <a:ext cx="3227832" cy="12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024128" y="6351608"/>
            <a:ext cx="2834640" cy="12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8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F020-3698-4F04-991D-67802A3D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проект «Здоровье для каждого»</a:t>
            </a:r>
            <a:br>
              <a:rPr lang="ru-RU" dirty="0"/>
            </a:br>
            <a:r>
              <a:rPr lang="ru-RU" dirty="0"/>
              <a:t>Национального проекта «Продолжительная и активная жизнь»</a:t>
            </a:r>
            <a:br>
              <a:rPr lang="ru-RU" dirty="0"/>
            </a:b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21610" y="5979145"/>
            <a:ext cx="6827363" cy="380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E125765-FA5A-4F84-8429-47391148D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53364"/>
              </p:ext>
            </p:extLst>
          </p:nvPr>
        </p:nvGraphicFramePr>
        <p:xfrm>
          <a:off x="1159340" y="1365432"/>
          <a:ext cx="9868878" cy="4924425"/>
        </p:xfrm>
        <a:graphic>
          <a:graphicData uri="http://schemas.openxmlformats.org/drawingml/2006/table">
            <a:tbl>
              <a:tblPr/>
              <a:tblGrid>
                <a:gridCol w="515562">
                  <a:extLst>
                    <a:ext uri="{9D8B030D-6E8A-4147-A177-3AD203B41FA5}">
                      <a16:colId xmlns:a16="http://schemas.microsoft.com/office/drawing/2014/main" val="1014865409"/>
                    </a:ext>
                  </a:extLst>
                </a:gridCol>
                <a:gridCol w="9353316">
                  <a:extLst>
                    <a:ext uri="{9D8B030D-6E8A-4147-A177-3AD203B41FA5}">
                      <a16:colId xmlns:a16="http://schemas.microsoft.com/office/drawing/2014/main" val="207723972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r>
                        <a:rPr kumimoji="0" lang="ru-RU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Мероприятия федерального проекта</a:t>
                      </a: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endParaRPr kumimoji="0" lang="ru-RU" sz="14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0504"/>
                  </a:ext>
                </a:extLst>
              </a:tr>
              <a:tr h="371837">
                <a:tc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r>
                        <a:rPr kumimoji="0" lang="ru-RU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1.5 </a:t>
                      </a:r>
                      <a:endParaRPr kumimoji="0" lang="ru-RU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Проведена информационно-коммуникационная кампания, направленная на повышение приверженности граждан к ведению здорового образа жизни и коррекции факторов риска заболеваний</a:t>
                      </a:r>
                    </a:p>
                    <a:p>
                      <a:pPr marL="0" algn="l" defTabSz="1280128" rtl="0" eaLnBrk="1" fontAlgn="t" latinLnBrk="0" hangingPunct="1"/>
                      <a:endParaRPr kumimoji="0" lang="ru-RU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97458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r>
                        <a:rPr kumimoji="0" lang="ru-RU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1.7 </a:t>
                      </a:r>
                      <a:endParaRPr kumimoji="0" lang="ru-RU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Организован мониторинг за состоянием здоровья работающих граждан</a:t>
                      </a:r>
                    </a:p>
                    <a:p>
                      <a:pPr marL="0" algn="l" defTabSz="1280128" rtl="0" eaLnBrk="1" fontAlgn="t" latinLnBrk="0" hangingPunct="1"/>
                      <a:endParaRPr kumimoji="0" lang="ru-RU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29402"/>
                  </a:ext>
                </a:extLst>
              </a:tr>
              <a:tr h="354253">
                <a:tc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1.8</a:t>
                      </a:r>
                      <a:endParaRPr kumimoji="0" lang="ru-RU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Проведён анализ лучших практик корпоративных и региональных программ </a:t>
                      </a:r>
                    </a:p>
                    <a:p>
                      <a:pPr marL="0" algn="l" defTabSz="1280128" rtl="0" eaLnBrk="1" fontAlgn="t" latinLnBrk="0" hangingPunct="1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 ведению здорового образа жизни и профилактике заболеваний с целью внедрения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их в субъектах,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предприятиях и организациях</a:t>
                      </a:r>
                    </a:p>
                    <a:p>
                      <a:pPr marL="0" algn="l" defTabSz="1280128" rtl="0" eaLnBrk="1" fontAlgn="t" latinLnBrk="0" hangingPunct="1"/>
                      <a:endParaRPr kumimoji="0" lang="ru-RU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31882"/>
                  </a:ext>
                </a:extLst>
              </a:tr>
              <a:tr h="448328">
                <a:tc>
                  <a:txBody>
                    <a:bodyPr/>
                    <a:lstStyle/>
                    <a:p>
                      <a:pPr marL="0" algn="l" defTabSz="1280128" rtl="0" eaLnBrk="1" fontAlgn="t" latinLnBrk="0" hangingPunct="1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1.9 </a:t>
                      </a:r>
                      <a:endParaRPr kumimoji="0" lang="ru-RU" sz="20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2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 субъектах Российской Федерации в каждом муниципальном образовании (для городов федерального значения – в каждом административном округе или районе) разработаны и реализованы программы по укреплению общественного здоровья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7B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853716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V="1">
            <a:off x="1685258" y="5373278"/>
            <a:ext cx="9212128" cy="348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90990" y="6286809"/>
            <a:ext cx="3065851" cy="3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7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F020-3698-4F04-991D-67802A3D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53" y="264203"/>
            <a:ext cx="10701497" cy="869653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Управление системой укрепления общественного здоровья</a:t>
            </a:r>
            <a:br>
              <a:rPr lang="ru-RU" dirty="0"/>
            </a:br>
            <a:r>
              <a:rPr lang="ru-RU" dirty="0"/>
              <a:t>на муниципальном уровне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6005" y="1413168"/>
            <a:ext cx="9698184" cy="10075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Глава муниципального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6661" y="2916196"/>
            <a:ext cx="3745339" cy="17793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Координатор реализации муниципальной программы –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менеджер здорового города</a:t>
            </a:r>
          </a:p>
        </p:txBody>
      </p:sp>
      <p:sp>
        <p:nvSpPr>
          <p:cNvPr id="9" name="Выноска с четырьмя стрелками 8"/>
          <p:cNvSpPr/>
          <p:nvPr/>
        </p:nvSpPr>
        <p:spPr>
          <a:xfrm>
            <a:off x="4572000" y="2438408"/>
            <a:ext cx="2604654" cy="2512276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8732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Взаимо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732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-действие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40663" y="2700009"/>
            <a:ext cx="3897746" cy="21335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Центр общественного здоровья и медицинской профилактики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6153" y="4991716"/>
            <a:ext cx="9282545" cy="938234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ource Serif Pro" panose="020B0604020202020204" charset="0"/>
                <a:ea typeface="Source Serif Pro" panose="020B0604020202020204" charset="0"/>
                <a:cs typeface="Tahoma" panose="020B0604030504040204" pitchFamily="34" charset="0"/>
              </a:rPr>
              <a:t>Администрация муниципального образования, НКО, СМИ, руководители предприятий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4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F020-3698-4F04-991D-67802A3D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53" y="264203"/>
            <a:ext cx="10701497" cy="12445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Задачи Регионального Центра общественного здоровья и медицинской профилактики в формировании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муниципальных программ укрепления общественного здоровья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1128" y="1691640"/>
            <a:ext cx="10834847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/>
              <a:t>– Официальное письмо – обращение к главе муниципального образования</a:t>
            </a:r>
          </a:p>
          <a:p>
            <a:pPr marL="0" indent="0">
              <a:buNone/>
            </a:pPr>
            <a:r>
              <a:rPr lang="ru-RU" sz="2000" dirty="0"/>
              <a:t>– Анализ сформированного зеркала (паспорта) муниципалитета, в том числе инфраструктуры муниципалитета </a:t>
            </a:r>
          </a:p>
          <a:p>
            <a:pPr marL="0" indent="0">
              <a:buNone/>
            </a:pPr>
            <a:r>
              <a:rPr lang="ru-RU" sz="2000" dirty="0"/>
              <a:t>– Предложения по внесению мероприятий в паспорт муниципальной программы укрепления общественного здоровья</a:t>
            </a:r>
          </a:p>
          <a:p>
            <a:pPr marL="0" indent="0">
              <a:buNone/>
            </a:pPr>
            <a:r>
              <a:rPr lang="ru-RU" sz="2000" dirty="0"/>
              <a:t>– Оценка промежуточных результатом с внесением предложений по дальнейшим изменениям программы и повышению ее эффективности</a:t>
            </a:r>
          </a:p>
          <a:p>
            <a:pPr marL="0" indent="0">
              <a:buNone/>
            </a:pPr>
            <a:r>
              <a:rPr lang="ru-RU" sz="2000" dirty="0"/>
              <a:t>– Анализ реализации программы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63040" y="5157470"/>
            <a:ext cx="3895344" cy="1148080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ource Serif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ource Serif Pro"/>
                <a:ea typeface="+mn-ea"/>
                <a:cs typeface="+mn-cs"/>
              </a:rPr>
              <a:t>Очные встречи с главой 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9929" y="4928616"/>
            <a:ext cx="6244721" cy="1517904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ource Serif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ource Serif Pro"/>
                <a:ea typeface="+mn-ea"/>
                <a:cs typeface="+mn-cs"/>
              </a:rPr>
              <a:t>Регулярное общение с представителем муниципалитета, ответственным за координацию работы по внедрению муниципальной программы УОЗ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4" y="4928616"/>
            <a:ext cx="971149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688" y="73152"/>
            <a:ext cx="5715000" cy="64190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3952" y="174504"/>
            <a:ext cx="5422392" cy="56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МИЦ">
      <a:dk1>
        <a:srgbClr val="0C0C0C"/>
      </a:dk1>
      <a:lt1>
        <a:sysClr val="window" lastClr="FFFFFF"/>
      </a:lt1>
      <a:dk2>
        <a:srgbClr val="005E23"/>
      </a:dk2>
      <a:lt2>
        <a:srgbClr val="EAE9E2"/>
      </a:lt2>
      <a:accent1>
        <a:srgbClr val="005E23"/>
      </a:accent1>
      <a:accent2>
        <a:srgbClr val="CBAB54"/>
      </a:accent2>
      <a:accent3>
        <a:srgbClr val="2C8002"/>
      </a:accent3>
      <a:accent4>
        <a:srgbClr val="7F6000"/>
      </a:accent4>
      <a:accent5>
        <a:srgbClr val="A8D08D"/>
      </a:accent5>
      <a:accent6>
        <a:srgbClr val="008732"/>
      </a:accent6>
      <a:hlink>
        <a:srgbClr val="0563C1"/>
      </a:hlink>
      <a:folHlink>
        <a:srgbClr val="954F72"/>
      </a:folHlink>
    </a:clrScheme>
    <a:fontScheme name="НМИЦ">
      <a:majorFont>
        <a:latin typeface="Source Serif Pro"/>
        <a:ea typeface=""/>
        <a:cs typeface=""/>
      </a:majorFont>
      <a:minorFont>
        <a:latin typeface="Source Serif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2154</Words>
  <Application>Microsoft Office PowerPoint</Application>
  <PresentationFormat>Широкоэкранный</PresentationFormat>
  <Paragraphs>306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Source Serif Pro</vt:lpstr>
      <vt:lpstr>Wingdings</vt:lpstr>
      <vt:lpstr>Times New Roman</vt:lpstr>
      <vt:lpstr>Tahoma</vt:lpstr>
      <vt:lpstr>Calibri</vt:lpstr>
      <vt:lpstr>Тема Office</vt:lpstr>
      <vt:lpstr>Презентация PowerPoint</vt:lpstr>
      <vt:lpstr>Основные направления ФП «Здоровье для каждого»</vt:lpstr>
      <vt:lpstr>Экосистема общественного здоровья </vt:lpstr>
      <vt:lpstr>Составляющие здорового образа жизни</vt:lpstr>
      <vt:lpstr>Федеральный проект «Здоровье для каждого» Национального проекта «Продолжительная и активная жизнь» </vt:lpstr>
      <vt:lpstr>Федеральный проект «Здоровье для каждого» Национального проекта «Продолжительная и активная жизнь» </vt:lpstr>
      <vt:lpstr>Управление системой укрепления общественного здоровья на муниципальном уровне</vt:lpstr>
      <vt:lpstr>Задачи Регионального Центра общественного здоровья и медицинской профилактики в формировании муниципальных программ укрепления общественного здоровья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Необходимо проведение комплекса мероприятий в области охраны и укрепления здоровья, направленных на: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Ольга</dc:creator>
  <cp:lastModifiedBy>user</cp:lastModifiedBy>
  <cp:revision>371</cp:revision>
  <cp:lastPrinted>2022-03-05T09:10:30Z</cp:lastPrinted>
  <dcterms:created xsi:type="dcterms:W3CDTF">2021-09-06T10:21:13Z</dcterms:created>
  <dcterms:modified xsi:type="dcterms:W3CDTF">2026-03-12T09:04:33Z</dcterms:modified>
</cp:coreProperties>
</file>