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2" r:id="rId1"/>
  </p:sldMasterIdLst>
  <p:notesMasterIdLst>
    <p:notesMasterId r:id="rId12"/>
  </p:notesMasterIdLst>
  <p:handoutMasterIdLst>
    <p:handoutMasterId r:id="rId13"/>
  </p:handoutMasterIdLst>
  <p:sldIdLst>
    <p:sldId id="373" r:id="rId2"/>
    <p:sldId id="379" r:id="rId3"/>
    <p:sldId id="374" r:id="rId4"/>
    <p:sldId id="375" r:id="rId5"/>
    <p:sldId id="376" r:id="rId6"/>
    <p:sldId id="377" r:id="rId7"/>
    <p:sldId id="378" r:id="rId8"/>
    <p:sldId id="380" r:id="rId9"/>
    <p:sldId id="381" r:id="rId10"/>
    <p:sldId id="261" r:id="rId11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Руслан Шепель" initials="РШ" lastIdx="1" clrIdx="0"/>
  <p:cmAuthor id="2" name="Руслан Шепель" initials="РШ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AA7A"/>
    <a:srgbClr val="005E23"/>
    <a:srgbClr val="C7C7C7"/>
    <a:srgbClr val="005E22"/>
    <a:srgbClr val="FFCCFF"/>
    <a:srgbClr val="CCFF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26" autoAdjust="0"/>
    <p:restoredTop sz="58744" autoAdjust="0"/>
  </p:normalViewPr>
  <p:slideViewPr>
    <p:cSldViewPr snapToGrid="0">
      <p:cViewPr varScale="1">
        <p:scale>
          <a:sx n="90" d="100"/>
          <a:sy n="90" d="100"/>
        </p:scale>
        <p:origin x="4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12" d="100"/>
          <a:sy n="112" d="100"/>
        </p:scale>
        <p:origin x="518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EA2636-56B6-42C2-93FE-6A07574481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3A6C7A-450A-4302-9243-F8E636B07DE4}">
      <dgm:prSet phldrT="[Текст]"/>
      <dgm:spPr/>
      <dgm:t>
        <a:bodyPr/>
        <a:lstStyle/>
        <a:p>
          <a:r>
            <a:rPr lang="ru-RU" dirty="0"/>
            <a:t>Муниципальные программы, утверждаемые в 2026 году</a:t>
          </a:r>
        </a:p>
      </dgm:t>
    </dgm:pt>
    <dgm:pt modelId="{09B79A77-6254-4EA0-97E2-2B4EF7DB5FEA}" type="parTrans" cxnId="{7BEA8A3D-800E-4A77-BB85-10CE16864EE4}">
      <dgm:prSet/>
      <dgm:spPr/>
      <dgm:t>
        <a:bodyPr/>
        <a:lstStyle/>
        <a:p>
          <a:endParaRPr lang="ru-RU"/>
        </a:p>
      </dgm:t>
    </dgm:pt>
    <dgm:pt modelId="{5BFFBA9E-2666-413E-A87D-26D1165ECFF1}" type="sibTrans" cxnId="{7BEA8A3D-800E-4A77-BB85-10CE16864EE4}">
      <dgm:prSet/>
      <dgm:spPr/>
      <dgm:t>
        <a:bodyPr/>
        <a:lstStyle/>
        <a:p>
          <a:endParaRPr lang="ru-RU"/>
        </a:p>
      </dgm:t>
    </dgm:pt>
    <dgm:pt modelId="{C47088CA-AB51-435D-8A07-BEEA8BCAB4AB}">
      <dgm:prSet phldrT="[Текст]"/>
      <dgm:spPr/>
      <dgm:t>
        <a:bodyPr/>
        <a:lstStyle/>
        <a:p>
          <a:r>
            <a:rPr lang="ru-RU" dirty="0"/>
            <a:t>Согласование на этапе разработки и утверждения с экспертами НМИЦ ТПМ </a:t>
          </a:r>
        </a:p>
      </dgm:t>
    </dgm:pt>
    <dgm:pt modelId="{5E34AD68-1450-4610-8A7A-9728A726F5DF}" type="parTrans" cxnId="{18AB9F0D-74EC-4913-A9C2-2D8A7CCEBD90}">
      <dgm:prSet/>
      <dgm:spPr/>
      <dgm:t>
        <a:bodyPr/>
        <a:lstStyle/>
        <a:p>
          <a:endParaRPr lang="ru-RU"/>
        </a:p>
      </dgm:t>
    </dgm:pt>
    <dgm:pt modelId="{9C6A91B7-A389-4129-8CF3-4F33A709C1BE}" type="sibTrans" cxnId="{18AB9F0D-74EC-4913-A9C2-2D8A7CCEBD90}">
      <dgm:prSet/>
      <dgm:spPr/>
      <dgm:t>
        <a:bodyPr/>
        <a:lstStyle/>
        <a:p>
          <a:endParaRPr lang="ru-RU"/>
        </a:p>
      </dgm:t>
    </dgm:pt>
    <dgm:pt modelId="{B41E728C-F4F5-4EEC-AE19-88BD491E138E}">
      <dgm:prSet phldrT="[Текст]"/>
      <dgm:spPr/>
      <dgm:t>
        <a:bodyPr/>
        <a:lstStyle/>
        <a:p>
          <a:r>
            <a:rPr lang="ru-RU" dirty="0"/>
            <a:t>Ранее утвержденные муниципальные программы</a:t>
          </a:r>
        </a:p>
      </dgm:t>
    </dgm:pt>
    <dgm:pt modelId="{3CEEC1B4-EDB2-438D-94AE-AA1466143E58}" type="parTrans" cxnId="{40090F4B-1DC9-4F75-AF03-BABC068FBA3F}">
      <dgm:prSet/>
      <dgm:spPr/>
      <dgm:t>
        <a:bodyPr/>
        <a:lstStyle/>
        <a:p>
          <a:endParaRPr lang="ru-RU"/>
        </a:p>
      </dgm:t>
    </dgm:pt>
    <dgm:pt modelId="{72BADCAB-01F5-4D0B-B3C1-0371B5C3B7E1}" type="sibTrans" cxnId="{40090F4B-1DC9-4F75-AF03-BABC068FBA3F}">
      <dgm:prSet/>
      <dgm:spPr/>
      <dgm:t>
        <a:bodyPr/>
        <a:lstStyle/>
        <a:p>
          <a:endParaRPr lang="ru-RU"/>
        </a:p>
      </dgm:t>
    </dgm:pt>
    <dgm:pt modelId="{32815669-01B2-4F0C-B18A-1A37E8824B14}">
      <dgm:prSet phldrT="[Текст]"/>
      <dgm:spPr/>
      <dgm:t>
        <a:bodyPr/>
        <a:lstStyle/>
        <a:p>
          <a:r>
            <a:rPr lang="ru-RU" dirty="0"/>
            <a:t>Направление на экспертизу утверждённых ранее программ </a:t>
          </a:r>
        </a:p>
      </dgm:t>
    </dgm:pt>
    <dgm:pt modelId="{935E2410-9E8A-411F-8A03-8E362CB42843}" type="parTrans" cxnId="{8473445B-1C1D-4E44-856F-0B9F0A26B5BE}">
      <dgm:prSet/>
      <dgm:spPr/>
      <dgm:t>
        <a:bodyPr/>
        <a:lstStyle/>
        <a:p>
          <a:endParaRPr lang="ru-RU"/>
        </a:p>
      </dgm:t>
    </dgm:pt>
    <dgm:pt modelId="{B60FD389-E824-4BE9-AF90-5A528A0E5647}" type="sibTrans" cxnId="{8473445B-1C1D-4E44-856F-0B9F0A26B5BE}">
      <dgm:prSet/>
      <dgm:spPr/>
      <dgm:t>
        <a:bodyPr/>
        <a:lstStyle/>
        <a:p>
          <a:endParaRPr lang="ru-RU"/>
        </a:p>
      </dgm:t>
    </dgm:pt>
    <dgm:pt modelId="{20856229-5C5A-468E-B6C6-01304678A5EE}" type="pres">
      <dgm:prSet presAssocID="{F8EA2636-56B6-42C2-93FE-6A075744814C}" presName="linear" presStyleCnt="0">
        <dgm:presLayoutVars>
          <dgm:animLvl val="lvl"/>
          <dgm:resizeHandles val="exact"/>
        </dgm:presLayoutVars>
      </dgm:prSet>
      <dgm:spPr/>
    </dgm:pt>
    <dgm:pt modelId="{794FB200-F440-4BEB-B3CE-1F476777BB23}" type="pres">
      <dgm:prSet presAssocID="{573A6C7A-450A-4302-9243-F8E636B07DE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231B92B-FEF1-4F7C-A9D4-FA5EA66F599C}" type="pres">
      <dgm:prSet presAssocID="{573A6C7A-450A-4302-9243-F8E636B07DE4}" presName="childText" presStyleLbl="revTx" presStyleIdx="0" presStyleCnt="2">
        <dgm:presLayoutVars>
          <dgm:bulletEnabled val="1"/>
        </dgm:presLayoutVars>
      </dgm:prSet>
      <dgm:spPr/>
    </dgm:pt>
    <dgm:pt modelId="{014C6AE3-F59E-4F8F-8A96-011D457D8C4F}" type="pres">
      <dgm:prSet presAssocID="{B41E728C-F4F5-4EEC-AE19-88BD491E138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3FBE499-9FD3-4D48-95E6-15FBC6BCD9F0}" type="pres">
      <dgm:prSet presAssocID="{B41E728C-F4F5-4EEC-AE19-88BD491E138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8AB9F0D-74EC-4913-A9C2-2D8A7CCEBD90}" srcId="{573A6C7A-450A-4302-9243-F8E636B07DE4}" destId="{C47088CA-AB51-435D-8A07-BEEA8BCAB4AB}" srcOrd="0" destOrd="0" parTransId="{5E34AD68-1450-4610-8A7A-9728A726F5DF}" sibTransId="{9C6A91B7-A389-4129-8CF3-4F33A709C1BE}"/>
    <dgm:cxn modelId="{E400A51C-C4D9-4DE7-87AD-D1923DAD3DD0}" type="presOf" srcId="{B41E728C-F4F5-4EEC-AE19-88BD491E138E}" destId="{014C6AE3-F59E-4F8F-8A96-011D457D8C4F}" srcOrd="0" destOrd="0" presId="urn:microsoft.com/office/officeart/2005/8/layout/vList2"/>
    <dgm:cxn modelId="{E6188633-0A54-468B-A16C-B467CACB34A6}" type="presOf" srcId="{F8EA2636-56B6-42C2-93FE-6A075744814C}" destId="{20856229-5C5A-468E-B6C6-01304678A5EE}" srcOrd="0" destOrd="0" presId="urn:microsoft.com/office/officeart/2005/8/layout/vList2"/>
    <dgm:cxn modelId="{7BEA8A3D-800E-4A77-BB85-10CE16864EE4}" srcId="{F8EA2636-56B6-42C2-93FE-6A075744814C}" destId="{573A6C7A-450A-4302-9243-F8E636B07DE4}" srcOrd="0" destOrd="0" parTransId="{09B79A77-6254-4EA0-97E2-2B4EF7DB5FEA}" sibTransId="{5BFFBA9E-2666-413E-A87D-26D1165ECFF1}"/>
    <dgm:cxn modelId="{8473445B-1C1D-4E44-856F-0B9F0A26B5BE}" srcId="{B41E728C-F4F5-4EEC-AE19-88BD491E138E}" destId="{32815669-01B2-4F0C-B18A-1A37E8824B14}" srcOrd="0" destOrd="0" parTransId="{935E2410-9E8A-411F-8A03-8E362CB42843}" sibTransId="{B60FD389-E824-4BE9-AF90-5A528A0E5647}"/>
    <dgm:cxn modelId="{40090F4B-1DC9-4F75-AF03-BABC068FBA3F}" srcId="{F8EA2636-56B6-42C2-93FE-6A075744814C}" destId="{B41E728C-F4F5-4EEC-AE19-88BD491E138E}" srcOrd="1" destOrd="0" parTransId="{3CEEC1B4-EDB2-438D-94AE-AA1466143E58}" sibTransId="{72BADCAB-01F5-4D0B-B3C1-0371B5C3B7E1}"/>
    <dgm:cxn modelId="{59682252-6BDF-4AF2-AF93-B4298A1CC4E9}" type="presOf" srcId="{C47088CA-AB51-435D-8A07-BEEA8BCAB4AB}" destId="{E231B92B-FEF1-4F7C-A9D4-FA5EA66F599C}" srcOrd="0" destOrd="0" presId="urn:microsoft.com/office/officeart/2005/8/layout/vList2"/>
    <dgm:cxn modelId="{3C570574-946C-421E-A069-6B242B038C8B}" type="presOf" srcId="{32815669-01B2-4F0C-B18A-1A37E8824B14}" destId="{13FBE499-9FD3-4D48-95E6-15FBC6BCD9F0}" srcOrd="0" destOrd="0" presId="urn:microsoft.com/office/officeart/2005/8/layout/vList2"/>
    <dgm:cxn modelId="{93C5FEF1-ACC2-4154-947C-FB0BFE82BDEF}" type="presOf" srcId="{573A6C7A-450A-4302-9243-F8E636B07DE4}" destId="{794FB200-F440-4BEB-B3CE-1F476777BB23}" srcOrd="0" destOrd="0" presId="urn:microsoft.com/office/officeart/2005/8/layout/vList2"/>
    <dgm:cxn modelId="{EE291F3C-9494-47E4-9982-68A13DB14AF6}" type="presParOf" srcId="{20856229-5C5A-468E-B6C6-01304678A5EE}" destId="{794FB200-F440-4BEB-B3CE-1F476777BB23}" srcOrd="0" destOrd="0" presId="urn:microsoft.com/office/officeart/2005/8/layout/vList2"/>
    <dgm:cxn modelId="{A650DD81-39B2-4987-AC54-6C49F0A43380}" type="presParOf" srcId="{20856229-5C5A-468E-B6C6-01304678A5EE}" destId="{E231B92B-FEF1-4F7C-A9D4-FA5EA66F599C}" srcOrd="1" destOrd="0" presId="urn:microsoft.com/office/officeart/2005/8/layout/vList2"/>
    <dgm:cxn modelId="{CCBCE9E8-BC93-4E92-97F1-7141180A35E8}" type="presParOf" srcId="{20856229-5C5A-468E-B6C6-01304678A5EE}" destId="{014C6AE3-F59E-4F8F-8A96-011D457D8C4F}" srcOrd="2" destOrd="0" presId="urn:microsoft.com/office/officeart/2005/8/layout/vList2"/>
    <dgm:cxn modelId="{C705D9ED-302E-4E45-BBDE-2BABD287EDEB}" type="presParOf" srcId="{20856229-5C5A-468E-B6C6-01304678A5EE}" destId="{13FBE499-9FD3-4D48-95E6-15FBC6BCD9F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A4C4B6-6A00-4E93-91DD-6FBE23BD38E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CA3298-4275-46D6-9F50-CF24AD47D3AC}">
      <dgm:prSet phldrT="[Текст]" custT="1"/>
      <dgm:spPr>
        <a:xfrm>
          <a:off x="2259657" y="390"/>
          <a:ext cx="967085" cy="967085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sz="15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Разработка проекта             МП в МО совместно с ЦОЗиМП</a:t>
          </a:r>
        </a:p>
      </dgm:t>
    </dgm:pt>
    <dgm:pt modelId="{BC469752-1717-4839-802D-41A4E3028F5C}" type="parTrans" cxnId="{E30FF639-3036-4088-9199-0B41EDFF6699}">
      <dgm:prSet/>
      <dgm:spPr/>
      <dgm:t>
        <a:bodyPr/>
        <a:lstStyle/>
        <a:p>
          <a:endParaRPr lang="ru-RU"/>
        </a:p>
      </dgm:t>
    </dgm:pt>
    <dgm:pt modelId="{AD37505E-22FC-4765-B271-778BB09ED938}" type="sibTrans" cxnId="{E30FF639-3036-4088-9199-0B41EDFF6699}">
      <dgm:prSet/>
      <dgm:spPr>
        <a:xfrm rot="2160000">
          <a:off x="3196004" y="742848"/>
          <a:ext cx="256362" cy="3263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ru-RU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ED618D33-364D-4581-882E-5452377D9D1C}">
      <dgm:prSet phldrT="[Текст]" custT="1"/>
      <dgm:spPr>
        <a:xfrm>
          <a:off x="3433369" y="853142"/>
          <a:ext cx="967085" cy="967085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sz="15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Аудит МП  экспертами НМИЦ "ТПМ"        МЗ РФ</a:t>
          </a:r>
        </a:p>
      </dgm:t>
    </dgm:pt>
    <dgm:pt modelId="{0FF73796-7313-4C75-9D39-C2A6A88B069C}" type="parTrans" cxnId="{969F154A-5C31-4E2A-AF21-48E09E2E55EE}">
      <dgm:prSet/>
      <dgm:spPr/>
      <dgm:t>
        <a:bodyPr/>
        <a:lstStyle/>
        <a:p>
          <a:endParaRPr lang="ru-RU"/>
        </a:p>
      </dgm:t>
    </dgm:pt>
    <dgm:pt modelId="{AECB3E58-ECFF-43EA-B32E-1D277FA8FD35}" type="sibTrans" cxnId="{969F154A-5C31-4E2A-AF21-48E09E2E55EE}">
      <dgm:prSet/>
      <dgm:spPr>
        <a:xfrm rot="6480000">
          <a:off x="3566814" y="1856479"/>
          <a:ext cx="256362" cy="3263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ru-RU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F350195-55B1-4BA4-B4EB-A0D75DDCF2C7}">
      <dgm:prSet phldrT="[Текст]"/>
      <dgm:spPr>
        <a:xfrm>
          <a:off x="2985051" y="2232924"/>
          <a:ext cx="967085" cy="967085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Корректировка МП с учетом рекомендаций НМИЦ "ТПМ"МЗ РФ</a:t>
          </a:r>
        </a:p>
      </dgm:t>
    </dgm:pt>
    <dgm:pt modelId="{CD94D298-5BE8-4523-9375-0BE139D97065}" type="parTrans" cxnId="{281A0ABE-A337-4F4B-ABA7-038A8A3D9D6B}">
      <dgm:prSet/>
      <dgm:spPr/>
      <dgm:t>
        <a:bodyPr/>
        <a:lstStyle/>
        <a:p>
          <a:endParaRPr lang="ru-RU"/>
        </a:p>
      </dgm:t>
    </dgm:pt>
    <dgm:pt modelId="{021998F9-0734-4320-B8B4-116A55A86B89}" type="sibTrans" cxnId="{281A0ABE-A337-4F4B-ABA7-038A8A3D9D6B}">
      <dgm:prSet/>
      <dgm:spPr>
        <a:xfrm rot="10800000">
          <a:off x="2622274" y="2553271"/>
          <a:ext cx="256362" cy="3263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ru-RU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D44AE9C-74A0-4B34-A495-0D34B59B57B6}">
      <dgm:prSet phldrT="[Текст]" custT="1"/>
      <dgm:spPr>
        <a:xfrm>
          <a:off x="1085945" y="853142"/>
          <a:ext cx="967085" cy="967085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sz="15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Утверждение МП в МО</a:t>
          </a:r>
        </a:p>
      </dgm:t>
    </dgm:pt>
    <dgm:pt modelId="{5B4CA223-A9A7-4542-A1A0-E7DD4804803F}" type="parTrans" cxnId="{FB3B1E5A-4A90-4872-A787-A9901913DD59}">
      <dgm:prSet/>
      <dgm:spPr/>
      <dgm:t>
        <a:bodyPr/>
        <a:lstStyle/>
        <a:p>
          <a:endParaRPr lang="ru-RU"/>
        </a:p>
      </dgm:t>
    </dgm:pt>
    <dgm:pt modelId="{8940487C-33BE-4E71-A064-8858B6F3E38E}" type="sibTrans" cxnId="{FB3B1E5A-4A90-4872-A787-A9901913DD59}">
      <dgm:prSet/>
      <dgm:spPr>
        <a:xfrm rot="19440000">
          <a:off x="2022292" y="751378"/>
          <a:ext cx="256362" cy="3263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ru-RU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CA5AB43-8F5C-4A72-94CF-8446BCF894AA}" type="pres">
      <dgm:prSet presAssocID="{43A4C4B6-6A00-4E93-91DD-6FBE23BD38E5}" presName="cycle" presStyleCnt="0">
        <dgm:presLayoutVars>
          <dgm:dir/>
          <dgm:resizeHandles val="exact"/>
        </dgm:presLayoutVars>
      </dgm:prSet>
      <dgm:spPr/>
    </dgm:pt>
    <dgm:pt modelId="{9F17870B-ACC2-4A4A-BA60-327186B6E8FF}" type="pres">
      <dgm:prSet presAssocID="{B2CA3298-4275-46D6-9F50-CF24AD47D3AC}" presName="node" presStyleLbl="node1" presStyleIdx="0" presStyleCnt="4" custScaleX="109834" custScaleY="105209">
        <dgm:presLayoutVars>
          <dgm:bulletEnabled val="1"/>
        </dgm:presLayoutVars>
      </dgm:prSet>
      <dgm:spPr/>
    </dgm:pt>
    <dgm:pt modelId="{74029545-17F9-404E-9BC5-1C2C373B1403}" type="pres">
      <dgm:prSet presAssocID="{AD37505E-22FC-4765-B271-778BB09ED938}" presName="sibTrans" presStyleLbl="sibTrans2D1" presStyleIdx="0" presStyleCnt="4"/>
      <dgm:spPr/>
    </dgm:pt>
    <dgm:pt modelId="{D2C216D3-E574-4D10-911F-3CAC27FD4F65}" type="pres">
      <dgm:prSet presAssocID="{AD37505E-22FC-4765-B271-778BB09ED938}" presName="connectorText" presStyleLbl="sibTrans2D1" presStyleIdx="0" presStyleCnt="4"/>
      <dgm:spPr/>
    </dgm:pt>
    <dgm:pt modelId="{5C9D1642-7BB4-4D0A-8056-E039643AE14F}" type="pres">
      <dgm:prSet presAssocID="{ED618D33-364D-4581-882E-5452377D9D1C}" presName="node" presStyleLbl="node1" presStyleIdx="1" presStyleCnt="4" custScaleX="112721" custScaleY="107898">
        <dgm:presLayoutVars>
          <dgm:bulletEnabled val="1"/>
        </dgm:presLayoutVars>
      </dgm:prSet>
      <dgm:spPr/>
    </dgm:pt>
    <dgm:pt modelId="{5147047C-BAC5-46E8-806E-D1F08D0968EF}" type="pres">
      <dgm:prSet presAssocID="{AECB3E58-ECFF-43EA-B32E-1D277FA8FD35}" presName="sibTrans" presStyleLbl="sibTrans2D1" presStyleIdx="1" presStyleCnt="4"/>
      <dgm:spPr/>
    </dgm:pt>
    <dgm:pt modelId="{FBB838C3-1796-4CC2-9C50-9C4B99C4B550}" type="pres">
      <dgm:prSet presAssocID="{AECB3E58-ECFF-43EA-B32E-1D277FA8FD35}" presName="connectorText" presStyleLbl="sibTrans2D1" presStyleIdx="1" presStyleCnt="4"/>
      <dgm:spPr/>
    </dgm:pt>
    <dgm:pt modelId="{CE734A87-3ADD-4E62-A6DC-C6D9EFAE5533}" type="pres">
      <dgm:prSet presAssocID="{FF350195-55B1-4BA4-B4EB-A0D75DDCF2C7}" presName="node" presStyleLbl="node1" presStyleIdx="2" presStyleCnt="4" custScaleX="108689" custScaleY="104812">
        <dgm:presLayoutVars>
          <dgm:bulletEnabled val="1"/>
        </dgm:presLayoutVars>
      </dgm:prSet>
      <dgm:spPr/>
    </dgm:pt>
    <dgm:pt modelId="{F3A514CD-59B7-4CA1-B814-7E84D705110B}" type="pres">
      <dgm:prSet presAssocID="{021998F9-0734-4320-B8B4-116A55A86B89}" presName="sibTrans" presStyleLbl="sibTrans2D1" presStyleIdx="2" presStyleCnt="4"/>
      <dgm:spPr/>
    </dgm:pt>
    <dgm:pt modelId="{ABB30BBD-8770-4401-A742-1BE9BD3B94DF}" type="pres">
      <dgm:prSet presAssocID="{021998F9-0734-4320-B8B4-116A55A86B89}" presName="connectorText" presStyleLbl="sibTrans2D1" presStyleIdx="2" presStyleCnt="4"/>
      <dgm:spPr/>
    </dgm:pt>
    <dgm:pt modelId="{FD0AEF0C-CE62-4C33-AB49-7AD9856E1CAA}" type="pres">
      <dgm:prSet presAssocID="{0D44AE9C-74A0-4B34-A495-0D34B59B57B6}" presName="node" presStyleLbl="node1" presStyleIdx="3" presStyleCnt="4" custScaleX="111576" custScaleY="105293">
        <dgm:presLayoutVars>
          <dgm:bulletEnabled val="1"/>
        </dgm:presLayoutVars>
      </dgm:prSet>
      <dgm:spPr/>
    </dgm:pt>
    <dgm:pt modelId="{443DDBF9-2BFF-4816-8B83-7A4C94A12E41}" type="pres">
      <dgm:prSet presAssocID="{8940487C-33BE-4E71-A064-8858B6F3E38E}" presName="sibTrans" presStyleLbl="sibTrans2D1" presStyleIdx="3" presStyleCnt="4"/>
      <dgm:spPr/>
    </dgm:pt>
    <dgm:pt modelId="{9ECB1AC0-4C80-4614-ACDC-32235C23861F}" type="pres">
      <dgm:prSet presAssocID="{8940487C-33BE-4E71-A064-8858B6F3E38E}" presName="connectorText" presStyleLbl="sibTrans2D1" presStyleIdx="3" presStyleCnt="4"/>
      <dgm:spPr/>
    </dgm:pt>
  </dgm:ptLst>
  <dgm:cxnLst>
    <dgm:cxn modelId="{CEE30F06-3788-471E-B4C3-5E0AF16ECB01}" type="presOf" srcId="{FF350195-55B1-4BA4-B4EB-A0D75DDCF2C7}" destId="{CE734A87-3ADD-4E62-A6DC-C6D9EFAE5533}" srcOrd="0" destOrd="0" presId="urn:microsoft.com/office/officeart/2005/8/layout/cycle2"/>
    <dgm:cxn modelId="{E1ADDF2C-891E-4B36-90A2-2B8245C62CA6}" type="presOf" srcId="{AD37505E-22FC-4765-B271-778BB09ED938}" destId="{D2C216D3-E574-4D10-911F-3CAC27FD4F65}" srcOrd="1" destOrd="0" presId="urn:microsoft.com/office/officeart/2005/8/layout/cycle2"/>
    <dgm:cxn modelId="{10F5DA2F-BFF1-4173-9CB1-A99B912D7BDB}" type="presOf" srcId="{8940487C-33BE-4E71-A064-8858B6F3E38E}" destId="{9ECB1AC0-4C80-4614-ACDC-32235C23861F}" srcOrd="1" destOrd="0" presId="urn:microsoft.com/office/officeart/2005/8/layout/cycle2"/>
    <dgm:cxn modelId="{0CCFDC38-D7F9-43B4-AEAA-91878617CEF0}" type="presOf" srcId="{021998F9-0734-4320-B8B4-116A55A86B89}" destId="{ABB30BBD-8770-4401-A742-1BE9BD3B94DF}" srcOrd="1" destOrd="0" presId="urn:microsoft.com/office/officeart/2005/8/layout/cycle2"/>
    <dgm:cxn modelId="{E30FF639-3036-4088-9199-0B41EDFF6699}" srcId="{43A4C4B6-6A00-4E93-91DD-6FBE23BD38E5}" destId="{B2CA3298-4275-46D6-9F50-CF24AD47D3AC}" srcOrd="0" destOrd="0" parTransId="{BC469752-1717-4839-802D-41A4E3028F5C}" sibTransId="{AD37505E-22FC-4765-B271-778BB09ED938}"/>
    <dgm:cxn modelId="{A1B2195D-5396-4D52-BA07-6C4BF11F714F}" type="presOf" srcId="{AD37505E-22FC-4765-B271-778BB09ED938}" destId="{74029545-17F9-404E-9BC5-1C2C373B1403}" srcOrd="0" destOrd="0" presId="urn:microsoft.com/office/officeart/2005/8/layout/cycle2"/>
    <dgm:cxn modelId="{969F154A-5C31-4E2A-AF21-48E09E2E55EE}" srcId="{43A4C4B6-6A00-4E93-91DD-6FBE23BD38E5}" destId="{ED618D33-364D-4581-882E-5452377D9D1C}" srcOrd="1" destOrd="0" parTransId="{0FF73796-7313-4C75-9D39-C2A6A88B069C}" sibTransId="{AECB3E58-ECFF-43EA-B32E-1D277FA8FD35}"/>
    <dgm:cxn modelId="{A2A05E4C-D5F8-4CCC-8693-7405828F832E}" type="presOf" srcId="{43A4C4B6-6A00-4E93-91DD-6FBE23BD38E5}" destId="{3CA5AB43-8F5C-4A72-94CF-8446BCF894AA}" srcOrd="0" destOrd="0" presId="urn:microsoft.com/office/officeart/2005/8/layout/cycle2"/>
    <dgm:cxn modelId="{8A58DC4F-6D2E-43E5-BCCD-0D4F05DDC2B0}" type="presOf" srcId="{B2CA3298-4275-46D6-9F50-CF24AD47D3AC}" destId="{9F17870B-ACC2-4A4A-BA60-327186B6E8FF}" srcOrd="0" destOrd="0" presId="urn:microsoft.com/office/officeart/2005/8/layout/cycle2"/>
    <dgm:cxn modelId="{FB3B1E5A-4A90-4872-A787-A9901913DD59}" srcId="{43A4C4B6-6A00-4E93-91DD-6FBE23BD38E5}" destId="{0D44AE9C-74A0-4B34-A495-0D34B59B57B6}" srcOrd="3" destOrd="0" parTransId="{5B4CA223-A9A7-4542-A1A0-E7DD4804803F}" sibTransId="{8940487C-33BE-4E71-A064-8858B6F3E38E}"/>
    <dgm:cxn modelId="{A6FE44BA-5DD1-4B7C-8429-3C3FC7F5EC6C}" type="presOf" srcId="{AECB3E58-ECFF-43EA-B32E-1D277FA8FD35}" destId="{FBB838C3-1796-4CC2-9C50-9C4B99C4B550}" srcOrd="1" destOrd="0" presId="urn:microsoft.com/office/officeart/2005/8/layout/cycle2"/>
    <dgm:cxn modelId="{F17F1BBC-53C2-475A-9E26-C6FA3F6D330C}" type="presOf" srcId="{8940487C-33BE-4E71-A064-8858B6F3E38E}" destId="{443DDBF9-2BFF-4816-8B83-7A4C94A12E41}" srcOrd="0" destOrd="0" presId="urn:microsoft.com/office/officeart/2005/8/layout/cycle2"/>
    <dgm:cxn modelId="{281A0ABE-A337-4F4B-ABA7-038A8A3D9D6B}" srcId="{43A4C4B6-6A00-4E93-91DD-6FBE23BD38E5}" destId="{FF350195-55B1-4BA4-B4EB-A0D75DDCF2C7}" srcOrd="2" destOrd="0" parTransId="{CD94D298-5BE8-4523-9375-0BE139D97065}" sibTransId="{021998F9-0734-4320-B8B4-116A55A86B89}"/>
    <dgm:cxn modelId="{6FD46CD5-E028-49C5-9D0D-53783C830672}" type="presOf" srcId="{0D44AE9C-74A0-4B34-A495-0D34B59B57B6}" destId="{FD0AEF0C-CE62-4C33-AB49-7AD9856E1CAA}" srcOrd="0" destOrd="0" presId="urn:microsoft.com/office/officeart/2005/8/layout/cycle2"/>
    <dgm:cxn modelId="{26398DE2-DA72-47F2-BAB2-F8A36DACC090}" type="presOf" srcId="{ED618D33-364D-4581-882E-5452377D9D1C}" destId="{5C9D1642-7BB4-4D0A-8056-E039643AE14F}" srcOrd="0" destOrd="0" presId="urn:microsoft.com/office/officeart/2005/8/layout/cycle2"/>
    <dgm:cxn modelId="{D2388FFE-2204-41B6-8319-14B89006880D}" type="presOf" srcId="{021998F9-0734-4320-B8B4-116A55A86B89}" destId="{F3A514CD-59B7-4CA1-B814-7E84D705110B}" srcOrd="0" destOrd="0" presId="urn:microsoft.com/office/officeart/2005/8/layout/cycle2"/>
    <dgm:cxn modelId="{1095E9FF-EE33-4A95-9FAD-0FA3C4FCE5EE}" type="presOf" srcId="{AECB3E58-ECFF-43EA-B32E-1D277FA8FD35}" destId="{5147047C-BAC5-46E8-806E-D1F08D0968EF}" srcOrd="0" destOrd="0" presId="urn:microsoft.com/office/officeart/2005/8/layout/cycle2"/>
    <dgm:cxn modelId="{82C7E356-94C5-4458-B0AC-7952005791BB}" type="presParOf" srcId="{3CA5AB43-8F5C-4A72-94CF-8446BCF894AA}" destId="{9F17870B-ACC2-4A4A-BA60-327186B6E8FF}" srcOrd="0" destOrd="0" presId="urn:microsoft.com/office/officeart/2005/8/layout/cycle2"/>
    <dgm:cxn modelId="{B6CEABDB-4CF1-47A8-8B71-DBB46B195473}" type="presParOf" srcId="{3CA5AB43-8F5C-4A72-94CF-8446BCF894AA}" destId="{74029545-17F9-404E-9BC5-1C2C373B1403}" srcOrd="1" destOrd="0" presId="urn:microsoft.com/office/officeart/2005/8/layout/cycle2"/>
    <dgm:cxn modelId="{E36A55D4-8F30-4B27-BBC3-39BDC68E4977}" type="presParOf" srcId="{74029545-17F9-404E-9BC5-1C2C373B1403}" destId="{D2C216D3-E574-4D10-911F-3CAC27FD4F65}" srcOrd="0" destOrd="0" presId="urn:microsoft.com/office/officeart/2005/8/layout/cycle2"/>
    <dgm:cxn modelId="{B002FD4B-58B9-41B3-BB63-B60898E99F07}" type="presParOf" srcId="{3CA5AB43-8F5C-4A72-94CF-8446BCF894AA}" destId="{5C9D1642-7BB4-4D0A-8056-E039643AE14F}" srcOrd="2" destOrd="0" presId="urn:microsoft.com/office/officeart/2005/8/layout/cycle2"/>
    <dgm:cxn modelId="{5C03D101-9353-4853-B2D5-182274015287}" type="presParOf" srcId="{3CA5AB43-8F5C-4A72-94CF-8446BCF894AA}" destId="{5147047C-BAC5-46E8-806E-D1F08D0968EF}" srcOrd="3" destOrd="0" presId="urn:microsoft.com/office/officeart/2005/8/layout/cycle2"/>
    <dgm:cxn modelId="{BE98A123-3DAC-4739-9541-8CF0C1DB1ECE}" type="presParOf" srcId="{5147047C-BAC5-46E8-806E-D1F08D0968EF}" destId="{FBB838C3-1796-4CC2-9C50-9C4B99C4B550}" srcOrd="0" destOrd="0" presId="urn:microsoft.com/office/officeart/2005/8/layout/cycle2"/>
    <dgm:cxn modelId="{7A6A86CB-D0F1-46B2-BBC8-3692AE843F93}" type="presParOf" srcId="{3CA5AB43-8F5C-4A72-94CF-8446BCF894AA}" destId="{CE734A87-3ADD-4E62-A6DC-C6D9EFAE5533}" srcOrd="4" destOrd="0" presId="urn:microsoft.com/office/officeart/2005/8/layout/cycle2"/>
    <dgm:cxn modelId="{06D562D0-73E7-4184-B9A1-40BDBD0C24F2}" type="presParOf" srcId="{3CA5AB43-8F5C-4A72-94CF-8446BCF894AA}" destId="{F3A514CD-59B7-4CA1-B814-7E84D705110B}" srcOrd="5" destOrd="0" presId="urn:microsoft.com/office/officeart/2005/8/layout/cycle2"/>
    <dgm:cxn modelId="{77480DF0-C945-4B16-9BDE-DF457068B993}" type="presParOf" srcId="{F3A514CD-59B7-4CA1-B814-7E84D705110B}" destId="{ABB30BBD-8770-4401-A742-1BE9BD3B94DF}" srcOrd="0" destOrd="0" presId="urn:microsoft.com/office/officeart/2005/8/layout/cycle2"/>
    <dgm:cxn modelId="{2D66A37B-426A-4353-8F53-650DA297F82F}" type="presParOf" srcId="{3CA5AB43-8F5C-4A72-94CF-8446BCF894AA}" destId="{FD0AEF0C-CE62-4C33-AB49-7AD9856E1CAA}" srcOrd="6" destOrd="0" presId="urn:microsoft.com/office/officeart/2005/8/layout/cycle2"/>
    <dgm:cxn modelId="{486D9BB8-77D1-4EBD-B585-D58854A9BB80}" type="presParOf" srcId="{3CA5AB43-8F5C-4A72-94CF-8446BCF894AA}" destId="{443DDBF9-2BFF-4816-8B83-7A4C94A12E41}" srcOrd="7" destOrd="0" presId="urn:microsoft.com/office/officeart/2005/8/layout/cycle2"/>
    <dgm:cxn modelId="{428EEA0D-1B6B-437F-AF9D-8E48A31A6B7C}" type="presParOf" srcId="{443DDBF9-2BFF-4816-8B83-7A4C94A12E41}" destId="{9ECB1AC0-4C80-4614-ACDC-32235C23861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FB200-F440-4BEB-B3CE-1F476777BB23}">
      <dsp:nvSpPr>
        <dsp:cNvPr id="0" name=""/>
        <dsp:cNvSpPr/>
      </dsp:nvSpPr>
      <dsp:spPr>
        <a:xfrm>
          <a:off x="0" y="127932"/>
          <a:ext cx="11684000" cy="1515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kern="1200" dirty="0"/>
            <a:t>Муниципальные программы, утверждаемые в 2026 году</a:t>
          </a:r>
        </a:p>
      </dsp:txBody>
      <dsp:txXfrm>
        <a:off x="73964" y="201896"/>
        <a:ext cx="11536072" cy="1367222"/>
      </dsp:txXfrm>
    </dsp:sp>
    <dsp:sp modelId="{E231B92B-FEF1-4F7C-A9D4-FA5EA66F599C}">
      <dsp:nvSpPr>
        <dsp:cNvPr id="0" name=""/>
        <dsp:cNvSpPr/>
      </dsp:nvSpPr>
      <dsp:spPr>
        <a:xfrm>
          <a:off x="0" y="1643082"/>
          <a:ext cx="11684000" cy="938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0967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900" kern="1200" dirty="0"/>
            <a:t>Согласование на этапе разработки и утверждения с экспертами НМИЦ ТПМ </a:t>
          </a:r>
        </a:p>
      </dsp:txBody>
      <dsp:txXfrm>
        <a:off x="0" y="1643082"/>
        <a:ext cx="11684000" cy="938227"/>
      </dsp:txXfrm>
    </dsp:sp>
    <dsp:sp modelId="{014C6AE3-F59E-4F8F-8A96-011D457D8C4F}">
      <dsp:nvSpPr>
        <dsp:cNvPr id="0" name=""/>
        <dsp:cNvSpPr/>
      </dsp:nvSpPr>
      <dsp:spPr>
        <a:xfrm>
          <a:off x="0" y="2581310"/>
          <a:ext cx="11684000" cy="1515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kern="1200" dirty="0"/>
            <a:t>Ранее утвержденные муниципальные программы</a:t>
          </a:r>
        </a:p>
      </dsp:txBody>
      <dsp:txXfrm>
        <a:off x="73964" y="2655274"/>
        <a:ext cx="11536072" cy="1367222"/>
      </dsp:txXfrm>
    </dsp:sp>
    <dsp:sp modelId="{13FBE499-9FD3-4D48-95E6-15FBC6BCD9F0}">
      <dsp:nvSpPr>
        <dsp:cNvPr id="0" name=""/>
        <dsp:cNvSpPr/>
      </dsp:nvSpPr>
      <dsp:spPr>
        <a:xfrm>
          <a:off x="0" y="4096460"/>
          <a:ext cx="11684000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0967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900" kern="1200" dirty="0"/>
            <a:t>Направление на экспертизу утверждённых ранее программ </a:t>
          </a:r>
        </a:p>
      </dsp:txBody>
      <dsp:txXfrm>
        <a:off x="0" y="4096460"/>
        <a:ext cx="11684000" cy="6127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17870B-ACC2-4A4A-BA60-327186B6E8FF}">
      <dsp:nvSpPr>
        <dsp:cNvPr id="0" name=""/>
        <dsp:cNvSpPr/>
      </dsp:nvSpPr>
      <dsp:spPr>
        <a:xfrm>
          <a:off x="4533524" y="-39582"/>
          <a:ext cx="1802882" cy="1726964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Разработка проекта             МП в МО совместно с ЦОЗиМП</a:t>
          </a:r>
        </a:p>
      </dsp:txBody>
      <dsp:txXfrm>
        <a:off x="4797550" y="213326"/>
        <a:ext cx="1274830" cy="1221148"/>
      </dsp:txXfrm>
    </dsp:sp>
    <dsp:sp modelId="{74029545-17F9-404E-9BC5-1C2C373B1403}">
      <dsp:nvSpPr>
        <dsp:cNvPr id="0" name=""/>
        <dsp:cNvSpPr/>
      </dsp:nvSpPr>
      <dsp:spPr>
        <a:xfrm rot="2700000">
          <a:off x="6111534" y="1403685"/>
          <a:ext cx="360426" cy="553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6127369" y="1476255"/>
        <a:ext cx="252298" cy="332395"/>
      </dsp:txXfrm>
    </dsp:sp>
    <dsp:sp modelId="{5C9D1642-7BB4-4D0A-8056-E039643AE14F}">
      <dsp:nvSpPr>
        <dsp:cNvPr id="0" name=""/>
        <dsp:cNvSpPr/>
      </dsp:nvSpPr>
      <dsp:spPr>
        <a:xfrm>
          <a:off x="6253974" y="1682493"/>
          <a:ext cx="1850271" cy="1771103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Аудит МП  экспертами НМИЦ "ТПМ"        МЗ РФ</a:t>
          </a:r>
        </a:p>
      </dsp:txBody>
      <dsp:txXfrm>
        <a:off x="6524940" y="1941865"/>
        <a:ext cx="1308339" cy="1252359"/>
      </dsp:txXfrm>
    </dsp:sp>
    <dsp:sp modelId="{5147047C-BAC5-46E8-806E-D1F08D0968EF}">
      <dsp:nvSpPr>
        <dsp:cNvPr id="0" name=""/>
        <dsp:cNvSpPr/>
      </dsp:nvSpPr>
      <dsp:spPr>
        <a:xfrm rot="8100000">
          <a:off x="6122222" y="3166093"/>
          <a:ext cx="363685" cy="553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6215349" y="3238318"/>
        <a:ext cx="254580" cy="332395"/>
      </dsp:txXfrm>
    </dsp:sp>
    <dsp:sp modelId="{CE734A87-3ADD-4E62-A6DC-C6D9EFAE5533}">
      <dsp:nvSpPr>
        <dsp:cNvPr id="0" name=""/>
        <dsp:cNvSpPr/>
      </dsp:nvSpPr>
      <dsp:spPr>
        <a:xfrm>
          <a:off x="4542921" y="3451966"/>
          <a:ext cx="1784087" cy="1720448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Корректировка МП с учетом рекомендаций НМИЦ "ТПМ"МЗ РФ</a:t>
          </a:r>
        </a:p>
      </dsp:txBody>
      <dsp:txXfrm>
        <a:off x="4804194" y="3703920"/>
        <a:ext cx="1261541" cy="1216540"/>
      </dsp:txXfrm>
    </dsp:sp>
    <dsp:sp modelId="{F3A514CD-59B7-4CA1-B814-7E84D705110B}">
      <dsp:nvSpPr>
        <dsp:cNvPr id="0" name=""/>
        <dsp:cNvSpPr/>
      </dsp:nvSpPr>
      <dsp:spPr>
        <a:xfrm rot="13500000">
          <a:off x="4388937" y="3175211"/>
          <a:ext cx="372090" cy="553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4484217" y="3325476"/>
        <a:ext cx="260463" cy="332395"/>
      </dsp:txXfrm>
    </dsp:sp>
    <dsp:sp modelId="{FD0AEF0C-CE62-4C33-AB49-7AD9856E1CAA}">
      <dsp:nvSpPr>
        <dsp:cNvPr id="0" name=""/>
        <dsp:cNvSpPr/>
      </dsp:nvSpPr>
      <dsp:spPr>
        <a:xfrm>
          <a:off x="2775081" y="1703873"/>
          <a:ext cx="1831476" cy="1728343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Утверждение МП в МО</a:t>
          </a:r>
        </a:p>
      </dsp:txBody>
      <dsp:txXfrm>
        <a:off x="3043294" y="1956983"/>
        <a:ext cx="1295050" cy="1222123"/>
      </dsp:txXfrm>
    </dsp:sp>
    <dsp:sp modelId="{443DDBF9-2BFF-4816-8B83-7A4C94A12E41}">
      <dsp:nvSpPr>
        <dsp:cNvPr id="0" name=""/>
        <dsp:cNvSpPr/>
      </dsp:nvSpPr>
      <dsp:spPr>
        <a:xfrm rot="18900000">
          <a:off x="4373565" y="1423887"/>
          <a:ext cx="368831" cy="553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389769" y="1573806"/>
        <a:ext cx="258182" cy="332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4C8B090-9EC7-4943-9CE7-4F0A1DE47A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AC16EC-88BA-4E8B-BC01-2AE1E2AA78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37D4D-439E-490F-BBB8-9F7F6D7FB444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8CBE3FF-E18D-4811-A03D-6CEFF2EE31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1C5057-EC8E-42A6-8136-2C3D0789C2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3BCF6-9EFD-4037-B89E-BB9189D4F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551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EE155-F8D8-456E-98BF-1F8259040928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18D3F-64C4-41FD-9852-44DB3B9A2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145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Уважаемые коллеги, добрый день!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18D3F-64C4-41FD-9852-44DB3B9A210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991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700" y="1865313"/>
            <a:ext cx="7061200" cy="2387600"/>
          </a:xfrm>
          <a:prstGeom prst="rect">
            <a:avLst/>
          </a:prstGeom>
        </p:spPr>
        <p:txBody>
          <a:bodyPr anchor="b"/>
          <a:lstStyle>
            <a:lvl1pPr algn="l">
              <a:defRPr sz="5400" b="1">
                <a:solidFill>
                  <a:srgbClr val="005E23"/>
                </a:solidFill>
                <a:latin typeface="+mj-lt"/>
                <a:ea typeface="Source Serif Pro" panose="020406030504050202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700" y="4503738"/>
            <a:ext cx="69723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+mn-lt"/>
                <a:ea typeface="Source Serif Pro" panose="02040603050405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5226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700" y="1865313"/>
            <a:ext cx="7061200" cy="2387600"/>
          </a:xfrm>
          <a:prstGeom prst="rect">
            <a:avLst/>
          </a:prstGeom>
        </p:spPr>
        <p:txBody>
          <a:bodyPr anchor="b"/>
          <a:lstStyle>
            <a:lvl1pPr algn="l">
              <a:defRPr sz="5400" b="1">
                <a:solidFill>
                  <a:srgbClr val="005E23"/>
                </a:solidFill>
                <a:latin typeface="+mj-lt"/>
                <a:ea typeface="Source Serif Pro" panose="020406030504050202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700" y="4503738"/>
            <a:ext cx="69723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+mn-lt"/>
                <a:ea typeface="Source Serif Pro" panose="02040603050405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Рисунок 7">
            <a:extLst>
              <a:ext uri="{FF2B5EF4-FFF2-40B4-BE49-F238E27FC236}">
                <a16:creationId xmlns:a16="http://schemas.microsoft.com/office/drawing/2014/main" id="{5480734A-E606-45B8-B4D8-F9805A1F7D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16800" y="-57600"/>
            <a:ext cx="4730400" cy="6976800"/>
          </a:xfrm>
          <a:custGeom>
            <a:avLst/>
            <a:gdLst>
              <a:gd name="connsiteX0" fmla="*/ 0 w 4730400"/>
              <a:gd name="connsiteY0" fmla="*/ 0 h 6976800"/>
              <a:gd name="connsiteX1" fmla="*/ 4730400 w 4730400"/>
              <a:gd name="connsiteY1" fmla="*/ 0 h 6976800"/>
              <a:gd name="connsiteX2" fmla="*/ 4730400 w 4730400"/>
              <a:gd name="connsiteY2" fmla="*/ 6976800 h 6976800"/>
              <a:gd name="connsiteX3" fmla="*/ 539091 w 4730400"/>
              <a:gd name="connsiteY3" fmla="*/ 6976800 h 6976800"/>
              <a:gd name="connsiteX4" fmla="*/ 123845 w 4730400"/>
              <a:gd name="connsiteY4" fmla="*/ 5193230 h 6976800"/>
              <a:gd name="connsiteX5" fmla="*/ 531806 w 4730400"/>
              <a:gd name="connsiteY5" fmla="*/ 1757934 h 6976800"/>
              <a:gd name="connsiteX6" fmla="*/ 0 w 4730400"/>
              <a:gd name="connsiteY6" fmla="*/ 0 h 69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30400" h="6976800">
                <a:moveTo>
                  <a:pt x="0" y="0"/>
                </a:moveTo>
                <a:lnTo>
                  <a:pt x="4730400" y="0"/>
                </a:lnTo>
                <a:lnTo>
                  <a:pt x="4730400" y="6976800"/>
                </a:lnTo>
                <a:lnTo>
                  <a:pt x="539091" y="6976800"/>
                </a:lnTo>
                <a:cubicBezTo>
                  <a:pt x="415246" y="6631317"/>
                  <a:pt x="211266" y="6344432"/>
                  <a:pt x="123845" y="5193230"/>
                </a:cubicBezTo>
                <a:cubicBezTo>
                  <a:pt x="92277" y="3733168"/>
                  <a:pt x="556089" y="3181372"/>
                  <a:pt x="531806" y="1757934"/>
                </a:cubicBezTo>
                <a:cubicBezTo>
                  <a:pt x="463813" y="1369724"/>
                  <a:pt x="556089" y="725148"/>
                  <a:pt x="0" y="0"/>
                </a:cubicBezTo>
                <a:close/>
              </a:path>
            </a:pathLst>
          </a:custGeom>
          <a:ln w="38100"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0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153" y="264203"/>
            <a:ext cx="10701497" cy="4921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800" b="1">
                <a:solidFill>
                  <a:srgbClr val="005E23"/>
                </a:solidFill>
                <a:latin typeface="+mj-lt"/>
                <a:ea typeface="Source Serif Pro" panose="020406030504050202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000" y="1340189"/>
            <a:ext cx="11684000" cy="4836774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54864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ы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353293-AA35-42C2-B134-92170D2A8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606" y="3314103"/>
            <a:ext cx="5981794" cy="948297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96D410F0-1090-48C8-A1AA-A510A61215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16800" y="-57600"/>
            <a:ext cx="4730400" cy="6976800"/>
          </a:xfrm>
          <a:custGeom>
            <a:avLst/>
            <a:gdLst>
              <a:gd name="connsiteX0" fmla="*/ 0 w 4730400"/>
              <a:gd name="connsiteY0" fmla="*/ 0 h 6976800"/>
              <a:gd name="connsiteX1" fmla="*/ 4730400 w 4730400"/>
              <a:gd name="connsiteY1" fmla="*/ 0 h 6976800"/>
              <a:gd name="connsiteX2" fmla="*/ 4730400 w 4730400"/>
              <a:gd name="connsiteY2" fmla="*/ 6976800 h 6976800"/>
              <a:gd name="connsiteX3" fmla="*/ 539091 w 4730400"/>
              <a:gd name="connsiteY3" fmla="*/ 6976800 h 6976800"/>
              <a:gd name="connsiteX4" fmla="*/ 123845 w 4730400"/>
              <a:gd name="connsiteY4" fmla="*/ 5193230 h 6976800"/>
              <a:gd name="connsiteX5" fmla="*/ 531806 w 4730400"/>
              <a:gd name="connsiteY5" fmla="*/ 1757934 h 6976800"/>
              <a:gd name="connsiteX6" fmla="*/ 0 w 4730400"/>
              <a:gd name="connsiteY6" fmla="*/ 0 h 69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30400" h="6976800">
                <a:moveTo>
                  <a:pt x="0" y="0"/>
                </a:moveTo>
                <a:lnTo>
                  <a:pt x="4730400" y="0"/>
                </a:lnTo>
                <a:lnTo>
                  <a:pt x="4730400" y="6976800"/>
                </a:lnTo>
                <a:lnTo>
                  <a:pt x="539091" y="6976800"/>
                </a:lnTo>
                <a:cubicBezTo>
                  <a:pt x="415246" y="6631317"/>
                  <a:pt x="211266" y="6344432"/>
                  <a:pt x="123845" y="5193230"/>
                </a:cubicBezTo>
                <a:cubicBezTo>
                  <a:pt x="92277" y="3733168"/>
                  <a:pt x="556089" y="3181372"/>
                  <a:pt x="531806" y="1757934"/>
                </a:cubicBezTo>
                <a:cubicBezTo>
                  <a:pt x="463813" y="1369724"/>
                  <a:pt x="556089" y="725148"/>
                  <a:pt x="0" y="0"/>
                </a:cubicBezTo>
                <a:close/>
              </a:path>
            </a:pathLst>
          </a:custGeom>
          <a:ln w="38100"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3739620-1D92-41C4-8EFF-5C92CF0CC8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5901" y="334654"/>
            <a:ext cx="1043699" cy="108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9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CC9EC68-168A-EC5F-1F67-89FBD66B5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32DA1-BEEE-4CCA-9504-5C0064C0141D}" type="datetimeFigureOut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9B5C0BA-2664-728C-9437-22DBC9B3C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AD187F6-1947-F88A-20C8-82B7A617A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58FE8-2C98-4334-8981-1FCC95145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256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406" y="232503"/>
            <a:ext cx="10515600" cy="751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26229"/>
            <a:ext cx="10515600" cy="485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46178D3-C42B-4A9F-9BB4-B09C5DF4CC35}"/>
              </a:ext>
            </a:extLst>
          </p:cNvPr>
          <p:cNvSpPr/>
          <p:nvPr userDrawn="1"/>
        </p:nvSpPr>
        <p:spPr>
          <a:xfrm>
            <a:off x="0" y="0"/>
            <a:ext cx="36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66D266E-FABE-499F-8B71-A8A5DC60C731}"/>
              </a:ext>
            </a:extLst>
          </p:cNvPr>
          <p:cNvSpPr/>
          <p:nvPr userDrawn="1"/>
        </p:nvSpPr>
        <p:spPr>
          <a:xfrm>
            <a:off x="11832000" y="0"/>
            <a:ext cx="36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13123A4-A738-48E5-95EB-160F3DFE506D}"/>
              </a:ext>
            </a:extLst>
          </p:cNvPr>
          <p:cNvSpPr/>
          <p:nvPr userDrawn="1"/>
        </p:nvSpPr>
        <p:spPr>
          <a:xfrm>
            <a:off x="11832000" y="6498000"/>
            <a:ext cx="36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79830FF-B5A5-40C3-BB78-5BEBEB56105D}"/>
              </a:ext>
            </a:extLst>
          </p:cNvPr>
          <p:cNvSpPr/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E185D71-D01F-4A3B-B1F5-D852113E915B}"/>
              </a:ext>
            </a:extLst>
          </p:cNvPr>
          <p:cNvCxnSpPr/>
          <p:nvPr userDrawn="1"/>
        </p:nvCxnSpPr>
        <p:spPr>
          <a:xfrm>
            <a:off x="360000" y="0"/>
            <a:ext cx="0" cy="6858000"/>
          </a:xfrm>
          <a:prstGeom prst="line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4A6323B-FADE-4465-B21D-375704A7DE2B}"/>
              </a:ext>
            </a:extLst>
          </p:cNvPr>
          <p:cNvCxnSpPr/>
          <p:nvPr userDrawn="1"/>
        </p:nvCxnSpPr>
        <p:spPr>
          <a:xfrm>
            <a:off x="11832000" y="0"/>
            <a:ext cx="0" cy="6858000"/>
          </a:xfrm>
          <a:prstGeom prst="line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CC10E37-7D41-4283-9D1E-DE79481B40AA}"/>
              </a:ext>
            </a:extLst>
          </p:cNvPr>
          <p:cNvCxnSpPr/>
          <p:nvPr userDrawn="1"/>
        </p:nvCxnSpPr>
        <p:spPr>
          <a:xfrm>
            <a:off x="0" y="360000"/>
            <a:ext cx="12192000" cy="0"/>
          </a:xfrm>
          <a:prstGeom prst="line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F259E6C-AB77-49BA-9883-57AEE24F0414}"/>
              </a:ext>
            </a:extLst>
          </p:cNvPr>
          <p:cNvCxnSpPr/>
          <p:nvPr userDrawn="1"/>
        </p:nvCxnSpPr>
        <p:spPr>
          <a:xfrm>
            <a:off x="0" y="6498000"/>
            <a:ext cx="12192000" cy="0"/>
          </a:xfrm>
          <a:prstGeom prst="line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D46A96E-355E-477D-BF08-EF24467CF4A5}"/>
              </a:ext>
            </a:extLst>
          </p:cNvPr>
          <p:cNvCxnSpPr/>
          <p:nvPr userDrawn="1"/>
        </p:nvCxnSpPr>
        <p:spPr>
          <a:xfrm>
            <a:off x="2656837" y="0"/>
            <a:ext cx="0" cy="6858000"/>
          </a:xfrm>
          <a:prstGeom prst="line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7A046643-1128-475A-81EA-F477FAC36D55}"/>
              </a:ext>
            </a:extLst>
          </p:cNvPr>
          <p:cNvCxnSpPr/>
          <p:nvPr userDrawn="1"/>
        </p:nvCxnSpPr>
        <p:spPr>
          <a:xfrm>
            <a:off x="4944874" y="0"/>
            <a:ext cx="0" cy="6858000"/>
          </a:xfrm>
          <a:prstGeom prst="line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8116A0C2-CF90-42BC-8371-1F5EDCE321C9}"/>
              </a:ext>
            </a:extLst>
          </p:cNvPr>
          <p:cNvCxnSpPr/>
          <p:nvPr userDrawn="1"/>
        </p:nvCxnSpPr>
        <p:spPr>
          <a:xfrm>
            <a:off x="7237311" y="0"/>
            <a:ext cx="0" cy="6858000"/>
          </a:xfrm>
          <a:prstGeom prst="line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05F90F38-42D9-4103-A301-09D770E6CDAB}"/>
              </a:ext>
            </a:extLst>
          </p:cNvPr>
          <p:cNvCxnSpPr/>
          <p:nvPr userDrawn="1"/>
        </p:nvCxnSpPr>
        <p:spPr>
          <a:xfrm>
            <a:off x="9529747" y="0"/>
            <a:ext cx="0" cy="6858000"/>
          </a:xfrm>
          <a:prstGeom prst="line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752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88" r:id="rId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mp@gnicpm.ru" TargetMode="External"/><Relationship Id="rId2" Type="http://schemas.openxmlformats.org/officeDocument/2006/relationships/hyperlink" Target="https://gnicpm.ru/zdorove-dlya-kazhdogo/municzipalnye-programmy-ukrepleniya-obshhestvennogo-zdorovya.html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15C586-8518-4CD5-97B9-5323A5252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" y="2201369"/>
            <a:ext cx="7061200" cy="2376727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Алгоритм работы с муниципалитетами по запросу программ, анализу, внесению замечаний и коррективе программ, утверждаемых в текущем году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C9F3C1-0A5B-42E8-BA64-6F35A714B0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574" y="5532660"/>
            <a:ext cx="6972300" cy="455386"/>
          </a:xfrm>
        </p:spPr>
        <p:txBody>
          <a:bodyPr>
            <a:noAutofit/>
          </a:bodyPr>
          <a:lstStyle/>
          <a:p>
            <a:r>
              <a:rPr lang="ru-RU" sz="2400" b="1" dirty="0"/>
              <a:t>Концевая Анна Васильевна </a:t>
            </a:r>
          </a:p>
          <a:p>
            <a:endParaRPr lang="ru-RU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455654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571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FFBC823-2009-4B76-8B13-868B002BD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Муниципальные программы укрепления общественного здоровья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628F639C-3601-4A38-B472-6B1ED7FD27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4001066"/>
              </p:ext>
            </p:extLst>
          </p:nvPr>
        </p:nvGraphicFramePr>
        <p:xfrm>
          <a:off x="254000" y="1339850"/>
          <a:ext cx="11684000" cy="4837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617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C0848E9-15E3-A3E6-E70A-74D869FCF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809" y="0"/>
            <a:ext cx="10920191" cy="492125"/>
          </a:xfrm>
        </p:spPr>
        <p:txBody>
          <a:bodyPr>
            <a:normAutofit fontScale="90000"/>
          </a:bodyPr>
          <a:lstStyle/>
          <a:p>
            <a:r>
              <a:rPr lang="ru-RU" dirty="0"/>
              <a:t>Алгоритм работы с муниципалитетами по запросу программ, анализу, внесению замечаний и коррективе программ, утверждаемых в текущем году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D5F88CC3-3B33-3C84-0BAB-C39AEECFEB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2169435"/>
              </p:ext>
            </p:extLst>
          </p:nvPr>
        </p:nvGraphicFramePr>
        <p:xfrm>
          <a:off x="682752" y="1219200"/>
          <a:ext cx="10879328" cy="5132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4480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B921A-A8CF-4AE2-C89D-03104788E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Этап 1. Разработка/обновление муниципальных программ совместно с </a:t>
            </a:r>
            <a:r>
              <a:rPr lang="ru-RU" dirty="0" err="1"/>
              <a:t>ЦОЗиМП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099B41-9F7B-1479-B719-5E517BDB0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Назначение координатора от МО и </a:t>
            </a:r>
            <a:r>
              <a:rPr lang="ru-RU" dirty="0" err="1"/>
              <a:t>ЦОЗиМП</a:t>
            </a:r>
            <a:r>
              <a:rPr lang="ru-RU" dirty="0"/>
              <a:t> для взаимодействия в процессе разработки, корректировки, утверждения и мониторинга муниципальных программ (МП). Алгоритм действий специалистов </a:t>
            </a:r>
            <a:r>
              <a:rPr lang="ru-RU" u="sng" dirty="0" err="1"/>
              <a:t>ЦОЗиМП</a:t>
            </a:r>
            <a:r>
              <a:rPr lang="ru-RU" dirty="0"/>
              <a:t> в процессе разработки/обновления муниципальных программ укрепления общественного здоровья региона в соответствии с Методическими рекомендациями «Внедрение модельных муниципальных программ укрепления здоровья населения»</a:t>
            </a:r>
            <a:r>
              <a:rPr lang="ru-RU" b="1" dirty="0"/>
              <a:t> </a:t>
            </a:r>
            <a:r>
              <a:rPr lang="ru-RU" u="sng" dirty="0">
                <a:hlinkClick r:id="rId2"/>
              </a:rPr>
              <a:t>https://gnicpm.ru/zdorove-dlya-kazhdogo/municzipalnye-programmy-ukrepleniya-obshhestvennogo-zdorovya.html</a:t>
            </a:r>
            <a:r>
              <a:rPr lang="ru-RU" dirty="0"/>
              <a:t>). </a:t>
            </a:r>
          </a:p>
          <a:p>
            <a:pPr algn="just"/>
            <a:r>
              <a:rPr lang="ru-RU" dirty="0"/>
              <a:t>Направление утверждаемых в текущем году проектов муниципальных программ (рабочий вариант в формате </a:t>
            </a:r>
            <a:r>
              <a:rPr lang="en-US" dirty="0"/>
              <a:t>Word</a:t>
            </a:r>
            <a:r>
              <a:rPr lang="ru-RU" dirty="0"/>
              <a:t>) в </a:t>
            </a:r>
            <a:r>
              <a:rPr lang="ru-RU" u="sng" dirty="0"/>
              <a:t>ФГБУ «НМИЦ ТПМ» Минздрава России официальным письмом на имя директора Драпкиной О.М. </a:t>
            </a:r>
            <a:r>
              <a:rPr lang="ru-RU" dirty="0"/>
              <a:t>для проведения экспертной оценки (с указанием контактного лица для дальнейшего взаимодействия) на эл. почту ФГБУ «НМИЦ ТПМ» Минздрава России </a:t>
            </a:r>
            <a:r>
              <a:rPr lang="ru-RU" b="1" dirty="0">
                <a:hlinkClick r:id="rId3"/>
              </a:rPr>
              <a:t>mp@gnicpm.ru</a:t>
            </a:r>
            <a:r>
              <a:rPr lang="ru-RU" b="1" dirty="0"/>
              <a:t> 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Срок: 30 марта 2026 г. (1 квартал) и далее по мере формирования новых программ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840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C46374-FDAC-5A22-F862-E1D227B74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Этап 2. Аудит МП и формирование рекомендаций экспертами ФГБУ «НМИЦ ТПМ» МЗ РФ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F105F6-1B25-4EAF-1FE6-A11581F63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Проведение экспертами ФГБУ «НМИЦ ТПМ» МЗ РФ аудита МП (анализ и оценка).</a:t>
            </a:r>
          </a:p>
          <a:p>
            <a:r>
              <a:rPr lang="ru-RU" dirty="0"/>
              <a:t>По итогам анализа формулируются замечания и рекомендации. Они касаются как структуры, паспорта программы, так и целеполагания, формулировки задач, целевых показателей, плана мероприятий, мониторинга и оценки МП.</a:t>
            </a:r>
          </a:p>
          <a:p>
            <a:r>
              <a:rPr lang="ru-RU" dirty="0"/>
              <a:t>Свод замечаний и предложений направляется официальным письмом для доработки программ.</a:t>
            </a:r>
          </a:p>
          <a:p>
            <a:r>
              <a:rPr lang="ru-RU" dirty="0"/>
              <a:t>Сроки: 3 рабочих дня с момента получения МП</a:t>
            </a:r>
          </a:p>
          <a:p>
            <a:r>
              <a:rPr lang="ru-RU" dirty="0"/>
              <a:t>Ответственный исполнитель: ФГБУ «НМИЦ ТПМ» МЗ РФ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8026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B9843A-1A08-A628-AE27-7D452BE39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Этап 3. Корректировка МП с учетом рекомендаций ФГБУ «НМИЦ ТПМ» МЗ РФ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F6FD03-8618-01E9-8A9E-4E6F6354C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Внесение замечаний и предложений ФГБУ «НМИЦ ТПМ» МЗ РФ в МП ответственными исполнителями МО и  </a:t>
            </a:r>
            <a:r>
              <a:rPr lang="ru-RU" dirty="0" err="1"/>
              <a:t>ЦОЗиМП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2314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33B0F-0075-CEBF-16B7-4A496FC89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Этап 4. Утверждение МП в МО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9FDD9A-8EB2-435C-9F75-4A4477620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Проведение обсуждения и утверждения МП на уровне Администрации МО. </a:t>
            </a:r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После внесения правок ФГБУ «НМИЦ ТПМ» МЗ РФ осуществляет последующий мониторинг реализации и при необходимости оказывает дополнительную методическую поддержку.</a:t>
            </a:r>
          </a:p>
          <a:p>
            <a:pPr marL="0" indent="0">
              <a:buNone/>
            </a:pP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473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799AC-8BAE-43D8-83DD-9AADC360B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Ранее утвержденные муниципальные программы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B00066-D1AC-4489-B845-494973143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Направление в плановом порядке для экспертизы в НМИЦ ТПМ</a:t>
            </a:r>
          </a:p>
          <a:p>
            <a:r>
              <a:rPr lang="ru-RU" dirty="0"/>
              <a:t>Экспертиза в НМИЦ ТПМ и направление замечаний и предложений для учета в текущей работе</a:t>
            </a:r>
          </a:p>
          <a:p>
            <a:r>
              <a:rPr lang="ru-RU" dirty="0"/>
              <a:t>Учет полученных замечаний при последующем переутверждении или дополнении программ</a:t>
            </a:r>
          </a:p>
          <a:p>
            <a:r>
              <a:rPr lang="ru-RU" dirty="0"/>
              <a:t>Формирование сводного аналитического отчета по муниципальным программам</a:t>
            </a:r>
          </a:p>
        </p:txBody>
      </p:sp>
    </p:spTree>
    <p:extLst>
      <p:ext uri="{BB962C8B-B14F-4D97-AF65-F5344CB8AC3E}">
        <p14:creationId xmlns:p14="http://schemas.microsoft.com/office/powerpoint/2010/main" val="877898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290D9-4972-4192-8532-CD77684DA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Методические рекомендации по оценке качества муниципальных программ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F10710-D90D-4F67-86C2-5DA86B6C9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Критерии оценки качества программ</a:t>
            </a:r>
          </a:p>
          <a:p>
            <a:r>
              <a:rPr lang="ru-RU" dirty="0"/>
              <a:t>Методология анализа программ</a:t>
            </a:r>
          </a:p>
          <a:p>
            <a:r>
              <a:rPr lang="ru-RU" dirty="0"/>
              <a:t>Готовность к 1.04.2026</a:t>
            </a:r>
          </a:p>
        </p:txBody>
      </p:sp>
    </p:spTree>
    <p:extLst>
      <p:ext uri="{BB962C8B-B14F-4D97-AF65-F5344CB8AC3E}">
        <p14:creationId xmlns:p14="http://schemas.microsoft.com/office/powerpoint/2010/main" val="2770803015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НМИЦ">
      <a:dk1>
        <a:srgbClr val="0C0C0C"/>
      </a:dk1>
      <a:lt1>
        <a:sysClr val="window" lastClr="FFFFFF"/>
      </a:lt1>
      <a:dk2>
        <a:srgbClr val="005E23"/>
      </a:dk2>
      <a:lt2>
        <a:srgbClr val="EAE9E2"/>
      </a:lt2>
      <a:accent1>
        <a:srgbClr val="005E23"/>
      </a:accent1>
      <a:accent2>
        <a:srgbClr val="CBAB54"/>
      </a:accent2>
      <a:accent3>
        <a:srgbClr val="2C8002"/>
      </a:accent3>
      <a:accent4>
        <a:srgbClr val="7F6000"/>
      </a:accent4>
      <a:accent5>
        <a:srgbClr val="A8D08D"/>
      </a:accent5>
      <a:accent6>
        <a:srgbClr val="008732"/>
      </a:accent6>
      <a:hlink>
        <a:srgbClr val="0563C1"/>
      </a:hlink>
      <a:folHlink>
        <a:srgbClr val="954F72"/>
      </a:folHlink>
    </a:clrScheme>
    <a:fontScheme name="НМИЦ">
      <a:majorFont>
        <a:latin typeface="Source Serif Pro"/>
        <a:ea typeface=""/>
        <a:cs typeface=""/>
      </a:majorFont>
      <a:minorFont>
        <a:latin typeface="Source Serif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10777</TotalTime>
  <Words>498</Words>
  <Application>Microsoft Office PowerPoint</Application>
  <PresentationFormat>Широкоэкранный</PresentationFormat>
  <Paragraphs>40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Source Serif Pro</vt:lpstr>
      <vt:lpstr>1_Тема Office</vt:lpstr>
      <vt:lpstr>Алгоритм работы с муниципалитетами по запросу программ, анализу, внесению замечаний и коррективе программ, утверждаемых в текущем году</vt:lpstr>
      <vt:lpstr>Муниципальные программы укрепления общественного здоровья</vt:lpstr>
      <vt:lpstr>Алгоритм работы с муниципалитетами по запросу программ, анализу, внесению замечаний и коррективе программ, утверждаемых в текущем году</vt:lpstr>
      <vt:lpstr>Этап 1. Разработка/обновление муниципальных программ совместно с ЦОЗиМП </vt:lpstr>
      <vt:lpstr>Этап 2. Аудит МП и формирование рекомендаций экспертами ФГБУ «НМИЦ ТПМ» МЗ РФ</vt:lpstr>
      <vt:lpstr>Этап 3. Корректировка МП с учетом рекомендаций ФГБУ «НМИЦ ТПМ» МЗ РФ</vt:lpstr>
      <vt:lpstr>Этап 4. Утверждение МП в МО</vt:lpstr>
      <vt:lpstr>Ранее утвержденные муниципальные программы </vt:lpstr>
      <vt:lpstr>Методические рекомендации по оценке качества муниципальных программ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Ким Ольга</dc:creator>
  <cp:lastModifiedBy>user</cp:lastModifiedBy>
  <cp:revision>300</cp:revision>
  <cp:lastPrinted>2022-03-05T09:10:30Z</cp:lastPrinted>
  <dcterms:created xsi:type="dcterms:W3CDTF">2021-09-06T10:21:13Z</dcterms:created>
  <dcterms:modified xsi:type="dcterms:W3CDTF">2026-03-12T09:05:39Z</dcterms:modified>
</cp:coreProperties>
</file>