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notesMasterIdLst>
    <p:notesMasterId r:id="rId12"/>
  </p:notesMasterIdLst>
  <p:handoutMasterIdLst>
    <p:handoutMasterId r:id="rId13"/>
  </p:handoutMasterIdLst>
  <p:sldIdLst>
    <p:sldId id="373" r:id="rId2"/>
    <p:sldId id="376" r:id="rId3"/>
    <p:sldId id="377" r:id="rId4"/>
    <p:sldId id="378" r:id="rId5"/>
    <p:sldId id="375" r:id="rId6"/>
    <p:sldId id="379" r:id="rId7"/>
    <p:sldId id="381" r:id="rId8"/>
    <p:sldId id="382" r:id="rId9"/>
    <p:sldId id="383" r:id="rId10"/>
    <p:sldId id="261" r:id="rId1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услан Шепель" initials="РШ" lastIdx="1" clrIdx="0"/>
  <p:cmAuthor id="2" name="Руслан Шепель" initials="РШ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A7A"/>
    <a:srgbClr val="005E23"/>
    <a:srgbClr val="C7C7C7"/>
    <a:srgbClr val="005E22"/>
    <a:srgbClr val="FFCCFF"/>
    <a:srgbClr val="CCFF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1D45AB-395E-4526-9264-2133C412D3F4}" v="9" dt="2026-03-10T17:30:26.322"/>
    <p1510:client id="{8F07C98B-B8EF-4F65-B24F-7CC61995A81C}" v="33" dt="2026-03-11T02:28:48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6" autoAdjust="0"/>
    <p:restoredTop sz="58744" autoAdjust="0"/>
  </p:normalViewPr>
  <p:slideViewPr>
    <p:cSldViewPr snapToGrid="0">
      <p:cViewPr varScale="1">
        <p:scale>
          <a:sx n="90" d="100"/>
          <a:sy n="90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2" d="100"/>
          <a:sy n="112" d="100"/>
        </p:scale>
        <p:origin x="518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4C8B090-9EC7-4943-9CE7-4F0A1DE47A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AC16EC-88BA-4E8B-BC01-2AE1E2AA78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37D4D-439E-490F-BBB8-9F7F6D7FB444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CBE3FF-E18D-4811-A03D-6CEFF2EE31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1C5057-EC8E-42A6-8136-2C3D0789C2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3BCF6-9EFD-4037-B89E-BB9189D4F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551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EE155-F8D8-456E-98BF-1F8259040928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18D3F-64C4-41FD-9852-44DB3B9A2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14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Уважаемые коллеги, добрый день!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18D3F-64C4-41FD-9852-44DB3B9A21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99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" y="1865313"/>
            <a:ext cx="7061200" cy="2387600"/>
          </a:xfrm>
          <a:prstGeom prst="rect">
            <a:avLst/>
          </a:prstGeom>
        </p:spPr>
        <p:txBody>
          <a:bodyPr anchor="b"/>
          <a:lstStyle>
            <a:lvl1pPr algn="l">
              <a:defRPr sz="5400" b="1">
                <a:solidFill>
                  <a:srgbClr val="005E23"/>
                </a:solidFill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" y="4503738"/>
            <a:ext cx="69723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Source Serif Pro" panose="020406030504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5226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00" y="1865313"/>
            <a:ext cx="7061200" cy="2387600"/>
          </a:xfrm>
          <a:prstGeom prst="rect">
            <a:avLst/>
          </a:prstGeom>
        </p:spPr>
        <p:txBody>
          <a:bodyPr anchor="b"/>
          <a:lstStyle>
            <a:lvl1pPr algn="l">
              <a:defRPr sz="5400" b="1">
                <a:solidFill>
                  <a:srgbClr val="005E23"/>
                </a:solidFill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" y="4503738"/>
            <a:ext cx="69723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Source Serif Pro" panose="02040603050405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Рисунок 7">
            <a:extLst>
              <a:ext uri="{FF2B5EF4-FFF2-40B4-BE49-F238E27FC236}">
                <a16:creationId xmlns:a16="http://schemas.microsoft.com/office/drawing/2014/main" id="{5480734A-E606-45B8-B4D8-F9805A1F7D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6800" y="-57600"/>
            <a:ext cx="4730400" cy="6976800"/>
          </a:xfrm>
          <a:custGeom>
            <a:avLst/>
            <a:gdLst>
              <a:gd name="connsiteX0" fmla="*/ 0 w 4730400"/>
              <a:gd name="connsiteY0" fmla="*/ 0 h 6976800"/>
              <a:gd name="connsiteX1" fmla="*/ 4730400 w 4730400"/>
              <a:gd name="connsiteY1" fmla="*/ 0 h 6976800"/>
              <a:gd name="connsiteX2" fmla="*/ 4730400 w 4730400"/>
              <a:gd name="connsiteY2" fmla="*/ 6976800 h 6976800"/>
              <a:gd name="connsiteX3" fmla="*/ 539091 w 4730400"/>
              <a:gd name="connsiteY3" fmla="*/ 6976800 h 6976800"/>
              <a:gd name="connsiteX4" fmla="*/ 123845 w 4730400"/>
              <a:gd name="connsiteY4" fmla="*/ 5193230 h 6976800"/>
              <a:gd name="connsiteX5" fmla="*/ 531806 w 4730400"/>
              <a:gd name="connsiteY5" fmla="*/ 1757934 h 6976800"/>
              <a:gd name="connsiteX6" fmla="*/ 0 w 4730400"/>
              <a:gd name="connsiteY6" fmla="*/ 0 h 69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0400" h="6976800">
                <a:moveTo>
                  <a:pt x="0" y="0"/>
                </a:moveTo>
                <a:lnTo>
                  <a:pt x="4730400" y="0"/>
                </a:lnTo>
                <a:lnTo>
                  <a:pt x="4730400" y="6976800"/>
                </a:lnTo>
                <a:lnTo>
                  <a:pt x="539091" y="6976800"/>
                </a:lnTo>
                <a:cubicBezTo>
                  <a:pt x="415246" y="6631317"/>
                  <a:pt x="211266" y="6344432"/>
                  <a:pt x="123845" y="5193230"/>
                </a:cubicBezTo>
                <a:cubicBezTo>
                  <a:pt x="92277" y="3733168"/>
                  <a:pt x="556089" y="3181372"/>
                  <a:pt x="531806" y="1757934"/>
                </a:cubicBezTo>
                <a:cubicBezTo>
                  <a:pt x="463813" y="1369724"/>
                  <a:pt x="556089" y="725148"/>
                  <a:pt x="0" y="0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0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153" y="264203"/>
            <a:ext cx="10701497" cy="4921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800" b="1">
                <a:solidFill>
                  <a:srgbClr val="005E23"/>
                </a:solidFill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1340189"/>
            <a:ext cx="11684000" cy="4836774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5486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ы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53293-AA35-42C2-B134-92170D2A8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06" y="3314103"/>
            <a:ext cx="5981794" cy="94829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96D410F0-1090-48C8-A1AA-A510A61215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16800" y="-57600"/>
            <a:ext cx="4730400" cy="6976800"/>
          </a:xfrm>
          <a:custGeom>
            <a:avLst/>
            <a:gdLst>
              <a:gd name="connsiteX0" fmla="*/ 0 w 4730400"/>
              <a:gd name="connsiteY0" fmla="*/ 0 h 6976800"/>
              <a:gd name="connsiteX1" fmla="*/ 4730400 w 4730400"/>
              <a:gd name="connsiteY1" fmla="*/ 0 h 6976800"/>
              <a:gd name="connsiteX2" fmla="*/ 4730400 w 4730400"/>
              <a:gd name="connsiteY2" fmla="*/ 6976800 h 6976800"/>
              <a:gd name="connsiteX3" fmla="*/ 539091 w 4730400"/>
              <a:gd name="connsiteY3" fmla="*/ 6976800 h 6976800"/>
              <a:gd name="connsiteX4" fmla="*/ 123845 w 4730400"/>
              <a:gd name="connsiteY4" fmla="*/ 5193230 h 6976800"/>
              <a:gd name="connsiteX5" fmla="*/ 531806 w 4730400"/>
              <a:gd name="connsiteY5" fmla="*/ 1757934 h 6976800"/>
              <a:gd name="connsiteX6" fmla="*/ 0 w 4730400"/>
              <a:gd name="connsiteY6" fmla="*/ 0 h 69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0400" h="6976800">
                <a:moveTo>
                  <a:pt x="0" y="0"/>
                </a:moveTo>
                <a:lnTo>
                  <a:pt x="4730400" y="0"/>
                </a:lnTo>
                <a:lnTo>
                  <a:pt x="4730400" y="6976800"/>
                </a:lnTo>
                <a:lnTo>
                  <a:pt x="539091" y="6976800"/>
                </a:lnTo>
                <a:cubicBezTo>
                  <a:pt x="415246" y="6631317"/>
                  <a:pt x="211266" y="6344432"/>
                  <a:pt x="123845" y="5193230"/>
                </a:cubicBezTo>
                <a:cubicBezTo>
                  <a:pt x="92277" y="3733168"/>
                  <a:pt x="556089" y="3181372"/>
                  <a:pt x="531806" y="1757934"/>
                </a:cubicBezTo>
                <a:cubicBezTo>
                  <a:pt x="463813" y="1369724"/>
                  <a:pt x="556089" y="725148"/>
                  <a:pt x="0" y="0"/>
                </a:cubicBezTo>
                <a:close/>
              </a:path>
            </a:pathLst>
          </a:custGeom>
          <a:ln w="3810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739620-1D92-41C4-8EFF-5C92CF0CC8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01" y="334654"/>
            <a:ext cx="1043699" cy="108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CC9EC68-168A-EC5F-1F67-89FBD66B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32DA1-BEEE-4CCA-9504-5C0064C0141D}" type="datetimeFigureOut">
              <a:rPr lang="ru-RU"/>
              <a:pPr>
                <a:defRPr/>
              </a:pPr>
              <a:t>12.03.2026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B5C0BA-2664-728C-9437-22DBC9B3C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D187F6-1947-F88A-20C8-82B7A617A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58FE8-2C98-4334-8981-1FCC95145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25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406" y="232503"/>
            <a:ext cx="10515600" cy="751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26229"/>
            <a:ext cx="10515600" cy="4850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6178D3-C42B-4A9F-9BB4-B09C5DF4CC35}"/>
              </a:ext>
            </a:extLst>
          </p:cNvPr>
          <p:cNvSpPr/>
          <p:nvPr userDrawn="1"/>
        </p:nvSpPr>
        <p:spPr>
          <a:xfrm>
            <a:off x="0" y="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66D266E-FABE-499F-8B71-A8A5DC60C731}"/>
              </a:ext>
            </a:extLst>
          </p:cNvPr>
          <p:cNvSpPr/>
          <p:nvPr userDrawn="1"/>
        </p:nvSpPr>
        <p:spPr>
          <a:xfrm>
            <a:off x="11832000" y="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13123A4-A738-48E5-95EB-160F3DFE506D}"/>
              </a:ext>
            </a:extLst>
          </p:cNvPr>
          <p:cNvSpPr/>
          <p:nvPr userDrawn="1"/>
        </p:nvSpPr>
        <p:spPr>
          <a:xfrm>
            <a:off x="11832000" y="649800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79830FF-B5A5-40C3-BB78-5BEBEB56105D}"/>
              </a:ext>
            </a:extLst>
          </p:cNvPr>
          <p:cNvSpPr/>
          <p:nvPr userDrawn="1"/>
        </p:nvSpPr>
        <p:spPr>
          <a:xfrm>
            <a:off x="0" y="6498000"/>
            <a:ext cx="360000" cy="36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E185D71-D01F-4A3B-B1F5-D852113E915B}"/>
              </a:ext>
            </a:extLst>
          </p:cNvPr>
          <p:cNvCxnSpPr/>
          <p:nvPr userDrawn="1"/>
        </p:nvCxnSpPr>
        <p:spPr>
          <a:xfrm>
            <a:off x="360000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4A6323B-FADE-4465-B21D-375704A7DE2B}"/>
              </a:ext>
            </a:extLst>
          </p:cNvPr>
          <p:cNvCxnSpPr/>
          <p:nvPr userDrawn="1"/>
        </p:nvCxnSpPr>
        <p:spPr>
          <a:xfrm>
            <a:off x="11832000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CC10E37-7D41-4283-9D1E-DE79481B40AA}"/>
              </a:ext>
            </a:extLst>
          </p:cNvPr>
          <p:cNvCxnSpPr/>
          <p:nvPr userDrawn="1"/>
        </p:nvCxnSpPr>
        <p:spPr>
          <a:xfrm>
            <a:off x="0" y="360000"/>
            <a:ext cx="12192000" cy="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F259E6C-AB77-49BA-9883-57AEE24F0414}"/>
              </a:ext>
            </a:extLst>
          </p:cNvPr>
          <p:cNvCxnSpPr/>
          <p:nvPr userDrawn="1"/>
        </p:nvCxnSpPr>
        <p:spPr>
          <a:xfrm>
            <a:off x="0" y="6498000"/>
            <a:ext cx="12192000" cy="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D46A96E-355E-477D-BF08-EF24467CF4A5}"/>
              </a:ext>
            </a:extLst>
          </p:cNvPr>
          <p:cNvCxnSpPr/>
          <p:nvPr userDrawn="1"/>
        </p:nvCxnSpPr>
        <p:spPr>
          <a:xfrm>
            <a:off x="2656837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A046643-1128-475A-81EA-F477FAC36D55}"/>
              </a:ext>
            </a:extLst>
          </p:cNvPr>
          <p:cNvCxnSpPr/>
          <p:nvPr userDrawn="1"/>
        </p:nvCxnSpPr>
        <p:spPr>
          <a:xfrm>
            <a:off x="4944874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116A0C2-CF90-42BC-8371-1F5EDCE321C9}"/>
              </a:ext>
            </a:extLst>
          </p:cNvPr>
          <p:cNvCxnSpPr/>
          <p:nvPr userDrawn="1"/>
        </p:nvCxnSpPr>
        <p:spPr>
          <a:xfrm>
            <a:off x="7237311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5F90F38-42D9-4103-A301-09D770E6CDAB}"/>
              </a:ext>
            </a:extLst>
          </p:cNvPr>
          <p:cNvCxnSpPr/>
          <p:nvPr userDrawn="1"/>
        </p:nvCxnSpPr>
        <p:spPr>
          <a:xfrm>
            <a:off x="9529747" y="0"/>
            <a:ext cx="0" cy="6858000"/>
          </a:xfrm>
          <a:prstGeom prst="line">
            <a:avLst/>
          </a:prstGeom>
          <a:ln w="95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752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88" r:id="rId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15C586-8518-4CD5-97B9-5323A5252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1981913"/>
            <a:ext cx="7061200" cy="2376727"/>
          </a:xfrm>
        </p:spPr>
        <p:txBody>
          <a:bodyPr>
            <a:normAutofit/>
          </a:bodyPr>
          <a:lstStyle/>
          <a:p>
            <a:r>
              <a:rPr lang="ru-RU" sz="3200" dirty="0"/>
              <a:t>Ежеквартальный мониторинг результата по муниципальным программам укрепления здоровья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C9F3C1-0A5B-42E8-BA64-6F35A714B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0" y="5125964"/>
            <a:ext cx="6972300" cy="455386"/>
          </a:xfrm>
        </p:spPr>
        <p:txBody>
          <a:bodyPr>
            <a:noAutofit/>
          </a:bodyPr>
          <a:lstStyle/>
          <a:p>
            <a:r>
              <a:rPr lang="ru-RU" sz="2400" b="1" dirty="0"/>
              <a:t>Муканеева Динара Камиловна </a:t>
            </a:r>
          </a:p>
          <a:p>
            <a:r>
              <a:rPr lang="ru-RU" dirty="0"/>
              <a:t>старший научный сотрудник, к.м.н. </a:t>
            </a:r>
          </a:p>
          <a:p>
            <a:endParaRPr lang="ru-RU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25000"/>
                    <a:lumOff val="75000"/>
                  </a:schemeClr>
                </a:solidFill>
              </a:rPr>
              <a:t>11 марта 2026 </a:t>
            </a:r>
          </a:p>
          <a:p>
            <a:endParaRPr lang="ru-RU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55654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571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F21DE5B5-B40D-788D-C031-C42F417DD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455246"/>
            <a:ext cx="11684000" cy="4836774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В рамках реализации Федерального проекта «Здоровье для каждого» Национального проекта «Продолжительная и активная жизнь» разработан мониторинг ежеквартального отчета по результату </a:t>
            </a:r>
            <a:r>
              <a:rPr lang="ru-RU" sz="2400" i="1" dirty="0"/>
              <a:t>«В субъектах РФ в каждом муниципальном образовании (для городов федерального значения в каждом административном округе или районе) разработаны и реализованы программы по укреплению здоровья» </a:t>
            </a:r>
            <a:r>
              <a:rPr lang="ru-RU" sz="2400" dirty="0"/>
              <a:t>в автоматизированной системе мониторинга медицинской статистики (АСММС) ФГБУ «ЦНИИОИЗ» Минздрава России. </a:t>
            </a:r>
          </a:p>
        </p:txBody>
      </p:sp>
    </p:spTree>
    <p:extLst>
      <p:ext uri="{BB962C8B-B14F-4D97-AF65-F5344CB8AC3E}">
        <p14:creationId xmlns:p14="http://schemas.microsoft.com/office/powerpoint/2010/main" val="38806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FFF53-FF2A-D63A-AE49-8B55BB5D0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5B4F3DF-F1AC-045B-EB4C-B32C6FB5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Форма ежеквартального мониторинга результата по муниципальным программам укрепления здоровья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DC00A9-7C2A-DC92-245C-B3DB8E975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55" y="1219075"/>
            <a:ext cx="11684000" cy="531494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ru-RU" dirty="0"/>
              <a:t>Наименование субъекта РФ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Число муниципальных образований на территории субъекта РФ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Число муниципальных образований, в которых утверждены обновленные муниципальные программы укрепления здоровья в 2025 году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Наименование муниципальных образований, в которых утверждены обновленные муниципальные программы укрепления здоровья в 2025 году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Число муниципальных образований, в которых планируется утверждение обновленных муниципальных программ укрепления здоровья в 2026 году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Наименование муниципальных образований, в которых планируется утверждение обновленных муниципальных программ укрепления здоровья в 2026 году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Число муниципальных образований, в которых утверждены муниципальные программы укрепления здоровья за отчетный период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Наименование муниципальных образований, в которых утверждены муниципальные программы укрепления здоровья за отчетный период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8.1 </a:t>
            </a:r>
            <a:r>
              <a:rPr lang="ru-RU" dirty="0"/>
              <a:t>Факт включения мероприятий по направлениям* в утвержденные муниципальные программы укрепления здоровья за отчетный период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72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B3DBD-FB28-3AB2-F12F-B7A31E52C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DA07813-F03A-54EB-800C-89BC4A8E4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Форма ежеквартального мониторинга результата по муниципальным программам укрепления здоровья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A7AB56-CA70-79EE-CAB0-455FFB2C0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55" y="1219075"/>
            <a:ext cx="6122577" cy="5314948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AutoNum type="arabicPeriod"/>
            </a:pPr>
            <a:r>
              <a:rPr lang="ru-RU" dirty="0"/>
              <a:t>Наименование субъекта РФ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Число муниципальных образований на территории субъекта РФ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Число муниципальных образований, в которых утверждены обновленные муниципальные программы укрепления здоровья в 2025 году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Наименование муниципальных образований, в которых утверждены обновленные муниципальные программы укрепления здоровья в 2025 году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Число муниципальных образований, в которых планируется утверждение обновленных муниципальных программ укрепления здоровья в 2026 году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Наименование муниципальных образований, в которых планируется утверждение обновленных муниципальных программ укрепления здоровья в 2026 году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Число муниципальных образований, в которых утверждены муниципальные программы укрепления здоровья за отчетный период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Наименование муниципальных образований, в которых утверждены муниципальные программы укрепления здоровья за отчетный период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8.1 </a:t>
            </a:r>
            <a:r>
              <a:rPr lang="ru-RU" dirty="0"/>
              <a:t>Факт включения мероприятий по направлениям* в утвержденные муниципальные программы укрепления здоровья за отчетный период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36215DB0-27BA-CA48-FDC2-2DF65693803F}"/>
              </a:ext>
            </a:extLst>
          </p:cNvPr>
          <p:cNvSpPr/>
          <p:nvPr/>
        </p:nvSpPr>
        <p:spPr>
          <a:xfrm>
            <a:off x="6228966" y="1884032"/>
            <a:ext cx="484817" cy="448608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55C9724-3C08-C345-D8E5-475712DB3D2A}"/>
              </a:ext>
            </a:extLst>
          </p:cNvPr>
          <p:cNvSpPr/>
          <p:nvPr/>
        </p:nvSpPr>
        <p:spPr>
          <a:xfrm>
            <a:off x="7448424" y="2532199"/>
            <a:ext cx="3845325" cy="24706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>
                <a:solidFill>
                  <a:srgbClr val="FF0000"/>
                </a:solidFill>
              </a:rPr>
              <a:t>Информацию необходимо заполнять по каждому муниципальному образованию (для городов федерального значения по каждому административному округу или району), в которых разработаны и реализованы программы по укреплению здоровья.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8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28551-E4C2-4C08-800D-42FF14907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52B2F29-BC1F-EB83-C978-D8F369787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58" y="105973"/>
            <a:ext cx="10701497" cy="4921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Форма ежеквартального мониторинга результата по муниципальным программам укрепления здоровья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F541C2-592D-2953-FE72-07B2EE98E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55" y="1049517"/>
            <a:ext cx="11684000" cy="557534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Наименование субъекта РФ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Число муниципальных образований на территории субъекта РФ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Число муниципальных образований, в которых утверждены обновленные муниципальные программы укрепления здоровья в 2025 году </a:t>
            </a:r>
            <a:r>
              <a:rPr lang="ru-RU" b="1" dirty="0"/>
              <a:t>- </a:t>
            </a:r>
            <a:r>
              <a:rPr lang="ru-RU" i="1" dirty="0">
                <a:solidFill>
                  <a:srgbClr val="FF0000"/>
                </a:solidFill>
              </a:rPr>
              <a:t>Заполняется субъектом однократно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Наименование муниципальных образований, в которых утверждены обновленные муниципальные программы укрепления здоровья в 2025 году </a:t>
            </a:r>
            <a:r>
              <a:rPr lang="ru-RU" b="1" dirty="0"/>
              <a:t>- </a:t>
            </a:r>
            <a:r>
              <a:rPr lang="ru-RU" i="1" dirty="0">
                <a:solidFill>
                  <a:srgbClr val="FF0000"/>
                </a:solidFill>
              </a:rPr>
              <a:t>Заполняется субъектом однократно</a:t>
            </a:r>
            <a:r>
              <a:rPr lang="ru-RU" dirty="0">
                <a:solidFill>
                  <a:srgbClr val="FF0000"/>
                </a:solidFill>
              </a:rPr>
              <a:t>  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Число муниципальных образований, в которых планируется утверждение обновленных муниципальных программ укрепления здоровья в 2026 году </a:t>
            </a:r>
            <a:r>
              <a:rPr lang="ru-RU" b="1" dirty="0"/>
              <a:t>- </a:t>
            </a:r>
            <a:r>
              <a:rPr lang="ru-RU" i="1" dirty="0">
                <a:solidFill>
                  <a:srgbClr val="FF0000"/>
                </a:solidFill>
              </a:rPr>
              <a:t>Заполняется субъектом однократно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Наименование муниципальных образований, в которых планируется утверждение обновленных муниципальных программ укрепления здоровья в 2026 году </a:t>
            </a:r>
            <a:r>
              <a:rPr lang="ru-RU" b="1" dirty="0"/>
              <a:t>- </a:t>
            </a:r>
            <a:r>
              <a:rPr lang="ru-RU" i="1" dirty="0">
                <a:solidFill>
                  <a:srgbClr val="FF0000"/>
                </a:solidFill>
              </a:rPr>
              <a:t>Заполняется субъектом однократно</a:t>
            </a:r>
            <a:r>
              <a:rPr lang="ru-RU" dirty="0">
                <a:solidFill>
                  <a:srgbClr val="FF0000"/>
                </a:solidFill>
              </a:rPr>
              <a:t>  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Число муниципальных образований, в которых утверждены муниципальные программы укрепления здоровья за отчетный период </a:t>
            </a:r>
            <a:r>
              <a:rPr lang="ru-RU" b="1" dirty="0"/>
              <a:t>- </a:t>
            </a:r>
            <a:r>
              <a:rPr lang="ru-RU" i="1" dirty="0">
                <a:solidFill>
                  <a:srgbClr val="FF0000"/>
                </a:solidFill>
              </a:rPr>
              <a:t>Заполняется субъектом ежеквартально с нарастающим итогом 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Наименование муниципальных образований, в которых утверждены муниципальные программы укрепления здоровья за отчетный период </a:t>
            </a:r>
            <a:r>
              <a:rPr lang="ru-RU" b="1" dirty="0"/>
              <a:t>- </a:t>
            </a:r>
            <a:r>
              <a:rPr lang="ru-RU" i="1" dirty="0">
                <a:solidFill>
                  <a:srgbClr val="FF0000"/>
                </a:solidFill>
              </a:rPr>
              <a:t>Заполняется субъектом ежеквартально 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8.1</a:t>
            </a:r>
            <a:r>
              <a:rPr lang="en-US" b="1" dirty="0"/>
              <a:t> </a:t>
            </a:r>
            <a:r>
              <a:rPr lang="ru-RU" dirty="0"/>
              <a:t>Факт включения мероприятий по направлениям* в утвержденные муниципальные программы укрепления здоровья за отчетный период </a:t>
            </a:r>
            <a:r>
              <a:rPr lang="ru-RU" b="1" dirty="0"/>
              <a:t>- </a:t>
            </a:r>
            <a:r>
              <a:rPr lang="ru-RU" i="1" dirty="0">
                <a:solidFill>
                  <a:srgbClr val="FF0000"/>
                </a:solidFill>
              </a:rPr>
              <a:t>Заполняется субъектом ежеквартально  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32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37EBD-2881-D8ED-AD21-E4CC3C5D9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981D4F3-A7FB-EB27-AA26-ACF5EF6FB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Форма ежеквартального мониторинга результата по муниципальным программам укрепления здоровья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FF0F2B-6AB8-76D7-E690-D4DABDF75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10" y="1133512"/>
            <a:ext cx="7176257" cy="5460285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ru-RU" dirty="0">
                <a:solidFill>
                  <a:schemeClr val="tx1">
                    <a:lumMod val="25000"/>
                    <a:lumOff val="75000"/>
                  </a:schemeClr>
                </a:solidFill>
              </a:rPr>
              <a:t>Наименование субъекта РФ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schemeClr val="tx1">
                    <a:lumMod val="25000"/>
                    <a:lumOff val="75000"/>
                  </a:schemeClr>
                </a:solidFill>
              </a:rPr>
              <a:t>Число муниципальных образований на территории субъекта РФ</a:t>
            </a:r>
            <a:endParaRPr lang="en-US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schemeClr val="tx1">
                    <a:lumMod val="25000"/>
                    <a:lumOff val="75000"/>
                  </a:schemeClr>
                </a:solidFill>
              </a:rPr>
              <a:t>Число муниципальных образований, в которых утверждены обновленные муниципальные программы укрепления здоровья в 2025 году</a:t>
            </a:r>
            <a:endParaRPr lang="en-US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Наименование муниципальных образований, в которых утверждены обновленные муниципальные программы укрепления здоровья в 2025 году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schemeClr val="tx1">
                    <a:lumMod val="25000"/>
                    <a:lumOff val="75000"/>
                  </a:schemeClr>
                </a:solidFill>
              </a:rPr>
              <a:t>Число муниципальных образований, в которых планируется утверждение обновленных муниципальных программ укрепления здоровья в 2026 году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Наименование муниципальных образований, в которых планируется утверждение обновленных муниципальных программ укрепления здоровья в 2026 году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schemeClr val="tx1">
                    <a:lumMod val="25000"/>
                    <a:lumOff val="75000"/>
                  </a:schemeClr>
                </a:solidFill>
              </a:rPr>
              <a:t>Число муниципальных образований, в которых утверждены муниципальные программы укрепления здоровья за отчетный период</a:t>
            </a:r>
            <a:endParaRPr lang="en-US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Наименование муниципальных образований, в которых утверждены муниципальные программы укрепления здоровья за отчетный период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8.1 </a:t>
            </a:r>
            <a:r>
              <a:rPr lang="ru-RU" dirty="0">
                <a:solidFill>
                  <a:schemeClr val="tx1">
                    <a:lumMod val="25000"/>
                    <a:lumOff val="75000"/>
                  </a:schemeClr>
                </a:solidFill>
              </a:rPr>
              <a:t>Факт включения мероприятий по направлениям* в утвержденные муниципальные программы укрепления здоровья за отчетный период</a:t>
            </a:r>
            <a:endParaRPr lang="en-US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6F5E0C-ADD6-A26A-5F18-45AEE303B4BF}"/>
              </a:ext>
            </a:extLst>
          </p:cNvPr>
          <p:cNvSpPr/>
          <p:nvPr/>
        </p:nvSpPr>
        <p:spPr>
          <a:xfrm>
            <a:off x="7911006" y="2579389"/>
            <a:ext cx="4123884" cy="2198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Для удобства заполнения в графах 4, 6, 8 необходимо выбрать ответы из открывающегося списка, который появляется при нажатии на соответствующую ячейку. В остальных случаях - заполнить графы в соответствии с вопросом.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2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13641-B7D2-143C-9084-79FBEF24A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41A3047-8696-CAD8-081A-B36CBC7C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Форма ежеквартального мониторинга результата по муниципальным программам укрепления здоровья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E78ABE-268E-BD09-992B-423E2ABB9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10" y="1133512"/>
            <a:ext cx="7176257" cy="5460285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ru-RU" dirty="0">
                <a:solidFill>
                  <a:schemeClr val="tx1">
                    <a:lumMod val="25000"/>
                    <a:lumOff val="75000"/>
                  </a:schemeClr>
                </a:solidFill>
              </a:rPr>
              <a:t>Наименование субъекта РФ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schemeClr val="tx1">
                    <a:lumMod val="25000"/>
                    <a:lumOff val="75000"/>
                  </a:schemeClr>
                </a:solidFill>
              </a:rPr>
              <a:t>Число муниципальных образований на территории субъекта РФ</a:t>
            </a:r>
            <a:endParaRPr lang="en-US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schemeClr val="tx1">
                    <a:lumMod val="25000"/>
                    <a:lumOff val="75000"/>
                  </a:schemeClr>
                </a:solidFill>
              </a:rPr>
              <a:t>Число муниципальных образований, в которых утверждены обновленные муниципальные программы укрепления здоровья в 2025 году</a:t>
            </a:r>
            <a:endParaRPr lang="en-US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schemeClr val="tx1">
                    <a:lumMod val="25000"/>
                    <a:lumOff val="75000"/>
                  </a:schemeClr>
                </a:solidFill>
              </a:rPr>
              <a:t>Наименование муниципальных образований, в которых утверждены обновленные муниципальные программы укрепления здоровья в 2025 году</a:t>
            </a:r>
            <a:endParaRPr lang="en-US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schemeClr val="tx1">
                    <a:lumMod val="25000"/>
                    <a:lumOff val="75000"/>
                  </a:schemeClr>
                </a:solidFill>
              </a:rPr>
              <a:t>Число муниципальных образований, в которых планируется утверждение обновленных муниципальных программ укрепления здоровья в 2026 году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schemeClr val="tx1">
                    <a:lumMod val="25000"/>
                    <a:lumOff val="75000"/>
                  </a:schemeClr>
                </a:solidFill>
              </a:rPr>
              <a:t>Наименование муниципальных образований, в которых планируется утверждение обновленных муниципальных программ укрепления здоровья в 2026 году</a:t>
            </a:r>
            <a:endParaRPr lang="en-US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schemeClr val="tx1">
                    <a:lumMod val="25000"/>
                    <a:lumOff val="75000"/>
                  </a:schemeClr>
                </a:solidFill>
              </a:rPr>
              <a:t>Число муниципальных образований, в которых утверждены муниципальные программы укрепления здоровья за отчетный период</a:t>
            </a:r>
            <a:endParaRPr lang="en-US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Наименование муниципальных образований, в которых утверждены муниципальные программы укрепления здоровья за отчетный период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8.1 </a:t>
            </a:r>
            <a:r>
              <a:rPr lang="ru-RU" dirty="0"/>
              <a:t>Факт включения мероприятий по направлениям* в утвержденные муниципальные программы укрепления здоровья за отчетный период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543068F-8D07-38F3-0539-5176E39C0C37}"/>
              </a:ext>
            </a:extLst>
          </p:cNvPr>
          <p:cNvSpPr/>
          <p:nvPr/>
        </p:nvSpPr>
        <p:spPr>
          <a:xfrm>
            <a:off x="7911006" y="1637423"/>
            <a:ext cx="4123884" cy="2198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FF0000"/>
                </a:solidFill>
              </a:rPr>
              <a:t>По результату выбранного ответа в графе «8» в открывающемся списке (графа «8.1») Вам нужно отметить мероприятия по направлениям*, включенные в утвержденные муниципальные программы укрепления здоровья за отчетный период.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47F3B9-6307-FB27-0263-51C3EF1AB547}"/>
              </a:ext>
            </a:extLst>
          </p:cNvPr>
          <p:cNvSpPr txBox="1"/>
          <p:nvPr/>
        </p:nvSpPr>
        <p:spPr>
          <a:xfrm>
            <a:off x="7911006" y="4121325"/>
            <a:ext cx="44898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* </a:t>
            </a:r>
            <a:r>
              <a:rPr lang="ru-RU" sz="1200" b="1" dirty="0"/>
              <a:t>Мероприятия по направлениям: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снижение потребления табака и никотинсодержащей продукции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снижение потребления алкоголя с вредными последствиями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здоровое питание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повышение физической активности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сохранение психического здоровья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профилактика избыточной массы тела и ожирения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профилактика инфекций и вакцинация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сохранение репродуктивного здоровья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укрепление здоровья семьи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604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0CFB7-9FB0-F9ED-904C-B20130046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158205C-291B-8443-4CC6-2FA334338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Проверка введенных данных в форму мониторинга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391B1D-9D78-20D1-B3DE-786BDBA49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88" y="1109291"/>
            <a:ext cx="7412426" cy="5484506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ru-RU" dirty="0">
                <a:solidFill>
                  <a:schemeClr val="tx1">
                    <a:lumMod val="25000"/>
                    <a:lumOff val="75000"/>
                  </a:schemeClr>
                </a:solidFill>
              </a:rPr>
              <a:t>Наименование субъекта РФ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>
                <a:solidFill>
                  <a:schemeClr val="tx1">
                    <a:lumMod val="25000"/>
                    <a:lumOff val="75000"/>
                  </a:schemeClr>
                </a:solidFill>
              </a:rPr>
              <a:t>Число муниципальных образований на территории субъекта РФ</a:t>
            </a:r>
            <a:endParaRPr lang="en-US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Число муниципальных образований, в которых утверждены обновленные муниципальные программы укрепления здоровья в 2025 году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Наименование муниципальных образований, в которых утверждены обновленные муниципальные программы укрепления здоровья в 2025 году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Число муниципальных образований, в которых планируется утверждение обновленных муниципальных программ укрепления здоровья в 2026 году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Наименование муниципальных образований, в которых планируется утверждение обновленных муниципальных программ укрепления здоровья в 2026 году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Число муниципальных образований, в которых утверждены муниципальные программы укрепления здоровья за отчетный период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u-RU" dirty="0"/>
              <a:t>Наименование муниципальных образований, в которых утверждены муниципальные программы укрепления здоровья за отчетный период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8.1 </a:t>
            </a:r>
            <a:r>
              <a:rPr lang="ru-RU" dirty="0">
                <a:solidFill>
                  <a:schemeClr val="tx1">
                    <a:lumMod val="25000"/>
                    <a:lumOff val="75000"/>
                  </a:schemeClr>
                </a:solidFill>
              </a:rPr>
              <a:t>Факт включения мероприятий по направлениям* в утвержденные муниципальные программы укрепления здоровья за отчетный период</a:t>
            </a:r>
            <a:endParaRPr lang="en-US" dirty="0">
              <a:solidFill>
                <a:schemeClr val="tx1">
                  <a:lumMod val="25000"/>
                  <a:lumOff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66CE016-458A-E620-ED8E-AB34AE13F64A}"/>
              </a:ext>
            </a:extLst>
          </p:cNvPr>
          <p:cNvSpPr/>
          <p:nvPr/>
        </p:nvSpPr>
        <p:spPr>
          <a:xfrm>
            <a:off x="7880728" y="1642186"/>
            <a:ext cx="4123884" cy="46496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FF0000"/>
                </a:solidFill>
              </a:rPr>
              <a:t>В графе 4 </a:t>
            </a:r>
            <a:r>
              <a:rPr lang="ru-RU" sz="1600" dirty="0">
                <a:solidFill>
                  <a:srgbClr val="FF0000"/>
                </a:solidFill>
              </a:rPr>
              <a:t>общее число наименований не должно превышать число муниципальных образований </a:t>
            </a:r>
            <a:r>
              <a:rPr lang="ru-RU" sz="1600" b="1" dirty="0">
                <a:solidFill>
                  <a:srgbClr val="FF0000"/>
                </a:solidFill>
              </a:rPr>
              <a:t>в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b="1" dirty="0">
                <a:solidFill>
                  <a:srgbClr val="FF0000"/>
                </a:solidFill>
              </a:rPr>
              <a:t>графе 3</a:t>
            </a:r>
            <a:r>
              <a:rPr lang="ru-RU" sz="1600" dirty="0">
                <a:solidFill>
                  <a:srgbClr val="FF0000"/>
                </a:solidFill>
              </a:rPr>
              <a:t>.</a:t>
            </a:r>
          </a:p>
          <a:p>
            <a:pPr algn="just"/>
            <a:endParaRPr lang="ru-RU" sz="1600" dirty="0">
              <a:solidFill>
                <a:srgbClr val="FF0000"/>
              </a:solidFill>
            </a:endParaRPr>
          </a:p>
          <a:p>
            <a:pPr algn="just"/>
            <a:r>
              <a:rPr lang="ru-RU" sz="1600" b="1" dirty="0">
                <a:solidFill>
                  <a:srgbClr val="FF0000"/>
                </a:solidFill>
              </a:rPr>
              <a:t>В графе 6 </a:t>
            </a:r>
            <a:r>
              <a:rPr lang="ru-RU" sz="1600" dirty="0">
                <a:solidFill>
                  <a:srgbClr val="FF0000"/>
                </a:solidFill>
              </a:rPr>
              <a:t>общее число наименований не должно превышать число муниципальных образований </a:t>
            </a:r>
            <a:r>
              <a:rPr lang="ru-RU" sz="1600" b="1" dirty="0">
                <a:solidFill>
                  <a:srgbClr val="FF0000"/>
                </a:solidFill>
              </a:rPr>
              <a:t>в графе 5.</a:t>
            </a:r>
          </a:p>
          <a:p>
            <a:pPr algn="just"/>
            <a:endParaRPr lang="ru-RU" sz="1600" dirty="0">
              <a:solidFill>
                <a:srgbClr val="FF0000"/>
              </a:solidFill>
            </a:endParaRPr>
          </a:p>
          <a:p>
            <a:pPr algn="just"/>
            <a:r>
              <a:rPr lang="ru-RU" sz="1600" b="1" dirty="0">
                <a:solidFill>
                  <a:srgbClr val="FF0000"/>
                </a:solidFill>
              </a:rPr>
              <a:t>В графе 7 </a:t>
            </a:r>
            <a:r>
              <a:rPr lang="ru-RU" sz="1600" dirty="0">
                <a:solidFill>
                  <a:srgbClr val="FF0000"/>
                </a:solidFill>
              </a:rPr>
              <a:t>общее число муниципальных образований не должно превышать число муниципальных образований </a:t>
            </a:r>
            <a:r>
              <a:rPr lang="ru-RU" sz="1600" b="1" dirty="0">
                <a:solidFill>
                  <a:srgbClr val="FF0000"/>
                </a:solidFill>
              </a:rPr>
              <a:t>в графе 5.</a:t>
            </a:r>
          </a:p>
          <a:p>
            <a:pPr algn="just"/>
            <a:endParaRPr lang="ru-RU" sz="1600" dirty="0">
              <a:solidFill>
                <a:srgbClr val="FF0000"/>
              </a:solidFill>
            </a:endParaRPr>
          </a:p>
          <a:p>
            <a:pPr algn="just"/>
            <a:r>
              <a:rPr lang="ru-RU" sz="1600" b="1" dirty="0">
                <a:solidFill>
                  <a:srgbClr val="FF0000"/>
                </a:solidFill>
              </a:rPr>
              <a:t>В графе 8 </a:t>
            </a:r>
            <a:r>
              <a:rPr lang="ru-RU" sz="1600" dirty="0">
                <a:solidFill>
                  <a:srgbClr val="FF0000"/>
                </a:solidFill>
              </a:rPr>
              <a:t>общее число наименований не должно превышать число муниципальных образований </a:t>
            </a:r>
            <a:r>
              <a:rPr lang="ru-RU" sz="1600" b="1" dirty="0">
                <a:solidFill>
                  <a:srgbClr val="FF0000"/>
                </a:solidFill>
              </a:rPr>
              <a:t>в графе 7.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8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45D9A-0147-BEAE-E505-0B42918D3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85017-AC19-1175-5486-B9CAC60BD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Рейтинг субъектов Российской Федерации по уровню достижения плановых значений результата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B3DAFD9-EE5B-985C-74A8-92603088B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/>
              <a:t>Отношение числа муниципальных образований, в которых утверждены муниципальные программы укрепления здоровья за отчетный период в каждом субъекте РФ к числу муниципальных образований, в которых планируется утверждение обновленных муниципальных программ укрепления здоровья в 2026 году в каждом субъекте РФ, умноженное на 100%.</a:t>
            </a:r>
          </a:p>
        </p:txBody>
      </p:sp>
    </p:spTree>
    <p:extLst>
      <p:ext uri="{BB962C8B-B14F-4D97-AF65-F5344CB8AC3E}">
        <p14:creationId xmlns:p14="http://schemas.microsoft.com/office/powerpoint/2010/main" val="57370307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НМИЦ">
      <a:dk1>
        <a:srgbClr val="0C0C0C"/>
      </a:dk1>
      <a:lt1>
        <a:sysClr val="window" lastClr="FFFFFF"/>
      </a:lt1>
      <a:dk2>
        <a:srgbClr val="005E23"/>
      </a:dk2>
      <a:lt2>
        <a:srgbClr val="EAE9E2"/>
      </a:lt2>
      <a:accent1>
        <a:srgbClr val="005E23"/>
      </a:accent1>
      <a:accent2>
        <a:srgbClr val="CBAB54"/>
      </a:accent2>
      <a:accent3>
        <a:srgbClr val="2C8002"/>
      </a:accent3>
      <a:accent4>
        <a:srgbClr val="7F6000"/>
      </a:accent4>
      <a:accent5>
        <a:srgbClr val="A8D08D"/>
      </a:accent5>
      <a:accent6>
        <a:srgbClr val="008732"/>
      </a:accent6>
      <a:hlink>
        <a:srgbClr val="0563C1"/>
      </a:hlink>
      <a:folHlink>
        <a:srgbClr val="954F72"/>
      </a:folHlink>
    </a:clrScheme>
    <a:fontScheme name="НМИЦ">
      <a:majorFont>
        <a:latin typeface="Source Serif Pro"/>
        <a:ea typeface=""/>
        <a:cs typeface=""/>
      </a:majorFont>
      <a:minorFont>
        <a:latin typeface="Source Serif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10859</TotalTime>
  <Words>1138</Words>
  <Application>Microsoft Office PowerPoint</Application>
  <PresentationFormat>Широкоэкранный</PresentationFormat>
  <Paragraphs>114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Source Serif Pro</vt:lpstr>
      <vt:lpstr>1_Тема Office</vt:lpstr>
      <vt:lpstr>Ежеквартальный мониторинг результата по муниципальным программам укрепления здоровья </vt:lpstr>
      <vt:lpstr>Презентация PowerPoint</vt:lpstr>
      <vt:lpstr>Форма ежеквартального мониторинга результата по муниципальным программам укрепления здоровья</vt:lpstr>
      <vt:lpstr>Форма ежеквартального мониторинга результата по муниципальным программам укрепления здоровья</vt:lpstr>
      <vt:lpstr>Форма ежеквартального мониторинга результата по муниципальным программам укрепления здоровья</vt:lpstr>
      <vt:lpstr>Форма ежеквартального мониторинга результата по муниципальным программам укрепления здоровья</vt:lpstr>
      <vt:lpstr>Форма ежеквартального мониторинга результата по муниципальным программам укрепления здоровья</vt:lpstr>
      <vt:lpstr>Проверка введенных данных в форму мониторинга </vt:lpstr>
      <vt:lpstr>Рейтинг субъектов Российской Федерации по уровню достижения плановых значений результата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Ким Ольга</dc:creator>
  <cp:lastModifiedBy>user</cp:lastModifiedBy>
  <cp:revision>297</cp:revision>
  <cp:lastPrinted>2022-03-05T09:10:30Z</cp:lastPrinted>
  <dcterms:created xsi:type="dcterms:W3CDTF">2021-09-06T10:21:13Z</dcterms:created>
  <dcterms:modified xsi:type="dcterms:W3CDTF">2026-03-12T09:06:17Z</dcterms:modified>
</cp:coreProperties>
</file>